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50"/>
  </p:notesMasterIdLst>
  <p:handoutMasterIdLst>
    <p:handoutMasterId r:id="rId51"/>
  </p:handoutMasterIdLst>
  <p:sldIdLst>
    <p:sldId id="256" r:id="rId2"/>
    <p:sldId id="411" r:id="rId3"/>
    <p:sldId id="401" r:id="rId4"/>
    <p:sldId id="392" r:id="rId5"/>
    <p:sldId id="410" r:id="rId6"/>
    <p:sldId id="346" r:id="rId7"/>
    <p:sldId id="378" r:id="rId8"/>
    <p:sldId id="413" r:id="rId9"/>
    <p:sldId id="424" r:id="rId10"/>
    <p:sldId id="428" r:id="rId11"/>
    <p:sldId id="432" r:id="rId12"/>
    <p:sldId id="431" r:id="rId13"/>
    <p:sldId id="270" r:id="rId14"/>
    <p:sldId id="361" r:id="rId15"/>
    <p:sldId id="415" r:id="rId16"/>
    <p:sldId id="414" r:id="rId17"/>
    <p:sldId id="408" r:id="rId18"/>
    <p:sldId id="429" r:id="rId19"/>
    <p:sldId id="430" r:id="rId20"/>
    <p:sldId id="416" r:id="rId21"/>
    <p:sldId id="364" r:id="rId22"/>
    <p:sldId id="365" r:id="rId23"/>
    <p:sldId id="366" r:id="rId24"/>
    <p:sldId id="369" r:id="rId25"/>
    <p:sldId id="417" r:id="rId26"/>
    <p:sldId id="419" r:id="rId27"/>
    <p:sldId id="420" r:id="rId28"/>
    <p:sldId id="421" r:id="rId29"/>
    <p:sldId id="379" r:id="rId30"/>
    <p:sldId id="399" r:id="rId31"/>
    <p:sldId id="391" r:id="rId32"/>
    <p:sldId id="390" r:id="rId33"/>
    <p:sldId id="383" r:id="rId34"/>
    <p:sldId id="386" r:id="rId35"/>
    <p:sldId id="406" r:id="rId36"/>
    <p:sldId id="407" r:id="rId37"/>
    <p:sldId id="389" r:id="rId38"/>
    <p:sldId id="387" r:id="rId39"/>
    <p:sldId id="381" r:id="rId40"/>
    <p:sldId id="380" r:id="rId41"/>
    <p:sldId id="423" r:id="rId42"/>
    <p:sldId id="403" r:id="rId43"/>
    <p:sldId id="347" r:id="rId44"/>
    <p:sldId id="357" r:id="rId45"/>
    <p:sldId id="358" r:id="rId46"/>
    <p:sldId id="359" r:id="rId47"/>
    <p:sldId id="426" r:id="rId48"/>
    <p:sldId id="427" r:id="rId4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4660"/>
  </p:normalViewPr>
  <p:slideViewPr>
    <p:cSldViewPr>
      <p:cViewPr varScale="1">
        <p:scale>
          <a:sx n="86" d="100"/>
          <a:sy n="86" d="100"/>
        </p:scale>
        <p:origin x="-15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156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1430" tIns="45715" rIns="91430" bIns="45715" rtlCol="0"/>
          <a:lstStyle>
            <a:lvl1pPr algn="r">
              <a:defRPr sz="1200"/>
            </a:lvl1pPr>
          </a:lstStyle>
          <a:p>
            <a:fld id="{740BC2CD-1B1C-4AAC-B5FD-D89FE717BC9F}" type="datetimeFigureOut">
              <a:rPr kumimoji="1" lang="ja-JP" altLang="en-US" smtClean="0"/>
              <a:t>2013/2/18</a:t>
            </a:fld>
            <a:endParaRPr kumimoji="1" lang="ja-JP" altLang="en-US"/>
          </a:p>
        </p:txBody>
      </p:sp>
      <p:sp>
        <p:nvSpPr>
          <p:cNvPr id="4" name="フッター プレースホルダー 3"/>
          <p:cNvSpPr>
            <a:spLocks noGrp="1"/>
          </p:cNvSpPr>
          <p:nvPr>
            <p:ph type="ftr" sz="quarter" idx="2"/>
          </p:nvPr>
        </p:nvSpPr>
        <p:spPr>
          <a:xfrm>
            <a:off x="0" y="9428583"/>
            <a:ext cx="2945660" cy="49633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60" cy="496332"/>
          </a:xfrm>
          <a:prstGeom prst="rect">
            <a:avLst/>
          </a:prstGeom>
        </p:spPr>
        <p:txBody>
          <a:bodyPr vert="horz" lIns="91430" tIns="45715" rIns="91430" bIns="45715" rtlCol="0" anchor="b"/>
          <a:lstStyle>
            <a:lvl1pPr algn="r">
              <a:defRPr sz="1200"/>
            </a:lvl1pPr>
          </a:lstStyle>
          <a:p>
            <a:fld id="{2FEEAB64-61CF-4C81-91F6-8CEAC5026DE0}" type="slidenum">
              <a:rPr kumimoji="1" lang="ja-JP" altLang="en-US" smtClean="0"/>
              <a:t>‹#›</a:t>
            </a:fld>
            <a:endParaRPr kumimoji="1" lang="ja-JP" altLang="en-US"/>
          </a:p>
        </p:txBody>
      </p:sp>
    </p:spTree>
    <p:extLst>
      <p:ext uri="{BB962C8B-B14F-4D97-AF65-F5344CB8AC3E}">
        <p14:creationId xmlns:p14="http://schemas.microsoft.com/office/powerpoint/2010/main" val="355647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400" cy="496888"/>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1"/>
            <a:ext cx="2946400" cy="496888"/>
          </a:xfrm>
          <a:prstGeom prst="rect">
            <a:avLst/>
          </a:prstGeom>
        </p:spPr>
        <p:txBody>
          <a:bodyPr vert="horz" lIns="91430" tIns="45715" rIns="91430" bIns="45715" rtlCol="0"/>
          <a:lstStyle>
            <a:lvl1pPr algn="r">
              <a:defRPr sz="1200"/>
            </a:lvl1pPr>
          </a:lstStyle>
          <a:p>
            <a:fld id="{A195EFDC-4E9A-4FFD-AFAB-50DA544D69A7}" type="datetimeFigureOut">
              <a:rPr kumimoji="1" lang="ja-JP" altLang="en-US" smtClean="0"/>
              <a:t>2013/2/18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450" y="4714876"/>
            <a:ext cx="5438775" cy="4467225"/>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64"/>
            <a:ext cx="2946400" cy="496887"/>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4"/>
            <a:ext cx="2946400" cy="496887"/>
          </a:xfrm>
          <a:prstGeom prst="rect">
            <a:avLst/>
          </a:prstGeom>
        </p:spPr>
        <p:txBody>
          <a:bodyPr vert="horz" lIns="91430" tIns="45715" rIns="91430" bIns="45715" rtlCol="0" anchor="b"/>
          <a:lstStyle>
            <a:lvl1pPr algn="r">
              <a:defRPr sz="1200"/>
            </a:lvl1pPr>
          </a:lstStyle>
          <a:p>
            <a:fld id="{DD2D2771-BA9A-4C72-933E-EFD590B80C9A}" type="slidenum">
              <a:rPr kumimoji="1" lang="ja-JP" altLang="en-US" smtClean="0"/>
              <a:t>‹#›</a:t>
            </a:fld>
            <a:endParaRPr kumimoji="1" lang="ja-JP" altLang="en-US"/>
          </a:p>
        </p:txBody>
      </p:sp>
    </p:spTree>
    <p:extLst>
      <p:ext uri="{BB962C8B-B14F-4D97-AF65-F5344CB8AC3E}">
        <p14:creationId xmlns:p14="http://schemas.microsoft.com/office/powerpoint/2010/main" val="1123209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0FB82166-6A7B-4C9E-99CA-976D8B04CB1A}" type="slidenum">
              <a:rPr kumimoji="1" lang="ja-JP" altLang="en-US" smtClean="0"/>
              <a:t>‹#›</a:t>
            </a:fld>
            <a:endParaRPr kumimoji="1" lang="ja-JP" alt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10" name="Slide Number Placeholder 9"/>
          <p:cNvSpPr>
            <a:spLocks noGrp="1"/>
          </p:cNvSpPr>
          <p:nvPr>
            <p:ph type="sldNum" sz="quarter" idx="11"/>
          </p:nvPr>
        </p:nvSpPr>
        <p:spPr/>
        <p:txBody>
          <a:bodyPr/>
          <a:lstStyle/>
          <a:p>
            <a:fld id="{0FB82166-6A7B-4C9E-99CA-976D8B04CB1A}" type="slidenum">
              <a:rPr kumimoji="1" lang="ja-JP" altLang="en-US" smtClean="0"/>
              <a:t>‹#›</a:t>
            </a:fld>
            <a:endParaRPr kumimoji="1" lang="ja-JP" altLang="en-US"/>
          </a:p>
        </p:txBody>
      </p:sp>
      <p:sp>
        <p:nvSpPr>
          <p:cNvPr id="12" name="Footer Placeholder 11"/>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ja-JP" altLang="en-US" smtClean="0"/>
              <a:t>マスター タイトルの書式設定</a:t>
            </a:r>
            <a:endParaRPr lang="en-US" dirty="0"/>
          </a:p>
        </p:txBody>
      </p:sp>
      <p:sp>
        <p:nvSpPr>
          <p:cNvPr id="19" name="Date Placeholder 18"/>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20" name="Slide Number Placeholder 19"/>
          <p:cNvSpPr>
            <a:spLocks noGrp="1"/>
          </p:cNvSpPr>
          <p:nvPr>
            <p:ph type="sldNum" sz="quarter" idx="11"/>
          </p:nvPr>
        </p:nvSpPr>
        <p:spPr/>
        <p:txBody>
          <a:bodyPr/>
          <a:lstStyle/>
          <a:p>
            <a:fld id="{0FB82166-6A7B-4C9E-99CA-976D8B04CB1A}"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
        <p:nvSpPr>
          <p:cNvPr id="9" name="Content Placeholder 8"/>
          <p:cNvSpPr>
            <a:spLocks noGrp="1"/>
          </p:cNvSpPr>
          <p:nvPr>
            <p:ph sz="quarter" idx="13"/>
          </p:nvPr>
        </p:nvSpPr>
        <p:spPr>
          <a:xfrm>
            <a:off x="1216152" y="841248"/>
            <a:ext cx="3730752"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
        <p:nvSpPr>
          <p:cNvPr id="11" name="Content Placeholder 10"/>
          <p:cNvSpPr>
            <a:spLocks noGrp="1"/>
          </p:cNvSpPr>
          <p:nvPr>
            <p:ph sz="quarter" idx="13"/>
          </p:nvPr>
        </p:nvSpPr>
        <p:spPr>
          <a:xfrm>
            <a:off x="1216152" y="1380744"/>
            <a:ext cx="3730752"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6" name="Slide Number Placeholder 5"/>
          <p:cNvSpPr>
            <a:spLocks noGrp="1"/>
          </p:cNvSpPr>
          <p:nvPr>
            <p:ph type="sldNum" sz="quarter" idx="11"/>
          </p:nvPr>
        </p:nvSpPr>
        <p:spPr/>
        <p:txBody>
          <a:bodyPr/>
          <a:lstStyle/>
          <a:p>
            <a:fld id="{0FB82166-6A7B-4C9E-99CA-976D8B04CB1A}" type="slidenum">
              <a:rPr kumimoji="1" lang="ja-JP" altLang="en-US" smtClean="0"/>
              <a:t>‹#›</a:t>
            </a:fld>
            <a:endParaRPr kumimoji="1" lang="ja-JP" altLang="en-US"/>
          </a:p>
        </p:txBody>
      </p:sp>
      <p:sp>
        <p:nvSpPr>
          <p:cNvPr id="7" name="Footer Placeholder 6"/>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Content Placeholder 13"/>
          <p:cNvSpPr>
            <a:spLocks noGrp="1"/>
          </p:cNvSpPr>
          <p:nvPr>
            <p:ph sz="quarter" idx="13"/>
          </p:nvPr>
        </p:nvSpPr>
        <p:spPr>
          <a:xfrm>
            <a:off x="914400" y="381000"/>
            <a:ext cx="4800600" cy="5943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9" name="Date Placeholder 8"/>
          <p:cNvSpPr>
            <a:spLocks noGrp="1"/>
          </p:cNvSpPr>
          <p:nvPr>
            <p:ph type="dt" sz="half" idx="14"/>
          </p:nvPr>
        </p:nvSpPr>
        <p:spPr/>
        <p:txBody>
          <a:bodyPr/>
          <a:lstStyle/>
          <a:p>
            <a:fld id="{028F2D84-63BA-4B59-B697-6410C708102F}" type="datetimeFigureOut">
              <a:rPr kumimoji="1" lang="ja-JP" altLang="en-US" smtClean="0"/>
              <a:t>2013/2/18</a:t>
            </a:fld>
            <a:endParaRPr kumimoji="1" lang="ja-JP" altLang="en-US"/>
          </a:p>
        </p:txBody>
      </p:sp>
      <p:sp>
        <p:nvSpPr>
          <p:cNvPr id="10" name="Slide Number Placeholder 9"/>
          <p:cNvSpPr>
            <a:spLocks noGrp="1"/>
          </p:cNvSpPr>
          <p:nvPr>
            <p:ph type="sldNum" sz="quarter" idx="15"/>
          </p:nvPr>
        </p:nvSpPr>
        <p:spPr/>
        <p:txBody>
          <a:bodyPr/>
          <a:lstStyle/>
          <a:p>
            <a:fld id="{0FB82166-6A7B-4C9E-99CA-976D8B04CB1A}" type="slidenum">
              <a:rPr kumimoji="1" lang="ja-JP" altLang="en-US" smtClean="0"/>
              <a:t>‹#›</a:t>
            </a:fld>
            <a:endParaRPr kumimoji="1" lang="ja-JP" altLang="en-US"/>
          </a:p>
        </p:txBody>
      </p:sp>
      <p:sp>
        <p:nvSpPr>
          <p:cNvPr id="13" name="Footer Placeholder 12"/>
          <p:cNvSpPr>
            <a:spLocks noGrp="1"/>
          </p:cNvSpPr>
          <p:nvPr>
            <p:ph type="ftr" sz="quarter" idx="16"/>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8F2D84-63BA-4B59-B697-6410C708102F}" type="datetimeFigureOut">
              <a:rPr kumimoji="1" lang="ja-JP" altLang="en-US" smtClean="0"/>
              <a:t>2013/2/18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B82166-6A7B-4C9E-99CA-976D8B04CB1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kumimoji="1" lang="ja-JP" alt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0FB82166-6A7B-4C9E-99CA-976D8B04CB1A}" type="slidenum">
              <a:rPr kumimoji="1" lang="ja-JP" altLang="en-US" smtClean="0"/>
              <a:t>‹#›</a:t>
            </a:fld>
            <a:endParaRPr kumimoji="1" lang="ja-JP" alt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028F2D84-63BA-4B59-B697-6410C708102F}" type="datetimeFigureOut">
              <a:rPr kumimoji="1" lang="ja-JP" altLang="en-US" smtClean="0"/>
              <a:t>2013/2/18</a:t>
            </a:fld>
            <a:endParaRPr kumimoji="1" lang="ja-JP"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kumimoji="1"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image" Target="../media/image112.png"/><Relationship Id="rId3" Type="http://schemas.openxmlformats.org/officeDocument/2006/relationships/image" Target="../media/image61.png"/><Relationship Id="rId21" Type="http://schemas.openxmlformats.org/officeDocument/2006/relationships/image" Target="../media/image106.png"/><Relationship Id="rId25" Type="http://schemas.openxmlformats.org/officeDocument/2006/relationships/image" Target="../media/image111.png"/><Relationship Id="rId2" Type="http://schemas.openxmlformats.org/officeDocument/2006/relationships/image" Target="../media/image60.png"/><Relationship Id="rId20" Type="http://schemas.openxmlformats.org/officeDocument/2006/relationships/image" Target="../media/image105.png"/><Relationship Id="rId1" Type="http://schemas.openxmlformats.org/officeDocument/2006/relationships/slideLayout" Target="../slideLayouts/slideLayout2.xml"/><Relationship Id="rId24" Type="http://schemas.openxmlformats.org/officeDocument/2006/relationships/image" Target="../media/image109.png"/><Relationship Id="rId5" Type="http://schemas.openxmlformats.org/officeDocument/2006/relationships/image" Target="../media/image63.png"/><Relationship Id="rId23" Type="http://schemas.openxmlformats.org/officeDocument/2006/relationships/image" Target="../media/image108.png"/><Relationship Id="rId19" Type="http://schemas.openxmlformats.org/officeDocument/2006/relationships/image" Target="../media/image104.png"/><Relationship Id="rId22" Type="http://schemas.openxmlformats.org/officeDocument/2006/relationships/image" Target="../media/image62.png"/><Relationship Id="rId27" Type="http://schemas.openxmlformats.org/officeDocument/2006/relationships/image" Target="../media/image64.png"/></Relationships>
</file>

<file path=ppt/slides/_rels/slide18.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720.png"/><Relationship Id="rId21" Type="http://schemas.openxmlformats.org/officeDocument/2006/relationships/image" Target="../media/image123.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image" Target="../media/image60.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2.xml"/><Relationship Id="rId15" Type="http://schemas.openxmlformats.org/officeDocument/2006/relationships/image" Target="../media/image117.png"/><Relationship Id="rId19" Type="http://schemas.openxmlformats.org/officeDocument/2006/relationships/image" Target="../media/image120.png"/><Relationship Id="rId14" Type="http://schemas.openxmlformats.org/officeDocument/2006/relationships/image" Target="../media/image116.png"/><Relationship Id="rId22" Type="http://schemas.openxmlformats.org/officeDocument/2006/relationships/image" Target="../media/image124.png"/></Relationships>
</file>

<file path=ppt/slides/_rels/slide19.xml.rels><?xml version="1.0" encoding="UTF-8" standalone="yes"?>
<Relationships xmlns="http://schemas.openxmlformats.org/package/2006/relationships"><Relationship Id="rId3" Type="http://schemas.openxmlformats.org/officeDocument/2006/relationships/image" Target="../media/image3900.png"/><Relationship Id="rId7" Type="http://schemas.openxmlformats.org/officeDocument/2006/relationships/image" Target="../media/image74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30.png"/><Relationship Id="rId5" Type="http://schemas.openxmlformats.org/officeDocument/2006/relationships/image" Target="../media/image4100.png"/><Relationship Id="rId4" Type="http://schemas.openxmlformats.org/officeDocument/2006/relationships/image" Target="../media/image40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7"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9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1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4.png"/></Relationships>
</file>

<file path=ppt/slides/_rels/slide25.xml.rels><?xml version="1.0" encoding="UTF-8" standalone="yes"?>
<Relationships xmlns="http://schemas.openxmlformats.org/package/2006/relationships"><Relationship Id="rId13" Type="http://schemas.openxmlformats.org/officeDocument/2006/relationships/image" Target="../media/image134.png"/><Relationship Id="rId12" Type="http://schemas.openxmlformats.org/officeDocument/2006/relationships/image" Target="../media/image133.png"/><Relationship Id="rId2" Type="http://schemas.openxmlformats.org/officeDocument/2006/relationships/image" Target="../media/image660.png"/><Relationship Id="rId1" Type="http://schemas.openxmlformats.org/officeDocument/2006/relationships/slideLayout" Target="../slideLayouts/slideLayout2.xml"/><Relationship Id="rId11" Type="http://schemas.openxmlformats.org/officeDocument/2006/relationships/image" Target="../media/image670.png"/><Relationship Id="rId10" Type="http://schemas.openxmlformats.org/officeDocument/2006/relationships/image" Target="../media/image130.png"/><Relationship Id="rId14" Type="http://schemas.openxmlformats.org/officeDocument/2006/relationships/image" Target="../media/image135.png"/></Relationships>
</file>

<file path=ppt/slides/_rels/slide26.xml.rels><?xml version="1.0" encoding="UTF-8" standalone="yes"?>
<Relationships xmlns="http://schemas.openxmlformats.org/package/2006/relationships"><Relationship Id="rId13" Type="http://schemas.openxmlformats.org/officeDocument/2006/relationships/image" Target="../media/image135.png"/><Relationship Id="rId12" Type="http://schemas.openxmlformats.org/officeDocument/2006/relationships/image" Target="../media/image134.png"/><Relationship Id="rId2" Type="http://schemas.openxmlformats.org/officeDocument/2006/relationships/image" Target="../media/image680.png"/><Relationship Id="rId1" Type="http://schemas.openxmlformats.org/officeDocument/2006/relationships/slideLayout" Target="../slideLayouts/slideLayout2.xml"/><Relationship Id="rId11" Type="http://schemas.openxmlformats.org/officeDocument/2006/relationships/image" Target="../media/image133.png"/><Relationship Id="rId10" Type="http://schemas.openxmlformats.org/officeDocument/2006/relationships/image" Target="../media/image132.png"/><Relationship Id="rId9"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ype="http://schemas.openxmlformats.org/officeDocument/2006/relationships/image" Target="../media/image700.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00.png"/><Relationship Id="rId7"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741.png"/><Relationship Id="rId2" Type="http://schemas.openxmlformats.org/officeDocument/2006/relationships/image" Target="../media/image721.png"/><Relationship Id="rId1" Type="http://schemas.openxmlformats.org/officeDocument/2006/relationships/slideLayout" Target="../slideLayouts/slideLayout2.xml"/><Relationship Id="rId6" Type="http://schemas.openxmlformats.org/officeDocument/2006/relationships/image" Target="../media/image731.png"/><Relationship Id="rId5" Type="http://schemas.openxmlformats.org/officeDocument/2006/relationships/image" Target="../media/image410.png"/><Relationship Id="rId4" Type="http://schemas.openxmlformats.org/officeDocument/2006/relationships/image" Target="../media/image400.png"/></Relationships>
</file>

<file path=ppt/slides/_rels/slide42.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101.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10.png"/><Relationship Id="rId4" Type="http://schemas.openxmlformats.org/officeDocument/2006/relationships/image" Target="../media/image710.png"/></Relationships>
</file>

<file path=ppt/slides/_rels/slide44.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101.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10.pn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101.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10.png"/><Relationship Id="rId4" Type="http://schemas.openxmlformats.org/officeDocument/2006/relationships/image" Target="../media/image121.png"/></Relationships>
</file>

<file path=ppt/slides/_rels/slide46.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101.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10.png"/><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10.png"/><Relationship Id="rId21" Type="http://schemas.openxmlformats.org/officeDocument/2006/relationships/image" Target="../media/image42.png"/><Relationship Id="rId12" Type="http://schemas.openxmlformats.org/officeDocument/2006/relationships/image" Target="../media/image300.png"/><Relationship Id="rId17" Type="http://schemas.openxmlformats.org/officeDocument/2006/relationships/image" Target="../media/image38.png"/><Relationship Id="rId2" Type="http://schemas.openxmlformats.org/officeDocument/2006/relationships/image" Target="../media/image3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15" Type="http://schemas.openxmlformats.org/officeDocument/2006/relationships/image" Target="../media/image36.png"/><Relationship Id="rId5" Type="http://schemas.openxmlformats.org/officeDocument/2006/relationships/image" Target="../media/image230.png"/><Relationship Id="rId19" Type="http://schemas.openxmlformats.org/officeDocument/2006/relationships/image" Target="../media/image4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210.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30.png"/><Relationship Id="rId10" Type="http://schemas.openxmlformats.org/officeDocument/2006/relationships/image" Target="../media/image48.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196752"/>
            <a:ext cx="8388424" cy="1472184"/>
          </a:xfrm>
          <a:noFill/>
        </p:spPr>
        <p:txBody>
          <a:bodyPr/>
          <a:lstStyle/>
          <a:p>
            <a:pPr algn="ctr"/>
            <a:r>
              <a:rPr lang="ja-JP" altLang="en-US" sz="4000" dirty="0" smtClean="0">
                <a:ln w="12700" cmpd="sng">
                  <a:noFill/>
                </a:ln>
                <a:solidFill>
                  <a:schemeClr val="bg2">
                    <a:lumMod val="10000"/>
                  </a:schemeClr>
                </a:solidFill>
                <a:effectLst>
                  <a:outerShdw blurRad="38100" dist="38100" dir="2700000" algn="tl">
                    <a:srgbClr val="000000">
                      <a:alpha val="43137"/>
                    </a:srgbClr>
                  </a:outerShdw>
                </a:effectLst>
                <a:latin typeface="+mj-ea"/>
              </a:rPr>
              <a:t>経験情報に基づく不完全知覚の解決</a:t>
            </a:r>
            <a:r>
              <a:rPr lang="en-US" altLang="ja-JP" sz="4000" dirty="0" smtClean="0">
                <a:ln w="12700" cmpd="sng">
                  <a:noFill/>
                </a:ln>
                <a:solidFill>
                  <a:schemeClr val="bg2">
                    <a:lumMod val="10000"/>
                  </a:schemeClr>
                </a:solidFill>
                <a:effectLst>
                  <a:outerShdw blurRad="38100" dist="38100" dir="2700000" algn="tl">
                    <a:srgbClr val="000000">
                      <a:alpha val="43137"/>
                    </a:srgbClr>
                  </a:outerShdw>
                </a:effectLst>
                <a:latin typeface="+mj-ea"/>
              </a:rPr>
              <a:t/>
            </a:r>
            <a:br>
              <a:rPr lang="en-US" altLang="ja-JP" sz="4000" dirty="0" smtClean="0">
                <a:ln w="12700" cmpd="sng">
                  <a:noFill/>
                </a:ln>
                <a:solidFill>
                  <a:schemeClr val="bg2">
                    <a:lumMod val="10000"/>
                  </a:schemeClr>
                </a:solidFill>
                <a:effectLst>
                  <a:outerShdw blurRad="38100" dist="38100" dir="2700000" algn="tl">
                    <a:srgbClr val="000000">
                      <a:alpha val="43137"/>
                    </a:srgbClr>
                  </a:outerShdw>
                </a:effectLst>
                <a:latin typeface="+mj-ea"/>
              </a:rPr>
            </a:br>
            <a:r>
              <a:rPr lang="en-US" altLang="ja-JP" sz="4000" dirty="0" smtClean="0">
                <a:ln w="12700" cmpd="sng">
                  <a:noFill/>
                </a:ln>
                <a:solidFill>
                  <a:schemeClr val="bg2">
                    <a:lumMod val="10000"/>
                  </a:schemeClr>
                </a:solidFill>
                <a:effectLst>
                  <a:outerShdw blurRad="38100" dist="38100" dir="2700000" algn="tl">
                    <a:srgbClr val="000000">
                      <a:alpha val="43137"/>
                    </a:srgbClr>
                  </a:outerShdw>
                </a:effectLst>
                <a:latin typeface="+mj-ea"/>
              </a:rPr>
              <a:t>-</a:t>
            </a:r>
            <a:r>
              <a:rPr lang="ja-JP" altLang="en-US" sz="4000" dirty="0" smtClean="0">
                <a:ln w="12700" cmpd="sng">
                  <a:noFill/>
                </a:ln>
                <a:solidFill>
                  <a:schemeClr val="bg2">
                    <a:lumMod val="10000"/>
                  </a:schemeClr>
                </a:solidFill>
                <a:effectLst>
                  <a:outerShdw blurRad="38100" dist="38100" dir="2700000" algn="tl">
                    <a:srgbClr val="000000">
                      <a:alpha val="43137"/>
                    </a:srgbClr>
                  </a:outerShdw>
                </a:effectLst>
                <a:latin typeface="+mj-ea"/>
              </a:rPr>
              <a:t>確率的手法による知識量の抑制</a:t>
            </a:r>
            <a:r>
              <a:rPr lang="en-US" altLang="ja-JP" sz="4000" dirty="0" smtClean="0">
                <a:ln w="12700" cmpd="sng">
                  <a:noFill/>
                </a:ln>
                <a:solidFill>
                  <a:schemeClr val="bg2">
                    <a:lumMod val="10000"/>
                  </a:schemeClr>
                </a:solidFill>
                <a:effectLst>
                  <a:outerShdw blurRad="38100" dist="38100" dir="2700000" algn="tl">
                    <a:srgbClr val="000000">
                      <a:alpha val="43137"/>
                    </a:srgbClr>
                  </a:outerShdw>
                </a:effectLst>
                <a:latin typeface="+mj-ea"/>
              </a:rPr>
              <a:t>-</a:t>
            </a:r>
            <a:endParaRPr kumimoji="1" lang="ja-JP" altLang="en-US" sz="4000" dirty="0">
              <a:ln w="12700" cmpd="sng">
                <a:noFill/>
              </a:ln>
              <a:solidFill>
                <a:schemeClr val="bg2">
                  <a:lumMod val="10000"/>
                </a:schemeClr>
              </a:solidFill>
              <a:effectLst>
                <a:outerShdw blurRad="38100" dist="38100" dir="2700000" algn="tl">
                  <a:srgbClr val="000000">
                    <a:alpha val="43137"/>
                  </a:srgbClr>
                </a:outerShdw>
              </a:effectLst>
              <a:latin typeface="+mj-ea"/>
            </a:endParaRPr>
          </a:p>
        </p:txBody>
      </p:sp>
      <p:sp>
        <p:nvSpPr>
          <p:cNvPr id="3" name="サブタイトル 2"/>
          <p:cNvSpPr>
            <a:spLocks noGrp="1"/>
          </p:cNvSpPr>
          <p:nvPr>
            <p:ph type="subTitle" idx="1"/>
          </p:nvPr>
        </p:nvSpPr>
        <p:spPr>
          <a:xfrm>
            <a:off x="1403648" y="3356992"/>
            <a:ext cx="7406640" cy="1752600"/>
          </a:xfrm>
        </p:spPr>
        <p:txBody>
          <a:bodyPr/>
          <a:lstStyle/>
          <a:p>
            <a:r>
              <a:rPr kumimoji="1" lang="ja-JP" altLang="en-US" dirty="0" smtClean="0">
                <a:solidFill>
                  <a:schemeClr val="bg2">
                    <a:lumMod val="10000"/>
                  </a:schemeClr>
                </a:solidFill>
                <a:latin typeface="+mj-ea"/>
                <a:ea typeface="+mj-ea"/>
              </a:rPr>
              <a:t>室蘭工業大学</a:t>
            </a:r>
            <a:endParaRPr kumimoji="1" lang="en-US" altLang="ja-JP" dirty="0" smtClean="0">
              <a:solidFill>
                <a:schemeClr val="bg2">
                  <a:lumMod val="10000"/>
                </a:schemeClr>
              </a:solidFill>
              <a:latin typeface="+mj-ea"/>
              <a:ea typeface="+mj-ea"/>
            </a:endParaRPr>
          </a:p>
          <a:p>
            <a:r>
              <a:rPr lang="ja-JP" altLang="en-US" dirty="0">
                <a:solidFill>
                  <a:schemeClr val="bg2">
                    <a:lumMod val="10000"/>
                  </a:schemeClr>
                </a:solidFill>
                <a:latin typeface="+mj-ea"/>
                <a:ea typeface="+mj-ea"/>
              </a:rPr>
              <a:t>認知ロボティクス</a:t>
            </a:r>
            <a:r>
              <a:rPr lang="ja-JP" altLang="en-US" dirty="0" smtClean="0">
                <a:solidFill>
                  <a:schemeClr val="bg2">
                    <a:lumMod val="10000"/>
                  </a:schemeClr>
                </a:solidFill>
                <a:latin typeface="+mj-ea"/>
                <a:ea typeface="+mj-ea"/>
              </a:rPr>
              <a:t>研究室</a:t>
            </a:r>
            <a:endParaRPr lang="en-US" altLang="ja-JP" dirty="0" smtClean="0">
              <a:solidFill>
                <a:schemeClr val="bg2">
                  <a:lumMod val="10000"/>
                </a:schemeClr>
              </a:solidFill>
              <a:latin typeface="+mj-ea"/>
              <a:ea typeface="+mj-ea"/>
            </a:endParaRPr>
          </a:p>
          <a:p>
            <a:r>
              <a:rPr kumimoji="1" lang="ja-JP" altLang="en-US" dirty="0">
                <a:solidFill>
                  <a:schemeClr val="bg2">
                    <a:lumMod val="10000"/>
                  </a:schemeClr>
                </a:solidFill>
                <a:latin typeface="+mj-ea"/>
                <a:ea typeface="+mj-ea"/>
              </a:rPr>
              <a:t>情報工</a:t>
            </a:r>
            <a:r>
              <a:rPr kumimoji="1" lang="ja-JP" altLang="en-US" dirty="0" smtClean="0">
                <a:solidFill>
                  <a:schemeClr val="bg2">
                    <a:lumMod val="10000"/>
                  </a:schemeClr>
                </a:solidFill>
                <a:latin typeface="+mj-ea"/>
                <a:ea typeface="+mj-ea"/>
              </a:rPr>
              <a:t>学科　</a:t>
            </a:r>
            <a:r>
              <a:rPr kumimoji="1" lang="en-US" altLang="ja-JP" dirty="0" smtClean="0">
                <a:solidFill>
                  <a:schemeClr val="bg2">
                    <a:lumMod val="10000"/>
                  </a:schemeClr>
                </a:solidFill>
                <a:latin typeface="+mj-ea"/>
                <a:ea typeface="+mj-ea"/>
              </a:rPr>
              <a:t>4</a:t>
            </a:r>
            <a:r>
              <a:rPr kumimoji="1" lang="ja-JP" altLang="en-US" dirty="0" smtClean="0">
                <a:solidFill>
                  <a:schemeClr val="bg2">
                    <a:lumMod val="10000"/>
                  </a:schemeClr>
                </a:solidFill>
                <a:latin typeface="+mj-ea"/>
                <a:ea typeface="+mj-ea"/>
              </a:rPr>
              <a:t>年　平間経太</a:t>
            </a:r>
            <a:endParaRPr kumimoji="1" lang="ja-JP" altLang="en-US" dirty="0">
              <a:solidFill>
                <a:schemeClr val="bg2">
                  <a:lumMod val="10000"/>
                </a:schemeClr>
              </a:solidFill>
              <a:latin typeface="+mj-ea"/>
              <a:ea typeface="+mj-ea"/>
            </a:endParaRPr>
          </a:p>
        </p:txBody>
      </p:sp>
      <p:cxnSp>
        <p:nvCxnSpPr>
          <p:cNvPr id="5" name="直線コネクタ 4"/>
          <p:cNvCxnSpPr/>
          <p:nvPr/>
        </p:nvCxnSpPr>
        <p:spPr>
          <a:xfrm>
            <a:off x="1331640" y="2924944"/>
            <a:ext cx="7344816" cy="0"/>
          </a:xfrm>
          <a:prstGeom prst="line">
            <a:avLst/>
          </a:prstGeom>
          <a:ln w="1905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96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539552" y="260648"/>
            <a:ext cx="7704856" cy="1143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a:t>
            </a: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確定的な細分化の問題</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576023" y="1660407"/>
            <a:ext cx="8100433" cy="2992729"/>
          </a:xfrm>
        </p:spPr>
        <p:txBody>
          <a:bodyPr wrap="square">
            <a:normAutofit/>
          </a:bodyPr>
          <a:lstStyle/>
          <a:p>
            <a:pPr>
              <a:buClr>
                <a:schemeClr val="accent1"/>
              </a:buClr>
              <a:buFont typeface="Wingdings" pitchFamily="2" charset="2"/>
              <a:buChar char="p"/>
            </a:pPr>
            <a:r>
              <a:rPr lang="ja-JP" altLang="en-US" dirty="0" smtClean="0">
                <a:solidFill>
                  <a:schemeClr val="bg2">
                    <a:lumMod val="10000"/>
                  </a:schemeClr>
                </a:solidFill>
                <a:latin typeface="+mj-ea"/>
                <a:ea typeface="+mj-ea"/>
              </a:rPr>
              <a:t>ロボットが自身の過去の経験と違う状態遷移を</a:t>
            </a:r>
            <a:endParaRPr lang="en-US" altLang="ja-JP" dirty="0" smtClean="0">
              <a:solidFill>
                <a:schemeClr val="bg2">
                  <a:lumMod val="10000"/>
                </a:schemeClr>
              </a:solidFill>
              <a:latin typeface="+mj-ea"/>
              <a:ea typeface="+mj-ea"/>
            </a:endParaRPr>
          </a:p>
          <a:p>
            <a:pPr marL="0" indent="0">
              <a:buClr>
                <a:schemeClr val="accent1"/>
              </a:buClr>
              <a:buNone/>
            </a:pPr>
            <a:r>
              <a:rPr lang="ja-JP" altLang="en-US" dirty="0" smtClean="0">
                <a:solidFill>
                  <a:schemeClr val="bg2">
                    <a:lumMod val="10000"/>
                  </a:schemeClr>
                </a:solidFill>
                <a:latin typeface="+mj-ea"/>
                <a:ea typeface="+mj-ea"/>
              </a:rPr>
              <a:t>　 経験したとき，不完全</a:t>
            </a:r>
            <a:r>
              <a:rPr lang="ja-JP" altLang="en-US" dirty="0">
                <a:solidFill>
                  <a:schemeClr val="bg2">
                    <a:lumMod val="10000"/>
                  </a:schemeClr>
                </a:solidFill>
                <a:latin typeface="+mj-ea"/>
                <a:ea typeface="+mj-ea"/>
              </a:rPr>
              <a:t>知覚であると</a:t>
            </a:r>
            <a:r>
              <a:rPr lang="ja-JP" altLang="en-US" dirty="0" smtClean="0">
                <a:solidFill>
                  <a:schemeClr val="bg2">
                    <a:lumMod val="10000"/>
                  </a:schemeClr>
                </a:solidFill>
                <a:latin typeface="+mj-ea"/>
                <a:ea typeface="+mj-ea"/>
              </a:rPr>
              <a:t>判断し細分化</a:t>
            </a:r>
            <a:endParaRPr lang="en-US" altLang="ja-JP" dirty="0" smtClean="0">
              <a:solidFill>
                <a:schemeClr val="bg2">
                  <a:lumMod val="10000"/>
                </a:schemeClr>
              </a:solidFill>
              <a:latin typeface="+mj-ea"/>
              <a:ea typeface="+mj-ea"/>
            </a:endParaRPr>
          </a:p>
          <a:p>
            <a:pPr marL="0" indent="0">
              <a:buClr>
                <a:schemeClr val="accent1"/>
              </a:buClr>
              <a:buNone/>
            </a:pPr>
            <a:endParaRPr lang="en-US" altLang="ja-JP" sz="2400" b="1" dirty="0" smtClean="0">
              <a:solidFill>
                <a:schemeClr val="bg2">
                  <a:lumMod val="10000"/>
                </a:schemeClr>
              </a:solidFill>
              <a:latin typeface="+mj-ea"/>
              <a:ea typeface="+mj-ea"/>
            </a:endParaRPr>
          </a:p>
          <a:p>
            <a:pPr marL="0" indent="0">
              <a:buClr>
                <a:schemeClr val="accent1"/>
              </a:buClr>
              <a:buNone/>
            </a:pPr>
            <a:endParaRPr lang="en-US" altLang="ja-JP" sz="2400" b="1" dirty="0" smtClean="0">
              <a:solidFill>
                <a:schemeClr val="bg2">
                  <a:lumMod val="10000"/>
                </a:schemeClr>
              </a:solidFill>
              <a:latin typeface="+mj-ea"/>
              <a:ea typeface="+mj-ea"/>
            </a:endParaRPr>
          </a:p>
          <a:p>
            <a:pPr>
              <a:buClr>
                <a:schemeClr val="accent1"/>
              </a:buClr>
              <a:buFont typeface="Wingdings" pitchFamily="2" charset="2"/>
              <a:buChar char="p"/>
            </a:pPr>
            <a:r>
              <a:rPr lang="ja-JP" altLang="en-US" dirty="0" smtClean="0">
                <a:solidFill>
                  <a:schemeClr val="bg2">
                    <a:lumMod val="10000"/>
                  </a:schemeClr>
                </a:solidFill>
                <a:latin typeface="+mj-ea"/>
                <a:ea typeface="+mj-ea"/>
              </a:rPr>
              <a:t>不完全知覚を見つける度に必ず細分化するため</a:t>
            </a:r>
            <a:endParaRPr lang="en-US" altLang="ja-JP" dirty="0" smtClean="0">
              <a:solidFill>
                <a:schemeClr val="bg2">
                  <a:lumMod val="10000"/>
                </a:schemeClr>
              </a:solidFill>
              <a:latin typeface="+mj-ea"/>
              <a:ea typeface="+mj-ea"/>
            </a:endParaRPr>
          </a:p>
          <a:p>
            <a:pPr marL="0" indent="0">
              <a:buClr>
                <a:schemeClr val="accent1"/>
              </a:buClr>
              <a:buNone/>
            </a:pPr>
            <a:r>
              <a:rPr lang="ja-JP" altLang="en-US" dirty="0" smtClean="0">
                <a:solidFill>
                  <a:schemeClr val="bg2">
                    <a:lumMod val="10000"/>
                  </a:schemeClr>
                </a:solidFill>
                <a:latin typeface="+mj-ea"/>
                <a:ea typeface="+mj-ea"/>
              </a:rPr>
              <a:t>　 ロボットが行動を重ねるにつれ状態知識が増加</a:t>
            </a:r>
            <a:endParaRPr lang="en-US" altLang="ja-JP" dirty="0" smtClean="0">
              <a:solidFill>
                <a:schemeClr val="accent1"/>
              </a:solidFill>
              <a:latin typeface="+mj-ea"/>
              <a:ea typeface="+mj-ea"/>
            </a:endParaRPr>
          </a:p>
        </p:txBody>
      </p:sp>
      <p:sp>
        <p:nvSpPr>
          <p:cNvPr id="3" name="下矢印 2"/>
          <p:cNvSpPr>
            <a:spLocks/>
          </p:cNvSpPr>
          <p:nvPr/>
        </p:nvSpPr>
        <p:spPr>
          <a:xfrm>
            <a:off x="3599992" y="2889000"/>
            <a:ext cx="90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204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720000" y="180000"/>
            <a:ext cx="8640000" cy="126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先行研究の問題：知識量の増加</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8" name="コンテンツ プレースホルダー 2"/>
          <p:cNvSpPr txBox="1">
            <a:spLocks/>
          </p:cNvSpPr>
          <p:nvPr/>
        </p:nvSpPr>
        <p:spPr>
          <a:xfrm>
            <a:off x="445158" y="1584000"/>
            <a:ext cx="8698842" cy="2205040"/>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不完全知覚は改善出来るが，</a:t>
            </a:r>
            <a:r>
              <a:rPr lang="ja-JP" altLang="en-US" sz="2400" dirty="0" smtClean="0">
                <a:solidFill>
                  <a:srgbClr val="C00000"/>
                </a:solidFill>
                <a:latin typeface="+mj-ea"/>
                <a:ea typeface="+mj-ea"/>
              </a:rPr>
              <a:t>知識量の増加</a:t>
            </a:r>
            <a:r>
              <a:rPr lang="ja-JP" altLang="en-US" sz="2400" dirty="0" smtClean="0">
                <a:solidFill>
                  <a:schemeClr val="bg2">
                    <a:lumMod val="10000"/>
                  </a:schemeClr>
                </a:solidFill>
                <a:latin typeface="+mj-ea"/>
                <a:ea typeface="+mj-ea"/>
              </a:rPr>
              <a:t>が問題</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例えば</a:t>
            </a:r>
            <a:r>
              <a:rPr lang="en-US" altLang="ja-JP" sz="2400" dirty="0" smtClean="0">
                <a:solidFill>
                  <a:schemeClr val="bg2">
                    <a:lumMod val="10000"/>
                  </a:schemeClr>
                </a:solidFill>
                <a:latin typeface="+mj-ea"/>
                <a:ea typeface="+mj-ea"/>
              </a:rPr>
              <a:t>…</a:t>
            </a:r>
          </a:p>
          <a:p>
            <a:pPr marL="0" indent="0">
              <a:buClr>
                <a:schemeClr val="accent1"/>
              </a:buClr>
              <a:buNone/>
            </a:pPr>
            <a:r>
              <a:rPr lang="ja-JP" altLang="en-US" sz="20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ロボットのメモリ量は有限</a:t>
            </a:r>
            <a:r>
              <a:rPr lang="ja-JP" altLang="en-US" sz="2400" dirty="0" smtClean="0">
                <a:solidFill>
                  <a:schemeClr val="accent1"/>
                </a:solidFill>
                <a:latin typeface="+mj-ea"/>
                <a:ea typeface="+mj-ea"/>
              </a:rPr>
              <a:t>⇒</a:t>
            </a:r>
            <a:r>
              <a:rPr lang="ja-JP" altLang="en-US" sz="2400" dirty="0" smtClean="0">
                <a:solidFill>
                  <a:schemeClr val="bg2">
                    <a:lumMod val="10000"/>
                  </a:schemeClr>
                </a:solidFill>
                <a:latin typeface="+mj-ea"/>
                <a:ea typeface="+mj-ea"/>
              </a:rPr>
              <a:t>全ての知識を記憶出来ない</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・学習は試行錯誤によって行動を獲得</a:t>
            </a:r>
            <a:r>
              <a:rPr lang="ja-JP" altLang="en-US" sz="2400" dirty="0" smtClean="0">
                <a:solidFill>
                  <a:schemeClr val="accent1"/>
                </a:solidFill>
                <a:latin typeface="+mj-ea"/>
                <a:ea typeface="+mj-ea"/>
              </a:rPr>
              <a:t>⇒</a:t>
            </a:r>
            <a:r>
              <a:rPr lang="ja-JP" altLang="en-US" sz="2400" dirty="0" smtClean="0">
                <a:solidFill>
                  <a:schemeClr val="bg2">
                    <a:lumMod val="10000"/>
                  </a:schemeClr>
                </a:solidFill>
                <a:latin typeface="+mj-ea"/>
                <a:ea typeface="+mj-ea"/>
              </a:rPr>
              <a:t>学習時間増加</a:t>
            </a:r>
            <a:endParaRPr lang="en-US" altLang="ja-JP" sz="2400" dirty="0" smtClean="0">
              <a:solidFill>
                <a:schemeClr val="bg2">
                  <a:lumMod val="10000"/>
                </a:schemeClr>
              </a:solidFill>
              <a:latin typeface="+mj-ea"/>
              <a:ea typeface="+mj-ea"/>
            </a:endParaRPr>
          </a:p>
        </p:txBody>
      </p:sp>
      <p:sp>
        <p:nvSpPr>
          <p:cNvPr id="4" name="下矢印 3"/>
          <p:cNvSpPr/>
          <p:nvPr/>
        </p:nvSpPr>
        <p:spPr>
          <a:xfrm>
            <a:off x="3923928" y="3861048"/>
            <a:ext cx="1080000" cy="72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37586" y="5138028"/>
            <a:ext cx="4666662" cy="523220"/>
          </a:xfrm>
          <a:prstGeom prst="rect">
            <a:avLst/>
          </a:prstGeom>
          <a:noFill/>
          <a:ln w="25400">
            <a:solidFill>
              <a:srgbClr val="FF0000"/>
            </a:solidFill>
          </a:ln>
        </p:spPr>
        <p:txBody>
          <a:bodyPr wrap="none" rtlCol="0">
            <a:spAutoFit/>
          </a:bodyPr>
          <a:lstStyle/>
          <a:p>
            <a:r>
              <a:rPr kumimoji="1" lang="ja-JP" altLang="en-US" sz="2800" dirty="0" smtClean="0">
                <a:solidFill>
                  <a:schemeClr val="bg2">
                    <a:lumMod val="10000"/>
                  </a:schemeClr>
                </a:solidFill>
                <a:latin typeface="+mj-ea"/>
                <a:ea typeface="+mj-ea"/>
              </a:rPr>
              <a:t>知識量を抑制する必要がある</a:t>
            </a:r>
            <a:endParaRPr kumimoji="1" lang="ja-JP" altLang="en-US" sz="2800" dirty="0">
              <a:solidFill>
                <a:schemeClr val="bg2">
                  <a:lumMod val="10000"/>
                </a:schemeClr>
              </a:solidFill>
              <a:latin typeface="+mj-ea"/>
              <a:ea typeface="+mj-ea"/>
            </a:endParaRPr>
          </a:p>
        </p:txBody>
      </p:sp>
    </p:spTree>
    <p:extLst>
      <p:ext uri="{BB962C8B-B14F-4D97-AF65-F5344CB8AC3E}">
        <p14:creationId xmlns:p14="http://schemas.microsoft.com/office/powerpoint/2010/main" val="382461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395536" y="288000"/>
            <a:ext cx="8640000" cy="792000"/>
          </a:xfrm>
        </p:spPr>
        <p:txBody>
          <a:bodyPr/>
          <a:lstStyle/>
          <a:p>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	</a:t>
            </a: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不完全知覚とタスクの関係</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562324" y="1188000"/>
            <a:ext cx="8280000" cy="2115016"/>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dirty="0" smtClean="0">
                <a:solidFill>
                  <a:schemeClr val="bg2">
                    <a:lumMod val="10000"/>
                  </a:schemeClr>
                </a:solidFill>
                <a:latin typeface="+mj-ea"/>
                <a:ea typeface="+mj-ea"/>
              </a:rPr>
              <a:t>不完全知覚は常にタスク達成に悪影響があるものではない</a:t>
            </a:r>
            <a:endParaRPr lang="en-US" altLang="ja-JP" sz="2000" dirty="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例えば混同した環境状態に対して適した行動が</a:t>
            </a:r>
            <a:r>
              <a:rPr lang="en-US" altLang="ja-JP" sz="2400" dirty="0" smtClean="0">
                <a:solidFill>
                  <a:schemeClr val="bg2">
                    <a:lumMod val="10000"/>
                  </a:schemeClr>
                </a:solidFill>
                <a:latin typeface="+mj-ea"/>
                <a:ea typeface="+mj-ea"/>
              </a:rPr>
              <a:t>1</a:t>
            </a:r>
            <a:r>
              <a:rPr lang="ja-JP" altLang="en-US" sz="2400" dirty="0" err="1" smtClean="0">
                <a:solidFill>
                  <a:schemeClr val="bg2">
                    <a:lumMod val="10000"/>
                  </a:schemeClr>
                </a:solidFill>
                <a:latin typeface="+mj-ea"/>
                <a:ea typeface="+mj-ea"/>
              </a:rPr>
              <a:t>つで</a:t>
            </a:r>
            <a:r>
              <a:rPr lang="ja-JP" altLang="en-US" sz="2400" dirty="0" smtClean="0">
                <a:solidFill>
                  <a:schemeClr val="bg2">
                    <a:lumMod val="10000"/>
                  </a:schemeClr>
                </a:solidFill>
                <a:latin typeface="+mj-ea"/>
                <a:ea typeface="+mj-ea"/>
              </a:rPr>
              <a:t>ある場合</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強化学習によりその行動を学習出来る可能性が高い</a:t>
            </a:r>
            <a:endParaRPr lang="en-US" altLang="ja-JP" sz="2400" dirty="0" smtClean="0">
              <a:solidFill>
                <a:schemeClr val="bg2">
                  <a:lumMod val="10000"/>
                </a:schemeClr>
              </a:solidFill>
              <a:latin typeface="+mj-ea"/>
              <a:ea typeface="+mj-ea"/>
            </a:endParaRPr>
          </a:p>
        </p:txBody>
      </p:sp>
      <p:sp>
        <p:nvSpPr>
          <p:cNvPr id="3" name="下矢印 2"/>
          <p:cNvSpPr>
            <a:spLocks/>
          </p:cNvSpPr>
          <p:nvPr/>
        </p:nvSpPr>
        <p:spPr>
          <a:xfrm>
            <a:off x="3656763" y="2996952"/>
            <a:ext cx="108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83576" y="3573016"/>
            <a:ext cx="4876656" cy="707886"/>
          </a:xfrm>
          <a:prstGeom prst="rect">
            <a:avLst/>
          </a:prstGeom>
          <a:noFill/>
          <a:ln w="1905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不完全知覚であれば必ず細分化を行うため</a:t>
            </a:r>
            <a:endParaRPr kumimoji="1"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不要な細分化を行っていると考えられる</a:t>
            </a:r>
            <a:endParaRPr kumimoji="1" lang="ja-JP" altLang="en-US" sz="2000" dirty="0">
              <a:solidFill>
                <a:schemeClr val="bg2">
                  <a:lumMod val="10000"/>
                </a:schemeClr>
              </a:solidFill>
              <a:latin typeface="+mj-ea"/>
              <a:ea typeface="+mj-ea"/>
            </a:endParaRPr>
          </a:p>
        </p:txBody>
      </p:sp>
      <p:cxnSp>
        <p:nvCxnSpPr>
          <p:cNvPr id="9" name="直線コネクタ 8"/>
          <p:cNvCxnSpPr/>
          <p:nvPr/>
        </p:nvCxnSpPr>
        <p:spPr>
          <a:xfrm>
            <a:off x="1260000" y="4869160"/>
            <a:ext cx="5400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880000" y="4500000"/>
            <a:ext cx="0" cy="198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0000" y="4500000"/>
            <a:ext cx="1467068"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不完全知覚</a:t>
            </a:r>
            <a:endParaRPr kumimoji="1" lang="ja-JP" altLang="en-US" sz="2000" dirty="0">
              <a:solidFill>
                <a:schemeClr val="bg2">
                  <a:lumMod val="10000"/>
                </a:schemeClr>
              </a:solidFill>
              <a:latin typeface="+mj-ea"/>
              <a:ea typeface="+mj-ea"/>
            </a:endParaRPr>
          </a:p>
        </p:txBody>
      </p:sp>
      <p:sp>
        <p:nvSpPr>
          <p:cNvPr id="14" name="テキスト ボックス 13"/>
          <p:cNvSpPr txBox="1"/>
          <p:nvPr/>
        </p:nvSpPr>
        <p:spPr>
          <a:xfrm>
            <a:off x="3060000" y="4500000"/>
            <a:ext cx="1210588"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完全知覚</a:t>
            </a:r>
            <a:endParaRPr kumimoji="1" lang="ja-JP" altLang="en-US" sz="2000" dirty="0">
              <a:solidFill>
                <a:schemeClr val="bg2">
                  <a:lumMod val="10000"/>
                </a:schemeClr>
              </a:solidFill>
              <a:latin typeface="+mj-ea"/>
              <a:ea typeface="+mj-ea"/>
            </a:endParaRPr>
          </a:p>
        </p:txBody>
      </p:sp>
      <p:sp>
        <p:nvSpPr>
          <p:cNvPr id="13" name="テキスト ボックス 12"/>
          <p:cNvSpPr txBox="1"/>
          <p:nvPr/>
        </p:nvSpPr>
        <p:spPr>
          <a:xfrm>
            <a:off x="1070439" y="4869160"/>
            <a:ext cx="1845377"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タスク達成</a:t>
            </a:r>
            <a:r>
              <a:rPr lang="ja-JP" altLang="en-US" sz="2000" dirty="0" smtClean="0">
                <a:solidFill>
                  <a:schemeClr val="bg2">
                    <a:lumMod val="10000"/>
                  </a:schemeClr>
                </a:solidFill>
                <a:latin typeface="+mj-ea"/>
                <a:ea typeface="+mj-ea"/>
              </a:rPr>
              <a:t>への</a:t>
            </a:r>
            <a:endParaRPr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悪</a:t>
            </a:r>
            <a:r>
              <a:rPr lang="ja-JP" altLang="en-US" sz="2000" dirty="0" smtClean="0">
                <a:solidFill>
                  <a:schemeClr val="bg2">
                    <a:lumMod val="10000"/>
                  </a:schemeClr>
                </a:solidFill>
                <a:latin typeface="+mj-ea"/>
                <a:ea typeface="+mj-ea"/>
              </a:rPr>
              <a:t>影響有</a:t>
            </a:r>
            <a:endParaRPr kumimoji="1" lang="ja-JP" altLang="en-US" sz="2000" dirty="0">
              <a:solidFill>
                <a:schemeClr val="bg2">
                  <a:lumMod val="10000"/>
                </a:schemeClr>
              </a:solidFill>
              <a:latin typeface="+mj-ea"/>
              <a:ea typeface="+mj-ea"/>
            </a:endParaRPr>
          </a:p>
        </p:txBody>
      </p:sp>
      <p:sp>
        <p:nvSpPr>
          <p:cNvPr id="16" name="テキスト ボックス 15"/>
          <p:cNvSpPr txBox="1"/>
          <p:nvPr/>
        </p:nvSpPr>
        <p:spPr>
          <a:xfrm>
            <a:off x="1043608" y="5733256"/>
            <a:ext cx="1845377"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タスク達成</a:t>
            </a:r>
            <a:r>
              <a:rPr lang="ja-JP" altLang="en-US" sz="2000" dirty="0" smtClean="0">
                <a:solidFill>
                  <a:schemeClr val="bg2">
                    <a:lumMod val="10000"/>
                  </a:schemeClr>
                </a:solidFill>
                <a:latin typeface="+mj-ea"/>
                <a:ea typeface="+mj-ea"/>
              </a:rPr>
              <a:t>への</a:t>
            </a:r>
            <a:endParaRPr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悪</a:t>
            </a:r>
            <a:r>
              <a:rPr lang="ja-JP" altLang="en-US" sz="2000" dirty="0" smtClean="0">
                <a:solidFill>
                  <a:schemeClr val="bg2">
                    <a:lumMod val="10000"/>
                  </a:schemeClr>
                </a:solidFill>
                <a:latin typeface="+mj-ea"/>
                <a:ea typeface="+mj-ea"/>
              </a:rPr>
              <a:t>影響無</a:t>
            </a:r>
            <a:endParaRPr kumimoji="1" lang="ja-JP" altLang="en-US" sz="2000" dirty="0">
              <a:solidFill>
                <a:schemeClr val="bg2">
                  <a:lumMod val="10000"/>
                </a:schemeClr>
              </a:solidFill>
              <a:latin typeface="+mj-ea"/>
              <a:ea typeface="+mj-ea"/>
            </a:endParaRPr>
          </a:p>
        </p:txBody>
      </p:sp>
      <p:cxnSp>
        <p:nvCxnSpPr>
          <p:cNvPr id="17" name="直線コネクタ 16"/>
          <p:cNvCxnSpPr/>
          <p:nvPr/>
        </p:nvCxnSpPr>
        <p:spPr>
          <a:xfrm>
            <a:off x="1260000" y="5688000"/>
            <a:ext cx="5400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00000"/>
            <a:ext cx="0" cy="198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880000" y="4900110"/>
            <a:ext cx="1783879" cy="78789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145388" y="5733256"/>
            <a:ext cx="1210588"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細分化は</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行わない</a:t>
            </a:r>
            <a:endParaRPr kumimoji="1" lang="ja-JP" altLang="en-US" sz="2000" dirty="0">
              <a:solidFill>
                <a:schemeClr val="bg2">
                  <a:lumMod val="10000"/>
                </a:schemeClr>
              </a:solidFill>
              <a:latin typeface="+mj-ea"/>
              <a:ea typeface="+mj-ea"/>
            </a:endParaRPr>
          </a:p>
        </p:txBody>
      </p:sp>
      <p:sp>
        <p:nvSpPr>
          <p:cNvPr id="25" name="テキスト ボックス 24"/>
          <p:cNvSpPr txBox="1"/>
          <p:nvPr/>
        </p:nvSpPr>
        <p:spPr>
          <a:xfrm>
            <a:off x="5089604" y="5733256"/>
            <a:ext cx="1173719"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細分化を</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行う</a:t>
            </a:r>
            <a:endParaRPr kumimoji="1" lang="ja-JP" altLang="en-US" sz="2000" dirty="0">
              <a:solidFill>
                <a:schemeClr val="bg2">
                  <a:lumMod val="10000"/>
                </a:schemeClr>
              </a:solidFill>
              <a:latin typeface="+mj-ea"/>
              <a:ea typeface="+mj-ea"/>
            </a:endParaRPr>
          </a:p>
        </p:txBody>
      </p:sp>
      <p:sp>
        <p:nvSpPr>
          <p:cNvPr id="26" name="テキスト ボックス 25"/>
          <p:cNvSpPr txBox="1"/>
          <p:nvPr/>
        </p:nvSpPr>
        <p:spPr>
          <a:xfrm>
            <a:off x="5076056" y="4941168"/>
            <a:ext cx="1173719" cy="707886"/>
          </a:xfrm>
          <a:prstGeom prst="rect">
            <a:avLst/>
          </a:prstGeom>
          <a:noFill/>
          <a:ln w="19050">
            <a:noFill/>
          </a:ln>
        </p:spPr>
        <p:txBody>
          <a:bodyPr wrap="none" rtlCol="0">
            <a:spAutoFit/>
          </a:bodyPr>
          <a:lstStyle/>
          <a:p>
            <a:r>
              <a:rPr kumimoji="1" lang="ja-JP" altLang="en-US" sz="2000" dirty="0" smtClean="0">
                <a:solidFill>
                  <a:schemeClr val="bg2">
                    <a:lumMod val="10000"/>
                  </a:schemeClr>
                </a:solidFill>
                <a:latin typeface="+mj-ea"/>
                <a:ea typeface="+mj-ea"/>
              </a:rPr>
              <a:t>細分化を</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行う</a:t>
            </a:r>
            <a:endParaRPr kumimoji="1" lang="ja-JP" altLang="en-US" sz="2000" dirty="0">
              <a:solidFill>
                <a:schemeClr val="bg2">
                  <a:lumMod val="10000"/>
                </a:schemeClr>
              </a:solidFill>
              <a:latin typeface="+mj-ea"/>
              <a:ea typeface="+mj-ea"/>
            </a:endParaRPr>
          </a:p>
        </p:txBody>
      </p:sp>
      <p:sp>
        <p:nvSpPr>
          <p:cNvPr id="2" name="正方形/長方形 1"/>
          <p:cNvSpPr/>
          <p:nvPr/>
        </p:nvSpPr>
        <p:spPr>
          <a:xfrm>
            <a:off x="4736763" y="4900110"/>
            <a:ext cx="1770305" cy="1541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88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7992888" cy="1143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研究目的</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080000" y="1800000"/>
            <a:ext cx="6296917" cy="1384995"/>
          </a:xfrm>
          <a:prstGeom prst="rect">
            <a:avLst/>
          </a:prstGeom>
          <a:noFill/>
        </p:spPr>
        <p:txBody>
          <a:bodyPr wrap="none" rtlCol="0">
            <a:spAutoFit/>
          </a:bodyPr>
          <a:lstStyle/>
          <a:p>
            <a:r>
              <a:rPr kumimoji="1" lang="ja-JP" altLang="en-US" sz="2800" dirty="0" smtClean="0">
                <a:solidFill>
                  <a:schemeClr val="bg2">
                    <a:lumMod val="10000"/>
                  </a:schemeClr>
                </a:solidFill>
                <a:latin typeface="+mj-ea"/>
                <a:ea typeface="+mj-ea"/>
              </a:rPr>
              <a:t>ロボットが確率的に</a:t>
            </a:r>
            <a:r>
              <a:rPr lang="ja-JP" altLang="en-US" sz="2800" dirty="0" smtClean="0">
                <a:solidFill>
                  <a:schemeClr val="bg2">
                    <a:lumMod val="10000"/>
                  </a:schemeClr>
                </a:solidFill>
                <a:latin typeface="+mj-ea"/>
                <a:ea typeface="+mj-ea"/>
              </a:rPr>
              <a:t>細分化を行うことで</a:t>
            </a:r>
            <a:endParaRPr lang="en-US" altLang="ja-JP" sz="2800" dirty="0" smtClean="0">
              <a:solidFill>
                <a:schemeClr val="bg2">
                  <a:lumMod val="10000"/>
                </a:schemeClr>
              </a:solidFill>
              <a:latin typeface="+mj-ea"/>
              <a:ea typeface="+mj-ea"/>
            </a:endParaRPr>
          </a:p>
          <a:p>
            <a:r>
              <a:rPr lang="ja-JP" altLang="en-US" sz="2800" dirty="0" smtClean="0">
                <a:solidFill>
                  <a:schemeClr val="bg2">
                    <a:lumMod val="10000"/>
                  </a:schemeClr>
                </a:solidFill>
                <a:latin typeface="+mj-ea"/>
                <a:ea typeface="+mj-ea"/>
              </a:rPr>
              <a:t>知識量を抑制しつつ</a:t>
            </a:r>
            <a:endParaRPr lang="en-US" altLang="ja-JP" sz="2800" dirty="0" smtClean="0">
              <a:solidFill>
                <a:schemeClr val="bg2">
                  <a:lumMod val="10000"/>
                </a:schemeClr>
              </a:solidFill>
              <a:latin typeface="+mj-ea"/>
              <a:ea typeface="+mj-ea"/>
            </a:endParaRPr>
          </a:p>
          <a:p>
            <a:r>
              <a:rPr lang="ja-JP" altLang="en-US" sz="2800" dirty="0" smtClean="0">
                <a:solidFill>
                  <a:schemeClr val="bg2">
                    <a:lumMod val="10000"/>
                  </a:schemeClr>
                </a:solidFill>
                <a:latin typeface="+mj-ea"/>
                <a:ea typeface="+mj-ea"/>
              </a:rPr>
              <a:t>不完全知覚を改善する手法を提案する</a:t>
            </a:r>
            <a:endParaRPr lang="en-US" altLang="ja-JP" sz="2800" dirty="0" smtClean="0">
              <a:solidFill>
                <a:schemeClr val="bg2">
                  <a:lumMod val="10000"/>
                </a:schemeClr>
              </a:solidFill>
              <a:latin typeface="+mj-ea"/>
              <a:ea typeface="+mj-ea"/>
            </a:endParaRPr>
          </a:p>
        </p:txBody>
      </p:sp>
      <p:sp>
        <p:nvSpPr>
          <p:cNvPr id="4" name="テキスト ボックス 3"/>
          <p:cNvSpPr txBox="1"/>
          <p:nvPr/>
        </p:nvSpPr>
        <p:spPr>
          <a:xfrm>
            <a:off x="1182527" y="4221088"/>
            <a:ext cx="6341801" cy="954107"/>
          </a:xfrm>
          <a:prstGeom prst="rect">
            <a:avLst/>
          </a:prstGeom>
          <a:noFill/>
        </p:spPr>
        <p:txBody>
          <a:bodyPr wrap="none" rtlCol="0">
            <a:spAutoFit/>
          </a:bodyPr>
          <a:lstStyle/>
          <a:p>
            <a:r>
              <a:rPr kumimoji="1" lang="ja-JP" altLang="en-US" sz="2800" dirty="0" smtClean="0">
                <a:solidFill>
                  <a:schemeClr val="bg2">
                    <a:lumMod val="10000"/>
                  </a:schemeClr>
                </a:solidFill>
                <a:latin typeface="+mj-ea"/>
                <a:ea typeface="+mj-ea"/>
              </a:rPr>
              <a:t>先行研究の問題を解決したうえで</a:t>
            </a:r>
            <a:endParaRPr kumimoji="1" lang="en-US" altLang="ja-JP" sz="2800" dirty="0" smtClean="0">
              <a:solidFill>
                <a:schemeClr val="bg2">
                  <a:lumMod val="10000"/>
                </a:schemeClr>
              </a:solidFill>
              <a:latin typeface="+mj-ea"/>
              <a:ea typeface="+mj-ea"/>
            </a:endParaRPr>
          </a:p>
          <a:p>
            <a:r>
              <a:rPr lang="ja-JP" altLang="en-US" sz="2800" dirty="0" smtClean="0">
                <a:solidFill>
                  <a:schemeClr val="bg2">
                    <a:lumMod val="10000"/>
                  </a:schemeClr>
                </a:solidFill>
                <a:latin typeface="+mj-ea"/>
                <a:ea typeface="+mj-ea"/>
              </a:rPr>
              <a:t>不完全知覚を改善して学習</a:t>
            </a:r>
            <a:r>
              <a:rPr lang="ja-JP" altLang="en-US" sz="2800" dirty="0">
                <a:solidFill>
                  <a:schemeClr val="bg2">
                    <a:lumMod val="10000"/>
                  </a:schemeClr>
                </a:solidFill>
                <a:latin typeface="+mj-ea"/>
                <a:ea typeface="+mj-ea"/>
              </a:rPr>
              <a:t>を可能にする</a:t>
            </a:r>
            <a:endParaRPr kumimoji="1" lang="ja-JP" altLang="en-US" sz="2800" dirty="0">
              <a:solidFill>
                <a:schemeClr val="bg2">
                  <a:lumMod val="10000"/>
                </a:schemeClr>
              </a:solidFill>
              <a:latin typeface="+mj-ea"/>
              <a:ea typeface="+mj-ea"/>
            </a:endParaRPr>
          </a:p>
        </p:txBody>
      </p:sp>
      <p:sp>
        <p:nvSpPr>
          <p:cNvPr id="5" name="下矢印 4"/>
          <p:cNvSpPr/>
          <p:nvPr/>
        </p:nvSpPr>
        <p:spPr>
          <a:xfrm>
            <a:off x="3600000" y="3357072"/>
            <a:ext cx="1440000" cy="72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525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395536" y="288000"/>
            <a:ext cx="8640000" cy="792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アプローチ：不完全知覚とタスクの関係</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562324" y="1188000"/>
            <a:ext cx="8280000" cy="2115016"/>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dirty="0" smtClean="0">
                <a:solidFill>
                  <a:schemeClr val="bg2">
                    <a:lumMod val="10000"/>
                  </a:schemeClr>
                </a:solidFill>
                <a:latin typeface="+mj-ea"/>
                <a:ea typeface="+mj-ea"/>
              </a:rPr>
              <a:t>不完全知覚は常にタスク達成に悪影響があるものではない</a:t>
            </a:r>
            <a:endParaRPr lang="en-US" altLang="ja-JP" sz="2000" dirty="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例えば混同した環境状態に対して適した行動が</a:t>
            </a:r>
            <a:r>
              <a:rPr lang="en-US" altLang="ja-JP" sz="2400" dirty="0" smtClean="0">
                <a:solidFill>
                  <a:schemeClr val="bg2">
                    <a:lumMod val="10000"/>
                  </a:schemeClr>
                </a:solidFill>
                <a:latin typeface="+mj-ea"/>
                <a:ea typeface="+mj-ea"/>
              </a:rPr>
              <a:t>1</a:t>
            </a:r>
            <a:r>
              <a:rPr lang="ja-JP" altLang="en-US" sz="2400" dirty="0" err="1" smtClean="0">
                <a:solidFill>
                  <a:schemeClr val="bg2">
                    <a:lumMod val="10000"/>
                  </a:schemeClr>
                </a:solidFill>
                <a:latin typeface="+mj-ea"/>
                <a:ea typeface="+mj-ea"/>
              </a:rPr>
              <a:t>つで</a:t>
            </a:r>
            <a:r>
              <a:rPr lang="ja-JP" altLang="en-US" sz="2400" dirty="0" smtClean="0">
                <a:solidFill>
                  <a:schemeClr val="bg2">
                    <a:lumMod val="10000"/>
                  </a:schemeClr>
                </a:solidFill>
                <a:latin typeface="+mj-ea"/>
                <a:ea typeface="+mj-ea"/>
              </a:rPr>
              <a:t>ある場合</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強化学習によりその行動を学習出来る可能性が高い</a:t>
            </a:r>
            <a:endParaRPr lang="en-US" altLang="ja-JP" sz="2400" dirty="0" smtClean="0">
              <a:solidFill>
                <a:schemeClr val="bg2">
                  <a:lumMod val="10000"/>
                </a:schemeClr>
              </a:solidFill>
              <a:latin typeface="+mj-ea"/>
              <a:ea typeface="+mj-ea"/>
            </a:endParaRPr>
          </a:p>
        </p:txBody>
      </p:sp>
      <p:sp>
        <p:nvSpPr>
          <p:cNvPr id="3" name="下矢印 2"/>
          <p:cNvSpPr>
            <a:spLocks/>
          </p:cNvSpPr>
          <p:nvPr/>
        </p:nvSpPr>
        <p:spPr>
          <a:xfrm>
            <a:off x="3656763" y="2996952"/>
            <a:ext cx="108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35487" y="3573016"/>
            <a:ext cx="6149440" cy="707886"/>
          </a:xfrm>
          <a:prstGeom prst="rect">
            <a:avLst/>
          </a:prstGeom>
          <a:noFill/>
          <a:ln w="1905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タスク達成に悪影響がある場合のみ細分化を行うことで</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知識量を抑制することを考える</a:t>
            </a:r>
            <a:endParaRPr kumimoji="1" lang="ja-JP" altLang="en-US" sz="2000" dirty="0">
              <a:solidFill>
                <a:schemeClr val="bg2">
                  <a:lumMod val="10000"/>
                </a:schemeClr>
              </a:solidFill>
              <a:latin typeface="+mj-ea"/>
              <a:ea typeface="+mj-ea"/>
            </a:endParaRPr>
          </a:p>
        </p:txBody>
      </p:sp>
      <p:cxnSp>
        <p:nvCxnSpPr>
          <p:cNvPr id="9" name="直線コネクタ 8"/>
          <p:cNvCxnSpPr/>
          <p:nvPr/>
        </p:nvCxnSpPr>
        <p:spPr>
          <a:xfrm>
            <a:off x="1260000" y="4869160"/>
            <a:ext cx="5400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880000" y="4500000"/>
            <a:ext cx="0" cy="198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0000" y="4500000"/>
            <a:ext cx="1467068"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不完全知覚</a:t>
            </a:r>
            <a:endParaRPr kumimoji="1" lang="ja-JP" altLang="en-US" sz="2000" dirty="0">
              <a:solidFill>
                <a:schemeClr val="bg2">
                  <a:lumMod val="10000"/>
                </a:schemeClr>
              </a:solidFill>
              <a:latin typeface="+mj-ea"/>
              <a:ea typeface="+mj-ea"/>
            </a:endParaRPr>
          </a:p>
        </p:txBody>
      </p:sp>
      <p:sp>
        <p:nvSpPr>
          <p:cNvPr id="14" name="テキスト ボックス 13"/>
          <p:cNvSpPr txBox="1"/>
          <p:nvPr/>
        </p:nvSpPr>
        <p:spPr>
          <a:xfrm>
            <a:off x="3060000" y="4500000"/>
            <a:ext cx="1210588"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完全知覚</a:t>
            </a:r>
            <a:endParaRPr kumimoji="1" lang="ja-JP" altLang="en-US" sz="2000" dirty="0">
              <a:solidFill>
                <a:schemeClr val="bg2">
                  <a:lumMod val="10000"/>
                </a:schemeClr>
              </a:solidFill>
              <a:latin typeface="+mj-ea"/>
              <a:ea typeface="+mj-ea"/>
            </a:endParaRPr>
          </a:p>
        </p:txBody>
      </p:sp>
      <p:sp>
        <p:nvSpPr>
          <p:cNvPr id="13" name="テキスト ボックス 12"/>
          <p:cNvSpPr txBox="1"/>
          <p:nvPr/>
        </p:nvSpPr>
        <p:spPr>
          <a:xfrm>
            <a:off x="1070439" y="4869160"/>
            <a:ext cx="1845377"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タスク達成</a:t>
            </a:r>
            <a:r>
              <a:rPr lang="ja-JP" altLang="en-US" sz="2000" dirty="0" smtClean="0">
                <a:solidFill>
                  <a:schemeClr val="bg2">
                    <a:lumMod val="10000"/>
                  </a:schemeClr>
                </a:solidFill>
                <a:latin typeface="+mj-ea"/>
                <a:ea typeface="+mj-ea"/>
              </a:rPr>
              <a:t>への</a:t>
            </a:r>
            <a:endParaRPr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悪</a:t>
            </a:r>
            <a:r>
              <a:rPr lang="ja-JP" altLang="en-US" sz="2000" dirty="0" smtClean="0">
                <a:solidFill>
                  <a:schemeClr val="bg2">
                    <a:lumMod val="10000"/>
                  </a:schemeClr>
                </a:solidFill>
                <a:latin typeface="+mj-ea"/>
                <a:ea typeface="+mj-ea"/>
              </a:rPr>
              <a:t>影響有</a:t>
            </a:r>
            <a:endParaRPr kumimoji="1" lang="ja-JP" altLang="en-US" sz="2000" dirty="0">
              <a:solidFill>
                <a:schemeClr val="bg2">
                  <a:lumMod val="10000"/>
                </a:schemeClr>
              </a:solidFill>
              <a:latin typeface="+mj-ea"/>
              <a:ea typeface="+mj-ea"/>
            </a:endParaRPr>
          </a:p>
        </p:txBody>
      </p:sp>
      <p:sp>
        <p:nvSpPr>
          <p:cNvPr id="16" name="テキスト ボックス 15"/>
          <p:cNvSpPr txBox="1"/>
          <p:nvPr/>
        </p:nvSpPr>
        <p:spPr>
          <a:xfrm>
            <a:off x="1043608" y="5733256"/>
            <a:ext cx="1845377"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タスク達成</a:t>
            </a:r>
            <a:r>
              <a:rPr lang="ja-JP" altLang="en-US" sz="2000" dirty="0" smtClean="0">
                <a:solidFill>
                  <a:schemeClr val="bg2">
                    <a:lumMod val="10000"/>
                  </a:schemeClr>
                </a:solidFill>
                <a:latin typeface="+mj-ea"/>
                <a:ea typeface="+mj-ea"/>
              </a:rPr>
              <a:t>への</a:t>
            </a:r>
            <a:endParaRPr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悪</a:t>
            </a:r>
            <a:r>
              <a:rPr lang="ja-JP" altLang="en-US" sz="2000" dirty="0" smtClean="0">
                <a:solidFill>
                  <a:schemeClr val="bg2">
                    <a:lumMod val="10000"/>
                  </a:schemeClr>
                </a:solidFill>
                <a:latin typeface="+mj-ea"/>
                <a:ea typeface="+mj-ea"/>
              </a:rPr>
              <a:t>影響無</a:t>
            </a:r>
            <a:endParaRPr kumimoji="1" lang="ja-JP" altLang="en-US" sz="2000" dirty="0">
              <a:solidFill>
                <a:schemeClr val="bg2">
                  <a:lumMod val="10000"/>
                </a:schemeClr>
              </a:solidFill>
              <a:latin typeface="+mj-ea"/>
              <a:ea typeface="+mj-ea"/>
            </a:endParaRPr>
          </a:p>
        </p:txBody>
      </p:sp>
      <p:cxnSp>
        <p:nvCxnSpPr>
          <p:cNvPr id="17" name="直線コネクタ 16"/>
          <p:cNvCxnSpPr/>
          <p:nvPr/>
        </p:nvCxnSpPr>
        <p:spPr>
          <a:xfrm>
            <a:off x="1260000" y="5688000"/>
            <a:ext cx="5400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00000"/>
            <a:ext cx="0" cy="198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880000" y="4900110"/>
            <a:ext cx="1783879" cy="78789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145388" y="5733256"/>
            <a:ext cx="1210588"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細分化は</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行わない</a:t>
            </a:r>
            <a:endParaRPr kumimoji="1" lang="ja-JP" altLang="en-US" sz="2000" dirty="0">
              <a:solidFill>
                <a:schemeClr val="bg2">
                  <a:lumMod val="10000"/>
                </a:schemeClr>
              </a:solidFill>
              <a:latin typeface="+mj-ea"/>
              <a:ea typeface="+mj-ea"/>
            </a:endParaRPr>
          </a:p>
        </p:txBody>
      </p:sp>
      <p:sp>
        <p:nvSpPr>
          <p:cNvPr id="25" name="テキスト ボックス 24"/>
          <p:cNvSpPr txBox="1"/>
          <p:nvPr/>
        </p:nvSpPr>
        <p:spPr>
          <a:xfrm>
            <a:off x="5089604" y="5733256"/>
            <a:ext cx="1210588"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細分化は</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行わない</a:t>
            </a:r>
            <a:endParaRPr kumimoji="1" lang="ja-JP" altLang="en-US" sz="2000" dirty="0">
              <a:solidFill>
                <a:schemeClr val="bg2">
                  <a:lumMod val="10000"/>
                </a:schemeClr>
              </a:solidFill>
              <a:latin typeface="+mj-ea"/>
              <a:ea typeface="+mj-ea"/>
            </a:endParaRPr>
          </a:p>
        </p:txBody>
      </p:sp>
      <p:sp>
        <p:nvSpPr>
          <p:cNvPr id="26" name="テキスト ボックス 25"/>
          <p:cNvSpPr txBox="1"/>
          <p:nvPr/>
        </p:nvSpPr>
        <p:spPr>
          <a:xfrm>
            <a:off x="5076056" y="4941168"/>
            <a:ext cx="1173719" cy="707886"/>
          </a:xfrm>
          <a:prstGeom prst="rect">
            <a:avLst/>
          </a:prstGeom>
          <a:noFill/>
          <a:ln w="19050">
            <a:solidFill>
              <a:srgbClr val="0070C0"/>
            </a:solidFill>
          </a:ln>
        </p:spPr>
        <p:txBody>
          <a:bodyPr wrap="none" rtlCol="0">
            <a:spAutoFit/>
          </a:bodyPr>
          <a:lstStyle/>
          <a:p>
            <a:r>
              <a:rPr kumimoji="1" lang="ja-JP" altLang="en-US" sz="2000" dirty="0" smtClean="0">
                <a:solidFill>
                  <a:schemeClr val="bg2">
                    <a:lumMod val="10000"/>
                  </a:schemeClr>
                </a:solidFill>
                <a:latin typeface="+mj-ea"/>
                <a:ea typeface="+mj-ea"/>
              </a:rPr>
              <a:t>細分化を</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行う</a:t>
            </a:r>
            <a:endParaRPr kumimoji="1" lang="ja-JP" altLang="en-US" sz="2000" dirty="0">
              <a:solidFill>
                <a:schemeClr val="bg2">
                  <a:lumMod val="10000"/>
                </a:schemeClr>
              </a:solidFill>
              <a:latin typeface="+mj-ea"/>
              <a:ea typeface="+mj-ea"/>
            </a:endParaRPr>
          </a:p>
        </p:txBody>
      </p:sp>
      <p:sp>
        <p:nvSpPr>
          <p:cNvPr id="24" name="左矢印 23"/>
          <p:cNvSpPr/>
          <p:nvPr/>
        </p:nvSpPr>
        <p:spPr>
          <a:xfrm>
            <a:off x="6249775" y="5040000"/>
            <a:ext cx="770225" cy="540000"/>
          </a:xfrm>
          <a:prstGeom prst="lef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020000" y="4896000"/>
            <a:ext cx="1980029"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この場合に</a:t>
            </a:r>
            <a:endParaRPr kumimoji="1"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確率的</a:t>
            </a:r>
            <a:r>
              <a:rPr lang="ja-JP" altLang="en-US" sz="2000" dirty="0" smtClean="0">
                <a:solidFill>
                  <a:schemeClr val="bg2">
                    <a:lumMod val="10000"/>
                  </a:schemeClr>
                </a:solidFill>
                <a:latin typeface="+mj-ea"/>
                <a:ea typeface="+mj-ea"/>
              </a:rPr>
              <a:t>に細分化</a:t>
            </a:r>
            <a:endParaRPr kumimoji="1" lang="ja-JP" altLang="en-US" sz="2000" dirty="0">
              <a:solidFill>
                <a:schemeClr val="bg2">
                  <a:lumMod val="10000"/>
                </a:schemeClr>
              </a:solidFill>
              <a:latin typeface="+mj-ea"/>
              <a:ea typeface="+mj-ea"/>
            </a:endParaRPr>
          </a:p>
        </p:txBody>
      </p:sp>
      <p:sp>
        <p:nvSpPr>
          <p:cNvPr id="2" name="正方形/長方形 1"/>
          <p:cNvSpPr/>
          <p:nvPr/>
        </p:nvSpPr>
        <p:spPr>
          <a:xfrm>
            <a:off x="4788024" y="4869160"/>
            <a:ext cx="1799968" cy="17281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6587992" y="6087199"/>
            <a:ext cx="432008" cy="0"/>
          </a:xfrm>
          <a:prstGeom prst="straightConnector1">
            <a:avLst/>
          </a:prstGeom>
          <a:ln w="19050" cmpd="sng">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948264" y="5807005"/>
            <a:ext cx="1338828" cy="646331"/>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先行研究の</a:t>
            </a:r>
            <a:endParaRPr kumimoji="1" lang="en-US" altLang="ja-JP" b="1" dirty="0" smtClean="0">
              <a:solidFill>
                <a:schemeClr val="bg2">
                  <a:lumMod val="10000"/>
                </a:schemeClr>
              </a:solidFill>
              <a:latin typeface="+mj-ea"/>
              <a:ea typeface="+mj-ea"/>
            </a:endParaRPr>
          </a:p>
          <a:p>
            <a:r>
              <a:rPr lang="ja-JP" altLang="en-US" b="1" dirty="0">
                <a:solidFill>
                  <a:schemeClr val="bg2">
                    <a:lumMod val="10000"/>
                  </a:schemeClr>
                </a:solidFill>
                <a:latin typeface="+mj-ea"/>
                <a:ea typeface="+mj-ea"/>
              </a:rPr>
              <a:t>細分化</a:t>
            </a:r>
            <a:endParaRPr kumimoji="1" lang="ja-JP" altLang="en-US" b="1" dirty="0">
              <a:solidFill>
                <a:schemeClr val="bg2">
                  <a:lumMod val="10000"/>
                </a:schemeClr>
              </a:solidFill>
              <a:latin typeface="+mj-ea"/>
              <a:ea typeface="+mj-ea"/>
            </a:endParaRPr>
          </a:p>
        </p:txBody>
      </p:sp>
    </p:spTree>
    <p:extLst>
      <p:ext uri="{BB962C8B-B14F-4D97-AF65-F5344CB8AC3E}">
        <p14:creationId xmlns:p14="http://schemas.microsoft.com/office/powerpoint/2010/main" val="335669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26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684528" y="468000"/>
            <a:ext cx="8640000" cy="792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アプローチ：</a:t>
            </a:r>
            <a:r>
              <a:rPr kumimoji="1" lang="en-US" altLang="ja-JP" sz="3600" dirty="0" smtClean="0">
                <a:ln w="12700">
                  <a:noFill/>
                </a:ln>
                <a:solidFill>
                  <a:schemeClr val="bg2">
                    <a:lumMod val="10000"/>
                  </a:schemeClr>
                </a:solidFill>
                <a:effectLst>
                  <a:outerShdw blurRad="38100" dist="38100" dir="2700000" algn="tl">
                    <a:srgbClr val="000000">
                      <a:alpha val="43137"/>
                    </a:srgbClr>
                  </a:outerShdw>
                </a:effectLst>
              </a:rPr>
              <a:t/>
            </a:r>
            <a:br>
              <a:rPr kumimoji="1" lang="en-US" altLang="ja-JP" sz="3600" dirty="0" smtClean="0">
                <a:ln w="12700">
                  <a:noFill/>
                </a:ln>
                <a:solidFill>
                  <a:schemeClr val="bg2">
                    <a:lumMod val="10000"/>
                  </a:schemeClr>
                </a:solidFill>
                <a:effectLst>
                  <a:outerShdw blurRad="38100" dist="38100" dir="2700000" algn="tl">
                    <a:srgbClr val="000000">
                      <a:alpha val="43137"/>
                    </a:srgbClr>
                  </a:outerShdw>
                </a:effectLst>
              </a:rPr>
            </a:br>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タスクへの悪影響がある不完全知覚</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562324" y="1313984"/>
            <a:ext cx="8280000" cy="1232888"/>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dirty="0" smtClean="0">
                <a:solidFill>
                  <a:schemeClr val="bg2">
                    <a:lumMod val="10000"/>
                  </a:schemeClr>
                </a:solidFill>
                <a:latin typeface="+mj-ea"/>
                <a:ea typeface="+mj-ea"/>
              </a:rPr>
              <a:t>不完全知覚がタスク達成に悪影響を及ぼす場合</a:t>
            </a:r>
            <a:endParaRPr lang="en-US" altLang="ja-JP" dirty="0" smtClean="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　　学習により</a:t>
            </a:r>
            <a:r>
              <a:rPr lang="en-US" altLang="ja-JP" sz="2400" dirty="0" smtClean="0">
                <a:solidFill>
                  <a:schemeClr val="bg2">
                    <a:lumMod val="10000"/>
                  </a:schemeClr>
                </a:solidFill>
                <a:latin typeface="+mj-ea"/>
                <a:ea typeface="+mj-ea"/>
              </a:rPr>
              <a:t>1</a:t>
            </a:r>
            <a:r>
              <a:rPr lang="ja-JP" altLang="en-US" sz="2400" dirty="0" err="1" smtClean="0">
                <a:solidFill>
                  <a:schemeClr val="bg2">
                    <a:lumMod val="10000"/>
                  </a:schemeClr>
                </a:solidFill>
                <a:latin typeface="+mj-ea"/>
                <a:ea typeface="+mj-ea"/>
              </a:rPr>
              <a:t>つの</a:t>
            </a:r>
            <a:r>
              <a:rPr lang="ja-JP" altLang="en-US" sz="2400" dirty="0" smtClean="0">
                <a:solidFill>
                  <a:schemeClr val="bg2">
                    <a:lumMod val="10000"/>
                  </a:schemeClr>
                </a:solidFill>
                <a:latin typeface="+mj-ea"/>
                <a:ea typeface="+mj-ea"/>
              </a:rPr>
              <a:t>適した行動が獲得出来ない場合である</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　　と考える</a:t>
            </a:r>
            <a:endParaRPr lang="en-US" altLang="ja-JP" sz="2400" dirty="0" smtClean="0">
              <a:solidFill>
                <a:schemeClr val="bg2">
                  <a:lumMod val="10000"/>
                </a:schemeClr>
              </a:solidFill>
              <a:latin typeface="+mj-ea"/>
              <a:ea typeface="+mj-ea"/>
            </a:endParaRPr>
          </a:p>
        </p:txBody>
      </p:sp>
      <p:sp>
        <p:nvSpPr>
          <p:cNvPr id="3" name="下矢印 2"/>
          <p:cNvSpPr>
            <a:spLocks/>
          </p:cNvSpPr>
          <p:nvPr/>
        </p:nvSpPr>
        <p:spPr>
          <a:xfrm>
            <a:off x="3656763" y="2384944"/>
            <a:ext cx="108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右矢印 1"/>
          <p:cNvSpPr/>
          <p:nvPr/>
        </p:nvSpPr>
        <p:spPr>
          <a:xfrm>
            <a:off x="683567" y="1916832"/>
            <a:ext cx="540000" cy="36004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75656" y="2996952"/>
            <a:ext cx="5535490" cy="707886"/>
          </a:xfrm>
          <a:prstGeom prst="rect">
            <a:avLst/>
          </a:prstGeom>
          <a:noFill/>
          <a:ln w="1905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不完全知覚により適した行動が異なる環境状態を</a:t>
            </a:r>
            <a:endParaRPr kumimoji="1"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混同してしまった</a:t>
            </a:r>
            <a:r>
              <a:rPr lang="ja-JP" altLang="en-US" sz="2000" dirty="0" smtClean="0">
                <a:solidFill>
                  <a:schemeClr val="bg2">
                    <a:lumMod val="10000"/>
                  </a:schemeClr>
                </a:solidFill>
                <a:latin typeface="+mj-ea"/>
                <a:ea typeface="+mj-ea"/>
              </a:rPr>
              <a:t>場合に細分化を行う必要がある</a:t>
            </a:r>
            <a:endParaRPr kumimoji="1" lang="ja-JP" altLang="en-US" sz="2000" dirty="0">
              <a:solidFill>
                <a:schemeClr val="bg2">
                  <a:lumMod val="10000"/>
                </a:schemeClr>
              </a:solidFill>
              <a:latin typeface="+mj-ea"/>
              <a:ea typeface="+mj-ea"/>
            </a:endParaRPr>
          </a:p>
        </p:txBody>
      </p:sp>
      <p:grpSp>
        <p:nvGrpSpPr>
          <p:cNvPr id="30" name="グループ化 29"/>
          <p:cNvGrpSpPr/>
          <p:nvPr/>
        </p:nvGrpSpPr>
        <p:grpSpPr>
          <a:xfrm>
            <a:off x="720000" y="4469824"/>
            <a:ext cx="1584000" cy="723512"/>
            <a:chOff x="4355976" y="4221088"/>
            <a:chExt cx="1728000" cy="795863"/>
          </a:xfrm>
        </p:grpSpPr>
        <p:sp>
          <p:nvSpPr>
            <p:cNvPr id="21" name="円/楕円 20"/>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環境</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28" name="テキスト ボックス 27"/>
                <p:cNvSpPr txBox="1"/>
                <p:nvPr/>
              </p:nvSpPr>
              <p:spPr>
                <a:xfrm>
                  <a:off x="5004048" y="4509120"/>
                  <a:ext cx="59988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004048" y="4509120"/>
                  <a:ext cx="599884" cy="507831"/>
                </a:xfrm>
                <a:prstGeom prst="rect">
                  <a:avLst/>
                </a:prstGeom>
                <a:blipFill rotWithShape="1">
                  <a:blip r:embed="rId2"/>
                  <a:stretch>
                    <a:fillRect b="-4000"/>
                  </a:stretch>
                </a:blipFill>
              </p:spPr>
              <p:txBody>
                <a:bodyPr/>
                <a:lstStyle/>
                <a:p>
                  <a:r>
                    <a:rPr lang="ja-JP" altLang="en-US">
                      <a:noFill/>
                    </a:rPr>
                    <a:t> </a:t>
                  </a:r>
                </a:p>
              </p:txBody>
            </p:sp>
          </mc:Fallback>
        </mc:AlternateContent>
      </p:grpSp>
      <p:sp>
        <p:nvSpPr>
          <p:cNvPr id="31" name="角丸四角形 30"/>
          <p:cNvSpPr/>
          <p:nvPr/>
        </p:nvSpPr>
        <p:spPr>
          <a:xfrm>
            <a:off x="5220000" y="4140000"/>
            <a:ext cx="2160000" cy="2520000"/>
          </a:xfrm>
          <a:prstGeom prst="roundRect">
            <a:avLst>
              <a:gd name="adj" fmla="val 2431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7393860" y="4077072"/>
                <a:ext cx="1210588" cy="707886"/>
              </a:xfrm>
              <a:prstGeom prst="rect">
                <a:avLst/>
              </a:prstGeom>
              <a:noFill/>
              <a:ln w="19050">
                <a:noFill/>
              </a:ln>
            </p:spPr>
            <p:txBody>
              <a:bodyPr wrap="none" rtlCol="0">
                <a:spAutoFit/>
              </a:bodyPr>
              <a:lstStyle/>
              <a:p>
                <a:r>
                  <a:rPr kumimoji="1" lang="ja-JP" altLang="en-US" sz="2000" dirty="0" smtClean="0">
                    <a:solidFill>
                      <a:srgbClr val="FF0000"/>
                    </a:solidFill>
                    <a:latin typeface="+mj-ea"/>
                    <a:ea typeface="+mj-ea"/>
                  </a:rPr>
                  <a:t>観測状態</a:t>
                </a:r>
                <a:endParaRPr kumimoji="1" lang="en-US" altLang="ja-JP" sz="2000" dirty="0" smtClean="0">
                  <a:solidFill>
                    <a:srgbClr val="FF0000"/>
                  </a:solidFill>
                  <a:latin typeface="+mj-ea"/>
                  <a:ea typeface="+mj-ea"/>
                </a:endParaRPr>
              </a:p>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rgbClr val="FF0000"/>
                              </a:solidFill>
                              <a:latin typeface="Cambria Math"/>
                              <a:ea typeface="+mj-ea"/>
                            </a:rPr>
                          </m:ctrlPr>
                        </m:sSubPr>
                        <m:e>
                          <m:r>
                            <a:rPr kumimoji="1" lang="en-US" altLang="ja-JP" sz="2000" b="0" i="1" smtClean="0">
                              <a:solidFill>
                                <a:srgbClr val="FF0000"/>
                              </a:solidFill>
                              <a:latin typeface="Cambria Math"/>
                              <a:ea typeface="+mj-ea"/>
                            </a:rPr>
                            <m:t>𝑜</m:t>
                          </m:r>
                        </m:e>
                        <m:sub>
                          <m:r>
                            <a:rPr kumimoji="1" lang="en-US" altLang="ja-JP" sz="2000" b="0" i="1" smtClean="0">
                              <a:solidFill>
                                <a:srgbClr val="FF0000"/>
                              </a:solidFill>
                              <a:latin typeface="Cambria Math"/>
                              <a:ea typeface="+mj-ea"/>
                            </a:rPr>
                            <m:t>1</m:t>
                          </m:r>
                        </m:sub>
                      </m:sSub>
                    </m:oMath>
                  </m:oMathPara>
                </a14:m>
                <a:endParaRPr kumimoji="1" lang="ja-JP" altLang="en-US" sz="2000" dirty="0">
                  <a:solidFill>
                    <a:srgbClr val="FF0000"/>
                  </a:solidFill>
                  <a:latin typeface="+mj-ea"/>
                  <a:ea typeface="+mj-ea"/>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393860" y="4077072"/>
                <a:ext cx="1210588" cy="707886"/>
              </a:xfrm>
              <a:prstGeom prst="rect">
                <a:avLst/>
              </a:prstGeom>
              <a:blipFill rotWithShape="1">
                <a:blip r:embed="rId3"/>
                <a:stretch>
                  <a:fillRect l="-5556" t="-4310" r="-5051" b="-862"/>
                </a:stretch>
              </a:blipFill>
              <a:ln w="19050">
                <a:noFill/>
              </a:ln>
            </p:spPr>
            <p:txBody>
              <a:bodyPr/>
              <a:lstStyle/>
              <a:p>
                <a:r>
                  <a:rPr lang="ja-JP" altLang="en-US">
                    <a:noFill/>
                  </a:rPr>
                  <a:t> </a:t>
                </a:r>
              </a:p>
            </p:txBody>
          </p:sp>
        </mc:Fallback>
      </mc:AlternateContent>
      <p:grpSp>
        <p:nvGrpSpPr>
          <p:cNvPr id="35" name="グループ化 34"/>
          <p:cNvGrpSpPr/>
          <p:nvPr/>
        </p:nvGrpSpPr>
        <p:grpSpPr>
          <a:xfrm>
            <a:off x="720000" y="5729824"/>
            <a:ext cx="1584000" cy="723512"/>
            <a:chOff x="4355976" y="4221088"/>
            <a:chExt cx="1728000" cy="795863"/>
          </a:xfrm>
        </p:grpSpPr>
        <p:sp>
          <p:nvSpPr>
            <p:cNvPr id="36" name="円/楕円 35"/>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環境</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37" name="テキスト ボックス 36"/>
                <p:cNvSpPr txBox="1"/>
                <p:nvPr/>
              </p:nvSpPr>
              <p:spPr>
                <a:xfrm>
                  <a:off x="5004048" y="4509120"/>
                  <a:ext cx="60764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004048" y="4509120"/>
                  <a:ext cx="607649" cy="507831"/>
                </a:xfrm>
                <a:prstGeom prst="rect">
                  <a:avLst/>
                </a:prstGeom>
                <a:blipFill rotWithShape="1">
                  <a:blip r:embed="rId4"/>
                  <a:stretch>
                    <a:fillRect b="-263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9" name="テキスト ボックス 38"/>
              <p:cNvSpPr txBox="1"/>
              <p:nvPr/>
            </p:nvSpPr>
            <p:spPr>
              <a:xfrm>
                <a:off x="2787915" y="5858991"/>
                <a:ext cx="5677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rPr>
                          </m:ctrlPr>
                        </m:sSubPr>
                        <m:e>
                          <m:r>
                            <a:rPr kumimoji="1" lang="en-US" altLang="ja-JP" sz="2400" b="0" i="1" smtClean="0">
                              <a:solidFill>
                                <a:schemeClr val="bg2">
                                  <a:lumMod val="10000"/>
                                </a:schemeClr>
                              </a:solidFill>
                              <a:latin typeface="Cambria Math"/>
                            </a:rPr>
                            <m:t>𝑎</m:t>
                          </m:r>
                        </m:e>
                        <m:sub>
                          <m:r>
                            <a:rPr kumimoji="1" lang="en-US" altLang="ja-JP" sz="2400" b="0" i="1" smtClean="0">
                              <a:solidFill>
                                <a:schemeClr val="bg2">
                                  <a:lumMod val="10000"/>
                                </a:schemeClr>
                              </a:solidFill>
                              <a:latin typeface="Cambria Math"/>
                            </a:rPr>
                            <m:t>2</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787915" y="5858991"/>
                <a:ext cx="567720" cy="461665"/>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41" name="直線コネクタ 40"/>
          <p:cNvCxnSpPr>
            <a:stCxn id="21" idx="6"/>
          </p:cNvCxnSpPr>
          <p:nvPr/>
        </p:nvCxnSpPr>
        <p:spPr>
          <a:xfrm>
            <a:off x="2304000" y="4829824"/>
            <a:ext cx="483915"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6" idx="6"/>
            <a:endCxn id="39" idx="1"/>
          </p:cNvCxnSpPr>
          <p:nvPr/>
        </p:nvCxnSpPr>
        <p:spPr>
          <a:xfrm>
            <a:off x="2304000" y="6089824"/>
            <a:ext cx="483915"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383502" y="3938864"/>
            <a:ext cx="1324402" cy="646331"/>
          </a:xfrm>
          <a:prstGeom prst="rect">
            <a:avLst/>
          </a:prstGeom>
          <a:noFill/>
          <a:ln>
            <a:solidFill>
              <a:schemeClr val="bg2">
                <a:lumMod val="10000"/>
              </a:schemeClr>
            </a:solidFill>
          </a:ln>
        </p:spPr>
        <p:txBody>
          <a:bodyPr wrap="none" rtlCol="0">
            <a:spAutoFit/>
          </a:bodyPr>
          <a:lstStyle/>
          <a:p>
            <a:r>
              <a:rPr lang="ja-JP" altLang="en-US" b="1" dirty="0" smtClean="0">
                <a:solidFill>
                  <a:schemeClr val="bg2">
                    <a:lumMod val="10000"/>
                  </a:schemeClr>
                </a:solidFill>
                <a:latin typeface="+mj-ea"/>
                <a:ea typeface="+mj-ea"/>
              </a:rPr>
              <a:t>タスク達成</a:t>
            </a:r>
            <a:endParaRPr lang="en-US" altLang="ja-JP" b="1" dirty="0" smtClean="0">
              <a:solidFill>
                <a:schemeClr val="bg2">
                  <a:lumMod val="10000"/>
                </a:schemeClr>
              </a:solidFill>
              <a:latin typeface="+mj-ea"/>
              <a:ea typeface="+mj-ea"/>
            </a:endParaRPr>
          </a:p>
          <a:p>
            <a:r>
              <a:rPr lang="ja-JP" altLang="en-US" b="1" dirty="0" smtClean="0">
                <a:solidFill>
                  <a:schemeClr val="bg2">
                    <a:lumMod val="10000"/>
                  </a:schemeClr>
                </a:solidFill>
                <a:latin typeface="+mj-ea"/>
                <a:ea typeface="+mj-ea"/>
              </a:rPr>
              <a:t>可能な</a:t>
            </a:r>
            <a:r>
              <a:rPr kumimoji="1" lang="ja-JP" altLang="en-US" b="1" dirty="0" smtClean="0">
                <a:solidFill>
                  <a:schemeClr val="bg2">
                    <a:lumMod val="10000"/>
                  </a:schemeClr>
                </a:solidFill>
                <a:latin typeface="+mj-ea"/>
                <a:ea typeface="+mj-ea"/>
              </a:rPr>
              <a:t>行動</a:t>
            </a:r>
            <a:endParaRPr kumimoji="1" lang="ja-JP" altLang="en-US" b="1" dirty="0">
              <a:solidFill>
                <a:schemeClr val="bg2">
                  <a:lumMod val="10000"/>
                </a:schemeClr>
              </a:solidFill>
              <a:latin typeface="+mj-ea"/>
              <a:ea typeface="+mj-ea"/>
            </a:endParaRPr>
          </a:p>
        </p:txBody>
      </p:sp>
      <p:sp>
        <p:nvSpPr>
          <p:cNvPr id="47" name="右矢印 46"/>
          <p:cNvSpPr/>
          <p:nvPr/>
        </p:nvSpPr>
        <p:spPr>
          <a:xfrm>
            <a:off x="4104000" y="4860000"/>
            <a:ext cx="720000" cy="72000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708000" y="4500000"/>
            <a:ext cx="1467068"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不完全知覚</a:t>
            </a:r>
            <a:endParaRPr kumimoji="1" lang="en-US" altLang="ja-JP" sz="2000" dirty="0" smtClean="0">
              <a:solidFill>
                <a:schemeClr val="bg2">
                  <a:lumMod val="10000"/>
                </a:schemeClr>
              </a:solidFill>
              <a:latin typeface="+mj-ea"/>
              <a:ea typeface="+mj-ea"/>
            </a:endParaRPr>
          </a:p>
        </p:txBody>
      </p:sp>
      <p:grpSp>
        <p:nvGrpSpPr>
          <p:cNvPr id="49" name="グループ化 48"/>
          <p:cNvGrpSpPr/>
          <p:nvPr/>
        </p:nvGrpSpPr>
        <p:grpSpPr>
          <a:xfrm>
            <a:off x="5472000" y="4464000"/>
            <a:ext cx="1584000" cy="723512"/>
            <a:chOff x="4355976" y="4221088"/>
            <a:chExt cx="1728000" cy="795863"/>
          </a:xfrm>
        </p:grpSpPr>
        <p:sp>
          <p:nvSpPr>
            <p:cNvPr id="50" name="円/楕円 49"/>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環境</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51" name="テキスト ボックス 50"/>
                <p:cNvSpPr txBox="1"/>
                <p:nvPr/>
              </p:nvSpPr>
              <p:spPr>
                <a:xfrm>
                  <a:off x="5004048" y="4509120"/>
                  <a:ext cx="59988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5004048" y="4509120"/>
                  <a:ext cx="599884" cy="507831"/>
                </a:xfrm>
                <a:prstGeom prst="rect">
                  <a:avLst/>
                </a:prstGeom>
                <a:blipFill rotWithShape="1">
                  <a:blip r:embed="rId6"/>
                  <a:stretch>
                    <a:fillRect b="-2632"/>
                  </a:stretch>
                </a:blipFill>
              </p:spPr>
              <p:txBody>
                <a:bodyPr/>
                <a:lstStyle/>
                <a:p>
                  <a:r>
                    <a:rPr lang="ja-JP" altLang="en-US">
                      <a:noFill/>
                    </a:rPr>
                    <a:t> </a:t>
                  </a:r>
                </a:p>
              </p:txBody>
            </p:sp>
          </mc:Fallback>
        </mc:AlternateContent>
      </p:grpSp>
      <p:grpSp>
        <p:nvGrpSpPr>
          <p:cNvPr id="52" name="グループ化 51"/>
          <p:cNvGrpSpPr/>
          <p:nvPr/>
        </p:nvGrpSpPr>
        <p:grpSpPr>
          <a:xfrm>
            <a:off x="5472000" y="5616000"/>
            <a:ext cx="1584000" cy="723512"/>
            <a:chOff x="4355976" y="4221088"/>
            <a:chExt cx="1728000" cy="795863"/>
          </a:xfrm>
        </p:grpSpPr>
        <p:sp>
          <p:nvSpPr>
            <p:cNvPr id="53" name="円/楕円 52"/>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環境</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5004048" y="4509120"/>
                  <a:ext cx="60764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5004048" y="4509120"/>
                  <a:ext cx="607649" cy="507831"/>
                </a:xfrm>
                <a:prstGeom prst="rect">
                  <a:avLst/>
                </a:prstGeom>
                <a:blipFill rotWithShape="1">
                  <a:blip r:embed="rId7"/>
                  <a:stretch>
                    <a:fillRect b="-2632"/>
                  </a:stretch>
                </a:blipFill>
              </p:spPr>
              <p:txBody>
                <a:bodyPr/>
                <a:lstStyle/>
                <a:p>
                  <a:r>
                    <a:rPr lang="ja-JP" altLang="en-US">
                      <a:noFill/>
                    </a:rPr>
                    <a:t> </a:t>
                  </a:r>
                </a:p>
              </p:txBody>
            </p:sp>
          </mc:Fallback>
        </mc:AlternateContent>
      </p:grpSp>
      <p:cxnSp>
        <p:nvCxnSpPr>
          <p:cNvPr id="58" name="直線コネクタ 57"/>
          <p:cNvCxnSpPr>
            <a:stCxn id="18" idx="2"/>
          </p:cNvCxnSpPr>
          <p:nvPr/>
        </p:nvCxnSpPr>
        <p:spPr>
          <a:xfrm>
            <a:off x="7999154" y="4784958"/>
            <a:ext cx="0" cy="372234"/>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p:cNvSpPr txBox="1"/>
              <p:nvPr/>
            </p:nvSpPr>
            <p:spPr>
              <a:xfrm>
                <a:off x="7465099" y="5847655"/>
                <a:ext cx="12113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r>
                        <a:rPr kumimoji="1" lang="en-US" altLang="ja-JP" sz="2400" b="0" i="1" smtClean="0">
                          <a:solidFill>
                            <a:schemeClr val="bg2">
                              <a:lumMod val="10000"/>
                            </a:schemeClr>
                          </a:solidFill>
                          <a:latin typeface="Cambria Math"/>
                          <a:ea typeface="+mj-ea"/>
                        </a:rPr>
                        <m:t>?</m:t>
                      </m:r>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2</m:t>
                          </m:r>
                        </m:sub>
                      </m:sSub>
                      <m:r>
                        <a:rPr kumimoji="1" lang="en-US" altLang="ja-JP" sz="2400" b="0" i="1" smtClean="0">
                          <a:solidFill>
                            <a:schemeClr val="bg2">
                              <a:lumMod val="10000"/>
                            </a:schemeClr>
                          </a:solidFill>
                          <a:latin typeface="Cambria Math"/>
                          <a:ea typeface="+mj-ea"/>
                        </a:rPr>
                        <m:t>?</m:t>
                      </m:r>
                    </m:oMath>
                  </m:oMathPara>
                </a14:m>
                <a:endParaRPr kumimoji="1" lang="ja-JP" altLang="en-US" sz="2400" dirty="0">
                  <a:solidFill>
                    <a:schemeClr val="bg2">
                      <a:lumMod val="10000"/>
                    </a:schemeClr>
                  </a:solidFill>
                  <a:latin typeface="+mj-ea"/>
                  <a:ea typeface="+mj-ea"/>
                </a:endParaRP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465099" y="5847655"/>
                <a:ext cx="1211357" cy="461665"/>
              </a:xfrm>
              <a:prstGeom prst="rect">
                <a:avLst/>
              </a:prstGeom>
              <a:blipFill rotWithShape="1">
                <a:blip r:embed="rId8"/>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p:cNvSpPr txBox="1"/>
              <p:nvPr/>
            </p:nvSpPr>
            <p:spPr>
              <a:xfrm>
                <a:off x="2787915" y="4598991"/>
                <a:ext cx="5606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rPr>
                          </m:ctrlPr>
                        </m:sSubPr>
                        <m:e>
                          <m:r>
                            <a:rPr kumimoji="1" lang="en-US" altLang="ja-JP" sz="2400" b="0" i="1" smtClean="0">
                              <a:solidFill>
                                <a:schemeClr val="bg2">
                                  <a:lumMod val="10000"/>
                                </a:schemeClr>
                              </a:solidFill>
                              <a:latin typeface="Cambria Math"/>
                            </a:rPr>
                            <m:t>𝑎</m:t>
                          </m:r>
                        </m:e>
                        <m:sub>
                          <m:r>
                            <a:rPr kumimoji="1" lang="en-US" altLang="ja-JP" sz="2400" b="0" i="1" smtClean="0">
                              <a:solidFill>
                                <a:schemeClr val="bg2">
                                  <a:lumMod val="10000"/>
                                </a:schemeClr>
                              </a:solidFill>
                              <a:latin typeface="Cambria Math"/>
                            </a:rPr>
                            <m:t>1</m:t>
                          </m:r>
                        </m:sub>
                      </m:sSub>
                    </m:oMath>
                  </m:oMathPara>
                </a14:m>
                <a:endParaRPr kumimoji="1" lang="ja-JP" altLang="en-US"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2787915" y="4598991"/>
                <a:ext cx="560602" cy="461665"/>
              </a:xfrm>
              <a:prstGeom prst="rect">
                <a:avLst/>
              </a:prstGeom>
              <a:blipFill rotWithShape="1">
                <a:blip r:embed="rId9"/>
                <a:stretch>
                  <a:fillRect/>
                </a:stretch>
              </a:blipFill>
            </p:spPr>
            <p:txBody>
              <a:bodyPr/>
              <a:lstStyle/>
              <a:p>
                <a:r>
                  <a:rPr lang="ja-JP" altLang="en-US">
                    <a:noFill/>
                  </a:rPr>
                  <a:t> </a:t>
                </a:r>
              </a:p>
            </p:txBody>
          </p:sp>
        </mc:Fallback>
      </mc:AlternateContent>
      <p:sp>
        <p:nvSpPr>
          <p:cNvPr id="64" name="テキスト ボックス 63"/>
          <p:cNvSpPr txBox="1"/>
          <p:nvPr/>
        </p:nvSpPr>
        <p:spPr>
          <a:xfrm>
            <a:off x="2383502" y="5236749"/>
            <a:ext cx="1324402" cy="646331"/>
          </a:xfrm>
          <a:prstGeom prst="rect">
            <a:avLst/>
          </a:prstGeom>
          <a:noFill/>
          <a:ln>
            <a:solidFill>
              <a:schemeClr val="bg2">
                <a:lumMod val="10000"/>
              </a:schemeClr>
            </a:solidFill>
          </a:ln>
        </p:spPr>
        <p:txBody>
          <a:bodyPr wrap="none" rtlCol="0">
            <a:spAutoFit/>
          </a:bodyPr>
          <a:lstStyle/>
          <a:p>
            <a:r>
              <a:rPr lang="ja-JP" altLang="en-US" b="1" dirty="0" smtClean="0">
                <a:solidFill>
                  <a:schemeClr val="bg2">
                    <a:lumMod val="10000"/>
                  </a:schemeClr>
                </a:solidFill>
                <a:latin typeface="+mj-ea"/>
                <a:ea typeface="+mj-ea"/>
              </a:rPr>
              <a:t>タスク達成</a:t>
            </a:r>
            <a:endParaRPr lang="en-US" altLang="ja-JP" b="1" dirty="0" smtClean="0">
              <a:solidFill>
                <a:schemeClr val="bg2">
                  <a:lumMod val="10000"/>
                </a:schemeClr>
              </a:solidFill>
              <a:latin typeface="+mj-ea"/>
              <a:ea typeface="+mj-ea"/>
            </a:endParaRPr>
          </a:p>
          <a:p>
            <a:r>
              <a:rPr lang="ja-JP" altLang="en-US" b="1" dirty="0" smtClean="0">
                <a:solidFill>
                  <a:schemeClr val="bg2">
                    <a:lumMod val="10000"/>
                  </a:schemeClr>
                </a:solidFill>
                <a:latin typeface="+mj-ea"/>
                <a:ea typeface="+mj-ea"/>
              </a:rPr>
              <a:t>可能な</a:t>
            </a:r>
            <a:r>
              <a:rPr kumimoji="1" lang="ja-JP" altLang="en-US" b="1" dirty="0" smtClean="0">
                <a:solidFill>
                  <a:schemeClr val="bg2">
                    <a:lumMod val="10000"/>
                  </a:schemeClr>
                </a:solidFill>
                <a:latin typeface="+mj-ea"/>
                <a:ea typeface="+mj-ea"/>
              </a:rPr>
              <a:t>行動</a:t>
            </a:r>
            <a:endParaRPr kumimoji="1" lang="ja-JP" altLang="en-US" b="1" dirty="0">
              <a:solidFill>
                <a:schemeClr val="bg2">
                  <a:lumMod val="10000"/>
                </a:schemeClr>
              </a:solidFill>
              <a:latin typeface="+mj-ea"/>
              <a:ea typeface="+mj-ea"/>
            </a:endParaRPr>
          </a:p>
        </p:txBody>
      </p:sp>
      <p:sp>
        <p:nvSpPr>
          <p:cNvPr id="65" name="テキスト ボックス 64"/>
          <p:cNvSpPr txBox="1"/>
          <p:nvPr/>
        </p:nvSpPr>
        <p:spPr>
          <a:xfrm>
            <a:off x="7380312" y="5157192"/>
            <a:ext cx="1324402" cy="646331"/>
          </a:xfrm>
          <a:prstGeom prst="rect">
            <a:avLst/>
          </a:prstGeom>
          <a:noFill/>
          <a:ln>
            <a:solidFill>
              <a:schemeClr val="bg2">
                <a:lumMod val="10000"/>
              </a:schemeClr>
            </a:solidFill>
          </a:ln>
        </p:spPr>
        <p:txBody>
          <a:bodyPr wrap="none" rtlCol="0">
            <a:spAutoFit/>
          </a:bodyPr>
          <a:lstStyle/>
          <a:p>
            <a:r>
              <a:rPr lang="ja-JP" altLang="en-US" b="1" dirty="0" smtClean="0">
                <a:solidFill>
                  <a:schemeClr val="bg2">
                    <a:lumMod val="10000"/>
                  </a:schemeClr>
                </a:solidFill>
                <a:latin typeface="+mj-ea"/>
                <a:ea typeface="+mj-ea"/>
              </a:rPr>
              <a:t>タスク達成</a:t>
            </a:r>
            <a:endParaRPr lang="en-US" altLang="ja-JP" b="1" dirty="0" smtClean="0">
              <a:solidFill>
                <a:schemeClr val="bg2">
                  <a:lumMod val="10000"/>
                </a:schemeClr>
              </a:solidFill>
              <a:latin typeface="+mj-ea"/>
              <a:ea typeface="+mj-ea"/>
            </a:endParaRPr>
          </a:p>
          <a:p>
            <a:r>
              <a:rPr lang="ja-JP" altLang="en-US" b="1" dirty="0" smtClean="0">
                <a:solidFill>
                  <a:schemeClr val="bg2">
                    <a:lumMod val="10000"/>
                  </a:schemeClr>
                </a:solidFill>
                <a:latin typeface="+mj-ea"/>
                <a:ea typeface="+mj-ea"/>
              </a:rPr>
              <a:t>可能な</a:t>
            </a:r>
            <a:r>
              <a:rPr kumimoji="1" lang="ja-JP" altLang="en-US" b="1" dirty="0" smtClean="0">
                <a:solidFill>
                  <a:schemeClr val="bg2">
                    <a:lumMod val="10000"/>
                  </a:schemeClr>
                </a:solidFill>
                <a:latin typeface="+mj-ea"/>
                <a:ea typeface="+mj-ea"/>
              </a:rPr>
              <a:t>行動</a:t>
            </a:r>
            <a:endParaRPr kumimoji="1" lang="ja-JP" altLang="en-US" b="1" dirty="0">
              <a:solidFill>
                <a:schemeClr val="bg2">
                  <a:lumMod val="10000"/>
                </a:schemeClr>
              </a:solidFill>
              <a:latin typeface="+mj-ea"/>
              <a:ea typeface="+mj-ea"/>
            </a:endParaRPr>
          </a:p>
        </p:txBody>
      </p:sp>
    </p:spTree>
    <p:extLst>
      <p:ext uri="{BB962C8B-B14F-4D97-AF65-F5344CB8AC3E}">
        <p14:creationId xmlns:p14="http://schemas.microsoft.com/office/powerpoint/2010/main" val="209842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504000" y="288000"/>
            <a:ext cx="7920000" cy="792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アプローチ：確率的な細分化</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562324" y="1188000"/>
            <a:ext cx="8581676" cy="2241000"/>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dirty="0" smtClean="0">
                <a:solidFill>
                  <a:schemeClr val="bg2">
                    <a:lumMod val="10000"/>
                  </a:schemeClr>
                </a:solidFill>
                <a:latin typeface="+mj-ea"/>
                <a:ea typeface="+mj-ea"/>
              </a:rPr>
              <a:t>経験情報に基づいて以下の</a:t>
            </a:r>
            <a:r>
              <a:rPr lang="en-US" altLang="ja-JP" dirty="0" smtClean="0">
                <a:solidFill>
                  <a:schemeClr val="bg2">
                    <a:lumMod val="10000"/>
                  </a:schemeClr>
                </a:solidFill>
                <a:latin typeface="+mj-ea"/>
                <a:ea typeface="+mj-ea"/>
              </a:rPr>
              <a:t>2</a:t>
            </a:r>
            <a:r>
              <a:rPr lang="ja-JP" altLang="en-US" dirty="0" smtClean="0">
                <a:solidFill>
                  <a:schemeClr val="bg2">
                    <a:lumMod val="10000"/>
                  </a:schemeClr>
                </a:solidFill>
                <a:latin typeface="+mj-ea"/>
                <a:ea typeface="+mj-ea"/>
              </a:rPr>
              <a:t>点に注目し確率的に</a:t>
            </a:r>
            <a:endParaRPr lang="en-US" altLang="ja-JP" dirty="0" smtClean="0">
              <a:solidFill>
                <a:schemeClr val="bg2">
                  <a:lumMod val="10000"/>
                </a:schemeClr>
              </a:solidFill>
              <a:latin typeface="+mj-ea"/>
              <a:ea typeface="+mj-ea"/>
            </a:endParaRPr>
          </a:p>
          <a:p>
            <a:pPr marL="0" indent="0">
              <a:buClr>
                <a:schemeClr val="accent1"/>
              </a:buClr>
              <a:buNone/>
            </a:pPr>
            <a:r>
              <a:rPr lang="ja-JP" altLang="en-US" dirty="0" smtClean="0">
                <a:solidFill>
                  <a:schemeClr val="bg2">
                    <a:lumMod val="10000"/>
                  </a:schemeClr>
                </a:solidFill>
                <a:latin typeface="+mj-ea"/>
                <a:ea typeface="+mj-ea"/>
              </a:rPr>
              <a:t>　 細分化を行う</a:t>
            </a:r>
            <a:endParaRPr lang="en-US" altLang="ja-JP" dirty="0" smtClean="0">
              <a:solidFill>
                <a:schemeClr val="bg2">
                  <a:lumMod val="10000"/>
                </a:schemeClr>
              </a:solidFill>
              <a:latin typeface="+mj-ea"/>
              <a:ea typeface="+mj-ea"/>
            </a:endParaRPr>
          </a:p>
          <a:p>
            <a:pPr>
              <a:buClr>
                <a:schemeClr val="accent1"/>
              </a:buClr>
              <a:buFont typeface="Wingdings" pitchFamily="2" charset="2"/>
              <a:buChar char="l"/>
            </a:pPr>
            <a:r>
              <a:rPr lang="ja-JP" altLang="en-US" dirty="0" smtClean="0">
                <a:solidFill>
                  <a:schemeClr val="bg2">
                    <a:lumMod val="10000"/>
                  </a:schemeClr>
                </a:solidFill>
                <a:latin typeface="+mj-ea"/>
                <a:ea typeface="+mj-ea"/>
              </a:rPr>
              <a:t>不完全知覚かどうか</a:t>
            </a:r>
            <a:endParaRPr lang="en-US" altLang="ja-JP" dirty="0" smtClean="0">
              <a:solidFill>
                <a:schemeClr val="bg2">
                  <a:lumMod val="10000"/>
                </a:schemeClr>
              </a:solidFill>
              <a:latin typeface="+mj-ea"/>
              <a:ea typeface="+mj-ea"/>
            </a:endParaRPr>
          </a:p>
          <a:p>
            <a:pPr>
              <a:buClr>
                <a:schemeClr val="accent1"/>
              </a:buClr>
              <a:buFont typeface="Wingdings" pitchFamily="2" charset="2"/>
              <a:buChar char="l"/>
            </a:pPr>
            <a:r>
              <a:rPr lang="ja-JP" altLang="en-US" dirty="0">
                <a:solidFill>
                  <a:schemeClr val="bg2">
                    <a:lumMod val="10000"/>
                  </a:schemeClr>
                </a:solidFill>
                <a:latin typeface="+mj-ea"/>
                <a:ea typeface="+mj-ea"/>
              </a:rPr>
              <a:t>タスク達成へ</a:t>
            </a:r>
            <a:r>
              <a:rPr lang="ja-JP" altLang="en-US" dirty="0" smtClean="0">
                <a:solidFill>
                  <a:schemeClr val="bg2">
                    <a:lumMod val="10000"/>
                  </a:schemeClr>
                </a:solidFill>
                <a:latin typeface="+mj-ea"/>
                <a:ea typeface="+mj-ea"/>
              </a:rPr>
              <a:t>の悪影響があるかどうか</a:t>
            </a:r>
            <a:endParaRPr lang="en-US" altLang="ja-JP" dirty="0" smtClean="0">
              <a:solidFill>
                <a:schemeClr val="bg2">
                  <a:lumMod val="10000"/>
                </a:schemeClr>
              </a:solidFill>
              <a:latin typeface="+mj-ea"/>
              <a:ea typeface="+mj-ea"/>
            </a:endParaRPr>
          </a:p>
          <a:p>
            <a:pPr marL="0" indent="0">
              <a:buClr>
                <a:schemeClr val="accent1"/>
              </a:buClr>
              <a:buNone/>
            </a:pPr>
            <a:endParaRPr lang="en-US" altLang="ja-JP" dirty="0" smtClean="0">
              <a:solidFill>
                <a:schemeClr val="bg2">
                  <a:lumMod val="10000"/>
                </a:schemeClr>
              </a:solidFill>
              <a:latin typeface="+mj-ea"/>
              <a:ea typeface="+mj-ea"/>
            </a:endParaRPr>
          </a:p>
        </p:txBody>
      </p:sp>
      <p:sp>
        <p:nvSpPr>
          <p:cNvPr id="3" name="下矢印 2"/>
          <p:cNvSpPr/>
          <p:nvPr/>
        </p:nvSpPr>
        <p:spPr>
          <a:xfrm>
            <a:off x="3707904" y="3573016"/>
            <a:ext cx="1080000" cy="72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51292" y="4581128"/>
            <a:ext cx="7249100" cy="954107"/>
          </a:xfrm>
          <a:prstGeom prst="rect">
            <a:avLst/>
          </a:prstGeom>
          <a:noFill/>
          <a:ln w="25400">
            <a:solidFill>
              <a:srgbClr val="FF0000"/>
            </a:solidFill>
          </a:ln>
        </p:spPr>
        <p:txBody>
          <a:bodyPr wrap="none" rtlCol="0">
            <a:spAutoFit/>
          </a:bodyPr>
          <a:lstStyle/>
          <a:p>
            <a:pPr lvl="0"/>
            <a:r>
              <a:rPr lang="ja-JP" altLang="en-US" sz="2800" dirty="0" smtClean="0">
                <a:solidFill>
                  <a:srgbClr val="E8DED8">
                    <a:lumMod val="10000"/>
                  </a:srgbClr>
                </a:solidFill>
                <a:latin typeface="ＭＳ Ｐゴシック"/>
                <a:ea typeface="ＭＳ Ｐゴシック"/>
              </a:rPr>
              <a:t>知識量を抑制しつつ，</a:t>
            </a:r>
            <a:r>
              <a:rPr kumimoji="1" lang="ja-JP" altLang="en-US" sz="2800" dirty="0" smtClean="0">
                <a:solidFill>
                  <a:schemeClr val="bg2">
                    <a:lumMod val="10000"/>
                  </a:schemeClr>
                </a:solidFill>
                <a:latin typeface="+mj-ea"/>
                <a:ea typeface="+mj-ea"/>
              </a:rPr>
              <a:t>タスク達成への悪影響が</a:t>
            </a:r>
            <a:endParaRPr kumimoji="1" lang="en-US" altLang="ja-JP" sz="2800" dirty="0" smtClean="0">
              <a:solidFill>
                <a:schemeClr val="bg2">
                  <a:lumMod val="10000"/>
                </a:schemeClr>
              </a:solidFill>
              <a:latin typeface="+mj-ea"/>
              <a:ea typeface="+mj-ea"/>
            </a:endParaRPr>
          </a:p>
          <a:p>
            <a:pPr lvl="0"/>
            <a:r>
              <a:rPr lang="ja-JP" altLang="en-US" sz="2800" dirty="0">
                <a:solidFill>
                  <a:schemeClr val="bg2">
                    <a:lumMod val="10000"/>
                  </a:schemeClr>
                </a:solidFill>
                <a:latin typeface="+mj-ea"/>
                <a:ea typeface="+mj-ea"/>
              </a:rPr>
              <a:t>ある場合</a:t>
            </a:r>
            <a:r>
              <a:rPr lang="ja-JP" altLang="en-US" sz="2800" dirty="0" smtClean="0">
                <a:solidFill>
                  <a:schemeClr val="bg2">
                    <a:lumMod val="10000"/>
                  </a:schemeClr>
                </a:solidFill>
                <a:latin typeface="+mj-ea"/>
                <a:ea typeface="+mj-ea"/>
              </a:rPr>
              <a:t>のみ確率的に</a:t>
            </a:r>
            <a:r>
              <a:rPr kumimoji="1" lang="ja-JP" altLang="en-US" sz="2800" dirty="0" smtClean="0">
                <a:solidFill>
                  <a:schemeClr val="bg2">
                    <a:lumMod val="10000"/>
                  </a:schemeClr>
                </a:solidFill>
                <a:latin typeface="+mj-ea"/>
                <a:ea typeface="+mj-ea"/>
              </a:rPr>
              <a:t>細分化を行う</a:t>
            </a:r>
            <a:endParaRPr lang="en-US" altLang="ja-JP" sz="2800" dirty="0" smtClean="0">
              <a:solidFill>
                <a:schemeClr val="bg2">
                  <a:lumMod val="10000"/>
                </a:schemeClr>
              </a:solidFill>
              <a:latin typeface="+mj-ea"/>
              <a:ea typeface="+mj-ea"/>
            </a:endParaRPr>
          </a:p>
        </p:txBody>
      </p:sp>
    </p:spTree>
    <p:extLst>
      <p:ext uri="{BB962C8B-B14F-4D97-AF65-F5344CB8AC3E}">
        <p14:creationId xmlns:p14="http://schemas.microsoft.com/office/powerpoint/2010/main" val="209718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260000"/>
            <a:ext cx="6876000"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683568" y="548760"/>
            <a:ext cx="8676472"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アプローチ：</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
            </a:r>
            <a:b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経験情報に基づく不完全知覚の判断</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684448" y="1340768"/>
            <a:ext cx="7920000" cy="1944216"/>
          </a:xfrm>
          <a:prstGeom prst="rect">
            <a:avLst/>
          </a:prstGeom>
        </p:spPr>
        <p:txBody>
          <a:bodyPr vert="horz" wrap="square"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先行研究では過去の経験と異なる状態遷移を経験したとき</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　不完全知覚であると判断して細分化を行っていた</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本研究では同じ行動を選択した際の遷移後の認識状態の分散</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　　から不完全知覚かどうか判断</a:t>
            </a:r>
            <a:endParaRPr lang="en-US" altLang="ja-JP" sz="2400" dirty="0" smtClean="0">
              <a:solidFill>
                <a:schemeClr val="bg2">
                  <a:lumMod val="10000"/>
                </a:schemeClr>
              </a:solidFill>
              <a:latin typeface="+mj-ea"/>
              <a:ea typeface="+mj-ea"/>
            </a:endParaRPr>
          </a:p>
        </p:txBody>
      </p:sp>
      <p:grpSp>
        <p:nvGrpSpPr>
          <p:cNvPr id="10" name="グループ化 9"/>
          <p:cNvGrpSpPr/>
          <p:nvPr/>
        </p:nvGrpSpPr>
        <p:grpSpPr>
          <a:xfrm>
            <a:off x="539552" y="4076984"/>
            <a:ext cx="1584000" cy="723512"/>
            <a:chOff x="4355976" y="4221088"/>
            <a:chExt cx="1728000" cy="795863"/>
          </a:xfrm>
        </p:grpSpPr>
        <p:sp>
          <p:nvSpPr>
            <p:cNvPr id="11" name="円/楕円 10"/>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観測</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5004048" y="4509120"/>
                  <a:ext cx="620170"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004048" y="4509120"/>
                  <a:ext cx="620170" cy="507831"/>
                </a:xfrm>
                <a:prstGeom prst="rect">
                  <a:avLst/>
                </a:prstGeom>
                <a:blipFill rotWithShape="1">
                  <a:blip r:embed="rId2"/>
                  <a:stretch>
                    <a:fillRect b="-4000"/>
                  </a:stretch>
                </a:blipFill>
              </p:spPr>
              <p:txBody>
                <a:bodyPr/>
                <a:lstStyle/>
                <a:p>
                  <a:r>
                    <a:rPr lang="ja-JP" altLang="en-US">
                      <a:noFill/>
                    </a:rPr>
                    <a:t> </a:t>
                  </a:r>
                </a:p>
              </p:txBody>
            </p:sp>
          </mc:Fallback>
        </mc:AlternateContent>
      </p:grpSp>
      <p:grpSp>
        <p:nvGrpSpPr>
          <p:cNvPr id="13" name="グループ化 12"/>
          <p:cNvGrpSpPr/>
          <p:nvPr/>
        </p:nvGrpSpPr>
        <p:grpSpPr>
          <a:xfrm>
            <a:off x="2879552" y="3536984"/>
            <a:ext cx="1584000" cy="723512"/>
            <a:chOff x="4355976" y="4221088"/>
            <a:chExt cx="1728000" cy="795863"/>
          </a:xfrm>
        </p:grpSpPr>
        <p:sp>
          <p:nvSpPr>
            <p:cNvPr id="14" name="円/楕円 13"/>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観測</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5" name="テキスト ボックス 14"/>
                <p:cNvSpPr txBox="1"/>
                <p:nvPr/>
              </p:nvSpPr>
              <p:spPr>
                <a:xfrm>
                  <a:off x="5004048" y="4509120"/>
                  <a:ext cx="62793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004048" y="4509120"/>
                  <a:ext cx="627934" cy="507831"/>
                </a:xfrm>
                <a:prstGeom prst="rect">
                  <a:avLst/>
                </a:prstGeom>
                <a:blipFill rotWithShape="1">
                  <a:blip r:embed="rId3"/>
                  <a:stretch>
                    <a:fillRect b="-2632"/>
                  </a:stretch>
                </a:blipFill>
              </p:spPr>
              <p:txBody>
                <a:bodyPr/>
                <a:lstStyle/>
                <a:p>
                  <a:r>
                    <a:rPr lang="ja-JP" altLang="en-US">
                      <a:noFill/>
                    </a:rPr>
                    <a:t> </a:t>
                  </a:r>
                </a:p>
              </p:txBody>
            </p:sp>
          </mc:Fallback>
        </mc:AlternateContent>
      </p:grpSp>
      <p:grpSp>
        <p:nvGrpSpPr>
          <p:cNvPr id="19" name="グループ化 18"/>
          <p:cNvGrpSpPr/>
          <p:nvPr/>
        </p:nvGrpSpPr>
        <p:grpSpPr>
          <a:xfrm>
            <a:off x="2879552" y="4616984"/>
            <a:ext cx="1584000" cy="723512"/>
            <a:chOff x="4355976" y="4221088"/>
            <a:chExt cx="1728000" cy="795863"/>
          </a:xfrm>
        </p:grpSpPr>
        <p:sp>
          <p:nvSpPr>
            <p:cNvPr id="20" name="円/楕円 19"/>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観測</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5004048" y="4509120"/>
                  <a:ext cx="62793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solidFill>
                      <a:schemeClr val="bg2">
                        <a:lumMod val="10000"/>
                      </a:schemeClr>
                    </a:solidFill>
                    <a:latin typeface="+mj-ea"/>
                    <a:ea typeface="+mj-ea"/>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004048" y="4509120"/>
                  <a:ext cx="627934" cy="507831"/>
                </a:xfrm>
                <a:prstGeom prst="rect">
                  <a:avLst/>
                </a:prstGeom>
                <a:blipFill rotWithShape="1">
                  <a:blip r:embed="rId5"/>
                  <a:stretch>
                    <a:fillRect b="-4000"/>
                  </a:stretch>
                </a:blipFill>
              </p:spPr>
              <p:txBody>
                <a:bodyPr/>
                <a:lstStyle/>
                <a:p>
                  <a:r>
                    <a:rPr lang="ja-JP" altLang="en-US">
                      <a:noFill/>
                    </a:rPr>
                    <a:t> </a:t>
                  </a:r>
                </a:p>
              </p:txBody>
            </p:sp>
          </mc:Fallback>
        </mc:AlternateContent>
      </p:grpSp>
      <p:cxnSp>
        <p:nvCxnSpPr>
          <p:cNvPr id="22" name="直線矢印コネクタ 21"/>
          <p:cNvCxnSpPr>
            <a:endCxn id="14" idx="2"/>
          </p:cNvCxnSpPr>
          <p:nvPr/>
        </p:nvCxnSpPr>
        <p:spPr>
          <a:xfrm flipV="1">
            <a:off x="2015248" y="3896984"/>
            <a:ext cx="864304" cy="36000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20" idx="2"/>
          </p:cNvCxnSpPr>
          <p:nvPr/>
        </p:nvCxnSpPr>
        <p:spPr>
          <a:xfrm>
            <a:off x="2096123" y="4616984"/>
            <a:ext cx="783429" cy="36000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2483552" y="3284984"/>
            <a:ext cx="2412000" cy="223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テキスト ボックス 33"/>
              <p:cNvSpPr txBox="1"/>
              <p:nvPr/>
            </p:nvSpPr>
            <p:spPr>
              <a:xfrm>
                <a:off x="1800000" y="5949280"/>
                <a:ext cx="3509294" cy="737574"/>
              </a:xfrm>
              <a:prstGeom prst="rect">
                <a:avLst/>
              </a:prstGeom>
              <a:noFill/>
              <a:ln>
                <a:solidFill>
                  <a:schemeClr val="bg2">
                    <a:lumMod val="25000"/>
                  </a:schemeClr>
                </a:solidFill>
              </a:ln>
            </p:spPr>
            <p:txBody>
              <a:bodyPr wrap="none" rtlCol="0">
                <a:spAutoFit/>
              </a:bodyPr>
              <a:lstStyle/>
              <a:p>
                <a:r>
                  <a:rPr kumimoji="1" lang="ja-JP" altLang="en-US" b="1" dirty="0" smtClean="0">
                    <a:solidFill>
                      <a:schemeClr val="bg2">
                        <a:lumMod val="10000"/>
                      </a:schemeClr>
                    </a:solidFill>
                    <a:latin typeface="+mj-ea"/>
                    <a:ea typeface="+mj-ea"/>
                  </a:rPr>
                  <a:t>同じ行動を選択した際の</a:t>
                </a:r>
                <a:r>
                  <a:rPr lang="ja-JP" altLang="en-US" b="1" dirty="0" smtClean="0">
                    <a:solidFill>
                      <a:schemeClr val="bg2">
                        <a:lumMod val="10000"/>
                      </a:schemeClr>
                    </a:solidFill>
                    <a:latin typeface="+mj-ea"/>
                    <a:ea typeface="+mj-ea"/>
                  </a:rPr>
                  <a:t>遷移後の</a:t>
                </a:r>
                <a:endParaRPr lang="en-US" altLang="ja-JP" b="1" dirty="0" smtClean="0">
                  <a:solidFill>
                    <a:schemeClr val="bg2">
                      <a:lumMod val="10000"/>
                    </a:schemeClr>
                  </a:solidFill>
                  <a:latin typeface="+mj-ea"/>
                  <a:ea typeface="+mj-ea"/>
                </a:endParaRPr>
              </a:p>
              <a:p>
                <a:r>
                  <a:rPr lang="ja-JP" altLang="en-US" b="1" dirty="0" smtClean="0">
                    <a:solidFill>
                      <a:schemeClr val="bg2">
                        <a:lumMod val="10000"/>
                      </a:schemeClr>
                    </a:solidFill>
                    <a:latin typeface="+mj-ea"/>
                    <a:ea typeface="+mj-ea"/>
                  </a:rPr>
                  <a:t>認識状態の</a:t>
                </a:r>
                <a:r>
                  <a:rPr kumimoji="1" lang="ja-JP" altLang="en-US" b="1" dirty="0" smtClean="0">
                    <a:solidFill>
                      <a:schemeClr val="bg2">
                        <a:lumMod val="10000"/>
                      </a:schemeClr>
                    </a:solidFill>
                    <a:latin typeface="+mj-ea"/>
                    <a:ea typeface="+mj-ea"/>
                  </a:rPr>
                  <a:t>分散</a:t>
                </a:r>
                <a14:m>
                  <m:oMath xmlns:m="http://schemas.openxmlformats.org/officeDocument/2006/math">
                    <m:sSup>
                      <m:sSupPr>
                        <m:ctrlPr>
                          <a:rPr kumimoji="1" lang="en-US" altLang="ja-JP" sz="2400" i="1" smtClean="0">
                            <a:solidFill>
                              <a:schemeClr val="bg2">
                                <a:lumMod val="10000"/>
                              </a:schemeClr>
                            </a:solidFill>
                            <a:latin typeface="Cambria Math"/>
                            <a:ea typeface="+mj-ea"/>
                          </a:rPr>
                        </m:ctrlPr>
                      </m:sSupPr>
                      <m:e>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𝜎</m:t>
                            </m:r>
                          </m:e>
                          <m:sub>
                            <m:acc>
                              <m:accPr>
                                <m:chr m:val="̂"/>
                                <m:ctrlPr>
                                  <a:rPr kumimoji="1" lang="en-US" altLang="ja-JP" sz="2400" i="1" smtClean="0">
                                    <a:solidFill>
                                      <a:schemeClr val="bg2">
                                        <a:lumMod val="10000"/>
                                      </a:schemeClr>
                                    </a:solidFill>
                                    <a:latin typeface="Cambria Math"/>
                                    <a:ea typeface="+mj-ea"/>
                                  </a:rPr>
                                </m:ctrlPr>
                              </m:accPr>
                              <m:e>
                                <m:r>
                                  <a:rPr kumimoji="1" lang="en-US" altLang="ja-JP" sz="2400" b="0" i="1" smtClean="0">
                                    <a:solidFill>
                                      <a:schemeClr val="bg2">
                                        <a:lumMod val="10000"/>
                                      </a:schemeClr>
                                    </a:solidFill>
                                    <a:latin typeface="Cambria Math"/>
                                    <a:ea typeface="+mj-ea"/>
                                  </a:rPr>
                                  <m:t>𝑜</m:t>
                                </m:r>
                              </m:e>
                            </m:acc>
                          </m:sub>
                        </m:sSub>
                      </m:e>
                      <m:sup>
                        <m:r>
                          <a:rPr kumimoji="1" lang="en-US" altLang="ja-JP" sz="2400" b="0" i="1" smtClean="0">
                            <a:solidFill>
                              <a:schemeClr val="bg2">
                                <a:lumMod val="10000"/>
                              </a:schemeClr>
                            </a:solidFill>
                            <a:latin typeface="Cambria Math"/>
                            <a:ea typeface="+mj-ea"/>
                          </a:rPr>
                          <m:t>2</m:t>
                        </m:r>
                      </m:sup>
                    </m:sSup>
                  </m:oMath>
                </a14:m>
                <a:r>
                  <a:rPr kumimoji="1" lang="ja-JP" altLang="en-US" b="1" dirty="0" err="1" smtClean="0">
                    <a:solidFill>
                      <a:schemeClr val="bg2">
                        <a:lumMod val="10000"/>
                      </a:schemeClr>
                    </a:solidFill>
                    <a:latin typeface="+mj-ea"/>
                    <a:ea typeface="+mj-ea"/>
                  </a:rPr>
                  <a:t>を算</a:t>
                </a:r>
                <a:r>
                  <a:rPr kumimoji="1" lang="ja-JP" altLang="en-US" b="1" dirty="0" smtClean="0">
                    <a:solidFill>
                      <a:schemeClr val="bg2">
                        <a:lumMod val="10000"/>
                      </a:schemeClr>
                    </a:solidFill>
                    <a:latin typeface="+mj-ea"/>
                    <a:ea typeface="+mj-ea"/>
                  </a:rPr>
                  <a:t>出</a:t>
                </a:r>
                <a:endParaRPr kumimoji="1" lang="en-US" altLang="ja-JP" b="1" dirty="0" smtClean="0">
                  <a:solidFill>
                    <a:schemeClr val="bg2">
                      <a:lumMod val="10000"/>
                    </a:schemeClr>
                  </a:solidFill>
                  <a:latin typeface="+mj-ea"/>
                  <a:ea typeface="+mj-ea"/>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1800000" y="5949280"/>
                <a:ext cx="3509294" cy="737574"/>
              </a:xfrm>
              <a:prstGeom prst="rect">
                <a:avLst/>
              </a:prstGeom>
              <a:blipFill rotWithShape="1">
                <a:blip r:embed="rId19"/>
                <a:stretch>
                  <a:fillRect l="-1211" t="-3252" r="-865" b="-7317"/>
                </a:stretch>
              </a:blipFill>
              <a:ln>
                <a:solidFill>
                  <a:schemeClr val="bg2">
                    <a:lumMod val="25000"/>
                  </a:schemeClr>
                </a:solidFill>
              </a:ln>
            </p:spPr>
            <p:txBody>
              <a:bodyPr/>
              <a:lstStyle/>
              <a:p>
                <a:r>
                  <a:rPr lang="ja-JP" altLang="en-US">
                    <a:noFill/>
                  </a:rPr>
                  <a:t> </a:t>
                </a:r>
              </a:p>
            </p:txBody>
          </p:sp>
        </mc:Fallback>
      </mc:AlternateContent>
      <p:cxnSp>
        <p:nvCxnSpPr>
          <p:cNvPr id="45" name="直線コネクタ 44"/>
          <p:cNvCxnSpPr/>
          <p:nvPr/>
        </p:nvCxnSpPr>
        <p:spPr>
          <a:xfrm flipH="1" flipV="1">
            <a:off x="3707904" y="5517232"/>
            <a:ext cx="0" cy="432000"/>
          </a:xfrm>
          <a:prstGeom prst="line">
            <a:avLst/>
          </a:prstGeom>
          <a:ln w="190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p:cNvSpPr txBox="1"/>
              <p:nvPr/>
            </p:nvSpPr>
            <p:spPr>
              <a:xfrm>
                <a:off x="2005062" y="3618072"/>
                <a:ext cx="5862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005062" y="3618072"/>
                <a:ext cx="586250" cy="461665"/>
              </a:xfrm>
              <a:prstGeom prst="rect">
                <a:avLst/>
              </a:prstGeom>
              <a:blipFill rotWithShape="1">
                <a:blip r:embed="rId20"/>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015248" y="4812591"/>
                <a:ext cx="5862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015248" y="4812591"/>
                <a:ext cx="586250" cy="461665"/>
              </a:xfrm>
              <a:prstGeom prst="rect">
                <a:avLst/>
              </a:prstGeom>
              <a:blipFill rotWithShape="1">
                <a:blip r:embed="rId21"/>
                <a:stretch>
                  <a:fillRect b="-2632"/>
                </a:stretch>
              </a:blipFill>
            </p:spPr>
            <p:txBody>
              <a:bodyPr/>
              <a:lstStyle/>
              <a:p>
                <a:r>
                  <a:rPr lang="ja-JP" altLang="en-US">
                    <a:noFill/>
                  </a:rPr>
                  <a:t> </a:t>
                </a:r>
              </a:p>
            </p:txBody>
          </p:sp>
        </mc:Fallback>
      </mc:AlternateContent>
      <p:grpSp>
        <p:nvGrpSpPr>
          <p:cNvPr id="77" name="グループ化 76"/>
          <p:cNvGrpSpPr/>
          <p:nvPr/>
        </p:nvGrpSpPr>
        <p:grpSpPr>
          <a:xfrm>
            <a:off x="4700649" y="3284984"/>
            <a:ext cx="3751645" cy="3240360"/>
            <a:chOff x="4163395" y="728972"/>
            <a:chExt cx="3751645" cy="3240360"/>
          </a:xfrm>
        </p:grpSpPr>
        <p:grpSp>
          <p:nvGrpSpPr>
            <p:cNvPr id="78" name="グループ化 77"/>
            <p:cNvGrpSpPr/>
            <p:nvPr/>
          </p:nvGrpSpPr>
          <p:grpSpPr>
            <a:xfrm>
              <a:off x="5040000" y="1080000"/>
              <a:ext cx="2520000" cy="2520000"/>
              <a:chOff x="1080000" y="1080000"/>
              <a:chExt cx="2520000" cy="2520000"/>
            </a:xfrm>
          </p:grpSpPr>
          <p:sp>
            <p:nvSpPr>
              <p:cNvPr id="86" name="正方形/長方形 85"/>
              <p:cNvSpPr/>
              <p:nvPr/>
            </p:nvSpPr>
            <p:spPr>
              <a:xfrm>
                <a:off x="2340000" y="2420971"/>
                <a:ext cx="360000" cy="115573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88" name="正方形/長方形 87"/>
              <p:cNvSpPr/>
              <p:nvPr/>
            </p:nvSpPr>
            <p:spPr>
              <a:xfrm>
                <a:off x="1802938" y="2256579"/>
                <a:ext cx="360000" cy="1343421"/>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89" name="直線矢印コネクタ 88"/>
              <p:cNvCxnSpPr/>
              <p:nvPr/>
            </p:nvCxnSpPr>
            <p:spPr>
              <a:xfrm>
                <a:off x="1080000" y="3600000"/>
                <a:ext cx="2520000" cy="0"/>
              </a:xfrm>
              <a:prstGeom prst="straightConnector1">
                <a:avLst/>
              </a:prstGeom>
              <a:noFill/>
              <a:ln w="25400" cap="flat" cmpd="sng" algn="ctr">
                <a:solidFill>
                  <a:sysClr val="windowText" lastClr="000000"/>
                </a:solidFill>
                <a:prstDash val="solid"/>
                <a:tailEnd type="arrow"/>
              </a:ln>
              <a:effectLst/>
            </p:spPr>
          </p:cxnSp>
          <p:cxnSp>
            <p:nvCxnSpPr>
              <p:cNvPr id="90" name="直線矢印コネクタ 89"/>
              <p:cNvCxnSpPr/>
              <p:nvPr/>
            </p:nvCxnSpPr>
            <p:spPr>
              <a:xfrm flipH="1" flipV="1">
                <a:off x="1080000" y="1080000"/>
                <a:ext cx="0" cy="2520000"/>
              </a:xfrm>
              <a:prstGeom prst="straightConnector1">
                <a:avLst/>
              </a:prstGeom>
              <a:noFill/>
              <a:ln w="25400" cap="flat" cmpd="sng" algn="ctr">
                <a:solidFill>
                  <a:sysClr val="windowText" lastClr="000000"/>
                </a:solidFill>
                <a:prstDash val="solid"/>
                <a:tailEnd type="arrow"/>
              </a:ln>
              <a:effectLst/>
            </p:spPr>
          </p:cxnSp>
        </p:grpSp>
        <mc:AlternateContent xmlns:mc="http://schemas.openxmlformats.org/markup-compatibility/2006" xmlns:a14="http://schemas.microsoft.com/office/drawing/2010/main">
          <mc:Choice Requires="a14">
            <p:sp>
              <p:nvSpPr>
                <p:cNvPr id="79" name="テキスト ボックス 78"/>
                <p:cNvSpPr txBox="1"/>
                <p:nvPr/>
              </p:nvSpPr>
              <p:spPr>
                <a:xfrm>
                  <a:off x="4163395" y="728972"/>
                  <a:ext cx="1455527" cy="4113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0" cap="none" spc="0" normalizeH="0" baseline="0" noProof="0" smtClean="0">
                            <a:ln>
                              <a:noFill/>
                            </a:ln>
                            <a:solidFill>
                              <a:sysClr val="windowText" lastClr="000000"/>
                            </a:solidFill>
                            <a:effectLst/>
                            <a:uLnTx/>
                            <a:uFillTx/>
                            <a:latin typeface="Cambria Math"/>
                          </a:rPr>
                          <m:t>𝑃</m:t>
                        </m:r>
                        <m:d>
                          <m:d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dPr>
                          <m:e>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1</m:t>
                                </m:r>
                              </m:sub>
                            </m:sSub>
                            <m:r>
                              <a:rPr kumimoji="1" lang="en-US" altLang="ja-JP" sz="1800" b="0" i="1" u="none" strike="noStrike" kern="0" cap="none" spc="0" normalizeH="0" baseline="0" noProof="0" smtClean="0">
                                <a:ln>
                                  <a:noFill/>
                                </a:ln>
                                <a:solidFill>
                                  <a:sysClr val="windowText" lastClr="000000"/>
                                </a:solidFill>
                                <a:effectLst/>
                                <a:uLnTx/>
                                <a:uFillTx/>
                                <a:latin typeface="Cambria Math"/>
                              </a:rPr>
                              <m:t> , </m:t>
                            </m:r>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1</m:t>
                                </m:r>
                              </m:sub>
                            </m:sSub>
                            <m:r>
                              <a:rPr kumimoji="1" lang="en-US" altLang="ja-JP" sz="1800" b="0" i="1" u="none" strike="noStrike" kern="0" cap="none" spc="0" normalizeH="0" baseline="0" noProof="0" smtClean="0">
                                <a:ln>
                                  <a:noFill/>
                                </a:ln>
                                <a:solidFill>
                                  <a:sysClr val="windowText" lastClr="000000"/>
                                </a:solidFill>
                                <a:effectLst/>
                                <a:uLnTx/>
                                <a:uFillTx/>
                                <a:latin typeface="Cambria Math"/>
                              </a:rPr>
                              <m:t>,</m:t>
                            </m:r>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𝑗</m:t>
                                </m:r>
                              </m:sub>
                            </m:sSub>
                          </m:e>
                        </m:d>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4163395" y="728972"/>
                  <a:ext cx="1455527" cy="411395"/>
                </a:xfrm>
                <a:prstGeom prst="rect">
                  <a:avLst/>
                </a:prstGeom>
                <a:blipFill rotWithShape="1">
                  <a:blip r:embed="rId22"/>
                  <a:stretch>
                    <a:fillRect b="-74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7488000" y="3420000"/>
                  <a:ext cx="427040" cy="3916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𝑗</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7488000" y="3420000"/>
                  <a:ext cx="427040" cy="391646"/>
                </a:xfrm>
                <a:prstGeom prst="rect">
                  <a:avLst/>
                </a:prstGeom>
                <a:blipFill rotWithShape="1">
                  <a:blip r:embed="rId23"/>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p:cNvSpPr txBox="1"/>
                <p:nvPr/>
              </p:nvSpPr>
              <p:spPr>
                <a:xfrm>
                  <a:off x="5220000" y="3600000"/>
                  <a:ext cx="4557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1</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5220000" y="3600000"/>
                  <a:ext cx="455701" cy="369332"/>
                </a:xfrm>
                <a:prstGeom prst="rect">
                  <a:avLst/>
                </a:prstGeom>
                <a:blipFill rotWithShape="1">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5760000" y="3600000"/>
                  <a:ext cx="4610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2</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5760000" y="3600000"/>
                  <a:ext cx="461024" cy="369332"/>
                </a:xfrm>
                <a:prstGeom prst="rect">
                  <a:avLst/>
                </a:prstGeom>
                <a:blipFill rotWithShape="1">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p:cNvSpPr txBox="1"/>
                <p:nvPr/>
              </p:nvSpPr>
              <p:spPr>
                <a:xfrm>
                  <a:off x="6300000" y="3600000"/>
                  <a:ext cx="4610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3</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6300000" y="3600000"/>
                  <a:ext cx="461024" cy="369332"/>
                </a:xfrm>
                <a:prstGeom prst="rect">
                  <a:avLst/>
                </a:prstGeom>
                <a:blipFill rotWithShape="1">
                  <a:blip r:embed="rId26"/>
                  <a:stretch>
                    <a:fillRect/>
                  </a:stretch>
                </a:blipFill>
              </p:spPr>
              <p:txBody>
                <a:bodyPr/>
                <a:lstStyle/>
                <a:p>
                  <a:r>
                    <a:rPr lang="ja-JP" altLang="en-US">
                      <a:noFill/>
                    </a:rPr>
                    <a:t> </a:t>
                  </a:r>
                </a:p>
              </p:txBody>
            </p:sp>
          </mc:Fallback>
        </mc:AlternateContent>
      </p:grpSp>
      <p:sp>
        <p:nvSpPr>
          <p:cNvPr id="91" name="下矢印 90"/>
          <p:cNvSpPr/>
          <p:nvPr/>
        </p:nvSpPr>
        <p:spPr>
          <a:xfrm>
            <a:off x="3689552" y="2060848"/>
            <a:ext cx="594416" cy="432048"/>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3" name="テキスト ボックス 92"/>
              <p:cNvSpPr txBox="1"/>
              <p:nvPr/>
            </p:nvSpPr>
            <p:spPr>
              <a:xfrm>
                <a:off x="7299765" y="6137951"/>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bg2">
                              <a:lumMod val="10000"/>
                            </a:schemeClr>
                          </a:solidFill>
                          <a:latin typeface="Cambria Math"/>
                        </a:rPr>
                        <m:t>⋯</m:t>
                      </m:r>
                    </m:oMath>
                  </m:oMathPara>
                </a14:m>
                <a:endParaRPr kumimoji="1" lang="ja-JP" altLang="en-US" dirty="0">
                  <a:solidFill>
                    <a:schemeClr val="bg2">
                      <a:lumMod val="10000"/>
                    </a:schemeClr>
                  </a:solidFill>
                </a:endParaRPr>
              </a:p>
            </p:txBody>
          </p:sp>
        </mc:Choice>
        <mc:Fallback xmlns="">
          <p:sp>
            <p:nvSpPr>
              <p:cNvPr id="93" name="テキスト ボックス 92"/>
              <p:cNvSpPr txBox="1">
                <a:spLocks noRot="1" noChangeAspect="1" noMove="1" noResize="1" noEditPoints="1" noAdjustHandles="1" noChangeArrowheads="1" noChangeShapeType="1" noTextEdit="1"/>
              </p:cNvSpPr>
              <p:nvPr/>
            </p:nvSpPr>
            <p:spPr>
              <a:xfrm>
                <a:off x="7299765" y="6137951"/>
                <a:ext cx="434734" cy="369332"/>
              </a:xfrm>
              <a:prstGeom prst="rect">
                <a:avLst/>
              </a:prstGeom>
              <a:blipFill rotWithShape="1">
                <a:blip r:embed="rId2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6954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260000"/>
            <a:ext cx="6876000"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323528" y="548760"/>
            <a:ext cx="8676472"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アプローチ：経験情報に基づく</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
            </a:r>
            <a:b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細分化の確率的判断</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(2/2)</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コンテンツ プレースホルダー 2"/>
          <p:cNvSpPr txBox="1">
            <a:spLocks/>
          </p:cNvSpPr>
          <p:nvPr/>
        </p:nvSpPr>
        <p:spPr>
          <a:xfrm>
            <a:off x="720000" y="1412776"/>
            <a:ext cx="7920000" cy="288032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本研究では以下の</a:t>
            </a:r>
            <a:r>
              <a:rPr lang="en-US" altLang="ja-JP" sz="2400" dirty="0" smtClean="0">
                <a:solidFill>
                  <a:schemeClr val="bg2">
                    <a:lumMod val="10000"/>
                  </a:schemeClr>
                </a:solidFill>
                <a:latin typeface="+mj-ea"/>
                <a:ea typeface="+mj-ea"/>
              </a:rPr>
              <a:t>2</a:t>
            </a:r>
            <a:r>
              <a:rPr lang="ja-JP" altLang="en-US" sz="2400" dirty="0" err="1" smtClean="0">
                <a:solidFill>
                  <a:schemeClr val="bg2">
                    <a:lumMod val="10000"/>
                  </a:schemeClr>
                </a:solidFill>
                <a:latin typeface="+mj-ea"/>
                <a:ea typeface="+mj-ea"/>
              </a:rPr>
              <a:t>つの</a:t>
            </a:r>
            <a:r>
              <a:rPr lang="ja-JP" altLang="en-US" sz="2400" dirty="0" smtClean="0">
                <a:solidFill>
                  <a:schemeClr val="bg2">
                    <a:lumMod val="10000"/>
                  </a:schemeClr>
                </a:solidFill>
                <a:latin typeface="+mj-ea"/>
                <a:ea typeface="+mj-ea"/>
              </a:rPr>
              <a:t>経験情報を用いることで，タスク達成への</a:t>
            </a:r>
            <a:r>
              <a:rPr lang="ja-JP" altLang="en-US" sz="2400" dirty="0">
                <a:solidFill>
                  <a:schemeClr val="bg2">
                    <a:lumMod val="10000"/>
                  </a:schemeClr>
                </a:solidFill>
                <a:latin typeface="+mj-ea"/>
                <a:ea typeface="+mj-ea"/>
              </a:rPr>
              <a:t>悪影響の有無を判断</a:t>
            </a:r>
            <a:r>
              <a:rPr lang="ja-JP" altLang="en-US" sz="2400" dirty="0" smtClean="0">
                <a:solidFill>
                  <a:schemeClr val="bg2">
                    <a:lumMod val="10000"/>
                  </a:schemeClr>
                </a:solidFill>
                <a:latin typeface="+mj-ea"/>
                <a:ea typeface="+mj-ea"/>
              </a:rPr>
              <a:t>する</a:t>
            </a:r>
            <a:endParaRPr lang="en-US" altLang="ja-JP" sz="2400" dirty="0">
              <a:solidFill>
                <a:schemeClr val="bg2">
                  <a:lumMod val="10000"/>
                </a:schemeClr>
              </a:solidFill>
              <a:latin typeface="+mj-ea"/>
              <a:ea typeface="+mj-ea"/>
            </a:endParaRPr>
          </a:p>
          <a:p>
            <a:pPr>
              <a:buClr>
                <a:schemeClr val="accent1"/>
              </a:buClr>
              <a:buFont typeface="Arial" pitchFamily="34" charset="0"/>
              <a:buChar char="•"/>
            </a:pPr>
            <a:r>
              <a:rPr lang="ja-JP" altLang="en-US" sz="2400" dirty="0" smtClean="0">
                <a:solidFill>
                  <a:schemeClr val="bg2">
                    <a:lumMod val="10000"/>
                  </a:schemeClr>
                </a:solidFill>
                <a:latin typeface="+mj-ea"/>
                <a:ea typeface="+mj-ea"/>
              </a:rPr>
              <a:t>選択する行動の分散</a:t>
            </a:r>
            <a:endParaRPr lang="en-US" altLang="ja-JP" sz="2400" dirty="0" smtClean="0">
              <a:solidFill>
                <a:schemeClr val="bg2">
                  <a:lumMod val="10000"/>
                </a:schemeClr>
              </a:solidFill>
              <a:latin typeface="+mj-ea"/>
              <a:ea typeface="+mj-ea"/>
            </a:endParaRPr>
          </a:p>
          <a:p>
            <a:pPr>
              <a:buClr>
                <a:schemeClr val="accent1"/>
              </a:buClr>
              <a:buFont typeface="Arial" pitchFamily="34" charset="0"/>
              <a:buChar char="•"/>
            </a:pPr>
            <a:r>
              <a:rPr lang="ja-JP" altLang="en-US" sz="2400" dirty="0">
                <a:solidFill>
                  <a:schemeClr val="bg2">
                    <a:lumMod val="10000"/>
                  </a:schemeClr>
                </a:solidFill>
                <a:latin typeface="+mj-ea"/>
                <a:ea typeface="+mj-ea"/>
              </a:rPr>
              <a:t>認識</a:t>
            </a:r>
            <a:r>
              <a:rPr lang="ja-JP" altLang="en-US" sz="2400" dirty="0" smtClean="0">
                <a:solidFill>
                  <a:schemeClr val="bg2">
                    <a:lumMod val="10000"/>
                  </a:schemeClr>
                </a:solidFill>
                <a:latin typeface="+mj-ea"/>
                <a:ea typeface="+mj-ea"/>
              </a:rPr>
              <a:t>回数</a:t>
            </a:r>
            <a:endParaRPr lang="en-US" altLang="ja-JP" sz="2400" dirty="0">
              <a:solidFill>
                <a:schemeClr val="bg2">
                  <a:lumMod val="10000"/>
                </a:schemeClr>
              </a:solidFill>
              <a:latin typeface="+mj-ea"/>
              <a:ea typeface="+mj-ea"/>
            </a:endParaRPr>
          </a:p>
        </p:txBody>
      </p:sp>
      <p:sp>
        <p:nvSpPr>
          <p:cNvPr id="3" name="右中かっこ 2"/>
          <p:cNvSpPr/>
          <p:nvPr/>
        </p:nvSpPr>
        <p:spPr>
          <a:xfrm>
            <a:off x="4067943" y="2348880"/>
            <a:ext cx="505543" cy="720080"/>
          </a:xfrm>
          <a:prstGeom prst="rightBrace">
            <a:avLst/>
          </a:prstGeom>
          <a:ln w="19050" cmpd="sng">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644008" y="2276872"/>
            <a:ext cx="3078087" cy="830997"/>
          </a:xfrm>
          <a:prstGeom prst="rect">
            <a:avLst/>
          </a:prstGeom>
          <a:noFill/>
        </p:spPr>
        <p:txBody>
          <a:bodyPr wrap="none" rtlCol="0">
            <a:spAutoFit/>
          </a:bodyPr>
          <a:lstStyle/>
          <a:p>
            <a:r>
              <a:rPr lang="ja-JP" altLang="en-US" sz="2400" dirty="0">
                <a:solidFill>
                  <a:schemeClr val="bg2">
                    <a:lumMod val="10000"/>
                  </a:schemeClr>
                </a:solidFill>
                <a:latin typeface="+mj-ea"/>
                <a:ea typeface="+mj-ea"/>
              </a:rPr>
              <a:t>タスク達成へ</a:t>
            </a:r>
            <a:r>
              <a:rPr lang="ja-JP" altLang="en-US" sz="2400" dirty="0" smtClean="0">
                <a:solidFill>
                  <a:schemeClr val="bg2">
                    <a:lumMod val="10000"/>
                  </a:schemeClr>
                </a:solidFill>
                <a:latin typeface="+mj-ea"/>
                <a:ea typeface="+mj-ea"/>
              </a:rPr>
              <a:t>の</a:t>
            </a:r>
            <a:endParaRPr lang="en-US" altLang="ja-JP" sz="2400" dirty="0" smtClean="0">
              <a:solidFill>
                <a:schemeClr val="bg2">
                  <a:lumMod val="10000"/>
                </a:schemeClr>
              </a:solidFill>
              <a:latin typeface="+mj-ea"/>
              <a:ea typeface="+mj-ea"/>
            </a:endParaRPr>
          </a:p>
          <a:p>
            <a:r>
              <a:rPr kumimoji="1" lang="ja-JP" altLang="en-US" sz="2400" dirty="0">
                <a:solidFill>
                  <a:schemeClr val="bg2">
                    <a:lumMod val="10000"/>
                  </a:schemeClr>
                </a:solidFill>
                <a:latin typeface="+mj-ea"/>
                <a:ea typeface="+mj-ea"/>
              </a:rPr>
              <a:t>悪影響があるかどうか</a:t>
            </a:r>
          </a:p>
        </p:txBody>
      </p:sp>
      <p:grpSp>
        <p:nvGrpSpPr>
          <p:cNvPr id="10" name="グループ化 9"/>
          <p:cNvGrpSpPr/>
          <p:nvPr/>
        </p:nvGrpSpPr>
        <p:grpSpPr>
          <a:xfrm>
            <a:off x="575912" y="4114993"/>
            <a:ext cx="1584000" cy="723512"/>
            <a:chOff x="4355976" y="4221088"/>
            <a:chExt cx="1728000" cy="795863"/>
          </a:xfrm>
        </p:grpSpPr>
        <p:sp>
          <p:nvSpPr>
            <p:cNvPr id="11" name="円/楕円 10"/>
            <p:cNvSpPr/>
            <p:nvPr/>
          </p:nvSpPr>
          <p:spPr>
            <a:xfrm>
              <a:off x="4355976" y="4221088"/>
              <a:ext cx="1728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latin typeface="+mj-ea"/>
                  <a:ea typeface="+mj-ea"/>
                </a:rPr>
                <a:t>観測</a:t>
              </a:r>
              <a:r>
                <a:rPr lang="ja-JP" altLang="en-US" b="1" dirty="0" smtClean="0">
                  <a:solidFill>
                    <a:schemeClr val="bg2">
                      <a:lumMod val="10000"/>
                    </a:schemeClr>
                  </a:solidFill>
                  <a:latin typeface="+mj-ea"/>
                  <a:ea typeface="+mj-ea"/>
                </a:rPr>
                <a:t>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5004048" y="4509120"/>
                  <a:ext cx="620170"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004048" y="4509120"/>
                  <a:ext cx="620170" cy="507831"/>
                </a:xfrm>
                <a:prstGeom prst="rect">
                  <a:avLst/>
                </a:prstGeom>
                <a:blipFill rotWithShape="1">
                  <a:blip r:embed="rId2"/>
                  <a:stretch>
                    <a:fillRect b="-4000"/>
                  </a:stretch>
                </a:blipFill>
              </p:spPr>
              <p:txBody>
                <a:bodyPr/>
                <a:lstStyle/>
                <a:p>
                  <a:r>
                    <a:rPr lang="ja-JP" altLang="en-US">
                      <a:noFill/>
                    </a:rPr>
                    <a:t> </a:t>
                  </a:r>
                </a:p>
              </p:txBody>
            </p:sp>
          </mc:Fallback>
        </mc:AlternateContent>
      </p:grpSp>
      <p:cxnSp>
        <p:nvCxnSpPr>
          <p:cNvPr id="22" name="直線矢印コネクタ 21"/>
          <p:cNvCxnSpPr/>
          <p:nvPr/>
        </p:nvCxnSpPr>
        <p:spPr>
          <a:xfrm flipV="1">
            <a:off x="2016072" y="3743672"/>
            <a:ext cx="1296000" cy="54000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088200" y="4618993"/>
            <a:ext cx="1296000" cy="54000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1" idx="6"/>
          </p:cNvCxnSpPr>
          <p:nvPr/>
        </p:nvCxnSpPr>
        <p:spPr>
          <a:xfrm>
            <a:off x="2159912" y="4474993"/>
            <a:ext cx="1116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2267856" y="3482496"/>
                <a:ext cx="5862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2267856" y="3482496"/>
                <a:ext cx="586250" cy="461665"/>
              </a:xfrm>
              <a:prstGeom prst="rect">
                <a:avLst/>
              </a:prstGeom>
              <a:blipFill rotWithShape="1">
                <a:blip r:embed="rId12"/>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2267856" y="3986552"/>
                <a:ext cx="593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267856" y="3986552"/>
                <a:ext cx="593368" cy="461665"/>
              </a:xfrm>
              <a:prstGeom prst="rect">
                <a:avLst/>
              </a:prstGeom>
              <a:blipFill rotWithShape="1">
                <a:blip r:embed="rId13"/>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2322560" y="4778640"/>
                <a:ext cx="593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solidFill>
                    <a:schemeClr val="bg2">
                      <a:lumMod val="10000"/>
                    </a:schemeClr>
                  </a:solidFill>
                  <a:latin typeface="+mj-ea"/>
                  <a:ea typeface="+mj-ea"/>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2322560" y="4778640"/>
                <a:ext cx="593368" cy="461665"/>
              </a:xfrm>
              <a:prstGeom prst="rect">
                <a:avLst/>
              </a:prstGeom>
              <a:blipFill rotWithShape="1">
                <a:blip r:embed="rId14"/>
                <a:stretch>
                  <a:fillRect b="-2632"/>
                </a:stretch>
              </a:blipFill>
            </p:spPr>
            <p:txBody>
              <a:bodyPr/>
              <a:lstStyle/>
              <a:p>
                <a:r>
                  <a:rPr lang="ja-JP" altLang="en-US">
                    <a:noFill/>
                  </a:rPr>
                  <a:t> </a:t>
                </a:r>
              </a:p>
            </p:txBody>
          </p:sp>
        </mc:Fallback>
      </mc:AlternateContent>
      <p:sp>
        <p:nvSpPr>
          <p:cNvPr id="36" name="円/楕円 35"/>
          <p:cNvSpPr/>
          <p:nvPr/>
        </p:nvSpPr>
        <p:spPr>
          <a:xfrm>
            <a:off x="2159912" y="3212976"/>
            <a:ext cx="1620000" cy="23400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2996933" y="5552976"/>
            <a:ext cx="0" cy="360000"/>
          </a:xfrm>
          <a:prstGeom prst="line">
            <a:avLst/>
          </a:prstGeom>
          <a:ln w="190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p:cNvSpPr txBox="1"/>
              <p:nvPr/>
            </p:nvSpPr>
            <p:spPr>
              <a:xfrm>
                <a:off x="1763688" y="5939988"/>
                <a:ext cx="2605072" cy="375552"/>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選択する行動の分散</a:t>
                </a:r>
                <a14:m>
                  <m:oMath xmlns:m="http://schemas.openxmlformats.org/officeDocument/2006/math">
                    <m:sSup>
                      <m:sSupPr>
                        <m:ctrlPr>
                          <a:rPr kumimoji="1" lang="en-US" altLang="ja-JP" b="1" i="1" smtClean="0">
                            <a:solidFill>
                              <a:schemeClr val="bg2">
                                <a:lumMod val="10000"/>
                              </a:schemeClr>
                            </a:solidFill>
                            <a:latin typeface="Cambria Math"/>
                            <a:ea typeface="+mj-ea"/>
                          </a:rPr>
                        </m:ctrlPr>
                      </m:sSupPr>
                      <m:e>
                        <m:sSubSup>
                          <m:sSubSupPr>
                            <m:ctrlPr>
                              <a:rPr lang="en-US" altLang="ja-JP" b="1" i="1">
                                <a:solidFill>
                                  <a:schemeClr val="bg2">
                                    <a:lumMod val="10000"/>
                                  </a:schemeClr>
                                </a:solidFill>
                                <a:latin typeface="Cambria Math"/>
                              </a:rPr>
                            </m:ctrlPr>
                          </m:sSubSupPr>
                          <m:e>
                            <m:r>
                              <a:rPr lang="en-US" altLang="ja-JP" b="1" i="1">
                                <a:solidFill>
                                  <a:schemeClr val="bg2">
                                    <a:lumMod val="10000"/>
                                  </a:schemeClr>
                                </a:solidFill>
                                <a:latin typeface="Cambria Math"/>
                              </a:rPr>
                              <m:t>𝝈</m:t>
                            </m:r>
                          </m:e>
                          <m:sub>
                            <m:r>
                              <a:rPr lang="en-US" altLang="ja-JP" b="1" i="1">
                                <a:solidFill>
                                  <a:schemeClr val="bg2">
                                    <a:lumMod val="10000"/>
                                  </a:schemeClr>
                                </a:solidFill>
                                <a:latin typeface="Cambria Math"/>
                              </a:rPr>
                              <m:t>𝒂</m:t>
                            </m:r>
                          </m:sub>
                          <m:sup/>
                        </m:sSubSup>
                      </m:e>
                      <m:sup>
                        <m:r>
                          <a:rPr kumimoji="1" lang="en-US" altLang="ja-JP" b="1" i="1" smtClean="0">
                            <a:solidFill>
                              <a:schemeClr val="bg2">
                                <a:lumMod val="10000"/>
                              </a:schemeClr>
                            </a:solidFill>
                            <a:latin typeface="Cambria Math"/>
                            <a:ea typeface="+mj-ea"/>
                          </a:rPr>
                          <m:t>𝟐</m:t>
                        </m:r>
                      </m:sup>
                    </m:sSup>
                  </m:oMath>
                </a14:m>
                <a:endParaRPr kumimoji="1" lang="ja-JP" altLang="en-US" b="1" dirty="0">
                  <a:solidFill>
                    <a:schemeClr val="bg2">
                      <a:lumMod val="10000"/>
                    </a:schemeClr>
                  </a:solidFill>
                  <a:latin typeface="+mj-ea"/>
                  <a:ea typeface="+mj-ea"/>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1763688" y="5939988"/>
                <a:ext cx="2605072" cy="375552"/>
              </a:xfrm>
              <a:prstGeom prst="rect">
                <a:avLst/>
              </a:prstGeom>
              <a:blipFill rotWithShape="1">
                <a:blip r:embed="rId15"/>
                <a:stretch>
                  <a:fillRect l="-1869" t="-9677" b="-209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805484" y="5013176"/>
                <a:ext cx="1210588" cy="707886"/>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認識回数</a:t>
                </a:r>
                <a:endParaRPr kumimoji="1" lang="en-US" altLang="ja-JP" sz="2000" dirty="0" smtClean="0">
                  <a:solidFill>
                    <a:schemeClr val="bg2">
                      <a:lumMod val="10000"/>
                    </a:schemeClr>
                  </a:solidFill>
                  <a:latin typeface="+mj-ea"/>
                  <a:ea typeface="+mj-ea"/>
                </a:endParaRPr>
              </a:p>
              <a:p>
                <a:pPr/>
                <a14:m>
                  <m:oMathPara xmlns:m="http://schemas.openxmlformats.org/officeDocument/2006/math">
                    <m:oMathParaPr>
                      <m:jc m:val="centerGroup"/>
                    </m:oMathParaPr>
                    <m:oMath xmlns:m="http://schemas.openxmlformats.org/officeDocument/2006/math">
                      <m:r>
                        <a:rPr kumimoji="1" lang="en-US" altLang="ja-JP" sz="2000" b="0" i="1" smtClean="0">
                          <a:solidFill>
                            <a:schemeClr val="bg2">
                              <a:lumMod val="10000"/>
                            </a:schemeClr>
                          </a:solidFill>
                          <a:latin typeface="Cambria Math"/>
                          <a:ea typeface="+mj-ea"/>
                        </a:rPr>
                        <m:t>𝑁</m:t>
                      </m:r>
                      <m:d>
                        <m:dPr>
                          <m:ctrlPr>
                            <a:rPr kumimoji="1" lang="en-US" altLang="ja-JP" sz="2000" b="0" i="1" smtClean="0">
                              <a:solidFill>
                                <a:schemeClr val="bg2">
                                  <a:lumMod val="10000"/>
                                </a:schemeClr>
                              </a:solidFill>
                              <a:latin typeface="Cambria Math"/>
                              <a:ea typeface="+mj-ea"/>
                            </a:rPr>
                          </m:ctrlPr>
                        </m:dPr>
                        <m:e>
                          <m:sSub>
                            <m:sSubPr>
                              <m:ctrlPr>
                                <a:rPr kumimoji="1" lang="en-US" altLang="ja-JP" sz="2000" b="0" i="1" smtClean="0">
                                  <a:solidFill>
                                    <a:schemeClr val="bg2">
                                      <a:lumMod val="10000"/>
                                    </a:schemeClr>
                                  </a:solidFill>
                                  <a:latin typeface="Cambria Math"/>
                                  <a:ea typeface="+mj-ea"/>
                                </a:rPr>
                              </m:ctrlPr>
                            </m:sSubPr>
                            <m:e>
                              <m:r>
                                <a:rPr kumimoji="1" lang="en-US" altLang="ja-JP" sz="2000" b="0" i="1" smtClean="0">
                                  <a:solidFill>
                                    <a:schemeClr val="bg2">
                                      <a:lumMod val="10000"/>
                                    </a:schemeClr>
                                  </a:solidFill>
                                  <a:latin typeface="Cambria Math"/>
                                  <a:ea typeface="+mj-ea"/>
                                </a:rPr>
                                <m:t>𝑜</m:t>
                              </m:r>
                            </m:e>
                            <m:sub>
                              <m:r>
                                <a:rPr kumimoji="1" lang="en-US" altLang="ja-JP" sz="2000" b="0" i="1" smtClean="0">
                                  <a:solidFill>
                                    <a:schemeClr val="bg2">
                                      <a:lumMod val="10000"/>
                                    </a:schemeClr>
                                  </a:solidFill>
                                  <a:latin typeface="Cambria Math"/>
                                  <a:ea typeface="+mj-ea"/>
                                </a:rPr>
                                <m:t>1</m:t>
                              </m:r>
                            </m:sub>
                          </m:sSub>
                        </m:e>
                      </m:d>
                    </m:oMath>
                  </m:oMathPara>
                </a14:m>
                <a:endParaRPr kumimoji="1" lang="ja-JP" altLang="en-US" sz="2000" dirty="0">
                  <a:solidFill>
                    <a:schemeClr val="bg2">
                      <a:lumMod val="10000"/>
                    </a:schemeClr>
                  </a:solidFill>
                  <a:latin typeface="+mj-ea"/>
                  <a:ea typeface="+mj-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805484" y="5013176"/>
                <a:ext cx="1210588" cy="707886"/>
              </a:xfrm>
              <a:prstGeom prst="rect">
                <a:avLst/>
              </a:prstGeom>
              <a:blipFill rotWithShape="1">
                <a:blip r:embed="rId16"/>
                <a:stretch>
                  <a:fillRect l="-5025" t="-4310" r="-5025" b="-1724"/>
                </a:stretch>
              </a:blipFill>
            </p:spPr>
            <p:txBody>
              <a:bodyPr/>
              <a:lstStyle/>
              <a:p>
                <a:r>
                  <a:rPr lang="ja-JP" altLang="en-US">
                    <a:noFill/>
                  </a:rPr>
                  <a:t> </a:t>
                </a:r>
              </a:p>
            </p:txBody>
          </p:sp>
        </mc:Fallback>
      </mc:AlternateContent>
      <p:grpSp>
        <p:nvGrpSpPr>
          <p:cNvPr id="77" name="グループ化 76"/>
          <p:cNvGrpSpPr/>
          <p:nvPr/>
        </p:nvGrpSpPr>
        <p:grpSpPr>
          <a:xfrm>
            <a:off x="4155743" y="3390327"/>
            <a:ext cx="4056199" cy="2997332"/>
            <a:chOff x="3872242" y="972000"/>
            <a:chExt cx="4056199" cy="2997332"/>
          </a:xfrm>
        </p:grpSpPr>
        <p:grpSp>
          <p:nvGrpSpPr>
            <p:cNvPr id="78" name="グループ化 77"/>
            <p:cNvGrpSpPr/>
            <p:nvPr/>
          </p:nvGrpSpPr>
          <p:grpSpPr>
            <a:xfrm>
              <a:off x="5040000" y="1080000"/>
              <a:ext cx="2520000" cy="2520000"/>
              <a:chOff x="1080000" y="1080000"/>
              <a:chExt cx="2520000" cy="2520000"/>
            </a:xfrm>
          </p:grpSpPr>
          <p:sp>
            <p:nvSpPr>
              <p:cNvPr id="86" name="正方形/長方形 85"/>
              <p:cNvSpPr/>
              <p:nvPr/>
            </p:nvSpPr>
            <p:spPr>
              <a:xfrm>
                <a:off x="1264643" y="2738865"/>
                <a:ext cx="360000" cy="85933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87" name="正方形/長方形 86"/>
              <p:cNvSpPr/>
              <p:nvPr/>
            </p:nvSpPr>
            <p:spPr>
              <a:xfrm>
                <a:off x="1840667" y="2821978"/>
                <a:ext cx="360000" cy="77802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88" name="正方形/長方形 87"/>
              <p:cNvSpPr/>
              <p:nvPr/>
            </p:nvSpPr>
            <p:spPr>
              <a:xfrm>
                <a:off x="2344723" y="2591145"/>
                <a:ext cx="360000" cy="10088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89" name="直線矢印コネクタ 88"/>
              <p:cNvCxnSpPr/>
              <p:nvPr/>
            </p:nvCxnSpPr>
            <p:spPr>
              <a:xfrm>
                <a:off x="1080000" y="3600000"/>
                <a:ext cx="2520000" cy="0"/>
              </a:xfrm>
              <a:prstGeom prst="straightConnector1">
                <a:avLst/>
              </a:prstGeom>
              <a:noFill/>
              <a:ln w="25400" cap="flat" cmpd="sng" algn="ctr">
                <a:solidFill>
                  <a:sysClr val="windowText" lastClr="000000"/>
                </a:solidFill>
                <a:prstDash val="solid"/>
                <a:tailEnd type="arrow"/>
              </a:ln>
              <a:effectLst/>
            </p:spPr>
          </p:cxnSp>
          <p:cxnSp>
            <p:nvCxnSpPr>
              <p:cNvPr id="90" name="直線矢印コネクタ 89"/>
              <p:cNvCxnSpPr/>
              <p:nvPr/>
            </p:nvCxnSpPr>
            <p:spPr>
              <a:xfrm flipH="1" flipV="1">
                <a:off x="1080000" y="1080000"/>
                <a:ext cx="0" cy="2520000"/>
              </a:xfrm>
              <a:prstGeom prst="straightConnector1">
                <a:avLst/>
              </a:prstGeom>
              <a:noFill/>
              <a:ln w="25400" cap="flat" cmpd="sng" algn="ctr">
                <a:solidFill>
                  <a:sysClr val="windowText" lastClr="000000"/>
                </a:solidFill>
                <a:prstDash val="solid"/>
                <a:tailEnd type="arrow"/>
              </a:ln>
              <a:effectLst/>
            </p:spPr>
          </p:cxnSp>
        </p:grpSp>
        <mc:AlternateContent xmlns:mc="http://schemas.openxmlformats.org/markup-compatibility/2006" xmlns:a14="http://schemas.microsoft.com/office/drawing/2010/main">
          <mc:Choice Requires="a14">
            <p:sp>
              <p:nvSpPr>
                <p:cNvPr id="79" name="テキスト ボックス 78"/>
                <p:cNvSpPr txBox="1"/>
                <p:nvPr/>
              </p:nvSpPr>
              <p:spPr>
                <a:xfrm>
                  <a:off x="3872242" y="972000"/>
                  <a:ext cx="113633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0" cap="none" spc="0" normalizeH="0" baseline="0" noProof="0" smtClean="0">
                            <a:ln>
                              <a:noFill/>
                            </a:ln>
                            <a:solidFill>
                              <a:sysClr val="windowText" lastClr="000000"/>
                            </a:solidFill>
                            <a:effectLst/>
                            <a:uLnTx/>
                            <a:uFillTx/>
                            <a:latin typeface="Cambria Math"/>
                          </a:rPr>
                          <m:t>𝑃</m:t>
                        </m:r>
                        <m:d>
                          <m:d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dPr>
                          <m:e>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𝑜</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1</m:t>
                                </m:r>
                              </m:sub>
                            </m:sSub>
                            <m:r>
                              <a:rPr kumimoji="1" lang="en-US" altLang="ja-JP" sz="1800" b="0" i="1" u="none" strike="noStrike" kern="0" cap="none" spc="0" normalizeH="0" baseline="0" noProof="0" smtClean="0">
                                <a:ln>
                                  <a:noFill/>
                                </a:ln>
                                <a:solidFill>
                                  <a:sysClr val="windowText" lastClr="000000"/>
                                </a:solidFill>
                                <a:effectLst/>
                                <a:uLnTx/>
                                <a:uFillTx/>
                                <a:latin typeface="Cambria Math"/>
                              </a:rPr>
                              <m:t> , </m:t>
                            </m:r>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𝑖</m:t>
                                </m:r>
                              </m:sub>
                            </m:sSub>
                          </m:e>
                        </m:d>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3872242" y="972000"/>
                  <a:ext cx="1136337" cy="369332"/>
                </a:xfrm>
                <a:prstGeom prst="rect">
                  <a:avLst/>
                </a:prstGeom>
                <a:blipFill rotWithShape="1">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7488000" y="3420000"/>
                  <a:ext cx="440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𝑖</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7488000" y="3420000"/>
                  <a:ext cx="440441" cy="369332"/>
                </a:xfrm>
                <a:prstGeom prst="rect">
                  <a:avLst/>
                </a:prstGeom>
                <a:blipFill rotWithShape="1">
                  <a:blip r:embed="rId1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5188831" y="3600000"/>
                  <a:ext cx="46782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1</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5188831" y="3600000"/>
                  <a:ext cx="467820" cy="369332"/>
                </a:xfrm>
                <a:prstGeom prst="rect">
                  <a:avLst/>
                </a:prstGeom>
                <a:blipFill rotWithShape="1">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p:cNvSpPr txBox="1"/>
                <p:nvPr/>
              </p:nvSpPr>
              <p:spPr>
                <a:xfrm>
                  <a:off x="5728659" y="3600000"/>
                  <a:ext cx="4731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2</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5728659" y="3600000"/>
                  <a:ext cx="473143" cy="369332"/>
                </a:xfrm>
                <a:prstGeom prst="rect">
                  <a:avLst/>
                </a:prstGeom>
                <a:blipFill rotWithShape="1">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テキスト ボックス 83"/>
                <p:cNvSpPr txBox="1"/>
                <p:nvPr/>
              </p:nvSpPr>
              <p:spPr>
                <a:xfrm>
                  <a:off x="6343524" y="3600000"/>
                  <a:ext cx="4731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0" cap="none" spc="0" normalizeH="0" baseline="0" noProof="0" smtClean="0">
                                <a:ln>
                                  <a:noFill/>
                                </a:ln>
                                <a:solidFill>
                                  <a:sysClr val="windowText" lastClr="000000"/>
                                </a:solidFill>
                                <a:effectLst/>
                                <a:uLnTx/>
                                <a:uFillTx/>
                                <a:latin typeface="Cambria Math"/>
                              </a:rPr>
                            </m:ctrlPr>
                          </m:sSubPr>
                          <m:e>
                            <m:r>
                              <a:rPr kumimoji="1" lang="en-US" altLang="ja-JP" sz="1800" b="0" i="1" u="none" strike="noStrike" kern="0" cap="none" spc="0" normalizeH="0" baseline="0" noProof="0" smtClean="0">
                                <a:ln>
                                  <a:noFill/>
                                </a:ln>
                                <a:solidFill>
                                  <a:sysClr val="windowText" lastClr="000000"/>
                                </a:solidFill>
                                <a:effectLst/>
                                <a:uLnTx/>
                                <a:uFillTx/>
                                <a:latin typeface="Cambria Math"/>
                              </a:rPr>
                              <m:t>𝑎</m:t>
                            </m:r>
                          </m:e>
                          <m:sub>
                            <m:r>
                              <a:rPr kumimoji="1" lang="en-US" altLang="ja-JP" sz="1800" b="0" i="1" u="none" strike="noStrike" kern="0" cap="none" spc="0" normalizeH="0" baseline="0" noProof="0" smtClean="0">
                                <a:ln>
                                  <a:noFill/>
                                </a:ln>
                                <a:solidFill>
                                  <a:sysClr val="windowText" lastClr="000000"/>
                                </a:solidFill>
                                <a:effectLst/>
                                <a:uLnTx/>
                                <a:uFillTx/>
                                <a:latin typeface="Cambria Math"/>
                              </a:rPr>
                              <m:t>3</m:t>
                            </m:r>
                          </m:sub>
                        </m:sSub>
                      </m:oMath>
                    </m:oMathPara>
                  </a14:m>
                  <a:endParaRPr kumimoji="1"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84" name="テキスト ボックス 83"/>
                <p:cNvSpPr txBox="1">
                  <a:spLocks noRot="1" noChangeAspect="1" noMove="1" noResize="1" noEditPoints="1" noAdjustHandles="1" noChangeArrowheads="1" noChangeShapeType="1" noTextEdit="1"/>
                </p:cNvSpPr>
                <p:nvPr/>
              </p:nvSpPr>
              <p:spPr>
                <a:xfrm>
                  <a:off x="6343524" y="3600000"/>
                  <a:ext cx="473143" cy="369332"/>
                </a:xfrm>
                <a:prstGeom prst="rect">
                  <a:avLst/>
                </a:prstGeom>
                <a:blipFill rotWithShape="1">
                  <a:blip r:embed="rId2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3" name="テキスト ボックス 92"/>
              <p:cNvSpPr txBox="1"/>
              <p:nvPr/>
            </p:nvSpPr>
            <p:spPr>
              <a:xfrm>
                <a:off x="7099736" y="6011996"/>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bg2">
                              <a:lumMod val="10000"/>
                            </a:schemeClr>
                          </a:solidFill>
                          <a:latin typeface="Cambria Math"/>
                        </a:rPr>
                        <m:t>⋯</m:t>
                      </m:r>
                    </m:oMath>
                  </m:oMathPara>
                </a14:m>
                <a:endParaRPr kumimoji="1" lang="ja-JP" altLang="en-US" dirty="0"/>
              </a:p>
            </p:txBody>
          </p:sp>
        </mc:Choice>
        <mc:Fallback xmlns="">
          <p:sp>
            <p:nvSpPr>
              <p:cNvPr id="93" name="テキスト ボックス 92"/>
              <p:cNvSpPr txBox="1">
                <a:spLocks noRot="1" noChangeAspect="1" noMove="1" noResize="1" noEditPoints="1" noAdjustHandles="1" noChangeArrowheads="1" noChangeShapeType="1" noTextEdit="1"/>
              </p:cNvSpPr>
              <p:nvPr/>
            </p:nvSpPr>
            <p:spPr>
              <a:xfrm>
                <a:off x="7099736" y="6011996"/>
                <a:ext cx="434734" cy="369332"/>
              </a:xfrm>
              <a:prstGeom prst="rect">
                <a:avLst/>
              </a:prstGeom>
              <a:blipFill rotWithShape="1">
                <a:blip r:embed="rId22"/>
                <a:stretch>
                  <a:fillRect/>
                </a:stretch>
              </a:blipFill>
            </p:spPr>
            <p:txBody>
              <a:bodyPr/>
              <a:lstStyle/>
              <a:p>
                <a:r>
                  <a:rPr lang="ja-JP" altLang="en-US">
                    <a:noFill/>
                  </a:rPr>
                  <a:t> </a:t>
                </a:r>
              </a:p>
            </p:txBody>
          </p:sp>
        </mc:Fallback>
      </mc:AlternateContent>
      <p:sp>
        <p:nvSpPr>
          <p:cNvPr id="2" name="テキスト ボックス 1"/>
          <p:cNvSpPr txBox="1"/>
          <p:nvPr/>
        </p:nvSpPr>
        <p:spPr>
          <a:xfrm>
            <a:off x="5726229" y="3284984"/>
            <a:ext cx="2656496" cy="646331"/>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タスク達成可能な行動が</a:t>
            </a:r>
            <a:endParaRPr kumimoji="1" lang="en-US" altLang="ja-JP" b="1" dirty="0" smtClean="0">
              <a:solidFill>
                <a:schemeClr val="bg2">
                  <a:lumMod val="10000"/>
                </a:schemeClr>
              </a:solidFill>
              <a:latin typeface="+mj-ea"/>
              <a:ea typeface="+mj-ea"/>
            </a:endParaRPr>
          </a:p>
          <a:p>
            <a:r>
              <a:rPr lang="ja-JP" altLang="en-US" b="1" dirty="0">
                <a:solidFill>
                  <a:schemeClr val="bg2">
                    <a:lumMod val="10000"/>
                  </a:schemeClr>
                </a:solidFill>
                <a:latin typeface="+mj-ea"/>
                <a:ea typeface="+mj-ea"/>
              </a:rPr>
              <a:t>一意に</a:t>
            </a:r>
            <a:r>
              <a:rPr kumimoji="1" lang="ja-JP" altLang="en-US" b="1" dirty="0" smtClean="0">
                <a:solidFill>
                  <a:schemeClr val="bg2">
                    <a:lumMod val="10000"/>
                  </a:schemeClr>
                </a:solidFill>
                <a:latin typeface="+mj-ea"/>
                <a:ea typeface="+mj-ea"/>
              </a:rPr>
              <a:t>選択出来ていない</a:t>
            </a:r>
            <a:endParaRPr kumimoji="1" lang="ja-JP" altLang="en-US" b="1" dirty="0">
              <a:solidFill>
                <a:schemeClr val="bg2">
                  <a:lumMod val="10000"/>
                </a:schemeClr>
              </a:solidFill>
              <a:latin typeface="+mj-ea"/>
              <a:ea typeface="+mj-ea"/>
            </a:endParaRPr>
          </a:p>
        </p:txBody>
      </p:sp>
      <p:sp>
        <p:nvSpPr>
          <p:cNvPr id="4" name="下矢印 3"/>
          <p:cNvSpPr/>
          <p:nvPr/>
        </p:nvSpPr>
        <p:spPr>
          <a:xfrm>
            <a:off x="6843049" y="3931315"/>
            <a:ext cx="609271" cy="445525"/>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56176" y="4427820"/>
            <a:ext cx="2031325" cy="369332"/>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高い確率で細分化</a:t>
            </a:r>
            <a:endParaRPr kumimoji="1" lang="ja-JP" altLang="en-US" b="1" dirty="0">
              <a:solidFill>
                <a:schemeClr val="bg2">
                  <a:lumMod val="10000"/>
                </a:schemeClr>
              </a:solidFill>
              <a:latin typeface="+mj-ea"/>
              <a:ea typeface="+mj-ea"/>
            </a:endParaRPr>
          </a:p>
        </p:txBody>
      </p:sp>
    </p:spTree>
    <p:extLst>
      <p:ext uri="{BB962C8B-B14F-4D97-AF65-F5344CB8AC3E}">
        <p14:creationId xmlns:p14="http://schemas.microsoft.com/office/powerpoint/2010/main" val="172257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00000" cy="72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提案手法と強化学習</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1080039" y="1183924"/>
                <a:ext cx="7112231" cy="830997"/>
              </a:xfrm>
              <a:prstGeom prst="rect">
                <a:avLst/>
              </a:prstGeom>
              <a:noFill/>
            </p:spPr>
            <p:txBody>
              <a:bodyPr wrap="square" rtlCol="0">
                <a:spAutoFit/>
              </a:bodyPr>
              <a:lstStyle/>
              <a:p>
                <a:r>
                  <a:rPr lang="ja-JP" altLang="en-US" sz="2400" dirty="0">
                    <a:solidFill>
                      <a:schemeClr val="bg2">
                        <a:lumMod val="10000"/>
                      </a:schemeClr>
                    </a:solidFill>
                    <a:latin typeface="+mj-ea"/>
                    <a:ea typeface="+mj-ea"/>
                  </a:rPr>
                  <a:t>本</a:t>
                </a:r>
                <a:r>
                  <a:rPr kumimoji="1" lang="ja-JP" altLang="en-US" sz="2400" dirty="0" smtClean="0">
                    <a:solidFill>
                      <a:schemeClr val="bg2">
                        <a:lumMod val="10000"/>
                      </a:schemeClr>
                    </a:solidFill>
                    <a:latin typeface="+mj-ea"/>
                    <a:ea typeface="+mj-ea"/>
                  </a:rPr>
                  <a:t>研究の手法により不完全知覚である観測状態</a:t>
                </a:r>
                <a14:m>
                  <m:oMath xmlns:m="http://schemas.openxmlformats.org/officeDocument/2006/math">
                    <m:r>
                      <a:rPr kumimoji="1" lang="en-US" altLang="ja-JP" sz="2400" b="0" i="1" smtClean="0">
                        <a:solidFill>
                          <a:schemeClr val="bg2">
                            <a:lumMod val="10000"/>
                          </a:schemeClr>
                        </a:solidFill>
                        <a:latin typeface="Cambria Math"/>
                        <a:ea typeface="+mj-ea"/>
                      </a:rPr>
                      <m:t>𝑜</m:t>
                    </m:r>
                  </m:oMath>
                </a14:m>
                <a:r>
                  <a:rPr kumimoji="1" lang="ja-JP" altLang="en-US" sz="2400" dirty="0" smtClean="0">
                    <a:solidFill>
                      <a:schemeClr val="bg2">
                        <a:lumMod val="10000"/>
                      </a:schemeClr>
                    </a:solidFill>
                    <a:latin typeface="+mj-ea"/>
                    <a:ea typeface="+mj-ea"/>
                  </a:rPr>
                  <a:t>を</a:t>
                </a:r>
                <a:endParaRPr kumimoji="1" lang="en-US" altLang="ja-JP" sz="2400" dirty="0" smtClean="0">
                  <a:solidFill>
                    <a:schemeClr val="bg2">
                      <a:lumMod val="10000"/>
                    </a:schemeClr>
                  </a:solidFill>
                  <a:latin typeface="+mj-ea"/>
                  <a:ea typeface="+mj-ea"/>
                </a:endParaRPr>
              </a:p>
              <a:p>
                <a:r>
                  <a:rPr kumimoji="1" lang="ja-JP" altLang="en-US" sz="2400" dirty="0" smtClean="0">
                    <a:solidFill>
                      <a:schemeClr val="bg2">
                        <a:lumMod val="10000"/>
                      </a:schemeClr>
                    </a:solidFill>
                    <a:latin typeface="+mj-ea"/>
                    <a:ea typeface="+mj-ea"/>
                  </a:rPr>
                  <a:t>区別した</a:t>
                </a:r>
                <a:r>
                  <a:rPr lang="ja-JP" altLang="en-US" sz="2400" dirty="0">
                    <a:solidFill>
                      <a:srgbClr val="FF0000"/>
                    </a:solidFill>
                    <a:latin typeface="ＭＳ Ｐゴシック"/>
                    <a:ea typeface="ＭＳ Ｐゴシック"/>
                  </a:rPr>
                  <a:t>認識状態</a:t>
                </a:r>
                <a14:m>
                  <m:oMath xmlns:m="http://schemas.openxmlformats.org/officeDocument/2006/math">
                    <m:acc>
                      <m:accPr>
                        <m:chr m:val="̂"/>
                        <m:ctrlPr>
                          <a:rPr lang="ja-JP" altLang="en-US" sz="2400" i="1">
                            <a:solidFill>
                              <a:srgbClr val="FF0000"/>
                            </a:solidFill>
                            <a:latin typeface="Cambria Math"/>
                            <a:ea typeface="+mj-ea"/>
                          </a:rPr>
                        </m:ctrlPr>
                      </m:accPr>
                      <m:e>
                        <m:r>
                          <a:rPr lang="en-US" altLang="ja-JP" sz="2400" i="1">
                            <a:solidFill>
                              <a:srgbClr val="FF0000"/>
                            </a:solidFill>
                            <a:latin typeface="Cambria Math"/>
                            <a:ea typeface="+mj-ea"/>
                          </a:rPr>
                          <m:t>𝑜</m:t>
                        </m:r>
                      </m:e>
                    </m:acc>
                  </m:oMath>
                </a14:m>
                <a:r>
                  <a:rPr kumimoji="1" lang="ja-JP" altLang="en-US" sz="2400" dirty="0" smtClean="0">
                    <a:solidFill>
                      <a:schemeClr val="bg2">
                        <a:lumMod val="10000"/>
                      </a:schemeClr>
                    </a:solidFill>
                    <a:latin typeface="+mj-ea"/>
                    <a:ea typeface="+mj-ea"/>
                  </a:rPr>
                  <a:t>として強化学習に</a:t>
                </a:r>
                <a:r>
                  <a:rPr lang="ja-JP" altLang="en-US" sz="2400" dirty="0" smtClean="0">
                    <a:solidFill>
                      <a:schemeClr val="bg2">
                        <a:lumMod val="10000"/>
                      </a:schemeClr>
                    </a:solidFill>
                    <a:latin typeface="+mj-ea"/>
                    <a:ea typeface="+mj-ea"/>
                  </a:rPr>
                  <a:t>与える</a:t>
                </a:r>
                <a:endParaRPr lang="en-US" altLang="ja-JP" sz="2400" dirty="0" smtClean="0">
                  <a:solidFill>
                    <a:schemeClr val="bg2">
                      <a:lumMod val="10000"/>
                    </a:schemeClr>
                  </a:solidFill>
                  <a:latin typeface="+mj-ea"/>
                  <a:ea typeface="+mj-ea"/>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080039" y="1183924"/>
                <a:ext cx="7112231" cy="830997"/>
              </a:xfrm>
              <a:prstGeom prst="rect">
                <a:avLst/>
              </a:prstGeom>
              <a:blipFill rotWithShape="1">
                <a:blip r:embed="rId2"/>
                <a:stretch>
                  <a:fillRect l="-1285" t="-8029" b="-13139"/>
                </a:stretch>
              </a:blipFill>
            </p:spPr>
            <p:txBody>
              <a:bodyPr/>
              <a:lstStyle/>
              <a:p>
                <a:r>
                  <a:rPr lang="ja-JP" altLang="en-US">
                    <a:noFill/>
                  </a:rPr>
                  <a:t> </a:t>
                </a:r>
              </a:p>
            </p:txBody>
          </p:sp>
        </mc:Fallback>
      </mc:AlternateContent>
      <p:grpSp>
        <p:nvGrpSpPr>
          <p:cNvPr id="66" name="グループ化 65"/>
          <p:cNvGrpSpPr>
            <a:grpSpLocks noChangeAspect="1"/>
          </p:cNvGrpSpPr>
          <p:nvPr/>
        </p:nvGrpSpPr>
        <p:grpSpPr>
          <a:xfrm>
            <a:off x="612000" y="3140968"/>
            <a:ext cx="6876344" cy="3475220"/>
            <a:chOff x="612000" y="2448000"/>
            <a:chExt cx="6876344" cy="3475220"/>
          </a:xfrm>
        </p:grpSpPr>
        <p:sp>
          <p:nvSpPr>
            <p:cNvPr id="29" name="テキスト ボックス 28"/>
            <p:cNvSpPr txBox="1"/>
            <p:nvPr/>
          </p:nvSpPr>
          <p:spPr>
            <a:xfrm>
              <a:off x="4320000" y="5400000"/>
              <a:ext cx="906017" cy="523220"/>
            </a:xfrm>
            <a:prstGeom prst="rect">
              <a:avLst/>
            </a:prstGeom>
            <a:no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800" i="0" u="none" strike="noStrike" kern="0" cap="none" spc="0" normalizeH="0" baseline="0" noProof="0" dirty="0" smtClean="0">
                  <a:ln>
                    <a:noFill/>
                  </a:ln>
                  <a:solidFill>
                    <a:sysClr val="windowText" lastClr="000000"/>
                  </a:solidFill>
                  <a:effectLst/>
                  <a:uLnTx/>
                  <a:uFillTx/>
                  <a:latin typeface="+mj-ea"/>
                  <a:ea typeface="+mj-ea"/>
                </a:rPr>
                <a:t>環境</a:t>
              </a:r>
              <a:endParaRPr kumimoji="1" lang="ja-JP" altLang="en-US" sz="2800" i="0" u="none" strike="noStrike" kern="0" cap="none" spc="0" normalizeH="0" baseline="0" noProof="0" dirty="0">
                <a:ln>
                  <a:noFill/>
                </a:ln>
                <a:solidFill>
                  <a:sysClr val="windowText" lastClr="000000"/>
                </a:solidFill>
                <a:effectLst/>
                <a:uLnTx/>
                <a:uFillTx/>
                <a:latin typeface="+mj-ea"/>
                <a:ea typeface="+mj-ea"/>
              </a:endParaRPr>
            </a:p>
          </p:txBody>
        </p:sp>
        <p:sp>
          <p:nvSpPr>
            <p:cNvPr id="30" name="正方形/長方形 29"/>
            <p:cNvSpPr>
              <a:spLocks/>
            </p:cNvSpPr>
            <p:nvPr/>
          </p:nvSpPr>
          <p:spPr>
            <a:xfrm>
              <a:off x="1908344" y="2592000"/>
              <a:ext cx="5580000" cy="21600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1" name="テキスト ボックス 30"/>
            <p:cNvSpPr txBox="1"/>
            <p:nvPr/>
          </p:nvSpPr>
          <p:spPr>
            <a:xfrm>
              <a:off x="4137546" y="2448000"/>
              <a:ext cx="926857" cy="369332"/>
            </a:xfrm>
            <a:prstGeom prst="rect">
              <a:avLst/>
            </a:prstGeom>
            <a:solidFill>
              <a:sysClr val="window" lastClr="FFFFFF"/>
            </a:solid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Text" lastClr="000000"/>
                  </a:solidFill>
                  <a:effectLst/>
                  <a:uLnTx/>
                  <a:uFillTx/>
                  <a:latin typeface="+mj-ea"/>
                  <a:ea typeface="+mj-ea"/>
                </a:rPr>
                <a:t>ロボット</a:t>
              </a:r>
              <a:endParaRPr kumimoji="1" lang="ja-JP" altLang="en-US" sz="1800" b="1" i="0" u="none" strike="noStrike" kern="0" cap="none" spc="0" normalizeH="0" baseline="0" noProof="0" dirty="0">
                <a:ln>
                  <a:noFill/>
                </a:ln>
                <a:solidFill>
                  <a:sysClr val="windowText" lastClr="000000"/>
                </a:solidFill>
                <a:effectLst/>
                <a:uLnTx/>
                <a:uFillTx/>
                <a:latin typeface="+mj-ea"/>
                <a:ea typeface="+mj-ea"/>
              </a:endParaRPr>
            </a:p>
          </p:txBody>
        </p:sp>
        <p:cxnSp>
          <p:nvCxnSpPr>
            <p:cNvPr id="32" name="カギ線コネクタ 31"/>
            <p:cNvCxnSpPr/>
            <p:nvPr/>
          </p:nvCxnSpPr>
          <p:spPr>
            <a:xfrm rot="10800000" flipH="1">
              <a:off x="4320000" y="4284000"/>
              <a:ext cx="2196000" cy="1260000"/>
            </a:xfrm>
            <a:prstGeom prst="bentConnector4">
              <a:avLst>
                <a:gd name="adj1" fmla="val -130311"/>
                <a:gd name="adj2" fmla="val 75619"/>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33" name="テキスト ボックス 32"/>
                <p:cNvSpPr txBox="1"/>
                <p:nvPr/>
              </p:nvSpPr>
              <p:spPr>
                <a:xfrm>
                  <a:off x="612000" y="3204000"/>
                  <a:ext cx="135953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環境状態</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𝑠</m:t>
                      </m:r>
                    </m:oMath>
                  </a14:m>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12000" y="3204000"/>
                  <a:ext cx="1359539" cy="461665"/>
                </a:xfrm>
                <a:prstGeom prst="rect">
                  <a:avLst/>
                </a:prstGeom>
                <a:blipFill rotWithShape="1">
                  <a:blip r:embed="rId3"/>
                  <a:stretch>
                    <a:fillRect l="-4484" b="-18667"/>
                  </a:stretch>
                </a:blipFill>
              </p:spPr>
              <p:txBody>
                <a:bodyPr/>
                <a:lstStyle/>
                <a:p>
                  <a:r>
                    <a:rPr lang="ja-JP" altLang="en-US">
                      <a:noFill/>
                    </a:rPr>
                    <a:t> </a:t>
                  </a:r>
                </a:p>
              </p:txBody>
            </p:sp>
          </mc:Fallback>
        </mc:AlternateContent>
        <p:cxnSp>
          <p:nvCxnSpPr>
            <p:cNvPr id="34" name="カギ線コネクタ 33"/>
            <p:cNvCxnSpPr>
              <a:stCxn id="38" idx="3"/>
              <a:endCxn id="29" idx="3"/>
            </p:cNvCxnSpPr>
            <p:nvPr/>
          </p:nvCxnSpPr>
          <p:spPr>
            <a:xfrm flipH="1">
              <a:off x="5226017" y="3699032"/>
              <a:ext cx="1650239" cy="1962578"/>
            </a:xfrm>
            <a:prstGeom prst="bentConnector3">
              <a:avLst>
                <a:gd name="adj1" fmla="val -66745"/>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35" name="テキスト ボックス 34"/>
                <p:cNvSpPr txBox="1"/>
                <p:nvPr/>
              </p:nvSpPr>
              <p:spPr>
                <a:xfrm>
                  <a:off x="5940000" y="5148000"/>
                  <a:ext cx="85869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Text" lastClr="000000"/>
                      </a:solidFill>
                      <a:effectLst/>
                      <a:uLnTx/>
                      <a:uFillTx/>
                      <a:latin typeface="+mj-ea"/>
                      <a:ea typeface="+mj-ea"/>
                    </a:rPr>
                    <a:t>行動</a:t>
                  </a:r>
                  <a14:m>
                    <m:oMath xmlns:m="http://schemas.openxmlformats.org/officeDocument/2006/math">
                      <m:r>
                        <a:rPr kumimoji="1" lang="en-US" altLang="ja-JP" sz="2800" b="0" i="1" u="none" strike="noStrike" kern="0" cap="none" spc="0" normalizeH="0" baseline="0" noProof="0" smtClean="0">
                          <a:ln>
                            <a:noFill/>
                          </a:ln>
                          <a:solidFill>
                            <a:sysClr val="windowText" lastClr="000000"/>
                          </a:solidFill>
                          <a:effectLst/>
                          <a:uLnTx/>
                          <a:uFillTx/>
                          <a:latin typeface="Cambria Math"/>
                        </a:rPr>
                        <m:t>𝑎</m:t>
                      </m:r>
                    </m:oMath>
                  </a14:m>
                  <a:endParaRPr kumimoji="1" lang="ja-JP" altLang="en-US" sz="2800" b="0" i="0" u="none" strike="noStrike" kern="0" cap="none" spc="0" normalizeH="0" baseline="0" noProof="0" dirty="0">
                    <a:ln>
                      <a:noFill/>
                    </a:ln>
                    <a:solidFill>
                      <a:sysClr val="windowText" lastClr="000000"/>
                    </a:solidFill>
                    <a:effectLst/>
                    <a:uLnTx/>
                    <a:uFillTx/>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940000" y="5148000"/>
                  <a:ext cx="858697" cy="523220"/>
                </a:xfrm>
                <a:prstGeom prst="rect">
                  <a:avLst/>
                </a:prstGeom>
                <a:blipFill rotWithShape="1">
                  <a:blip r:embed="rId4"/>
                  <a:stretch>
                    <a:fillRect l="-5674" b="-6977"/>
                  </a:stretch>
                </a:blipFill>
              </p:spPr>
              <p:txBody>
                <a:bodyPr/>
                <a:lstStyle/>
                <a:p>
                  <a:r>
                    <a:rPr lang="ja-JP" altLang="en-US">
                      <a:noFill/>
                    </a:rPr>
                    <a:t> </a:t>
                  </a:r>
                </a:p>
              </p:txBody>
            </p:sp>
          </mc:Fallback>
        </mc:AlternateContent>
        <p:sp>
          <p:nvSpPr>
            <p:cNvPr id="36" name="テキスト ボックス 35"/>
            <p:cNvSpPr txBox="1"/>
            <p:nvPr/>
          </p:nvSpPr>
          <p:spPr>
            <a:xfrm>
              <a:off x="2267744" y="3240000"/>
              <a:ext cx="492443" cy="864000"/>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 </a:t>
              </a: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センサ</a:t>
              </a:r>
              <a:endParaRPr kumimoji="1" lang="ja-JP" altLang="en-US" sz="1800" b="0" i="0" u="none" strike="noStrike" kern="0" cap="none" spc="0" normalizeH="0" baseline="0" noProof="0" dirty="0">
                <a:ln>
                  <a:noFill/>
                </a:ln>
                <a:solidFill>
                  <a:sysClr val="windowText" lastClr="000000"/>
                </a:solidFill>
                <a:effectLst/>
                <a:uLnTx/>
                <a:uFillTx/>
                <a:latin typeface="+mj-ea"/>
                <a:ea typeface="+mj-ea"/>
              </a:endParaRPr>
            </a:p>
          </p:txBody>
        </p:sp>
        <p:sp>
          <p:nvSpPr>
            <p:cNvPr id="37" name="テキスト ボックス 36"/>
            <p:cNvSpPr txBox="1"/>
            <p:nvPr/>
          </p:nvSpPr>
          <p:spPr>
            <a:xfrm>
              <a:off x="4392000" y="3123032"/>
              <a:ext cx="492443" cy="1118255"/>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提案手法</a:t>
              </a:r>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p:txBody>
        </p:sp>
        <p:sp>
          <p:nvSpPr>
            <p:cNvPr id="38" name="テキスト ボックス 37"/>
            <p:cNvSpPr txBox="1"/>
            <p:nvPr/>
          </p:nvSpPr>
          <p:spPr>
            <a:xfrm>
              <a:off x="6444256" y="3159032"/>
              <a:ext cx="432000" cy="1080000"/>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ysClr val="windowText" lastClr="000000"/>
                  </a:solidFill>
                  <a:effectLst/>
                  <a:uLnTx/>
                  <a:uFillTx/>
                  <a:latin typeface="+mj-ea"/>
                  <a:ea typeface="+mj-ea"/>
                </a:rPr>
                <a:t>強化学習</a:t>
              </a:r>
              <a:r>
                <a:rPr kumimoji="0" lang="ja-JP" altLang="en-US" sz="1800" b="0" i="0" u="none" strike="noStrike" kern="0" cap="none" spc="0" normalizeH="0" baseline="0" noProof="0" dirty="0" smtClean="0">
                  <a:ln>
                    <a:noFill/>
                  </a:ln>
                  <a:solidFill>
                    <a:sysClr val="windowText" lastClr="000000"/>
                  </a:solidFill>
                  <a:effectLst/>
                  <a:uLnTx/>
                  <a:uFillTx/>
                </a:rPr>
                <a:t>　</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40" name="カギ線コネクタ 39"/>
            <p:cNvCxnSpPr>
              <a:endCxn id="36" idx="1"/>
            </p:cNvCxnSpPr>
            <p:nvPr/>
          </p:nvCxnSpPr>
          <p:spPr>
            <a:xfrm rot="16200000" flipV="1">
              <a:off x="2231872" y="3707872"/>
              <a:ext cx="2124000" cy="2052256"/>
            </a:xfrm>
            <a:prstGeom prst="bentConnector4">
              <a:avLst>
                <a:gd name="adj1" fmla="val -108"/>
                <a:gd name="adj2" fmla="val 164284"/>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1" name="テキスト ボックス 40"/>
                <p:cNvSpPr txBox="1"/>
                <p:nvPr/>
              </p:nvSpPr>
              <p:spPr>
                <a:xfrm>
                  <a:off x="5220000" y="4140000"/>
                  <a:ext cx="80214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b="1" u="none" strike="noStrike" kern="0" cap="none" spc="0" normalizeH="0" baseline="0" noProof="0" dirty="0" smtClean="0">
                      <a:ln>
                        <a:noFill/>
                      </a:ln>
                      <a:solidFill>
                        <a:sysClr val="windowText" lastClr="000000"/>
                      </a:solidFill>
                      <a:effectLst/>
                      <a:uLnTx/>
                      <a:uFillTx/>
                      <a:ea typeface="+mj-ea"/>
                    </a:rPr>
                    <a:t>報酬</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𝑟</m:t>
                      </m:r>
                    </m:oMath>
                  </a14:m>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220000" y="4140000"/>
                  <a:ext cx="802143" cy="461665"/>
                </a:xfrm>
                <a:prstGeom prst="rect">
                  <a:avLst/>
                </a:prstGeom>
                <a:blipFill rotWithShape="1">
                  <a:blip r:embed="rId5"/>
                  <a:stretch>
                    <a:fillRect l="-6061" b="-13158"/>
                  </a:stretch>
                </a:blipFill>
              </p:spPr>
              <p:txBody>
                <a:bodyPr/>
                <a:lstStyle/>
                <a:p>
                  <a:r>
                    <a:rPr lang="ja-JP" altLang="en-US">
                      <a:noFill/>
                    </a:rPr>
                    <a:t> </a:t>
                  </a:r>
                </a:p>
              </p:txBody>
            </p:sp>
          </mc:Fallback>
        </mc:AlternateContent>
        <p:cxnSp>
          <p:nvCxnSpPr>
            <p:cNvPr id="42" name="直線矢印コネクタ 41"/>
            <p:cNvCxnSpPr>
              <a:stCxn id="36" idx="3"/>
              <a:endCxn id="37" idx="1"/>
            </p:cNvCxnSpPr>
            <p:nvPr/>
          </p:nvCxnSpPr>
          <p:spPr>
            <a:xfrm>
              <a:off x="2760187" y="3672000"/>
              <a:ext cx="1631813" cy="0"/>
            </a:xfrm>
            <a:prstGeom prst="straightConnector1">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3" name="テキスト ボックス 42"/>
                <p:cNvSpPr txBox="1"/>
                <p:nvPr/>
              </p:nvSpPr>
              <p:spPr>
                <a:xfrm>
                  <a:off x="2843808" y="3204000"/>
                  <a:ext cx="138082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観測状態</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𝑜</m:t>
                      </m:r>
                    </m:oMath>
                  </a14:m>
                  <a:endParaRPr kumimoji="1" lang="ja-JP" altLang="en-US" sz="2000" b="0" i="0" u="none" strike="noStrike" kern="0" cap="none" spc="0" normalizeH="0" baseline="0" noProof="0" dirty="0">
                    <a:ln>
                      <a:noFill/>
                    </a:ln>
                    <a:solidFill>
                      <a:sysClr val="windowText" lastClr="000000"/>
                    </a:solidFill>
                    <a:effectLst/>
                    <a:uLnTx/>
                    <a:uFillTx/>
                    <a:latin typeface="+mj-ea"/>
                    <a:ea typeface="+mj-ea"/>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843808" y="3204000"/>
                  <a:ext cx="1380827" cy="461665"/>
                </a:xfrm>
                <a:prstGeom prst="rect">
                  <a:avLst/>
                </a:prstGeom>
                <a:blipFill rotWithShape="1">
                  <a:blip r:embed="rId6"/>
                  <a:stretch>
                    <a:fillRect l="-4867" b="-17105"/>
                  </a:stretch>
                </a:blipFill>
              </p:spPr>
              <p:txBody>
                <a:bodyPr/>
                <a:lstStyle/>
                <a:p>
                  <a:r>
                    <a:rPr lang="ja-JP" altLang="en-US">
                      <a:noFill/>
                    </a:rPr>
                    <a:t> </a:t>
                  </a:r>
                </a:p>
              </p:txBody>
            </p:sp>
          </mc:Fallback>
        </mc:AlternateContent>
        <p:cxnSp>
          <p:nvCxnSpPr>
            <p:cNvPr id="44" name="直線矢印コネクタ 43"/>
            <p:cNvCxnSpPr>
              <a:stCxn id="37" idx="3"/>
              <a:endCxn id="38" idx="1"/>
            </p:cNvCxnSpPr>
            <p:nvPr/>
          </p:nvCxnSpPr>
          <p:spPr>
            <a:xfrm>
              <a:off x="4884443" y="3682160"/>
              <a:ext cx="1559813" cy="0"/>
            </a:xfrm>
            <a:prstGeom prst="straightConnector1">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5" name="テキスト ボックス 44"/>
                <p:cNvSpPr txBox="1"/>
                <p:nvPr/>
              </p:nvSpPr>
              <p:spPr>
                <a:xfrm>
                  <a:off x="5004048" y="3204000"/>
                  <a:ext cx="138082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rgbClr val="FF0000"/>
                      </a:solidFill>
                      <a:effectLst/>
                      <a:uLnTx/>
                      <a:uFillTx/>
                      <a:latin typeface="+mj-ea"/>
                      <a:ea typeface="+mj-ea"/>
                    </a:rPr>
                    <a:t>認識状態</a:t>
                  </a:r>
                  <a14:m>
                    <m:oMath xmlns:m="http://schemas.openxmlformats.org/officeDocument/2006/math">
                      <m:acc>
                        <m:accPr>
                          <m:chr m:val="̂"/>
                          <m:ctrlPr>
                            <a:rPr kumimoji="1" lang="en-US" altLang="ja-JP" sz="2400" b="0" i="1" u="none" strike="noStrike" kern="0" cap="none" spc="0" normalizeH="0" baseline="0" noProof="0" smtClean="0">
                              <a:ln>
                                <a:noFill/>
                              </a:ln>
                              <a:solidFill>
                                <a:srgbClr val="FF0000"/>
                              </a:solidFill>
                              <a:effectLst/>
                              <a:uLnTx/>
                              <a:uFillTx/>
                              <a:latin typeface="Cambria Math"/>
                              <a:ea typeface="+mj-ea"/>
                            </a:rPr>
                          </m:ctrlPr>
                        </m:accPr>
                        <m:e>
                          <m:r>
                            <a:rPr kumimoji="1" lang="en-US" altLang="ja-JP" sz="2400" b="0" i="1" u="none" strike="noStrike" kern="0" cap="none" spc="0" normalizeH="0" baseline="0" noProof="0" smtClean="0">
                              <a:ln>
                                <a:noFill/>
                              </a:ln>
                              <a:solidFill>
                                <a:srgbClr val="FF0000"/>
                              </a:solidFill>
                              <a:effectLst/>
                              <a:uLnTx/>
                              <a:uFillTx/>
                              <a:latin typeface="Cambria Math"/>
                              <a:ea typeface="+mj-ea"/>
                            </a:rPr>
                            <m:t>𝑜</m:t>
                          </m:r>
                        </m:e>
                      </m:acc>
                    </m:oMath>
                  </a14:m>
                  <a:endParaRPr kumimoji="1" lang="ja-JP" altLang="en-US" sz="2000" b="0" i="0" u="none" strike="noStrike" kern="0" cap="none" spc="0" normalizeH="0" baseline="0" noProof="0" dirty="0">
                    <a:ln>
                      <a:noFill/>
                    </a:ln>
                    <a:solidFill>
                      <a:sysClr val="windowText" lastClr="000000"/>
                    </a:solidFill>
                    <a:effectLst/>
                    <a:uLnTx/>
                    <a:uFillTx/>
                    <a:latin typeface="+mj-ea"/>
                    <a:ea typeface="+mj-ea"/>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5004048" y="3204000"/>
                  <a:ext cx="1380827" cy="461665"/>
                </a:xfrm>
                <a:prstGeom prst="rect">
                  <a:avLst/>
                </a:prstGeom>
                <a:blipFill rotWithShape="1">
                  <a:blip r:embed="rId7"/>
                  <a:stretch>
                    <a:fillRect l="-4867" t="-1316" r="-28761" b="-17105"/>
                  </a:stretch>
                </a:blipFill>
              </p:spPr>
              <p:txBody>
                <a:bodyPr/>
                <a:lstStyle/>
                <a:p>
                  <a:r>
                    <a:rPr lang="ja-JP" altLang="en-US">
                      <a:noFill/>
                    </a:rPr>
                    <a:t> </a:t>
                  </a:r>
                </a:p>
              </p:txBody>
            </p:sp>
          </mc:Fallback>
        </mc:AlternateContent>
      </p:grpSp>
      <p:sp>
        <p:nvSpPr>
          <p:cNvPr id="23" name="右矢印 22"/>
          <p:cNvSpPr/>
          <p:nvPr/>
        </p:nvSpPr>
        <p:spPr>
          <a:xfrm>
            <a:off x="507699" y="2240928"/>
            <a:ext cx="900000" cy="54000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82785" y="2060848"/>
            <a:ext cx="5344733" cy="830997"/>
          </a:xfrm>
          <a:prstGeom prst="rect">
            <a:avLst/>
          </a:prstGeom>
          <a:noFill/>
        </p:spPr>
        <p:txBody>
          <a:bodyPr wrap="none" rtlCol="0">
            <a:spAutoFit/>
          </a:bodyPr>
          <a:lstStyle/>
          <a:p>
            <a:r>
              <a:rPr kumimoji="1" lang="ja-JP" altLang="en-US" sz="2400" dirty="0" smtClean="0">
                <a:solidFill>
                  <a:schemeClr val="bg2">
                    <a:lumMod val="10000"/>
                  </a:schemeClr>
                </a:solidFill>
                <a:latin typeface="+mj-ea"/>
                <a:ea typeface="+mj-ea"/>
              </a:rPr>
              <a:t>ロボットは不完全知覚である観測状態を</a:t>
            </a:r>
            <a:endParaRPr kumimoji="1" lang="en-US" altLang="ja-JP" sz="2400" dirty="0" smtClean="0">
              <a:solidFill>
                <a:schemeClr val="bg2">
                  <a:lumMod val="10000"/>
                </a:schemeClr>
              </a:solidFill>
              <a:latin typeface="+mj-ea"/>
              <a:ea typeface="+mj-ea"/>
            </a:endParaRPr>
          </a:p>
          <a:p>
            <a:r>
              <a:rPr kumimoji="1" lang="ja-JP" altLang="en-US" sz="2400" dirty="0" smtClean="0">
                <a:solidFill>
                  <a:schemeClr val="bg2">
                    <a:lumMod val="10000"/>
                  </a:schemeClr>
                </a:solidFill>
                <a:latin typeface="+mj-ea"/>
                <a:ea typeface="+mj-ea"/>
              </a:rPr>
              <a:t>区別して学習出来る</a:t>
            </a:r>
            <a:endParaRPr kumimoji="1" lang="ja-JP" altLang="en-US" sz="2400" dirty="0">
              <a:solidFill>
                <a:schemeClr val="bg2">
                  <a:lumMod val="10000"/>
                </a:schemeClr>
              </a:solidFill>
              <a:latin typeface="+mj-ea"/>
              <a:ea typeface="+mj-ea"/>
            </a:endParaRPr>
          </a:p>
        </p:txBody>
      </p:sp>
    </p:spTree>
    <p:extLst>
      <p:ext uri="{BB962C8B-B14F-4D97-AF65-F5344CB8AC3E}">
        <p14:creationId xmlns:p14="http://schemas.microsoft.com/office/powerpoint/2010/main" val="157670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2146" y="260648"/>
            <a:ext cx="7239000" cy="1143000"/>
          </a:xfrm>
        </p:spPr>
        <p:txBody>
          <a:bodyPr/>
          <a:lstStyle/>
          <a:p>
            <a:r>
              <a:rPr lang="ja-JP" altLang="en-US" sz="4400" dirty="0">
                <a:ln w="12700">
                  <a:noFill/>
                </a:ln>
                <a:solidFill>
                  <a:schemeClr val="bg2">
                    <a:lumMod val="10000"/>
                  </a:schemeClr>
                </a:solidFill>
                <a:effectLst>
                  <a:outerShdw blurRad="38100" dist="38100" dir="2700000" algn="tl">
                    <a:srgbClr val="000000">
                      <a:alpha val="43137"/>
                    </a:srgbClr>
                  </a:outerShdw>
                </a:effectLst>
              </a:rPr>
              <a:t>強化</a:t>
            </a:r>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学習</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79721" y="1628800"/>
            <a:ext cx="7796735" cy="2232248"/>
          </a:xfrm>
        </p:spPr>
        <p:txBody>
          <a:bodyPr wrap="square">
            <a:normAutofit/>
          </a:bodyPr>
          <a:lstStyle/>
          <a:p>
            <a:pPr>
              <a:buClr>
                <a:schemeClr val="accent1"/>
              </a:buClr>
              <a:buFont typeface="Wingdings" pitchFamily="2" charset="2"/>
              <a:buChar char="n"/>
            </a:pPr>
            <a:r>
              <a:rPr lang="ja-JP" altLang="en-US" sz="2400" dirty="0" smtClean="0">
                <a:solidFill>
                  <a:schemeClr val="bg2">
                    <a:lumMod val="10000"/>
                  </a:schemeClr>
                </a:solidFill>
                <a:latin typeface="+mj-ea"/>
                <a:ea typeface="+mj-ea"/>
              </a:rPr>
              <a:t>学習者をエージェントと呼ぶ</a:t>
            </a:r>
            <a:endParaRPr lang="en-US" altLang="ja-JP" sz="2400" dirty="0" smtClean="0">
              <a:solidFill>
                <a:schemeClr val="bg2">
                  <a:lumMod val="10000"/>
                </a:schemeClr>
              </a:solidFill>
              <a:latin typeface="+mj-ea"/>
              <a:ea typeface="+mj-ea"/>
            </a:endParaRPr>
          </a:p>
          <a:p>
            <a:pPr lvl="0">
              <a:buClr>
                <a:srgbClr val="FF7605"/>
              </a:buClr>
              <a:buFont typeface="Wingdings" pitchFamily="2" charset="2"/>
              <a:buChar char="n"/>
            </a:pPr>
            <a:r>
              <a:rPr lang="ja-JP" altLang="en-US" sz="2400" dirty="0" smtClean="0">
                <a:solidFill>
                  <a:srgbClr val="E8DED8">
                    <a:lumMod val="10000"/>
                  </a:srgbClr>
                </a:solidFill>
                <a:latin typeface="ＭＳ Ｐゴシック"/>
                <a:ea typeface="ＭＳ Ｐゴシック"/>
              </a:rPr>
              <a:t>タスク</a:t>
            </a:r>
            <a:r>
              <a:rPr lang="ja-JP" altLang="en-US" sz="2400" dirty="0">
                <a:solidFill>
                  <a:srgbClr val="E8DED8">
                    <a:lumMod val="10000"/>
                  </a:srgbClr>
                </a:solidFill>
                <a:latin typeface="ＭＳ Ｐゴシック"/>
                <a:ea typeface="ＭＳ Ｐゴシック"/>
              </a:rPr>
              <a:t>を達成出来る</a:t>
            </a:r>
            <a:r>
              <a:rPr lang="ja-JP" altLang="en-US" sz="2400" dirty="0" smtClean="0">
                <a:solidFill>
                  <a:srgbClr val="E8DED8">
                    <a:lumMod val="10000"/>
                  </a:srgbClr>
                </a:solidFill>
                <a:latin typeface="ＭＳ Ｐゴシック"/>
                <a:ea typeface="ＭＳ Ｐゴシック"/>
              </a:rPr>
              <a:t>行動をとると多くの報酬が得られる</a:t>
            </a:r>
            <a:endParaRPr lang="en-US" altLang="ja-JP" sz="2400" dirty="0" smtClean="0">
              <a:solidFill>
                <a:srgbClr val="E8DED8">
                  <a:lumMod val="10000"/>
                </a:srgbClr>
              </a:solidFill>
              <a:latin typeface="ＭＳ Ｐゴシック"/>
              <a:ea typeface="ＭＳ Ｐゴシック"/>
            </a:endParaRPr>
          </a:p>
          <a:p>
            <a:pPr lvl="0">
              <a:buClr>
                <a:srgbClr val="FF7605"/>
              </a:buClr>
              <a:buFont typeface="Wingdings" pitchFamily="2" charset="2"/>
              <a:buChar char="n"/>
            </a:pPr>
            <a:r>
              <a:rPr lang="ja-JP" altLang="en-US" sz="2400" dirty="0" smtClean="0">
                <a:solidFill>
                  <a:schemeClr val="bg2">
                    <a:lumMod val="10000"/>
                  </a:schemeClr>
                </a:solidFill>
                <a:latin typeface="+mj-ea"/>
                <a:ea typeface="+mj-ea"/>
              </a:rPr>
              <a:t>エージェントは認識した</a:t>
            </a:r>
            <a:r>
              <a:rPr lang="ja-JP" altLang="en-US" sz="2400" dirty="0" smtClean="0">
                <a:solidFill>
                  <a:srgbClr val="FF0000"/>
                </a:solidFill>
                <a:latin typeface="+mj-ea"/>
                <a:ea typeface="+mj-ea"/>
              </a:rPr>
              <a:t>各状態</a:t>
            </a:r>
            <a:r>
              <a:rPr lang="ja-JP" altLang="en-US" sz="2400" dirty="0" smtClean="0">
                <a:solidFill>
                  <a:schemeClr val="bg2">
                    <a:lumMod val="10000"/>
                  </a:schemeClr>
                </a:solidFill>
                <a:latin typeface="+mj-ea"/>
                <a:ea typeface="+mj-ea"/>
              </a:rPr>
              <a:t>に対してより多くの報酬を得る行動を学習する</a:t>
            </a:r>
            <a:endParaRPr lang="en-US" altLang="ja-JP" sz="2400" dirty="0" smtClean="0">
              <a:solidFill>
                <a:schemeClr val="bg2">
                  <a:lumMod val="10000"/>
                </a:schemeClr>
              </a:solidFill>
              <a:latin typeface="+mj-ea"/>
              <a:ea typeface="+mj-ea"/>
            </a:endParaRPr>
          </a:p>
        </p:txBody>
      </p:sp>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Group 30"/>
          <p:cNvGrpSpPr>
            <a:grpSpLocks/>
          </p:cNvGrpSpPr>
          <p:nvPr/>
        </p:nvGrpSpPr>
        <p:grpSpPr bwMode="auto">
          <a:xfrm>
            <a:off x="2267744" y="4969043"/>
            <a:ext cx="720000" cy="900000"/>
            <a:chOff x="975" y="2568"/>
            <a:chExt cx="367" cy="408"/>
          </a:xfrm>
        </p:grpSpPr>
        <p:sp>
          <p:nvSpPr>
            <p:cNvPr id="7"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8"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0"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1"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2"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3"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4"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5"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6"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7"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8"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p:sp>
        <p:nvSpPr>
          <p:cNvPr id="4" name="正方形/長方形 3"/>
          <p:cNvSpPr/>
          <p:nvPr/>
        </p:nvSpPr>
        <p:spPr>
          <a:xfrm>
            <a:off x="5364208" y="5013176"/>
            <a:ext cx="1080000" cy="43200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2">
                    <a:lumMod val="10000"/>
                  </a:schemeClr>
                </a:solidFill>
                <a:latin typeface="+mj-ea"/>
                <a:ea typeface="+mj-ea"/>
              </a:rPr>
              <a:t>環境</a:t>
            </a:r>
            <a:endParaRPr kumimoji="1" lang="ja-JP" altLang="en-US" sz="2000" b="1" dirty="0">
              <a:solidFill>
                <a:schemeClr val="bg2">
                  <a:lumMod val="10000"/>
                </a:schemeClr>
              </a:solidFill>
              <a:latin typeface="+mj-ea"/>
              <a:ea typeface="+mj-ea"/>
            </a:endParaRPr>
          </a:p>
        </p:txBody>
      </p:sp>
      <p:grpSp>
        <p:nvGrpSpPr>
          <p:cNvPr id="31" name="グループ化 30"/>
          <p:cNvGrpSpPr/>
          <p:nvPr/>
        </p:nvGrpSpPr>
        <p:grpSpPr>
          <a:xfrm>
            <a:off x="3275856" y="4077072"/>
            <a:ext cx="2016224" cy="1019911"/>
            <a:chOff x="3131840" y="4221088"/>
            <a:chExt cx="2016224" cy="1019911"/>
          </a:xfrm>
        </p:grpSpPr>
        <p:sp>
          <p:nvSpPr>
            <p:cNvPr id="29" name="下カーブ矢印 28"/>
            <p:cNvSpPr/>
            <p:nvPr/>
          </p:nvSpPr>
          <p:spPr>
            <a:xfrm>
              <a:off x="3131840" y="4653136"/>
              <a:ext cx="2016224" cy="5878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p:cNvSpPr txBox="1"/>
            <p:nvPr/>
          </p:nvSpPr>
          <p:spPr>
            <a:xfrm>
              <a:off x="3707904" y="4221088"/>
              <a:ext cx="649537" cy="369332"/>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行動</a:t>
              </a:r>
              <a:endParaRPr kumimoji="1" lang="ja-JP" altLang="en-US" b="1" dirty="0">
                <a:solidFill>
                  <a:schemeClr val="bg2">
                    <a:lumMod val="10000"/>
                  </a:schemeClr>
                </a:solidFill>
                <a:latin typeface="+mj-ea"/>
                <a:ea typeface="+mj-ea"/>
              </a:endParaRPr>
            </a:p>
          </p:txBody>
        </p:sp>
      </p:grpSp>
      <p:sp>
        <p:nvSpPr>
          <p:cNvPr id="32" name="上カーブ矢印 31"/>
          <p:cNvSpPr/>
          <p:nvPr/>
        </p:nvSpPr>
        <p:spPr>
          <a:xfrm>
            <a:off x="3275856" y="5580072"/>
            <a:ext cx="2016224" cy="513224"/>
          </a:xfrm>
          <a:prstGeom prst="curvedUpArrow">
            <a:avLst/>
          </a:prstGeom>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3635896" y="6165304"/>
            <a:ext cx="1268296" cy="369332"/>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状態，報酬</a:t>
            </a:r>
            <a:endParaRPr kumimoji="1" lang="ja-JP" altLang="en-US" b="1" dirty="0">
              <a:solidFill>
                <a:schemeClr val="bg2">
                  <a:lumMod val="10000"/>
                </a:schemeClr>
              </a:solidFill>
              <a:latin typeface="+mj-ea"/>
              <a:ea typeface="+mj-ea"/>
            </a:endParaRPr>
          </a:p>
        </p:txBody>
      </p:sp>
      <p:sp>
        <p:nvSpPr>
          <p:cNvPr id="20" name="正方形/長方形 19"/>
          <p:cNvSpPr/>
          <p:nvPr/>
        </p:nvSpPr>
        <p:spPr>
          <a:xfrm>
            <a:off x="1907704" y="4509160"/>
            <a:ext cx="1368000" cy="36000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エージェント</a:t>
            </a:r>
            <a:endParaRPr kumimoji="1" lang="ja-JP" altLang="en-US" b="1" dirty="0">
              <a:solidFill>
                <a:schemeClr val="bg2">
                  <a:lumMod val="10000"/>
                </a:schemeClr>
              </a:solidFill>
              <a:latin typeface="+mj-ea"/>
              <a:ea typeface="+mj-ea"/>
            </a:endParaRPr>
          </a:p>
        </p:txBody>
      </p:sp>
    </p:spTree>
    <p:extLst>
      <p:ext uri="{BB962C8B-B14F-4D97-AF65-F5344CB8AC3E}">
        <p14:creationId xmlns:p14="http://schemas.microsoft.com/office/powerpoint/2010/main" val="175711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908720"/>
            <a:ext cx="6876000"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180000"/>
            <a:ext cx="7200000"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細分化を行う確率の決定</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5" name="コンテンツ プレースホルダー 2"/>
              <p:cNvSpPr txBox="1">
                <a:spLocks/>
              </p:cNvSpPr>
              <p:nvPr/>
            </p:nvSpPr>
            <p:spPr>
              <a:xfrm>
                <a:off x="360000" y="1080000"/>
                <a:ext cx="8640000" cy="5517352"/>
              </a:xfrm>
              <a:prstGeom prst="rect">
                <a:avLst/>
              </a:prstGeom>
            </p:spPr>
            <p:txBody>
              <a:bodyPr vert="horz" wrap="square"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ある状態遷移</a:t>
                </a:r>
                <a:r>
                  <a:rPr lang="en-US" altLang="ja-JP" sz="2400" dirty="0">
                    <a:solidFill>
                      <a:schemeClr val="bg2">
                        <a:lumMod val="10000"/>
                      </a:schemeClr>
                    </a:solidFill>
                    <a:latin typeface="+mj-ea"/>
                    <a:ea typeface="+mj-ea"/>
                  </a:rPr>
                  <a:t>(</a:t>
                </a:r>
                <a14:m>
                  <m:oMath xmlns:m="http://schemas.openxmlformats.org/officeDocument/2006/math">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i="1">
                            <a:solidFill>
                              <a:schemeClr val="bg2">
                                <a:lumMod val="10000"/>
                              </a:schemeClr>
                            </a:solidFill>
                            <a:latin typeface="Cambria Math"/>
                            <a:ea typeface="+mj-ea"/>
                          </a:rPr>
                          <m:t>𝑖</m:t>
                        </m:r>
                      </m:sub>
                    </m:sSub>
                    <m:r>
                      <a:rPr lang="en-US" altLang="ja-JP" sz="2400" i="1">
                        <a:solidFill>
                          <a:schemeClr val="bg2">
                            <a:lumMod val="10000"/>
                          </a:schemeClr>
                        </a:solidFill>
                        <a:latin typeface="Cambria Math"/>
                        <a:ea typeface="+mj-ea"/>
                      </a:rPr>
                      <m:t>,</m:t>
                    </m:r>
                    <m:sSub>
                      <m:sSubPr>
                        <m:ctrlPr>
                          <a:rPr lang="en-US" altLang="ja-JP" sz="2400" i="1">
                            <a:solidFill>
                              <a:schemeClr val="bg2">
                                <a:lumMod val="10000"/>
                              </a:schemeClr>
                            </a:solidFill>
                            <a:latin typeface="Cambria Math"/>
                            <a:ea typeface="+mj-ea"/>
                          </a:rPr>
                        </m:ctrlPr>
                      </m:sSubPr>
                      <m:e>
                        <m:r>
                          <a:rPr lang="en-US" altLang="ja-JP" sz="2400" i="1">
                            <a:solidFill>
                              <a:schemeClr val="bg2">
                                <a:lumMod val="10000"/>
                              </a:schemeClr>
                            </a:solidFill>
                            <a:latin typeface="Cambria Math"/>
                            <a:ea typeface="+mj-ea"/>
                          </a:rPr>
                          <m:t>𝑎</m:t>
                        </m:r>
                      </m:e>
                      <m:sub>
                        <m:r>
                          <a:rPr lang="en-US" altLang="ja-JP" sz="2400" i="1">
                            <a:solidFill>
                              <a:schemeClr val="bg2">
                                <a:lumMod val="10000"/>
                              </a:schemeClr>
                            </a:solidFill>
                            <a:latin typeface="Cambria Math"/>
                            <a:ea typeface="+mj-ea"/>
                          </a:rPr>
                          <m:t>𝑗</m:t>
                        </m:r>
                      </m:sub>
                    </m:sSub>
                    <m:r>
                      <a:rPr lang="en-US" altLang="ja-JP" sz="2400" i="1">
                        <a:solidFill>
                          <a:schemeClr val="bg2">
                            <a:lumMod val="10000"/>
                          </a:schemeClr>
                        </a:solidFill>
                        <a:latin typeface="Cambria Math"/>
                        <a:ea typeface="+mj-ea"/>
                      </a:rPr>
                      <m:t>,</m:t>
                    </m:r>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i="1">
                            <a:solidFill>
                              <a:schemeClr val="bg2">
                                <a:lumMod val="10000"/>
                              </a:schemeClr>
                            </a:solidFill>
                            <a:latin typeface="Cambria Math"/>
                            <a:ea typeface="+mj-ea"/>
                          </a:rPr>
                          <m:t>𝑘</m:t>
                        </m:r>
                      </m:sub>
                    </m:sSub>
                  </m:oMath>
                </a14:m>
                <a:r>
                  <a:rPr lang="en-US" altLang="ja-JP" sz="2400" dirty="0">
                    <a:solidFill>
                      <a:schemeClr val="bg2">
                        <a:lumMod val="10000"/>
                      </a:schemeClr>
                    </a:solidFill>
                    <a:latin typeface="+mj-ea"/>
                    <a:ea typeface="+mj-ea"/>
                  </a:rPr>
                  <a:t>)</a:t>
                </a:r>
                <a:r>
                  <a:rPr lang="ja-JP" altLang="en-US" sz="2400" dirty="0">
                    <a:solidFill>
                      <a:schemeClr val="bg2">
                        <a:lumMod val="10000"/>
                      </a:schemeClr>
                    </a:solidFill>
                    <a:latin typeface="+mj-ea"/>
                    <a:ea typeface="+mj-ea"/>
                  </a:rPr>
                  <a:t>を経験した</a:t>
                </a:r>
                <a:r>
                  <a:rPr lang="ja-JP" altLang="en-US" sz="2400" dirty="0" smtClean="0">
                    <a:solidFill>
                      <a:schemeClr val="bg2">
                        <a:lumMod val="10000"/>
                      </a:schemeClr>
                    </a:solidFill>
                    <a:latin typeface="+mj-ea"/>
                    <a:ea typeface="+mj-ea"/>
                  </a:rPr>
                  <a:t>とき</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l"/>
                </a:pPr>
                <a14:m>
                  <m:oMath xmlns:m="http://schemas.openxmlformats.org/officeDocument/2006/math">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i="1">
                            <a:solidFill>
                              <a:schemeClr val="bg2">
                                <a:lumMod val="10000"/>
                              </a:schemeClr>
                            </a:solidFill>
                            <a:latin typeface="Cambria Math"/>
                            <a:ea typeface="+mj-ea"/>
                          </a:rPr>
                          <m:t>𝑖</m:t>
                        </m:r>
                      </m:sub>
                    </m:sSub>
                  </m:oMath>
                </a14:m>
                <a:r>
                  <a:rPr lang="ja-JP" altLang="en-US" sz="2400" dirty="0" smtClean="0">
                    <a:solidFill>
                      <a:schemeClr val="bg2">
                        <a:lumMod val="10000"/>
                      </a:schemeClr>
                    </a:solidFill>
                    <a:latin typeface="+mj-ea"/>
                    <a:ea typeface="+mj-ea"/>
                  </a:rPr>
                  <a:t>で同じ行動をとって遷移する</a:t>
                </a:r>
                <a:r>
                  <a:rPr lang="ja-JP" altLang="en-US" sz="2400" dirty="0">
                    <a:solidFill>
                      <a:schemeClr val="bg2">
                        <a:lumMod val="10000"/>
                      </a:schemeClr>
                    </a:solidFill>
                    <a:latin typeface="+mj-ea"/>
                    <a:ea typeface="+mj-ea"/>
                  </a:rPr>
                  <a:t>認識</a:t>
                </a:r>
                <a:r>
                  <a:rPr lang="ja-JP" altLang="en-US" sz="2400" dirty="0" smtClean="0">
                    <a:solidFill>
                      <a:schemeClr val="bg2">
                        <a:lumMod val="10000"/>
                      </a:schemeClr>
                    </a:solidFill>
                    <a:latin typeface="+mj-ea"/>
                    <a:ea typeface="+mj-ea"/>
                  </a:rPr>
                  <a:t>状態の分散</a:t>
                </a:r>
                <a14:m>
                  <m:oMath xmlns:m="http://schemas.openxmlformats.org/officeDocument/2006/math">
                    <m:sSup>
                      <m:sSupPr>
                        <m:ctrlPr>
                          <a:rPr lang="en-US" altLang="ja-JP" sz="2000" i="1">
                            <a:solidFill>
                              <a:srgbClr val="E8DED8">
                                <a:lumMod val="10000"/>
                              </a:srgbClr>
                            </a:solidFill>
                            <a:latin typeface="Cambria Math"/>
                            <a:ea typeface="+mj-ea"/>
                          </a:rPr>
                        </m:ctrlPr>
                      </m:sSupPr>
                      <m:e>
                        <m:sSub>
                          <m:sSubPr>
                            <m:ctrlPr>
                              <a:rPr lang="en-US" altLang="ja-JP" sz="2000" i="1">
                                <a:solidFill>
                                  <a:srgbClr val="E8DED8">
                                    <a:lumMod val="10000"/>
                                  </a:srgbClr>
                                </a:solidFill>
                                <a:latin typeface="Cambria Math"/>
                                <a:ea typeface="+mj-ea"/>
                              </a:rPr>
                            </m:ctrlPr>
                          </m:sSubPr>
                          <m:e>
                            <m:r>
                              <a:rPr lang="en-US" altLang="ja-JP" sz="2000" i="1">
                                <a:solidFill>
                                  <a:srgbClr val="E8DED8">
                                    <a:lumMod val="10000"/>
                                  </a:srgbClr>
                                </a:solidFill>
                                <a:latin typeface="Cambria Math"/>
                                <a:ea typeface="+mj-ea"/>
                              </a:rPr>
                              <m:t>𝜎</m:t>
                            </m:r>
                          </m:e>
                          <m:sub>
                            <m:acc>
                              <m:accPr>
                                <m:chr m:val="̂"/>
                                <m:ctrlPr>
                                  <a:rPr lang="en-US" altLang="ja-JP" sz="2000" i="1">
                                    <a:solidFill>
                                      <a:srgbClr val="E8DED8">
                                        <a:lumMod val="10000"/>
                                      </a:srgbClr>
                                    </a:solidFill>
                                    <a:latin typeface="Cambria Math"/>
                                    <a:ea typeface="+mj-ea"/>
                                  </a:rPr>
                                </m:ctrlPr>
                              </m:accPr>
                              <m:e>
                                <m:r>
                                  <a:rPr lang="en-US" altLang="ja-JP" sz="2000" i="1">
                                    <a:solidFill>
                                      <a:srgbClr val="E8DED8">
                                        <a:lumMod val="10000"/>
                                      </a:srgbClr>
                                    </a:solidFill>
                                    <a:latin typeface="Cambria Math"/>
                                    <a:ea typeface="+mj-ea"/>
                                  </a:rPr>
                                  <m:t>𝑜</m:t>
                                </m:r>
                              </m:e>
                            </m:acc>
                          </m:sub>
                        </m:sSub>
                      </m:e>
                      <m:sup>
                        <m:r>
                          <a:rPr lang="en-US" altLang="ja-JP" sz="2000" i="1">
                            <a:solidFill>
                              <a:srgbClr val="E8DED8">
                                <a:lumMod val="10000"/>
                              </a:srgbClr>
                            </a:solidFill>
                            <a:latin typeface="Cambria Math"/>
                            <a:ea typeface="+mj-ea"/>
                          </a:rPr>
                          <m:t>2</m:t>
                        </m:r>
                      </m:sup>
                    </m:sSup>
                    <m:r>
                      <a:rPr lang="en-US" altLang="ja-JP" sz="2000" b="0" i="1" smtClean="0">
                        <a:solidFill>
                          <a:srgbClr val="E8DED8">
                            <a:lumMod val="10000"/>
                          </a:srgbClr>
                        </a:solidFill>
                        <a:latin typeface="Cambria Math"/>
                        <a:ea typeface="+mj-ea"/>
                      </a:rPr>
                      <m:t>(</m:t>
                    </m:r>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𝑖</m:t>
                        </m:r>
                      </m:sub>
                    </m:sSub>
                    <m:r>
                      <a:rPr lang="en-US" altLang="ja-JP" sz="2400" i="1">
                        <a:solidFill>
                          <a:schemeClr val="bg2">
                            <a:lumMod val="10000"/>
                          </a:schemeClr>
                        </a:solidFill>
                        <a:latin typeface="Cambria Math"/>
                        <a:ea typeface="+mj-ea"/>
                      </a:rPr>
                      <m:t>,</m:t>
                    </m:r>
                    <m:sSub>
                      <m:sSubPr>
                        <m:ctrlPr>
                          <a:rPr lang="en-US" altLang="ja-JP" sz="2400" i="1">
                            <a:solidFill>
                              <a:schemeClr val="bg2">
                                <a:lumMod val="10000"/>
                              </a:schemeClr>
                            </a:solidFill>
                            <a:latin typeface="Cambria Math"/>
                            <a:ea typeface="+mj-ea"/>
                          </a:rPr>
                        </m:ctrlPr>
                      </m:sSubPr>
                      <m:e>
                        <m:r>
                          <a:rPr lang="en-US" altLang="ja-JP" sz="2400" i="1">
                            <a:solidFill>
                              <a:schemeClr val="bg2">
                                <a:lumMod val="10000"/>
                              </a:schemeClr>
                            </a:solidFill>
                            <a:latin typeface="Cambria Math"/>
                            <a:ea typeface="+mj-ea"/>
                          </a:rPr>
                          <m:t>𝑎</m:t>
                        </m:r>
                      </m:e>
                      <m:sub>
                        <m:r>
                          <a:rPr lang="en-US" altLang="ja-JP" sz="2400" b="0" i="1" smtClean="0">
                            <a:solidFill>
                              <a:schemeClr val="bg2">
                                <a:lumMod val="10000"/>
                              </a:schemeClr>
                            </a:solidFill>
                            <a:latin typeface="Cambria Math"/>
                            <a:ea typeface="+mj-ea"/>
                          </a:rPr>
                          <m:t>𝑗</m:t>
                        </m:r>
                      </m:sub>
                    </m:sSub>
                    <m:r>
                      <a:rPr lang="en-US" altLang="ja-JP" sz="2400" b="0" i="1" smtClean="0">
                        <a:solidFill>
                          <a:schemeClr val="bg2">
                            <a:lumMod val="10000"/>
                          </a:schemeClr>
                        </a:solidFill>
                        <a:latin typeface="Cambria Math"/>
                        <a:ea typeface="+mj-ea"/>
                      </a:rPr>
                      <m:t>)</m:t>
                    </m:r>
                  </m:oMath>
                </a14:m>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l"/>
                </a:pPr>
                <a:r>
                  <a:rPr lang="ja-JP" altLang="en-US" sz="2400" dirty="0" smtClean="0">
                    <a:solidFill>
                      <a:schemeClr val="bg2">
                        <a:lumMod val="10000"/>
                      </a:schemeClr>
                    </a:solidFill>
                    <a:latin typeface="+mj-ea"/>
                    <a:ea typeface="+mj-ea"/>
                  </a:rPr>
                  <a:t>選択する行動の分散</a:t>
                </a:r>
                <a14:m>
                  <m:oMath xmlns:m="http://schemas.openxmlformats.org/officeDocument/2006/math">
                    <m:sSup>
                      <m:sSupPr>
                        <m:ctrlPr>
                          <a:rPr lang="en-US" altLang="ja-JP" sz="2000" i="1">
                            <a:solidFill>
                              <a:srgbClr val="E8DED8">
                                <a:lumMod val="10000"/>
                              </a:srgbClr>
                            </a:solidFill>
                            <a:latin typeface="Cambria Math"/>
                            <a:ea typeface="+mj-ea"/>
                          </a:rPr>
                        </m:ctrlPr>
                      </m:sSupPr>
                      <m:e>
                        <m:sSub>
                          <m:sSubPr>
                            <m:ctrlPr>
                              <a:rPr lang="en-US" altLang="ja-JP" sz="2000" i="1">
                                <a:solidFill>
                                  <a:srgbClr val="E8DED8">
                                    <a:lumMod val="10000"/>
                                  </a:srgbClr>
                                </a:solidFill>
                                <a:latin typeface="Cambria Math"/>
                                <a:ea typeface="+mj-ea"/>
                              </a:rPr>
                            </m:ctrlPr>
                          </m:sSubPr>
                          <m:e>
                            <m:r>
                              <a:rPr lang="en-US" altLang="ja-JP" sz="2000" i="1">
                                <a:solidFill>
                                  <a:srgbClr val="E8DED8">
                                    <a:lumMod val="10000"/>
                                  </a:srgbClr>
                                </a:solidFill>
                                <a:latin typeface="Cambria Math"/>
                                <a:ea typeface="+mj-ea"/>
                              </a:rPr>
                              <m:t>𝜎</m:t>
                            </m:r>
                          </m:e>
                          <m:sub>
                            <m:r>
                              <a:rPr lang="en-US" altLang="ja-JP" sz="2000" i="1">
                                <a:solidFill>
                                  <a:srgbClr val="E8DED8">
                                    <a:lumMod val="10000"/>
                                  </a:srgbClr>
                                </a:solidFill>
                                <a:latin typeface="Cambria Math"/>
                                <a:ea typeface="+mj-ea"/>
                              </a:rPr>
                              <m:t>𝑎</m:t>
                            </m:r>
                          </m:sub>
                        </m:sSub>
                      </m:e>
                      <m:sup>
                        <m:r>
                          <a:rPr lang="en-US" altLang="ja-JP" sz="2000" i="1">
                            <a:solidFill>
                              <a:srgbClr val="E8DED8">
                                <a:lumMod val="10000"/>
                              </a:srgbClr>
                            </a:solidFill>
                            <a:latin typeface="Cambria Math"/>
                            <a:ea typeface="+mj-ea"/>
                          </a:rPr>
                          <m:t>2</m:t>
                        </m:r>
                      </m:sup>
                    </m:sSup>
                    <m:d>
                      <m:dPr>
                        <m:ctrlPr>
                          <a:rPr lang="en-US" altLang="ja-JP" sz="2000" b="0" i="1" smtClean="0">
                            <a:solidFill>
                              <a:srgbClr val="E8DED8">
                                <a:lumMod val="10000"/>
                              </a:srgbClr>
                            </a:solidFill>
                            <a:latin typeface="Cambria Math"/>
                            <a:ea typeface="+mj-ea"/>
                          </a:rPr>
                        </m:ctrlPr>
                      </m:dPr>
                      <m:e>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𝑖</m:t>
                            </m:r>
                          </m:sub>
                        </m:sSub>
                      </m:e>
                    </m:d>
                  </m:oMath>
                </a14:m>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l"/>
                </a:pPr>
                <a:r>
                  <a:rPr lang="ja-JP" altLang="en-US" sz="2400" dirty="0" smtClean="0">
                    <a:solidFill>
                      <a:schemeClr val="bg2">
                        <a:lumMod val="10000"/>
                      </a:schemeClr>
                    </a:solidFill>
                    <a:latin typeface="+mj-ea"/>
                    <a:ea typeface="+mj-ea"/>
                  </a:rPr>
                  <a:t>認識状態の経験回数</a:t>
                </a:r>
                <a14:m>
                  <m:oMath xmlns:m="http://schemas.openxmlformats.org/officeDocument/2006/math">
                    <m:r>
                      <m:rPr>
                        <m:sty m:val="p"/>
                      </m:rPr>
                      <a:rPr lang="en-US" altLang="ja-JP" sz="2000" i="1" dirty="0">
                        <a:solidFill>
                          <a:schemeClr val="bg2">
                            <a:lumMod val="10000"/>
                          </a:schemeClr>
                        </a:solidFill>
                        <a:latin typeface="Cambria Math"/>
                        <a:ea typeface="+mj-ea"/>
                      </a:rPr>
                      <m:t>N</m:t>
                    </m:r>
                    <m:r>
                      <a:rPr lang="en-US" altLang="ja-JP" sz="2000" b="0" i="1" dirty="0" smtClean="0">
                        <a:solidFill>
                          <a:schemeClr val="bg2">
                            <a:lumMod val="10000"/>
                          </a:schemeClr>
                        </a:solidFill>
                        <a:latin typeface="Cambria Math"/>
                        <a:ea typeface="+mj-ea"/>
                      </a:rPr>
                      <m:t>(</m:t>
                    </m:r>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𝑖</m:t>
                        </m:r>
                      </m:sub>
                    </m:sSub>
                    <m:r>
                      <a:rPr lang="en-US" altLang="ja-JP" sz="2400" b="0" i="1" smtClean="0">
                        <a:solidFill>
                          <a:schemeClr val="bg2">
                            <a:lumMod val="10000"/>
                          </a:schemeClr>
                        </a:solidFill>
                        <a:latin typeface="Cambria Math"/>
                        <a:ea typeface="+mj-ea"/>
                      </a:rPr>
                      <m:t>)</m:t>
                    </m:r>
                  </m:oMath>
                </a14:m>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l"/>
                </a:pPr>
                <a:r>
                  <a:rPr lang="ja-JP" altLang="en-US" sz="2400" dirty="0">
                    <a:solidFill>
                      <a:schemeClr val="bg2">
                        <a:lumMod val="10000"/>
                      </a:schemeClr>
                    </a:solidFill>
                    <a:latin typeface="+mj-ea"/>
                    <a:ea typeface="+mj-ea"/>
                  </a:rPr>
                  <a:t>状態</a:t>
                </a:r>
                <a:r>
                  <a:rPr lang="ja-JP" altLang="en-US" sz="2400" dirty="0" smtClean="0">
                    <a:solidFill>
                      <a:schemeClr val="bg2">
                        <a:lumMod val="10000"/>
                      </a:schemeClr>
                    </a:solidFill>
                    <a:latin typeface="+mj-ea"/>
                    <a:ea typeface="+mj-ea"/>
                  </a:rPr>
                  <a:t>遷移の遷移回数</a:t>
                </a:r>
                <a14:m>
                  <m:oMath xmlns:m="http://schemas.openxmlformats.org/officeDocument/2006/math">
                    <m:r>
                      <a:rPr lang="en-US" altLang="ja-JP" sz="2400" b="0" i="1" smtClean="0">
                        <a:solidFill>
                          <a:schemeClr val="bg2">
                            <a:lumMod val="10000"/>
                          </a:schemeClr>
                        </a:solidFill>
                        <a:latin typeface="Cambria Math"/>
                        <a:ea typeface="+mj-ea"/>
                      </a:rPr>
                      <m:t>𝑁</m:t>
                    </m:r>
                    <m:d>
                      <m:dPr>
                        <m:ctrlPr>
                          <a:rPr lang="en-US" altLang="ja-JP" sz="2400" b="0" i="1" smtClean="0">
                            <a:solidFill>
                              <a:schemeClr val="bg2">
                                <a:lumMod val="10000"/>
                              </a:schemeClr>
                            </a:solidFill>
                            <a:latin typeface="Cambria Math"/>
                            <a:ea typeface="+mj-ea"/>
                          </a:rPr>
                        </m:ctrlPr>
                      </m:d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𝑖</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𝑎</m:t>
                            </m:r>
                          </m:e>
                          <m:sub>
                            <m:r>
                              <a:rPr lang="en-US" altLang="ja-JP" sz="2400" i="1">
                                <a:solidFill>
                                  <a:schemeClr val="bg2">
                                    <a:lumMod val="10000"/>
                                  </a:schemeClr>
                                </a:solidFill>
                                <a:latin typeface="Cambria Math"/>
                              </a:rPr>
                              <m:t>𝑗</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𝑘</m:t>
                            </m:r>
                          </m:sub>
                        </m:sSub>
                      </m:e>
                    </m:d>
                  </m:oMath>
                </a14:m>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とそれぞれ</a:t>
                </a:r>
                <a:r>
                  <a:rPr lang="ja-JP" altLang="en-US" sz="2400" dirty="0" smtClean="0">
                    <a:solidFill>
                      <a:schemeClr val="bg2">
                        <a:lumMod val="10000"/>
                      </a:schemeClr>
                    </a:solidFill>
                    <a:latin typeface="+mj-ea"/>
                    <a:ea typeface="+mj-ea"/>
                  </a:rPr>
                  <a:t>表し，細分化を行う確率</a:t>
                </a:r>
                <a14:m>
                  <m:oMath xmlns:m="http://schemas.openxmlformats.org/officeDocument/2006/math">
                    <m:sSub>
                      <m:sSubPr>
                        <m:ctrlPr>
                          <a:rPr lang="en-US" altLang="ja-JP" sz="2000" b="0" i="1" smtClean="0">
                            <a:solidFill>
                              <a:schemeClr val="bg2">
                                <a:lumMod val="10000"/>
                              </a:schemeClr>
                            </a:solidFill>
                            <a:latin typeface="Cambria Math"/>
                            <a:ea typeface="+mj-ea"/>
                          </a:rPr>
                        </m:ctrlPr>
                      </m:sSubPr>
                      <m:e>
                        <m:r>
                          <a:rPr lang="en-US" altLang="ja-JP" sz="2000" b="0" i="1" smtClean="0">
                            <a:solidFill>
                              <a:schemeClr val="bg2">
                                <a:lumMod val="10000"/>
                              </a:schemeClr>
                            </a:solidFill>
                            <a:latin typeface="Cambria Math"/>
                            <a:ea typeface="+mj-ea"/>
                          </a:rPr>
                          <m:t>𝑃</m:t>
                        </m:r>
                      </m:e>
                      <m:sub>
                        <m:r>
                          <a:rPr lang="en-US" altLang="ja-JP" sz="2000" b="0" i="1" smtClean="0">
                            <a:solidFill>
                              <a:schemeClr val="bg2">
                                <a:lumMod val="10000"/>
                              </a:schemeClr>
                            </a:solidFill>
                            <a:latin typeface="Cambria Math"/>
                            <a:ea typeface="+mj-ea"/>
                          </a:rPr>
                          <m:t>𝑠𝑒𝑔𝑚𝑒𝑛𝑡𝑒</m:t>
                        </m:r>
                      </m:sub>
                    </m:sSub>
                    <m:d>
                      <m:dPr>
                        <m:ctrlPr>
                          <a:rPr lang="en-US" altLang="ja-JP" sz="2000" b="0" i="1" smtClean="0">
                            <a:solidFill>
                              <a:schemeClr val="bg2">
                                <a:lumMod val="10000"/>
                              </a:schemeClr>
                            </a:solidFill>
                            <a:latin typeface="Cambria Math"/>
                            <a:ea typeface="+mj-ea"/>
                          </a:rPr>
                        </m:ctrlPr>
                      </m:dPr>
                      <m:e>
                        <m:sSub>
                          <m:sSubPr>
                            <m:ctrlPr>
                              <a:rPr lang="en-US" altLang="ja-JP" sz="2400" i="1">
                                <a:solidFill>
                                  <a:schemeClr val="bg2">
                                    <a:lumMod val="10000"/>
                                  </a:schemeClr>
                                </a:solidFill>
                                <a:latin typeface="Cambria Math"/>
                                <a:ea typeface="+mj-ea"/>
                              </a:rPr>
                            </m:ctrlPr>
                          </m:sSubPr>
                          <m:e>
                            <m:acc>
                              <m:accPr>
                                <m:chr m:val="̂"/>
                                <m:ctrlPr>
                                  <a:rPr lang="en-US" altLang="ja-JP" sz="2400" i="1">
                                    <a:solidFill>
                                      <a:schemeClr val="bg2">
                                        <a:lumMod val="10000"/>
                                      </a:schemeClr>
                                    </a:solidFill>
                                    <a:latin typeface="Cambria Math"/>
                                    <a:ea typeface="+mj-ea"/>
                                  </a:rPr>
                                </m:ctrlPr>
                              </m:accPr>
                              <m:e>
                                <m:r>
                                  <a:rPr lang="en-US" altLang="ja-JP" sz="2400" i="1">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𝑖</m:t>
                            </m:r>
                          </m:sub>
                        </m:sSub>
                      </m:e>
                    </m:d>
                  </m:oMath>
                </a14:m>
                <a:r>
                  <a:rPr lang="ja-JP" altLang="en-US" sz="2400" dirty="0" smtClean="0">
                    <a:solidFill>
                      <a:schemeClr val="bg2">
                        <a:lumMod val="10000"/>
                      </a:schemeClr>
                    </a:solidFill>
                    <a:latin typeface="+mj-ea"/>
                    <a:ea typeface="+mj-ea"/>
                  </a:rPr>
                  <a:t>を</a:t>
                </a:r>
                <a:r>
                  <a:rPr lang="en-US" altLang="ja-JP" sz="2400" dirty="0" smtClean="0">
                    <a:solidFill>
                      <a:schemeClr val="bg2">
                        <a:lumMod val="10000"/>
                      </a:schemeClr>
                    </a:solidFill>
                    <a:latin typeface="+mj-ea"/>
                    <a:ea typeface="+mj-ea"/>
                  </a:rPr>
                  <a:t>(1)(2)</a:t>
                </a:r>
                <a:r>
                  <a:rPr lang="ja-JP" altLang="en-US" sz="2400" dirty="0" smtClean="0">
                    <a:solidFill>
                      <a:schemeClr val="bg2">
                        <a:lumMod val="10000"/>
                      </a:schemeClr>
                    </a:solidFill>
                    <a:latin typeface="+mj-ea"/>
                    <a:ea typeface="+mj-ea"/>
                  </a:rPr>
                  <a:t>で決定</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また</a:t>
                </a:r>
                <a:r>
                  <a:rPr lang="ja-JP" altLang="en-US" sz="2400" dirty="0" smtClean="0">
                    <a:solidFill>
                      <a:schemeClr val="bg2">
                        <a:lumMod val="10000"/>
                      </a:schemeClr>
                    </a:solidFill>
                    <a:latin typeface="+mj-ea"/>
                    <a:ea typeface="+mj-ea"/>
                  </a:rPr>
                  <a:t>，</a:t>
                </a:r>
                <a14:m>
                  <m:oMath xmlns:m="http://schemas.openxmlformats.org/officeDocument/2006/math">
                    <m:r>
                      <m:rPr>
                        <m:sty m:val="p"/>
                      </m:rPr>
                      <a:rPr lang="en-US" altLang="ja-JP" sz="2400" dirty="0">
                        <a:solidFill>
                          <a:schemeClr val="bg2">
                            <a:lumMod val="10000"/>
                          </a:schemeClr>
                        </a:solidFill>
                        <a:latin typeface="Cambria Math"/>
                        <a:ea typeface="+mj-ea"/>
                      </a:rPr>
                      <m:t>θ</m:t>
                    </m:r>
                  </m:oMath>
                </a14:m>
                <a:r>
                  <a:rPr lang="ja-JP" altLang="en-US" sz="2400" dirty="0" smtClean="0">
                    <a:solidFill>
                      <a:schemeClr val="bg2">
                        <a:lumMod val="10000"/>
                      </a:schemeClr>
                    </a:solidFill>
                    <a:latin typeface="+mj-ea"/>
                    <a:ea typeface="+mj-ea"/>
                  </a:rPr>
                  <a:t>は各値の閾値，</a:t>
                </a:r>
                <a14:m>
                  <m:oMath xmlns:m="http://schemas.openxmlformats.org/officeDocument/2006/math">
                    <m:r>
                      <a:rPr lang="en-US" altLang="ja-JP" sz="2400" b="0" i="1" smtClean="0">
                        <a:solidFill>
                          <a:schemeClr val="bg2">
                            <a:lumMod val="10000"/>
                          </a:schemeClr>
                        </a:solidFill>
                        <a:latin typeface="Cambria Math"/>
                        <a:ea typeface="+mj-ea"/>
                      </a:rPr>
                      <m:t>𝑏</m:t>
                    </m:r>
                  </m:oMath>
                </a14:m>
                <a:r>
                  <a:rPr lang="ja-JP" altLang="en-US" sz="2400" dirty="0" smtClean="0">
                    <a:solidFill>
                      <a:schemeClr val="bg2">
                        <a:lumMod val="10000"/>
                      </a:schemeClr>
                    </a:solidFill>
                    <a:latin typeface="+mj-ea"/>
                    <a:ea typeface="+mj-ea"/>
                  </a:rPr>
                  <a:t>は式</a:t>
                </a:r>
                <a:r>
                  <a:rPr lang="en-US" altLang="ja-JP" sz="2400" dirty="0" smtClean="0">
                    <a:solidFill>
                      <a:schemeClr val="bg2">
                        <a:lumMod val="10000"/>
                      </a:schemeClr>
                    </a:solidFill>
                    <a:latin typeface="+mj-ea"/>
                    <a:ea typeface="+mj-ea"/>
                  </a:rPr>
                  <a:t>(2)</a:t>
                </a:r>
                <a:r>
                  <a:rPr lang="ja-JP" altLang="en-US" sz="2400" dirty="0" smtClean="0">
                    <a:solidFill>
                      <a:schemeClr val="bg2">
                        <a:lumMod val="10000"/>
                      </a:schemeClr>
                    </a:solidFill>
                    <a:latin typeface="+mj-ea"/>
                    <a:ea typeface="+mj-ea"/>
                  </a:rPr>
                  <a:t>のゲインを表している</a:t>
                </a: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a:solidFill>
                    <a:schemeClr val="bg2">
                      <a:lumMod val="10000"/>
                    </a:schemeClr>
                  </a:solidFill>
                  <a:latin typeface="+mj-ea"/>
                  <a:ea typeface="+mj-ea"/>
                </a:endParaRPr>
              </a:p>
              <a:p>
                <a:pPr marL="0" indent="0">
                  <a:buClr>
                    <a:schemeClr val="accent1"/>
                  </a:buClr>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𝑃</m:t>
                          </m:r>
                        </m:e>
                        <m:sub>
                          <m:r>
                            <a:rPr lang="en-US" altLang="ja-JP" sz="2400" b="0" i="1" smtClean="0">
                              <a:solidFill>
                                <a:schemeClr val="bg2">
                                  <a:lumMod val="10000"/>
                                </a:schemeClr>
                              </a:solidFill>
                              <a:latin typeface="Cambria Math"/>
                              <a:ea typeface="+mj-ea"/>
                            </a:rPr>
                            <m:t>𝑠𝑒𝑔𝑚𝑒𝑛𝑡𝑒</m:t>
                          </m:r>
                        </m:sub>
                      </m:sSub>
                      <m:d>
                        <m:dPr>
                          <m:ctrlPr>
                            <a:rPr lang="en-US" altLang="ja-JP" sz="2400" b="0" i="1" smtClean="0">
                              <a:solidFill>
                                <a:schemeClr val="bg2">
                                  <a:lumMod val="10000"/>
                                </a:schemeClr>
                              </a:solidFill>
                              <a:latin typeface="Cambria Math"/>
                              <a:ea typeface="+mj-ea"/>
                            </a:rPr>
                          </m:ctrlPr>
                        </m:dPr>
                        <m:e>
                          <m:sSub>
                            <m:sSubPr>
                              <m:ctrlPr>
                                <a:rPr lang="en-US" altLang="ja-JP" sz="2400" b="0" i="1" smtClean="0">
                                  <a:solidFill>
                                    <a:schemeClr val="bg2">
                                      <a:lumMod val="10000"/>
                                    </a:schemeClr>
                                  </a:solidFill>
                                  <a:latin typeface="Cambria Math"/>
                                  <a:ea typeface="+mj-ea"/>
                                </a:rPr>
                              </m:ctrlPr>
                            </m:sSubPr>
                            <m:e>
                              <m:acc>
                                <m:accPr>
                                  <m:chr m:val="̂"/>
                                  <m:ctrlPr>
                                    <a:rPr lang="en-US" altLang="ja-JP" sz="2400" b="0" i="1" smtClean="0">
                                      <a:solidFill>
                                        <a:schemeClr val="bg2">
                                          <a:lumMod val="10000"/>
                                        </a:schemeClr>
                                      </a:solidFill>
                                      <a:latin typeface="Cambria Math"/>
                                      <a:ea typeface="+mj-ea"/>
                                    </a:rPr>
                                  </m:ctrlPr>
                                </m:accPr>
                                <m:e>
                                  <m:r>
                                    <a:rPr lang="en-US" altLang="ja-JP" sz="2400" b="0" i="1" smtClean="0">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𝑖</m:t>
                              </m:r>
                            </m:sub>
                          </m:sSub>
                          <m:r>
                            <a:rPr lang="en-US" altLang="ja-JP" sz="2400" b="0" i="1" smtClean="0">
                              <a:solidFill>
                                <a:schemeClr val="bg2">
                                  <a:lumMod val="10000"/>
                                </a:schemeClr>
                              </a:solidFill>
                              <a:latin typeface="Cambria Math"/>
                              <a:ea typeface="+mj-ea"/>
                            </a:rPr>
                            <m:t>,</m:t>
                          </m:r>
                          <m:sSub>
                            <m:sSubPr>
                              <m:ctrlPr>
                                <a:rPr lang="en-US" altLang="ja-JP" sz="2400" b="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𝑎</m:t>
                              </m:r>
                            </m:e>
                            <m:sub>
                              <m:r>
                                <a:rPr lang="en-US" altLang="ja-JP" sz="2400" b="0" i="1" smtClean="0">
                                  <a:solidFill>
                                    <a:schemeClr val="bg2">
                                      <a:lumMod val="10000"/>
                                    </a:schemeClr>
                                  </a:solidFill>
                                  <a:latin typeface="Cambria Math"/>
                                  <a:ea typeface="+mj-ea"/>
                                </a:rPr>
                                <m:t>𝑗</m:t>
                              </m:r>
                            </m:sub>
                          </m:sSub>
                          <m:r>
                            <a:rPr lang="en-US" altLang="ja-JP" sz="2400" b="0" i="1" smtClean="0">
                              <a:solidFill>
                                <a:schemeClr val="bg2">
                                  <a:lumMod val="10000"/>
                                </a:schemeClr>
                              </a:solidFill>
                              <a:latin typeface="Cambria Math"/>
                              <a:ea typeface="+mj-ea"/>
                            </a:rPr>
                            <m:t>,</m:t>
                          </m:r>
                          <m:sSub>
                            <m:sSubPr>
                              <m:ctrlPr>
                                <a:rPr lang="en-US" altLang="ja-JP" sz="2400" b="0" i="1" smtClean="0">
                                  <a:solidFill>
                                    <a:schemeClr val="bg2">
                                      <a:lumMod val="10000"/>
                                    </a:schemeClr>
                                  </a:solidFill>
                                  <a:latin typeface="Cambria Math"/>
                                  <a:ea typeface="+mj-ea"/>
                                </a:rPr>
                              </m:ctrlPr>
                            </m:sSubPr>
                            <m:e>
                              <m:acc>
                                <m:accPr>
                                  <m:chr m:val="̂"/>
                                  <m:ctrlPr>
                                    <a:rPr lang="en-US" altLang="ja-JP" sz="2400" b="0" i="1" smtClean="0">
                                      <a:solidFill>
                                        <a:schemeClr val="bg2">
                                          <a:lumMod val="10000"/>
                                        </a:schemeClr>
                                      </a:solidFill>
                                      <a:latin typeface="Cambria Math"/>
                                      <a:ea typeface="+mj-ea"/>
                                    </a:rPr>
                                  </m:ctrlPr>
                                </m:accPr>
                                <m:e>
                                  <m:r>
                                    <a:rPr lang="en-US" altLang="ja-JP" sz="2400" b="0" i="1" smtClean="0">
                                      <a:solidFill>
                                        <a:schemeClr val="bg2">
                                          <a:lumMod val="10000"/>
                                        </a:schemeClr>
                                      </a:solidFill>
                                      <a:latin typeface="Cambria Math"/>
                                      <a:ea typeface="+mj-ea"/>
                                    </a:rPr>
                                    <m:t>𝑜</m:t>
                                  </m:r>
                                </m:e>
                              </m:acc>
                            </m:e>
                            <m:sub>
                              <m:r>
                                <a:rPr lang="en-US" altLang="ja-JP" sz="2400" b="0" i="1" smtClean="0">
                                  <a:solidFill>
                                    <a:schemeClr val="bg2">
                                      <a:lumMod val="10000"/>
                                    </a:schemeClr>
                                  </a:solidFill>
                                  <a:latin typeface="Cambria Math"/>
                                  <a:ea typeface="+mj-ea"/>
                                </a:rPr>
                                <m:t>𝑘</m:t>
                              </m:r>
                            </m:sub>
                          </m:sSub>
                        </m:e>
                      </m:d>
                      <m:r>
                        <a:rPr lang="en-US" altLang="ja-JP" sz="2400" b="0" i="1" smtClean="0">
                          <a:solidFill>
                            <a:schemeClr val="bg2">
                              <a:lumMod val="10000"/>
                            </a:schemeClr>
                          </a:solidFill>
                          <a:latin typeface="Cambria Math"/>
                          <a:ea typeface="+mj-ea"/>
                        </a:rPr>
                        <m:t>=</m:t>
                      </m:r>
                      <m:sSub>
                        <m:sSubPr>
                          <m:ctrlPr>
                            <a:rPr lang="en-US" altLang="ja-JP" sz="2400" b="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𝜍</m:t>
                          </m:r>
                        </m:e>
                        <m:sub>
                          <m:sSub>
                            <m:sSubPr>
                              <m:ctrlPr>
                                <a:rPr lang="en-US" altLang="ja-JP" sz="2400" b="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𝑏</m:t>
                              </m:r>
                            </m:e>
                            <m:sub>
                              <m:r>
                                <a:rPr lang="en-US" altLang="ja-JP" sz="2400" b="0" i="1" smtClean="0">
                                  <a:solidFill>
                                    <a:schemeClr val="bg2">
                                      <a:lumMod val="10000"/>
                                    </a:schemeClr>
                                  </a:solidFill>
                                  <a:latin typeface="Cambria Math"/>
                                  <a:ea typeface="+mj-ea"/>
                                </a:rPr>
                                <m:t>𝑁</m:t>
                              </m:r>
                            </m:sub>
                          </m:sSub>
                        </m:sub>
                      </m:sSub>
                      <m:d>
                        <m:dPr>
                          <m:ctrlPr>
                            <a:rPr lang="en-US" altLang="ja-JP" sz="2400" b="0" i="1" smtClean="0">
                              <a:solidFill>
                                <a:schemeClr val="bg2">
                                  <a:lumMod val="10000"/>
                                </a:schemeClr>
                              </a:solidFill>
                              <a:latin typeface="Cambria Math"/>
                              <a:ea typeface="+mj-ea"/>
                            </a:rPr>
                          </m:ctrlPr>
                        </m:dPr>
                        <m:e>
                          <m:r>
                            <a:rPr lang="en-US" altLang="ja-JP" sz="2400" b="0" i="1" smtClean="0">
                              <a:solidFill>
                                <a:schemeClr val="bg2">
                                  <a:lumMod val="10000"/>
                                </a:schemeClr>
                              </a:solidFill>
                              <a:latin typeface="Cambria Math"/>
                              <a:ea typeface="+mj-ea"/>
                            </a:rPr>
                            <m:t>𝑁</m:t>
                          </m:r>
                          <m:d>
                            <m:dPr>
                              <m:ctrlPr>
                                <a:rPr lang="en-US" altLang="ja-JP" sz="2400" b="0" i="1" smtClean="0">
                                  <a:solidFill>
                                    <a:schemeClr val="bg2">
                                      <a:lumMod val="10000"/>
                                    </a:schemeClr>
                                  </a:solidFill>
                                  <a:latin typeface="Cambria Math"/>
                                  <a:ea typeface="+mj-ea"/>
                                </a:rPr>
                              </m:ctrlPr>
                            </m:d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𝑖</m:t>
                                  </m:r>
                                </m:sub>
                              </m:sSub>
                            </m:e>
                          </m:d>
                          <m:r>
                            <a:rPr lang="en-US" altLang="ja-JP" sz="2400" b="0" i="1" smtClean="0">
                              <a:solidFill>
                                <a:schemeClr val="bg2">
                                  <a:lumMod val="10000"/>
                                </a:schemeClr>
                              </a:solidFill>
                              <a:latin typeface="Cambria Math"/>
                              <a:ea typeface="+mj-ea"/>
                            </a:rPr>
                            <m:t>−</m:t>
                          </m:r>
                          <m:sSub>
                            <m:sSubPr>
                              <m:ctrlPr>
                                <a:rPr lang="en-US" altLang="ja-JP" sz="2400" b="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𝜃</m:t>
                              </m:r>
                            </m:e>
                            <m:sub>
                              <m:r>
                                <a:rPr lang="en-US" altLang="ja-JP" sz="2400" b="0" i="1" smtClean="0">
                                  <a:solidFill>
                                    <a:schemeClr val="bg2">
                                      <a:lumMod val="10000"/>
                                    </a:schemeClr>
                                  </a:solidFill>
                                  <a:latin typeface="Cambria Math"/>
                                  <a:ea typeface="+mj-ea"/>
                                </a:rPr>
                                <m:t>𝑁</m:t>
                              </m:r>
                            </m:sub>
                          </m:sSub>
                        </m:e>
                      </m:d>
                      <m:r>
                        <a:rPr lang="en-US" altLang="ja-JP" sz="2400" b="0" i="1" smtClean="0">
                          <a:solidFill>
                            <a:schemeClr val="bg2">
                              <a:lumMod val="10000"/>
                            </a:schemeClr>
                          </a:solidFill>
                          <a:latin typeface="Cambria Math"/>
                          <a:ea typeface="Cambria Math"/>
                        </a:rPr>
                        <m:t>∙</m:t>
                      </m:r>
                      <m:sSub>
                        <m:sSubPr>
                          <m:ctrlPr>
                            <a:rPr lang="en-US" altLang="ja-JP" sz="2400" b="0" i="1" smtClean="0">
                              <a:solidFill>
                                <a:schemeClr val="bg2">
                                  <a:lumMod val="10000"/>
                                </a:schemeClr>
                              </a:solidFill>
                              <a:latin typeface="Cambria Math"/>
                              <a:ea typeface="Cambria Math"/>
                            </a:rPr>
                          </m:ctrlPr>
                        </m:sSubPr>
                        <m:e>
                          <m:r>
                            <a:rPr lang="en-US" altLang="ja-JP" sz="2400" b="0" i="1" smtClean="0">
                              <a:solidFill>
                                <a:schemeClr val="bg2">
                                  <a:lumMod val="10000"/>
                                </a:schemeClr>
                              </a:solidFill>
                              <a:latin typeface="Cambria Math"/>
                              <a:ea typeface="Cambria Math"/>
                            </a:rPr>
                            <m:t>𝜍</m:t>
                          </m:r>
                        </m:e>
                        <m:sub>
                          <m:sSub>
                            <m:sSubPr>
                              <m:ctrlPr>
                                <a:rPr lang="en-US" altLang="ja-JP" sz="2400" b="0" i="1" smtClean="0">
                                  <a:solidFill>
                                    <a:schemeClr val="bg2">
                                      <a:lumMod val="10000"/>
                                    </a:schemeClr>
                                  </a:solidFill>
                                  <a:latin typeface="Cambria Math"/>
                                  <a:ea typeface="Cambria Math"/>
                                </a:rPr>
                              </m:ctrlPr>
                            </m:sSubPr>
                            <m:e>
                              <m:r>
                                <a:rPr lang="en-US" altLang="ja-JP" sz="2400" b="0" i="1" smtClean="0">
                                  <a:solidFill>
                                    <a:schemeClr val="bg2">
                                      <a:lumMod val="10000"/>
                                    </a:schemeClr>
                                  </a:solidFill>
                                  <a:latin typeface="Cambria Math"/>
                                  <a:ea typeface="Cambria Math"/>
                                </a:rPr>
                                <m:t>𝑏</m:t>
                              </m:r>
                            </m:e>
                            <m:sub>
                              <m:r>
                                <a:rPr lang="en-US" altLang="ja-JP" sz="2400" b="0" i="1" smtClean="0">
                                  <a:solidFill>
                                    <a:schemeClr val="bg2">
                                      <a:lumMod val="10000"/>
                                    </a:schemeClr>
                                  </a:solidFill>
                                  <a:latin typeface="Cambria Math"/>
                                  <a:ea typeface="Cambria Math"/>
                                </a:rPr>
                                <m:t>𝑎</m:t>
                              </m:r>
                            </m:sub>
                          </m:sSub>
                        </m:sub>
                      </m:sSub>
                      <m:d>
                        <m:dPr>
                          <m:ctrlPr>
                            <a:rPr lang="en-US" altLang="ja-JP" sz="2400" b="0" i="1" smtClean="0">
                              <a:solidFill>
                                <a:schemeClr val="bg2">
                                  <a:lumMod val="10000"/>
                                </a:schemeClr>
                              </a:solidFill>
                              <a:latin typeface="Cambria Math"/>
                              <a:ea typeface="Cambria Math"/>
                            </a:rPr>
                          </m:ctrlPr>
                        </m:dPr>
                        <m:e>
                          <m:sSup>
                            <m:sSupPr>
                              <m:ctrlPr>
                                <a:rPr lang="en-US" altLang="ja-JP" sz="2400" b="0" i="1" smtClean="0">
                                  <a:solidFill>
                                    <a:schemeClr val="bg2">
                                      <a:lumMod val="10000"/>
                                    </a:schemeClr>
                                  </a:solidFill>
                                  <a:latin typeface="Cambria Math"/>
                                  <a:ea typeface="Cambria Math"/>
                                </a:rPr>
                              </m:ctrlPr>
                            </m:sSupPr>
                            <m:e>
                              <m:sSubSup>
                                <m:sSubSupPr>
                                  <m:ctrlPr>
                                    <a:rPr lang="en-US" altLang="ja-JP" sz="2400" i="1">
                                      <a:solidFill>
                                        <a:schemeClr val="bg2">
                                          <a:lumMod val="10000"/>
                                        </a:schemeClr>
                                      </a:solidFill>
                                      <a:latin typeface="Cambria Math"/>
                                      <a:ea typeface="Cambria Math"/>
                                    </a:rPr>
                                  </m:ctrlPr>
                                </m:sSubSupPr>
                                <m:e>
                                  <m:r>
                                    <a:rPr lang="en-US" altLang="ja-JP" sz="2400" i="1">
                                      <a:solidFill>
                                        <a:schemeClr val="bg2">
                                          <a:lumMod val="10000"/>
                                        </a:schemeClr>
                                      </a:solidFill>
                                      <a:latin typeface="Cambria Math"/>
                                      <a:ea typeface="Cambria Math"/>
                                    </a:rPr>
                                    <m:t>𝜎</m:t>
                                  </m:r>
                                </m:e>
                                <m:sub>
                                  <m:r>
                                    <a:rPr lang="en-US" altLang="ja-JP" sz="2400" i="1">
                                      <a:solidFill>
                                        <a:schemeClr val="bg2">
                                          <a:lumMod val="10000"/>
                                        </a:schemeClr>
                                      </a:solidFill>
                                      <a:latin typeface="Cambria Math"/>
                                      <a:ea typeface="Cambria Math"/>
                                    </a:rPr>
                                    <m:t>𝑎</m:t>
                                  </m:r>
                                </m:sub>
                                <m:sup/>
                              </m:sSubSup>
                            </m:e>
                            <m:sup>
                              <m:r>
                                <a:rPr lang="en-US" altLang="ja-JP" sz="2400" b="0" i="1" smtClean="0">
                                  <a:solidFill>
                                    <a:schemeClr val="bg2">
                                      <a:lumMod val="10000"/>
                                    </a:schemeClr>
                                  </a:solidFill>
                                  <a:latin typeface="Cambria Math"/>
                                  <a:ea typeface="Cambria Math"/>
                                </a:rPr>
                                <m:t>2</m:t>
                              </m:r>
                            </m:sup>
                          </m:sSup>
                          <m:d>
                            <m:dPr>
                              <m:ctrlPr>
                                <a:rPr lang="en-US" altLang="ja-JP" sz="2400" b="0" i="1" smtClean="0">
                                  <a:solidFill>
                                    <a:schemeClr val="bg2">
                                      <a:lumMod val="10000"/>
                                    </a:schemeClr>
                                  </a:solidFill>
                                  <a:latin typeface="Cambria Math"/>
                                  <a:ea typeface="Cambria Math"/>
                                </a:rPr>
                              </m:ctrlPr>
                            </m:dPr>
                            <m:e>
                              <m:sSub>
                                <m:sSubPr>
                                  <m:ctrlPr>
                                    <a:rPr lang="en-US" altLang="ja-JP" sz="2400" i="1">
                                      <a:solidFill>
                                        <a:schemeClr val="bg2">
                                          <a:lumMod val="10000"/>
                                        </a:schemeClr>
                                      </a:solidFill>
                                      <a:latin typeface="Cambria Math"/>
                                      <a:ea typeface="Cambria Math"/>
                                    </a:rPr>
                                  </m:ctrlPr>
                                </m:sSubPr>
                                <m:e>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e>
                                <m:sub>
                                  <m:r>
                                    <a:rPr lang="en-US" altLang="ja-JP" sz="2400" i="1">
                                      <a:solidFill>
                                        <a:schemeClr val="bg2">
                                          <a:lumMod val="10000"/>
                                        </a:schemeClr>
                                      </a:solidFill>
                                      <a:latin typeface="Cambria Math"/>
                                      <a:ea typeface="Cambria Math"/>
                                    </a:rPr>
                                    <m:t>𝑖</m:t>
                                  </m:r>
                                </m:sub>
                              </m:sSub>
                            </m:e>
                          </m:d>
                          <m:r>
                            <a:rPr lang="en-US" altLang="ja-JP" sz="2400" b="0" i="1" smtClean="0">
                              <a:solidFill>
                                <a:schemeClr val="bg2">
                                  <a:lumMod val="10000"/>
                                </a:schemeClr>
                              </a:solidFill>
                              <a:latin typeface="Cambria Math"/>
                              <a:ea typeface="Cambria Math"/>
                            </a:rPr>
                            <m:t>−</m:t>
                          </m:r>
                          <m:sSub>
                            <m:sSubPr>
                              <m:ctrlPr>
                                <a:rPr lang="en-US" altLang="ja-JP" sz="2400" b="0" i="1" smtClean="0">
                                  <a:solidFill>
                                    <a:schemeClr val="bg2">
                                      <a:lumMod val="10000"/>
                                    </a:schemeClr>
                                  </a:solidFill>
                                  <a:latin typeface="Cambria Math"/>
                                  <a:ea typeface="Cambria Math"/>
                                </a:rPr>
                              </m:ctrlPr>
                            </m:sSubPr>
                            <m:e>
                              <m:r>
                                <a:rPr lang="en-US" altLang="ja-JP" sz="2400" b="0" i="1" smtClean="0">
                                  <a:solidFill>
                                    <a:schemeClr val="bg2">
                                      <a:lumMod val="10000"/>
                                    </a:schemeClr>
                                  </a:solidFill>
                                  <a:latin typeface="Cambria Math"/>
                                  <a:ea typeface="Cambria Math"/>
                                </a:rPr>
                                <m:t>𝜃</m:t>
                              </m:r>
                            </m:e>
                            <m:sub>
                              <m:r>
                                <a:rPr lang="en-US" altLang="ja-JP" sz="2400" b="0" i="1" smtClean="0">
                                  <a:solidFill>
                                    <a:schemeClr val="bg2">
                                      <a:lumMod val="10000"/>
                                    </a:schemeClr>
                                  </a:solidFill>
                                  <a:latin typeface="Cambria Math"/>
                                  <a:ea typeface="Cambria Math"/>
                                </a:rPr>
                                <m:t>𝑎</m:t>
                              </m:r>
                            </m:sub>
                          </m:sSub>
                        </m:e>
                      </m:d>
                    </m:oMath>
                  </m:oMathPara>
                </a14:m>
                <a:endParaRPr lang="en-US" altLang="ja-JP" sz="2400" b="0" i="1" dirty="0" smtClean="0">
                  <a:solidFill>
                    <a:schemeClr val="bg2">
                      <a:lumMod val="10000"/>
                    </a:schemeClr>
                  </a:solidFill>
                  <a:latin typeface="Cambria Math"/>
                  <a:ea typeface="Cambria Math"/>
                </a:endParaRPr>
              </a:p>
              <a:p>
                <a:pPr marL="0" indent="0">
                  <a:buClr>
                    <a:schemeClr val="accent1"/>
                  </a:buClr>
                  <a:buNone/>
                </a:pPr>
                <a:r>
                  <a:rPr lang="en-US" altLang="ja-JP" sz="2400" b="0" dirty="0" smtClean="0">
                    <a:solidFill>
                      <a:schemeClr val="bg2">
                        <a:lumMod val="10000"/>
                      </a:schemeClr>
                    </a:solidFill>
                    <a:ea typeface="Cambria Math"/>
                  </a:rPr>
                  <a:t>				</a:t>
                </a:r>
                <a:r>
                  <a:rPr lang="ja-JP" altLang="en-US" sz="2400" b="0" dirty="0" smtClean="0">
                    <a:solidFill>
                      <a:schemeClr val="bg2">
                        <a:lumMod val="10000"/>
                      </a:schemeClr>
                    </a:solidFill>
                    <a:ea typeface="Cambria Math"/>
                  </a:rPr>
                  <a:t>　  </a:t>
                </a:r>
                <a14:m>
                  <m:oMath xmlns:m="http://schemas.openxmlformats.org/officeDocument/2006/math">
                    <m:r>
                      <a:rPr lang="en-US" altLang="ja-JP" sz="2400" b="0" i="1" smtClean="0">
                        <a:solidFill>
                          <a:schemeClr val="bg2">
                            <a:lumMod val="10000"/>
                          </a:schemeClr>
                        </a:solidFill>
                        <a:latin typeface="Cambria Math"/>
                        <a:ea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𝜍</m:t>
                        </m:r>
                      </m:e>
                      <m:sub>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𝑏</m:t>
                            </m:r>
                          </m:e>
                          <m:sub>
                            <m:acc>
                              <m:accPr>
                                <m:chr m:val="̂"/>
                                <m:ctrlPr>
                                  <a:rPr lang="en-US" altLang="ja-JP" sz="2400" b="0" i="1" smtClean="0">
                                    <a:solidFill>
                                      <a:schemeClr val="bg2">
                                        <a:lumMod val="10000"/>
                                      </a:schemeClr>
                                    </a:solidFill>
                                    <a:latin typeface="Cambria Math"/>
                                    <a:ea typeface="Cambria Math"/>
                                  </a:rPr>
                                </m:ctrlPr>
                              </m:accPr>
                              <m:e>
                                <m:r>
                                  <a:rPr lang="en-US" altLang="ja-JP" sz="2400" b="0" i="1" smtClean="0">
                                    <a:solidFill>
                                      <a:schemeClr val="bg2">
                                        <a:lumMod val="10000"/>
                                      </a:schemeClr>
                                    </a:solidFill>
                                    <a:latin typeface="Cambria Math"/>
                                    <a:ea typeface="Cambria Math"/>
                                  </a:rPr>
                                  <m:t>𝑜</m:t>
                                </m:r>
                              </m:e>
                            </m:acc>
                          </m:sub>
                        </m:sSub>
                      </m:sub>
                    </m:sSub>
                    <m:d>
                      <m:dPr>
                        <m:ctrlPr>
                          <a:rPr lang="en-US" altLang="ja-JP" sz="2400" b="0" i="1" smtClean="0">
                            <a:solidFill>
                              <a:schemeClr val="bg2">
                                <a:lumMod val="10000"/>
                              </a:schemeClr>
                            </a:solidFill>
                            <a:latin typeface="Cambria Math"/>
                            <a:ea typeface="Cambria Math"/>
                          </a:rPr>
                        </m:ctrlPr>
                      </m:dPr>
                      <m:e>
                        <m:sSup>
                          <m:sSupPr>
                            <m:ctrlPr>
                              <a:rPr lang="en-US" altLang="ja-JP" sz="2400" b="0" i="1" smtClean="0">
                                <a:solidFill>
                                  <a:schemeClr val="bg2">
                                    <a:lumMod val="10000"/>
                                  </a:schemeClr>
                                </a:solidFill>
                                <a:latin typeface="Cambria Math"/>
                                <a:ea typeface="Cambria Math"/>
                              </a:rPr>
                            </m:ctrlPr>
                          </m:sSupPr>
                          <m:e>
                            <m:sSubSup>
                              <m:sSubSupPr>
                                <m:ctrlPr>
                                  <a:rPr lang="en-US" altLang="ja-JP" sz="2400" i="1">
                                    <a:solidFill>
                                      <a:schemeClr val="bg2">
                                        <a:lumMod val="10000"/>
                                      </a:schemeClr>
                                    </a:solidFill>
                                    <a:latin typeface="Cambria Math"/>
                                    <a:ea typeface="Cambria Math"/>
                                  </a:rPr>
                                </m:ctrlPr>
                              </m:sSubSupPr>
                              <m:e>
                                <m:r>
                                  <a:rPr lang="en-US" altLang="ja-JP" sz="2400" i="1">
                                    <a:solidFill>
                                      <a:schemeClr val="bg2">
                                        <a:lumMod val="10000"/>
                                      </a:schemeClr>
                                    </a:solidFill>
                                    <a:latin typeface="Cambria Math"/>
                                    <a:ea typeface="Cambria Math"/>
                                  </a:rPr>
                                  <m:t>𝜎</m:t>
                                </m:r>
                              </m:e>
                              <m:sub>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sub>
                              <m:sup/>
                            </m:sSubSup>
                          </m:e>
                          <m:sup>
                            <m:r>
                              <a:rPr lang="en-US" altLang="ja-JP" sz="2400" b="0" i="1" smtClean="0">
                                <a:solidFill>
                                  <a:schemeClr val="bg2">
                                    <a:lumMod val="10000"/>
                                  </a:schemeClr>
                                </a:solidFill>
                                <a:latin typeface="Cambria Math"/>
                                <a:ea typeface="Cambria Math"/>
                              </a:rPr>
                              <m:t>2</m:t>
                            </m:r>
                          </m:sup>
                        </m:sSup>
                        <m:d>
                          <m:dPr>
                            <m:ctrlPr>
                              <a:rPr lang="en-US" altLang="ja-JP" sz="2400" b="0" i="1" smtClean="0">
                                <a:solidFill>
                                  <a:schemeClr val="bg2">
                                    <a:lumMod val="10000"/>
                                  </a:schemeClr>
                                </a:solidFill>
                                <a:latin typeface="Cambria Math"/>
                                <a:ea typeface="Cambria Math"/>
                              </a:rPr>
                            </m:ctrlPr>
                          </m:dPr>
                          <m:e>
                            <m:sSub>
                              <m:sSubPr>
                                <m:ctrlPr>
                                  <a:rPr lang="en-US" altLang="ja-JP" sz="2400" i="1">
                                    <a:solidFill>
                                      <a:schemeClr val="bg2">
                                        <a:lumMod val="10000"/>
                                      </a:schemeClr>
                                    </a:solidFill>
                                    <a:latin typeface="Cambria Math"/>
                                    <a:ea typeface="Cambria Math"/>
                                  </a:rPr>
                                </m:ctrlPr>
                              </m:sSubPr>
                              <m:e>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e>
                              <m:sub>
                                <m:r>
                                  <a:rPr lang="en-US" altLang="ja-JP" sz="2400" i="1">
                                    <a:solidFill>
                                      <a:schemeClr val="bg2">
                                        <a:lumMod val="10000"/>
                                      </a:schemeClr>
                                    </a:solidFill>
                                    <a:latin typeface="Cambria Math"/>
                                    <a:ea typeface="Cambria Math"/>
                                  </a:rPr>
                                  <m:t>𝑖</m:t>
                                </m:r>
                              </m:sub>
                            </m:sSub>
                            <m:r>
                              <a:rPr lang="en-US" altLang="ja-JP" sz="2400" i="1">
                                <a:solidFill>
                                  <a:schemeClr val="bg2">
                                    <a:lumMod val="10000"/>
                                  </a:schemeClr>
                                </a:solidFill>
                                <a:latin typeface="Cambria Math"/>
                                <a:ea typeface="Cambria Math"/>
                              </a:rPr>
                              <m:t>,</m:t>
                            </m:r>
                            <m:sSub>
                              <m:sSubPr>
                                <m:ctrlPr>
                                  <a:rPr lang="en-US" altLang="ja-JP" sz="2400" i="1">
                                    <a:solidFill>
                                      <a:schemeClr val="bg2">
                                        <a:lumMod val="10000"/>
                                      </a:schemeClr>
                                    </a:solidFill>
                                    <a:latin typeface="Cambria Math"/>
                                    <a:ea typeface="Cambria Math"/>
                                  </a:rPr>
                                </m:ctrlPr>
                              </m:sSubPr>
                              <m:e>
                                <m:r>
                                  <a:rPr lang="en-US" altLang="ja-JP" sz="2400" i="1">
                                    <a:solidFill>
                                      <a:schemeClr val="bg2">
                                        <a:lumMod val="10000"/>
                                      </a:schemeClr>
                                    </a:solidFill>
                                    <a:latin typeface="Cambria Math"/>
                                    <a:ea typeface="Cambria Math"/>
                                  </a:rPr>
                                  <m:t>𝑎</m:t>
                                </m:r>
                              </m:e>
                              <m:sub>
                                <m:r>
                                  <a:rPr lang="en-US" altLang="ja-JP" sz="2400" i="1">
                                    <a:solidFill>
                                      <a:schemeClr val="bg2">
                                        <a:lumMod val="10000"/>
                                      </a:schemeClr>
                                    </a:solidFill>
                                    <a:latin typeface="Cambria Math"/>
                                    <a:ea typeface="Cambria Math"/>
                                  </a:rPr>
                                  <m:t>𝑗</m:t>
                                </m:r>
                              </m:sub>
                            </m:sSub>
                          </m:e>
                        </m:d>
                        <m:r>
                          <a:rPr lang="en-US" altLang="ja-JP" sz="2400" b="0" i="1" smtClean="0">
                            <a:solidFill>
                              <a:schemeClr val="bg2">
                                <a:lumMod val="10000"/>
                              </a:schemeClr>
                            </a:solidFill>
                            <a:latin typeface="Cambria Math"/>
                            <a:ea typeface="Cambria Math"/>
                          </a:rPr>
                          <m:t>−</m:t>
                        </m:r>
                        <m:sSub>
                          <m:sSubPr>
                            <m:ctrlPr>
                              <a:rPr lang="en-US" altLang="ja-JP" sz="2400" b="0" i="1" smtClean="0">
                                <a:solidFill>
                                  <a:schemeClr val="bg2">
                                    <a:lumMod val="10000"/>
                                  </a:schemeClr>
                                </a:solidFill>
                                <a:latin typeface="Cambria Math"/>
                                <a:ea typeface="Cambria Math"/>
                              </a:rPr>
                            </m:ctrlPr>
                          </m:sSubPr>
                          <m:e>
                            <m:r>
                              <a:rPr lang="en-US" altLang="ja-JP" sz="2400" b="0" i="1" smtClean="0">
                                <a:solidFill>
                                  <a:schemeClr val="bg2">
                                    <a:lumMod val="10000"/>
                                  </a:schemeClr>
                                </a:solidFill>
                                <a:latin typeface="Cambria Math"/>
                                <a:ea typeface="Cambria Math"/>
                              </a:rPr>
                              <m:t>𝜃</m:t>
                            </m:r>
                          </m:e>
                          <m:sub>
                            <m:acc>
                              <m:accPr>
                                <m:chr m:val="̂"/>
                                <m:ctrlPr>
                                  <a:rPr lang="en-US" altLang="ja-JP" sz="2400" b="0" i="1" smtClean="0">
                                    <a:solidFill>
                                      <a:schemeClr val="bg2">
                                        <a:lumMod val="10000"/>
                                      </a:schemeClr>
                                    </a:solidFill>
                                    <a:latin typeface="Cambria Math"/>
                                    <a:ea typeface="Cambria Math"/>
                                  </a:rPr>
                                </m:ctrlPr>
                              </m:accPr>
                              <m:e>
                                <m:r>
                                  <a:rPr lang="en-US" altLang="ja-JP" sz="2400" b="0" i="1" smtClean="0">
                                    <a:solidFill>
                                      <a:schemeClr val="bg2">
                                        <a:lumMod val="10000"/>
                                      </a:schemeClr>
                                    </a:solidFill>
                                    <a:latin typeface="Cambria Math"/>
                                    <a:ea typeface="Cambria Math"/>
                                  </a:rPr>
                                  <m:t>𝑜</m:t>
                                </m:r>
                              </m:e>
                            </m:acc>
                          </m:sub>
                        </m:sSub>
                      </m:e>
                    </m:d>
                    <m:r>
                      <a:rPr lang="ja-JP" altLang="en-US" sz="2400" b="0" i="1" smtClean="0">
                        <a:solidFill>
                          <a:schemeClr val="bg2">
                            <a:lumMod val="10000"/>
                          </a:schemeClr>
                        </a:solidFill>
                        <a:latin typeface="Cambria Math"/>
                        <a:ea typeface="Cambria Math"/>
                      </a:rPr>
                      <m:t>　　　</m:t>
                    </m:r>
                    <m:r>
                      <a:rPr lang="en-US" altLang="ja-JP" sz="2400" b="0" i="1" smtClean="0">
                        <a:solidFill>
                          <a:schemeClr val="bg2">
                            <a:lumMod val="10000"/>
                          </a:schemeClr>
                        </a:solidFill>
                        <a:latin typeface="Cambria Math"/>
                        <a:ea typeface="Cambria Math"/>
                      </a:rPr>
                      <m:t>(1)</m:t>
                    </m:r>
                  </m:oMath>
                </a14:m>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a:solidFill>
                    <a:schemeClr val="bg2">
                      <a:lumMod val="10000"/>
                    </a:schemeClr>
                  </a:solidFill>
                  <a:latin typeface="+mj-ea"/>
                  <a:ea typeface="+mj-ea"/>
                </a:endParaRPr>
              </a:p>
              <a:p>
                <a:pPr marL="0" indent="0">
                  <a:buClr>
                    <a:schemeClr val="accent1"/>
                  </a:buClr>
                  <a:buNone/>
                </a:pPr>
                <a14:m>
                  <m:oMathPara xmlns:m="http://schemas.openxmlformats.org/officeDocument/2006/math">
                    <m:oMathParaPr>
                      <m:jc m:val="centerGroup"/>
                    </m:oMathParaPr>
                    <m:oMath xmlns:m="http://schemas.openxmlformats.org/officeDocument/2006/math">
                      <m:r>
                        <a:rPr lang="ja-JP" altLang="en-US" sz="2400" b="0" i="1" smtClean="0">
                          <a:solidFill>
                            <a:schemeClr val="bg2">
                              <a:lumMod val="10000"/>
                            </a:schemeClr>
                          </a:solidFill>
                          <a:latin typeface="Cambria Math"/>
                        </a:rPr>
                        <m:t>　　　　</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𝜍</m:t>
                          </m:r>
                        </m:e>
                        <m:sub>
                          <m:r>
                            <a:rPr lang="en-US" altLang="ja-JP" sz="2400" i="1">
                              <a:solidFill>
                                <a:schemeClr val="bg2">
                                  <a:lumMod val="10000"/>
                                </a:schemeClr>
                              </a:solidFill>
                              <a:latin typeface="Cambria Math"/>
                            </a:rPr>
                            <m:t>𝑏</m:t>
                          </m:r>
                        </m:sub>
                      </m:sSub>
                      <m:d>
                        <m:dPr>
                          <m:ctrlPr>
                            <a:rPr lang="en-US" altLang="ja-JP" sz="2400" i="1">
                              <a:solidFill>
                                <a:schemeClr val="bg2">
                                  <a:lumMod val="10000"/>
                                </a:schemeClr>
                              </a:solidFill>
                              <a:latin typeface="Cambria Math"/>
                            </a:rPr>
                          </m:ctrlPr>
                        </m:dPr>
                        <m:e>
                          <m:r>
                            <a:rPr lang="en-US" altLang="ja-JP" sz="2400" i="1">
                              <a:solidFill>
                                <a:schemeClr val="bg2">
                                  <a:lumMod val="10000"/>
                                </a:schemeClr>
                              </a:solidFill>
                              <a:latin typeface="Cambria Math"/>
                            </a:rPr>
                            <m:t>𝑥</m:t>
                          </m:r>
                          <m:r>
                            <a:rPr lang="en-US" altLang="ja-JP" sz="2400" i="1">
                              <a:solidFill>
                                <a:schemeClr val="bg2">
                                  <a:lumMod val="10000"/>
                                </a:schemeClr>
                              </a:solidFill>
                              <a:latin typeface="Cambria Math"/>
                            </a:rPr>
                            <m:t>−</m:t>
                          </m:r>
                          <m:r>
                            <a:rPr lang="en-US" altLang="ja-JP" sz="2400" i="1">
                              <a:solidFill>
                                <a:schemeClr val="bg2">
                                  <a:lumMod val="10000"/>
                                </a:schemeClr>
                              </a:solidFill>
                              <a:latin typeface="Cambria Math"/>
                            </a:rPr>
                            <m:t>𝜃</m:t>
                          </m:r>
                        </m:e>
                      </m:d>
                      <m:r>
                        <a:rPr lang="en-US" altLang="ja-JP" sz="2400" i="1">
                          <a:solidFill>
                            <a:schemeClr val="bg2">
                              <a:lumMod val="10000"/>
                            </a:schemeClr>
                          </a:solidFill>
                          <a:latin typeface="Cambria Math"/>
                        </a:rPr>
                        <m:t>=</m:t>
                      </m:r>
                      <m:f>
                        <m:fPr>
                          <m:ctrlPr>
                            <a:rPr lang="en-US" altLang="ja-JP" sz="2400" i="1">
                              <a:solidFill>
                                <a:schemeClr val="bg2">
                                  <a:lumMod val="10000"/>
                                </a:schemeClr>
                              </a:solidFill>
                              <a:latin typeface="Cambria Math"/>
                            </a:rPr>
                          </m:ctrlPr>
                        </m:fPr>
                        <m:num>
                          <m:r>
                            <a:rPr lang="en-US" altLang="ja-JP" sz="2400" i="1">
                              <a:solidFill>
                                <a:schemeClr val="bg2">
                                  <a:lumMod val="10000"/>
                                </a:schemeClr>
                              </a:solidFill>
                              <a:latin typeface="Cambria Math"/>
                            </a:rPr>
                            <m:t>1</m:t>
                          </m:r>
                        </m:num>
                        <m:den>
                          <m:r>
                            <a:rPr lang="en-US" altLang="ja-JP" sz="2400" i="1">
                              <a:solidFill>
                                <a:schemeClr val="bg2">
                                  <a:lumMod val="10000"/>
                                </a:schemeClr>
                              </a:solidFill>
                              <a:latin typeface="Cambria Math"/>
                            </a:rPr>
                            <m:t>1+</m:t>
                          </m:r>
                          <m:sSup>
                            <m:sSupPr>
                              <m:ctrlPr>
                                <a:rPr lang="en-US" altLang="ja-JP" sz="2400" i="1">
                                  <a:solidFill>
                                    <a:schemeClr val="bg2">
                                      <a:lumMod val="10000"/>
                                    </a:schemeClr>
                                  </a:solidFill>
                                  <a:latin typeface="Cambria Math"/>
                                </a:rPr>
                              </m:ctrlPr>
                            </m:sSupPr>
                            <m:e>
                              <m:r>
                                <a:rPr lang="en-US" altLang="ja-JP" sz="2400" i="1">
                                  <a:solidFill>
                                    <a:schemeClr val="bg2">
                                      <a:lumMod val="10000"/>
                                    </a:schemeClr>
                                  </a:solidFill>
                                  <a:latin typeface="Cambria Math"/>
                                </a:rPr>
                                <m:t>𝑒</m:t>
                              </m:r>
                            </m:e>
                            <m:sup>
                              <m:r>
                                <a:rPr lang="en-US" altLang="ja-JP" sz="2400" i="1">
                                  <a:solidFill>
                                    <a:schemeClr val="bg2">
                                      <a:lumMod val="10000"/>
                                    </a:schemeClr>
                                  </a:solidFill>
                                  <a:latin typeface="Cambria Math"/>
                                </a:rPr>
                                <m:t>−</m:t>
                              </m:r>
                              <m:r>
                                <a:rPr lang="en-US" altLang="ja-JP" sz="2400" i="1">
                                  <a:solidFill>
                                    <a:schemeClr val="bg2">
                                      <a:lumMod val="10000"/>
                                    </a:schemeClr>
                                  </a:solidFill>
                                  <a:latin typeface="Cambria Math"/>
                                </a:rPr>
                                <m:t>𝑏</m:t>
                              </m:r>
                              <m:r>
                                <a:rPr lang="en-US" altLang="ja-JP" sz="2400" i="1">
                                  <a:solidFill>
                                    <a:schemeClr val="bg2">
                                      <a:lumMod val="10000"/>
                                    </a:schemeClr>
                                  </a:solidFill>
                                  <a:latin typeface="Cambria Math"/>
                                </a:rPr>
                                <m:t>(</m:t>
                              </m:r>
                              <m:r>
                                <a:rPr lang="en-US" altLang="ja-JP" sz="2400" i="1">
                                  <a:solidFill>
                                    <a:schemeClr val="bg2">
                                      <a:lumMod val="10000"/>
                                    </a:schemeClr>
                                  </a:solidFill>
                                  <a:latin typeface="Cambria Math"/>
                                </a:rPr>
                                <m:t>𝑥</m:t>
                              </m:r>
                              <m:r>
                                <a:rPr lang="en-US" altLang="ja-JP" sz="2400" i="1">
                                  <a:solidFill>
                                    <a:schemeClr val="bg2">
                                      <a:lumMod val="10000"/>
                                    </a:schemeClr>
                                  </a:solidFill>
                                  <a:latin typeface="Cambria Math"/>
                                </a:rPr>
                                <m:t>−</m:t>
                              </m:r>
                              <m:r>
                                <a:rPr lang="en-US" altLang="ja-JP" sz="2400" i="1">
                                  <a:solidFill>
                                    <a:schemeClr val="bg2">
                                      <a:lumMod val="10000"/>
                                    </a:schemeClr>
                                  </a:solidFill>
                                  <a:latin typeface="Cambria Math"/>
                                </a:rPr>
                                <m:t>𝜃</m:t>
                              </m:r>
                              <m:r>
                                <a:rPr lang="en-US" altLang="ja-JP" sz="2400" i="1">
                                  <a:solidFill>
                                    <a:schemeClr val="bg2">
                                      <a:lumMod val="10000"/>
                                    </a:schemeClr>
                                  </a:solidFill>
                                  <a:latin typeface="Cambria Math"/>
                                </a:rPr>
                                <m:t>)</m:t>
                              </m:r>
                            </m:sup>
                          </m:sSup>
                        </m:den>
                      </m:f>
                      <m:r>
                        <a:rPr lang="ja-JP" altLang="en-US" sz="2400" i="1">
                          <a:solidFill>
                            <a:schemeClr val="bg2">
                              <a:lumMod val="10000"/>
                            </a:schemeClr>
                          </a:solidFill>
                          <a:latin typeface="Cambria Math"/>
                        </a:rPr>
                        <m:t>　　　　　　　　</m:t>
                      </m:r>
                      <m:d>
                        <m:dPr>
                          <m:ctrlPr>
                            <a:rPr lang="en-US" altLang="ja-JP" sz="2400" i="1">
                              <a:solidFill>
                                <a:schemeClr val="bg2">
                                  <a:lumMod val="10000"/>
                                </a:schemeClr>
                              </a:solidFill>
                              <a:latin typeface="Cambria Math"/>
                            </a:rPr>
                          </m:ctrlPr>
                        </m:dPr>
                        <m:e>
                          <m:r>
                            <a:rPr lang="en-US" altLang="ja-JP" sz="2400" i="1">
                              <a:solidFill>
                                <a:schemeClr val="bg2">
                                  <a:lumMod val="10000"/>
                                </a:schemeClr>
                              </a:solidFill>
                              <a:latin typeface="Cambria Math"/>
                            </a:rPr>
                            <m:t>2</m:t>
                          </m:r>
                        </m:e>
                      </m:d>
                    </m:oMath>
                  </m:oMathPara>
                </a14:m>
                <a:endParaRPr lang="en-US" altLang="ja-JP" sz="2400" dirty="0">
                  <a:solidFill>
                    <a:schemeClr val="bg2">
                      <a:lumMod val="10000"/>
                    </a:schemeClr>
                  </a:solidFill>
                  <a:latin typeface="+mj-ea"/>
                  <a:ea typeface="+mj-ea"/>
                </a:endParaRPr>
              </a:p>
            </p:txBody>
          </p:sp>
        </mc:Choice>
        <mc:Fallback>
          <p:sp>
            <p:nvSpPr>
              <p:cNvPr id="5" name="コンテンツ プレースホルダー 2"/>
              <p:cNvSpPr txBox="1">
                <a:spLocks noRot="1" noChangeAspect="1" noMove="1" noResize="1" noEditPoints="1" noAdjustHandles="1" noChangeArrowheads="1" noChangeShapeType="1" noTextEdit="1"/>
              </p:cNvSpPr>
              <p:nvPr/>
            </p:nvSpPr>
            <p:spPr>
              <a:xfrm>
                <a:off x="360000" y="1080000"/>
                <a:ext cx="8640000" cy="5517352"/>
              </a:xfrm>
              <a:prstGeom prst="rect">
                <a:avLst/>
              </a:prstGeom>
              <a:blipFill rotWithShape="1">
                <a:blip r:embed="rId2"/>
                <a:stretch>
                  <a:fillRect l="-1059" t="-17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94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タイトル 1"/>
              <p:cNvSpPr>
                <a:spLocks noGrp="1"/>
              </p:cNvSpPr>
              <p:nvPr>
                <p:ph type="title"/>
              </p:nvPr>
            </p:nvSpPr>
            <p:spPr>
              <a:xfrm>
                <a:off x="900000" y="180000"/>
                <a:ext cx="6804304" cy="819312"/>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遷移する認識状態の分散</a:t>
                </a:r>
                <a14:m>
                  <m:oMath xmlns:m="http://schemas.openxmlformats.org/officeDocument/2006/math">
                    <m:sSup>
                      <m:sSupPr>
                        <m:ctrlPr>
                          <a:rPr lang="en-US" altLang="ja-JP" sz="3600" i="1">
                            <a:solidFill>
                              <a:srgbClr val="E8DED8">
                                <a:lumMod val="10000"/>
                              </a:srgbClr>
                            </a:solidFill>
                            <a:latin typeface="Cambria Math"/>
                          </a:rPr>
                        </m:ctrlPr>
                      </m:sSupPr>
                      <m:e>
                        <m:sSub>
                          <m:sSubPr>
                            <m:ctrlPr>
                              <a:rPr lang="en-US" altLang="ja-JP" sz="3600" i="1">
                                <a:solidFill>
                                  <a:srgbClr val="E8DED8">
                                    <a:lumMod val="10000"/>
                                  </a:srgbClr>
                                </a:solidFill>
                                <a:latin typeface="Cambria Math"/>
                              </a:rPr>
                            </m:ctrlPr>
                          </m:sSubPr>
                          <m:e>
                            <m:r>
                              <a:rPr lang="en-US" altLang="ja-JP" sz="3600" i="1">
                                <a:solidFill>
                                  <a:srgbClr val="E8DED8">
                                    <a:lumMod val="10000"/>
                                  </a:srgbClr>
                                </a:solidFill>
                                <a:latin typeface="Cambria Math"/>
                              </a:rPr>
                              <m:t>𝜎</m:t>
                            </m:r>
                          </m:e>
                          <m:sub>
                            <m:acc>
                              <m:accPr>
                                <m:chr m:val="̂"/>
                                <m:ctrlPr>
                                  <a:rPr lang="en-US" altLang="ja-JP" sz="3600" i="1">
                                    <a:solidFill>
                                      <a:srgbClr val="E8DED8">
                                        <a:lumMod val="10000"/>
                                      </a:srgbClr>
                                    </a:solidFill>
                                    <a:latin typeface="Cambria Math"/>
                                  </a:rPr>
                                </m:ctrlPr>
                              </m:accPr>
                              <m:e>
                                <m:r>
                                  <a:rPr lang="en-US" altLang="ja-JP" sz="3600" i="1">
                                    <a:solidFill>
                                      <a:srgbClr val="E8DED8">
                                        <a:lumMod val="10000"/>
                                      </a:srgbClr>
                                    </a:solidFill>
                                    <a:latin typeface="Cambria Math"/>
                                  </a:rPr>
                                  <m:t>𝑜</m:t>
                                </m:r>
                              </m:e>
                            </m:acc>
                          </m:sub>
                        </m:sSub>
                      </m:e>
                      <m:sup>
                        <m:r>
                          <a:rPr lang="en-US" altLang="ja-JP" sz="3600" i="1">
                            <a:solidFill>
                              <a:srgbClr val="E8DED8">
                                <a:lumMod val="10000"/>
                              </a:srgbClr>
                            </a:solidFill>
                            <a:latin typeface="Cambria Math"/>
                          </a:rPr>
                          <m:t>2</m:t>
                        </m:r>
                      </m:sup>
                    </m:sSup>
                  </m:oMath>
                </a14:m>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mc:Choice>
        <mc:Fallback xmlns="">
          <p:sp>
            <p:nvSpPr>
              <p:cNvPr id="27" name="タイトル 1"/>
              <p:cNvSpPr>
                <a:spLocks noGrp="1" noRot="1" noChangeAspect="1" noMove="1" noResize="1" noEditPoints="1" noAdjustHandles="1" noChangeArrowheads="1" noChangeShapeType="1" noTextEdit="1"/>
              </p:cNvSpPr>
              <p:nvPr>
                <p:ph type="title"/>
              </p:nvPr>
            </p:nvSpPr>
            <p:spPr>
              <a:xfrm>
                <a:off x="900000" y="180000"/>
                <a:ext cx="6804304" cy="819312"/>
              </a:xfrm>
              <a:blipFill rotWithShape="1">
                <a:blip r:embed="rId6"/>
                <a:stretch>
                  <a:fillRect l="-3315" t="-3731" b="-335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コンテンツ プレースホルダー 2"/>
              <p:cNvSpPr txBox="1">
                <a:spLocks/>
              </p:cNvSpPr>
              <p:nvPr/>
            </p:nvSpPr>
            <p:spPr>
              <a:xfrm>
                <a:off x="179512" y="1196752"/>
                <a:ext cx="8964488" cy="5256584"/>
              </a:xfrm>
              <a:prstGeom prst="rect">
                <a:avLst/>
              </a:prstGeom>
            </p:spPr>
            <p:txBody>
              <a:bodyPr vert="horz" wrap="square"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rgbClr val="E8DED8">
                        <a:lumMod val="10000"/>
                      </a:srgbClr>
                    </a:solidFill>
                    <a:latin typeface="ＭＳ Ｐゴシック"/>
                    <a:ea typeface="ＭＳ Ｐゴシック"/>
                  </a:rPr>
                  <a:t>不完全知覚による</a:t>
                </a:r>
                <a:r>
                  <a:rPr lang="ja-JP" altLang="en-US" sz="2400" dirty="0">
                    <a:solidFill>
                      <a:srgbClr val="E8DED8">
                        <a:lumMod val="10000"/>
                      </a:srgbClr>
                    </a:solidFill>
                    <a:latin typeface="ＭＳ Ｐゴシック"/>
                    <a:ea typeface="ＭＳ Ｐゴシック"/>
                  </a:rPr>
                  <a:t>環境</a:t>
                </a:r>
                <a:r>
                  <a:rPr lang="ja-JP" altLang="en-US" sz="2400" dirty="0" smtClean="0">
                    <a:solidFill>
                      <a:srgbClr val="E8DED8">
                        <a:lumMod val="10000"/>
                      </a:srgbClr>
                    </a:solidFill>
                    <a:latin typeface="ＭＳ Ｐゴシック"/>
                    <a:ea typeface="ＭＳ Ｐゴシック"/>
                  </a:rPr>
                  <a:t>状態の混同</a:t>
                </a:r>
                <a:endParaRPr lang="en-US" altLang="ja-JP" sz="2400" dirty="0" smtClean="0">
                  <a:solidFill>
                    <a:srgbClr val="E8DED8">
                      <a:lumMod val="10000"/>
                    </a:srgbClr>
                  </a:solidFill>
                  <a:latin typeface="ＭＳ Ｐゴシック"/>
                  <a:ea typeface="ＭＳ Ｐゴシック"/>
                </a:endParaRPr>
              </a:p>
              <a:p>
                <a:pPr marL="0" indent="0">
                  <a:buClr>
                    <a:schemeClr val="accent1"/>
                  </a:buClr>
                  <a:buNone/>
                </a:pPr>
                <a:r>
                  <a:rPr lang="ja-JP" altLang="en-US" sz="2400" dirty="0" smtClean="0">
                    <a:solidFill>
                      <a:srgbClr val="E8DED8">
                        <a:lumMod val="10000"/>
                      </a:srgbClr>
                    </a:solidFill>
                    <a:latin typeface="ＭＳ Ｐゴシック"/>
                    <a:ea typeface="ＭＳ Ｐゴシック"/>
                  </a:rPr>
                  <a:t>　　複数の環境状態を混同</a:t>
                </a:r>
                <a:r>
                  <a:rPr lang="ja-JP" altLang="en-US" sz="2400" dirty="0">
                    <a:solidFill>
                      <a:srgbClr val="E8DED8">
                        <a:lumMod val="10000"/>
                      </a:srgbClr>
                    </a:solidFill>
                    <a:latin typeface="ＭＳ Ｐゴシック"/>
                    <a:ea typeface="ＭＳ Ｐゴシック"/>
                  </a:rPr>
                  <a:t>して</a:t>
                </a:r>
                <a:r>
                  <a:rPr lang="ja-JP" altLang="en-US" sz="2400" dirty="0" smtClean="0">
                    <a:solidFill>
                      <a:srgbClr val="E8DED8">
                        <a:lumMod val="10000"/>
                      </a:srgbClr>
                    </a:solidFill>
                    <a:latin typeface="ＭＳ Ｐゴシック"/>
                    <a:ea typeface="ＭＳ Ｐゴシック"/>
                  </a:rPr>
                  <a:t>いる程，分散</a:t>
                </a:r>
                <a14:m>
                  <m:oMath xmlns:m="http://schemas.openxmlformats.org/officeDocument/2006/math">
                    <m:sSup>
                      <m:sSupPr>
                        <m:ctrlPr>
                          <a:rPr lang="en-US" altLang="ja-JP" sz="2400" i="1">
                            <a:solidFill>
                              <a:srgbClr val="E8DED8">
                                <a:lumMod val="10000"/>
                              </a:srgbClr>
                            </a:solidFill>
                            <a:latin typeface="Cambria Math"/>
                          </a:rPr>
                        </m:ctrlPr>
                      </m:sSupPr>
                      <m:e>
                        <m:sSub>
                          <m:sSubPr>
                            <m:ctrlPr>
                              <a:rPr lang="en-US" altLang="ja-JP" sz="2400" i="1">
                                <a:solidFill>
                                  <a:srgbClr val="E8DED8">
                                    <a:lumMod val="10000"/>
                                  </a:srgbClr>
                                </a:solidFill>
                                <a:latin typeface="Cambria Math"/>
                              </a:rPr>
                            </m:ctrlPr>
                          </m:sSubPr>
                          <m:e>
                            <m:r>
                              <a:rPr lang="en-US" altLang="ja-JP" sz="2400" i="1">
                                <a:solidFill>
                                  <a:srgbClr val="E8DED8">
                                    <a:lumMod val="10000"/>
                                  </a:srgbClr>
                                </a:solidFill>
                                <a:latin typeface="Cambria Math"/>
                              </a:rPr>
                              <m:t>𝜎</m:t>
                            </m:r>
                          </m:e>
                          <m:sub>
                            <m:acc>
                              <m:accPr>
                                <m:chr m:val="̂"/>
                                <m:ctrlPr>
                                  <a:rPr lang="en-US" altLang="ja-JP" sz="2400" i="1">
                                    <a:solidFill>
                                      <a:srgbClr val="E8DED8">
                                        <a:lumMod val="10000"/>
                                      </a:srgbClr>
                                    </a:solidFill>
                                    <a:latin typeface="Cambria Math"/>
                                  </a:rPr>
                                </m:ctrlPr>
                              </m:accPr>
                              <m:e>
                                <m:r>
                                  <a:rPr lang="en-US" altLang="ja-JP" sz="2400" i="1">
                                    <a:solidFill>
                                      <a:srgbClr val="E8DED8">
                                        <a:lumMod val="10000"/>
                                      </a:srgbClr>
                                    </a:solidFill>
                                    <a:latin typeface="Cambria Math"/>
                                  </a:rPr>
                                  <m:t>𝑜</m:t>
                                </m:r>
                              </m:e>
                            </m:acc>
                          </m:sub>
                        </m:sSub>
                      </m:e>
                      <m:sup>
                        <m:r>
                          <a:rPr lang="en-US" altLang="ja-JP" sz="2400" i="1">
                            <a:solidFill>
                              <a:srgbClr val="E8DED8">
                                <a:lumMod val="10000"/>
                              </a:srgbClr>
                            </a:solidFill>
                            <a:latin typeface="Cambria Math"/>
                          </a:rPr>
                          <m:t>2</m:t>
                        </m:r>
                      </m:sup>
                    </m:sSup>
                  </m:oMath>
                </a14:m>
                <a:r>
                  <a:rPr lang="ja-JP" altLang="en-US" sz="2400" dirty="0">
                    <a:solidFill>
                      <a:srgbClr val="E8DED8">
                        <a:lumMod val="10000"/>
                      </a:srgbClr>
                    </a:solidFill>
                    <a:latin typeface="ＭＳ Ｐゴシック"/>
                    <a:ea typeface="ＭＳ Ｐゴシック"/>
                  </a:rPr>
                  <a:t>が</a:t>
                </a:r>
                <a:r>
                  <a:rPr lang="ja-JP" altLang="en-US" sz="2400" dirty="0" smtClean="0">
                    <a:solidFill>
                      <a:srgbClr val="E8DED8">
                        <a:lumMod val="10000"/>
                      </a:srgbClr>
                    </a:solidFill>
                    <a:latin typeface="ＭＳ Ｐゴシック"/>
                    <a:ea typeface="ＭＳ Ｐゴシック"/>
                  </a:rPr>
                  <a:t>大きい</a:t>
                </a:r>
                <a:endParaRPr lang="en-US" altLang="ja-JP" sz="2400" dirty="0" smtClean="0">
                  <a:solidFill>
                    <a:srgbClr val="E8DED8">
                      <a:lumMod val="10000"/>
                    </a:srgbClr>
                  </a:solidFill>
                  <a:latin typeface="ＭＳ Ｐゴシック"/>
                  <a:ea typeface="ＭＳ Ｐゴシック"/>
                </a:endParaRPr>
              </a:p>
              <a:p>
                <a:pPr>
                  <a:buClr>
                    <a:schemeClr val="accent1"/>
                  </a:buClr>
                  <a:buFont typeface="Wingdings" pitchFamily="2" charset="2"/>
                  <a:buChar char="p"/>
                </a:pPr>
                <a:r>
                  <a:rPr lang="ja-JP" altLang="en-US" sz="2400" dirty="0" smtClean="0">
                    <a:solidFill>
                      <a:srgbClr val="E8DED8">
                        <a:lumMod val="10000"/>
                      </a:srgbClr>
                    </a:solidFill>
                    <a:latin typeface="ＭＳ Ｐゴシック"/>
                    <a:ea typeface="ＭＳ Ｐゴシック"/>
                  </a:rPr>
                  <a:t>ある状態行動対</a:t>
                </a:r>
                <a:r>
                  <a:rPr lang="en-US" altLang="ja-JP" sz="2400" dirty="0">
                    <a:solidFill>
                      <a:schemeClr val="bg2">
                        <a:lumMod val="10000"/>
                      </a:schemeClr>
                    </a:solidFill>
                    <a:latin typeface="+mj-ea"/>
                  </a:rPr>
                  <a:t>(</a:t>
                </a:r>
                <a14:m>
                  <m:oMath xmlns:m="http://schemas.openxmlformats.org/officeDocument/2006/math">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b="0" i="1" smtClean="0">
                            <a:solidFill>
                              <a:schemeClr val="bg2">
                                <a:lumMod val="10000"/>
                              </a:schemeClr>
                            </a:solidFill>
                            <a:latin typeface="Cambria Math"/>
                          </a:rPr>
                          <m:t>𝑖</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𝑎</m:t>
                        </m:r>
                      </m:e>
                      <m:sub>
                        <m:r>
                          <a:rPr lang="en-US" altLang="ja-JP" sz="2400" b="0" i="1" smtClean="0">
                            <a:solidFill>
                              <a:schemeClr val="bg2">
                                <a:lumMod val="10000"/>
                              </a:schemeClr>
                            </a:solidFill>
                            <a:latin typeface="Cambria Math"/>
                          </a:rPr>
                          <m:t>𝑗</m:t>
                        </m:r>
                      </m:sub>
                    </m:sSub>
                  </m:oMath>
                </a14:m>
                <a:r>
                  <a:rPr lang="en-US" altLang="ja-JP" sz="2400" dirty="0">
                    <a:solidFill>
                      <a:schemeClr val="bg2">
                        <a:lumMod val="10000"/>
                      </a:schemeClr>
                    </a:solidFill>
                    <a:latin typeface="+mj-ea"/>
                  </a:rPr>
                  <a:t>)</a:t>
                </a:r>
                <a:r>
                  <a:rPr lang="ja-JP" altLang="en-US" sz="2400" dirty="0" smtClean="0">
                    <a:solidFill>
                      <a:schemeClr val="bg2">
                        <a:lumMod val="10000"/>
                      </a:schemeClr>
                    </a:solidFill>
                    <a:latin typeface="+mj-ea"/>
                    <a:ea typeface="+mj-ea"/>
                  </a:rPr>
                  <a:t>により</a:t>
                </a:r>
                <a14:m>
                  <m:oMath xmlns:m="http://schemas.openxmlformats.org/officeDocument/2006/math">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𝑘</m:t>
                        </m:r>
                      </m:sub>
                    </m:sSub>
                    <m:r>
                      <a:rPr lang="en-US" altLang="ja-JP" sz="2400" i="1">
                        <a:solidFill>
                          <a:schemeClr val="bg2">
                            <a:lumMod val="10000"/>
                          </a:schemeClr>
                        </a:solidFill>
                        <a:latin typeface="Cambria Math"/>
                      </a:rPr>
                      <m:t> </m:t>
                    </m:r>
                  </m:oMath>
                </a14:m>
                <a:r>
                  <a:rPr lang="en-US" altLang="ja-JP" sz="2400" dirty="0" smtClean="0">
                    <a:solidFill>
                      <a:schemeClr val="bg2">
                        <a:lumMod val="10000"/>
                      </a:schemeClr>
                    </a:solidFill>
                    <a:latin typeface="+mj-ea"/>
                  </a:rPr>
                  <a:t>(</a:t>
                </a:r>
                <a14:m>
                  <m:oMath xmlns:m="http://schemas.openxmlformats.org/officeDocument/2006/math">
                    <m:r>
                      <m:rPr>
                        <m:sty m:val="p"/>
                      </m:rPr>
                      <a:rPr lang="en-US" altLang="ja-JP" sz="2400" b="0" i="0" smtClean="0">
                        <a:solidFill>
                          <a:schemeClr val="bg2">
                            <a:lumMod val="10000"/>
                          </a:schemeClr>
                        </a:solidFill>
                        <a:latin typeface="Cambria Math"/>
                      </a:rPr>
                      <m:t>k</m:t>
                    </m:r>
                    <m:r>
                      <a:rPr lang="en-US" altLang="ja-JP" sz="2400" i="1">
                        <a:solidFill>
                          <a:schemeClr val="bg2">
                            <a:lumMod val="10000"/>
                          </a:schemeClr>
                        </a:solidFill>
                        <a:latin typeface="Cambria Math"/>
                      </a:rPr>
                      <m:t>=0,1,⋯,</m:t>
                    </m:r>
                    <m:sSub>
                      <m:sSubPr>
                        <m:ctrlPr>
                          <a:rPr lang="en-US" altLang="ja-JP" sz="2400" i="1">
                            <a:solidFill>
                              <a:schemeClr val="bg2">
                                <a:lumMod val="10000"/>
                              </a:schemeClr>
                            </a:solidFill>
                            <a:latin typeface="Cambria Math"/>
                            <a:ea typeface="Cambria Math"/>
                          </a:rPr>
                        </m:ctrlPr>
                      </m:sSubPr>
                      <m:e>
                        <m:r>
                          <a:rPr lang="en-US" altLang="ja-JP" sz="2400" i="1">
                            <a:solidFill>
                              <a:schemeClr val="bg2">
                                <a:lumMod val="10000"/>
                              </a:schemeClr>
                            </a:solidFill>
                            <a:latin typeface="Cambria Math"/>
                            <a:ea typeface="Cambria Math"/>
                          </a:rPr>
                          <m:t>𝑛</m:t>
                        </m:r>
                      </m:e>
                      <m:sub>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sub>
                    </m:sSub>
                  </m:oMath>
                </a14:m>
                <a:r>
                  <a:rPr lang="en-US" altLang="ja-JP" sz="2400" dirty="0">
                    <a:solidFill>
                      <a:schemeClr val="bg2">
                        <a:lumMod val="10000"/>
                      </a:schemeClr>
                    </a:solidFill>
                    <a:latin typeface="+mj-ea"/>
                  </a:rPr>
                  <a:t>)</a:t>
                </a:r>
                <a:r>
                  <a:rPr lang="ja-JP" altLang="en-US" sz="2400" dirty="0" smtClean="0">
                    <a:solidFill>
                      <a:schemeClr val="bg2">
                        <a:lumMod val="10000"/>
                      </a:schemeClr>
                    </a:solidFill>
                    <a:latin typeface="+mj-ea"/>
                    <a:ea typeface="+mj-ea"/>
                  </a:rPr>
                  <a:t>に遷移する分散</a:t>
                </a:r>
                <a14:m>
                  <m:oMath xmlns:m="http://schemas.openxmlformats.org/officeDocument/2006/math">
                    <m:sSup>
                      <m:sSupPr>
                        <m:ctrlPr>
                          <a:rPr lang="en-US" altLang="ja-JP" sz="2400" i="1" smtClean="0">
                            <a:solidFill>
                              <a:schemeClr val="bg2">
                                <a:lumMod val="10000"/>
                              </a:schemeClr>
                            </a:solidFill>
                            <a:latin typeface="Cambria Math"/>
                            <a:ea typeface="+mj-ea"/>
                          </a:rPr>
                        </m:ctrlPr>
                      </m:sSupPr>
                      <m:e>
                        <m:sSubSup>
                          <m:sSubSupPr>
                            <m:ctrlPr>
                              <a:rPr lang="en-US" altLang="ja-JP" sz="2400" i="1">
                                <a:solidFill>
                                  <a:schemeClr val="bg2">
                                    <a:lumMod val="10000"/>
                                  </a:schemeClr>
                                </a:solidFill>
                                <a:latin typeface="Cambria Math"/>
                              </a:rPr>
                            </m:ctrlPr>
                          </m:sSubSupPr>
                          <m:e>
                            <m:r>
                              <a:rPr lang="en-US" altLang="ja-JP" sz="2400" i="1">
                                <a:solidFill>
                                  <a:schemeClr val="bg2">
                                    <a:lumMod val="10000"/>
                                  </a:schemeClr>
                                </a:solidFill>
                                <a:latin typeface="Cambria Math"/>
                              </a:rPr>
                              <m:t>𝜎</m:t>
                            </m:r>
                          </m:e>
                          <m:sub>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sub>
                          <m:sup/>
                        </m:sSubSup>
                      </m:e>
                      <m:sup>
                        <m:r>
                          <a:rPr lang="en-US" altLang="ja-JP" sz="2400" b="0" i="1" smtClean="0">
                            <a:solidFill>
                              <a:schemeClr val="bg2">
                                <a:lumMod val="10000"/>
                              </a:schemeClr>
                            </a:solidFill>
                            <a:latin typeface="Cambria Math"/>
                            <a:ea typeface="+mj-ea"/>
                          </a:rPr>
                          <m:t>2</m:t>
                        </m:r>
                      </m:sup>
                    </m:sSup>
                  </m:oMath>
                </a14:m>
                <a:r>
                  <a:rPr lang="ja-JP" altLang="en-US" sz="2400" dirty="0" smtClean="0">
                    <a:solidFill>
                      <a:schemeClr val="bg2">
                        <a:lumMod val="10000"/>
                      </a:schemeClr>
                    </a:solidFill>
                    <a:latin typeface="+mj-ea"/>
                    <a:ea typeface="+mj-ea"/>
                  </a:rPr>
                  <a:t>を式</a:t>
                </a:r>
                <a:r>
                  <a:rPr lang="en-US" altLang="ja-JP" sz="2400" dirty="0" smtClean="0">
                    <a:solidFill>
                      <a:schemeClr val="bg2">
                        <a:lumMod val="10000"/>
                      </a:schemeClr>
                    </a:solidFill>
                    <a:latin typeface="+mj-ea"/>
                  </a:rPr>
                  <a:t>(3)</a:t>
                </a:r>
                <a:r>
                  <a:rPr lang="ja-JP" altLang="en-US" sz="2400" dirty="0" smtClean="0">
                    <a:solidFill>
                      <a:schemeClr val="bg2">
                        <a:lumMod val="10000"/>
                      </a:schemeClr>
                    </a:solidFill>
                    <a:latin typeface="+mj-ea"/>
                    <a:ea typeface="+mj-ea"/>
                  </a:rPr>
                  <a:t>で求める．ただし</a:t>
                </a:r>
                <a14:m>
                  <m:oMath xmlns:m="http://schemas.openxmlformats.org/officeDocument/2006/math">
                    <m:sSub>
                      <m:sSubPr>
                        <m:ctrlPr>
                          <a:rPr lang="en-US" altLang="ja-JP" sz="2400" i="1">
                            <a:solidFill>
                              <a:schemeClr val="bg2">
                                <a:lumMod val="10000"/>
                              </a:schemeClr>
                            </a:solidFill>
                            <a:latin typeface="Cambria Math"/>
                            <a:ea typeface="Cambria Math"/>
                          </a:rPr>
                        </m:ctrlPr>
                      </m:sSubPr>
                      <m:e>
                        <m:r>
                          <a:rPr lang="en-US" altLang="ja-JP" sz="2400" i="1">
                            <a:solidFill>
                              <a:schemeClr val="bg2">
                                <a:lumMod val="10000"/>
                              </a:schemeClr>
                            </a:solidFill>
                            <a:latin typeface="Cambria Math"/>
                            <a:ea typeface="Cambria Math"/>
                          </a:rPr>
                          <m:t>𝑛</m:t>
                        </m:r>
                      </m:e>
                      <m:sub>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sub>
                    </m:sSub>
                  </m:oMath>
                </a14:m>
                <a:r>
                  <a:rPr lang="ja-JP" altLang="en-US" sz="2400" dirty="0" smtClean="0">
                    <a:solidFill>
                      <a:schemeClr val="bg2">
                        <a:lumMod val="10000"/>
                      </a:schemeClr>
                    </a:solidFill>
                    <a:latin typeface="+mj-ea"/>
                    <a:ea typeface="+mj-ea"/>
                  </a:rPr>
                  <a:t>は認識出来る</a:t>
                </a:r>
                <a:r>
                  <a:rPr lang="ja-JP" altLang="en-US" sz="2400" dirty="0" smtClean="0">
                    <a:solidFill>
                      <a:schemeClr val="bg2">
                        <a:lumMod val="10000"/>
                      </a:schemeClr>
                    </a:solidFill>
                    <a:latin typeface="+mj-ea"/>
                    <a:ea typeface="+mj-ea"/>
                  </a:rPr>
                  <a:t>状態数</a:t>
                </a:r>
                <a:r>
                  <a:rPr lang="ja-JP" altLang="en-US" sz="2400" dirty="0">
                    <a:solidFill>
                      <a:schemeClr val="bg2">
                        <a:lumMod val="10000"/>
                      </a:schemeClr>
                    </a:solidFill>
                    <a:latin typeface="+mj-ea"/>
                    <a:ea typeface="+mj-ea"/>
                  </a:rPr>
                  <a:t>と</a:t>
                </a:r>
                <a:r>
                  <a:rPr lang="ja-JP" altLang="en-US" sz="2400" dirty="0" smtClean="0">
                    <a:solidFill>
                      <a:schemeClr val="bg2">
                        <a:lumMod val="10000"/>
                      </a:schemeClr>
                    </a:solidFill>
                    <a:latin typeface="+mj-ea"/>
                    <a:ea typeface="+mj-ea"/>
                  </a:rPr>
                  <a:t>する</a:t>
                </a: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a:p>
                <a:pPr marL="0" indent="0">
                  <a:buClr>
                    <a:schemeClr val="accent1"/>
                  </a:buClr>
                  <a:buNone/>
                </a:pPr>
                <a:r>
                  <a:rPr lang="ja-JP" altLang="en-US" dirty="0" smtClean="0">
                    <a:solidFill>
                      <a:schemeClr val="bg2">
                        <a:lumMod val="10000"/>
                      </a:schemeClr>
                    </a:solidFill>
                  </a:rPr>
                  <a:t>　</a:t>
                </a:r>
                <a14:m>
                  <m:oMath xmlns:m="http://schemas.openxmlformats.org/officeDocument/2006/math">
                    <m:sSup>
                      <m:sSupPr>
                        <m:ctrlPr>
                          <a:rPr lang="en-US" altLang="ja-JP" i="1">
                            <a:solidFill>
                              <a:schemeClr val="bg2">
                                <a:lumMod val="10000"/>
                              </a:schemeClr>
                            </a:solidFill>
                            <a:latin typeface="Cambria Math"/>
                          </a:rPr>
                        </m:ctrlPr>
                      </m:sSupPr>
                      <m:e>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𝜎</m:t>
                            </m:r>
                          </m:e>
                          <m:sub>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sub>
                        </m:sSub>
                      </m:e>
                      <m:sup>
                        <m:r>
                          <a:rPr lang="en-US" altLang="ja-JP" i="1">
                            <a:solidFill>
                              <a:schemeClr val="bg2">
                                <a:lumMod val="10000"/>
                              </a:schemeClr>
                            </a:solidFill>
                            <a:latin typeface="Cambria Math"/>
                          </a:rPr>
                          <m:t>2</m:t>
                        </m:r>
                      </m:sup>
                    </m:sSup>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b="0" i="1" smtClean="0">
                                <a:solidFill>
                                  <a:schemeClr val="bg2">
                                    <a:lumMod val="10000"/>
                                  </a:schemeClr>
                                </a:solidFill>
                                <a:latin typeface="Cambria Math"/>
                              </a:rPr>
                              <m:t>𝑖</m:t>
                            </m:r>
                          </m:sub>
                        </m:sSub>
                        <m:r>
                          <a:rPr lang="en-US" altLang="ja-JP" i="1">
                            <a:solidFill>
                              <a:schemeClr val="bg2">
                                <a:lumMod val="10000"/>
                              </a:schemeClr>
                            </a:solidFill>
                            <a:latin typeface="Cambria Math"/>
                          </a:rPr>
                          <m:t>,</m:t>
                        </m:r>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𝑎</m:t>
                            </m:r>
                          </m:e>
                          <m:sub>
                            <m:r>
                              <a:rPr lang="en-US" altLang="ja-JP" b="0" i="1" smtClean="0">
                                <a:solidFill>
                                  <a:schemeClr val="bg2">
                                    <a:lumMod val="10000"/>
                                  </a:schemeClr>
                                </a:solidFill>
                                <a:latin typeface="Cambria Math"/>
                              </a:rPr>
                              <m:t>𝑗</m:t>
                            </m:r>
                          </m:sub>
                        </m:sSub>
                      </m:e>
                    </m:d>
                    <m:r>
                      <a:rPr lang="ja-JP" altLang="en-US" b="0" i="1" smtClean="0">
                        <a:solidFill>
                          <a:schemeClr val="bg2">
                            <a:lumMod val="10000"/>
                          </a:schemeClr>
                        </a:solidFill>
                        <a:latin typeface="Cambria Math"/>
                      </a:rPr>
                      <m:t>＝</m:t>
                    </m:r>
                    <m:d>
                      <m:dPr>
                        <m:ctrlPr>
                          <a:rPr lang="en-US" altLang="ja-JP" i="1">
                            <a:solidFill>
                              <a:schemeClr val="bg2">
                                <a:lumMod val="10000"/>
                              </a:schemeClr>
                            </a:solidFill>
                            <a:latin typeface="Cambria Math"/>
                          </a:rPr>
                        </m:ctrlPr>
                      </m:dPr>
                      <m:e>
                        <m:nary>
                          <m:naryPr>
                            <m:chr m:val="∑"/>
                            <m:supHide m:val="on"/>
                            <m:ctrlPr>
                              <a:rPr lang="en-US" altLang="ja-JP" i="1">
                                <a:solidFill>
                                  <a:schemeClr val="bg2">
                                    <a:lumMod val="10000"/>
                                  </a:schemeClr>
                                </a:solidFill>
                                <a:latin typeface="Cambria Math"/>
                              </a:rPr>
                            </m:ctrlPr>
                          </m:naryPr>
                          <m:sub>
                            <m:r>
                              <a:rPr lang="en-US" altLang="ja-JP" i="1">
                                <a:solidFill>
                                  <a:schemeClr val="bg2">
                                    <a:lumMod val="10000"/>
                                  </a:schemeClr>
                                </a:solidFill>
                                <a:latin typeface="Cambria Math"/>
                              </a:rPr>
                              <m:t>𝑘</m:t>
                            </m:r>
                            <m:r>
                              <a:rPr lang="en-US" altLang="ja-JP" i="1">
                                <a:solidFill>
                                  <a:schemeClr val="bg2">
                                    <a:lumMod val="10000"/>
                                  </a:schemeClr>
                                </a:solidFill>
                                <a:latin typeface="Cambria Math"/>
                                <a:ea typeface="Cambria Math"/>
                              </a:rPr>
                              <m:t>∈</m:t>
                            </m:r>
                            <m:r>
                              <a:rPr lang="en-US" altLang="ja-JP" b="0" i="1" smtClean="0">
                                <a:solidFill>
                                  <a:schemeClr val="bg2">
                                    <a:lumMod val="10000"/>
                                  </a:schemeClr>
                                </a:solidFill>
                                <a:latin typeface="Cambria Math"/>
                                <a:ea typeface="Cambria Math"/>
                              </a:rPr>
                              <m:t>𝑞</m:t>
                            </m:r>
                          </m:sub>
                          <m:sup/>
                          <m:e>
                            <m:sSup>
                              <m:sSupPr>
                                <m:ctrlPr>
                                  <a:rPr lang="en-US" altLang="ja-JP" i="1" smtClean="0">
                                    <a:solidFill>
                                      <a:schemeClr val="bg2">
                                        <a:lumMod val="10000"/>
                                      </a:schemeClr>
                                    </a:solidFill>
                                    <a:latin typeface="Cambria Math"/>
                                    <a:ea typeface="Cambria Math"/>
                                  </a:rPr>
                                </m:ctrlPr>
                              </m:sSup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e>
                              <m:sup>
                                <m:r>
                                  <a:rPr lang="en-US" altLang="ja-JP" b="0" i="1" smtClean="0">
                                    <a:solidFill>
                                      <a:schemeClr val="bg2">
                                        <a:lumMod val="10000"/>
                                      </a:schemeClr>
                                    </a:solidFill>
                                    <a:latin typeface="Cambria Math"/>
                                    <a:ea typeface="Cambria Math"/>
                                  </a:rPr>
                                  <m:t>2</m:t>
                                </m:r>
                              </m:sup>
                            </m:sSup>
                            <m:r>
                              <a:rPr lang="en-US" altLang="ja-JP" i="1">
                                <a:solidFill>
                                  <a:schemeClr val="bg2">
                                    <a:lumMod val="10000"/>
                                  </a:schemeClr>
                                </a:solidFill>
                                <a:latin typeface="Cambria Math"/>
                                <a:ea typeface="Cambria Math"/>
                              </a:rPr>
                              <m:t>∙</m:t>
                            </m:r>
                            <m:f>
                              <m:fPr>
                                <m:ctrlPr>
                                  <a:rPr lang="en-US" altLang="ja-JP" i="1">
                                    <a:solidFill>
                                      <a:schemeClr val="bg2">
                                        <a:lumMod val="10000"/>
                                      </a:schemeClr>
                                    </a:solidFill>
                                    <a:latin typeface="Cambria Math"/>
                                  </a:rPr>
                                </m:ctrlPr>
                              </m:fPr>
                              <m:num>
                                <m:r>
                                  <a:rPr lang="en-US" altLang="ja-JP" i="1">
                                    <a:solidFill>
                                      <a:schemeClr val="bg2">
                                        <a:lumMod val="10000"/>
                                      </a:schemeClr>
                                    </a:solidFill>
                                    <a:latin typeface="Cambria Math"/>
                                  </a:rPr>
                                  <m:t>𝑁</m:t>
                                </m:r>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𝑖</m:t>
                                        </m:r>
                                      </m:sub>
                                    </m:sSub>
                                    <m:r>
                                      <a:rPr lang="en-US" altLang="ja-JP" i="1">
                                        <a:solidFill>
                                          <a:schemeClr val="bg2">
                                            <a:lumMod val="10000"/>
                                          </a:schemeClr>
                                        </a:solidFill>
                                        <a:latin typeface="Cambria Math"/>
                                      </a:rPr>
                                      <m:t>,</m:t>
                                    </m:r>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𝑎</m:t>
                                        </m:r>
                                      </m:e>
                                      <m:sub>
                                        <m:r>
                                          <a:rPr lang="en-US" altLang="ja-JP" i="1">
                                            <a:solidFill>
                                              <a:schemeClr val="bg2">
                                                <a:lumMod val="10000"/>
                                              </a:schemeClr>
                                            </a:solidFill>
                                            <a:latin typeface="Cambria Math"/>
                                          </a:rPr>
                                          <m:t>𝑗</m:t>
                                        </m:r>
                                      </m:sub>
                                    </m:sSub>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m:t>
                                        </m:r>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e>
                                </m:d>
                              </m:num>
                              <m:den>
                                <m:nary>
                                  <m:naryPr>
                                    <m:chr m:val="∑"/>
                                    <m:supHide m:val="on"/>
                                    <m:ctrlPr>
                                      <a:rPr lang="en-US" altLang="ja-JP" i="1">
                                        <a:solidFill>
                                          <a:schemeClr val="bg2">
                                            <a:lumMod val="10000"/>
                                          </a:schemeClr>
                                        </a:solidFill>
                                        <a:latin typeface="Cambria Math"/>
                                      </a:rPr>
                                    </m:ctrlPr>
                                  </m:naryPr>
                                  <m:sub>
                                    <m:r>
                                      <a:rPr lang="en-US" altLang="ja-JP" i="1">
                                        <a:solidFill>
                                          <a:srgbClr val="E8DED8">
                                            <a:lumMod val="10000"/>
                                          </a:srgbClr>
                                        </a:solidFill>
                                        <a:latin typeface="Cambria Math"/>
                                      </a:rPr>
                                      <m:t>𝑘</m:t>
                                    </m:r>
                                    <m:r>
                                      <a:rPr lang="en-US" altLang="ja-JP" i="1">
                                        <a:solidFill>
                                          <a:srgbClr val="E8DED8">
                                            <a:lumMod val="10000"/>
                                          </a:srgbClr>
                                        </a:solidFill>
                                        <a:latin typeface="Cambria Math"/>
                                        <a:ea typeface="Cambria Math"/>
                                      </a:rPr>
                                      <m:t>∈</m:t>
                                    </m:r>
                                    <m:r>
                                      <a:rPr lang="en-US" altLang="ja-JP" b="0" i="1" smtClean="0">
                                        <a:solidFill>
                                          <a:srgbClr val="E8DED8">
                                            <a:lumMod val="10000"/>
                                          </a:srgbClr>
                                        </a:solidFill>
                                        <a:latin typeface="Cambria Math"/>
                                        <a:ea typeface="Cambria Math"/>
                                      </a:rPr>
                                      <m:t>𝑞</m:t>
                                    </m:r>
                                  </m:sub>
                                  <m:sup/>
                                  <m:e>
                                    <m:r>
                                      <a:rPr lang="en-US" altLang="ja-JP" i="1">
                                        <a:solidFill>
                                          <a:schemeClr val="bg2">
                                            <a:lumMod val="10000"/>
                                          </a:schemeClr>
                                        </a:solidFill>
                                        <a:latin typeface="Cambria Math"/>
                                      </a:rPr>
                                      <m:t>𝑁</m:t>
                                    </m:r>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𝑖</m:t>
                                            </m:r>
                                          </m:sub>
                                        </m:sSub>
                                        <m:r>
                                          <a:rPr lang="en-US" altLang="ja-JP" i="1">
                                            <a:solidFill>
                                              <a:schemeClr val="bg2">
                                                <a:lumMod val="10000"/>
                                              </a:schemeClr>
                                            </a:solidFill>
                                            <a:latin typeface="Cambria Math"/>
                                          </a:rPr>
                                          <m:t>,</m:t>
                                        </m:r>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𝑎</m:t>
                                            </m:r>
                                          </m:e>
                                          <m:sub>
                                            <m:r>
                                              <a:rPr lang="en-US" altLang="ja-JP" i="1">
                                                <a:solidFill>
                                                  <a:schemeClr val="bg2">
                                                    <a:lumMod val="10000"/>
                                                  </a:schemeClr>
                                                </a:solidFill>
                                                <a:latin typeface="Cambria Math"/>
                                              </a:rPr>
                                              <m:t>𝑗</m:t>
                                            </m:r>
                                          </m:sub>
                                        </m:sSub>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m:t>
                                            </m:r>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e>
                                    </m:d>
                                  </m:e>
                                </m:nary>
                              </m:den>
                            </m:f>
                          </m:e>
                        </m:nary>
                      </m:e>
                    </m:d>
                  </m:oMath>
                </a14:m>
                <a:r>
                  <a:rPr lang="ja-JP" altLang="en-US" i="1" dirty="0" smtClean="0">
                    <a:solidFill>
                      <a:schemeClr val="bg2">
                        <a:lumMod val="10000"/>
                      </a:schemeClr>
                    </a:solidFill>
                    <a:latin typeface="Cambria Math"/>
                  </a:rPr>
                  <a:t>　　</a:t>
                </a:r>
                <a:endParaRPr lang="en-US" altLang="ja-JP" i="1" dirty="0" smtClean="0">
                  <a:solidFill>
                    <a:schemeClr val="bg2">
                      <a:lumMod val="10000"/>
                    </a:schemeClr>
                  </a:solidFill>
                  <a:latin typeface="Cambria Math"/>
                </a:endParaRPr>
              </a:p>
              <a:p>
                <a:pPr marL="0" indent="0">
                  <a:buClr>
                    <a:schemeClr val="accent1"/>
                  </a:buClr>
                  <a:buNone/>
                </a:pPr>
                <a:r>
                  <a:rPr lang="ja-JP" altLang="en-US" dirty="0" smtClean="0">
                    <a:solidFill>
                      <a:schemeClr val="bg2">
                        <a:lumMod val="10000"/>
                      </a:schemeClr>
                    </a:solidFill>
                  </a:rPr>
                  <a:t>　　</a:t>
                </a:r>
                <a:r>
                  <a:rPr lang="ja-JP" altLang="en-US" dirty="0">
                    <a:solidFill>
                      <a:schemeClr val="bg2">
                        <a:lumMod val="10000"/>
                      </a:schemeClr>
                    </a:solidFill>
                  </a:rPr>
                  <a:t>　</a:t>
                </a:r>
                <a:r>
                  <a:rPr lang="ja-JP" altLang="en-US" dirty="0" smtClean="0">
                    <a:solidFill>
                      <a:schemeClr val="bg2">
                        <a:lumMod val="10000"/>
                      </a:schemeClr>
                    </a:solidFill>
                  </a:rPr>
                  <a:t>　　　　　　</a:t>
                </a:r>
                <a14:m>
                  <m:oMath xmlns:m="http://schemas.openxmlformats.org/officeDocument/2006/math">
                    <m:r>
                      <a:rPr lang="en-US" altLang="ja-JP" b="0" i="1" smtClean="0">
                        <a:solidFill>
                          <a:schemeClr val="bg2">
                            <a:lumMod val="10000"/>
                          </a:schemeClr>
                        </a:solidFill>
                        <a:latin typeface="Cambria Math"/>
                      </a:rPr>
                      <m:t>−</m:t>
                    </m:r>
                    <m:sSup>
                      <m:sSupPr>
                        <m:ctrlPr>
                          <a:rPr lang="en-US" altLang="ja-JP" b="0" i="1" smtClean="0">
                            <a:solidFill>
                              <a:schemeClr val="bg2">
                                <a:lumMod val="10000"/>
                              </a:schemeClr>
                            </a:solidFill>
                            <a:latin typeface="Cambria Math"/>
                          </a:rPr>
                        </m:ctrlPr>
                      </m:sSupPr>
                      <m:e>
                        <m:d>
                          <m:dPr>
                            <m:ctrlPr>
                              <a:rPr lang="en-US" altLang="ja-JP" i="1">
                                <a:solidFill>
                                  <a:schemeClr val="bg2">
                                    <a:lumMod val="10000"/>
                                  </a:schemeClr>
                                </a:solidFill>
                                <a:latin typeface="Cambria Math"/>
                              </a:rPr>
                            </m:ctrlPr>
                          </m:dPr>
                          <m:e>
                            <m:nary>
                              <m:naryPr>
                                <m:chr m:val="∑"/>
                                <m:supHide m:val="on"/>
                                <m:ctrlPr>
                                  <a:rPr lang="en-US" altLang="ja-JP" i="1">
                                    <a:solidFill>
                                      <a:schemeClr val="bg2">
                                        <a:lumMod val="10000"/>
                                      </a:schemeClr>
                                    </a:solidFill>
                                    <a:latin typeface="Cambria Math"/>
                                  </a:rPr>
                                </m:ctrlPr>
                              </m:naryPr>
                              <m:sub>
                                <m:r>
                                  <a:rPr lang="en-US" altLang="ja-JP" i="1">
                                    <a:solidFill>
                                      <a:schemeClr val="bg2">
                                        <a:lumMod val="10000"/>
                                      </a:schemeClr>
                                    </a:solidFill>
                                    <a:latin typeface="Cambria Math"/>
                                  </a:rPr>
                                  <m:t>𝑘</m:t>
                                </m:r>
                                <m:r>
                                  <a:rPr lang="en-US" altLang="ja-JP" i="1">
                                    <a:solidFill>
                                      <a:schemeClr val="bg2">
                                        <a:lumMod val="10000"/>
                                      </a:schemeClr>
                                    </a:solidFill>
                                    <a:latin typeface="Cambria Math"/>
                                    <a:ea typeface="Cambria Math"/>
                                  </a:rPr>
                                  <m:t>∈</m:t>
                                </m:r>
                                <m:r>
                                  <a:rPr lang="en-US" altLang="ja-JP" b="0" i="1" smtClean="0">
                                    <a:solidFill>
                                      <a:schemeClr val="bg2">
                                        <a:lumMod val="10000"/>
                                      </a:schemeClr>
                                    </a:solidFill>
                                    <a:latin typeface="Cambria Math"/>
                                    <a:ea typeface="Cambria Math"/>
                                  </a:rPr>
                                  <m:t>𝑞</m:t>
                                </m:r>
                              </m:sub>
                              <m:sup/>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r>
                                  <a:rPr lang="en-US" altLang="ja-JP" i="1">
                                    <a:solidFill>
                                      <a:schemeClr val="bg2">
                                        <a:lumMod val="10000"/>
                                      </a:schemeClr>
                                    </a:solidFill>
                                    <a:latin typeface="Cambria Math"/>
                                    <a:ea typeface="Cambria Math"/>
                                  </a:rPr>
                                  <m:t>∙</m:t>
                                </m:r>
                                <m:f>
                                  <m:fPr>
                                    <m:ctrlPr>
                                      <a:rPr lang="en-US" altLang="ja-JP" i="1">
                                        <a:solidFill>
                                          <a:schemeClr val="bg2">
                                            <a:lumMod val="10000"/>
                                          </a:schemeClr>
                                        </a:solidFill>
                                        <a:latin typeface="Cambria Math"/>
                                      </a:rPr>
                                    </m:ctrlPr>
                                  </m:fPr>
                                  <m:num>
                                    <m:r>
                                      <a:rPr lang="en-US" altLang="ja-JP" i="1">
                                        <a:solidFill>
                                          <a:schemeClr val="bg2">
                                            <a:lumMod val="10000"/>
                                          </a:schemeClr>
                                        </a:solidFill>
                                        <a:latin typeface="Cambria Math"/>
                                      </a:rPr>
                                      <m:t>𝑁</m:t>
                                    </m:r>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𝑖</m:t>
                                            </m:r>
                                          </m:sub>
                                        </m:sSub>
                                        <m:r>
                                          <a:rPr lang="en-US" altLang="ja-JP" i="1">
                                            <a:solidFill>
                                              <a:schemeClr val="bg2">
                                                <a:lumMod val="10000"/>
                                              </a:schemeClr>
                                            </a:solidFill>
                                            <a:latin typeface="Cambria Math"/>
                                          </a:rPr>
                                          <m:t>,</m:t>
                                        </m:r>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𝑎</m:t>
                                            </m:r>
                                          </m:e>
                                          <m:sub>
                                            <m:r>
                                              <a:rPr lang="en-US" altLang="ja-JP" i="1">
                                                <a:solidFill>
                                                  <a:schemeClr val="bg2">
                                                    <a:lumMod val="10000"/>
                                                  </a:schemeClr>
                                                </a:solidFill>
                                                <a:latin typeface="Cambria Math"/>
                                              </a:rPr>
                                              <m:t>𝑗</m:t>
                                            </m:r>
                                          </m:sub>
                                        </m:sSub>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m:t>
                                            </m:r>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e>
                                    </m:d>
                                  </m:num>
                                  <m:den>
                                    <m:nary>
                                      <m:naryPr>
                                        <m:chr m:val="∑"/>
                                        <m:supHide m:val="on"/>
                                        <m:ctrlPr>
                                          <a:rPr lang="en-US" altLang="ja-JP" i="1">
                                            <a:solidFill>
                                              <a:schemeClr val="bg2">
                                                <a:lumMod val="10000"/>
                                              </a:schemeClr>
                                            </a:solidFill>
                                            <a:latin typeface="Cambria Math"/>
                                          </a:rPr>
                                        </m:ctrlPr>
                                      </m:naryPr>
                                      <m:sub>
                                        <m:r>
                                          <a:rPr lang="en-US" altLang="ja-JP" i="1">
                                            <a:solidFill>
                                              <a:schemeClr val="bg2">
                                                <a:lumMod val="10000"/>
                                              </a:schemeClr>
                                            </a:solidFill>
                                            <a:latin typeface="Cambria Math"/>
                                          </a:rPr>
                                          <m:t>𝑘</m:t>
                                        </m:r>
                                        <m:r>
                                          <a:rPr lang="en-US" altLang="ja-JP" i="1">
                                            <a:solidFill>
                                              <a:schemeClr val="bg2">
                                                <a:lumMod val="10000"/>
                                              </a:schemeClr>
                                            </a:solidFill>
                                            <a:latin typeface="Cambria Math"/>
                                            <a:ea typeface="Cambria Math"/>
                                          </a:rPr>
                                          <m:t>∈</m:t>
                                        </m:r>
                                        <m:r>
                                          <a:rPr lang="en-US" altLang="ja-JP" b="0" i="1" smtClean="0">
                                            <a:solidFill>
                                              <a:schemeClr val="bg2">
                                                <a:lumMod val="10000"/>
                                              </a:schemeClr>
                                            </a:solidFill>
                                            <a:latin typeface="Cambria Math"/>
                                            <a:ea typeface="Cambria Math"/>
                                          </a:rPr>
                                          <m:t>𝑞</m:t>
                                        </m:r>
                                      </m:sub>
                                      <m:sup/>
                                      <m:e>
                                        <m:r>
                                          <a:rPr lang="en-US" altLang="ja-JP" i="1">
                                            <a:solidFill>
                                              <a:schemeClr val="bg2">
                                                <a:lumMod val="10000"/>
                                              </a:schemeClr>
                                            </a:solidFill>
                                            <a:latin typeface="Cambria Math"/>
                                          </a:rPr>
                                          <m:t>𝑁</m:t>
                                        </m:r>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𝑖</m:t>
                                                </m:r>
                                              </m:sub>
                                            </m:sSub>
                                            <m:r>
                                              <a:rPr lang="en-US" altLang="ja-JP" i="1">
                                                <a:solidFill>
                                                  <a:schemeClr val="bg2">
                                                    <a:lumMod val="10000"/>
                                                  </a:schemeClr>
                                                </a:solidFill>
                                                <a:latin typeface="Cambria Math"/>
                                              </a:rPr>
                                              <m:t>,</m:t>
                                            </m:r>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𝑎</m:t>
                                                </m:r>
                                              </m:e>
                                              <m:sub>
                                                <m:r>
                                                  <a:rPr lang="en-US" altLang="ja-JP" i="1">
                                                    <a:solidFill>
                                                      <a:schemeClr val="bg2">
                                                        <a:lumMod val="10000"/>
                                                      </a:schemeClr>
                                                    </a:solidFill>
                                                    <a:latin typeface="Cambria Math"/>
                                                  </a:rPr>
                                                  <m:t>𝑗</m:t>
                                                </m:r>
                                              </m:sub>
                                            </m:sSub>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m:t>
                                                </m:r>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i="1">
                                                    <a:solidFill>
                                                      <a:schemeClr val="bg2">
                                                        <a:lumMod val="10000"/>
                                                      </a:schemeClr>
                                                    </a:solidFill>
                                                    <a:latin typeface="Cambria Math"/>
                                                  </a:rPr>
                                                  <m:t>𝑘</m:t>
                                                </m:r>
                                              </m:sub>
                                            </m:sSub>
                                          </m:e>
                                        </m:d>
                                      </m:e>
                                    </m:nary>
                                  </m:den>
                                </m:f>
                              </m:e>
                            </m:nary>
                          </m:e>
                        </m:d>
                      </m:e>
                      <m:sup>
                        <m:r>
                          <a:rPr lang="en-US" altLang="ja-JP" b="0" i="1" smtClean="0">
                            <a:solidFill>
                              <a:schemeClr val="bg2">
                                <a:lumMod val="10000"/>
                              </a:schemeClr>
                            </a:solidFill>
                            <a:latin typeface="Cambria Math"/>
                          </a:rPr>
                          <m:t>2</m:t>
                        </m:r>
                      </m:sup>
                    </m:sSup>
                    <m:r>
                      <a:rPr lang="ja-JP" altLang="en-US" b="0" i="1" smtClean="0">
                        <a:solidFill>
                          <a:schemeClr val="bg2">
                            <a:lumMod val="10000"/>
                          </a:schemeClr>
                        </a:solidFill>
                        <a:latin typeface="Cambria Math"/>
                      </a:rPr>
                      <m:t>　</m:t>
                    </m:r>
                    <m:r>
                      <a:rPr lang="en-US" altLang="ja-JP" b="0" i="1" smtClean="0">
                        <a:solidFill>
                          <a:schemeClr val="bg2">
                            <a:lumMod val="10000"/>
                          </a:schemeClr>
                        </a:solidFill>
                        <a:latin typeface="Cambria Math"/>
                      </a:rPr>
                      <m:t> (3)</m:t>
                    </m:r>
                  </m:oMath>
                </a14:m>
                <a:endParaRPr lang="en-US" altLang="ja-JP" sz="2400" dirty="0" smtClean="0">
                  <a:solidFill>
                    <a:srgbClr val="E8DED8">
                      <a:lumMod val="10000"/>
                    </a:srgbClr>
                  </a:solidFill>
                  <a:latin typeface="ＭＳ Ｐゴシック"/>
                  <a:ea typeface="ＭＳ Ｐゴシック"/>
                </a:endParaRPr>
              </a:p>
              <a:p>
                <a:pPr marL="0" lvl="0" indent="0">
                  <a:spcBef>
                    <a:spcPts val="0"/>
                  </a:spcBef>
                  <a:buClr>
                    <a:srgbClr val="FF7605"/>
                  </a:buClr>
                  <a:buNone/>
                </a:pPr>
                <a:endParaRPr lang="en-US" altLang="ja-JP" sz="2400" b="0" i="1" dirty="0" smtClean="0">
                  <a:solidFill>
                    <a:srgbClr val="E8DED8">
                      <a:lumMod val="10000"/>
                    </a:srgbClr>
                  </a:solidFill>
                  <a:latin typeface="Cambria Math"/>
                  <a:ea typeface="ＭＳ Ｐゴシック"/>
                </a:endParaRPr>
              </a:p>
              <a:p>
                <a:pPr marL="0" lvl="0" indent="0">
                  <a:spcBef>
                    <a:spcPts val="0"/>
                  </a:spcBef>
                  <a:buClr>
                    <a:srgbClr val="FF7605"/>
                  </a:buClr>
                  <a:buNone/>
                </a:pPr>
                <a14:m>
                  <m:oMathPara xmlns:m="http://schemas.openxmlformats.org/officeDocument/2006/math">
                    <m:oMathParaPr>
                      <m:jc m:val="centerGroup"/>
                    </m:oMathParaPr>
                    <m:oMath xmlns:m="http://schemas.openxmlformats.org/officeDocument/2006/math">
                      <m:r>
                        <a:rPr lang="en-US" altLang="ja-JP" sz="2400" b="0" i="1" smtClean="0">
                          <a:solidFill>
                            <a:srgbClr val="E8DED8">
                              <a:lumMod val="10000"/>
                            </a:srgbClr>
                          </a:solidFill>
                          <a:latin typeface="Cambria Math"/>
                          <a:ea typeface="ＭＳ Ｐゴシック"/>
                        </a:rPr>
                        <m:t>𝑞</m:t>
                      </m:r>
                      <m:r>
                        <a:rPr lang="en-US" altLang="ja-JP" sz="2400" b="0" i="1" smtClean="0">
                          <a:solidFill>
                            <a:srgbClr val="E8DED8">
                              <a:lumMod val="10000"/>
                            </a:srgbClr>
                          </a:solidFill>
                          <a:latin typeface="Cambria Math"/>
                          <a:ea typeface="ＭＳ Ｐゴシック"/>
                        </a:rPr>
                        <m:t>≔</m:t>
                      </m:r>
                      <m:r>
                        <a:rPr lang="en-US" altLang="ja-JP" sz="2000" i="1">
                          <a:solidFill>
                            <a:srgbClr val="E8DED8">
                              <a:lumMod val="10000"/>
                            </a:srgbClr>
                          </a:solidFill>
                          <a:latin typeface="Cambria Math"/>
                        </a:rPr>
                        <m:t>𝑘</m:t>
                      </m:r>
                      <m:r>
                        <a:rPr lang="ja-JP" altLang="en-US" sz="2000" b="0" i="1" smtClean="0">
                          <a:solidFill>
                            <a:srgbClr val="E8DED8">
                              <a:lumMod val="10000"/>
                            </a:srgbClr>
                          </a:solidFill>
                          <a:latin typeface="Cambria Math"/>
                        </a:rPr>
                        <m:t>は</m:t>
                      </m:r>
                      <m:d>
                        <m:dPr>
                          <m:ctrlPr>
                            <a:rPr lang="en-US" altLang="ja-JP" sz="2000" i="1">
                              <a:solidFill>
                                <a:srgbClr val="E8DED8">
                                  <a:lumMod val="10000"/>
                                </a:srgbClr>
                              </a:solidFill>
                              <a:latin typeface="Cambria Math"/>
                            </a:rPr>
                          </m:ctrlPr>
                        </m:dPr>
                        <m:e>
                          <m:sSub>
                            <m:sSubPr>
                              <m:ctrlPr>
                                <a:rPr lang="en-US" altLang="ja-JP" sz="2000" i="1">
                                  <a:solidFill>
                                    <a:srgbClr val="E8DED8">
                                      <a:lumMod val="10000"/>
                                    </a:srgbClr>
                                  </a:solidFill>
                                  <a:latin typeface="Cambria Math"/>
                                </a:rPr>
                              </m:ctrlPr>
                            </m:sSubPr>
                            <m:e>
                              <m:acc>
                                <m:accPr>
                                  <m:chr m:val="̂"/>
                                  <m:ctrlPr>
                                    <a:rPr lang="en-US" altLang="ja-JP" sz="2000" i="1">
                                      <a:solidFill>
                                        <a:srgbClr val="E8DED8">
                                          <a:lumMod val="10000"/>
                                        </a:srgbClr>
                                      </a:solidFill>
                                      <a:latin typeface="Cambria Math"/>
                                    </a:rPr>
                                  </m:ctrlPr>
                                </m:accPr>
                                <m:e>
                                  <m:r>
                                    <a:rPr lang="en-US" altLang="ja-JP" sz="2000" i="1">
                                      <a:solidFill>
                                        <a:srgbClr val="E8DED8">
                                          <a:lumMod val="10000"/>
                                        </a:srgbClr>
                                      </a:solidFill>
                                      <a:latin typeface="Cambria Math"/>
                                    </a:rPr>
                                    <m:t>𝑜</m:t>
                                  </m:r>
                                </m:e>
                              </m:acc>
                            </m:e>
                            <m:sub>
                              <m:r>
                                <a:rPr lang="en-US" altLang="ja-JP" sz="2000" i="1">
                                  <a:solidFill>
                                    <a:srgbClr val="E8DED8">
                                      <a:lumMod val="10000"/>
                                    </a:srgbClr>
                                  </a:solidFill>
                                  <a:latin typeface="Cambria Math"/>
                                </a:rPr>
                                <m:t>𝑖</m:t>
                              </m:r>
                            </m:sub>
                          </m:sSub>
                          <m:r>
                            <a:rPr lang="en-US" altLang="ja-JP" sz="2000" i="1">
                              <a:solidFill>
                                <a:srgbClr val="E8DED8">
                                  <a:lumMod val="10000"/>
                                </a:srgbClr>
                              </a:solidFill>
                              <a:latin typeface="Cambria Math"/>
                            </a:rPr>
                            <m:t>,</m:t>
                          </m:r>
                          <m:sSub>
                            <m:sSubPr>
                              <m:ctrlPr>
                                <a:rPr lang="en-US" altLang="ja-JP" sz="2000" i="1">
                                  <a:solidFill>
                                    <a:srgbClr val="E8DED8">
                                      <a:lumMod val="10000"/>
                                    </a:srgbClr>
                                  </a:solidFill>
                                  <a:latin typeface="Cambria Math"/>
                                </a:rPr>
                              </m:ctrlPr>
                            </m:sSubPr>
                            <m:e>
                              <m:r>
                                <a:rPr lang="en-US" altLang="ja-JP" sz="2000" i="1">
                                  <a:solidFill>
                                    <a:srgbClr val="E8DED8">
                                      <a:lumMod val="10000"/>
                                    </a:srgbClr>
                                  </a:solidFill>
                                  <a:latin typeface="Cambria Math"/>
                                </a:rPr>
                                <m:t>𝑎</m:t>
                              </m:r>
                            </m:e>
                            <m:sub>
                              <m:r>
                                <a:rPr lang="en-US" altLang="ja-JP" sz="2000" i="1">
                                  <a:solidFill>
                                    <a:srgbClr val="E8DED8">
                                      <a:lumMod val="10000"/>
                                    </a:srgbClr>
                                  </a:solidFill>
                                  <a:latin typeface="Cambria Math"/>
                                </a:rPr>
                                <m:t>𝑗</m:t>
                              </m:r>
                            </m:sub>
                          </m:sSub>
                        </m:e>
                      </m:d>
                      <m:r>
                        <a:rPr lang="ja-JP" altLang="en-US" sz="2000" i="1">
                          <a:solidFill>
                            <a:srgbClr val="E8DED8">
                              <a:lumMod val="10000"/>
                            </a:srgbClr>
                          </a:solidFill>
                          <a:latin typeface="Cambria Math"/>
                          <a:ea typeface="+mj-ea"/>
                        </a:rPr>
                        <m:t>で遷移する全ての状態番号</m:t>
                      </m:r>
                    </m:oMath>
                  </m:oMathPara>
                </a14:m>
                <a:endParaRPr lang="en-US" altLang="ja-JP" sz="2400" dirty="0">
                  <a:solidFill>
                    <a:srgbClr val="E8DED8">
                      <a:lumMod val="10000"/>
                    </a:srgbClr>
                  </a:solidFill>
                  <a:latin typeface="ＭＳ Ｐゴシック"/>
                  <a:ea typeface="ＭＳ Ｐゴシック"/>
                </a:endParaRPr>
              </a:p>
              <a:p>
                <a:pPr marL="0" indent="0">
                  <a:buClr>
                    <a:schemeClr val="accent1"/>
                  </a:buClr>
                  <a:buNone/>
                </a:pPr>
                <a:endParaRPr lang="en-US" altLang="ja-JP" sz="2400" dirty="0" smtClean="0">
                  <a:solidFill>
                    <a:srgbClr val="E8DED8">
                      <a:lumMod val="10000"/>
                    </a:srgbClr>
                  </a:solidFill>
                  <a:latin typeface="ＭＳ Ｐゴシック"/>
                  <a:ea typeface="ＭＳ Ｐゴシック"/>
                </a:endParaRPr>
              </a:p>
            </p:txBody>
          </p:sp>
        </mc:Choice>
        <mc:Fallback>
          <p:sp>
            <p:nvSpPr>
              <p:cNvPr id="5" name="コンテンツ プレースホルダー 2"/>
              <p:cNvSpPr txBox="1">
                <a:spLocks noRot="1" noChangeAspect="1" noMove="1" noResize="1" noEditPoints="1" noAdjustHandles="1" noChangeArrowheads="1" noChangeShapeType="1" noTextEdit="1"/>
              </p:cNvSpPr>
              <p:nvPr/>
            </p:nvSpPr>
            <p:spPr>
              <a:xfrm>
                <a:off x="179512" y="1196752"/>
                <a:ext cx="8964488" cy="5256584"/>
              </a:xfrm>
              <a:prstGeom prst="rect">
                <a:avLst/>
              </a:prstGeom>
              <a:blipFill rotWithShape="1">
                <a:blip r:embed="rId7"/>
                <a:stretch>
                  <a:fillRect l="-884" t="-16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4938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タイトル 1"/>
              <p:cNvSpPr>
                <a:spLocks noGrp="1"/>
              </p:cNvSpPr>
              <p:nvPr>
                <p:ph type="title"/>
              </p:nvPr>
            </p:nvSpPr>
            <p:spPr>
              <a:xfrm>
                <a:off x="900000" y="180000"/>
                <a:ext cx="7884424" cy="747304"/>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選択する行動の分散</a:t>
                </a:r>
                <a14:m>
                  <m:oMath xmlns:m="http://schemas.openxmlformats.org/officeDocument/2006/math">
                    <m:sSup>
                      <m:sSupPr>
                        <m:ctrlPr>
                          <a:rPr lang="en-US" altLang="ja-JP" sz="4000" i="1" smtClean="0">
                            <a:solidFill>
                              <a:srgbClr val="E8DED8">
                                <a:lumMod val="10000"/>
                              </a:srgbClr>
                            </a:solidFill>
                            <a:effectLst/>
                            <a:latin typeface="Cambria Math"/>
                          </a:rPr>
                        </m:ctrlPr>
                      </m:sSupPr>
                      <m:e>
                        <m:sSub>
                          <m:sSubPr>
                            <m:ctrlPr>
                              <a:rPr lang="en-US" altLang="ja-JP" sz="4000" i="1">
                                <a:solidFill>
                                  <a:srgbClr val="E8DED8">
                                    <a:lumMod val="10000"/>
                                  </a:srgbClr>
                                </a:solidFill>
                                <a:effectLst/>
                                <a:latin typeface="Cambria Math"/>
                              </a:rPr>
                            </m:ctrlPr>
                          </m:sSubPr>
                          <m:e>
                            <m:r>
                              <a:rPr lang="en-US" altLang="ja-JP" sz="4000" i="1">
                                <a:solidFill>
                                  <a:srgbClr val="E8DED8">
                                    <a:lumMod val="10000"/>
                                  </a:srgbClr>
                                </a:solidFill>
                                <a:effectLst/>
                                <a:latin typeface="Cambria Math"/>
                              </a:rPr>
                              <m:t>𝜎</m:t>
                            </m:r>
                          </m:e>
                          <m:sub>
                            <m:r>
                              <a:rPr lang="en-US" altLang="ja-JP" sz="4000" b="0" i="1">
                                <a:solidFill>
                                  <a:srgbClr val="E8DED8">
                                    <a:lumMod val="10000"/>
                                  </a:srgbClr>
                                </a:solidFill>
                                <a:effectLst/>
                                <a:latin typeface="Cambria Math"/>
                              </a:rPr>
                              <m:t>𝑎</m:t>
                            </m:r>
                          </m:sub>
                        </m:sSub>
                      </m:e>
                      <m:sup>
                        <m:r>
                          <a:rPr lang="en-US" altLang="ja-JP" sz="4000" i="1">
                            <a:solidFill>
                              <a:srgbClr val="E8DED8">
                                <a:lumMod val="10000"/>
                              </a:srgbClr>
                            </a:solidFill>
                            <a:effectLst/>
                            <a:latin typeface="Cambria Math"/>
                          </a:rPr>
                          <m:t>2</m:t>
                        </m:r>
                      </m:sup>
                    </m:sSup>
                  </m:oMath>
                </a14:m>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mc:Choice>
        <mc:Fallback xmlns="">
          <p:sp>
            <p:nvSpPr>
              <p:cNvPr id="27" name="タイトル 1"/>
              <p:cNvSpPr>
                <a:spLocks noGrp="1" noRot="1" noChangeAspect="1" noMove="1" noResize="1" noEditPoints="1" noAdjustHandles="1" noChangeArrowheads="1" noChangeShapeType="1" noTextEdit="1"/>
              </p:cNvSpPr>
              <p:nvPr>
                <p:ph type="title"/>
              </p:nvPr>
            </p:nvSpPr>
            <p:spPr>
              <a:xfrm>
                <a:off x="900000" y="180000"/>
                <a:ext cx="7884424" cy="747304"/>
              </a:xfrm>
              <a:blipFill rotWithShape="1">
                <a:blip r:embed="rId4"/>
                <a:stretch>
                  <a:fillRect l="-2862" t="-14754" b="-3606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コンテンツ プレースホルダー 2"/>
              <p:cNvSpPr txBox="1">
                <a:spLocks/>
              </p:cNvSpPr>
              <p:nvPr/>
            </p:nvSpPr>
            <p:spPr>
              <a:xfrm>
                <a:off x="346923" y="1080000"/>
                <a:ext cx="8676496" cy="5661248"/>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rgbClr val="E8DED8">
                        <a:lumMod val="10000"/>
                      </a:srgbClr>
                    </a:solidFill>
                    <a:latin typeface="ＭＳ Ｐゴシック"/>
                    <a:ea typeface="ＭＳ Ｐゴシック"/>
                  </a:rPr>
                  <a:t>タスク達成のための行動が複数あるか：</a:t>
                </a:r>
                <a:r>
                  <a:rPr lang="ja-JP" altLang="en-US" sz="2400" dirty="0">
                    <a:solidFill>
                      <a:srgbClr val="E8DED8">
                        <a:lumMod val="10000"/>
                      </a:srgbClr>
                    </a:solidFill>
                    <a:latin typeface="ＭＳ Ｐゴシック"/>
                    <a:ea typeface="ＭＳ Ｐゴシック"/>
                  </a:rPr>
                  <a:t>分散</a:t>
                </a:r>
                <a14:m>
                  <m:oMath xmlns:m="http://schemas.openxmlformats.org/officeDocument/2006/math">
                    <m:sSup>
                      <m:sSupPr>
                        <m:ctrlPr>
                          <a:rPr lang="en-US" altLang="ja-JP" sz="2400" i="1">
                            <a:solidFill>
                              <a:srgbClr val="E8DED8">
                                <a:lumMod val="10000"/>
                              </a:srgbClr>
                            </a:solidFill>
                            <a:latin typeface="Cambria Math"/>
                          </a:rPr>
                        </m:ctrlPr>
                      </m:sSupPr>
                      <m:e>
                        <m:sSub>
                          <m:sSubPr>
                            <m:ctrlPr>
                              <a:rPr lang="en-US" altLang="ja-JP" sz="2400" i="1">
                                <a:solidFill>
                                  <a:srgbClr val="E8DED8">
                                    <a:lumMod val="10000"/>
                                  </a:srgbClr>
                                </a:solidFill>
                                <a:latin typeface="Cambria Math"/>
                              </a:rPr>
                            </m:ctrlPr>
                          </m:sSubPr>
                          <m:e>
                            <m:r>
                              <a:rPr lang="en-US" altLang="ja-JP" sz="2400" i="1">
                                <a:solidFill>
                                  <a:srgbClr val="E8DED8">
                                    <a:lumMod val="10000"/>
                                  </a:srgbClr>
                                </a:solidFill>
                                <a:latin typeface="Cambria Math"/>
                              </a:rPr>
                              <m:t>𝜎</m:t>
                            </m:r>
                          </m:e>
                          <m:sub>
                            <m:r>
                              <a:rPr lang="en-US" altLang="ja-JP" sz="2400" b="0" i="1" smtClean="0">
                                <a:solidFill>
                                  <a:srgbClr val="E8DED8">
                                    <a:lumMod val="10000"/>
                                  </a:srgbClr>
                                </a:solidFill>
                                <a:latin typeface="Cambria Math"/>
                              </a:rPr>
                              <m:t>𝑎</m:t>
                            </m:r>
                          </m:sub>
                        </m:sSub>
                      </m:e>
                      <m:sup>
                        <m:r>
                          <a:rPr lang="en-US" altLang="ja-JP" sz="2400" i="1">
                            <a:solidFill>
                              <a:srgbClr val="E8DED8">
                                <a:lumMod val="10000"/>
                              </a:srgbClr>
                            </a:solidFill>
                            <a:latin typeface="Cambria Math"/>
                          </a:rPr>
                          <m:t>2</m:t>
                        </m:r>
                      </m:sup>
                    </m:sSup>
                  </m:oMath>
                </a14:m>
                <a:r>
                  <a:rPr lang="ja-JP" altLang="en-US" sz="2400" dirty="0" smtClean="0">
                    <a:solidFill>
                      <a:srgbClr val="E8DED8">
                        <a:lumMod val="10000"/>
                      </a:srgbClr>
                    </a:solidFill>
                    <a:latin typeface="ＭＳ Ｐゴシック"/>
                    <a:ea typeface="ＭＳ Ｐゴシック"/>
                  </a:rPr>
                  <a:t>が</a:t>
                </a:r>
                <a:r>
                  <a:rPr lang="ja-JP" altLang="en-US" sz="2400" dirty="0">
                    <a:solidFill>
                      <a:srgbClr val="E8DED8">
                        <a:lumMod val="10000"/>
                      </a:srgbClr>
                    </a:solidFill>
                    <a:latin typeface="ＭＳ Ｐゴシック"/>
                    <a:ea typeface="ＭＳ Ｐゴシック"/>
                  </a:rPr>
                  <a:t>大きい</a:t>
                </a:r>
                <a:r>
                  <a:rPr lang="ja-JP" altLang="en-US" sz="2400" dirty="0" smtClean="0">
                    <a:solidFill>
                      <a:srgbClr val="E8DED8">
                        <a:lumMod val="10000"/>
                      </a:srgbClr>
                    </a:solidFill>
                    <a:latin typeface="ＭＳ Ｐゴシック"/>
                    <a:ea typeface="ＭＳ Ｐゴシック"/>
                  </a:rPr>
                  <a:t>ほど学習が困難であり，タスクへの悪影響が大きいと考える</a:t>
                </a:r>
                <a:endParaRPr lang="en-US" altLang="ja-JP" sz="2400" dirty="0" smtClean="0">
                  <a:solidFill>
                    <a:srgbClr val="E8DED8">
                      <a:lumMod val="10000"/>
                    </a:srgbClr>
                  </a:solidFill>
                  <a:latin typeface="ＭＳ Ｐゴシック"/>
                  <a:ea typeface="ＭＳ Ｐゴシック"/>
                </a:endParaRPr>
              </a:p>
              <a:p>
                <a:pPr>
                  <a:buClr>
                    <a:schemeClr val="accent1"/>
                  </a:buClr>
                  <a:buFont typeface="Wingdings" pitchFamily="2" charset="2"/>
                  <a:buChar char="p"/>
                </a:pPr>
                <a:r>
                  <a:rPr lang="ja-JP" altLang="en-US" sz="2400" dirty="0">
                    <a:solidFill>
                      <a:srgbClr val="E8DED8">
                        <a:lumMod val="10000"/>
                      </a:srgbClr>
                    </a:solidFill>
                    <a:latin typeface="ＭＳ Ｐゴシック"/>
                    <a:ea typeface="ＭＳ Ｐゴシック"/>
                  </a:rPr>
                  <a:t>行動</a:t>
                </a:r>
                <a:r>
                  <a:rPr lang="ja-JP" altLang="en-US" sz="2400" dirty="0" smtClean="0">
                    <a:solidFill>
                      <a:srgbClr val="E8DED8">
                        <a:lumMod val="10000"/>
                      </a:srgbClr>
                    </a:solidFill>
                    <a:latin typeface="ＭＳ Ｐゴシック"/>
                    <a:ea typeface="ＭＳ Ｐゴシック"/>
                  </a:rPr>
                  <a:t>選択</a:t>
                </a:r>
                <a14:m>
                  <m:oMath xmlns:m="http://schemas.openxmlformats.org/officeDocument/2006/math">
                    <m:d>
                      <m:dPr>
                        <m:ctrlPr>
                          <a:rPr lang="en-US" altLang="ja-JP" sz="2400" b="0" i="1" smtClean="0">
                            <a:solidFill>
                              <a:srgbClr val="E8DED8">
                                <a:lumMod val="10000"/>
                              </a:srgbClr>
                            </a:solidFill>
                            <a:latin typeface="Cambria Math"/>
                            <a:ea typeface="ＭＳ Ｐゴシック"/>
                          </a:rPr>
                        </m:ctrlPr>
                      </m:dPr>
                      <m:e>
                        <m:sSub>
                          <m:sSubPr>
                            <m:ctrlPr>
                              <a:rPr lang="en-US" altLang="ja-JP" sz="2400" b="0" i="1" smtClean="0">
                                <a:solidFill>
                                  <a:srgbClr val="E8DED8">
                                    <a:lumMod val="10000"/>
                                  </a:srgbClr>
                                </a:solidFill>
                                <a:latin typeface="Cambria Math"/>
                                <a:ea typeface="ＭＳ Ｐゴシック"/>
                              </a:rPr>
                            </m:ctrlPr>
                          </m:sSubPr>
                          <m:e>
                            <m:acc>
                              <m:accPr>
                                <m:chr m:val="̂"/>
                                <m:ctrlPr>
                                  <a:rPr lang="en-US" altLang="ja-JP" sz="2400" b="0" i="1" smtClean="0">
                                    <a:solidFill>
                                      <a:srgbClr val="E8DED8">
                                        <a:lumMod val="10000"/>
                                      </a:srgbClr>
                                    </a:solidFill>
                                    <a:latin typeface="Cambria Math"/>
                                    <a:ea typeface="ＭＳ Ｐゴシック"/>
                                  </a:rPr>
                                </m:ctrlPr>
                              </m:accPr>
                              <m:e>
                                <m:r>
                                  <a:rPr lang="en-US" altLang="ja-JP" sz="2400" b="0" i="1" smtClean="0">
                                    <a:solidFill>
                                      <a:srgbClr val="E8DED8">
                                        <a:lumMod val="10000"/>
                                      </a:srgbClr>
                                    </a:solidFill>
                                    <a:latin typeface="Cambria Math"/>
                                    <a:ea typeface="ＭＳ Ｐゴシック"/>
                                  </a:rPr>
                                  <m:t>𝑜</m:t>
                                </m:r>
                              </m:e>
                            </m:acc>
                          </m:e>
                          <m:sub>
                            <m:r>
                              <a:rPr lang="en-US" altLang="ja-JP" sz="2400" b="0" i="1" smtClean="0">
                                <a:solidFill>
                                  <a:srgbClr val="E8DED8">
                                    <a:lumMod val="10000"/>
                                  </a:srgbClr>
                                </a:solidFill>
                                <a:latin typeface="Cambria Math"/>
                                <a:ea typeface="ＭＳ Ｐゴシック"/>
                              </a:rPr>
                              <m:t>𝑖</m:t>
                            </m:r>
                          </m:sub>
                        </m:sSub>
                        <m:r>
                          <a:rPr lang="en-US" altLang="ja-JP" sz="2400" b="0" i="1" smtClean="0">
                            <a:solidFill>
                              <a:srgbClr val="E8DED8">
                                <a:lumMod val="10000"/>
                              </a:srgbClr>
                            </a:solidFill>
                            <a:latin typeface="Cambria Math"/>
                            <a:ea typeface="ＭＳ Ｐゴシック"/>
                          </a:rPr>
                          <m:t>,</m:t>
                        </m:r>
                        <m:sSub>
                          <m:sSubPr>
                            <m:ctrlPr>
                              <a:rPr lang="en-US" altLang="ja-JP" sz="2400" b="0" i="1" smtClean="0">
                                <a:solidFill>
                                  <a:srgbClr val="E8DED8">
                                    <a:lumMod val="10000"/>
                                  </a:srgbClr>
                                </a:solidFill>
                                <a:latin typeface="Cambria Math"/>
                                <a:ea typeface="ＭＳ Ｐゴシック"/>
                              </a:rPr>
                            </m:ctrlPr>
                          </m:sSubPr>
                          <m:e>
                            <m:r>
                              <a:rPr lang="en-US" altLang="ja-JP" sz="2400" b="0" i="1" smtClean="0">
                                <a:solidFill>
                                  <a:srgbClr val="E8DED8">
                                    <a:lumMod val="10000"/>
                                  </a:srgbClr>
                                </a:solidFill>
                                <a:latin typeface="Cambria Math"/>
                                <a:ea typeface="ＭＳ Ｐゴシック"/>
                              </a:rPr>
                              <m:t>𝑎</m:t>
                            </m:r>
                          </m:e>
                          <m:sub>
                            <m:r>
                              <a:rPr lang="en-US" altLang="ja-JP" sz="2400" b="0" i="1" smtClean="0">
                                <a:solidFill>
                                  <a:srgbClr val="E8DED8">
                                    <a:lumMod val="10000"/>
                                  </a:srgbClr>
                                </a:solidFill>
                                <a:latin typeface="Cambria Math"/>
                                <a:ea typeface="ＭＳ Ｐゴシック"/>
                              </a:rPr>
                              <m:t>𝑗</m:t>
                            </m:r>
                          </m:sub>
                        </m:sSub>
                      </m:e>
                    </m:d>
                    <m:r>
                      <a:rPr lang="en-US" altLang="ja-JP" sz="2400" b="0" i="1" smtClean="0">
                        <a:solidFill>
                          <a:srgbClr val="E8DED8">
                            <a:lumMod val="10000"/>
                          </a:srgbClr>
                        </a:solidFill>
                        <a:latin typeface="Cambria Math"/>
                        <a:ea typeface="ＭＳ Ｐゴシック"/>
                      </a:rPr>
                      <m:t> </m:t>
                    </m:r>
                  </m:oMath>
                </a14:m>
                <a:r>
                  <a:rPr lang="ja-JP" altLang="en-US" sz="2400" dirty="0" smtClean="0">
                    <a:solidFill>
                      <a:srgbClr val="E8DED8">
                        <a:lumMod val="10000"/>
                      </a:srgbClr>
                    </a:solidFill>
                    <a:latin typeface="ＭＳ Ｐゴシック"/>
                    <a:ea typeface="ＭＳ Ｐゴシック"/>
                  </a:rPr>
                  <a:t>の分散を式</a:t>
                </a:r>
                <a:r>
                  <a:rPr lang="en-US" altLang="ja-JP" sz="2400" dirty="0" smtClean="0">
                    <a:solidFill>
                      <a:srgbClr val="E8DED8">
                        <a:lumMod val="10000"/>
                      </a:srgbClr>
                    </a:solidFill>
                    <a:latin typeface="ＭＳ Ｐゴシック"/>
                    <a:ea typeface="ＭＳ Ｐゴシック"/>
                  </a:rPr>
                  <a:t>(4)</a:t>
                </a:r>
                <a:r>
                  <a:rPr lang="ja-JP" altLang="en-US" sz="2400" dirty="0" smtClean="0">
                    <a:solidFill>
                      <a:srgbClr val="E8DED8">
                        <a:lumMod val="10000"/>
                      </a:srgbClr>
                    </a:solidFill>
                    <a:latin typeface="ＭＳ Ｐゴシック"/>
                    <a:ea typeface="ＭＳ Ｐゴシック"/>
                  </a:rPr>
                  <a:t>で</a:t>
                </a:r>
                <a:r>
                  <a:rPr lang="ja-JP" altLang="en-US" sz="2400" dirty="0" smtClean="0">
                    <a:solidFill>
                      <a:srgbClr val="E8DED8">
                        <a:lumMod val="10000"/>
                      </a:srgbClr>
                    </a:solidFill>
                    <a:latin typeface="ＭＳ Ｐゴシック"/>
                    <a:ea typeface="ＭＳ Ｐゴシック"/>
                  </a:rPr>
                  <a:t>求める．ただし</a:t>
                </a:r>
                <a:r>
                  <a:rPr lang="ja-JP" altLang="en-US" sz="2400" dirty="0" smtClean="0">
                    <a:solidFill>
                      <a:srgbClr val="E8DED8">
                        <a:lumMod val="10000"/>
                      </a:srgbClr>
                    </a:solidFill>
                    <a:latin typeface="ＭＳ Ｐゴシック"/>
                    <a:ea typeface="ＭＳ Ｐゴシック"/>
                  </a:rPr>
                  <a:t>各行動により</a:t>
                </a:r>
                <a14:m>
                  <m:oMath xmlns:m="http://schemas.openxmlformats.org/officeDocument/2006/math">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𝑘</m:t>
                        </m:r>
                      </m:sub>
                    </m:sSub>
                  </m:oMath>
                </a14:m>
                <a:r>
                  <a:rPr lang="ja-JP" altLang="en-US" sz="2400" dirty="0" err="1" smtClean="0">
                    <a:solidFill>
                      <a:schemeClr val="bg2">
                        <a:lumMod val="10000"/>
                      </a:schemeClr>
                    </a:solidFill>
                    <a:latin typeface="+mj-ea"/>
                    <a:ea typeface="+mj-ea"/>
                  </a:rPr>
                  <a:t>に遷</a:t>
                </a:r>
                <a:r>
                  <a:rPr lang="ja-JP" altLang="en-US" sz="2400" dirty="0" smtClean="0">
                    <a:solidFill>
                      <a:schemeClr val="bg2">
                        <a:lumMod val="10000"/>
                      </a:schemeClr>
                    </a:solidFill>
                    <a:latin typeface="+mj-ea"/>
                    <a:ea typeface="+mj-ea"/>
                  </a:rPr>
                  <a:t>移し，</a:t>
                </a:r>
                <a:r>
                  <a:rPr lang="ja-JP" altLang="en-US" sz="2400" dirty="0">
                    <a:solidFill>
                      <a:srgbClr val="E8DED8">
                        <a:lumMod val="10000"/>
                      </a:srgbClr>
                    </a:solidFill>
                    <a:latin typeface="ＭＳ Ｐゴシック"/>
                    <a:ea typeface="ＭＳ Ｐゴシック"/>
                  </a:rPr>
                  <a:t>とり得る</a:t>
                </a:r>
                <a:r>
                  <a:rPr lang="ja-JP" altLang="en-US" sz="2400" dirty="0" smtClean="0">
                    <a:solidFill>
                      <a:srgbClr val="E8DED8">
                        <a:lumMod val="10000"/>
                      </a:srgbClr>
                    </a:solidFill>
                    <a:latin typeface="ＭＳ Ｐゴシック"/>
                    <a:ea typeface="ＭＳ Ｐゴシック"/>
                  </a:rPr>
                  <a:t>行動の数</a:t>
                </a:r>
                <a14:m>
                  <m:oMath xmlns:m="http://schemas.openxmlformats.org/officeDocument/2006/math">
                    <m:sSub>
                      <m:sSubPr>
                        <m:ctrlPr>
                          <a:rPr lang="en-US" altLang="ja-JP" sz="2400" i="1">
                            <a:solidFill>
                              <a:srgbClr val="E8DED8">
                                <a:lumMod val="10000"/>
                              </a:srgbClr>
                            </a:solidFill>
                            <a:latin typeface="Cambria Math"/>
                            <a:ea typeface="ＭＳ Ｐゴシック"/>
                          </a:rPr>
                        </m:ctrlPr>
                      </m:sSubPr>
                      <m:e>
                        <m:r>
                          <a:rPr lang="en-US" altLang="ja-JP" sz="2400" i="1">
                            <a:solidFill>
                              <a:srgbClr val="E8DED8">
                                <a:lumMod val="10000"/>
                              </a:srgbClr>
                            </a:solidFill>
                            <a:latin typeface="Cambria Math"/>
                            <a:ea typeface="ＭＳ Ｐゴシック"/>
                          </a:rPr>
                          <m:t>𝑛</m:t>
                        </m:r>
                      </m:e>
                      <m:sub>
                        <m:r>
                          <a:rPr lang="en-US" altLang="ja-JP" sz="2400" i="1">
                            <a:solidFill>
                              <a:srgbClr val="E8DED8">
                                <a:lumMod val="10000"/>
                              </a:srgbClr>
                            </a:solidFill>
                            <a:latin typeface="Cambria Math"/>
                            <a:ea typeface="ＭＳ Ｐゴシック"/>
                          </a:rPr>
                          <m:t>𝑎</m:t>
                        </m:r>
                      </m:sub>
                    </m:sSub>
                  </m:oMath>
                </a14:m>
                <a:r>
                  <a:rPr lang="ja-JP" altLang="en-US" sz="2400" dirty="0">
                    <a:solidFill>
                      <a:srgbClr val="E8DED8">
                        <a:lumMod val="10000"/>
                      </a:srgbClr>
                    </a:solidFill>
                    <a:latin typeface="ＭＳ Ｐゴシック"/>
                    <a:ea typeface="ＭＳ Ｐゴシック"/>
                  </a:rPr>
                  <a:t>，認識状態の数</a:t>
                </a:r>
                <a14:m>
                  <m:oMath xmlns:m="http://schemas.openxmlformats.org/officeDocument/2006/math">
                    <m:sSub>
                      <m:sSubPr>
                        <m:ctrlPr>
                          <a:rPr lang="en-US" altLang="ja-JP" sz="2400" i="1">
                            <a:solidFill>
                              <a:srgbClr val="E8DED8">
                                <a:lumMod val="10000"/>
                              </a:srgbClr>
                            </a:solidFill>
                            <a:latin typeface="Cambria Math"/>
                            <a:ea typeface="ＭＳ Ｐゴシック"/>
                          </a:rPr>
                        </m:ctrlPr>
                      </m:sSubPr>
                      <m:e>
                        <m:r>
                          <a:rPr lang="en-US" altLang="ja-JP" sz="2400" i="1">
                            <a:solidFill>
                              <a:srgbClr val="E8DED8">
                                <a:lumMod val="10000"/>
                              </a:srgbClr>
                            </a:solidFill>
                            <a:latin typeface="Cambria Math"/>
                            <a:ea typeface="ＭＳ Ｐゴシック"/>
                          </a:rPr>
                          <m:t>𝑛</m:t>
                        </m:r>
                      </m:e>
                      <m:sub>
                        <m:acc>
                          <m:accPr>
                            <m:chr m:val="̂"/>
                            <m:ctrlPr>
                              <a:rPr lang="en-US" altLang="ja-JP" sz="2400" i="1">
                                <a:solidFill>
                                  <a:srgbClr val="E8DED8">
                                    <a:lumMod val="10000"/>
                                  </a:srgbClr>
                                </a:solidFill>
                                <a:latin typeface="Cambria Math"/>
                                <a:ea typeface="ＭＳ Ｐゴシック"/>
                              </a:rPr>
                            </m:ctrlPr>
                          </m:accPr>
                          <m:e>
                            <m:r>
                              <a:rPr lang="en-US" altLang="ja-JP" sz="2400" i="1">
                                <a:solidFill>
                                  <a:srgbClr val="E8DED8">
                                    <a:lumMod val="10000"/>
                                  </a:srgbClr>
                                </a:solidFill>
                                <a:latin typeface="Cambria Math"/>
                                <a:ea typeface="ＭＳ Ｐゴシック"/>
                              </a:rPr>
                              <m:t>𝑜</m:t>
                            </m:r>
                          </m:e>
                        </m:acc>
                      </m:sub>
                    </m:sSub>
                  </m:oMath>
                </a14:m>
                <a:r>
                  <a:rPr lang="ja-JP" altLang="en-US" sz="2400" dirty="0" smtClean="0">
                    <a:solidFill>
                      <a:schemeClr val="bg2">
                        <a:lumMod val="10000"/>
                      </a:schemeClr>
                    </a:solidFill>
                    <a:latin typeface="+mj-ea"/>
                    <a:ea typeface="+mj-ea"/>
                  </a:rPr>
                  <a:t>とする</a:t>
                </a:r>
                <a:endParaRPr lang="en-US" altLang="ja-JP" sz="2400" dirty="0" smtClean="0">
                  <a:solidFill>
                    <a:schemeClr val="bg2">
                      <a:lumMod val="10000"/>
                    </a:schemeClr>
                  </a:solidFill>
                  <a:latin typeface="+mj-ea"/>
                  <a:ea typeface="+mj-ea"/>
                </a:endParaRPr>
              </a:p>
              <a:p>
                <a:pPr marL="0" indent="0">
                  <a:buClr>
                    <a:schemeClr val="accent1"/>
                  </a:buClr>
                  <a:buNone/>
                </a:pPr>
                <a14:m>
                  <m:oMath xmlns:m="http://schemas.openxmlformats.org/officeDocument/2006/math">
                    <m:sSup>
                      <m:sSupPr>
                        <m:ctrlPr>
                          <a:rPr lang="en-US" altLang="ja-JP" i="1">
                            <a:solidFill>
                              <a:schemeClr val="bg2">
                                <a:lumMod val="10000"/>
                              </a:schemeClr>
                            </a:solidFill>
                            <a:latin typeface="Cambria Math"/>
                          </a:rPr>
                        </m:ctrlPr>
                      </m:sSupPr>
                      <m:e>
                        <m:sSub>
                          <m:sSubPr>
                            <m:ctrlPr>
                              <a:rPr lang="en-US" altLang="ja-JP" i="1">
                                <a:solidFill>
                                  <a:schemeClr val="bg2">
                                    <a:lumMod val="10000"/>
                                  </a:schemeClr>
                                </a:solidFill>
                                <a:latin typeface="Cambria Math"/>
                              </a:rPr>
                            </m:ctrlPr>
                          </m:sSubPr>
                          <m:e>
                            <m:r>
                              <a:rPr lang="en-US" altLang="ja-JP" i="1">
                                <a:solidFill>
                                  <a:schemeClr val="bg2">
                                    <a:lumMod val="10000"/>
                                  </a:schemeClr>
                                </a:solidFill>
                                <a:latin typeface="Cambria Math"/>
                              </a:rPr>
                              <m:t>𝜎</m:t>
                            </m:r>
                          </m:e>
                          <m:sub>
                            <m:r>
                              <a:rPr lang="en-US" altLang="ja-JP" b="0" i="1" smtClean="0">
                                <a:solidFill>
                                  <a:schemeClr val="bg2">
                                    <a:lumMod val="10000"/>
                                  </a:schemeClr>
                                </a:solidFill>
                                <a:latin typeface="Cambria Math"/>
                              </a:rPr>
                              <m:t>𝑎</m:t>
                            </m:r>
                          </m:sub>
                        </m:sSub>
                      </m:e>
                      <m:sup>
                        <m:r>
                          <a:rPr lang="en-US" altLang="ja-JP" i="1">
                            <a:solidFill>
                              <a:schemeClr val="bg2">
                                <a:lumMod val="10000"/>
                              </a:schemeClr>
                            </a:solidFill>
                            <a:latin typeface="Cambria Math"/>
                          </a:rPr>
                          <m:t>2</m:t>
                        </m:r>
                      </m:sup>
                    </m:sSup>
                    <m:d>
                      <m:dPr>
                        <m:ctrlPr>
                          <a:rPr lang="en-US" altLang="ja-JP" i="1">
                            <a:solidFill>
                              <a:schemeClr val="bg2">
                                <a:lumMod val="10000"/>
                              </a:schemeClr>
                            </a:solidFill>
                            <a:latin typeface="Cambria Math"/>
                          </a:rPr>
                        </m:ctrlPr>
                      </m:dPr>
                      <m:e>
                        <m:sSub>
                          <m:sSubPr>
                            <m:ctrlPr>
                              <a:rPr lang="en-US" altLang="ja-JP" i="1">
                                <a:solidFill>
                                  <a:schemeClr val="bg2">
                                    <a:lumMod val="10000"/>
                                  </a:schemeClr>
                                </a:solidFill>
                                <a:latin typeface="Cambria Math"/>
                              </a:rPr>
                            </m:ctrlPr>
                          </m:sSubPr>
                          <m:e>
                            <m:acc>
                              <m:accPr>
                                <m:chr m:val="̂"/>
                                <m:ctrlPr>
                                  <a:rPr lang="en-US" altLang="ja-JP" i="1">
                                    <a:solidFill>
                                      <a:schemeClr val="bg2">
                                        <a:lumMod val="10000"/>
                                      </a:schemeClr>
                                    </a:solidFill>
                                    <a:latin typeface="Cambria Math"/>
                                  </a:rPr>
                                </m:ctrlPr>
                              </m:accPr>
                              <m:e>
                                <m:r>
                                  <a:rPr lang="en-US" altLang="ja-JP" i="1">
                                    <a:solidFill>
                                      <a:schemeClr val="bg2">
                                        <a:lumMod val="10000"/>
                                      </a:schemeClr>
                                    </a:solidFill>
                                    <a:latin typeface="Cambria Math"/>
                                  </a:rPr>
                                  <m:t>𝑜</m:t>
                                </m:r>
                              </m:e>
                            </m:acc>
                          </m:e>
                          <m:sub>
                            <m:r>
                              <a:rPr lang="en-US" altLang="ja-JP" b="0" i="1" smtClean="0">
                                <a:solidFill>
                                  <a:schemeClr val="bg2">
                                    <a:lumMod val="10000"/>
                                  </a:schemeClr>
                                </a:solidFill>
                                <a:latin typeface="Cambria Math"/>
                              </a:rPr>
                              <m:t>𝑖</m:t>
                            </m:r>
                          </m:sub>
                        </m:sSub>
                      </m:e>
                    </m:d>
                    <m:r>
                      <a:rPr lang="ja-JP" altLang="en-US" b="0" i="1" smtClean="0">
                        <a:solidFill>
                          <a:schemeClr val="bg2">
                            <a:lumMod val="10000"/>
                          </a:schemeClr>
                        </a:solidFill>
                        <a:latin typeface="Cambria Math"/>
                      </a:rPr>
                      <m:t>＝</m:t>
                    </m:r>
                    <m:d>
                      <m:dPr>
                        <m:ctrlPr>
                          <a:rPr lang="en-US" altLang="ja-JP" i="1">
                            <a:solidFill>
                              <a:srgbClr val="E8DED8">
                                <a:lumMod val="10000"/>
                              </a:srgbClr>
                            </a:solidFill>
                            <a:latin typeface="Cambria Math"/>
                          </a:rPr>
                        </m:ctrlPr>
                      </m:dPr>
                      <m:e>
                        <m:nary>
                          <m:naryPr>
                            <m:chr m:val="∑"/>
                            <m:ctrlPr>
                              <a:rPr lang="en-US" altLang="ja-JP" i="1">
                                <a:solidFill>
                                  <a:srgbClr val="E8DED8">
                                    <a:lumMod val="10000"/>
                                  </a:srgbClr>
                                </a:solidFill>
                                <a:latin typeface="Cambria Math"/>
                              </a:rPr>
                            </m:ctrlPr>
                          </m:naryPr>
                          <m:sub>
                            <m:r>
                              <m:rPr>
                                <m:brk m:alnAt="23"/>
                              </m:rPr>
                              <a:rPr lang="en-US" altLang="ja-JP" i="1">
                                <a:solidFill>
                                  <a:srgbClr val="E8DED8">
                                    <a:lumMod val="10000"/>
                                  </a:srgbClr>
                                </a:solidFill>
                                <a:latin typeface="Cambria Math"/>
                              </a:rPr>
                              <m:t>𝑗</m:t>
                            </m:r>
                            <m:r>
                              <a:rPr lang="en-US" altLang="ja-JP" i="1">
                                <a:solidFill>
                                  <a:srgbClr val="E8DED8">
                                    <a:lumMod val="10000"/>
                                  </a:srgbClr>
                                </a:solidFill>
                                <a:latin typeface="Cambria Math"/>
                              </a:rPr>
                              <m:t>=</m:t>
                            </m:r>
                            <m:r>
                              <a:rPr lang="en-US" altLang="ja-JP" b="0" i="1" smtClean="0">
                                <a:solidFill>
                                  <a:srgbClr val="E8DED8">
                                    <a:lumMod val="10000"/>
                                  </a:srgbClr>
                                </a:solidFill>
                                <a:latin typeface="Cambria Math"/>
                              </a:rPr>
                              <m:t>1</m:t>
                            </m:r>
                          </m:sub>
                          <m:sup>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𝑛</m:t>
                                </m:r>
                              </m:e>
                              <m:sub>
                                <m:r>
                                  <a:rPr lang="en-US" altLang="ja-JP" i="1">
                                    <a:solidFill>
                                      <a:srgbClr val="E8DED8">
                                        <a:lumMod val="10000"/>
                                      </a:srgbClr>
                                    </a:solidFill>
                                    <a:latin typeface="Cambria Math"/>
                                  </a:rPr>
                                  <m:t>𝑎</m:t>
                                </m:r>
                              </m:sub>
                            </m:sSub>
                          </m:sup>
                          <m:e>
                            <m:sSup>
                              <m:sSupPr>
                                <m:ctrlPr>
                                  <a:rPr lang="en-US" altLang="ja-JP" i="1" smtClean="0">
                                    <a:solidFill>
                                      <a:srgbClr val="E8DED8">
                                        <a:lumMod val="10000"/>
                                      </a:srgbClr>
                                    </a:solidFill>
                                    <a:latin typeface="Cambria Math"/>
                                  </a:rPr>
                                </m:ctrlPr>
                              </m:sSupPr>
                              <m:e>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e>
                              <m:sup>
                                <m:r>
                                  <a:rPr lang="en-US" altLang="ja-JP" b="0" i="1" smtClean="0">
                                    <a:solidFill>
                                      <a:srgbClr val="E8DED8">
                                        <a:lumMod val="10000"/>
                                      </a:srgbClr>
                                    </a:solidFill>
                                    <a:latin typeface="Cambria Math"/>
                                  </a:rPr>
                                  <m:t>2</m:t>
                                </m:r>
                              </m:sup>
                            </m:sSup>
                            <m:r>
                              <a:rPr lang="en-US" altLang="ja-JP" i="1">
                                <a:solidFill>
                                  <a:srgbClr val="E8DED8">
                                    <a:lumMod val="10000"/>
                                  </a:srgbClr>
                                </a:solidFill>
                                <a:latin typeface="Cambria Math"/>
                                <a:ea typeface="Cambria Math"/>
                              </a:rPr>
                              <m:t>∙</m:t>
                            </m:r>
                            <m:f>
                              <m:fPr>
                                <m:ctrlPr>
                                  <a:rPr lang="en-US" altLang="ja-JP" i="1">
                                    <a:solidFill>
                                      <a:srgbClr val="E8DED8">
                                        <a:lumMod val="10000"/>
                                      </a:srgbClr>
                                    </a:solidFill>
                                    <a:latin typeface="Cambria Math"/>
                                  </a:rPr>
                                </m:ctrlPr>
                              </m:fPr>
                              <m:num>
                                <m:nary>
                                  <m:naryPr>
                                    <m:chr m:val="∑"/>
                                    <m:supHide m:val="on"/>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ea typeface="+mj-ea"/>
                                      </a:rPr>
                                      <m:t>𝑘</m:t>
                                    </m:r>
                                    <m:r>
                                      <a:rPr lang="en-US" altLang="ja-JP" i="1">
                                        <a:solidFill>
                                          <a:srgbClr val="E8DED8">
                                            <a:lumMod val="10000"/>
                                          </a:srgbClr>
                                        </a:solidFill>
                                        <a:latin typeface="Cambria Math"/>
                                        <a:ea typeface="+mj-ea"/>
                                      </a:rPr>
                                      <m:t>∈</m:t>
                                    </m:r>
                                    <m:r>
                                      <a:rPr lang="en-US" altLang="ja-JP" b="0" i="1" smtClean="0">
                                        <a:solidFill>
                                          <a:srgbClr val="E8DED8">
                                            <a:lumMod val="10000"/>
                                          </a:srgbClr>
                                        </a:solidFill>
                                        <a:latin typeface="Cambria Math"/>
                                        <a:ea typeface="+mj-ea"/>
                                      </a:rPr>
                                      <m:t>𝑞</m:t>
                                    </m:r>
                                  </m:sub>
                                  <m:sup/>
                                  <m:e>
                                    <m:r>
                                      <a:rPr lang="en-US" altLang="ja-JP" i="1">
                                        <a:solidFill>
                                          <a:srgbClr val="E8DED8">
                                            <a:lumMod val="10000"/>
                                          </a:srgbClr>
                                        </a:solidFill>
                                        <a:latin typeface="Cambria Math"/>
                                      </a:rPr>
                                      <m:t>𝑁</m:t>
                                    </m:r>
                                    <m:d>
                                      <m:dPr>
                                        <m:ctrlPr>
                                          <a:rPr lang="en-US" altLang="ja-JP" i="1">
                                            <a:solidFill>
                                              <a:srgbClr val="E8DED8">
                                                <a:lumMod val="10000"/>
                                              </a:srgbClr>
                                            </a:solidFill>
                                            <a:latin typeface="Cambria Math"/>
                                          </a:rPr>
                                        </m:ctrlPr>
                                      </m:dPr>
                                      <m:e>
                                        <m:sSub>
                                          <m:sSubPr>
                                            <m:ctrlPr>
                                              <a:rPr lang="en-US" altLang="ja-JP" i="1">
                                                <a:solidFill>
                                                  <a:srgbClr val="E8DED8">
                                                    <a:lumMod val="10000"/>
                                                  </a:srgbClr>
                                                </a:solidFill>
                                                <a:latin typeface="Cambria Math"/>
                                              </a:rPr>
                                            </m:ctrlPr>
                                          </m:sSubPr>
                                          <m:e>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𝑖</m:t>
                                            </m:r>
                                          </m:sub>
                                        </m:sSub>
                                        <m:r>
                                          <a:rPr lang="en-US" altLang="ja-JP" i="1">
                                            <a:solidFill>
                                              <a:srgbClr val="E8DED8">
                                                <a:lumMod val="10000"/>
                                              </a:srgbClr>
                                            </a:solidFill>
                                            <a:latin typeface="Cambria Math"/>
                                          </a:rPr>
                                          <m:t>,</m:t>
                                        </m:r>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m:t>
                                            </m:r>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𝑘</m:t>
                                            </m:r>
                                          </m:sub>
                                        </m:sSub>
                                      </m:e>
                                    </m:d>
                                  </m:e>
                                </m:nary>
                              </m:num>
                              <m:den>
                                <m:nary>
                                  <m:naryPr>
                                    <m:chr m:val="∑"/>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rPr>
                                      <m:t>𝑗</m:t>
                                    </m:r>
                                    <m:r>
                                      <a:rPr lang="en-US" altLang="ja-JP" i="1">
                                        <a:solidFill>
                                          <a:srgbClr val="E8DED8">
                                            <a:lumMod val="10000"/>
                                          </a:srgbClr>
                                        </a:solidFill>
                                        <a:latin typeface="Cambria Math"/>
                                        <a:ea typeface="Cambria Math"/>
                                      </a:rPr>
                                      <m:t>=</m:t>
                                    </m:r>
                                    <m:r>
                                      <a:rPr lang="en-US" altLang="ja-JP" b="0" i="1" smtClean="0">
                                        <a:solidFill>
                                          <a:srgbClr val="E8DED8">
                                            <a:lumMod val="10000"/>
                                          </a:srgbClr>
                                        </a:solidFill>
                                        <a:latin typeface="Cambria Math"/>
                                        <a:ea typeface="Cambria Math"/>
                                      </a:rPr>
                                      <m:t>1</m:t>
                                    </m:r>
                                  </m:sub>
                                  <m:sup>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𝑛</m:t>
                                        </m:r>
                                      </m:e>
                                      <m:sub>
                                        <m:r>
                                          <a:rPr lang="en-US" altLang="ja-JP" i="1">
                                            <a:solidFill>
                                              <a:srgbClr val="E8DED8">
                                                <a:lumMod val="10000"/>
                                              </a:srgbClr>
                                            </a:solidFill>
                                            <a:latin typeface="Cambria Math"/>
                                          </a:rPr>
                                          <m:t>𝑎</m:t>
                                        </m:r>
                                      </m:sub>
                                    </m:sSub>
                                  </m:sup>
                                  <m:e>
                                    <m:nary>
                                      <m:naryPr>
                                        <m:chr m:val="∑"/>
                                        <m:supHide m:val="on"/>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ea typeface="+mj-ea"/>
                                          </a:rPr>
                                          <m:t>𝑘</m:t>
                                        </m:r>
                                        <m:r>
                                          <a:rPr lang="en-US" altLang="ja-JP" i="1">
                                            <a:solidFill>
                                              <a:srgbClr val="E8DED8">
                                                <a:lumMod val="10000"/>
                                              </a:srgbClr>
                                            </a:solidFill>
                                            <a:latin typeface="Cambria Math"/>
                                            <a:ea typeface="+mj-ea"/>
                                          </a:rPr>
                                          <m:t>∈</m:t>
                                        </m:r>
                                        <m:r>
                                          <a:rPr lang="en-US" altLang="ja-JP" b="0" i="1" smtClean="0">
                                            <a:solidFill>
                                              <a:srgbClr val="E8DED8">
                                                <a:lumMod val="10000"/>
                                              </a:srgbClr>
                                            </a:solidFill>
                                            <a:latin typeface="Cambria Math"/>
                                            <a:ea typeface="+mj-ea"/>
                                          </a:rPr>
                                          <m:t>𝑞</m:t>
                                        </m:r>
                                      </m:sub>
                                      <m:sup/>
                                      <m:e>
                                        <m:r>
                                          <a:rPr lang="en-US" altLang="ja-JP" i="1">
                                            <a:solidFill>
                                              <a:srgbClr val="E8DED8">
                                                <a:lumMod val="10000"/>
                                              </a:srgbClr>
                                            </a:solidFill>
                                            <a:latin typeface="Cambria Math"/>
                                          </a:rPr>
                                          <m:t>𝑁</m:t>
                                        </m:r>
                                        <m:d>
                                          <m:dPr>
                                            <m:ctrlPr>
                                              <a:rPr lang="en-US" altLang="ja-JP" i="1">
                                                <a:solidFill>
                                                  <a:srgbClr val="E8DED8">
                                                    <a:lumMod val="10000"/>
                                                  </a:srgbClr>
                                                </a:solidFill>
                                                <a:latin typeface="Cambria Math"/>
                                              </a:rPr>
                                            </m:ctrlPr>
                                          </m:dPr>
                                          <m:e>
                                            <m:sSub>
                                              <m:sSubPr>
                                                <m:ctrlPr>
                                                  <a:rPr lang="en-US" altLang="ja-JP" i="1">
                                                    <a:solidFill>
                                                      <a:srgbClr val="E8DED8">
                                                        <a:lumMod val="10000"/>
                                                      </a:srgbClr>
                                                    </a:solidFill>
                                                    <a:latin typeface="Cambria Math"/>
                                                  </a:rPr>
                                                </m:ctrlPr>
                                              </m:sSubPr>
                                              <m:e>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𝑖</m:t>
                                                </m:r>
                                              </m:sub>
                                            </m:sSub>
                                            <m:r>
                                              <a:rPr lang="en-US" altLang="ja-JP" i="1">
                                                <a:solidFill>
                                                  <a:srgbClr val="E8DED8">
                                                    <a:lumMod val="10000"/>
                                                  </a:srgbClr>
                                                </a:solidFill>
                                                <a:latin typeface="Cambria Math"/>
                                              </a:rPr>
                                              <m:t>,</m:t>
                                            </m:r>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m:t>
                                                </m:r>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𝑘</m:t>
                                                </m:r>
                                              </m:sub>
                                            </m:sSub>
                                          </m:e>
                                        </m:d>
                                      </m:e>
                                    </m:nary>
                                  </m:e>
                                </m:nary>
                              </m:den>
                            </m:f>
                          </m:e>
                        </m:nary>
                      </m:e>
                    </m:d>
                  </m:oMath>
                </a14:m>
                <a:r>
                  <a:rPr lang="ja-JP" altLang="en-US" i="1" dirty="0" smtClean="0">
                    <a:solidFill>
                      <a:srgbClr val="E8DED8">
                        <a:lumMod val="10000"/>
                      </a:srgbClr>
                    </a:solidFill>
                    <a:latin typeface="Cambria Math"/>
                  </a:rPr>
                  <a:t>　</a:t>
                </a:r>
                <a:endParaRPr lang="en-US" altLang="ja-JP" i="1" dirty="0" smtClean="0">
                  <a:solidFill>
                    <a:srgbClr val="E8DED8">
                      <a:lumMod val="10000"/>
                    </a:srgbClr>
                  </a:solidFill>
                  <a:latin typeface="Cambria Math"/>
                </a:endParaRPr>
              </a:p>
              <a:p>
                <a:pPr marL="0" indent="0">
                  <a:buClr>
                    <a:schemeClr val="accent1"/>
                  </a:buClr>
                  <a:buNone/>
                </a:pPr>
                <a:r>
                  <a:rPr lang="ja-JP" altLang="en-US" sz="2400" b="0" dirty="0" smtClean="0">
                    <a:solidFill>
                      <a:schemeClr val="bg2">
                        <a:lumMod val="10000"/>
                      </a:schemeClr>
                    </a:solidFill>
                  </a:rPr>
                  <a:t>　　　　</a:t>
                </a:r>
                <a:r>
                  <a:rPr lang="en-US" altLang="ja-JP" sz="2400" b="0" dirty="0" smtClean="0">
                    <a:solidFill>
                      <a:schemeClr val="bg2">
                        <a:lumMod val="10000"/>
                      </a:schemeClr>
                    </a:solidFill>
                  </a:rPr>
                  <a:t>		</a:t>
                </a:r>
                <a14:m>
                  <m:oMath xmlns:m="http://schemas.openxmlformats.org/officeDocument/2006/math">
                    <m:r>
                      <a:rPr lang="en-US" altLang="ja-JP" b="0" i="1" smtClean="0">
                        <a:solidFill>
                          <a:schemeClr val="bg2">
                            <a:lumMod val="10000"/>
                          </a:schemeClr>
                        </a:solidFill>
                        <a:latin typeface="Cambria Math"/>
                      </a:rPr>
                      <m:t>−</m:t>
                    </m:r>
                    <m:sSup>
                      <m:sSupPr>
                        <m:ctrlPr>
                          <a:rPr lang="en-US" altLang="ja-JP" b="0" i="1" smtClean="0">
                            <a:solidFill>
                              <a:schemeClr val="bg2">
                                <a:lumMod val="10000"/>
                              </a:schemeClr>
                            </a:solidFill>
                            <a:latin typeface="Cambria Math"/>
                          </a:rPr>
                        </m:ctrlPr>
                      </m:sSupPr>
                      <m:e>
                        <m:d>
                          <m:dPr>
                            <m:ctrlPr>
                              <a:rPr lang="en-US" altLang="ja-JP" b="0" i="1" smtClean="0">
                                <a:solidFill>
                                  <a:schemeClr val="bg2">
                                    <a:lumMod val="10000"/>
                                  </a:schemeClr>
                                </a:solidFill>
                                <a:latin typeface="Cambria Math"/>
                              </a:rPr>
                            </m:ctrlPr>
                          </m:dPr>
                          <m:e>
                            <m:nary>
                              <m:naryPr>
                                <m:chr m:val="∑"/>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rPr>
                                  <m:t>𝑗</m:t>
                                </m:r>
                                <m:r>
                                  <a:rPr lang="en-US" altLang="ja-JP" i="1">
                                    <a:solidFill>
                                      <a:srgbClr val="E8DED8">
                                        <a:lumMod val="10000"/>
                                      </a:srgbClr>
                                    </a:solidFill>
                                    <a:latin typeface="Cambria Math"/>
                                  </a:rPr>
                                  <m:t>=1</m:t>
                                </m:r>
                              </m:sub>
                              <m:sup>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𝑛</m:t>
                                    </m:r>
                                  </m:e>
                                  <m:sub>
                                    <m:r>
                                      <a:rPr lang="en-US" altLang="ja-JP" i="1">
                                        <a:solidFill>
                                          <a:srgbClr val="E8DED8">
                                            <a:lumMod val="10000"/>
                                          </a:srgbClr>
                                        </a:solidFill>
                                        <a:latin typeface="Cambria Math"/>
                                      </a:rPr>
                                      <m:t>𝑎</m:t>
                                    </m:r>
                                  </m:sub>
                                </m:sSub>
                              </m:sup>
                              <m:e>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r>
                                  <a:rPr lang="en-US" altLang="ja-JP" i="1">
                                    <a:solidFill>
                                      <a:srgbClr val="E8DED8">
                                        <a:lumMod val="10000"/>
                                      </a:srgbClr>
                                    </a:solidFill>
                                    <a:latin typeface="Cambria Math"/>
                                    <a:ea typeface="Cambria Math"/>
                                  </a:rPr>
                                  <m:t>∙</m:t>
                                </m:r>
                                <m:f>
                                  <m:fPr>
                                    <m:ctrlPr>
                                      <a:rPr lang="en-US" altLang="ja-JP" i="1">
                                        <a:solidFill>
                                          <a:srgbClr val="E8DED8">
                                            <a:lumMod val="10000"/>
                                          </a:srgbClr>
                                        </a:solidFill>
                                        <a:latin typeface="Cambria Math"/>
                                      </a:rPr>
                                    </m:ctrlPr>
                                  </m:fPr>
                                  <m:num>
                                    <m:nary>
                                      <m:naryPr>
                                        <m:chr m:val="∑"/>
                                        <m:supHide m:val="on"/>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ea typeface="+mj-ea"/>
                                          </a:rPr>
                                          <m:t>𝑘</m:t>
                                        </m:r>
                                        <m:r>
                                          <a:rPr lang="en-US" altLang="ja-JP" i="1">
                                            <a:solidFill>
                                              <a:srgbClr val="E8DED8">
                                                <a:lumMod val="10000"/>
                                              </a:srgbClr>
                                            </a:solidFill>
                                            <a:latin typeface="Cambria Math"/>
                                            <a:ea typeface="+mj-ea"/>
                                          </a:rPr>
                                          <m:t>∈</m:t>
                                        </m:r>
                                        <m:r>
                                          <a:rPr lang="en-US" altLang="ja-JP" b="0" i="1" smtClean="0">
                                            <a:solidFill>
                                              <a:srgbClr val="E8DED8">
                                                <a:lumMod val="10000"/>
                                              </a:srgbClr>
                                            </a:solidFill>
                                            <a:latin typeface="Cambria Math"/>
                                            <a:ea typeface="+mj-ea"/>
                                          </a:rPr>
                                          <m:t>𝑞</m:t>
                                        </m:r>
                                      </m:sub>
                                      <m:sup/>
                                      <m:e>
                                        <m:r>
                                          <a:rPr lang="en-US" altLang="ja-JP" i="1">
                                            <a:solidFill>
                                              <a:srgbClr val="E8DED8">
                                                <a:lumMod val="10000"/>
                                              </a:srgbClr>
                                            </a:solidFill>
                                            <a:latin typeface="Cambria Math"/>
                                          </a:rPr>
                                          <m:t>𝑁</m:t>
                                        </m:r>
                                        <m:d>
                                          <m:dPr>
                                            <m:ctrlPr>
                                              <a:rPr lang="en-US" altLang="ja-JP" i="1">
                                                <a:solidFill>
                                                  <a:srgbClr val="E8DED8">
                                                    <a:lumMod val="10000"/>
                                                  </a:srgbClr>
                                                </a:solidFill>
                                                <a:latin typeface="Cambria Math"/>
                                              </a:rPr>
                                            </m:ctrlPr>
                                          </m:dPr>
                                          <m:e>
                                            <m:sSub>
                                              <m:sSubPr>
                                                <m:ctrlPr>
                                                  <a:rPr lang="en-US" altLang="ja-JP" i="1">
                                                    <a:solidFill>
                                                      <a:srgbClr val="E8DED8">
                                                        <a:lumMod val="10000"/>
                                                      </a:srgbClr>
                                                    </a:solidFill>
                                                    <a:latin typeface="Cambria Math"/>
                                                  </a:rPr>
                                                </m:ctrlPr>
                                              </m:sSubPr>
                                              <m:e>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𝑖</m:t>
                                                </m:r>
                                              </m:sub>
                                            </m:sSub>
                                            <m:r>
                                              <a:rPr lang="en-US" altLang="ja-JP" i="1">
                                                <a:solidFill>
                                                  <a:srgbClr val="E8DED8">
                                                    <a:lumMod val="10000"/>
                                                  </a:srgbClr>
                                                </a:solidFill>
                                                <a:latin typeface="Cambria Math"/>
                                              </a:rPr>
                                              <m:t>,</m:t>
                                            </m:r>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m:t>
                                                </m:r>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𝑘</m:t>
                                                </m:r>
                                              </m:sub>
                                            </m:sSub>
                                          </m:e>
                                        </m:d>
                                      </m:e>
                                    </m:nary>
                                  </m:num>
                                  <m:den>
                                    <m:nary>
                                      <m:naryPr>
                                        <m:chr m:val="∑"/>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rPr>
                                          <m:t>𝑗</m:t>
                                        </m:r>
                                        <m:r>
                                          <a:rPr lang="en-US" altLang="ja-JP" i="1">
                                            <a:solidFill>
                                              <a:srgbClr val="E8DED8">
                                                <a:lumMod val="10000"/>
                                              </a:srgbClr>
                                            </a:solidFill>
                                            <a:latin typeface="Cambria Math"/>
                                          </a:rPr>
                                          <m:t>=1</m:t>
                                        </m:r>
                                      </m:sub>
                                      <m:sup>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𝑛</m:t>
                                            </m:r>
                                          </m:e>
                                          <m:sub>
                                            <m:r>
                                              <a:rPr lang="en-US" altLang="ja-JP" i="1">
                                                <a:solidFill>
                                                  <a:srgbClr val="E8DED8">
                                                    <a:lumMod val="10000"/>
                                                  </a:srgbClr>
                                                </a:solidFill>
                                                <a:latin typeface="Cambria Math"/>
                                              </a:rPr>
                                              <m:t>𝑎</m:t>
                                            </m:r>
                                          </m:sub>
                                        </m:sSub>
                                      </m:sup>
                                      <m:e>
                                        <m:nary>
                                          <m:naryPr>
                                            <m:chr m:val="∑"/>
                                            <m:supHide m:val="on"/>
                                            <m:ctrlPr>
                                              <a:rPr lang="en-US" altLang="ja-JP" i="1">
                                                <a:solidFill>
                                                  <a:srgbClr val="E8DED8">
                                                    <a:lumMod val="10000"/>
                                                  </a:srgbClr>
                                                </a:solidFill>
                                                <a:latin typeface="Cambria Math"/>
                                              </a:rPr>
                                            </m:ctrlPr>
                                          </m:naryPr>
                                          <m:sub>
                                            <m:r>
                                              <a:rPr lang="en-US" altLang="ja-JP" i="1">
                                                <a:solidFill>
                                                  <a:srgbClr val="E8DED8">
                                                    <a:lumMod val="10000"/>
                                                  </a:srgbClr>
                                                </a:solidFill>
                                                <a:latin typeface="Cambria Math"/>
                                                <a:ea typeface="+mj-ea"/>
                                              </a:rPr>
                                              <m:t>𝑘</m:t>
                                            </m:r>
                                            <m:r>
                                              <a:rPr lang="en-US" altLang="ja-JP" i="1">
                                                <a:solidFill>
                                                  <a:srgbClr val="E8DED8">
                                                    <a:lumMod val="10000"/>
                                                  </a:srgbClr>
                                                </a:solidFill>
                                                <a:latin typeface="Cambria Math"/>
                                                <a:ea typeface="+mj-ea"/>
                                              </a:rPr>
                                              <m:t>∈</m:t>
                                            </m:r>
                                            <m:r>
                                              <a:rPr lang="en-US" altLang="ja-JP" b="0" i="1" smtClean="0">
                                                <a:solidFill>
                                                  <a:srgbClr val="E8DED8">
                                                    <a:lumMod val="10000"/>
                                                  </a:srgbClr>
                                                </a:solidFill>
                                                <a:latin typeface="Cambria Math"/>
                                                <a:ea typeface="+mj-ea"/>
                                              </a:rPr>
                                              <m:t>𝑞</m:t>
                                            </m:r>
                                          </m:sub>
                                          <m:sup/>
                                          <m:e>
                                            <m:r>
                                              <a:rPr lang="en-US" altLang="ja-JP" i="1">
                                                <a:solidFill>
                                                  <a:srgbClr val="E8DED8">
                                                    <a:lumMod val="10000"/>
                                                  </a:srgbClr>
                                                </a:solidFill>
                                                <a:latin typeface="Cambria Math"/>
                                              </a:rPr>
                                              <m:t>𝑁</m:t>
                                            </m:r>
                                            <m:d>
                                              <m:dPr>
                                                <m:ctrlPr>
                                                  <a:rPr lang="en-US" altLang="ja-JP" i="1">
                                                    <a:solidFill>
                                                      <a:srgbClr val="E8DED8">
                                                        <a:lumMod val="10000"/>
                                                      </a:srgbClr>
                                                    </a:solidFill>
                                                    <a:latin typeface="Cambria Math"/>
                                                  </a:rPr>
                                                </m:ctrlPr>
                                              </m:dPr>
                                              <m:e>
                                                <m:sSub>
                                                  <m:sSubPr>
                                                    <m:ctrlPr>
                                                      <a:rPr lang="en-US" altLang="ja-JP" i="1">
                                                        <a:solidFill>
                                                          <a:srgbClr val="E8DED8">
                                                            <a:lumMod val="10000"/>
                                                          </a:srgbClr>
                                                        </a:solidFill>
                                                        <a:latin typeface="Cambria Math"/>
                                                      </a:rPr>
                                                    </m:ctrlPr>
                                                  </m:sSubPr>
                                                  <m:e>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𝑖</m:t>
                                                    </m:r>
                                                  </m:sub>
                                                </m:sSub>
                                                <m:r>
                                                  <a:rPr lang="en-US" altLang="ja-JP" i="1">
                                                    <a:solidFill>
                                                      <a:srgbClr val="E8DED8">
                                                        <a:lumMod val="10000"/>
                                                      </a:srgbClr>
                                                    </a:solidFill>
                                                    <a:latin typeface="Cambria Math"/>
                                                  </a:rPr>
                                                  <m:t>,</m:t>
                                                </m:r>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𝑎</m:t>
                                                    </m:r>
                                                  </m:e>
                                                  <m:sub>
                                                    <m:r>
                                                      <a:rPr lang="en-US" altLang="ja-JP" i="1">
                                                        <a:solidFill>
                                                          <a:srgbClr val="E8DED8">
                                                            <a:lumMod val="10000"/>
                                                          </a:srgbClr>
                                                        </a:solidFill>
                                                        <a:latin typeface="Cambria Math"/>
                                                      </a:rPr>
                                                      <m:t>𝑗</m:t>
                                                    </m:r>
                                                  </m:sub>
                                                </m:sSub>
                                                <m:sSub>
                                                  <m:sSubPr>
                                                    <m:ctrlPr>
                                                      <a:rPr lang="en-US" altLang="ja-JP" i="1">
                                                        <a:solidFill>
                                                          <a:srgbClr val="E8DED8">
                                                            <a:lumMod val="10000"/>
                                                          </a:srgbClr>
                                                        </a:solidFill>
                                                        <a:latin typeface="Cambria Math"/>
                                                      </a:rPr>
                                                    </m:ctrlPr>
                                                  </m:sSubPr>
                                                  <m:e>
                                                    <m:r>
                                                      <a:rPr lang="en-US" altLang="ja-JP" i="1">
                                                        <a:solidFill>
                                                          <a:srgbClr val="E8DED8">
                                                            <a:lumMod val="10000"/>
                                                          </a:srgbClr>
                                                        </a:solidFill>
                                                        <a:latin typeface="Cambria Math"/>
                                                      </a:rPr>
                                                      <m:t>,</m:t>
                                                    </m:r>
                                                    <m:acc>
                                                      <m:accPr>
                                                        <m:chr m:val="̂"/>
                                                        <m:ctrlPr>
                                                          <a:rPr lang="en-US" altLang="ja-JP" i="1">
                                                            <a:solidFill>
                                                              <a:srgbClr val="E8DED8">
                                                                <a:lumMod val="10000"/>
                                                              </a:srgbClr>
                                                            </a:solidFill>
                                                            <a:latin typeface="Cambria Math"/>
                                                          </a:rPr>
                                                        </m:ctrlPr>
                                                      </m:accPr>
                                                      <m:e>
                                                        <m:r>
                                                          <a:rPr lang="en-US" altLang="ja-JP" i="1">
                                                            <a:solidFill>
                                                              <a:srgbClr val="E8DED8">
                                                                <a:lumMod val="10000"/>
                                                              </a:srgbClr>
                                                            </a:solidFill>
                                                            <a:latin typeface="Cambria Math"/>
                                                          </a:rPr>
                                                          <m:t>𝑜</m:t>
                                                        </m:r>
                                                      </m:e>
                                                    </m:acc>
                                                  </m:e>
                                                  <m:sub>
                                                    <m:r>
                                                      <a:rPr lang="en-US" altLang="ja-JP" i="1">
                                                        <a:solidFill>
                                                          <a:srgbClr val="E8DED8">
                                                            <a:lumMod val="10000"/>
                                                          </a:srgbClr>
                                                        </a:solidFill>
                                                        <a:latin typeface="Cambria Math"/>
                                                      </a:rPr>
                                                      <m:t>𝑘</m:t>
                                                    </m:r>
                                                  </m:sub>
                                                </m:sSub>
                                              </m:e>
                                            </m:d>
                                          </m:e>
                                        </m:nary>
                                      </m:e>
                                    </m:nary>
                                  </m:den>
                                </m:f>
                              </m:e>
                            </m:nary>
                          </m:e>
                        </m:d>
                      </m:e>
                      <m:sup>
                        <m:r>
                          <a:rPr lang="en-US" altLang="ja-JP" b="0" i="1" smtClean="0">
                            <a:solidFill>
                              <a:schemeClr val="bg2">
                                <a:lumMod val="10000"/>
                              </a:schemeClr>
                            </a:solidFill>
                            <a:latin typeface="Cambria Math"/>
                          </a:rPr>
                          <m:t>2</m:t>
                        </m:r>
                      </m:sup>
                    </m:sSup>
                  </m:oMath>
                </a14:m>
                <a:r>
                  <a:rPr lang="en-US" altLang="ja-JP" sz="2400" dirty="0" smtClean="0">
                    <a:solidFill>
                      <a:srgbClr val="E8DED8">
                        <a:lumMod val="10000"/>
                      </a:srgbClr>
                    </a:solidFill>
                    <a:latin typeface="ＭＳ Ｐゴシック"/>
                    <a:ea typeface="ＭＳ Ｐゴシック"/>
                  </a:rPr>
                  <a:t>  </a:t>
                </a:r>
                <a:r>
                  <a:rPr lang="en-US" altLang="ja-JP" sz="2000" dirty="0" smtClean="0">
                    <a:solidFill>
                      <a:srgbClr val="E8DED8">
                        <a:lumMod val="10000"/>
                      </a:srgbClr>
                    </a:solidFill>
                    <a:latin typeface="ＭＳ Ｐゴシック"/>
                    <a:ea typeface="ＭＳ Ｐゴシック"/>
                  </a:rPr>
                  <a:t>(4)</a:t>
                </a:r>
                <a:r>
                  <a:rPr lang="ja-JP" altLang="en-US" sz="2000" dirty="0" smtClean="0">
                    <a:solidFill>
                      <a:srgbClr val="E8DED8">
                        <a:lumMod val="10000"/>
                      </a:srgbClr>
                    </a:solidFill>
                    <a:latin typeface="ＭＳ Ｐゴシック"/>
                    <a:ea typeface="ＭＳ Ｐゴシック"/>
                  </a:rPr>
                  <a:t>　</a:t>
                </a:r>
                <a:endParaRPr lang="en-US" altLang="ja-JP" sz="2000" b="0" i="0" dirty="0" smtClean="0">
                  <a:solidFill>
                    <a:srgbClr val="E8DED8">
                      <a:lumMod val="10000"/>
                    </a:srgbClr>
                  </a:solidFill>
                  <a:latin typeface="Cambria Math"/>
                </a:endParaRPr>
              </a:p>
              <a:p>
                <a:pPr marL="0" indent="0">
                  <a:buClr>
                    <a:schemeClr val="accent1"/>
                  </a:buClr>
                  <a:buNone/>
                </a:pPr>
                <a:endParaRPr lang="en-US" altLang="ja-JP" sz="2000" b="0" i="0" dirty="0" smtClean="0">
                  <a:solidFill>
                    <a:srgbClr val="E8DED8">
                      <a:lumMod val="10000"/>
                    </a:srgbClr>
                  </a:solidFill>
                  <a:latin typeface="Cambria Math"/>
                </a:endParaRPr>
              </a:p>
              <a:p>
                <a:pPr marL="0" lvl="0" indent="0">
                  <a:spcBef>
                    <a:spcPts val="0"/>
                  </a:spcBef>
                  <a:buClr>
                    <a:srgbClr val="FF7605"/>
                  </a:buClr>
                  <a:buNone/>
                </a:pPr>
                <a:r>
                  <a:rPr lang="en-US" altLang="ja-JP" sz="2400" dirty="0" smtClean="0">
                    <a:solidFill>
                      <a:srgbClr val="E8DED8">
                        <a:lumMod val="10000"/>
                      </a:srgbClr>
                    </a:solidFill>
                    <a:ea typeface="ＭＳ Ｐゴシック"/>
                  </a:rPr>
                  <a:t>		(</a:t>
                </a:r>
                <a14:m>
                  <m:oMath xmlns:m="http://schemas.openxmlformats.org/officeDocument/2006/math">
                    <m:r>
                      <a:rPr lang="en-US" altLang="ja-JP" sz="2400" i="1">
                        <a:solidFill>
                          <a:srgbClr val="E8DED8">
                            <a:lumMod val="10000"/>
                          </a:srgbClr>
                        </a:solidFill>
                        <a:latin typeface="Cambria Math"/>
                        <a:ea typeface="ＭＳ Ｐゴシック"/>
                      </a:rPr>
                      <m:t>𝑗</m:t>
                    </m:r>
                    <m:r>
                      <a:rPr lang="en-US" altLang="ja-JP" sz="2400" i="1">
                        <a:solidFill>
                          <a:srgbClr val="E8DED8">
                            <a:lumMod val="10000"/>
                          </a:srgbClr>
                        </a:solidFill>
                        <a:latin typeface="Cambria Math"/>
                        <a:ea typeface="ＭＳ Ｐゴシック"/>
                      </a:rPr>
                      <m:t>=0,1,⋯,</m:t>
                    </m:r>
                    <m:sSub>
                      <m:sSubPr>
                        <m:ctrlPr>
                          <a:rPr lang="en-US" altLang="ja-JP" sz="2400" i="1">
                            <a:solidFill>
                              <a:srgbClr val="E8DED8">
                                <a:lumMod val="10000"/>
                              </a:srgbClr>
                            </a:solidFill>
                            <a:latin typeface="Cambria Math"/>
                            <a:ea typeface="Cambria Math"/>
                          </a:rPr>
                        </m:ctrlPr>
                      </m:sSubPr>
                      <m:e>
                        <m:r>
                          <a:rPr lang="en-US" altLang="ja-JP" sz="2400" i="1">
                            <a:solidFill>
                              <a:srgbClr val="E8DED8">
                                <a:lumMod val="10000"/>
                              </a:srgbClr>
                            </a:solidFill>
                            <a:latin typeface="Cambria Math"/>
                            <a:ea typeface="Cambria Math"/>
                          </a:rPr>
                          <m:t>𝑛</m:t>
                        </m:r>
                      </m:e>
                      <m:sub>
                        <m:r>
                          <a:rPr lang="en-US" altLang="ja-JP" sz="2400" i="1">
                            <a:solidFill>
                              <a:srgbClr val="E8DED8">
                                <a:lumMod val="10000"/>
                              </a:srgbClr>
                            </a:solidFill>
                            <a:latin typeface="Cambria Math"/>
                            <a:ea typeface="Cambria Math"/>
                          </a:rPr>
                          <m:t>𝑎</m:t>
                        </m:r>
                      </m:sub>
                    </m:sSub>
                  </m:oMath>
                </a14:m>
                <a:r>
                  <a:rPr lang="en-US" altLang="ja-JP" sz="2400" dirty="0" smtClean="0">
                    <a:solidFill>
                      <a:srgbClr val="E8DED8">
                        <a:lumMod val="10000"/>
                      </a:srgbClr>
                    </a:solidFill>
                    <a:latin typeface="Cambria Math"/>
                    <a:ea typeface="Cambria Math"/>
                  </a:rPr>
                  <a:t>)</a:t>
                </a:r>
                <a14:m>
                  <m:oMath xmlns:m="http://schemas.openxmlformats.org/officeDocument/2006/math">
                    <m:r>
                      <a:rPr lang="ja-JP" altLang="en-US" sz="2400" b="0" i="1" smtClean="0">
                        <a:solidFill>
                          <a:schemeClr val="bg2">
                            <a:lumMod val="10000"/>
                          </a:schemeClr>
                        </a:solidFill>
                        <a:latin typeface="Cambria Math"/>
                      </a:rPr>
                      <m:t>，</m:t>
                    </m:r>
                    <m:d>
                      <m:dPr>
                        <m:ctrlPr>
                          <a:rPr lang="en-US" altLang="ja-JP" sz="2400" i="1">
                            <a:solidFill>
                              <a:schemeClr val="bg2">
                                <a:lumMod val="10000"/>
                              </a:schemeClr>
                            </a:solidFill>
                            <a:latin typeface="Cambria Math"/>
                          </a:rPr>
                        </m:ctrlPr>
                      </m:dPr>
                      <m:e>
                        <m:r>
                          <a:rPr lang="en-US" altLang="ja-JP" sz="2400" i="1">
                            <a:solidFill>
                              <a:schemeClr val="bg2">
                                <a:lumMod val="10000"/>
                              </a:schemeClr>
                            </a:solidFill>
                            <a:latin typeface="Cambria Math"/>
                          </a:rPr>
                          <m:t>𝑘</m:t>
                        </m:r>
                        <m:r>
                          <a:rPr lang="en-US" altLang="ja-JP" sz="2400" i="1">
                            <a:solidFill>
                              <a:schemeClr val="bg2">
                                <a:lumMod val="10000"/>
                              </a:schemeClr>
                            </a:solidFill>
                            <a:latin typeface="Cambria Math"/>
                          </a:rPr>
                          <m:t>=0,1,⋯,</m:t>
                        </m:r>
                        <m:sSub>
                          <m:sSubPr>
                            <m:ctrlPr>
                              <a:rPr lang="en-US" altLang="ja-JP" sz="2400" i="1">
                                <a:solidFill>
                                  <a:schemeClr val="bg2">
                                    <a:lumMod val="10000"/>
                                  </a:schemeClr>
                                </a:solidFill>
                                <a:latin typeface="Cambria Math"/>
                                <a:ea typeface="Cambria Math"/>
                              </a:rPr>
                            </m:ctrlPr>
                          </m:sSubPr>
                          <m:e>
                            <m:r>
                              <a:rPr lang="en-US" altLang="ja-JP" sz="2400" i="1">
                                <a:solidFill>
                                  <a:schemeClr val="bg2">
                                    <a:lumMod val="10000"/>
                                  </a:schemeClr>
                                </a:solidFill>
                                <a:latin typeface="Cambria Math"/>
                                <a:ea typeface="Cambria Math"/>
                              </a:rPr>
                              <m:t>𝑛</m:t>
                            </m:r>
                          </m:e>
                          <m:sub>
                            <m:acc>
                              <m:accPr>
                                <m:chr m:val="̂"/>
                                <m:ctrlPr>
                                  <a:rPr lang="en-US" altLang="ja-JP" sz="2400" i="1">
                                    <a:solidFill>
                                      <a:schemeClr val="bg2">
                                        <a:lumMod val="10000"/>
                                      </a:schemeClr>
                                    </a:solidFill>
                                    <a:latin typeface="Cambria Math"/>
                                    <a:ea typeface="Cambria Math"/>
                                  </a:rPr>
                                </m:ctrlPr>
                              </m:accPr>
                              <m:e>
                                <m:r>
                                  <a:rPr lang="en-US" altLang="ja-JP" sz="2400" i="1">
                                    <a:solidFill>
                                      <a:schemeClr val="bg2">
                                        <a:lumMod val="10000"/>
                                      </a:schemeClr>
                                    </a:solidFill>
                                    <a:latin typeface="Cambria Math"/>
                                    <a:ea typeface="Cambria Math"/>
                                  </a:rPr>
                                  <m:t>𝑜</m:t>
                                </m:r>
                              </m:e>
                            </m:acc>
                          </m:sub>
                        </m:sSub>
                      </m:e>
                    </m:d>
                  </m:oMath>
                </a14:m>
                <a:endParaRPr lang="en-US" altLang="ja-JP" sz="2400" i="1" dirty="0" smtClean="0">
                  <a:solidFill>
                    <a:srgbClr val="E8DED8">
                      <a:lumMod val="10000"/>
                    </a:srgbClr>
                  </a:solidFill>
                  <a:latin typeface="Cambria Math"/>
                  <a:ea typeface="Cambria Math"/>
                </a:endParaRPr>
              </a:p>
              <a:p>
                <a:pPr marL="0" lvl="0" indent="0">
                  <a:spcBef>
                    <a:spcPts val="0"/>
                  </a:spcBef>
                  <a:buClr>
                    <a:srgbClr val="FF7605"/>
                  </a:buClr>
                  <a:buNone/>
                </a:pPr>
                <a14:m>
                  <m:oMathPara xmlns:m="http://schemas.openxmlformats.org/officeDocument/2006/math">
                    <m:oMathParaPr>
                      <m:jc m:val="centerGroup"/>
                    </m:oMathParaPr>
                    <m:oMath xmlns:m="http://schemas.openxmlformats.org/officeDocument/2006/math">
                      <m:r>
                        <a:rPr lang="en-US" altLang="ja-JP" sz="2400" i="1">
                          <a:solidFill>
                            <a:srgbClr val="E8DED8">
                              <a:lumMod val="10000"/>
                            </a:srgbClr>
                          </a:solidFill>
                          <a:latin typeface="Cambria Math"/>
                          <a:ea typeface="ＭＳ Ｐゴシック"/>
                        </a:rPr>
                        <m:t>𝑞</m:t>
                      </m:r>
                      <m:r>
                        <a:rPr lang="en-US" altLang="ja-JP" sz="2400" i="1">
                          <a:solidFill>
                            <a:srgbClr val="E8DED8">
                              <a:lumMod val="10000"/>
                            </a:srgbClr>
                          </a:solidFill>
                          <a:latin typeface="Cambria Math"/>
                          <a:ea typeface="ＭＳ Ｐゴシック"/>
                        </a:rPr>
                        <m:t>≔</m:t>
                      </m:r>
                      <m:r>
                        <a:rPr lang="en-US" altLang="ja-JP" sz="2000" i="1">
                          <a:solidFill>
                            <a:srgbClr val="E8DED8">
                              <a:lumMod val="10000"/>
                            </a:srgbClr>
                          </a:solidFill>
                          <a:latin typeface="Cambria Math"/>
                        </a:rPr>
                        <m:t>𝑘</m:t>
                      </m:r>
                      <m:r>
                        <a:rPr lang="ja-JP" altLang="en-US" sz="2000" b="0" i="1" smtClean="0">
                          <a:solidFill>
                            <a:srgbClr val="E8DED8">
                              <a:lumMod val="10000"/>
                            </a:srgbClr>
                          </a:solidFill>
                          <a:latin typeface="Cambria Math"/>
                        </a:rPr>
                        <m:t>は</m:t>
                      </m:r>
                      <m:d>
                        <m:dPr>
                          <m:ctrlPr>
                            <a:rPr lang="en-US" altLang="ja-JP" sz="2000" i="1">
                              <a:solidFill>
                                <a:srgbClr val="E8DED8">
                                  <a:lumMod val="10000"/>
                                </a:srgbClr>
                              </a:solidFill>
                              <a:latin typeface="Cambria Math"/>
                            </a:rPr>
                          </m:ctrlPr>
                        </m:dPr>
                        <m:e>
                          <m:sSub>
                            <m:sSubPr>
                              <m:ctrlPr>
                                <a:rPr lang="en-US" altLang="ja-JP" sz="2000" i="1">
                                  <a:solidFill>
                                    <a:srgbClr val="E8DED8">
                                      <a:lumMod val="10000"/>
                                    </a:srgbClr>
                                  </a:solidFill>
                                  <a:latin typeface="Cambria Math"/>
                                </a:rPr>
                              </m:ctrlPr>
                            </m:sSubPr>
                            <m:e>
                              <m:acc>
                                <m:accPr>
                                  <m:chr m:val="̂"/>
                                  <m:ctrlPr>
                                    <a:rPr lang="en-US" altLang="ja-JP" sz="2000" i="1">
                                      <a:solidFill>
                                        <a:srgbClr val="E8DED8">
                                          <a:lumMod val="10000"/>
                                        </a:srgbClr>
                                      </a:solidFill>
                                      <a:latin typeface="Cambria Math"/>
                                    </a:rPr>
                                  </m:ctrlPr>
                                </m:accPr>
                                <m:e>
                                  <m:r>
                                    <a:rPr lang="en-US" altLang="ja-JP" sz="2000" i="1">
                                      <a:solidFill>
                                        <a:srgbClr val="E8DED8">
                                          <a:lumMod val="10000"/>
                                        </a:srgbClr>
                                      </a:solidFill>
                                      <a:latin typeface="Cambria Math"/>
                                    </a:rPr>
                                    <m:t>𝑜</m:t>
                                  </m:r>
                                </m:e>
                              </m:acc>
                            </m:e>
                            <m:sub>
                              <m:r>
                                <a:rPr lang="en-US" altLang="ja-JP" sz="2000" i="1">
                                  <a:solidFill>
                                    <a:srgbClr val="E8DED8">
                                      <a:lumMod val="10000"/>
                                    </a:srgbClr>
                                  </a:solidFill>
                                  <a:latin typeface="Cambria Math"/>
                                </a:rPr>
                                <m:t>𝑖</m:t>
                              </m:r>
                            </m:sub>
                          </m:sSub>
                          <m:r>
                            <a:rPr lang="en-US" altLang="ja-JP" sz="2000" i="1">
                              <a:solidFill>
                                <a:srgbClr val="E8DED8">
                                  <a:lumMod val="10000"/>
                                </a:srgbClr>
                              </a:solidFill>
                              <a:latin typeface="Cambria Math"/>
                            </a:rPr>
                            <m:t>,</m:t>
                          </m:r>
                          <m:sSub>
                            <m:sSubPr>
                              <m:ctrlPr>
                                <a:rPr lang="en-US" altLang="ja-JP" sz="2000" i="1">
                                  <a:solidFill>
                                    <a:srgbClr val="E8DED8">
                                      <a:lumMod val="10000"/>
                                    </a:srgbClr>
                                  </a:solidFill>
                                  <a:latin typeface="Cambria Math"/>
                                </a:rPr>
                              </m:ctrlPr>
                            </m:sSubPr>
                            <m:e>
                              <m:r>
                                <a:rPr lang="en-US" altLang="ja-JP" sz="2000" i="1">
                                  <a:solidFill>
                                    <a:srgbClr val="E8DED8">
                                      <a:lumMod val="10000"/>
                                    </a:srgbClr>
                                  </a:solidFill>
                                  <a:latin typeface="Cambria Math"/>
                                </a:rPr>
                                <m:t>𝑎</m:t>
                              </m:r>
                            </m:e>
                            <m:sub>
                              <m:r>
                                <a:rPr lang="en-US" altLang="ja-JP" sz="2000" i="1">
                                  <a:solidFill>
                                    <a:srgbClr val="E8DED8">
                                      <a:lumMod val="10000"/>
                                    </a:srgbClr>
                                  </a:solidFill>
                                  <a:latin typeface="Cambria Math"/>
                                </a:rPr>
                                <m:t>𝑗</m:t>
                              </m:r>
                            </m:sub>
                          </m:sSub>
                        </m:e>
                      </m:d>
                      <m:r>
                        <a:rPr lang="ja-JP" altLang="en-US" sz="2000" i="1">
                          <a:solidFill>
                            <a:srgbClr val="E8DED8">
                              <a:lumMod val="10000"/>
                            </a:srgbClr>
                          </a:solidFill>
                          <a:latin typeface="Cambria Math"/>
                          <a:ea typeface="+mj-ea"/>
                        </a:rPr>
                        <m:t>で遷移する全ての状態番号</m:t>
                      </m:r>
                    </m:oMath>
                  </m:oMathPara>
                </a14:m>
                <a:endParaRPr lang="en-US" altLang="ja-JP" sz="2400" dirty="0">
                  <a:solidFill>
                    <a:srgbClr val="E8DED8">
                      <a:lumMod val="10000"/>
                    </a:srgbClr>
                  </a:solidFill>
                  <a:latin typeface="ＭＳ Ｐゴシック"/>
                  <a:ea typeface="ＭＳ Ｐゴシック"/>
                </a:endParaRPr>
              </a:p>
            </p:txBody>
          </p:sp>
        </mc:Choice>
        <mc:Fallback>
          <p:sp>
            <p:nvSpPr>
              <p:cNvPr id="9" name="コンテンツ プレースホルダー 2"/>
              <p:cNvSpPr txBox="1">
                <a:spLocks noRot="1" noChangeAspect="1" noMove="1" noResize="1" noEditPoints="1" noAdjustHandles="1" noChangeArrowheads="1" noChangeShapeType="1" noTextEdit="1"/>
              </p:cNvSpPr>
              <p:nvPr/>
            </p:nvSpPr>
            <p:spPr>
              <a:xfrm>
                <a:off x="346923" y="1080000"/>
                <a:ext cx="8676496" cy="5661248"/>
              </a:xfrm>
              <a:prstGeom prst="rect">
                <a:avLst/>
              </a:prstGeom>
              <a:blipFill rotWithShape="1">
                <a:blip r:embed="rId5"/>
                <a:stretch>
                  <a:fillRect l="-984" t="-118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2635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899592" y="112474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タイトル 1"/>
              <p:cNvSpPr>
                <a:spLocks noGrp="1"/>
              </p:cNvSpPr>
              <p:nvPr>
                <p:ph type="title"/>
              </p:nvPr>
            </p:nvSpPr>
            <p:spPr>
              <a:xfrm>
                <a:off x="504000" y="-171400"/>
                <a:ext cx="8640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認識状態の経験回数</a:t>
                </a:r>
                <a14:m>
                  <m:oMath xmlns:m="http://schemas.openxmlformats.org/officeDocument/2006/math">
                    <m:r>
                      <a:rPr lang="en-US" altLang="ja-JP" sz="4000" i="1" smtClean="0">
                        <a:solidFill>
                          <a:schemeClr val="bg2">
                            <a:lumMod val="10000"/>
                          </a:schemeClr>
                        </a:solidFill>
                        <a:effectLst/>
                        <a:latin typeface="Cambria Math"/>
                      </a:rPr>
                      <m:t>𝑁</m:t>
                    </m:r>
                    <m:d>
                      <m:dPr>
                        <m:ctrlPr>
                          <a:rPr lang="en-US" altLang="ja-JP" sz="4000" i="1">
                            <a:solidFill>
                              <a:schemeClr val="bg2">
                                <a:lumMod val="10000"/>
                              </a:schemeClr>
                            </a:solidFill>
                            <a:effectLst/>
                            <a:latin typeface="Cambria Math"/>
                          </a:rPr>
                        </m:ctrlPr>
                      </m:dPr>
                      <m:e>
                        <m:sSub>
                          <m:sSubPr>
                            <m:ctrlPr>
                              <a:rPr lang="en-US" altLang="ja-JP" sz="4000" i="1">
                                <a:solidFill>
                                  <a:schemeClr val="bg2">
                                    <a:lumMod val="10000"/>
                                  </a:schemeClr>
                                </a:solidFill>
                                <a:effectLst/>
                                <a:latin typeface="Cambria Math"/>
                              </a:rPr>
                            </m:ctrlPr>
                          </m:sSubPr>
                          <m:e>
                            <m:acc>
                              <m:accPr>
                                <m:chr m:val="̂"/>
                                <m:ctrlPr>
                                  <a:rPr lang="en-US" altLang="ja-JP" sz="4000" i="1">
                                    <a:solidFill>
                                      <a:schemeClr val="bg2">
                                        <a:lumMod val="10000"/>
                                      </a:schemeClr>
                                    </a:solidFill>
                                    <a:effectLst/>
                                    <a:latin typeface="Cambria Math"/>
                                  </a:rPr>
                                </m:ctrlPr>
                              </m:accPr>
                              <m:e>
                                <m:r>
                                  <a:rPr lang="en-US" altLang="ja-JP" sz="4000" i="1">
                                    <a:solidFill>
                                      <a:schemeClr val="bg2">
                                        <a:lumMod val="10000"/>
                                      </a:schemeClr>
                                    </a:solidFill>
                                    <a:effectLst/>
                                    <a:latin typeface="Cambria Math"/>
                                  </a:rPr>
                                  <m:t>𝑜</m:t>
                                </m:r>
                              </m:e>
                            </m:acc>
                          </m:e>
                          <m:sub>
                            <m:r>
                              <a:rPr lang="en-US" altLang="ja-JP" sz="4000" i="1">
                                <a:solidFill>
                                  <a:schemeClr val="bg2">
                                    <a:lumMod val="10000"/>
                                  </a:schemeClr>
                                </a:solidFill>
                                <a:effectLst/>
                                <a:latin typeface="Cambria Math"/>
                              </a:rPr>
                              <m:t>𝑖</m:t>
                            </m:r>
                          </m:sub>
                        </m:sSub>
                        <m:r>
                          <a:rPr lang="en-US" altLang="ja-JP" sz="4000" i="1">
                            <a:solidFill>
                              <a:schemeClr val="bg2">
                                <a:lumMod val="10000"/>
                              </a:schemeClr>
                            </a:solidFill>
                            <a:effectLst/>
                            <a:latin typeface="Cambria Math"/>
                          </a:rPr>
                          <m:t>,</m:t>
                        </m:r>
                        <m:sSub>
                          <m:sSubPr>
                            <m:ctrlPr>
                              <a:rPr lang="en-US" altLang="ja-JP" sz="4000" i="1">
                                <a:solidFill>
                                  <a:schemeClr val="bg2">
                                    <a:lumMod val="10000"/>
                                  </a:schemeClr>
                                </a:solidFill>
                                <a:effectLst/>
                                <a:latin typeface="Cambria Math"/>
                              </a:rPr>
                            </m:ctrlPr>
                          </m:sSubPr>
                          <m:e>
                            <m:r>
                              <a:rPr lang="en-US" altLang="ja-JP" sz="4000" i="1">
                                <a:solidFill>
                                  <a:schemeClr val="bg2">
                                    <a:lumMod val="10000"/>
                                  </a:schemeClr>
                                </a:solidFill>
                                <a:effectLst/>
                                <a:latin typeface="Cambria Math"/>
                              </a:rPr>
                              <m:t>𝑎</m:t>
                            </m:r>
                          </m:e>
                          <m:sub>
                            <m:r>
                              <a:rPr lang="en-US" altLang="ja-JP" sz="4000" i="1">
                                <a:solidFill>
                                  <a:schemeClr val="bg2">
                                    <a:lumMod val="10000"/>
                                  </a:schemeClr>
                                </a:solidFill>
                                <a:effectLst/>
                                <a:latin typeface="Cambria Math"/>
                              </a:rPr>
                              <m:t>𝑗</m:t>
                            </m:r>
                          </m:sub>
                        </m:sSub>
                        <m:sSub>
                          <m:sSubPr>
                            <m:ctrlPr>
                              <a:rPr lang="en-US" altLang="ja-JP" sz="4000" i="1">
                                <a:solidFill>
                                  <a:schemeClr val="bg2">
                                    <a:lumMod val="10000"/>
                                  </a:schemeClr>
                                </a:solidFill>
                                <a:effectLst/>
                                <a:latin typeface="Cambria Math"/>
                              </a:rPr>
                            </m:ctrlPr>
                          </m:sSubPr>
                          <m:e>
                            <m:r>
                              <a:rPr lang="en-US" altLang="ja-JP" sz="4000" i="1">
                                <a:solidFill>
                                  <a:schemeClr val="bg2">
                                    <a:lumMod val="10000"/>
                                  </a:schemeClr>
                                </a:solidFill>
                                <a:effectLst/>
                                <a:latin typeface="Cambria Math"/>
                              </a:rPr>
                              <m:t>,</m:t>
                            </m:r>
                            <m:acc>
                              <m:accPr>
                                <m:chr m:val="̂"/>
                                <m:ctrlPr>
                                  <a:rPr lang="en-US" altLang="ja-JP" sz="4000" i="1">
                                    <a:solidFill>
                                      <a:schemeClr val="bg2">
                                        <a:lumMod val="10000"/>
                                      </a:schemeClr>
                                    </a:solidFill>
                                    <a:effectLst/>
                                    <a:latin typeface="Cambria Math"/>
                                  </a:rPr>
                                </m:ctrlPr>
                              </m:accPr>
                              <m:e>
                                <m:r>
                                  <a:rPr lang="en-US" altLang="ja-JP" sz="4000" i="1">
                                    <a:solidFill>
                                      <a:schemeClr val="bg2">
                                        <a:lumMod val="10000"/>
                                      </a:schemeClr>
                                    </a:solidFill>
                                    <a:effectLst/>
                                    <a:latin typeface="Cambria Math"/>
                                  </a:rPr>
                                  <m:t>𝑜</m:t>
                                </m:r>
                              </m:e>
                            </m:acc>
                          </m:e>
                          <m:sub>
                            <m:r>
                              <a:rPr lang="en-US" altLang="ja-JP" sz="4000" i="1">
                                <a:solidFill>
                                  <a:schemeClr val="bg2">
                                    <a:lumMod val="10000"/>
                                  </a:schemeClr>
                                </a:solidFill>
                                <a:effectLst/>
                                <a:latin typeface="Cambria Math"/>
                              </a:rPr>
                              <m:t>𝑘</m:t>
                            </m:r>
                          </m:sub>
                        </m:sSub>
                      </m:e>
                    </m:d>
                  </m:oMath>
                </a14:m>
                <a:endParaRPr kumimoji="1" lang="ja-JP" altLang="en-US" sz="4000" dirty="0">
                  <a:ln w="12700">
                    <a:noFill/>
                  </a:ln>
                  <a:solidFill>
                    <a:schemeClr val="bg2">
                      <a:lumMod val="10000"/>
                    </a:schemeClr>
                  </a:solidFill>
                  <a:effectLst/>
                </a:endParaRPr>
              </a:p>
            </p:txBody>
          </p:sp>
        </mc:Choice>
        <mc:Fallback xmlns="">
          <p:sp>
            <p:nvSpPr>
              <p:cNvPr id="27" name="タイトル 1"/>
              <p:cNvSpPr>
                <a:spLocks noGrp="1" noRot="1" noChangeAspect="1" noMove="1" noResize="1" noEditPoints="1" noAdjustHandles="1" noChangeArrowheads="1" noChangeShapeType="1" noTextEdit="1"/>
              </p:cNvSpPr>
              <p:nvPr>
                <p:ph type="title"/>
              </p:nvPr>
            </p:nvSpPr>
            <p:spPr>
              <a:xfrm>
                <a:off x="504000" y="-171400"/>
                <a:ext cx="8640000" cy="1260000"/>
              </a:xfrm>
              <a:blipFill rotWithShape="1">
                <a:blip r:embed="rId5"/>
                <a:stretch>
                  <a:fillRect l="-2611" b="-1690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コンテンツ プレースホルダー 2"/>
              <p:cNvSpPr txBox="1">
                <a:spLocks/>
              </p:cNvSpPr>
              <p:nvPr/>
            </p:nvSpPr>
            <p:spPr>
              <a:xfrm>
                <a:off x="467544" y="1412776"/>
                <a:ext cx="8424488" cy="472532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lvl="0">
                  <a:buClr>
                    <a:schemeClr val="accent1"/>
                  </a:buClr>
                  <a:buFont typeface="Wingdings" pitchFamily="2" charset="2"/>
                  <a:buChar char="p"/>
                </a:pPr>
                <a:r>
                  <a:rPr lang="ja-JP" altLang="en-US" sz="2400" dirty="0" smtClean="0">
                    <a:solidFill>
                      <a:srgbClr val="E8DED8">
                        <a:lumMod val="10000"/>
                      </a:srgbClr>
                    </a:solidFill>
                    <a:latin typeface="ＭＳ Ｐゴシック"/>
                    <a:ea typeface="ＭＳ Ｐゴシック"/>
                  </a:rPr>
                  <a:t>学習に十分な経験をしたか：認識</a:t>
                </a:r>
                <a:r>
                  <a:rPr lang="ja-JP" altLang="en-US" sz="2400" dirty="0">
                    <a:solidFill>
                      <a:srgbClr val="E8DED8">
                        <a:lumMod val="10000"/>
                      </a:srgbClr>
                    </a:solidFill>
                    <a:latin typeface="ＭＳ Ｐゴシック"/>
                    <a:ea typeface="ＭＳ Ｐゴシック"/>
                  </a:rPr>
                  <a:t>状態の</a:t>
                </a:r>
                <a:r>
                  <a:rPr lang="ja-JP" altLang="en-US" sz="2400" dirty="0" smtClean="0">
                    <a:solidFill>
                      <a:srgbClr val="E8DED8">
                        <a:lumMod val="10000"/>
                      </a:srgbClr>
                    </a:solidFill>
                    <a:latin typeface="ＭＳ Ｐゴシック"/>
                    <a:ea typeface="ＭＳ Ｐゴシック"/>
                  </a:rPr>
                  <a:t>経験回数が大きいほど細分化を行う</a:t>
                </a:r>
                <a:endParaRPr lang="en-US" altLang="ja-JP" sz="2400" dirty="0" smtClean="0">
                  <a:solidFill>
                    <a:srgbClr val="E8DED8">
                      <a:lumMod val="10000"/>
                    </a:srgbClr>
                  </a:solidFill>
                  <a:latin typeface="ＭＳ Ｐゴシック"/>
                  <a:ea typeface="ＭＳ Ｐゴシック"/>
                </a:endParaRPr>
              </a:p>
              <a:p>
                <a:pPr>
                  <a:buClr>
                    <a:schemeClr val="accent1"/>
                  </a:buClr>
                  <a:buFont typeface="Wingdings" pitchFamily="2" charset="2"/>
                  <a:buChar char="p"/>
                </a:pPr>
                <a:r>
                  <a:rPr lang="ja-JP" altLang="en-US" sz="2400" dirty="0" smtClean="0">
                    <a:solidFill>
                      <a:srgbClr val="E8DED8">
                        <a:lumMod val="10000"/>
                      </a:srgbClr>
                    </a:solidFill>
                    <a:latin typeface="ＭＳ Ｐゴシック"/>
                    <a:ea typeface="ＭＳ Ｐゴシック"/>
                  </a:rPr>
                  <a:t>状態遷移</a:t>
                </a:r>
                <a14:m>
                  <m:oMath xmlns:m="http://schemas.openxmlformats.org/officeDocument/2006/math">
                    <m:d>
                      <m:dPr>
                        <m:ctrlPr>
                          <a:rPr lang="en-US" altLang="ja-JP" sz="2400" i="1">
                            <a:solidFill>
                              <a:schemeClr val="bg2">
                                <a:lumMod val="10000"/>
                              </a:schemeClr>
                            </a:solidFill>
                            <a:latin typeface="Cambria Math"/>
                          </a:rPr>
                        </m:ctrlPr>
                      </m:d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b="0" i="1" smtClean="0">
                                <a:solidFill>
                                  <a:schemeClr val="bg2">
                                    <a:lumMod val="10000"/>
                                  </a:schemeClr>
                                </a:solidFill>
                                <a:latin typeface="Cambria Math"/>
                              </a:rPr>
                              <m:t>𝑖</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𝑎</m:t>
                            </m:r>
                          </m:e>
                          <m:sub>
                            <m:r>
                              <a:rPr lang="en-US" altLang="ja-JP" sz="2400" b="0" i="1" smtClean="0">
                                <a:solidFill>
                                  <a:schemeClr val="bg2">
                                    <a:lumMod val="10000"/>
                                  </a:schemeClr>
                                </a:solidFill>
                                <a:latin typeface="Cambria Math"/>
                              </a:rPr>
                              <m:t>𝑗</m:t>
                            </m:r>
                          </m:sub>
                        </m:sSub>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m:t>
                            </m:r>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b="0" i="1" smtClean="0">
                                <a:solidFill>
                                  <a:schemeClr val="bg2">
                                    <a:lumMod val="10000"/>
                                  </a:schemeClr>
                                </a:solidFill>
                                <a:latin typeface="Cambria Math"/>
                              </a:rPr>
                              <m:t>𝑘</m:t>
                            </m:r>
                          </m:sub>
                        </m:sSub>
                      </m:e>
                    </m:d>
                  </m:oMath>
                </a14:m>
                <a:r>
                  <a:rPr lang="ja-JP" altLang="en-US" sz="2400" dirty="0" smtClean="0">
                    <a:solidFill>
                      <a:srgbClr val="E8DED8">
                        <a:lumMod val="10000"/>
                      </a:srgbClr>
                    </a:solidFill>
                    <a:latin typeface="ＭＳ Ｐゴシック"/>
                    <a:ea typeface="ＭＳ Ｐゴシック"/>
                  </a:rPr>
                  <a:t>の経験回数を式</a:t>
                </a:r>
                <a:r>
                  <a:rPr lang="en-US" altLang="ja-JP" sz="2400" dirty="0" smtClean="0">
                    <a:solidFill>
                      <a:srgbClr val="E8DED8">
                        <a:lumMod val="10000"/>
                      </a:srgbClr>
                    </a:solidFill>
                    <a:latin typeface="ＭＳ Ｐゴシック"/>
                    <a:ea typeface="ＭＳ Ｐゴシック"/>
                  </a:rPr>
                  <a:t>(5)</a:t>
                </a:r>
                <a:r>
                  <a:rPr lang="ja-JP" altLang="en-US" sz="2400" dirty="0" smtClean="0">
                    <a:solidFill>
                      <a:srgbClr val="E8DED8">
                        <a:lumMod val="10000"/>
                      </a:srgbClr>
                    </a:solidFill>
                    <a:latin typeface="ＭＳ Ｐゴシック"/>
                    <a:ea typeface="ＭＳ Ｐゴシック"/>
                  </a:rPr>
                  <a:t>から求める．ただし，</a:t>
                </a:r>
                <a:endParaRPr lang="en-US" altLang="ja-JP" sz="2400" dirty="0" smtClean="0">
                  <a:solidFill>
                    <a:srgbClr val="E8DED8">
                      <a:lumMod val="10000"/>
                    </a:srgbClr>
                  </a:solidFill>
                  <a:latin typeface="ＭＳ Ｐゴシック"/>
                  <a:ea typeface="ＭＳ Ｐゴシック"/>
                </a:endParaRPr>
              </a:p>
              <a:p>
                <a:pPr marL="0" indent="0">
                  <a:buClr>
                    <a:schemeClr val="accent1"/>
                  </a:buClr>
                  <a:buNone/>
                </a:pPr>
                <a:r>
                  <a:rPr lang="ja-JP" altLang="en-US" sz="2400" dirty="0">
                    <a:solidFill>
                      <a:srgbClr val="E8DED8">
                        <a:lumMod val="10000"/>
                      </a:srgbClr>
                    </a:solidFill>
                    <a:latin typeface="ＭＳ Ｐゴシック"/>
                    <a:ea typeface="ＭＳ Ｐゴシック"/>
                  </a:rPr>
                  <a:t>　</a:t>
                </a:r>
                <a:r>
                  <a:rPr lang="ja-JP" altLang="en-US" sz="2400" dirty="0" smtClean="0">
                    <a:solidFill>
                      <a:srgbClr val="E8DED8">
                        <a:lumMod val="10000"/>
                      </a:srgbClr>
                    </a:solidFill>
                    <a:latin typeface="ＭＳ Ｐゴシック"/>
                    <a:ea typeface="ＭＳ Ｐゴシック"/>
                  </a:rPr>
                  <a:t>　とり得る行動の数</a:t>
                </a:r>
                <a14:m>
                  <m:oMath xmlns:m="http://schemas.openxmlformats.org/officeDocument/2006/math">
                    <m:sSub>
                      <m:sSubPr>
                        <m:ctrlPr>
                          <a:rPr lang="en-US" altLang="ja-JP" sz="2400" i="1" smtClean="0">
                            <a:solidFill>
                              <a:srgbClr val="E8DED8">
                                <a:lumMod val="10000"/>
                              </a:srgbClr>
                            </a:solidFill>
                            <a:latin typeface="Cambria Math"/>
                            <a:ea typeface="ＭＳ Ｐゴシック"/>
                          </a:rPr>
                        </m:ctrlPr>
                      </m:sSubPr>
                      <m:e>
                        <m:r>
                          <a:rPr lang="en-US" altLang="ja-JP" sz="2400" b="0" i="1" smtClean="0">
                            <a:solidFill>
                              <a:srgbClr val="E8DED8">
                                <a:lumMod val="10000"/>
                              </a:srgbClr>
                            </a:solidFill>
                            <a:latin typeface="Cambria Math"/>
                            <a:ea typeface="ＭＳ Ｐゴシック"/>
                          </a:rPr>
                          <m:t>𝑛</m:t>
                        </m:r>
                      </m:e>
                      <m:sub>
                        <m:r>
                          <a:rPr lang="en-US" altLang="ja-JP" sz="2400" b="0" i="1" smtClean="0">
                            <a:solidFill>
                              <a:srgbClr val="E8DED8">
                                <a:lumMod val="10000"/>
                              </a:srgbClr>
                            </a:solidFill>
                            <a:latin typeface="Cambria Math"/>
                            <a:ea typeface="ＭＳ Ｐゴシック"/>
                          </a:rPr>
                          <m:t>𝑎</m:t>
                        </m:r>
                      </m:sub>
                    </m:sSub>
                  </m:oMath>
                </a14:m>
                <a:r>
                  <a:rPr lang="ja-JP" altLang="en-US" sz="2400" dirty="0" smtClean="0">
                    <a:solidFill>
                      <a:schemeClr val="bg2">
                        <a:lumMod val="10000"/>
                      </a:schemeClr>
                    </a:solidFill>
                    <a:latin typeface="+mj-ea"/>
                    <a:ea typeface="+mj-ea"/>
                  </a:rPr>
                  <a:t>とする</a:t>
                </a: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ea typeface="+mj-ea"/>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sz="2400" i="1" dirty="0">
                          <a:solidFill>
                            <a:schemeClr val="bg2">
                              <a:lumMod val="10000"/>
                            </a:schemeClr>
                          </a:solidFill>
                          <a:latin typeface="Cambria Math"/>
                          <a:ea typeface="+mj-ea"/>
                        </a:rPr>
                        <m:t>N</m:t>
                      </m:r>
                      <m:d>
                        <m:dPr>
                          <m:ctrlPr>
                            <a:rPr lang="en-US" altLang="ja-JP" sz="2400" i="1" dirty="0">
                              <a:solidFill>
                                <a:schemeClr val="bg2">
                                  <a:lumMod val="10000"/>
                                </a:schemeClr>
                              </a:solidFill>
                              <a:latin typeface="Cambria Math"/>
                              <a:ea typeface="+mj-ea"/>
                            </a:rPr>
                          </m:ctrlPr>
                        </m:d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b="0" i="1" smtClean="0">
                                  <a:solidFill>
                                    <a:schemeClr val="bg2">
                                      <a:lumMod val="10000"/>
                                    </a:schemeClr>
                                  </a:solidFill>
                                  <a:latin typeface="Cambria Math"/>
                                </a:rPr>
                                <m:t>𝑖</m:t>
                              </m:r>
                            </m:sub>
                          </m:sSub>
                        </m:e>
                      </m:d>
                      <m:r>
                        <a:rPr lang="en-US" altLang="ja-JP" sz="2400" i="1" dirty="0">
                          <a:solidFill>
                            <a:schemeClr val="bg2">
                              <a:lumMod val="10000"/>
                            </a:schemeClr>
                          </a:solidFill>
                          <a:latin typeface="Cambria Math"/>
                          <a:ea typeface="+mj-ea"/>
                        </a:rPr>
                        <m:t>=</m:t>
                      </m:r>
                      <m:nary>
                        <m:naryPr>
                          <m:chr m:val="∑"/>
                          <m:ctrlPr>
                            <a:rPr lang="en-US" altLang="ja-JP" sz="2400" i="1">
                              <a:solidFill>
                                <a:schemeClr val="bg2">
                                  <a:lumMod val="10000"/>
                                </a:schemeClr>
                              </a:solidFill>
                              <a:latin typeface="Cambria Math"/>
                            </a:rPr>
                          </m:ctrlPr>
                        </m:naryPr>
                        <m:sub>
                          <m:r>
                            <a:rPr lang="en-US" altLang="ja-JP" sz="2400" b="0" i="1" smtClean="0">
                              <a:solidFill>
                                <a:schemeClr val="bg2">
                                  <a:lumMod val="10000"/>
                                </a:schemeClr>
                              </a:solidFill>
                              <a:latin typeface="Cambria Math"/>
                            </a:rPr>
                            <m:t>𝑗</m:t>
                          </m:r>
                          <m:r>
                            <a:rPr lang="en-US" altLang="ja-JP" sz="2400" i="1">
                              <a:solidFill>
                                <a:schemeClr val="bg2">
                                  <a:lumMod val="10000"/>
                                </a:schemeClr>
                              </a:solidFill>
                              <a:latin typeface="Cambria Math"/>
                            </a:rPr>
                            <m:t>=</m:t>
                          </m:r>
                          <m:r>
                            <a:rPr lang="en-US" altLang="ja-JP" sz="2400" b="0" i="1" smtClean="0">
                              <a:solidFill>
                                <a:schemeClr val="bg2">
                                  <a:lumMod val="10000"/>
                                </a:schemeClr>
                              </a:solidFill>
                              <a:latin typeface="Cambria Math"/>
                            </a:rPr>
                            <m:t>1</m:t>
                          </m:r>
                        </m:sub>
                        <m:sup>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𝑛</m:t>
                              </m:r>
                            </m:e>
                            <m:sub>
                              <m:r>
                                <a:rPr lang="en-US" altLang="ja-JP" sz="2400" i="1">
                                  <a:solidFill>
                                    <a:schemeClr val="bg2">
                                      <a:lumMod val="10000"/>
                                    </a:schemeClr>
                                  </a:solidFill>
                                  <a:latin typeface="Cambria Math"/>
                                </a:rPr>
                                <m:t>𝑎</m:t>
                              </m:r>
                            </m:sub>
                          </m:sSub>
                        </m:sup>
                        <m:e>
                          <m:nary>
                            <m:naryPr>
                              <m:chr m:val="∑"/>
                              <m:limLoc m:val="subSup"/>
                              <m:ctrlPr>
                                <a:rPr lang="en-US" altLang="ja-JP" sz="2400" i="1" smtClean="0">
                                  <a:solidFill>
                                    <a:schemeClr val="bg2">
                                      <a:lumMod val="10000"/>
                                    </a:schemeClr>
                                  </a:solidFill>
                                  <a:latin typeface="Cambria Math"/>
                                </a:rPr>
                              </m:ctrlPr>
                            </m:naryPr>
                            <m:sub>
                              <m:r>
                                <a:rPr lang="en-US" altLang="ja-JP" sz="2400" i="1">
                                  <a:solidFill>
                                    <a:srgbClr val="E8DED8">
                                      <a:lumMod val="10000"/>
                                    </a:srgbClr>
                                  </a:solidFill>
                                  <a:latin typeface="Cambria Math"/>
                                </a:rPr>
                                <m:t>𝑘</m:t>
                              </m:r>
                              <m:r>
                                <a:rPr lang="en-US" altLang="ja-JP" sz="2400" i="1">
                                  <a:solidFill>
                                    <a:srgbClr val="E8DED8">
                                      <a:lumMod val="10000"/>
                                    </a:srgbClr>
                                  </a:solidFill>
                                  <a:latin typeface="Cambria Math"/>
                                </a:rPr>
                                <m:t>∈</m:t>
                              </m:r>
                              <m:r>
                                <a:rPr lang="en-US" altLang="ja-JP" sz="2400" b="0" i="1" smtClean="0">
                                  <a:solidFill>
                                    <a:srgbClr val="E8DED8">
                                      <a:lumMod val="10000"/>
                                    </a:srgbClr>
                                  </a:solidFill>
                                  <a:latin typeface="Cambria Math"/>
                                  <a:ea typeface="+mj-ea"/>
                                </a:rPr>
                                <m:t>𝑞</m:t>
                              </m:r>
                            </m:sub>
                            <m:sup/>
                            <m:e>
                              <m:r>
                                <a:rPr lang="en-US" altLang="ja-JP" sz="2400" i="1">
                                  <a:solidFill>
                                    <a:schemeClr val="bg2">
                                      <a:lumMod val="10000"/>
                                    </a:schemeClr>
                                  </a:solidFill>
                                  <a:latin typeface="Cambria Math"/>
                                </a:rPr>
                                <m:t>𝑁</m:t>
                              </m:r>
                              <m:d>
                                <m:dPr>
                                  <m:ctrlPr>
                                    <a:rPr lang="en-US" altLang="ja-JP" sz="2400" i="1">
                                      <a:solidFill>
                                        <a:schemeClr val="bg2">
                                          <a:lumMod val="10000"/>
                                        </a:schemeClr>
                                      </a:solidFill>
                                      <a:latin typeface="Cambria Math"/>
                                    </a:rPr>
                                  </m:ctrlPr>
                                </m:d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𝑖</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𝑎</m:t>
                                      </m:r>
                                    </m:e>
                                    <m:sub>
                                      <m:r>
                                        <a:rPr lang="en-US" altLang="ja-JP" sz="2400" i="1">
                                          <a:solidFill>
                                            <a:schemeClr val="bg2">
                                              <a:lumMod val="10000"/>
                                            </a:schemeClr>
                                          </a:solidFill>
                                          <a:latin typeface="Cambria Math"/>
                                        </a:rPr>
                                        <m:t>𝑗</m:t>
                                      </m:r>
                                    </m:sub>
                                  </m:sSub>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m:t>
                                      </m:r>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𝑜</m:t>
                                          </m:r>
                                        </m:e>
                                      </m:acc>
                                    </m:e>
                                    <m:sub>
                                      <m:r>
                                        <a:rPr lang="en-US" altLang="ja-JP" sz="2400" i="1">
                                          <a:solidFill>
                                            <a:schemeClr val="bg2">
                                              <a:lumMod val="10000"/>
                                            </a:schemeClr>
                                          </a:solidFill>
                                          <a:latin typeface="Cambria Math"/>
                                        </a:rPr>
                                        <m:t>𝑘</m:t>
                                      </m:r>
                                    </m:sub>
                                  </m:sSub>
                                </m:e>
                              </m:d>
                            </m:e>
                          </m:nary>
                        </m:e>
                      </m:nary>
                      <m:r>
                        <a:rPr lang="ja-JP" altLang="en-US" sz="2400" b="0" i="1" smtClean="0">
                          <a:solidFill>
                            <a:schemeClr val="bg2">
                              <a:lumMod val="10000"/>
                            </a:schemeClr>
                          </a:solidFill>
                          <a:latin typeface="Cambria Math"/>
                        </a:rPr>
                        <m:t>　　　　　</m:t>
                      </m:r>
                      <m:r>
                        <a:rPr lang="en-US" altLang="ja-JP" sz="2400" b="0" i="1" smtClean="0">
                          <a:solidFill>
                            <a:schemeClr val="bg2">
                              <a:lumMod val="10000"/>
                            </a:schemeClr>
                          </a:solidFill>
                          <a:latin typeface="Cambria Math"/>
                        </a:rPr>
                        <m:t>(5)</m:t>
                      </m:r>
                    </m:oMath>
                  </m:oMathPara>
                </a14:m>
                <a:endParaRPr lang="en-US" altLang="ja-JP" sz="2400" dirty="0" smtClean="0">
                  <a:solidFill>
                    <a:srgbClr val="E8DED8">
                      <a:lumMod val="10000"/>
                    </a:srgbClr>
                  </a:solidFill>
                  <a:latin typeface="ＭＳ Ｐゴシック"/>
                  <a:ea typeface="ＭＳ Ｐゴシック"/>
                </a:endParaRPr>
              </a:p>
              <a:p>
                <a:pPr marL="0" indent="0">
                  <a:buNone/>
                </a:pPr>
                <a:endParaRPr lang="en-US" altLang="ja-JP" sz="2400" dirty="0">
                  <a:solidFill>
                    <a:srgbClr val="E8DED8">
                      <a:lumMod val="10000"/>
                    </a:srgbClr>
                  </a:solidFill>
                  <a:latin typeface="ＭＳ Ｐゴシック"/>
                  <a:ea typeface="ＭＳ Ｐゴシック"/>
                </a:endParaRPr>
              </a:p>
              <a:p>
                <a:pPr marL="0" lvl="0" indent="0">
                  <a:spcBef>
                    <a:spcPts val="0"/>
                  </a:spcBef>
                  <a:buClr>
                    <a:srgbClr val="FF7605"/>
                  </a:buClr>
                  <a:buNone/>
                </a:pPr>
                <a14:m>
                  <m:oMathPara xmlns:m="http://schemas.openxmlformats.org/officeDocument/2006/math">
                    <m:oMathParaPr>
                      <m:jc m:val="centerGroup"/>
                    </m:oMathParaPr>
                    <m:oMath xmlns:m="http://schemas.openxmlformats.org/officeDocument/2006/math">
                      <m:r>
                        <a:rPr lang="en-US" altLang="ja-JP" sz="2400" i="1">
                          <a:solidFill>
                            <a:srgbClr val="E8DED8">
                              <a:lumMod val="10000"/>
                            </a:srgbClr>
                          </a:solidFill>
                          <a:latin typeface="Cambria Math"/>
                          <a:ea typeface="ＭＳ Ｐゴシック"/>
                        </a:rPr>
                        <m:t>𝑞</m:t>
                      </m:r>
                      <m:r>
                        <a:rPr lang="en-US" altLang="ja-JP" sz="2400" i="1">
                          <a:solidFill>
                            <a:srgbClr val="E8DED8">
                              <a:lumMod val="10000"/>
                            </a:srgbClr>
                          </a:solidFill>
                          <a:latin typeface="Cambria Math"/>
                          <a:ea typeface="ＭＳ Ｐゴシック"/>
                        </a:rPr>
                        <m:t>≔</m:t>
                      </m:r>
                      <m:r>
                        <a:rPr lang="en-US" altLang="ja-JP" sz="2000" i="1">
                          <a:solidFill>
                            <a:srgbClr val="E8DED8">
                              <a:lumMod val="10000"/>
                            </a:srgbClr>
                          </a:solidFill>
                          <a:latin typeface="Cambria Math"/>
                        </a:rPr>
                        <m:t>𝑘</m:t>
                      </m:r>
                      <m:r>
                        <a:rPr lang="ja-JP" altLang="en-US" sz="2000" b="0" i="1" smtClean="0">
                          <a:solidFill>
                            <a:srgbClr val="E8DED8">
                              <a:lumMod val="10000"/>
                            </a:srgbClr>
                          </a:solidFill>
                          <a:latin typeface="Cambria Math"/>
                        </a:rPr>
                        <m:t>は</m:t>
                      </m:r>
                      <m:d>
                        <m:dPr>
                          <m:ctrlPr>
                            <a:rPr lang="en-US" altLang="ja-JP" sz="2000" i="1">
                              <a:solidFill>
                                <a:srgbClr val="E8DED8">
                                  <a:lumMod val="10000"/>
                                </a:srgbClr>
                              </a:solidFill>
                              <a:latin typeface="Cambria Math"/>
                            </a:rPr>
                          </m:ctrlPr>
                        </m:dPr>
                        <m:e>
                          <m:sSub>
                            <m:sSubPr>
                              <m:ctrlPr>
                                <a:rPr lang="en-US" altLang="ja-JP" sz="2000" i="1">
                                  <a:solidFill>
                                    <a:srgbClr val="E8DED8">
                                      <a:lumMod val="10000"/>
                                    </a:srgbClr>
                                  </a:solidFill>
                                  <a:latin typeface="Cambria Math"/>
                                </a:rPr>
                              </m:ctrlPr>
                            </m:sSubPr>
                            <m:e>
                              <m:acc>
                                <m:accPr>
                                  <m:chr m:val="̂"/>
                                  <m:ctrlPr>
                                    <a:rPr lang="en-US" altLang="ja-JP" sz="2000" i="1">
                                      <a:solidFill>
                                        <a:srgbClr val="E8DED8">
                                          <a:lumMod val="10000"/>
                                        </a:srgbClr>
                                      </a:solidFill>
                                      <a:latin typeface="Cambria Math"/>
                                    </a:rPr>
                                  </m:ctrlPr>
                                </m:accPr>
                                <m:e>
                                  <m:r>
                                    <a:rPr lang="en-US" altLang="ja-JP" sz="2000" i="1">
                                      <a:solidFill>
                                        <a:srgbClr val="E8DED8">
                                          <a:lumMod val="10000"/>
                                        </a:srgbClr>
                                      </a:solidFill>
                                      <a:latin typeface="Cambria Math"/>
                                    </a:rPr>
                                    <m:t>𝑜</m:t>
                                  </m:r>
                                </m:e>
                              </m:acc>
                            </m:e>
                            <m:sub>
                              <m:r>
                                <a:rPr lang="en-US" altLang="ja-JP" sz="2000" i="1">
                                  <a:solidFill>
                                    <a:srgbClr val="E8DED8">
                                      <a:lumMod val="10000"/>
                                    </a:srgbClr>
                                  </a:solidFill>
                                  <a:latin typeface="Cambria Math"/>
                                </a:rPr>
                                <m:t>𝑖</m:t>
                              </m:r>
                            </m:sub>
                          </m:sSub>
                          <m:r>
                            <a:rPr lang="en-US" altLang="ja-JP" sz="2000" i="1">
                              <a:solidFill>
                                <a:srgbClr val="E8DED8">
                                  <a:lumMod val="10000"/>
                                </a:srgbClr>
                              </a:solidFill>
                              <a:latin typeface="Cambria Math"/>
                            </a:rPr>
                            <m:t>,</m:t>
                          </m:r>
                          <m:sSub>
                            <m:sSubPr>
                              <m:ctrlPr>
                                <a:rPr lang="en-US" altLang="ja-JP" sz="2000" i="1">
                                  <a:solidFill>
                                    <a:srgbClr val="E8DED8">
                                      <a:lumMod val="10000"/>
                                    </a:srgbClr>
                                  </a:solidFill>
                                  <a:latin typeface="Cambria Math"/>
                                </a:rPr>
                              </m:ctrlPr>
                            </m:sSubPr>
                            <m:e>
                              <m:r>
                                <a:rPr lang="en-US" altLang="ja-JP" sz="2000" i="1">
                                  <a:solidFill>
                                    <a:srgbClr val="E8DED8">
                                      <a:lumMod val="10000"/>
                                    </a:srgbClr>
                                  </a:solidFill>
                                  <a:latin typeface="Cambria Math"/>
                                </a:rPr>
                                <m:t>𝑎</m:t>
                              </m:r>
                            </m:e>
                            <m:sub>
                              <m:r>
                                <a:rPr lang="en-US" altLang="ja-JP" sz="2000" i="1">
                                  <a:solidFill>
                                    <a:srgbClr val="E8DED8">
                                      <a:lumMod val="10000"/>
                                    </a:srgbClr>
                                  </a:solidFill>
                                  <a:latin typeface="Cambria Math"/>
                                </a:rPr>
                                <m:t>𝑗</m:t>
                              </m:r>
                            </m:sub>
                          </m:sSub>
                        </m:e>
                      </m:d>
                      <m:r>
                        <a:rPr lang="ja-JP" altLang="en-US" sz="2000" i="1">
                          <a:solidFill>
                            <a:srgbClr val="E8DED8">
                              <a:lumMod val="10000"/>
                            </a:srgbClr>
                          </a:solidFill>
                          <a:latin typeface="Cambria Math"/>
                          <a:ea typeface="+mj-ea"/>
                        </a:rPr>
                        <m:t>で遷移する全ての状態番号</m:t>
                      </m:r>
                    </m:oMath>
                  </m:oMathPara>
                </a14:m>
                <a:endParaRPr lang="en-US" altLang="ja-JP" sz="2400" dirty="0">
                  <a:solidFill>
                    <a:srgbClr val="E8DED8">
                      <a:lumMod val="10000"/>
                    </a:srgbClr>
                  </a:solidFill>
                  <a:latin typeface="ＭＳ Ｐゴシック"/>
                  <a:ea typeface="ＭＳ Ｐゴシック"/>
                </a:endParaRPr>
              </a:p>
              <a:p>
                <a:pPr marL="0" indent="0">
                  <a:buNone/>
                </a:pPr>
                <a:endParaRPr lang="en-US" altLang="ja-JP" sz="2400" dirty="0" smtClean="0">
                  <a:solidFill>
                    <a:srgbClr val="E8DED8">
                      <a:lumMod val="10000"/>
                    </a:srgbClr>
                  </a:solidFill>
                  <a:latin typeface="ＭＳ Ｐゴシック"/>
                  <a:ea typeface="ＭＳ Ｐゴシック"/>
                </a:endParaRPr>
              </a:p>
            </p:txBody>
          </p:sp>
        </mc:Choice>
        <mc:Fallback>
          <p:sp>
            <p:nvSpPr>
              <p:cNvPr id="7" name="コンテンツ プレースホルダー 2"/>
              <p:cNvSpPr txBox="1">
                <a:spLocks noRot="1" noChangeAspect="1" noMove="1" noResize="1" noEditPoints="1" noAdjustHandles="1" noChangeArrowheads="1" noChangeShapeType="1" noTextEdit="1"/>
              </p:cNvSpPr>
              <p:nvPr/>
            </p:nvSpPr>
            <p:spPr>
              <a:xfrm>
                <a:off x="467544" y="1412776"/>
                <a:ext cx="8424488" cy="4725320"/>
              </a:xfrm>
              <a:prstGeom prst="rect">
                <a:avLst/>
              </a:prstGeom>
              <a:blipFill rotWithShape="1">
                <a:blip r:embed="rId6"/>
                <a:stretch>
                  <a:fillRect l="-1013" t="-1032" r="-1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2635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720000"/>
            <a:ext cx="7200000" cy="72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提案手法：状態認識の流れ</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 name="コンテンツ プレースホルダー 2"/>
              <p:cNvSpPr txBox="1">
                <a:spLocks/>
              </p:cNvSpPr>
              <p:nvPr/>
            </p:nvSpPr>
            <p:spPr>
              <a:xfrm>
                <a:off x="360000" y="1628800"/>
                <a:ext cx="8640000" cy="5112568"/>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marL="0" indent="0">
                  <a:buFont typeface="Arial" pitchFamily="34" charset="0"/>
                  <a:buNone/>
                </a:pPr>
                <a:r>
                  <a:rPr lang="ja-JP" altLang="en-US" dirty="0" smtClean="0">
                    <a:solidFill>
                      <a:schemeClr val="bg2">
                        <a:lumMod val="10000"/>
                      </a:schemeClr>
                    </a:solidFill>
                    <a:latin typeface="+mj-ea"/>
                    <a:ea typeface="+mj-ea"/>
                  </a:rPr>
                  <a:t>１</a:t>
                </a:r>
                <a:r>
                  <a:rPr lang="en-US" altLang="ja-JP"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　状態知識を利用して認識状態を決定</a:t>
                </a:r>
                <a:endParaRPr lang="en-US" altLang="ja-JP" dirty="0" smtClean="0">
                  <a:solidFill>
                    <a:schemeClr val="bg2">
                      <a:lumMod val="10000"/>
                    </a:schemeClr>
                  </a:solidFill>
                  <a:latin typeface="+mj-ea"/>
                  <a:ea typeface="+mj-ea"/>
                </a:endParaRPr>
              </a:p>
              <a:p>
                <a:pPr marL="0" indent="0">
                  <a:buFont typeface="Arial" pitchFamily="34" charset="0"/>
                  <a:buNone/>
                </a:pPr>
                <a:r>
                  <a:rPr lang="ja-JP" altLang="en-US" dirty="0" smtClean="0">
                    <a:solidFill>
                      <a:schemeClr val="bg2">
                        <a:lumMod val="10000"/>
                      </a:schemeClr>
                    </a:solidFill>
                    <a:latin typeface="+mj-ea"/>
                    <a:ea typeface="+mj-ea"/>
                  </a:rPr>
                  <a:t>２</a:t>
                </a:r>
                <a:r>
                  <a:rPr lang="en-US" altLang="ja-JP"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　直前の認識を細分化するか</a:t>
                </a:r>
                <a:r>
                  <a:rPr lang="ja-JP" altLang="en-US" dirty="0" smtClean="0">
                    <a:solidFill>
                      <a:srgbClr val="FF0000"/>
                    </a:solidFill>
                    <a:latin typeface="+mj-ea"/>
                    <a:ea typeface="+mj-ea"/>
                  </a:rPr>
                  <a:t>確率的に判定</a:t>
                </a:r>
                <a:endParaRPr lang="en-US" altLang="ja-JP" dirty="0" smtClean="0">
                  <a:solidFill>
                    <a:srgbClr val="FF0000"/>
                  </a:solidFill>
                  <a:latin typeface="+mj-ea"/>
                  <a:ea typeface="+mj-ea"/>
                </a:endParaRPr>
              </a:p>
              <a:p>
                <a:pPr marL="0" indent="0">
                  <a:buFont typeface="Arial" pitchFamily="34" charset="0"/>
                  <a:buNone/>
                </a:pPr>
                <a:r>
                  <a:rPr lang="ja-JP" altLang="en-US" dirty="0" smtClean="0">
                    <a:solidFill>
                      <a:schemeClr val="bg2">
                        <a:lumMod val="10000"/>
                      </a:schemeClr>
                    </a:solidFill>
                    <a:latin typeface="+mj-ea"/>
                    <a:ea typeface="+mj-ea"/>
                  </a:rPr>
                  <a:t>３）　対象の直前の状態遷移を用いて細分化</a:t>
                </a:r>
                <a:endParaRPr lang="en-US" altLang="ja-JP" dirty="0" smtClean="0">
                  <a:solidFill>
                    <a:schemeClr val="bg2">
                      <a:lumMod val="10000"/>
                    </a:schemeClr>
                  </a:solidFill>
                  <a:latin typeface="+mj-ea"/>
                  <a:ea typeface="+mj-ea"/>
                </a:endParaRPr>
              </a:p>
              <a:p>
                <a:pPr marL="0" indent="0">
                  <a:buFont typeface="Arial" pitchFamily="34" charset="0"/>
                  <a:buNone/>
                </a:pPr>
                <a:r>
                  <a:rPr lang="ja-JP" altLang="en-US" dirty="0" smtClean="0">
                    <a:solidFill>
                      <a:schemeClr val="bg2">
                        <a:lumMod val="10000"/>
                      </a:schemeClr>
                    </a:solidFill>
                    <a:latin typeface="+mj-ea"/>
                    <a:ea typeface="+mj-ea"/>
                  </a:rPr>
                  <a:t>４）　</a:t>
                </a:r>
                <a:r>
                  <a:rPr lang="ja-JP" altLang="en-US" dirty="0" smtClean="0">
                    <a:solidFill>
                      <a:srgbClr val="FF0000"/>
                    </a:solidFill>
                    <a:latin typeface="+mj-ea"/>
                    <a:ea typeface="+mj-ea"/>
                  </a:rPr>
                  <a:t>経験情報</a:t>
                </a:r>
                <a:r>
                  <a:rPr lang="ja-JP" altLang="en-US" dirty="0" smtClean="0">
                    <a:solidFill>
                      <a:schemeClr val="bg2">
                        <a:lumMod val="10000"/>
                      </a:schemeClr>
                    </a:solidFill>
                    <a:latin typeface="+mj-ea"/>
                    <a:ea typeface="+mj-ea"/>
                  </a:rPr>
                  <a:t>の蓄積：状態遷移</a:t>
                </a:r>
                <a:r>
                  <a:rPr lang="en-US" altLang="ja-JP"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その</a:t>
                </a:r>
                <a:r>
                  <a:rPr lang="ja-JP" altLang="en-US" dirty="0">
                    <a:solidFill>
                      <a:srgbClr val="FF0000"/>
                    </a:solidFill>
                    <a:latin typeface="+mj-ea"/>
                    <a:ea typeface="+mj-ea"/>
                  </a:rPr>
                  <a:t>遷移の経験</a:t>
                </a:r>
                <a:r>
                  <a:rPr lang="ja-JP" altLang="en-US" dirty="0" smtClean="0">
                    <a:solidFill>
                      <a:srgbClr val="FF0000"/>
                    </a:solidFill>
                    <a:latin typeface="+mj-ea"/>
                    <a:ea typeface="+mj-ea"/>
                  </a:rPr>
                  <a:t>回数</a:t>
                </a:r>
                <a:endParaRPr lang="en-US" altLang="ja-JP" dirty="0" smtClean="0">
                  <a:solidFill>
                    <a:srgbClr val="FF0000"/>
                  </a:solidFill>
                  <a:latin typeface="+mj-ea"/>
                  <a:ea typeface="+mj-ea"/>
                </a:endParaRPr>
              </a:p>
              <a:p>
                <a:pPr marL="0" indent="0">
                  <a:buFont typeface="Arial" pitchFamily="34" charset="0"/>
                  <a:buNone/>
                </a:pPr>
                <a:endParaRPr lang="en-US" altLang="ja-JP" dirty="0" smtClean="0">
                  <a:solidFill>
                    <a:srgbClr val="FF0000"/>
                  </a:solidFill>
                  <a:latin typeface="+mj-ea"/>
                  <a:ea typeface="+mj-ea"/>
                </a:endParaRPr>
              </a:p>
              <a:p>
                <a:pPr marL="0" indent="0">
                  <a:buFont typeface="Arial" pitchFamily="34" charset="0"/>
                  <a:buNone/>
                </a:pPr>
                <a:r>
                  <a:rPr lang="ja-JP" altLang="en-US" sz="2400" dirty="0" smtClean="0">
                    <a:solidFill>
                      <a:schemeClr val="bg2">
                        <a:lumMod val="10000"/>
                      </a:schemeClr>
                    </a:solidFill>
                    <a:latin typeface="+mj-ea"/>
                    <a:ea typeface="+mj-ea"/>
                  </a:rPr>
                  <a:t>　　各手順</a:t>
                </a:r>
                <a:r>
                  <a:rPr lang="ja-JP" altLang="en-US" sz="2400" dirty="0">
                    <a:solidFill>
                      <a:schemeClr val="bg2">
                        <a:lumMod val="10000"/>
                      </a:schemeClr>
                    </a:solidFill>
                    <a:latin typeface="+mj-ea"/>
                    <a:ea typeface="+mj-ea"/>
                  </a:rPr>
                  <a:t>に</a:t>
                </a:r>
                <a:r>
                  <a:rPr lang="ja-JP" altLang="en-US" sz="2400" dirty="0" smtClean="0">
                    <a:solidFill>
                      <a:schemeClr val="bg2">
                        <a:lumMod val="10000"/>
                      </a:schemeClr>
                    </a:solidFill>
                    <a:latin typeface="+mj-ea"/>
                    <a:ea typeface="+mj-ea"/>
                  </a:rPr>
                  <a:t>おいて，ある時刻</a:t>
                </a:r>
                <a14:m>
                  <m:oMath xmlns:m="http://schemas.openxmlformats.org/officeDocument/2006/math">
                    <m:r>
                      <a:rPr lang="en-US" altLang="ja-JP" sz="2400" b="0" i="1" smtClean="0">
                        <a:solidFill>
                          <a:schemeClr val="bg2">
                            <a:lumMod val="10000"/>
                          </a:schemeClr>
                        </a:solidFill>
                        <a:latin typeface="Cambria Math"/>
                        <a:ea typeface="+mj-ea"/>
                      </a:rPr>
                      <m:t>𝑡</m:t>
                    </m:r>
                  </m:oMath>
                </a14:m>
                <a:r>
                  <a:rPr lang="ja-JP" altLang="en-US" sz="2400" dirty="0" smtClean="0">
                    <a:solidFill>
                      <a:schemeClr val="bg2">
                        <a:lumMod val="10000"/>
                      </a:schemeClr>
                    </a:solidFill>
                    <a:latin typeface="+mj-ea"/>
                    <a:ea typeface="+mj-ea"/>
                  </a:rPr>
                  <a:t>における観測状態を</a:t>
                </a:r>
                <a14:m>
                  <m:oMath xmlns:m="http://schemas.openxmlformats.org/officeDocument/2006/math">
                    <m:sSub>
                      <m:sSubPr>
                        <m:ctrlPr>
                          <a:rPr lang="en-US" altLang="ja-JP" sz="240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𝑐</m:t>
                        </m:r>
                      </m:e>
                      <m:sub>
                        <m:r>
                          <a:rPr lang="en-US" altLang="ja-JP" sz="2400" b="0" i="1" smtClean="0">
                            <a:solidFill>
                              <a:schemeClr val="bg2">
                                <a:lumMod val="10000"/>
                              </a:schemeClr>
                            </a:solidFill>
                            <a:latin typeface="Cambria Math"/>
                            <a:ea typeface="+mj-ea"/>
                          </a:rPr>
                          <m:t>𝑡</m:t>
                        </m:r>
                      </m:sub>
                    </m:sSub>
                  </m:oMath>
                </a14:m>
                <a:r>
                  <a:rPr lang="ja-JP" altLang="en-US" sz="2400" dirty="0" smtClean="0">
                    <a:solidFill>
                      <a:schemeClr val="bg2">
                        <a:lumMod val="10000"/>
                      </a:schemeClr>
                    </a:solidFill>
                    <a:latin typeface="+mj-ea"/>
                    <a:ea typeface="+mj-ea"/>
                  </a:rPr>
                  <a:t>，</a:t>
                </a:r>
                <a:endParaRPr lang="en-US" altLang="ja-JP" sz="2400" dirty="0" smtClean="0">
                  <a:solidFill>
                    <a:schemeClr val="bg2">
                      <a:lumMod val="10000"/>
                    </a:schemeClr>
                  </a:solidFill>
                  <a:latin typeface="+mj-ea"/>
                  <a:ea typeface="+mj-ea"/>
                </a:endParaRPr>
              </a:p>
              <a:p>
                <a:pPr marL="0" indent="0">
                  <a:buFont typeface="Arial" pitchFamily="34" charset="0"/>
                  <a:buNone/>
                </a:pPr>
                <a:r>
                  <a:rPr lang="ja-JP" altLang="en-US" sz="2400" dirty="0" smtClean="0">
                    <a:solidFill>
                      <a:schemeClr val="bg2">
                        <a:lumMod val="10000"/>
                      </a:schemeClr>
                    </a:solidFill>
                    <a:latin typeface="+mj-ea"/>
                    <a:ea typeface="+mj-ea"/>
                  </a:rPr>
                  <a:t>　　認識状態を</a:t>
                </a:r>
                <a14:m>
                  <m:oMath xmlns:m="http://schemas.openxmlformats.org/officeDocument/2006/math">
                    <m:sSub>
                      <m:sSubPr>
                        <m:ctrlPr>
                          <a:rPr lang="en-US" altLang="ja-JP" sz="2400" i="1" smtClean="0">
                            <a:solidFill>
                              <a:schemeClr val="bg2">
                                <a:lumMod val="10000"/>
                              </a:schemeClr>
                            </a:solidFill>
                            <a:latin typeface="Cambria Math"/>
                            <a:ea typeface="+mj-ea"/>
                          </a:rPr>
                        </m:ctrlPr>
                      </m:sSubPr>
                      <m:e>
                        <m:acc>
                          <m:accPr>
                            <m:chr m:val="̂"/>
                            <m:ctrlPr>
                              <a:rPr lang="en-US" altLang="ja-JP" sz="2400" i="1" smtClean="0">
                                <a:solidFill>
                                  <a:schemeClr val="bg2">
                                    <a:lumMod val="10000"/>
                                  </a:schemeClr>
                                </a:solidFill>
                                <a:latin typeface="Cambria Math"/>
                                <a:ea typeface="+mj-ea"/>
                              </a:rPr>
                            </m:ctrlPr>
                          </m:accPr>
                          <m:e>
                            <m:r>
                              <a:rPr lang="en-US" altLang="ja-JP" sz="2400" b="0" i="1" smtClean="0">
                                <a:solidFill>
                                  <a:schemeClr val="bg2">
                                    <a:lumMod val="10000"/>
                                  </a:schemeClr>
                                </a:solidFill>
                                <a:latin typeface="Cambria Math"/>
                                <a:ea typeface="+mj-ea"/>
                              </a:rPr>
                              <m:t>𝑐</m:t>
                            </m:r>
                          </m:e>
                        </m:acc>
                      </m:e>
                      <m:sub>
                        <m:r>
                          <a:rPr lang="en-US" altLang="ja-JP" sz="2400" b="0" i="1" smtClean="0">
                            <a:solidFill>
                              <a:schemeClr val="bg2">
                                <a:lumMod val="10000"/>
                              </a:schemeClr>
                            </a:solidFill>
                            <a:latin typeface="Cambria Math"/>
                            <a:ea typeface="+mj-ea"/>
                          </a:rPr>
                          <m:t>𝑡</m:t>
                        </m:r>
                      </m:sub>
                    </m:sSub>
                  </m:oMath>
                </a14:m>
                <a:r>
                  <a:rPr lang="ja-JP" altLang="en-US" sz="2400" dirty="0" smtClean="0">
                    <a:solidFill>
                      <a:schemeClr val="bg2">
                        <a:lumMod val="10000"/>
                      </a:schemeClr>
                    </a:solidFill>
                    <a:latin typeface="+mj-ea"/>
                    <a:ea typeface="+mj-ea"/>
                  </a:rPr>
                  <a:t>，行動を</a:t>
                </a:r>
                <a14:m>
                  <m:oMath xmlns:m="http://schemas.openxmlformats.org/officeDocument/2006/math">
                    <m:sSub>
                      <m:sSubPr>
                        <m:ctrlPr>
                          <a:rPr lang="en-US" altLang="ja-JP" sz="240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𝑚</m:t>
                        </m:r>
                      </m:e>
                      <m:sub>
                        <m:r>
                          <a:rPr lang="en-US" altLang="ja-JP" sz="2400" b="0" i="1" smtClean="0">
                            <a:solidFill>
                              <a:schemeClr val="bg2">
                                <a:lumMod val="10000"/>
                              </a:schemeClr>
                            </a:solidFill>
                            <a:latin typeface="Cambria Math"/>
                            <a:ea typeface="+mj-ea"/>
                          </a:rPr>
                          <m:t>𝑡</m:t>
                        </m:r>
                      </m:sub>
                    </m:sSub>
                  </m:oMath>
                </a14:m>
                <a:r>
                  <a:rPr lang="ja-JP" altLang="en-US" sz="2400" dirty="0" smtClean="0">
                    <a:solidFill>
                      <a:schemeClr val="bg2">
                        <a:lumMod val="10000"/>
                      </a:schemeClr>
                    </a:solidFill>
                    <a:latin typeface="+mj-ea"/>
                    <a:ea typeface="+mj-ea"/>
                  </a:rPr>
                  <a:t>として説明していく</a:t>
                </a:r>
                <a:endParaRPr lang="en-US" altLang="ja-JP" sz="2400" dirty="0" smtClean="0">
                  <a:solidFill>
                    <a:schemeClr val="bg2">
                      <a:lumMod val="10000"/>
                    </a:schemeClr>
                  </a:solidFill>
                  <a:latin typeface="+mj-ea"/>
                  <a:ea typeface="+mj-ea"/>
                </a:endParaRPr>
              </a:p>
            </p:txBody>
          </p:sp>
        </mc:Choice>
        <mc:Fallback xmlns="">
          <p:sp>
            <p:nvSpPr>
              <p:cNvPr id="10" name="コンテンツ プレースホルダー 2"/>
              <p:cNvSpPr txBox="1">
                <a:spLocks noRot="1" noChangeAspect="1" noMove="1" noResize="1" noEditPoints="1" noAdjustHandles="1" noChangeArrowheads="1" noChangeShapeType="1" noTextEdit="1"/>
              </p:cNvSpPr>
              <p:nvPr/>
            </p:nvSpPr>
            <p:spPr>
              <a:xfrm>
                <a:off x="360000" y="1628800"/>
                <a:ext cx="8640000" cy="5112568"/>
              </a:xfrm>
              <a:prstGeom prst="rect">
                <a:avLst/>
              </a:prstGeom>
              <a:blipFill rotWithShape="1">
                <a:blip r:embed="rId6"/>
                <a:stretch>
                  <a:fillRect l="-1411" t="-11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066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提案手法：</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(1/4)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現状態の認識</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611560" y="1548000"/>
            <a:ext cx="7992888" cy="1021970"/>
          </a:xfrm>
        </p:spPr>
        <p:txBody>
          <a:bodyPr wrap="square">
            <a:normAutofit fontScale="92500"/>
          </a:body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センサのみでは不完全知覚</a:t>
            </a:r>
            <a:r>
              <a:rPr lang="ja-JP" altLang="en-US" sz="2400" b="1" dirty="0" smtClean="0">
                <a:solidFill>
                  <a:schemeClr val="accent1"/>
                </a:solidFill>
                <a:latin typeface="+mj-ea"/>
              </a:rPr>
              <a:t>⇒</a:t>
            </a:r>
            <a:r>
              <a:rPr lang="ja-JP" altLang="en-US" sz="2400" dirty="0" smtClean="0">
                <a:solidFill>
                  <a:schemeClr val="bg2">
                    <a:lumMod val="10000"/>
                  </a:schemeClr>
                </a:solidFill>
                <a:latin typeface="+mj-ea"/>
                <a:ea typeface="+mj-ea"/>
              </a:rPr>
              <a:t>状態知識も利用して認識する</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細分化した状態の知識を状態認識に利用</a:t>
            </a: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p:txBody>
      </p:sp>
      <p:sp>
        <p:nvSpPr>
          <p:cNvPr id="12" name="四角形吹き出し 11"/>
          <p:cNvSpPr>
            <a:spLocks/>
          </p:cNvSpPr>
          <p:nvPr/>
        </p:nvSpPr>
        <p:spPr>
          <a:xfrm>
            <a:off x="1080000" y="3960000"/>
            <a:ext cx="7200000" cy="2160000"/>
          </a:xfrm>
          <a:prstGeom prst="wedgeRectCallout">
            <a:avLst>
              <a:gd name="adj1" fmla="val 19674"/>
              <a:gd name="adj2" fmla="val -5953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p:cNvSpPr txBox="1"/>
              <p:nvPr/>
            </p:nvSpPr>
            <p:spPr>
              <a:xfrm>
                <a:off x="1080000" y="3960000"/>
                <a:ext cx="7200000" cy="2062103"/>
              </a:xfrm>
              <a:prstGeom prst="rect">
                <a:avLst/>
              </a:prstGeom>
              <a:noFill/>
            </p:spPr>
            <p:txBody>
              <a:bodyPr wrap="square" rtlCol="0">
                <a:spAutoFit/>
              </a:bodyPr>
              <a:lstStyle/>
              <a:p>
                <a:r>
                  <a:rPr kumimoji="1" lang="ja-JP" altLang="en-US" sz="2000" dirty="0" smtClean="0">
                    <a:solidFill>
                      <a:schemeClr val="bg2">
                        <a:lumMod val="10000"/>
                      </a:schemeClr>
                    </a:solidFill>
                    <a:latin typeface="+mj-ea"/>
                    <a:ea typeface="+mj-ea"/>
                  </a:rPr>
                  <a:t>①状態の認識</a:t>
                </a:r>
                <a:endParaRPr kumimoji="1" lang="en-US" altLang="ja-JP" sz="2000" dirty="0" smtClean="0">
                  <a:solidFill>
                    <a:schemeClr val="bg2">
                      <a:lumMod val="10000"/>
                    </a:schemeClr>
                  </a:solidFill>
                  <a:latin typeface="+mj-ea"/>
                  <a:ea typeface="+mj-ea"/>
                </a:endParaRPr>
              </a:p>
              <a:p>
                <a:endParaRPr kumimoji="1" lang="en-US" altLang="ja-JP" sz="1200" dirty="0" smtClean="0">
                  <a:solidFill>
                    <a:schemeClr val="bg2">
                      <a:lumMod val="10000"/>
                    </a:schemeClr>
                  </a:solidFill>
                  <a:latin typeface="+mj-ea"/>
                  <a:ea typeface="+mj-ea"/>
                </a:endParaRPr>
              </a:p>
              <a:p>
                <a:r>
                  <a:rPr kumimoji="1" lang="en-US" altLang="ja-JP" sz="2400" dirty="0" smtClean="0">
                    <a:solidFill>
                      <a:schemeClr val="bg2">
                        <a:lumMod val="10000"/>
                      </a:schemeClr>
                    </a:solidFill>
                  </a:rPr>
                  <a:t>1)</a:t>
                </a:r>
                <a:r>
                  <a:rPr kumimoji="1" lang="ja-JP" altLang="en-US" sz="2400" dirty="0" smtClean="0">
                    <a:solidFill>
                      <a:schemeClr val="bg2">
                        <a:lumMod val="10000"/>
                      </a:schemeClr>
                    </a:solidFill>
                    <a:latin typeface="+mj-ea"/>
                    <a:ea typeface="+mj-ea"/>
                  </a:rPr>
                  <a:t>　現状態を観測して</a:t>
                </a:r>
                <a14:m>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𝑐</m:t>
                        </m:r>
                      </m:e>
                      <m:sub>
                        <m:r>
                          <a:rPr kumimoji="1" lang="en-US" altLang="ja-JP" sz="2400" b="0" i="1" smtClean="0">
                            <a:solidFill>
                              <a:schemeClr val="bg2">
                                <a:lumMod val="10000"/>
                              </a:schemeClr>
                            </a:solidFill>
                            <a:latin typeface="Cambria Math"/>
                            <a:ea typeface="+mj-ea"/>
                          </a:rPr>
                          <m:t>𝑡</m:t>
                        </m:r>
                      </m:sub>
                    </m:sSub>
                  </m:oMath>
                </a14:m>
                <a:r>
                  <a:rPr kumimoji="1" lang="ja-JP" altLang="en-US" sz="2400" dirty="0" smtClean="0">
                    <a:solidFill>
                      <a:schemeClr val="bg2">
                        <a:lumMod val="10000"/>
                      </a:schemeClr>
                    </a:solidFill>
                    <a:latin typeface="+mj-ea"/>
                    <a:ea typeface="+mj-ea"/>
                  </a:rPr>
                  <a:t>を決定</a:t>
                </a:r>
                <a:endParaRPr kumimoji="1" lang="en-US" altLang="ja-JP" sz="2400" dirty="0" smtClean="0">
                  <a:solidFill>
                    <a:schemeClr val="bg2">
                      <a:lumMod val="10000"/>
                    </a:schemeClr>
                  </a:solidFill>
                  <a:latin typeface="+mj-ea"/>
                  <a:ea typeface="+mj-ea"/>
                </a:endParaRPr>
              </a:p>
              <a:p>
                <a:r>
                  <a:rPr lang="en-US" altLang="ja-JP" sz="2400" dirty="0" smtClean="0">
                    <a:solidFill>
                      <a:schemeClr val="bg2">
                        <a:lumMod val="10000"/>
                      </a:schemeClr>
                    </a:solidFill>
                    <a:latin typeface="+mj-ea"/>
                    <a:ea typeface="+mj-ea"/>
                  </a:rPr>
                  <a:t>2)</a:t>
                </a:r>
                <a:r>
                  <a:rPr lang="ja-JP" altLang="en-US" sz="2400" dirty="0" smtClean="0">
                    <a:solidFill>
                      <a:schemeClr val="bg2">
                        <a:lumMod val="10000"/>
                      </a:schemeClr>
                    </a:solidFill>
                    <a:latin typeface="+mj-ea"/>
                    <a:ea typeface="+mj-ea"/>
                  </a:rPr>
                  <a:t>　状態遷移</a:t>
                </a:r>
                <a14:m>
                  <m:oMath xmlns:m="http://schemas.openxmlformats.org/officeDocument/2006/math">
                    <m:d>
                      <m:dPr>
                        <m:ctrlPr>
                          <a:rPr lang="en-US" altLang="ja-JP" sz="2400" b="0" i="1" smtClean="0">
                            <a:solidFill>
                              <a:schemeClr val="bg2">
                                <a:lumMod val="10000"/>
                              </a:schemeClr>
                            </a:solidFill>
                            <a:latin typeface="Cambria Math"/>
                            <a:ea typeface="+mj-ea"/>
                          </a:rPr>
                        </m:ctrlPr>
                      </m:dPr>
                      <m:e>
                        <m:sSub>
                          <m:sSubPr>
                            <m:ctrlPr>
                              <a:rPr lang="en-US" altLang="ja-JP" sz="2400" b="0" i="1" smtClean="0">
                                <a:solidFill>
                                  <a:schemeClr val="bg2">
                                    <a:lumMod val="10000"/>
                                  </a:schemeClr>
                                </a:solidFill>
                                <a:latin typeface="Cambria Math"/>
                                <a:ea typeface="+mj-ea"/>
                              </a:rPr>
                            </m:ctrlPr>
                          </m:sSubPr>
                          <m:e>
                            <m:r>
                              <a:rPr lang="en-US" altLang="ja-JP" sz="2400" b="0" i="1" smtClean="0">
                                <a:solidFill>
                                  <a:schemeClr val="bg2">
                                    <a:lumMod val="10000"/>
                                  </a:schemeClr>
                                </a:solidFill>
                                <a:latin typeface="Cambria Math"/>
                                <a:ea typeface="+mj-ea"/>
                              </a:rPr>
                              <m:t>𝑐</m:t>
                            </m:r>
                          </m:e>
                          <m:sub>
                            <m:r>
                              <a:rPr lang="en-US" altLang="ja-JP" sz="2400" b="0" i="1" smtClean="0">
                                <a:solidFill>
                                  <a:schemeClr val="bg2">
                                    <a:lumMod val="10000"/>
                                  </a:schemeClr>
                                </a:solidFill>
                                <a:latin typeface="Cambria Math"/>
                                <a:ea typeface="+mj-ea"/>
                              </a:rPr>
                              <m:t>𝑡</m:t>
                            </m:r>
                          </m:sub>
                        </m:sSub>
                        <m:r>
                          <a:rPr lang="en-US" altLang="ja-JP" sz="2400" b="0" i="1" smtClean="0">
                            <a:solidFill>
                              <a:schemeClr val="bg2">
                                <a:lumMod val="10000"/>
                              </a:schemeClr>
                            </a:solidFill>
                            <a:latin typeface="Cambria Math"/>
                            <a:ea typeface="+mj-ea"/>
                          </a:rPr>
                          <m:t>,</m:t>
                        </m:r>
                        <m:sSub>
                          <m:sSubPr>
                            <m:ctrlPr>
                              <a:rPr lang="en-US" altLang="ja-JP" sz="2400" b="0" i="1" smtClean="0">
                                <a:solidFill>
                                  <a:schemeClr val="bg2">
                                    <a:lumMod val="10000"/>
                                  </a:schemeClr>
                                </a:solidFill>
                                <a:latin typeface="Cambria Math"/>
                                <a:ea typeface="+mj-ea"/>
                              </a:rPr>
                            </m:ctrlPr>
                          </m:sSubPr>
                          <m:e>
                            <m:sSub>
                              <m:sSubPr>
                                <m:ctrlPr>
                                  <a:rPr lang="en-US" altLang="ja-JP" sz="2400" i="1">
                                    <a:solidFill>
                                      <a:schemeClr val="bg2">
                                        <a:lumMod val="10000"/>
                                      </a:schemeClr>
                                    </a:solidFill>
                                    <a:latin typeface="Cambria Math"/>
                                  </a:rPr>
                                </m:ctrlPr>
                              </m:sSubPr>
                              <m:e>
                                <m:acc>
                                  <m:accPr>
                                    <m:chr m:val="̂"/>
                                    <m:ctrlPr>
                                      <a:rPr lang="en-US" altLang="ja-JP" sz="2400" i="1">
                                        <a:solidFill>
                                          <a:schemeClr val="bg2">
                                            <a:lumMod val="10000"/>
                                          </a:schemeClr>
                                        </a:solidFill>
                                        <a:latin typeface="Cambria Math"/>
                                      </a:rPr>
                                    </m:ctrlPr>
                                  </m:accPr>
                                  <m:e>
                                    <m:r>
                                      <a:rPr lang="en-US" altLang="ja-JP" sz="2400" i="1">
                                        <a:solidFill>
                                          <a:schemeClr val="bg2">
                                            <a:lumMod val="10000"/>
                                          </a:schemeClr>
                                        </a:solidFill>
                                        <a:latin typeface="Cambria Math"/>
                                      </a:rPr>
                                      <m:t>𝑐</m:t>
                                    </m:r>
                                  </m:e>
                                </m:acc>
                              </m:e>
                              <m:sub>
                                <m:r>
                                  <a:rPr lang="en-US" altLang="ja-JP" sz="2400" i="1">
                                    <a:solidFill>
                                      <a:schemeClr val="bg2">
                                        <a:lumMod val="10000"/>
                                      </a:schemeClr>
                                    </a:solidFill>
                                    <a:latin typeface="Cambria Math"/>
                                  </a:rPr>
                                  <m:t>𝑡</m:t>
                                </m:r>
                                <m:r>
                                  <a:rPr lang="en-US" altLang="ja-JP" sz="2400" b="0" i="1" smtClean="0">
                                    <a:solidFill>
                                      <a:schemeClr val="bg2">
                                        <a:lumMod val="10000"/>
                                      </a:schemeClr>
                                    </a:solidFill>
                                    <a:latin typeface="Cambria Math"/>
                                  </a:rPr>
                                  <m:t>−1</m:t>
                                </m:r>
                              </m:sub>
                            </m:sSub>
                            <m:r>
                              <a:rPr lang="en-US" altLang="ja-JP" sz="2400" b="0" i="1" smtClean="0">
                                <a:solidFill>
                                  <a:schemeClr val="bg2">
                                    <a:lumMod val="10000"/>
                                  </a:schemeClr>
                                </a:solidFill>
                                <a:latin typeface="Cambria Math"/>
                              </a:rPr>
                              <m:t>, </m:t>
                            </m:r>
                            <m:r>
                              <a:rPr lang="en-US" altLang="ja-JP" sz="2400" b="0" i="1" smtClean="0">
                                <a:solidFill>
                                  <a:schemeClr val="bg2">
                                    <a:lumMod val="10000"/>
                                  </a:schemeClr>
                                </a:solidFill>
                                <a:latin typeface="Cambria Math"/>
                                <a:ea typeface="+mj-ea"/>
                              </a:rPr>
                              <m:t>𝑚</m:t>
                            </m:r>
                          </m:e>
                          <m:sub>
                            <m:r>
                              <a:rPr lang="en-US" altLang="ja-JP" sz="2400" b="0" i="1" smtClean="0">
                                <a:solidFill>
                                  <a:schemeClr val="bg2">
                                    <a:lumMod val="10000"/>
                                  </a:schemeClr>
                                </a:solidFill>
                                <a:latin typeface="Cambria Math"/>
                                <a:ea typeface="+mj-ea"/>
                              </a:rPr>
                              <m:t>𝑡</m:t>
                            </m:r>
                            <m:r>
                              <a:rPr lang="en-US" altLang="ja-JP" sz="2400" b="0" i="1" smtClean="0">
                                <a:solidFill>
                                  <a:schemeClr val="bg2">
                                    <a:lumMod val="10000"/>
                                  </a:schemeClr>
                                </a:solidFill>
                                <a:latin typeface="Cambria Math"/>
                                <a:ea typeface="+mj-ea"/>
                              </a:rPr>
                              <m:t>−1</m:t>
                            </m:r>
                          </m:sub>
                        </m:sSub>
                        <m:r>
                          <a:rPr lang="en-US" altLang="ja-JP" sz="2400" b="0" i="1" smtClean="0">
                            <a:solidFill>
                              <a:schemeClr val="bg2">
                                <a:lumMod val="10000"/>
                              </a:schemeClr>
                            </a:solidFill>
                            <a:latin typeface="Cambria Math"/>
                            <a:ea typeface="+mj-ea"/>
                          </a:rPr>
                          <m:t> </m:t>
                        </m:r>
                      </m:e>
                    </m:d>
                  </m:oMath>
                </a14:m>
                <a:r>
                  <a:rPr kumimoji="1" lang="ja-JP" altLang="en-US" sz="2400" dirty="0" smtClean="0">
                    <a:solidFill>
                      <a:schemeClr val="bg2">
                        <a:lumMod val="10000"/>
                      </a:schemeClr>
                    </a:solidFill>
                    <a:latin typeface="+mj-ea"/>
                    <a:ea typeface="+mj-ea"/>
                  </a:rPr>
                  <a:t>に関する知識</a:t>
                </a:r>
                <a14:m>
                  <m:oMath xmlns:m="http://schemas.openxmlformats.org/officeDocument/2006/math">
                    <m:r>
                      <a:rPr kumimoji="1" lang="en-US" altLang="ja-JP" sz="2400" i="1" dirty="0" smtClean="0">
                        <a:solidFill>
                          <a:schemeClr val="bg2">
                            <a:lumMod val="10000"/>
                          </a:schemeClr>
                        </a:solidFill>
                        <a:latin typeface="Cambria Math"/>
                        <a:ea typeface="+mj-ea"/>
                      </a:rPr>
                      <m:t>𝑥</m:t>
                    </m:r>
                  </m:oMath>
                </a14:m>
                <a:r>
                  <a:rPr kumimoji="1" lang="ja-JP" altLang="en-US" sz="2400" dirty="0" smtClean="0">
                    <a:solidFill>
                      <a:schemeClr val="bg2">
                        <a:lumMod val="10000"/>
                      </a:schemeClr>
                    </a:solidFill>
                    <a:latin typeface="+mj-ea"/>
                    <a:ea typeface="+mj-ea"/>
                  </a:rPr>
                  <a:t>を検索</a:t>
                </a:r>
                <a:endParaRPr kumimoji="1" lang="en-US" altLang="ja-JP" sz="2400" dirty="0" smtClean="0">
                  <a:solidFill>
                    <a:schemeClr val="bg2">
                      <a:lumMod val="10000"/>
                    </a:schemeClr>
                  </a:solidFill>
                  <a:latin typeface="+mj-ea"/>
                  <a:ea typeface="+mj-ea"/>
                </a:endParaRPr>
              </a:p>
              <a:p>
                <a:r>
                  <a:rPr lang="en-US" altLang="ja-JP" sz="2400" dirty="0" smtClean="0">
                    <a:solidFill>
                      <a:schemeClr val="bg2">
                        <a:lumMod val="10000"/>
                      </a:schemeClr>
                    </a:solidFill>
                    <a:latin typeface="+mj-ea"/>
                    <a:ea typeface="+mj-ea"/>
                  </a:rPr>
                  <a:t>3)</a:t>
                </a:r>
                <a:r>
                  <a:rPr lang="ja-JP" altLang="en-US" sz="2400" dirty="0" smtClean="0">
                    <a:solidFill>
                      <a:schemeClr val="bg2">
                        <a:lumMod val="10000"/>
                      </a:schemeClr>
                    </a:solidFill>
                    <a:latin typeface="+mj-ea"/>
                    <a:ea typeface="+mj-ea"/>
                  </a:rPr>
                  <a:t>　状態知識</a:t>
                </a:r>
                <a14:m>
                  <m:oMath xmlns:m="http://schemas.openxmlformats.org/officeDocument/2006/math">
                    <m:r>
                      <a:rPr lang="en-US" altLang="ja-JP" sz="2400" b="0" i="1" smtClean="0">
                        <a:solidFill>
                          <a:schemeClr val="bg2">
                            <a:lumMod val="10000"/>
                          </a:schemeClr>
                        </a:solidFill>
                        <a:latin typeface="Cambria Math"/>
                        <a:ea typeface="+mj-ea"/>
                      </a:rPr>
                      <m:t>𝑥</m:t>
                    </m:r>
                  </m:oMath>
                </a14:m>
                <a:r>
                  <a:rPr kumimoji="1" lang="ja-JP" altLang="en-US" sz="2400" dirty="0" smtClean="0">
                    <a:solidFill>
                      <a:schemeClr val="bg2">
                        <a:lumMod val="10000"/>
                      </a:schemeClr>
                    </a:solidFill>
                    <a:latin typeface="+mj-ea"/>
                    <a:ea typeface="+mj-ea"/>
                  </a:rPr>
                  <a:t>があれば</a:t>
                </a:r>
                <a:r>
                  <a:rPr lang="ja-JP" altLang="en-US" sz="2400" dirty="0" smtClean="0">
                    <a:solidFill>
                      <a:schemeClr val="bg2">
                        <a:lumMod val="10000"/>
                      </a:schemeClr>
                    </a:solidFill>
                    <a:latin typeface="+mj-ea"/>
                    <a:ea typeface="+mj-ea"/>
                  </a:rPr>
                  <a:t>現在の認識状態</a:t>
                </a:r>
                <a14:m>
                  <m:oMath xmlns:m="http://schemas.openxmlformats.org/officeDocument/2006/math">
                    <m:sSub>
                      <m:sSubPr>
                        <m:ctrlPr>
                          <a:rPr lang="en-US" altLang="ja-JP" sz="2400" i="1" smtClean="0">
                            <a:solidFill>
                              <a:schemeClr val="bg2">
                                <a:lumMod val="10000"/>
                              </a:schemeClr>
                            </a:solidFill>
                            <a:latin typeface="Cambria Math"/>
                            <a:ea typeface="+mj-ea"/>
                          </a:rPr>
                        </m:ctrlPr>
                      </m:sSubPr>
                      <m:e>
                        <m:acc>
                          <m:accPr>
                            <m:chr m:val="̂"/>
                            <m:ctrlPr>
                              <a:rPr lang="en-US" altLang="ja-JP" sz="2400" i="1" smtClean="0">
                                <a:solidFill>
                                  <a:schemeClr val="bg2">
                                    <a:lumMod val="10000"/>
                                  </a:schemeClr>
                                </a:solidFill>
                                <a:latin typeface="Cambria Math"/>
                                <a:ea typeface="+mj-ea"/>
                              </a:rPr>
                            </m:ctrlPr>
                          </m:accPr>
                          <m:e>
                            <m:r>
                              <a:rPr lang="en-US" altLang="ja-JP" sz="2400" b="0" i="1" smtClean="0">
                                <a:solidFill>
                                  <a:schemeClr val="bg2">
                                    <a:lumMod val="10000"/>
                                  </a:schemeClr>
                                </a:solidFill>
                                <a:latin typeface="Cambria Math"/>
                                <a:ea typeface="+mj-ea"/>
                              </a:rPr>
                              <m:t>𝑐</m:t>
                            </m:r>
                          </m:e>
                        </m:acc>
                      </m:e>
                      <m:sub>
                        <m:r>
                          <a:rPr lang="en-US" altLang="ja-JP" sz="2400" b="0" i="1" smtClean="0">
                            <a:solidFill>
                              <a:schemeClr val="bg2">
                                <a:lumMod val="10000"/>
                              </a:schemeClr>
                            </a:solidFill>
                            <a:latin typeface="Cambria Math"/>
                            <a:ea typeface="+mj-ea"/>
                          </a:rPr>
                          <m:t>𝑡</m:t>
                        </m:r>
                      </m:sub>
                    </m:sSub>
                  </m:oMath>
                </a14:m>
                <a:r>
                  <a:rPr kumimoji="1" lang="ja-JP" altLang="en-US" sz="2400" dirty="0" smtClean="0">
                    <a:solidFill>
                      <a:schemeClr val="bg2">
                        <a:lumMod val="10000"/>
                      </a:schemeClr>
                    </a:solidFill>
                    <a:latin typeface="+mj-ea"/>
                    <a:ea typeface="+mj-ea"/>
                  </a:rPr>
                  <a:t>を</a:t>
                </a:r>
                <a14:m>
                  <m:oMath xmlns:m="http://schemas.openxmlformats.org/officeDocument/2006/math">
                    <m:r>
                      <a:rPr kumimoji="1" lang="en-US" altLang="ja-JP" sz="2400" b="0" i="1" dirty="0" smtClean="0">
                        <a:solidFill>
                          <a:schemeClr val="bg2">
                            <a:lumMod val="10000"/>
                          </a:schemeClr>
                        </a:solidFill>
                        <a:latin typeface="Cambria Math"/>
                        <a:ea typeface="+mj-ea"/>
                      </a:rPr>
                      <m:t>𝑥</m:t>
                    </m:r>
                  </m:oMath>
                </a14:m>
                <a:r>
                  <a:rPr lang="ja-JP" altLang="en-US" sz="2400" dirty="0" smtClean="0">
                    <a:solidFill>
                      <a:schemeClr val="bg2">
                        <a:lumMod val="10000"/>
                      </a:schemeClr>
                    </a:solidFill>
                    <a:latin typeface="+mj-ea"/>
                    <a:ea typeface="+mj-ea"/>
                  </a:rPr>
                  <a:t>とする</a:t>
                </a:r>
                <a:endParaRPr kumimoji="1" lang="en-US" altLang="ja-JP" sz="2400" dirty="0" smtClean="0">
                  <a:solidFill>
                    <a:schemeClr val="bg2">
                      <a:lumMod val="10000"/>
                    </a:schemeClr>
                  </a:solidFill>
                  <a:latin typeface="+mj-ea"/>
                  <a:ea typeface="+mj-ea"/>
                </a:endParaRPr>
              </a:p>
              <a:p>
                <a:r>
                  <a:rPr lang="en-US" altLang="ja-JP" sz="2400" dirty="0" smtClean="0">
                    <a:solidFill>
                      <a:schemeClr val="bg2">
                        <a:lumMod val="10000"/>
                      </a:schemeClr>
                    </a:solidFill>
                    <a:latin typeface="+mj-ea"/>
                    <a:ea typeface="+mj-ea"/>
                  </a:rPr>
                  <a:t>4)</a:t>
                </a:r>
                <a:r>
                  <a:rPr lang="ja-JP" altLang="en-US" sz="2400" dirty="0" smtClean="0">
                    <a:solidFill>
                      <a:schemeClr val="bg2">
                        <a:lumMod val="10000"/>
                      </a:schemeClr>
                    </a:solidFill>
                    <a:latin typeface="+mj-ea"/>
                    <a:ea typeface="+mj-ea"/>
                  </a:rPr>
                  <a:t>　状態知識</a:t>
                </a:r>
                <a14:m>
                  <m:oMath xmlns:m="http://schemas.openxmlformats.org/officeDocument/2006/math">
                    <m:r>
                      <a:rPr lang="en-US" altLang="ja-JP" sz="2400" b="0" i="1" smtClean="0">
                        <a:solidFill>
                          <a:schemeClr val="bg2">
                            <a:lumMod val="10000"/>
                          </a:schemeClr>
                        </a:solidFill>
                        <a:latin typeface="Cambria Math"/>
                        <a:ea typeface="+mj-ea"/>
                      </a:rPr>
                      <m:t>𝑥</m:t>
                    </m:r>
                  </m:oMath>
                </a14:m>
                <a:r>
                  <a:rPr lang="ja-JP" altLang="en-US" sz="2400" dirty="0" smtClean="0">
                    <a:solidFill>
                      <a:schemeClr val="bg2">
                        <a:lumMod val="10000"/>
                      </a:schemeClr>
                    </a:solidFill>
                    <a:latin typeface="+mj-ea"/>
                    <a:ea typeface="+mj-ea"/>
                  </a:rPr>
                  <a:t>がなければ現在の認識状態</a:t>
                </a:r>
                <a14:m>
                  <m:oMath xmlns:m="http://schemas.openxmlformats.org/officeDocument/2006/math">
                    <m:sSub>
                      <m:sSubPr>
                        <m:ctrlPr>
                          <a:rPr lang="en-US" altLang="ja-JP" sz="2400" i="1" smtClean="0">
                            <a:solidFill>
                              <a:schemeClr val="bg2">
                                <a:lumMod val="10000"/>
                              </a:schemeClr>
                            </a:solidFill>
                            <a:latin typeface="Cambria Math"/>
                            <a:ea typeface="+mj-ea"/>
                          </a:rPr>
                        </m:ctrlPr>
                      </m:sSubPr>
                      <m:e>
                        <m:acc>
                          <m:accPr>
                            <m:chr m:val="̂"/>
                            <m:ctrlPr>
                              <a:rPr lang="en-US" altLang="ja-JP" sz="2400" i="1" smtClean="0">
                                <a:solidFill>
                                  <a:schemeClr val="bg2">
                                    <a:lumMod val="10000"/>
                                  </a:schemeClr>
                                </a:solidFill>
                                <a:latin typeface="Cambria Math"/>
                                <a:ea typeface="+mj-ea"/>
                              </a:rPr>
                            </m:ctrlPr>
                          </m:accPr>
                          <m:e>
                            <m:r>
                              <a:rPr lang="en-US" altLang="ja-JP" sz="2400" b="0" i="1" smtClean="0">
                                <a:solidFill>
                                  <a:schemeClr val="bg2">
                                    <a:lumMod val="10000"/>
                                  </a:schemeClr>
                                </a:solidFill>
                                <a:latin typeface="Cambria Math"/>
                                <a:ea typeface="+mj-ea"/>
                              </a:rPr>
                              <m:t>𝑐</m:t>
                            </m:r>
                          </m:e>
                        </m:acc>
                      </m:e>
                      <m:sub>
                        <m:r>
                          <a:rPr lang="en-US" altLang="ja-JP" sz="2400" b="0" i="1" smtClean="0">
                            <a:solidFill>
                              <a:schemeClr val="bg2">
                                <a:lumMod val="10000"/>
                              </a:schemeClr>
                            </a:solidFill>
                            <a:latin typeface="Cambria Math"/>
                            <a:ea typeface="+mj-ea"/>
                          </a:rPr>
                          <m:t>𝑡</m:t>
                        </m:r>
                      </m:sub>
                    </m:sSub>
                  </m:oMath>
                </a14:m>
                <a:r>
                  <a:rPr kumimoji="1" lang="ja-JP" altLang="en-US" sz="2400" dirty="0" smtClean="0">
                    <a:solidFill>
                      <a:schemeClr val="bg2">
                        <a:lumMod val="10000"/>
                      </a:schemeClr>
                    </a:solidFill>
                    <a:latin typeface="+mj-ea"/>
                    <a:ea typeface="+mj-ea"/>
                  </a:rPr>
                  <a:t>を</a:t>
                </a:r>
                <a14:m>
                  <m:oMath xmlns:m="http://schemas.openxmlformats.org/officeDocument/2006/math">
                    <m:sSub>
                      <m:sSubPr>
                        <m:ctrlPr>
                          <a:rPr kumimoji="1" lang="en-US" altLang="ja-JP" sz="2400" i="1" dirty="0" smtClean="0">
                            <a:solidFill>
                              <a:schemeClr val="bg2">
                                <a:lumMod val="10000"/>
                              </a:schemeClr>
                            </a:solidFill>
                            <a:latin typeface="Cambria Math"/>
                            <a:ea typeface="+mj-ea"/>
                          </a:rPr>
                        </m:ctrlPr>
                      </m:sSubPr>
                      <m:e>
                        <m:r>
                          <a:rPr kumimoji="1" lang="en-US" altLang="ja-JP" sz="2400" b="0" i="1" dirty="0" smtClean="0">
                            <a:solidFill>
                              <a:schemeClr val="bg2">
                                <a:lumMod val="10000"/>
                              </a:schemeClr>
                            </a:solidFill>
                            <a:latin typeface="Cambria Math"/>
                            <a:ea typeface="+mj-ea"/>
                          </a:rPr>
                          <m:t>𝑐</m:t>
                        </m:r>
                      </m:e>
                      <m:sub>
                        <m:r>
                          <a:rPr kumimoji="1" lang="en-US" altLang="ja-JP" sz="2400" b="0" i="1" dirty="0" smtClean="0">
                            <a:solidFill>
                              <a:schemeClr val="bg2">
                                <a:lumMod val="10000"/>
                              </a:schemeClr>
                            </a:solidFill>
                            <a:latin typeface="Cambria Math"/>
                            <a:ea typeface="+mj-ea"/>
                          </a:rPr>
                          <m:t>𝑡</m:t>
                        </m:r>
                      </m:sub>
                    </m:sSub>
                  </m:oMath>
                </a14:m>
                <a:r>
                  <a:rPr kumimoji="1" lang="ja-JP" altLang="en-US" sz="2400" dirty="0" smtClean="0">
                    <a:solidFill>
                      <a:schemeClr val="bg2">
                        <a:lumMod val="10000"/>
                      </a:schemeClr>
                    </a:solidFill>
                    <a:latin typeface="+mj-ea"/>
                    <a:ea typeface="+mj-ea"/>
                  </a:rPr>
                  <a:t>とする</a:t>
                </a:r>
                <a:endParaRPr kumimoji="1" lang="ja-JP" altLang="en-US" sz="2400" dirty="0">
                  <a:solidFill>
                    <a:schemeClr val="bg2">
                      <a:lumMod val="10000"/>
                    </a:schemeClr>
                  </a:solidFill>
                  <a:latin typeface="+mj-ea"/>
                  <a:ea typeface="+mj-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1080000" y="3960000"/>
                <a:ext cx="7200000" cy="2062103"/>
              </a:xfrm>
              <a:prstGeom prst="rect">
                <a:avLst/>
              </a:prstGeom>
              <a:blipFill rotWithShape="1">
                <a:blip r:embed="rId2"/>
                <a:stretch>
                  <a:fillRect l="-1270" t="-1479" r="-1101" b="-5030"/>
                </a:stretch>
              </a:blipFill>
            </p:spPr>
            <p:txBody>
              <a:bodyPr/>
              <a:lstStyle/>
              <a:p>
                <a:r>
                  <a:rPr lang="ja-JP" altLang="en-US">
                    <a:noFill/>
                  </a:rPr>
                  <a:t> </a:t>
                </a:r>
              </a:p>
            </p:txBody>
          </p:sp>
        </mc:Fallback>
      </mc:AlternateContent>
      <p:cxnSp>
        <p:nvCxnSpPr>
          <p:cNvPr id="22" name="直線矢印コネクタ 21"/>
          <p:cNvCxnSpPr/>
          <p:nvPr/>
        </p:nvCxnSpPr>
        <p:spPr>
          <a:xfrm>
            <a:off x="971600" y="2925304"/>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319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011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995600" y="2385304"/>
            <a:ext cx="649537"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ｔ－１</a:t>
            </a:r>
            <a:endParaRPr kumimoji="1" lang="ja-JP" altLang="en-US" b="1" dirty="0">
              <a:solidFill>
                <a:schemeClr val="tx2">
                  <a:lumMod val="50000"/>
                </a:schemeClr>
              </a:solidFill>
              <a:latin typeface="+mj-ea"/>
              <a:ea typeface="+mj-ea"/>
            </a:endParaRPr>
          </a:p>
        </p:txBody>
      </p:sp>
      <p:sp>
        <p:nvSpPr>
          <p:cNvPr id="26" name="テキスト ボックス 25"/>
          <p:cNvSpPr txBox="1"/>
          <p:nvPr/>
        </p:nvSpPr>
        <p:spPr>
          <a:xfrm>
            <a:off x="5903600" y="2385304"/>
            <a:ext cx="261610"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30" name="円/楕円 29"/>
              <p:cNvSpPr>
                <a:spLocks noChangeAspect="1"/>
              </p:cNvSpPr>
              <p:nvPr/>
            </p:nvSpPr>
            <p:spPr>
              <a:xfrm>
                <a:off x="4031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30" name="円/楕円 29"/>
              <p:cNvSpPr>
                <a:spLocks noRot="1" noChangeAspect="1" noMove="1" noResize="1" noEditPoints="1" noAdjustHandles="1" noChangeArrowheads="1" noChangeShapeType="1" noTextEdit="1"/>
              </p:cNvSpPr>
              <p:nvPr/>
            </p:nvSpPr>
            <p:spPr>
              <a:xfrm>
                <a:off x="4031600" y="3141304"/>
                <a:ext cx="540000" cy="540000"/>
              </a:xfrm>
              <a:prstGeom prst="ellipse">
                <a:avLst/>
              </a:prstGeom>
              <a:blipFill rotWithShape="1">
                <a:blip r:embed="rId10"/>
                <a:stretch>
                  <a:fillRect l="-2174" r="-1087"/>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円/楕円 30"/>
              <p:cNvSpPr>
                <a:spLocks noChangeAspect="1"/>
              </p:cNvSpPr>
              <p:nvPr/>
            </p:nvSpPr>
            <p:spPr>
              <a:xfrm>
                <a:off x="5723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𝒄</m:t>
                          </m:r>
                        </m:e>
                        <m:sub>
                          <m:r>
                            <a:rPr kumimoji="1" lang="en-US" altLang="ja-JP" b="1" i="1" smtClean="0">
                              <a:solidFill>
                                <a:schemeClr val="tx2">
                                  <a:lumMod val="50000"/>
                                </a:schemeClr>
                              </a:solidFill>
                              <a:latin typeface="Cambria Math"/>
                            </a:rPr>
                            <m:t>𝒕</m:t>
                          </m:r>
                        </m:sub>
                      </m:sSub>
                    </m:oMath>
                  </m:oMathPara>
                </a14:m>
                <a:endParaRPr kumimoji="1" lang="ja-JP" altLang="en-US" b="1" dirty="0"/>
              </a:p>
            </p:txBody>
          </p:sp>
        </mc:Choice>
        <mc:Fallback xmlns="">
          <p:sp>
            <p:nvSpPr>
              <p:cNvPr id="31" name="円/楕円 30"/>
              <p:cNvSpPr>
                <a:spLocks noRot="1" noChangeAspect="1" noMove="1" noResize="1" noEditPoints="1" noAdjustHandles="1" noChangeArrowheads="1" noChangeShapeType="1" noTextEdit="1"/>
              </p:cNvSpPr>
              <p:nvPr/>
            </p:nvSpPr>
            <p:spPr>
              <a:xfrm>
                <a:off x="5723600" y="3141304"/>
                <a:ext cx="540000" cy="540000"/>
              </a:xfrm>
              <a:prstGeom prst="ellipse">
                <a:avLst/>
              </a:prstGeom>
              <a:blipFill rotWithShape="1">
                <a:blip r:embed="rId11"/>
                <a:stretch>
                  <a:fillRect/>
                </a:stretch>
              </a:blipFill>
              <a:ln w="19050">
                <a:solidFill>
                  <a:schemeClr val="bg2">
                    <a:lumMod val="10000"/>
                  </a:schemeClr>
                </a:solidFill>
              </a:ln>
            </p:spPr>
            <p:txBody>
              <a:bodyPr/>
              <a:lstStyle/>
              <a:p>
                <a:r>
                  <a:rPr lang="ja-JP" altLang="en-US">
                    <a:noFill/>
                  </a:rPr>
                  <a:t> </a:t>
                </a:r>
              </a:p>
            </p:txBody>
          </p:sp>
        </mc:Fallback>
      </mc:AlternateContent>
      <p:cxnSp>
        <p:nvCxnSpPr>
          <p:cNvPr id="34" name="直線矢印コネクタ 33"/>
          <p:cNvCxnSpPr/>
          <p:nvPr/>
        </p:nvCxnSpPr>
        <p:spPr>
          <a:xfrm>
            <a:off x="4571600" y="341130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4751600" y="303330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751600" y="3033304"/>
                <a:ext cx="752065" cy="369332"/>
              </a:xfrm>
              <a:prstGeom prst="rect">
                <a:avLst/>
              </a:prstGeom>
              <a:blipFill rotWithShape="1">
                <a:blip r:embed="rId12"/>
                <a:stretch>
                  <a:fillRect/>
                </a:stretch>
              </a:blipFill>
            </p:spPr>
            <p:txBody>
              <a:bodyPr/>
              <a:lstStyle/>
              <a:p>
                <a:r>
                  <a:rPr lang="ja-JP" altLang="en-US">
                    <a:noFill/>
                  </a:rPr>
                  <a:t> </a:t>
                </a:r>
              </a:p>
            </p:txBody>
          </p:sp>
        </mc:Fallback>
      </mc:AlternateContent>
      <p:cxnSp>
        <p:nvCxnSpPr>
          <p:cNvPr id="42" name="直線コネクタ 41"/>
          <p:cNvCxnSpPr/>
          <p:nvPr/>
        </p:nvCxnSpPr>
        <p:spPr>
          <a:xfrm>
            <a:off x="2627360" y="275422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303360" y="2394224"/>
            <a:ext cx="607859"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r>
              <a:rPr kumimoji="1" lang="en-US" altLang="ja-JP" b="1" dirty="0" smtClean="0">
                <a:solidFill>
                  <a:schemeClr val="tx2">
                    <a:lumMod val="50000"/>
                  </a:schemeClr>
                </a:solidFill>
                <a:latin typeface="+mj-ea"/>
                <a:ea typeface="+mj-ea"/>
              </a:rPr>
              <a:t>2</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44" name="円/楕円 43"/>
              <p:cNvSpPr>
                <a:spLocks noChangeAspect="1"/>
              </p:cNvSpPr>
              <p:nvPr/>
            </p:nvSpPr>
            <p:spPr>
              <a:xfrm>
                <a:off x="2339360" y="315022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44" name="円/楕円 43"/>
              <p:cNvSpPr>
                <a:spLocks noRot="1" noChangeAspect="1" noMove="1" noResize="1" noEditPoints="1" noAdjustHandles="1" noChangeArrowheads="1" noChangeShapeType="1" noTextEdit="1"/>
              </p:cNvSpPr>
              <p:nvPr/>
            </p:nvSpPr>
            <p:spPr>
              <a:xfrm>
                <a:off x="2339360" y="3150224"/>
                <a:ext cx="540000" cy="540000"/>
              </a:xfrm>
              <a:prstGeom prst="ellipse">
                <a:avLst/>
              </a:prstGeom>
              <a:blipFill rotWithShape="1">
                <a:blip r:embed="rId13"/>
                <a:stretch>
                  <a:fillRect l="-2198" r="-2198"/>
                </a:stretch>
              </a:blipFill>
              <a:ln w="19050">
                <a:solidFill>
                  <a:schemeClr val="bg2">
                    <a:lumMod val="10000"/>
                  </a:schemeClr>
                </a:solidFill>
              </a:ln>
            </p:spPr>
            <p:txBody>
              <a:bodyPr/>
              <a:lstStyle/>
              <a:p>
                <a:r>
                  <a:rPr lang="ja-JP" altLang="en-US">
                    <a:noFill/>
                  </a:rPr>
                  <a:t> </a:t>
                </a:r>
              </a:p>
            </p:txBody>
          </p:sp>
        </mc:Fallback>
      </mc:AlternateContent>
      <p:cxnSp>
        <p:nvCxnSpPr>
          <p:cNvPr id="45" name="直線矢印コネクタ 44"/>
          <p:cNvCxnSpPr/>
          <p:nvPr/>
        </p:nvCxnSpPr>
        <p:spPr>
          <a:xfrm>
            <a:off x="2879360" y="342022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p:cNvSpPr txBox="1"/>
              <p:nvPr/>
            </p:nvSpPr>
            <p:spPr>
              <a:xfrm>
                <a:off x="3059360" y="304222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3059360" y="3042224"/>
                <a:ext cx="752065" cy="369332"/>
              </a:xfrm>
              <a:prstGeom prst="rect">
                <a:avLst/>
              </a:prstGeom>
              <a:blipFill rotWithShape="1">
                <a:blip r:embed="rId14"/>
                <a:stretch>
                  <a:fillRect/>
                </a:stretch>
              </a:blipFill>
            </p:spPr>
            <p:txBody>
              <a:bodyPr/>
              <a:lstStyle/>
              <a:p>
                <a:r>
                  <a:rPr lang="ja-JP" altLang="en-US">
                    <a:noFill/>
                  </a:rPr>
                  <a:t> </a:t>
                </a:r>
              </a:p>
            </p:txBody>
          </p:sp>
        </mc:Fallback>
      </mc:AlternateContent>
      <p:sp>
        <p:nvSpPr>
          <p:cNvPr id="48" name="正方形/長方形 47"/>
          <p:cNvSpPr/>
          <p:nvPr/>
        </p:nvSpPr>
        <p:spPr>
          <a:xfrm>
            <a:off x="5580000" y="3060000"/>
            <a:ext cx="90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884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提案手法：</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(2/4)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a:ln w="12700">
                  <a:noFill/>
                </a:ln>
                <a:solidFill>
                  <a:schemeClr val="bg2">
                    <a:lumMod val="10000"/>
                  </a:schemeClr>
                </a:solidFill>
                <a:effectLst>
                  <a:outerShdw blurRad="38100" dist="38100" dir="2700000" algn="tl">
                    <a:srgbClr val="000000">
                      <a:alpha val="43137"/>
                    </a:srgbClr>
                  </a:outerShdw>
                </a:effectLst>
              </a:rPr>
              <a:t>不完全知覚の判定</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900000" y="1584000"/>
            <a:ext cx="7560000" cy="1008112"/>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式</a:t>
            </a:r>
            <a:r>
              <a:rPr lang="en-US" altLang="ja-JP" sz="2400" dirty="0" smtClean="0">
                <a:solidFill>
                  <a:schemeClr val="bg2">
                    <a:lumMod val="10000"/>
                  </a:schemeClr>
                </a:solidFill>
                <a:latin typeface="+mj-ea"/>
                <a:ea typeface="+mj-ea"/>
              </a:rPr>
              <a:t>(1)</a:t>
            </a:r>
            <a:r>
              <a:rPr lang="ja-JP" altLang="en-US" sz="2400" dirty="0" smtClean="0">
                <a:solidFill>
                  <a:schemeClr val="bg2">
                    <a:lumMod val="10000"/>
                  </a:schemeClr>
                </a:solidFill>
                <a:latin typeface="+mj-ea"/>
                <a:ea typeface="+mj-ea"/>
              </a:rPr>
              <a:t>～</a:t>
            </a:r>
            <a:r>
              <a:rPr lang="en-US" altLang="ja-JP" sz="2400" dirty="0" smtClean="0">
                <a:solidFill>
                  <a:schemeClr val="bg2">
                    <a:lumMod val="10000"/>
                  </a:schemeClr>
                </a:solidFill>
                <a:latin typeface="+mj-ea"/>
                <a:ea typeface="+mj-ea"/>
              </a:rPr>
              <a:t>(5)</a:t>
            </a:r>
            <a:r>
              <a:rPr lang="ja-JP" altLang="en-US" sz="2400" dirty="0" smtClean="0">
                <a:solidFill>
                  <a:schemeClr val="bg2">
                    <a:lumMod val="10000"/>
                  </a:schemeClr>
                </a:solidFill>
                <a:latin typeface="+mj-ea"/>
                <a:ea typeface="+mj-ea"/>
              </a:rPr>
              <a:t>を用いて細分化を行う確率を求める</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対象の過去の状態遷移の記憶に注目</a:t>
            </a:r>
            <a:endParaRPr lang="en-US" altLang="ja-JP" sz="2400" dirty="0" smtClean="0">
              <a:solidFill>
                <a:schemeClr val="bg2">
                  <a:lumMod val="10000"/>
                </a:schemeClr>
              </a:solidFill>
              <a:latin typeface="+mj-ea"/>
              <a:ea typeface="+mj-ea"/>
            </a:endParaRPr>
          </a:p>
        </p:txBody>
      </p:sp>
      <p:sp>
        <p:nvSpPr>
          <p:cNvPr id="47" name="四角形吹き出し 46"/>
          <p:cNvSpPr>
            <a:spLocks/>
          </p:cNvSpPr>
          <p:nvPr/>
        </p:nvSpPr>
        <p:spPr>
          <a:xfrm>
            <a:off x="1080000" y="3960000"/>
            <a:ext cx="7200000" cy="2520000"/>
          </a:xfrm>
          <a:prstGeom prst="wedgeRectCallout">
            <a:avLst>
              <a:gd name="adj1" fmla="val -7510"/>
              <a:gd name="adj2" fmla="val -6181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8" name="テキスト ボックス 47"/>
              <p:cNvSpPr txBox="1"/>
              <p:nvPr/>
            </p:nvSpPr>
            <p:spPr>
              <a:xfrm>
                <a:off x="1080000" y="3960000"/>
                <a:ext cx="7200000" cy="1815882"/>
              </a:xfrm>
              <a:prstGeom prst="rect">
                <a:avLst/>
              </a:prstGeom>
              <a:noFill/>
            </p:spPr>
            <p:txBody>
              <a:bodyPr wrap="square" rtlCol="0">
                <a:spAutoFit/>
              </a:bodyPr>
              <a:lstStyle/>
              <a:p>
                <a:r>
                  <a:rPr kumimoji="1" lang="ja-JP" altLang="en-US" sz="2000" dirty="0" smtClean="0">
                    <a:solidFill>
                      <a:schemeClr val="bg2">
                        <a:lumMod val="10000"/>
                      </a:schemeClr>
                    </a:solidFill>
                    <a:latin typeface="+mj-ea"/>
                    <a:ea typeface="+mj-ea"/>
                  </a:rPr>
                  <a:t>②不完全知覚の判定</a:t>
                </a:r>
                <a:endParaRPr kumimoji="1" lang="en-US" altLang="ja-JP" sz="2000" dirty="0" smtClean="0">
                  <a:solidFill>
                    <a:schemeClr val="bg2">
                      <a:lumMod val="10000"/>
                    </a:schemeClr>
                  </a:solidFill>
                  <a:latin typeface="+mj-ea"/>
                  <a:ea typeface="+mj-ea"/>
                </a:endParaRPr>
              </a:p>
              <a:p>
                <a:endParaRPr kumimoji="1" lang="en-US" altLang="ja-JP" sz="1200" dirty="0" smtClean="0">
                  <a:solidFill>
                    <a:schemeClr val="bg2">
                      <a:lumMod val="10000"/>
                    </a:schemeClr>
                  </a:solidFill>
                  <a:latin typeface="+mj-ea"/>
                  <a:ea typeface="+mj-ea"/>
                </a:endParaRPr>
              </a:p>
              <a:p>
                <a:r>
                  <a:rPr lang="en-US" altLang="ja-JP" sz="2000" dirty="0" smtClean="0">
                    <a:solidFill>
                      <a:schemeClr val="bg2">
                        <a:lumMod val="10000"/>
                      </a:schemeClr>
                    </a:solidFill>
                    <a:latin typeface="+mj-ea"/>
                    <a:ea typeface="+mj-ea"/>
                  </a:rPr>
                  <a:t>1)  </a:t>
                </a:r>
                <a:r>
                  <a:rPr lang="ja-JP" altLang="en-US" sz="2000" dirty="0" smtClean="0">
                    <a:solidFill>
                      <a:schemeClr val="bg2">
                        <a:lumMod val="10000"/>
                      </a:schemeClr>
                    </a:solidFill>
                    <a:latin typeface="+mj-ea"/>
                    <a:ea typeface="+mj-ea"/>
                  </a:rPr>
                  <a:t>判定の対象である</a:t>
                </a:r>
                <a14:m>
                  <m:oMath xmlns:m="http://schemas.openxmlformats.org/officeDocument/2006/math">
                    <m:sSub>
                      <m:sSubPr>
                        <m:ctrlPr>
                          <a:rPr lang="en-US" altLang="ja-JP" sz="2000" i="1">
                            <a:solidFill>
                              <a:schemeClr val="bg2">
                                <a:lumMod val="10000"/>
                              </a:schemeClr>
                            </a:solidFill>
                            <a:latin typeface="Cambria Math"/>
                          </a:rPr>
                        </m:ctrlPr>
                      </m:sSubPr>
                      <m:e>
                        <m:acc>
                          <m:accPr>
                            <m:chr m:val="̂"/>
                            <m:ctrlPr>
                              <a:rPr lang="en-US" altLang="ja-JP" sz="2000" i="1">
                                <a:solidFill>
                                  <a:schemeClr val="bg2">
                                    <a:lumMod val="10000"/>
                                  </a:schemeClr>
                                </a:solidFill>
                                <a:latin typeface="Cambria Math"/>
                              </a:rPr>
                            </m:ctrlPr>
                          </m:accPr>
                          <m:e>
                            <m:r>
                              <a:rPr lang="en-US" altLang="ja-JP" sz="2000" i="1">
                                <a:solidFill>
                                  <a:schemeClr val="bg2">
                                    <a:lumMod val="10000"/>
                                  </a:schemeClr>
                                </a:solidFill>
                                <a:latin typeface="Cambria Math"/>
                              </a:rPr>
                              <m:t>𝑐</m:t>
                            </m:r>
                          </m:e>
                        </m:acc>
                      </m:e>
                      <m:sub>
                        <m:r>
                          <a:rPr lang="en-US" altLang="ja-JP" sz="2000" i="1">
                            <a:solidFill>
                              <a:schemeClr val="bg2">
                                <a:lumMod val="10000"/>
                              </a:schemeClr>
                            </a:solidFill>
                            <a:latin typeface="Cambria Math"/>
                          </a:rPr>
                          <m:t>𝑡</m:t>
                        </m:r>
                        <m:r>
                          <a:rPr lang="en-US" altLang="ja-JP" sz="2000" i="1">
                            <a:solidFill>
                              <a:schemeClr val="bg2">
                                <a:lumMod val="10000"/>
                              </a:schemeClr>
                            </a:solidFill>
                            <a:latin typeface="Cambria Math"/>
                          </a:rPr>
                          <m:t>−1</m:t>
                        </m:r>
                      </m:sub>
                    </m:sSub>
                  </m:oMath>
                </a14:m>
                <a:r>
                  <a:rPr kumimoji="1" lang="ja-JP" altLang="en-US" sz="2000" dirty="0" smtClean="0">
                    <a:solidFill>
                      <a:schemeClr val="bg2">
                        <a:lumMod val="10000"/>
                      </a:schemeClr>
                    </a:solidFill>
                    <a:latin typeface="+mj-ea"/>
                    <a:ea typeface="+mj-ea"/>
                  </a:rPr>
                  <a:t>に関する経験</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　　</a:t>
                </a:r>
                <a14:m>
                  <m:oMath xmlns:m="http://schemas.openxmlformats.org/officeDocument/2006/math">
                    <m:d>
                      <m:dPr>
                        <m:ctrlPr>
                          <a:rPr lang="en-US" altLang="ja-JP" sz="2000" i="1">
                            <a:solidFill>
                              <a:schemeClr val="bg2">
                                <a:lumMod val="10000"/>
                              </a:schemeClr>
                            </a:solidFill>
                            <a:latin typeface="Cambria Math"/>
                          </a:rPr>
                        </m:ctrlPr>
                      </m:dPr>
                      <m:e>
                        <m:sSub>
                          <m:sSubPr>
                            <m:ctrlPr>
                              <a:rPr lang="en-US" altLang="ja-JP" sz="2000" i="1">
                                <a:solidFill>
                                  <a:schemeClr val="bg2">
                                    <a:lumMod val="10000"/>
                                  </a:schemeClr>
                                </a:solidFill>
                                <a:latin typeface="Cambria Math"/>
                              </a:rPr>
                            </m:ctrlPr>
                          </m:sSubPr>
                          <m:e>
                            <m:acc>
                              <m:accPr>
                                <m:chr m:val="̂"/>
                                <m:ctrlPr>
                                  <a:rPr lang="en-US" altLang="ja-JP" sz="2000" i="1">
                                    <a:solidFill>
                                      <a:schemeClr val="bg2">
                                        <a:lumMod val="10000"/>
                                      </a:schemeClr>
                                    </a:solidFill>
                                    <a:latin typeface="Cambria Math"/>
                                  </a:rPr>
                                </m:ctrlPr>
                              </m:accPr>
                              <m:e>
                                <m:r>
                                  <a:rPr lang="en-US" altLang="ja-JP" sz="2000" i="1">
                                    <a:solidFill>
                                      <a:schemeClr val="bg2">
                                        <a:lumMod val="10000"/>
                                      </a:schemeClr>
                                    </a:solidFill>
                                    <a:latin typeface="Cambria Math"/>
                                  </a:rPr>
                                  <m:t>𝑐</m:t>
                                </m:r>
                              </m:e>
                            </m:acc>
                          </m:e>
                          <m:sub>
                            <m:r>
                              <a:rPr lang="en-US" altLang="ja-JP" sz="2000" i="1">
                                <a:solidFill>
                                  <a:schemeClr val="bg2">
                                    <a:lumMod val="10000"/>
                                  </a:schemeClr>
                                </a:solidFill>
                                <a:latin typeface="Cambria Math"/>
                              </a:rPr>
                              <m:t>𝑡</m:t>
                            </m:r>
                            <m:r>
                              <a:rPr lang="en-US" altLang="ja-JP" sz="2000" i="1">
                                <a:solidFill>
                                  <a:schemeClr val="bg2">
                                    <a:lumMod val="10000"/>
                                  </a:schemeClr>
                                </a:solidFill>
                                <a:latin typeface="Cambria Math"/>
                              </a:rPr>
                              <m:t>−1</m:t>
                            </m:r>
                          </m:sub>
                        </m:sSub>
                        <m:r>
                          <a:rPr lang="en-US" altLang="ja-JP" sz="2000" i="1">
                            <a:solidFill>
                              <a:schemeClr val="bg2">
                                <a:lumMod val="10000"/>
                              </a:schemeClr>
                            </a:solidFill>
                            <a:latin typeface="Cambria Math"/>
                          </a:rPr>
                          <m:t>,</m:t>
                        </m:r>
                        <m:sSub>
                          <m:sSubPr>
                            <m:ctrlPr>
                              <a:rPr lang="en-US" altLang="ja-JP" sz="2000" i="1">
                                <a:solidFill>
                                  <a:schemeClr val="bg2">
                                    <a:lumMod val="10000"/>
                                  </a:schemeClr>
                                </a:solidFill>
                                <a:latin typeface="Cambria Math"/>
                              </a:rPr>
                            </m:ctrlPr>
                          </m:sSubPr>
                          <m:e>
                            <m:r>
                              <a:rPr lang="en-US" altLang="ja-JP" sz="2000" i="1">
                                <a:solidFill>
                                  <a:schemeClr val="bg2">
                                    <a:lumMod val="10000"/>
                                  </a:schemeClr>
                                </a:solidFill>
                                <a:latin typeface="Cambria Math"/>
                              </a:rPr>
                              <m:t>𝑚</m:t>
                            </m:r>
                            <m:r>
                              <a:rPr lang="en-US" altLang="ja-JP" sz="2000" b="0" i="1" smtClean="0">
                                <a:solidFill>
                                  <a:schemeClr val="bg2">
                                    <a:lumMod val="10000"/>
                                  </a:schemeClr>
                                </a:solidFill>
                                <a:latin typeface="Cambria Math"/>
                              </a:rPr>
                              <m:t>′</m:t>
                            </m:r>
                          </m:e>
                          <m:sub>
                            <m:r>
                              <a:rPr lang="en-US" altLang="ja-JP" sz="2000" i="1" smtClean="0">
                                <a:solidFill>
                                  <a:schemeClr val="bg2">
                                    <a:lumMod val="10000"/>
                                  </a:schemeClr>
                                </a:solidFill>
                                <a:latin typeface="Cambria Math"/>
                              </a:rPr>
                              <m:t>𝑡</m:t>
                            </m:r>
                            <m:r>
                              <a:rPr lang="en-US" altLang="ja-JP" sz="2000" i="1" smtClean="0">
                                <a:solidFill>
                                  <a:schemeClr val="bg2">
                                    <a:lumMod val="10000"/>
                                  </a:schemeClr>
                                </a:solidFill>
                                <a:latin typeface="Cambria Math"/>
                              </a:rPr>
                              <m:t>−1</m:t>
                            </m:r>
                          </m:sub>
                        </m:sSub>
                        <m:r>
                          <a:rPr lang="en-US" altLang="ja-JP" sz="2000" i="1">
                            <a:solidFill>
                              <a:schemeClr val="bg2">
                                <a:lumMod val="10000"/>
                              </a:schemeClr>
                            </a:solidFill>
                            <a:latin typeface="Cambria Math"/>
                          </a:rPr>
                          <m:t>,</m:t>
                        </m:r>
                        <m:sSub>
                          <m:sSubPr>
                            <m:ctrlPr>
                              <a:rPr lang="en-US" altLang="ja-JP" sz="2000" i="1">
                                <a:solidFill>
                                  <a:schemeClr val="bg2">
                                    <a:lumMod val="10000"/>
                                  </a:schemeClr>
                                </a:solidFill>
                                <a:latin typeface="Cambria Math"/>
                              </a:rPr>
                            </m:ctrlPr>
                          </m:sSubPr>
                          <m:e>
                            <m:acc>
                              <m:accPr>
                                <m:chr m:val="̂"/>
                                <m:ctrlPr>
                                  <a:rPr lang="en-US" altLang="ja-JP" sz="2000" i="1">
                                    <a:solidFill>
                                      <a:schemeClr val="bg2">
                                        <a:lumMod val="10000"/>
                                      </a:schemeClr>
                                    </a:solidFill>
                                    <a:latin typeface="Cambria Math"/>
                                  </a:rPr>
                                </m:ctrlPr>
                              </m:accPr>
                              <m:e>
                                <m:r>
                                  <a:rPr lang="en-US" altLang="ja-JP" sz="2000" i="1">
                                    <a:solidFill>
                                      <a:schemeClr val="bg2">
                                        <a:lumMod val="10000"/>
                                      </a:schemeClr>
                                    </a:solidFill>
                                    <a:latin typeface="Cambria Math"/>
                                  </a:rPr>
                                  <m:t>𝑐</m:t>
                                </m:r>
                              </m:e>
                            </m:acc>
                            <m:r>
                              <a:rPr lang="en-US" altLang="ja-JP" sz="2000" b="0" i="1" smtClean="0">
                                <a:solidFill>
                                  <a:schemeClr val="bg2">
                                    <a:lumMod val="10000"/>
                                  </a:schemeClr>
                                </a:solidFill>
                                <a:latin typeface="Cambria Math"/>
                              </a:rPr>
                              <m:t>′</m:t>
                            </m:r>
                          </m:e>
                          <m:sub>
                            <m:r>
                              <a:rPr lang="en-US" altLang="ja-JP" sz="2000" i="1">
                                <a:solidFill>
                                  <a:schemeClr val="bg2">
                                    <a:lumMod val="10000"/>
                                  </a:schemeClr>
                                </a:solidFill>
                                <a:latin typeface="Cambria Math"/>
                              </a:rPr>
                              <m:t>𝑡</m:t>
                            </m:r>
                          </m:sub>
                        </m:sSub>
                        <m:r>
                          <a:rPr lang="en-US" altLang="ja-JP" sz="2000" b="0" i="1" smtClean="0">
                            <a:solidFill>
                              <a:schemeClr val="bg2">
                                <a:lumMod val="10000"/>
                              </a:schemeClr>
                            </a:solidFill>
                            <a:latin typeface="Cambria Math"/>
                          </a:rPr>
                          <m:t>,</m:t>
                        </m:r>
                        <m:r>
                          <a:rPr lang="en-US" altLang="ja-JP" sz="2000" b="0" i="1" smtClean="0">
                            <a:solidFill>
                              <a:schemeClr val="bg2">
                                <a:lumMod val="10000"/>
                              </a:schemeClr>
                            </a:solidFill>
                            <a:latin typeface="Cambria Math"/>
                          </a:rPr>
                          <m:t>𝑁</m:t>
                        </m:r>
                        <m:d>
                          <m:dPr>
                            <m:ctrlPr>
                              <a:rPr lang="en-US" altLang="ja-JP" sz="2000" i="1">
                                <a:solidFill>
                                  <a:schemeClr val="bg2">
                                    <a:lumMod val="10000"/>
                                  </a:schemeClr>
                                </a:solidFill>
                                <a:latin typeface="Cambria Math"/>
                              </a:rPr>
                            </m:ctrlPr>
                          </m:dPr>
                          <m:e>
                            <m:sSub>
                              <m:sSubPr>
                                <m:ctrlPr>
                                  <a:rPr lang="en-US" altLang="ja-JP" sz="2000" i="1">
                                    <a:solidFill>
                                      <a:schemeClr val="bg2">
                                        <a:lumMod val="10000"/>
                                      </a:schemeClr>
                                    </a:solidFill>
                                    <a:latin typeface="Cambria Math"/>
                                  </a:rPr>
                                </m:ctrlPr>
                              </m:sSubPr>
                              <m:e>
                                <m:acc>
                                  <m:accPr>
                                    <m:chr m:val="̂"/>
                                    <m:ctrlPr>
                                      <a:rPr lang="en-US" altLang="ja-JP" sz="2000" i="1">
                                        <a:solidFill>
                                          <a:schemeClr val="bg2">
                                            <a:lumMod val="10000"/>
                                          </a:schemeClr>
                                        </a:solidFill>
                                        <a:latin typeface="Cambria Math"/>
                                      </a:rPr>
                                    </m:ctrlPr>
                                  </m:accPr>
                                  <m:e>
                                    <m:r>
                                      <a:rPr lang="en-US" altLang="ja-JP" sz="2000" i="1">
                                        <a:solidFill>
                                          <a:schemeClr val="bg2">
                                            <a:lumMod val="10000"/>
                                          </a:schemeClr>
                                        </a:solidFill>
                                        <a:latin typeface="Cambria Math"/>
                                      </a:rPr>
                                      <m:t>𝑐</m:t>
                                    </m:r>
                                  </m:e>
                                </m:acc>
                              </m:e>
                              <m:sub>
                                <m:r>
                                  <a:rPr lang="en-US" altLang="ja-JP" sz="2000" i="1">
                                    <a:solidFill>
                                      <a:schemeClr val="bg2">
                                        <a:lumMod val="10000"/>
                                      </a:schemeClr>
                                    </a:solidFill>
                                    <a:latin typeface="Cambria Math"/>
                                  </a:rPr>
                                  <m:t>𝑡</m:t>
                                </m:r>
                                <m:r>
                                  <a:rPr lang="en-US" altLang="ja-JP" sz="2000" i="1">
                                    <a:solidFill>
                                      <a:schemeClr val="bg2">
                                        <a:lumMod val="10000"/>
                                      </a:schemeClr>
                                    </a:solidFill>
                                    <a:latin typeface="Cambria Math"/>
                                  </a:rPr>
                                  <m:t>−1</m:t>
                                </m:r>
                              </m:sub>
                            </m:sSub>
                            <m:r>
                              <a:rPr lang="en-US" altLang="ja-JP" sz="2000" i="1">
                                <a:solidFill>
                                  <a:schemeClr val="bg2">
                                    <a:lumMod val="10000"/>
                                  </a:schemeClr>
                                </a:solidFill>
                                <a:latin typeface="Cambria Math"/>
                              </a:rPr>
                              <m:t>,</m:t>
                            </m:r>
                            <m:sSub>
                              <m:sSubPr>
                                <m:ctrlPr>
                                  <a:rPr lang="en-US" altLang="ja-JP" sz="2000" i="1">
                                    <a:solidFill>
                                      <a:schemeClr val="bg2">
                                        <a:lumMod val="10000"/>
                                      </a:schemeClr>
                                    </a:solidFill>
                                    <a:latin typeface="Cambria Math"/>
                                  </a:rPr>
                                </m:ctrlPr>
                              </m:sSubPr>
                              <m:e>
                                <m:r>
                                  <a:rPr lang="en-US" altLang="ja-JP" sz="2000" i="1">
                                    <a:solidFill>
                                      <a:schemeClr val="bg2">
                                        <a:lumMod val="10000"/>
                                      </a:schemeClr>
                                    </a:solidFill>
                                    <a:latin typeface="Cambria Math"/>
                                  </a:rPr>
                                  <m:t>𝑚</m:t>
                                </m:r>
                                <m:r>
                                  <a:rPr lang="en-US" altLang="ja-JP" sz="2000" b="0" i="1" smtClean="0">
                                    <a:solidFill>
                                      <a:schemeClr val="bg2">
                                        <a:lumMod val="10000"/>
                                      </a:schemeClr>
                                    </a:solidFill>
                                    <a:latin typeface="Cambria Math"/>
                                  </a:rPr>
                                  <m:t>′</m:t>
                                </m:r>
                              </m:e>
                              <m:sub>
                                <m:r>
                                  <a:rPr lang="en-US" altLang="ja-JP" sz="2000" i="1">
                                    <a:solidFill>
                                      <a:schemeClr val="bg2">
                                        <a:lumMod val="10000"/>
                                      </a:schemeClr>
                                    </a:solidFill>
                                    <a:latin typeface="Cambria Math"/>
                                  </a:rPr>
                                  <m:t>𝑡</m:t>
                                </m:r>
                                <m:r>
                                  <a:rPr lang="en-US" altLang="ja-JP" sz="2000" i="1">
                                    <a:solidFill>
                                      <a:schemeClr val="bg2">
                                        <a:lumMod val="10000"/>
                                      </a:schemeClr>
                                    </a:solidFill>
                                    <a:latin typeface="Cambria Math"/>
                                  </a:rPr>
                                  <m:t>−1</m:t>
                                </m:r>
                              </m:sub>
                            </m:sSub>
                            <m:r>
                              <a:rPr lang="en-US" altLang="ja-JP" sz="2000" i="1">
                                <a:solidFill>
                                  <a:schemeClr val="bg2">
                                    <a:lumMod val="10000"/>
                                  </a:schemeClr>
                                </a:solidFill>
                                <a:latin typeface="Cambria Math"/>
                              </a:rPr>
                              <m:t>,</m:t>
                            </m:r>
                            <m:sSub>
                              <m:sSubPr>
                                <m:ctrlPr>
                                  <a:rPr lang="en-US" altLang="ja-JP" sz="2000" i="1">
                                    <a:solidFill>
                                      <a:schemeClr val="bg2">
                                        <a:lumMod val="10000"/>
                                      </a:schemeClr>
                                    </a:solidFill>
                                    <a:latin typeface="Cambria Math"/>
                                  </a:rPr>
                                </m:ctrlPr>
                              </m:sSubPr>
                              <m:e>
                                <m:acc>
                                  <m:accPr>
                                    <m:chr m:val="̂"/>
                                    <m:ctrlPr>
                                      <a:rPr lang="en-US" altLang="ja-JP" sz="2000" i="1">
                                        <a:solidFill>
                                          <a:schemeClr val="bg2">
                                            <a:lumMod val="10000"/>
                                          </a:schemeClr>
                                        </a:solidFill>
                                        <a:latin typeface="Cambria Math"/>
                                      </a:rPr>
                                    </m:ctrlPr>
                                  </m:accPr>
                                  <m:e>
                                    <m:r>
                                      <a:rPr lang="en-US" altLang="ja-JP" sz="2000" i="1">
                                        <a:solidFill>
                                          <a:schemeClr val="bg2">
                                            <a:lumMod val="10000"/>
                                          </a:schemeClr>
                                        </a:solidFill>
                                        <a:latin typeface="Cambria Math"/>
                                      </a:rPr>
                                      <m:t>𝑐</m:t>
                                    </m:r>
                                  </m:e>
                                </m:acc>
                                <m:r>
                                  <a:rPr lang="en-US" altLang="ja-JP" sz="2000" b="0" i="1" smtClean="0">
                                    <a:solidFill>
                                      <a:schemeClr val="bg2">
                                        <a:lumMod val="10000"/>
                                      </a:schemeClr>
                                    </a:solidFill>
                                    <a:latin typeface="Cambria Math"/>
                                  </a:rPr>
                                  <m:t>′</m:t>
                                </m:r>
                              </m:e>
                              <m:sub>
                                <m:r>
                                  <a:rPr lang="en-US" altLang="ja-JP" sz="2000" i="1">
                                    <a:solidFill>
                                      <a:schemeClr val="bg2">
                                        <a:lumMod val="10000"/>
                                      </a:schemeClr>
                                    </a:solidFill>
                                    <a:latin typeface="Cambria Math"/>
                                  </a:rPr>
                                  <m:t>𝑡</m:t>
                                </m:r>
                              </m:sub>
                            </m:sSub>
                          </m:e>
                        </m:d>
                      </m:e>
                    </m:d>
                  </m:oMath>
                </a14:m>
                <a:r>
                  <a:rPr kumimoji="1" lang="ja-JP" altLang="en-US" sz="2000" dirty="0" smtClean="0">
                    <a:solidFill>
                      <a:schemeClr val="bg2">
                        <a:lumMod val="10000"/>
                      </a:schemeClr>
                    </a:solidFill>
                    <a:latin typeface="+mj-ea"/>
                    <a:ea typeface="+mj-ea"/>
                  </a:rPr>
                  <a:t>を検索</a:t>
                </a:r>
                <a:endParaRPr kumimoji="1" lang="en-US" altLang="ja-JP" sz="2000" dirty="0" smtClean="0">
                  <a:solidFill>
                    <a:schemeClr val="bg2">
                      <a:lumMod val="10000"/>
                    </a:schemeClr>
                  </a:solidFill>
                  <a:latin typeface="+mj-ea"/>
                  <a:ea typeface="+mj-ea"/>
                </a:endParaRPr>
              </a:p>
              <a:p>
                <a:r>
                  <a:rPr lang="en-US" altLang="ja-JP" sz="2000" dirty="0" smtClean="0">
                    <a:solidFill>
                      <a:schemeClr val="bg2">
                        <a:lumMod val="10000"/>
                      </a:schemeClr>
                    </a:solidFill>
                    <a:latin typeface="+mj-ea"/>
                    <a:ea typeface="+mj-ea"/>
                  </a:rPr>
                  <a:t>2)</a:t>
                </a:r>
                <a:r>
                  <a:rPr lang="ja-JP" altLang="en-US" sz="2000" dirty="0">
                    <a:solidFill>
                      <a:schemeClr val="bg2">
                        <a:lumMod val="10000"/>
                      </a:schemeClr>
                    </a:solidFill>
                    <a:latin typeface="+mj-ea"/>
                    <a:ea typeface="+mj-ea"/>
                  </a:rPr>
                  <a:t>　</a:t>
                </a:r>
                <a:r>
                  <a:rPr lang="ja-JP" altLang="en-US" sz="2000" dirty="0" smtClean="0">
                    <a:solidFill>
                      <a:schemeClr val="bg2">
                        <a:lumMod val="10000"/>
                      </a:schemeClr>
                    </a:solidFill>
                    <a:latin typeface="+mj-ea"/>
                    <a:ea typeface="+mj-ea"/>
                  </a:rPr>
                  <a:t>提案手法の式</a:t>
                </a:r>
                <a:r>
                  <a:rPr lang="en-US" altLang="ja-JP" sz="2000" dirty="0" smtClean="0">
                    <a:solidFill>
                      <a:schemeClr val="bg2">
                        <a:lumMod val="10000"/>
                      </a:schemeClr>
                    </a:solidFill>
                    <a:latin typeface="+mj-ea"/>
                    <a:ea typeface="+mj-ea"/>
                  </a:rPr>
                  <a:t>(1)</a:t>
                </a:r>
                <a:r>
                  <a:rPr lang="ja-JP" altLang="en-US" sz="2000" dirty="0" smtClean="0">
                    <a:solidFill>
                      <a:schemeClr val="bg2">
                        <a:lumMod val="10000"/>
                      </a:schemeClr>
                    </a:solidFill>
                    <a:latin typeface="+mj-ea"/>
                    <a:ea typeface="+mj-ea"/>
                  </a:rPr>
                  <a:t>～</a:t>
                </a:r>
                <a:r>
                  <a:rPr lang="en-US" altLang="ja-JP" sz="2000" dirty="0" smtClean="0">
                    <a:solidFill>
                      <a:schemeClr val="bg2">
                        <a:lumMod val="10000"/>
                      </a:schemeClr>
                    </a:solidFill>
                    <a:latin typeface="+mj-ea"/>
                    <a:ea typeface="+mj-ea"/>
                  </a:rPr>
                  <a:t>(5)</a:t>
                </a:r>
                <a:r>
                  <a:rPr lang="ja-JP" altLang="en-US" sz="2000" dirty="0" smtClean="0">
                    <a:solidFill>
                      <a:schemeClr val="bg2">
                        <a:lumMod val="10000"/>
                      </a:schemeClr>
                    </a:solidFill>
                    <a:latin typeface="+mj-ea"/>
                    <a:ea typeface="+mj-ea"/>
                  </a:rPr>
                  <a:t>を用いて細分化を行う確率の決定</a:t>
                </a:r>
                <a:endParaRPr lang="en-US" altLang="ja-JP" sz="2000" dirty="0" smtClean="0">
                  <a:solidFill>
                    <a:schemeClr val="bg2">
                      <a:lumMod val="10000"/>
                    </a:schemeClr>
                  </a:solidFill>
                  <a:latin typeface="+mj-ea"/>
                  <a:ea typeface="+mj-ea"/>
                </a:endParaRPr>
              </a:p>
              <a:p>
                <a:r>
                  <a:rPr kumimoji="1" lang="en-US" altLang="ja-JP" sz="2000" dirty="0" smtClean="0">
                    <a:solidFill>
                      <a:schemeClr val="bg2">
                        <a:lumMod val="10000"/>
                      </a:schemeClr>
                    </a:solidFill>
                    <a:latin typeface="+mj-ea"/>
                    <a:ea typeface="+mj-ea"/>
                  </a:rPr>
                  <a:t>3)</a:t>
                </a:r>
                <a:r>
                  <a:rPr kumimoji="1" lang="ja-JP" altLang="en-US" sz="2000" dirty="0" smtClean="0">
                    <a:solidFill>
                      <a:schemeClr val="bg2">
                        <a:lumMod val="10000"/>
                      </a:schemeClr>
                    </a:solidFill>
                    <a:latin typeface="+mj-ea"/>
                    <a:ea typeface="+mj-ea"/>
                  </a:rPr>
                  <a:t>　決定した確率に応じて細分化を行うか決定</a:t>
                </a:r>
                <a:endParaRPr kumimoji="1" lang="ja-JP" altLang="en-US" sz="2000" dirty="0">
                  <a:solidFill>
                    <a:schemeClr val="bg2">
                      <a:lumMod val="10000"/>
                    </a:schemeClr>
                  </a:solidFill>
                  <a:latin typeface="+mj-ea"/>
                  <a:ea typeface="+mj-ea"/>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080000" y="3960000"/>
                <a:ext cx="7200000" cy="1815882"/>
              </a:xfrm>
              <a:prstGeom prst="rect">
                <a:avLst/>
              </a:prstGeom>
              <a:blipFill rotWithShape="1">
                <a:blip r:embed="rId2"/>
                <a:stretch>
                  <a:fillRect l="-847" t="-1684" b="-5387"/>
                </a:stretch>
              </a:blipFill>
            </p:spPr>
            <p:txBody>
              <a:bodyPr/>
              <a:lstStyle/>
              <a:p>
                <a:r>
                  <a:rPr lang="ja-JP" altLang="en-US">
                    <a:noFill/>
                  </a:rPr>
                  <a:t> </a:t>
                </a:r>
              </a:p>
            </p:txBody>
          </p:sp>
        </mc:Fallback>
      </mc:AlternateContent>
      <p:cxnSp>
        <p:nvCxnSpPr>
          <p:cNvPr id="36" name="直線矢印コネクタ 35"/>
          <p:cNvCxnSpPr/>
          <p:nvPr/>
        </p:nvCxnSpPr>
        <p:spPr>
          <a:xfrm>
            <a:off x="971600" y="2925304"/>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319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011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3995600" y="2385304"/>
            <a:ext cx="649537"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ｔ－１</a:t>
            </a:r>
            <a:endParaRPr kumimoji="1" lang="ja-JP" altLang="en-US" b="1" dirty="0">
              <a:solidFill>
                <a:schemeClr val="tx2">
                  <a:lumMod val="50000"/>
                </a:schemeClr>
              </a:solidFill>
              <a:latin typeface="+mj-ea"/>
              <a:ea typeface="+mj-ea"/>
            </a:endParaRPr>
          </a:p>
        </p:txBody>
      </p:sp>
      <p:sp>
        <p:nvSpPr>
          <p:cNvPr id="71" name="テキスト ボックス 70"/>
          <p:cNvSpPr txBox="1"/>
          <p:nvPr/>
        </p:nvSpPr>
        <p:spPr>
          <a:xfrm>
            <a:off x="5903600" y="2385304"/>
            <a:ext cx="261610"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72" name="円/楕円 71"/>
              <p:cNvSpPr>
                <a:spLocks noChangeAspect="1"/>
              </p:cNvSpPr>
              <p:nvPr/>
            </p:nvSpPr>
            <p:spPr>
              <a:xfrm>
                <a:off x="4031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72" name="円/楕円 71"/>
              <p:cNvSpPr>
                <a:spLocks noRot="1" noChangeAspect="1" noMove="1" noResize="1" noEditPoints="1" noAdjustHandles="1" noChangeArrowheads="1" noChangeShapeType="1" noTextEdit="1"/>
              </p:cNvSpPr>
              <p:nvPr/>
            </p:nvSpPr>
            <p:spPr>
              <a:xfrm>
                <a:off x="4031600" y="3141304"/>
                <a:ext cx="540000" cy="540000"/>
              </a:xfrm>
              <a:prstGeom prst="ellipse">
                <a:avLst/>
              </a:prstGeom>
              <a:blipFill rotWithShape="1">
                <a:blip r:embed="rId9"/>
                <a:stretch>
                  <a:fillRect l="-2174" r="-1087"/>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円/楕円 72"/>
              <p:cNvSpPr>
                <a:spLocks noChangeAspect="1"/>
              </p:cNvSpPr>
              <p:nvPr/>
            </p:nvSpPr>
            <p:spPr>
              <a:xfrm>
                <a:off x="5723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sub>
                      </m:sSub>
                    </m:oMath>
                  </m:oMathPara>
                </a14:m>
                <a:endParaRPr kumimoji="1" lang="ja-JP" altLang="en-US" b="1" dirty="0"/>
              </a:p>
            </p:txBody>
          </p:sp>
        </mc:Choice>
        <mc:Fallback xmlns="">
          <p:sp>
            <p:nvSpPr>
              <p:cNvPr id="73" name="円/楕円 72"/>
              <p:cNvSpPr>
                <a:spLocks noRot="1" noChangeAspect="1" noMove="1" noResize="1" noEditPoints="1" noAdjustHandles="1" noChangeArrowheads="1" noChangeShapeType="1" noTextEdit="1"/>
              </p:cNvSpPr>
              <p:nvPr/>
            </p:nvSpPr>
            <p:spPr>
              <a:xfrm>
                <a:off x="5723600" y="3141304"/>
                <a:ext cx="540000" cy="540000"/>
              </a:xfrm>
              <a:prstGeom prst="ellipse">
                <a:avLst/>
              </a:prstGeom>
              <a:blipFill rotWithShape="1">
                <a:blip r:embed="rId10"/>
                <a:stretch>
                  <a:fillRect/>
                </a:stretch>
              </a:blipFill>
              <a:ln w="19050">
                <a:solidFill>
                  <a:schemeClr val="bg2">
                    <a:lumMod val="10000"/>
                  </a:schemeClr>
                </a:solidFill>
              </a:ln>
            </p:spPr>
            <p:txBody>
              <a:bodyPr/>
              <a:lstStyle/>
              <a:p>
                <a:r>
                  <a:rPr lang="ja-JP" altLang="en-US">
                    <a:noFill/>
                  </a:rPr>
                  <a:t> </a:t>
                </a:r>
              </a:p>
            </p:txBody>
          </p:sp>
        </mc:Fallback>
      </mc:AlternateContent>
      <p:cxnSp>
        <p:nvCxnSpPr>
          <p:cNvPr id="74" name="直線矢印コネクタ 73"/>
          <p:cNvCxnSpPr/>
          <p:nvPr/>
        </p:nvCxnSpPr>
        <p:spPr>
          <a:xfrm>
            <a:off x="4571600" y="341130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テキスト ボックス 74"/>
              <p:cNvSpPr txBox="1"/>
              <p:nvPr/>
            </p:nvSpPr>
            <p:spPr>
              <a:xfrm>
                <a:off x="4751600" y="303330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4751600" y="3033304"/>
                <a:ext cx="752065"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76" name="直線コネクタ 75"/>
          <p:cNvCxnSpPr/>
          <p:nvPr/>
        </p:nvCxnSpPr>
        <p:spPr>
          <a:xfrm>
            <a:off x="2627360" y="275422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303360" y="2394224"/>
            <a:ext cx="607859"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r>
              <a:rPr kumimoji="1" lang="en-US" altLang="ja-JP" b="1" dirty="0" smtClean="0">
                <a:solidFill>
                  <a:schemeClr val="tx2">
                    <a:lumMod val="50000"/>
                  </a:schemeClr>
                </a:solidFill>
                <a:latin typeface="+mj-ea"/>
                <a:ea typeface="+mj-ea"/>
              </a:rPr>
              <a:t>2</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78" name="円/楕円 77"/>
              <p:cNvSpPr>
                <a:spLocks noChangeAspect="1"/>
              </p:cNvSpPr>
              <p:nvPr/>
            </p:nvSpPr>
            <p:spPr>
              <a:xfrm>
                <a:off x="2339360" y="315022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78" name="円/楕円 77"/>
              <p:cNvSpPr>
                <a:spLocks noRot="1" noChangeAspect="1" noMove="1" noResize="1" noEditPoints="1" noAdjustHandles="1" noChangeArrowheads="1" noChangeShapeType="1" noTextEdit="1"/>
              </p:cNvSpPr>
              <p:nvPr/>
            </p:nvSpPr>
            <p:spPr>
              <a:xfrm>
                <a:off x="2339360" y="3150224"/>
                <a:ext cx="540000" cy="540000"/>
              </a:xfrm>
              <a:prstGeom prst="ellipse">
                <a:avLst/>
              </a:prstGeom>
              <a:blipFill rotWithShape="1">
                <a:blip r:embed="rId12"/>
                <a:stretch>
                  <a:fillRect l="-2198" r="-2198"/>
                </a:stretch>
              </a:blipFill>
              <a:ln w="19050">
                <a:solidFill>
                  <a:schemeClr val="bg2">
                    <a:lumMod val="10000"/>
                  </a:schemeClr>
                </a:solidFill>
              </a:ln>
            </p:spPr>
            <p:txBody>
              <a:bodyPr/>
              <a:lstStyle/>
              <a:p>
                <a:r>
                  <a:rPr lang="ja-JP" altLang="en-US">
                    <a:noFill/>
                  </a:rPr>
                  <a:t> </a:t>
                </a:r>
              </a:p>
            </p:txBody>
          </p:sp>
        </mc:Fallback>
      </mc:AlternateContent>
      <p:cxnSp>
        <p:nvCxnSpPr>
          <p:cNvPr id="79" name="直線矢印コネクタ 78"/>
          <p:cNvCxnSpPr/>
          <p:nvPr/>
        </p:nvCxnSpPr>
        <p:spPr>
          <a:xfrm>
            <a:off x="2879360" y="342022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テキスト ボックス 79"/>
              <p:cNvSpPr txBox="1"/>
              <p:nvPr/>
            </p:nvSpPr>
            <p:spPr>
              <a:xfrm>
                <a:off x="3059360" y="304222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3059360" y="3042224"/>
                <a:ext cx="752065" cy="369332"/>
              </a:xfrm>
              <a:prstGeom prst="rect">
                <a:avLst/>
              </a:prstGeom>
              <a:blipFill rotWithShape="1">
                <a:blip r:embed="rId13"/>
                <a:stretch>
                  <a:fillRect/>
                </a:stretch>
              </a:blipFill>
            </p:spPr>
            <p:txBody>
              <a:bodyPr/>
              <a:lstStyle/>
              <a:p>
                <a:r>
                  <a:rPr lang="ja-JP" altLang="en-US">
                    <a:noFill/>
                  </a:rPr>
                  <a:t> </a:t>
                </a:r>
              </a:p>
            </p:txBody>
          </p:sp>
        </mc:Fallback>
      </mc:AlternateContent>
      <p:sp>
        <p:nvSpPr>
          <p:cNvPr id="81" name="正方形/長方形 80"/>
          <p:cNvSpPr/>
          <p:nvPr/>
        </p:nvSpPr>
        <p:spPr>
          <a:xfrm>
            <a:off x="3960000" y="3060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173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提案手法：</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(3/4)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細分化</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8" name="テキスト ボックス 17"/>
              <p:cNvSpPr txBox="1"/>
              <p:nvPr/>
            </p:nvSpPr>
            <p:spPr>
              <a:xfrm>
                <a:off x="1080000" y="3960000"/>
                <a:ext cx="7200000" cy="2009846"/>
              </a:xfrm>
              <a:prstGeom prst="rect">
                <a:avLst/>
              </a:prstGeom>
              <a:noFill/>
            </p:spPr>
            <p:txBody>
              <a:bodyPr wrap="square" rtlCol="0">
                <a:spAutoFit/>
              </a:bodyPr>
              <a:lstStyle/>
              <a:p>
                <a:r>
                  <a:rPr lang="ja-JP" altLang="en-US" sz="2000" dirty="0" smtClean="0">
                    <a:solidFill>
                      <a:schemeClr val="tx2">
                        <a:lumMod val="50000"/>
                      </a:schemeClr>
                    </a:solidFill>
                    <a:latin typeface="+mj-ea"/>
                    <a:ea typeface="+mj-ea"/>
                  </a:rPr>
                  <a:t>③</a:t>
                </a:r>
                <a:r>
                  <a:rPr kumimoji="1" lang="ja-JP" altLang="en-US" sz="2000" dirty="0" smtClean="0">
                    <a:solidFill>
                      <a:schemeClr val="tx2">
                        <a:lumMod val="50000"/>
                      </a:schemeClr>
                    </a:solidFill>
                    <a:latin typeface="+mj-ea"/>
                    <a:ea typeface="+mj-ea"/>
                  </a:rPr>
                  <a:t>細分化</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1)</a:t>
                </a:r>
                <a:r>
                  <a:rPr lang="ja-JP" altLang="en-US" sz="2000" dirty="0" smtClean="0">
                    <a:solidFill>
                      <a:schemeClr val="tx2">
                        <a:lumMod val="50000"/>
                      </a:schemeClr>
                    </a:solidFill>
                    <a:latin typeface="+mj-ea"/>
                    <a:ea typeface="+mj-ea"/>
                  </a:rPr>
                  <a:t>　</a:t>
                </a:r>
                <a:r>
                  <a:rPr lang="ja-JP" altLang="en-US" b="1" dirty="0" smtClean="0">
                    <a:solidFill>
                      <a:schemeClr val="tx2">
                        <a:lumMod val="50000"/>
                      </a:schemeClr>
                    </a:solidFill>
                    <a:latin typeface="+mj-ea"/>
                    <a:ea typeface="+mj-ea"/>
                  </a:rPr>
                  <a:t>新たな状態を</a:t>
                </a:r>
                <a14:m>
                  <m:oMath xmlns:m="http://schemas.openxmlformats.org/officeDocument/2006/math">
                    <m:r>
                      <a:rPr lang="en-US" altLang="ja-JP" b="1" i="0" smtClean="0">
                        <a:solidFill>
                          <a:schemeClr val="tx2">
                            <a:lumMod val="50000"/>
                          </a:schemeClr>
                        </a:solidFill>
                        <a:latin typeface="+mj-ea"/>
                        <a:ea typeface="+mj-ea"/>
                      </a:rPr>
                      <m:t> </m:t>
                    </m:r>
                    <m:r>
                      <a:rPr lang="en-US" altLang="ja-JP" b="1" i="1" smtClean="0">
                        <a:solidFill>
                          <a:schemeClr val="tx2">
                            <a:lumMod val="50000"/>
                          </a:schemeClr>
                        </a:solidFill>
                        <a:latin typeface="+mj-ea"/>
                        <a:ea typeface="+mj-ea"/>
                      </a:rPr>
                      <m:t>𝒙</m:t>
                    </m:r>
                    <m:r>
                      <a:rPr lang="en-US" altLang="ja-JP" b="1" i="0" smtClean="0">
                        <a:solidFill>
                          <a:schemeClr val="tx2">
                            <a:lumMod val="50000"/>
                          </a:schemeClr>
                        </a:solidFill>
                        <a:latin typeface="+mj-ea"/>
                        <a:ea typeface="+mj-ea"/>
                      </a:rPr>
                      <m:t>=</m:t>
                    </m:r>
                    <m:d>
                      <m:dPr>
                        <m:ctrlPr>
                          <a:rPr lang="en-US" altLang="ja-JP" b="1" i="1">
                            <a:solidFill>
                              <a:schemeClr val="tx2">
                                <a:lumMod val="50000"/>
                              </a:schemeClr>
                            </a:solidFill>
                            <a:latin typeface="+mj-ea"/>
                            <a:ea typeface="+mj-ea"/>
                          </a:rPr>
                        </m:ctrlPr>
                      </m:dPr>
                      <m:e>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smtClean="0">
                                <a:solidFill>
                                  <a:schemeClr val="tx2">
                                    <a:lumMod val="50000"/>
                                  </a:schemeClr>
                                </a:solidFill>
                                <a:latin typeface="+mj-ea"/>
                                <a:ea typeface="+mj-ea"/>
                              </a:rPr>
                              <m:t>𝟏</m:t>
                            </m:r>
                          </m:sub>
                        </m:sSub>
                        <m:r>
                          <a:rPr lang="en-US" altLang="ja-JP" b="1" i="1">
                            <a:solidFill>
                              <a:schemeClr val="tx2">
                                <a:lumMod val="50000"/>
                              </a:schemeClr>
                            </a:solidFill>
                            <a:latin typeface="+mj-ea"/>
                            <a:ea typeface="+mj-ea"/>
                          </a:rPr>
                          <m:t>,</m:t>
                        </m:r>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smtClean="0">
                                <a:solidFill>
                                  <a:schemeClr val="tx2">
                                    <a:lumMod val="50000"/>
                                  </a:schemeClr>
                                </a:solidFill>
                                <a:latin typeface="+mj-ea"/>
                                <a:ea typeface="+mj-ea"/>
                              </a:rPr>
                              <m:t>𝟐</m:t>
                            </m:r>
                          </m:sub>
                        </m:sSub>
                        <m:r>
                          <a:rPr lang="en-US" altLang="ja-JP" b="1" i="1">
                            <a:solidFill>
                              <a:schemeClr val="tx2">
                                <a:lumMod val="50000"/>
                              </a:schemeClr>
                            </a:solidFill>
                            <a:latin typeface="+mj-ea"/>
                            <a:ea typeface="+mj-ea"/>
                          </a:rPr>
                          <m:t>,</m:t>
                        </m:r>
                        <m:sSub>
                          <m:sSubPr>
                            <m:ctrlPr>
                              <a:rPr lang="en-US" altLang="ja-JP" b="1" i="1">
                                <a:solidFill>
                                  <a:schemeClr val="tx2">
                                    <a:lumMod val="50000"/>
                                  </a:schemeClr>
                                </a:solidFill>
                                <a:latin typeface="+mj-ea"/>
                                <a:ea typeface="+mj-ea"/>
                              </a:rPr>
                            </m:ctrlPr>
                          </m:sSubPr>
                          <m:e>
                            <m:r>
                              <a:rPr lang="en-US" altLang="ja-JP" b="1" i="1">
                                <a:solidFill>
                                  <a:schemeClr val="tx2">
                                    <a:lumMod val="50000"/>
                                  </a:schemeClr>
                                </a:solidFill>
                                <a:latin typeface="+mj-ea"/>
                                <a:ea typeface="+mj-ea"/>
                              </a:rPr>
                              <m:t>𝒎</m:t>
                            </m:r>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a:solidFill>
                                  <a:schemeClr val="tx2">
                                    <a:lumMod val="50000"/>
                                  </a:schemeClr>
                                </a:solidFill>
                                <a:latin typeface="+mj-ea"/>
                                <a:ea typeface="+mj-ea"/>
                              </a:rPr>
                              <m:t>𝟐</m:t>
                            </m:r>
                          </m:sub>
                        </m:sSub>
                      </m:e>
                    </m:d>
                    <m:r>
                      <a:rPr lang="en-US" altLang="ja-JP" b="1" i="1" smtClean="0">
                        <a:solidFill>
                          <a:schemeClr val="tx2">
                            <a:lumMod val="50000"/>
                          </a:schemeClr>
                        </a:solidFill>
                        <a:latin typeface="+mj-ea"/>
                        <a:ea typeface="+mj-ea"/>
                      </a:rPr>
                      <m:t> </m:t>
                    </m:r>
                  </m:oMath>
                </a14:m>
                <a:r>
                  <a:rPr lang="ja-JP" altLang="en-US" b="1" dirty="0" smtClean="0">
                    <a:solidFill>
                      <a:schemeClr val="tx2">
                        <a:lumMod val="50000"/>
                      </a:schemeClr>
                    </a:solidFill>
                    <a:latin typeface="+mj-ea"/>
                    <a:ea typeface="+mj-ea"/>
                  </a:rPr>
                  <a:t>とする</a:t>
                </a:r>
                <a:endParaRPr lang="en-US" altLang="ja-JP" b="1" dirty="0" smtClean="0">
                  <a:solidFill>
                    <a:schemeClr val="tx2">
                      <a:lumMod val="50000"/>
                    </a:schemeClr>
                  </a:solidFill>
                  <a:latin typeface="+mj-ea"/>
                  <a:ea typeface="+mj-ea"/>
                </a:endParaRPr>
              </a:p>
              <a:p>
                <a:r>
                  <a:rPr lang="en-US" altLang="ja-JP" b="1" dirty="0" smtClean="0">
                    <a:solidFill>
                      <a:schemeClr val="tx2">
                        <a:lumMod val="50000"/>
                      </a:schemeClr>
                    </a:solidFill>
                    <a:latin typeface="+mj-ea"/>
                    <a:ea typeface="+mj-ea"/>
                  </a:rPr>
                  <a:t>2)</a:t>
                </a:r>
                <a:r>
                  <a:rPr lang="ja-JP" altLang="en-US" b="1" dirty="0" smtClean="0">
                    <a:solidFill>
                      <a:schemeClr val="tx2">
                        <a:lumMod val="50000"/>
                      </a:schemeClr>
                    </a:solidFill>
                    <a:latin typeface="+mj-ea"/>
                    <a:ea typeface="+mj-ea"/>
                  </a:rPr>
                  <a:t>　対象の認識状態</a:t>
                </a:r>
                <a14:m>
                  <m:oMath xmlns:m="http://schemas.openxmlformats.org/officeDocument/2006/math">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a:solidFill>
                              <a:schemeClr val="tx2">
                                <a:lumMod val="50000"/>
                              </a:schemeClr>
                            </a:solidFill>
                            <a:latin typeface="+mj-ea"/>
                            <a:ea typeface="+mj-ea"/>
                          </a:rPr>
                          <m:t>𝟏</m:t>
                        </m:r>
                      </m:sub>
                    </m:sSub>
                  </m:oMath>
                </a14:m>
                <a:r>
                  <a:rPr lang="ja-JP" altLang="en-US" b="1" dirty="0" smtClean="0">
                    <a:solidFill>
                      <a:schemeClr val="tx2">
                        <a:lumMod val="50000"/>
                      </a:schemeClr>
                    </a:solidFill>
                    <a:latin typeface="+mj-ea"/>
                    <a:ea typeface="+mj-ea"/>
                  </a:rPr>
                  <a:t>を</a:t>
                </a:r>
                <a14:m>
                  <m:oMath xmlns:m="http://schemas.openxmlformats.org/officeDocument/2006/math">
                    <m:r>
                      <a:rPr lang="en-US" altLang="ja-JP" b="1" i="1" smtClean="0">
                        <a:solidFill>
                          <a:schemeClr val="tx2">
                            <a:lumMod val="50000"/>
                          </a:schemeClr>
                        </a:solidFill>
                        <a:latin typeface="+mj-ea"/>
                        <a:ea typeface="+mj-ea"/>
                      </a:rPr>
                      <m:t>𝒙</m:t>
                    </m:r>
                    <m:r>
                      <a:rPr lang="en-US" altLang="ja-JP" b="1" i="1" smtClean="0">
                        <a:solidFill>
                          <a:schemeClr val="tx2">
                            <a:lumMod val="50000"/>
                          </a:schemeClr>
                        </a:solidFill>
                        <a:latin typeface="+mj-ea"/>
                        <a:ea typeface="+mj-ea"/>
                      </a:rPr>
                      <m:t> </m:t>
                    </m:r>
                  </m:oMath>
                </a14:m>
                <a:r>
                  <a:rPr lang="ja-JP" altLang="en-US" b="1" dirty="0" smtClean="0">
                    <a:solidFill>
                      <a:schemeClr val="tx2">
                        <a:lumMod val="50000"/>
                      </a:schemeClr>
                    </a:solidFill>
                    <a:latin typeface="+mj-ea"/>
                    <a:ea typeface="+mj-ea"/>
                  </a:rPr>
                  <a:t>であると認識する</a:t>
                </a:r>
                <a:endParaRPr lang="en-US" altLang="ja-JP" b="1" dirty="0" smtClean="0">
                  <a:solidFill>
                    <a:schemeClr val="tx2">
                      <a:lumMod val="50000"/>
                    </a:schemeClr>
                  </a:solidFill>
                  <a:latin typeface="+mj-ea"/>
                  <a:ea typeface="+mj-ea"/>
                </a:endParaRPr>
              </a:p>
              <a:p>
                <a:r>
                  <a:rPr lang="en-US" altLang="ja-JP" b="1" dirty="0" smtClean="0">
                    <a:solidFill>
                      <a:schemeClr val="tx2">
                        <a:lumMod val="50000"/>
                      </a:schemeClr>
                    </a:solidFill>
                    <a:latin typeface="+mj-ea"/>
                    <a:ea typeface="+mj-ea"/>
                  </a:rPr>
                  <a:t>3)</a:t>
                </a:r>
                <a:r>
                  <a:rPr lang="ja-JP" altLang="en-US" b="1" dirty="0" smtClean="0">
                    <a:solidFill>
                      <a:schemeClr val="tx2">
                        <a:lumMod val="50000"/>
                      </a:schemeClr>
                    </a:solidFill>
                    <a:latin typeface="+mj-ea"/>
                    <a:ea typeface="+mj-ea"/>
                  </a:rPr>
                  <a:t>　</a:t>
                </a:r>
                <a14:m>
                  <m:oMath xmlns:m="http://schemas.openxmlformats.org/officeDocument/2006/math">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a:solidFill>
                              <a:schemeClr val="tx2">
                                <a:lumMod val="50000"/>
                              </a:schemeClr>
                            </a:solidFill>
                            <a:latin typeface="+mj-ea"/>
                            <a:ea typeface="+mj-ea"/>
                          </a:rPr>
                          <m:t>𝟏</m:t>
                        </m:r>
                      </m:sub>
                    </m:sSub>
                  </m:oMath>
                </a14:m>
                <a:r>
                  <a:rPr kumimoji="1" lang="ja-JP" altLang="en-US" b="1" dirty="0" smtClean="0">
                    <a:solidFill>
                      <a:schemeClr val="tx2">
                        <a:lumMod val="50000"/>
                      </a:schemeClr>
                    </a:solidFill>
                    <a:latin typeface="+mj-ea"/>
                    <a:ea typeface="+mj-ea"/>
                  </a:rPr>
                  <a:t>に関する経験</a:t>
                </a:r>
                <a14:m>
                  <m:oMath xmlns:m="http://schemas.openxmlformats.org/officeDocument/2006/math">
                    <m:sSub>
                      <m:sSubPr>
                        <m:ctrlPr>
                          <a:rPr kumimoji="1" lang="en-US" altLang="ja-JP" b="1" i="1" smtClean="0">
                            <a:solidFill>
                              <a:schemeClr val="tx2">
                                <a:lumMod val="50000"/>
                              </a:schemeClr>
                            </a:solidFill>
                            <a:latin typeface="+mj-ea"/>
                            <a:ea typeface="+mj-ea"/>
                          </a:rPr>
                        </m:ctrlPr>
                      </m:sSubPr>
                      <m:e>
                        <m:r>
                          <a:rPr kumimoji="1" lang="en-US" altLang="ja-JP" b="1" i="1" smtClean="0">
                            <a:solidFill>
                              <a:schemeClr val="tx2">
                                <a:lumMod val="50000"/>
                              </a:schemeClr>
                            </a:solidFill>
                            <a:latin typeface="+mj-ea"/>
                            <a:ea typeface="+mj-ea"/>
                          </a:rPr>
                          <m:t>𝒆</m:t>
                        </m:r>
                      </m:e>
                      <m:sub>
                        <m:r>
                          <a:rPr kumimoji="1" lang="en-US" altLang="ja-JP" b="1" i="1" smtClean="0">
                            <a:solidFill>
                              <a:schemeClr val="tx2">
                                <a:lumMod val="50000"/>
                              </a:schemeClr>
                            </a:solidFill>
                            <a:latin typeface="+mj-ea"/>
                            <a:ea typeface="+mj-ea"/>
                          </a:rPr>
                          <m:t>𝒕</m:t>
                        </m:r>
                      </m:sub>
                    </m:sSub>
                    <m:r>
                      <a:rPr kumimoji="1" lang="en-US" altLang="ja-JP" b="1" i="1" smtClean="0">
                        <a:solidFill>
                          <a:schemeClr val="tx2">
                            <a:lumMod val="50000"/>
                          </a:schemeClr>
                        </a:solidFill>
                        <a:latin typeface="+mj-ea"/>
                        <a:ea typeface="+mj-ea"/>
                      </a:rPr>
                      <m:t>=</m:t>
                    </m:r>
                    <m:d>
                      <m:dPr>
                        <m:ctrlPr>
                          <a:rPr kumimoji="1" lang="en-US" altLang="ja-JP" b="1" i="1" smtClean="0">
                            <a:solidFill>
                              <a:schemeClr val="tx2">
                                <a:lumMod val="50000"/>
                              </a:schemeClr>
                            </a:solidFill>
                            <a:latin typeface="+mj-ea"/>
                            <a:ea typeface="+mj-ea"/>
                          </a:rPr>
                        </m:ctrlPr>
                      </m:dPr>
                      <m:e>
                        <m:sSub>
                          <m:sSubPr>
                            <m:ctrlPr>
                              <a:rPr kumimoji="1" lang="en-US" altLang="ja-JP" b="1" i="1" smtClean="0">
                                <a:solidFill>
                                  <a:schemeClr val="tx2">
                                    <a:lumMod val="50000"/>
                                  </a:schemeClr>
                                </a:solidFill>
                                <a:latin typeface="+mj-ea"/>
                                <a:ea typeface="+mj-ea"/>
                              </a:rPr>
                            </m:ctrlPr>
                          </m:sSubPr>
                          <m:e>
                            <m:acc>
                              <m:accPr>
                                <m:chr m:val="̂"/>
                                <m:ctrlPr>
                                  <a:rPr kumimoji="1" lang="en-US" altLang="ja-JP" b="1" i="1" smtClean="0">
                                    <a:solidFill>
                                      <a:schemeClr val="tx2">
                                        <a:lumMod val="50000"/>
                                      </a:schemeClr>
                                    </a:solidFill>
                                    <a:latin typeface="+mj-ea"/>
                                    <a:ea typeface="+mj-ea"/>
                                  </a:rPr>
                                </m:ctrlPr>
                              </m:accPr>
                              <m:e>
                                <m:r>
                                  <a:rPr kumimoji="1" lang="en-US" altLang="ja-JP" b="1" i="1" smtClean="0">
                                    <a:solidFill>
                                      <a:schemeClr val="tx2">
                                        <a:lumMod val="50000"/>
                                      </a:schemeClr>
                                    </a:solidFill>
                                    <a:latin typeface="+mj-ea"/>
                                    <a:ea typeface="+mj-ea"/>
                                  </a:rPr>
                                  <m:t>𝒄</m:t>
                                </m:r>
                              </m:e>
                            </m:acc>
                          </m:e>
                          <m:sub>
                            <m:r>
                              <a:rPr kumimoji="1" lang="en-US" altLang="ja-JP" b="1" i="1" smtClean="0">
                                <a:solidFill>
                                  <a:schemeClr val="tx2">
                                    <a:lumMod val="50000"/>
                                  </a:schemeClr>
                                </a:solidFill>
                                <a:latin typeface="+mj-ea"/>
                                <a:ea typeface="+mj-ea"/>
                              </a:rPr>
                              <m:t>𝒕</m:t>
                            </m:r>
                            <m:r>
                              <a:rPr kumimoji="1" lang="en-US" altLang="ja-JP" b="1" i="1" smtClean="0">
                                <a:solidFill>
                                  <a:schemeClr val="tx2">
                                    <a:lumMod val="50000"/>
                                  </a:schemeClr>
                                </a:solidFill>
                                <a:latin typeface="+mj-ea"/>
                                <a:ea typeface="+mj-ea"/>
                              </a:rPr>
                              <m:t>−</m:t>
                            </m:r>
                            <m:r>
                              <a:rPr kumimoji="1" lang="en-US" altLang="ja-JP" b="1" i="1" smtClean="0">
                                <a:solidFill>
                                  <a:schemeClr val="tx2">
                                    <a:lumMod val="50000"/>
                                  </a:schemeClr>
                                </a:solidFill>
                                <a:latin typeface="+mj-ea"/>
                                <a:ea typeface="+mj-ea"/>
                              </a:rPr>
                              <m:t>𝟏</m:t>
                            </m:r>
                          </m:sub>
                        </m:sSub>
                        <m:r>
                          <a:rPr kumimoji="1" lang="en-US" altLang="ja-JP" b="1" i="1" smtClean="0">
                            <a:solidFill>
                              <a:schemeClr val="tx2">
                                <a:lumMod val="50000"/>
                              </a:schemeClr>
                            </a:solidFill>
                            <a:latin typeface="+mj-ea"/>
                            <a:ea typeface="+mj-ea"/>
                          </a:rPr>
                          <m:t>, </m:t>
                        </m:r>
                        <m:sSub>
                          <m:sSubPr>
                            <m:ctrlPr>
                              <a:rPr kumimoji="1" lang="en-US" altLang="ja-JP" b="1" i="1" smtClean="0">
                                <a:solidFill>
                                  <a:schemeClr val="tx2">
                                    <a:lumMod val="50000"/>
                                  </a:schemeClr>
                                </a:solidFill>
                                <a:latin typeface="+mj-ea"/>
                                <a:ea typeface="+mj-ea"/>
                              </a:rPr>
                            </m:ctrlPr>
                          </m:sSubPr>
                          <m:e>
                            <m:r>
                              <a:rPr kumimoji="1" lang="en-US" altLang="ja-JP" b="1" i="1" smtClean="0">
                                <a:solidFill>
                                  <a:schemeClr val="tx2">
                                    <a:lumMod val="50000"/>
                                  </a:schemeClr>
                                </a:solidFill>
                                <a:latin typeface="+mj-ea"/>
                                <a:ea typeface="+mj-ea"/>
                              </a:rPr>
                              <m:t>𝒎</m:t>
                            </m:r>
                          </m:e>
                          <m:sub>
                            <m:r>
                              <a:rPr kumimoji="1" lang="en-US" altLang="ja-JP" b="1" i="1" smtClean="0">
                                <a:solidFill>
                                  <a:schemeClr val="tx2">
                                    <a:lumMod val="50000"/>
                                  </a:schemeClr>
                                </a:solidFill>
                                <a:latin typeface="+mj-ea"/>
                                <a:ea typeface="+mj-ea"/>
                              </a:rPr>
                              <m:t>𝒌</m:t>
                            </m:r>
                          </m:sub>
                        </m:sSub>
                        <m:r>
                          <a:rPr kumimoji="1" lang="en-US" altLang="ja-JP" b="1" i="1" smtClean="0">
                            <a:solidFill>
                              <a:schemeClr val="tx2">
                                <a:lumMod val="50000"/>
                              </a:schemeClr>
                            </a:solidFill>
                            <a:latin typeface="+mj-ea"/>
                            <a:ea typeface="+mj-ea"/>
                          </a:rPr>
                          <m:t>,</m:t>
                        </m:r>
                        <m:sSub>
                          <m:sSubPr>
                            <m:ctrlPr>
                              <a:rPr kumimoji="1" lang="en-US" altLang="ja-JP" b="1" i="1" smtClean="0">
                                <a:solidFill>
                                  <a:schemeClr val="tx2">
                                    <a:lumMod val="50000"/>
                                  </a:schemeClr>
                                </a:solidFill>
                                <a:latin typeface="+mj-ea"/>
                                <a:ea typeface="+mj-ea"/>
                              </a:rPr>
                            </m:ctrlPr>
                          </m:sSubPr>
                          <m:e>
                            <m:acc>
                              <m:accPr>
                                <m:chr m:val="̂"/>
                                <m:ctrlPr>
                                  <a:rPr kumimoji="1" lang="en-US" altLang="ja-JP" b="1" i="1" smtClean="0">
                                    <a:solidFill>
                                      <a:schemeClr val="tx2">
                                        <a:lumMod val="50000"/>
                                      </a:schemeClr>
                                    </a:solidFill>
                                    <a:latin typeface="+mj-ea"/>
                                    <a:ea typeface="+mj-ea"/>
                                  </a:rPr>
                                </m:ctrlPr>
                              </m:accPr>
                              <m:e>
                                <m:r>
                                  <a:rPr kumimoji="1" lang="en-US" altLang="ja-JP" b="1" i="1" smtClean="0">
                                    <a:solidFill>
                                      <a:schemeClr val="tx2">
                                        <a:lumMod val="50000"/>
                                      </a:schemeClr>
                                    </a:solidFill>
                                    <a:latin typeface="+mj-ea"/>
                                    <a:ea typeface="+mj-ea"/>
                                  </a:rPr>
                                  <m:t>𝒄</m:t>
                                </m:r>
                              </m:e>
                            </m:acc>
                          </m:e>
                          <m:sub>
                            <m:r>
                              <a:rPr kumimoji="1" lang="en-US" altLang="ja-JP" b="1" i="1" smtClean="0">
                                <a:solidFill>
                                  <a:schemeClr val="tx2">
                                    <a:lumMod val="50000"/>
                                  </a:schemeClr>
                                </a:solidFill>
                                <a:latin typeface="+mj-ea"/>
                                <a:ea typeface="+mj-ea"/>
                              </a:rPr>
                              <m:t>𝒍</m:t>
                            </m:r>
                          </m:sub>
                        </m:sSub>
                        <m:r>
                          <a:rPr kumimoji="1" lang="en-US" altLang="ja-JP" b="1" i="1" smtClean="0">
                            <a:solidFill>
                              <a:schemeClr val="tx2">
                                <a:lumMod val="50000"/>
                              </a:schemeClr>
                            </a:solidFill>
                            <a:latin typeface="+mj-ea"/>
                            <a:ea typeface="+mj-ea"/>
                          </a:rPr>
                          <m:t>,</m:t>
                        </m:r>
                        <m:r>
                          <a:rPr kumimoji="1" lang="en-US" altLang="ja-JP" b="1" i="1" smtClean="0">
                            <a:solidFill>
                              <a:schemeClr val="tx2">
                                <a:lumMod val="50000"/>
                              </a:schemeClr>
                            </a:solidFill>
                            <a:latin typeface="+mj-ea"/>
                            <a:ea typeface="+mj-ea"/>
                          </a:rPr>
                          <m:t>𝑵</m:t>
                        </m:r>
                        <m:d>
                          <m:dPr>
                            <m:ctrlPr>
                              <a:rPr lang="en-US" altLang="ja-JP" b="1" i="1">
                                <a:solidFill>
                                  <a:schemeClr val="tx2">
                                    <a:lumMod val="50000"/>
                                  </a:schemeClr>
                                </a:solidFill>
                                <a:latin typeface="+mj-ea"/>
                                <a:ea typeface="+mj-ea"/>
                              </a:rPr>
                            </m:ctrlPr>
                          </m:dPr>
                          <m:e>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𝒕</m:t>
                                </m:r>
                                <m:r>
                                  <a:rPr lang="en-US" altLang="ja-JP" b="1" i="1">
                                    <a:solidFill>
                                      <a:schemeClr val="tx2">
                                        <a:lumMod val="50000"/>
                                      </a:schemeClr>
                                    </a:solidFill>
                                    <a:latin typeface="+mj-ea"/>
                                    <a:ea typeface="+mj-ea"/>
                                  </a:rPr>
                                  <m:t>−</m:t>
                                </m:r>
                                <m:r>
                                  <a:rPr lang="en-US" altLang="ja-JP" b="1" i="1">
                                    <a:solidFill>
                                      <a:schemeClr val="tx2">
                                        <a:lumMod val="50000"/>
                                      </a:schemeClr>
                                    </a:solidFill>
                                    <a:latin typeface="+mj-ea"/>
                                    <a:ea typeface="+mj-ea"/>
                                  </a:rPr>
                                  <m:t>𝟏</m:t>
                                </m:r>
                              </m:sub>
                            </m:sSub>
                            <m:r>
                              <a:rPr lang="en-US" altLang="ja-JP" b="1" i="1">
                                <a:solidFill>
                                  <a:schemeClr val="tx2">
                                    <a:lumMod val="50000"/>
                                  </a:schemeClr>
                                </a:solidFill>
                                <a:latin typeface="+mj-ea"/>
                                <a:ea typeface="+mj-ea"/>
                              </a:rPr>
                              <m:t>, </m:t>
                            </m:r>
                            <m:sSub>
                              <m:sSubPr>
                                <m:ctrlPr>
                                  <a:rPr lang="en-US" altLang="ja-JP" b="1" i="1">
                                    <a:solidFill>
                                      <a:schemeClr val="tx2">
                                        <a:lumMod val="50000"/>
                                      </a:schemeClr>
                                    </a:solidFill>
                                    <a:latin typeface="+mj-ea"/>
                                    <a:ea typeface="+mj-ea"/>
                                  </a:rPr>
                                </m:ctrlPr>
                              </m:sSubPr>
                              <m:e>
                                <m:r>
                                  <a:rPr lang="en-US" altLang="ja-JP" b="1" i="1">
                                    <a:solidFill>
                                      <a:schemeClr val="tx2">
                                        <a:lumMod val="50000"/>
                                      </a:schemeClr>
                                    </a:solidFill>
                                    <a:latin typeface="+mj-ea"/>
                                    <a:ea typeface="+mj-ea"/>
                                  </a:rPr>
                                  <m:t>𝒎</m:t>
                                </m:r>
                              </m:e>
                              <m:sub>
                                <m:r>
                                  <a:rPr lang="en-US" altLang="ja-JP" b="1" i="1">
                                    <a:solidFill>
                                      <a:schemeClr val="tx2">
                                        <a:lumMod val="50000"/>
                                      </a:schemeClr>
                                    </a:solidFill>
                                    <a:latin typeface="+mj-ea"/>
                                    <a:ea typeface="+mj-ea"/>
                                  </a:rPr>
                                  <m:t>𝒌</m:t>
                                </m:r>
                              </m:sub>
                            </m:sSub>
                            <m:r>
                              <a:rPr lang="en-US" altLang="ja-JP" b="1" i="1">
                                <a:solidFill>
                                  <a:schemeClr val="tx2">
                                    <a:lumMod val="50000"/>
                                  </a:schemeClr>
                                </a:solidFill>
                                <a:latin typeface="+mj-ea"/>
                                <a:ea typeface="+mj-ea"/>
                              </a:rPr>
                              <m:t>,</m:t>
                            </m:r>
                            <m:sSub>
                              <m:sSubPr>
                                <m:ctrlPr>
                                  <a:rPr lang="en-US" altLang="ja-JP" b="1" i="1">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a:solidFill>
                                          <a:schemeClr val="tx2">
                                            <a:lumMod val="50000"/>
                                          </a:schemeClr>
                                        </a:solidFill>
                                        <a:latin typeface="+mj-ea"/>
                                        <a:ea typeface="+mj-ea"/>
                                      </a:rPr>
                                      <m:t>𝒄</m:t>
                                    </m:r>
                                  </m:e>
                                </m:acc>
                              </m:e>
                              <m:sub>
                                <m:r>
                                  <a:rPr lang="en-US" altLang="ja-JP" b="1" i="1">
                                    <a:solidFill>
                                      <a:schemeClr val="tx2">
                                        <a:lumMod val="50000"/>
                                      </a:schemeClr>
                                    </a:solidFill>
                                    <a:latin typeface="+mj-ea"/>
                                    <a:ea typeface="+mj-ea"/>
                                  </a:rPr>
                                  <m:t>𝒍</m:t>
                                </m:r>
                              </m:sub>
                            </m:sSub>
                          </m:e>
                        </m:d>
                      </m:e>
                    </m:d>
                  </m:oMath>
                </a14:m>
                <a:r>
                  <a:rPr kumimoji="1" lang="ja-JP" altLang="en-US" b="1" dirty="0" smtClean="0">
                    <a:solidFill>
                      <a:schemeClr val="tx2">
                        <a:lumMod val="50000"/>
                      </a:schemeClr>
                    </a:solidFill>
                    <a:latin typeface="+mj-ea"/>
                    <a:ea typeface="+mj-ea"/>
                  </a:rPr>
                  <a:t>または</a:t>
                </a:r>
                <a:endParaRPr kumimoji="1" lang="en-US" altLang="ja-JP" b="1" dirty="0" smtClean="0">
                  <a:solidFill>
                    <a:schemeClr val="tx2">
                      <a:lumMod val="50000"/>
                    </a:schemeClr>
                  </a:solidFill>
                  <a:latin typeface="+mj-ea"/>
                  <a:ea typeface="+mj-ea"/>
                </a:endParaRPr>
              </a:p>
              <a:p>
                <a:r>
                  <a:rPr lang="ja-JP" altLang="en-US" b="1" dirty="0">
                    <a:solidFill>
                      <a:schemeClr val="tx2">
                        <a:lumMod val="50000"/>
                      </a:schemeClr>
                    </a:solidFill>
                    <a:latin typeface="+mj-ea"/>
                    <a:ea typeface="+mj-ea"/>
                  </a:rPr>
                  <a:t>　</a:t>
                </a:r>
                <a:r>
                  <a:rPr lang="ja-JP" altLang="en-US" b="1" dirty="0" smtClean="0">
                    <a:solidFill>
                      <a:schemeClr val="tx2">
                        <a:lumMod val="50000"/>
                      </a:schemeClr>
                    </a:solidFill>
                    <a:latin typeface="+mj-ea"/>
                    <a:ea typeface="+mj-ea"/>
                  </a:rPr>
                  <a:t>　</a:t>
                </a:r>
                <a:r>
                  <a:rPr lang="en-US" altLang="ja-JP" b="1" dirty="0">
                    <a:solidFill>
                      <a:schemeClr val="tx2">
                        <a:lumMod val="50000"/>
                      </a:schemeClr>
                    </a:solidFill>
                    <a:latin typeface="+mj-ea"/>
                    <a:ea typeface="+mj-ea"/>
                  </a:rPr>
                  <a:t> </a:t>
                </a:r>
                <a14:m>
                  <m:oMath xmlns:m="http://schemas.openxmlformats.org/officeDocument/2006/math">
                    <m:r>
                      <a:rPr lang="en-US" altLang="ja-JP" b="1" i="1">
                        <a:solidFill>
                          <a:schemeClr val="tx2">
                            <a:lumMod val="50000"/>
                          </a:schemeClr>
                        </a:solidFill>
                        <a:latin typeface="+mj-ea"/>
                        <a:ea typeface="+mj-ea"/>
                      </a:rPr>
                      <m:t>𝒆</m:t>
                    </m:r>
                    <m:r>
                      <a:rPr lang="en-US" altLang="ja-JP" b="1" i="1">
                        <a:solidFill>
                          <a:schemeClr val="tx2">
                            <a:lumMod val="50000"/>
                          </a:schemeClr>
                        </a:solidFill>
                        <a:latin typeface="+mj-ea"/>
                        <a:ea typeface="+mj-ea"/>
                      </a:rPr>
                      <m:t>=</m:t>
                    </m:r>
                    <m:d>
                      <m:dPr>
                        <m:ctrlPr>
                          <a:rPr lang="en-US" altLang="ja-JP" b="1" i="1">
                            <a:solidFill>
                              <a:schemeClr val="tx2">
                                <a:lumMod val="50000"/>
                              </a:schemeClr>
                            </a:solidFill>
                            <a:latin typeface="+mj-ea"/>
                            <a:ea typeface="+mj-ea"/>
                          </a:rPr>
                        </m:ctrlPr>
                      </m:dPr>
                      <m:e>
                        <m:sSub>
                          <m:sSubPr>
                            <m:ctrlPr>
                              <a:rPr lang="en-US" altLang="ja-JP" b="1" i="1" smtClean="0">
                                <a:solidFill>
                                  <a:schemeClr val="tx2">
                                    <a:lumMod val="50000"/>
                                  </a:schemeClr>
                                </a:solidFill>
                                <a:latin typeface="+mj-ea"/>
                                <a:ea typeface="+mj-ea"/>
                              </a:rPr>
                            </m:ctrlPr>
                          </m:sSubPr>
                          <m:e>
                            <m:acc>
                              <m:accPr>
                                <m:chr m:val="̂"/>
                                <m:ctrlPr>
                                  <a:rPr lang="en-US" altLang="ja-JP" b="1" i="1" smtClean="0">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smtClean="0">
                                <a:solidFill>
                                  <a:schemeClr val="tx2">
                                    <a:lumMod val="50000"/>
                                  </a:schemeClr>
                                </a:solidFill>
                                <a:latin typeface="+mj-ea"/>
                                <a:ea typeface="+mj-ea"/>
                              </a:rPr>
                              <m:t>𝒍</m:t>
                            </m:r>
                          </m:sub>
                        </m:sSub>
                        <m:r>
                          <a:rPr lang="en-US" altLang="ja-JP" b="1" i="1">
                            <a:solidFill>
                              <a:schemeClr val="tx2">
                                <a:lumMod val="50000"/>
                              </a:schemeClr>
                            </a:solidFill>
                            <a:latin typeface="+mj-ea"/>
                            <a:ea typeface="+mj-ea"/>
                          </a:rPr>
                          <m:t>, </m:t>
                        </m:r>
                        <m:sSub>
                          <m:sSubPr>
                            <m:ctrlPr>
                              <a:rPr lang="en-US" altLang="ja-JP" b="1" i="1" smtClean="0">
                                <a:solidFill>
                                  <a:schemeClr val="tx2">
                                    <a:lumMod val="50000"/>
                                  </a:schemeClr>
                                </a:solidFill>
                                <a:latin typeface="+mj-ea"/>
                                <a:ea typeface="+mj-ea"/>
                              </a:rPr>
                            </m:ctrlPr>
                          </m:sSubPr>
                          <m:e>
                            <m:r>
                              <a:rPr lang="en-US" altLang="ja-JP" b="1" i="1" smtClean="0">
                                <a:solidFill>
                                  <a:schemeClr val="tx2">
                                    <a:lumMod val="50000"/>
                                  </a:schemeClr>
                                </a:solidFill>
                                <a:latin typeface="+mj-ea"/>
                                <a:ea typeface="+mj-ea"/>
                              </a:rPr>
                              <m:t>𝒎</m:t>
                            </m:r>
                          </m:e>
                          <m:sub>
                            <m:r>
                              <a:rPr lang="en-US" altLang="ja-JP" b="1" i="1" smtClean="0">
                                <a:solidFill>
                                  <a:schemeClr val="tx2">
                                    <a:lumMod val="50000"/>
                                  </a:schemeClr>
                                </a:solidFill>
                                <a:latin typeface="+mj-ea"/>
                                <a:ea typeface="+mj-ea"/>
                              </a:rPr>
                              <m:t>𝒌</m:t>
                            </m:r>
                          </m:sub>
                        </m:sSub>
                        <m:r>
                          <a:rPr lang="en-US" altLang="ja-JP" b="1" i="1">
                            <a:solidFill>
                              <a:schemeClr val="tx2">
                                <a:lumMod val="50000"/>
                              </a:schemeClr>
                            </a:solidFill>
                            <a:latin typeface="+mj-ea"/>
                            <a:ea typeface="+mj-ea"/>
                          </a:rPr>
                          <m:t>,</m:t>
                        </m:r>
                        <m:sSub>
                          <m:sSubPr>
                            <m:ctrlPr>
                              <a:rPr lang="en-US" altLang="ja-JP" b="1" i="1" smtClean="0">
                                <a:solidFill>
                                  <a:schemeClr val="tx2">
                                    <a:lumMod val="50000"/>
                                  </a:schemeClr>
                                </a:solidFill>
                                <a:latin typeface="+mj-ea"/>
                                <a:ea typeface="+mj-ea"/>
                              </a:rPr>
                            </m:ctrlPr>
                          </m:sSubPr>
                          <m:e>
                            <m:acc>
                              <m:accPr>
                                <m:chr m:val="̂"/>
                                <m:ctrlPr>
                                  <a:rPr lang="en-US" altLang="ja-JP" b="1" i="1" smtClean="0">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𝒄</m:t>
                                </m:r>
                              </m:e>
                            </m:acc>
                          </m:e>
                          <m:sub>
                            <m:r>
                              <a:rPr lang="en-US" altLang="ja-JP" b="1" i="1" smtClean="0">
                                <a:solidFill>
                                  <a:schemeClr val="tx2">
                                    <a:lumMod val="50000"/>
                                  </a:schemeClr>
                                </a:solidFill>
                                <a:latin typeface="+mj-ea"/>
                                <a:ea typeface="+mj-ea"/>
                              </a:rPr>
                              <m:t>𝒕</m:t>
                            </m:r>
                            <m:r>
                              <a:rPr lang="en-US" altLang="ja-JP" b="1" i="1" smtClean="0">
                                <a:solidFill>
                                  <a:schemeClr val="tx2">
                                    <a:lumMod val="50000"/>
                                  </a:schemeClr>
                                </a:solidFill>
                                <a:latin typeface="+mj-ea"/>
                                <a:ea typeface="+mj-ea"/>
                              </a:rPr>
                              <m:t>−</m:t>
                            </m:r>
                            <m:r>
                              <a:rPr lang="en-US" altLang="ja-JP" b="1" i="1" smtClean="0">
                                <a:solidFill>
                                  <a:schemeClr val="tx2">
                                    <a:lumMod val="50000"/>
                                  </a:schemeClr>
                                </a:solidFill>
                                <a:latin typeface="+mj-ea"/>
                                <a:ea typeface="+mj-ea"/>
                              </a:rPr>
                              <m:t>𝟏</m:t>
                            </m:r>
                          </m:sub>
                        </m:sSub>
                        <m:r>
                          <a:rPr lang="en-US" altLang="ja-JP" b="1" i="1" smtClean="0">
                            <a:solidFill>
                              <a:schemeClr val="tx2">
                                <a:lumMod val="50000"/>
                              </a:schemeClr>
                            </a:solidFill>
                            <a:latin typeface="+mj-ea"/>
                            <a:ea typeface="+mj-ea"/>
                          </a:rPr>
                          <m:t>,</m:t>
                        </m:r>
                        <m:r>
                          <a:rPr lang="en-US" altLang="ja-JP" b="1" i="1" smtClean="0">
                            <a:solidFill>
                              <a:schemeClr val="tx2">
                                <a:lumMod val="50000"/>
                              </a:schemeClr>
                            </a:solidFill>
                            <a:latin typeface="+mj-ea"/>
                            <a:ea typeface="+mj-ea"/>
                          </a:rPr>
                          <m:t>𝑵</m:t>
                        </m:r>
                        <m:d>
                          <m:dPr>
                            <m:ctrlPr>
                              <a:rPr lang="en-US" altLang="ja-JP" b="1" i="1">
                                <a:solidFill>
                                  <a:srgbClr val="675D59">
                                    <a:lumMod val="50000"/>
                                  </a:srgbClr>
                                </a:solidFill>
                                <a:latin typeface="+mj-ea"/>
                                <a:ea typeface="+mj-ea"/>
                              </a:rPr>
                            </m:ctrlPr>
                          </m:dPr>
                          <m:e>
                            <m:sSub>
                              <m:sSubPr>
                                <m:ctrlPr>
                                  <a:rPr lang="en-US" altLang="ja-JP" b="1" i="1">
                                    <a:solidFill>
                                      <a:srgbClr val="675D59">
                                        <a:lumMod val="50000"/>
                                      </a:srgbClr>
                                    </a:solidFill>
                                    <a:latin typeface="+mj-ea"/>
                                    <a:ea typeface="+mj-ea"/>
                                  </a:rPr>
                                </m:ctrlPr>
                              </m:sSubPr>
                              <m:e>
                                <m:acc>
                                  <m:accPr>
                                    <m:chr m:val="̂"/>
                                    <m:ctrlPr>
                                      <a:rPr lang="en-US" altLang="ja-JP" b="1" i="1">
                                        <a:solidFill>
                                          <a:srgbClr val="675D59">
                                            <a:lumMod val="50000"/>
                                          </a:srgbClr>
                                        </a:solidFill>
                                        <a:latin typeface="+mj-ea"/>
                                        <a:ea typeface="+mj-ea"/>
                                      </a:rPr>
                                    </m:ctrlPr>
                                  </m:accPr>
                                  <m:e>
                                    <m:r>
                                      <a:rPr lang="en-US" altLang="ja-JP" b="1" i="1">
                                        <a:solidFill>
                                          <a:srgbClr val="675D59">
                                            <a:lumMod val="50000"/>
                                          </a:srgbClr>
                                        </a:solidFill>
                                        <a:latin typeface="+mj-ea"/>
                                        <a:ea typeface="+mj-ea"/>
                                      </a:rPr>
                                      <m:t>𝒄</m:t>
                                    </m:r>
                                  </m:e>
                                </m:acc>
                              </m:e>
                              <m:sub>
                                <m:r>
                                  <a:rPr lang="en-US" altLang="ja-JP" b="1" i="1">
                                    <a:solidFill>
                                      <a:srgbClr val="675D59">
                                        <a:lumMod val="50000"/>
                                      </a:srgbClr>
                                    </a:solidFill>
                                    <a:latin typeface="+mj-ea"/>
                                    <a:ea typeface="+mj-ea"/>
                                  </a:rPr>
                                  <m:t>𝒕</m:t>
                                </m:r>
                                <m:r>
                                  <a:rPr lang="en-US" altLang="ja-JP" b="1" i="1">
                                    <a:solidFill>
                                      <a:srgbClr val="675D59">
                                        <a:lumMod val="50000"/>
                                      </a:srgbClr>
                                    </a:solidFill>
                                    <a:latin typeface="+mj-ea"/>
                                    <a:ea typeface="+mj-ea"/>
                                  </a:rPr>
                                  <m:t>−</m:t>
                                </m:r>
                                <m:r>
                                  <a:rPr lang="en-US" altLang="ja-JP" b="1" i="1">
                                    <a:solidFill>
                                      <a:srgbClr val="675D59">
                                        <a:lumMod val="50000"/>
                                      </a:srgbClr>
                                    </a:solidFill>
                                    <a:latin typeface="+mj-ea"/>
                                    <a:ea typeface="+mj-ea"/>
                                  </a:rPr>
                                  <m:t>𝟏</m:t>
                                </m:r>
                              </m:sub>
                            </m:sSub>
                            <m:r>
                              <a:rPr lang="en-US" altLang="ja-JP" b="1" i="1">
                                <a:solidFill>
                                  <a:srgbClr val="675D59">
                                    <a:lumMod val="50000"/>
                                  </a:srgbClr>
                                </a:solidFill>
                                <a:latin typeface="+mj-ea"/>
                                <a:ea typeface="+mj-ea"/>
                              </a:rPr>
                              <m:t>, </m:t>
                            </m:r>
                            <m:sSub>
                              <m:sSubPr>
                                <m:ctrlPr>
                                  <a:rPr lang="en-US" altLang="ja-JP" b="1" i="1">
                                    <a:solidFill>
                                      <a:srgbClr val="675D59">
                                        <a:lumMod val="50000"/>
                                      </a:srgbClr>
                                    </a:solidFill>
                                    <a:latin typeface="+mj-ea"/>
                                    <a:ea typeface="+mj-ea"/>
                                  </a:rPr>
                                </m:ctrlPr>
                              </m:sSubPr>
                              <m:e>
                                <m:r>
                                  <a:rPr lang="en-US" altLang="ja-JP" b="1" i="1">
                                    <a:solidFill>
                                      <a:srgbClr val="675D59">
                                        <a:lumMod val="50000"/>
                                      </a:srgbClr>
                                    </a:solidFill>
                                    <a:latin typeface="+mj-ea"/>
                                    <a:ea typeface="+mj-ea"/>
                                  </a:rPr>
                                  <m:t>𝒎</m:t>
                                </m:r>
                              </m:e>
                              <m:sub>
                                <m:r>
                                  <a:rPr lang="en-US" altLang="ja-JP" b="1" i="1">
                                    <a:solidFill>
                                      <a:srgbClr val="675D59">
                                        <a:lumMod val="50000"/>
                                      </a:srgbClr>
                                    </a:solidFill>
                                    <a:latin typeface="+mj-ea"/>
                                    <a:ea typeface="+mj-ea"/>
                                  </a:rPr>
                                  <m:t>𝒌</m:t>
                                </m:r>
                              </m:sub>
                            </m:sSub>
                            <m:r>
                              <a:rPr lang="en-US" altLang="ja-JP" b="1" i="1">
                                <a:solidFill>
                                  <a:srgbClr val="675D59">
                                    <a:lumMod val="50000"/>
                                  </a:srgbClr>
                                </a:solidFill>
                                <a:latin typeface="+mj-ea"/>
                                <a:ea typeface="+mj-ea"/>
                              </a:rPr>
                              <m:t>,</m:t>
                            </m:r>
                            <m:sSub>
                              <m:sSubPr>
                                <m:ctrlPr>
                                  <a:rPr lang="en-US" altLang="ja-JP" b="1" i="1">
                                    <a:solidFill>
                                      <a:srgbClr val="675D59">
                                        <a:lumMod val="50000"/>
                                      </a:srgbClr>
                                    </a:solidFill>
                                    <a:latin typeface="+mj-ea"/>
                                    <a:ea typeface="+mj-ea"/>
                                  </a:rPr>
                                </m:ctrlPr>
                              </m:sSubPr>
                              <m:e>
                                <m:acc>
                                  <m:accPr>
                                    <m:chr m:val="̂"/>
                                    <m:ctrlPr>
                                      <a:rPr lang="en-US" altLang="ja-JP" b="1" i="1">
                                        <a:solidFill>
                                          <a:srgbClr val="675D59">
                                            <a:lumMod val="50000"/>
                                          </a:srgbClr>
                                        </a:solidFill>
                                        <a:latin typeface="+mj-ea"/>
                                        <a:ea typeface="+mj-ea"/>
                                      </a:rPr>
                                    </m:ctrlPr>
                                  </m:accPr>
                                  <m:e>
                                    <m:r>
                                      <a:rPr lang="en-US" altLang="ja-JP" b="1" i="1">
                                        <a:solidFill>
                                          <a:srgbClr val="675D59">
                                            <a:lumMod val="50000"/>
                                          </a:srgbClr>
                                        </a:solidFill>
                                        <a:latin typeface="+mj-ea"/>
                                        <a:ea typeface="+mj-ea"/>
                                      </a:rPr>
                                      <m:t>𝒄</m:t>
                                    </m:r>
                                  </m:e>
                                </m:acc>
                              </m:e>
                              <m:sub>
                                <m:r>
                                  <a:rPr lang="en-US" altLang="ja-JP" b="1" i="1">
                                    <a:solidFill>
                                      <a:srgbClr val="675D59">
                                        <a:lumMod val="50000"/>
                                      </a:srgbClr>
                                    </a:solidFill>
                                    <a:latin typeface="+mj-ea"/>
                                    <a:ea typeface="+mj-ea"/>
                                  </a:rPr>
                                  <m:t>𝒍</m:t>
                                </m:r>
                              </m:sub>
                            </m:sSub>
                          </m:e>
                        </m:d>
                      </m:e>
                    </m:d>
                  </m:oMath>
                </a14:m>
                <a:r>
                  <a:rPr kumimoji="1" lang="ja-JP" altLang="en-US" b="1" dirty="0" smtClean="0">
                    <a:solidFill>
                      <a:schemeClr val="tx2">
                        <a:lumMod val="50000"/>
                      </a:schemeClr>
                    </a:solidFill>
                    <a:latin typeface="+mj-ea"/>
                    <a:ea typeface="+mj-ea"/>
                  </a:rPr>
                  <a:t>を忘却して知識全体を修正</a:t>
                </a:r>
                <a:endParaRPr kumimoji="1" lang="en-US" altLang="ja-JP" b="1" dirty="0" smtClean="0">
                  <a:solidFill>
                    <a:schemeClr val="tx2">
                      <a:lumMod val="50000"/>
                    </a:schemeClr>
                  </a:solidFill>
                  <a:latin typeface="+mj-ea"/>
                  <a:ea typeface="+mj-ea"/>
                </a:endParaRPr>
              </a:p>
              <a:p>
                <a:r>
                  <a:rPr lang="ja-JP" altLang="en-US" b="1" dirty="0">
                    <a:solidFill>
                      <a:schemeClr val="tx2">
                        <a:lumMod val="50000"/>
                      </a:schemeClr>
                    </a:solidFill>
                    <a:latin typeface="+mj-ea"/>
                    <a:ea typeface="+mj-ea"/>
                  </a:rPr>
                  <a:t>　</a:t>
                </a:r>
                <a:r>
                  <a:rPr lang="ja-JP" altLang="en-US" b="1" dirty="0" smtClean="0">
                    <a:solidFill>
                      <a:schemeClr val="tx2">
                        <a:lumMod val="50000"/>
                      </a:schemeClr>
                    </a:solidFill>
                    <a:latin typeface="+mj-ea"/>
                    <a:ea typeface="+mj-ea"/>
                  </a:rPr>
                  <a:t>　 </a:t>
                </a:r>
                <a:r>
                  <a:rPr lang="en-US" altLang="ja-JP" b="1" dirty="0" smtClean="0">
                    <a:solidFill>
                      <a:schemeClr val="tx2">
                        <a:lumMod val="50000"/>
                      </a:schemeClr>
                    </a:solidFill>
                    <a:latin typeface="+mj-ea"/>
                    <a:ea typeface="+mj-ea"/>
                  </a:rPr>
                  <a:t>(</a:t>
                </a:r>
                <a14:m>
                  <m:oMath xmlns:m="http://schemas.openxmlformats.org/officeDocument/2006/math">
                    <m:r>
                      <a:rPr lang="en-US" altLang="ja-JP" b="1" i="1" smtClean="0">
                        <a:solidFill>
                          <a:schemeClr val="tx2">
                            <a:lumMod val="50000"/>
                          </a:schemeClr>
                        </a:solidFill>
                        <a:latin typeface="+mj-ea"/>
                        <a:ea typeface="+mj-ea"/>
                      </a:rPr>
                      <m:t>∃</m:t>
                    </m:r>
                    <m:sSub>
                      <m:sSubPr>
                        <m:ctrlPr>
                          <a:rPr lang="en-US" altLang="ja-JP" b="1" i="1" smtClean="0">
                            <a:solidFill>
                              <a:schemeClr val="tx2">
                                <a:lumMod val="50000"/>
                              </a:schemeClr>
                            </a:solidFill>
                            <a:latin typeface="+mj-ea"/>
                            <a:ea typeface="+mj-ea"/>
                          </a:rPr>
                        </m:ctrlPr>
                      </m:sSubPr>
                      <m:e>
                        <m:acc>
                          <m:accPr>
                            <m:chr m:val="̂"/>
                            <m:ctrlPr>
                              <a:rPr lang="en-US" altLang="ja-JP" b="1" i="1">
                                <a:solidFill>
                                  <a:schemeClr val="tx2">
                                    <a:lumMod val="50000"/>
                                  </a:schemeClr>
                                </a:solidFill>
                                <a:latin typeface="+mj-ea"/>
                                <a:ea typeface="+mj-ea"/>
                              </a:rPr>
                            </m:ctrlPr>
                          </m:accPr>
                          <m:e>
                            <m:r>
                              <a:rPr lang="en-US" altLang="ja-JP" b="1" i="1">
                                <a:solidFill>
                                  <a:schemeClr val="tx2">
                                    <a:lumMod val="50000"/>
                                  </a:schemeClr>
                                </a:solidFill>
                                <a:latin typeface="+mj-ea"/>
                                <a:ea typeface="+mj-ea"/>
                              </a:rPr>
                              <m:t>𝒄</m:t>
                            </m:r>
                          </m:e>
                        </m:acc>
                      </m:e>
                      <m:sub>
                        <m:r>
                          <a:rPr lang="en-US" altLang="ja-JP" b="1" i="1" smtClean="0">
                            <a:solidFill>
                              <a:schemeClr val="tx2">
                                <a:lumMod val="50000"/>
                              </a:schemeClr>
                            </a:solidFill>
                            <a:latin typeface="+mj-ea"/>
                            <a:ea typeface="+mj-ea"/>
                          </a:rPr>
                          <m:t>𝒍</m:t>
                        </m:r>
                      </m:sub>
                    </m:sSub>
                    <m:r>
                      <a:rPr lang="en-US" altLang="ja-JP" b="1" i="1" smtClean="0">
                        <a:solidFill>
                          <a:schemeClr val="tx2">
                            <a:lumMod val="50000"/>
                          </a:schemeClr>
                        </a:solidFill>
                        <a:latin typeface="+mj-ea"/>
                        <a:ea typeface="+mj-ea"/>
                      </a:rPr>
                      <m:t>∈</m:t>
                    </m:r>
                    <m:acc>
                      <m:accPr>
                        <m:chr m:val="̂"/>
                        <m:ctrlPr>
                          <a:rPr lang="en-US" altLang="ja-JP" b="1" i="1" smtClean="0">
                            <a:solidFill>
                              <a:schemeClr val="tx2">
                                <a:lumMod val="50000"/>
                              </a:schemeClr>
                            </a:solidFill>
                            <a:latin typeface="+mj-ea"/>
                            <a:ea typeface="+mj-ea"/>
                          </a:rPr>
                        </m:ctrlPr>
                      </m:accPr>
                      <m:e>
                        <m:r>
                          <a:rPr lang="en-US" altLang="ja-JP" b="1" i="1" smtClean="0">
                            <a:solidFill>
                              <a:schemeClr val="tx2">
                                <a:lumMod val="50000"/>
                              </a:schemeClr>
                            </a:solidFill>
                            <a:latin typeface="+mj-ea"/>
                            <a:ea typeface="+mj-ea"/>
                          </a:rPr>
                          <m:t>𝑪</m:t>
                        </m:r>
                      </m:e>
                    </m:acc>
                  </m:oMath>
                </a14:m>
                <a:r>
                  <a:rPr lang="en-US" altLang="ja-JP" b="1" dirty="0" smtClean="0">
                    <a:solidFill>
                      <a:schemeClr val="tx2">
                        <a:lumMod val="50000"/>
                      </a:schemeClr>
                    </a:solidFill>
                    <a:latin typeface="+mj-ea"/>
                    <a:ea typeface="+mj-ea"/>
                  </a:rPr>
                  <a:t> (</a:t>
                </a:r>
                <a14:m>
                  <m:oMath xmlns:m="http://schemas.openxmlformats.org/officeDocument/2006/math">
                    <m:acc>
                      <m:accPr>
                        <m:chr m:val="̂"/>
                        <m:ctrlPr>
                          <a:rPr lang="en-US" altLang="ja-JP" b="1" i="1" dirty="0" smtClean="0">
                            <a:solidFill>
                              <a:schemeClr val="tx2">
                                <a:lumMod val="50000"/>
                              </a:schemeClr>
                            </a:solidFill>
                            <a:latin typeface="+mj-ea"/>
                            <a:ea typeface="+mj-ea"/>
                          </a:rPr>
                        </m:ctrlPr>
                      </m:accPr>
                      <m:e>
                        <m:r>
                          <a:rPr lang="en-US" altLang="ja-JP" b="1" i="1" dirty="0" smtClean="0">
                            <a:solidFill>
                              <a:schemeClr val="tx2">
                                <a:lumMod val="50000"/>
                              </a:schemeClr>
                            </a:solidFill>
                            <a:latin typeface="+mj-ea"/>
                            <a:ea typeface="+mj-ea"/>
                          </a:rPr>
                          <m:t>𝑪</m:t>
                        </m:r>
                      </m:e>
                    </m:acc>
                  </m:oMath>
                </a14:m>
                <a:r>
                  <a:rPr lang="ja-JP" altLang="en-US" b="1" dirty="0" smtClean="0">
                    <a:solidFill>
                      <a:schemeClr val="tx2">
                        <a:lumMod val="50000"/>
                      </a:schemeClr>
                    </a:solidFill>
                    <a:latin typeface="+mj-ea"/>
                    <a:ea typeface="+mj-ea"/>
                  </a:rPr>
                  <a:t>は認識状態の集合</a:t>
                </a:r>
                <a:r>
                  <a:rPr lang="en-US" altLang="ja-JP" b="1" dirty="0" smtClean="0">
                    <a:solidFill>
                      <a:schemeClr val="tx2">
                        <a:lumMod val="50000"/>
                      </a:schemeClr>
                    </a:solidFill>
                    <a:latin typeface="+mj-ea"/>
                    <a:ea typeface="+mj-ea"/>
                  </a:rPr>
                  <a:t>)</a:t>
                </a:r>
                <a:r>
                  <a:rPr lang="ja-JP" altLang="en-US" b="1" dirty="0" smtClean="0">
                    <a:solidFill>
                      <a:schemeClr val="tx2">
                        <a:lumMod val="50000"/>
                      </a:schemeClr>
                    </a:solidFill>
                    <a:latin typeface="+mj-ea"/>
                    <a:ea typeface="+mj-ea"/>
                  </a:rPr>
                  <a:t>，</a:t>
                </a:r>
                <a14:m>
                  <m:oMath xmlns:m="http://schemas.openxmlformats.org/officeDocument/2006/math">
                    <m:sSub>
                      <m:sSubPr>
                        <m:ctrlPr>
                          <a:rPr lang="en-US" altLang="ja-JP" b="1" i="1" smtClean="0">
                            <a:solidFill>
                              <a:schemeClr val="tx2">
                                <a:lumMod val="50000"/>
                              </a:schemeClr>
                            </a:solidFill>
                            <a:latin typeface="+mj-ea"/>
                            <a:ea typeface="+mj-ea"/>
                          </a:rPr>
                        </m:ctrlPr>
                      </m:sSubPr>
                      <m:e>
                        <m:r>
                          <a:rPr lang="en-US" altLang="ja-JP" b="1" i="1" smtClean="0">
                            <a:solidFill>
                              <a:schemeClr val="tx2">
                                <a:lumMod val="50000"/>
                              </a:schemeClr>
                            </a:solidFill>
                            <a:latin typeface="+mj-ea"/>
                            <a:ea typeface="+mj-ea"/>
                          </a:rPr>
                          <m:t>∃</m:t>
                        </m:r>
                        <m:r>
                          <a:rPr lang="en-US" altLang="ja-JP" b="1" i="1" smtClean="0">
                            <a:solidFill>
                              <a:schemeClr val="tx2">
                                <a:lumMod val="50000"/>
                              </a:schemeClr>
                            </a:solidFill>
                            <a:latin typeface="+mj-ea"/>
                            <a:ea typeface="+mj-ea"/>
                          </a:rPr>
                          <m:t>𝒎</m:t>
                        </m:r>
                      </m:e>
                      <m:sub>
                        <m:r>
                          <a:rPr lang="en-US" altLang="ja-JP" b="1" i="1" smtClean="0">
                            <a:solidFill>
                              <a:schemeClr val="tx2">
                                <a:lumMod val="50000"/>
                              </a:schemeClr>
                            </a:solidFill>
                            <a:latin typeface="+mj-ea"/>
                            <a:ea typeface="+mj-ea"/>
                          </a:rPr>
                          <m:t>𝒌</m:t>
                        </m:r>
                      </m:sub>
                    </m:sSub>
                    <m:r>
                      <a:rPr lang="en-US" altLang="ja-JP" b="1" i="1" smtClean="0">
                        <a:solidFill>
                          <a:schemeClr val="tx2">
                            <a:lumMod val="50000"/>
                          </a:schemeClr>
                        </a:solidFill>
                        <a:latin typeface="+mj-ea"/>
                        <a:ea typeface="+mj-ea"/>
                      </a:rPr>
                      <m:t>∈</m:t>
                    </m:r>
                    <m:r>
                      <a:rPr lang="en-US" altLang="ja-JP" b="1" i="1" smtClean="0">
                        <a:solidFill>
                          <a:schemeClr val="tx2">
                            <a:lumMod val="50000"/>
                          </a:schemeClr>
                        </a:solidFill>
                        <a:latin typeface="+mj-ea"/>
                        <a:ea typeface="+mj-ea"/>
                      </a:rPr>
                      <m:t>𝑴</m:t>
                    </m:r>
                  </m:oMath>
                </a14:m>
                <a:r>
                  <a:rPr kumimoji="1" lang="en-US" altLang="ja-JP" b="1" dirty="0" smtClean="0">
                    <a:solidFill>
                      <a:schemeClr val="tx2">
                        <a:lumMod val="50000"/>
                      </a:schemeClr>
                    </a:solidFill>
                    <a:latin typeface="+mj-ea"/>
                    <a:ea typeface="+mj-ea"/>
                  </a:rPr>
                  <a:t>(</a:t>
                </a:r>
                <a14:m>
                  <m:oMath xmlns:m="http://schemas.openxmlformats.org/officeDocument/2006/math">
                    <m:r>
                      <a:rPr kumimoji="1" lang="en-US" altLang="ja-JP" b="1" i="1" dirty="0" smtClean="0">
                        <a:solidFill>
                          <a:schemeClr val="tx2">
                            <a:lumMod val="50000"/>
                          </a:schemeClr>
                        </a:solidFill>
                        <a:latin typeface="+mj-ea"/>
                        <a:ea typeface="+mj-ea"/>
                      </a:rPr>
                      <m:t>𝑴</m:t>
                    </m:r>
                  </m:oMath>
                </a14:m>
                <a:r>
                  <a:rPr kumimoji="1" lang="ja-JP" altLang="en-US" b="1" dirty="0" smtClean="0">
                    <a:solidFill>
                      <a:schemeClr val="tx2">
                        <a:lumMod val="50000"/>
                      </a:schemeClr>
                    </a:solidFill>
                    <a:latin typeface="+mj-ea"/>
                    <a:ea typeface="+mj-ea"/>
                  </a:rPr>
                  <a:t>は行動の集合</a:t>
                </a:r>
                <a:r>
                  <a:rPr kumimoji="1" lang="en-US" altLang="ja-JP" b="1" dirty="0" smtClean="0">
                    <a:solidFill>
                      <a:schemeClr val="tx2">
                        <a:lumMod val="50000"/>
                      </a:schemeClr>
                    </a:solidFill>
                    <a:latin typeface="+mj-ea"/>
                    <a:ea typeface="+mj-ea"/>
                  </a:rPr>
                  <a:t>))</a:t>
                </a:r>
                <a:endParaRPr kumimoji="1" lang="ja-JP" altLang="en-US" b="1" dirty="0">
                  <a:solidFill>
                    <a:schemeClr val="tx2">
                      <a:lumMod val="50000"/>
                    </a:schemeClr>
                  </a:solidFill>
                  <a:latin typeface="+mj-ea"/>
                  <a:ea typeface="+mj-ea"/>
                </a:endParaRPr>
              </a:p>
            </p:txBody>
          </p:sp>
        </mc:Choice>
        <mc:Fallback>
          <p:sp>
            <p:nvSpPr>
              <p:cNvPr id="18" name="テキスト ボックス 17"/>
              <p:cNvSpPr txBox="1">
                <a:spLocks noRot="1" noChangeAspect="1" noMove="1" noResize="1" noEditPoints="1" noAdjustHandles="1" noChangeArrowheads="1" noChangeShapeType="1" noTextEdit="1"/>
              </p:cNvSpPr>
              <p:nvPr/>
            </p:nvSpPr>
            <p:spPr>
              <a:xfrm>
                <a:off x="1080000" y="3960000"/>
                <a:ext cx="7200000" cy="2009846"/>
              </a:xfrm>
              <a:prstGeom prst="rect">
                <a:avLst/>
              </a:prstGeom>
              <a:blipFill rotWithShape="1">
                <a:blip r:embed="rId2"/>
                <a:stretch>
                  <a:fillRect l="-847" t="-1520" b="-3343"/>
                </a:stretch>
              </a:blipFill>
            </p:spPr>
            <p:txBody>
              <a:bodyPr/>
              <a:lstStyle/>
              <a:p>
                <a:r>
                  <a:rPr lang="ja-JP" altLang="en-US">
                    <a:noFill/>
                  </a:rPr>
                  <a:t> </a:t>
                </a:r>
              </a:p>
            </p:txBody>
          </p:sp>
        </mc:Fallback>
      </mc:AlternateContent>
      <p:sp>
        <p:nvSpPr>
          <p:cNvPr id="39" name="コンテンツ プレースホルダー 2"/>
          <p:cNvSpPr txBox="1">
            <a:spLocks/>
          </p:cNvSpPr>
          <p:nvPr/>
        </p:nvSpPr>
        <p:spPr>
          <a:xfrm>
            <a:off x="395536" y="1584000"/>
            <a:ext cx="8568952" cy="1116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en-US" altLang="ja-JP" sz="2400" dirty="0" smtClean="0">
                <a:solidFill>
                  <a:schemeClr val="bg2">
                    <a:lumMod val="10000"/>
                  </a:schemeClr>
                </a:solidFill>
                <a:latin typeface="+mj-ea"/>
                <a:ea typeface="+mj-ea"/>
              </a:rPr>
              <a:t>3</a:t>
            </a:r>
            <a:r>
              <a:rPr lang="ja-JP" altLang="en-US" sz="2400" dirty="0" err="1" smtClean="0">
                <a:solidFill>
                  <a:schemeClr val="bg2">
                    <a:lumMod val="10000"/>
                  </a:schemeClr>
                </a:solidFill>
                <a:latin typeface="+mj-ea"/>
                <a:ea typeface="+mj-ea"/>
              </a:rPr>
              <a:t>つの</a:t>
            </a:r>
            <a:r>
              <a:rPr lang="ja-JP" altLang="en-US" sz="2400" dirty="0" smtClean="0">
                <a:solidFill>
                  <a:schemeClr val="bg2">
                    <a:lumMod val="10000"/>
                  </a:schemeClr>
                </a:solidFill>
                <a:latin typeface="+mj-ea"/>
                <a:ea typeface="+mj-ea"/>
              </a:rPr>
              <a:t>経験情報から決定した細分化の確率に基づき細分化</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経験した知識全体の修正</a:t>
            </a:r>
            <a:r>
              <a:rPr lang="en-US" altLang="ja-JP" sz="24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細分化した認識を含む知識を忘却</a:t>
            </a:r>
            <a:r>
              <a:rPr lang="en-US" altLang="ja-JP" sz="2400" dirty="0" smtClean="0">
                <a:solidFill>
                  <a:schemeClr val="bg2">
                    <a:lumMod val="10000"/>
                  </a:schemeClr>
                </a:solidFill>
                <a:latin typeface="+mj-ea"/>
                <a:ea typeface="+mj-ea"/>
              </a:rPr>
              <a:t>)</a:t>
            </a:r>
          </a:p>
          <a:p>
            <a:pPr>
              <a:buClr>
                <a:schemeClr val="accent1"/>
              </a:buClr>
              <a:buFont typeface="Wingdings" pitchFamily="2" charset="2"/>
              <a:buChar char="p"/>
            </a:pPr>
            <a:endParaRPr lang="en-US" altLang="ja-JP" sz="2400" dirty="0" smtClean="0">
              <a:solidFill>
                <a:schemeClr val="bg2">
                  <a:lumMod val="10000"/>
                </a:schemeClr>
              </a:solidFill>
              <a:latin typeface="+mj-ea"/>
              <a:ea typeface="+mj-ea"/>
            </a:endParaRPr>
          </a:p>
        </p:txBody>
      </p:sp>
      <p:cxnSp>
        <p:nvCxnSpPr>
          <p:cNvPr id="26" name="直線矢印コネクタ 25"/>
          <p:cNvCxnSpPr/>
          <p:nvPr/>
        </p:nvCxnSpPr>
        <p:spPr>
          <a:xfrm>
            <a:off x="971600" y="2925304"/>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319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011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95600" y="2385304"/>
            <a:ext cx="649537"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ｔ－１</a:t>
            </a:r>
            <a:endParaRPr kumimoji="1" lang="ja-JP" altLang="en-US" b="1" dirty="0">
              <a:solidFill>
                <a:schemeClr val="tx2">
                  <a:lumMod val="50000"/>
                </a:schemeClr>
              </a:solidFill>
              <a:latin typeface="+mj-ea"/>
              <a:ea typeface="+mj-ea"/>
            </a:endParaRPr>
          </a:p>
        </p:txBody>
      </p:sp>
      <p:sp>
        <p:nvSpPr>
          <p:cNvPr id="31" name="テキスト ボックス 30"/>
          <p:cNvSpPr txBox="1"/>
          <p:nvPr/>
        </p:nvSpPr>
        <p:spPr>
          <a:xfrm>
            <a:off x="5903600" y="2385304"/>
            <a:ext cx="261610"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32" name="円/楕円 31"/>
              <p:cNvSpPr>
                <a:spLocks noChangeAspect="1"/>
              </p:cNvSpPr>
              <p:nvPr/>
            </p:nvSpPr>
            <p:spPr>
              <a:xfrm>
                <a:off x="4031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32" name="円/楕円 31"/>
              <p:cNvSpPr>
                <a:spLocks noRot="1" noChangeAspect="1" noMove="1" noResize="1" noEditPoints="1" noAdjustHandles="1" noChangeArrowheads="1" noChangeShapeType="1" noTextEdit="1"/>
              </p:cNvSpPr>
              <p:nvPr/>
            </p:nvSpPr>
            <p:spPr>
              <a:xfrm>
                <a:off x="4031600" y="3141304"/>
                <a:ext cx="540000" cy="540000"/>
              </a:xfrm>
              <a:prstGeom prst="ellipse">
                <a:avLst/>
              </a:prstGeom>
              <a:blipFill rotWithShape="1">
                <a:blip r:embed="rId3"/>
                <a:stretch>
                  <a:fillRect l="-2174" r="-1087"/>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円/楕円 32"/>
              <p:cNvSpPr>
                <a:spLocks noChangeAspect="1"/>
              </p:cNvSpPr>
              <p:nvPr/>
            </p:nvSpPr>
            <p:spPr>
              <a:xfrm>
                <a:off x="5723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sub>
                      </m:sSub>
                    </m:oMath>
                  </m:oMathPara>
                </a14:m>
                <a:endParaRPr kumimoji="1" lang="ja-JP" altLang="en-US" b="1" dirty="0"/>
              </a:p>
            </p:txBody>
          </p:sp>
        </mc:Choice>
        <mc:Fallback xmlns="">
          <p:sp>
            <p:nvSpPr>
              <p:cNvPr id="33" name="円/楕円 32"/>
              <p:cNvSpPr>
                <a:spLocks noRot="1" noChangeAspect="1" noMove="1" noResize="1" noEditPoints="1" noAdjustHandles="1" noChangeArrowheads="1" noChangeShapeType="1" noTextEdit="1"/>
              </p:cNvSpPr>
              <p:nvPr/>
            </p:nvSpPr>
            <p:spPr>
              <a:xfrm>
                <a:off x="5723600" y="3141304"/>
                <a:ext cx="540000" cy="540000"/>
              </a:xfrm>
              <a:prstGeom prst="ellipse">
                <a:avLst/>
              </a:prstGeom>
              <a:blipFill rotWithShape="1">
                <a:blip r:embed="rId4"/>
                <a:stretch>
                  <a:fillRect/>
                </a:stretch>
              </a:blipFill>
              <a:ln w="19050">
                <a:solidFill>
                  <a:schemeClr val="bg2">
                    <a:lumMod val="10000"/>
                  </a:schemeClr>
                </a:solidFill>
              </a:ln>
            </p:spPr>
            <p:txBody>
              <a:bodyPr/>
              <a:lstStyle/>
              <a:p>
                <a:r>
                  <a:rPr lang="ja-JP" altLang="en-US">
                    <a:noFill/>
                  </a:rPr>
                  <a:t> </a:t>
                </a:r>
              </a:p>
            </p:txBody>
          </p:sp>
        </mc:Fallback>
      </mc:AlternateContent>
      <p:cxnSp>
        <p:nvCxnSpPr>
          <p:cNvPr id="34" name="直線矢印コネクタ 33"/>
          <p:cNvCxnSpPr/>
          <p:nvPr/>
        </p:nvCxnSpPr>
        <p:spPr>
          <a:xfrm>
            <a:off x="4571600" y="341130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p:cNvSpPr txBox="1"/>
              <p:nvPr/>
            </p:nvSpPr>
            <p:spPr>
              <a:xfrm>
                <a:off x="4751600" y="303330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4751600" y="3033304"/>
                <a:ext cx="752065"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36" name="直線コネクタ 35"/>
          <p:cNvCxnSpPr/>
          <p:nvPr/>
        </p:nvCxnSpPr>
        <p:spPr>
          <a:xfrm>
            <a:off x="2627360" y="275422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303360" y="2394224"/>
            <a:ext cx="607859"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r>
              <a:rPr kumimoji="1" lang="en-US" altLang="ja-JP" b="1" dirty="0" smtClean="0">
                <a:solidFill>
                  <a:schemeClr val="tx2">
                    <a:lumMod val="50000"/>
                  </a:schemeClr>
                </a:solidFill>
                <a:latin typeface="+mj-ea"/>
                <a:ea typeface="+mj-ea"/>
              </a:rPr>
              <a:t>2</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38" name="円/楕円 37"/>
              <p:cNvSpPr>
                <a:spLocks noChangeAspect="1"/>
              </p:cNvSpPr>
              <p:nvPr/>
            </p:nvSpPr>
            <p:spPr>
              <a:xfrm>
                <a:off x="2339360" y="315022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38" name="円/楕円 37"/>
              <p:cNvSpPr>
                <a:spLocks noRot="1" noChangeAspect="1" noMove="1" noResize="1" noEditPoints="1" noAdjustHandles="1" noChangeArrowheads="1" noChangeShapeType="1" noTextEdit="1"/>
              </p:cNvSpPr>
              <p:nvPr/>
            </p:nvSpPr>
            <p:spPr>
              <a:xfrm>
                <a:off x="2339360" y="3150224"/>
                <a:ext cx="540000" cy="540000"/>
              </a:xfrm>
              <a:prstGeom prst="ellipse">
                <a:avLst/>
              </a:prstGeom>
              <a:blipFill rotWithShape="1">
                <a:blip r:embed="rId6"/>
                <a:stretch>
                  <a:fillRect l="-2198" r="-2198"/>
                </a:stretch>
              </a:blipFill>
              <a:ln w="19050">
                <a:solidFill>
                  <a:schemeClr val="bg2">
                    <a:lumMod val="10000"/>
                  </a:schemeClr>
                </a:solidFill>
              </a:ln>
            </p:spPr>
            <p:txBody>
              <a:bodyPr/>
              <a:lstStyle/>
              <a:p>
                <a:r>
                  <a:rPr lang="ja-JP" altLang="en-US">
                    <a:noFill/>
                  </a:rPr>
                  <a:t> </a:t>
                </a:r>
              </a:p>
            </p:txBody>
          </p:sp>
        </mc:Fallback>
      </mc:AlternateContent>
      <p:cxnSp>
        <p:nvCxnSpPr>
          <p:cNvPr id="41" name="直線矢印コネクタ 40"/>
          <p:cNvCxnSpPr/>
          <p:nvPr/>
        </p:nvCxnSpPr>
        <p:spPr>
          <a:xfrm>
            <a:off x="2879360" y="342022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テキスト ボックス 41"/>
              <p:cNvSpPr txBox="1"/>
              <p:nvPr/>
            </p:nvSpPr>
            <p:spPr>
              <a:xfrm>
                <a:off x="3059360" y="304222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3059360" y="3042224"/>
                <a:ext cx="752065"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43" name="正方形/長方形 42"/>
          <p:cNvSpPr/>
          <p:nvPr/>
        </p:nvSpPr>
        <p:spPr>
          <a:xfrm>
            <a:off x="2160000" y="3060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吹き出し 43"/>
          <p:cNvSpPr>
            <a:spLocks/>
          </p:cNvSpPr>
          <p:nvPr/>
        </p:nvSpPr>
        <p:spPr>
          <a:xfrm>
            <a:off x="1080000" y="3960000"/>
            <a:ext cx="7200000" cy="2160000"/>
          </a:xfrm>
          <a:prstGeom prst="wedgeRectCallout">
            <a:avLst>
              <a:gd name="adj1" fmla="val -7510"/>
              <a:gd name="adj2" fmla="val -6181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147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提案手法：</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(4/4)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経験情報の蓄積</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1080000" y="3960000"/>
                <a:ext cx="7199999" cy="2123658"/>
              </a:xfrm>
              <a:prstGeom prst="rect">
                <a:avLst/>
              </a:prstGeom>
              <a:noFill/>
            </p:spPr>
            <p:txBody>
              <a:bodyPr wrap="square" rtlCol="0">
                <a:spAutoFit/>
              </a:bodyPr>
              <a:lstStyle/>
              <a:p>
                <a:r>
                  <a:rPr lang="ja-JP" altLang="en-US" sz="2000" dirty="0" smtClean="0">
                    <a:solidFill>
                      <a:schemeClr val="tx2">
                        <a:lumMod val="50000"/>
                      </a:schemeClr>
                    </a:solidFill>
                    <a:latin typeface="+mj-ea"/>
                    <a:ea typeface="+mj-ea"/>
                  </a:rPr>
                  <a:t>④経験情報の蓄積</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pPr marL="457200" indent="-457200">
                  <a:buAutoNum type="arabicParenR"/>
                </a:pPr>
                <a:r>
                  <a:rPr lang="ja-JP" altLang="en-US" sz="2000" dirty="0" smtClean="0">
                    <a:solidFill>
                      <a:schemeClr val="tx2">
                        <a:lumMod val="50000"/>
                      </a:schemeClr>
                    </a:solidFill>
                    <a:latin typeface="+mj-ea"/>
                    <a:ea typeface="+mj-ea"/>
                  </a:rPr>
                  <a:t>もし状態遷移</a:t>
                </a:r>
                <a14:m>
                  <m:oMath xmlns:m="http://schemas.openxmlformats.org/officeDocument/2006/math">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b="0" i="1" smtClean="0">
                                <a:solidFill>
                                  <a:schemeClr val="tx2">
                                    <a:lumMod val="50000"/>
                                  </a:schemeClr>
                                </a:solidFill>
                                <a:latin typeface="Cambria Math"/>
                              </a:rPr>
                              <m:t>𝑚</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sub>
                        </m:sSub>
                      </m:e>
                    </m:d>
                    <m:r>
                      <a:rPr lang="en-US" altLang="ja-JP" sz="2000" b="0" i="1" smtClean="0">
                        <a:solidFill>
                          <a:schemeClr val="tx2">
                            <a:lumMod val="50000"/>
                          </a:schemeClr>
                        </a:solidFill>
                        <a:latin typeface="Cambria Math"/>
                      </a:rPr>
                      <m:t> </m:t>
                    </m:r>
                  </m:oMath>
                </a14:m>
                <a:r>
                  <a:rPr lang="ja-JP" altLang="en-US" sz="2000" dirty="0" smtClean="0">
                    <a:solidFill>
                      <a:schemeClr val="tx2">
                        <a:lumMod val="50000"/>
                      </a:schemeClr>
                    </a:solidFill>
                    <a:latin typeface="+mj-ea"/>
                    <a:ea typeface="+mj-ea"/>
                  </a:rPr>
                  <a:t>に一致する知識</a:t>
                </a:r>
                <a14:m>
                  <m:oMath xmlns:m="http://schemas.openxmlformats.org/officeDocument/2006/math">
                    <m:r>
                      <a:rPr lang="en-US" altLang="ja-JP" sz="2000" b="0" i="0" smtClean="0">
                        <a:solidFill>
                          <a:schemeClr val="tx2">
                            <a:lumMod val="50000"/>
                          </a:schemeClr>
                        </a:solidFill>
                        <a:latin typeface="Cambria Math"/>
                        <a:ea typeface="+mj-ea"/>
                      </a:rPr>
                      <m:t> </m:t>
                    </m:r>
                    <m:sSub>
                      <m:sSubPr>
                        <m:ctrlPr>
                          <a:rPr lang="en-US" altLang="ja-JP" sz="2000" i="1" smtClean="0">
                            <a:solidFill>
                              <a:schemeClr val="tx2">
                                <a:lumMod val="50000"/>
                              </a:schemeClr>
                            </a:solidFill>
                            <a:latin typeface="Cambria Math"/>
                            <a:ea typeface="+mj-ea"/>
                          </a:rPr>
                        </m:ctrlPr>
                      </m:sSubPr>
                      <m:e>
                        <m:r>
                          <a:rPr lang="en-US" altLang="ja-JP" sz="2000" b="0" i="1" smtClean="0">
                            <a:solidFill>
                              <a:schemeClr val="tx2">
                                <a:lumMod val="50000"/>
                              </a:schemeClr>
                            </a:solidFill>
                            <a:latin typeface="Cambria Math"/>
                            <a:ea typeface="+mj-ea"/>
                          </a:rPr>
                          <m:t>𝑒</m:t>
                        </m:r>
                      </m:e>
                      <m:sub>
                        <m:r>
                          <a:rPr lang="en-US" altLang="ja-JP" sz="2000" b="0" i="1" smtClean="0">
                            <a:solidFill>
                              <a:schemeClr val="tx2">
                                <a:lumMod val="50000"/>
                              </a:schemeClr>
                            </a:solidFill>
                            <a:latin typeface="Cambria Math"/>
                            <a:ea typeface="+mj-ea"/>
                          </a:rPr>
                          <m:t>𝑡</m:t>
                        </m:r>
                      </m:sub>
                    </m:sSub>
                    <m:r>
                      <a:rPr lang="en-US" altLang="ja-JP" sz="2000" b="0" i="1" smtClean="0">
                        <a:solidFill>
                          <a:schemeClr val="tx2">
                            <a:lumMod val="50000"/>
                          </a:schemeClr>
                        </a:solidFill>
                        <a:latin typeface="Cambria Math"/>
                        <a:ea typeface="+mj-ea"/>
                      </a:rPr>
                      <m:t>=</m:t>
                    </m:r>
                    <m:d>
                      <m:dPr>
                        <m:ctrlPr>
                          <a:rPr lang="en-US" altLang="ja-JP" sz="2000" b="0" i="1" smtClean="0">
                            <a:solidFill>
                              <a:schemeClr val="tx2">
                                <a:lumMod val="50000"/>
                              </a:schemeClr>
                            </a:solidFill>
                            <a:latin typeface="Cambria Math"/>
                            <a:ea typeface="+mj-ea"/>
                          </a:rPr>
                        </m:ctrlPr>
                      </m:dPr>
                      <m:e>
                        <m:sSub>
                          <m:sSubPr>
                            <m:ctrlPr>
                              <a:rPr lang="en-US" altLang="ja-JP" sz="2000" i="1">
                                <a:solidFill>
                                  <a:schemeClr val="tx2">
                                    <a:lumMod val="50000"/>
                                  </a:schemeClr>
                                </a:solidFill>
                                <a:latin typeface="Cambria Math"/>
                              </a:rPr>
                            </m:ctrlPr>
                          </m:sSubPr>
                          <m:e>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b="0" i="1" smtClean="0">
                                <a:solidFill>
                                  <a:schemeClr val="tx2">
                                    <a:lumMod val="50000"/>
                                  </a:schemeClr>
                                </a:solidFill>
                                <a:latin typeface="Cambria Math"/>
                              </a:rPr>
                              <m:t>𝑚</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sub>
                        </m:sSub>
                        <m:r>
                          <a:rPr lang="en-US" altLang="ja-JP" sz="2000" b="0" i="1" smtClean="0">
                            <a:solidFill>
                              <a:schemeClr val="tx2">
                                <a:lumMod val="50000"/>
                              </a:schemeClr>
                            </a:solidFill>
                            <a:latin typeface="Cambria Math"/>
                          </a:rPr>
                          <m:t>,</m:t>
                        </m:r>
                        <m:r>
                          <a:rPr lang="en-US" altLang="ja-JP" sz="2000" b="0" i="1" smtClean="0">
                            <a:solidFill>
                              <a:schemeClr val="tx2">
                                <a:lumMod val="50000"/>
                              </a:schemeClr>
                            </a:solidFill>
                            <a:latin typeface="Cambria Math"/>
                          </a:rPr>
                          <m:t>𝑁</m:t>
                        </m:r>
                        <m:d>
                          <m:dPr>
                            <m:ctrlPr>
                              <a:rPr lang="en-US" altLang="ja-JP" sz="2000" b="0" i="1" smtClean="0">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b="0" i="1" smtClean="0">
                                    <a:solidFill>
                                      <a:schemeClr val="tx2">
                                        <a:lumMod val="50000"/>
                                      </a:schemeClr>
                                    </a:solidFill>
                                    <a:latin typeface="Cambria Math"/>
                                  </a:rPr>
                                  <m:t>𝑚</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b="0" i="1" smtClean="0">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sub>
                            </m:sSub>
                          </m:e>
                        </m:d>
                      </m:e>
                    </m:d>
                  </m:oMath>
                </a14:m>
                <a:r>
                  <a:rPr lang="ja-JP" altLang="en-US" sz="2000" dirty="0" smtClean="0">
                    <a:solidFill>
                      <a:schemeClr val="tx2">
                        <a:lumMod val="50000"/>
                      </a:schemeClr>
                    </a:solidFill>
                    <a:latin typeface="+mj-ea"/>
                    <a:ea typeface="+mj-ea"/>
                  </a:rPr>
                  <a:t>が存在すれば</a:t>
                </a:r>
                <a:endParaRPr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a:t>
                </a:r>
                <a14:m>
                  <m:oMath xmlns:m="http://schemas.openxmlformats.org/officeDocument/2006/math">
                    <m:r>
                      <a:rPr lang="en-US" altLang="ja-JP" sz="2000" i="1">
                        <a:solidFill>
                          <a:schemeClr val="tx2">
                            <a:lumMod val="50000"/>
                          </a:schemeClr>
                        </a:solidFill>
                        <a:latin typeface="Cambria Math"/>
                      </a:rPr>
                      <m:t>𝑁</m:t>
                    </m:r>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𝑚</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𝑐</m:t>
                                </m:r>
                              </m:e>
                            </m:acc>
                          </m:e>
                          <m:sub>
                            <m:r>
                              <a:rPr lang="en-US" altLang="ja-JP" sz="2000" i="1">
                                <a:solidFill>
                                  <a:schemeClr val="tx2">
                                    <a:lumMod val="50000"/>
                                  </a:schemeClr>
                                </a:solidFill>
                                <a:latin typeface="Cambria Math"/>
                              </a:rPr>
                              <m:t>𝑡</m:t>
                            </m:r>
                          </m:sub>
                        </m:sSub>
                      </m:e>
                    </m:d>
                  </m:oMath>
                </a14:m>
                <a:r>
                  <a:rPr kumimoji="1" lang="ja-JP" altLang="en-US" sz="2000" dirty="0" smtClean="0">
                    <a:solidFill>
                      <a:schemeClr val="tx2">
                        <a:lumMod val="50000"/>
                      </a:schemeClr>
                    </a:solidFill>
                    <a:latin typeface="+mj-ea"/>
                    <a:ea typeface="+mj-ea"/>
                  </a:rPr>
                  <a:t>を</a:t>
                </a:r>
                <a:r>
                  <a:rPr kumimoji="1" lang="en-US" altLang="ja-JP" sz="2000" dirty="0" smtClean="0">
                    <a:solidFill>
                      <a:schemeClr val="tx2">
                        <a:lumMod val="50000"/>
                      </a:schemeClr>
                    </a:solidFill>
                    <a:latin typeface="+mj-ea"/>
                    <a:ea typeface="+mj-ea"/>
                  </a:rPr>
                  <a:t>1</a:t>
                </a:r>
                <a:r>
                  <a:rPr kumimoji="1" lang="ja-JP" altLang="en-US" sz="2000" dirty="0" smtClean="0">
                    <a:solidFill>
                      <a:schemeClr val="tx2">
                        <a:lumMod val="50000"/>
                      </a:schemeClr>
                    </a:solidFill>
                    <a:latin typeface="+mj-ea"/>
                    <a:ea typeface="+mj-ea"/>
                  </a:rPr>
                  <a:t>回増加</a:t>
                </a:r>
                <a:endParaRPr kumimoji="1" lang="en-US" altLang="ja-JP" sz="2000" dirty="0" smtClean="0">
                  <a:solidFill>
                    <a:schemeClr val="tx2">
                      <a:lumMod val="50000"/>
                    </a:schemeClr>
                  </a:solidFill>
                  <a:latin typeface="+mj-ea"/>
                  <a:ea typeface="+mj-ea"/>
                </a:endParaRPr>
              </a:p>
              <a:p>
                <a:pPr marL="457200" indent="-457200">
                  <a:buAutoNum type="arabicParenR" startAt="2"/>
                </a:pPr>
                <a:r>
                  <a:rPr lang="ja-JP" altLang="en-US" sz="2000" dirty="0" smtClean="0">
                    <a:solidFill>
                      <a:schemeClr val="tx2">
                        <a:lumMod val="50000"/>
                      </a:schemeClr>
                    </a:solidFill>
                    <a:latin typeface="+mj-ea"/>
                    <a:ea typeface="+mj-ea"/>
                  </a:rPr>
                  <a:t>もし存在しなければ</a:t>
                </a:r>
                <a14:m>
                  <m:oMath xmlns:m="http://schemas.openxmlformats.org/officeDocument/2006/math">
                    <m:sSub>
                      <m:sSubPr>
                        <m:ctrlPr>
                          <a:rPr lang="en-US" altLang="ja-JP" sz="2000" i="1">
                            <a:solidFill>
                              <a:srgbClr val="675D59">
                                <a:lumMod val="50000"/>
                              </a:srgbClr>
                            </a:solidFill>
                            <a:latin typeface="Cambria Math"/>
                            <a:ea typeface="+mj-ea"/>
                          </a:rPr>
                        </m:ctrlPr>
                      </m:sSubPr>
                      <m:e>
                        <m:r>
                          <a:rPr lang="en-US" altLang="ja-JP" sz="2000" i="1">
                            <a:solidFill>
                              <a:srgbClr val="675D59">
                                <a:lumMod val="50000"/>
                              </a:srgbClr>
                            </a:solidFill>
                            <a:latin typeface="Cambria Math"/>
                            <a:ea typeface="+mj-ea"/>
                          </a:rPr>
                          <m:t>𝑒</m:t>
                        </m:r>
                      </m:e>
                      <m:sub>
                        <m:r>
                          <a:rPr lang="en-US" altLang="ja-JP" sz="2000" i="1">
                            <a:solidFill>
                              <a:srgbClr val="675D59">
                                <a:lumMod val="50000"/>
                              </a:srgbClr>
                            </a:solidFill>
                            <a:latin typeface="Cambria Math"/>
                            <a:ea typeface="+mj-ea"/>
                          </a:rPr>
                          <m:t>𝑡</m:t>
                        </m:r>
                      </m:sub>
                    </m:sSub>
                    <m:r>
                      <a:rPr lang="en-US" altLang="ja-JP" sz="2000" i="1">
                        <a:solidFill>
                          <a:srgbClr val="675D59">
                            <a:lumMod val="50000"/>
                          </a:srgbClr>
                        </a:solidFill>
                        <a:latin typeface="Cambria Math"/>
                        <a:ea typeface="+mj-ea"/>
                      </a:rPr>
                      <m:t>=</m:t>
                    </m:r>
                    <m:d>
                      <m:dPr>
                        <m:ctrlPr>
                          <a:rPr lang="en-US" altLang="ja-JP" sz="2000" i="1">
                            <a:solidFill>
                              <a:srgbClr val="675D59">
                                <a:lumMod val="50000"/>
                              </a:srgbClr>
                            </a:solidFill>
                            <a:latin typeface="Cambria Math"/>
                            <a:ea typeface="+mj-ea"/>
                          </a:rPr>
                        </m:ctrlPr>
                      </m:dPr>
                      <m:e>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r>
                              <a:rPr lang="en-US" altLang="ja-JP" sz="2000" i="1">
                                <a:solidFill>
                                  <a:srgbClr val="675D59">
                                    <a:lumMod val="50000"/>
                                  </a:srgbClr>
                                </a:solidFill>
                                <a:latin typeface="Cambria Math"/>
                              </a:rPr>
                              <m:t>𝑚</m:t>
                            </m:r>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sub>
                        </m:sSub>
                        <m:r>
                          <a:rPr lang="en-US" altLang="ja-JP" sz="2000" i="1">
                            <a:solidFill>
                              <a:srgbClr val="675D59">
                                <a:lumMod val="50000"/>
                              </a:srgbClr>
                            </a:solidFill>
                            <a:latin typeface="Cambria Math"/>
                          </a:rPr>
                          <m:t>,</m:t>
                        </m:r>
                        <m:r>
                          <a:rPr lang="en-US" altLang="ja-JP" sz="2000" i="1">
                            <a:solidFill>
                              <a:srgbClr val="675D59">
                                <a:lumMod val="50000"/>
                              </a:srgbClr>
                            </a:solidFill>
                            <a:latin typeface="Cambria Math"/>
                          </a:rPr>
                          <m:t>𝑁</m:t>
                        </m:r>
                        <m:d>
                          <m:dPr>
                            <m:ctrlPr>
                              <a:rPr lang="en-US" altLang="ja-JP" sz="2000" i="1">
                                <a:solidFill>
                                  <a:srgbClr val="675D59">
                                    <a:lumMod val="50000"/>
                                  </a:srgbClr>
                                </a:solidFill>
                                <a:latin typeface="Cambria Math"/>
                              </a:rPr>
                            </m:ctrlPr>
                          </m:dPr>
                          <m:e>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r>
                                  <a:rPr lang="en-US" altLang="ja-JP" sz="2000" i="1">
                                    <a:solidFill>
                                      <a:srgbClr val="675D59">
                                        <a:lumMod val="50000"/>
                                      </a:srgbClr>
                                    </a:solidFill>
                                    <a:latin typeface="Cambria Math"/>
                                  </a:rPr>
                                  <m:t>𝑚</m:t>
                                </m:r>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sub>
                            </m:sSub>
                          </m:e>
                        </m:d>
                      </m:e>
                    </m:d>
                  </m:oMath>
                </a14:m>
                <a:r>
                  <a:rPr kumimoji="1" lang="ja-JP" altLang="en-US" sz="2000" dirty="0" smtClean="0">
                    <a:solidFill>
                      <a:schemeClr val="tx2">
                        <a:lumMod val="50000"/>
                      </a:schemeClr>
                    </a:solidFill>
                    <a:latin typeface="+mj-ea"/>
                    <a:ea typeface="+mj-ea"/>
                  </a:rPr>
                  <a:t>を</a:t>
                </a:r>
                <a:endParaRPr kumimoji="1"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記憶．</a:t>
                </a:r>
                <a14:m>
                  <m:oMath xmlns:m="http://schemas.openxmlformats.org/officeDocument/2006/math">
                    <m:r>
                      <a:rPr lang="en-US" altLang="ja-JP" sz="2000" i="1">
                        <a:solidFill>
                          <a:srgbClr val="675D59">
                            <a:lumMod val="50000"/>
                          </a:srgbClr>
                        </a:solidFill>
                        <a:latin typeface="Cambria Math"/>
                      </a:rPr>
                      <m:t>𝑁</m:t>
                    </m:r>
                    <m:d>
                      <m:dPr>
                        <m:ctrlPr>
                          <a:rPr lang="en-US" altLang="ja-JP" sz="2000" i="1">
                            <a:solidFill>
                              <a:srgbClr val="675D59">
                                <a:lumMod val="50000"/>
                              </a:srgbClr>
                            </a:solidFill>
                            <a:latin typeface="Cambria Math"/>
                          </a:rPr>
                        </m:ctrlPr>
                      </m:dPr>
                      <m:e>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r>
                              <a:rPr lang="en-US" altLang="ja-JP" sz="2000" i="1">
                                <a:solidFill>
                                  <a:srgbClr val="675D59">
                                    <a:lumMod val="50000"/>
                                  </a:srgbClr>
                                </a:solidFill>
                                <a:latin typeface="Cambria Math"/>
                              </a:rPr>
                              <m:t>𝑚</m:t>
                            </m:r>
                          </m:e>
                          <m:sub>
                            <m:r>
                              <a:rPr lang="en-US" altLang="ja-JP" sz="2000" i="1">
                                <a:solidFill>
                                  <a:srgbClr val="675D59">
                                    <a:lumMod val="50000"/>
                                  </a:srgbClr>
                                </a:solidFill>
                                <a:latin typeface="Cambria Math"/>
                              </a:rPr>
                              <m:t>𝑡</m:t>
                            </m:r>
                            <m:r>
                              <a:rPr lang="en-US" altLang="ja-JP" sz="2000" i="1">
                                <a:solidFill>
                                  <a:srgbClr val="675D59">
                                    <a:lumMod val="50000"/>
                                  </a:srgbClr>
                                </a:solidFill>
                                <a:latin typeface="Cambria Math"/>
                              </a:rPr>
                              <m:t>−1</m:t>
                            </m:r>
                          </m:sub>
                        </m:sSub>
                        <m:r>
                          <a:rPr lang="en-US" altLang="ja-JP" sz="2000" i="1">
                            <a:solidFill>
                              <a:srgbClr val="675D59">
                                <a:lumMod val="50000"/>
                              </a:srgbClr>
                            </a:solidFill>
                            <a:latin typeface="Cambria Math"/>
                          </a:rPr>
                          <m:t>,</m:t>
                        </m:r>
                        <m:sSub>
                          <m:sSubPr>
                            <m:ctrlPr>
                              <a:rPr lang="en-US" altLang="ja-JP" sz="2000" i="1">
                                <a:solidFill>
                                  <a:srgbClr val="675D59">
                                    <a:lumMod val="50000"/>
                                  </a:srgbClr>
                                </a:solidFill>
                                <a:latin typeface="Cambria Math"/>
                              </a:rPr>
                            </m:ctrlPr>
                          </m:sSubPr>
                          <m:e>
                            <m:acc>
                              <m:accPr>
                                <m:chr m:val="̂"/>
                                <m:ctrlPr>
                                  <a:rPr lang="en-US" altLang="ja-JP" sz="2000" i="1">
                                    <a:solidFill>
                                      <a:srgbClr val="675D59">
                                        <a:lumMod val="50000"/>
                                      </a:srgbClr>
                                    </a:solidFill>
                                    <a:latin typeface="Cambria Math"/>
                                  </a:rPr>
                                </m:ctrlPr>
                              </m:accPr>
                              <m:e>
                                <m:r>
                                  <a:rPr lang="en-US" altLang="ja-JP" sz="2000" i="1">
                                    <a:solidFill>
                                      <a:srgbClr val="675D59">
                                        <a:lumMod val="50000"/>
                                      </a:srgbClr>
                                    </a:solidFill>
                                    <a:latin typeface="Cambria Math"/>
                                  </a:rPr>
                                  <m:t>𝑐</m:t>
                                </m:r>
                              </m:e>
                            </m:acc>
                          </m:e>
                          <m:sub>
                            <m:r>
                              <a:rPr lang="en-US" altLang="ja-JP" sz="2000" i="1">
                                <a:solidFill>
                                  <a:srgbClr val="675D59">
                                    <a:lumMod val="50000"/>
                                  </a:srgbClr>
                                </a:solidFill>
                                <a:latin typeface="Cambria Math"/>
                              </a:rPr>
                              <m:t>𝑡</m:t>
                            </m:r>
                          </m:sub>
                        </m:sSub>
                      </m:e>
                    </m:d>
                  </m:oMath>
                </a14:m>
                <a:r>
                  <a:rPr kumimoji="1" lang="ja-JP" altLang="en-US" sz="2000" dirty="0" smtClean="0">
                    <a:solidFill>
                      <a:schemeClr val="tx2">
                        <a:lumMod val="50000"/>
                      </a:schemeClr>
                    </a:solidFill>
                    <a:latin typeface="+mj-ea"/>
                    <a:ea typeface="+mj-ea"/>
                  </a:rPr>
                  <a:t>は</a:t>
                </a:r>
                <a:r>
                  <a:rPr kumimoji="1" lang="en-US" altLang="ja-JP" sz="2000" dirty="0" smtClean="0">
                    <a:solidFill>
                      <a:schemeClr val="tx2">
                        <a:lumMod val="50000"/>
                      </a:schemeClr>
                    </a:solidFill>
                    <a:latin typeface="+mj-ea"/>
                    <a:ea typeface="+mj-ea"/>
                  </a:rPr>
                  <a:t>1</a:t>
                </a:r>
                <a:r>
                  <a:rPr kumimoji="1" lang="ja-JP" altLang="en-US" sz="2000" dirty="0" smtClean="0">
                    <a:solidFill>
                      <a:schemeClr val="tx2">
                        <a:lumMod val="50000"/>
                      </a:schemeClr>
                    </a:solidFill>
                    <a:latin typeface="+mj-ea"/>
                    <a:ea typeface="+mj-ea"/>
                  </a:rPr>
                  <a:t>回とする</a:t>
                </a:r>
                <a:endParaRPr kumimoji="1" lang="en-US" altLang="ja-JP" sz="2000" dirty="0" smtClean="0">
                  <a:solidFill>
                    <a:schemeClr val="tx2">
                      <a:lumMod val="50000"/>
                    </a:schemeClr>
                  </a:solidFill>
                  <a:latin typeface="+mj-ea"/>
                  <a:ea typeface="+mj-ea"/>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080000" y="3960000"/>
                <a:ext cx="7199999" cy="2123658"/>
              </a:xfrm>
              <a:prstGeom prst="rect">
                <a:avLst/>
              </a:prstGeom>
              <a:blipFill rotWithShape="1">
                <a:blip r:embed="rId2"/>
                <a:stretch>
                  <a:fillRect l="-847" t="-1437" b="-3736"/>
                </a:stretch>
              </a:blipFill>
            </p:spPr>
            <p:txBody>
              <a:bodyPr/>
              <a:lstStyle/>
              <a:p>
                <a:r>
                  <a:rPr lang="ja-JP" altLang="en-US">
                    <a:noFill/>
                  </a:rPr>
                  <a:t> </a:t>
                </a:r>
              </a:p>
            </p:txBody>
          </p:sp>
        </mc:Fallback>
      </mc:AlternateContent>
      <p:sp>
        <p:nvSpPr>
          <p:cNvPr id="38" name="コンテンツ プレースホルダー 2"/>
          <p:cNvSpPr txBox="1">
            <a:spLocks/>
          </p:cNvSpPr>
          <p:nvPr/>
        </p:nvSpPr>
        <p:spPr>
          <a:xfrm>
            <a:off x="720000" y="1556792"/>
            <a:ext cx="7704000" cy="1494252"/>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経験した状態遷移とその回数を知識化</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以後の不完全知覚の判定に利用</a:t>
            </a:r>
            <a:endParaRPr lang="en-US" altLang="ja-JP" sz="2400" dirty="0" smtClean="0">
              <a:solidFill>
                <a:schemeClr val="bg2">
                  <a:lumMod val="10000"/>
                </a:schemeClr>
              </a:solidFill>
              <a:latin typeface="+mj-ea"/>
              <a:ea typeface="+mj-ea"/>
            </a:endParaRPr>
          </a:p>
        </p:txBody>
      </p:sp>
      <p:cxnSp>
        <p:nvCxnSpPr>
          <p:cNvPr id="40" name="直線矢印コネクタ 39"/>
          <p:cNvCxnSpPr/>
          <p:nvPr/>
        </p:nvCxnSpPr>
        <p:spPr>
          <a:xfrm>
            <a:off x="971600" y="2925304"/>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319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011600" y="274530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995600" y="2385304"/>
            <a:ext cx="649537"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ｔ－１</a:t>
            </a:r>
            <a:endParaRPr kumimoji="1" lang="ja-JP" altLang="en-US" b="1" dirty="0">
              <a:solidFill>
                <a:schemeClr val="tx2">
                  <a:lumMod val="50000"/>
                </a:schemeClr>
              </a:solidFill>
              <a:latin typeface="+mj-ea"/>
              <a:ea typeface="+mj-ea"/>
            </a:endParaRPr>
          </a:p>
        </p:txBody>
      </p:sp>
      <p:sp>
        <p:nvSpPr>
          <p:cNvPr id="44" name="テキスト ボックス 43"/>
          <p:cNvSpPr txBox="1"/>
          <p:nvPr/>
        </p:nvSpPr>
        <p:spPr>
          <a:xfrm>
            <a:off x="5903600" y="2385304"/>
            <a:ext cx="261610"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45" name="円/楕円 44"/>
              <p:cNvSpPr>
                <a:spLocks noChangeAspect="1"/>
              </p:cNvSpPr>
              <p:nvPr/>
            </p:nvSpPr>
            <p:spPr>
              <a:xfrm>
                <a:off x="4031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45" name="円/楕円 44"/>
              <p:cNvSpPr>
                <a:spLocks noRot="1" noChangeAspect="1" noMove="1" noResize="1" noEditPoints="1" noAdjustHandles="1" noChangeArrowheads="1" noChangeShapeType="1" noTextEdit="1"/>
              </p:cNvSpPr>
              <p:nvPr/>
            </p:nvSpPr>
            <p:spPr>
              <a:xfrm>
                <a:off x="4031600" y="3141304"/>
                <a:ext cx="540000" cy="540000"/>
              </a:xfrm>
              <a:prstGeom prst="ellipse">
                <a:avLst/>
              </a:prstGeom>
              <a:blipFill rotWithShape="1">
                <a:blip r:embed="rId3"/>
                <a:stretch>
                  <a:fillRect l="-2174" r="-1087"/>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円/楕円 45"/>
              <p:cNvSpPr>
                <a:spLocks noChangeAspect="1"/>
              </p:cNvSpPr>
              <p:nvPr/>
            </p:nvSpPr>
            <p:spPr>
              <a:xfrm>
                <a:off x="5723600" y="314130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sub>
                      </m:sSub>
                    </m:oMath>
                  </m:oMathPara>
                </a14:m>
                <a:endParaRPr kumimoji="1" lang="ja-JP" altLang="en-US" b="1" dirty="0"/>
              </a:p>
            </p:txBody>
          </p:sp>
        </mc:Choice>
        <mc:Fallback xmlns="">
          <p:sp>
            <p:nvSpPr>
              <p:cNvPr id="46" name="円/楕円 45"/>
              <p:cNvSpPr>
                <a:spLocks noRot="1" noChangeAspect="1" noMove="1" noResize="1" noEditPoints="1" noAdjustHandles="1" noChangeArrowheads="1" noChangeShapeType="1" noTextEdit="1"/>
              </p:cNvSpPr>
              <p:nvPr/>
            </p:nvSpPr>
            <p:spPr>
              <a:xfrm>
                <a:off x="5723600" y="3141304"/>
                <a:ext cx="540000" cy="540000"/>
              </a:xfrm>
              <a:prstGeom prst="ellipse">
                <a:avLst/>
              </a:prstGeom>
              <a:blipFill rotWithShape="1">
                <a:blip r:embed="rId4"/>
                <a:stretch>
                  <a:fillRect/>
                </a:stretch>
              </a:blipFill>
              <a:ln w="19050">
                <a:solidFill>
                  <a:schemeClr val="bg2">
                    <a:lumMod val="10000"/>
                  </a:schemeClr>
                </a:solidFill>
              </a:ln>
            </p:spPr>
            <p:txBody>
              <a:bodyPr/>
              <a:lstStyle/>
              <a:p>
                <a:r>
                  <a:rPr lang="ja-JP" altLang="en-US">
                    <a:noFill/>
                  </a:rPr>
                  <a:t> </a:t>
                </a:r>
              </a:p>
            </p:txBody>
          </p:sp>
        </mc:Fallback>
      </mc:AlternateContent>
      <p:cxnSp>
        <p:nvCxnSpPr>
          <p:cNvPr id="47" name="直線矢印コネクタ 46"/>
          <p:cNvCxnSpPr/>
          <p:nvPr/>
        </p:nvCxnSpPr>
        <p:spPr>
          <a:xfrm>
            <a:off x="4571600" y="341130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p:cNvSpPr txBox="1"/>
              <p:nvPr/>
            </p:nvSpPr>
            <p:spPr>
              <a:xfrm>
                <a:off x="4751600" y="303330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𝟏</m:t>
                          </m:r>
                        </m:sub>
                      </m:sSub>
                    </m:oMath>
                  </m:oMathPara>
                </a14:m>
                <a:endParaRPr kumimoji="1" lang="ja-JP" altLang="en-US" b="1"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4751600" y="3033304"/>
                <a:ext cx="752065"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49" name="直線コネクタ 48"/>
          <p:cNvCxnSpPr/>
          <p:nvPr/>
        </p:nvCxnSpPr>
        <p:spPr>
          <a:xfrm>
            <a:off x="2627360" y="2754224"/>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03360" y="2394224"/>
            <a:ext cx="607859" cy="369332"/>
          </a:xfrm>
          <a:prstGeom prst="rect">
            <a:avLst/>
          </a:prstGeom>
          <a:noFill/>
        </p:spPr>
        <p:txBody>
          <a:bodyPr wrap="none" rtlCol="0">
            <a:spAutoFit/>
          </a:bodyPr>
          <a:lstStyle/>
          <a:p>
            <a:r>
              <a:rPr kumimoji="1" lang="ja-JP" altLang="en-US" b="1" dirty="0" smtClean="0">
                <a:solidFill>
                  <a:schemeClr val="tx2">
                    <a:lumMod val="50000"/>
                  </a:schemeClr>
                </a:solidFill>
                <a:latin typeface="+mj-ea"/>
                <a:ea typeface="+mj-ea"/>
              </a:rPr>
              <a:t>ｔ－</a:t>
            </a:r>
            <a:r>
              <a:rPr kumimoji="1" lang="en-US" altLang="ja-JP" b="1" dirty="0" smtClean="0">
                <a:solidFill>
                  <a:schemeClr val="tx2">
                    <a:lumMod val="50000"/>
                  </a:schemeClr>
                </a:solidFill>
                <a:latin typeface="+mj-ea"/>
                <a:ea typeface="+mj-ea"/>
              </a:rPr>
              <a:t>2</a:t>
            </a:r>
            <a:endParaRPr kumimoji="1" lang="ja-JP" altLang="en-US" b="1"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51" name="円/楕円 50"/>
              <p:cNvSpPr>
                <a:spLocks noChangeAspect="1"/>
              </p:cNvSpPr>
              <p:nvPr/>
            </p:nvSpPr>
            <p:spPr>
              <a:xfrm>
                <a:off x="2339360" y="3150224"/>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b="1" i="1" smtClean="0">
                              <a:solidFill>
                                <a:schemeClr val="tx2">
                                  <a:lumMod val="50000"/>
                                </a:schemeClr>
                              </a:solidFill>
                              <a:latin typeface="Cambria Math"/>
                            </a:rPr>
                          </m:ctrlPr>
                        </m:sSubPr>
                        <m:e>
                          <m:acc>
                            <m:accPr>
                              <m:chr m:val="̂"/>
                              <m:ctrlPr>
                                <a:rPr kumimoji="1" lang="en-US" altLang="ja-JP" b="1" i="1" smtClean="0">
                                  <a:solidFill>
                                    <a:schemeClr val="tx2">
                                      <a:lumMod val="50000"/>
                                    </a:schemeClr>
                                  </a:solidFill>
                                  <a:latin typeface="Cambria Math"/>
                                </a:rPr>
                              </m:ctrlPr>
                            </m:accPr>
                            <m:e>
                              <m:r>
                                <a:rPr kumimoji="1" lang="en-US" altLang="ja-JP" b="1" i="1" smtClean="0">
                                  <a:solidFill>
                                    <a:schemeClr val="tx2">
                                      <a:lumMod val="50000"/>
                                    </a:schemeClr>
                                  </a:solidFill>
                                  <a:latin typeface="Cambria Math"/>
                                </a:rPr>
                                <m:t>𝒄</m:t>
                              </m:r>
                            </m:e>
                          </m:acc>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51" name="円/楕円 50"/>
              <p:cNvSpPr>
                <a:spLocks noRot="1" noChangeAspect="1" noMove="1" noResize="1" noEditPoints="1" noAdjustHandles="1" noChangeArrowheads="1" noChangeShapeType="1" noTextEdit="1"/>
              </p:cNvSpPr>
              <p:nvPr/>
            </p:nvSpPr>
            <p:spPr>
              <a:xfrm>
                <a:off x="2339360" y="3150224"/>
                <a:ext cx="540000" cy="540000"/>
              </a:xfrm>
              <a:prstGeom prst="ellipse">
                <a:avLst/>
              </a:prstGeom>
              <a:blipFill rotWithShape="1">
                <a:blip r:embed="rId6"/>
                <a:stretch>
                  <a:fillRect l="-2198" r="-2198"/>
                </a:stretch>
              </a:blipFill>
              <a:ln w="19050">
                <a:solidFill>
                  <a:schemeClr val="bg2">
                    <a:lumMod val="10000"/>
                  </a:schemeClr>
                </a:solidFill>
              </a:ln>
            </p:spPr>
            <p:txBody>
              <a:bodyPr/>
              <a:lstStyle/>
              <a:p>
                <a:r>
                  <a:rPr lang="ja-JP" altLang="en-US">
                    <a:noFill/>
                  </a:rPr>
                  <a:t> </a:t>
                </a:r>
              </a:p>
            </p:txBody>
          </p:sp>
        </mc:Fallback>
      </mc:AlternateContent>
      <p:cxnSp>
        <p:nvCxnSpPr>
          <p:cNvPr id="52" name="直線矢印コネクタ 51"/>
          <p:cNvCxnSpPr/>
          <p:nvPr/>
        </p:nvCxnSpPr>
        <p:spPr>
          <a:xfrm>
            <a:off x="2879360" y="3420224"/>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テキスト ボックス 52"/>
              <p:cNvSpPr txBox="1"/>
              <p:nvPr/>
            </p:nvSpPr>
            <p:spPr>
              <a:xfrm>
                <a:off x="3059360" y="3042224"/>
                <a:ext cx="7520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2">
                                  <a:lumMod val="50000"/>
                                </a:schemeClr>
                              </a:solidFill>
                              <a:latin typeface="Cambria Math"/>
                            </a:rPr>
                          </m:ctrlPr>
                        </m:sSubPr>
                        <m:e>
                          <m:r>
                            <a:rPr kumimoji="1" lang="en-US" altLang="ja-JP" b="1" i="1" smtClean="0">
                              <a:solidFill>
                                <a:schemeClr val="tx2">
                                  <a:lumMod val="50000"/>
                                </a:schemeClr>
                              </a:solidFill>
                              <a:latin typeface="Cambria Math"/>
                            </a:rPr>
                            <m:t>𝒎</m:t>
                          </m:r>
                        </m:e>
                        <m:sub>
                          <m:r>
                            <a:rPr kumimoji="1" lang="en-US" altLang="ja-JP" b="1" i="1" smtClean="0">
                              <a:solidFill>
                                <a:schemeClr val="tx2">
                                  <a:lumMod val="50000"/>
                                </a:schemeClr>
                              </a:solidFill>
                              <a:latin typeface="Cambria Math"/>
                            </a:rPr>
                            <m:t>𝒕</m:t>
                          </m:r>
                          <m:r>
                            <a:rPr kumimoji="1" lang="en-US" altLang="ja-JP" b="1" i="1" smtClean="0">
                              <a:solidFill>
                                <a:schemeClr val="tx2">
                                  <a:lumMod val="50000"/>
                                </a:schemeClr>
                              </a:solidFill>
                              <a:latin typeface="Cambria Math"/>
                            </a:rPr>
                            <m:t>−</m:t>
                          </m:r>
                          <m:r>
                            <a:rPr kumimoji="1" lang="en-US" altLang="ja-JP" b="1" i="1" smtClean="0">
                              <a:solidFill>
                                <a:schemeClr val="tx2">
                                  <a:lumMod val="50000"/>
                                </a:schemeClr>
                              </a:solidFill>
                              <a:latin typeface="Cambria Math"/>
                            </a:rPr>
                            <m:t>𝟐</m:t>
                          </m:r>
                        </m:sub>
                      </m:sSub>
                    </m:oMath>
                  </m:oMathPara>
                </a14:m>
                <a:endParaRPr kumimoji="1" lang="ja-JP" altLang="en-US" b="1"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059360" y="3042224"/>
                <a:ext cx="752065"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54" name="正方形/長方形 53"/>
          <p:cNvSpPr/>
          <p:nvPr/>
        </p:nvSpPr>
        <p:spPr>
          <a:xfrm>
            <a:off x="3960000" y="3060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吹き出し 54"/>
          <p:cNvSpPr>
            <a:spLocks/>
          </p:cNvSpPr>
          <p:nvPr/>
        </p:nvSpPr>
        <p:spPr>
          <a:xfrm>
            <a:off x="1080000" y="3960000"/>
            <a:ext cx="7200000" cy="2160000"/>
          </a:xfrm>
          <a:prstGeom prst="wedgeRectCallout">
            <a:avLst>
              <a:gd name="adj1" fmla="val -7510"/>
              <a:gd name="adj2" fmla="val -6181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440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検証実験：概要</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900000" y="1557272"/>
            <a:ext cx="7560000" cy="4320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強化学習エージェントによる迷路問題</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a:solidFill>
                  <a:schemeClr val="bg2">
                    <a:lumMod val="10000"/>
                  </a:schemeClr>
                </a:solidFill>
                <a:latin typeface="+mj-ea"/>
                <a:ea typeface="+mj-ea"/>
              </a:rPr>
              <a:t>状態認識の</a:t>
            </a:r>
            <a:r>
              <a:rPr lang="ja-JP" altLang="en-US" sz="2400" dirty="0" smtClean="0">
                <a:solidFill>
                  <a:schemeClr val="bg2">
                    <a:lumMod val="10000"/>
                  </a:schemeClr>
                </a:solidFill>
                <a:latin typeface="+mj-ea"/>
                <a:ea typeface="+mj-ea"/>
              </a:rPr>
              <a:t>異なる</a:t>
            </a:r>
            <a:r>
              <a:rPr lang="en-US" altLang="ja-JP" sz="2400" dirty="0" smtClean="0">
                <a:solidFill>
                  <a:schemeClr val="bg2">
                    <a:lumMod val="10000"/>
                  </a:schemeClr>
                </a:solidFill>
                <a:latin typeface="+mj-ea"/>
                <a:ea typeface="+mj-ea"/>
              </a:rPr>
              <a:t>4</a:t>
            </a:r>
            <a:r>
              <a:rPr lang="ja-JP" altLang="en-US" sz="2400" dirty="0" smtClean="0">
                <a:solidFill>
                  <a:schemeClr val="bg2">
                    <a:lumMod val="10000"/>
                  </a:schemeClr>
                </a:solidFill>
                <a:latin typeface="+mj-ea"/>
                <a:ea typeface="+mj-ea"/>
              </a:rPr>
              <a:t>エージェント</a:t>
            </a:r>
            <a:endParaRPr lang="en-US" altLang="ja-JP" sz="2400" dirty="0" smtClean="0">
              <a:solidFill>
                <a:schemeClr val="bg2">
                  <a:lumMod val="10000"/>
                </a:schemeClr>
              </a:solidFill>
              <a:latin typeface="+mj-ea"/>
              <a:ea typeface="+mj-ea"/>
            </a:endParaRPr>
          </a:p>
          <a:p>
            <a:pPr marL="0" indent="0">
              <a:buClr>
                <a:schemeClr val="accent1"/>
              </a:buClr>
              <a:buFont typeface="Arial" pitchFamily="34" charset="0"/>
              <a:buNone/>
            </a:pPr>
            <a:endParaRPr lang="en-US" altLang="ja-JP" sz="2400" dirty="0" smtClean="0">
              <a:solidFill>
                <a:schemeClr val="bg2">
                  <a:lumMod val="10000"/>
                </a:schemeClr>
              </a:solidFill>
              <a:latin typeface="+mj-ea"/>
              <a:ea typeface="+mj-ea"/>
            </a:endParaRPr>
          </a:p>
        </p:txBody>
      </p:sp>
      <p:grpSp>
        <p:nvGrpSpPr>
          <p:cNvPr id="3" name="グループ化 2"/>
          <p:cNvGrpSpPr/>
          <p:nvPr/>
        </p:nvGrpSpPr>
        <p:grpSpPr>
          <a:xfrm>
            <a:off x="828000" y="2592000"/>
            <a:ext cx="7381796" cy="4210331"/>
            <a:chOff x="828000" y="2592000"/>
            <a:chExt cx="7381796" cy="4210331"/>
          </a:xfrm>
        </p:grpSpPr>
        <p:grpSp>
          <p:nvGrpSpPr>
            <p:cNvPr id="178" name="グループ化 177"/>
            <p:cNvGrpSpPr>
              <a:grpSpLocks noChangeAspect="1"/>
            </p:cNvGrpSpPr>
            <p:nvPr/>
          </p:nvGrpSpPr>
          <p:grpSpPr>
            <a:xfrm>
              <a:off x="828000" y="2592000"/>
              <a:ext cx="7381796" cy="4210331"/>
              <a:chOff x="280934" y="1152000"/>
              <a:chExt cx="8106273" cy="4626650"/>
            </a:xfrm>
          </p:grpSpPr>
          <p:sp>
            <p:nvSpPr>
              <p:cNvPr id="179" name="右矢印 178"/>
              <p:cNvSpPr>
                <a:spLocks noChangeAspect="1"/>
              </p:cNvSpPr>
              <p:nvPr/>
            </p:nvSpPr>
            <p:spPr>
              <a:xfrm>
                <a:off x="2700000" y="2700000"/>
                <a:ext cx="600000" cy="900000"/>
              </a:xfrm>
              <a:prstGeom prst="rightArrow">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80" name="右矢印 179"/>
              <p:cNvSpPr>
                <a:spLocks noChangeAspect="1"/>
              </p:cNvSpPr>
              <p:nvPr/>
            </p:nvSpPr>
            <p:spPr>
              <a:xfrm>
                <a:off x="5400000" y="2700000"/>
                <a:ext cx="600000" cy="900000"/>
              </a:xfrm>
              <a:prstGeom prst="rightArrow">
                <a:avLst>
                  <a:gd name="adj1" fmla="val 50000"/>
                  <a:gd name="adj2" fmla="val 60695"/>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pSp>
            <p:nvGrpSpPr>
              <p:cNvPr id="181" name="グループ化 180"/>
              <p:cNvGrpSpPr/>
              <p:nvPr/>
            </p:nvGrpSpPr>
            <p:grpSpPr>
              <a:xfrm>
                <a:off x="6300000" y="2340000"/>
                <a:ext cx="1414284" cy="1722857"/>
                <a:chOff x="6300000" y="2160000"/>
                <a:chExt cx="1414284" cy="1722857"/>
              </a:xfrm>
            </p:grpSpPr>
            <p:grpSp>
              <p:nvGrpSpPr>
                <p:cNvPr id="295" name="Group 30"/>
                <p:cNvGrpSpPr>
                  <a:grpSpLocks noChangeAspect="1"/>
                </p:cNvGrpSpPr>
                <p:nvPr/>
              </p:nvGrpSpPr>
              <p:grpSpPr bwMode="auto">
                <a:xfrm>
                  <a:off x="6300000" y="2160000"/>
                  <a:ext cx="514284" cy="642857"/>
                  <a:chOff x="975" y="2568"/>
                  <a:chExt cx="367" cy="408"/>
                </a:xfrm>
              </p:grpSpPr>
              <p:sp>
                <p:nvSpPr>
                  <p:cNvPr id="335" name="Oval 31"/>
                  <p:cNvSpPr>
                    <a:spLocks noChangeAspect="1" noChangeArrowheads="1"/>
                  </p:cNvSpPr>
                  <p:nvPr/>
                </p:nvSpPr>
                <p:spPr bwMode="auto">
                  <a:xfrm>
                    <a:off x="975" y="2626"/>
                    <a:ext cx="46" cy="73"/>
                  </a:xfrm>
                  <a:prstGeom prst="ellipse">
                    <a:avLst/>
                  </a:prstGeom>
                  <a:solidFill>
                    <a:srgbClr val="C0504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6" name="Rectangle 32"/>
                  <p:cNvSpPr>
                    <a:spLocks noChangeAspect="1" noChangeArrowheads="1"/>
                  </p:cNvSpPr>
                  <p:nvPr/>
                </p:nvSpPr>
                <p:spPr bwMode="auto">
                  <a:xfrm>
                    <a:off x="1006" y="2568"/>
                    <a:ext cx="305" cy="204"/>
                  </a:xfrm>
                  <a:prstGeom prst="rect">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7"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8" name="Rectangle 34"/>
                  <p:cNvSpPr>
                    <a:spLocks noChangeAspect="1" noChangeArrowheads="1"/>
                  </p:cNvSpPr>
                  <p:nvPr/>
                </p:nvSpPr>
                <p:spPr bwMode="auto">
                  <a:xfrm>
                    <a:off x="1066" y="2772"/>
                    <a:ext cx="200" cy="146"/>
                  </a:xfrm>
                  <a:prstGeom prst="rect">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9"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0"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1"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2"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3" name="AutoShape 39"/>
                  <p:cNvSpPr>
                    <a:spLocks noChangeAspect="1" noChangeArrowheads="1"/>
                  </p:cNvSpPr>
                  <p:nvPr/>
                </p:nvSpPr>
                <p:spPr bwMode="auto">
                  <a:xfrm>
                    <a:off x="990" y="2786"/>
                    <a:ext cx="77" cy="88"/>
                  </a:xfrm>
                  <a:prstGeom prst="parallelogram">
                    <a:avLst>
                      <a:gd name="adj" fmla="val 25000"/>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4" name="AutoShape 40"/>
                  <p:cNvSpPr>
                    <a:spLocks noChangeAspect="1" noChangeArrowheads="1"/>
                  </p:cNvSpPr>
                  <p:nvPr/>
                </p:nvSpPr>
                <p:spPr bwMode="auto">
                  <a:xfrm flipH="1">
                    <a:off x="1266" y="2786"/>
                    <a:ext cx="76" cy="88"/>
                  </a:xfrm>
                  <a:prstGeom prst="parallelogram">
                    <a:avLst>
                      <a:gd name="adj" fmla="val 25273"/>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5" name="Oval 41"/>
                  <p:cNvSpPr>
                    <a:spLocks noChangeAspect="1" noChangeArrowheads="1"/>
                  </p:cNvSpPr>
                  <p:nvPr/>
                </p:nvSpPr>
                <p:spPr bwMode="auto">
                  <a:xfrm>
                    <a:off x="1296" y="2626"/>
                    <a:ext cx="46" cy="73"/>
                  </a:xfrm>
                  <a:prstGeom prst="ellipse">
                    <a:avLst/>
                  </a:prstGeom>
                  <a:solidFill>
                    <a:srgbClr val="C0504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46"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296" name="Group 30"/>
                <p:cNvGrpSpPr>
                  <a:grpSpLocks noChangeAspect="1"/>
                </p:cNvGrpSpPr>
                <p:nvPr/>
              </p:nvGrpSpPr>
              <p:grpSpPr bwMode="auto">
                <a:xfrm>
                  <a:off x="7200000" y="2160000"/>
                  <a:ext cx="514284" cy="642857"/>
                  <a:chOff x="975" y="2568"/>
                  <a:chExt cx="367" cy="408"/>
                </a:xfrm>
              </p:grpSpPr>
              <p:sp>
                <p:nvSpPr>
                  <p:cNvPr id="323" name="Oval 31"/>
                  <p:cNvSpPr>
                    <a:spLocks noChangeAspect="1" noChangeArrowheads="1"/>
                  </p:cNvSpPr>
                  <p:nvPr/>
                </p:nvSpPr>
                <p:spPr bwMode="auto">
                  <a:xfrm>
                    <a:off x="975" y="2626"/>
                    <a:ext cx="46" cy="73"/>
                  </a:xfrm>
                  <a:prstGeom prst="ellipse">
                    <a:avLst/>
                  </a:prstGeom>
                  <a:solidFill>
                    <a:srgbClr val="9BBB59">
                      <a:lumMod val="60000"/>
                      <a:lumOff val="40000"/>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4" name="Rectangle 32"/>
                  <p:cNvSpPr>
                    <a:spLocks noChangeAspect="1" noChangeArrowheads="1"/>
                  </p:cNvSpPr>
                  <p:nvPr/>
                </p:nvSpPr>
                <p:spPr bwMode="auto">
                  <a:xfrm>
                    <a:off x="1006" y="2568"/>
                    <a:ext cx="305" cy="204"/>
                  </a:xfrm>
                  <a:prstGeom prst="rect">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5"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6" name="Rectangle 34"/>
                  <p:cNvSpPr>
                    <a:spLocks noChangeAspect="1" noChangeArrowheads="1"/>
                  </p:cNvSpPr>
                  <p:nvPr/>
                </p:nvSpPr>
                <p:spPr bwMode="auto">
                  <a:xfrm>
                    <a:off x="1066" y="2772"/>
                    <a:ext cx="200" cy="146"/>
                  </a:xfrm>
                  <a:prstGeom prst="rect">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7"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8"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9"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0"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1" name="AutoShape 39"/>
                  <p:cNvSpPr>
                    <a:spLocks noChangeAspect="1" noChangeArrowheads="1"/>
                  </p:cNvSpPr>
                  <p:nvPr/>
                </p:nvSpPr>
                <p:spPr bwMode="auto">
                  <a:xfrm>
                    <a:off x="990" y="2786"/>
                    <a:ext cx="77" cy="88"/>
                  </a:xfrm>
                  <a:prstGeom prst="parallelogram">
                    <a:avLst>
                      <a:gd name="adj" fmla="val 25000"/>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2" name="AutoShape 40"/>
                  <p:cNvSpPr>
                    <a:spLocks noChangeAspect="1" noChangeArrowheads="1"/>
                  </p:cNvSpPr>
                  <p:nvPr/>
                </p:nvSpPr>
                <p:spPr bwMode="auto">
                  <a:xfrm flipH="1">
                    <a:off x="1266" y="2786"/>
                    <a:ext cx="76" cy="88"/>
                  </a:xfrm>
                  <a:prstGeom prst="parallelogram">
                    <a:avLst>
                      <a:gd name="adj" fmla="val 25273"/>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3" name="Oval 41"/>
                  <p:cNvSpPr>
                    <a:spLocks noChangeAspect="1" noChangeArrowheads="1"/>
                  </p:cNvSpPr>
                  <p:nvPr/>
                </p:nvSpPr>
                <p:spPr bwMode="auto">
                  <a:xfrm>
                    <a:off x="1296" y="2626"/>
                    <a:ext cx="46" cy="73"/>
                  </a:xfrm>
                  <a:prstGeom prst="ellipse">
                    <a:avLst/>
                  </a:prstGeom>
                  <a:solidFill>
                    <a:srgbClr val="9BBB59">
                      <a:lumMod val="60000"/>
                      <a:lumOff val="40000"/>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34"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297" name="Group 30"/>
                <p:cNvGrpSpPr>
                  <a:grpSpLocks noChangeAspect="1"/>
                </p:cNvGrpSpPr>
                <p:nvPr/>
              </p:nvGrpSpPr>
              <p:grpSpPr bwMode="auto">
                <a:xfrm>
                  <a:off x="6300000" y="3240000"/>
                  <a:ext cx="514284" cy="642857"/>
                  <a:chOff x="975" y="2568"/>
                  <a:chExt cx="367" cy="408"/>
                </a:xfrm>
              </p:grpSpPr>
              <p:sp>
                <p:nvSpPr>
                  <p:cNvPr id="311" name="Oval 31"/>
                  <p:cNvSpPr>
                    <a:spLocks noChangeAspect="1" noChangeArrowheads="1"/>
                  </p:cNvSpPr>
                  <p:nvPr/>
                </p:nvSpPr>
                <p:spPr bwMode="auto">
                  <a:xfrm>
                    <a:off x="975" y="2626"/>
                    <a:ext cx="46" cy="73"/>
                  </a:xfrm>
                  <a:prstGeom prst="ellipse">
                    <a:avLst/>
                  </a:prstGeom>
                  <a:solidFill>
                    <a:srgbClr val="4F81B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2" name="Rectangle 32"/>
                  <p:cNvSpPr>
                    <a:spLocks noChangeAspect="1" noChangeArrowheads="1"/>
                  </p:cNvSpPr>
                  <p:nvPr/>
                </p:nvSpPr>
                <p:spPr bwMode="auto">
                  <a:xfrm>
                    <a:off x="1006" y="2568"/>
                    <a:ext cx="305" cy="204"/>
                  </a:xfrm>
                  <a:prstGeom prst="rect">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3"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4" name="Rectangle 34"/>
                  <p:cNvSpPr>
                    <a:spLocks noChangeAspect="1" noChangeArrowheads="1"/>
                  </p:cNvSpPr>
                  <p:nvPr/>
                </p:nvSpPr>
                <p:spPr bwMode="auto">
                  <a:xfrm>
                    <a:off x="1066" y="2772"/>
                    <a:ext cx="200" cy="146"/>
                  </a:xfrm>
                  <a:prstGeom prst="rect">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5"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6"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7"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8"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9" name="AutoShape 39"/>
                  <p:cNvSpPr>
                    <a:spLocks noChangeAspect="1" noChangeArrowheads="1"/>
                  </p:cNvSpPr>
                  <p:nvPr/>
                </p:nvSpPr>
                <p:spPr bwMode="auto">
                  <a:xfrm>
                    <a:off x="990" y="2786"/>
                    <a:ext cx="77" cy="88"/>
                  </a:xfrm>
                  <a:prstGeom prst="parallelogram">
                    <a:avLst>
                      <a:gd name="adj" fmla="val 25000"/>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0" name="AutoShape 40"/>
                  <p:cNvSpPr>
                    <a:spLocks noChangeAspect="1" noChangeArrowheads="1"/>
                  </p:cNvSpPr>
                  <p:nvPr/>
                </p:nvSpPr>
                <p:spPr bwMode="auto">
                  <a:xfrm flipH="1">
                    <a:off x="1266" y="2786"/>
                    <a:ext cx="76" cy="88"/>
                  </a:xfrm>
                  <a:prstGeom prst="parallelogram">
                    <a:avLst>
                      <a:gd name="adj" fmla="val 25273"/>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1" name="Oval 41"/>
                  <p:cNvSpPr>
                    <a:spLocks noChangeAspect="1" noChangeArrowheads="1"/>
                  </p:cNvSpPr>
                  <p:nvPr/>
                </p:nvSpPr>
                <p:spPr bwMode="auto">
                  <a:xfrm>
                    <a:off x="1296" y="2626"/>
                    <a:ext cx="46" cy="73"/>
                  </a:xfrm>
                  <a:prstGeom prst="ellipse">
                    <a:avLst/>
                  </a:prstGeom>
                  <a:solidFill>
                    <a:srgbClr val="4F81B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22"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298" name="Group 30"/>
                <p:cNvGrpSpPr>
                  <a:grpSpLocks noChangeAspect="1"/>
                </p:cNvGrpSpPr>
                <p:nvPr/>
              </p:nvGrpSpPr>
              <p:grpSpPr bwMode="auto">
                <a:xfrm>
                  <a:off x="7200000" y="3240000"/>
                  <a:ext cx="514284" cy="642857"/>
                  <a:chOff x="975" y="2568"/>
                  <a:chExt cx="367" cy="408"/>
                </a:xfrm>
              </p:grpSpPr>
              <p:sp>
                <p:nvSpPr>
                  <p:cNvPr id="299" name="Oval 31"/>
                  <p:cNvSpPr>
                    <a:spLocks noChangeAspect="1" noChangeArrowheads="1"/>
                  </p:cNvSpPr>
                  <p:nvPr/>
                </p:nvSpPr>
                <p:spPr bwMode="auto">
                  <a:xfrm>
                    <a:off x="975" y="2626"/>
                    <a:ext cx="46" cy="73"/>
                  </a:xfrm>
                  <a:prstGeom prst="ellipse">
                    <a:avLst/>
                  </a:prstGeom>
                  <a:solidFill>
                    <a:srgbClr val="8064A2"/>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0" name="Rectangle 32"/>
                  <p:cNvSpPr>
                    <a:spLocks noChangeAspect="1" noChangeArrowheads="1"/>
                  </p:cNvSpPr>
                  <p:nvPr/>
                </p:nvSpPr>
                <p:spPr bwMode="auto">
                  <a:xfrm>
                    <a:off x="1006" y="2568"/>
                    <a:ext cx="305" cy="204"/>
                  </a:xfrm>
                  <a:prstGeom prst="rect">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1"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2" name="Rectangle 34"/>
                  <p:cNvSpPr>
                    <a:spLocks noChangeAspect="1" noChangeArrowheads="1"/>
                  </p:cNvSpPr>
                  <p:nvPr/>
                </p:nvSpPr>
                <p:spPr bwMode="auto">
                  <a:xfrm>
                    <a:off x="1066" y="2772"/>
                    <a:ext cx="200" cy="146"/>
                  </a:xfrm>
                  <a:prstGeom prst="rect">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3"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4"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5"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6"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7" name="AutoShape 39"/>
                  <p:cNvSpPr>
                    <a:spLocks noChangeAspect="1" noChangeArrowheads="1"/>
                  </p:cNvSpPr>
                  <p:nvPr/>
                </p:nvSpPr>
                <p:spPr bwMode="auto">
                  <a:xfrm>
                    <a:off x="990" y="2786"/>
                    <a:ext cx="77" cy="88"/>
                  </a:xfrm>
                  <a:prstGeom prst="parallelogram">
                    <a:avLst>
                      <a:gd name="adj" fmla="val 25000"/>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8" name="AutoShape 40"/>
                  <p:cNvSpPr>
                    <a:spLocks noChangeAspect="1" noChangeArrowheads="1"/>
                  </p:cNvSpPr>
                  <p:nvPr/>
                </p:nvSpPr>
                <p:spPr bwMode="auto">
                  <a:xfrm flipH="1">
                    <a:off x="1266" y="2786"/>
                    <a:ext cx="76" cy="88"/>
                  </a:xfrm>
                  <a:prstGeom prst="parallelogram">
                    <a:avLst>
                      <a:gd name="adj" fmla="val 25273"/>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09" name="Oval 41"/>
                  <p:cNvSpPr>
                    <a:spLocks noChangeAspect="1" noChangeArrowheads="1"/>
                  </p:cNvSpPr>
                  <p:nvPr/>
                </p:nvSpPr>
                <p:spPr bwMode="auto">
                  <a:xfrm>
                    <a:off x="1296" y="2626"/>
                    <a:ext cx="46" cy="73"/>
                  </a:xfrm>
                  <a:prstGeom prst="ellipse">
                    <a:avLst/>
                  </a:prstGeom>
                  <a:solidFill>
                    <a:srgbClr val="8064A2"/>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310"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sp>
            <p:nvSpPr>
              <p:cNvPr id="182" name="テキスト ボックス 181"/>
              <p:cNvSpPr txBox="1"/>
              <p:nvPr/>
            </p:nvSpPr>
            <p:spPr>
              <a:xfrm>
                <a:off x="360000" y="5068410"/>
                <a:ext cx="2170836" cy="71024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mj-ea"/>
                    <a:ea typeface="+mj-ea"/>
                  </a:rPr>
                  <a:t>状態認識が異なる</a:t>
                </a:r>
                <a:endParaRPr kumimoji="0" lang="en-US" altLang="ja-JP" sz="1800" b="0" i="0" u="none" strike="noStrike" kern="0" cap="none" spc="0" normalizeH="0" baseline="0" noProof="0" dirty="0" smtClean="0">
                  <a:ln>
                    <a:noFill/>
                  </a:ln>
                  <a:solidFill>
                    <a:prstClr val="black"/>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black"/>
                    </a:solidFill>
                    <a:effectLst/>
                    <a:uLnTx/>
                    <a:uFillTx/>
                    <a:latin typeface="+mj-ea"/>
                    <a:ea typeface="+mj-ea"/>
                  </a:rPr>
                  <a:t>4</a:t>
                </a:r>
                <a:r>
                  <a:rPr kumimoji="0" lang="ja-JP" altLang="en-US" sz="1800" b="0" i="0" u="none" strike="noStrike" kern="0" cap="none" spc="0" normalizeH="0" baseline="0" noProof="0" dirty="0" smtClean="0">
                    <a:ln>
                      <a:noFill/>
                    </a:ln>
                    <a:solidFill>
                      <a:prstClr val="black"/>
                    </a:solidFill>
                    <a:effectLst/>
                    <a:uLnTx/>
                    <a:uFillTx/>
                    <a:latin typeface="+mj-ea"/>
                    <a:ea typeface="+mj-ea"/>
                  </a:rPr>
                  <a:t>エージェント</a:t>
                </a:r>
              </a:p>
            </p:txBody>
          </p:sp>
          <p:grpSp>
            <p:nvGrpSpPr>
              <p:cNvPr id="183" name="Group 30"/>
              <p:cNvGrpSpPr>
                <a:grpSpLocks noChangeAspect="1"/>
              </p:cNvGrpSpPr>
              <p:nvPr/>
            </p:nvGrpSpPr>
            <p:grpSpPr bwMode="auto">
              <a:xfrm>
                <a:off x="573231" y="1384615"/>
                <a:ext cx="487384" cy="609231"/>
                <a:chOff x="975" y="2568"/>
                <a:chExt cx="367" cy="408"/>
              </a:xfrm>
            </p:grpSpPr>
            <p:sp>
              <p:nvSpPr>
                <p:cNvPr id="283" name="Oval 31"/>
                <p:cNvSpPr>
                  <a:spLocks noChangeAspect="1" noChangeArrowheads="1"/>
                </p:cNvSpPr>
                <p:nvPr/>
              </p:nvSpPr>
              <p:spPr bwMode="auto">
                <a:xfrm>
                  <a:off x="975" y="2626"/>
                  <a:ext cx="46" cy="73"/>
                </a:xfrm>
                <a:prstGeom prst="ellipse">
                  <a:avLst/>
                </a:prstGeom>
                <a:solidFill>
                  <a:srgbClr val="C0504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4" name="Rectangle 32"/>
                <p:cNvSpPr>
                  <a:spLocks noChangeAspect="1" noChangeArrowheads="1"/>
                </p:cNvSpPr>
                <p:nvPr/>
              </p:nvSpPr>
              <p:spPr bwMode="auto">
                <a:xfrm>
                  <a:off x="1006" y="2568"/>
                  <a:ext cx="305" cy="204"/>
                </a:xfrm>
                <a:prstGeom prst="rect">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5"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6" name="Rectangle 34"/>
                <p:cNvSpPr>
                  <a:spLocks noChangeAspect="1" noChangeArrowheads="1"/>
                </p:cNvSpPr>
                <p:nvPr/>
              </p:nvSpPr>
              <p:spPr bwMode="auto">
                <a:xfrm>
                  <a:off x="1066" y="2772"/>
                  <a:ext cx="200" cy="146"/>
                </a:xfrm>
                <a:prstGeom prst="rect">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7"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8"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9"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90"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91" name="AutoShape 39"/>
                <p:cNvSpPr>
                  <a:spLocks noChangeAspect="1" noChangeArrowheads="1"/>
                </p:cNvSpPr>
                <p:nvPr/>
              </p:nvSpPr>
              <p:spPr bwMode="auto">
                <a:xfrm>
                  <a:off x="990" y="2786"/>
                  <a:ext cx="77" cy="88"/>
                </a:xfrm>
                <a:prstGeom prst="parallelogram">
                  <a:avLst>
                    <a:gd name="adj" fmla="val 25000"/>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92" name="AutoShape 40"/>
                <p:cNvSpPr>
                  <a:spLocks noChangeAspect="1" noChangeArrowheads="1"/>
                </p:cNvSpPr>
                <p:nvPr/>
              </p:nvSpPr>
              <p:spPr bwMode="auto">
                <a:xfrm flipH="1">
                  <a:off x="1266" y="2786"/>
                  <a:ext cx="76" cy="88"/>
                </a:xfrm>
                <a:prstGeom prst="parallelogram">
                  <a:avLst>
                    <a:gd name="adj" fmla="val 25273"/>
                  </a:avLst>
                </a:prstGeom>
                <a:solidFill>
                  <a:srgbClr val="C0504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93" name="Oval 41"/>
                <p:cNvSpPr>
                  <a:spLocks noChangeAspect="1" noChangeArrowheads="1"/>
                </p:cNvSpPr>
                <p:nvPr/>
              </p:nvSpPr>
              <p:spPr bwMode="auto">
                <a:xfrm>
                  <a:off x="1296" y="2626"/>
                  <a:ext cx="46" cy="73"/>
                </a:xfrm>
                <a:prstGeom prst="ellipse">
                  <a:avLst/>
                </a:prstGeom>
                <a:solidFill>
                  <a:srgbClr val="C0504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94"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184" name="Group 30"/>
              <p:cNvGrpSpPr>
                <a:grpSpLocks noChangeAspect="1"/>
              </p:cNvGrpSpPr>
              <p:nvPr/>
            </p:nvGrpSpPr>
            <p:grpSpPr bwMode="auto">
              <a:xfrm>
                <a:off x="573231" y="2298461"/>
                <a:ext cx="487384" cy="609231"/>
                <a:chOff x="975" y="2568"/>
                <a:chExt cx="367" cy="408"/>
              </a:xfrm>
            </p:grpSpPr>
            <p:sp>
              <p:nvSpPr>
                <p:cNvPr id="271" name="Oval 31"/>
                <p:cNvSpPr>
                  <a:spLocks noChangeAspect="1" noChangeArrowheads="1"/>
                </p:cNvSpPr>
                <p:nvPr/>
              </p:nvSpPr>
              <p:spPr bwMode="auto">
                <a:xfrm>
                  <a:off x="975" y="2626"/>
                  <a:ext cx="46" cy="73"/>
                </a:xfrm>
                <a:prstGeom prst="ellipse">
                  <a:avLst/>
                </a:prstGeom>
                <a:solidFill>
                  <a:srgbClr val="9BBB59">
                    <a:lumMod val="60000"/>
                    <a:lumOff val="40000"/>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2" name="Rectangle 32"/>
                <p:cNvSpPr>
                  <a:spLocks noChangeAspect="1" noChangeArrowheads="1"/>
                </p:cNvSpPr>
                <p:nvPr/>
              </p:nvSpPr>
              <p:spPr bwMode="auto">
                <a:xfrm>
                  <a:off x="1006" y="2568"/>
                  <a:ext cx="305" cy="204"/>
                </a:xfrm>
                <a:prstGeom prst="rect">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3"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4" name="Rectangle 34"/>
                <p:cNvSpPr>
                  <a:spLocks noChangeAspect="1" noChangeArrowheads="1"/>
                </p:cNvSpPr>
                <p:nvPr/>
              </p:nvSpPr>
              <p:spPr bwMode="auto">
                <a:xfrm>
                  <a:off x="1066" y="2772"/>
                  <a:ext cx="200" cy="146"/>
                </a:xfrm>
                <a:prstGeom prst="rect">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5"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6"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7"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8"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9" name="AutoShape 39"/>
                <p:cNvSpPr>
                  <a:spLocks noChangeAspect="1" noChangeArrowheads="1"/>
                </p:cNvSpPr>
                <p:nvPr/>
              </p:nvSpPr>
              <p:spPr bwMode="auto">
                <a:xfrm>
                  <a:off x="990" y="2786"/>
                  <a:ext cx="77" cy="88"/>
                </a:xfrm>
                <a:prstGeom prst="parallelogram">
                  <a:avLst>
                    <a:gd name="adj" fmla="val 25000"/>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0" name="AutoShape 40"/>
                <p:cNvSpPr>
                  <a:spLocks noChangeAspect="1" noChangeArrowheads="1"/>
                </p:cNvSpPr>
                <p:nvPr/>
              </p:nvSpPr>
              <p:spPr bwMode="auto">
                <a:xfrm flipH="1">
                  <a:off x="1266" y="2786"/>
                  <a:ext cx="76" cy="88"/>
                </a:xfrm>
                <a:prstGeom prst="parallelogram">
                  <a:avLst>
                    <a:gd name="adj" fmla="val 25273"/>
                  </a:avLst>
                </a:prstGeom>
                <a:solidFill>
                  <a:srgbClr val="9BBB59">
                    <a:lumMod val="60000"/>
                    <a:lumOff val="40000"/>
                  </a:srgbClr>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1" name="Oval 41"/>
                <p:cNvSpPr>
                  <a:spLocks noChangeAspect="1" noChangeArrowheads="1"/>
                </p:cNvSpPr>
                <p:nvPr/>
              </p:nvSpPr>
              <p:spPr bwMode="auto">
                <a:xfrm>
                  <a:off x="1296" y="2626"/>
                  <a:ext cx="46" cy="73"/>
                </a:xfrm>
                <a:prstGeom prst="ellipse">
                  <a:avLst/>
                </a:prstGeom>
                <a:solidFill>
                  <a:srgbClr val="9BBB59">
                    <a:lumMod val="60000"/>
                    <a:lumOff val="40000"/>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82"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185" name="Group 30"/>
              <p:cNvGrpSpPr>
                <a:grpSpLocks noChangeAspect="1"/>
              </p:cNvGrpSpPr>
              <p:nvPr/>
            </p:nvGrpSpPr>
            <p:grpSpPr bwMode="auto">
              <a:xfrm>
                <a:off x="573231" y="3273230"/>
                <a:ext cx="487384" cy="609231"/>
                <a:chOff x="975" y="2568"/>
                <a:chExt cx="367" cy="408"/>
              </a:xfrm>
            </p:grpSpPr>
            <p:sp>
              <p:nvSpPr>
                <p:cNvPr id="259" name="Oval 31"/>
                <p:cNvSpPr>
                  <a:spLocks noChangeAspect="1" noChangeArrowheads="1"/>
                </p:cNvSpPr>
                <p:nvPr/>
              </p:nvSpPr>
              <p:spPr bwMode="auto">
                <a:xfrm>
                  <a:off x="975" y="2626"/>
                  <a:ext cx="46" cy="73"/>
                </a:xfrm>
                <a:prstGeom prst="ellipse">
                  <a:avLst/>
                </a:prstGeom>
                <a:solidFill>
                  <a:srgbClr val="4F81B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0" name="Rectangle 32"/>
                <p:cNvSpPr>
                  <a:spLocks noChangeAspect="1" noChangeArrowheads="1"/>
                </p:cNvSpPr>
                <p:nvPr/>
              </p:nvSpPr>
              <p:spPr bwMode="auto">
                <a:xfrm>
                  <a:off x="1006" y="2568"/>
                  <a:ext cx="305" cy="204"/>
                </a:xfrm>
                <a:prstGeom prst="rect">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1"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2" name="Rectangle 34"/>
                <p:cNvSpPr>
                  <a:spLocks noChangeAspect="1" noChangeArrowheads="1"/>
                </p:cNvSpPr>
                <p:nvPr/>
              </p:nvSpPr>
              <p:spPr bwMode="auto">
                <a:xfrm>
                  <a:off x="1066" y="2772"/>
                  <a:ext cx="200" cy="146"/>
                </a:xfrm>
                <a:prstGeom prst="rect">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3"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4"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5"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6"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7" name="AutoShape 39"/>
                <p:cNvSpPr>
                  <a:spLocks noChangeAspect="1" noChangeArrowheads="1"/>
                </p:cNvSpPr>
                <p:nvPr/>
              </p:nvSpPr>
              <p:spPr bwMode="auto">
                <a:xfrm>
                  <a:off x="990" y="2786"/>
                  <a:ext cx="77" cy="88"/>
                </a:xfrm>
                <a:prstGeom prst="parallelogram">
                  <a:avLst>
                    <a:gd name="adj" fmla="val 25000"/>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8" name="AutoShape 40"/>
                <p:cNvSpPr>
                  <a:spLocks noChangeAspect="1" noChangeArrowheads="1"/>
                </p:cNvSpPr>
                <p:nvPr/>
              </p:nvSpPr>
              <p:spPr bwMode="auto">
                <a:xfrm flipH="1">
                  <a:off x="1266" y="2786"/>
                  <a:ext cx="76" cy="88"/>
                </a:xfrm>
                <a:prstGeom prst="parallelogram">
                  <a:avLst>
                    <a:gd name="adj" fmla="val 25273"/>
                  </a:avLst>
                </a:prstGeom>
                <a:solidFill>
                  <a:srgbClr val="4F81BD"/>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69" name="Oval 41"/>
                <p:cNvSpPr>
                  <a:spLocks noChangeAspect="1" noChangeArrowheads="1"/>
                </p:cNvSpPr>
                <p:nvPr/>
              </p:nvSpPr>
              <p:spPr bwMode="auto">
                <a:xfrm>
                  <a:off x="1296" y="2626"/>
                  <a:ext cx="46" cy="73"/>
                </a:xfrm>
                <a:prstGeom prst="ellipse">
                  <a:avLst/>
                </a:prstGeom>
                <a:solidFill>
                  <a:srgbClr val="4F81BD"/>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70"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grpSp>
            <p:nvGrpSpPr>
              <p:cNvPr id="186" name="Group 30"/>
              <p:cNvGrpSpPr>
                <a:grpSpLocks noChangeAspect="1"/>
              </p:cNvGrpSpPr>
              <p:nvPr/>
            </p:nvGrpSpPr>
            <p:grpSpPr bwMode="auto">
              <a:xfrm>
                <a:off x="573231" y="4187076"/>
                <a:ext cx="487384" cy="609231"/>
                <a:chOff x="975" y="2568"/>
                <a:chExt cx="367" cy="408"/>
              </a:xfrm>
            </p:grpSpPr>
            <p:sp>
              <p:nvSpPr>
                <p:cNvPr id="247" name="Oval 31"/>
                <p:cNvSpPr>
                  <a:spLocks noChangeAspect="1" noChangeArrowheads="1"/>
                </p:cNvSpPr>
                <p:nvPr/>
              </p:nvSpPr>
              <p:spPr bwMode="auto">
                <a:xfrm>
                  <a:off x="975" y="2626"/>
                  <a:ext cx="46" cy="73"/>
                </a:xfrm>
                <a:prstGeom prst="ellipse">
                  <a:avLst/>
                </a:prstGeom>
                <a:solidFill>
                  <a:srgbClr val="8064A2"/>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48" name="Rectangle 32"/>
                <p:cNvSpPr>
                  <a:spLocks noChangeAspect="1" noChangeArrowheads="1"/>
                </p:cNvSpPr>
                <p:nvPr/>
              </p:nvSpPr>
              <p:spPr bwMode="auto">
                <a:xfrm>
                  <a:off x="1006" y="2568"/>
                  <a:ext cx="305" cy="204"/>
                </a:xfrm>
                <a:prstGeom prst="rect">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49"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0" name="Rectangle 34"/>
                <p:cNvSpPr>
                  <a:spLocks noChangeAspect="1" noChangeArrowheads="1"/>
                </p:cNvSpPr>
                <p:nvPr/>
              </p:nvSpPr>
              <p:spPr bwMode="auto">
                <a:xfrm>
                  <a:off x="1066" y="2772"/>
                  <a:ext cx="200" cy="146"/>
                </a:xfrm>
                <a:prstGeom prst="rect">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1"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2" name="Oval 36"/>
                <p:cNvSpPr>
                  <a:spLocks noChangeAspect="1" noChangeArrowheads="1"/>
                </p:cNvSpPr>
                <p:nvPr/>
              </p:nvSpPr>
              <p:spPr bwMode="auto">
                <a:xfrm>
                  <a:off x="1066" y="2655"/>
                  <a:ext cx="31"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3" name="Oval 37"/>
                <p:cNvSpPr>
                  <a:spLocks noChangeAspect="1" noChangeArrowheads="1"/>
                </p:cNvSpPr>
                <p:nvPr/>
              </p:nvSpPr>
              <p:spPr bwMode="auto">
                <a:xfrm>
                  <a:off x="1205" y="2655"/>
                  <a:ext cx="30" cy="30"/>
                </a:xfrm>
                <a:prstGeom prst="ellipse">
                  <a:avLst/>
                </a:prstGeom>
                <a:solidFill>
                  <a:sysClr val="windowText" lastClr="0000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4" name="Rectangle 38"/>
                <p:cNvSpPr>
                  <a:spLocks noChangeAspect="1" noChangeArrowheads="1"/>
                </p:cNvSpPr>
                <p:nvPr/>
              </p:nvSpPr>
              <p:spPr bwMode="auto">
                <a:xfrm>
                  <a:off x="1112" y="2714"/>
                  <a:ext cx="77" cy="15"/>
                </a:xfrm>
                <a:prstGeom prst="rect">
                  <a:avLst/>
                </a:prstGeom>
                <a:solidFill>
                  <a:sysClr val="windowText" lastClr="0000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5" name="AutoShape 39"/>
                <p:cNvSpPr>
                  <a:spLocks noChangeAspect="1" noChangeArrowheads="1"/>
                </p:cNvSpPr>
                <p:nvPr/>
              </p:nvSpPr>
              <p:spPr bwMode="auto">
                <a:xfrm>
                  <a:off x="990" y="2786"/>
                  <a:ext cx="77" cy="88"/>
                </a:xfrm>
                <a:prstGeom prst="parallelogram">
                  <a:avLst>
                    <a:gd name="adj" fmla="val 25000"/>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6" name="AutoShape 40"/>
                <p:cNvSpPr>
                  <a:spLocks noChangeAspect="1" noChangeArrowheads="1"/>
                </p:cNvSpPr>
                <p:nvPr/>
              </p:nvSpPr>
              <p:spPr bwMode="auto">
                <a:xfrm flipH="1">
                  <a:off x="1266" y="2786"/>
                  <a:ext cx="76" cy="88"/>
                </a:xfrm>
                <a:prstGeom prst="parallelogram">
                  <a:avLst>
                    <a:gd name="adj" fmla="val 25273"/>
                  </a:avLst>
                </a:prstGeom>
                <a:solidFill>
                  <a:srgbClr val="8064A2"/>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7" name="Oval 41"/>
                <p:cNvSpPr>
                  <a:spLocks noChangeAspect="1" noChangeArrowheads="1"/>
                </p:cNvSpPr>
                <p:nvPr/>
              </p:nvSpPr>
              <p:spPr bwMode="auto">
                <a:xfrm>
                  <a:off x="1296" y="2626"/>
                  <a:ext cx="46" cy="73"/>
                </a:xfrm>
                <a:prstGeom prst="ellipse">
                  <a:avLst/>
                </a:prstGeom>
                <a:solidFill>
                  <a:srgbClr val="8064A2"/>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sp>
              <p:nvSpPr>
                <p:cNvPr id="258" name="Rectangle 42"/>
                <p:cNvSpPr>
                  <a:spLocks noChangeAspect="1" noChangeArrowheads="1"/>
                </p:cNvSpPr>
                <p:nvPr/>
              </p:nvSpPr>
              <p:spPr bwMode="auto">
                <a:xfrm>
                  <a:off x="1112" y="2802"/>
                  <a:ext cx="93" cy="43"/>
                </a:xfrm>
                <a:prstGeom prst="rect">
                  <a:avLst/>
                </a:prstGeom>
                <a:solidFill>
                  <a:sysClr val="window" lastClr="FFFFFF"/>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Verdana" pitchFamily="34" charset="0"/>
                    <a:ea typeface="ＭＳ Ｐゴシック" pitchFamily="50" charset="-128"/>
                    <a:cs typeface="+mn-cs"/>
                  </a:endParaRPr>
                </a:p>
              </p:txBody>
            </p:sp>
          </p:grpSp>
          <p:sp>
            <p:nvSpPr>
              <p:cNvPr id="187" name="正方形/長方形 186"/>
              <p:cNvSpPr>
                <a:spLocks/>
              </p:cNvSpPr>
              <p:nvPr/>
            </p:nvSpPr>
            <p:spPr>
              <a:xfrm>
                <a:off x="280934" y="1152000"/>
                <a:ext cx="2253391" cy="3780000"/>
              </a:xfrm>
              <a:prstGeom prst="rect">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88" name="テキスト ボックス 187"/>
              <p:cNvSpPr txBox="1"/>
              <p:nvPr/>
            </p:nvSpPr>
            <p:spPr>
              <a:xfrm>
                <a:off x="1188000" y="1440000"/>
                <a:ext cx="1216739" cy="405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完全知覚</a:t>
                </a:r>
              </a:p>
            </p:txBody>
          </p:sp>
          <p:sp>
            <p:nvSpPr>
              <p:cNvPr id="189" name="テキスト ボックス 188"/>
              <p:cNvSpPr txBox="1"/>
              <p:nvPr/>
            </p:nvSpPr>
            <p:spPr>
              <a:xfrm>
                <a:off x="1071229" y="2340000"/>
                <a:ext cx="1470226" cy="405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不完全知覚</a:t>
                </a:r>
              </a:p>
            </p:txBody>
          </p:sp>
          <p:sp>
            <p:nvSpPr>
              <p:cNvPr id="190" name="テキスト ボックス 189"/>
              <p:cNvSpPr txBox="1"/>
              <p:nvPr/>
            </p:nvSpPr>
            <p:spPr>
              <a:xfrm>
                <a:off x="1071229" y="3240000"/>
                <a:ext cx="1470226" cy="710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不完全知覚</a:t>
                </a:r>
                <a:endParaRPr kumimoji="0" lang="en-US" altLang="ja-JP" sz="1800" b="1" i="0" u="none" strike="noStrike" kern="0" cap="none" spc="0" normalizeH="0" baseline="0" noProof="0" dirty="0" smtClean="0">
                  <a:ln>
                    <a:noFill/>
                  </a:ln>
                  <a:solidFill>
                    <a:prstClr val="black"/>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＋先行研究</a:t>
                </a:r>
              </a:p>
            </p:txBody>
          </p:sp>
          <p:sp>
            <p:nvSpPr>
              <p:cNvPr id="191" name="テキスト ボックス 190"/>
              <p:cNvSpPr txBox="1"/>
              <p:nvPr/>
            </p:nvSpPr>
            <p:spPr>
              <a:xfrm>
                <a:off x="1071229" y="4140000"/>
                <a:ext cx="1470226" cy="710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不完全知覚</a:t>
                </a:r>
                <a:endParaRPr kumimoji="0" lang="en-US" altLang="ja-JP" sz="1800" b="1" i="0" u="none" strike="noStrike" kern="0" cap="none" spc="0" normalizeH="0" baseline="0" noProof="0" dirty="0" smtClean="0">
                  <a:ln>
                    <a:noFill/>
                  </a:ln>
                  <a:solidFill>
                    <a:prstClr val="black"/>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＋提案手法</a:t>
                </a:r>
              </a:p>
            </p:txBody>
          </p:sp>
          <p:sp>
            <p:nvSpPr>
              <p:cNvPr id="192" name="正方形/長方形 191"/>
              <p:cNvSpPr>
                <a:spLocks/>
              </p:cNvSpPr>
              <p:nvPr/>
            </p:nvSpPr>
            <p:spPr>
              <a:xfrm>
                <a:off x="6048000" y="2088000"/>
                <a:ext cx="1980000" cy="2160000"/>
              </a:xfrm>
              <a:prstGeom prst="rect">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3" name="テキスト ボックス 192"/>
              <p:cNvSpPr txBox="1"/>
              <p:nvPr/>
            </p:nvSpPr>
            <p:spPr>
              <a:xfrm>
                <a:off x="6120000" y="1260000"/>
                <a:ext cx="1940233" cy="405852"/>
              </a:xfrm>
              <a:prstGeom prst="rect">
                <a:avLst/>
              </a:prstGeom>
              <a:noFill/>
              <a:ln w="25400">
                <a:solidFill>
                  <a:srgbClr val="1F497D"/>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行動回数を比較</a:t>
                </a:r>
              </a:p>
            </p:txBody>
          </p:sp>
          <p:sp>
            <p:nvSpPr>
              <p:cNvPr id="194" name="正方形/長方形 193"/>
              <p:cNvSpPr/>
              <p:nvPr/>
            </p:nvSpPr>
            <p:spPr>
              <a:xfrm>
                <a:off x="6120000" y="3276000"/>
                <a:ext cx="1800000" cy="900000"/>
              </a:xfrm>
              <a:prstGeom prst="rect">
                <a:avLst/>
              </a:prstGeom>
              <a:no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195" name="直線矢印コネクタ 194"/>
              <p:cNvCxnSpPr>
                <a:stCxn id="194" idx="2"/>
              </p:cNvCxnSpPr>
              <p:nvPr/>
            </p:nvCxnSpPr>
            <p:spPr>
              <a:xfrm>
                <a:off x="7020000" y="4176000"/>
                <a:ext cx="0" cy="720000"/>
              </a:xfrm>
              <a:prstGeom prst="straightConnector1">
                <a:avLst/>
              </a:prstGeom>
              <a:noFill/>
              <a:ln w="25400" cap="flat" cmpd="sng" algn="ctr">
                <a:solidFill>
                  <a:srgbClr val="F79646">
                    <a:lumMod val="75000"/>
                  </a:srgbClr>
                </a:solidFill>
                <a:prstDash val="solid"/>
                <a:tailEnd type="arrow"/>
              </a:ln>
              <a:effectLst/>
            </p:spPr>
          </p:cxnSp>
          <p:sp>
            <p:nvSpPr>
              <p:cNvPr id="196" name="テキスト ボックス 195"/>
              <p:cNvSpPr txBox="1"/>
              <p:nvPr/>
            </p:nvSpPr>
            <p:spPr>
              <a:xfrm>
                <a:off x="5939999" y="4932000"/>
                <a:ext cx="2447208" cy="405852"/>
              </a:xfrm>
              <a:prstGeom prst="rect">
                <a:avLst/>
              </a:prstGeom>
              <a:noFill/>
              <a:ln w="25400">
                <a:solidFill>
                  <a:srgbClr val="F79646">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知識量の増加を比較</a:t>
                </a:r>
              </a:p>
            </p:txBody>
          </p:sp>
          <p:cxnSp>
            <p:nvCxnSpPr>
              <p:cNvPr id="197" name="直線矢印コネクタ 196"/>
              <p:cNvCxnSpPr/>
              <p:nvPr/>
            </p:nvCxnSpPr>
            <p:spPr>
              <a:xfrm flipH="1" flipV="1">
                <a:off x="6948000" y="1629332"/>
                <a:ext cx="0" cy="458668"/>
              </a:xfrm>
              <a:prstGeom prst="straightConnector1">
                <a:avLst/>
              </a:prstGeom>
              <a:noFill/>
              <a:ln w="25400" cap="flat" cmpd="sng" algn="ctr">
                <a:solidFill>
                  <a:srgbClr val="1F497D"/>
                </a:solidFill>
                <a:prstDash val="solid"/>
                <a:tailEnd type="arrow"/>
              </a:ln>
              <a:effectLst/>
            </p:spPr>
          </p:cxnSp>
          <p:sp>
            <p:nvSpPr>
              <p:cNvPr id="198" name="テキスト ボックス 197"/>
              <p:cNvSpPr txBox="1"/>
              <p:nvPr/>
            </p:nvSpPr>
            <p:spPr>
              <a:xfrm>
                <a:off x="2613391" y="2300648"/>
                <a:ext cx="713285" cy="405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学習</a:t>
                </a:r>
              </a:p>
            </p:txBody>
          </p:sp>
          <p:sp>
            <p:nvSpPr>
              <p:cNvPr id="199" name="テキスト ボックス 198"/>
              <p:cNvSpPr txBox="1"/>
              <p:nvPr/>
            </p:nvSpPr>
            <p:spPr>
              <a:xfrm>
                <a:off x="5262211" y="2340000"/>
                <a:ext cx="709764" cy="405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mj-ea"/>
                    <a:ea typeface="+mj-ea"/>
                  </a:rPr>
                  <a:t>結果</a:t>
                </a:r>
              </a:p>
            </p:txBody>
          </p:sp>
          <p:grpSp>
            <p:nvGrpSpPr>
              <p:cNvPr id="200" name="グループ化 199"/>
              <p:cNvGrpSpPr>
                <a:grpSpLocks noChangeAspect="1"/>
              </p:cNvGrpSpPr>
              <p:nvPr/>
            </p:nvGrpSpPr>
            <p:grpSpPr>
              <a:xfrm>
                <a:off x="3348000" y="2052000"/>
                <a:ext cx="1925492" cy="1918800"/>
                <a:chOff x="900000" y="1800000"/>
                <a:chExt cx="2962295" cy="2952000"/>
              </a:xfrm>
            </p:grpSpPr>
            <p:sp>
              <p:nvSpPr>
                <p:cNvPr id="201" name="正方形/長方形 200"/>
                <p:cNvSpPr>
                  <a:spLocks noChangeAspect="1"/>
                </p:cNvSpPr>
                <p:nvPr/>
              </p:nvSpPr>
              <p:spPr>
                <a:xfrm>
                  <a:off x="1332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2" name="正方形/長方形 201"/>
                <p:cNvSpPr>
                  <a:spLocks noChangeAspect="1"/>
                </p:cNvSpPr>
                <p:nvPr/>
              </p:nvSpPr>
              <p:spPr>
                <a:xfrm>
                  <a:off x="1764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3" name="正方形/長方形 202"/>
                <p:cNvSpPr>
                  <a:spLocks noChangeAspect="1"/>
                </p:cNvSpPr>
                <p:nvPr/>
              </p:nvSpPr>
              <p:spPr>
                <a:xfrm>
                  <a:off x="2196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4" name="正方形/長方形 203"/>
                <p:cNvSpPr>
                  <a:spLocks noChangeAspect="1"/>
                </p:cNvSpPr>
                <p:nvPr/>
              </p:nvSpPr>
              <p:spPr>
                <a:xfrm>
                  <a:off x="900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5" name="正方形/長方形 204"/>
                <p:cNvSpPr>
                  <a:spLocks noChangeAspect="1"/>
                </p:cNvSpPr>
                <p:nvPr/>
              </p:nvSpPr>
              <p:spPr>
                <a:xfrm>
                  <a:off x="900000" y="223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6" name="正方形/長方形 205"/>
                <p:cNvSpPr>
                  <a:spLocks noChangeAspect="1"/>
                </p:cNvSpPr>
                <p:nvPr/>
              </p:nvSpPr>
              <p:spPr>
                <a:xfrm>
                  <a:off x="900000" y="2664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7" name="正方形/長方形 206"/>
                <p:cNvSpPr>
                  <a:spLocks noChangeAspect="1"/>
                </p:cNvSpPr>
                <p:nvPr/>
              </p:nvSpPr>
              <p:spPr>
                <a:xfrm>
                  <a:off x="900000" y="3096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8" name="正方形/長方形 207"/>
                <p:cNvSpPr>
                  <a:spLocks noChangeAspect="1"/>
                </p:cNvSpPr>
                <p:nvPr/>
              </p:nvSpPr>
              <p:spPr>
                <a:xfrm>
                  <a:off x="900000" y="3528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9" name="正方形/長方形 208"/>
                <p:cNvSpPr>
                  <a:spLocks noChangeAspect="1"/>
                </p:cNvSpPr>
                <p:nvPr/>
              </p:nvSpPr>
              <p:spPr>
                <a:xfrm>
                  <a:off x="1764000" y="3528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0" name="正方形/長方形 209"/>
                <p:cNvSpPr>
                  <a:spLocks noChangeAspect="1"/>
                </p:cNvSpPr>
                <p:nvPr/>
              </p:nvSpPr>
              <p:spPr>
                <a:xfrm>
                  <a:off x="2196000" y="3528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1" name="正方形/長方形 210"/>
                <p:cNvSpPr>
                  <a:spLocks noChangeAspect="1"/>
                </p:cNvSpPr>
                <p:nvPr/>
              </p:nvSpPr>
              <p:spPr>
                <a:xfrm>
                  <a:off x="2628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2" name="正方形/長方形 211"/>
                <p:cNvSpPr>
                  <a:spLocks noChangeAspect="1"/>
                </p:cNvSpPr>
                <p:nvPr/>
              </p:nvSpPr>
              <p:spPr>
                <a:xfrm>
                  <a:off x="1764000" y="223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3" name="正方形/長方形 212"/>
                <p:cNvSpPr>
                  <a:spLocks noChangeAspect="1"/>
                </p:cNvSpPr>
                <p:nvPr/>
              </p:nvSpPr>
              <p:spPr>
                <a:xfrm>
                  <a:off x="2627824" y="2664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4" name="正方形/長方形 213"/>
                <p:cNvSpPr>
                  <a:spLocks noChangeAspect="1"/>
                </p:cNvSpPr>
                <p:nvPr/>
              </p:nvSpPr>
              <p:spPr>
                <a:xfrm>
                  <a:off x="2628000" y="3528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5" name="正方形/長方形 214"/>
                <p:cNvSpPr>
                  <a:spLocks noChangeAspect="1"/>
                </p:cNvSpPr>
                <p:nvPr/>
              </p:nvSpPr>
              <p:spPr>
                <a:xfrm>
                  <a:off x="1764000" y="2664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6" name="正方形/長方形 215"/>
                <p:cNvSpPr>
                  <a:spLocks noChangeAspect="1"/>
                </p:cNvSpPr>
                <p:nvPr/>
              </p:nvSpPr>
              <p:spPr>
                <a:xfrm>
                  <a:off x="3063388" y="3096000"/>
                  <a:ext cx="360000" cy="360000"/>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7" name="正方形/長方形 216"/>
                <p:cNvSpPr>
                  <a:spLocks noChangeAspect="1"/>
                </p:cNvSpPr>
                <p:nvPr/>
              </p:nvSpPr>
              <p:spPr>
                <a:xfrm>
                  <a:off x="1764000" y="3096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8" name="正方形/長方形 217"/>
                <p:cNvSpPr>
                  <a:spLocks noChangeAspect="1"/>
                </p:cNvSpPr>
                <p:nvPr/>
              </p:nvSpPr>
              <p:spPr>
                <a:xfrm>
                  <a:off x="3060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19" name="正方形/長方形 218"/>
                <p:cNvSpPr>
                  <a:spLocks noChangeAspect="1"/>
                </p:cNvSpPr>
                <p:nvPr/>
              </p:nvSpPr>
              <p:spPr>
                <a:xfrm>
                  <a:off x="3492000" y="180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0" name="正方形/長方形 219"/>
                <p:cNvSpPr>
                  <a:spLocks noChangeAspect="1"/>
                </p:cNvSpPr>
                <p:nvPr/>
              </p:nvSpPr>
              <p:spPr>
                <a:xfrm>
                  <a:off x="900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1" name="正方形/長方形 220"/>
                <p:cNvSpPr>
                  <a:spLocks noChangeAspect="1"/>
                </p:cNvSpPr>
                <p:nvPr/>
              </p:nvSpPr>
              <p:spPr>
                <a:xfrm>
                  <a:off x="1332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2" name="正方形/長方形 221"/>
                <p:cNvSpPr>
                  <a:spLocks noChangeAspect="1"/>
                </p:cNvSpPr>
                <p:nvPr/>
              </p:nvSpPr>
              <p:spPr>
                <a:xfrm>
                  <a:off x="1764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3" name="正方形/長方形 222"/>
                <p:cNvSpPr>
                  <a:spLocks noChangeAspect="1"/>
                </p:cNvSpPr>
                <p:nvPr/>
              </p:nvSpPr>
              <p:spPr>
                <a:xfrm>
                  <a:off x="2196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4" name="正方形/長方形 223"/>
                <p:cNvSpPr>
                  <a:spLocks noChangeAspect="1"/>
                </p:cNvSpPr>
                <p:nvPr/>
              </p:nvSpPr>
              <p:spPr>
                <a:xfrm>
                  <a:off x="2628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5" name="正方形/長方形 224"/>
                <p:cNvSpPr>
                  <a:spLocks noChangeAspect="1"/>
                </p:cNvSpPr>
                <p:nvPr/>
              </p:nvSpPr>
              <p:spPr>
                <a:xfrm>
                  <a:off x="900000" y="3960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6" name="正方形/長方形 225"/>
                <p:cNvSpPr>
                  <a:spLocks noChangeAspect="1"/>
                </p:cNvSpPr>
                <p:nvPr/>
              </p:nvSpPr>
              <p:spPr>
                <a:xfrm>
                  <a:off x="3060000" y="3528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7" name="正方形/長方形 226"/>
                <p:cNvSpPr>
                  <a:spLocks noChangeAspect="1"/>
                </p:cNvSpPr>
                <p:nvPr/>
              </p:nvSpPr>
              <p:spPr>
                <a:xfrm>
                  <a:off x="3492000" y="223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8" name="正方形/長方形 227"/>
                <p:cNvSpPr>
                  <a:spLocks noChangeAspect="1"/>
                </p:cNvSpPr>
                <p:nvPr/>
              </p:nvSpPr>
              <p:spPr>
                <a:xfrm>
                  <a:off x="3492000" y="2664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9" name="正方形/長方形 228"/>
                <p:cNvSpPr>
                  <a:spLocks noChangeAspect="1"/>
                </p:cNvSpPr>
                <p:nvPr/>
              </p:nvSpPr>
              <p:spPr>
                <a:xfrm>
                  <a:off x="3492000" y="3096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0" name="正方形/長方形 229"/>
                <p:cNvSpPr>
                  <a:spLocks noChangeAspect="1"/>
                </p:cNvSpPr>
                <p:nvPr/>
              </p:nvSpPr>
              <p:spPr>
                <a:xfrm>
                  <a:off x="3502295" y="3503937"/>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1" name="正方形/長方形 230"/>
                <p:cNvSpPr>
                  <a:spLocks noChangeAspect="1"/>
                </p:cNvSpPr>
                <p:nvPr/>
              </p:nvSpPr>
              <p:spPr>
                <a:xfrm>
                  <a:off x="3060000" y="2664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2" name="正方形/長方形 231"/>
                <p:cNvSpPr>
                  <a:spLocks noChangeAspect="1"/>
                </p:cNvSpPr>
                <p:nvPr/>
              </p:nvSpPr>
              <p:spPr>
                <a:xfrm>
                  <a:off x="3060000" y="2232000"/>
                  <a:ext cx="360000" cy="360000"/>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3" name="正方形/長方形 232"/>
                <p:cNvSpPr>
                  <a:spLocks noChangeAspect="1"/>
                </p:cNvSpPr>
                <p:nvPr/>
              </p:nvSpPr>
              <p:spPr>
                <a:xfrm>
                  <a:off x="3060000" y="3960000"/>
                  <a:ext cx="360000" cy="360000"/>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mc:AlternateContent xmlns:mc="http://schemas.openxmlformats.org/markup-compatibility/2006" xmlns:a14="http://schemas.microsoft.com/office/drawing/2010/main">
              <mc:Choice Requires="a14">
                <p:sp>
                  <p:nvSpPr>
                    <p:cNvPr id="234" name="テキスト ボックス 233"/>
                    <p:cNvSpPr txBox="1"/>
                    <p:nvPr/>
                  </p:nvSpPr>
                  <p:spPr>
                    <a:xfrm>
                      <a:off x="2990838" y="2145957"/>
                      <a:ext cx="567709" cy="5682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ja-JP" altLang="en-US" sz="1800" b="1" i="1" u="none" strike="noStrike" kern="0" cap="none" spc="0" normalizeH="0" baseline="0" noProof="0">
                                <a:ln>
                                  <a:noFill/>
                                </a:ln>
                                <a:solidFill>
                                  <a:sysClr val="windowText" lastClr="000000"/>
                                </a:solidFill>
                                <a:effectLst/>
                                <a:uLnTx/>
                                <a:uFillTx/>
                                <a:latin typeface="Cambria Math"/>
                              </a:rPr>
                              <m:t>𝑺</m:t>
                            </m:r>
                          </m:oMath>
                        </m:oMathPara>
                      </a14:m>
                      <a:endParaRPr kumimoji="1" lang="ja-JP" altLang="en-US" sz="1800" b="1" i="0" u="none" strike="noStrike" kern="0" cap="none" spc="0" normalizeH="0" baseline="0" noProof="0" dirty="0">
                        <a:ln>
                          <a:noFill/>
                        </a:ln>
                        <a:solidFill>
                          <a:sysClr val="windowText" lastClr="000000"/>
                        </a:solidFill>
                        <a:effectLst/>
                        <a:uLnTx/>
                        <a:uFillTx/>
                      </a:endParaRPr>
                    </a:p>
                  </p:txBody>
                </p:sp>
              </mc:Choice>
              <mc:Fallback xmlns="">
                <p:sp>
                  <p:nvSpPr>
                    <p:cNvPr id="234" name="テキスト ボックス 233"/>
                    <p:cNvSpPr txBox="1">
                      <a:spLocks noRot="1" noChangeAspect="1" noMove="1" noResize="1" noEditPoints="1" noAdjustHandles="1" noChangeArrowheads="1" noChangeShapeType="1" noTextEdit="1"/>
                    </p:cNvSpPr>
                    <p:nvPr/>
                  </p:nvSpPr>
                  <p:spPr>
                    <a:xfrm>
                      <a:off x="2990838" y="2145957"/>
                      <a:ext cx="567709" cy="568203"/>
                    </a:xfrm>
                    <a:prstGeom prst="rect">
                      <a:avLst/>
                    </a:prstGeom>
                    <a:blipFill rotWithShape="1">
                      <a:blip r:embed="rId2"/>
                      <a:stretch>
                        <a:fillRect b="-1818"/>
                      </a:stretch>
                    </a:blipFill>
                  </p:spPr>
                  <p:txBody>
                    <a:bodyPr/>
                    <a:lstStyle/>
                    <a:p>
                      <a:r>
                        <a:rPr lang="ja-JP" altLang="en-US">
                          <a:noFill/>
                        </a:rPr>
                        <a:t> </a:t>
                      </a:r>
                    </a:p>
                  </p:txBody>
                </p:sp>
              </mc:Fallback>
            </mc:AlternateContent>
            <p:sp>
              <p:nvSpPr>
                <p:cNvPr id="235" name="テキスト ボックス 234"/>
                <p:cNvSpPr txBox="1"/>
                <p:nvPr/>
              </p:nvSpPr>
              <p:spPr>
                <a:xfrm>
                  <a:off x="2871666" y="3778176"/>
                  <a:ext cx="560312" cy="5477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Text" lastClr="000000"/>
                      </a:solidFill>
                      <a:effectLst/>
                      <a:uLnTx/>
                      <a:uFillTx/>
                    </a:rPr>
                    <a:t>Ｇ</a:t>
                  </a:r>
                  <a:endParaRPr kumimoji="1" lang="ja-JP" altLang="en-US" sz="1800" b="1" i="0" u="none" strike="noStrike" kern="0" cap="none" spc="0" normalizeH="0" baseline="0" noProof="0" dirty="0">
                    <a:ln>
                      <a:noFill/>
                    </a:ln>
                    <a:solidFill>
                      <a:sysClr val="windowText" lastClr="000000"/>
                    </a:solidFill>
                    <a:effectLst/>
                    <a:uLnTx/>
                    <a:uFillTx/>
                  </a:endParaRPr>
                </a:p>
              </p:txBody>
            </p:sp>
            <p:sp>
              <p:nvSpPr>
                <p:cNvPr id="236" name="正方形/長方形 235"/>
                <p:cNvSpPr>
                  <a:spLocks noChangeAspect="1"/>
                </p:cNvSpPr>
                <p:nvPr/>
              </p:nvSpPr>
              <p:spPr>
                <a:xfrm>
                  <a:off x="3060000" y="4392000"/>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7" name="正方形/長方形 236"/>
                <p:cNvSpPr>
                  <a:spLocks noChangeAspect="1"/>
                </p:cNvSpPr>
                <p:nvPr/>
              </p:nvSpPr>
              <p:spPr>
                <a:xfrm>
                  <a:off x="3502295" y="4367937"/>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8" name="正方形/長方形 237"/>
                <p:cNvSpPr>
                  <a:spLocks noChangeAspect="1"/>
                </p:cNvSpPr>
                <p:nvPr/>
              </p:nvSpPr>
              <p:spPr>
                <a:xfrm>
                  <a:off x="3502295" y="3935937"/>
                  <a:ext cx="360000" cy="36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39" name="正方形/長方形 238"/>
                <p:cNvSpPr>
                  <a:spLocks noChangeAspect="1"/>
                </p:cNvSpPr>
                <p:nvPr/>
              </p:nvSpPr>
              <p:spPr>
                <a:xfrm>
                  <a:off x="2628000" y="3096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0" name="正方形/長方形 239"/>
                <p:cNvSpPr>
                  <a:spLocks noChangeAspect="1"/>
                </p:cNvSpPr>
                <p:nvPr/>
              </p:nvSpPr>
              <p:spPr>
                <a:xfrm>
                  <a:off x="1764000" y="3960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1" name="正方形/長方形 240"/>
                <p:cNvSpPr>
                  <a:spLocks noChangeAspect="1"/>
                </p:cNvSpPr>
                <p:nvPr/>
              </p:nvSpPr>
              <p:spPr>
                <a:xfrm>
                  <a:off x="2196000" y="3960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2" name="正方形/長方形 241"/>
                <p:cNvSpPr>
                  <a:spLocks noChangeAspect="1"/>
                </p:cNvSpPr>
                <p:nvPr/>
              </p:nvSpPr>
              <p:spPr>
                <a:xfrm>
                  <a:off x="2628000" y="3960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3" name="正方形/長方形 242"/>
                <p:cNvSpPr>
                  <a:spLocks noChangeAspect="1"/>
                </p:cNvSpPr>
                <p:nvPr/>
              </p:nvSpPr>
              <p:spPr>
                <a:xfrm>
                  <a:off x="2196000" y="2664000"/>
                  <a:ext cx="360000" cy="3600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4" name="正方形/長方形 243"/>
                <p:cNvSpPr>
                  <a:spLocks noChangeAspect="1"/>
                </p:cNvSpPr>
                <p:nvPr/>
              </p:nvSpPr>
              <p:spPr>
                <a:xfrm>
                  <a:off x="1332000" y="2664000"/>
                  <a:ext cx="360000" cy="3600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5" name="正方形/長方形 244"/>
                <p:cNvSpPr>
                  <a:spLocks noChangeAspect="1"/>
                </p:cNvSpPr>
                <p:nvPr/>
              </p:nvSpPr>
              <p:spPr>
                <a:xfrm>
                  <a:off x="1332000" y="3528000"/>
                  <a:ext cx="360000" cy="3600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6" name="正方形/長方形 245"/>
                <p:cNvSpPr>
                  <a:spLocks noChangeAspect="1"/>
                </p:cNvSpPr>
                <p:nvPr/>
              </p:nvSpPr>
              <p:spPr>
                <a:xfrm>
                  <a:off x="2628000" y="2232000"/>
                  <a:ext cx="360000" cy="360000"/>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grpSp>
        <p:sp>
          <p:nvSpPr>
            <p:cNvPr id="2" name="テキスト ボックス 1"/>
            <p:cNvSpPr txBox="1"/>
            <p:nvPr/>
          </p:nvSpPr>
          <p:spPr>
            <a:xfrm>
              <a:off x="3347864" y="5229200"/>
              <a:ext cx="2310248" cy="646331"/>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不完全知覚により</a:t>
              </a:r>
              <a:endParaRPr kumimoji="1" lang="en-US" altLang="ja-JP" b="1" dirty="0" smtClean="0">
                <a:solidFill>
                  <a:schemeClr val="bg2">
                    <a:lumMod val="10000"/>
                  </a:schemeClr>
                </a:solidFill>
                <a:latin typeface="+mj-ea"/>
                <a:ea typeface="+mj-ea"/>
              </a:endParaRPr>
            </a:p>
            <a:p>
              <a:r>
                <a:rPr lang="ja-JP" altLang="en-US" b="1" dirty="0">
                  <a:solidFill>
                    <a:schemeClr val="bg2">
                      <a:lumMod val="10000"/>
                    </a:schemeClr>
                  </a:solidFill>
                  <a:latin typeface="+mj-ea"/>
                  <a:ea typeface="+mj-ea"/>
                </a:rPr>
                <a:t>学習が進まないタスク</a:t>
              </a:r>
              <a:endParaRPr kumimoji="1" lang="ja-JP" altLang="en-US" b="1" dirty="0">
                <a:solidFill>
                  <a:schemeClr val="bg2">
                    <a:lumMod val="10000"/>
                  </a:schemeClr>
                </a:solidFill>
                <a:latin typeface="+mj-ea"/>
                <a:ea typeface="+mj-ea"/>
              </a:endParaRPr>
            </a:p>
          </p:txBody>
        </p:sp>
      </p:grpSp>
    </p:spTree>
    <p:extLst>
      <p:ext uri="{BB962C8B-B14F-4D97-AF65-F5344CB8AC3E}">
        <p14:creationId xmlns:p14="http://schemas.microsoft.com/office/powerpoint/2010/main" val="143766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080000" y="1080000"/>
            <a:ext cx="7200000"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740000" cy="900000"/>
          </a:xfrm>
        </p:spPr>
        <p:txBody>
          <a:bodyPr/>
          <a:lstStyle/>
          <a:p>
            <a:r>
              <a:rPr lang="ja-JP" altLang="en-US" sz="4400" dirty="0">
                <a:ln w="12700">
                  <a:noFill/>
                </a:ln>
                <a:solidFill>
                  <a:schemeClr val="bg2">
                    <a:lumMod val="10000"/>
                  </a:schemeClr>
                </a:solidFill>
                <a:effectLst>
                  <a:outerShdw blurRad="38100" dist="38100" dir="2700000" algn="tl">
                    <a:srgbClr val="000000">
                      <a:alpha val="43137"/>
                    </a:srgbClr>
                  </a:outerShdw>
                </a:effectLst>
              </a:rPr>
              <a:t>実ロボットにおける</a:t>
            </a:r>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強化学習</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238662" y="1268760"/>
            <a:ext cx="8941850" cy="1520928"/>
          </a:xfrm>
        </p:spPr>
        <p:txBody>
          <a:bodyPr wrap="square">
            <a:normAutofit fontScale="92500" lnSpcReduction="10000"/>
          </a:bodyPr>
          <a:lstStyle/>
          <a:p>
            <a:pPr>
              <a:buClr>
                <a:schemeClr val="accent1"/>
              </a:buClr>
              <a:buFont typeface="Wingdings" pitchFamily="2" charset="2"/>
              <a:buChar char="n"/>
            </a:pPr>
            <a:r>
              <a:rPr lang="ja-JP" altLang="en-US" sz="2400" dirty="0" smtClean="0">
                <a:solidFill>
                  <a:schemeClr val="bg2">
                    <a:lumMod val="10000"/>
                  </a:schemeClr>
                </a:solidFill>
                <a:latin typeface="+mj-ea"/>
                <a:ea typeface="+mj-ea"/>
              </a:rPr>
              <a:t>実ロボットは環境をセンサによって観測し状態認識を行う</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n"/>
            </a:pPr>
            <a:r>
              <a:rPr lang="ja-JP" altLang="en-US" sz="2400" dirty="0" smtClean="0">
                <a:solidFill>
                  <a:schemeClr val="bg2">
                    <a:lumMod val="10000"/>
                  </a:schemeClr>
                </a:solidFill>
                <a:latin typeface="+mj-ea"/>
                <a:ea typeface="+mj-ea"/>
              </a:rPr>
              <a:t>実際の環境を</a:t>
            </a:r>
            <a:r>
              <a:rPr lang="ja-JP" altLang="en-US" sz="2400" dirty="0" smtClean="0">
                <a:solidFill>
                  <a:srgbClr val="FF0000"/>
                </a:solidFill>
                <a:latin typeface="+mj-ea"/>
                <a:ea typeface="+mj-ea"/>
              </a:rPr>
              <a:t>環境状態</a:t>
            </a:r>
            <a:r>
              <a:rPr lang="ja-JP" altLang="en-US" sz="2400" dirty="0" smtClean="0">
                <a:solidFill>
                  <a:schemeClr val="bg2">
                    <a:lumMod val="10000"/>
                  </a:schemeClr>
                </a:solidFill>
                <a:latin typeface="+mj-ea"/>
                <a:ea typeface="+mj-ea"/>
              </a:rPr>
              <a:t>，センサによって認識した状態を</a:t>
            </a:r>
            <a:r>
              <a:rPr lang="ja-JP" altLang="en-US" sz="2400" dirty="0" smtClean="0">
                <a:solidFill>
                  <a:srgbClr val="FF0000"/>
                </a:solidFill>
                <a:latin typeface="+mj-ea"/>
                <a:ea typeface="+mj-ea"/>
              </a:rPr>
              <a:t>観測状態</a:t>
            </a:r>
            <a:r>
              <a:rPr lang="ja-JP" altLang="en-US" sz="2400" dirty="0" smtClean="0">
                <a:solidFill>
                  <a:schemeClr val="bg2">
                    <a:lumMod val="10000"/>
                  </a:schemeClr>
                </a:solidFill>
                <a:latin typeface="+mj-ea"/>
                <a:ea typeface="+mj-ea"/>
              </a:rPr>
              <a:t>とする</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n"/>
            </a:pPr>
            <a:r>
              <a:rPr lang="ja-JP" altLang="en-US" sz="2400" dirty="0" smtClean="0">
                <a:solidFill>
                  <a:schemeClr val="bg2">
                    <a:lumMod val="10000"/>
                  </a:schemeClr>
                </a:solidFill>
                <a:latin typeface="+mj-ea"/>
                <a:ea typeface="+mj-ea"/>
              </a:rPr>
              <a:t>試行錯誤を繰り返すことで各</a:t>
            </a:r>
            <a:r>
              <a:rPr lang="ja-JP" altLang="en-US" sz="2400" dirty="0" smtClean="0">
                <a:solidFill>
                  <a:srgbClr val="E8DED8">
                    <a:lumMod val="10000"/>
                  </a:srgbClr>
                </a:solidFill>
                <a:latin typeface="ＭＳ Ｐゴシック"/>
                <a:ea typeface="ＭＳ Ｐゴシック"/>
              </a:rPr>
              <a:t>観測</a:t>
            </a:r>
            <a:r>
              <a:rPr lang="ja-JP" altLang="en-US" sz="2400" dirty="0">
                <a:solidFill>
                  <a:srgbClr val="E8DED8">
                    <a:lumMod val="10000"/>
                  </a:srgbClr>
                </a:solidFill>
                <a:latin typeface="ＭＳ Ｐゴシック"/>
                <a:ea typeface="ＭＳ Ｐゴシック"/>
              </a:rPr>
              <a:t>状態に</a:t>
            </a:r>
            <a:r>
              <a:rPr lang="ja-JP" altLang="en-US" sz="2400" dirty="0" smtClean="0">
                <a:solidFill>
                  <a:srgbClr val="E8DED8">
                    <a:lumMod val="10000"/>
                  </a:srgbClr>
                </a:solidFill>
                <a:latin typeface="ＭＳ Ｐゴシック"/>
                <a:ea typeface="ＭＳ Ｐゴシック"/>
              </a:rPr>
              <a:t>対しタスクを達成する</a:t>
            </a:r>
            <a:r>
              <a:rPr lang="ja-JP" altLang="en-US" sz="2400" dirty="0" smtClean="0">
                <a:solidFill>
                  <a:schemeClr val="bg2">
                    <a:lumMod val="10000"/>
                  </a:schemeClr>
                </a:solidFill>
                <a:latin typeface="+mj-ea"/>
                <a:ea typeface="+mj-ea"/>
              </a:rPr>
              <a:t>行動を</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　　学習</a:t>
            </a:r>
            <a:endParaRPr lang="en-US" altLang="ja-JP" sz="2400" dirty="0" smtClean="0">
              <a:solidFill>
                <a:schemeClr val="bg2">
                  <a:lumMod val="10000"/>
                </a:schemeClr>
              </a:solidFill>
              <a:latin typeface="+mj-ea"/>
              <a:ea typeface="+mj-ea"/>
            </a:endParaRPr>
          </a:p>
          <a:p>
            <a:pPr marL="0" indent="0">
              <a:buClr>
                <a:schemeClr val="accent1"/>
              </a:buClr>
              <a:buNone/>
            </a:pPr>
            <a:endParaRPr lang="ja-JP" altLang="en-US" sz="2400" dirty="0" smtClean="0">
              <a:solidFill>
                <a:schemeClr val="bg2">
                  <a:lumMod val="10000"/>
                </a:schemeClr>
              </a:solidFill>
              <a:latin typeface="+mj-ea"/>
              <a:ea typeface="+mj-ea"/>
            </a:endParaRPr>
          </a:p>
        </p:txBody>
      </p:sp>
      <p:grpSp>
        <p:nvGrpSpPr>
          <p:cNvPr id="12" name="グループ化 11"/>
          <p:cNvGrpSpPr>
            <a:grpSpLocks noChangeAspect="1"/>
          </p:cNvGrpSpPr>
          <p:nvPr/>
        </p:nvGrpSpPr>
        <p:grpSpPr>
          <a:xfrm>
            <a:off x="1353049" y="3420000"/>
            <a:ext cx="5560835" cy="2772000"/>
            <a:chOff x="1778273" y="3072177"/>
            <a:chExt cx="4348736" cy="2167786"/>
          </a:xfrm>
        </p:grpSpPr>
        <p:sp>
          <p:nvSpPr>
            <p:cNvPr id="67" name="テキスト ボックス 66"/>
            <p:cNvSpPr txBox="1"/>
            <p:nvPr/>
          </p:nvSpPr>
          <p:spPr>
            <a:xfrm>
              <a:off x="4174446" y="4926571"/>
              <a:ext cx="546426" cy="313392"/>
            </a:xfrm>
            <a:prstGeom prst="rect">
              <a:avLst/>
            </a:prstGeom>
            <a:noFill/>
            <a:ln w="19050">
              <a:solidFill>
                <a:schemeClr val="bg2">
                  <a:lumMod val="10000"/>
                </a:schemeClr>
              </a:solidFill>
            </a:ln>
          </p:spPr>
          <p:txBody>
            <a:bodyPr wrap="none" rtlCol="0">
              <a:spAutoFit/>
            </a:bodyPr>
            <a:lstStyle/>
            <a:p>
              <a:pPr algn="ctr"/>
              <a:r>
                <a:rPr kumimoji="1" lang="ja-JP" altLang="en-US" sz="2000" dirty="0" smtClean="0">
                  <a:solidFill>
                    <a:schemeClr val="bg2">
                      <a:lumMod val="10000"/>
                    </a:schemeClr>
                  </a:solidFill>
                  <a:latin typeface="+mj-ea"/>
                  <a:ea typeface="+mj-ea"/>
                </a:rPr>
                <a:t>環境</a:t>
              </a:r>
              <a:endParaRPr kumimoji="1" lang="ja-JP" altLang="en-US" sz="2000" dirty="0">
                <a:solidFill>
                  <a:schemeClr val="bg2">
                    <a:lumMod val="10000"/>
                  </a:schemeClr>
                </a:solidFill>
                <a:latin typeface="+mj-ea"/>
                <a:ea typeface="+mj-ea"/>
              </a:endParaRPr>
            </a:p>
          </p:txBody>
        </p:sp>
        <p:sp>
          <p:nvSpPr>
            <p:cNvPr id="68" name="正方形/長方形 67"/>
            <p:cNvSpPr/>
            <p:nvPr/>
          </p:nvSpPr>
          <p:spPr>
            <a:xfrm>
              <a:off x="2815009" y="3232181"/>
              <a:ext cx="3312000" cy="1439999"/>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975435" y="3072177"/>
              <a:ext cx="788751" cy="313392"/>
            </a:xfrm>
            <a:prstGeom prst="rect">
              <a:avLst/>
            </a:prstGeom>
            <a:solidFill>
              <a:schemeClr val="bg1"/>
            </a:solidFill>
            <a:ln w="19050">
              <a:solidFill>
                <a:schemeClr val="bg2">
                  <a:lumMod val="10000"/>
                </a:schemeClr>
              </a:solidFill>
            </a:ln>
          </p:spPr>
          <p:txBody>
            <a:bodyPr wrap="none" rtlCol="0">
              <a:spAutoFit/>
            </a:bodyPr>
            <a:lstStyle/>
            <a:p>
              <a:pPr algn="ctr"/>
              <a:r>
                <a:rPr kumimoji="1" lang="ja-JP" altLang="en-US" sz="2000" dirty="0" smtClean="0">
                  <a:solidFill>
                    <a:schemeClr val="bg2">
                      <a:lumMod val="10000"/>
                    </a:schemeClr>
                  </a:solidFill>
                  <a:latin typeface="+mj-ea"/>
                  <a:ea typeface="+mj-ea"/>
                </a:rPr>
                <a:t>ロボット</a:t>
              </a:r>
              <a:endParaRPr kumimoji="1" lang="ja-JP" altLang="en-US" sz="2000" dirty="0">
                <a:solidFill>
                  <a:schemeClr val="bg2">
                    <a:lumMod val="10000"/>
                  </a:schemeClr>
                </a:solidFill>
                <a:latin typeface="+mj-ea"/>
                <a:ea typeface="+mj-ea"/>
              </a:endParaRPr>
            </a:p>
          </p:txBody>
        </p:sp>
        <p:cxnSp>
          <p:nvCxnSpPr>
            <p:cNvPr id="70" name="カギ線コネクタ 69"/>
            <p:cNvCxnSpPr>
              <a:endCxn id="89" idx="1"/>
            </p:cNvCxnSpPr>
            <p:nvPr/>
          </p:nvCxnSpPr>
          <p:spPr>
            <a:xfrm rot="16200000" flipV="1">
              <a:off x="3084342" y="4047670"/>
              <a:ext cx="1302381" cy="877831"/>
            </a:xfrm>
            <a:prstGeom prst="bentConnector4">
              <a:avLst>
                <a:gd name="adj1" fmla="val 386"/>
                <a:gd name="adj2" fmla="val 239340"/>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89" idx="3"/>
            </p:cNvCxnSpPr>
            <p:nvPr/>
          </p:nvCxnSpPr>
          <p:spPr>
            <a:xfrm>
              <a:off x="3682330" y="3835395"/>
              <a:ext cx="1691849" cy="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a:stCxn id="87" idx="3"/>
              <a:endCxn id="67" idx="3"/>
            </p:cNvCxnSpPr>
            <p:nvPr/>
          </p:nvCxnSpPr>
          <p:spPr>
            <a:xfrm flipH="1">
              <a:off x="4720872" y="3967484"/>
              <a:ext cx="1047894" cy="1115784"/>
            </a:xfrm>
            <a:prstGeom prst="bentConnector3">
              <a:avLst>
                <a:gd name="adj1" fmla="val -64848"/>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p:nvPr/>
          </p:nvCxnSpPr>
          <p:spPr>
            <a:xfrm rot="10800000" flipH="1">
              <a:off x="4170559" y="4284669"/>
              <a:ext cx="1212492" cy="733135"/>
            </a:xfrm>
            <a:prstGeom prst="bentConnector3">
              <a:avLst>
                <a:gd name="adj1" fmla="val -135476"/>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5383052" y="3529539"/>
              <a:ext cx="385713" cy="875889"/>
            </a:xfrm>
            <a:prstGeom prst="rect">
              <a:avLst/>
            </a:prstGeom>
            <a:noFill/>
            <a:ln w="19050">
              <a:solidFill>
                <a:schemeClr val="bg2">
                  <a:lumMod val="10000"/>
                </a:schemeClr>
              </a:solidFill>
            </a:ln>
          </p:spPr>
          <p:txBody>
            <a:bodyPr vert="eaVert" wrap="none" rtlCol="0">
              <a:spAutoFit/>
            </a:bodyPr>
            <a:lstStyle/>
            <a:p>
              <a:pPr algn="ctr"/>
              <a:r>
                <a:rPr kumimoji="1" lang="ja-JP" altLang="en-US" sz="2000" dirty="0" smtClean="0">
                  <a:solidFill>
                    <a:schemeClr val="bg2">
                      <a:lumMod val="10000"/>
                    </a:schemeClr>
                  </a:solidFill>
                  <a:latin typeface="+mj-ea"/>
                  <a:ea typeface="+mj-ea"/>
                </a:rPr>
                <a:t>強化学習</a:t>
              </a:r>
              <a:endParaRPr kumimoji="1" lang="ja-JP" altLang="en-US" sz="2000" dirty="0">
                <a:solidFill>
                  <a:schemeClr val="bg2">
                    <a:lumMod val="10000"/>
                  </a:schemeClr>
                </a:solidFill>
                <a:latin typeface="+mj-ea"/>
                <a:ea typeface="+mj-ea"/>
              </a:endParaRPr>
            </a:p>
          </p:txBody>
        </p:sp>
        <p:sp>
          <p:nvSpPr>
            <p:cNvPr id="89" name="テキスト ボックス 88"/>
            <p:cNvSpPr txBox="1"/>
            <p:nvPr/>
          </p:nvSpPr>
          <p:spPr>
            <a:xfrm>
              <a:off x="3296617" y="3526775"/>
              <a:ext cx="385713" cy="617240"/>
            </a:xfrm>
            <a:prstGeom prst="rect">
              <a:avLst/>
            </a:prstGeom>
            <a:noFill/>
            <a:ln w="19050">
              <a:solidFill>
                <a:schemeClr val="bg2">
                  <a:lumMod val="10000"/>
                </a:schemeClr>
              </a:solidFill>
            </a:ln>
          </p:spPr>
          <p:txBody>
            <a:bodyPr vert="eaVert" wrap="none" rtlCol="0">
              <a:spAutoFit/>
            </a:bodyPr>
            <a:lstStyle/>
            <a:p>
              <a:pPr algn="ctr"/>
              <a:r>
                <a:rPr kumimoji="1" lang="ja-JP" altLang="en-US" sz="2000" dirty="0" smtClean="0">
                  <a:solidFill>
                    <a:schemeClr val="bg2">
                      <a:lumMod val="10000"/>
                    </a:schemeClr>
                  </a:solidFill>
                  <a:latin typeface="+mj-ea"/>
                  <a:ea typeface="+mj-ea"/>
                </a:rPr>
                <a:t>センサ</a:t>
              </a: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08" name="テキスト ボックス 107"/>
                <p:cNvSpPr txBox="1"/>
                <p:nvPr/>
              </p:nvSpPr>
              <p:spPr>
                <a:xfrm>
                  <a:off x="4089331" y="4268981"/>
                  <a:ext cx="689127" cy="312898"/>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報酬</a:t>
                  </a:r>
                  <a14:m>
                    <m:oMath xmlns:m="http://schemas.openxmlformats.org/officeDocument/2006/math">
                      <m:r>
                        <a:rPr kumimoji="1" lang="en-US" altLang="ja-JP" sz="2000" b="0" i="0" smtClean="0">
                          <a:solidFill>
                            <a:schemeClr val="bg2">
                              <a:lumMod val="10000"/>
                            </a:schemeClr>
                          </a:solidFill>
                          <a:latin typeface="Cambria Math"/>
                          <a:ea typeface="+mj-ea"/>
                        </a:rPr>
                        <m:t> </m:t>
                      </m:r>
                      <m:r>
                        <a:rPr kumimoji="1" lang="en-US" altLang="ja-JP" sz="2000" b="0" i="1" smtClean="0">
                          <a:solidFill>
                            <a:schemeClr val="bg2">
                              <a:lumMod val="10000"/>
                            </a:schemeClr>
                          </a:solidFill>
                          <a:latin typeface="Cambria Math"/>
                          <a:ea typeface="+mj-ea"/>
                        </a:rPr>
                        <m:t>𝑟</m:t>
                      </m:r>
                    </m:oMath>
                  </a14:m>
                  <a:endParaRPr kumimoji="1" lang="ja-JP" altLang="en-US" sz="2000" dirty="0">
                    <a:solidFill>
                      <a:schemeClr val="bg2">
                        <a:lumMod val="10000"/>
                      </a:schemeClr>
                    </a:solidFill>
                    <a:latin typeface="+mj-ea"/>
                    <a:ea typeface="+mj-ea"/>
                  </a:endParaRPr>
                </a:p>
              </p:txBody>
            </p:sp>
          </mc:Choice>
          <mc:Fallback xmlns="">
            <p:sp>
              <p:nvSpPr>
                <p:cNvPr id="108" name="テキスト ボックス 107"/>
                <p:cNvSpPr txBox="1">
                  <a:spLocks noRot="1" noChangeAspect="1" noMove="1" noResize="1" noEditPoints="1" noAdjustHandles="1" noChangeArrowheads="1" noChangeShapeType="1" noTextEdit="1"/>
                </p:cNvSpPr>
                <p:nvPr/>
              </p:nvSpPr>
              <p:spPr>
                <a:xfrm>
                  <a:off x="4089331" y="4268981"/>
                  <a:ext cx="689127" cy="312898"/>
                </a:xfrm>
                <a:prstGeom prst="rect">
                  <a:avLst/>
                </a:prstGeom>
                <a:blipFill rotWithShape="1">
                  <a:blip r:embed="rId2"/>
                  <a:stretch>
                    <a:fillRect l="-7639" t="-1060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テキスト ボックス 108"/>
                <p:cNvSpPr txBox="1"/>
                <p:nvPr/>
              </p:nvSpPr>
              <p:spPr>
                <a:xfrm>
                  <a:off x="1778273" y="3478102"/>
                  <a:ext cx="1109504" cy="361036"/>
                </a:xfrm>
                <a:prstGeom prst="rect">
                  <a:avLst/>
                </a:prstGeom>
                <a:noFill/>
              </p:spPr>
              <p:txBody>
                <a:bodyPr wrap="square" rtlCol="0">
                  <a:spAutoFit/>
                </a:bodyPr>
                <a:lstStyle/>
                <a:p>
                  <a:r>
                    <a:rPr lang="ja-JP" altLang="en-US" sz="2000" dirty="0" smtClean="0">
                      <a:solidFill>
                        <a:srgbClr val="FF0000"/>
                      </a:solidFill>
                      <a:latin typeface="+mj-ea"/>
                      <a:ea typeface="+mj-ea"/>
                    </a:rPr>
                    <a:t>環境状態</a:t>
                  </a:r>
                  <a14:m>
                    <m:oMath xmlns:m="http://schemas.openxmlformats.org/officeDocument/2006/math">
                      <m:r>
                        <a:rPr lang="en-US" altLang="ja-JP" sz="2400" b="0" i="1" smtClean="0">
                          <a:solidFill>
                            <a:srgbClr val="FF0000"/>
                          </a:solidFill>
                          <a:latin typeface="Cambria Math"/>
                          <a:ea typeface="+mj-ea"/>
                        </a:rPr>
                        <m:t>𝑠</m:t>
                      </m:r>
                    </m:oMath>
                  </a14:m>
                  <a:endParaRPr lang="en-US" altLang="ja-JP" sz="2000" dirty="0" smtClean="0">
                    <a:solidFill>
                      <a:srgbClr val="FF0000"/>
                    </a:solidFill>
                    <a:latin typeface="+mj-ea"/>
                    <a:ea typeface="+mj-ea"/>
                  </a:endParaRPr>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1778273" y="3478102"/>
                  <a:ext cx="1109504" cy="361036"/>
                </a:xfrm>
                <a:prstGeom prst="rect">
                  <a:avLst/>
                </a:prstGeom>
                <a:blipFill rotWithShape="1">
                  <a:blip r:embed="rId3"/>
                  <a:stretch>
                    <a:fillRect l="-472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p:cNvSpPr txBox="1"/>
                <p:nvPr/>
              </p:nvSpPr>
              <p:spPr>
                <a:xfrm>
                  <a:off x="3865432" y="3478101"/>
                  <a:ext cx="1353478" cy="361036"/>
                </a:xfrm>
                <a:prstGeom prst="rect">
                  <a:avLst/>
                </a:prstGeom>
                <a:noFill/>
              </p:spPr>
              <p:txBody>
                <a:bodyPr wrap="square" rtlCol="0">
                  <a:spAutoFit/>
                </a:bodyPr>
                <a:lstStyle/>
                <a:p>
                  <a:r>
                    <a:rPr lang="ja-JP" altLang="en-US" sz="2000" dirty="0" smtClean="0">
                      <a:solidFill>
                        <a:srgbClr val="FF0000"/>
                      </a:solidFill>
                      <a:latin typeface="+mj-ea"/>
                      <a:ea typeface="+mj-ea"/>
                    </a:rPr>
                    <a:t>観測状態</a:t>
                  </a:r>
                  <a14:m>
                    <m:oMath xmlns:m="http://schemas.openxmlformats.org/officeDocument/2006/math">
                      <m:r>
                        <m:rPr>
                          <m:sty m:val="p"/>
                        </m:rPr>
                        <a:rPr lang="en-US" altLang="ja-JP" sz="2400" b="0" i="0" smtClean="0">
                          <a:solidFill>
                            <a:srgbClr val="FF0000"/>
                          </a:solidFill>
                          <a:latin typeface="Cambria Math"/>
                          <a:ea typeface="+mj-ea"/>
                        </a:rPr>
                        <m:t>o</m:t>
                      </m:r>
                    </m:oMath>
                  </a14:m>
                  <a:endParaRPr lang="en-US" altLang="ja-JP" sz="2000" dirty="0" smtClean="0">
                    <a:solidFill>
                      <a:srgbClr val="FF0000"/>
                    </a:solidFill>
                    <a:latin typeface="+mj-ea"/>
                    <a:ea typeface="+mj-ea"/>
                  </a:endParaRPr>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3865432" y="3478101"/>
                  <a:ext cx="1353478" cy="361036"/>
                </a:xfrm>
                <a:prstGeom prst="rect">
                  <a:avLst/>
                </a:prstGeom>
                <a:blipFill rotWithShape="1">
                  <a:blip r:embed="rId4"/>
                  <a:stretch>
                    <a:fillRect l="-387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p:cNvSpPr txBox="1"/>
                <p:nvPr/>
              </p:nvSpPr>
              <p:spPr>
                <a:xfrm>
                  <a:off x="4801432" y="4753281"/>
                  <a:ext cx="795712" cy="37607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行動</a:t>
                  </a:r>
                  <a14:m>
                    <m:oMath xmlns:m="http://schemas.openxmlformats.org/officeDocument/2006/math">
                      <m:r>
                        <a:rPr kumimoji="1" lang="en-US" altLang="ja-JP" sz="2000" i="1" smtClean="0">
                          <a:solidFill>
                            <a:schemeClr val="bg2">
                              <a:lumMod val="10000"/>
                            </a:schemeClr>
                          </a:solidFill>
                          <a:latin typeface="Cambria Math"/>
                          <a:ea typeface="+mj-ea"/>
                        </a:rPr>
                        <m:t>𝑎</m:t>
                      </m:r>
                    </m:oMath>
                  </a14:m>
                  <a:endParaRPr kumimoji="1" lang="ja-JP" altLang="en-US" sz="2000" dirty="0">
                    <a:solidFill>
                      <a:schemeClr val="bg2">
                        <a:lumMod val="10000"/>
                      </a:schemeClr>
                    </a:solidFill>
                    <a:latin typeface="+mj-ea"/>
                    <a:ea typeface="+mj-ea"/>
                  </a:endParaRPr>
                </a:p>
              </p:txBody>
            </p:sp>
          </mc:Choice>
          <mc:Fallback xmlns="">
            <p:sp>
              <p:nvSpPr>
                <p:cNvPr id="111" name="テキスト ボックス 110"/>
                <p:cNvSpPr txBox="1">
                  <a:spLocks noRot="1" noChangeAspect="1" noMove="1" noResize="1" noEditPoints="1" noAdjustHandles="1" noChangeArrowheads="1" noChangeShapeType="1" noTextEdit="1"/>
                </p:cNvSpPr>
                <p:nvPr/>
              </p:nvSpPr>
              <p:spPr>
                <a:xfrm>
                  <a:off x="4801432" y="4753281"/>
                  <a:ext cx="795712" cy="376070"/>
                </a:xfrm>
                <a:prstGeom prst="rect">
                  <a:avLst/>
                </a:prstGeom>
                <a:blipFill rotWithShape="1">
                  <a:blip r:embed="rId5"/>
                  <a:stretch>
                    <a:fillRect l="-5988" t="-8861" b="-2532"/>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7808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検証実験：</a:t>
            </a:r>
            <a:r>
              <a:rPr lang="ja-JP" altLang="en-US" sz="4000" dirty="0">
                <a:ln w="12700">
                  <a:noFill/>
                </a:ln>
                <a:solidFill>
                  <a:schemeClr val="bg2">
                    <a:lumMod val="10000"/>
                  </a:schemeClr>
                </a:solidFill>
                <a:effectLst>
                  <a:outerShdw blurRad="38100" dist="38100" dir="2700000" algn="tl">
                    <a:srgbClr val="000000">
                      <a:alpha val="43137"/>
                    </a:srgbClr>
                  </a:outerShdw>
                </a:effectLst>
              </a:rPr>
              <a:t>目的</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720000" y="1773296"/>
            <a:ext cx="7920000" cy="4320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提案手法の有効性を以下の</a:t>
            </a:r>
            <a:r>
              <a:rPr lang="en-US" altLang="ja-JP" sz="2400" dirty="0" smtClean="0">
                <a:solidFill>
                  <a:schemeClr val="bg2">
                    <a:lumMod val="10000"/>
                  </a:schemeClr>
                </a:solidFill>
                <a:latin typeface="+mj-ea"/>
                <a:ea typeface="+mj-ea"/>
              </a:rPr>
              <a:t>2</a:t>
            </a:r>
            <a:r>
              <a:rPr lang="ja-JP" altLang="en-US" sz="2400" dirty="0" smtClean="0">
                <a:solidFill>
                  <a:schemeClr val="bg2">
                    <a:lumMod val="10000"/>
                  </a:schemeClr>
                </a:solidFill>
                <a:latin typeface="+mj-ea"/>
                <a:ea typeface="+mj-ea"/>
              </a:rPr>
              <a:t>点について検証</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l"/>
            </a:pPr>
            <a:r>
              <a:rPr lang="ja-JP" altLang="en-US" sz="2400" dirty="0">
                <a:solidFill>
                  <a:schemeClr val="bg2">
                    <a:lumMod val="10000"/>
                  </a:schemeClr>
                </a:solidFill>
                <a:latin typeface="+mj-ea"/>
                <a:ea typeface="+mj-ea"/>
              </a:rPr>
              <a:t>各試行における行動数の推移から学習が収束しているか</a:t>
            </a:r>
            <a:endParaRPr lang="en-US" altLang="ja-JP" sz="2400" dirty="0">
              <a:solidFill>
                <a:schemeClr val="bg2">
                  <a:lumMod val="10000"/>
                </a:schemeClr>
              </a:solidFill>
              <a:latin typeface="+mj-ea"/>
              <a:ea typeface="+mj-ea"/>
            </a:endParaRPr>
          </a:p>
          <a:p>
            <a:pPr marL="0" indent="0">
              <a:buClr>
                <a:schemeClr val="accent1"/>
              </a:buClr>
              <a:buNone/>
            </a:pPr>
            <a:r>
              <a:rPr lang="ja-JP" altLang="en-US" sz="2400" dirty="0">
                <a:solidFill>
                  <a:schemeClr val="bg2">
                    <a:lumMod val="10000"/>
                  </a:schemeClr>
                </a:solidFill>
                <a:latin typeface="+mj-ea"/>
                <a:ea typeface="+mj-ea"/>
              </a:rPr>
              <a:t>　　</a:t>
            </a:r>
            <a:r>
              <a:rPr lang="ja-JP" altLang="en-US" sz="2400" b="1" dirty="0">
                <a:solidFill>
                  <a:schemeClr val="accent1"/>
                </a:solidFill>
                <a:latin typeface="+mj-ea"/>
                <a:ea typeface="+mj-ea"/>
              </a:rPr>
              <a:t>⇒</a:t>
            </a:r>
            <a:r>
              <a:rPr lang="ja-JP" altLang="en-US" sz="2400" dirty="0">
                <a:solidFill>
                  <a:schemeClr val="bg2">
                    <a:lumMod val="10000"/>
                  </a:schemeClr>
                </a:solidFill>
                <a:latin typeface="+mj-ea"/>
                <a:ea typeface="+mj-ea"/>
              </a:rPr>
              <a:t>不完全知覚の改善を検証</a:t>
            </a:r>
            <a:endParaRPr lang="en-US" altLang="ja-JP" sz="2400" dirty="0">
              <a:solidFill>
                <a:schemeClr val="bg2">
                  <a:lumMod val="10000"/>
                </a:schemeClr>
              </a:solidFill>
              <a:latin typeface="+mj-ea"/>
              <a:ea typeface="+mj-ea"/>
            </a:endParaRPr>
          </a:p>
          <a:p>
            <a:pPr>
              <a:buClr>
                <a:schemeClr val="accent1"/>
              </a:buClr>
              <a:buFont typeface="Wingdings" pitchFamily="2" charset="2"/>
              <a:buChar char="l"/>
            </a:pPr>
            <a:r>
              <a:rPr lang="ja-JP" altLang="en-US" sz="2400" dirty="0" smtClean="0">
                <a:solidFill>
                  <a:schemeClr val="bg2">
                    <a:lumMod val="10000"/>
                  </a:schemeClr>
                </a:solidFill>
                <a:latin typeface="+mj-ea"/>
                <a:ea typeface="+mj-ea"/>
              </a:rPr>
              <a:t>知識量の増加の推移を先行研究と提案手法で比較</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　　</a:t>
            </a:r>
            <a:r>
              <a:rPr lang="ja-JP" altLang="en-US" sz="2400" b="1" dirty="0" smtClean="0">
                <a:solidFill>
                  <a:schemeClr val="accent1"/>
                </a:solidFill>
                <a:latin typeface="+mj-ea"/>
                <a:ea typeface="+mj-ea"/>
              </a:rPr>
              <a:t>⇒</a:t>
            </a:r>
            <a:r>
              <a:rPr lang="ja-JP" altLang="en-US" sz="2400" dirty="0" smtClean="0">
                <a:solidFill>
                  <a:schemeClr val="bg2">
                    <a:lumMod val="10000"/>
                  </a:schemeClr>
                </a:solidFill>
                <a:latin typeface="+mj-ea"/>
                <a:ea typeface="+mj-ea"/>
              </a:rPr>
              <a:t>知識量の抑制を検証</a:t>
            </a:r>
            <a:endParaRPr lang="en-US" altLang="ja-JP" sz="2400" b="1" dirty="0">
              <a:solidFill>
                <a:schemeClr val="accent1"/>
              </a:solidFill>
              <a:latin typeface="+mj-ea"/>
              <a:ea typeface="+mj-ea"/>
            </a:endParaRPr>
          </a:p>
        </p:txBody>
      </p:sp>
    </p:spTree>
    <p:extLst>
      <p:ext uri="{BB962C8B-B14F-4D97-AF65-F5344CB8AC3E}">
        <p14:creationId xmlns:p14="http://schemas.microsoft.com/office/powerpoint/2010/main" val="81415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52736"/>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315416"/>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検証実験：エージェント設定</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323528" y="1268760"/>
            <a:ext cx="8640000" cy="4320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状態</a:t>
            </a:r>
            <a:r>
              <a:rPr lang="ja-JP" altLang="en-US" sz="2400" dirty="0">
                <a:solidFill>
                  <a:schemeClr val="bg2">
                    <a:lumMod val="10000"/>
                  </a:schemeClr>
                </a:solidFill>
                <a:latin typeface="+mj-ea"/>
                <a:ea typeface="+mj-ea"/>
              </a:rPr>
              <a:t>認識の</a:t>
            </a:r>
            <a:r>
              <a:rPr lang="ja-JP" altLang="en-US" sz="2400" dirty="0" smtClean="0">
                <a:solidFill>
                  <a:schemeClr val="bg2">
                    <a:lumMod val="10000"/>
                  </a:schemeClr>
                </a:solidFill>
                <a:latin typeface="+mj-ea"/>
                <a:ea typeface="+mj-ea"/>
              </a:rPr>
              <a:t>異なる</a:t>
            </a:r>
            <a:r>
              <a:rPr lang="en-US" altLang="ja-JP" sz="2400" dirty="0" smtClean="0">
                <a:solidFill>
                  <a:schemeClr val="bg2">
                    <a:lumMod val="10000"/>
                  </a:schemeClr>
                </a:solidFill>
                <a:latin typeface="+mj-ea"/>
                <a:ea typeface="+mj-ea"/>
              </a:rPr>
              <a:t>4</a:t>
            </a:r>
            <a:r>
              <a:rPr lang="ja-JP" altLang="en-US" sz="2400" dirty="0" smtClean="0">
                <a:solidFill>
                  <a:schemeClr val="bg2">
                    <a:lumMod val="10000"/>
                  </a:schemeClr>
                </a:solidFill>
                <a:latin typeface="+mj-ea"/>
                <a:ea typeface="+mj-ea"/>
              </a:rPr>
              <a:t>エージェント</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000" dirty="0" smtClean="0">
                <a:solidFill>
                  <a:schemeClr val="bg2">
                    <a:lumMod val="10000"/>
                  </a:schemeClr>
                </a:solidFill>
                <a:latin typeface="+mj-ea"/>
                <a:ea typeface="+mj-ea"/>
              </a:rPr>
              <a:t>・完全知覚：迷路内の位置</a:t>
            </a:r>
            <a:r>
              <a:rPr lang="ja-JP" altLang="en-US" sz="2000" b="1" dirty="0" smtClean="0">
                <a:solidFill>
                  <a:schemeClr val="accent1"/>
                </a:solidFill>
                <a:latin typeface="+mj-ea"/>
                <a:ea typeface="+mj-ea"/>
              </a:rPr>
              <a:t>⇒</a:t>
            </a:r>
            <a:r>
              <a:rPr lang="ja-JP" altLang="en-US" sz="2000" dirty="0" smtClean="0">
                <a:solidFill>
                  <a:schemeClr val="bg2">
                    <a:lumMod val="10000"/>
                  </a:schemeClr>
                </a:solidFill>
                <a:latin typeface="+mj-ea"/>
                <a:ea typeface="+mj-ea"/>
              </a:rPr>
              <a:t>各マスを個別に認識出来る</a:t>
            </a:r>
            <a:endParaRPr lang="en-US" altLang="ja-JP" sz="2000" dirty="0" smtClean="0">
              <a:solidFill>
                <a:schemeClr val="accent1"/>
              </a:solidFill>
              <a:latin typeface="+mj-ea"/>
              <a:ea typeface="+mj-ea"/>
            </a:endParaRPr>
          </a:p>
          <a:p>
            <a:pPr marL="0" indent="0">
              <a:buClr>
                <a:schemeClr val="accent1"/>
              </a:buClr>
              <a:buNone/>
            </a:pPr>
            <a:r>
              <a:rPr lang="ja-JP" altLang="en-US" sz="2000" dirty="0" smtClean="0">
                <a:solidFill>
                  <a:schemeClr val="bg2">
                    <a:lumMod val="10000"/>
                  </a:schemeClr>
                </a:solidFill>
                <a:latin typeface="+mj-ea"/>
                <a:ea typeface="+mj-ea"/>
              </a:rPr>
              <a:t>・不完全知覚：周囲</a:t>
            </a:r>
            <a:r>
              <a:rPr lang="en-US" altLang="ja-JP" sz="2000" dirty="0" smtClean="0">
                <a:solidFill>
                  <a:schemeClr val="bg2">
                    <a:lumMod val="10000"/>
                  </a:schemeClr>
                </a:solidFill>
                <a:latin typeface="+mj-ea"/>
                <a:ea typeface="+mj-ea"/>
              </a:rPr>
              <a:t>(</a:t>
            </a:r>
            <a:r>
              <a:rPr lang="ja-JP" altLang="en-US" sz="2000" dirty="0" smtClean="0">
                <a:solidFill>
                  <a:schemeClr val="bg2">
                    <a:lumMod val="10000"/>
                  </a:schemeClr>
                </a:solidFill>
                <a:latin typeface="+mj-ea"/>
                <a:ea typeface="+mj-ea"/>
              </a:rPr>
              <a:t>上下左右のマス</a:t>
            </a:r>
            <a:r>
              <a:rPr lang="en-US" altLang="ja-JP" sz="2000" dirty="0" smtClean="0">
                <a:solidFill>
                  <a:schemeClr val="bg2">
                    <a:lumMod val="10000"/>
                  </a:schemeClr>
                </a:solidFill>
                <a:latin typeface="+mj-ea"/>
                <a:ea typeface="+mj-ea"/>
              </a:rPr>
              <a:t>)</a:t>
            </a:r>
            <a:r>
              <a:rPr lang="ja-JP" altLang="en-US" sz="2000" dirty="0" smtClean="0">
                <a:solidFill>
                  <a:schemeClr val="bg2">
                    <a:lumMod val="10000"/>
                  </a:schemeClr>
                </a:solidFill>
                <a:latin typeface="+mj-ea"/>
                <a:ea typeface="+mj-ea"/>
              </a:rPr>
              <a:t>の壁の有無</a:t>
            </a:r>
            <a:r>
              <a:rPr lang="ja-JP" altLang="en-US" sz="2000" b="1" dirty="0" smtClean="0">
                <a:solidFill>
                  <a:schemeClr val="accent1"/>
                </a:solidFill>
                <a:latin typeface="+mj-ea"/>
                <a:ea typeface="+mj-ea"/>
              </a:rPr>
              <a:t>⇒</a:t>
            </a:r>
            <a:r>
              <a:rPr lang="ja-JP" altLang="en-US" sz="2000" dirty="0" smtClean="0">
                <a:solidFill>
                  <a:schemeClr val="bg2">
                    <a:lumMod val="10000"/>
                  </a:schemeClr>
                </a:solidFill>
                <a:latin typeface="+mj-ea"/>
                <a:ea typeface="+mj-ea"/>
              </a:rPr>
              <a:t>いくつかのマスを混同</a:t>
            </a:r>
            <a:endParaRPr lang="en-US" altLang="ja-JP" sz="2000" dirty="0" smtClean="0">
              <a:solidFill>
                <a:schemeClr val="bg2">
                  <a:lumMod val="10000"/>
                </a:schemeClr>
              </a:solidFill>
              <a:latin typeface="+mj-ea"/>
              <a:ea typeface="+mj-ea"/>
            </a:endParaRPr>
          </a:p>
          <a:p>
            <a:pPr marL="0" indent="0">
              <a:buClr>
                <a:schemeClr val="accent1"/>
              </a:buClr>
              <a:buNone/>
            </a:pPr>
            <a:r>
              <a:rPr lang="ja-JP" altLang="en-US" sz="2000" dirty="0" smtClean="0">
                <a:solidFill>
                  <a:schemeClr val="bg2">
                    <a:lumMod val="10000"/>
                  </a:schemeClr>
                </a:solidFill>
                <a:latin typeface="+mj-ea"/>
                <a:ea typeface="+mj-ea"/>
              </a:rPr>
              <a:t>・先行研究：不完全知覚＋先行研究</a:t>
            </a:r>
            <a:r>
              <a:rPr lang="ja-JP" altLang="en-US" sz="2000" b="1" dirty="0" smtClean="0">
                <a:solidFill>
                  <a:schemeClr val="accent1"/>
                </a:solidFill>
                <a:latin typeface="+mj-ea"/>
                <a:ea typeface="+mj-ea"/>
              </a:rPr>
              <a:t>⇒</a:t>
            </a:r>
            <a:r>
              <a:rPr lang="ja-JP" altLang="en-US" sz="2000" dirty="0" smtClean="0">
                <a:solidFill>
                  <a:schemeClr val="bg2">
                    <a:lumMod val="10000"/>
                  </a:schemeClr>
                </a:solidFill>
                <a:latin typeface="+mj-ea"/>
                <a:ea typeface="+mj-ea"/>
              </a:rPr>
              <a:t>確定的に細分化して不完全知覚を改善</a:t>
            </a:r>
            <a:endParaRPr lang="en-US" altLang="ja-JP" sz="2000" b="1" dirty="0" smtClean="0">
              <a:solidFill>
                <a:schemeClr val="accent1"/>
              </a:solidFill>
              <a:latin typeface="+mj-ea"/>
              <a:ea typeface="+mj-ea"/>
            </a:endParaRPr>
          </a:p>
          <a:p>
            <a:pPr marL="0" indent="0">
              <a:buClr>
                <a:schemeClr val="accent1"/>
              </a:buClr>
              <a:buNone/>
            </a:pPr>
            <a:r>
              <a:rPr lang="ja-JP" altLang="en-US" sz="2000" dirty="0" smtClean="0">
                <a:solidFill>
                  <a:schemeClr val="bg2">
                    <a:lumMod val="10000"/>
                  </a:schemeClr>
                </a:solidFill>
                <a:latin typeface="+mj-ea"/>
                <a:ea typeface="+mj-ea"/>
              </a:rPr>
              <a:t>・提案手法：不完全知覚＋提案手法</a:t>
            </a:r>
            <a:r>
              <a:rPr lang="ja-JP" altLang="en-US" sz="2000" b="1" dirty="0" smtClean="0">
                <a:solidFill>
                  <a:schemeClr val="accent1"/>
                </a:solidFill>
                <a:latin typeface="+mj-ea"/>
                <a:ea typeface="+mj-ea"/>
              </a:rPr>
              <a:t>⇒</a:t>
            </a:r>
            <a:r>
              <a:rPr lang="ja-JP" altLang="en-US" sz="2000" dirty="0" smtClean="0">
                <a:solidFill>
                  <a:schemeClr val="bg2">
                    <a:lumMod val="10000"/>
                  </a:schemeClr>
                </a:solidFill>
                <a:latin typeface="+mj-ea"/>
                <a:ea typeface="+mj-ea"/>
              </a:rPr>
              <a:t>確率的に細分化して不完全知覚を改善</a:t>
            </a:r>
            <a:endParaRPr lang="en-US" altLang="ja-JP" sz="2000" b="1" dirty="0" smtClean="0">
              <a:solidFill>
                <a:schemeClr val="accent1"/>
              </a:solidFill>
              <a:latin typeface="+mj-ea"/>
              <a:ea typeface="+mj-ea"/>
            </a:endParaRPr>
          </a:p>
          <a:p>
            <a:pPr>
              <a:buClr>
                <a:schemeClr val="accent1"/>
              </a:buClr>
              <a:buFont typeface="Wingdings" pitchFamily="2" charset="2"/>
              <a:buChar char="p"/>
            </a:pPr>
            <a:r>
              <a:rPr lang="ja-JP" altLang="en-US" sz="2000" dirty="0" smtClean="0">
                <a:solidFill>
                  <a:schemeClr val="bg2">
                    <a:lumMod val="10000"/>
                  </a:schemeClr>
                </a:solidFill>
                <a:latin typeface="+mj-ea"/>
                <a:ea typeface="+mj-ea"/>
              </a:rPr>
              <a:t>行動は</a:t>
            </a:r>
            <a:r>
              <a:rPr lang="en-US" altLang="ja-JP" sz="2000" dirty="0" smtClean="0">
                <a:solidFill>
                  <a:schemeClr val="bg2">
                    <a:lumMod val="10000"/>
                  </a:schemeClr>
                </a:solidFill>
                <a:latin typeface="+mj-ea"/>
                <a:ea typeface="+mj-ea"/>
              </a:rPr>
              <a:t>4</a:t>
            </a:r>
            <a:r>
              <a:rPr lang="ja-JP" altLang="en-US" sz="2000" dirty="0" smtClean="0">
                <a:solidFill>
                  <a:schemeClr val="bg2">
                    <a:lumMod val="10000"/>
                  </a:schemeClr>
                </a:solidFill>
                <a:latin typeface="+mj-ea"/>
                <a:ea typeface="+mj-ea"/>
              </a:rPr>
              <a:t>エージェント共通</a:t>
            </a:r>
            <a:endParaRPr lang="en-US" altLang="ja-JP" sz="2000" dirty="0" smtClean="0">
              <a:solidFill>
                <a:schemeClr val="bg2">
                  <a:lumMod val="10000"/>
                </a:schemeClr>
              </a:solidFill>
              <a:latin typeface="+mj-ea"/>
              <a:ea typeface="+mj-ea"/>
            </a:endParaRPr>
          </a:p>
          <a:p>
            <a:pPr marL="0" indent="0">
              <a:buClr>
                <a:schemeClr val="accent1"/>
              </a:buClr>
              <a:buNone/>
            </a:pPr>
            <a:r>
              <a:rPr lang="ja-JP" altLang="en-US" sz="2000" dirty="0" smtClean="0">
                <a:solidFill>
                  <a:schemeClr val="bg2">
                    <a:lumMod val="10000"/>
                  </a:schemeClr>
                </a:solidFill>
                <a:latin typeface="+mj-ea"/>
                <a:ea typeface="+mj-ea"/>
              </a:rPr>
              <a:t>上下左右いずれかのマスへの移動＋移動方向が壁の時は待機</a:t>
            </a:r>
            <a:endParaRPr lang="en-US" altLang="ja-JP" sz="2000" dirty="0" smtClean="0">
              <a:solidFill>
                <a:schemeClr val="bg2">
                  <a:lumMod val="10000"/>
                </a:schemeClr>
              </a:solidFill>
              <a:latin typeface="+mj-ea"/>
              <a:ea typeface="+mj-ea"/>
            </a:endParaRPr>
          </a:p>
          <a:p>
            <a:pPr marL="0" indent="0">
              <a:buClr>
                <a:schemeClr val="accent1"/>
              </a:buClr>
              <a:buFont typeface="Arial" pitchFamily="34" charset="0"/>
              <a:buNone/>
            </a:pPr>
            <a:endParaRPr lang="en-US" altLang="ja-JP" sz="2400" dirty="0" smtClean="0">
              <a:solidFill>
                <a:schemeClr val="bg2">
                  <a:lumMod val="10000"/>
                </a:schemeClr>
              </a:solidFill>
              <a:latin typeface="+mj-ea"/>
              <a:ea typeface="+mj-ea"/>
            </a:endParaRPr>
          </a:p>
        </p:txBody>
      </p:sp>
      <p:grpSp>
        <p:nvGrpSpPr>
          <p:cNvPr id="41" name="グループ化 40"/>
          <p:cNvGrpSpPr/>
          <p:nvPr/>
        </p:nvGrpSpPr>
        <p:grpSpPr>
          <a:xfrm>
            <a:off x="424670" y="4365320"/>
            <a:ext cx="1987090" cy="1944000"/>
            <a:chOff x="6256951" y="4585163"/>
            <a:chExt cx="1987090" cy="1944000"/>
          </a:xfrm>
        </p:grpSpPr>
        <p:grpSp>
          <p:nvGrpSpPr>
            <p:cNvPr id="5" name="Group 30"/>
            <p:cNvGrpSpPr>
              <a:grpSpLocks noChangeAspect="1"/>
            </p:cNvGrpSpPr>
            <p:nvPr/>
          </p:nvGrpSpPr>
          <p:grpSpPr bwMode="auto">
            <a:xfrm>
              <a:off x="7009753" y="5233163"/>
              <a:ext cx="493715" cy="617143"/>
              <a:chOff x="975" y="2568"/>
              <a:chExt cx="367" cy="408"/>
            </a:xfrm>
          </p:grpSpPr>
          <p:sp>
            <p:nvSpPr>
              <p:cNvPr id="8"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0"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1"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2"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3"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4"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5"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6"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7"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8"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9"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p:sp>
          <p:nvSpPr>
            <p:cNvPr id="21" name="正方形/長方形 20"/>
            <p:cNvSpPr/>
            <p:nvPr/>
          </p:nvSpPr>
          <p:spPr>
            <a:xfrm>
              <a:off x="6269180" y="4585163"/>
              <a:ext cx="1944004" cy="1944000"/>
            </a:xfrm>
            <a:prstGeom prst="rect">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6855234" y="5202306"/>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886324" y="5881163"/>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274324" y="5202306"/>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256951" y="5892344"/>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886324" y="5904000"/>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574456" y="591716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586062" y="5238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893083" y="5193264"/>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886324" y="4626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560168" y="460219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3347864" y="4365104"/>
            <a:ext cx="1987090" cy="1944000"/>
            <a:chOff x="6256951" y="4585163"/>
            <a:chExt cx="1987090" cy="1944000"/>
          </a:xfrm>
        </p:grpSpPr>
        <p:grpSp>
          <p:nvGrpSpPr>
            <p:cNvPr id="43" name="Group 30"/>
            <p:cNvGrpSpPr>
              <a:grpSpLocks noChangeAspect="1"/>
            </p:cNvGrpSpPr>
            <p:nvPr/>
          </p:nvGrpSpPr>
          <p:grpSpPr bwMode="auto">
            <a:xfrm>
              <a:off x="7009753" y="5233163"/>
              <a:ext cx="493715" cy="617143"/>
              <a:chOff x="975" y="2568"/>
              <a:chExt cx="367" cy="408"/>
            </a:xfrm>
          </p:grpSpPr>
          <p:sp>
            <p:nvSpPr>
              <p:cNvPr id="59"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0"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1"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2"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3"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4"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5"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6"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7"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8"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9"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70"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p:sp>
          <p:nvSpPr>
            <p:cNvPr id="44" name="正方形/長方形 43"/>
            <p:cNvSpPr/>
            <p:nvPr/>
          </p:nvSpPr>
          <p:spPr>
            <a:xfrm>
              <a:off x="6269180" y="4585163"/>
              <a:ext cx="1944004" cy="1944000"/>
            </a:xfrm>
            <a:prstGeom prst="rect">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a:off x="6855234" y="5202306"/>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886324" y="5881163"/>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274324" y="5202306"/>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256951" y="5892344"/>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886324" y="5904000"/>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574456" y="591716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586062" y="5238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886324" y="4626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560168" y="460219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a:off x="6516216" y="4365104"/>
            <a:ext cx="1987090" cy="1944000"/>
            <a:chOff x="6256951" y="4585163"/>
            <a:chExt cx="1987090" cy="1944000"/>
          </a:xfrm>
        </p:grpSpPr>
        <p:grpSp>
          <p:nvGrpSpPr>
            <p:cNvPr id="72" name="Group 30"/>
            <p:cNvGrpSpPr>
              <a:grpSpLocks noChangeAspect="1"/>
            </p:cNvGrpSpPr>
            <p:nvPr/>
          </p:nvGrpSpPr>
          <p:grpSpPr bwMode="auto">
            <a:xfrm>
              <a:off x="7009753" y="5233163"/>
              <a:ext cx="493715" cy="617143"/>
              <a:chOff x="975" y="2568"/>
              <a:chExt cx="367" cy="408"/>
            </a:xfrm>
          </p:grpSpPr>
          <p:sp>
            <p:nvSpPr>
              <p:cNvPr id="88"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89"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0"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1"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2"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3"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4"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5"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6"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7"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8"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99"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p:sp>
          <p:nvSpPr>
            <p:cNvPr id="73" name="正方形/長方形 72"/>
            <p:cNvSpPr/>
            <p:nvPr/>
          </p:nvSpPr>
          <p:spPr>
            <a:xfrm>
              <a:off x="6269180" y="4585163"/>
              <a:ext cx="1944004" cy="1944000"/>
            </a:xfrm>
            <a:prstGeom prst="rect">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p:cNvCxnSpPr/>
            <p:nvPr/>
          </p:nvCxnSpPr>
          <p:spPr>
            <a:xfrm>
              <a:off x="6855234" y="5202306"/>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886324" y="5881163"/>
              <a:ext cx="1357717" cy="0"/>
            </a:xfrm>
            <a:prstGeom prst="line">
              <a:avLst/>
            </a:prstGeom>
            <a:ln w="3810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a:off x="7616826" y="5333627"/>
              <a:ext cx="462858" cy="462857"/>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下矢印 76"/>
            <p:cNvSpPr/>
            <p:nvPr/>
          </p:nvSpPr>
          <p:spPr>
            <a:xfrm>
              <a:off x="7040398" y="6012560"/>
              <a:ext cx="462858" cy="462857"/>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左矢印 77"/>
            <p:cNvSpPr/>
            <p:nvPr/>
          </p:nvSpPr>
          <p:spPr>
            <a:xfrm>
              <a:off x="6371073" y="5333627"/>
              <a:ext cx="462858" cy="462857"/>
            </a:xfrm>
            <a:prstGeom prst="lef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上矢印 78"/>
            <p:cNvSpPr/>
            <p:nvPr/>
          </p:nvSpPr>
          <p:spPr>
            <a:xfrm>
              <a:off x="7009588" y="4654694"/>
              <a:ext cx="462858" cy="462857"/>
            </a:xfrm>
            <a:prstGeom prst="up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p:nvPr/>
          </p:nvCxnSpPr>
          <p:spPr>
            <a:xfrm>
              <a:off x="6274324" y="5202306"/>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6256951" y="5892344"/>
              <a:ext cx="612000" cy="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886324" y="5904000"/>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574456" y="591716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7586062" y="5238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93083" y="5193264"/>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886324" y="462630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560168" y="4602193"/>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100" name="テキスト ボックス 99"/>
          <p:cNvSpPr txBox="1"/>
          <p:nvPr/>
        </p:nvSpPr>
        <p:spPr>
          <a:xfrm>
            <a:off x="251520" y="6381328"/>
            <a:ext cx="2877711"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完全知覚：迷路内の座標</a:t>
            </a:r>
            <a:endParaRPr kumimoji="1" lang="ja-JP" altLang="en-US" sz="2000" dirty="0">
              <a:solidFill>
                <a:schemeClr val="bg2">
                  <a:lumMod val="10000"/>
                </a:schemeClr>
              </a:solidFill>
              <a:latin typeface="+mj-ea"/>
              <a:ea typeface="+mj-ea"/>
            </a:endParaRPr>
          </a:p>
        </p:txBody>
      </p:sp>
      <p:sp>
        <p:nvSpPr>
          <p:cNvPr id="101" name="四角形吹き出し 100"/>
          <p:cNvSpPr/>
          <p:nvPr/>
        </p:nvSpPr>
        <p:spPr>
          <a:xfrm>
            <a:off x="1857400" y="4509120"/>
            <a:ext cx="914400" cy="612648"/>
          </a:xfrm>
          <a:prstGeom prst="wedgeRectCallout">
            <a:avLst>
              <a:gd name="adj1" fmla="val -75520"/>
              <a:gd name="adj2" fmla="val 7416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2">
                    <a:lumMod val="10000"/>
                  </a:schemeClr>
                </a:solidFill>
                <a:latin typeface="+mj-ea"/>
                <a:ea typeface="+mj-ea"/>
              </a:rPr>
              <a:t>座標</a:t>
            </a:r>
            <a:endParaRPr kumimoji="1" lang="ja-JP" altLang="en-US" dirty="0">
              <a:solidFill>
                <a:schemeClr val="bg2">
                  <a:lumMod val="10000"/>
                </a:schemeClr>
              </a:solidFill>
              <a:latin typeface="+mj-ea"/>
              <a:ea typeface="+mj-ea"/>
            </a:endParaRPr>
          </a:p>
        </p:txBody>
      </p:sp>
      <p:cxnSp>
        <p:nvCxnSpPr>
          <p:cNvPr id="102" name="直線コネクタ 101"/>
          <p:cNvCxnSpPr/>
          <p:nvPr/>
        </p:nvCxnSpPr>
        <p:spPr>
          <a:xfrm>
            <a:off x="3969587" y="5013176"/>
            <a:ext cx="0" cy="612000"/>
          </a:xfrm>
          <a:prstGeom prst="line">
            <a:avLst/>
          </a:prstGeom>
          <a:ln w="12700" cmpd="sng">
            <a:solidFill>
              <a:schemeClr val="bg2">
                <a:lumMod val="1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4" name="四角形吹き出し 103"/>
          <p:cNvSpPr/>
          <p:nvPr/>
        </p:nvSpPr>
        <p:spPr>
          <a:xfrm>
            <a:off x="4737720" y="4509120"/>
            <a:ext cx="914400" cy="612648"/>
          </a:xfrm>
          <a:prstGeom prst="wedgeRectCallout">
            <a:avLst>
              <a:gd name="adj1" fmla="val -69458"/>
              <a:gd name="adj2" fmla="val 65704"/>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10000"/>
                </a:schemeClr>
              </a:solidFill>
              <a:latin typeface="+mj-ea"/>
              <a:ea typeface="+mj-ea"/>
            </a:endParaRPr>
          </a:p>
        </p:txBody>
      </p:sp>
      <p:sp>
        <p:nvSpPr>
          <p:cNvPr id="105" name="正方形/長方形 104"/>
          <p:cNvSpPr>
            <a:spLocks noChangeAspect="1"/>
          </p:cNvSpPr>
          <p:nvPr/>
        </p:nvSpPr>
        <p:spPr>
          <a:xfrm>
            <a:off x="5004000" y="4644000"/>
            <a:ext cx="360000" cy="360000"/>
          </a:xfrm>
          <a:prstGeom prst="rect">
            <a:avLst/>
          </a:prstGeom>
          <a:noFill/>
          <a:ln w="12700">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p:cNvCxnSpPr/>
          <p:nvPr/>
        </p:nvCxnSpPr>
        <p:spPr>
          <a:xfrm>
            <a:off x="5004000" y="4644000"/>
            <a:ext cx="360000" cy="0"/>
          </a:xfrm>
          <a:prstGeom prst="line">
            <a:avLst/>
          </a:prstGeom>
          <a:ln w="317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5004048" y="5013176"/>
            <a:ext cx="360000" cy="0"/>
          </a:xfrm>
          <a:prstGeom prst="line">
            <a:avLst/>
          </a:prstGeom>
          <a:ln w="317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3250959" y="6381328"/>
            <a:ext cx="3049233" cy="400110"/>
          </a:xfrm>
          <a:prstGeom prst="rect">
            <a:avLst/>
          </a:prstGeom>
          <a:noFill/>
        </p:spPr>
        <p:txBody>
          <a:bodyPr wrap="none" rtlCol="0">
            <a:spAutoFit/>
          </a:bodyPr>
          <a:lstStyle/>
          <a:p>
            <a:r>
              <a:rPr kumimoji="1" lang="ja-JP" altLang="en-US" sz="2000" dirty="0" smtClean="0">
                <a:solidFill>
                  <a:schemeClr val="bg2">
                    <a:lumMod val="10000"/>
                  </a:schemeClr>
                </a:solidFill>
                <a:latin typeface="+mj-ea"/>
                <a:ea typeface="+mj-ea"/>
              </a:rPr>
              <a:t>不完全知覚：壁による認識</a:t>
            </a:r>
            <a:endParaRPr kumimoji="1" lang="ja-JP" altLang="en-US" sz="2000" dirty="0">
              <a:solidFill>
                <a:schemeClr val="bg2">
                  <a:lumMod val="10000"/>
                </a:schemeClr>
              </a:solidFill>
              <a:latin typeface="+mj-ea"/>
              <a:ea typeface="+mj-ea"/>
            </a:endParaRPr>
          </a:p>
        </p:txBody>
      </p:sp>
    </p:spTree>
    <p:extLst>
      <p:ext uri="{BB962C8B-B14F-4D97-AF65-F5344CB8AC3E}">
        <p14:creationId xmlns:p14="http://schemas.microsoft.com/office/powerpoint/2010/main" val="371815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検証実験：実験環境</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900000" y="1512000"/>
            <a:ext cx="7560000" cy="4320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endParaRPr lang="en-US" altLang="ja-JP" sz="2400" dirty="0" smtClean="0">
              <a:solidFill>
                <a:srgbClr val="92D050"/>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a:p>
            <a:pPr marL="0" indent="0">
              <a:buClr>
                <a:schemeClr val="accent1"/>
              </a:buClr>
              <a:buFont typeface="Arial" pitchFamily="34" charset="0"/>
              <a:buNone/>
            </a:pPr>
            <a:endParaRPr lang="en-US" altLang="ja-JP" sz="2400" dirty="0" smtClean="0">
              <a:solidFill>
                <a:schemeClr val="bg2">
                  <a:lumMod val="10000"/>
                </a:schemeClr>
              </a:solidFill>
              <a:latin typeface="+mj-ea"/>
              <a:ea typeface="+mj-ea"/>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460053"/>
            <a:ext cx="6381985" cy="4425331"/>
          </a:xfrm>
          <a:prstGeom prst="rect">
            <a:avLst/>
          </a:prstGeom>
        </p:spPr>
      </p:pic>
      <p:sp>
        <p:nvSpPr>
          <p:cNvPr id="2" name="テキスト ボックス 1"/>
          <p:cNvSpPr txBox="1"/>
          <p:nvPr/>
        </p:nvSpPr>
        <p:spPr>
          <a:xfrm>
            <a:off x="1558901" y="1772816"/>
            <a:ext cx="5602816" cy="707886"/>
          </a:xfrm>
          <a:prstGeom prst="rect">
            <a:avLst/>
          </a:prstGeom>
          <a:noFill/>
          <a:ln>
            <a:solidFill>
              <a:schemeClr val="bg2">
                <a:lumMod val="10000"/>
              </a:schemeClr>
            </a:solidFill>
          </a:ln>
        </p:spPr>
        <p:txBody>
          <a:bodyPr wrap="none" rtlCol="0">
            <a:spAutoFit/>
          </a:bodyPr>
          <a:lstStyle/>
          <a:p>
            <a:r>
              <a:rPr kumimoji="1" lang="ja-JP" altLang="en-US" sz="2000" dirty="0" smtClean="0">
                <a:solidFill>
                  <a:schemeClr val="bg2">
                    <a:lumMod val="10000"/>
                  </a:schemeClr>
                </a:solidFill>
                <a:latin typeface="+mj-ea"/>
                <a:ea typeface="+mj-ea"/>
              </a:rPr>
              <a:t>不完全知覚により学習が出来ないと考えられる</a:t>
            </a:r>
            <a:endParaRPr kumimoji="1" lang="en-US" altLang="ja-JP" sz="2000" dirty="0" smtClean="0">
              <a:solidFill>
                <a:schemeClr val="bg2">
                  <a:lumMod val="10000"/>
                </a:schemeClr>
              </a:solidFill>
              <a:latin typeface="+mj-ea"/>
              <a:ea typeface="+mj-ea"/>
            </a:endParaRPr>
          </a:p>
          <a:p>
            <a:r>
              <a:rPr lang="ja-JP" altLang="en-US" sz="2000" dirty="0" smtClean="0">
                <a:solidFill>
                  <a:schemeClr val="bg2">
                    <a:lumMod val="10000"/>
                  </a:schemeClr>
                </a:solidFill>
                <a:latin typeface="+mj-ea"/>
                <a:ea typeface="+mj-ea"/>
              </a:rPr>
              <a:t>⇒行動回数の推移より，不完全知覚の改善を確認</a:t>
            </a:r>
            <a:endParaRPr kumimoji="1" lang="ja-JP" altLang="en-US" sz="2000" dirty="0">
              <a:solidFill>
                <a:schemeClr val="bg2">
                  <a:lumMod val="10000"/>
                </a:schemeClr>
              </a:solidFill>
              <a:latin typeface="+mj-ea"/>
              <a:ea typeface="+mj-ea"/>
            </a:endParaRPr>
          </a:p>
        </p:txBody>
      </p:sp>
    </p:spTree>
    <p:extLst>
      <p:ext uri="{BB962C8B-B14F-4D97-AF65-F5344CB8AC3E}">
        <p14:creationId xmlns:p14="http://schemas.microsoft.com/office/powerpoint/2010/main" val="17081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34280"/>
            <a:ext cx="7992888" cy="1143000"/>
          </a:xfrm>
        </p:spPr>
        <p:txBody>
          <a:bodyPr/>
          <a:lstStyle/>
          <a:p>
            <a:r>
              <a:rPr lang="ja-JP" altLang="en-US" sz="4400" dirty="0">
                <a:ln w="12700">
                  <a:noFill/>
                </a:ln>
                <a:solidFill>
                  <a:schemeClr val="bg2">
                    <a:lumMod val="10000"/>
                  </a:schemeClr>
                </a:solidFill>
                <a:effectLst>
                  <a:outerShdw blurRad="38100" dist="38100" dir="2700000" algn="tl">
                    <a:srgbClr val="000000">
                      <a:alpha val="43137"/>
                    </a:srgbClr>
                  </a:outerShdw>
                </a:effectLst>
              </a:rPr>
              <a:t>検証</a:t>
            </a:r>
            <a:r>
              <a:rPr lang="ja-JP" altLang="en-US" sz="4400" dirty="0" smtClean="0">
                <a:ln w="12700">
                  <a:noFill/>
                </a:ln>
                <a:solidFill>
                  <a:schemeClr val="bg2">
                    <a:lumMod val="10000"/>
                  </a:schemeClr>
                </a:solidFill>
                <a:effectLst>
                  <a:outerShdw blurRad="38100" dist="38100" dir="2700000" algn="tl">
                    <a:srgbClr val="000000">
                      <a:alpha val="43137"/>
                    </a:srgbClr>
                  </a:outerShdw>
                </a:effectLst>
              </a:rPr>
              <a:t>実験：実験パラメータ</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cxnSp>
        <p:nvCxnSpPr>
          <p:cNvPr id="6" name="直線コネクタ 5"/>
          <p:cNvCxnSpPr/>
          <p:nvPr/>
        </p:nvCxnSpPr>
        <p:spPr>
          <a:xfrm>
            <a:off x="1135487" y="980728"/>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859378138"/>
                  </p:ext>
                </p:extLst>
              </p:nvPr>
            </p:nvGraphicFramePr>
            <p:xfrm>
              <a:off x="900000" y="1260000"/>
              <a:ext cx="7467600" cy="5059680"/>
            </p:xfrm>
            <a:graphic>
              <a:graphicData uri="http://schemas.openxmlformats.org/drawingml/2006/table">
                <a:tbl>
                  <a:tblPr firstRow="1" bandRow="1"/>
                  <a:tblGrid>
                    <a:gridCol w="4752528"/>
                    <a:gridCol w="2715072"/>
                  </a:tblGrid>
                  <a:tr h="360040">
                    <a:tc>
                      <a:txBody>
                        <a:bodyPr/>
                        <a:lstStyle/>
                        <a:p>
                          <a:r>
                            <a:rPr kumimoji="1" lang="ja-JP" altLang="en-US" sz="2000" b="0" dirty="0" smtClean="0">
                              <a:solidFill>
                                <a:schemeClr val="bg2">
                                  <a:lumMod val="10000"/>
                                </a:schemeClr>
                              </a:solidFill>
                              <a:effectLst/>
                              <a:latin typeface="+mj-ea"/>
                              <a:ea typeface="+mj-ea"/>
                            </a:rPr>
                            <a:t>報酬（ゴール到達時のみ）</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100</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5848">
                    <a:tc>
                      <a:txBody>
                        <a:bodyPr/>
                        <a:lstStyle/>
                        <a:p>
                          <a:r>
                            <a:rPr kumimoji="1" lang="ja-JP" altLang="en-US" sz="2000" b="0" dirty="0" smtClean="0">
                              <a:solidFill>
                                <a:schemeClr val="bg2">
                                  <a:lumMod val="10000"/>
                                </a:schemeClr>
                              </a:solidFill>
                              <a:effectLst/>
                              <a:latin typeface="+mj-ea"/>
                              <a:ea typeface="+mj-ea"/>
                            </a:rPr>
                            <a:t>全試行数</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500</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ja-JP" altLang="en-US" sz="2000" b="0" dirty="0" smtClean="0">
                              <a:solidFill>
                                <a:schemeClr val="bg2">
                                  <a:lumMod val="10000"/>
                                </a:schemeClr>
                              </a:solidFill>
                              <a:effectLst/>
                              <a:latin typeface="+mj-ea"/>
                              <a:ea typeface="+mj-ea"/>
                            </a:rPr>
                            <a:t>スタート位置</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a:t>
                          </a:r>
                          <a:r>
                            <a:rPr kumimoji="1" lang="en-US" altLang="ja-JP" sz="2000" b="0" dirty="0" err="1" smtClean="0">
                              <a:solidFill>
                                <a:schemeClr val="bg2">
                                  <a:lumMod val="10000"/>
                                </a:schemeClr>
                              </a:solidFill>
                              <a:effectLst/>
                              <a:latin typeface="+mj-ea"/>
                              <a:ea typeface="+mj-ea"/>
                            </a:rPr>
                            <a:t>x,y</a:t>
                          </a:r>
                          <a:r>
                            <a:rPr kumimoji="1" lang="en-US" altLang="ja-JP" sz="2000" b="0" dirty="0" smtClean="0">
                              <a:solidFill>
                                <a:schemeClr val="bg2">
                                  <a:lumMod val="10000"/>
                                </a:schemeClr>
                              </a:solidFill>
                              <a:effectLst/>
                              <a:latin typeface="+mj-ea"/>
                              <a:ea typeface="+mj-ea"/>
                            </a:rPr>
                            <a:t>)=(5,1)</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ja-JP" altLang="en-US" sz="2000" b="0" dirty="0" smtClean="0">
                              <a:solidFill>
                                <a:schemeClr val="bg2">
                                  <a:lumMod val="10000"/>
                                </a:schemeClr>
                              </a:solidFill>
                              <a:effectLst/>
                              <a:latin typeface="+mj-ea"/>
                              <a:ea typeface="+mj-ea"/>
                            </a:rPr>
                            <a:t>ゴール位置</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a:t>
                          </a:r>
                          <a:r>
                            <a:rPr kumimoji="1" lang="en-US" altLang="ja-JP" sz="2000" b="0" dirty="0" err="1" smtClean="0">
                              <a:solidFill>
                                <a:schemeClr val="bg2">
                                  <a:lumMod val="10000"/>
                                </a:schemeClr>
                              </a:solidFill>
                              <a:effectLst/>
                              <a:latin typeface="+mj-ea"/>
                              <a:ea typeface="+mj-ea"/>
                            </a:rPr>
                            <a:t>x,y</a:t>
                          </a:r>
                          <a:r>
                            <a:rPr kumimoji="1" lang="en-US" altLang="ja-JP" sz="2000" b="0" dirty="0" smtClean="0">
                              <a:solidFill>
                                <a:schemeClr val="bg2">
                                  <a:lumMod val="10000"/>
                                </a:schemeClr>
                              </a:solidFill>
                              <a:effectLst/>
                              <a:latin typeface="+mj-ea"/>
                              <a:ea typeface="+mj-ea"/>
                            </a:rPr>
                            <a:t>)=(5,5)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ja-JP" altLang="en-US" sz="2000" b="0" dirty="0" smtClean="0">
                              <a:solidFill>
                                <a:schemeClr val="bg2">
                                  <a:lumMod val="10000"/>
                                </a:schemeClr>
                              </a:solidFill>
                              <a:effectLst/>
                              <a:latin typeface="+mj-ea"/>
                              <a:ea typeface="+mj-ea"/>
                            </a:rPr>
                            <a:t>学習手法</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ja-JP" altLang="en-US" sz="2000" b="0" dirty="0" smtClean="0">
                              <a:solidFill>
                                <a:schemeClr val="bg2">
                                  <a:lumMod val="10000"/>
                                </a:schemeClr>
                              </a:solidFill>
                              <a:effectLst/>
                              <a:latin typeface="+mj-ea"/>
                              <a:ea typeface="+mj-ea"/>
                            </a:rPr>
                            <a:t>行動選択手法</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ε-greedy</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値の初期値</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0.01</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en-US" altLang="ja-JP" sz="2000" b="0" dirty="0" smtClean="0">
                              <a:solidFill>
                                <a:schemeClr val="bg2">
                                  <a:lumMod val="10000"/>
                                </a:schemeClr>
                              </a:solidFill>
                              <a:effectLst/>
                              <a:latin typeface="+mj-ea"/>
                              <a:ea typeface="+mj-ea"/>
                            </a:rPr>
                            <a:t>α</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en-US" altLang="ja-JP" sz="2000" b="0" dirty="0" smtClean="0">
                              <a:solidFill>
                                <a:schemeClr val="bg2">
                                  <a:lumMod val="10000"/>
                                </a:schemeClr>
                              </a:solidFill>
                              <a:effectLst/>
                              <a:latin typeface="+mj-ea"/>
                              <a:ea typeface="+mj-ea"/>
                            </a:rPr>
                            <a:t>γ</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0.7</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70840">
                    <a:tc>
                      <a:txBody>
                        <a:bodyPr/>
                        <a:lstStyle/>
                        <a:p>
                          <a:r>
                            <a:rPr kumimoji="1" lang="en-US" altLang="ja-JP" sz="2000" b="0" dirty="0" smtClean="0">
                              <a:solidFill>
                                <a:schemeClr val="bg2">
                                  <a:lumMod val="10000"/>
                                </a:schemeClr>
                              </a:solidFill>
                              <a:effectLst/>
                              <a:latin typeface="+mj-ea"/>
                              <a:ea typeface="+mj-ea"/>
                            </a:rPr>
                            <a:t>ε</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ε-greedy</a:t>
                          </a:r>
                          <a:r>
                            <a:rPr kumimoji="1" lang="ja-JP" altLang="en-US" sz="2000" b="0" dirty="0" smtClean="0">
                              <a:solidFill>
                                <a:schemeClr val="bg2">
                                  <a:lumMod val="10000"/>
                                </a:schemeClr>
                              </a:solidFill>
                              <a:effectLst/>
                              <a:latin typeface="+mj-ea"/>
                              <a:ea typeface="+mj-ea"/>
                            </a:rPr>
                            <a:t>）</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0.05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35384">
                    <a:tc>
                      <a:txBody>
                        <a:bodyPr/>
                        <a:lstStyle/>
                        <a:p>
                          <a:pPr algn="l"/>
                          <a:r>
                            <a:rPr lang="ja-JP" altLang="en-US" b="1" dirty="0" smtClean="0">
                              <a:solidFill>
                                <a:schemeClr val="bg2">
                                  <a:lumMod val="10000"/>
                                </a:schemeClr>
                              </a:solidFill>
                              <a:latin typeface="+mj-ea"/>
                              <a:ea typeface="+mj-ea"/>
                            </a:rPr>
                            <a:t>経験回数のシグモイド</a:t>
                          </a:r>
                          <a14:m>
                            <m:oMath xmlns:m="http://schemas.openxmlformats.org/officeDocument/2006/math">
                              <m:sSub>
                                <m:sSubPr>
                                  <m:ctrlPr>
                                    <a:rPr lang="en-US" altLang="ja-JP" b="1" i="1" smtClean="0">
                                      <a:solidFill>
                                        <a:schemeClr val="bg2">
                                          <a:lumMod val="10000"/>
                                        </a:schemeClr>
                                      </a:solidFill>
                                      <a:latin typeface="Cambria Math"/>
                                      <a:ea typeface="+mj-ea"/>
                                    </a:rPr>
                                  </m:ctrlPr>
                                </m:sSubPr>
                                <m:e>
                                  <m:r>
                                    <a:rPr lang="en-US" altLang="ja-JP" b="1" i="1" smtClean="0">
                                      <a:solidFill>
                                        <a:schemeClr val="bg2">
                                          <a:lumMod val="10000"/>
                                        </a:schemeClr>
                                      </a:solidFill>
                                      <a:latin typeface="Cambria Math"/>
                                      <a:ea typeface="+mj-ea"/>
                                    </a:rPr>
                                    <m:t>𝒃</m:t>
                                  </m:r>
                                </m:e>
                                <m:sub>
                                  <m:r>
                                    <a:rPr lang="en-US" altLang="ja-JP" b="1" i="1" smtClean="0">
                                      <a:solidFill>
                                        <a:schemeClr val="bg2">
                                          <a:lumMod val="10000"/>
                                        </a:schemeClr>
                                      </a:solidFill>
                                      <a:latin typeface="Cambria Math"/>
                                      <a:ea typeface="+mj-ea"/>
                                    </a:rPr>
                                    <m:t>𝑵</m:t>
                                  </m:r>
                                </m:sub>
                              </m:sSub>
                              <m:r>
                                <a:rPr lang="ja-JP" altLang="en-US" b="1" i="1" smtClean="0">
                                  <a:solidFill>
                                    <a:schemeClr val="bg2">
                                      <a:lumMod val="10000"/>
                                    </a:schemeClr>
                                  </a:solidFill>
                                  <a:latin typeface="Cambria Math"/>
                                  <a:ea typeface="+mj-ea"/>
                                </a:rPr>
                                <m:t>，</m:t>
                              </m:r>
                              <m:sSub>
                                <m:sSubPr>
                                  <m:ctrlPr>
                                    <a:rPr lang="en-US" altLang="ja-JP" b="1" i="1" smtClean="0">
                                      <a:solidFill>
                                        <a:schemeClr val="bg2">
                                          <a:lumMod val="10000"/>
                                        </a:schemeClr>
                                      </a:solidFill>
                                      <a:latin typeface="Cambria Math"/>
                                      <a:ea typeface="+mj-ea"/>
                                    </a:rPr>
                                  </m:ctrlPr>
                                </m:sSubPr>
                                <m:e>
                                  <m:r>
                                    <a:rPr lang="en-US" altLang="ja-JP" b="1" i="1" smtClean="0">
                                      <a:solidFill>
                                        <a:schemeClr val="bg2">
                                          <a:lumMod val="10000"/>
                                        </a:schemeClr>
                                      </a:solidFill>
                                      <a:latin typeface="Cambria Math"/>
                                      <a:ea typeface="+mj-ea"/>
                                    </a:rPr>
                                    <m:t>𝜽</m:t>
                                  </m:r>
                                </m:e>
                                <m:sub>
                                  <m:r>
                                    <a:rPr lang="en-US" altLang="ja-JP" b="1" i="1" smtClean="0">
                                      <a:solidFill>
                                        <a:schemeClr val="bg2">
                                          <a:lumMod val="10000"/>
                                        </a:schemeClr>
                                      </a:solidFill>
                                      <a:latin typeface="Cambria Math"/>
                                      <a:ea typeface="+mj-ea"/>
                                    </a:rPr>
                                    <m:t>𝑵</m:t>
                                  </m:r>
                                </m:sub>
                              </m:sSub>
                            </m:oMath>
                          </a14:m>
                          <a:endParaRPr lang="ja-JP" altLang="en-US" b="1"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𝑏</m:t>
                                    </m:r>
                                  </m:e>
                                  <m:sub>
                                    <m:r>
                                      <a:rPr kumimoji="1" lang="en-US" altLang="ja-JP" sz="1800" b="0" i="1" kern="1200" smtClean="0">
                                        <a:solidFill>
                                          <a:schemeClr val="bg2">
                                            <a:lumMod val="10000"/>
                                          </a:schemeClr>
                                        </a:solidFill>
                                        <a:latin typeface="Cambria Math"/>
                                        <a:ea typeface="+mj-ea"/>
                                        <a:cs typeface="+mn-cs"/>
                                      </a:rPr>
                                      <m:t>𝑁</m:t>
                                    </m:r>
                                  </m:sub>
                                </m:sSub>
                                <m:r>
                                  <a:rPr kumimoji="1" lang="en-US" altLang="ja-JP" sz="1800" b="0" i="1" kern="1200" smtClean="0">
                                    <a:solidFill>
                                      <a:schemeClr val="bg2">
                                        <a:lumMod val="10000"/>
                                      </a:schemeClr>
                                    </a:solidFill>
                                    <a:latin typeface="Cambria Math"/>
                                    <a:ea typeface="+mj-ea"/>
                                    <a:cs typeface="+mn-cs"/>
                                  </a:rPr>
                                  <m:t>=0.3</m:t>
                                </m:r>
                                <m:r>
                                  <a:rPr kumimoji="1" lang="ja-JP" altLang="en-US" sz="1800" b="0" i="1" kern="1200" smtClean="0">
                                    <a:solidFill>
                                      <a:schemeClr val="bg2">
                                        <a:lumMod val="10000"/>
                                      </a:schemeClr>
                                    </a:solidFill>
                                    <a:latin typeface="Cambria Math"/>
                                    <a:ea typeface="+mj-ea"/>
                                    <a:cs typeface="+mn-cs"/>
                                  </a:rPr>
                                  <m:t>，</m:t>
                                </m:r>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𝜃</m:t>
                                    </m:r>
                                  </m:e>
                                  <m:sub>
                                    <m:r>
                                      <a:rPr kumimoji="1" lang="en-US" altLang="ja-JP" sz="1800" b="0" i="1" kern="1200" smtClean="0">
                                        <a:solidFill>
                                          <a:schemeClr val="bg2">
                                            <a:lumMod val="10000"/>
                                          </a:schemeClr>
                                        </a:solidFill>
                                        <a:latin typeface="Cambria Math"/>
                                        <a:ea typeface="+mj-ea"/>
                                        <a:cs typeface="+mn-cs"/>
                                      </a:rPr>
                                      <m:t>𝑁</m:t>
                                    </m:r>
                                  </m:sub>
                                </m:sSub>
                                <m:r>
                                  <a:rPr kumimoji="1" lang="en-US" altLang="ja-JP" sz="1800" b="0" i="1" kern="1200" smtClean="0">
                                    <a:solidFill>
                                      <a:schemeClr val="bg2">
                                        <a:lumMod val="10000"/>
                                      </a:schemeClr>
                                    </a:solidFill>
                                    <a:latin typeface="Cambria Math"/>
                                    <a:ea typeface="+mj-ea"/>
                                    <a:cs typeface="+mn-cs"/>
                                  </a:rPr>
                                  <m:t>=100</m:t>
                                </m:r>
                              </m:oMath>
                            </m:oMathPara>
                          </a14:m>
                          <a:endParaRPr lang="ja-JP" altLang="en-US" b="0"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3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chemeClr val="bg2">
                                  <a:lumMod val="10000"/>
                                </a:schemeClr>
                              </a:solidFill>
                              <a:latin typeface="+mj-ea"/>
                              <a:ea typeface="+mj-ea"/>
                            </a:rPr>
                            <a:t>選択する行動の分散のシグモイド</a:t>
                          </a:r>
                          <a14:m>
                            <m:oMath xmlns:m="http://schemas.openxmlformats.org/officeDocument/2006/math">
                              <m:sSub>
                                <m:sSubPr>
                                  <m:ctrlPr>
                                    <a:rPr kumimoji="1" lang="en-US" altLang="ja-JP" sz="1800" b="1" i="1" kern="1200" smtClean="0">
                                      <a:solidFill>
                                        <a:schemeClr val="bg2">
                                          <a:lumMod val="10000"/>
                                        </a:schemeClr>
                                      </a:solidFill>
                                      <a:latin typeface="Cambria Math"/>
                                      <a:ea typeface="+mj-ea"/>
                                      <a:cs typeface="+mn-cs"/>
                                    </a:rPr>
                                  </m:ctrlPr>
                                </m:sSubPr>
                                <m:e>
                                  <m:r>
                                    <a:rPr kumimoji="1" lang="en-US" altLang="ja-JP" sz="1800" b="1" i="1" kern="1200" smtClean="0">
                                      <a:solidFill>
                                        <a:schemeClr val="bg2">
                                          <a:lumMod val="10000"/>
                                        </a:schemeClr>
                                      </a:solidFill>
                                      <a:latin typeface="Cambria Math"/>
                                      <a:ea typeface="+mj-ea"/>
                                      <a:cs typeface="+mn-cs"/>
                                    </a:rPr>
                                    <m:t>𝒃</m:t>
                                  </m:r>
                                </m:e>
                                <m:sub>
                                  <m:r>
                                    <a:rPr kumimoji="1" lang="en-US" altLang="ja-JP" sz="1800" b="1" i="1" kern="1200" smtClean="0">
                                      <a:solidFill>
                                        <a:schemeClr val="bg2">
                                          <a:lumMod val="10000"/>
                                        </a:schemeClr>
                                      </a:solidFill>
                                      <a:latin typeface="Cambria Math"/>
                                      <a:ea typeface="+mj-ea"/>
                                      <a:cs typeface="+mn-cs"/>
                                    </a:rPr>
                                    <m:t>𝒂</m:t>
                                  </m:r>
                                </m:sub>
                              </m:sSub>
                              <m:r>
                                <a:rPr kumimoji="1" lang="ja-JP" altLang="en-US" sz="1800" b="1" i="1" kern="1200" smtClean="0">
                                  <a:solidFill>
                                    <a:schemeClr val="bg2">
                                      <a:lumMod val="10000"/>
                                    </a:schemeClr>
                                  </a:solidFill>
                                  <a:latin typeface="Cambria Math"/>
                                  <a:ea typeface="+mj-ea"/>
                                  <a:cs typeface="+mn-cs"/>
                                </a:rPr>
                                <m:t>，</m:t>
                              </m:r>
                              <m:sSub>
                                <m:sSubPr>
                                  <m:ctrlPr>
                                    <a:rPr kumimoji="1" lang="en-US" altLang="ja-JP" sz="1800" b="1" i="1" kern="1200" smtClean="0">
                                      <a:solidFill>
                                        <a:schemeClr val="bg2">
                                          <a:lumMod val="10000"/>
                                        </a:schemeClr>
                                      </a:solidFill>
                                      <a:latin typeface="Cambria Math"/>
                                      <a:ea typeface="+mj-ea"/>
                                      <a:cs typeface="+mn-cs"/>
                                    </a:rPr>
                                  </m:ctrlPr>
                                </m:sSubPr>
                                <m:e>
                                  <m:r>
                                    <a:rPr kumimoji="1" lang="en-US" altLang="ja-JP" sz="1800" b="1" i="1" kern="1200" smtClean="0">
                                      <a:solidFill>
                                        <a:schemeClr val="bg2">
                                          <a:lumMod val="10000"/>
                                        </a:schemeClr>
                                      </a:solidFill>
                                      <a:latin typeface="Cambria Math"/>
                                      <a:ea typeface="+mj-ea"/>
                                      <a:cs typeface="+mn-cs"/>
                                    </a:rPr>
                                    <m:t>𝜽</m:t>
                                  </m:r>
                                </m:e>
                                <m:sub>
                                  <m:r>
                                    <a:rPr kumimoji="1" lang="en-US" altLang="ja-JP" sz="1800" b="1" i="1" kern="1200" smtClean="0">
                                      <a:solidFill>
                                        <a:schemeClr val="bg2">
                                          <a:lumMod val="10000"/>
                                        </a:schemeClr>
                                      </a:solidFill>
                                      <a:latin typeface="Cambria Math"/>
                                      <a:ea typeface="+mj-ea"/>
                                      <a:cs typeface="+mn-cs"/>
                                    </a:rPr>
                                    <m:t>𝒂</m:t>
                                  </m:r>
                                </m:sub>
                              </m:sSub>
                            </m:oMath>
                          </a14:m>
                          <a:endParaRPr lang="ja-JP" altLang="en-US" b="1"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𝑏</m:t>
                                    </m:r>
                                  </m:e>
                                  <m:sub>
                                    <m:r>
                                      <a:rPr kumimoji="1" lang="en-US" altLang="ja-JP" sz="1800" b="0" i="1" kern="1200" smtClean="0">
                                        <a:solidFill>
                                          <a:schemeClr val="bg2">
                                            <a:lumMod val="10000"/>
                                          </a:schemeClr>
                                        </a:solidFill>
                                        <a:latin typeface="Cambria Math"/>
                                        <a:ea typeface="+mj-ea"/>
                                        <a:cs typeface="+mn-cs"/>
                                      </a:rPr>
                                      <m:t>𝑎</m:t>
                                    </m:r>
                                  </m:sub>
                                </m:sSub>
                                <m:r>
                                  <a:rPr kumimoji="1" lang="en-US" altLang="ja-JP" sz="1800" b="0" i="1" kern="1200" smtClean="0">
                                    <a:solidFill>
                                      <a:schemeClr val="bg2">
                                        <a:lumMod val="10000"/>
                                      </a:schemeClr>
                                    </a:solidFill>
                                    <a:latin typeface="Cambria Math"/>
                                    <a:ea typeface="+mj-ea"/>
                                    <a:cs typeface="+mn-cs"/>
                                  </a:rPr>
                                  <m:t>=30</m:t>
                                </m:r>
                                <m:r>
                                  <a:rPr kumimoji="1" lang="ja-JP" altLang="en-US" sz="1800" b="0" i="1" kern="1200" smtClean="0">
                                    <a:solidFill>
                                      <a:schemeClr val="bg2">
                                        <a:lumMod val="10000"/>
                                      </a:schemeClr>
                                    </a:solidFill>
                                    <a:latin typeface="Cambria Math"/>
                                    <a:ea typeface="+mj-ea"/>
                                    <a:cs typeface="+mn-cs"/>
                                  </a:rPr>
                                  <m:t>，</m:t>
                                </m:r>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𝜃</m:t>
                                    </m:r>
                                  </m:e>
                                  <m:sub>
                                    <m:r>
                                      <a:rPr kumimoji="1" lang="en-US" altLang="ja-JP" sz="1800" b="0" i="1" kern="1200" smtClean="0">
                                        <a:solidFill>
                                          <a:schemeClr val="bg2">
                                            <a:lumMod val="10000"/>
                                          </a:schemeClr>
                                        </a:solidFill>
                                        <a:latin typeface="Cambria Math"/>
                                        <a:ea typeface="+mj-ea"/>
                                        <a:cs typeface="+mn-cs"/>
                                      </a:rPr>
                                      <m:t>𝑎</m:t>
                                    </m:r>
                                  </m:sub>
                                </m:sSub>
                                <m:r>
                                  <a:rPr kumimoji="1" lang="en-US" altLang="ja-JP" sz="1800" b="0" i="1" kern="1200" smtClean="0">
                                    <a:solidFill>
                                      <a:schemeClr val="bg2">
                                        <a:lumMod val="10000"/>
                                      </a:schemeClr>
                                    </a:solidFill>
                                    <a:latin typeface="Cambria Math"/>
                                    <a:ea typeface="+mj-ea"/>
                                    <a:cs typeface="+mn-cs"/>
                                  </a:rPr>
                                  <m:t>=1.0</m:t>
                                </m:r>
                              </m:oMath>
                            </m:oMathPara>
                          </a14:m>
                          <a:endParaRPr lang="ja-JP" altLang="en-US" b="0"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3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chemeClr val="bg2">
                                  <a:lumMod val="10000"/>
                                </a:schemeClr>
                              </a:solidFill>
                              <a:latin typeface="+mj-ea"/>
                              <a:ea typeface="+mj-ea"/>
                            </a:rPr>
                            <a:t>遷移する状態の分散のシグモイド</a:t>
                          </a:r>
                          <a14:m>
                            <m:oMath xmlns:m="http://schemas.openxmlformats.org/officeDocument/2006/math">
                              <m:sSub>
                                <m:sSubPr>
                                  <m:ctrlPr>
                                    <a:rPr kumimoji="1" lang="en-US" altLang="ja-JP" sz="1800" b="1" i="1" kern="1200" smtClean="0">
                                      <a:solidFill>
                                        <a:schemeClr val="bg2">
                                          <a:lumMod val="10000"/>
                                        </a:schemeClr>
                                      </a:solidFill>
                                      <a:latin typeface="Cambria Math"/>
                                      <a:ea typeface="+mj-ea"/>
                                      <a:cs typeface="+mn-cs"/>
                                    </a:rPr>
                                  </m:ctrlPr>
                                </m:sSubPr>
                                <m:e>
                                  <m:r>
                                    <a:rPr kumimoji="1" lang="en-US" altLang="ja-JP" sz="1800" b="1" i="1" kern="1200" smtClean="0">
                                      <a:solidFill>
                                        <a:schemeClr val="bg2">
                                          <a:lumMod val="10000"/>
                                        </a:schemeClr>
                                      </a:solidFill>
                                      <a:latin typeface="Cambria Math"/>
                                      <a:ea typeface="+mj-ea"/>
                                      <a:cs typeface="+mn-cs"/>
                                    </a:rPr>
                                    <m:t>𝒃</m:t>
                                  </m:r>
                                </m:e>
                                <m:sub>
                                  <m:acc>
                                    <m:accPr>
                                      <m:chr m:val="̂"/>
                                      <m:ctrlPr>
                                        <a:rPr kumimoji="1" lang="en-US" altLang="ja-JP" sz="1800" b="1" i="1" kern="1200" smtClean="0">
                                          <a:solidFill>
                                            <a:schemeClr val="bg2">
                                              <a:lumMod val="10000"/>
                                            </a:schemeClr>
                                          </a:solidFill>
                                          <a:latin typeface="Cambria Math"/>
                                          <a:ea typeface="+mj-ea"/>
                                          <a:cs typeface="+mn-cs"/>
                                        </a:rPr>
                                      </m:ctrlPr>
                                    </m:accPr>
                                    <m:e>
                                      <m:r>
                                        <a:rPr kumimoji="1" lang="en-US" altLang="ja-JP" sz="1800" b="1" i="1" kern="1200" smtClean="0">
                                          <a:solidFill>
                                            <a:schemeClr val="bg2">
                                              <a:lumMod val="10000"/>
                                            </a:schemeClr>
                                          </a:solidFill>
                                          <a:latin typeface="Cambria Math"/>
                                          <a:ea typeface="+mj-ea"/>
                                          <a:cs typeface="+mn-cs"/>
                                        </a:rPr>
                                        <m:t>𝒐</m:t>
                                      </m:r>
                                    </m:e>
                                  </m:acc>
                                </m:sub>
                              </m:sSub>
                              <m:r>
                                <a:rPr kumimoji="1" lang="ja-JP" altLang="en-US" sz="1800" b="1" i="1" kern="1200" smtClean="0">
                                  <a:solidFill>
                                    <a:schemeClr val="bg2">
                                      <a:lumMod val="10000"/>
                                    </a:schemeClr>
                                  </a:solidFill>
                                  <a:latin typeface="Cambria Math"/>
                                  <a:ea typeface="+mj-ea"/>
                                  <a:cs typeface="+mn-cs"/>
                                </a:rPr>
                                <m:t>，</m:t>
                              </m:r>
                              <m:sSub>
                                <m:sSubPr>
                                  <m:ctrlPr>
                                    <a:rPr kumimoji="1" lang="en-US" altLang="ja-JP" sz="1800" b="1" i="1" kern="1200" smtClean="0">
                                      <a:solidFill>
                                        <a:schemeClr val="bg2">
                                          <a:lumMod val="10000"/>
                                        </a:schemeClr>
                                      </a:solidFill>
                                      <a:latin typeface="Cambria Math"/>
                                      <a:ea typeface="+mj-ea"/>
                                      <a:cs typeface="+mn-cs"/>
                                    </a:rPr>
                                  </m:ctrlPr>
                                </m:sSubPr>
                                <m:e>
                                  <m:r>
                                    <a:rPr kumimoji="1" lang="en-US" altLang="ja-JP" sz="1800" b="1" i="1" kern="1200" smtClean="0">
                                      <a:solidFill>
                                        <a:schemeClr val="bg2">
                                          <a:lumMod val="10000"/>
                                        </a:schemeClr>
                                      </a:solidFill>
                                      <a:latin typeface="Cambria Math"/>
                                      <a:ea typeface="+mj-ea"/>
                                      <a:cs typeface="+mn-cs"/>
                                    </a:rPr>
                                    <m:t>𝜽</m:t>
                                  </m:r>
                                </m:e>
                                <m:sub>
                                  <m:acc>
                                    <m:accPr>
                                      <m:chr m:val="̂"/>
                                      <m:ctrlPr>
                                        <a:rPr kumimoji="1" lang="en-US" altLang="ja-JP" sz="1800" b="1" i="1" kern="1200" smtClean="0">
                                          <a:solidFill>
                                            <a:schemeClr val="bg2">
                                              <a:lumMod val="10000"/>
                                            </a:schemeClr>
                                          </a:solidFill>
                                          <a:latin typeface="Cambria Math"/>
                                          <a:ea typeface="+mj-ea"/>
                                          <a:cs typeface="+mn-cs"/>
                                        </a:rPr>
                                      </m:ctrlPr>
                                    </m:accPr>
                                    <m:e>
                                      <m:r>
                                        <a:rPr kumimoji="1" lang="en-US" altLang="ja-JP" sz="1800" b="1" i="1" kern="1200" smtClean="0">
                                          <a:solidFill>
                                            <a:schemeClr val="bg2">
                                              <a:lumMod val="10000"/>
                                            </a:schemeClr>
                                          </a:solidFill>
                                          <a:latin typeface="Cambria Math"/>
                                          <a:ea typeface="+mj-ea"/>
                                          <a:cs typeface="+mn-cs"/>
                                        </a:rPr>
                                        <m:t>𝒐</m:t>
                                      </m:r>
                                    </m:e>
                                  </m:acc>
                                </m:sub>
                              </m:sSub>
                            </m:oMath>
                          </a14:m>
                          <a:endParaRPr lang="ja-JP" altLang="en-US" b="1"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𝑏</m:t>
                                    </m:r>
                                  </m:e>
                                  <m:sub>
                                    <m:acc>
                                      <m:accPr>
                                        <m:chr m:val="̂"/>
                                        <m:ctrlPr>
                                          <a:rPr kumimoji="1" lang="en-US" altLang="ja-JP" sz="1800" b="0" i="1" kern="1200" smtClean="0">
                                            <a:solidFill>
                                              <a:schemeClr val="bg2">
                                                <a:lumMod val="10000"/>
                                              </a:schemeClr>
                                            </a:solidFill>
                                            <a:latin typeface="Cambria Math"/>
                                            <a:ea typeface="+mj-ea"/>
                                            <a:cs typeface="+mn-cs"/>
                                          </a:rPr>
                                        </m:ctrlPr>
                                      </m:accPr>
                                      <m:e>
                                        <m:r>
                                          <a:rPr kumimoji="1" lang="en-US" altLang="ja-JP" sz="1800" b="0" i="1" kern="1200" smtClean="0">
                                            <a:solidFill>
                                              <a:schemeClr val="bg2">
                                                <a:lumMod val="10000"/>
                                              </a:schemeClr>
                                            </a:solidFill>
                                            <a:latin typeface="Cambria Math"/>
                                            <a:ea typeface="+mj-ea"/>
                                            <a:cs typeface="+mn-cs"/>
                                          </a:rPr>
                                          <m:t>𝑜</m:t>
                                        </m:r>
                                      </m:e>
                                    </m:acc>
                                  </m:sub>
                                </m:sSub>
                                <m:r>
                                  <a:rPr kumimoji="1" lang="en-US" altLang="ja-JP" sz="1800" b="0" i="1" kern="1200" smtClean="0">
                                    <a:solidFill>
                                      <a:schemeClr val="bg2">
                                        <a:lumMod val="10000"/>
                                      </a:schemeClr>
                                    </a:solidFill>
                                    <a:latin typeface="Cambria Math"/>
                                    <a:ea typeface="+mj-ea"/>
                                    <a:cs typeface="+mn-cs"/>
                                  </a:rPr>
                                  <m:t>=750</m:t>
                                </m:r>
                                <m:r>
                                  <a:rPr kumimoji="1" lang="ja-JP" altLang="en-US" sz="1800" b="0" i="1" kern="1200" smtClean="0">
                                    <a:solidFill>
                                      <a:schemeClr val="bg2">
                                        <a:lumMod val="10000"/>
                                      </a:schemeClr>
                                    </a:solidFill>
                                    <a:latin typeface="Cambria Math"/>
                                    <a:ea typeface="+mj-ea"/>
                                    <a:cs typeface="+mn-cs"/>
                                  </a:rPr>
                                  <m:t>，</m:t>
                                </m:r>
                                <m:sSub>
                                  <m:sSubPr>
                                    <m:ctrlPr>
                                      <a:rPr kumimoji="1" lang="en-US" altLang="ja-JP" sz="1800" b="0" i="1" kern="1200" smtClean="0">
                                        <a:solidFill>
                                          <a:schemeClr val="bg2">
                                            <a:lumMod val="10000"/>
                                          </a:schemeClr>
                                        </a:solidFill>
                                        <a:latin typeface="Cambria Math"/>
                                        <a:ea typeface="+mj-ea"/>
                                        <a:cs typeface="+mn-cs"/>
                                      </a:rPr>
                                    </m:ctrlPr>
                                  </m:sSubPr>
                                  <m:e>
                                    <m:r>
                                      <a:rPr kumimoji="1" lang="en-US" altLang="ja-JP" sz="1800" b="0" i="1" kern="1200" smtClean="0">
                                        <a:solidFill>
                                          <a:schemeClr val="bg2">
                                            <a:lumMod val="10000"/>
                                          </a:schemeClr>
                                        </a:solidFill>
                                        <a:latin typeface="Cambria Math"/>
                                        <a:ea typeface="+mj-ea"/>
                                        <a:cs typeface="+mn-cs"/>
                                      </a:rPr>
                                      <m:t>𝜃</m:t>
                                    </m:r>
                                  </m:e>
                                  <m:sub>
                                    <m:acc>
                                      <m:accPr>
                                        <m:chr m:val="̂"/>
                                        <m:ctrlPr>
                                          <a:rPr kumimoji="1" lang="en-US" altLang="ja-JP" sz="1800" b="0" i="1" kern="1200" smtClean="0">
                                            <a:solidFill>
                                              <a:schemeClr val="bg2">
                                                <a:lumMod val="10000"/>
                                              </a:schemeClr>
                                            </a:solidFill>
                                            <a:latin typeface="Cambria Math"/>
                                            <a:ea typeface="+mj-ea"/>
                                            <a:cs typeface="+mn-cs"/>
                                          </a:rPr>
                                        </m:ctrlPr>
                                      </m:accPr>
                                      <m:e>
                                        <m:r>
                                          <a:rPr kumimoji="1" lang="en-US" altLang="ja-JP" sz="1800" b="0" i="1" kern="1200" smtClean="0">
                                            <a:solidFill>
                                              <a:schemeClr val="bg2">
                                                <a:lumMod val="10000"/>
                                              </a:schemeClr>
                                            </a:solidFill>
                                            <a:latin typeface="Cambria Math"/>
                                            <a:ea typeface="+mj-ea"/>
                                            <a:cs typeface="+mn-cs"/>
                                          </a:rPr>
                                          <m:t>𝑜</m:t>
                                        </m:r>
                                      </m:e>
                                    </m:acc>
                                  </m:sub>
                                </m:sSub>
                                <m:r>
                                  <a:rPr kumimoji="1" lang="en-US" altLang="ja-JP" sz="1800" b="0" i="1" kern="1200" smtClean="0">
                                    <a:solidFill>
                                      <a:schemeClr val="bg2">
                                        <a:lumMod val="10000"/>
                                      </a:schemeClr>
                                    </a:solidFill>
                                    <a:latin typeface="Cambria Math"/>
                                    <a:ea typeface="+mj-ea"/>
                                    <a:cs typeface="+mn-cs"/>
                                  </a:rPr>
                                  <m:t>=0.04</m:t>
                                </m:r>
                              </m:oMath>
                            </m:oMathPara>
                          </a14:m>
                          <a:endParaRPr lang="ja-JP" altLang="en-US" b="0" dirty="0">
                            <a:solidFill>
                              <a:schemeClr val="bg2">
                                <a:lumMod val="10000"/>
                              </a:schemeClr>
                            </a:solidFill>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tcPr>
                    </a:tc>
                  </a:tr>
                </a:tbl>
              </a:graphicData>
            </a:graphic>
          </p:graphicFrame>
        </mc:Choice>
        <mc:Fallback xmlns="">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859378138"/>
                  </p:ext>
                </p:extLst>
              </p:nvPr>
            </p:nvGraphicFramePr>
            <p:xfrm>
              <a:off x="900000" y="1260000"/>
              <a:ext cx="7467600" cy="5059680"/>
            </p:xfrm>
            <a:graphic>
              <a:graphicData uri="http://schemas.openxmlformats.org/drawingml/2006/table">
                <a:tbl>
                  <a:tblPr firstRow="1" bandRow="1"/>
                  <a:tblGrid>
                    <a:gridCol w="4752528"/>
                    <a:gridCol w="2715072"/>
                  </a:tblGrid>
                  <a:tr h="396240">
                    <a:tc>
                      <a:txBody>
                        <a:bodyPr/>
                        <a:lstStyle/>
                        <a:p>
                          <a:r>
                            <a:rPr kumimoji="1" lang="ja-JP" altLang="en-US" sz="2000" b="0" dirty="0" smtClean="0">
                              <a:solidFill>
                                <a:schemeClr val="bg2">
                                  <a:lumMod val="10000"/>
                                </a:schemeClr>
                              </a:solidFill>
                              <a:effectLst/>
                              <a:latin typeface="+mj-ea"/>
                              <a:ea typeface="+mj-ea"/>
                            </a:rPr>
                            <a:t>報酬（ゴール到達時のみ）</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100</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28575"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ja-JP" altLang="en-US" sz="2000" b="0" dirty="0" smtClean="0">
                              <a:solidFill>
                                <a:schemeClr val="bg2">
                                  <a:lumMod val="10000"/>
                                </a:schemeClr>
                              </a:solidFill>
                              <a:effectLst/>
                              <a:latin typeface="+mj-ea"/>
                              <a:ea typeface="+mj-ea"/>
                            </a:rPr>
                            <a:t>全試行数</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500</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ja-JP" altLang="en-US" sz="2000" b="0" dirty="0" smtClean="0">
                              <a:solidFill>
                                <a:schemeClr val="bg2">
                                  <a:lumMod val="10000"/>
                                </a:schemeClr>
                              </a:solidFill>
                              <a:effectLst/>
                              <a:latin typeface="+mj-ea"/>
                              <a:ea typeface="+mj-ea"/>
                            </a:rPr>
                            <a:t>スタート位置</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a:t>
                          </a:r>
                          <a:r>
                            <a:rPr kumimoji="1" lang="en-US" altLang="ja-JP" sz="2000" b="0" dirty="0" err="1" smtClean="0">
                              <a:solidFill>
                                <a:schemeClr val="bg2">
                                  <a:lumMod val="10000"/>
                                </a:schemeClr>
                              </a:solidFill>
                              <a:effectLst/>
                              <a:latin typeface="+mj-ea"/>
                              <a:ea typeface="+mj-ea"/>
                            </a:rPr>
                            <a:t>x,y</a:t>
                          </a:r>
                          <a:r>
                            <a:rPr kumimoji="1" lang="en-US" altLang="ja-JP" sz="2000" b="0" dirty="0" smtClean="0">
                              <a:solidFill>
                                <a:schemeClr val="bg2">
                                  <a:lumMod val="10000"/>
                                </a:schemeClr>
                              </a:solidFill>
                              <a:effectLst/>
                              <a:latin typeface="+mj-ea"/>
                              <a:ea typeface="+mj-ea"/>
                            </a:rPr>
                            <a:t>)=(5,1)</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ja-JP" altLang="en-US" sz="2000" b="0" dirty="0" smtClean="0">
                              <a:solidFill>
                                <a:schemeClr val="bg2">
                                  <a:lumMod val="10000"/>
                                </a:schemeClr>
                              </a:solidFill>
                              <a:effectLst/>
                              <a:latin typeface="+mj-ea"/>
                              <a:ea typeface="+mj-ea"/>
                            </a:rPr>
                            <a:t>ゴール位置</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a:t>
                          </a:r>
                          <a:r>
                            <a:rPr kumimoji="1" lang="en-US" altLang="ja-JP" sz="2000" b="0" dirty="0" err="1" smtClean="0">
                              <a:solidFill>
                                <a:schemeClr val="bg2">
                                  <a:lumMod val="10000"/>
                                </a:schemeClr>
                              </a:solidFill>
                              <a:effectLst/>
                              <a:latin typeface="+mj-ea"/>
                              <a:ea typeface="+mj-ea"/>
                            </a:rPr>
                            <a:t>x,y</a:t>
                          </a:r>
                          <a:r>
                            <a:rPr kumimoji="1" lang="en-US" altLang="ja-JP" sz="2000" b="0" dirty="0" smtClean="0">
                              <a:solidFill>
                                <a:schemeClr val="bg2">
                                  <a:lumMod val="10000"/>
                                </a:schemeClr>
                              </a:solidFill>
                              <a:effectLst/>
                              <a:latin typeface="+mj-ea"/>
                              <a:ea typeface="+mj-ea"/>
                            </a:rPr>
                            <a:t>)=(5,5)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ja-JP" altLang="en-US" sz="2000" b="0" dirty="0" smtClean="0">
                              <a:solidFill>
                                <a:schemeClr val="bg2">
                                  <a:lumMod val="10000"/>
                                </a:schemeClr>
                              </a:solidFill>
                              <a:effectLst/>
                              <a:latin typeface="+mj-ea"/>
                              <a:ea typeface="+mj-ea"/>
                            </a:rPr>
                            <a:t>学習手法</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ja-JP" altLang="en-US" sz="2000" b="0" dirty="0" smtClean="0">
                              <a:solidFill>
                                <a:schemeClr val="bg2">
                                  <a:lumMod val="10000"/>
                                </a:schemeClr>
                              </a:solidFill>
                              <a:effectLst/>
                              <a:latin typeface="+mj-ea"/>
                              <a:ea typeface="+mj-ea"/>
                            </a:rPr>
                            <a:t>行動選択手法</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ε-greedy</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値の初期値</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0.01</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en-US" altLang="ja-JP" sz="2000" b="0" dirty="0" smtClean="0">
                              <a:solidFill>
                                <a:schemeClr val="bg2">
                                  <a:lumMod val="10000"/>
                                </a:schemeClr>
                              </a:solidFill>
                              <a:effectLst/>
                              <a:latin typeface="+mj-ea"/>
                              <a:ea typeface="+mj-ea"/>
                            </a:rPr>
                            <a:t>α</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en-US" altLang="ja-JP" sz="2000" b="0" dirty="0" smtClean="0">
                              <a:solidFill>
                                <a:schemeClr val="bg2">
                                  <a:lumMod val="10000"/>
                                </a:schemeClr>
                              </a:solidFill>
                              <a:effectLst/>
                              <a:latin typeface="+mj-ea"/>
                              <a:ea typeface="+mj-ea"/>
                            </a:rPr>
                            <a:t>γ</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Q</a:t>
                          </a:r>
                          <a:r>
                            <a:rPr kumimoji="1" lang="ja-JP" altLang="en-US" sz="2000" b="0" dirty="0" smtClean="0">
                              <a:solidFill>
                                <a:schemeClr val="bg2">
                                  <a:lumMod val="10000"/>
                                </a:schemeClr>
                              </a:solidFill>
                              <a:effectLst/>
                              <a:latin typeface="+mj-ea"/>
                              <a:ea typeface="+mj-ea"/>
                            </a:rPr>
                            <a:t>学習）</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0.7</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6240">
                    <a:tc>
                      <a:txBody>
                        <a:bodyPr/>
                        <a:lstStyle/>
                        <a:p>
                          <a:r>
                            <a:rPr kumimoji="1" lang="en-US" altLang="ja-JP" sz="2000" b="0" dirty="0" smtClean="0">
                              <a:solidFill>
                                <a:schemeClr val="bg2">
                                  <a:lumMod val="10000"/>
                                </a:schemeClr>
                              </a:solidFill>
                              <a:effectLst/>
                              <a:latin typeface="+mj-ea"/>
                              <a:ea typeface="+mj-ea"/>
                            </a:rPr>
                            <a:t>ε</a:t>
                          </a:r>
                          <a:r>
                            <a:rPr kumimoji="1" lang="ja-JP" altLang="en-US" sz="2000" b="0" dirty="0" smtClean="0">
                              <a:solidFill>
                                <a:schemeClr val="bg2">
                                  <a:lumMod val="10000"/>
                                </a:schemeClr>
                              </a:solidFill>
                              <a:effectLst/>
                              <a:latin typeface="+mj-ea"/>
                              <a:ea typeface="+mj-ea"/>
                            </a:rPr>
                            <a:t>（</a:t>
                          </a:r>
                          <a:r>
                            <a:rPr kumimoji="1" lang="en-US" altLang="ja-JP" sz="2000" b="0" dirty="0" smtClean="0">
                              <a:solidFill>
                                <a:schemeClr val="bg2">
                                  <a:lumMod val="10000"/>
                                </a:schemeClr>
                              </a:solidFill>
                              <a:effectLst/>
                              <a:latin typeface="+mj-ea"/>
                              <a:ea typeface="+mj-ea"/>
                            </a:rPr>
                            <a:t>ε-greedy</a:t>
                          </a:r>
                          <a:r>
                            <a:rPr kumimoji="1" lang="ja-JP" altLang="en-US" sz="2000" b="0" dirty="0" smtClean="0">
                              <a:solidFill>
                                <a:schemeClr val="bg2">
                                  <a:lumMod val="10000"/>
                                </a:schemeClr>
                              </a:solidFill>
                              <a:effectLst/>
                              <a:latin typeface="+mj-ea"/>
                              <a:ea typeface="+mj-ea"/>
                            </a:rPr>
                            <a:t>）</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r>
                            <a:rPr kumimoji="1" lang="en-US" altLang="ja-JP" sz="2000" b="0" dirty="0" smtClean="0">
                              <a:solidFill>
                                <a:schemeClr val="bg2">
                                  <a:lumMod val="10000"/>
                                </a:schemeClr>
                              </a:solidFill>
                              <a:effectLst/>
                              <a:latin typeface="+mj-ea"/>
                              <a:ea typeface="+mj-ea"/>
                            </a:rPr>
                            <a:t>0.05</a:t>
                          </a:r>
                          <a:endParaRPr kumimoji="1" lang="ja-JP" altLang="en-US" sz="2000" b="0" dirty="0">
                            <a:solidFill>
                              <a:schemeClr val="bg2">
                                <a:lumMod val="10000"/>
                              </a:schemeClr>
                            </a:solidFill>
                            <a:effectLst/>
                            <a:latin typeface="+mj-ea"/>
                            <a:ea typeface="+mj-ea"/>
                          </a:endParaRPr>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65760">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blipFill rotWithShape="1">
                          <a:blip r:embed="rId2"/>
                          <a:stretch>
                            <a:fillRect l="-128" t="-1091667" r="-57051" b="-223333"/>
                          </a:stretch>
                        </a:blipFill>
                      </a:tcPr>
                    </a:tc>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blipFill rotWithShape="1">
                          <a:blip r:embed="rId2"/>
                          <a:stretch>
                            <a:fillRect l="-175506" t="-1091667" b="-223333"/>
                          </a:stretch>
                        </a:blipFill>
                      </a:tcPr>
                    </a:tc>
                  </a:tr>
                  <a:tr h="365760">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blipFill rotWithShape="1">
                          <a:blip r:embed="rId2"/>
                          <a:stretch>
                            <a:fillRect l="-128" t="-1191667" r="-57051" b="-123333"/>
                          </a:stretch>
                        </a:blipFill>
                      </a:tcPr>
                    </a:tc>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blipFill rotWithShape="1">
                          <a:blip r:embed="rId2"/>
                          <a:stretch>
                            <a:fillRect l="-175506" t="-1191667" b="-123333"/>
                          </a:stretch>
                        </a:blipFill>
                      </a:tcPr>
                    </a:tc>
                  </a:tr>
                  <a:tr h="365760">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blipFill rotWithShape="1">
                          <a:blip r:embed="rId2"/>
                          <a:stretch>
                            <a:fillRect l="-128" t="-1291667" r="-57051" b="-23333"/>
                          </a:stretch>
                        </a:blipFill>
                      </a:tcPr>
                    </a:tc>
                    <a:tc>
                      <a:txBody>
                        <a:bodyPr/>
                        <a:lstStyle/>
                        <a:p>
                          <a:endParaRPr lang="ja-JP"/>
                        </a:p>
                      </a:txBody>
                      <a:tcPr>
                        <a:lnL w="28575" cap="flat" cmpd="sng" algn="ctr">
                          <a:solidFill>
                            <a:schemeClr val="bg2">
                              <a:lumMod val="10000"/>
                            </a:schemeClr>
                          </a:solidFill>
                          <a:prstDash val="solid"/>
                          <a:round/>
                          <a:headEnd type="none" w="med" len="med"/>
                          <a:tailEnd type="none" w="med" len="med"/>
                        </a:lnL>
                        <a:lnR w="28575"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28575" cap="flat" cmpd="sng" algn="ctr">
                          <a:solidFill>
                            <a:schemeClr val="bg2">
                              <a:lumMod val="10000"/>
                            </a:schemeClr>
                          </a:solidFill>
                          <a:prstDash val="solid"/>
                          <a:round/>
                          <a:headEnd type="none" w="med" len="med"/>
                          <a:tailEnd type="none" w="med" len="med"/>
                        </a:lnB>
                        <a:blipFill rotWithShape="1">
                          <a:blip r:embed="rId2"/>
                          <a:stretch>
                            <a:fillRect l="-175506" t="-1291667" b="-23333"/>
                          </a:stretch>
                        </a:blipFill>
                      </a:tcPr>
                    </a:tc>
                  </a:tr>
                </a:tbl>
              </a:graphicData>
            </a:graphic>
          </p:graphicFrame>
        </mc:Fallback>
      </mc:AlternateContent>
    </p:spTree>
    <p:extLst>
      <p:ext uri="{BB962C8B-B14F-4D97-AF65-F5344CB8AC3E}">
        <p14:creationId xmlns:p14="http://schemas.microsoft.com/office/powerpoint/2010/main" val="315752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08000" y="360000"/>
            <a:ext cx="6300000" cy="720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実験結果：</a:t>
            </a:r>
            <a:r>
              <a:rPr lang="ja-JP" altLang="en-US" sz="3600" dirty="0" smtClean="0">
                <a:ln w="12700">
                  <a:noFill/>
                </a:ln>
                <a:solidFill>
                  <a:schemeClr val="bg2">
                    <a:lumMod val="10000"/>
                  </a:schemeClr>
                </a:solidFill>
                <a:effectLst>
                  <a:outerShdw blurRad="38100" dist="38100" dir="2700000" algn="tl">
                    <a:srgbClr val="000000">
                      <a:alpha val="43137"/>
                    </a:srgbClr>
                  </a:outerShdw>
                </a:effectLst>
              </a:rPr>
              <a:t>各試行の行動回数</a:t>
            </a:r>
            <a:r>
              <a:rPr lang="en-US" altLang="ja-JP" sz="3600" dirty="0" smtClean="0">
                <a:ln w="12700">
                  <a:noFill/>
                </a:ln>
                <a:solidFill>
                  <a:schemeClr val="bg2">
                    <a:lumMod val="10000"/>
                  </a:schemeClr>
                </a:solidFill>
                <a:effectLst>
                  <a:outerShdw blurRad="38100" dist="38100" dir="2700000" algn="tl">
                    <a:srgbClr val="000000">
                      <a:alpha val="43137"/>
                    </a:srgbClr>
                  </a:outerShdw>
                </a:effectLst>
              </a:rPr>
              <a:t>1</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sp>
        <p:nvSpPr>
          <p:cNvPr id="10" name="テキスト ボックス 9"/>
          <p:cNvSpPr txBox="1"/>
          <p:nvPr/>
        </p:nvSpPr>
        <p:spPr>
          <a:xfrm>
            <a:off x="1620000" y="5760000"/>
            <a:ext cx="5508239" cy="830997"/>
          </a:xfrm>
          <a:prstGeom prst="rect">
            <a:avLst/>
          </a:prstGeom>
          <a:noFill/>
          <a:ln w="25400">
            <a:solidFill>
              <a:srgbClr val="FF0000"/>
            </a:solidFill>
          </a:ln>
        </p:spPr>
        <p:txBody>
          <a:bodyPr wrap="none" rtlCol="0">
            <a:spAutoFit/>
          </a:bodyPr>
          <a:lstStyle/>
          <a:p>
            <a:r>
              <a:rPr kumimoji="1" lang="ja-JP" altLang="en-US" sz="2400" dirty="0" smtClean="0">
                <a:solidFill>
                  <a:schemeClr val="bg2">
                    <a:lumMod val="10000"/>
                  </a:schemeClr>
                </a:solidFill>
                <a:latin typeface="+mj-ea"/>
                <a:ea typeface="+mj-ea"/>
              </a:rPr>
              <a:t>上図より，不完全知覚</a:t>
            </a:r>
            <a:r>
              <a:rPr lang="ja-JP" altLang="en-US" sz="2400" dirty="0" smtClean="0">
                <a:solidFill>
                  <a:schemeClr val="bg2">
                    <a:lumMod val="10000"/>
                  </a:schemeClr>
                </a:solidFill>
                <a:latin typeface="+mj-ea"/>
                <a:ea typeface="+mj-ea"/>
              </a:rPr>
              <a:t>エージェント以外は</a:t>
            </a:r>
            <a:endParaRPr lang="en-US" altLang="ja-JP" sz="2400" dirty="0" smtClean="0">
              <a:solidFill>
                <a:schemeClr val="bg2">
                  <a:lumMod val="10000"/>
                </a:schemeClr>
              </a:solidFill>
              <a:latin typeface="+mj-ea"/>
              <a:ea typeface="+mj-ea"/>
            </a:endParaRPr>
          </a:p>
          <a:p>
            <a:r>
              <a:rPr kumimoji="1" lang="ja-JP" altLang="en-US" sz="2400" dirty="0" smtClean="0">
                <a:solidFill>
                  <a:schemeClr val="bg2">
                    <a:lumMod val="10000"/>
                  </a:schemeClr>
                </a:solidFill>
                <a:latin typeface="+mj-ea"/>
                <a:ea typeface="+mj-ea"/>
              </a:rPr>
              <a:t>収束していることがわかる</a:t>
            </a:r>
            <a:endParaRPr kumimoji="1" lang="ja-JP" altLang="en-US" sz="2400" dirty="0">
              <a:solidFill>
                <a:schemeClr val="bg2">
                  <a:lumMod val="10000"/>
                </a:schemeClr>
              </a:solidFill>
              <a:latin typeface="+mj-ea"/>
              <a:ea typeface="+mj-ea"/>
            </a:endParaRPr>
          </a:p>
        </p:txBody>
      </p:sp>
      <p:grpSp>
        <p:nvGrpSpPr>
          <p:cNvPr id="5" name="グループ化 4"/>
          <p:cNvGrpSpPr/>
          <p:nvPr/>
        </p:nvGrpSpPr>
        <p:grpSpPr>
          <a:xfrm>
            <a:off x="900000" y="1260000"/>
            <a:ext cx="7452000" cy="4360110"/>
            <a:chOff x="1188000" y="1260000"/>
            <a:chExt cx="7452000" cy="436011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000" y="1260000"/>
              <a:ext cx="5400000" cy="4049999"/>
            </a:xfrm>
            <a:prstGeom prst="rect">
              <a:avLst/>
            </a:prstGeom>
          </p:spPr>
        </p:pic>
        <p:grpSp>
          <p:nvGrpSpPr>
            <p:cNvPr id="2" name="グループ化 1"/>
            <p:cNvGrpSpPr/>
            <p:nvPr/>
          </p:nvGrpSpPr>
          <p:grpSpPr>
            <a:xfrm>
              <a:off x="6588000" y="1440000"/>
              <a:ext cx="2052000" cy="1200329"/>
              <a:chOff x="5492779" y="1512008"/>
              <a:chExt cx="2052000" cy="1200329"/>
            </a:xfrm>
          </p:grpSpPr>
          <p:sp>
            <p:nvSpPr>
              <p:cNvPr id="8" name="テキスト ボックス 7"/>
              <p:cNvSpPr txBox="1"/>
              <p:nvPr/>
            </p:nvSpPr>
            <p:spPr>
              <a:xfrm>
                <a:off x="5492779" y="1512008"/>
                <a:ext cx="2031325" cy="1200329"/>
              </a:xfrm>
              <a:prstGeom prst="rect">
                <a:avLst/>
              </a:prstGeom>
              <a:solidFill>
                <a:schemeClr val="bg1"/>
              </a:solidFill>
              <a:ln w="19050">
                <a:noFill/>
              </a:ln>
            </p:spPr>
            <p:txBody>
              <a:bodyPr wrap="none" rtlCol="0">
                <a:spAutoFit/>
              </a:bodyPr>
              <a:lstStyle/>
              <a:p>
                <a:r>
                  <a:rPr kumimoji="1" lang="ja-JP" altLang="en-US" b="1" dirty="0" smtClean="0">
                    <a:solidFill>
                      <a:schemeClr val="bg2">
                        <a:lumMod val="10000"/>
                      </a:schemeClr>
                    </a:solidFill>
                    <a:latin typeface="+mj-ea"/>
                    <a:ea typeface="+mj-ea"/>
                  </a:rPr>
                  <a:t>完全知覚</a:t>
                </a:r>
                <a:r>
                  <a:rPr kumimoji="1" lang="en-US" altLang="ja-JP" b="1" dirty="0" smtClean="0">
                    <a:solidFill>
                      <a:schemeClr val="bg2">
                        <a:lumMod val="10000"/>
                      </a:schemeClr>
                    </a:solidFill>
                    <a:latin typeface="+mj-ea"/>
                    <a:ea typeface="+mj-ea"/>
                  </a:rPr>
                  <a:t>	</a:t>
                </a:r>
              </a:p>
              <a:p>
                <a:r>
                  <a:rPr kumimoji="1" lang="ja-JP" altLang="en-US" b="1" dirty="0" smtClean="0">
                    <a:solidFill>
                      <a:schemeClr val="bg2">
                        <a:lumMod val="10000"/>
                      </a:schemeClr>
                    </a:solidFill>
                    <a:latin typeface="+mj-ea"/>
                    <a:ea typeface="+mj-ea"/>
                  </a:rPr>
                  <a:t>不完全知覚</a:t>
                </a:r>
                <a:r>
                  <a:rPr kumimoji="1" lang="en-US" altLang="ja-JP" b="1" dirty="0" smtClean="0">
                    <a:solidFill>
                      <a:schemeClr val="bg2">
                        <a:lumMod val="10000"/>
                      </a:schemeClr>
                    </a:solidFill>
                    <a:latin typeface="+mj-ea"/>
                    <a:ea typeface="+mj-ea"/>
                  </a:rPr>
                  <a:t>	</a:t>
                </a:r>
              </a:p>
              <a:p>
                <a:r>
                  <a:rPr kumimoji="1" lang="ja-JP" altLang="en-US" b="1" dirty="0" smtClean="0">
                    <a:solidFill>
                      <a:schemeClr val="bg2">
                        <a:lumMod val="10000"/>
                      </a:schemeClr>
                    </a:solidFill>
                    <a:latin typeface="+mj-ea"/>
                    <a:ea typeface="+mj-ea"/>
                  </a:rPr>
                  <a:t>先行研究</a:t>
                </a:r>
                <a:r>
                  <a:rPr kumimoji="1" lang="en-US" altLang="ja-JP" b="1" dirty="0" smtClean="0">
                    <a:solidFill>
                      <a:schemeClr val="bg2">
                        <a:lumMod val="10000"/>
                      </a:schemeClr>
                    </a:solidFill>
                    <a:latin typeface="+mj-ea"/>
                    <a:ea typeface="+mj-ea"/>
                  </a:rPr>
                  <a:t>	</a:t>
                </a:r>
              </a:p>
              <a:p>
                <a:r>
                  <a:rPr kumimoji="1" lang="ja-JP" altLang="en-US" b="1" dirty="0" smtClean="0">
                    <a:solidFill>
                      <a:schemeClr val="bg2">
                        <a:lumMod val="10000"/>
                      </a:schemeClr>
                    </a:solidFill>
                    <a:latin typeface="+mj-ea"/>
                    <a:ea typeface="+mj-ea"/>
                  </a:rPr>
                  <a:t>提案手法</a:t>
                </a:r>
                <a:r>
                  <a:rPr kumimoji="1" lang="en-US" altLang="ja-JP" b="1" dirty="0" smtClean="0">
                    <a:solidFill>
                      <a:schemeClr val="bg2">
                        <a:lumMod val="10000"/>
                      </a:schemeClr>
                    </a:solidFill>
                    <a:latin typeface="+mj-ea"/>
                    <a:ea typeface="+mj-ea"/>
                  </a:rPr>
                  <a:t>	</a:t>
                </a:r>
                <a:endParaRPr kumimoji="1" lang="ja-JP" altLang="en-US" b="1" dirty="0">
                  <a:solidFill>
                    <a:schemeClr val="bg2">
                      <a:lumMod val="10000"/>
                    </a:schemeClr>
                  </a:solidFill>
                  <a:latin typeface="+mj-ea"/>
                  <a:ea typeface="+mj-ea"/>
                </a:endParaRPr>
              </a:p>
            </p:txBody>
          </p:sp>
          <p:cxnSp>
            <p:nvCxnSpPr>
              <p:cNvPr id="9" name="直線コネクタ 8"/>
              <p:cNvCxnSpPr/>
              <p:nvPr/>
            </p:nvCxnSpPr>
            <p:spPr>
              <a:xfrm flipV="1">
                <a:off x="7004779" y="1692000"/>
                <a:ext cx="540000" cy="0"/>
              </a:xfrm>
              <a:prstGeom prst="line">
                <a:avLst/>
              </a:prstGeom>
              <a:ln w="2540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004779" y="1944000"/>
                <a:ext cx="540000" cy="0"/>
              </a:xfrm>
              <a:prstGeom prst="line">
                <a:avLst/>
              </a:prstGeom>
              <a:ln w="25400" cmpd="sng">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004779" y="2232000"/>
                <a:ext cx="540000" cy="0"/>
              </a:xfrm>
              <a:prstGeom prst="line">
                <a:avLst/>
              </a:prstGeom>
              <a:ln w="25400" cmpd="sng">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004779" y="2484000"/>
                <a:ext cx="540000" cy="0"/>
              </a:xfrm>
              <a:prstGeom prst="line">
                <a:avLst/>
              </a:prstGeom>
              <a:ln w="25400" cmpd="sng">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1188000" y="2520000"/>
              <a:ext cx="492443" cy="1118255"/>
            </a:xfrm>
            <a:prstGeom prst="rect">
              <a:avLst/>
            </a:prstGeom>
            <a:solidFill>
              <a:schemeClr val="bg1"/>
            </a:solidFill>
          </p:spPr>
          <p:txBody>
            <a:bodyPr vert="eaVert" wrap="none" rtlCol="0">
              <a:spAutoFit/>
            </a:bodyPr>
            <a:lstStyle/>
            <a:p>
              <a:r>
                <a:rPr lang="ja-JP" altLang="en-US" sz="2000" dirty="0">
                  <a:solidFill>
                    <a:schemeClr val="bg2">
                      <a:lumMod val="10000"/>
                    </a:schemeClr>
                  </a:solidFill>
                  <a:latin typeface="+mj-ea"/>
                  <a:ea typeface="+mj-ea"/>
                </a:rPr>
                <a:t>行動回数</a:t>
              </a:r>
              <a:endParaRPr kumimoji="1" lang="ja-JP" altLang="en-US" sz="2000" dirty="0">
                <a:solidFill>
                  <a:schemeClr val="bg2">
                    <a:lumMod val="10000"/>
                  </a:schemeClr>
                </a:solidFill>
                <a:latin typeface="+mj-ea"/>
                <a:ea typeface="+mj-ea"/>
              </a:endParaRPr>
            </a:p>
          </p:txBody>
        </p:sp>
        <p:sp>
          <p:nvSpPr>
            <p:cNvPr id="17" name="テキスト ボックス 16"/>
            <p:cNvSpPr txBox="1"/>
            <p:nvPr/>
          </p:nvSpPr>
          <p:spPr>
            <a:xfrm>
              <a:off x="3708000" y="5220000"/>
              <a:ext cx="1210588" cy="400110"/>
            </a:xfrm>
            <a:prstGeom prst="rect">
              <a:avLst/>
            </a:prstGeom>
            <a:solidFill>
              <a:schemeClr val="bg1"/>
            </a:solidFill>
          </p:spPr>
          <p:txBody>
            <a:bodyPr wrap="none" rtlCol="0">
              <a:spAutoFit/>
            </a:bodyPr>
            <a:lstStyle/>
            <a:p>
              <a:r>
                <a:rPr kumimoji="1" lang="ja-JP" altLang="en-US" sz="2000" dirty="0" smtClean="0">
                  <a:solidFill>
                    <a:schemeClr val="bg2">
                      <a:lumMod val="10000"/>
                    </a:schemeClr>
                  </a:solidFill>
                  <a:latin typeface="+mj-ea"/>
                  <a:ea typeface="+mj-ea"/>
                </a:rPr>
                <a:t>試行回数</a:t>
              </a:r>
              <a:endParaRPr kumimoji="1" lang="ja-JP" altLang="en-US" sz="2000" dirty="0">
                <a:solidFill>
                  <a:schemeClr val="bg2">
                    <a:lumMod val="10000"/>
                  </a:schemeClr>
                </a:solidFill>
                <a:latin typeface="+mj-ea"/>
                <a:ea typeface="+mj-ea"/>
              </a:endParaRPr>
            </a:p>
          </p:txBody>
        </p:sp>
      </p:grpSp>
    </p:spTree>
    <p:extLst>
      <p:ext uri="{BB962C8B-B14F-4D97-AF65-F5344CB8AC3E}">
        <p14:creationId xmlns:p14="http://schemas.microsoft.com/office/powerpoint/2010/main" val="102963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08000" y="360000"/>
            <a:ext cx="6300000" cy="720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実験結果：</a:t>
            </a:r>
            <a:r>
              <a:rPr lang="ja-JP" altLang="en-US" sz="3600" dirty="0" smtClean="0">
                <a:ln w="12700">
                  <a:noFill/>
                </a:ln>
                <a:solidFill>
                  <a:schemeClr val="bg2">
                    <a:lumMod val="10000"/>
                  </a:schemeClr>
                </a:solidFill>
                <a:effectLst>
                  <a:outerShdw blurRad="38100" dist="38100" dir="2700000" algn="tl">
                    <a:srgbClr val="000000">
                      <a:alpha val="43137"/>
                    </a:srgbClr>
                  </a:outerShdw>
                </a:effectLst>
              </a:rPr>
              <a:t>各試行の行動回数</a:t>
            </a:r>
            <a:r>
              <a:rPr lang="en-US" altLang="ja-JP" sz="3600" dirty="0" smtClean="0">
                <a:ln w="12700">
                  <a:noFill/>
                </a:ln>
                <a:solidFill>
                  <a:schemeClr val="bg2">
                    <a:lumMod val="10000"/>
                  </a:schemeClr>
                </a:solidFill>
                <a:effectLst>
                  <a:outerShdw blurRad="38100" dist="38100" dir="2700000" algn="tl">
                    <a:srgbClr val="000000">
                      <a:alpha val="43137"/>
                    </a:srgbClr>
                  </a:outerShdw>
                </a:effectLst>
              </a:rPr>
              <a:t>2</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1845507" y="5760000"/>
            <a:ext cx="4238661" cy="707886"/>
          </a:xfrm>
          <a:prstGeom prst="rect">
            <a:avLst/>
          </a:prstGeom>
          <a:noFill/>
          <a:ln w="2540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上図より，提案手法は完全知覚と同じ</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最小行動回数に収束している</a:t>
            </a:r>
            <a:endParaRPr kumimoji="1" lang="en-US" altLang="ja-JP" sz="2000" dirty="0" smtClean="0">
              <a:solidFill>
                <a:schemeClr val="bg2">
                  <a:lumMod val="10000"/>
                </a:schemeClr>
              </a:solidFill>
              <a:latin typeface="+mj-ea"/>
              <a:ea typeface="+mj-ea"/>
            </a:endParaRPr>
          </a:p>
        </p:txBody>
      </p:sp>
      <p:grpSp>
        <p:nvGrpSpPr>
          <p:cNvPr id="4" name="グループ化 3"/>
          <p:cNvGrpSpPr/>
          <p:nvPr/>
        </p:nvGrpSpPr>
        <p:grpSpPr>
          <a:xfrm>
            <a:off x="900000" y="1260000"/>
            <a:ext cx="7611325" cy="4360110"/>
            <a:chOff x="1260000" y="1260000"/>
            <a:chExt cx="7611325" cy="436011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00" y="1260000"/>
              <a:ext cx="5485713" cy="4114285"/>
            </a:xfrm>
            <a:prstGeom prst="rect">
              <a:avLst/>
            </a:prstGeom>
          </p:spPr>
        </p:pic>
        <p:grpSp>
          <p:nvGrpSpPr>
            <p:cNvPr id="2" name="グループ化 1"/>
            <p:cNvGrpSpPr/>
            <p:nvPr/>
          </p:nvGrpSpPr>
          <p:grpSpPr>
            <a:xfrm>
              <a:off x="6840000" y="1440000"/>
              <a:ext cx="2031325" cy="646331"/>
              <a:chOff x="5759536" y="1440000"/>
              <a:chExt cx="2031325" cy="646331"/>
            </a:xfrm>
          </p:grpSpPr>
          <p:sp>
            <p:nvSpPr>
              <p:cNvPr id="8" name="テキスト ボックス 7"/>
              <p:cNvSpPr txBox="1"/>
              <p:nvPr/>
            </p:nvSpPr>
            <p:spPr>
              <a:xfrm>
                <a:off x="5759536" y="1440000"/>
                <a:ext cx="2031325" cy="646331"/>
              </a:xfrm>
              <a:prstGeom prst="rect">
                <a:avLst/>
              </a:prstGeom>
              <a:solidFill>
                <a:schemeClr val="bg1"/>
              </a:solidFill>
              <a:ln w="19050">
                <a:noFill/>
              </a:ln>
            </p:spPr>
            <p:txBody>
              <a:bodyPr wrap="none" rtlCol="0">
                <a:spAutoFit/>
              </a:bodyPr>
              <a:lstStyle/>
              <a:p>
                <a:r>
                  <a:rPr kumimoji="1" lang="ja-JP" altLang="en-US" b="1" dirty="0" smtClean="0">
                    <a:solidFill>
                      <a:schemeClr val="bg2">
                        <a:lumMod val="10000"/>
                      </a:schemeClr>
                    </a:solidFill>
                    <a:latin typeface="+mj-ea"/>
                    <a:ea typeface="+mj-ea"/>
                  </a:rPr>
                  <a:t>完全知覚</a:t>
                </a:r>
                <a:r>
                  <a:rPr kumimoji="1" lang="en-US" altLang="ja-JP" b="1" dirty="0" smtClean="0">
                    <a:solidFill>
                      <a:schemeClr val="bg2">
                        <a:lumMod val="10000"/>
                      </a:schemeClr>
                    </a:solidFill>
                    <a:latin typeface="+mj-ea"/>
                    <a:ea typeface="+mj-ea"/>
                  </a:rPr>
                  <a:t>	</a:t>
                </a:r>
              </a:p>
              <a:p>
                <a:r>
                  <a:rPr kumimoji="1" lang="ja-JP" altLang="en-US" b="1" dirty="0" smtClean="0">
                    <a:solidFill>
                      <a:schemeClr val="bg2">
                        <a:lumMod val="10000"/>
                      </a:schemeClr>
                    </a:solidFill>
                    <a:latin typeface="+mj-ea"/>
                    <a:ea typeface="+mj-ea"/>
                  </a:rPr>
                  <a:t>提案手法</a:t>
                </a:r>
                <a:r>
                  <a:rPr kumimoji="1" lang="en-US" altLang="ja-JP" b="1" dirty="0" smtClean="0">
                    <a:solidFill>
                      <a:schemeClr val="bg2">
                        <a:lumMod val="10000"/>
                      </a:schemeClr>
                    </a:solidFill>
                    <a:latin typeface="+mj-ea"/>
                    <a:ea typeface="+mj-ea"/>
                  </a:rPr>
                  <a:t>	</a:t>
                </a:r>
                <a:endParaRPr kumimoji="1" lang="ja-JP" altLang="en-US" b="1" dirty="0">
                  <a:solidFill>
                    <a:schemeClr val="bg2">
                      <a:lumMod val="10000"/>
                    </a:schemeClr>
                  </a:solidFill>
                  <a:latin typeface="+mj-ea"/>
                  <a:ea typeface="+mj-ea"/>
                </a:endParaRPr>
              </a:p>
            </p:txBody>
          </p:sp>
          <p:cxnSp>
            <p:nvCxnSpPr>
              <p:cNvPr id="9" name="直線コネクタ 8"/>
              <p:cNvCxnSpPr/>
              <p:nvPr/>
            </p:nvCxnSpPr>
            <p:spPr>
              <a:xfrm flipV="1">
                <a:off x="6948000" y="1692000"/>
                <a:ext cx="540000" cy="0"/>
              </a:xfrm>
              <a:prstGeom prst="line">
                <a:avLst/>
              </a:prstGeom>
              <a:ln w="2540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6948000" y="1916832"/>
                <a:ext cx="540000" cy="0"/>
              </a:xfrm>
              <a:prstGeom prst="line">
                <a:avLst/>
              </a:prstGeom>
              <a:ln w="25400" cmpd="sng">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3780000" y="5220000"/>
              <a:ext cx="1210588" cy="400110"/>
            </a:xfrm>
            <a:prstGeom prst="rect">
              <a:avLst/>
            </a:prstGeom>
            <a:solidFill>
              <a:schemeClr val="bg1"/>
            </a:solidFill>
          </p:spPr>
          <p:txBody>
            <a:bodyPr wrap="none" rtlCol="0">
              <a:spAutoFit/>
            </a:bodyPr>
            <a:lstStyle/>
            <a:p>
              <a:r>
                <a:rPr kumimoji="1" lang="ja-JP" altLang="en-US" sz="2000" dirty="0" smtClean="0">
                  <a:solidFill>
                    <a:schemeClr val="bg2">
                      <a:lumMod val="10000"/>
                    </a:schemeClr>
                  </a:solidFill>
                  <a:latin typeface="+mj-ea"/>
                  <a:ea typeface="+mj-ea"/>
                </a:rPr>
                <a:t>試行回数</a:t>
              </a:r>
              <a:endParaRPr kumimoji="1" lang="ja-JP" altLang="en-US" sz="2000" dirty="0">
                <a:solidFill>
                  <a:schemeClr val="bg2">
                    <a:lumMod val="10000"/>
                  </a:schemeClr>
                </a:solidFill>
                <a:latin typeface="+mj-ea"/>
                <a:ea typeface="+mj-ea"/>
              </a:endParaRPr>
            </a:p>
          </p:txBody>
        </p:sp>
        <p:sp>
          <p:nvSpPr>
            <p:cNvPr id="13" name="テキスト ボックス 12"/>
            <p:cNvSpPr txBox="1"/>
            <p:nvPr/>
          </p:nvSpPr>
          <p:spPr>
            <a:xfrm>
              <a:off x="1260000" y="2520000"/>
              <a:ext cx="492443" cy="1118255"/>
            </a:xfrm>
            <a:prstGeom prst="rect">
              <a:avLst/>
            </a:prstGeom>
            <a:solidFill>
              <a:schemeClr val="bg1"/>
            </a:solidFill>
          </p:spPr>
          <p:txBody>
            <a:bodyPr vert="eaVert" wrap="none" rtlCol="0">
              <a:spAutoFit/>
            </a:bodyPr>
            <a:lstStyle/>
            <a:p>
              <a:r>
                <a:rPr lang="ja-JP" altLang="en-US" sz="2000" dirty="0">
                  <a:solidFill>
                    <a:schemeClr val="bg2">
                      <a:lumMod val="10000"/>
                    </a:schemeClr>
                  </a:solidFill>
                  <a:latin typeface="+mj-ea"/>
                  <a:ea typeface="+mj-ea"/>
                </a:rPr>
                <a:t>行動回数</a:t>
              </a:r>
              <a:endParaRPr kumimoji="1" lang="ja-JP" altLang="en-US" sz="2000" dirty="0">
                <a:solidFill>
                  <a:schemeClr val="bg2">
                    <a:lumMod val="10000"/>
                  </a:schemeClr>
                </a:solidFill>
                <a:latin typeface="+mj-ea"/>
                <a:ea typeface="+mj-ea"/>
              </a:endParaRPr>
            </a:p>
          </p:txBody>
        </p:sp>
      </p:grpSp>
    </p:spTree>
    <p:extLst>
      <p:ext uri="{BB962C8B-B14F-4D97-AF65-F5344CB8AC3E}">
        <p14:creationId xmlns:p14="http://schemas.microsoft.com/office/powerpoint/2010/main" val="191904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08000" y="360000"/>
            <a:ext cx="6300000" cy="720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実験結果：</a:t>
            </a:r>
            <a:r>
              <a:rPr lang="ja-JP" altLang="en-US" sz="3600" dirty="0" smtClean="0">
                <a:ln w="12700">
                  <a:noFill/>
                </a:ln>
                <a:solidFill>
                  <a:schemeClr val="bg2">
                    <a:lumMod val="10000"/>
                  </a:schemeClr>
                </a:solidFill>
                <a:effectLst>
                  <a:outerShdw blurRad="38100" dist="38100" dir="2700000" algn="tl">
                    <a:srgbClr val="000000">
                      <a:alpha val="43137"/>
                    </a:srgbClr>
                  </a:outerShdw>
                </a:effectLst>
              </a:rPr>
              <a:t>各試行の行動回数</a:t>
            </a:r>
            <a:r>
              <a:rPr lang="en-US" altLang="ja-JP" sz="3600" dirty="0" smtClean="0">
                <a:ln w="12700">
                  <a:noFill/>
                </a:ln>
                <a:solidFill>
                  <a:schemeClr val="bg2">
                    <a:lumMod val="10000"/>
                  </a:schemeClr>
                </a:solidFill>
                <a:effectLst>
                  <a:outerShdw blurRad="38100" dist="38100" dir="2700000" algn="tl">
                    <a:srgbClr val="000000">
                      <a:alpha val="43137"/>
                    </a:srgbClr>
                  </a:outerShdw>
                </a:effectLst>
              </a:rPr>
              <a:t>3</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grpSp>
        <p:nvGrpSpPr>
          <p:cNvPr id="2" name="グループ化 1"/>
          <p:cNvGrpSpPr/>
          <p:nvPr/>
        </p:nvGrpSpPr>
        <p:grpSpPr>
          <a:xfrm>
            <a:off x="900000" y="1260000"/>
            <a:ext cx="7611325" cy="4360110"/>
            <a:chOff x="900000" y="1260000"/>
            <a:chExt cx="7611325" cy="436011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00" y="1260000"/>
              <a:ext cx="5485714" cy="4114285"/>
            </a:xfrm>
            <a:prstGeom prst="rect">
              <a:avLst/>
            </a:prstGeom>
          </p:spPr>
        </p:pic>
        <p:sp>
          <p:nvSpPr>
            <p:cNvPr id="7" name="テキスト ボックス 6"/>
            <p:cNvSpPr txBox="1"/>
            <p:nvPr/>
          </p:nvSpPr>
          <p:spPr>
            <a:xfrm>
              <a:off x="3420000" y="5220000"/>
              <a:ext cx="1210588" cy="400110"/>
            </a:xfrm>
            <a:prstGeom prst="rect">
              <a:avLst/>
            </a:prstGeom>
            <a:solidFill>
              <a:schemeClr val="bg1"/>
            </a:solidFill>
          </p:spPr>
          <p:txBody>
            <a:bodyPr wrap="none" rtlCol="0">
              <a:spAutoFit/>
            </a:bodyPr>
            <a:lstStyle/>
            <a:p>
              <a:r>
                <a:rPr kumimoji="1" lang="ja-JP" altLang="en-US" sz="2000" dirty="0" smtClean="0">
                  <a:solidFill>
                    <a:schemeClr val="bg2">
                      <a:lumMod val="10000"/>
                    </a:schemeClr>
                  </a:solidFill>
                  <a:latin typeface="+mj-ea"/>
                  <a:ea typeface="+mj-ea"/>
                </a:rPr>
                <a:t>試行回数</a:t>
              </a:r>
              <a:endParaRPr kumimoji="1" lang="ja-JP" altLang="en-US" sz="2000" dirty="0">
                <a:solidFill>
                  <a:schemeClr val="bg2">
                    <a:lumMod val="10000"/>
                  </a:schemeClr>
                </a:solidFill>
                <a:latin typeface="+mj-ea"/>
                <a:ea typeface="+mj-ea"/>
              </a:endParaRPr>
            </a:p>
          </p:txBody>
        </p:sp>
        <p:sp>
          <p:nvSpPr>
            <p:cNvPr id="13" name="テキスト ボックス 12"/>
            <p:cNvSpPr txBox="1"/>
            <p:nvPr/>
          </p:nvSpPr>
          <p:spPr>
            <a:xfrm>
              <a:off x="900000" y="2520000"/>
              <a:ext cx="492443" cy="1118255"/>
            </a:xfrm>
            <a:prstGeom prst="rect">
              <a:avLst/>
            </a:prstGeom>
            <a:solidFill>
              <a:schemeClr val="bg1"/>
            </a:solidFill>
          </p:spPr>
          <p:txBody>
            <a:bodyPr vert="eaVert" wrap="none" rtlCol="0">
              <a:spAutoFit/>
            </a:bodyPr>
            <a:lstStyle/>
            <a:p>
              <a:r>
                <a:rPr lang="ja-JP" altLang="en-US" sz="2000" dirty="0">
                  <a:solidFill>
                    <a:schemeClr val="bg2">
                      <a:lumMod val="10000"/>
                    </a:schemeClr>
                  </a:solidFill>
                  <a:latin typeface="+mj-ea"/>
                  <a:ea typeface="+mj-ea"/>
                </a:rPr>
                <a:t>行動回数</a:t>
              </a:r>
              <a:endParaRPr kumimoji="1" lang="ja-JP" altLang="en-US" sz="2000" dirty="0">
                <a:solidFill>
                  <a:schemeClr val="bg2">
                    <a:lumMod val="10000"/>
                  </a:schemeClr>
                </a:solidFill>
                <a:latin typeface="+mj-ea"/>
                <a:ea typeface="+mj-ea"/>
              </a:endParaRPr>
            </a:p>
          </p:txBody>
        </p:sp>
        <p:sp>
          <p:nvSpPr>
            <p:cNvPr id="16" name="テキスト ボックス 15"/>
            <p:cNvSpPr txBox="1"/>
            <p:nvPr/>
          </p:nvSpPr>
          <p:spPr>
            <a:xfrm>
              <a:off x="6480000" y="1440000"/>
              <a:ext cx="2031325" cy="646331"/>
            </a:xfrm>
            <a:prstGeom prst="rect">
              <a:avLst/>
            </a:prstGeom>
            <a:solidFill>
              <a:schemeClr val="bg1"/>
            </a:solidFill>
            <a:ln w="19050">
              <a:noFill/>
            </a:ln>
          </p:spPr>
          <p:txBody>
            <a:bodyPr wrap="none" rtlCol="0">
              <a:spAutoFit/>
            </a:bodyPr>
            <a:lstStyle/>
            <a:p>
              <a:r>
                <a:rPr kumimoji="1" lang="ja-JP" altLang="en-US" b="1" dirty="0" smtClean="0">
                  <a:solidFill>
                    <a:schemeClr val="bg2">
                      <a:lumMod val="10000"/>
                    </a:schemeClr>
                  </a:solidFill>
                  <a:latin typeface="+mj-ea"/>
                  <a:ea typeface="+mj-ea"/>
                </a:rPr>
                <a:t>先行研究</a:t>
              </a:r>
              <a:r>
                <a:rPr kumimoji="1" lang="en-US" altLang="ja-JP" b="1" dirty="0" smtClean="0">
                  <a:solidFill>
                    <a:schemeClr val="bg2">
                      <a:lumMod val="10000"/>
                    </a:schemeClr>
                  </a:solidFill>
                  <a:latin typeface="+mj-ea"/>
                  <a:ea typeface="+mj-ea"/>
                </a:rPr>
                <a:t>	</a:t>
              </a:r>
            </a:p>
            <a:p>
              <a:r>
                <a:rPr kumimoji="1" lang="ja-JP" altLang="en-US" b="1" dirty="0" smtClean="0">
                  <a:solidFill>
                    <a:schemeClr val="bg2">
                      <a:lumMod val="10000"/>
                    </a:schemeClr>
                  </a:solidFill>
                  <a:latin typeface="+mj-ea"/>
                  <a:ea typeface="+mj-ea"/>
                </a:rPr>
                <a:t>提案手法</a:t>
              </a:r>
              <a:r>
                <a:rPr kumimoji="1" lang="en-US" altLang="ja-JP" b="1" dirty="0" smtClean="0">
                  <a:solidFill>
                    <a:schemeClr val="bg2">
                      <a:lumMod val="10000"/>
                    </a:schemeClr>
                  </a:solidFill>
                  <a:latin typeface="+mj-ea"/>
                  <a:ea typeface="+mj-ea"/>
                </a:rPr>
                <a:t>	</a:t>
              </a:r>
              <a:endParaRPr kumimoji="1" lang="ja-JP" altLang="en-US" b="1" dirty="0">
                <a:solidFill>
                  <a:schemeClr val="bg2">
                    <a:lumMod val="10000"/>
                  </a:schemeClr>
                </a:solidFill>
                <a:latin typeface="+mj-ea"/>
                <a:ea typeface="+mj-ea"/>
              </a:endParaRPr>
            </a:p>
          </p:txBody>
        </p:sp>
        <p:cxnSp>
          <p:nvCxnSpPr>
            <p:cNvPr id="18" name="直線コネクタ 17"/>
            <p:cNvCxnSpPr/>
            <p:nvPr/>
          </p:nvCxnSpPr>
          <p:spPr>
            <a:xfrm flipV="1">
              <a:off x="7668464" y="1628800"/>
              <a:ext cx="540000" cy="0"/>
            </a:xfrm>
            <a:prstGeom prst="line">
              <a:avLst/>
            </a:prstGeom>
            <a:ln w="25400" cmpd="sng">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7668464" y="1916832"/>
              <a:ext cx="540000" cy="0"/>
            </a:xfrm>
            <a:prstGeom prst="line">
              <a:avLst/>
            </a:prstGeom>
            <a:ln w="25400" cmpd="sng">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827584" y="5760000"/>
            <a:ext cx="7561685" cy="707886"/>
          </a:xfrm>
          <a:prstGeom prst="rect">
            <a:avLst/>
          </a:prstGeom>
          <a:noFill/>
          <a:ln w="2540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上図より，提案手法のほうが先行研究よりも収束が</a:t>
            </a:r>
            <a:r>
              <a:rPr kumimoji="1" lang="ja-JP" altLang="en-US" sz="2000" dirty="0" smtClean="0">
                <a:solidFill>
                  <a:schemeClr val="bg2">
                    <a:lumMod val="10000"/>
                  </a:schemeClr>
                </a:solidFill>
                <a:latin typeface="+mj-ea"/>
                <a:ea typeface="+mj-ea"/>
              </a:rPr>
              <a:t>早いことがわかる</a:t>
            </a:r>
            <a:endParaRPr kumimoji="1" lang="en-US" altLang="ja-JP" sz="2000" dirty="0" smtClean="0">
              <a:solidFill>
                <a:schemeClr val="bg2">
                  <a:lumMod val="10000"/>
                </a:schemeClr>
              </a:solidFill>
              <a:latin typeface="+mj-ea"/>
              <a:ea typeface="+mj-ea"/>
            </a:endParaRPr>
          </a:p>
          <a:p>
            <a:r>
              <a:rPr lang="ja-JP" altLang="en-US" sz="2000" dirty="0" smtClean="0">
                <a:solidFill>
                  <a:schemeClr val="bg2">
                    <a:lumMod val="10000"/>
                  </a:schemeClr>
                </a:solidFill>
                <a:latin typeface="+mj-ea"/>
                <a:ea typeface="+mj-ea"/>
              </a:rPr>
              <a:t>また，少ない行動回数でゴールに到達できていることがわかる</a:t>
            </a:r>
            <a:endParaRPr kumimoji="1" lang="en-US" altLang="ja-JP" sz="2000" dirty="0" smtClean="0">
              <a:solidFill>
                <a:schemeClr val="bg2">
                  <a:lumMod val="10000"/>
                </a:schemeClr>
              </a:solidFill>
              <a:latin typeface="+mj-ea"/>
              <a:ea typeface="+mj-ea"/>
            </a:endParaRPr>
          </a:p>
        </p:txBody>
      </p:sp>
    </p:spTree>
    <p:extLst>
      <p:ext uri="{BB962C8B-B14F-4D97-AF65-F5344CB8AC3E}">
        <p14:creationId xmlns:p14="http://schemas.microsoft.com/office/powerpoint/2010/main" val="172369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720000" y="360000"/>
            <a:ext cx="7560000" cy="720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　実験結果：</a:t>
            </a:r>
            <a:r>
              <a:rPr lang="ja-JP" altLang="en-US" sz="3600" dirty="0" smtClean="0">
                <a:ln w="12700">
                  <a:noFill/>
                </a:ln>
                <a:solidFill>
                  <a:schemeClr val="bg2">
                    <a:lumMod val="10000"/>
                  </a:schemeClr>
                </a:solidFill>
                <a:effectLst>
                  <a:outerShdw blurRad="38100" dist="38100" dir="2700000" algn="tl">
                    <a:srgbClr val="000000">
                      <a:alpha val="43137"/>
                    </a:srgbClr>
                  </a:outerShdw>
                </a:effectLst>
              </a:rPr>
              <a:t>状態知識の数の推移</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sp>
        <p:nvSpPr>
          <p:cNvPr id="11" name="テキスト ボックス 10"/>
          <p:cNvSpPr txBox="1"/>
          <p:nvPr/>
        </p:nvSpPr>
        <p:spPr>
          <a:xfrm>
            <a:off x="360000" y="5040000"/>
            <a:ext cx="4066050" cy="1015663"/>
          </a:xfrm>
          <a:prstGeom prst="rect">
            <a:avLst/>
          </a:prstGeom>
          <a:noFill/>
          <a:ln>
            <a:solidFill>
              <a:schemeClr val="bg2">
                <a:lumMod val="10000"/>
              </a:schemeClr>
            </a:solidFill>
          </a:ln>
        </p:spPr>
        <p:txBody>
          <a:bodyPr wrap="square" rtlCol="0">
            <a:spAutoFit/>
          </a:bodyPr>
          <a:lstStyle/>
          <a:p>
            <a:r>
              <a:rPr lang="ja-JP" altLang="en-US" sz="2000" dirty="0" smtClean="0">
                <a:solidFill>
                  <a:schemeClr val="bg2">
                    <a:lumMod val="10000"/>
                  </a:schemeClr>
                </a:solidFill>
                <a:latin typeface="+mj-ea"/>
                <a:ea typeface="+mj-ea"/>
              </a:rPr>
              <a:t>先行</a:t>
            </a:r>
            <a:r>
              <a:rPr lang="ja-JP" altLang="en-US" sz="2000" dirty="0">
                <a:solidFill>
                  <a:schemeClr val="bg2">
                    <a:lumMod val="10000"/>
                  </a:schemeClr>
                </a:solidFill>
                <a:latin typeface="+mj-ea"/>
                <a:ea typeface="+mj-ea"/>
              </a:rPr>
              <a:t>研究の</a:t>
            </a:r>
            <a:r>
              <a:rPr lang="ja-JP" altLang="en-US" sz="2000" dirty="0" smtClean="0">
                <a:solidFill>
                  <a:schemeClr val="bg2">
                    <a:lumMod val="10000"/>
                  </a:schemeClr>
                </a:solidFill>
                <a:latin typeface="+mj-ea"/>
                <a:ea typeface="+mj-ea"/>
              </a:rPr>
              <a:t>エージェント</a:t>
            </a:r>
            <a:endParaRPr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a:t>
            </a:r>
            <a:r>
              <a:rPr lang="en-US" altLang="ja-JP" sz="2000" dirty="0" smtClean="0">
                <a:solidFill>
                  <a:schemeClr val="bg2">
                    <a:lumMod val="10000"/>
                  </a:schemeClr>
                </a:solidFill>
                <a:latin typeface="+mj-ea"/>
                <a:ea typeface="+mj-ea"/>
              </a:rPr>
              <a:t>100</a:t>
            </a:r>
            <a:r>
              <a:rPr lang="ja-JP" altLang="en-US" sz="2000" dirty="0" smtClean="0">
                <a:solidFill>
                  <a:schemeClr val="bg2">
                    <a:lumMod val="10000"/>
                  </a:schemeClr>
                </a:solidFill>
                <a:latin typeface="+mj-ea"/>
                <a:ea typeface="+mj-ea"/>
              </a:rPr>
              <a:t>試行程まで急激に増加</a:t>
            </a:r>
            <a:endParaRPr lang="en-US" altLang="ja-JP" sz="2000" dirty="0" smtClean="0">
              <a:solidFill>
                <a:schemeClr val="bg2">
                  <a:lumMod val="10000"/>
                </a:schemeClr>
              </a:solidFill>
              <a:latin typeface="+mj-ea"/>
              <a:ea typeface="+mj-ea"/>
            </a:endParaRPr>
          </a:p>
          <a:p>
            <a:r>
              <a:rPr lang="ja-JP" altLang="en-US" sz="2000" dirty="0" smtClean="0">
                <a:solidFill>
                  <a:schemeClr val="bg2">
                    <a:lumMod val="10000"/>
                  </a:schemeClr>
                </a:solidFill>
                <a:latin typeface="+mj-ea"/>
                <a:ea typeface="+mj-ea"/>
              </a:rPr>
              <a:t>・実験終了時およそ</a:t>
            </a:r>
            <a:r>
              <a:rPr lang="en-US" altLang="ja-JP" sz="2000" dirty="0" smtClean="0">
                <a:solidFill>
                  <a:schemeClr val="bg2">
                    <a:lumMod val="10000"/>
                  </a:schemeClr>
                </a:solidFill>
                <a:latin typeface="+mj-ea"/>
                <a:ea typeface="+mj-ea"/>
              </a:rPr>
              <a:t>70</a:t>
            </a:r>
            <a:r>
              <a:rPr lang="ja-JP" altLang="en-US" sz="2000" dirty="0" smtClean="0">
                <a:solidFill>
                  <a:schemeClr val="bg2">
                    <a:lumMod val="10000"/>
                  </a:schemeClr>
                </a:solidFill>
                <a:latin typeface="+mj-ea"/>
                <a:ea typeface="+mj-ea"/>
              </a:rPr>
              <a:t>の知識を記憶</a:t>
            </a:r>
            <a:endParaRPr lang="en-US" altLang="ja-JP" sz="2000" dirty="0" smtClean="0">
              <a:solidFill>
                <a:schemeClr val="bg2">
                  <a:lumMod val="10000"/>
                </a:schemeClr>
              </a:solidFill>
              <a:latin typeface="+mj-ea"/>
              <a:ea typeface="+mj-ea"/>
            </a:endParaRPr>
          </a:p>
        </p:txBody>
      </p:sp>
      <p:sp>
        <p:nvSpPr>
          <p:cNvPr id="13" name="テキスト ボックス 12"/>
          <p:cNvSpPr txBox="1"/>
          <p:nvPr/>
        </p:nvSpPr>
        <p:spPr>
          <a:xfrm>
            <a:off x="4680000" y="5040000"/>
            <a:ext cx="4066050" cy="1015663"/>
          </a:xfrm>
          <a:prstGeom prst="rect">
            <a:avLst/>
          </a:prstGeom>
          <a:noFill/>
          <a:ln>
            <a:solidFill>
              <a:schemeClr val="bg2">
                <a:lumMod val="10000"/>
              </a:schemeClr>
            </a:solidFill>
          </a:ln>
        </p:spPr>
        <p:txBody>
          <a:bodyPr wrap="square" rtlCol="0">
            <a:spAutoFit/>
          </a:bodyPr>
          <a:lstStyle/>
          <a:p>
            <a:r>
              <a:rPr lang="ja-JP" altLang="en-US" sz="2000" dirty="0" smtClean="0">
                <a:solidFill>
                  <a:schemeClr val="bg2">
                    <a:lumMod val="10000"/>
                  </a:schemeClr>
                </a:solidFill>
                <a:latin typeface="+mj-ea"/>
                <a:ea typeface="+mj-ea"/>
              </a:rPr>
              <a:t>提案手法のエージェント</a:t>
            </a:r>
            <a:endParaRPr lang="en-US" altLang="ja-JP" sz="2000" dirty="0" smtClean="0">
              <a:solidFill>
                <a:schemeClr val="bg2">
                  <a:lumMod val="10000"/>
                </a:schemeClr>
              </a:solidFill>
              <a:latin typeface="+mj-ea"/>
              <a:ea typeface="+mj-ea"/>
            </a:endParaRPr>
          </a:p>
          <a:p>
            <a:r>
              <a:rPr lang="ja-JP" altLang="en-US" sz="2000" dirty="0" smtClean="0">
                <a:solidFill>
                  <a:schemeClr val="bg2">
                    <a:lumMod val="10000"/>
                  </a:schemeClr>
                </a:solidFill>
                <a:latin typeface="+mj-ea"/>
                <a:ea typeface="+mj-ea"/>
              </a:rPr>
              <a:t>・</a:t>
            </a:r>
            <a:r>
              <a:rPr lang="en-US" altLang="ja-JP" sz="2000" dirty="0" smtClean="0">
                <a:solidFill>
                  <a:schemeClr val="bg2">
                    <a:lumMod val="10000"/>
                  </a:schemeClr>
                </a:solidFill>
                <a:latin typeface="+mj-ea"/>
                <a:ea typeface="+mj-ea"/>
              </a:rPr>
              <a:t>70</a:t>
            </a:r>
            <a:r>
              <a:rPr lang="ja-JP" altLang="en-US" sz="2000" dirty="0" smtClean="0">
                <a:solidFill>
                  <a:schemeClr val="bg2">
                    <a:lumMod val="10000"/>
                  </a:schemeClr>
                </a:solidFill>
                <a:latin typeface="+mj-ea"/>
                <a:ea typeface="+mj-ea"/>
              </a:rPr>
              <a:t>試行程まで緩やかに増加</a:t>
            </a:r>
            <a:endParaRPr lang="en-US" altLang="ja-JP" sz="2000" dirty="0" smtClean="0">
              <a:solidFill>
                <a:schemeClr val="bg2">
                  <a:lumMod val="10000"/>
                </a:schemeClr>
              </a:solidFill>
              <a:latin typeface="+mj-ea"/>
              <a:ea typeface="+mj-ea"/>
            </a:endParaRPr>
          </a:p>
          <a:p>
            <a:r>
              <a:rPr lang="ja-JP" altLang="en-US" sz="2000" dirty="0" smtClean="0">
                <a:solidFill>
                  <a:schemeClr val="bg2">
                    <a:lumMod val="10000"/>
                  </a:schemeClr>
                </a:solidFill>
                <a:latin typeface="+mj-ea"/>
                <a:ea typeface="+mj-ea"/>
              </a:rPr>
              <a:t>・実験終了時およそ</a:t>
            </a:r>
            <a:r>
              <a:rPr lang="en-US" altLang="ja-JP" sz="2000" dirty="0" smtClean="0">
                <a:solidFill>
                  <a:schemeClr val="bg2">
                    <a:lumMod val="10000"/>
                  </a:schemeClr>
                </a:solidFill>
                <a:latin typeface="+mj-ea"/>
                <a:ea typeface="+mj-ea"/>
              </a:rPr>
              <a:t>15</a:t>
            </a:r>
            <a:r>
              <a:rPr lang="ja-JP" altLang="en-US" sz="2000" dirty="0" smtClean="0">
                <a:solidFill>
                  <a:schemeClr val="bg2">
                    <a:lumMod val="10000"/>
                  </a:schemeClr>
                </a:solidFill>
                <a:latin typeface="+mj-ea"/>
                <a:ea typeface="+mj-ea"/>
              </a:rPr>
              <a:t>の知識を記憶</a:t>
            </a:r>
            <a:endParaRPr lang="en-US" altLang="ja-JP" sz="2000" dirty="0" smtClean="0">
              <a:solidFill>
                <a:schemeClr val="bg2">
                  <a:lumMod val="10000"/>
                </a:schemeClr>
              </a:solidFill>
              <a:latin typeface="+mj-ea"/>
              <a:ea typeface="+mj-ea"/>
            </a:endParaRPr>
          </a:p>
        </p:txBody>
      </p:sp>
      <p:sp>
        <p:nvSpPr>
          <p:cNvPr id="14" name="テキスト ボックス 13"/>
          <p:cNvSpPr txBox="1"/>
          <p:nvPr/>
        </p:nvSpPr>
        <p:spPr>
          <a:xfrm>
            <a:off x="2160000" y="6192000"/>
            <a:ext cx="4581703" cy="461665"/>
          </a:xfrm>
          <a:prstGeom prst="rect">
            <a:avLst/>
          </a:prstGeom>
          <a:noFill/>
          <a:ln w="25400">
            <a:solidFill>
              <a:srgbClr val="FF0000"/>
            </a:solidFill>
          </a:ln>
        </p:spPr>
        <p:txBody>
          <a:bodyPr wrap="none" rtlCol="0">
            <a:spAutoFit/>
          </a:bodyPr>
          <a:lstStyle/>
          <a:p>
            <a:r>
              <a:rPr kumimoji="1" lang="ja-JP" altLang="en-US" sz="2400" dirty="0" smtClean="0">
                <a:solidFill>
                  <a:schemeClr val="bg2">
                    <a:lumMod val="10000"/>
                  </a:schemeClr>
                </a:solidFill>
                <a:latin typeface="+mj-ea"/>
                <a:ea typeface="+mj-ea"/>
              </a:rPr>
              <a:t>先行研究と比較して知識量を抑制</a:t>
            </a:r>
            <a:endParaRPr kumimoji="1" lang="ja-JP" altLang="en-US" sz="2400" dirty="0">
              <a:solidFill>
                <a:schemeClr val="bg2">
                  <a:lumMod val="10000"/>
                </a:schemeClr>
              </a:solidFill>
              <a:latin typeface="+mj-ea"/>
              <a:ea typeface="+mj-ea"/>
            </a:endParaRPr>
          </a:p>
        </p:txBody>
      </p:sp>
      <p:grpSp>
        <p:nvGrpSpPr>
          <p:cNvPr id="12" name="グループ化 11"/>
          <p:cNvGrpSpPr/>
          <p:nvPr/>
        </p:nvGrpSpPr>
        <p:grpSpPr>
          <a:xfrm>
            <a:off x="1260000" y="1260000"/>
            <a:ext cx="6430552" cy="3748110"/>
            <a:chOff x="1908000" y="1260000"/>
            <a:chExt cx="6430552" cy="374811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000" y="1260000"/>
              <a:ext cx="4876191" cy="3657143"/>
            </a:xfrm>
            <a:prstGeom prst="rect">
              <a:avLst/>
            </a:prstGeom>
          </p:spPr>
        </p:pic>
        <p:grpSp>
          <p:nvGrpSpPr>
            <p:cNvPr id="8" name="グループ化 7"/>
            <p:cNvGrpSpPr/>
            <p:nvPr/>
          </p:nvGrpSpPr>
          <p:grpSpPr>
            <a:xfrm>
              <a:off x="6624000" y="1340768"/>
              <a:ext cx="1714552" cy="688080"/>
              <a:chOff x="5868144" y="2276872"/>
              <a:chExt cx="1763904" cy="707886"/>
            </a:xfrm>
            <a:solidFill>
              <a:schemeClr val="bg1"/>
            </a:solidFill>
          </p:grpSpPr>
          <p:sp>
            <p:nvSpPr>
              <p:cNvPr id="4" name="テキスト ボックス 3"/>
              <p:cNvSpPr txBox="1"/>
              <p:nvPr/>
            </p:nvSpPr>
            <p:spPr>
              <a:xfrm>
                <a:off x="5868144" y="2276872"/>
                <a:ext cx="1210588" cy="707886"/>
              </a:xfrm>
              <a:prstGeom prst="rect">
                <a:avLst/>
              </a:prstGeom>
              <a:grpFill/>
            </p:spPr>
            <p:txBody>
              <a:bodyPr wrap="none" rtlCol="0">
                <a:spAutoFit/>
              </a:bodyPr>
              <a:lstStyle/>
              <a:p>
                <a:r>
                  <a:rPr kumimoji="1" lang="ja-JP" altLang="en-US" sz="2000" dirty="0" smtClean="0">
                    <a:solidFill>
                      <a:schemeClr val="bg2">
                        <a:lumMod val="10000"/>
                      </a:schemeClr>
                    </a:solidFill>
                    <a:latin typeface="+mj-ea"/>
                    <a:ea typeface="+mj-ea"/>
                  </a:rPr>
                  <a:t>先行研究</a:t>
                </a:r>
                <a:endParaRPr kumimoji="1"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提案手法</a:t>
                </a:r>
                <a:endParaRPr kumimoji="1" lang="ja-JP" altLang="en-US" sz="2000" dirty="0">
                  <a:solidFill>
                    <a:schemeClr val="bg2">
                      <a:lumMod val="10000"/>
                    </a:schemeClr>
                  </a:solidFill>
                  <a:latin typeface="+mj-ea"/>
                  <a:ea typeface="+mj-ea"/>
                </a:endParaRPr>
              </a:p>
            </p:txBody>
          </p:sp>
          <p:cxnSp>
            <p:nvCxnSpPr>
              <p:cNvPr id="7" name="直線コネクタ 6"/>
              <p:cNvCxnSpPr/>
              <p:nvPr/>
            </p:nvCxnSpPr>
            <p:spPr>
              <a:xfrm>
                <a:off x="7200000" y="2520000"/>
                <a:ext cx="432048" cy="0"/>
              </a:xfrm>
              <a:prstGeom prst="line">
                <a:avLst/>
              </a:prstGeom>
              <a:grpFill/>
              <a:ln w="25400" cmpd="sng">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200000" y="2808000"/>
                <a:ext cx="432048" cy="0"/>
              </a:xfrm>
              <a:prstGeom prst="line">
                <a:avLst/>
              </a:prstGeom>
              <a:grpFill/>
              <a:ln w="25400" cmpd="sng">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4068000" y="4608000"/>
              <a:ext cx="1210588" cy="400110"/>
            </a:xfrm>
            <a:prstGeom prst="rect">
              <a:avLst/>
            </a:prstGeom>
            <a:solidFill>
              <a:schemeClr val="bg1"/>
            </a:solidFill>
          </p:spPr>
          <p:txBody>
            <a:bodyPr wrap="none" rtlCol="0">
              <a:spAutoFit/>
            </a:bodyPr>
            <a:lstStyle/>
            <a:p>
              <a:r>
                <a:rPr kumimoji="1" lang="ja-JP" altLang="en-US" sz="2000" dirty="0" smtClean="0">
                  <a:solidFill>
                    <a:schemeClr val="bg2">
                      <a:lumMod val="10000"/>
                    </a:schemeClr>
                  </a:solidFill>
                  <a:latin typeface="+mj-ea"/>
                  <a:ea typeface="+mj-ea"/>
                </a:rPr>
                <a:t>試行回数</a:t>
              </a:r>
              <a:endParaRPr kumimoji="1" lang="ja-JP" altLang="en-US" sz="2000" dirty="0">
                <a:solidFill>
                  <a:schemeClr val="bg2">
                    <a:lumMod val="10000"/>
                  </a:schemeClr>
                </a:solidFill>
                <a:latin typeface="+mj-ea"/>
                <a:ea typeface="+mj-ea"/>
              </a:endParaRPr>
            </a:p>
          </p:txBody>
        </p:sp>
        <p:sp>
          <p:nvSpPr>
            <p:cNvPr id="5" name="テキスト ボックス 4"/>
            <p:cNvSpPr txBox="1"/>
            <p:nvPr/>
          </p:nvSpPr>
          <p:spPr>
            <a:xfrm>
              <a:off x="1908000" y="1980000"/>
              <a:ext cx="492443" cy="1605568"/>
            </a:xfrm>
            <a:prstGeom prst="rect">
              <a:avLst/>
            </a:prstGeom>
            <a:solidFill>
              <a:schemeClr val="bg1"/>
            </a:solidFill>
          </p:spPr>
          <p:txBody>
            <a:bodyPr vert="eaVert" wrap="none" rtlCol="0">
              <a:spAutoFit/>
            </a:bodyPr>
            <a:lstStyle/>
            <a:p>
              <a:r>
                <a:rPr kumimoji="1" lang="ja-JP" altLang="en-US" sz="2000" dirty="0" smtClean="0">
                  <a:solidFill>
                    <a:schemeClr val="bg2">
                      <a:lumMod val="10000"/>
                    </a:schemeClr>
                  </a:solidFill>
                  <a:latin typeface="+mj-ea"/>
                  <a:ea typeface="+mj-ea"/>
                </a:rPr>
                <a:t>状態知識の数</a:t>
              </a:r>
              <a:endParaRPr kumimoji="1" lang="ja-JP" altLang="en-US" sz="2000" dirty="0">
                <a:solidFill>
                  <a:schemeClr val="bg2">
                    <a:lumMod val="10000"/>
                  </a:schemeClr>
                </a:solidFill>
                <a:latin typeface="+mj-ea"/>
                <a:ea typeface="+mj-ea"/>
              </a:endParaRPr>
            </a:p>
          </p:txBody>
        </p:sp>
      </p:grpSp>
    </p:spTree>
    <p:extLst>
      <p:ext uri="{BB962C8B-B14F-4D97-AF65-F5344CB8AC3E}">
        <p14:creationId xmlns:p14="http://schemas.microsoft.com/office/powerpoint/2010/main" val="5573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検証実験</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：考察</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900000" y="1512000"/>
            <a:ext cx="7560000" cy="4320000"/>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marL="0" indent="0">
              <a:buClr>
                <a:schemeClr val="accent1"/>
              </a:buClr>
              <a:buFont typeface="Arial" pitchFamily="34" charset="0"/>
              <a:buNone/>
            </a:pPr>
            <a:endParaRPr lang="en-US" altLang="ja-JP" sz="2400" dirty="0" smtClean="0">
              <a:solidFill>
                <a:schemeClr val="bg2">
                  <a:lumMod val="10000"/>
                </a:schemeClr>
              </a:solidFill>
              <a:latin typeface="+mj-ea"/>
              <a:ea typeface="+mj-ea"/>
            </a:endParaRPr>
          </a:p>
        </p:txBody>
      </p:sp>
      <p:sp>
        <p:nvSpPr>
          <p:cNvPr id="3" name="テキスト ボックス 2"/>
          <p:cNvSpPr txBox="1"/>
          <p:nvPr/>
        </p:nvSpPr>
        <p:spPr>
          <a:xfrm>
            <a:off x="1135487" y="1916832"/>
            <a:ext cx="7566495" cy="3662541"/>
          </a:xfrm>
          <a:prstGeom prst="rect">
            <a:avLst/>
          </a:prstGeom>
          <a:noFill/>
        </p:spPr>
        <p:txBody>
          <a:bodyPr wrap="none" rtlCol="0">
            <a:spAutoFit/>
          </a:bodyPr>
          <a:lstStyle/>
          <a:p>
            <a:pPr marL="285750" indent="-285750">
              <a:buClr>
                <a:schemeClr val="bg2">
                  <a:lumMod val="10000"/>
                </a:schemeClr>
              </a:buClr>
              <a:buFont typeface="Arial" pitchFamily="34" charset="0"/>
              <a:buChar char="•"/>
            </a:pPr>
            <a:r>
              <a:rPr kumimoji="1" lang="ja-JP" altLang="en-US" sz="2400" dirty="0" smtClean="0">
                <a:solidFill>
                  <a:schemeClr val="bg2">
                    <a:lumMod val="10000"/>
                  </a:schemeClr>
                </a:solidFill>
                <a:latin typeface="+mj-ea"/>
                <a:ea typeface="+mj-ea"/>
              </a:rPr>
              <a:t>エージェントの行動回数の推移から</a:t>
            </a:r>
            <a:endParaRPr kumimoji="1" lang="en-US" altLang="ja-JP" sz="2400" dirty="0" smtClean="0">
              <a:solidFill>
                <a:schemeClr val="bg2">
                  <a:lumMod val="10000"/>
                </a:schemeClr>
              </a:solidFill>
              <a:latin typeface="+mj-ea"/>
              <a:ea typeface="+mj-ea"/>
            </a:endParaRPr>
          </a:p>
          <a:p>
            <a:pPr>
              <a:buClr>
                <a:schemeClr val="bg2">
                  <a:lumMod val="10000"/>
                </a:schemeClr>
              </a:buClr>
            </a:pPr>
            <a:r>
              <a:rPr kumimoji="1" lang="ja-JP" altLang="en-US" sz="2400" dirty="0" smtClean="0">
                <a:solidFill>
                  <a:schemeClr val="bg2">
                    <a:lumMod val="10000"/>
                  </a:schemeClr>
                </a:solidFill>
                <a:latin typeface="+mj-ea"/>
                <a:ea typeface="+mj-ea"/>
              </a:rPr>
              <a:t>　提案手法の</a:t>
            </a:r>
            <a:r>
              <a:rPr lang="ja-JP" altLang="en-US" sz="2400" dirty="0" smtClean="0">
                <a:solidFill>
                  <a:schemeClr val="bg2">
                    <a:lumMod val="10000"/>
                  </a:schemeClr>
                </a:solidFill>
                <a:latin typeface="+mj-ea"/>
                <a:ea typeface="+mj-ea"/>
              </a:rPr>
              <a:t>エージェントは不完全知覚を改善し</a:t>
            </a:r>
            <a:endParaRPr lang="en-US" altLang="ja-JP" sz="2400" dirty="0" smtClean="0">
              <a:solidFill>
                <a:schemeClr val="bg2">
                  <a:lumMod val="10000"/>
                </a:schemeClr>
              </a:solidFill>
              <a:latin typeface="+mj-ea"/>
              <a:ea typeface="+mj-ea"/>
            </a:endParaRPr>
          </a:p>
          <a:p>
            <a:pPr>
              <a:buClr>
                <a:schemeClr val="bg2">
                  <a:lumMod val="10000"/>
                </a:schemeClr>
              </a:buClr>
            </a:pPr>
            <a:r>
              <a:rPr lang="ja-JP" altLang="en-US" sz="2400" dirty="0" smtClean="0">
                <a:solidFill>
                  <a:schemeClr val="bg2">
                    <a:lumMod val="10000"/>
                  </a:schemeClr>
                </a:solidFill>
                <a:latin typeface="+mj-ea"/>
                <a:ea typeface="+mj-ea"/>
              </a:rPr>
              <a:t>　学習が収束した</a:t>
            </a:r>
            <a:endParaRPr lang="en-US" altLang="ja-JP" sz="2400" dirty="0" smtClean="0">
              <a:solidFill>
                <a:schemeClr val="bg2">
                  <a:lumMod val="10000"/>
                </a:schemeClr>
              </a:solidFill>
              <a:latin typeface="+mj-ea"/>
              <a:ea typeface="+mj-ea"/>
            </a:endParaRPr>
          </a:p>
          <a:p>
            <a:pPr marL="285750" indent="-285750">
              <a:buClr>
                <a:schemeClr val="bg2">
                  <a:lumMod val="10000"/>
                </a:schemeClr>
              </a:buClr>
              <a:buFont typeface="Arial" pitchFamily="34" charset="0"/>
              <a:buChar char="•"/>
            </a:pPr>
            <a:endParaRPr kumimoji="1" lang="en-US" altLang="ja-JP" sz="2400" dirty="0">
              <a:solidFill>
                <a:schemeClr val="bg2">
                  <a:lumMod val="10000"/>
                </a:schemeClr>
              </a:solidFill>
              <a:latin typeface="+mj-ea"/>
              <a:ea typeface="+mj-ea"/>
            </a:endParaRPr>
          </a:p>
          <a:p>
            <a:pPr marL="285750" indent="-285750">
              <a:buClr>
                <a:schemeClr val="bg2">
                  <a:lumMod val="10000"/>
                </a:schemeClr>
              </a:buClr>
              <a:buFont typeface="Arial" pitchFamily="34" charset="0"/>
              <a:buChar char="•"/>
            </a:pPr>
            <a:r>
              <a:rPr lang="ja-JP" altLang="en-US" sz="2400" dirty="0" smtClean="0">
                <a:solidFill>
                  <a:schemeClr val="bg2">
                    <a:lumMod val="10000"/>
                  </a:schemeClr>
                </a:solidFill>
                <a:latin typeface="+mj-ea"/>
                <a:ea typeface="+mj-ea"/>
              </a:rPr>
              <a:t>エージェントの状態知識の数の推移から</a:t>
            </a:r>
            <a:endParaRPr lang="en-US" altLang="ja-JP" sz="2400" dirty="0" smtClean="0">
              <a:solidFill>
                <a:schemeClr val="bg2">
                  <a:lumMod val="10000"/>
                </a:schemeClr>
              </a:solidFill>
              <a:latin typeface="+mj-ea"/>
              <a:ea typeface="+mj-ea"/>
            </a:endParaRPr>
          </a:p>
          <a:p>
            <a:pPr>
              <a:buClr>
                <a:schemeClr val="bg2">
                  <a:lumMod val="10000"/>
                </a:schemeClr>
              </a:buClr>
            </a:pPr>
            <a:r>
              <a:rPr lang="ja-JP" altLang="en-US" sz="2400" dirty="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　提案手法のエージェントは先行研究のエージェントより</a:t>
            </a:r>
            <a:endParaRPr lang="en-US" altLang="ja-JP" sz="2400" dirty="0" smtClean="0">
              <a:solidFill>
                <a:schemeClr val="bg2">
                  <a:lumMod val="10000"/>
                </a:schemeClr>
              </a:solidFill>
              <a:latin typeface="+mj-ea"/>
              <a:ea typeface="+mj-ea"/>
            </a:endParaRPr>
          </a:p>
          <a:p>
            <a:pPr>
              <a:buClr>
                <a:schemeClr val="bg2">
                  <a:lumMod val="10000"/>
                </a:schemeClr>
              </a:buClr>
            </a:pPr>
            <a:r>
              <a:rPr lang="ja-JP" altLang="en-US" sz="2400" dirty="0" smtClean="0">
                <a:solidFill>
                  <a:schemeClr val="bg2">
                    <a:lumMod val="10000"/>
                  </a:schemeClr>
                </a:solidFill>
                <a:latin typeface="+mj-ea"/>
                <a:ea typeface="+mj-ea"/>
              </a:rPr>
              <a:t>　　少ない状態の知識で不完全知覚を改善した</a:t>
            </a:r>
            <a:endParaRPr kumimoji="1" lang="en-US" altLang="ja-JP" sz="2400" dirty="0" smtClean="0">
              <a:solidFill>
                <a:schemeClr val="bg2">
                  <a:lumMod val="10000"/>
                </a:schemeClr>
              </a:solidFill>
              <a:latin typeface="+mj-ea"/>
              <a:ea typeface="+mj-ea"/>
            </a:endParaRPr>
          </a:p>
          <a:p>
            <a:pPr marL="285750" indent="-285750">
              <a:buClr>
                <a:schemeClr val="bg2">
                  <a:lumMod val="10000"/>
                </a:schemeClr>
              </a:buClr>
              <a:buFont typeface="Arial" pitchFamily="34" charset="0"/>
              <a:buChar char="•"/>
            </a:pPr>
            <a:endParaRPr kumimoji="1" lang="en-US" altLang="ja-JP" sz="2400" dirty="0" smtClean="0">
              <a:solidFill>
                <a:schemeClr val="bg2">
                  <a:lumMod val="10000"/>
                </a:schemeClr>
              </a:solidFill>
              <a:latin typeface="+mj-ea"/>
              <a:ea typeface="+mj-ea"/>
            </a:endParaRPr>
          </a:p>
          <a:p>
            <a:pPr marL="285750" indent="-285750">
              <a:buClr>
                <a:schemeClr val="bg2">
                  <a:lumMod val="10000"/>
                </a:schemeClr>
              </a:buClr>
              <a:buFont typeface="Arial" pitchFamily="34" charset="0"/>
              <a:buChar char="•"/>
            </a:pPr>
            <a:endParaRPr kumimoji="1" lang="en-US" altLang="ja-JP" sz="2000" dirty="0">
              <a:solidFill>
                <a:schemeClr val="bg2">
                  <a:lumMod val="10000"/>
                </a:schemeClr>
              </a:solidFill>
              <a:latin typeface="+mj-ea"/>
              <a:ea typeface="+mj-ea"/>
            </a:endParaRPr>
          </a:p>
          <a:p>
            <a:pPr>
              <a:buClr>
                <a:schemeClr val="bg2">
                  <a:lumMod val="10000"/>
                </a:schemeClr>
              </a:buClr>
            </a:pPr>
            <a:endParaRPr kumimoji="1" lang="ja-JP" altLang="en-US" sz="2000" dirty="0">
              <a:solidFill>
                <a:schemeClr val="bg2">
                  <a:lumMod val="10000"/>
                </a:schemeClr>
              </a:solidFill>
              <a:latin typeface="+mj-ea"/>
              <a:ea typeface="+mj-ea"/>
            </a:endParaRPr>
          </a:p>
        </p:txBody>
      </p:sp>
      <p:sp>
        <p:nvSpPr>
          <p:cNvPr id="4" name="テキスト ボックス 3"/>
          <p:cNvSpPr txBox="1"/>
          <p:nvPr/>
        </p:nvSpPr>
        <p:spPr>
          <a:xfrm>
            <a:off x="2203896" y="4869160"/>
            <a:ext cx="3764172" cy="461665"/>
          </a:xfrm>
          <a:prstGeom prst="rect">
            <a:avLst/>
          </a:prstGeom>
          <a:noFill/>
        </p:spPr>
        <p:txBody>
          <a:bodyPr wrap="none" rtlCol="0">
            <a:spAutoFit/>
          </a:bodyPr>
          <a:lstStyle/>
          <a:p>
            <a:r>
              <a:rPr kumimoji="1" lang="ja-JP" altLang="en-US" sz="2400" dirty="0" smtClean="0">
                <a:solidFill>
                  <a:srgbClr val="FF0000"/>
                </a:solidFill>
                <a:latin typeface="+mj-ea"/>
                <a:ea typeface="+mj-ea"/>
              </a:rPr>
              <a:t>提案手法は有効に機能した</a:t>
            </a:r>
            <a:endParaRPr kumimoji="1" lang="ja-JP" altLang="en-US" sz="2400" dirty="0">
              <a:solidFill>
                <a:srgbClr val="FF0000"/>
              </a:solidFill>
              <a:latin typeface="+mj-ea"/>
              <a:ea typeface="+mj-ea"/>
            </a:endParaRPr>
          </a:p>
        </p:txBody>
      </p:sp>
    </p:spTree>
    <p:extLst>
      <p:ext uri="{BB962C8B-B14F-4D97-AF65-F5344CB8AC3E}">
        <p14:creationId xmlns:p14="http://schemas.microsoft.com/office/powerpoint/2010/main" val="102963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7992888" cy="1143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今後の課題</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a:spLocks noGrp="1"/>
          </p:cNvSpPr>
          <p:nvPr>
            <p:ph idx="1"/>
          </p:nvPr>
        </p:nvSpPr>
        <p:spPr>
          <a:xfrm>
            <a:off x="611560" y="1817688"/>
            <a:ext cx="8064896" cy="4419600"/>
          </a:xfrm>
        </p:spPr>
        <p:txBody>
          <a:bodyPr>
            <a:normAutofit/>
          </a:bodyPr>
          <a:lstStyle/>
          <a:p>
            <a:pPr lvl="0">
              <a:buClr>
                <a:schemeClr val="accent1"/>
              </a:buClr>
              <a:buFont typeface="Wingdings" pitchFamily="2" charset="2"/>
              <a:buChar char="p"/>
            </a:pPr>
            <a:r>
              <a:rPr lang="ja-JP" altLang="en-US" dirty="0" smtClean="0">
                <a:solidFill>
                  <a:srgbClr val="E8DED8">
                    <a:lumMod val="10000"/>
                  </a:srgbClr>
                </a:solidFill>
                <a:latin typeface="ＭＳ Ｐゴシック"/>
                <a:ea typeface="ＭＳ Ｐゴシック"/>
              </a:rPr>
              <a:t>更なる検証実験</a:t>
            </a:r>
            <a:endParaRPr lang="en-US" altLang="ja-JP" dirty="0" smtClean="0">
              <a:solidFill>
                <a:srgbClr val="E8DED8">
                  <a:lumMod val="10000"/>
                </a:srgbClr>
              </a:solidFill>
              <a:latin typeface="ＭＳ Ｐゴシック"/>
              <a:ea typeface="ＭＳ Ｐゴシック"/>
            </a:endParaRPr>
          </a:p>
          <a:p>
            <a:pPr marL="0" lvl="0" indent="0">
              <a:buClr>
                <a:schemeClr val="accent1"/>
              </a:buClr>
              <a:buNone/>
            </a:pPr>
            <a:r>
              <a:rPr lang="ja-JP" altLang="en-US" sz="2000" dirty="0" smtClean="0">
                <a:solidFill>
                  <a:srgbClr val="E8DED8">
                    <a:lumMod val="10000"/>
                  </a:srgbClr>
                </a:solidFill>
                <a:latin typeface="ＭＳ Ｐゴシック"/>
                <a:ea typeface="ＭＳ Ｐゴシック"/>
              </a:rPr>
              <a:t>　提案手法は確率的に細分化を行うため，動的環境において先行研究</a:t>
            </a:r>
            <a:endParaRPr lang="en-US" altLang="ja-JP" sz="2000" dirty="0" smtClean="0">
              <a:solidFill>
                <a:srgbClr val="E8DED8">
                  <a:lumMod val="10000"/>
                </a:srgbClr>
              </a:solidFill>
              <a:latin typeface="ＭＳ Ｐゴシック"/>
              <a:ea typeface="ＭＳ Ｐゴシック"/>
            </a:endParaRPr>
          </a:p>
          <a:p>
            <a:pPr marL="0" lvl="0" indent="0">
              <a:buClr>
                <a:schemeClr val="accent1"/>
              </a:buClr>
              <a:buNone/>
            </a:pPr>
            <a:r>
              <a:rPr lang="ja-JP" altLang="en-US" sz="2000" dirty="0">
                <a:solidFill>
                  <a:srgbClr val="E8DED8">
                    <a:lumMod val="10000"/>
                  </a:srgbClr>
                </a:solidFill>
                <a:latin typeface="ＭＳ Ｐゴシック"/>
                <a:ea typeface="ＭＳ Ｐゴシック"/>
              </a:rPr>
              <a:t>　</a:t>
            </a:r>
            <a:r>
              <a:rPr lang="ja-JP" altLang="en-US" sz="2000" dirty="0" smtClean="0">
                <a:solidFill>
                  <a:srgbClr val="E8DED8">
                    <a:lumMod val="10000"/>
                  </a:srgbClr>
                </a:solidFill>
                <a:latin typeface="ＭＳ Ｐゴシック"/>
                <a:ea typeface="ＭＳ Ｐゴシック"/>
              </a:rPr>
              <a:t>よりも学習性能が向上する可能性があると考える</a:t>
            </a:r>
            <a:endParaRPr lang="en-US" altLang="ja-JP" sz="2000" dirty="0" smtClean="0">
              <a:solidFill>
                <a:srgbClr val="E8DED8">
                  <a:lumMod val="10000"/>
                </a:srgbClr>
              </a:solidFill>
              <a:latin typeface="ＭＳ Ｐゴシック"/>
              <a:ea typeface="ＭＳ Ｐゴシック"/>
            </a:endParaRPr>
          </a:p>
          <a:p>
            <a:pPr lvl="0">
              <a:buClr>
                <a:schemeClr val="accent1"/>
              </a:buClr>
              <a:buFont typeface="Wingdings" pitchFamily="2" charset="2"/>
              <a:buChar char="p"/>
            </a:pPr>
            <a:r>
              <a:rPr lang="ja-JP" altLang="en-US" dirty="0" smtClean="0">
                <a:solidFill>
                  <a:srgbClr val="E8DED8">
                    <a:lumMod val="10000"/>
                  </a:srgbClr>
                </a:solidFill>
                <a:latin typeface="ＭＳ Ｐゴシック"/>
                <a:ea typeface="ＭＳ Ｐゴシック"/>
              </a:rPr>
              <a:t>不完全知覚の判定タイミングの変更</a:t>
            </a:r>
            <a:endParaRPr lang="en-US" altLang="ja-JP" dirty="0">
              <a:solidFill>
                <a:srgbClr val="E8DED8">
                  <a:lumMod val="10000"/>
                </a:srgbClr>
              </a:solidFill>
              <a:latin typeface="ＭＳ Ｐゴシック"/>
              <a:ea typeface="ＭＳ Ｐゴシック"/>
            </a:endParaRPr>
          </a:p>
          <a:p>
            <a:pPr marL="0" lvl="0" indent="0">
              <a:buClr>
                <a:schemeClr val="accent1"/>
              </a:buClr>
              <a:buNone/>
            </a:pPr>
            <a:r>
              <a:rPr lang="ja-JP" altLang="en-US" sz="2000" dirty="0">
                <a:solidFill>
                  <a:srgbClr val="E8DED8">
                    <a:lumMod val="10000"/>
                  </a:srgbClr>
                </a:solidFill>
                <a:latin typeface="ＭＳ Ｐゴシック"/>
                <a:ea typeface="ＭＳ Ｐゴシック"/>
              </a:rPr>
              <a:t>　</a:t>
            </a:r>
            <a:r>
              <a:rPr lang="ja-JP" altLang="en-US" sz="2000" dirty="0" smtClean="0">
                <a:solidFill>
                  <a:srgbClr val="E8DED8">
                    <a:lumMod val="10000"/>
                  </a:srgbClr>
                </a:solidFill>
                <a:latin typeface="ＭＳ Ｐゴシック"/>
                <a:ea typeface="ＭＳ Ｐゴシック"/>
              </a:rPr>
              <a:t>提案手法は過去の傾向から細分化を行う確率を決定しているため</a:t>
            </a:r>
            <a:endParaRPr lang="en-US" altLang="ja-JP" sz="2000" dirty="0" smtClean="0">
              <a:solidFill>
                <a:srgbClr val="E8DED8">
                  <a:lumMod val="10000"/>
                </a:srgbClr>
              </a:solidFill>
              <a:latin typeface="ＭＳ Ｐゴシック"/>
              <a:ea typeface="ＭＳ Ｐゴシック"/>
            </a:endParaRPr>
          </a:p>
          <a:p>
            <a:pPr marL="0" lvl="0" indent="0">
              <a:buClr>
                <a:schemeClr val="accent1"/>
              </a:buClr>
              <a:buNone/>
            </a:pPr>
            <a:r>
              <a:rPr lang="ja-JP" altLang="en-US" sz="2000" dirty="0">
                <a:solidFill>
                  <a:srgbClr val="E8DED8">
                    <a:lumMod val="10000"/>
                  </a:srgbClr>
                </a:solidFill>
                <a:latin typeface="ＭＳ Ｐゴシック"/>
                <a:ea typeface="ＭＳ Ｐゴシック"/>
              </a:rPr>
              <a:t>　</a:t>
            </a:r>
            <a:r>
              <a:rPr lang="ja-JP" altLang="en-US" sz="2000" dirty="0" smtClean="0">
                <a:solidFill>
                  <a:srgbClr val="E8DED8">
                    <a:lumMod val="10000"/>
                  </a:srgbClr>
                </a:solidFill>
                <a:latin typeface="ＭＳ Ｐゴシック"/>
                <a:ea typeface="ＭＳ Ｐゴシック"/>
              </a:rPr>
              <a:t>先行研究とは異なり，現時刻の観測状態が不完全知覚か判定出来ると</a:t>
            </a:r>
            <a:endParaRPr lang="en-US" altLang="ja-JP" sz="2000" dirty="0" smtClean="0">
              <a:solidFill>
                <a:srgbClr val="E8DED8">
                  <a:lumMod val="10000"/>
                </a:srgbClr>
              </a:solidFill>
              <a:latin typeface="ＭＳ Ｐゴシック"/>
              <a:ea typeface="ＭＳ Ｐゴシック"/>
            </a:endParaRPr>
          </a:p>
          <a:p>
            <a:pPr marL="0" lvl="0" indent="0">
              <a:buClr>
                <a:schemeClr val="accent1"/>
              </a:buClr>
              <a:buNone/>
            </a:pPr>
            <a:r>
              <a:rPr lang="ja-JP" altLang="en-US" sz="2000" dirty="0">
                <a:solidFill>
                  <a:srgbClr val="E8DED8">
                    <a:lumMod val="10000"/>
                  </a:srgbClr>
                </a:solidFill>
                <a:latin typeface="ＭＳ Ｐゴシック"/>
                <a:ea typeface="ＭＳ Ｐゴシック"/>
              </a:rPr>
              <a:t>　</a:t>
            </a:r>
            <a:r>
              <a:rPr lang="ja-JP" altLang="en-US" sz="2000" dirty="0" smtClean="0">
                <a:solidFill>
                  <a:srgbClr val="E8DED8">
                    <a:lumMod val="10000"/>
                  </a:srgbClr>
                </a:solidFill>
                <a:latin typeface="ＭＳ Ｐゴシック"/>
                <a:ea typeface="ＭＳ Ｐゴシック"/>
              </a:rPr>
              <a:t>考える．それにより不完全知覚であるかをより早く判断し対応する</a:t>
            </a:r>
            <a:endParaRPr lang="en-US" altLang="ja-JP" sz="2000" dirty="0" smtClean="0">
              <a:solidFill>
                <a:srgbClr val="E8DED8">
                  <a:lumMod val="10000"/>
                </a:srgbClr>
              </a:solidFill>
              <a:latin typeface="ＭＳ Ｐゴシック"/>
              <a:ea typeface="ＭＳ Ｐゴシック"/>
            </a:endParaRPr>
          </a:p>
        </p:txBody>
      </p:sp>
    </p:spTree>
    <p:extLst>
      <p:ext uri="{BB962C8B-B14F-4D97-AF65-F5344CB8AC3E}">
        <p14:creationId xmlns:p14="http://schemas.microsoft.com/office/powerpoint/2010/main" val="153234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560000" cy="90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強化学習における不完全知覚</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テキスト ボックス 6"/>
          <p:cNvSpPr txBox="1"/>
          <p:nvPr/>
        </p:nvSpPr>
        <p:spPr>
          <a:xfrm>
            <a:off x="900000" y="1188000"/>
            <a:ext cx="7507183" cy="830997"/>
          </a:xfrm>
          <a:prstGeom prst="rect">
            <a:avLst/>
          </a:prstGeom>
          <a:noFill/>
        </p:spPr>
        <p:txBody>
          <a:bodyPr wrap="none" rtlCol="0">
            <a:spAutoFit/>
          </a:bodyPr>
          <a:lstStyle/>
          <a:p>
            <a:pPr marL="342900" indent="-342900">
              <a:buClr>
                <a:schemeClr val="accent1"/>
              </a:buClr>
              <a:buFont typeface="Wingdings" pitchFamily="2" charset="2"/>
              <a:buChar char="n"/>
            </a:pPr>
            <a:r>
              <a:rPr lang="ja-JP" altLang="en-US" sz="2400" dirty="0" smtClean="0">
                <a:solidFill>
                  <a:schemeClr val="bg2">
                    <a:lumMod val="10000"/>
                  </a:schemeClr>
                </a:solidFill>
                <a:latin typeface="+mj-ea"/>
                <a:ea typeface="+mj-ea"/>
              </a:rPr>
              <a:t>不完全知覚</a:t>
            </a:r>
            <a:endParaRPr lang="en-US" altLang="ja-JP" sz="2400" dirty="0">
              <a:solidFill>
                <a:schemeClr val="bg2">
                  <a:lumMod val="10000"/>
                </a:schemeClr>
              </a:solidFill>
              <a:latin typeface="+mj-ea"/>
              <a:ea typeface="+mj-ea"/>
            </a:endParaRPr>
          </a:p>
          <a:p>
            <a:pPr>
              <a:buClr>
                <a:schemeClr val="accent1"/>
              </a:buClr>
            </a:pPr>
            <a:r>
              <a:rPr lang="ja-JP" altLang="en-US" sz="2400" dirty="0" smtClean="0">
                <a:solidFill>
                  <a:srgbClr val="E8DED8">
                    <a:lumMod val="10000"/>
                  </a:srgbClr>
                </a:solidFill>
                <a:latin typeface="ＭＳ Ｐゴシック"/>
                <a:ea typeface="ＭＳ Ｐゴシック"/>
              </a:rPr>
              <a:t>　複数</a:t>
            </a:r>
            <a:r>
              <a:rPr lang="ja-JP" altLang="en-US" sz="2400" dirty="0">
                <a:solidFill>
                  <a:srgbClr val="E8DED8">
                    <a:lumMod val="10000"/>
                  </a:srgbClr>
                </a:solidFill>
                <a:latin typeface="ＭＳ Ｐゴシック"/>
                <a:ea typeface="ＭＳ Ｐゴシック"/>
              </a:rPr>
              <a:t>の</a:t>
            </a:r>
            <a:r>
              <a:rPr lang="ja-JP" altLang="en-US" sz="2400" dirty="0" smtClean="0">
                <a:solidFill>
                  <a:srgbClr val="E8DED8">
                    <a:lumMod val="10000"/>
                  </a:srgbClr>
                </a:solidFill>
                <a:latin typeface="ＭＳ Ｐゴシック"/>
                <a:ea typeface="ＭＳ Ｐゴシック"/>
              </a:rPr>
              <a:t>環境状態を同じ観測</a:t>
            </a:r>
            <a:r>
              <a:rPr lang="ja-JP" altLang="en-US" sz="2400" dirty="0">
                <a:solidFill>
                  <a:srgbClr val="E8DED8">
                    <a:lumMod val="10000"/>
                  </a:srgbClr>
                </a:solidFill>
                <a:latin typeface="ＭＳ Ｐゴシック"/>
                <a:ea typeface="ＭＳ Ｐゴシック"/>
              </a:rPr>
              <a:t>状態である</a:t>
            </a:r>
            <a:r>
              <a:rPr lang="ja-JP" altLang="en-US" sz="2400" dirty="0" smtClean="0">
                <a:solidFill>
                  <a:srgbClr val="E8DED8">
                    <a:lumMod val="10000"/>
                  </a:srgbClr>
                </a:solidFill>
                <a:latin typeface="ＭＳ Ｐゴシック"/>
                <a:ea typeface="ＭＳ Ｐゴシック"/>
              </a:rPr>
              <a:t>と認識してしまう</a:t>
            </a:r>
            <a:endParaRPr lang="en-US" altLang="ja-JP" sz="2400" dirty="0" smtClean="0">
              <a:solidFill>
                <a:schemeClr val="bg2">
                  <a:lumMod val="10000"/>
                </a:schemeClr>
              </a:solidFill>
              <a:latin typeface="+mj-ea"/>
              <a:ea typeface="+mj-ea"/>
            </a:endParaRPr>
          </a:p>
        </p:txBody>
      </p:sp>
      <p:sp>
        <p:nvSpPr>
          <p:cNvPr id="131" name="正方形/長方形 130"/>
          <p:cNvSpPr/>
          <p:nvPr/>
        </p:nvSpPr>
        <p:spPr>
          <a:xfrm>
            <a:off x="1080000" y="2700000"/>
            <a:ext cx="2160000" cy="2340000"/>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1800000" y="2520000"/>
            <a:ext cx="665404" cy="360000"/>
          </a:xfrm>
          <a:prstGeom prst="rect">
            <a:avLst/>
          </a:prstGeom>
          <a:solidFill>
            <a:schemeClr val="bg1"/>
          </a:solidFill>
          <a:ln w="19050">
            <a:solidFill>
              <a:schemeClr val="bg2">
                <a:lumMod val="10000"/>
              </a:schemeClr>
            </a:solidFill>
          </a:ln>
        </p:spPr>
        <p:txBody>
          <a:bodyPr wrap="none" rtlCol="0">
            <a:spAutoFit/>
          </a:bodyPr>
          <a:lstStyle/>
          <a:p>
            <a:r>
              <a:rPr kumimoji="1" lang="ja-JP" altLang="en-US" b="1" dirty="0" smtClean="0">
                <a:solidFill>
                  <a:schemeClr val="bg2">
                    <a:lumMod val="10000"/>
                  </a:schemeClr>
                </a:solidFill>
                <a:latin typeface="+mj-ea"/>
                <a:ea typeface="+mj-ea"/>
              </a:rPr>
              <a:t>環境</a:t>
            </a:r>
            <a:endParaRPr kumimoji="1" lang="ja-JP" altLang="en-US" b="1" dirty="0">
              <a:solidFill>
                <a:schemeClr val="bg2">
                  <a:lumMod val="10000"/>
                </a:schemeClr>
              </a:solidFill>
              <a:latin typeface="+mj-ea"/>
              <a:ea typeface="+mj-ea"/>
            </a:endParaRPr>
          </a:p>
        </p:txBody>
      </p:sp>
      <p:sp>
        <p:nvSpPr>
          <p:cNvPr id="133" name="正方形/長方形 132"/>
          <p:cNvSpPr/>
          <p:nvPr/>
        </p:nvSpPr>
        <p:spPr>
          <a:xfrm>
            <a:off x="4860000" y="2712857"/>
            <a:ext cx="2520000" cy="2340000"/>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a:spLocks/>
          </p:cNvSpPr>
          <p:nvPr/>
        </p:nvSpPr>
        <p:spPr>
          <a:xfrm>
            <a:off x="5652000" y="2520000"/>
            <a:ext cx="900000" cy="360000"/>
          </a:xfrm>
          <a:prstGeom prst="rect">
            <a:avLst/>
          </a:prstGeom>
          <a:solidFill>
            <a:schemeClr val="bg1"/>
          </a:solidFill>
          <a:ln w="19050">
            <a:solidFill>
              <a:schemeClr val="bg2">
                <a:lumMod val="10000"/>
              </a:schemeClr>
            </a:solidFill>
          </a:ln>
        </p:spPr>
        <p:txBody>
          <a:bodyPr wrap="none" rtlCol="0">
            <a:spAutoFit/>
          </a:bodyPr>
          <a:lstStyle/>
          <a:p>
            <a:r>
              <a:rPr kumimoji="1" lang="ja-JP" altLang="en-US" b="1" dirty="0" smtClean="0">
                <a:solidFill>
                  <a:schemeClr val="bg2">
                    <a:lumMod val="10000"/>
                  </a:schemeClr>
                </a:solidFill>
                <a:latin typeface="+mj-ea"/>
                <a:ea typeface="+mj-ea"/>
              </a:rPr>
              <a:t>ロボット</a:t>
            </a:r>
            <a:endParaRPr kumimoji="1" lang="ja-JP" altLang="en-US" b="1" dirty="0">
              <a:solidFill>
                <a:schemeClr val="bg2">
                  <a:lumMod val="10000"/>
                </a:schemeClr>
              </a:solidFill>
              <a:latin typeface="+mj-ea"/>
              <a:ea typeface="+mj-ea"/>
            </a:endParaRPr>
          </a:p>
        </p:txBody>
      </p:sp>
      <p:grpSp>
        <p:nvGrpSpPr>
          <p:cNvPr id="135" name="グループ化 134"/>
          <p:cNvGrpSpPr/>
          <p:nvPr/>
        </p:nvGrpSpPr>
        <p:grpSpPr>
          <a:xfrm>
            <a:off x="1368000" y="3132000"/>
            <a:ext cx="1584000" cy="1620000"/>
            <a:chOff x="1080000" y="3492000"/>
            <a:chExt cx="1584000" cy="1620000"/>
          </a:xfrm>
        </p:grpSpPr>
        <p:sp>
          <p:nvSpPr>
            <p:cNvPr id="136" name="円/楕円 135"/>
            <p:cNvSpPr>
              <a:spLocks noChangeAspect="1"/>
            </p:cNvSpPr>
            <p:nvPr/>
          </p:nvSpPr>
          <p:spPr>
            <a:xfrm>
              <a:off x="1080000" y="3492000"/>
              <a:ext cx="1584000" cy="72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2">
                      <a:lumMod val="10000"/>
                    </a:schemeClr>
                  </a:solidFill>
                  <a:latin typeface="+mj-ea"/>
                  <a:ea typeface="+mj-ea"/>
                </a:rPr>
                <a:t>環境状態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p:sp>
          <p:nvSpPr>
            <p:cNvPr id="137" name="円/楕円 136"/>
            <p:cNvSpPr>
              <a:spLocks/>
            </p:cNvSpPr>
            <p:nvPr/>
          </p:nvSpPr>
          <p:spPr>
            <a:xfrm>
              <a:off x="1080000" y="4392000"/>
              <a:ext cx="1584000" cy="72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環境状態</a:t>
              </a:r>
              <a:endParaRPr kumimoji="1" lang="en-US" altLang="ja-JP" b="1" dirty="0" smtClean="0">
                <a:solidFill>
                  <a:schemeClr val="bg2">
                    <a:lumMod val="10000"/>
                  </a:schemeClr>
                </a:solidFill>
                <a:latin typeface="+mj-ea"/>
                <a:ea typeface="+mj-ea"/>
              </a:endParaRPr>
            </a:p>
            <a:p>
              <a:pPr algn="ctr"/>
              <a:endParaRPr kumimoji="1" lang="ja-JP" altLang="en-US" sz="16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42" name="テキスト ボックス 141"/>
                <p:cNvSpPr txBox="1"/>
                <p:nvPr/>
              </p:nvSpPr>
              <p:spPr>
                <a:xfrm>
                  <a:off x="1620000" y="3744000"/>
                  <a:ext cx="5498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42" name="テキスト ボックス 141"/>
                <p:cNvSpPr txBox="1">
                  <a:spLocks noRot="1" noChangeAspect="1" noMove="1" noResize="1" noEditPoints="1" noAdjustHandles="1" noChangeArrowheads="1" noChangeShapeType="1" noTextEdit="1"/>
                </p:cNvSpPr>
                <p:nvPr/>
              </p:nvSpPr>
              <p:spPr>
                <a:xfrm>
                  <a:off x="1620000" y="3744000"/>
                  <a:ext cx="549894" cy="461665"/>
                </a:xfrm>
                <a:prstGeom prst="rect">
                  <a:avLst/>
                </a:prstGeom>
                <a:blipFill rotWithShape="1">
                  <a:blip r:embed="rId2"/>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3" name="テキスト ボックス 142"/>
                <p:cNvSpPr txBox="1"/>
                <p:nvPr/>
              </p:nvSpPr>
              <p:spPr>
                <a:xfrm>
                  <a:off x="1620000" y="4644000"/>
                  <a:ext cx="5570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143" name="テキスト ボックス 142"/>
                <p:cNvSpPr txBox="1">
                  <a:spLocks noRot="1" noChangeAspect="1" noMove="1" noResize="1" noEditPoints="1" noAdjustHandles="1" noChangeArrowheads="1" noChangeShapeType="1" noTextEdit="1"/>
                </p:cNvSpPr>
                <p:nvPr/>
              </p:nvSpPr>
              <p:spPr>
                <a:xfrm>
                  <a:off x="1620000" y="4644000"/>
                  <a:ext cx="557012" cy="461665"/>
                </a:xfrm>
                <a:prstGeom prst="rect">
                  <a:avLst/>
                </a:prstGeom>
                <a:blipFill rotWithShape="1">
                  <a:blip r:embed="rId3"/>
                  <a:stretch>
                    <a:fillRect b="-4000"/>
                  </a:stretch>
                </a:blipFill>
              </p:spPr>
              <p:txBody>
                <a:bodyPr/>
                <a:lstStyle/>
                <a:p>
                  <a:r>
                    <a:rPr lang="ja-JP" altLang="en-US">
                      <a:noFill/>
                    </a:rPr>
                    <a:t> </a:t>
                  </a:r>
                </a:p>
              </p:txBody>
            </p:sp>
          </mc:Fallback>
        </mc:AlternateContent>
      </p:grpSp>
      <p:sp>
        <p:nvSpPr>
          <p:cNvPr id="77" name="テキスト ボックス 76"/>
          <p:cNvSpPr txBox="1"/>
          <p:nvPr/>
        </p:nvSpPr>
        <p:spPr>
          <a:xfrm>
            <a:off x="1800000" y="5400000"/>
            <a:ext cx="5472000" cy="830997"/>
          </a:xfrm>
          <a:prstGeom prst="rect">
            <a:avLst/>
          </a:prstGeom>
          <a:noFill/>
          <a:ln w="25400">
            <a:solidFill>
              <a:srgbClr val="FF0000"/>
            </a:solidFill>
          </a:ln>
        </p:spPr>
        <p:txBody>
          <a:bodyPr wrap="square" rtlCol="0">
            <a:spAutoFit/>
          </a:bodyPr>
          <a:lstStyle/>
          <a:p>
            <a:r>
              <a:rPr kumimoji="1" lang="ja-JP" altLang="en-US" sz="2400" dirty="0" smtClean="0">
                <a:solidFill>
                  <a:schemeClr val="bg2">
                    <a:lumMod val="10000"/>
                  </a:schemeClr>
                </a:solidFill>
                <a:latin typeface="+mj-ea"/>
                <a:ea typeface="+mj-ea"/>
              </a:rPr>
              <a:t>複数の環境状態を区別して認識することが出来ない</a:t>
            </a:r>
            <a:endParaRPr kumimoji="1" lang="ja-JP" altLang="en-US" sz="2400" dirty="0">
              <a:solidFill>
                <a:schemeClr val="bg2">
                  <a:lumMod val="10000"/>
                </a:schemeClr>
              </a:solidFill>
              <a:latin typeface="+mj-ea"/>
              <a:ea typeface="+mj-ea"/>
            </a:endParaRPr>
          </a:p>
        </p:txBody>
      </p:sp>
      <p:sp>
        <p:nvSpPr>
          <p:cNvPr id="161" name="円/楕円 160"/>
          <p:cNvSpPr>
            <a:spLocks noChangeAspect="1"/>
          </p:cNvSpPr>
          <p:nvPr/>
        </p:nvSpPr>
        <p:spPr>
          <a:xfrm>
            <a:off x="5220000" y="3132000"/>
            <a:ext cx="1584000" cy="72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2">
                    <a:lumMod val="10000"/>
                  </a:schemeClr>
                </a:solidFill>
                <a:latin typeface="+mj-ea"/>
                <a:ea typeface="+mj-ea"/>
              </a:rPr>
              <a:t>観測状態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63" name="テキスト ボックス 162"/>
              <p:cNvSpPr txBox="1"/>
              <p:nvPr/>
            </p:nvSpPr>
            <p:spPr>
              <a:xfrm>
                <a:off x="5760000" y="3384000"/>
                <a:ext cx="5684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5760000" y="3384000"/>
                <a:ext cx="568489" cy="461665"/>
              </a:xfrm>
              <a:prstGeom prst="rect">
                <a:avLst/>
              </a:prstGeom>
              <a:blipFill rotWithShape="1">
                <a:blip r:embed="rId4"/>
                <a:stretch>
                  <a:fillRect b="-2632"/>
                </a:stretch>
              </a:blipFill>
            </p:spPr>
            <p:txBody>
              <a:bodyPr/>
              <a:lstStyle/>
              <a:p>
                <a:r>
                  <a:rPr lang="ja-JP" altLang="en-US">
                    <a:noFill/>
                  </a:rPr>
                  <a:t> </a:t>
                </a:r>
              </a:p>
            </p:txBody>
          </p:sp>
        </mc:Fallback>
      </mc:AlternateContent>
      <p:cxnSp>
        <p:nvCxnSpPr>
          <p:cNvPr id="5" name="直線矢印コネクタ 4"/>
          <p:cNvCxnSpPr>
            <a:stCxn id="137" idx="6"/>
          </p:cNvCxnSpPr>
          <p:nvPr/>
        </p:nvCxnSpPr>
        <p:spPr>
          <a:xfrm flipV="1">
            <a:off x="2952000" y="3614832"/>
            <a:ext cx="2340080" cy="777168"/>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136" idx="6"/>
            <a:endCxn id="161" idx="2"/>
          </p:cNvCxnSpPr>
          <p:nvPr/>
        </p:nvCxnSpPr>
        <p:spPr>
          <a:xfrm>
            <a:off x="2952000" y="3492000"/>
            <a:ext cx="2268000" cy="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903606" y="3212976"/>
            <a:ext cx="553998" cy="925894"/>
          </a:xfrm>
          <a:prstGeom prst="rect">
            <a:avLst/>
          </a:prstGeom>
          <a:solidFill>
            <a:schemeClr val="bg1"/>
          </a:solidFill>
          <a:ln w="19050">
            <a:solidFill>
              <a:schemeClr val="bg2">
                <a:lumMod val="10000"/>
              </a:schemeClr>
            </a:solidFill>
          </a:ln>
        </p:spPr>
        <p:txBody>
          <a:bodyPr vert="eaVert" wrap="none" rtlCol="0">
            <a:spAutoFit/>
          </a:bodyPr>
          <a:lstStyle/>
          <a:p>
            <a:r>
              <a:rPr kumimoji="1" lang="ja-JP" altLang="en-US" sz="2400" dirty="0" smtClean="0">
                <a:solidFill>
                  <a:schemeClr val="bg2">
                    <a:lumMod val="10000"/>
                  </a:schemeClr>
                </a:solidFill>
                <a:latin typeface="+mj-ea"/>
                <a:ea typeface="+mj-ea"/>
              </a:rPr>
              <a:t>センサ</a:t>
            </a:r>
            <a:endParaRPr kumimoji="1" lang="ja-JP" altLang="en-US" sz="2400" dirty="0">
              <a:solidFill>
                <a:schemeClr val="bg2">
                  <a:lumMod val="10000"/>
                </a:schemeClr>
              </a:solidFill>
              <a:latin typeface="+mj-ea"/>
              <a:ea typeface="+mj-ea"/>
            </a:endParaRPr>
          </a:p>
        </p:txBody>
      </p:sp>
    </p:spTree>
    <p:extLst>
      <p:ext uri="{BB962C8B-B14F-4D97-AF65-F5344CB8AC3E}">
        <p14:creationId xmlns:p14="http://schemas.microsoft.com/office/powerpoint/2010/main" val="238950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2252464"/>
            <a:ext cx="7406640" cy="3552800"/>
          </a:xfrm>
        </p:spPr>
        <p:txBody>
          <a:bodyPr>
            <a:normAutofit/>
          </a:bodyPr>
          <a:lstStyle/>
          <a:p>
            <a:pPr algn="l"/>
            <a:r>
              <a:rPr kumimoji="1" lang="ja-JP" altLang="en-US" sz="3200" dirty="0" smtClean="0">
                <a:solidFill>
                  <a:schemeClr val="bg2">
                    <a:lumMod val="10000"/>
                  </a:schemeClr>
                </a:solidFill>
                <a:latin typeface="+mj-ea"/>
                <a:ea typeface="+mj-ea"/>
              </a:rPr>
              <a:t>発表は以上です</a:t>
            </a:r>
            <a:endParaRPr kumimoji="1" lang="en-US" altLang="ja-JP" sz="3200" dirty="0" smtClean="0">
              <a:solidFill>
                <a:schemeClr val="bg2">
                  <a:lumMod val="10000"/>
                </a:schemeClr>
              </a:solidFill>
              <a:latin typeface="+mj-ea"/>
              <a:ea typeface="+mj-ea"/>
            </a:endParaRPr>
          </a:p>
          <a:p>
            <a:pPr algn="l"/>
            <a:r>
              <a:rPr kumimoji="1" lang="ja-JP" altLang="en-US" sz="3200" dirty="0" smtClean="0">
                <a:solidFill>
                  <a:schemeClr val="bg2">
                    <a:lumMod val="10000"/>
                  </a:schemeClr>
                </a:solidFill>
                <a:latin typeface="+mj-ea"/>
                <a:ea typeface="+mj-ea"/>
              </a:rPr>
              <a:t>ご清聴ありがとうございました</a:t>
            </a:r>
            <a:endParaRPr kumimoji="1" lang="ja-JP" altLang="en-US" sz="3200" dirty="0">
              <a:solidFill>
                <a:schemeClr val="bg2">
                  <a:lumMod val="10000"/>
                </a:schemeClr>
              </a:solidFill>
              <a:latin typeface="+mj-ea"/>
              <a:ea typeface="+mj-ea"/>
            </a:endParaRPr>
          </a:p>
        </p:txBody>
      </p:sp>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971600" y="260648"/>
            <a:ext cx="7992888"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ja-JP" altLang="en-US" sz="4400" dirty="0" smtClean="0">
                <a:ln w="12700">
                  <a:noFill/>
                </a:ln>
                <a:solidFill>
                  <a:schemeClr val="bg2">
                    <a:lumMod val="10000"/>
                  </a:schemeClr>
                </a:solidFill>
                <a:effectLst>
                  <a:outerShdw blurRad="38100" dist="38100" dir="2700000" algn="tl">
                    <a:srgbClr val="000000">
                      <a:alpha val="43137"/>
                    </a:srgbClr>
                  </a:outerShdw>
                </a:effectLst>
              </a:rPr>
              <a:t>終了</a:t>
            </a:r>
            <a:endParaRPr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3373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00000" cy="72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先行研究と強化学習</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1080039" y="1183924"/>
                <a:ext cx="7112231" cy="830997"/>
              </a:xfrm>
              <a:prstGeom prst="rect">
                <a:avLst/>
              </a:prstGeom>
              <a:noFill/>
            </p:spPr>
            <p:txBody>
              <a:bodyPr wrap="square" rtlCol="0">
                <a:spAutoFit/>
              </a:bodyPr>
              <a:lstStyle/>
              <a:p>
                <a:r>
                  <a:rPr kumimoji="1" lang="ja-JP" altLang="en-US" sz="2400" dirty="0" smtClean="0">
                    <a:solidFill>
                      <a:schemeClr val="bg2">
                        <a:lumMod val="10000"/>
                      </a:schemeClr>
                    </a:solidFill>
                    <a:latin typeface="+mj-ea"/>
                    <a:ea typeface="+mj-ea"/>
                  </a:rPr>
                  <a:t>先行研究の手法により不完全知覚である観測状態</a:t>
                </a:r>
                <a14:m>
                  <m:oMath xmlns:m="http://schemas.openxmlformats.org/officeDocument/2006/math">
                    <m:r>
                      <a:rPr kumimoji="1" lang="en-US" altLang="ja-JP" sz="2400" b="0" i="1" smtClean="0">
                        <a:solidFill>
                          <a:schemeClr val="bg2">
                            <a:lumMod val="10000"/>
                          </a:schemeClr>
                        </a:solidFill>
                        <a:latin typeface="Cambria Math"/>
                        <a:ea typeface="+mj-ea"/>
                      </a:rPr>
                      <m:t>𝑜</m:t>
                    </m:r>
                  </m:oMath>
                </a14:m>
                <a:r>
                  <a:rPr kumimoji="1" lang="ja-JP" altLang="en-US" sz="2400" dirty="0" smtClean="0">
                    <a:solidFill>
                      <a:schemeClr val="bg2">
                        <a:lumMod val="10000"/>
                      </a:schemeClr>
                    </a:solidFill>
                    <a:latin typeface="+mj-ea"/>
                    <a:ea typeface="+mj-ea"/>
                  </a:rPr>
                  <a:t>を区別した</a:t>
                </a:r>
                <a:r>
                  <a:rPr lang="ja-JP" altLang="en-US" sz="2400" dirty="0">
                    <a:solidFill>
                      <a:srgbClr val="FF0000"/>
                    </a:solidFill>
                    <a:latin typeface="ＭＳ Ｐゴシック"/>
                    <a:ea typeface="ＭＳ Ｐゴシック"/>
                  </a:rPr>
                  <a:t>認識状態</a:t>
                </a:r>
                <a14:m>
                  <m:oMath xmlns:m="http://schemas.openxmlformats.org/officeDocument/2006/math">
                    <m:acc>
                      <m:accPr>
                        <m:chr m:val="̂"/>
                        <m:ctrlPr>
                          <a:rPr lang="ja-JP" altLang="en-US" sz="2400" i="1">
                            <a:solidFill>
                              <a:srgbClr val="FF0000"/>
                            </a:solidFill>
                            <a:latin typeface="Cambria Math"/>
                            <a:ea typeface="+mj-ea"/>
                          </a:rPr>
                        </m:ctrlPr>
                      </m:accPr>
                      <m:e>
                        <m:r>
                          <a:rPr lang="en-US" altLang="ja-JP" sz="2400" i="1">
                            <a:solidFill>
                              <a:srgbClr val="FF0000"/>
                            </a:solidFill>
                            <a:latin typeface="Cambria Math"/>
                            <a:ea typeface="+mj-ea"/>
                          </a:rPr>
                          <m:t>𝑜</m:t>
                        </m:r>
                      </m:e>
                    </m:acc>
                  </m:oMath>
                </a14:m>
                <a:r>
                  <a:rPr kumimoji="1" lang="ja-JP" altLang="en-US" sz="2400" dirty="0" smtClean="0">
                    <a:solidFill>
                      <a:schemeClr val="bg2">
                        <a:lumMod val="10000"/>
                      </a:schemeClr>
                    </a:solidFill>
                    <a:latin typeface="+mj-ea"/>
                    <a:ea typeface="+mj-ea"/>
                  </a:rPr>
                  <a:t>を強化学習に</a:t>
                </a:r>
                <a:r>
                  <a:rPr lang="ja-JP" altLang="en-US" sz="2400" dirty="0" smtClean="0">
                    <a:solidFill>
                      <a:schemeClr val="bg2">
                        <a:lumMod val="10000"/>
                      </a:schemeClr>
                    </a:solidFill>
                    <a:latin typeface="+mj-ea"/>
                    <a:ea typeface="+mj-ea"/>
                  </a:rPr>
                  <a:t>与える</a:t>
                </a:r>
                <a:endParaRPr lang="en-US" altLang="ja-JP" sz="2400" dirty="0" smtClean="0">
                  <a:solidFill>
                    <a:schemeClr val="bg2">
                      <a:lumMod val="10000"/>
                    </a:schemeClr>
                  </a:solidFill>
                  <a:latin typeface="+mj-ea"/>
                  <a:ea typeface="+mj-ea"/>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080039" y="1183924"/>
                <a:ext cx="7112231" cy="830997"/>
              </a:xfrm>
              <a:prstGeom prst="rect">
                <a:avLst/>
              </a:prstGeom>
              <a:blipFill rotWithShape="1">
                <a:blip r:embed="rId2"/>
                <a:stretch>
                  <a:fillRect l="-1285" t="-8029" r="-1028" b="-13139"/>
                </a:stretch>
              </a:blipFill>
            </p:spPr>
            <p:txBody>
              <a:bodyPr/>
              <a:lstStyle/>
              <a:p>
                <a:r>
                  <a:rPr lang="ja-JP" altLang="en-US">
                    <a:noFill/>
                  </a:rPr>
                  <a:t> </a:t>
                </a:r>
              </a:p>
            </p:txBody>
          </p:sp>
        </mc:Fallback>
      </mc:AlternateContent>
      <p:grpSp>
        <p:nvGrpSpPr>
          <p:cNvPr id="66" name="グループ化 65"/>
          <p:cNvGrpSpPr>
            <a:grpSpLocks noChangeAspect="1"/>
          </p:cNvGrpSpPr>
          <p:nvPr/>
        </p:nvGrpSpPr>
        <p:grpSpPr>
          <a:xfrm>
            <a:off x="612000" y="3140968"/>
            <a:ext cx="6876344" cy="3475220"/>
            <a:chOff x="612000" y="2448000"/>
            <a:chExt cx="6876344" cy="3475220"/>
          </a:xfrm>
        </p:grpSpPr>
        <p:sp>
          <p:nvSpPr>
            <p:cNvPr id="29" name="テキスト ボックス 28"/>
            <p:cNvSpPr txBox="1"/>
            <p:nvPr/>
          </p:nvSpPr>
          <p:spPr>
            <a:xfrm>
              <a:off x="4320000" y="5400000"/>
              <a:ext cx="906017" cy="523220"/>
            </a:xfrm>
            <a:prstGeom prst="rect">
              <a:avLst/>
            </a:prstGeom>
            <a:no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800" i="0" u="none" strike="noStrike" kern="0" cap="none" spc="0" normalizeH="0" baseline="0" noProof="0" dirty="0" smtClean="0">
                  <a:ln>
                    <a:noFill/>
                  </a:ln>
                  <a:solidFill>
                    <a:sysClr val="windowText" lastClr="000000"/>
                  </a:solidFill>
                  <a:effectLst/>
                  <a:uLnTx/>
                  <a:uFillTx/>
                  <a:latin typeface="+mj-ea"/>
                  <a:ea typeface="+mj-ea"/>
                </a:rPr>
                <a:t>環境</a:t>
              </a:r>
              <a:endParaRPr kumimoji="1" lang="ja-JP" altLang="en-US" sz="2800" i="0" u="none" strike="noStrike" kern="0" cap="none" spc="0" normalizeH="0" baseline="0" noProof="0" dirty="0">
                <a:ln>
                  <a:noFill/>
                </a:ln>
                <a:solidFill>
                  <a:sysClr val="windowText" lastClr="000000"/>
                </a:solidFill>
                <a:effectLst/>
                <a:uLnTx/>
                <a:uFillTx/>
                <a:latin typeface="+mj-ea"/>
                <a:ea typeface="+mj-ea"/>
              </a:endParaRPr>
            </a:p>
          </p:txBody>
        </p:sp>
        <p:sp>
          <p:nvSpPr>
            <p:cNvPr id="30" name="正方形/長方形 29"/>
            <p:cNvSpPr>
              <a:spLocks/>
            </p:cNvSpPr>
            <p:nvPr/>
          </p:nvSpPr>
          <p:spPr>
            <a:xfrm>
              <a:off x="1908344" y="2592000"/>
              <a:ext cx="5580000" cy="21600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1" name="テキスト ボックス 30"/>
            <p:cNvSpPr txBox="1"/>
            <p:nvPr/>
          </p:nvSpPr>
          <p:spPr>
            <a:xfrm>
              <a:off x="4137546" y="2448000"/>
              <a:ext cx="926857" cy="369332"/>
            </a:xfrm>
            <a:prstGeom prst="rect">
              <a:avLst/>
            </a:prstGeom>
            <a:solidFill>
              <a:sysClr val="window" lastClr="FFFFFF"/>
            </a:solidFill>
            <a:ln w="19050">
              <a:solidFill>
                <a:sysClr val="windowText" lastClr="000000"/>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Text" lastClr="000000"/>
                  </a:solidFill>
                  <a:effectLst/>
                  <a:uLnTx/>
                  <a:uFillTx/>
                  <a:latin typeface="+mj-ea"/>
                  <a:ea typeface="+mj-ea"/>
                </a:rPr>
                <a:t>ロボット</a:t>
              </a:r>
              <a:endParaRPr kumimoji="1" lang="ja-JP" altLang="en-US" sz="1800" b="1" i="0" u="none" strike="noStrike" kern="0" cap="none" spc="0" normalizeH="0" baseline="0" noProof="0" dirty="0">
                <a:ln>
                  <a:noFill/>
                </a:ln>
                <a:solidFill>
                  <a:sysClr val="windowText" lastClr="000000"/>
                </a:solidFill>
                <a:effectLst/>
                <a:uLnTx/>
                <a:uFillTx/>
                <a:latin typeface="+mj-ea"/>
                <a:ea typeface="+mj-ea"/>
              </a:endParaRPr>
            </a:p>
          </p:txBody>
        </p:sp>
        <p:cxnSp>
          <p:nvCxnSpPr>
            <p:cNvPr id="32" name="カギ線コネクタ 31"/>
            <p:cNvCxnSpPr/>
            <p:nvPr/>
          </p:nvCxnSpPr>
          <p:spPr>
            <a:xfrm rot="10800000" flipH="1">
              <a:off x="4320000" y="4284000"/>
              <a:ext cx="2196000" cy="1260000"/>
            </a:xfrm>
            <a:prstGeom prst="bentConnector4">
              <a:avLst>
                <a:gd name="adj1" fmla="val -130311"/>
                <a:gd name="adj2" fmla="val 75619"/>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33" name="テキスト ボックス 32"/>
                <p:cNvSpPr txBox="1"/>
                <p:nvPr/>
              </p:nvSpPr>
              <p:spPr>
                <a:xfrm>
                  <a:off x="612000" y="3204000"/>
                  <a:ext cx="135953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環境状態</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𝑠</m:t>
                      </m:r>
                    </m:oMath>
                  </a14:m>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12000" y="3204000"/>
                  <a:ext cx="1359539" cy="461665"/>
                </a:xfrm>
                <a:prstGeom prst="rect">
                  <a:avLst/>
                </a:prstGeom>
                <a:blipFill rotWithShape="1">
                  <a:blip r:embed="rId3"/>
                  <a:stretch>
                    <a:fillRect l="-4484" b="-18667"/>
                  </a:stretch>
                </a:blipFill>
              </p:spPr>
              <p:txBody>
                <a:bodyPr/>
                <a:lstStyle/>
                <a:p>
                  <a:r>
                    <a:rPr lang="ja-JP" altLang="en-US">
                      <a:noFill/>
                    </a:rPr>
                    <a:t> </a:t>
                  </a:r>
                </a:p>
              </p:txBody>
            </p:sp>
          </mc:Fallback>
        </mc:AlternateContent>
        <p:cxnSp>
          <p:nvCxnSpPr>
            <p:cNvPr id="34" name="カギ線コネクタ 33"/>
            <p:cNvCxnSpPr>
              <a:stCxn id="38" idx="3"/>
              <a:endCxn id="29" idx="3"/>
            </p:cNvCxnSpPr>
            <p:nvPr/>
          </p:nvCxnSpPr>
          <p:spPr>
            <a:xfrm flipH="1">
              <a:off x="5226017" y="3708200"/>
              <a:ext cx="1650239" cy="1953410"/>
            </a:xfrm>
            <a:prstGeom prst="bentConnector3">
              <a:avLst>
                <a:gd name="adj1" fmla="val -71266"/>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35" name="テキスト ボックス 34"/>
                <p:cNvSpPr txBox="1"/>
                <p:nvPr/>
              </p:nvSpPr>
              <p:spPr>
                <a:xfrm>
                  <a:off x="5940000" y="5148000"/>
                  <a:ext cx="85869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Text" lastClr="000000"/>
                      </a:solidFill>
                      <a:effectLst/>
                      <a:uLnTx/>
                      <a:uFillTx/>
                      <a:latin typeface="+mj-ea"/>
                      <a:ea typeface="+mj-ea"/>
                    </a:rPr>
                    <a:t>行動</a:t>
                  </a:r>
                  <a14:m>
                    <m:oMath xmlns:m="http://schemas.openxmlformats.org/officeDocument/2006/math">
                      <m:r>
                        <a:rPr kumimoji="1" lang="en-US" altLang="ja-JP" sz="2800" b="0" i="1" u="none" strike="noStrike" kern="0" cap="none" spc="0" normalizeH="0" baseline="0" noProof="0" smtClean="0">
                          <a:ln>
                            <a:noFill/>
                          </a:ln>
                          <a:solidFill>
                            <a:sysClr val="windowText" lastClr="000000"/>
                          </a:solidFill>
                          <a:effectLst/>
                          <a:uLnTx/>
                          <a:uFillTx/>
                          <a:latin typeface="Cambria Math"/>
                        </a:rPr>
                        <m:t>𝑎</m:t>
                      </m:r>
                    </m:oMath>
                  </a14:m>
                  <a:endParaRPr kumimoji="1" lang="ja-JP" altLang="en-US" sz="2800" b="0" i="0" u="none" strike="noStrike" kern="0" cap="none" spc="0" normalizeH="0" baseline="0" noProof="0" dirty="0">
                    <a:ln>
                      <a:noFill/>
                    </a:ln>
                    <a:solidFill>
                      <a:sysClr val="windowText" lastClr="000000"/>
                    </a:solidFill>
                    <a:effectLst/>
                    <a:uLnTx/>
                    <a:uFillTx/>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940000" y="5148000"/>
                  <a:ext cx="858697" cy="523220"/>
                </a:xfrm>
                <a:prstGeom prst="rect">
                  <a:avLst/>
                </a:prstGeom>
                <a:blipFill rotWithShape="1">
                  <a:blip r:embed="rId4"/>
                  <a:stretch>
                    <a:fillRect l="-5674" b="-6977"/>
                  </a:stretch>
                </a:blipFill>
              </p:spPr>
              <p:txBody>
                <a:bodyPr/>
                <a:lstStyle/>
                <a:p>
                  <a:r>
                    <a:rPr lang="ja-JP" altLang="en-US">
                      <a:noFill/>
                    </a:rPr>
                    <a:t> </a:t>
                  </a:r>
                </a:p>
              </p:txBody>
            </p:sp>
          </mc:Fallback>
        </mc:AlternateContent>
        <p:sp>
          <p:nvSpPr>
            <p:cNvPr id="36" name="テキスト ボックス 35"/>
            <p:cNvSpPr txBox="1"/>
            <p:nvPr/>
          </p:nvSpPr>
          <p:spPr>
            <a:xfrm>
              <a:off x="2267744" y="3240000"/>
              <a:ext cx="492443" cy="864000"/>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ysClr val="windowText" lastClr="000000"/>
                  </a:solidFill>
                  <a:effectLst/>
                  <a:uLnTx/>
                  <a:uFillTx/>
                </a:rPr>
                <a:t> </a:t>
              </a: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センサ</a:t>
              </a:r>
              <a:endParaRPr kumimoji="1" lang="ja-JP" altLang="en-US" sz="1800" b="0" i="0" u="none" strike="noStrike" kern="0" cap="none" spc="0" normalizeH="0" baseline="0" noProof="0" dirty="0">
                <a:ln>
                  <a:noFill/>
                </a:ln>
                <a:solidFill>
                  <a:sysClr val="windowText" lastClr="000000"/>
                </a:solidFill>
                <a:effectLst/>
                <a:uLnTx/>
                <a:uFillTx/>
                <a:latin typeface="+mj-ea"/>
                <a:ea typeface="+mj-ea"/>
              </a:endParaRPr>
            </a:p>
          </p:txBody>
        </p:sp>
        <p:sp>
          <p:nvSpPr>
            <p:cNvPr id="37" name="テキスト ボックス 36"/>
            <p:cNvSpPr txBox="1"/>
            <p:nvPr/>
          </p:nvSpPr>
          <p:spPr>
            <a:xfrm>
              <a:off x="4248000" y="3060000"/>
              <a:ext cx="756000" cy="1349087"/>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先行研究の</a:t>
              </a:r>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提案手法</a:t>
              </a:r>
              <a:endParaRPr kumimoji="1" lang="ja-JP" altLang="en-US" sz="2000" b="0" i="0" u="none" strike="noStrike" kern="0" cap="none" spc="0" normalizeH="0" baseline="0" noProof="0" dirty="0">
                <a:ln>
                  <a:noFill/>
                </a:ln>
                <a:solidFill>
                  <a:sysClr val="windowText" lastClr="000000"/>
                </a:solidFill>
                <a:effectLst/>
                <a:uLnTx/>
                <a:uFillTx/>
                <a:latin typeface="+mj-ea"/>
                <a:ea typeface="+mj-ea"/>
              </a:endParaRPr>
            </a:p>
          </p:txBody>
        </p:sp>
        <p:sp>
          <p:nvSpPr>
            <p:cNvPr id="38" name="テキスト ボックス 37"/>
            <p:cNvSpPr txBox="1"/>
            <p:nvPr/>
          </p:nvSpPr>
          <p:spPr>
            <a:xfrm>
              <a:off x="6444256" y="3168200"/>
              <a:ext cx="432000" cy="1080000"/>
            </a:xfrm>
            <a:prstGeom prst="rect">
              <a:avLst/>
            </a:prstGeom>
            <a:noFill/>
            <a:ln w="25400">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ysClr val="windowText" lastClr="000000"/>
                  </a:solidFill>
                  <a:effectLst/>
                  <a:uLnTx/>
                  <a:uFillTx/>
                  <a:latin typeface="+mj-ea"/>
                  <a:ea typeface="+mj-ea"/>
                </a:rPr>
                <a:t>強化学習</a:t>
              </a:r>
              <a:r>
                <a:rPr kumimoji="0" lang="ja-JP" altLang="en-US" sz="1800" b="0" i="0" u="none" strike="noStrike" kern="0" cap="none" spc="0" normalizeH="0" baseline="0" noProof="0" dirty="0" smtClean="0">
                  <a:ln>
                    <a:noFill/>
                  </a:ln>
                  <a:solidFill>
                    <a:sysClr val="windowText" lastClr="000000"/>
                  </a:solidFill>
                  <a:effectLst/>
                  <a:uLnTx/>
                  <a:uFillTx/>
                </a:rPr>
                <a:t>　</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40" name="カギ線コネクタ 39"/>
            <p:cNvCxnSpPr>
              <a:endCxn id="36" idx="1"/>
            </p:cNvCxnSpPr>
            <p:nvPr/>
          </p:nvCxnSpPr>
          <p:spPr>
            <a:xfrm rot="16200000" flipV="1">
              <a:off x="2231872" y="3707872"/>
              <a:ext cx="2124000" cy="2052256"/>
            </a:xfrm>
            <a:prstGeom prst="bentConnector4">
              <a:avLst>
                <a:gd name="adj1" fmla="val -108"/>
                <a:gd name="adj2" fmla="val 164284"/>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1" name="テキスト ボックス 40"/>
                <p:cNvSpPr txBox="1"/>
                <p:nvPr/>
              </p:nvSpPr>
              <p:spPr>
                <a:xfrm>
                  <a:off x="5220000" y="4140000"/>
                  <a:ext cx="80214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b="1" u="none" strike="noStrike" kern="0" cap="none" spc="0" normalizeH="0" baseline="0" noProof="0" dirty="0" smtClean="0">
                      <a:ln>
                        <a:noFill/>
                      </a:ln>
                      <a:solidFill>
                        <a:sysClr val="windowText" lastClr="000000"/>
                      </a:solidFill>
                      <a:effectLst/>
                      <a:uLnTx/>
                      <a:uFillTx/>
                      <a:ea typeface="+mj-ea"/>
                    </a:rPr>
                    <a:t>報酬</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𝑟</m:t>
                      </m:r>
                    </m:oMath>
                  </a14:m>
                  <a:endParaRPr kumimoji="1" lang="en-US" altLang="ja-JP" sz="2000" b="0" i="0" u="none" strike="noStrike" kern="0" cap="none" spc="0" normalizeH="0" baseline="0" noProof="0" dirty="0" smtClean="0">
                    <a:ln>
                      <a:noFill/>
                    </a:ln>
                    <a:solidFill>
                      <a:sysClr val="windowText" lastClr="000000"/>
                    </a:solidFill>
                    <a:effectLst/>
                    <a:uLnTx/>
                    <a:uFillTx/>
                    <a:latin typeface="+mj-ea"/>
                    <a:ea typeface="+mj-ea"/>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220000" y="4140000"/>
                  <a:ext cx="802143" cy="461665"/>
                </a:xfrm>
                <a:prstGeom prst="rect">
                  <a:avLst/>
                </a:prstGeom>
                <a:blipFill rotWithShape="1">
                  <a:blip r:embed="rId5"/>
                  <a:stretch>
                    <a:fillRect l="-6061" b="-13158"/>
                  </a:stretch>
                </a:blipFill>
              </p:spPr>
              <p:txBody>
                <a:bodyPr/>
                <a:lstStyle/>
                <a:p>
                  <a:r>
                    <a:rPr lang="ja-JP" altLang="en-US">
                      <a:noFill/>
                    </a:rPr>
                    <a:t> </a:t>
                  </a:r>
                </a:p>
              </p:txBody>
            </p:sp>
          </mc:Fallback>
        </mc:AlternateContent>
        <p:cxnSp>
          <p:nvCxnSpPr>
            <p:cNvPr id="42" name="直線矢印コネクタ 41"/>
            <p:cNvCxnSpPr>
              <a:stCxn id="36" idx="3"/>
            </p:cNvCxnSpPr>
            <p:nvPr/>
          </p:nvCxnSpPr>
          <p:spPr>
            <a:xfrm flipV="1">
              <a:off x="2760187" y="3665665"/>
              <a:ext cx="1487813" cy="6335"/>
            </a:xfrm>
            <a:prstGeom prst="straightConnector1">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3" name="テキスト ボックス 42"/>
                <p:cNvSpPr txBox="1"/>
                <p:nvPr/>
              </p:nvSpPr>
              <p:spPr>
                <a:xfrm>
                  <a:off x="2843808" y="3204000"/>
                  <a:ext cx="138082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ysClr val="windowText" lastClr="000000"/>
                      </a:solidFill>
                      <a:effectLst/>
                      <a:uLnTx/>
                      <a:uFillTx/>
                      <a:latin typeface="+mj-ea"/>
                      <a:ea typeface="+mj-ea"/>
                    </a:rPr>
                    <a:t>観測状態</a:t>
                  </a:r>
                  <a14:m>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a:ea typeface="+mj-ea"/>
                        </a:rPr>
                        <m:t>𝑜</m:t>
                      </m:r>
                    </m:oMath>
                  </a14:m>
                  <a:endParaRPr kumimoji="1" lang="ja-JP" altLang="en-US" sz="2000" b="0" i="0" u="none" strike="noStrike" kern="0" cap="none" spc="0" normalizeH="0" baseline="0" noProof="0" dirty="0">
                    <a:ln>
                      <a:noFill/>
                    </a:ln>
                    <a:solidFill>
                      <a:sysClr val="windowText" lastClr="000000"/>
                    </a:solidFill>
                    <a:effectLst/>
                    <a:uLnTx/>
                    <a:uFillTx/>
                    <a:latin typeface="+mj-ea"/>
                    <a:ea typeface="+mj-ea"/>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843808" y="3204000"/>
                  <a:ext cx="1380827" cy="461665"/>
                </a:xfrm>
                <a:prstGeom prst="rect">
                  <a:avLst/>
                </a:prstGeom>
                <a:blipFill rotWithShape="1">
                  <a:blip r:embed="rId6"/>
                  <a:stretch>
                    <a:fillRect l="-4867" b="-17105"/>
                  </a:stretch>
                </a:blipFill>
              </p:spPr>
              <p:txBody>
                <a:bodyPr/>
                <a:lstStyle/>
                <a:p>
                  <a:r>
                    <a:rPr lang="ja-JP" altLang="en-US">
                      <a:noFill/>
                    </a:rPr>
                    <a:t> </a:t>
                  </a:r>
                </a:p>
              </p:txBody>
            </p:sp>
          </mc:Fallback>
        </mc:AlternateContent>
        <p:cxnSp>
          <p:nvCxnSpPr>
            <p:cNvPr id="44" name="直線矢印コネクタ 43"/>
            <p:cNvCxnSpPr>
              <a:endCxn id="38" idx="1"/>
            </p:cNvCxnSpPr>
            <p:nvPr/>
          </p:nvCxnSpPr>
          <p:spPr>
            <a:xfrm>
              <a:off x="5004000" y="3672000"/>
              <a:ext cx="1440256" cy="0"/>
            </a:xfrm>
            <a:prstGeom prst="straightConnector1">
              <a:avLst/>
            </a:prstGeom>
            <a:noFill/>
            <a:ln w="19050" cap="flat" cmpd="sng" algn="ctr">
              <a:solidFill>
                <a:srgbClr val="FF0000"/>
              </a:solidFill>
              <a:prstDash val="solid"/>
              <a:tailEnd type="arrow"/>
            </a:ln>
            <a:effectLst/>
          </p:spPr>
        </p:cxnSp>
        <mc:AlternateContent xmlns:mc="http://schemas.openxmlformats.org/markup-compatibility/2006" xmlns:a14="http://schemas.microsoft.com/office/drawing/2010/main">
          <mc:Choice Requires="a14">
            <p:sp>
              <p:nvSpPr>
                <p:cNvPr id="45" name="テキスト ボックス 44"/>
                <p:cNvSpPr txBox="1"/>
                <p:nvPr/>
              </p:nvSpPr>
              <p:spPr>
                <a:xfrm>
                  <a:off x="5004048" y="3204000"/>
                  <a:ext cx="138082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smtClean="0">
                      <a:ln>
                        <a:noFill/>
                      </a:ln>
                      <a:solidFill>
                        <a:srgbClr val="FF0000"/>
                      </a:solidFill>
                      <a:effectLst/>
                      <a:uLnTx/>
                      <a:uFillTx/>
                      <a:latin typeface="+mj-ea"/>
                      <a:ea typeface="+mj-ea"/>
                    </a:rPr>
                    <a:t>認識状態</a:t>
                  </a:r>
                  <a14:m>
                    <m:oMath xmlns:m="http://schemas.openxmlformats.org/officeDocument/2006/math">
                      <m:acc>
                        <m:accPr>
                          <m:chr m:val="̂"/>
                          <m:ctrlPr>
                            <a:rPr kumimoji="1" lang="en-US" altLang="ja-JP" sz="2400" b="0" i="1" u="none" strike="noStrike" kern="0" cap="none" spc="0" normalizeH="0" baseline="0" noProof="0" smtClean="0">
                              <a:ln>
                                <a:noFill/>
                              </a:ln>
                              <a:solidFill>
                                <a:srgbClr val="FF0000"/>
                              </a:solidFill>
                              <a:effectLst/>
                              <a:uLnTx/>
                              <a:uFillTx/>
                              <a:latin typeface="Cambria Math"/>
                              <a:ea typeface="+mj-ea"/>
                            </a:rPr>
                          </m:ctrlPr>
                        </m:accPr>
                        <m:e>
                          <m:r>
                            <a:rPr kumimoji="1" lang="en-US" altLang="ja-JP" sz="2400" b="0" i="1" u="none" strike="noStrike" kern="0" cap="none" spc="0" normalizeH="0" baseline="0" noProof="0" smtClean="0">
                              <a:ln>
                                <a:noFill/>
                              </a:ln>
                              <a:solidFill>
                                <a:srgbClr val="FF0000"/>
                              </a:solidFill>
                              <a:effectLst/>
                              <a:uLnTx/>
                              <a:uFillTx/>
                              <a:latin typeface="Cambria Math"/>
                              <a:ea typeface="+mj-ea"/>
                            </a:rPr>
                            <m:t>𝑜</m:t>
                          </m:r>
                        </m:e>
                      </m:acc>
                    </m:oMath>
                  </a14:m>
                  <a:endParaRPr kumimoji="1" lang="ja-JP" altLang="en-US" sz="2000" b="0" i="0" u="none" strike="noStrike" kern="0" cap="none" spc="0" normalizeH="0" baseline="0" noProof="0" dirty="0">
                    <a:ln>
                      <a:noFill/>
                    </a:ln>
                    <a:solidFill>
                      <a:sysClr val="windowText" lastClr="000000"/>
                    </a:solidFill>
                    <a:effectLst/>
                    <a:uLnTx/>
                    <a:uFillTx/>
                    <a:latin typeface="+mj-ea"/>
                    <a:ea typeface="+mj-ea"/>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5004048" y="3204000"/>
                  <a:ext cx="1380827" cy="461665"/>
                </a:xfrm>
                <a:prstGeom prst="rect">
                  <a:avLst/>
                </a:prstGeom>
                <a:blipFill rotWithShape="1">
                  <a:blip r:embed="rId7"/>
                  <a:stretch>
                    <a:fillRect l="-4867" t="-1316" r="-28761" b="-17105"/>
                  </a:stretch>
                </a:blipFill>
              </p:spPr>
              <p:txBody>
                <a:bodyPr/>
                <a:lstStyle/>
                <a:p>
                  <a:r>
                    <a:rPr lang="ja-JP" altLang="en-US">
                      <a:noFill/>
                    </a:rPr>
                    <a:t> </a:t>
                  </a:r>
                </a:p>
              </p:txBody>
            </p:sp>
          </mc:Fallback>
        </mc:AlternateContent>
      </p:grpSp>
      <p:sp>
        <p:nvSpPr>
          <p:cNvPr id="23" name="右矢印 22"/>
          <p:cNvSpPr/>
          <p:nvPr/>
        </p:nvSpPr>
        <p:spPr>
          <a:xfrm>
            <a:off x="507699" y="2240928"/>
            <a:ext cx="900000" cy="54000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82785" y="2060848"/>
            <a:ext cx="5344733" cy="830997"/>
          </a:xfrm>
          <a:prstGeom prst="rect">
            <a:avLst/>
          </a:prstGeom>
          <a:noFill/>
        </p:spPr>
        <p:txBody>
          <a:bodyPr wrap="none" rtlCol="0">
            <a:spAutoFit/>
          </a:bodyPr>
          <a:lstStyle/>
          <a:p>
            <a:r>
              <a:rPr kumimoji="1" lang="ja-JP" altLang="en-US" sz="2400" dirty="0" smtClean="0">
                <a:solidFill>
                  <a:schemeClr val="bg2">
                    <a:lumMod val="10000"/>
                  </a:schemeClr>
                </a:solidFill>
                <a:latin typeface="+mj-ea"/>
                <a:ea typeface="+mj-ea"/>
              </a:rPr>
              <a:t>ロボットは不完全知覚である観測状態を</a:t>
            </a:r>
            <a:endParaRPr kumimoji="1" lang="en-US" altLang="ja-JP" sz="2400" dirty="0" smtClean="0">
              <a:solidFill>
                <a:schemeClr val="bg2">
                  <a:lumMod val="10000"/>
                </a:schemeClr>
              </a:solidFill>
              <a:latin typeface="+mj-ea"/>
              <a:ea typeface="+mj-ea"/>
            </a:endParaRPr>
          </a:p>
          <a:p>
            <a:r>
              <a:rPr kumimoji="1" lang="ja-JP" altLang="en-US" sz="2400" dirty="0" smtClean="0">
                <a:solidFill>
                  <a:schemeClr val="bg2">
                    <a:lumMod val="10000"/>
                  </a:schemeClr>
                </a:solidFill>
                <a:latin typeface="+mj-ea"/>
                <a:ea typeface="+mj-ea"/>
              </a:rPr>
              <a:t>区別して学習出来る</a:t>
            </a:r>
            <a:endParaRPr kumimoji="1" lang="ja-JP" altLang="en-US" sz="2400" dirty="0">
              <a:solidFill>
                <a:schemeClr val="bg2">
                  <a:lumMod val="10000"/>
                </a:schemeClr>
              </a:solidFill>
              <a:latin typeface="+mj-ea"/>
              <a:ea typeface="+mj-ea"/>
            </a:endParaRPr>
          </a:p>
        </p:txBody>
      </p:sp>
    </p:spTree>
    <p:extLst>
      <p:ext uri="{BB962C8B-B14F-4D97-AF65-F5344CB8AC3E}">
        <p14:creationId xmlns:p14="http://schemas.microsoft.com/office/powerpoint/2010/main" val="305815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720000"/>
            <a:ext cx="7200000" cy="72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先行研究：提案手法の流れ</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6" name="コンテンツ プレースホルダー 2"/>
              <p:cNvSpPr>
                <a:spLocks noGrp="1"/>
              </p:cNvSpPr>
              <p:nvPr>
                <p:ph idx="1"/>
              </p:nvPr>
            </p:nvSpPr>
            <p:spPr>
              <a:xfrm>
                <a:off x="540000" y="1620000"/>
                <a:ext cx="8208000" cy="2880000"/>
              </a:xfrm>
            </p:spPr>
            <p:txBody>
              <a:bodyPr wrap="square">
                <a:noAutofit/>
              </a:bodyPr>
              <a:lstStyle/>
              <a:p>
                <a:pPr marL="0" indent="0">
                  <a:buNone/>
                </a:pPr>
                <a:r>
                  <a:rPr lang="ja-JP" altLang="en-US" dirty="0" smtClean="0">
                    <a:solidFill>
                      <a:schemeClr val="bg2">
                        <a:lumMod val="10000"/>
                      </a:schemeClr>
                    </a:solidFill>
                    <a:latin typeface="+mj-ea"/>
                    <a:ea typeface="+mj-ea"/>
                  </a:rPr>
                  <a:t>１</a:t>
                </a:r>
                <a:r>
                  <a:rPr lang="en-US" altLang="ja-JP"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　現状態の認識：状態知識を用いて</a:t>
                </a:r>
                <a14:m>
                  <m:oMath xmlns:m="http://schemas.openxmlformats.org/officeDocument/2006/math">
                    <m:acc>
                      <m:accPr>
                        <m:chr m:val="̂"/>
                        <m:ctrlPr>
                          <a:rPr lang="en-US" altLang="ja-JP" i="1" smtClean="0">
                            <a:solidFill>
                              <a:schemeClr val="bg2">
                                <a:lumMod val="10000"/>
                              </a:schemeClr>
                            </a:solidFill>
                            <a:latin typeface="Cambria Math"/>
                            <a:ea typeface="+mj-ea"/>
                          </a:rPr>
                        </m:ctrlPr>
                      </m:accPr>
                      <m:e>
                        <m:r>
                          <a:rPr lang="en-US" altLang="ja-JP" b="0" i="1" smtClean="0">
                            <a:solidFill>
                              <a:schemeClr val="bg2">
                                <a:lumMod val="10000"/>
                              </a:schemeClr>
                            </a:solidFill>
                            <a:latin typeface="Cambria Math"/>
                            <a:ea typeface="+mj-ea"/>
                          </a:rPr>
                          <m:t>𝑜</m:t>
                        </m:r>
                      </m:e>
                    </m:acc>
                  </m:oMath>
                </a14:m>
                <a:r>
                  <a:rPr lang="ja-JP" altLang="en-US" dirty="0" smtClean="0">
                    <a:solidFill>
                      <a:schemeClr val="bg2">
                        <a:lumMod val="10000"/>
                      </a:schemeClr>
                    </a:solidFill>
                    <a:latin typeface="+mj-ea"/>
                    <a:ea typeface="+mj-ea"/>
                  </a:rPr>
                  <a:t>を決定</a:t>
                </a:r>
                <a:endParaRPr lang="en-US" altLang="ja-JP" dirty="0" smtClean="0">
                  <a:solidFill>
                    <a:schemeClr val="bg2">
                      <a:lumMod val="10000"/>
                    </a:schemeClr>
                  </a:solidFill>
                  <a:latin typeface="+mj-ea"/>
                  <a:ea typeface="+mj-ea"/>
                </a:endParaRPr>
              </a:p>
              <a:p>
                <a:pPr marL="0" indent="0">
                  <a:buNone/>
                </a:pPr>
                <a:r>
                  <a:rPr lang="ja-JP" altLang="en-US" dirty="0" smtClean="0">
                    <a:solidFill>
                      <a:schemeClr val="bg2">
                        <a:lumMod val="10000"/>
                      </a:schemeClr>
                    </a:solidFill>
                    <a:latin typeface="+mj-ea"/>
                    <a:ea typeface="+mj-ea"/>
                  </a:rPr>
                  <a:t>２</a:t>
                </a:r>
                <a:r>
                  <a:rPr lang="en-US" altLang="ja-JP"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　不完全知覚の判定：不完全知覚なら細分化を行う</a:t>
                </a:r>
                <a:endParaRPr lang="en-US" altLang="ja-JP" dirty="0" smtClean="0">
                  <a:solidFill>
                    <a:schemeClr val="bg2">
                      <a:lumMod val="10000"/>
                    </a:schemeClr>
                  </a:solidFill>
                  <a:latin typeface="+mj-ea"/>
                  <a:ea typeface="+mj-ea"/>
                </a:endParaRPr>
              </a:p>
              <a:p>
                <a:pPr marL="0" indent="0">
                  <a:buNone/>
                </a:pPr>
                <a:r>
                  <a:rPr lang="ja-JP" altLang="en-US" dirty="0" smtClean="0">
                    <a:solidFill>
                      <a:schemeClr val="bg2">
                        <a:lumMod val="10000"/>
                      </a:schemeClr>
                    </a:solidFill>
                    <a:latin typeface="+mj-ea"/>
                    <a:ea typeface="+mj-ea"/>
                  </a:rPr>
                  <a:t>３）　細分化：直前の状態遷移を用いて細分化</a:t>
                </a:r>
                <a:endParaRPr lang="en-US" altLang="ja-JP" dirty="0" smtClean="0">
                  <a:solidFill>
                    <a:schemeClr val="bg2">
                      <a:lumMod val="10000"/>
                    </a:schemeClr>
                  </a:solidFill>
                  <a:latin typeface="+mj-ea"/>
                  <a:ea typeface="+mj-ea"/>
                </a:endParaRPr>
              </a:p>
              <a:p>
                <a:pPr marL="0" indent="0">
                  <a:buNone/>
                </a:pPr>
                <a:r>
                  <a:rPr lang="ja-JP" altLang="en-US" dirty="0" smtClean="0">
                    <a:solidFill>
                      <a:schemeClr val="bg2">
                        <a:lumMod val="10000"/>
                      </a:schemeClr>
                    </a:solidFill>
                    <a:latin typeface="+mj-ea"/>
                    <a:ea typeface="+mj-ea"/>
                  </a:rPr>
                  <a:t>４）　経験情報の蓄積：状態遷移の知識を記憶</a:t>
                </a:r>
                <a:endParaRPr lang="en-US" altLang="ja-JP" dirty="0">
                  <a:solidFill>
                    <a:schemeClr val="bg2">
                      <a:lumMod val="10000"/>
                    </a:schemeClr>
                  </a:solidFill>
                  <a:latin typeface="+mj-ea"/>
                  <a:ea typeface="+mj-ea"/>
                </a:endParaRPr>
              </a:p>
            </p:txBody>
          </p:sp>
        </mc:Choice>
        <mc:Fallback xmlns="">
          <p:sp>
            <p:nvSpPr>
              <p:cNvPr id="46" name="コンテンツ プレースホルダー 2"/>
              <p:cNvSpPr>
                <a:spLocks noGrp="1" noRot="1" noChangeAspect="1" noMove="1" noResize="1" noEditPoints="1" noAdjustHandles="1" noChangeArrowheads="1" noChangeShapeType="1" noTextEdit="1"/>
              </p:cNvSpPr>
              <p:nvPr>
                <p:ph idx="1"/>
              </p:nvPr>
            </p:nvSpPr>
            <p:spPr>
              <a:xfrm>
                <a:off x="540000" y="1620000"/>
                <a:ext cx="8208000" cy="2880000"/>
              </a:xfrm>
              <a:blipFill rotWithShape="1">
                <a:blip r:embed="rId2"/>
                <a:stretch>
                  <a:fillRect l="-1560" t="-2542" r="-5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546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(1/4)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現状態の認識</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879721" y="1628800"/>
            <a:ext cx="7560000" cy="900000"/>
          </a:xfrm>
        </p:spPr>
        <p:txBody>
          <a:bodyPr wrap="square">
            <a:normAutofit/>
          </a:body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センサの観測は同じ</a:t>
            </a:r>
            <a:r>
              <a:rPr lang="ja-JP" altLang="en-US" sz="2400" b="1" dirty="0" smtClean="0">
                <a:solidFill>
                  <a:schemeClr val="accent1"/>
                </a:solidFill>
                <a:latin typeface="+mj-ea"/>
              </a:rPr>
              <a:t>⇒</a:t>
            </a:r>
            <a:r>
              <a:rPr lang="ja-JP" altLang="en-US" sz="2400" dirty="0">
                <a:solidFill>
                  <a:schemeClr val="bg2">
                    <a:lumMod val="10000"/>
                  </a:schemeClr>
                </a:solidFill>
                <a:latin typeface="+mj-ea"/>
                <a:ea typeface="+mj-ea"/>
              </a:rPr>
              <a:t>状態遷移に</a:t>
            </a:r>
            <a:r>
              <a:rPr lang="ja-JP" altLang="en-US" sz="2400" dirty="0" smtClean="0">
                <a:solidFill>
                  <a:schemeClr val="bg2">
                    <a:lumMod val="10000"/>
                  </a:schemeClr>
                </a:solidFill>
                <a:latin typeface="+mj-ea"/>
                <a:ea typeface="+mj-ea"/>
              </a:rPr>
              <a:t>よって細分化</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細分化した状態の知識を状態認識に利用</a:t>
            </a: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p:txBody>
      </p:sp>
      <p:grpSp>
        <p:nvGrpSpPr>
          <p:cNvPr id="34" name="グループ化 33"/>
          <p:cNvGrpSpPr/>
          <p:nvPr/>
        </p:nvGrpSpPr>
        <p:grpSpPr>
          <a:xfrm>
            <a:off x="1080000" y="2700000"/>
            <a:ext cx="6859510" cy="3780000"/>
            <a:chOff x="1080000" y="2700000"/>
            <a:chExt cx="6859510" cy="3780000"/>
          </a:xfrm>
        </p:grpSpPr>
        <p:cxnSp>
          <p:nvCxnSpPr>
            <p:cNvPr id="4" name="直線矢印コネクタ 3"/>
            <p:cNvCxnSpPr/>
            <p:nvPr/>
          </p:nvCxnSpPr>
          <p:spPr>
            <a:xfrm>
              <a:off x="1080000" y="3240000"/>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28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20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04000" y="2700000"/>
              <a:ext cx="649537"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ｔ－１</a:t>
              </a:r>
              <a:endParaRPr kumimoji="1" lang="ja-JP" altLang="en-US" dirty="0">
                <a:solidFill>
                  <a:schemeClr val="tx2">
                    <a:lumMod val="50000"/>
                  </a:schemeClr>
                </a:solidFill>
                <a:latin typeface="+mj-ea"/>
                <a:ea typeface="+mj-ea"/>
              </a:endParaRPr>
            </a:p>
          </p:txBody>
        </p:sp>
        <p:sp>
          <p:nvSpPr>
            <p:cNvPr id="13" name="テキスト ボックス 12"/>
            <p:cNvSpPr txBox="1"/>
            <p:nvPr/>
          </p:nvSpPr>
          <p:spPr>
            <a:xfrm>
              <a:off x="6012000" y="2700000"/>
              <a:ext cx="261610"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endParaRPr kumimoji="1" lang="ja-JP" altLang="en-US" dirty="0">
                <a:solidFill>
                  <a:schemeClr val="tx2">
                    <a:lumMod val="50000"/>
                  </a:schemeClr>
                </a:solidFill>
                <a:latin typeface="+mj-ea"/>
                <a:ea typeface="+mj-ea"/>
              </a:endParaRPr>
            </a:p>
          </p:txBody>
        </p:sp>
        <p:grpSp>
          <p:nvGrpSpPr>
            <p:cNvPr id="14" name="Group 30"/>
            <p:cNvGrpSpPr>
              <a:grpSpLocks noChangeAspect="1"/>
            </p:cNvGrpSpPr>
            <p:nvPr/>
          </p:nvGrpSpPr>
          <p:grpSpPr bwMode="auto">
            <a:xfrm>
              <a:off x="1800000" y="5040000"/>
              <a:ext cx="576000" cy="720000"/>
              <a:chOff x="975" y="2568"/>
              <a:chExt cx="367" cy="408"/>
            </a:xfrm>
          </p:grpSpPr>
          <p:sp>
            <p:nvSpPr>
              <p:cNvPr id="15"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6"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7"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8"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19"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0"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1"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2"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3"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4"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5"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6"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mc:AlternateContent xmlns:mc="http://schemas.openxmlformats.org/markup-compatibility/2006" xmlns:a14="http://schemas.microsoft.com/office/drawing/2010/main">
          <mc:Choice Requires="a14">
            <p:sp>
              <p:nvSpPr>
                <p:cNvPr id="10" name="円/楕円 9"/>
                <p:cNvSpPr>
                  <a:spLocks noChangeAspect="1"/>
                </p:cNvSpPr>
                <p:nvPr/>
              </p:nvSpPr>
              <p:spPr>
                <a:xfrm>
                  <a:off x="4140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4140000" y="3456000"/>
                  <a:ext cx="540000" cy="540000"/>
                </a:xfrm>
                <a:prstGeom prst="ellipse">
                  <a:avLst/>
                </a:prstGeom>
                <a:blipFill rotWithShape="1">
                  <a:blip r:embed="rId2"/>
                  <a:stretch>
                    <a:fillRect l="-2174"/>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円/楕円 27"/>
                <p:cNvSpPr>
                  <a:spLocks noChangeAspect="1"/>
                </p:cNvSpPr>
                <p:nvPr/>
              </p:nvSpPr>
              <p:spPr>
                <a:xfrm>
                  <a:off x="5832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sub>
                        </m:sSub>
                      </m:oMath>
                    </m:oMathPara>
                  </a14:m>
                  <a:endParaRPr kumimoji="1" lang="ja-JP" altLang="en-US" dirty="0"/>
                </a:p>
              </p:txBody>
            </p:sp>
          </mc:Choice>
          <mc:Fallback xmlns="">
            <p:sp>
              <p:nvSpPr>
                <p:cNvPr id="28" name="円/楕円 27"/>
                <p:cNvSpPr>
                  <a:spLocks noRot="1" noChangeAspect="1" noMove="1" noResize="1" noEditPoints="1" noAdjustHandles="1" noChangeArrowheads="1" noChangeShapeType="1" noTextEdit="1"/>
                </p:cNvSpPr>
                <p:nvPr/>
              </p:nvSpPr>
              <p:spPr>
                <a:xfrm>
                  <a:off x="5832000" y="3456000"/>
                  <a:ext cx="540000" cy="540000"/>
                </a:xfrm>
                <a:prstGeom prst="ellipse">
                  <a:avLst/>
                </a:prstGeom>
                <a:blipFill rotWithShape="1">
                  <a:blip r:embed="rId3"/>
                  <a:stretch>
                    <a:fillRect/>
                  </a:stretch>
                </a:blipFill>
                <a:ln w="19050">
                  <a:solidFill>
                    <a:schemeClr val="bg2">
                      <a:lumMod val="10000"/>
                    </a:schemeClr>
                  </a:solidFill>
                </a:ln>
              </p:spPr>
              <p:txBody>
                <a:bodyPr/>
                <a:lstStyle/>
                <a:p>
                  <a:r>
                    <a:rPr lang="ja-JP" altLang="en-US">
                      <a:noFill/>
                    </a:rPr>
                    <a:t> </a:t>
                  </a:r>
                </a:p>
              </p:txBody>
            </p:sp>
          </mc:Fallback>
        </mc:AlternateContent>
        <p:sp>
          <p:nvSpPr>
            <p:cNvPr id="12" name="四角形吹き出し 11"/>
            <p:cNvSpPr>
              <a:spLocks/>
            </p:cNvSpPr>
            <p:nvPr/>
          </p:nvSpPr>
          <p:spPr>
            <a:xfrm>
              <a:off x="1440000" y="4320000"/>
              <a:ext cx="6480000" cy="2160000"/>
            </a:xfrm>
            <a:prstGeom prst="wedgeRectCallout">
              <a:avLst>
                <a:gd name="adj1" fmla="val 21940"/>
                <a:gd name="adj2" fmla="val -6156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p:cNvSpPr txBox="1"/>
                <p:nvPr/>
              </p:nvSpPr>
              <p:spPr>
                <a:xfrm>
                  <a:off x="2699999" y="4320000"/>
                  <a:ext cx="5239511" cy="2123658"/>
                </a:xfrm>
                <a:prstGeom prst="rect">
                  <a:avLst/>
                </a:prstGeom>
                <a:noFill/>
              </p:spPr>
              <p:txBody>
                <a:bodyPr wrap="none" rtlCol="0">
                  <a:spAutoFit/>
                </a:bodyPr>
                <a:lstStyle/>
                <a:p>
                  <a:r>
                    <a:rPr kumimoji="1" lang="ja-JP" altLang="en-US" sz="2000" dirty="0" smtClean="0">
                      <a:solidFill>
                        <a:schemeClr val="tx2">
                          <a:lumMod val="50000"/>
                        </a:schemeClr>
                      </a:solidFill>
                      <a:latin typeface="+mj-ea"/>
                      <a:ea typeface="+mj-ea"/>
                    </a:rPr>
                    <a:t>①現状隊の認識</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r>
                    <a:rPr kumimoji="1" lang="en-US" altLang="ja-JP" sz="2000" dirty="0" smtClean="0">
                      <a:solidFill>
                        <a:schemeClr val="tx2">
                          <a:lumMod val="50000"/>
                        </a:schemeClr>
                      </a:solidFill>
                    </a:rPr>
                    <a:t>1)</a:t>
                  </a:r>
                  <a:r>
                    <a:rPr kumimoji="1" lang="ja-JP" altLang="en-US" sz="2000" dirty="0" smtClean="0">
                      <a:solidFill>
                        <a:schemeClr val="tx2">
                          <a:lumMod val="50000"/>
                        </a:schemeClr>
                      </a:solidFill>
                      <a:latin typeface="+mj-ea"/>
                      <a:ea typeface="+mj-ea"/>
                    </a:rPr>
                    <a:t>　現在の状態を観測し</a:t>
                  </a:r>
                  <a14:m>
                    <m:oMath xmlns:m="http://schemas.openxmlformats.org/officeDocument/2006/math">
                      <m:sSub>
                        <m:sSubPr>
                          <m:ctrlPr>
                            <a:rPr kumimoji="1" lang="en-US" altLang="ja-JP" sz="2000" i="1" smtClean="0">
                              <a:solidFill>
                                <a:schemeClr val="tx2">
                                  <a:lumMod val="50000"/>
                                </a:schemeClr>
                              </a:solidFill>
                              <a:latin typeface="Cambria Math"/>
                              <a:ea typeface="+mj-ea"/>
                            </a:rPr>
                          </m:ctrlPr>
                        </m:sSubPr>
                        <m:e>
                          <m:r>
                            <a:rPr kumimoji="1" lang="en-US" altLang="ja-JP" sz="2000" b="0" i="1" smtClean="0">
                              <a:solidFill>
                                <a:schemeClr val="tx2">
                                  <a:lumMod val="50000"/>
                                </a:schemeClr>
                              </a:solidFill>
                              <a:latin typeface="Cambria Math"/>
                              <a:ea typeface="+mj-ea"/>
                            </a:rPr>
                            <m:t>𝑜</m:t>
                          </m:r>
                        </m:e>
                        <m:sub>
                          <m:r>
                            <a:rPr kumimoji="1" lang="en-US" altLang="ja-JP" sz="2000" b="0" i="1" smtClean="0">
                              <a:solidFill>
                                <a:schemeClr val="tx2">
                                  <a:lumMod val="50000"/>
                                </a:schemeClr>
                              </a:solidFill>
                              <a:latin typeface="Cambria Math"/>
                              <a:ea typeface="+mj-ea"/>
                            </a:rPr>
                            <m:t>𝑡</m:t>
                          </m:r>
                        </m:sub>
                      </m:sSub>
                    </m:oMath>
                  </a14:m>
                  <a:r>
                    <a:rPr kumimoji="1" lang="ja-JP" altLang="en-US" sz="2000" dirty="0" smtClean="0">
                      <a:solidFill>
                        <a:schemeClr val="tx2">
                          <a:lumMod val="50000"/>
                        </a:schemeClr>
                      </a:solidFill>
                      <a:latin typeface="+mj-ea"/>
                      <a:ea typeface="+mj-ea"/>
                    </a:rPr>
                    <a:t>を決定</a:t>
                  </a:r>
                  <a:endParaRPr kumimoji="1"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2)</a:t>
                  </a:r>
                  <a:r>
                    <a:rPr lang="ja-JP" altLang="en-US" sz="2000" dirty="0" smtClean="0">
                      <a:solidFill>
                        <a:schemeClr val="tx2">
                          <a:lumMod val="50000"/>
                        </a:schemeClr>
                      </a:solidFill>
                      <a:latin typeface="+mj-ea"/>
                      <a:ea typeface="+mj-ea"/>
                    </a:rPr>
                    <a:t>　状態遷移</a:t>
                  </a:r>
                  <a14:m>
                    <m:oMath xmlns:m="http://schemas.openxmlformats.org/officeDocument/2006/math">
                      <m:d>
                        <m:dPr>
                          <m:ctrlPr>
                            <a:rPr lang="en-US" altLang="ja-JP" sz="2000" b="0" i="1" smtClean="0">
                              <a:solidFill>
                                <a:schemeClr val="tx2">
                                  <a:lumMod val="50000"/>
                                </a:schemeClr>
                              </a:solidFill>
                              <a:latin typeface="Cambria Math"/>
                              <a:ea typeface="+mj-ea"/>
                            </a:rPr>
                          </m:ctrlPr>
                        </m:dPr>
                        <m:e>
                          <m:sSub>
                            <m:sSubPr>
                              <m:ctrlPr>
                                <a:rPr lang="en-US" altLang="ja-JP" sz="2000" b="0" i="1" smtClean="0">
                                  <a:solidFill>
                                    <a:schemeClr val="tx2">
                                      <a:lumMod val="50000"/>
                                    </a:schemeClr>
                                  </a:solidFill>
                                  <a:latin typeface="Cambria Math"/>
                                  <a:ea typeface="+mj-ea"/>
                                </a:rPr>
                              </m:ctrlPr>
                            </m:sSubPr>
                            <m:e>
                              <m:acc>
                                <m:accPr>
                                  <m:chr m:val="̂"/>
                                  <m:ctrlPr>
                                    <a:rPr lang="en-US" altLang="ja-JP" sz="2000" b="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e>
                            <m:sub>
                              <m:r>
                                <a:rPr lang="en-US" altLang="ja-JP" sz="2000" b="0" i="1" smtClean="0">
                                  <a:solidFill>
                                    <a:schemeClr val="tx2">
                                      <a:lumMod val="50000"/>
                                    </a:schemeClr>
                                  </a:solidFill>
                                  <a:latin typeface="Cambria Math"/>
                                  <a:ea typeface="+mj-ea"/>
                                </a:rPr>
                                <m:t>𝑡</m:t>
                              </m:r>
                              <m:r>
                                <a:rPr lang="en-US" altLang="ja-JP" sz="2000" b="0" i="1" smtClean="0">
                                  <a:solidFill>
                                    <a:schemeClr val="tx2">
                                      <a:lumMod val="50000"/>
                                    </a:schemeClr>
                                  </a:solidFill>
                                  <a:latin typeface="Cambria Math"/>
                                  <a:ea typeface="+mj-ea"/>
                                </a:rPr>
                                <m:t>−1</m:t>
                              </m:r>
                            </m:sub>
                          </m:sSub>
                          <m:r>
                            <a:rPr lang="en-US" altLang="ja-JP" sz="2000" b="0" i="1" smtClean="0">
                              <a:solidFill>
                                <a:schemeClr val="tx2">
                                  <a:lumMod val="50000"/>
                                </a:schemeClr>
                              </a:solidFill>
                              <a:latin typeface="Cambria Math"/>
                              <a:ea typeface="+mj-ea"/>
                            </a:rPr>
                            <m:t>,</m:t>
                          </m:r>
                          <m:sSub>
                            <m:sSubPr>
                              <m:ctrlPr>
                                <a:rPr lang="en-US" altLang="ja-JP" sz="2000" b="0" i="1" smtClean="0">
                                  <a:solidFill>
                                    <a:schemeClr val="tx2">
                                      <a:lumMod val="50000"/>
                                    </a:schemeClr>
                                  </a:solidFill>
                                  <a:latin typeface="Cambria Math"/>
                                  <a:ea typeface="+mj-ea"/>
                                </a:rPr>
                              </m:ctrlPr>
                            </m:sSubPr>
                            <m:e>
                              <m:r>
                                <a:rPr lang="en-US" altLang="ja-JP" sz="2000" b="0" i="1" smtClean="0">
                                  <a:solidFill>
                                    <a:schemeClr val="tx2">
                                      <a:lumMod val="50000"/>
                                    </a:schemeClr>
                                  </a:solidFill>
                                  <a:latin typeface="Cambria Math"/>
                                  <a:ea typeface="+mj-ea"/>
                                </a:rPr>
                                <m:t>𝑎</m:t>
                              </m:r>
                            </m:e>
                            <m:sub>
                              <m:r>
                                <a:rPr lang="en-US" altLang="ja-JP" sz="2000" b="0" i="1" smtClean="0">
                                  <a:solidFill>
                                    <a:schemeClr val="tx2">
                                      <a:lumMod val="50000"/>
                                    </a:schemeClr>
                                  </a:solidFill>
                                  <a:latin typeface="Cambria Math"/>
                                  <a:ea typeface="+mj-ea"/>
                                </a:rPr>
                                <m:t>𝑡</m:t>
                              </m:r>
                              <m:r>
                                <a:rPr lang="en-US" altLang="ja-JP" sz="2000" b="0" i="1" smtClean="0">
                                  <a:solidFill>
                                    <a:schemeClr val="tx2">
                                      <a:lumMod val="50000"/>
                                    </a:schemeClr>
                                  </a:solidFill>
                                  <a:latin typeface="Cambria Math"/>
                                  <a:ea typeface="+mj-ea"/>
                                </a:rPr>
                                <m:t>−1</m:t>
                              </m:r>
                            </m:sub>
                          </m:sSub>
                          <m:r>
                            <a:rPr lang="en-US" altLang="ja-JP" sz="2000" b="0" i="1" smtClean="0">
                              <a:solidFill>
                                <a:schemeClr val="tx2">
                                  <a:lumMod val="50000"/>
                                </a:schemeClr>
                              </a:solidFill>
                              <a:latin typeface="Cambria Math"/>
                              <a:ea typeface="+mj-ea"/>
                            </a:rPr>
                            <m:t>,</m:t>
                          </m:r>
                          <m:sSub>
                            <m:sSubPr>
                              <m:ctrlPr>
                                <a:rPr lang="en-US" altLang="ja-JP" sz="2000" b="0" i="1" smtClean="0">
                                  <a:solidFill>
                                    <a:schemeClr val="tx2">
                                      <a:lumMod val="50000"/>
                                    </a:schemeClr>
                                  </a:solidFill>
                                  <a:latin typeface="Cambria Math"/>
                                  <a:ea typeface="+mj-ea"/>
                                </a:rPr>
                              </m:ctrlPr>
                            </m:sSubPr>
                            <m:e>
                              <m:acc>
                                <m:accPr>
                                  <m:chr m:val="̂"/>
                                  <m:ctrlPr>
                                    <a:rPr lang="en-US" altLang="ja-JP" sz="2000" b="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e>
                            <m:sub>
                              <m:r>
                                <a:rPr lang="en-US" altLang="ja-JP" sz="2000" b="0" i="1" smtClean="0">
                                  <a:solidFill>
                                    <a:schemeClr val="tx2">
                                      <a:lumMod val="50000"/>
                                    </a:schemeClr>
                                  </a:solidFill>
                                  <a:latin typeface="Cambria Math"/>
                                  <a:ea typeface="+mj-ea"/>
                                </a:rPr>
                                <m:t>𝑡</m:t>
                              </m:r>
                            </m:sub>
                          </m:sSub>
                        </m:e>
                      </m:d>
                    </m:oMath>
                  </a14:m>
                  <a:r>
                    <a:rPr kumimoji="1" lang="ja-JP" altLang="en-US" sz="2000" dirty="0" smtClean="0">
                      <a:solidFill>
                        <a:schemeClr val="tx2">
                          <a:lumMod val="50000"/>
                        </a:schemeClr>
                      </a:solidFill>
                      <a:latin typeface="+mj-ea"/>
                      <a:ea typeface="+mj-ea"/>
                    </a:rPr>
                    <a:t>の知識を検索</a:t>
                  </a:r>
                  <a:endParaRPr kumimoji="1"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3)</a:t>
                  </a:r>
                  <a:r>
                    <a:rPr lang="ja-JP" altLang="en-US" sz="2000" dirty="0" smtClean="0">
                      <a:solidFill>
                        <a:schemeClr val="tx2">
                          <a:lumMod val="50000"/>
                        </a:schemeClr>
                      </a:solidFill>
                      <a:latin typeface="+mj-ea"/>
                      <a:ea typeface="+mj-ea"/>
                    </a:rPr>
                    <a:t>　状態</a:t>
                  </a:r>
                  <a:r>
                    <a:rPr lang="ja-JP" altLang="en-US" sz="2000" dirty="0">
                      <a:solidFill>
                        <a:schemeClr val="tx2">
                          <a:lumMod val="50000"/>
                        </a:schemeClr>
                      </a:solidFill>
                      <a:latin typeface="+mj-ea"/>
                      <a:ea typeface="+mj-ea"/>
                    </a:rPr>
                    <a:t>の</a:t>
                  </a:r>
                  <a:r>
                    <a:rPr lang="ja-JP" altLang="en-US" sz="2000" dirty="0" smtClean="0">
                      <a:solidFill>
                        <a:schemeClr val="tx2">
                          <a:lumMod val="50000"/>
                        </a:schemeClr>
                      </a:solidFill>
                      <a:latin typeface="+mj-ea"/>
                      <a:ea typeface="+mj-ea"/>
                    </a:rPr>
                    <a:t>知識</a:t>
                  </a:r>
                  <a14:m>
                    <m:oMath xmlns:m="http://schemas.openxmlformats.org/officeDocument/2006/math">
                      <m:r>
                        <a:rPr lang="en-US" altLang="ja-JP" sz="2000" b="0" i="0" smtClean="0">
                          <a:solidFill>
                            <a:schemeClr val="tx2">
                              <a:lumMod val="50000"/>
                            </a:schemeClr>
                          </a:solidFill>
                          <a:latin typeface="Cambria Math"/>
                          <a:ea typeface="+mj-ea"/>
                        </a:rPr>
                        <m:t> </m:t>
                      </m:r>
                      <m:r>
                        <a:rPr lang="en-US" altLang="ja-JP" sz="2000" b="0" i="1" smtClean="0">
                          <a:solidFill>
                            <a:schemeClr val="tx2">
                              <a:lumMod val="50000"/>
                            </a:schemeClr>
                          </a:solidFill>
                          <a:latin typeface="Cambria Math"/>
                          <a:ea typeface="+mj-ea"/>
                        </a:rPr>
                        <m:t>𝑥</m:t>
                      </m:r>
                      <m:r>
                        <a:rPr lang="en-US" altLang="ja-JP" sz="2000" b="0" i="1" smtClean="0">
                          <a:solidFill>
                            <a:schemeClr val="tx2">
                              <a:lumMod val="50000"/>
                            </a:schemeClr>
                          </a:solidFill>
                          <a:latin typeface="Cambria Math"/>
                          <a:ea typeface="+mj-ea"/>
                        </a:rPr>
                        <m:t>=</m:t>
                      </m:r>
                      <m:d>
                        <m:dPr>
                          <m:ctrlPr>
                            <a:rPr lang="en-US" altLang="ja-JP" sz="2000" b="0" i="1" smtClean="0">
                              <a:solidFill>
                                <a:schemeClr val="tx2">
                                  <a:lumMod val="50000"/>
                                </a:schemeClr>
                              </a:solidFill>
                              <a:latin typeface="Cambria Math"/>
                              <a:ea typeface="+mj-ea"/>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r>
                            <a:rPr lang="en-US" altLang="ja-JP" sz="2000" b="0" i="1" smtClean="0">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e>
                      </m:d>
                    </m:oMath>
                  </a14:m>
                  <a:r>
                    <a:rPr kumimoji="1" lang="ja-JP" altLang="en-US" sz="2000" dirty="0" smtClean="0">
                      <a:solidFill>
                        <a:schemeClr val="tx2">
                          <a:lumMod val="50000"/>
                        </a:schemeClr>
                      </a:solidFill>
                      <a:latin typeface="+mj-ea"/>
                      <a:ea typeface="+mj-ea"/>
                    </a:rPr>
                    <a:t>があれば</a:t>
                  </a:r>
                  <a:endParaRPr kumimoji="1"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現在の状態</a:t>
                  </a:r>
                  <a14:m>
                    <m:oMath xmlns:m="http://schemas.openxmlformats.org/officeDocument/2006/math">
                      <m:sSub>
                        <m:sSubPr>
                          <m:ctrlPr>
                            <a:rPr lang="en-US" altLang="ja-JP" sz="2000" i="1" smtClean="0">
                              <a:solidFill>
                                <a:schemeClr val="tx2">
                                  <a:lumMod val="50000"/>
                                </a:schemeClr>
                              </a:solidFill>
                              <a:latin typeface="Cambria Math"/>
                              <a:ea typeface="+mj-ea"/>
                            </a:rPr>
                          </m:ctrlPr>
                        </m:sSubPr>
                        <m:e>
                          <m:acc>
                            <m:accPr>
                              <m:chr m:val="̂"/>
                              <m:ctrlPr>
                                <a:rPr lang="en-US" altLang="ja-JP" sz="200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e>
                        <m:sub>
                          <m:r>
                            <a:rPr lang="en-US" altLang="ja-JP" sz="2000" b="0" i="1" smtClean="0">
                              <a:solidFill>
                                <a:schemeClr val="tx2">
                                  <a:lumMod val="50000"/>
                                </a:schemeClr>
                              </a:solidFill>
                              <a:latin typeface="Cambria Math"/>
                              <a:ea typeface="+mj-ea"/>
                            </a:rPr>
                            <m:t>𝑡</m:t>
                          </m:r>
                        </m:sub>
                      </m:sSub>
                      <m:r>
                        <a:rPr lang="ja-JP" altLang="en-US" sz="2000" b="0" i="1" smtClean="0">
                          <a:solidFill>
                            <a:schemeClr val="tx2">
                              <a:lumMod val="50000"/>
                            </a:schemeClr>
                          </a:solidFill>
                          <a:latin typeface="Cambria Math"/>
                          <a:ea typeface="+mj-ea"/>
                        </a:rPr>
                        <m:t>を</m:t>
                      </m:r>
                      <m:r>
                        <a:rPr kumimoji="1" lang="en-US" altLang="ja-JP" sz="2000" b="0" i="1" dirty="0" smtClean="0">
                          <a:solidFill>
                            <a:schemeClr val="tx2">
                              <a:lumMod val="50000"/>
                            </a:schemeClr>
                          </a:solidFill>
                          <a:latin typeface="Cambria Math"/>
                          <a:ea typeface="+mj-ea"/>
                        </a:rPr>
                        <m:t>𝑥</m:t>
                      </m:r>
                    </m:oMath>
                  </a14:m>
                  <a:r>
                    <a:rPr kumimoji="1" lang="ja-JP" altLang="en-US" sz="2000" dirty="0" smtClean="0">
                      <a:solidFill>
                        <a:schemeClr val="tx2">
                          <a:lumMod val="50000"/>
                        </a:schemeClr>
                      </a:solidFill>
                      <a:latin typeface="+mj-ea"/>
                      <a:ea typeface="+mj-ea"/>
                    </a:rPr>
                    <a:t> </a:t>
                  </a:r>
                  <a:r>
                    <a:rPr lang="ja-JP" altLang="en-US" sz="2000" dirty="0">
                      <a:solidFill>
                        <a:schemeClr val="tx2">
                          <a:lumMod val="50000"/>
                        </a:schemeClr>
                      </a:solidFill>
                      <a:latin typeface="+mj-ea"/>
                      <a:ea typeface="+mj-ea"/>
                    </a:rPr>
                    <a:t>であると</a:t>
                  </a:r>
                  <a:r>
                    <a:rPr lang="ja-JP" altLang="en-US" sz="2000" dirty="0" smtClean="0">
                      <a:solidFill>
                        <a:schemeClr val="tx2">
                          <a:lumMod val="50000"/>
                        </a:schemeClr>
                      </a:solidFill>
                      <a:latin typeface="+mj-ea"/>
                      <a:ea typeface="+mj-ea"/>
                    </a:rPr>
                    <a:t>認識</a:t>
                  </a:r>
                  <a:endParaRPr kumimoji="1"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4)</a:t>
                  </a:r>
                  <a:r>
                    <a:rPr lang="ja-JP" altLang="en-US" sz="2000" dirty="0" smtClean="0">
                      <a:solidFill>
                        <a:schemeClr val="tx2">
                          <a:lumMod val="50000"/>
                        </a:schemeClr>
                      </a:solidFill>
                      <a:latin typeface="+mj-ea"/>
                      <a:ea typeface="+mj-ea"/>
                    </a:rPr>
                    <a:t>　状態の知識がなければ</a:t>
                  </a:r>
                  <a14:m>
                    <m:oMath xmlns:m="http://schemas.openxmlformats.org/officeDocument/2006/math">
                      <m:sSub>
                        <m:sSubPr>
                          <m:ctrlPr>
                            <a:rPr lang="en-US" altLang="ja-JP" sz="2000" i="1" smtClean="0">
                              <a:solidFill>
                                <a:schemeClr val="tx2">
                                  <a:lumMod val="50000"/>
                                </a:schemeClr>
                              </a:solidFill>
                              <a:latin typeface="Cambria Math"/>
                              <a:ea typeface="+mj-ea"/>
                            </a:rPr>
                          </m:ctrlPr>
                        </m:sSubPr>
                        <m:e>
                          <m:acc>
                            <m:accPr>
                              <m:chr m:val="̂"/>
                              <m:ctrlPr>
                                <a:rPr lang="en-US" altLang="ja-JP" sz="200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e>
                        <m:sub>
                          <m:r>
                            <a:rPr lang="en-US" altLang="ja-JP" sz="2000" b="0" i="1" smtClean="0">
                              <a:solidFill>
                                <a:schemeClr val="tx2">
                                  <a:lumMod val="50000"/>
                                </a:schemeClr>
                              </a:solidFill>
                              <a:latin typeface="Cambria Math"/>
                              <a:ea typeface="+mj-ea"/>
                            </a:rPr>
                            <m:t>𝑡</m:t>
                          </m:r>
                        </m:sub>
                      </m:sSub>
                    </m:oMath>
                  </a14:m>
                  <a:r>
                    <a:rPr kumimoji="1" lang="ja-JP" altLang="en-US" sz="2000" dirty="0" smtClean="0">
                      <a:solidFill>
                        <a:schemeClr val="tx2">
                          <a:lumMod val="50000"/>
                        </a:schemeClr>
                      </a:solidFill>
                      <a:latin typeface="+mj-ea"/>
                      <a:ea typeface="+mj-ea"/>
                    </a:rPr>
                    <a:t>を</a:t>
                  </a:r>
                  <a14:m>
                    <m:oMath xmlns:m="http://schemas.openxmlformats.org/officeDocument/2006/math">
                      <m:sSub>
                        <m:sSubPr>
                          <m:ctrlPr>
                            <a:rPr kumimoji="1" lang="en-US" altLang="ja-JP" sz="2000" i="1" dirty="0" smtClean="0">
                              <a:solidFill>
                                <a:schemeClr val="tx2">
                                  <a:lumMod val="50000"/>
                                </a:schemeClr>
                              </a:solidFill>
                              <a:latin typeface="Cambria Math"/>
                              <a:ea typeface="+mj-ea"/>
                            </a:rPr>
                          </m:ctrlPr>
                        </m:sSubPr>
                        <m:e>
                          <m:r>
                            <a:rPr kumimoji="1" lang="en-US" altLang="ja-JP" sz="2000" b="0" i="1" dirty="0" smtClean="0">
                              <a:solidFill>
                                <a:schemeClr val="tx2">
                                  <a:lumMod val="50000"/>
                                </a:schemeClr>
                              </a:solidFill>
                              <a:latin typeface="Cambria Math"/>
                              <a:ea typeface="+mj-ea"/>
                            </a:rPr>
                            <m:t>𝑜</m:t>
                          </m:r>
                        </m:e>
                        <m:sub>
                          <m:r>
                            <a:rPr kumimoji="1" lang="en-US" altLang="ja-JP" sz="2000" b="0" i="1" dirty="0" smtClean="0">
                              <a:solidFill>
                                <a:schemeClr val="tx2">
                                  <a:lumMod val="50000"/>
                                </a:schemeClr>
                              </a:solidFill>
                              <a:latin typeface="Cambria Math"/>
                              <a:ea typeface="+mj-ea"/>
                            </a:rPr>
                            <m:t>𝑡</m:t>
                          </m:r>
                        </m:sub>
                      </m:sSub>
                    </m:oMath>
                  </a14:m>
                  <a:r>
                    <a:rPr kumimoji="1" lang="ja-JP" altLang="en-US" sz="2000" dirty="0" smtClean="0">
                      <a:solidFill>
                        <a:schemeClr val="tx2">
                          <a:lumMod val="50000"/>
                        </a:schemeClr>
                      </a:solidFill>
                      <a:latin typeface="+mj-ea"/>
                      <a:ea typeface="+mj-ea"/>
                    </a:rPr>
                    <a:t> であると認識</a:t>
                  </a:r>
                  <a:endParaRPr kumimoji="1" lang="ja-JP" altLang="en-US" sz="2000" dirty="0">
                    <a:solidFill>
                      <a:schemeClr val="tx2">
                        <a:lumMod val="50000"/>
                      </a:schemeClr>
                    </a:solidFill>
                    <a:latin typeface="+mj-ea"/>
                    <a:ea typeface="+mj-ea"/>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699999" y="4320000"/>
                  <a:ext cx="5239511" cy="2123658"/>
                </a:xfrm>
                <a:prstGeom prst="rect">
                  <a:avLst/>
                </a:prstGeom>
                <a:blipFill rotWithShape="1">
                  <a:blip r:embed="rId4"/>
                  <a:stretch>
                    <a:fillRect l="-1281" t="-1437" r="-582" b="-3736"/>
                  </a:stretch>
                </a:blipFill>
              </p:spPr>
              <p:txBody>
                <a:bodyPr/>
                <a:lstStyle/>
                <a:p>
                  <a:r>
                    <a:rPr lang="ja-JP" altLang="en-US">
                      <a:noFill/>
                    </a:rPr>
                    <a:t> </a:t>
                  </a:r>
                </a:p>
              </p:txBody>
            </p:sp>
          </mc:Fallback>
        </mc:AlternateContent>
        <p:cxnSp>
          <p:nvCxnSpPr>
            <p:cNvPr id="32" name="直線矢印コネクタ 31"/>
            <p:cNvCxnSpPr/>
            <p:nvPr/>
          </p:nvCxnSpPr>
          <p:spPr>
            <a:xfrm>
              <a:off x="4680000" y="372600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4860000" y="334800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4860000" y="3348000"/>
                  <a:ext cx="673198"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35" name="直線コネクタ 34"/>
            <p:cNvCxnSpPr/>
            <p:nvPr/>
          </p:nvCxnSpPr>
          <p:spPr>
            <a:xfrm>
              <a:off x="2735760" y="306892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11760" y="2708920"/>
              <a:ext cx="607859"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r>
                <a:rPr kumimoji="1" lang="en-US" altLang="ja-JP" dirty="0" smtClean="0">
                  <a:solidFill>
                    <a:schemeClr val="tx2">
                      <a:lumMod val="50000"/>
                    </a:schemeClr>
                  </a:solidFill>
                  <a:latin typeface="+mj-ea"/>
                  <a:ea typeface="+mj-ea"/>
                </a:rPr>
                <a:t>2</a:t>
              </a:r>
              <a:endParaRPr kumimoji="1" lang="ja-JP" altLang="en-US"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37" name="円/楕円 36"/>
                <p:cNvSpPr>
                  <a:spLocks noChangeAspect="1"/>
                </p:cNvSpPr>
                <p:nvPr/>
              </p:nvSpPr>
              <p:spPr>
                <a:xfrm>
                  <a:off x="2447760" y="346492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2447760" y="3464920"/>
                  <a:ext cx="540000" cy="540000"/>
                </a:xfrm>
                <a:prstGeom prst="ellipse">
                  <a:avLst/>
                </a:prstGeom>
                <a:blipFill rotWithShape="1">
                  <a:blip r:embed="rId6"/>
                  <a:stretch>
                    <a:fillRect l="-3297"/>
                  </a:stretch>
                </a:blipFill>
                <a:ln w="19050">
                  <a:solidFill>
                    <a:schemeClr val="bg2">
                      <a:lumMod val="10000"/>
                    </a:schemeClr>
                  </a:solidFill>
                </a:ln>
              </p:spPr>
              <p:txBody>
                <a:bodyPr/>
                <a:lstStyle/>
                <a:p>
                  <a:r>
                    <a:rPr lang="ja-JP" altLang="en-US">
                      <a:noFill/>
                    </a:rPr>
                    <a:t> </a:t>
                  </a:r>
                </a:p>
              </p:txBody>
            </p:sp>
          </mc:Fallback>
        </mc:AlternateContent>
        <p:cxnSp>
          <p:nvCxnSpPr>
            <p:cNvPr id="38" name="直線矢印コネクタ 37"/>
            <p:cNvCxnSpPr/>
            <p:nvPr/>
          </p:nvCxnSpPr>
          <p:spPr>
            <a:xfrm>
              <a:off x="2987760" y="373492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p:cNvSpPr txBox="1"/>
                <p:nvPr/>
              </p:nvSpPr>
              <p:spPr>
                <a:xfrm>
                  <a:off x="3167760" y="335692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3167760" y="3356920"/>
                  <a:ext cx="673198" cy="369332"/>
                </a:xfrm>
                <a:prstGeom prst="rect">
                  <a:avLst/>
                </a:prstGeom>
                <a:blipFill rotWithShape="1">
                  <a:blip r:embed="rId7"/>
                  <a:stretch>
                    <a:fillRect/>
                  </a:stretch>
                </a:blipFill>
              </p:spPr>
              <p:txBody>
                <a:bodyPr/>
                <a:lstStyle/>
                <a:p>
                  <a:r>
                    <a:rPr lang="ja-JP" altLang="en-US">
                      <a:noFill/>
                    </a:rPr>
                    <a:t> </a:t>
                  </a:r>
                </a:p>
              </p:txBody>
            </p:sp>
          </mc:Fallback>
        </mc:AlternateContent>
      </p:grpSp>
      <p:sp>
        <p:nvSpPr>
          <p:cNvPr id="40" name="正方形/長方形 39"/>
          <p:cNvSpPr/>
          <p:nvPr/>
        </p:nvSpPr>
        <p:spPr>
          <a:xfrm>
            <a:off x="4032000" y="3348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379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(2/4)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a:ln w="12700">
                  <a:noFill/>
                </a:ln>
                <a:solidFill>
                  <a:schemeClr val="bg2">
                    <a:lumMod val="10000"/>
                  </a:schemeClr>
                </a:solidFill>
                <a:effectLst>
                  <a:outerShdw blurRad="38100" dist="38100" dir="2700000" algn="tl">
                    <a:srgbClr val="000000">
                      <a:alpha val="43137"/>
                    </a:srgbClr>
                  </a:outerShdw>
                </a:effectLst>
              </a:rPr>
              <a:t>不完全知覚の判定</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コンテンツ プレースホルダー 2"/>
          <p:cNvSpPr txBox="1">
            <a:spLocks/>
          </p:cNvSpPr>
          <p:nvPr/>
        </p:nvSpPr>
        <p:spPr>
          <a:xfrm>
            <a:off x="900000" y="1584000"/>
            <a:ext cx="7560000" cy="1008112"/>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複数の環境で同じ観測</a:t>
            </a:r>
            <a:r>
              <a:rPr lang="ja-JP" altLang="en-US" sz="2400" b="1" dirty="0" smtClean="0">
                <a:solidFill>
                  <a:schemeClr val="accent1"/>
                </a:solidFill>
                <a:latin typeface="+mj-ea"/>
                <a:ea typeface="+mj-ea"/>
              </a:rPr>
              <a:t>⇒</a:t>
            </a:r>
            <a:r>
              <a:rPr lang="ja-JP" altLang="en-US" sz="2400" dirty="0" smtClean="0">
                <a:solidFill>
                  <a:schemeClr val="bg2">
                    <a:lumMod val="10000"/>
                  </a:schemeClr>
                </a:solidFill>
                <a:latin typeface="+mj-ea"/>
                <a:ea typeface="+mj-ea"/>
              </a:rPr>
              <a:t>同じ行動で異なる結果</a:t>
            </a:r>
            <a:r>
              <a:rPr lang="en-US" altLang="ja-JP" sz="24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遷移</a:t>
            </a:r>
            <a:r>
              <a:rPr lang="en-US" altLang="ja-JP" sz="2400" dirty="0" smtClean="0">
                <a:solidFill>
                  <a:schemeClr val="bg2">
                    <a:lumMod val="10000"/>
                  </a:schemeClr>
                </a:solidFill>
                <a:latin typeface="+mj-ea"/>
                <a:ea typeface="+mj-ea"/>
              </a:rPr>
              <a:t>)</a:t>
            </a: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対象の</a:t>
            </a:r>
            <a:r>
              <a:rPr lang="en-US" altLang="ja-JP" sz="2400" dirty="0" smtClean="0">
                <a:solidFill>
                  <a:schemeClr val="bg2">
                    <a:lumMod val="10000"/>
                  </a:schemeClr>
                </a:solidFill>
                <a:latin typeface="+mj-ea"/>
                <a:ea typeface="+mj-ea"/>
              </a:rPr>
              <a:t>1</a:t>
            </a:r>
            <a:r>
              <a:rPr lang="ja-JP" altLang="en-US" sz="2400" dirty="0" smtClean="0">
                <a:solidFill>
                  <a:schemeClr val="bg2">
                    <a:lumMod val="10000"/>
                  </a:schemeClr>
                </a:solidFill>
                <a:latin typeface="+mj-ea"/>
                <a:ea typeface="+mj-ea"/>
              </a:rPr>
              <a:t>時刻前からの状態遷移に注目</a:t>
            </a:r>
            <a:endParaRPr lang="en-US" altLang="ja-JP" sz="2400" dirty="0" smtClean="0">
              <a:solidFill>
                <a:schemeClr val="bg2">
                  <a:lumMod val="10000"/>
                </a:schemeClr>
              </a:solidFill>
              <a:latin typeface="+mj-ea"/>
              <a:ea typeface="+mj-ea"/>
            </a:endParaRPr>
          </a:p>
        </p:txBody>
      </p:sp>
      <p:grpSp>
        <p:nvGrpSpPr>
          <p:cNvPr id="38" name="グループ化 37"/>
          <p:cNvGrpSpPr/>
          <p:nvPr/>
        </p:nvGrpSpPr>
        <p:grpSpPr>
          <a:xfrm>
            <a:off x="1080000" y="2700000"/>
            <a:ext cx="6840000" cy="3780000"/>
            <a:chOff x="1080000" y="2700000"/>
            <a:chExt cx="6840000" cy="3780000"/>
          </a:xfrm>
        </p:grpSpPr>
        <p:cxnSp>
          <p:nvCxnSpPr>
            <p:cNvPr id="39" name="直線矢印コネクタ 38"/>
            <p:cNvCxnSpPr/>
            <p:nvPr/>
          </p:nvCxnSpPr>
          <p:spPr>
            <a:xfrm>
              <a:off x="1080000" y="3240000"/>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428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120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104000" y="2700000"/>
              <a:ext cx="649537"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ｔ－１</a:t>
              </a:r>
              <a:endParaRPr kumimoji="1" lang="ja-JP" altLang="en-US" dirty="0">
                <a:solidFill>
                  <a:schemeClr val="tx2">
                    <a:lumMod val="50000"/>
                  </a:schemeClr>
                </a:solidFill>
                <a:latin typeface="+mj-ea"/>
                <a:ea typeface="+mj-ea"/>
              </a:endParaRPr>
            </a:p>
          </p:txBody>
        </p:sp>
        <p:sp>
          <p:nvSpPr>
            <p:cNvPr id="43" name="テキスト ボックス 42"/>
            <p:cNvSpPr txBox="1"/>
            <p:nvPr/>
          </p:nvSpPr>
          <p:spPr>
            <a:xfrm>
              <a:off x="6012000" y="2700000"/>
              <a:ext cx="261610"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endParaRPr kumimoji="1" lang="ja-JP" altLang="en-US" dirty="0">
                <a:solidFill>
                  <a:schemeClr val="tx2">
                    <a:lumMod val="50000"/>
                  </a:schemeClr>
                </a:solidFill>
                <a:latin typeface="+mj-ea"/>
                <a:ea typeface="+mj-ea"/>
              </a:endParaRPr>
            </a:p>
          </p:txBody>
        </p:sp>
        <p:grpSp>
          <p:nvGrpSpPr>
            <p:cNvPr id="44" name="Group 30"/>
            <p:cNvGrpSpPr>
              <a:grpSpLocks noChangeAspect="1"/>
            </p:cNvGrpSpPr>
            <p:nvPr/>
          </p:nvGrpSpPr>
          <p:grpSpPr bwMode="auto">
            <a:xfrm>
              <a:off x="1800000" y="5040000"/>
              <a:ext cx="576000" cy="720000"/>
              <a:chOff x="975" y="2568"/>
              <a:chExt cx="367" cy="408"/>
            </a:xfrm>
          </p:grpSpPr>
          <p:sp>
            <p:nvSpPr>
              <p:cNvPr id="56"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57"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58"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59"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0"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1"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2"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3"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4"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5"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6"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67"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mc:AlternateContent xmlns:mc="http://schemas.openxmlformats.org/markup-compatibility/2006" xmlns:a14="http://schemas.microsoft.com/office/drawing/2010/main">
          <mc:Choice Requires="a14">
            <p:sp>
              <p:nvSpPr>
                <p:cNvPr id="45" name="円/楕円 44"/>
                <p:cNvSpPr>
                  <a:spLocks noChangeAspect="1"/>
                </p:cNvSpPr>
                <p:nvPr/>
              </p:nvSpPr>
              <p:spPr>
                <a:xfrm>
                  <a:off x="4140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4140000" y="3456000"/>
                  <a:ext cx="540000" cy="540000"/>
                </a:xfrm>
                <a:prstGeom prst="ellipse">
                  <a:avLst/>
                </a:prstGeom>
                <a:blipFill rotWithShape="1">
                  <a:blip r:embed="rId2"/>
                  <a:stretch>
                    <a:fillRect l="-2174"/>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円/楕円 45"/>
                <p:cNvSpPr>
                  <a:spLocks noChangeAspect="1"/>
                </p:cNvSpPr>
                <p:nvPr/>
              </p:nvSpPr>
              <p:spPr>
                <a:xfrm>
                  <a:off x="5832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sub>
                        </m:sSub>
                      </m:oMath>
                    </m:oMathPara>
                  </a14:m>
                  <a:endParaRPr kumimoji="1" lang="ja-JP" altLang="en-US" dirty="0"/>
                </a:p>
              </p:txBody>
            </p:sp>
          </mc:Choice>
          <mc:Fallback xmlns="">
            <p:sp>
              <p:nvSpPr>
                <p:cNvPr id="46" name="円/楕円 45"/>
                <p:cNvSpPr>
                  <a:spLocks noRot="1" noChangeAspect="1" noMove="1" noResize="1" noEditPoints="1" noAdjustHandles="1" noChangeArrowheads="1" noChangeShapeType="1" noTextEdit="1"/>
                </p:cNvSpPr>
                <p:nvPr/>
              </p:nvSpPr>
              <p:spPr>
                <a:xfrm>
                  <a:off x="5832000" y="3456000"/>
                  <a:ext cx="540000" cy="540000"/>
                </a:xfrm>
                <a:prstGeom prst="ellipse">
                  <a:avLst/>
                </a:prstGeom>
                <a:blipFill rotWithShape="1">
                  <a:blip r:embed="rId3"/>
                  <a:stretch>
                    <a:fillRect/>
                  </a:stretch>
                </a:blipFill>
                <a:ln w="19050">
                  <a:solidFill>
                    <a:schemeClr val="bg2">
                      <a:lumMod val="10000"/>
                    </a:schemeClr>
                  </a:solidFill>
                </a:ln>
              </p:spPr>
              <p:txBody>
                <a:bodyPr/>
                <a:lstStyle/>
                <a:p>
                  <a:r>
                    <a:rPr lang="ja-JP" altLang="en-US">
                      <a:noFill/>
                    </a:rPr>
                    <a:t> </a:t>
                  </a:r>
                </a:p>
              </p:txBody>
            </p:sp>
          </mc:Fallback>
        </mc:AlternateContent>
        <p:sp>
          <p:nvSpPr>
            <p:cNvPr id="47" name="四角形吹き出し 46"/>
            <p:cNvSpPr>
              <a:spLocks/>
            </p:cNvSpPr>
            <p:nvPr/>
          </p:nvSpPr>
          <p:spPr>
            <a:xfrm>
              <a:off x="1440000" y="4320000"/>
              <a:ext cx="6480000" cy="2160000"/>
            </a:xfrm>
            <a:prstGeom prst="wedgeRectCallout">
              <a:avLst>
                <a:gd name="adj1" fmla="val 1888"/>
                <a:gd name="adj2" fmla="val -6601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8" name="テキスト ボックス 47"/>
                <p:cNvSpPr txBox="1"/>
                <p:nvPr/>
              </p:nvSpPr>
              <p:spPr>
                <a:xfrm>
                  <a:off x="2699999" y="4320000"/>
                  <a:ext cx="5103705" cy="1815882"/>
                </a:xfrm>
                <a:prstGeom prst="rect">
                  <a:avLst/>
                </a:prstGeom>
                <a:noFill/>
              </p:spPr>
              <p:txBody>
                <a:bodyPr wrap="none" rtlCol="0">
                  <a:spAutoFit/>
                </a:bodyPr>
                <a:lstStyle/>
                <a:p>
                  <a:r>
                    <a:rPr kumimoji="1" lang="ja-JP" altLang="en-US" sz="2000" dirty="0" smtClean="0">
                      <a:solidFill>
                        <a:schemeClr val="tx2">
                          <a:lumMod val="50000"/>
                        </a:schemeClr>
                      </a:solidFill>
                      <a:latin typeface="+mj-ea"/>
                      <a:ea typeface="+mj-ea"/>
                    </a:rPr>
                    <a:t>②不完全知覚の判定</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1)</a:t>
                  </a:r>
                  <a:r>
                    <a:rPr lang="ja-JP" altLang="en-US" sz="2000" dirty="0" smtClean="0">
                      <a:solidFill>
                        <a:schemeClr val="tx2">
                          <a:lumMod val="50000"/>
                        </a:schemeClr>
                      </a:solidFill>
                      <a:latin typeface="+mj-ea"/>
                      <a:ea typeface="+mj-ea"/>
                    </a:rPr>
                    <a:t>　状態遷移</a:t>
                  </a:r>
                  <a14:m>
                    <m:oMath xmlns:m="http://schemas.openxmlformats.org/officeDocument/2006/math">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e>
                      </m:d>
                    </m:oMath>
                  </a14:m>
                  <a:r>
                    <a:rPr kumimoji="1" lang="ja-JP" altLang="en-US" sz="2000" dirty="0" smtClean="0">
                      <a:solidFill>
                        <a:schemeClr val="tx2">
                          <a:lumMod val="50000"/>
                        </a:schemeClr>
                      </a:solidFill>
                      <a:latin typeface="+mj-ea"/>
                      <a:ea typeface="+mj-ea"/>
                    </a:rPr>
                    <a:t>に関する知識</a:t>
                  </a:r>
                  <a:endParaRPr kumimoji="1"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a:t>
                  </a:r>
                  <a:r>
                    <a:rPr lang="en-US" altLang="ja-JP" sz="2000" dirty="0" smtClean="0">
                      <a:solidFill>
                        <a:schemeClr val="tx2">
                          <a:lumMod val="50000"/>
                        </a:schemeClr>
                      </a:solidFill>
                    </a:rPr>
                    <a:t> </a:t>
                  </a:r>
                  <a14:m>
                    <m:oMath xmlns:m="http://schemas.openxmlformats.org/officeDocument/2006/math">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𝑜</m:t>
                              </m:r>
                            </m:e>
                          </m:acc>
                          <m:r>
                            <a:rPr lang="en-US" altLang="ja-JP" sz="2000" i="1" smtClean="0">
                              <a:solidFill>
                                <a:schemeClr val="tx2">
                                  <a:lumMod val="50000"/>
                                </a:schemeClr>
                              </a:solidFill>
                              <a:latin typeface="Cambria Math"/>
                            </a:rPr>
                            <m:t> </m:t>
                          </m:r>
                        </m:e>
                      </m:d>
                    </m:oMath>
                  </a14:m>
                  <a:r>
                    <a:rPr kumimoji="1" lang="ja-JP" altLang="en-US" sz="2000" dirty="0" smtClean="0">
                      <a:solidFill>
                        <a:schemeClr val="tx2">
                          <a:lumMod val="50000"/>
                        </a:schemeClr>
                      </a:solidFill>
                      <a:latin typeface="+mj-ea"/>
                      <a:ea typeface="+mj-ea"/>
                    </a:rPr>
                    <a:t>を検索　　</a:t>
                  </a:r>
                  <a:r>
                    <a:rPr kumimoji="1" lang="en-US" altLang="ja-JP" sz="2000" dirty="0" smtClean="0">
                      <a:solidFill>
                        <a:schemeClr val="tx2">
                          <a:lumMod val="50000"/>
                        </a:schemeClr>
                      </a:solidFill>
                      <a:latin typeface="+mj-ea"/>
                      <a:ea typeface="+mj-ea"/>
                    </a:rPr>
                    <a:t>(</a:t>
                  </a:r>
                  <a14:m>
                    <m:oMath xmlns:m="http://schemas.openxmlformats.org/officeDocument/2006/math">
                      <m:acc>
                        <m:accPr>
                          <m:chr m:val="̂"/>
                          <m:ctrlPr>
                            <a:rPr kumimoji="1" lang="ja-JP" altLang="en-US" sz="2000" i="1" smtClean="0">
                              <a:solidFill>
                                <a:schemeClr val="tx2">
                                  <a:lumMod val="50000"/>
                                </a:schemeClr>
                              </a:solidFill>
                              <a:latin typeface="Cambria Math"/>
                              <a:ea typeface="+mj-ea"/>
                            </a:rPr>
                          </m:ctrlPr>
                        </m:accPr>
                        <m:e>
                          <m:r>
                            <a:rPr kumimoji="1" lang="en-US" altLang="ja-JP" sz="2000" b="0" i="1" smtClean="0">
                              <a:solidFill>
                                <a:schemeClr val="tx2">
                                  <a:lumMod val="50000"/>
                                </a:schemeClr>
                              </a:solidFill>
                              <a:latin typeface="Cambria Math"/>
                              <a:ea typeface="+mj-ea"/>
                            </a:rPr>
                            <m:t>𝑜</m:t>
                          </m:r>
                        </m:e>
                      </m:acc>
                    </m:oMath>
                  </a14:m>
                  <a:r>
                    <a:rPr kumimoji="1" lang="ja-JP" altLang="en-US" sz="2000" dirty="0" smtClean="0">
                      <a:solidFill>
                        <a:schemeClr val="tx2">
                          <a:lumMod val="50000"/>
                        </a:schemeClr>
                      </a:solidFill>
                      <a:latin typeface="+mj-ea"/>
                      <a:ea typeface="+mj-ea"/>
                    </a:rPr>
                    <a:t>は任意</a:t>
                  </a:r>
                  <a:r>
                    <a:rPr kumimoji="1" lang="en-US" altLang="ja-JP" sz="2000" dirty="0" smtClean="0">
                      <a:solidFill>
                        <a:schemeClr val="tx2">
                          <a:lumMod val="50000"/>
                        </a:schemeClr>
                      </a:solidFill>
                      <a:latin typeface="+mj-ea"/>
                      <a:ea typeface="+mj-ea"/>
                    </a:rPr>
                    <a:t>)</a:t>
                  </a:r>
                </a:p>
                <a:p>
                  <a:r>
                    <a:rPr lang="en-US" altLang="ja-JP" sz="2000" dirty="0" smtClean="0">
                      <a:solidFill>
                        <a:schemeClr val="tx2">
                          <a:lumMod val="50000"/>
                        </a:schemeClr>
                      </a:solidFill>
                      <a:latin typeface="+mj-ea"/>
                      <a:ea typeface="+mj-ea"/>
                    </a:rPr>
                    <a:t>2)</a:t>
                  </a:r>
                  <a:r>
                    <a:rPr lang="ja-JP" altLang="en-US" sz="2000" dirty="0" smtClean="0">
                      <a:solidFill>
                        <a:schemeClr val="tx2">
                          <a:lumMod val="50000"/>
                        </a:schemeClr>
                      </a:solidFill>
                      <a:latin typeface="+mj-ea"/>
                      <a:ea typeface="+mj-ea"/>
                    </a:rPr>
                    <a:t>　見つかった知識を</a:t>
                  </a:r>
                  <a14:m>
                    <m:oMath xmlns:m="http://schemas.openxmlformats.org/officeDocument/2006/math">
                      <m:d>
                        <m:dPr>
                          <m:ctrlPr>
                            <a:rPr lang="en-US" altLang="ja-JP" sz="2000" b="0" i="1" smtClean="0">
                              <a:solidFill>
                                <a:schemeClr val="tx2">
                                  <a:lumMod val="50000"/>
                                </a:schemeClr>
                              </a:solidFill>
                              <a:latin typeface="Cambria Math"/>
                              <a:ea typeface="+mj-ea"/>
                            </a:rPr>
                          </m:ctrlPr>
                        </m:dPr>
                        <m:e>
                          <m:sSub>
                            <m:sSubPr>
                              <m:ctrlPr>
                                <a:rPr lang="en-US" altLang="ja-JP" sz="2000" b="0" i="1" smtClean="0">
                                  <a:solidFill>
                                    <a:schemeClr val="tx2">
                                      <a:lumMod val="50000"/>
                                    </a:schemeClr>
                                  </a:solidFill>
                                  <a:latin typeface="Cambria Math"/>
                                  <a:ea typeface="+mj-ea"/>
                                </a:rPr>
                              </m:ctrlPr>
                            </m:sSubPr>
                            <m:e>
                              <m:acc>
                                <m:accPr>
                                  <m:chr m:val="̂"/>
                                  <m:ctrlPr>
                                    <a:rPr lang="en-US" altLang="ja-JP" sz="2000" b="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e>
                            <m:sub>
                              <m:r>
                                <a:rPr lang="en-US" altLang="ja-JP" sz="2000" b="0" i="1" smtClean="0">
                                  <a:solidFill>
                                    <a:schemeClr val="tx2">
                                      <a:lumMod val="50000"/>
                                    </a:schemeClr>
                                  </a:solidFill>
                                  <a:latin typeface="Cambria Math"/>
                                  <a:ea typeface="+mj-ea"/>
                                </a:rPr>
                                <m:t>𝑡</m:t>
                              </m:r>
                              <m:r>
                                <a:rPr lang="en-US" altLang="ja-JP" sz="2000" b="0" i="1" smtClean="0">
                                  <a:solidFill>
                                    <a:schemeClr val="tx2">
                                      <a:lumMod val="50000"/>
                                    </a:schemeClr>
                                  </a:solidFill>
                                  <a:latin typeface="Cambria Math"/>
                                  <a:ea typeface="+mj-ea"/>
                                </a:rPr>
                                <m:t>−</m:t>
                              </m:r>
                              <m:r>
                                <a:rPr lang="en-US" altLang="ja-JP" sz="2000" b="0" i="1" smtClean="0">
                                  <a:solidFill>
                                    <a:schemeClr val="tx2">
                                      <a:lumMod val="50000"/>
                                    </a:schemeClr>
                                  </a:solidFill>
                                  <a:latin typeface="Cambria Math"/>
                                  <a:ea typeface="+mj-ea"/>
                                </a:rPr>
                                <m:t>1</m:t>
                              </m:r>
                            </m:sub>
                          </m:sSub>
                          <m:r>
                            <a:rPr lang="en-US" altLang="ja-JP" sz="2000" b="0" i="1" smtClean="0">
                              <a:solidFill>
                                <a:schemeClr val="tx2">
                                  <a:lumMod val="50000"/>
                                </a:schemeClr>
                              </a:solidFill>
                              <a:latin typeface="Cambria Math"/>
                              <a:ea typeface="+mj-ea"/>
                            </a:rPr>
                            <m:t>,</m:t>
                          </m:r>
                          <m:sSub>
                            <m:sSubPr>
                              <m:ctrlPr>
                                <a:rPr lang="en-US" altLang="ja-JP" sz="2000" b="0" i="1" smtClean="0">
                                  <a:solidFill>
                                    <a:schemeClr val="tx2">
                                      <a:lumMod val="50000"/>
                                    </a:schemeClr>
                                  </a:solidFill>
                                  <a:latin typeface="Cambria Math"/>
                                  <a:ea typeface="+mj-ea"/>
                                </a:rPr>
                              </m:ctrlPr>
                            </m:sSubPr>
                            <m:e>
                              <m:r>
                                <a:rPr lang="en-US" altLang="ja-JP" sz="2000" b="0" i="1" smtClean="0">
                                  <a:solidFill>
                                    <a:schemeClr val="tx2">
                                      <a:lumMod val="50000"/>
                                    </a:schemeClr>
                                  </a:solidFill>
                                  <a:latin typeface="Cambria Math"/>
                                  <a:ea typeface="+mj-ea"/>
                                </a:rPr>
                                <m:t>𝑎</m:t>
                              </m:r>
                            </m:e>
                            <m:sub>
                              <m:r>
                                <a:rPr lang="en-US" altLang="ja-JP" sz="2000" b="0" i="1" smtClean="0">
                                  <a:solidFill>
                                    <a:schemeClr val="tx2">
                                      <a:lumMod val="50000"/>
                                    </a:schemeClr>
                                  </a:solidFill>
                                  <a:latin typeface="Cambria Math"/>
                                  <a:ea typeface="+mj-ea"/>
                                </a:rPr>
                                <m:t>𝑡</m:t>
                              </m:r>
                              <m:r>
                                <a:rPr lang="en-US" altLang="ja-JP" sz="2000" b="0" i="1" smtClean="0">
                                  <a:solidFill>
                                    <a:schemeClr val="tx2">
                                      <a:lumMod val="50000"/>
                                    </a:schemeClr>
                                  </a:solidFill>
                                  <a:latin typeface="Cambria Math"/>
                                  <a:ea typeface="+mj-ea"/>
                                </a:rPr>
                                <m:t>−</m:t>
                              </m:r>
                              <m:r>
                                <a:rPr lang="en-US" altLang="ja-JP" sz="2000" b="0" i="1" smtClean="0">
                                  <a:solidFill>
                                    <a:schemeClr val="tx2">
                                      <a:lumMod val="50000"/>
                                    </a:schemeClr>
                                  </a:solidFill>
                                  <a:latin typeface="Cambria Math"/>
                                  <a:ea typeface="+mj-ea"/>
                                </a:rPr>
                                <m:t>1</m:t>
                              </m:r>
                            </m:sub>
                          </m:sSub>
                          <m:r>
                            <a:rPr lang="en-US" altLang="ja-JP" sz="2000" b="0" i="1" smtClean="0">
                              <a:solidFill>
                                <a:schemeClr val="tx2">
                                  <a:lumMod val="50000"/>
                                </a:schemeClr>
                              </a:solidFill>
                              <a:latin typeface="Cambria Math"/>
                              <a:ea typeface="+mj-ea"/>
                            </a:rPr>
                            <m:t>,</m:t>
                          </m:r>
                          <m:sSub>
                            <m:sSubPr>
                              <m:ctrlPr>
                                <a:rPr lang="en-US" altLang="ja-JP" sz="2000" b="0" i="1" smtClean="0">
                                  <a:solidFill>
                                    <a:schemeClr val="tx2">
                                      <a:lumMod val="50000"/>
                                    </a:schemeClr>
                                  </a:solidFill>
                                  <a:latin typeface="Cambria Math"/>
                                  <a:ea typeface="+mj-ea"/>
                                </a:rPr>
                              </m:ctrlPr>
                            </m:sSubPr>
                            <m:e>
                              <m:acc>
                                <m:accPr>
                                  <m:chr m:val="̂"/>
                                  <m:ctrlPr>
                                    <a:rPr lang="en-US" altLang="ja-JP" sz="2000" b="0" i="1" smtClean="0">
                                      <a:solidFill>
                                        <a:schemeClr val="tx2">
                                          <a:lumMod val="50000"/>
                                        </a:schemeClr>
                                      </a:solidFill>
                                      <a:latin typeface="Cambria Math"/>
                                      <a:ea typeface="+mj-ea"/>
                                    </a:rPr>
                                  </m:ctrlPr>
                                </m:accPr>
                                <m:e>
                                  <m:r>
                                    <a:rPr lang="en-US" altLang="ja-JP" sz="2000" b="0" i="1" smtClean="0">
                                      <a:solidFill>
                                        <a:schemeClr val="tx2">
                                          <a:lumMod val="50000"/>
                                        </a:schemeClr>
                                      </a:solidFill>
                                      <a:latin typeface="Cambria Math"/>
                                      <a:ea typeface="+mj-ea"/>
                                    </a:rPr>
                                    <m:t>𝑜</m:t>
                                  </m:r>
                                </m:e>
                              </m:acc>
                              <m:r>
                                <a:rPr lang="en-US" altLang="ja-JP" sz="2000" b="0" i="1" smtClean="0">
                                  <a:solidFill>
                                    <a:schemeClr val="tx2">
                                      <a:lumMod val="50000"/>
                                    </a:schemeClr>
                                  </a:solidFill>
                                  <a:latin typeface="Cambria Math"/>
                                  <a:ea typeface="+mj-ea"/>
                                </a:rPr>
                                <m:t>′</m:t>
                              </m:r>
                            </m:e>
                            <m:sub>
                              <m:r>
                                <a:rPr lang="en-US" altLang="ja-JP" sz="2000" b="0" i="1" smtClean="0">
                                  <a:solidFill>
                                    <a:schemeClr val="tx2">
                                      <a:lumMod val="50000"/>
                                    </a:schemeClr>
                                  </a:solidFill>
                                  <a:latin typeface="Cambria Math"/>
                                  <a:ea typeface="+mj-ea"/>
                                </a:rPr>
                                <m:t>𝑡</m:t>
                              </m:r>
                            </m:sub>
                          </m:sSub>
                        </m:e>
                      </m:d>
                    </m:oMath>
                  </a14:m>
                  <a:r>
                    <a:rPr lang="ja-JP" altLang="en-US" sz="2000" dirty="0" smtClean="0">
                      <a:solidFill>
                        <a:schemeClr val="tx2">
                          <a:lumMod val="50000"/>
                        </a:schemeClr>
                      </a:solidFill>
                      <a:latin typeface="+mj-ea"/>
                      <a:ea typeface="+mj-ea"/>
                    </a:rPr>
                    <a:t>とする</a:t>
                  </a:r>
                  <a:endParaRPr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3)</a:t>
                  </a:r>
                  <a:r>
                    <a:rPr lang="ja-JP" altLang="en-US" sz="2000" dirty="0" smtClean="0">
                      <a:solidFill>
                        <a:schemeClr val="tx2">
                          <a:lumMod val="50000"/>
                        </a:schemeClr>
                      </a:solidFill>
                      <a:latin typeface="+mj-ea"/>
                      <a:ea typeface="+mj-ea"/>
                    </a:rPr>
                    <a:t>　</a:t>
                  </a:r>
                  <a14:m>
                    <m:oMath xmlns:m="http://schemas.openxmlformats.org/officeDocument/2006/math">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oMath>
                  </a14:m>
                  <a:r>
                    <a:rPr kumimoji="1" lang="ja-JP" altLang="en-US" sz="2000" dirty="0" smtClean="0">
                      <a:solidFill>
                        <a:schemeClr val="tx2">
                          <a:lumMod val="50000"/>
                        </a:schemeClr>
                      </a:solidFill>
                      <a:latin typeface="+mj-ea"/>
                      <a:ea typeface="+mj-ea"/>
                    </a:rPr>
                    <a:t>と</a:t>
                  </a:r>
                  <a14:m>
                    <m:oMath xmlns:m="http://schemas.openxmlformats.org/officeDocument/2006/math">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r>
                            <a:rPr lang="en-US" altLang="ja-JP" sz="2000" b="0" i="1" smtClean="0">
                              <a:solidFill>
                                <a:schemeClr val="tx2">
                                  <a:lumMod val="50000"/>
                                </a:schemeClr>
                              </a:solidFill>
                              <a:latin typeface="Cambria Math"/>
                            </a:rPr>
                            <m:t>′</m:t>
                          </m:r>
                        </m:e>
                        <m:sub>
                          <m:r>
                            <a:rPr lang="en-US" altLang="ja-JP" sz="2000" i="1">
                              <a:solidFill>
                                <a:schemeClr val="tx2">
                                  <a:lumMod val="50000"/>
                                </a:schemeClr>
                              </a:solidFill>
                              <a:latin typeface="Cambria Math"/>
                            </a:rPr>
                            <m:t>𝑡</m:t>
                          </m:r>
                        </m:sub>
                      </m:sSub>
                    </m:oMath>
                  </a14:m>
                  <a:r>
                    <a:rPr kumimoji="1" lang="ja-JP" altLang="en-US" sz="2000" dirty="0" smtClean="0">
                      <a:solidFill>
                        <a:schemeClr val="tx2">
                          <a:lumMod val="50000"/>
                        </a:schemeClr>
                      </a:solidFill>
                      <a:latin typeface="+mj-ea"/>
                      <a:ea typeface="+mj-ea"/>
                    </a:rPr>
                    <a:t>が違う場合</a:t>
                  </a:r>
                  <a:r>
                    <a:rPr lang="ja-JP" altLang="en-US" sz="2000" dirty="0">
                      <a:solidFill>
                        <a:schemeClr val="tx2">
                          <a:lumMod val="50000"/>
                        </a:schemeClr>
                      </a:solidFill>
                      <a:latin typeface="+mj-ea"/>
                      <a:ea typeface="+mj-ea"/>
                    </a:rPr>
                    <a:t>，</a:t>
                  </a:r>
                  <a14:m>
                    <m:oMath xmlns:m="http://schemas.openxmlformats.org/officeDocument/2006/math">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oMath>
                  </a14:m>
                  <a:r>
                    <a:rPr kumimoji="1" lang="ja-JP" altLang="en-US" sz="2000" dirty="0" smtClean="0">
                      <a:solidFill>
                        <a:schemeClr val="tx2">
                          <a:lumMod val="50000"/>
                        </a:schemeClr>
                      </a:solidFill>
                      <a:latin typeface="+mj-ea"/>
                      <a:ea typeface="+mj-ea"/>
                    </a:rPr>
                    <a:t>を不完全知覚と判定</a:t>
                  </a:r>
                  <a:endParaRPr kumimoji="1" lang="ja-JP" altLang="en-US" sz="2000" dirty="0">
                    <a:solidFill>
                      <a:schemeClr val="tx2">
                        <a:lumMod val="50000"/>
                      </a:schemeClr>
                    </a:solidFill>
                    <a:latin typeface="+mj-ea"/>
                    <a:ea typeface="+mj-ea"/>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2699999" y="4320000"/>
                  <a:ext cx="5103705" cy="1815882"/>
                </a:xfrm>
                <a:prstGeom prst="rect">
                  <a:avLst/>
                </a:prstGeom>
                <a:blipFill rotWithShape="1">
                  <a:blip r:embed="rId4"/>
                  <a:stretch>
                    <a:fillRect l="-1314" t="-1678" r="-717" b="-4362"/>
                  </a:stretch>
                </a:blipFill>
              </p:spPr>
              <p:txBody>
                <a:bodyPr/>
                <a:lstStyle/>
                <a:p>
                  <a:r>
                    <a:rPr lang="ja-JP" altLang="en-US">
                      <a:noFill/>
                    </a:rPr>
                    <a:t> </a:t>
                  </a:r>
                </a:p>
              </p:txBody>
            </p:sp>
          </mc:Fallback>
        </mc:AlternateContent>
        <p:cxnSp>
          <p:nvCxnSpPr>
            <p:cNvPr id="49" name="直線矢印コネクタ 48"/>
            <p:cNvCxnSpPr/>
            <p:nvPr/>
          </p:nvCxnSpPr>
          <p:spPr>
            <a:xfrm>
              <a:off x="4680000" y="372600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テキスト ボックス 49"/>
                <p:cNvSpPr txBox="1"/>
                <p:nvPr/>
              </p:nvSpPr>
              <p:spPr>
                <a:xfrm>
                  <a:off x="4860000" y="334800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4860000" y="3348000"/>
                  <a:ext cx="673198"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51" name="直線コネクタ 50"/>
            <p:cNvCxnSpPr/>
            <p:nvPr/>
          </p:nvCxnSpPr>
          <p:spPr>
            <a:xfrm>
              <a:off x="2735760" y="306892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411760" y="2708920"/>
              <a:ext cx="607859"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r>
                <a:rPr kumimoji="1" lang="en-US" altLang="ja-JP" dirty="0" smtClean="0">
                  <a:solidFill>
                    <a:schemeClr val="tx2">
                      <a:lumMod val="50000"/>
                    </a:schemeClr>
                  </a:solidFill>
                  <a:latin typeface="+mj-ea"/>
                  <a:ea typeface="+mj-ea"/>
                </a:rPr>
                <a:t>2</a:t>
              </a:r>
              <a:endParaRPr kumimoji="1" lang="ja-JP" altLang="en-US"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53" name="円/楕円 52"/>
                <p:cNvSpPr>
                  <a:spLocks noChangeAspect="1"/>
                </p:cNvSpPr>
                <p:nvPr/>
              </p:nvSpPr>
              <p:spPr>
                <a:xfrm>
                  <a:off x="2447760" y="346492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53" name="円/楕円 52"/>
                <p:cNvSpPr>
                  <a:spLocks noRot="1" noChangeAspect="1" noMove="1" noResize="1" noEditPoints="1" noAdjustHandles="1" noChangeArrowheads="1" noChangeShapeType="1" noTextEdit="1"/>
                </p:cNvSpPr>
                <p:nvPr/>
              </p:nvSpPr>
              <p:spPr>
                <a:xfrm>
                  <a:off x="2447760" y="3464920"/>
                  <a:ext cx="540000" cy="540000"/>
                </a:xfrm>
                <a:prstGeom prst="ellipse">
                  <a:avLst/>
                </a:prstGeom>
                <a:blipFill rotWithShape="1">
                  <a:blip r:embed="rId6"/>
                  <a:stretch>
                    <a:fillRect l="-3297"/>
                  </a:stretch>
                </a:blipFill>
                <a:ln w="19050">
                  <a:solidFill>
                    <a:schemeClr val="bg2">
                      <a:lumMod val="10000"/>
                    </a:schemeClr>
                  </a:solidFill>
                </a:ln>
              </p:spPr>
              <p:txBody>
                <a:bodyPr/>
                <a:lstStyle/>
                <a:p>
                  <a:r>
                    <a:rPr lang="ja-JP" altLang="en-US">
                      <a:noFill/>
                    </a:rPr>
                    <a:t> </a:t>
                  </a:r>
                </a:p>
              </p:txBody>
            </p:sp>
          </mc:Fallback>
        </mc:AlternateContent>
        <p:cxnSp>
          <p:nvCxnSpPr>
            <p:cNvPr id="54" name="直線矢印コネクタ 53"/>
            <p:cNvCxnSpPr/>
            <p:nvPr/>
          </p:nvCxnSpPr>
          <p:spPr>
            <a:xfrm>
              <a:off x="2987760" y="373492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テキスト ボックス 54"/>
                <p:cNvSpPr txBox="1"/>
                <p:nvPr/>
              </p:nvSpPr>
              <p:spPr>
                <a:xfrm>
                  <a:off x="3167760" y="335692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3167760" y="3356920"/>
                  <a:ext cx="673198" cy="369332"/>
                </a:xfrm>
                <a:prstGeom prst="rect">
                  <a:avLst/>
                </a:prstGeom>
                <a:blipFill rotWithShape="1">
                  <a:blip r:embed="rId7"/>
                  <a:stretch>
                    <a:fillRect/>
                  </a:stretch>
                </a:blipFill>
              </p:spPr>
              <p:txBody>
                <a:bodyPr/>
                <a:lstStyle/>
                <a:p>
                  <a:r>
                    <a:rPr lang="ja-JP" altLang="en-US">
                      <a:noFill/>
                    </a:rPr>
                    <a:t> </a:t>
                  </a:r>
                </a:p>
              </p:txBody>
            </p:sp>
          </mc:Fallback>
        </mc:AlternateContent>
      </p:grpSp>
      <p:sp>
        <p:nvSpPr>
          <p:cNvPr id="68" name="正方形/長方形 67"/>
          <p:cNvSpPr/>
          <p:nvPr/>
        </p:nvSpPr>
        <p:spPr>
          <a:xfrm>
            <a:off x="3996216" y="3348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759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(3/4)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細分化</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grpSp>
        <p:nvGrpSpPr>
          <p:cNvPr id="8" name="グループ化 7"/>
          <p:cNvGrpSpPr/>
          <p:nvPr/>
        </p:nvGrpSpPr>
        <p:grpSpPr>
          <a:xfrm>
            <a:off x="1080000" y="2700000"/>
            <a:ext cx="6840000" cy="3780000"/>
            <a:chOff x="1080000" y="2700000"/>
            <a:chExt cx="6840000" cy="3780000"/>
          </a:xfrm>
        </p:grpSpPr>
        <p:cxnSp>
          <p:nvCxnSpPr>
            <p:cNvPr id="9" name="直線矢印コネクタ 8"/>
            <p:cNvCxnSpPr/>
            <p:nvPr/>
          </p:nvCxnSpPr>
          <p:spPr>
            <a:xfrm>
              <a:off x="1080000" y="3240000"/>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428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20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104000" y="2700000"/>
              <a:ext cx="649537"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ｔ－１</a:t>
              </a:r>
              <a:endParaRPr kumimoji="1" lang="ja-JP" altLang="en-US" dirty="0">
                <a:solidFill>
                  <a:schemeClr val="tx2">
                    <a:lumMod val="50000"/>
                  </a:schemeClr>
                </a:solidFill>
                <a:latin typeface="+mj-ea"/>
                <a:ea typeface="+mj-ea"/>
              </a:endParaRPr>
            </a:p>
          </p:txBody>
        </p:sp>
        <p:sp>
          <p:nvSpPr>
            <p:cNvPr id="13" name="テキスト ボックス 12"/>
            <p:cNvSpPr txBox="1"/>
            <p:nvPr/>
          </p:nvSpPr>
          <p:spPr>
            <a:xfrm>
              <a:off x="6012000" y="2700000"/>
              <a:ext cx="261610"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endParaRPr kumimoji="1" lang="ja-JP" altLang="en-US" dirty="0">
                <a:solidFill>
                  <a:schemeClr val="tx2">
                    <a:lumMod val="50000"/>
                  </a:schemeClr>
                </a:solidFill>
                <a:latin typeface="+mj-ea"/>
                <a:ea typeface="+mj-ea"/>
              </a:endParaRPr>
            </a:p>
          </p:txBody>
        </p:sp>
        <p:grpSp>
          <p:nvGrpSpPr>
            <p:cNvPr id="14" name="Group 30"/>
            <p:cNvGrpSpPr>
              <a:grpSpLocks noChangeAspect="1"/>
            </p:cNvGrpSpPr>
            <p:nvPr/>
          </p:nvGrpSpPr>
          <p:grpSpPr bwMode="auto">
            <a:xfrm>
              <a:off x="1800000" y="5040000"/>
              <a:ext cx="576000" cy="720000"/>
              <a:chOff x="975" y="2568"/>
              <a:chExt cx="367" cy="408"/>
            </a:xfrm>
          </p:grpSpPr>
          <p:sp>
            <p:nvSpPr>
              <p:cNvPr id="26"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8"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9"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0"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1"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2"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3"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4"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5"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6"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7"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8"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mc:AlternateContent xmlns:mc="http://schemas.openxmlformats.org/markup-compatibility/2006" xmlns:a14="http://schemas.microsoft.com/office/drawing/2010/main">
          <mc:Choice Requires="a14">
            <p:sp>
              <p:nvSpPr>
                <p:cNvPr id="15" name="円/楕円 14"/>
                <p:cNvSpPr>
                  <a:spLocks noChangeAspect="1"/>
                </p:cNvSpPr>
                <p:nvPr/>
              </p:nvSpPr>
              <p:spPr>
                <a:xfrm>
                  <a:off x="4140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15" name="円/楕円 14"/>
                <p:cNvSpPr>
                  <a:spLocks noRot="1" noChangeAspect="1" noMove="1" noResize="1" noEditPoints="1" noAdjustHandles="1" noChangeArrowheads="1" noChangeShapeType="1" noTextEdit="1"/>
                </p:cNvSpPr>
                <p:nvPr/>
              </p:nvSpPr>
              <p:spPr>
                <a:xfrm>
                  <a:off x="4140000" y="3456000"/>
                  <a:ext cx="540000" cy="540000"/>
                </a:xfrm>
                <a:prstGeom prst="ellipse">
                  <a:avLst/>
                </a:prstGeom>
                <a:blipFill rotWithShape="1">
                  <a:blip r:embed="rId2"/>
                  <a:stretch>
                    <a:fillRect l="-2174"/>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円/楕円 15"/>
                <p:cNvSpPr>
                  <a:spLocks noChangeAspect="1"/>
                </p:cNvSpPr>
                <p:nvPr/>
              </p:nvSpPr>
              <p:spPr>
                <a:xfrm>
                  <a:off x="5832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sub>
                        </m:sSub>
                      </m:oMath>
                    </m:oMathPara>
                  </a14:m>
                  <a:endParaRPr kumimoji="1" lang="ja-JP" altLang="en-US" dirty="0"/>
                </a:p>
              </p:txBody>
            </p:sp>
          </mc:Choice>
          <mc:Fallback xmlns="">
            <p:sp>
              <p:nvSpPr>
                <p:cNvPr id="16" name="円/楕円 15"/>
                <p:cNvSpPr>
                  <a:spLocks noRot="1" noChangeAspect="1" noMove="1" noResize="1" noEditPoints="1" noAdjustHandles="1" noChangeArrowheads="1" noChangeShapeType="1" noTextEdit="1"/>
                </p:cNvSpPr>
                <p:nvPr/>
              </p:nvSpPr>
              <p:spPr>
                <a:xfrm>
                  <a:off x="5832000" y="3456000"/>
                  <a:ext cx="540000" cy="540000"/>
                </a:xfrm>
                <a:prstGeom prst="ellipse">
                  <a:avLst/>
                </a:prstGeom>
                <a:blipFill rotWithShape="1">
                  <a:blip r:embed="rId3"/>
                  <a:stretch>
                    <a:fillRect/>
                  </a:stretch>
                </a:blipFill>
                <a:ln w="19050">
                  <a:solidFill>
                    <a:schemeClr val="bg2">
                      <a:lumMod val="10000"/>
                    </a:schemeClr>
                  </a:solidFill>
                </a:ln>
              </p:spPr>
              <p:txBody>
                <a:bodyPr/>
                <a:lstStyle/>
                <a:p>
                  <a:r>
                    <a:rPr lang="ja-JP" altLang="en-US">
                      <a:noFill/>
                    </a:rPr>
                    <a:t> </a:t>
                  </a:r>
                </a:p>
              </p:txBody>
            </p:sp>
          </mc:Fallback>
        </mc:AlternateContent>
        <p:sp>
          <p:nvSpPr>
            <p:cNvPr id="17" name="四角形吹き出し 16"/>
            <p:cNvSpPr>
              <a:spLocks/>
            </p:cNvSpPr>
            <p:nvPr/>
          </p:nvSpPr>
          <p:spPr>
            <a:xfrm>
              <a:off x="1440000" y="4320000"/>
              <a:ext cx="6480000" cy="2160000"/>
            </a:xfrm>
            <a:prstGeom prst="wedgeRectCallout">
              <a:avLst>
                <a:gd name="adj1" fmla="val 1888"/>
                <a:gd name="adj2" fmla="val -6601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2699999" y="4320000"/>
                  <a:ext cx="5134226" cy="2123658"/>
                </a:xfrm>
                <a:prstGeom prst="rect">
                  <a:avLst/>
                </a:prstGeom>
                <a:noFill/>
              </p:spPr>
              <p:txBody>
                <a:bodyPr wrap="none" rtlCol="0">
                  <a:spAutoFit/>
                </a:bodyPr>
                <a:lstStyle/>
                <a:p>
                  <a:r>
                    <a:rPr lang="ja-JP" altLang="en-US" sz="2000" dirty="0" smtClean="0">
                      <a:solidFill>
                        <a:schemeClr val="tx2">
                          <a:lumMod val="50000"/>
                        </a:schemeClr>
                      </a:solidFill>
                      <a:latin typeface="+mj-ea"/>
                      <a:ea typeface="+mj-ea"/>
                    </a:rPr>
                    <a:t>③</a:t>
                  </a:r>
                  <a:r>
                    <a:rPr kumimoji="1" lang="ja-JP" altLang="en-US" sz="2000" dirty="0" smtClean="0">
                      <a:solidFill>
                        <a:schemeClr val="tx2">
                          <a:lumMod val="50000"/>
                        </a:schemeClr>
                      </a:solidFill>
                      <a:latin typeface="+mj-ea"/>
                      <a:ea typeface="+mj-ea"/>
                    </a:rPr>
                    <a:t>細分化</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1)</a:t>
                  </a:r>
                  <a:r>
                    <a:rPr lang="ja-JP" altLang="en-US" sz="2000" dirty="0" smtClean="0">
                      <a:solidFill>
                        <a:schemeClr val="tx2">
                          <a:lumMod val="50000"/>
                        </a:schemeClr>
                      </a:solidFill>
                      <a:latin typeface="+mj-ea"/>
                      <a:ea typeface="+mj-ea"/>
                    </a:rPr>
                    <a:t>　新たな状態を</a:t>
                  </a:r>
                  <a14:m>
                    <m:oMath xmlns:m="http://schemas.openxmlformats.org/officeDocument/2006/math">
                      <m:r>
                        <a:rPr lang="en-US" altLang="ja-JP" sz="2000" b="0" i="0" smtClean="0">
                          <a:solidFill>
                            <a:schemeClr val="tx2">
                              <a:lumMod val="50000"/>
                            </a:schemeClr>
                          </a:solidFill>
                          <a:latin typeface="Cambria Math"/>
                        </a:rPr>
                        <m:t> </m:t>
                      </m:r>
                      <m:r>
                        <a:rPr lang="en-US" altLang="ja-JP" sz="2000" b="0" i="1" smtClean="0">
                          <a:solidFill>
                            <a:schemeClr val="tx2">
                              <a:lumMod val="50000"/>
                            </a:schemeClr>
                          </a:solidFill>
                          <a:latin typeface="Cambria Math"/>
                        </a:rPr>
                        <m:t>𝑥</m:t>
                      </m:r>
                      <m:r>
                        <a:rPr lang="en-US" altLang="ja-JP" sz="2000" b="0" i="0" smtClean="0">
                          <a:solidFill>
                            <a:schemeClr val="tx2">
                              <a:lumMod val="50000"/>
                            </a:schemeClr>
                          </a:solidFill>
                          <a:latin typeface="Cambria Math"/>
                        </a:rPr>
                        <m:t>=</m:t>
                      </m:r>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−2</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−2</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b="0" i="1" smtClean="0">
                                  <a:solidFill>
                                    <a:schemeClr val="tx2">
                                      <a:lumMod val="50000"/>
                                    </a:schemeClr>
                                  </a:solidFill>
                                  <a:latin typeface="Cambria Math"/>
                                </a:rPr>
                                <m:t>−1</m:t>
                              </m:r>
                            </m:sub>
                          </m:sSub>
                        </m:e>
                      </m:d>
                      <m:r>
                        <a:rPr lang="en-US" altLang="ja-JP" sz="2000" b="0" i="1" smtClean="0">
                          <a:solidFill>
                            <a:schemeClr val="tx2">
                              <a:lumMod val="50000"/>
                            </a:schemeClr>
                          </a:solidFill>
                          <a:latin typeface="Cambria Math"/>
                        </a:rPr>
                        <m:t> </m:t>
                      </m:r>
                    </m:oMath>
                  </a14:m>
                  <a:r>
                    <a:rPr lang="ja-JP" altLang="en-US" sz="2000" dirty="0" smtClean="0">
                      <a:solidFill>
                        <a:schemeClr val="tx2">
                          <a:lumMod val="50000"/>
                        </a:schemeClr>
                      </a:solidFill>
                      <a:latin typeface="+mj-ea"/>
                      <a:ea typeface="+mj-ea"/>
                    </a:rPr>
                    <a:t>とする</a:t>
                  </a:r>
                  <a:endParaRPr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2)</a:t>
                  </a:r>
                  <a:r>
                    <a:rPr lang="ja-JP" altLang="en-US" sz="2000" dirty="0" smtClean="0">
                      <a:solidFill>
                        <a:schemeClr val="tx2">
                          <a:lumMod val="50000"/>
                        </a:schemeClr>
                      </a:solidFill>
                      <a:latin typeface="+mj-ea"/>
                      <a:ea typeface="+mj-ea"/>
                    </a:rPr>
                    <a:t>　対象の認識状態</a:t>
                  </a:r>
                  <a14:m>
                    <m:oMath xmlns:m="http://schemas.openxmlformats.org/officeDocument/2006/math">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oMath>
                  </a14:m>
                  <a:r>
                    <a:rPr lang="ja-JP" altLang="en-US" sz="2000" dirty="0" smtClean="0">
                      <a:solidFill>
                        <a:schemeClr val="tx2">
                          <a:lumMod val="50000"/>
                        </a:schemeClr>
                      </a:solidFill>
                      <a:latin typeface="+mj-ea"/>
                      <a:ea typeface="+mj-ea"/>
                    </a:rPr>
                    <a:t>を</a:t>
                  </a:r>
                  <a14:m>
                    <m:oMath xmlns:m="http://schemas.openxmlformats.org/officeDocument/2006/math">
                      <m:r>
                        <a:rPr lang="en-US" altLang="ja-JP" sz="2000" b="0" i="1" smtClean="0">
                          <a:solidFill>
                            <a:schemeClr val="tx2">
                              <a:lumMod val="50000"/>
                            </a:schemeClr>
                          </a:solidFill>
                          <a:latin typeface="Cambria Math"/>
                          <a:ea typeface="+mj-ea"/>
                        </a:rPr>
                        <m:t>𝑥</m:t>
                      </m:r>
                      <m:r>
                        <a:rPr lang="en-US" altLang="ja-JP" sz="2000" b="0" i="1" smtClean="0">
                          <a:solidFill>
                            <a:schemeClr val="tx2">
                              <a:lumMod val="50000"/>
                            </a:schemeClr>
                          </a:solidFill>
                          <a:latin typeface="Cambria Math"/>
                          <a:ea typeface="+mj-ea"/>
                        </a:rPr>
                        <m:t> </m:t>
                      </m:r>
                    </m:oMath>
                  </a14:m>
                  <a:r>
                    <a:rPr lang="ja-JP" altLang="en-US" sz="2000" dirty="0" smtClean="0">
                      <a:solidFill>
                        <a:schemeClr val="tx2">
                          <a:lumMod val="50000"/>
                        </a:schemeClr>
                      </a:solidFill>
                      <a:latin typeface="+mj-ea"/>
                      <a:ea typeface="+mj-ea"/>
                    </a:rPr>
                    <a:t>であると認識する</a:t>
                  </a:r>
                  <a:endParaRPr lang="en-US" altLang="ja-JP" sz="20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3)</a:t>
                  </a:r>
                  <a:r>
                    <a:rPr lang="ja-JP" altLang="en-US" sz="2000" dirty="0" smtClean="0">
                      <a:solidFill>
                        <a:schemeClr val="tx2">
                          <a:lumMod val="50000"/>
                        </a:schemeClr>
                      </a:solidFill>
                      <a:latin typeface="+mj-ea"/>
                      <a:ea typeface="+mj-ea"/>
                    </a:rPr>
                    <a:t>　</a:t>
                  </a:r>
                  <a14:m>
                    <m:oMath xmlns:m="http://schemas.openxmlformats.org/officeDocument/2006/math">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oMath>
                  </a14:m>
                  <a:r>
                    <a:rPr kumimoji="1" lang="ja-JP" altLang="en-US" sz="2000" dirty="0" smtClean="0">
                      <a:solidFill>
                        <a:schemeClr val="tx2">
                          <a:lumMod val="50000"/>
                        </a:schemeClr>
                      </a:solidFill>
                      <a:latin typeface="+mj-ea"/>
                      <a:ea typeface="+mj-ea"/>
                    </a:rPr>
                    <a:t>に関する経験</a:t>
                  </a:r>
                  <a14:m>
                    <m:oMath xmlns:m="http://schemas.openxmlformats.org/officeDocument/2006/math">
                      <m:r>
                        <a:rPr kumimoji="1" lang="en-US" altLang="ja-JP" sz="2000" b="0" i="1" smtClean="0">
                          <a:solidFill>
                            <a:schemeClr val="tx2">
                              <a:lumMod val="50000"/>
                            </a:schemeClr>
                          </a:solidFill>
                          <a:latin typeface="Cambria Math"/>
                          <a:ea typeface="+mj-ea"/>
                        </a:rPr>
                        <m:t>𝑒</m:t>
                      </m:r>
                      <m:r>
                        <a:rPr kumimoji="1" lang="en-US" altLang="ja-JP" sz="2000" b="0" i="1" smtClean="0">
                          <a:solidFill>
                            <a:schemeClr val="tx2">
                              <a:lumMod val="50000"/>
                            </a:schemeClr>
                          </a:solidFill>
                          <a:latin typeface="Cambria Math"/>
                          <a:ea typeface="+mj-ea"/>
                        </a:rPr>
                        <m:t>=</m:t>
                      </m:r>
                      <m:d>
                        <m:dPr>
                          <m:ctrlPr>
                            <a:rPr kumimoji="1" lang="en-US" altLang="ja-JP" sz="2000" b="0" i="1" smtClean="0">
                              <a:solidFill>
                                <a:schemeClr val="tx2">
                                  <a:lumMod val="50000"/>
                                </a:schemeClr>
                              </a:solidFill>
                              <a:latin typeface="Cambria Math"/>
                              <a:ea typeface="+mj-ea"/>
                            </a:rPr>
                          </m:ctrlPr>
                        </m:dPr>
                        <m:e>
                          <m:sSub>
                            <m:sSubPr>
                              <m:ctrlPr>
                                <a:rPr kumimoji="1" lang="en-US" altLang="ja-JP" sz="2000" b="0" i="1" smtClean="0">
                                  <a:solidFill>
                                    <a:schemeClr val="tx2">
                                      <a:lumMod val="50000"/>
                                    </a:schemeClr>
                                  </a:solidFill>
                                  <a:latin typeface="Cambria Math"/>
                                  <a:ea typeface="+mj-ea"/>
                                </a:rPr>
                              </m:ctrlPr>
                            </m:sSubPr>
                            <m:e>
                              <m:acc>
                                <m:accPr>
                                  <m:chr m:val="̂"/>
                                  <m:ctrlPr>
                                    <a:rPr kumimoji="1" lang="en-US" altLang="ja-JP" sz="2000" b="0" i="1" smtClean="0">
                                      <a:solidFill>
                                        <a:schemeClr val="tx2">
                                          <a:lumMod val="50000"/>
                                        </a:schemeClr>
                                      </a:solidFill>
                                      <a:latin typeface="Cambria Math"/>
                                      <a:ea typeface="+mj-ea"/>
                                    </a:rPr>
                                  </m:ctrlPr>
                                </m:accPr>
                                <m:e>
                                  <m:r>
                                    <a:rPr kumimoji="1" lang="en-US" altLang="ja-JP" sz="2000" b="0" i="1" smtClean="0">
                                      <a:solidFill>
                                        <a:schemeClr val="tx2">
                                          <a:lumMod val="50000"/>
                                        </a:schemeClr>
                                      </a:solidFill>
                                      <a:latin typeface="Cambria Math"/>
                                      <a:ea typeface="+mj-ea"/>
                                    </a:rPr>
                                    <m:t>𝑜</m:t>
                                  </m:r>
                                </m:e>
                              </m:acc>
                            </m:e>
                            <m:sub>
                              <m:r>
                                <a:rPr kumimoji="1" lang="en-US" altLang="ja-JP" sz="2000" b="0" i="1" smtClean="0">
                                  <a:solidFill>
                                    <a:schemeClr val="tx2">
                                      <a:lumMod val="50000"/>
                                    </a:schemeClr>
                                  </a:solidFill>
                                  <a:latin typeface="Cambria Math"/>
                                  <a:ea typeface="+mj-ea"/>
                                </a:rPr>
                                <m:t>𝑡</m:t>
                              </m:r>
                              <m:r>
                                <a:rPr kumimoji="1" lang="en-US" altLang="ja-JP" sz="2000" b="0" i="1" smtClean="0">
                                  <a:solidFill>
                                    <a:schemeClr val="tx2">
                                      <a:lumMod val="50000"/>
                                    </a:schemeClr>
                                  </a:solidFill>
                                  <a:latin typeface="Cambria Math"/>
                                  <a:ea typeface="+mj-ea"/>
                                </a:rPr>
                                <m:t>−1</m:t>
                              </m:r>
                            </m:sub>
                          </m:sSub>
                          <m:r>
                            <a:rPr kumimoji="1" lang="en-US" altLang="ja-JP" sz="2000" b="0" i="1" smtClean="0">
                              <a:solidFill>
                                <a:schemeClr val="tx2">
                                  <a:lumMod val="50000"/>
                                </a:schemeClr>
                              </a:solidFill>
                              <a:latin typeface="Cambria Math"/>
                              <a:ea typeface="+mj-ea"/>
                            </a:rPr>
                            <m:t>, </m:t>
                          </m:r>
                          <m:r>
                            <a:rPr kumimoji="1" lang="en-US" altLang="ja-JP" sz="2000" b="0" i="1" smtClean="0">
                              <a:solidFill>
                                <a:schemeClr val="tx2">
                                  <a:lumMod val="50000"/>
                                </a:schemeClr>
                              </a:solidFill>
                              <a:latin typeface="Cambria Math"/>
                              <a:ea typeface="+mj-ea"/>
                            </a:rPr>
                            <m:t>𝑎</m:t>
                          </m:r>
                          <m:r>
                            <a:rPr kumimoji="1" lang="en-US" altLang="ja-JP" sz="2000" b="0" i="1" smtClean="0">
                              <a:solidFill>
                                <a:schemeClr val="tx2">
                                  <a:lumMod val="50000"/>
                                </a:schemeClr>
                              </a:solidFill>
                              <a:latin typeface="Cambria Math"/>
                              <a:ea typeface="+mj-ea"/>
                            </a:rPr>
                            <m:t>,</m:t>
                          </m:r>
                          <m:acc>
                            <m:accPr>
                              <m:chr m:val="̂"/>
                              <m:ctrlPr>
                                <a:rPr kumimoji="1" lang="en-US" altLang="ja-JP" sz="2000" b="0" i="1" smtClean="0">
                                  <a:solidFill>
                                    <a:schemeClr val="tx2">
                                      <a:lumMod val="50000"/>
                                    </a:schemeClr>
                                  </a:solidFill>
                                  <a:latin typeface="Cambria Math"/>
                                  <a:ea typeface="+mj-ea"/>
                                </a:rPr>
                              </m:ctrlPr>
                            </m:accPr>
                            <m:e>
                              <m:r>
                                <a:rPr kumimoji="1" lang="en-US" altLang="ja-JP" sz="2000" b="0" i="1" smtClean="0">
                                  <a:solidFill>
                                    <a:schemeClr val="tx2">
                                      <a:lumMod val="50000"/>
                                    </a:schemeClr>
                                  </a:solidFill>
                                  <a:latin typeface="Cambria Math"/>
                                  <a:ea typeface="+mj-ea"/>
                                </a:rPr>
                                <m:t>𝑜</m:t>
                              </m:r>
                            </m:e>
                          </m:acc>
                        </m:e>
                      </m:d>
                    </m:oMath>
                  </a14:m>
                  <a:r>
                    <a:rPr kumimoji="1" lang="ja-JP" altLang="en-US" sz="2000" dirty="0" smtClean="0">
                      <a:solidFill>
                        <a:schemeClr val="tx2">
                          <a:lumMod val="50000"/>
                        </a:schemeClr>
                      </a:solidFill>
                      <a:latin typeface="+mj-ea"/>
                      <a:ea typeface="+mj-ea"/>
                    </a:rPr>
                    <a:t>または</a:t>
                  </a:r>
                  <a:endParaRPr kumimoji="1"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a:t>
                  </a:r>
                  <a:r>
                    <a:rPr lang="en-US" altLang="ja-JP" sz="2000" dirty="0">
                      <a:solidFill>
                        <a:schemeClr val="tx2">
                          <a:lumMod val="50000"/>
                        </a:schemeClr>
                      </a:solidFill>
                    </a:rPr>
                    <a:t> </a:t>
                  </a:r>
                  <a14:m>
                    <m:oMath xmlns:m="http://schemas.openxmlformats.org/officeDocument/2006/math">
                      <m:r>
                        <a:rPr lang="en-US" altLang="ja-JP" sz="2000" i="1">
                          <a:solidFill>
                            <a:schemeClr val="tx2">
                              <a:lumMod val="50000"/>
                            </a:schemeClr>
                          </a:solidFill>
                          <a:latin typeface="Cambria Math"/>
                        </a:rPr>
                        <m:t>𝑒</m:t>
                      </m:r>
                      <m:r>
                        <a:rPr lang="en-US" altLang="ja-JP" sz="2000" i="1">
                          <a:solidFill>
                            <a:schemeClr val="tx2">
                              <a:lumMod val="50000"/>
                            </a:schemeClr>
                          </a:solidFill>
                          <a:latin typeface="Cambria Math"/>
                        </a:rPr>
                        <m:t>=</m:t>
                      </m:r>
                      <m:d>
                        <m:dPr>
                          <m:ctrlPr>
                            <a:rPr lang="en-US" altLang="ja-JP" sz="2000" i="1">
                              <a:solidFill>
                                <a:schemeClr val="tx2">
                                  <a:lumMod val="50000"/>
                                </a:schemeClr>
                              </a:solidFill>
                              <a:latin typeface="Cambria Math"/>
                            </a:rPr>
                          </m:ctrlPr>
                        </m:dPr>
                        <m:e>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𝑜</m:t>
                              </m:r>
                            </m:e>
                          </m:acc>
                          <m:r>
                            <a:rPr lang="en-US" altLang="ja-JP" sz="2000" i="1">
                              <a:solidFill>
                                <a:schemeClr val="tx2">
                                  <a:lumMod val="50000"/>
                                </a:schemeClr>
                              </a:solidFill>
                              <a:latin typeface="Cambria Math"/>
                            </a:rPr>
                            <m:t>, </m:t>
                          </m:r>
                          <m:r>
                            <a:rPr lang="en-US" altLang="ja-JP" sz="2000" i="1">
                              <a:solidFill>
                                <a:schemeClr val="tx2">
                                  <a:lumMod val="50000"/>
                                </a:schemeClr>
                              </a:solidFill>
                              <a:latin typeface="Cambria Math"/>
                            </a:rPr>
                            <m:t>𝑎</m:t>
                          </m:r>
                          <m:r>
                            <a:rPr lang="en-US" altLang="ja-JP" sz="2000" i="1">
                              <a:solidFill>
                                <a:schemeClr val="tx2">
                                  <a:lumMod val="50000"/>
                                </a:schemeClr>
                              </a:solidFill>
                              <a:latin typeface="Cambria Math"/>
                            </a:rPr>
                            <m:t>,</m:t>
                          </m:r>
                          <m:sSub>
                            <m:sSubPr>
                              <m:ctrlPr>
                                <a:rPr lang="en-US" altLang="ja-JP" sz="2000" i="1" smtClean="0">
                                  <a:solidFill>
                                    <a:schemeClr val="tx2">
                                      <a:lumMod val="50000"/>
                                    </a:schemeClr>
                                  </a:solidFill>
                                  <a:latin typeface="Cambria Math"/>
                                </a:rPr>
                              </m:ctrlPr>
                            </m:sSubPr>
                            <m:e>
                              <m:acc>
                                <m:accPr>
                                  <m:chr m:val="̂"/>
                                  <m:ctrlPr>
                                    <a:rPr lang="en-US" altLang="ja-JP" sz="2000" i="1" smtClean="0">
                                      <a:solidFill>
                                        <a:schemeClr val="tx2">
                                          <a:lumMod val="50000"/>
                                        </a:schemeClr>
                                      </a:solidFill>
                                      <a:latin typeface="Cambria Math"/>
                                    </a:rPr>
                                  </m:ctrlPr>
                                </m:accPr>
                                <m:e>
                                  <m:r>
                                    <a:rPr lang="en-US" altLang="ja-JP" sz="2000" b="0" i="1" smtClean="0">
                                      <a:solidFill>
                                        <a:schemeClr val="tx2">
                                          <a:lumMod val="50000"/>
                                        </a:schemeClr>
                                      </a:solidFill>
                                      <a:latin typeface="Cambria Math"/>
                                    </a:rPr>
                                    <m:t>𝑜</m:t>
                                  </m:r>
                                </m:e>
                              </m:acc>
                            </m:e>
                            <m:sub>
                              <m:r>
                                <a:rPr lang="en-US" altLang="ja-JP" sz="2000" b="0" i="1" smtClean="0">
                                  <a:solidFill>
                                    <a:schemeClr val="tx2">
                                      <a:lumMod val="50000"/>
                                    </a:schemeClr>
                                  </a:solidFill>
                                  <a:latin typeface="Cambria Math"/>
                                </a:rPr>
                                <m:t>𝑡</m:t>
                              </m:r>
                              <m:r>
                                <a:rPr lang="en-US" altLang="ja-JP" sz="2000" b="0" i="1" smtClean="0">
                                  <a:solidFill>
                                    <a:schemeClr val="tx2">
                                      <a:lumMod val="50000"/>
                                    </a:schemeClr>
                                  </a:solidFill>
                                  <a:latin typeface="Cambria Math"/>
                                </a:rPr>
                                <m:t>−1</m:t>
                              </m:r>
                            </m:sub>
                          </m:sSub>
                        </m:e>
                      </m:d>
                    </m:oMath>
                  </a14:m>
                  <a:r>
                    <a:rPr kumimoji="1" lang="ja-JP" altLang="en-US" sz="2000" dirty="0" smtClean="0">
                      <a:solidFill>
                        <a:schemeClr val="tx2">
                          <a:lumMod val="50000"/>
                        </a:schemeClr>
                      </a:solidFill>
                      <a:latin typeface="+mj-ea"/>
                      <a:ea typeface="+mj-ea"/>
                    </a:rPr>
                    <a:t>を忘却して知識全体を修正</a:t>
                  </a:r>
                  <a:endParaRPr kumimoji="1"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a:t>
                  </a:r>
                  <a:r>
                    <a:rPr lang="en-US" altLang="ja-JP" sz="2000" dirty="0" smtClean="0">
                      <a:solidFill>
                        <a:schemeClr val="tx2">
                          <a:lumMod val="50000"/>
                        </a:schemeClr>
                      </a:solidFill>
                      <a:latin typeface="+mj-ea"/>
                      <a:ea typeface="+mj-ea"/>
                    </a:rPr>
                    <a:t>(</a:t>
                  </a:r>
                  <a14:m>
                    <m:oMath xmlns:m="http://schemas.openxmlformats.org/officeDocument/2006/math">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oMath>
                  </a14:m>
                  <a:r>
                    <a:rPr lang="ja-JP" altLang="en-US" sz="2000" dirty="0" smtClean="0">
                      <a:solidFill>
                        <a:schemeClr val="tx2">
                          <a:lumMod val="50000"/>
                        </a:schemeClr>
                      </a:solidFill>
                      <a:latin typeface="+mj-ea"/>
                      <a:ea typeface="+mj-ea"/>
                    </a:rPr>
                    <a:t>は任意の認識，</a:t>
                  </a:r>
                  <a14:m>
                    <m:oMath xmlns:m="http://schemas.openxmlformats.org/officeDocument/2006/math">
                      <m:r>
                        <a:rPr lang="en-US" altLang="ja-JP" sz="2000" i="1">
                          <a:solidFill>
                            <a:schemeClr val="tx2">
                              <a:lumMod val="50000"/>
                            </a:schemeClr>
                          </a:solidFill>
                          <a:latin typeface="Cambria Math"/>
                        </a:rPr>
                        <m:t>𝑎</m:t>
                      </m:r>
                    </m:oMath>
                  </a14:m>
                  <a:r>
                    <a:rPr kumimoji="1" lang="ja-JP" altLang="en-US" sz="2000" dirty="0" smtClean="0">
                      <a:solidFill>
                        <a:schemeClr val="tx2">
                          <a:lumMod val="50000"/>
                        </a:schemeClr>
                      </a:solidFill>
                      <a:latin typeface="+mj-ea"/>
                      <a:ea typeface="+mj-ea"/>
                    </a:rPr>
                    <a:t>は任意の行動</a:t>
                  </a:r>
                  <a:r>
                    <a:rPr kumimoji="1" lang="en-US" altLang="ja-JP" sz="2000" dirty="0" smtClean="0">
                      <a:solidFill>
                        <a:schemeClr val="tx2">
                          <a:lumMod val="50000"/>
                        </a:schemeClr>
                      </a:solidFill>
                      <a:latin typeface="+mj-ea"/>
                      <a:ea typeface="+mj-ea"/>
                    </a:rPr>
                    <a:t>)</a:t>
                  </a:r>
                  <a:endParaRPr kumimoji="1" lang="ja-JP" altLang="en-US" sz="2000" dirty="0">
                    <a:solidFill>
                      <a:schemeClr val="tx2">
                        <a:lumMod val="50000"/>
                      </a:schemeClr>
                    </a:solidFill>
                    <a:latin typeface="+mj-ea"/>
                    <a:ea typeface="+mj-ea"/>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699999" y="4320000"/>
                  <a:ext cx="5134226" cy="2123658"/>
                </a:xfrm>
                <a:prstGeom prst="rect">
                  <a:avLst/>
                </a:prstGeom>
                <a:blipFill rotWithShape="1">
                  <a:blip r:embed="rId4"/>
                  <a:stretch>
                    <a:fillRect l="-1306" t="-1437" r="-594" b="-3736"/>
                  </a:stretch>
                </a:blipFill>
              </p:spPr>
              <p:txBody>
                <a:bodyPr/>
                <a:lstStyle/>
                <a:p>
                  <a:r>
                    <a:rPr lang="ja-JP" altLang="en-US">
                      <a:noFill/>
                    </a:rPr>
                    <a:t> </a:t>
                  </a:r>
                </a:p>
              </p:txBody>
            </p:sp>
          </mc:Fallback>
        </mc:AlternateContent>
        <p:cxnSp>
          <p:nvCxnSpPr>
            <p:cNvPr id="19" name="直線矢印コネクタ 18"/>
            <p:cNvCxnSpPr/>
            <p:nvPr/>
          </p:nvCxnSpPr>
          <p:spPr>
            <a:xfrm>
              <a:off x="4680000" y="372600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4860000" y="334800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860000" y="3348000"/>
                  <a:ext cx="673198"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21" name="直線コネクタ 20"/>
            <p:cNvCxnSpPr/>
            <p:nvPr/>
          </p:nvCxnSpPr>
          <p:spPr>
            <a:xfrm>
              <a:off x="2735760" y="306892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411760" y="2708920"/>
              <a:ext cx="607859"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r>
                <a:rPr kumimoji="1" lang="en-US" altLang="ja-JP" dirty="0" smtClean="0">
                  <a:solidFill>
                    <a:schemeClr val="tx2">
                      <a:lumMod val="50000"/>
                    </a:schemeClr>
                  </a:solidFill>
                  <a:latin typeface="+mj-ea"/>
                  <a:ea typeface="+mj-ea"/>
                </a:rPr>
                <a:t>2</a:t>
              </a:r>
              <a:endParaRPr kumimoji="1" lang="ja-JP" altLang="en-US"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23" name="円/楕円 22"/>
                <p:cNvSpPr>
                  <a:spLocks noChangeAspect="1"/>
                </p:cNvSpPr>
                <p:nvPr/>
              </p:nvSpPr>
              <p:spPr>
                <a:xfrm>
                  <a:off x="2447760" y="346492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23" name="円/楕円 22"/>
                <p:cNvSpPr>
                  <a:spLocks noRot="1" noChangeAspect="1" noMove="1" noResize="1" noEditPoints="1" noAdjustHandles="1" noChangeArrowheads="1" noChangeShapeType="1" noTextEdit="1"/>
                </p:cNvSpPr>
                <p:nvPr/>
              </p:nvSpPr>
              <p:spPr>
                <a:xfrm>
                  <a:off x="2447760" y="3464920"/>
                  <a:ext cx="540000" cy="540000"/>
                </a:xfrm>
                <a:prstGeom prst="ellipse">
                  <a:avLst/>
                </a:prstGeom>
                <a:blipFill rotWithShape="1">
                  <a:blip r:embed="rId6"/>
                  <a:stretch>
                    <a:fillRect l="-3297"/>
                  </a:stretch>
                </a:blipFill>
                <a:ln w="19050">
                  <a:solidFill>
                    <a:schemeClr val="bg2">
                      <a:lumMod val="10000"/>
                    </a:schemeClr>
                  </a:solidFill>
                </a:ln>
              </p:spPr>
              <p:txBody>
                <a:bodyPr/>
                <a:lstStyle/>
                <a:p>
                  <a:r>
                    <a:rPr lang="ja-JP" altLang="en-US">
                      <a:noFill/>
                    </a:rPr>
                    <a:t> </a:t>
                  </a:r>
                </a:p>
              </p:txBody>
            </p:sp>
          </mc:Fallback>
        </mc:AlternateContent>
        <p:cxnSp>
          <p:nvCxnSpPr>
            <p:cNvPr id="24" name="直線矢印コネクタ 23"/>
            <p:cNvCxnSpPr/>
            <p:nvPr/>
          </p:nvCxnSpPr>
          <p:spPr>
            <a:xfrm>
              <a:off x="2987760" y="373492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3167760" y="335692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167760" y="3356920"/>
                  <a:ext cx="673198" cy="369332"/>
                </a:xfrm>
                <a:prstGeom prst="rect">
                  <a:avLst/>
                </a:prstGeom>
                <a:blipFill rotWithShape="1">
                  <a:blip r:embed="rId7"/>
                  <a:stretch>
                    <a:fillRect/>
                  </a:stretch>
                </a:blipFill>
              </p:spPr>
              <p:txBody>
                <a:bodyPr/>
                <a:lstStyle/>
                <a:p>
                  <a:r>
                    <a:rPr lang="ja-JP" altLang="en-US">
                      <a:noFill/>
                    </a:rPr>
                    <a:t> </a:t>
                  </a:r>
                </a:p>
              </p:txBody>
            </p:sp>
          </mc:Fallback>
        </mc:AlternateContent>
      </p:grpSp>
      <p:sp>
        <p:nvSpPr>
          <p:cNvPr id="39" name="コンテンツ プレースホルダー 2"/>
          <p:cNvSpPr txBox="1">
            <a:spLocks/>
          </p:cNvSpPr>
          <p:nvPr/>
        </p:nvSpPr>
        <p:spPr>
          <a:xfrm>
            <a:off x="720000" y="1584000"/>
            <a:ext cx="7704000" cy="1494252"/>
          </a:xfrm>
          <a:prstGeom prst="rect">
            <a:avLst/>
          </a:prstGeom>
        </p:spPr>
        <p:txBody>
          <a:bodyPr vert="horz" wrap="square"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複数の環境を混同</a:t>
            </a:r>
            <a:r>
              <a:rPr lang="ja-JP" altLang="en-US" sz="2400" b="1" dirty="0" smtClean="0">
                <a:solidFill>
                  <a:schemeClr val="accent1"/>
                </a:solidFill>
                <a:latin typeface="+mj-ea"/>
                <a:ea typeface="+mj-ea"/>
              </a:rPr>
              <a:t>⇒</a:t>
            </a:r>
            <a:r>
              <a:rPr lang="ja-JP" altLang="en-US" sz="2400" dirty="0" smtClean="0">
                <a:solidFill>
                  <a:schemeClr val="bg2">
                    <a:lumMod val="10000"/>
                  </a:schemeClr>
                </a:solidFill>
                <a:latin typeface="+mj-ea"/>
                <a:ea typeface="+mj-ea"/>
              </a:rPr>
              <a:t>直前からの状態遷移が異なる</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対象の</a:t>
            </a:r>
            <a:r>
              <a:rPr lang="en-US" altLang="ja-JP" sz="2400" dirty="0" smtClean="0">
                <a:solidFill>
                  <a:schemeClr val="bg2">
                    <a:lumMod val="10000"/>
                  </a:schemeClr>
                </a:solidFill>
                <a:latin typeface="+mj-ea"/>
                <a:ea typeface="+mj-ea"/>
              </a:rPr>
              <a:t>1</a:t>
            </a:r>
            <a:r>
              <a:rPr lang="ja-JP" altLang="en-US" sz="2400" dirty="0" smtClean="0">
                <a:solidFill>
                  <a:schemeClr val="bg2">
                    <a:lumMod val="10000"/>
                  </a:schemeClr>
                </a:solidFill>
                <a:latin typeface="+mj-ea"/>
                <a:ea typeface="+mj-ea"/>
              </a:rPr>
              <a:t>時刻前からの状態遷移に注目</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経験した知識全体の修正</a:t>
            </a:r>
            <a:r>
              <a:rPr lang="en-US" altLang="ja-JP" sz="24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細分化した認識を含む知識を忘却</a:t>
            </a:r>
            <a:r>
              <a:rPr lang="en-US" altLang="ja-JP" sz="2400" dirty="0" smtClean="0">
                <a:solidFill>
                  <a:schemeClr val="bg2">
                    <a:lumMod val="10000"/>
                  </a:schemeClr>
                </a:solidFill>
                <a:latin typeface="+mj-ea"/>
                <a:ea typeface="+mj-ea"/>
              </a:rPr>
              <a:t>)</a:t>
            </a:r>
          </a:p>
          <a:p>
            <a:pPr>
              <a:buClr>
                <a:schemeClr val="accent1"/>
              </a:buClr>
              <a:buFont typeface="Wingdings" pitchFamily="2" charset="2"/>
              <a:buChar char="p"/>
            </a:pPr>
            <a:endParaRPr lang="en-US" altLang="ja-JP" sz="2400" dirty="0" smtClean="0">
              <a:solidFill>
                <a:schemeClr val="bg2">
                  <a:lumMod val="10000"/>
                </a:schemeClr>
              </a:solidFill>
              <a:latin typeface="+mj-ea"/>
              <a:ea typeface="+mj-ea"/>
            </a:endParaRPr>
          </a:p>
        </p:txBody>
      </p:sp>
      <p:sp>
        <p:nvSpPr>
          <p:cNvPr id="40" name="正方形/長方形 39"/>
          <p:cNvSpPr/>
          <p:nvPr/>
        </p:nvSpPr>
        <p:spPr>
          <a:xfrm>
            <a:off x="2340000" y="3348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759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900000" y="180000"/>
            <a:ext cx="7488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状態</a:t>
            </a:r>
            <a:r>
              <a:rPr lang="ja-JP" altLang="en-US" sz="4000" dirty="0">
                <a:ln w="12700">
                  <a:noFill/>
                </a:ln>
                <a:solidFill>
                  <a:schemeClr val="bg2">
                    <a:lumMod val="10000"/>
                  </a:schemeClr>
                </a:solidFill>
                <a:effectLst>
                  <a:outerShdw blurRad="38100" dist="38100" dir="2700000" algn="tl">
                    <a:srgbClr val="000000">
                      <a:alpha val="43137"/>
                    </a:srgbClr>
                  </a:outerShdw>
                </a:effectLst>
              </a:rPr>
              <a:t>認識の</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流れ</a:t>
            </a:r>
            <a:r>
              <a:rPr lang="en-US" altLang="ja-JP" sz="4000" dirty="0" smtClean="0">
                <a:ln w="12700">
                  <a:noFill/>
                </a:ln>
                <a:solidFill>
                  <a:schemeClr val="bg2">
                    <a:lumMod val="10000"/>
                  </a:schemeClr>
                </a:solidFill>
                <a:effectLst>
                  <a:outerShdw blurRad="38100" dist="38100" dir="2700000" algn="tl">
                    <a:srgbClr val="000000">
                      <a:alpha val="43137"/>
                    </a:srgbClr>
                  </a:outerShdw>
                </a:effectLst>
              </a:rPr>
              <a:t>(4/4)</a:t>
            </a:r>
            <a:br>
              <a:rPr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経験情報の蓄積</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grpSp>
        <p:nvGrpSpPr>
          <p:cNvPr id="7" name="グループ化 6"/>
          <p:cNvGrpSpPr/>
          <p:nvPr/>
        </p:nvGrpSpPr>
        <p:grpSpPr>
          <a:xfrm>
            <a:off x="1080000" y="2700000"/>
            <a:ext cx="6840000" cy="3780000"/>
            <a:chOff x="1080000" y="2700000"/>
            <a:chExt cx="6840000" cy="3780000"/>
          </a:xfrm>
        </p:grpSpPr>
        <p:cxnSp>
          <p:nvCxnSpPr>
            <p:cNvPr id="8" name="直線矢印コネクタ 7"/>
            <p:cNvCxnSpPr/>
            <p:nvPr/>
          </p:nvCxnSpPr>
          <p:spPr>
            <a:xfrm>
              <a:off x="1080000" y="3240000"/>
              <a:ext cx="64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428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120000" y="306000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104000" y="2700000"/>
              <a:ext cx="649537"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ｔ－１</a:t>
              </a:r>
              <a:endParaRPr kumimoji="1" lang="ja-JP" altLang="en-US" dirty="0">
                <a:solidFill>
                  <a:schemeClr val="tx2">
                    <a:lumMod val="50000"/>
                  </a:schemeClr>
                </a:solidFill>
                <a:latin typeface="+mj-ea"/>
                <a:ea typeface="+mj-ea"/>
              </a:endParaRPr>
            </a:p>
          </p:txBody>
        </p:sp>
        <p:sp>
          <p:nvSpPr>
            <p:cNvPr id="12" name="テキスト ボックス 11"/>
            <p:cNvSpPr txBox="1"/>
            <p:nvPr/>
          </p:nvSpPr>
          <p:spPr>
            <a:xfrm>
              <a:off x="6012000" y="2700000"/>
              <a:ext cx="261610"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endParaRPr kumimoji="1" lang="ja-JP" altLang="en-US" dirty="0">
                <a:solidFill>
                  <a:schemeClr val="tx2">
                    <a:lumMod val="50000"/>
                  </a:schemeClr>
                </a:solidFill>
                <a:latin typeface="+mj-ea"/>
                <a:ea typeface="+mj-ea"/>
              </a:endParaRPr>
            </a:p>
          </p:txBody>
        </p:sp>
        <p:grpSp>
          <p:nvGrpSpPr>
            <p:cNvPr id="13" name="Group 30"/>
            <p:cNvGrpSpPr>
              <a:grpSpLocks noChangeAspect="1"/>
            </p:cNvGrpSpPr>
            <p:nvPr/>
          </p:nvGrpSpPr>
          <p:grpSpPr bwMode="auto">
            <a:xfrm>
              <a:off x="1800000" y="5040000"/>
              <a:ext cx="576000" cy="720000"/>
              <a:chOff x="975" y="2568"/>
              <a:chExt cx="367" cy="408"/>
            </a:xfrm>
          </p:grpSpPr>
          <p:sp>
            <p:nvSpPr>
              <p:cNvPr id="25" name="Oval 31"/>
              <p:cNvSpPr>
                <a:spLocks noChangeAspect="1" noChangeArrowheads="1"/>
              </p:cNvSpPr>
              <p:nvPr/>
            </p:nvSpPr>
            <p:spPr bwMode="auto">
              <a:xfrm>
                <a:off x="975"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6" name="Rectangle 32"/>
              <p:cNvSpPr>
                <a:spLocks noChangeAspect="1" noChangeArrowheads="1"/>
              </p:cNvSpPr>
              <p:nvPr/>
            </p:nvSpPr>
            <p:spPr bwMode="auto">
              <a:xfrm>
                <a:off x="1006" y="2568"/>
                <a:ext cx="305" cy="204"/>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8" name="Oval 33"/>
              <p:cNvSpPr>
                <a:spLocks noChangeAspect="1" noChangeArrowheads="1"/>
              </p:cNvSpPr>
              <p:nvPr/>
            </p:nvSpPr>
            <p:spPr bwMode="auto">
              <a:xfrm>
                <a:off x="99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29" name="Rectangle 34"/>
              <p:cNvSpPr>
                <a:spLocks noChangeAspect="1" noChangeArrowheads="1"/>
              </p:cNvSpPr>
              <p:nvPr/>
            </p:nvSpPr>
            <p:spPr bwMode="auto">
              <a:xfrm>
                <a:off x="1066" y="2772"/>
                <a:ext cx="200" cy="146"/>
              </a:xfrm>
              <a:prstGeom prst="rect">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0" name="Oval 35"/>
              <p:cNvSpPr>
                <a:spLocks noChangeAspect="1" noChangeArrowheads="1"/>
              </p:cNvSpPr>
              <p:nvPr/>
            </p:nvSpPr>
            <p:spPr bwMode="auto">
              <a:xfrm>
                <a:off x="1220" y="2874"/>
                <a:ext cx="107" cy="102"/>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1" name="Oval 36"/>
              <p:cNvSpPr>
                <a:spLocks noChangeAspect="1" noChangeArrowheads="1"/>
              </p:cNvSpPr>
              <p:nvPr/>
            </p:nvSpPr>
            <p:spPr bwMode="auto">
              <a:xfrm>
                <a:off x="1066" y="2655"/>
                <a:ext cx="31"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2" name="Oval 37"/>
              <p:cNvSpPr>
                <a:spLocks noChangeAspect="1" noChangeArrowheads="1"/>
              </p:cNvSpPr>
              <p:nvPr/>
            </p:nvSpPr>
            <p:spPr bwMode="auto">
              <a:xfrm>
                <a:off x="1205" y="2655"/>
                <a:ext cx="30" cy="30"/>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3" name="Rectangle 38"/>
              <p:cNvSpPr>
                <a:spLocks noChangeAspect="1" noChangeArrowheads="1"/>
              </p:cNvSpPr>
              <p:nvPr/>
            </p:nvSpPr>
            <p:spPr bwMode="auto">
              <a:xfrm>
                <a:off x="1112" y="2714"/>
                <a:ext cx="77" cy="15"/>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4" name="AutoShape 39"/>
              <p:cNvSpPr>
                <a:spLocks noChangeAspect="1" noChangeArrowheads="1"/>
              </p:cNvSpPr>
              <p:nvPr/>
            </p:nvSpPr>
            <p:spPr bwMode="auto">
              <a:xfrm>
                <a:off x="990" y="2786"/>
                <a:ext cx="77" cy="88"/>
              </a:xfrm>
              <a:prstGeom prst="parallelogram">
                <a:avLst>
                  <a:gd name="adj" fmla="val 25000"/>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5" name="AutoShape 40"/>
              <p:cNvSpPr>
                <a:spLocks noChangeAspect="1" noChangeArrowheads="1"/>
              </p:cNvSpPr>
              <p:nvPr/>
            </p:nvSpPr>
            <p:spPr bwMode="auto">
              <a:xfrm flipH="1">
                <a:off x="1266" y="2786"/>
                <a:ext cx="76" cy="88"/>
              </a:xfrm>
              <a:prstGeom prst="parallelogram">
                <a:avLst>
                  <a:gd name="adj" fmla="val 25273"/>
                </a:avLst>
              </a:prstGeom>
              <a:solidFill>
                <a:srgbClr val="FFCC99"/>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6" name="Oval 41"/>
              <p:cNvSpPr>
                <a:spLocks noChangeAspect="1" noChangeArrowheads="1"/>
              </p:cNvSpPr>
              <p:nvPr/>
            </p:nvSpPr>
            <p:spPr bwMode="auto">
              <a:xfrm>
                <a:off x="1296" y="2626"/>
                <a:ext cx="46" cy="73"/>
              </a:xfrm>
              <a:prstGeom prst="ellipse">
                <a:avLst/>
              </a:prstGeom>
              <a:solidFill>
                <a:srgbClr val="FFCC99"/>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sp>
            <p:nvSpPr>
              <p:cNvPr id="37" name="Rectangle 42"/>
              <p:cNvSpPr>
                <a:spLocks noChangeAspect="1" noChangeArrowheads="1"/>
              </p:cNvSpPr>
              <p:nvPr/>
            </p:nvSpPr>
            <p:spPr bwMode="auto">
              <a:xfrm>
                <a:off x="1112" y="2802"/>
                <a:ext cx="93" cy="43"/>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50" charset="-128"/>
                    <a:cs typeface="+mn-cs"/>
                  </a:defRPr>
                </a:lvl9pPr>
              </a:lstStyle>
              <a:p>
                <a:endParaRPr lang="ja-JP" altLang="en-US"/>
              </a:p>
            </p:txBody>
          </p:sp>
        </p:grpSp>
        <mc:AlternateContent xmlns:mc="http://schemas.openxmlformats.org/markup-compatibility/2006" xmlns:a14="http://schemas.microsoft.com/office/drawing/2010/main">
          <mc:Choice Requires="a14">
            <p:sp>
              <p:nvSpPr>
                <p:cNvPr id="14" name="円/楕円 13"/>
                <p:cNvSpPr>
                  <a:spLocks noChangeAspect="1"/>
                </p:cNvSpPr>
                <p:nvPr/>
              </p:nvSpPr>
              <p:spPr>
                <a:xfrm>
                  <a:off x="4140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14" name="円/楕円 13"/>
                <p:cNvSpPr>
                  <a:spLocks noRot="1" noChangeAspect="1" noMove="1" noResize="1" noEditPoints="1" noAdjustHandles="1" noChangeArrowheads="1" noChangeShapeType="1" noTextEdit="1"/>
                </p:cNvSpPr>
                <p:nvPr/>
              </p:nvSpPr>
              <p:spPr>
                <a:xfrm>
                  <a:off x="4140000" y="3456000"/>
                  <a:ext cx="540000" cy="540000"/>
                </a:xfrm>
                <a:prstGeom prst="ellipse">
                  <a:avLst/>
                </a:prstGeom>
                <a:blipFill rotWithShape="1">
                  <a:blip r:embed="rId2"/>
                  <a:stretch>
                    <a:fillRect l="-2174"/>
                  </a:stretch>
                </a:blipFill>
                <a:ln w="19050">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円/楕円 14"/>
                <p:cNvSpPr>
                  <a:spLocks noChangeAspect="1"/>
                </p:cNvSpPr>
                <p:nvPr/>
              </p:nvSpPr>
              <p:spPr>
                <a:xfrm>
                  <a:off x="5832000" y="345600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sub>
                        </m:sSub>
                      </m:oMath>
                    </m:oMathPara>
                  </a14:m>
                  <a:endParaRPr kumimoji="1" lang="ja-JP" altLang="en-US" dirty="0"/>
                </a:p>
              </p:txBody>
            </p:sp>
          </mc:Choice>
          <mc:Fallback xmlns="">
            <p:sp>
              <p:nvSpPr>
                <p:cNvPr id="15" name="円/楕円 14"/>
                <p:cNvSpPr>
                  <a:spLocks noRot="1" noChangeAspect="1" noMove="1" noResize="1" noEditPoints="1" noAdjustHandles="1" noChangeArrowheads="1" noChangeShapeType="1" noTextEdit="1"/>
                </p:cNvSpPr>
                <p:nvPr/>
              </p:nvSpPr>
              <p:spPr>
                <a:xfrm>
                  <a:off x="5832000" y="3456000"/>
                  <a:ext cx="540000" cy="540000"/>
                </a:xfrm>
                <a:prstGeom prst="ellipse">
                  <a:avLst/>
                </a:prstGeom>
                <a:blipFill rotWithShape="1">
                  <a:blip r:embed="rId3"/>
                  <a:stretch>
                    <a:fillRect/>
                  </a:stretch>
                </a:blipFill>
                <a:ln w="19050">
                  <a:solidFill>
                    <a:schemeClr val="bg2">
                      <a:lumMod val="10000"/>
                    </a:schemeClr>
                  </a:solidFill>
                </a:ln>
              </p:spPr>
              <p:txBody>
                <a:bodyPr/>
                <a:lstStyle/>
                <a:p>
                  <a:r>
                    <a:rPr lang="ja-JP" altLang="en-US">
                      <a:noFill/>
                    </a:rPr>
                    <a:t> </a:t>
                  </a:r>
                </a:p>
              </p:txBody>
            </p:sp>
          </mc:Fallback>
        </mc:AlternateContent>
        <p:sp>
          <p:nvSpPr>
            <p:cNvPr id="16" name="四角形吹き出し 15"/>
            <p:cNvSpPr>
              <a:spLocks/>
            </p:cNvSpPr>
            <p:nvPr/>
          </p:nvSpPr>
          <p:spPr>
            <a:xfrm>
              <a:off x="1440000" y="4320000"/>
              <a:ext cx="6480000" cy="2160000"/>
            </a:xfrm>
            <a:prstGeom prst="wedgeRectCallout">
              <a:avLst>
                <a:gd name="adj1" fmla="val 12533"/>
                <a:gd name="adj2" fmla="val -6230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p:cNvSpPr txBox="1"/>
                <p:nvPr/>
              </p:nvSpPr>
              <p:spPr>
                <a:xfrm>
                  <a:off x="2699999" y="4320000"/>
                  <a:ext cx="4056303" cy="1508105"/>
                </a:xfrm>
                <a:prstGeom prst="rect">
                  <a:avLst/>
                </a:prstGeom>
                <a:noFill/>
              </p:spPr>
              <p:txBody>
                <a:bodyPr wrap="none" rtlCol="0">
                  <a:spAutoFit/>
                </a:bodyPr>
                <a:lstStyle/>
                <a:p>
                  <a:r>
                    <a:rPr lang="ja-JP" altLang="en-US" sz="2000" dirty="0" smtClean="0">
                      <a:solidFill>
                        <a:schemeClr val="tx2">
                          <a:lumMod val="50000"/>
                        </a:schemeClr>
                      </a:solidFill>
                      <a:latin typeface="+mj-ea"/>
                      <a:ea typeface="+mj-ea"/>
                    </a:rPr>
                    <a:t>③経験情報の蓄積</a:t>
                  </a:r>
                  <a:endParaRPr kumimoji="1" lang="en-US" altLang="ja-JP" sz="2000" dirty="0" smtClean="0">
                    <a:solidFill>
                      <a:schemeClr val="tx2">
                        <a:lumMod val="50000"/>
                      </a:schemeClr>
                    </a:solidFill>
                    <a:latin typeface="+mj-ea"/>
                    <a:ea typeface="+mj-ea"/>
                  </a:endParaRPr>
                </a:p>
                <a:p>
                  <a:endParaRPr kumimoji="1" lang="en-US" altLang="ja-JP" sz="1200" dirty="0" smtClean="0">
                    <a:solidFill>
                      <a:schemeClr val="tx2">
                        <a:lumMod val="50000"/>
                      </a:schemeClr>
                    </a:solidFill>
                    <a:latin typeface="+mj-ea"/>
                    <a:ea typeface="+mj-ea"/>
                  </a:endParaRPr>
                </a:p>
                <a:p>
                  <a:r>
                    <a:rPr lang="en-US" altLang="ja-JP" sz="2000" dirty="0" smtClean="0">
                      <a:solidFill>
                        <a:schemeClr val="tx2">
                          <a:lumMod val="50000"/>
                        </a:schemeClr>
                      </a:solidFill>
                      <a:latin typeface="+mj-ea"/>
                      <a:ea typeface="+mj-ea"/>
                    </a:rPr>
                    <a:t>1)</a:t>
                  </a:r>
                  <a:r>
                    <a:rPr lang="ja-JP" altLang="en-US" sz="2000" dirty="0" smtClean="0">
                      <a:solidFill>
                        <a:schemeClr val="tx2">
                          <a:lumMod val="50000"/>
                        </a:schemeClr>
                      </a:solidFill>
                      <a:latin typeface="+mj-ea"/>
                      <a:ea typeface="+mj-ea"/>
                    </a:rPr>
                    <a:t>　状態遷移</a:t>
                  </a:r>
                  <a14:m>
                    <m:oMath xmlns:m="http://schemas.openxmlformats.org/officeDocument/2006/math">
                      <m:d>
                        <m:dPr>
                          <m:ctrlPr>
                            <a:rPr lang="en-US" altLang="ja-JP" sz="2000" i="1">
                              <a:solidFill>
                                <a:schemeClr val="tx2">
                                  <a:lumMod val="50000"/>
                                </a:schemeClr>
                              </a:solidFill>
                              <a:latin typeface="Cambria Math"/>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e>
                      </m:d>
                      <m:r>
                        <a:rPr lang="en-US" altLang="ja-JP" sz="2000" b="0" i="1" smtClean="0">
                          <a:solidFill>
                            <a:schemeClr val="tx2">
                              <a:lumMod val="50000"/>
                            </a:schemeClr>
                          </a:solidFill>
                          <a:latin typeface="Cambria Math"/>
                        </a:rPr>
                        <m:t> </m:t>
                      </m:r>
                    </m:oMath>
                  </a14:m>
                  <a:r>
                    <a:rPr lang="ja-JP" altLang="en-US" sz="2000" dirty="0" smtClean="0">
                      <a:solidFill>
                        <a:schemeClr val="tx2">
                          <a:lumMod val="50000"/>
                        </a:schemeClr>
                      </a:solidFill>
                      <a:latin typeface="+mj-ea"/>
                      <a:ea typeface="+mj-ea"/>
                    </a:rPr>
                    <a:t>を</a:t>
                  </a:r>
                  <a:endParaRPr lang="en-US" altLang="ja-JP" sz="2000" dirty="0" smtClean="0">
                    <a:solidFill>
                      <a:schemeClr val="tx2">
                        <a:lumMod val="50000"/>
                      </a:schemeClr>
                    </a:solidFill>
                    <a:latin typeface="+mj-ea"/>
                    <a:ea typeface="+mj-ea"/>
                  </a:endParaRPr>
                </a:p>
                <a:p>
                  <a:r>
                    <a:rPr lang="ja-JP" altLang="en-US" sz="2000" dirty="0">
                      <a:solidFill>
                        <a:schemeClr val="tx2">
                          <a:lumMod val="50000"/>
                        </a:schemeClr>
                      </a:solidFill>
                      <a:latin typeface="+mj-ea"/>
                      <a:ea typeface="+mj-ea"/>
                    </a:rPr>
                    <a:t>　</a:t>
                  </a:r>
                  <a:r>
                    <a:rPr lang="ja-JP" altLang="en-US" sz="2000" dirty="0" smtClean="0">
                      <a:solidFill>
                        <a:schemeClr val="tx2">
                          <a:lumMod val="50000"/>
                        </a:schemeClr>
                      </a:solidFill>
                      <a:latin typeface="+mj-ea"/>
                      <a:ea typeface="+mj-ea"/>
                    </a:rPr>
                    <a:t>　</a:t>
                  </a:r>
                  <a14:m>
                    <m:oMath xmlns:m="http://schemas.openxmlformats.org/officeDocument/2006/math">
                      <m:sSub>
                        <m:sSubPr>
                          <m:ctrlPr>
                            <a:rPr lang="en-US" altLang="ja-JP" sz="2000" i="1" smtClean="0">
                              <a:solidFill>
                                <a:schemeClr val="tx2">
                                  <a:lumMod val="50000"/>
                                </a:schemeClr>
                              </a:solidFill>
                              <a:latin typeface="Cambria Math"/>
                              <a:ea typeface="+mj-ea"/>
                            </a:rPr>
                          </m:ctrlPr>
                        </m:sSubPr>
                        <m:e>
                          <m:r>
                            <a:rPr lang="en-US" altLang="ja-JP" sz="2000" b="0" i="1" smtClean="0">
                              <a:solidFill>
                                <a:schemeClr val="tx2">
                                  <a:lumMod val="50000"/>
                                </a:schemeClr>
                              </a:solidFill>
                              <a:latin typeface="Cambria Math"/>
                              <a:ea typeface="+mj-ea"/>
                            </a:rPr>
                            <m:t>𝑒</m:t>
                          </m:r>
                        </m:e>
                        <m:sub>
                          <m:r>
                            <a:rPr lang="en-US" altLang="ja-JP" sz="2000" b="0" i="1" smtClean="0">
                              <a:solidFill>
                                <a:schemeClr val="tx2">
                                  <a:lumMod val="50000"/>
                                </a:schemeClr>
                              </a:solidFill>
                              <a:latin typeface="Cambria Math"/>
                              <a:ea typeface="+mj-ea"/>
                            </a:rPr>
                            <m:t>𝑡</m:t>
                          </m:r>
                        </m:sub>
                      </m:sSub>
                      <m:r>
                        <a:rPr lang="en-US" altLang="ja-JP" sz="2000" b="0" i="1" smtClean="0">
                          <a:solidFill>
                            <a:schemeClr val="tx2">
                              <a:lumMod val="50000"/>
                            </a:schemeClr>
                          </a:solidFill>
                          <a:latin typeface="Cambria Math"/>
                          <a:ea typeface="+mj-ea"/>
                        </a:rPr>
                        <m:t>=</m:t>
                      </m:r>
                      <m:d>
                        <m:dPr>
                          <m:ctrlPr>
                            <a:rPr lang="en-US" altLang="ja-JP" sz="2000" b="0" i="1" smtClean="0">
                              <a:solidFill>
                                <a:schemeClr val="tx2">
                                  <a:lumMod val="50000"/>
                                </a:schemeClr>
                              </a:solidFill>
                              <a:latin typeface="Cambria Math"/>
                              <a:ea typeface="+mj-ea"/>
                            </a:rPr>
                          </m:ctrlPr>
                        </m:dPr>
                        <m:e>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r>
                                <a:rPr lang="en-US" altLang="ja-JP" sz="2000" i="1">
                                  <a:solidFill>
                                    <a:schemeClr val="tx2">
                                      <a:lumMod val="50000"/>
                                    </a:schemeClr>
                                  </a:solidFill>
                                  <a:latin typeface="Cambria Math"/>
                                </a:rPr>
                                <m:t>𝑎</m:t>
                              </m:r>
                            </m:e>
                            <m:sub>
                              <m:r>
                                <a:rPr lang="en-US" altLang="ja-JP" sz="2000" i="1">
                                  <a:solidFill>
                                    <a:schemeClr val="tx2">
                                      <a:lumMod val="50000"/>
                                    </a:schemeClr>
                                  </a:solidFill>
                                  <a:latin typeface="Cambria Math"/>
                                </a:rPr>
                                <m:t>𝑡</m:t>
                              </m:r>
                              <m:r>
                                <a:rPr lang="en-US" altLang="ja-JP" sz="2000" i="1">
                                  <a:solidFill>
                                    <a:schemeClr val="tx2">
                                      <a:lumMod val="50000"/>
                                    </a:schemeClr>
                                  </a:solidFill>
                                  <a:latin typeface="Cambria Math"/>
                                </a:rPr>
                                <m:t>−1</m:t>
                              </m:r>
                            </m:sub>
                          </m:sSub>
                          <m:r>
                            <a:rPr lang="en-US" altLang="ja-JP" sz="2000" i="1">
                              <a:solidFill>
                                <a:schemeClr val="tx2">
                                  <a:lumMod val="50000"/>
                                </a:schemeClr>
                              </a:solidFill>
                              <a:latin typeface="Cambria Math"/>
                            </a:rPr>
                            <m:t>,</m:t>
                          </m:r>
                          <m:sSub>
                            <m:sSubPr>
                              <m:ctrlPr>
                                <a:rPr lang="en-US" altLang="ja-JP" sz="2000" i="1">
                                  <a:solidFill>
                                    <a:schemeClr val="tx2">
                                      <a:lumMod val="50000"/>
                                    </a:schemeClr>
                                  </a:solidFill>
                                  <a:latin typeface="Cambria Math"/>
                                </a:rPr>
                              </m:ctrlPr>
                            </m:sSubPr>
                            <m:e>
                              <m:acc>
                                <m:accPr>
                                  <m:chr m:val="̂"/>
                                  <m:ctrlPr>
                                    <a:rPr lang="en-US" altLang="ja-JP" sz="2000" i="1">
                                      <a:solidFill>
                                        <a:schemeClr val="tx2">
                                          <a:lumMod val="50000"/>
                                        </a:schemeClr>
                                      </a:solidFill>
                                      <a:latin typeface="Cambria Math"/>
                                    </a:rPr>
                                  </m:ctrlPr>
                                </m:accPr>
                                <m:e>
                                  <m:r>
                                    <a:rPr lang="en-US" altLang="ja-JP" sz="2000" i="1">
                                      <a:solidFill>
                                        <a:schemeClr val="tx2">
                                          <a:lumMod val="50000"/>
                                        </a:schemeClr>
                                      </a:solidFill>
                                      <a:latin typeface="Cambria Math"/>
                                    </a:rPr>
                                    <m:t>𝑜</m:t>
                                  </m:r>
                                </m:e>
                              </m:acc>
                            </m:e>
                            <m:sub>
                              <m:r>
                                <a:rPr lang="en-US" altLang="ja-JP" sz="2000" i="1">
                                  <a:solidFill>
                                    <a:schemeClr val="tx2">
                                      <a:lumMod val="50000"/>
                                    </a:schemeClr>
                                  </a:solidFill>
                                  <a:latin typeface="Cambria Math"/>
                                </a:rPr>
                                <m:t>𝑡</m:t>
                              </m:r>
                            </m:sub>
                          </m:sSub>
                        </m:e>
                      </m:d>
                    </m:oMath>
                  </a14:m>
                  <a:r>
                    <a:rPr lang="ja-JP" altLang="en-US" sz="2000" dirty="0" smtClean="0">
                      <a:solidFill>
                        <a:schemeClr val="tx2">
                          <a:lumMod val="50000"/>
                        </a:schemeClr>
                      </a:solidFill>
                      <a:latin typeface="+mj-ea"/>
                      <a:ea typeface="+mj-ea"/>
                    </a:rPr>
                    <a:t>として知識化</a:t>
                  </a:r>
                  <a:endParaRPr lang="en-US" altLang="ja-JP" sz="2000" dirty="0" smtClean="0">
                    <a:solidFill>
                      <a:schemeClr val="tx2">
                        <a:lumMod val="50000"/>
                      </a:schemeClr>
                    </a:solidFill>
                    <a:latin typeface="+mj-ea"/>
                    <a:ea typeface="+mj-ea"/>
                  </a:endParaRPr>
                </a:p>
                <a:p>
                  <a:endParaRPr kumimoji="1" lang="ja-JP" altLang="en-US" sz="2000" dirty="0">
                    <a:solidFill>
                      <a:schemeClr val="tx2">
                        <a:lumMod val="50000"/>
                      </a:schemeClr>
                    </a:solidFill>
                    <a:latin typeface="+mj-ea"/>
                    <a:ea typeface="+mj-ea"/>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699999" y="4320000"/>
                  <a:ext cx="4056303" cy="1508105"/>
                </a:xfrm>
                <a:prstGeom prst="rect">
                  <a:avLst/>
                </a:prstGeom>
                <a:blipFill rotWithShape="1">
                  <a:blip r:embed="rId4"/>
                  <a:stretch>
                    <a:fillRect l="-1654" t="-2024" r="-752"/>
                  </a:stretch>
                </a:blipFill>
              </p:spPr>
              <p:txBody>
                <a:bodyPr/>
                <a:lstStyle/>
                <a:p>
                  <a:r>
                    <a:rPr lang="ja-JP" altLang="en-US">
                      <a:noFill/>
                    </a:rPr>
                    <a:t> </a:t>
                  </a:r>
                </a:p>
              </p:txBody>
            </p:sp>
          </mc:Fallback>
        </mc:AlternateContent>
        <p:cxnSp>
          <p:nvCxnSpPr>
            <p:cNvPr id="18" name="直線矢印コネクタ 17"/>
            <p:cNvCxnSpPr/>
            <p:nvPr/>
          </p:nvCxnSpPr>
          <p:spPr>
            <a:xfrm>
              <a:off x="4680000" y="372600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4860000" y="334800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−1</m:t>
                            </m:r>
                          </m:sub>
                        </m:sSub>
                      </m:oMath>
                    </m:oMathPara>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4860000" y="3348000"/>
                  <a:ext cx="673198"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20" name="直線コネクタ 19"/>
            <p:cNvCxnSpPr/>
            <p:nvPr/>
          </p:nvCxnSpPr>
          <p:spPr>
            <a:xfrm>
              <a:off x="2735760" y="3068920"/>
              <a:ext cx="0" cy="36000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411760" y="2708920"/>
              <a:ext cx="607859" cy="369332"/>
            </a:xfrm>
            <a:prstGeom prst="rect">
              <a:avLst/>
            </a:prstGeom>
            <a:noFill/>
          </p:spPr>
          <p:txBody>
            <a:bodyPr wrap="none" rtlCol="0">
              <a:spAutoFit/>
            </a:bodyPr>
            <a:lstStyle/>
            <a:p>
              <a:r>
                <a:rPr kumimoji="1" lang="ja-JP" altLang="en-US" dirty="0" smtClean="0">
                  <a:solidFill>
                    <a:schemeClr val="tx2">
                      <a:lumMod val="50000"/>
                    </a:schemeClr>
                  </a:solidFill>
                  <a:latin typeface="+mj-ea"/>
                  <a:ea typeface="+mj-ea"/>
                </a:rPr>
                <a:t>ｔ－</a:t>
              </a:r>
              <a:r>
                <a:rPr kumimoji="1" lang="en-US" altLang="ja-JP" dirty="0" smtClean="0">
                  <a:solidFill>
                    <a:schemeClr val="tx2">
                      <a:lumMod val="50000"/>
                    </a:schemeClr>
                  </a:solidFill>
                  <a:latin typeface="+mj-ea"/>
                  <a:ea typeface="+mj-ea"/>
                </a:rPr>
                <a:t>2</a:t>
              </a:r>
              <a:endParaRPr kumimoji="1" lang="ja-JP" altLang="en-US" dirty="0">
                <a:solidFill>
                  <a:schemeClr val="tx2">
                    <a:lumMod val="50000"/>
                  </a:schemeClr>
                </a:solidFill>
                <a:latin typeface="+mj-ea"/>
                <a:ea typeface="+mj-ea"/>
              </a:endParaRPr>
            </a:p>
          </p:txBody>
        </p:sp>
        <mc:AlternateContent xmlns:mc="http://schemas.openxmlformats.org/markup-compatibility/2006" xmlns:a14="http://schemas.microsoft.com/office/drawing/2010/main">
          <mc:Choice Requires="a14">
            <p:sp>
              <p:nvSpPr>
                <p:cNvPr id="22" name="円/楕円 21"/>
                <p:cNvSpPr>
                  <a:spLocks noChangeAspect="1"/>
                </p:cNvSpPr>
                <p:nvPr/>
              </p:nvSpPr>
              <p:spPr>
                <a:xfrm>
                  <a:off x="2447760" y="3464920"/>
                  <a:ext cx="540000" cy="540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solidFill>
                              <a:schemeClr val="tx2">
                                <a:lumMod val="50000"/>
                              </a:schemeClr>
                            </a:solidFill>
                            <a:latin typeface="Cambria Math"/>
                          </a:rPr>
                          <m:t>  </m:t>
                        </m:r>
                        <m:sSub>
                          <m:sSubPr>
                            <m:ctrlPr>
                              <a:rPr kumimoji="1" lang="en-US" altLang="ja-JP" i="1" smtClean="0">
                                <a:solidFill>
                                  <a:schemeClr val="tx2">
                                    <a:lumMod val="50000"/>
                                  </a:schemeClr>
                                </a:solidFill>
                                <a:latin typeface="Cambria Math"/>
                              </a:rPr>
                            </m:ctrlPr>
                          </m:sSubPr>
                          <m:e>
                            <m:acc>
                              <m:accPr>
                                <m:chr m:val="̂"/>
                                <m:ctrlPr>
                                  <a:rPr kumimoji="1" lang="en-US" altLang="ja-JP" i="1" smtClean="0">
                                    <a:solidFill>
                                      <a:schemeClr val="tx2">
                                        <a:lumMod val="50000"/>
                                      </a:schemeClr>
                                    </a:solidFill>
                                    <a:latin typeface="Cambria Math"/>
                                  </a:rPr>
                                </m:ctrlPr>
                              </m:accPr>
                              <m:e>
                                <m:r>
                                  <a:rPr kumimoji="1" lang="en-US" altLang="ja-JP" b="0" i="1" smtClean="0">
                                    <a:solidFill>
                                      <a:schemeClr val="tx2">
                                        <a:lumMod val="50000"/>
                                      </a:schemeClr>
                                    </a:solidFill>
                                    <a:latin typeface="Cambria Math"/>
                                  </a:rPr>
                                  <m:t>𝑜</m:t>
                                </m:r>
                              </m:e>
                            </m:acc>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22" name="円/楕円 21"/>
                <p:cNvSpPr>
                  <a:spLocks noRot="1" noChangeAspect="1" noMove="1" noResize="1" noEditPoints="1" noAdjustHandles="1" noChangeArrowheads="1" noChangeShapeType="1" noTextEdit="1"/>
                </p:cNvSpPr>
                <p:nvPr/>
              </p:nvSpPr>
              <p:spPr>
                <a:xfrm>
                  <a:off x="2447760" y="3464920"/>
                  <a:ext cx="540000" cy="540000"/>
                </a:xfrm>
                <a:prstGeom prst="ellipse">
                  <a:avLst/>
                </a:prstGeom>
                <a:blipFill rotWithShape="1">
                  <a:blip r:embed="rId6"/>
                  <a:stretch>
                    <a:fillRect l="-3297"/>
                  </a:stretch>
                </a:blipFill>
                <a:ln w="19050">
                  <a:solidFill>
                    <a:schemeClr val="bg2">
                      <a:lumMod val="10000"/>
                    </a:schemeClr>
                  </a:solidFill>
                </a:ln>
              </p:spPr>
              <p:txBody>
                <a:bodyPr/>
                <a:lstStyle/>
                <a:p>
                  <a:r>
                    <a:rPr lang="ja-JP" altLang="en-US">
                      <a:noFill/>
                    </a:rPr>
                    <a:t> </a:t>
                  </a:r>
                </a:p>
              </p:txBody>
            </p:sp>
          </mc:Fallback>
        </mc:AlternateContent>
        <p:cxnSp>
          <p:nvCxnSpPr>
            <p:cNvPr id="23" name="直線矢印コネクタ 22"/>
            <p:cNvCxnSpPr/>
            <p:nvPr/>
          </p:nvCxnSpPr>
          <p:spPr>
            <a:xfrm>
              <a:off x="2987760" y="3734920"/>
              <a:ext cx="108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3167760" y="3356920"/>
                  <a:ext cx="6731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2">
                                    <a:lumMod val="50000"/>
                                  </a:schemeClr>
                                </a:solidFill>
                                <a:latin typeface="Cambria Math"/>
                              </a:rPr>
                            </m:ctrlPr>
                          </m:sSubPr>
                          <m:e>
                            <m:r>
                              <a:rPr kumimoji="1" lang="en-US" altLang="ja-JP" b="0" i="1" smtClean="0">
                                <a:solidFill>
                                  <a:schemeClr val="tx2">
                                    <a:lumMod val="50000"/>
                                  </a:schemeClr>
                                </a:solidFill>
                                <a:latin typeface="Cambria Math"/>
                              </a:rPr>
                              <m:t>𝑎</m:t>
                            </m:r>
                          </m:e>
                          <m:sub>
                            <m:r>
                              <a:rPr kumimoji="1" lang="en-US" altLang="ja-JP" b="0" i="1" smtClean="0">
                                <a:solidFill>
                                  <a:schemeClr val="tx2">
                                    <a:lumMod val="50000"/>
                                  </a:schemeClr>
                                </a:solidFill>
                                <a:latin typeface="Cambria Math"/>
                              </a:rPr>
                              <m:t>𝑡</m:t>
                            </m:r>
                            <m:r>
                              <a:rPr kumimoji="1" lang="en-US" altLang="ja-JP" b="0" i="1" smtClean="0">
                                <a:solidFill>
                                  <a:schemeClr val="tx2">
                                    <a:lumMod val="50000"/>
                                  </a:schemeClr>
                                </a:solidFill>
                                <a:latin typeface="Cambria Math"/>
                              </a:rPr>
                              <m:t>−2</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167760" y="3356920"/>
                  <a:ext cx="673198" cy="369332"/>
                </a:xfrm>
                <a:prstGeom prst="rect">
                  <a:avLst/>
                </a:prstGeom>
                <a:blipFill rotWithShape="1">
                  <a:blip r:embed="rId7"/>
                  <a:stretch>
                    <a:fillRect/>
                  </a:stretch>
                </a:blipFill>
              </p:spPr>
              <p:txBody>
                <a:bodyPr/>
                <a:lstStyle/>
                <a:p>
                  <a:r>
                    <a:rPr lang="ja-JP" altLang="en-US">
                      <a:noFill/>
                    </a:rPr>
                    <a:t> </a:t>
                  </a:r>
                </a:p>
              </p:txBody>
            </p:sp>
          </mc:Fallback>
        </mc:AlternateContent>
      </p:grpSp>
      <p:sp>
        <p:nvSpPr>
          <p:cNvPr id="38" name="コンテンツ プレースホルダー 2"/>
          <p:cNvSpPr txBox="1">
            <a:spLocks/>
          </p:cNvSpPr>
          <p:nvPr/>
        </p:nvSpPr>
        <p:spPr>
          <a:xfrm>
            <a:off x="720000" y="1584000"/>
            <a:ext cx="7704000" cy="1494252"/>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経験した状態遷移を知識化</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以後の不完全知覚の判定に利用</a:t>
            </a:r>
            <a:endParaRPr lang="en-US" altLang="ja-JP" sz="2400" dirty="0" smtClean="0">
              <a:solidFill>
                <a:schemeClr val="bg2">
                  <a:lumMod val="10000"/>
                </a:schemeClr>
              </a:solidFill>
              <a:latin typeface="+mj-ea"/>
              <a:ea typeface="+mj-ea"/>
            </a:endParaRPr>
          </a:p>
        </p:txBody>
      </p:sp>
      <p:sp>
        <p:nvSpPr>
          <p:cNvPr id="39" name="正方形/長方形 38"/>
          <p:cNvSpPr/>
          <p:nvPr/>
        </p:nvSpPr>
        <p:spPr>
          <a:xfrm>
            <a:off x="3960000" y="3348000"/>
            <a:ext cx="2520000" cy="72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759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720000" y="180000"/>
            <a:ext cx="8640000" cy="1260000"/>
          </a:xfrm>
        </p:spPr>
        <p:txBody>
          <a:bodyPr/>
          <a:lstStyle/>
          <a:p>
            <a:r>
              <a:rPr kumimoji="1" lang="ja-JP" altLang="en-US" sz="4400" dirty="0" smtClean="0">
                <a:ln w="12700">
                  <a:noFill/>
                </a:ln>
                <a:solidFill>
                  <a:schemeClr val="bg2">
                    <a:lumMod val="10000"/>
                  </a:schemeClr>
                </a:solidFill>
                <a:effectLst>
                  <a:outerShdw blurRad="38100" dist="38100" dir="2700000" algn="tl">
                    <a:srgbClr val="000000">
                      <a:alpha val="43137"/>
                    </a:srgbClr>
                  </a:outerShdw>
                </a:effectLst>
              </a:rPr>
              <a:t>先行研究の問題：知識量の増加</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sp>
        <p:nvSpPr>
          <p:cNvPr id="8" name="コンテンツ プレースホルダー 2"/>
          <p:cNvSpPr txBox="1">
            <a:spLocks/>
          </p:cNvSpPr>
          <p:nvPr/>
        </p:nvSpPr>
        <p:spPr>
          <a:xfrm>
            <a:off x="445158" y="1584000"/>
            <a:ext cx="8698842" cy="2205040"/>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不完全知覚は改善出来るが，</a:t>
            </a:r>
            <a:r>
              <a:rPr lang="ja-JP" altLang="en-US" sz="2400" dirty="0" smtClean="0">
                <a:solidFill>
                  <a:srgbClr val="C00000"/>
                </a:solidFill>
                <a:latin typeface="+mj-ea"/>
                <a:ea typeface="+mj-ea"/>
              </a:rPr>
              <a:t>知識量の増加</a:t>
            </a:r>
            <a:r>
              <a:rPr lang="ja-JP" altLang="en-US" sz="2400" dirty="0" smtClean="0">
                <a:solidFill>
                  <a:schemeClr val="bg2">
                    <a:lumMod val="10000"/>
                  </a:schemeClr>
                </a:solidFill>
                <a:latin typeface="+mj-ea"/>
                <a:ea typeface="+mj-ea"/>
              </a:rPr>
              <a:t>が問題</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例えば</a:t>
            </a:r>
            <a:r>
              <a:rPr lang="en-US" altLang="ja-JP" sz="2400" dirty="0" smtClean="0">
                <a:solidFill>
                  <a:schemeClr val="bg2">
                    <a:lumMod val="10000"/>
                  </a:schemeClr>
                </a:solidFill>
                <a:latin typeface="+mj-ea"/>
                <a:ea typeface="+mj-ea"/>
              </a:rPr>
              <a:t>…</a:t>
            </a:r>
          </a:p>
          <a:p>
            <a:pPr marL="0" indent="0">
              <a:buClr>
                <a:schemeClr val="accent1"/>
              </a:buClr>
              <a:buNone/>
            </a:pPr>
            <a:r>
              <a:rPr lang="ja-JP" altLang="en-US" sz="2400" dirty="0" smtClean="0">
                <a:solidFill>
                  <a:schemeClr val="bg2">
                    <a:lumMod val="10000"/>
                  </a:schemeClr>
                </a:solidFill>
                <a:latin typeface="+mj-ea"/>
                <a:ea typeface="+mj-ea"/>
              </a:rPr>
              <a:t>・</a:t>
            </a:r>
            <a:r>
              <a:rPr lang="ja-JP" altLang="en-US" dirty="0" smtClean="0">
                <a:solidFill>
                  <a:schemeClr val="bg2">
                    <a:lumMod val="10000"/>
                  </a:schemeClr>
                </a:solidFill>
                <a:latin typeface="+mj-ea"/>
                <a:ea typeface="+mj-ea"/>
              </a:rPr>
              <a:t>ロボットのメモリ量は有限</a:t>
            </a:r>
            <a:r>
              <a:rPr lang="ja-JP" altLang="en-US" dirty="0" smtClean="0">
                <a:solidFill>
                  <a:schemeClr val="accent1"/>
                </a:solidFill>
                <a:latin typeface="+mj-ea"/>
                <a:ea typeface="+mj-ea"/>
              </a:rPr>
              <a:t>⇒</a:t>
            </a:r>
            <a:r>
              <a:rPr lang="ja-JP" altLang="en-US" dirty="0" smtClean="0">
                <a:solidFill>
                  <a:schemeClr val="bg2">
                    <a:lumMod val="10000"/>
                  </a:schemeClr>
                </a:solidFill>
                <a:latin typeface="+mj-ea"/>
                <a:ea typeface="+mj-ea"/>
              </a:rPr>
              <a:t>全ての知識を記憶出来ない</a:t>
            </a:r>
            <a:endParaRPr lang="en-US" altLang="ja-JP" dirty="0" smtClean="0">
              <a:solidFill>
                <a:schemeClr val="bg2">
                  <a:lumMod val="10000"/>
                </a:schemeClr>
              </a:solidFill>
              <a:latin typeface="+mj-ea"/>
              <a:ea typeface="+mj-ea"/>
            </a:endParaRPr>
          </a:p>
          <a:p>
            <a:pPr marL="0" indent="0">
              <a:buClr>
                <a:schemeClr val="accent1"/>
              </a:buClr>
              <a:buNone/>
            </a:pPr>
            <a:r>
              <a:rPr lang="ja-JP" altLang="en-US" dirty="0" smtClean="0">
                <a:solidFill>
                  <a:schemeClr val="bg2">
                    <a:lumMod val="10000"/>
                  </a:schemeClr>
                </a:solidFill>
                <a:latin typeface="+mj-ea"/>
                <a:ea typeface="+mj-ea"/>
              </a:rPr>
              <a:t>・学習は試行錯誤によって行動を獲得</a:t>
            </a:r>
            <a:r>
              <a:rPr lang="ja-JP" altLang="en-US" dirty="0" smtClean="0">
                <a:solidFill>
                  <a:schemeClr val="accent1"/>
                </a:solidFill>
                <a:latin typeface="+mj-ea"/>
                <a:ea typeface="+mj-ea"/>
              </a:rPr>
              <a:t>⇒</a:t>
            </a:r>
            <a:r>
              <a:rPr lang="ja-JP" altLang="en-US" dirty="0" smtClean="0">
                <a:solidFill>
                  <a:schemeClr val="bg2">
                    <a:lumMod val="10000"/>
                  </a:schemeClr>
                </a:solidFill>
                <a:latin typeface="+mj-ea"/>
                <a:ea typeface="+mj-ea"/>
              </a:rPr>
              <a:t>学習時間増加</a:t>
            </a:r>
            <a:endParaRPr lang="en-US" altLang="ja-JP" dirty="0" smtClean="0">
              <a:solidFill>
                <a:schemeClr val="bg2">
                  <a:lumMod val="10000"/>
                </a:schemeClr>
              </a:solidFill>
              <a:latin typeface="+mj-ea"/>
              <a:ea typeface="+mj-ea"/>
            </a:endParaRPr>
          </a:p>
        </p:txBody>
      </p:sp>
      <p:sp>
        <p:nvSpPr>
          <p:cNvPr id="4" name="下矢印 3"/>
          <p:cNvSpPr/>
          <p:nvPr/>
        </p:nvSpPr>
        <p:spPr>
          <a:xfrm>
            <a:off x="3960000" y="3933136"/>
            <a:ext cx="1080000" cy="72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40000" y="4849996"/>
            <a:ext cx="4666662" cy="523220"/>
          </a:xfrm>
          <a:prstGeom prst="rect">
            <a:avLst/>
          </a:prstGeom>
          <a:noFill/>
          <a:ln w="25400">
            <a:solidFill>
              <a:srgbClr val="FF0000"/>
            </a:solidFill>
          </a:ln>
        </p:spPr>
        <p:txBody>
          <a:bodyPr wrap="none" rtlCol="0">
            <a:spAutoFit/>
          </a:bodyPr>
          <a:lstStyle/>
          <a:p>
            <a:r>
              <a:rPr kumimoji="1" lang="ja-JP" altLang="en-US" sz="2800" dirty="0" smtClean="0">
                <a:solidFill>
                  <a:schemeClr val="bg2">
                    <a:lumMod val="10000"/>
                  </a:schemeClr>
                </a:solidFill>
                <a:latin typeface="+mj-ea"/>
                <a:ea typeface="+mj-ea"/>
              </a:rPr>
              <a:t>知識量を抑制する必要がある</a:t>
            </a:r>
            <a:endParaRPr kumimoji="1" lang="ja-JP" altLang="en-US" sz="2800" dirty="0">
              <a:solidFill>
                <a:schemeClr val="bg2">
                  <a:lumMod val="10000"/>
                </a:schemeClr>
              </a:solidFill>
              <a:latin typeface="+mj-ea"/>
              <a:ea typeface="+mj-ea"/>
            </a:endParaRPr>
          </a:p>
        </p:txBody>
      </p:sp>
    </p:spTree>
    <p:extLst>
      <p:ext uri="{BB962C8B-B14F-4D97-AF65-F5344CB8AC3E}">
        <p14:creationId xmlns:p14="http://schemas.microsoft.com/office/powerpoint/2010/main" val="38031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1135487" y="1484784"/>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720000" y="180000"/>
            <a:ext cx="8640000" cy="126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確定的な細分化による</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
            </a:r>
            <a:b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br>
            <a:r>
              <a:rPr lang="ja-JP" altLang="en-US" sz="4000" dirty="0">
                <a:ln w="12700">
                  <a:noFill/>
                </a:ln>
                <a:solidFill>
                  <a:schemeClr val="bg2">
                    <a:lumMod val="10000"/>
                  </a:schemeClr>
                </a:solidFill>
                <a:effectLst>
                  <a:outerShdw blurRad="38100" dist="38100" dir="2700000" algn="tl">
                    <a:srgbClr val="000000">
                      <a:alpha val="43137"/>
                    </a:srgbClr>
                  </a:outerShdw>
                </a:effectLst>
              </a:rPr>
              <a:t>知識量の増加</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8" name="コンテンツ プレースホルダー 2"/>
          <p:cNvSpPr txBox="1">
            <a:spLocks/>
          </p:cNvSpPr>
          <p:nvPr/>
        </p:nvSpPr>
        <p:spPr>
          <a:xfrm>
            <a:off x="611560" y="1772816"/>
            <a:ext cx="8172480" cy="2277048"/>
          </a:xfrm>
          <a:prstGeom prst="rect">
            <a:avLst/>
          </a:prstGeom>
        </p:spPr>
        <p:txBody>
          <a:bodyPr vert="horz" wrap="square"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1" sz="1800" kern="1200">
                <a:solidFill>
                  <a:schemeClr val="tx1"/>
                </a:solidFill>
                <a:latin typeface="+mn-lt"/>
                <a:ea typeface="+mn-ea"/>
                <a:cs typeface="+mn-cs"/>
              </a:defRPr>
            </a:lvl9pPr>
          </a:lstStyle>
          <a:p>
            <a:pPr>
              <a:buClr>
                <a:schemeClr val="accent1"/>
              </a:buClr>
              <a:buFont typeface="Wingdings" pitchFamily="2" charset="2"/>
              <a:buChar char="p"/>
            </a:pPr>
            <a:r>
              <a:rPr lang="ja-JP" altLang="en-US" sz="3000" dirty="0" smtClean="0">
                <a:solidFill>
                  <a:schemeClr val="bg2">
                    <a:lumMod val="10000"/>
                  </a:schemeClr>
                </a:solidFill>
                <a:latin typeface="+mj-ea"/>
                <a:ea typeface="+mj-ea"/>
              </a:rPr>
              <a:t>先行研究では不完全知覚であれば全て細分化</a:t>
            </a:r>
            <a:endParaRPr lang="en-US" altLang="ja-JP" sz="3000" dirty="0" smtClean="0">
              <a:solidFill>
                <a:schemeClr val="bg2">
                  <a:lumMod val="10000"/>
                </a:schemeClr>
              </a:solidFill>
              <a:latin typeface="+mj-ea"/>
              <a:ea typeface="+mj-ea"/>
            </a:endParaRPr>
          </a:p>
          <a:p>
            <a:pPr marL="0" indent="0">
              <a:buClr>
                <a:schemeClr val="accent1"/>
              </a:buClr>
              <a:buNone/>
            </a:pPr>
            <a:r>
              <a:rPr lang="ja-JP" altLang="en-US" sz="3000" dirty="0" smtClean="0">
                <a:solidFill>
                  <a:schemeClr val="accent1"/>
                </a:solidFill>
                <a:latin typeface="+mj-ea"/>
                <a:ea typeface="+mj-ea"/>
              </a:rPr>
              <a:t>⇒</a:t>
            </a:r>
            <a:r>
              <a:rPr lang="ja-JP" altLang="en-US" sz="3000" dirty="0" smtClean="0">
                <a:solidFill>
                  <a:schemeClr val="bg2">
                    <a:lumMod val="10000"/>
                  </a:schemeClr>
                </a:solidFill>
                <a:latin typeface="+mj-ea"/>
                <a:ea typeface="+mj-ea"/>
              </a:rPr>
              <a:t>不完全知覚である観測状態を経験する度に</a:t>
            </a:r>
            <a:endParaRPr lang="en-US" altLang="ja-JP" sz="3000" dirty="0" smtClean="0">
              <a:solidFill>
                <a:schemeClr val="bg2">
                  <a:lumMod val="10000"/>
                </a:schemeClr>
              </a:solidFill>
              <a:latin typeface="+mj-ea"/>
              <a:ea typeface="+mj-ea"/>
            </a:endParaRPr>
          </a:p>
          <a:p>
            <a:pPr marL="0" indent="0">
              <a:buClr>
                <a:schemeClr val="accent1"/>
              </a:buClr>
              <a:buNone/>
            </a:pPr>
            <a:r>
              <a:rPr lang="ja-JP" altLang="en-US" sz="3000" dirty="0">
                <a:solidFill>
                  <a:schemeClr val="bg2">
                    <a:lumMod val="10000"/>
                  </a:schemeClr>
                </a:solidFill>
                <a:latin typeface="+mj-ea"/>
                <a:ea typeface="+mj-ea"/>
              </a:rPr>
              <a:t>　</a:t>
            </a:r>
            <a:r>
              <a:rPr lang="ja-JP" altLang="en-US" sz="3000" dirty="0" smtClean="0">
                <a:solidFill>
                  <a:schemeClr val="bg2">
                    <a:lumMod val="10000"/>
                  </a:schemeClr>
                </a:solidFill>
                <a:latin typeface="+mj-ea"/>
                <a:ea typeface="+mj-ea"/>
              </a:rPr>
              <a:t>　必ず細分化を行ってしまう</a:t>
            </a:r>
            <a:endParaRPr lang="en-US" altLang="ja-JP" sz="3000" dirty="0" smtClean="0">
              <a:solidFill>
                <a:schemeClr val="bg2">
                  <a:lumMod val="10000"/>
                </a:schemeClr>
              </a:solidFill>
              <a:latin typeface="+mj-ea"/>
              <a:ea typeface="+mj-ea"/>
            </a:endParaRPr>
          </a:p>
          <a:p>
            <a:pPr>
              <a:buClr>
                <a:schemeClr val="accent1"/>
              </a:buClr>
              <a:buFont typeface="Wingdings" pitchFamily="2" charset="2"/>
              <a:buChar char="n"/>
            </a:pPr>
            <a:endParaRPr lang="en-US" altLang="ja-JP" sz="3000" dirty="0" smtClean="0">
              <a:solidFill>
                <a:schemeClr val="bg2">
                  <a:lumMod val="10000"/>
                </a:schemeClr>
              </a:solidFill>
              <a:latin typeface="+mj-ea"/>
              <a:ea typeface="+mj-ea"/>
            </a:endParaRPr>
          </a:p>
          <a:p>
            <a:pPr marL="0" indent="0">
              <a:buClr>
                <a:schemeClr val="accent1"/>
              </a:buClr>
              <a:buNone/>
            </a:pPr>
            <a:endParaRPr lang="en-US" altLang="ja-JP" sz="2400" dirty="0" smtClean="0">
              <a:solidFill>
                <a:schemeClr val="bg2">
                  <a:lumMod val="10000"/>
                </a:schemeClr>
              </a:solidFill>
              <a:latin typeface="+mj-ea"/>
              <a:ea typeface="+mj-ea"/>
            </a:endParaRPr>
          </a:p>
        </p:txBody>
      </p:sp>
      <p:sp>
        <p:nvSpPr>
          <p:cNvPr id="2" name="下矢印 1"/>
          <p:cNvSpPr/>
          <p:nvPr/>
        </p:nvSpPr>
        <p:spPr>
          <a:xfrm>
            <a:off x="3923928" y="3501008"/>
            <a:ext cx="1080120" cy="72008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43608" y="4365104"/>
            <a:ext cx="6688049" cy="954107"/>
          </a:xfrm>
          <a:prstGeom prst="rect">
            <a:avLst/>
          </a:prstGeom>
          <a:noFill/>
          <a:ln w="25400">
            <a:solidFill>
              <a:srgbClr val="FF0000"/>
            </a:solidFill>
          </a:ln>
        </p:spPr>
        <p:txBody>
          <a:bodyPr wrap="none" rtlCol="0">
            <a:spAutoFit/>
          </a:bodyPr>
          <a:lstStyle/>
          <a:p>
            <a:r>
              <a:rPr lang="ja-JP" altLang="en-US" sz="2800" dirty="0" smtClean="0">
                <a:solidFill>
                  <a:schemeClr val="bg2">
                    <a:lumMod val="10000"/>
                  </a:schemeClr>
                </a:solidFill>
                <a:latin typeface="+mj-ea"/>
                <a:ea typeface="+mj-ea"/>
              </a:rPr>
              <a:t>不完全知覚である観測状態を確定的に</a:t>
            </a:r>
            <a:endParaRPr lang="en-US" altLang="ja-JP" sz="2800" dirty="0" smtClean="0">
              <a:solidFill>
                <a:schemeClr val="bg2">
                  <a:lumMod val="10000"/>
                </a:schemeClr>
              </a:solidFill>
              <a:latin typeface="+mj-ea"/>
              <a:ea typeface="+mj-ea"/>
            </a:endParaRPr>
          </a:p>
          <a:p>
            <a:r>
              <a:rPr lang="ja-JP" altLang="en-US" sz="2800" dirty="0" smtClean="0">
                <a:solidFill>
                  <a:schemeClr val="bg2">
                    <a:lumMod val="10000"/>
                  </a:schemeClr>
                </a:solidFill>
                <a:latin typeface="+mj-ea"/>
                <a:ea typeface="+mj-ea"/>
              </a:rPr>
              <a:t>細分化することで状態知識の数が増加する</a:t>
            </a:r>
            <a:endParaRPr kumimoji="1" lang="ja-JP" altLang="en-US" sz="2800" dirty="0">
              <a:solidFill>
                <a:schemeClr val="bg2">
                  <a:lumMod val="10000"/>
                </a:schemeClr>
              </a:solidFill>
              <a:latin typeface="+mj-ea"/>
              <a:ea typeface="+mj-ea"/>
            </a:endParaRPr>
          </a:p>
        </p:txBody>
      </p:sp>
    </p:spTree>
    <p:extLst>
      <p:ext uri="{BB962C8B-B14F-4D97-AF65-F5344CB8AC3E}">
        <p14:creationId xmlns:p14="http://schemas.microsoft.com/office/powerpoint/2010/main" val="164571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720000" y="180000"/>
            <a:ext cx="8640000" cy="900000"/>
          </a:xfrm>
        </p:spPr>
        <p:txBody>
          <a:bodyPr/>
          <a:lstStyle/>
          <a:p>
            <a:r>
              <a:rPr kumimoji="1" lang="ja-JP" altLang="en-US" sz="3600" dirty="0" smtClean="0">
                <a:ln w="12700">
                  <a:noFill/>
                </a:ln>
                <a:solidFill>
                  <a:schemeClr val="bg2">
                    <a:lumMod val="10000"/>
                  </a:schemeClr>
                </a:solidFill>
                <a:effectLst>
                  <a:outerShdw blurRad="38100" dist="38100" dir="2700000" algn="tl">
                    <a:srgbClr val="000000">
                      <a:alpha val="43137"/>
                    </a:srgbClr>
                  </a:outerShdw>
                </a:effectLst>
              </a:rPr>
              <a:t>強化学習における不完全知覚の問題点</a:t>
            </a:r>
            <a:endParaRPr kumimoji="1" lang="ja-JP" altLang="en-US" sz="3600" dirty="0">
              <a:ln w="12700">
                <a:noFill/>
              </a:ln>
              <a:solidFill>
                <a:schemeClr val="bg2">
                  <a:lumMod val="10000"/>
                </a:schemeClr>
              </a:solidFill>
              <a:effectLst>
                <a:outerShdw blurRad="38100" dist="38100" dir="2700000" algn="tl">
                  <a:srgbClr val="000000">
                    <a:alpha val="43137"/>
                  </a:srgbClr>
                </a:outerShdw>
              </a:effectLst>
            </a:endParaRPr>
          </a:p>
        </p:txBody>
      </p:sp>
      <p:sp>
        <p:nvSpPr>
          <p:cNvPr id="7" name="テキスト ボックス 6"/>
          <p:cNvSpPr txBox="1"/>
          <p:nvPr/>
        </p:nvSpPr>
        <p:spPr>
          <a:xfrm>
            <a:off x="360000" y="1260000"/>
            <a:ext cx="8676496" cy="1646605"/>
          </a:xfrm>
          <a:prstGeom prst="rect">
            <a:avLst/>
          </a:prstGeom>
          <a:noFill/>
        </p:spPr>
        <p:txBody>
          <a:bodyPr wrap="square" rtlCol="0">
            <a:spAutoFit/>
          </a:bodyPr>
          <a:lstStyle/>
          <a:p>
            <a:pPr marL="342900" indent="-342900">
              <a:buClr>
                <a:schemeClr val="accent1"/>
              </a:buClr>
              <a:buFont typeface="Wingdings" pitchFamily="2" charset="2"/>
              <a:buChar char="n"/>
            </a:pPr>
            <a:r>
              <a:rPr lang="ja-JP" altLang="en-US" sz="2400" dirty="0" smtClean="0">
                <a:solidFill>
                  <a:schemeClr val="bg2">
                    <a:lumMod val="10000"/>
                  </a:schemeClr>
                </a:solidFill>
                <a:latin typeface="+mj-ea"/>
                <a:ea typeface="+mj-ea"/>
              </a:rPr>
              <a:t>強化学習：各観測状態に対してタスクを達成する行動を</a:t>
            </a:r>
            <a:r>
              <a:rPr lang="en-US" altLang="ja-JP" sz="2400" dirty="0" smtClean="0">
                <a:solidFill>
                  <a:schemeClr val="bg2">
                    <a:lumMod val="10000"/>
                  </a:schemeClr>
                </a:solidFill>
                <a:latin typeface="+mj-ea"/>
                <a:ea typeface="+mj-ea"/>
              </a:rPr>
              <a:t>1</a:t>
            </a:r>
            <a:r>
              <a:rPr lang="ja-JP" altLang="en-US" sz="2400" dirty="0" smtClean="0">
                <a:solidFill>
                  <a:schemeClr val="bg2">
                    <a:lumMod val="10000"/>
                  </a:schemeClr>
                </a:solidFill>
                <a:latin typeface="+mj-ea"/>
                <a:ea typeface="+mj-ea"/>
              </a:rPr>
              <a:t>つ学習</a:t>
            </a:r>
            <a:endParaRPr lang="en-US" altLang="ja-JP" sz="2400" dirty="0" smtClean="0">
              <a:solidFill>
                <a:schemeClr val="bg2">
                  <a:lumMod val="10000"/>
                </a:schemeClr>
              </a:solidFill>
              <a:latin typeface="+mj-ea"/>
              <a:ea typeface="+mj-ea"/>
            </a:endParaRPr>
          </a:p>
          <a:p>
            <a:pPr marL="342900" lvl="0" indent="-342900">
              <a:buClr>
                <a:srgbClr val="FF7605"/>
              </a:buClr>
              <a:buFont typeface="Wingdings" pitchFamily="2" charset="2"/>
              <a:buChar char="n"/>
            </a:pPr>
            <a:r>
              <a:rPr lang="ja-JP" altLang="en-US" sz="2400" dirty="0">
                <a:solidFill>
                  <a:srgbClr val="E8DED8">
                    <a:lumMod val="10000"/>
                  </a:srgbClr>
                </a:solidFill>
                <a:latin typeface="ＭＳ Ｐゴシック"/>
                <a:ea typeface="ＭＳ Ｐゴシック"/>
              </a:rPr>
              <a:t>不完全</a:t>
            </a:r>
            <a:r>
              <a:rPr lang="ja-JP" altLang="en-US" sz="2400" dirty="0" smtClean="0">
                <a:solidFill>
                  <a:srgbClr val="E8DED8">
                    <a:lumMod val="10000"/>
                  </a:srgbClr>
                </a:solidFill>
                <a:latin typeface="ＭＳ Ｐゴシック"/>
                <a:ea typeface="ＭＳ Ｐゴシック"/>
              </a:rPr>
              <a:t>知覚：複数の環境状態を</a:t>
            </a:r>
            <a:r>
              <a:rPr lang="en-US" altLang="ja-JP" sz="2400" dirty="0" smtClean="0">
                <a:solidFill>
                  <a:srgbClr val="E8DED8">
                    <a:lumMod val="10000"/>
                  </a:srgbClr>
                </a:solidFill>
                <a:latin typeface="ＭＳ Ｐゴシック"/>
                <a:ea typeface="ＭＳ Ｐゴシック"/>
              </a:rPr>
              <a:t>1</a:t>
            </a:r>
            <a:r>
              <a:rPr lang="ja-JP" altLang="en-US" sz="2400" dirty="0" err="1" smtClean="0">
                <a:solidFill>
                  <a:srgbClr val="E8DED8">
                    <a:lumMod val="10000"/>
                  </a:srgbClr>
                </a:solidFill>
                <a:latin typeface="ＭＳ Ｐゴシック"/>
                <a:ea typeface="ＭＳ Ｐゴシック"/>
              </a:rPr>
              <a:t>つの</a:t>
            </a:r>
            <a:r>
              <a:rPr lang="ja-JP" altLang="en-US" sz="2400" dirty="0" smtClean="0">
                <a:solidFill>
                  <a:srgbClr val="E8DED8">
                    <a:lumMod val="10000"/>
                  </a:srgbClr>
                </a:solidFill>
                <a:latin typeface="ＭＳ Ｐゴシック"/>
                <a:ea typeface="ＭＳ Ｐゴシック"/>
              </a:rPr>
              <a:t>観測状態として認識する</a:t>
            </a:r>
            <a:endParaRPr lang="en-US" altLang="ja-JP" sz="2400" dirty="0" smtClean="0">
              <a:solidFill>
                <a:srgbClr val="E8DED8">
                  <a:lumMod val="10000"/>
                </a:srgbClr>
              </a:solidFill>
              <a:latin typeface="ＭＳ Ｐゴシック"/>
              <a:ea typeface="ＭＳ Ｐゴシック"/>
            </a:endParaRPr>
          </a:p>
          <a:p>
            <a:pPr lvl="0">
              <a:buClr>
                <a:srgbClr val="FF7605"/>
              </a:buClr>
            </a:pPr>
            <a:endParaRPr lang="en-US" altLang="ja-JP" sz="500" dirty="0" smtClean="0">
              <a:solidFill>
                <a:schemeClr val="bg2">
                  <a:lumMod val="10000"/>
                </a:schemeClr>
              </a:solidFill>
              <a:latin typeface="+mj-ea"/>
              <a:ea typeface="+mj-ea"/>
            </a:endParaRPr>
          </a:p>
          <a:p>
            <a:pPr>
              <a:buClr>
                <a:schemeClr val="accent1"/>
              </a:buClr>
            </a:pPr>
            <a:endParaRPr lang="en-US" altLang="ja-JP" sz="2400" dirty="0" smtClean="0">
              <a:solidFill>
                <a:schemeClr val="bg2">
                  <a:lumMod val="10000"/>
                </a:schemeClr>
              </a:solidFill>
              <a:latin typeface="+mj-ea"/>
              <a:ea typeface="+mj-ea"/>
            </a:endParaRPr>
          </a:p>
          <a:p>
            <a:pPr>
              <a:buClr>
                <a:schemeClr val="accent1"/>
              </a:buClr>
            </a:pPr>
            <a:r>
              <a:rPr lang="ja-JP" altLang="en-US" sz="2400" dirty="0" smtClean="0">
                <a:solidFill>
                  <a:schemeClr val="bg2">
                    <a:lumMod val="10000"/>
                  </a:schemeClr>
                </a:solidFill>
                <a:latin typeface="+mj-ea"/>
                <a:ea typeface="+mj-ea"/>
              </a:rPr>
              <a:t>　各環境状態に対してタスクを達成する行動を学習出来ない</a:t>
            </a:r>
            <a:endParaRPr lang="en-US" altLang="ja-JP" sz="1100" dirty="0" smtClean="0">
              <a:solidFill>
                <a:schemeClr val="bg2">
                  <a:lumMod val="10000"/>
                </a:schemeClr>
              </a:solidFill>
              <a:latin typeface="+mj-ea"/>
              <a:ea typeface="+mj-ea"/>
            </a:endParaRPr>
          </a:p>
        </p:txBody>
      </p:sp>
      <p:grpSp>
        <p:nvGrpSpPr>
          <p:cNvPr id="37" name="グループ化 36"/>
          <p:cNvGrpSpPr/>
          <p:nvPr/>
        </p:nvGrpSpPr>
        <p:grpSpPr>
          <a:xfrm>
            <a:off x="4716016" y="3460938"/>
            <a:ext cx="1980220" cy="2344326"/>
            <a:chOff x="5148000" y="3019674"/>
            <a:chExt cx="1980220" cy="2344326"/>
          </a:xfrm>
        </p:grpSpPr>
        <p:sp>
          <p:nvSpPr>
            <p:cNvPr id="72" name="円/楕円 71"/>
            <p:cNvSpPr>
              <a:spLocks/>
            </p:cNvSpPr>
            <p:nvPr/>
          </p:nvSpPr>
          <p:spPr>
            <a:xfrm>
              <a:off x="5328000" y="3609176"/>
              <a:ext cx="1584000" cy="684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2">
                      <a:lumMod val="10000"/>
                    </a:schemeClr>
                  </a:solidFill>
                  <a:latin typeface="+mj-ea"/>
                  <a:ea typeface="+mj-ea"/>
                </a:rPr>
                <a:t>環境状態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p:sp>
          <p:nvSpPr>
            <p:cNvPr id="73" name="円/楕円 72"/>
            <p:cNvSpPr>
              <a:spLocks/>
            </p:cNvSpPr>
            <p:nvPr/>
          </p:nvSpPr>
          <p:spPr>
            <a:xfrm>
              <a:off x="5328000" y="4509176"/>
              <a:ext cx="1584000" cy="684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環境状態</a:t>
              </a:r>
              <a:endParaRPr kumimoji="1" lang="en-US" altLang="ja-JP" sz="2000"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p:sp>
          <p:nvSpPr>
            <p:cNvPr id="10" name="角丸四角形 9"/>
            <p:cNvSpPr>
              <a:spLocks noChangeAspect="1"/>
            </p:cNvSpPr>
            <p:nvPr/>
          </p:nvSpPr>
          <p:spPr>
            <a:xfrm>
              <a:off x="5148000" y="3384000"/>
              <a:ext cx="1980220" cy="1980000"/>
            </a:xfrm>
            <a:prstGeom prst="roundRect">
              <a:avLst>
                <a:gd name="adj" fmla="val 2707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5436032" y="3019674"/>
                  <a:ext cx="1356205" cy="400110"/>
                </a:xfrm>
                <a:prstGeom prst="rect">
                  <a:avLst/>
                </a:prstGeom>
                <a:noFill/>
              </p:spPr>
              <p:txBody>
                <a:bodyPr wrap="none" rtlCol="0">
                  <a:spAutoFit/>
                </a:bodyPr>
                <a:lstStyle/>
                <a:p>
                  <a:pPr algn="ctr"/>
                  <a:r>
                    <a:rPr kumimoji="1" lang="ja-JP" altLang="en-US" b="1" dirty="0" smtClean="0">
                      <a:solidFill>
                        <a:srgbClr val="FF0000"/>
                      </a:solidFill>
                      <a:latin typeface="+mj-ea"/>
                      <a:ea typeface="+mj-ea"/>
                    </a:rPr>
                    <a:t>観測状態</a:t>
                  </a:r>
                  <a14:m>
                    <m:oMath xmlns:m="http://schemas.openxmlformats.org/officeDocument/2006/math">
                      <m:sSub>
                        <m:sSubPr>
                          <m:ctrlPr>
                            <a:rPr kumimoji="1" lang="en-US" altLang="ja-JP" sz="2000" i="1" smtClean="0">
                              <a:solidFill>
                                <a:srgbClr val="FF0000"/>
                              </a:solidFill>
                              <a:latin typeface="Cambria Math"/>
                              <a:ea typeface="+mj-ea"/>
                            </a:rPr>
                          </m:ctrlPr>
                        </m:sSubPr>
                        <m:e>
                          <m:r>
                            <a:rPr kumimoji="1" lang="en-US" altLang="ja-JP" sz="2000" b="0" i="1" smtClean="0">
                              <a:solidFill>
                                <a:srgbClr val="FF0000"/>
                              </a:solidFill>
                              <a:latin typeface="Cambria Math"/>
                              <a:ea typeface="+mj-ea"/>
                            </a:rPr>
                            <m:t>𝑜</m:t>
                          </m:r>
                        </m:e>
                        <m:sub>
                          <m:r>
                            <a:rPr kumimoji="1" lang="en-US" altLang="ja-JP" sz="2000" b="0" i="1" smtClean="0">
                              <a:solidFill>
                                <a:srgbClr val="FF0000"/>
                              </a:solidFill>
                              <a:latin typeface="Cambria Math"/>
                              <a:ea typeface="+mj-ea"/>
                            </a:rPr>
                            <m:t>1</m:t>
                          </m:r>
                        </m:sub>
                      </m:sSub>
                    </m:oMath>
                  </a14:m>
                  <a:endParaRPr kumimoji="1" lang="ja-JP" altLang="en-US" sz="2000" dirty="0">
                    <a:solidFill>
                      <a:srgbClr val="FF0000"/>
                    </a:solidFill>
                    <a:latin typeface="+mj-ea"/>
                    <a:ea typeface="+mj-ea"/>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436032" y="3019674"/>
                  <a:ext cx="1356205" cy="400110"/>
                </a:xfrm>
                <a:prstGeom prst="rect">
                  <a:avLst/>
                </a:prstGeom>
                <a:blipFill rotWithShape="1">
                  <a:blip r:embed="rId2"/>
                  <a:stretch>
                    <a:fillRect l="-4054" t="-4615"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p:cNvSpPr txBox="1"/>
                <p:nvPr/>
              </p:nvSpPr>
              <p:spPr>
                <a:xfrm>
                  <a:off x="5868000" y="3816000"/>
                  <a:ext cx="5498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5868000" y="3816000"/>
                  <a:ext cx="549894" cy="461665"/>
                </a:xfrm>
                <a:prstGeom prst="rect">
                  <a:avLst/>
                </a:prstGeom>
                <a:blipFill rotWithShape="1">
                  <a:blip r:embed="rId4"/>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2" name="テキスト ボックス 121"/>
                <p:cNvSpPr txBox="1"/>
                <p:nvPr/>
              </p:nvSpPr>
              <p:spPr>
                <a:xfrm>
                  <a:off x="5868000" y="4716000"/>
                  <a:ext cx="5570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122" name="テキスト ボックス 121"/>
                <p:cNvSpPr txBox="1">
                  <a:spLocks noRot="1" noChangeAspect="1" noMove="1" noResize="1" noEditPoints="1" noAdjustHandles="1" noChangeArrowheads="1" noChangeShapeType="1" noTextEdit="1"/>
                </p:cNvSpPr>
                <p:nvPr/>
              </p:nvSpPr>
              <p:spPr>
                <a:xfrm>
                  <a:off x="5868000" y="4716000"/>
                  <a:ext cx="557012" cy="461665"/>
                </a:xfrm>
                <a:prstGeom prst="rect">
                  <a:avLst/>
                </a:prstGeom>
                <a:blipFill rotWithShape="1">
                  <a:blip r:embed="rId5"/>
                  <a:stretch>
                    <a:fillRect b="-4000"/>
                  </a:stretch>
                </a:blipFill>
              </p:spPr>
              <p:txBody>
                <a:bodyPr/>
                <a:lstStyle/>
                <a:p>
                  <a:r>
                    <a:rPr lang="ja-JP" altLang="en-US">
                      <a:noFill/>
                    </a:rPr>
                    <a:t> </a:t>
                  </a:r>
                </a:p>
              </p:txBody>
            </p:sp>
          </mc:Fallback>
        </mc:AlternateContent>
      </p:grpSp>
      <p:grpSp>
        <p:nvGrpSpPr>
          <p:cNvPr id="13" name="グループ化 12"/>
          <p:cNvGrpSpPr/>
          <p:nvPr/>
        </p:nvGrpSpPr>
        <p:grpSpPr>
          <a:xfrm>
            <a:off x="900000" y="3852008"/>
            <a:ext cx="3023928" cy="704000"/>
            <a:chOff x="827584" y="3717222"/>
            <a:chExt cx="3023928" cy="704000"/>
          </a:xfrm>
        </p:grpSpPr>
        <p:grpSp>
          <p:nvGrpSpPr>
            <p:cNvPr id="31" name="グループ化 30"/>
            <p:cNvGrpSpPr/>
            <p:nvPr/>
          </p:nvGrpSpPr>
          <p:grpSpPr>
            <a:xfrm>
              <a:off x="827584" y="3717222"/>
              <a:ext cx="1584000" cy="704000"/>
              <a:chOff x="540000" y="3491999"/>
              <a:chExt cx="1584000" cy="704000"/>
            </a:xfrm>
          </p:grpSpPr>
          <p:sp>
            <p:nvSpPr>
              <p:cNvPr id="4" name="円/楕円 3"/>
              <p:cNvSpPr>
                <a:spLocks noChangeAspect="1"/>
              </p:cNvSpPr>
              <p:nvPr/>
            </p:nvSpPr>
            <p:spPr>
              <a:xfrm>
                <a:off x="540000" y="3491999"/>
                <a:ext cx="1584000" cy="704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2">
                        <a:lumMod val="10000"/>
                      </a:schemeClr>
                    </a:solidFill>
                    <a:latin typeface="+mj-ea"/>
                    <a:ea typeface="+mj-ea"/>
                  </a:rPr>
                  <a:t>環境状態</a:t>
                </a:r>
                <a:endParaRPr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35" name="テキスト ボックス 34"/>
                  <p:cNvSpPr txBox="1"/>
                  <p:nvPr/>
                </p:nvSpPr>
                <p:spPr>
                  <a:xfrm>
                    <a:off x="1080000" y="3738399"/>
                    <a:ext cx="549894" cy="45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1080000" y="3738399"/>
                    <a:ext cx="549894" cy="451406"/>
                  </a:xfrm>
                  <a:prstGeom prst="rect">
                    <a:avLst/>
                  </a:prstGeom>
                  <a:blipFill rotWithShape="1">
                    <a:blip r:embed="rId6"/>
                    <a:stretch>
                      <a:fillRect b="-540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2" name="テキスト ボックス 51"/>
                <p:cNvSpPr txBox="1"/>
                <p:nvPr/>
              </p:nvSpPr>
              <p:spPr>
                <a:xfrm>
                  <a:off x="2846878" y="3840661"/>
                  <a:ext cx="1004634" cy="461665"/>
                </a:xfrm>
                <a:prstGeom prst="rect">
                  <a:avLst/>
                </a:prstGeom>
                <a:noFill/>
              </p:spPr>
              <p:txBody>
                <a:bodyPr wrap="none" rtlCol="0">
                  <a:spAutoFit/>
                </a:bodyPr>
                <a:lstStyle/>
                <a:p>
                  <a:r>
                    <a:rPr kumimoji="1" lang="ja-JP" altLang="en-US" sz="2000" dirty="0" smtClean="0">
                      <a:solidFill>
                        <a:schemeClr val="bg2">
                          <a:lumMod val="10000"/>
                        </a:schemeClr>
                      </a:solidFill>
                      <a:ea typeface="+mj-ea"/>
                    </a:rPr>
                    <a:t>行動</a:t>
                  </a:r>
                  <a14:m>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oMath>
                  </a14:m>
                  <a:endParaRPr kumimoji="1" lang="ja-JP" altLang="en-US" sz="2400" dirty="0">
                    <a:solidFill>
                      <a:schemeClr val="bg2">
                        <a:lumMod val="10000"/>
                      </a:schemeClr>
                    </a:solidFill>
                    <a:latin typeface="+mj-ea"/>
                    <a:ea typeface="+mj-ea"/>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2846878" y="3840661"/>
                  <a:ext cx="1004634" cy="461665"/>
                </a:xfrm>
                <a:prstGeom prst="rect">
                  <a:avLst/>
                </a:prstGeom>
                <a:blipFill rotWithShape="1">
                  <a:blip r:embed="rId7"/>
                  <a:stretch>
                    <a:fillRect l="-6667" b="-17105"/>
                  </a:stretch>
                </a:blipFill>
              </p:spPr>
              <p:txBody>
                <a:bodyPr/>
                <a:lstStyle/>
                <a:p>
                  <a:r>
                    <a:rPr lang="ja-JP" altLang="en-US">
                      <a:noFill/>
                    </a:rPr>
                    <a:t> </a:t>
                  </a:r>
                </a:p>
              </p:txBody>
            </p:sp>
          </mc:Fallback>
        </mc:AlternateContent>
        <p:cxnSp>
          <p:nvCxnSpPr>
            <p:cNvPr id="28" name="直線コネクタ 27"/>
            <p:cNvCxnSpPr>
              <a:stCxn id="4" idx="6"/>
            </p:cNvCxnSpPr>
            <p:nvPr/>
          </p:nvCxnSpPr>
          <p:spPr>
            <a:xfrm>
              <a:off x="2411584" y="4069221"/>
              <a:ext cx="396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p:nvGrpSpPr>
        <p:grpSpPr>
          <a:xfrm>
            <a:off x="900000" y="4932008"/>
            <a:ext cx="3027568" cy="704000"/>
            <a:chOff x="540000" y="4391999"/>
            <a:chExt cx="3027568" cy="704000"/>
          </a:xfrm>
        </p:grpSpPr>
        <p:grpSp>
          <p:nvGrpSpPr>
            <p:cNvPr id="32" name="グループ化 31"/>
            <p:cNvGrpSpPr/>
            <p:nvPr/>
          </p:nvGrpSpPr>
          <p:grpSpPr>
            <a:xfrm>
              <a:off x="540000" y="4391999"/>
              <a:ext cx="1584000" cy="704000"/>
              <a:chOff x="540000" y="4391999"/>
              <a:chExt cx="1584000" cy="704000"/>
            </a:xfrm>
          </p:grpSpPr>
          <p:sp>
            <p:nvSpPr>
              <p:cNvPr id="68" name="円/楕円 67"/>
              <p:cNvSpPr>
                <a:spLocks/>
              </p:cNvSpPr>
              <p:nvPr/>
            </p:nvSpPr>
            <p:spPr>
              <a:xfrm>
                <a:off x="540000" y="4391999"/>
                <a:ext cx="1584000" cy="704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環境状態</a:t>
                </a:r>
                <a:endParaRPr kumimoji="1" lang="en-US" altLang="ja-JP" b="1" dirty="0" smtClean="0">
                  <a:solidFill>
                    <a:schemeClr val="bg2">
                      <a:lumMod val="10000"/>
                    </a:schemeClr>
                  </a:solidFill>
                  <a:latin typeface="+mj-ea"/>
                  <a:ea typeface="+mj-ea"/>
                </a:endParaRPr>
              </a:p>
              <a:p>
                <a:pPr algn="ctr"/>
                <a:endParaRPr kumimoji="1" lang="ja-JP" altLang="en-US" sz="16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14" name="テキスト ボックス 113"/>
                  <p:cNvSpPr txBox="1"/>
                  <p:nvPr/>
                </p:nvSpPr>
                <p:spPr>
                  <a:xfrm>
                    <a:off x="1080000" y="4644000"/>
                    <a:ext cx="557012" cy="45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𝑠</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1080000" y="4644000"/>
                    <a:ext cx="557012" cy="451406"/>
                  </a:xfrm>
                  <a:prstGeom prst="rect">
                    <a:avLst/>
                  </a:prstGeom>
                  <a:blipFill rotWithShape="1">
                    <a:blip r:embed="rId8"/>
                    <a:stretch>
                      <a:fillRect b="-540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6" name="テキスト ボックス 55"/>
                <p:cNvSpPr txBox="1"/>
                <p:nvPr/>
              </p:nvSpPr>
              <p:spPr>
                <a:xfrm>
                  <a:off x="2555816" y="4515558"/>
                  <a:ext cx="1011752" cy="461665"/>
                </a:xfrm>
                <a:prstGeom prst="rect">
                  <a:avLst/>
                </a:prstGeom>
                <a:noFill/>
              </p:spPr>
              <p:txBody>
                <a:bodyPr wrap="none" rtlCol="0">
                  <a:spAutoFit/>
                </a:bodyPr>
                <a:lstStyle/>
                <a:p>
                  <a:r>
                    <a:rPr lang="ja-JP" altLang="en-US" sz="2000" dirty="0">
                      <a:solidFill>
                        <a:schemeClr val="bg2">
                          <a:lumMod val="10000"/>
                        </a:schemeClr>
                      </a:solidFill>
                      <a:ea typeface="+mj-ea"/>
                    </a:rPr>
                    <a:t>行動</a:t>
                  </a:r>
                  <a14:m>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2</m:t>
                          </m:r>
                        </m:sub>
                      </m:sSub>
                    </m:oMath>
                  </a14:m>
                  <a:endParaRPr kumimoji="1" lang="ja-JP" altLang="en-US" sz="2400" dirty="0">
                    <a:solidFill>
                      <a:schemeClr val="bg2">
                        <a:lumMod val="10000"/>
                      </a:schemeClr>
                    </a:solidFill>
                    <a:latin typeface="+mj-ea"/>
                    <a:ea typeface="+mj-ea"/>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2555816" y="4515558"/>
                  <a:ext cx="1011752" cy="461665"/>
                </a:xfrm>
                <a:prstGeom prst="rect">
                  <a:avLst/>
                </a:prstGeom>
                <a:blipFill rotWithShape="1">
                  <a:blip r:embed="rId9"/>
                  <a:stretch>
                    <a:fillRect l="-6024" b="-17105"/>
                  </a:stretch>
                </a:blipFill>
              </p:spPr>
              <p:txBody>
                <a:bodyPr/>
                <a:lstStyle/>
                <a:p>
                  <a:r>
                    <a:rPr lang="ja-JP" altLang="en-US">
                      <a:noFill/>
                    </a:rPr>
                    <a:t> </a:t>
                  </a:r>
                </a:p>
              </p:txBody>
            </p:sp>
          </mc:Fallback>
        </mc:AlternateContent>
        <p:cxnSp>
          <p:nvCxnSpPr>
            <p:cNvPr id="30" name="直線コネクタ 29"/>
            <p:cNvCxnSpPr>
              <a:stCxn id="68" idx="6"/>
            </p:cNvCxnSpPr>
            <p:nvPr/>
          </p:nvCxnSpPr>
          <p:spPr>
            <a:xfrm>
              <a:off x="2124000" y="4743999"/>
              <a:ext cx="396000"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50" name="直線コネクタ 49"/>
          <p:cNvCxnSpPr>
            <a:endCxn id="70" idx="2"/>
          </p:cNvCxnSpPr>
          <p:nvPr/>
        </p:nvCxnSpPr>
        <p:spPr>
          <a:xfrm>
            <a:off x="6696236" y="4365064"/>
            <a:ext cx="684196"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40" idx="2"/>
          </p:cNvCxnSpPr>
          <p:nvPr/>
        </p:nvCxnSpPr>
        <p:spPr>
          <a:xfrm>
            <a:off x="6732240" y="5301248"/>
            <a:ext cx="684196" cy="0"/>
          </a:xfrm>
          <a:prstGeom prst="line">
            <a:avLst/>
          </a:prstGeom>
          <a:ln w="19050" cmpd="sng">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83568" y="5940000"/>
            <a:ext cx="7856638" cy="707886"/>
          </a:xfrm>
          <a:prstGeom prst="rect">
            <a:avLst/>
          </a:prstGeom>
          <a:noFill/>
          <a:ln w="19050">
            <a:solidFill>
              <a:srgbClr val="FF0000"/>
            </a:solidFill>
          </a:ln>
        </p:spPr>
        <p:txBody>
          <a:bodyPr wrap="none" rtlCol="0">
            <a:spAutoFit/>
          </a:bodyPr>
          <a:lstStyle/>
          <a:p>
            <a:r>
              <a:rPr kumimoji="1" lang="ja-JP" altLang="en-US" sz="2000" dirty="0" smtClean="0">
                <a:solidFill>
                  <a:schemeClr val="bg2">
                    <a:lumMod val="10000"/>
                  </a:schemeClr>
                </a:solidFill>
                <a:latin typeface="+mj-ea"/>
                <a:ea typeface="+mj-ea"/>
              </a:rPr>
              <a:t>混同した環境状態でタスクを達成する行動が</a:t>
            </a:r>
            <a:r>
              <a:rPr kumimoji="1" lang="ja-JP" altLang="en-US" sz="2000" dirty="0" smtClean="0">
                <a:solidFill>
                  <a:schemeClr val="bg2">
                    <a:lumMod val="10000"/>
                  </a:schemeClr>
                </a:solidFill>
                <a:latin typeface="+mj-ea"/>
                <a:ea typeface="+mj-ea"/>
              </a:rPr>
              <a:t>異なっていても</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各環境状態に</a:t>
            </a:r>
            <a:r>
              <a:rPr kumimoji="1" lang="ja-JP" altLang="en-US" sz="2000" dirty="0" smtClean="0">
                <a:solidFill>
                  <a:schemeClr val="bg2">
                    <a:lumMod val="10000"/>
                  </a:schemeClr>
                </a:solidFill>
                <a:latin typeface="+mj-ea"/>
                <a:ea typeface="+mj-ea"/>
              </a:rPr>
              <a:t>対してその行動を学習することは出来ないと</a:t>
            </a:r>
            <a:r>
              <a:rPr kumimoji="1" lang="ja-JP" altLang="en-US" sz="2000" dirty="0" smtClean="0">
                <a:solidFill>
                  <a:schemeClr val="bg2">
                    <a:lumMod val="10000"/>
                  </a:schemeClr>
                </a:solidFill>
                <a:latin typeface="+mj-ea"/>
                <a:ea typeface="+mj-ea"/>
              </a:rPr>
              <a:t>考えられる</a:t>
            </a:r>
            <a:endParaRPr kumimoji="1" lang="ja-JP" altLang="en-US" sz="2000" dirty="0">
              <a:solidFill>
                <a:schemeClr val="bg2">
                  <a:lumMod val="10000"/>
                </a:schemeClr>
              </a:solidFill>
              <a:latin typeface="+mj-ea"/>
              <a:ea typeface="+mj-ea"/>
            </a:endParaRPr>
          </a:p>
        </p:txBody>
      </p:sp>
      <p:sp>
        <p:nvSpPr>
          <p:cNvPr id="11" name="テキスト ボックス 10"/>
          <p:cNvSpPr txBox="1"/>
          <p:nvPr/>
        </p:nvSpPr>
        <p:spPr>
          <a:xfrm>
            <a:off x="983827" y="3100898"/>
            <a:ext cx="2868093" cy="400110"/>
          </a:xfrm>
          <a:prstGeom prst="rect">
            <a:avLst/>
          </a:prstGeom>
          <a:noFill/>
          <a:ln w="19050">
            <a:solidFill>
              <a:schemeClr val="bg2">
                <a:lumMod val="10000"/>
              </a:schemeClr>
            </a:solidFill>
          </a:ln>
        </p:spPr>
        <p:txBody>
          <a:bodyPr wrap="none" rtlCol="0">
            <a:spAutoFit/>
          </a:bodyPr>
          <a:lstStyle/>
          <a:p>
            <a:r>
              <a:rPr lang="ja-JP" altLang="en-US" sz="2000" dirty="0">
                <a:solidFill>
                  <a:schemeClr val="bg2">
                    <a:lumMod val="10000"/>
                  </a:schemeClr>
                </a:solidFill>
                <a:latin typeface="+mj-ea"/>
                <a:ea typeface="+mj-ea"/>
              </a:rPr>
              <a:t>実際の</a:t>
            </a:r>
            <a:r>
              <a:rPr lang="ja-JP" altLang="en-US" sz="2000" dirty="0" smtClean="0">
                <a:solidFill>
                  <a:schemeClr val="bg2">
                    <a:lumMod val="10000"/>
                  </a:schemeClr>
                </a:solidFill>
                <a:latin typeface="+mj-ea"/>
                <a:ea typeface="+mj-ea"/>
              </a:rPr>
              <a:t>環境と適した</a:t>
            </a:r>
            <a:r>
              <a:rPr lang="ja-JP" altLang="en-US" sz="2000" dirty="0">
                <a:solidFill>
                  <a:schemeClr val="bg2">
                    <a:lumMod val="10000"/>
                  </a:schemeClr>
                </a:solidFill>
                <a:latin typeface="+mj-ea"/>
                <a:ea typeface="+mj-ea"/>
              </a:rPr>
              <a:t>行動</a:t>
            </a:r>
            <a:endParaRPr kumimoji="1" lang="ja-JP" altLang="en-US" sz="2000" dirty="0">
              <a:solidFill>
                <a:schemeClr val="bg2">
                  <a:lumMod val="10000"/>
                </a:schemeClr>
              </a:solidFill>
              <a:latin typeface="+mj-ea"/>
              <a:ea typeface="+mj-ea"/>
            </a:endParaRPr>
          </a:p>
        </p:txBody>
      </p:sp>
      <p:sp>
        <p:nvSpPr>
          <p:cNvPr id="45" name="テキスト ボックス 44"/>
          <p:cNvSpPr txBox="1"/>
          <p:nvPr/>
        </p:nvSpPr>
        <p:spPr>
          <a:xfrm>
            <a:off x="4932040" y="3096008"/>
            <a:ext cx="3459601" cy="400110"/>
          </a:xfrm>
          <a:prstGeom prst="rect">
            <a:avLst/>
          </a:prstGeom>
          <a:noFill/>
          <a:ln w="19050">
            <a:solidFill>
              <a:schemeClr val="bg2">
                <a:lumMod val="10000"/>
              </a:schemeClr>
            </a:solidFill>
          </a:ln>
        </p:spPr>
        <p:txBody>
          <a:bodyPr wrap="none" rtlCol="0">
            <a:spAutoFit/>
          </a:bodyPr>
          <a:lstStyle/>
          <a:p>
            <a:r>
              <a:rPr kumimoji="1" lang="ja-JP" altLang="en-US" sz="2000" dirty="0" smtClean="0">
                <a:solidFill>
                  <a:schemeClr val="bg2">
                    <a:lumMod val="10000"/>
                  </a:schemeClr>
                </a:solidFill>
                <a:latin typeface="+mj-ea"/>
                <a:ea typeface="+mj-ea"/>
              </a:rPr>
              <a:t>環境状態の混同が起きた場合</a:t>
            </a: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48" name="テキスト ボックス 47"/>
              <p:cNvSpPr txBox="1"/>
              <p:nvPr/>
            </p:nvSpPr>
            <p:spPr>
              <a:xfrm>
                <a:off x="7311782" y="4077072"/>
                <a:ext cx="1004634" cy="461665"/>
              </a:xfrm>
              <a:prstGeom prst="rect">
                <a:avLst/>
              </a:prstGeom>
              <a:noFill/>
            </p:spPr>
            <p:txBody>
              <a:bodyPr wrap="none" rtlCol="0">
                <a:spAutoFit/>
              </a:bodyPr>
              <a:lstStyle/>
              <a:p>
                <a:r>
                  <a:rPr kumimoji="1" lang="ja-JP" altLang="en-US" sz="2000" dirty="0" smtClean="0">
                    <a:solidFill>
                      <a:schemeClr val="bg2">
                        <a:lumMod val="10000"/>
                      </a:schemeClr>
                    </a:solidFill>
                    <a:ea typeface="+mj-ea"/>
                  </a:rPr>
                  <a:t>行動</a:t>
                </a:r>
                <a14:m>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oMath>
                </a14:m>
                <a:endParaRPr kumimoji="1" lang="ja-JP" altLang="en-US" sz="2400" dirty="0">
                  <a:solidFill>
                    <a:schemeClr val="bg2">
                      <a:lumMod val="10000"/>
                    </a:schemeClr>
                  </a:solidFill>
                  <a:latin typeface="+mj-ea"/>
                  <a:ea typeface="+mj-ea"/>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7311782" y="4077072"/>
                <a:ext cx="1004634" cy="461665"/>
              </a:xfrm>
              <a:prstGeom prst="rect">
                <a:avLst/>
              </a:prstGeom>
              <a:blipFill rotWithShape="1">
                <a:blip r:embed="rId10"/>
                <a:stretch>
                  <a:fillRect l="-606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7380312" y="5085184"/>
                <a:ext cx="1011752" cy="461665"/>
              </a:xfrm>
              <a:prstGeom prst="rect">
                <a:avLst/>
              </a:prstGeom>
              <a:noFill/>
            </p:spPr>
            <p:txBody>
              <a:bodyPr wrap="none" rtlCol="0">
                <a:spAutoFit/>
              </a:bodyPr>
              <a:lstStyle/>
              <a:p>
                <a:r>
                  <a:rPr kumimoji="1" lang="ja-JP" altLang="en-US" sz="2000" dirty="0" smtClean="0">
                    <a:solidFill>
                      <a:schemeClr val="bg2">
                        <a:lumMod val="10000"/>
                      </a:schemeClr>
                    </a:solidFill>
                    <a:ea typeface="+mj-ea"/>
                  </a:rPr>
                  <a:t>行動</a:t>
                </a:r>
                <a14:m>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2</m:t>
                        </m:r>
                      </m:sub>
                    </m:sSub>
                  </m:oMath>
                </a14:m>
                <a:endParaRPr kumimoji="1" lang="ja-JP" altLang="en-US" sz="2400" dirty="0">
                  <a:solidFill>
                    <a:schemeClr val="bg2">
                      <a:lumMod val="10000"/>
                    </a:schemeClr>
                  </a:solidFill>
                  <a:latin typeface="+mj-ea"/>
                  <a:ea typeface="+mj-ea"/>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380312" y="5085184"/>
                <a:ext cx="1011752" cy="461665"/>
              </a:xfrm>
              <a:prstGeom prst="rect">
                <a:avLst/>
              </a:prstGeom>
              <a:blipFill rotWithShape="1">
                <a:blip r:embed="rId11"/>
                <a:stretch>
                  <a:fillRect l="-6627" b="-17105"/>
                </a:stretch>
              </a:blipFill>
            </p:spPr>
            <p:txBody>
              <a:bodyPr/>
              <a:lstStyle/>
              <a:p>
                <a:r>
                  <a:rPr lang="ja-JP" altLang="en-US">
                    <a:noFill/>
                  </a:rPr>
                  <a:t> </a:t>
                </a:r>
              </a:p>
            </p:txBody>
          </p:sp>
        </mc:Fallback>
      </mc:AlternateContent>
      <p:sp>
        <p:nvSpPr>
          <p:cNvPr id="2" name="下矢印 1"/>
          <p:cNvSpPr/>
          <p:nvPr/>
        </p:nvSpPr>
        <p:spPr>
          <a:xfrm>
            <a:off x="3707904" y="2083302"/>
            <a:ext cx="864096" cy="409594"/>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076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39000" cy="720000"/>
          </a:xfrm>
        </p:spPr>
        <p:txBody>
          <a:bodyPr/>
          <a:lstStyle/>
          <a:p>
            <a:r>
              <a:rPr lang="ja-JP" altLang="en-US" sz="4400" dirty="0">
                <a:ln w="12700">
                  <a:noFill/>
                </a:ln>
                <a:solidFill>
                  <a:schemeClr val="bg2">
                    <a:lumMod val="10000"/>
                  </a:schemeClr>
                </a:solidFill>
                <a:effectLst>
                  <a:outerShdw blurRad="38100" dist="38100" dir="2700000" algn="tl">
                    <a:srgbClr val="000000">
                      <a:alpha val="43137"/>
                    </a:srgbClr>
                  </a:outerShdw>
                </a:effectLst>
              </a:rPr>
              <a:t>不完全</a:t>
            </a:r>
            <a:r>
              <a:rPr lang="ja-JP" altLang="en-US" sz="4400" dirty="0" smtClean="0">
                <a:ln w="12700">
                  <a:noFill/>
                </a:ln>
                <a:solidFill>
                  <a:schemeClr val="bg2">
                    <a:lumMod val="10000"/>
                  </a:schemeClr>
                </a:solidFill>
                <a:effectLst>
                  <a:outerShdw blurRad="38100" dist="38100" dir="2700000" algn="tl">
                    <a:srgbClr val="000000">
                      <a:alpha val="43137"/>
                    </a:srgbClr>
                  </a:outerShdw>
                </a:effectLst>
              </a:rPr>
              <a:t>知覚：迷路の例</a:t>
            </a:r>
            <a:endParaRPr kumimoji="1" lang="ja-JP" altLang="en-US" sz="4400" dirty="0">
              <a:ln w="12700">
                <a:noFill/>
              </a:ln>
              <a:solidFill>
                <a:schemeClr val="bg2">
                  <a:lumMod val="10000"/>
                </a:schemeClr>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0" y="3960000"/>
            <a:ext cx="3725873" cy="2614968"/>
          </a:xfrm>
          <a:prstGeom prst="rect">
            <a:avLst/>
          </a:prstGeom>
        </p:spPr>
      </p:pic>
      <p:sp>
        <p:nvSpPr>
          <p:cNvPr id="7" name="テキスト ボックス 6"/>
          <p:cNvSpPr txBox="1"/>
          <p:nvPr/>
        </p:nvSpPr>
        <p:spPr>
          <a:xfrm>
            <a:off x="543720" y="1412776"/>
            <a:ext cx="8348760" cy="2369880"/>
          </a:xfrm>
          <a:prstGeom prst="rect">
            <a:avLst/>
          </a:prstGeom>
          <a:noFill/>
        </p:spPr>
        <p:txBody>
          <a:bodyPr wrap="none" rtlCol="0">
            <a:spAutoFit/>
          </a:bodyPr>
          <a:lstStyle/>
          <a:p>
            <a:pPr marL="342900" indent="-342900">
              <a:buClr>
                <a:schemeClr val="accent1"/>
              </a:buClr>
              <a:buFont typeface="Wingdings" pitchFamily="2" charset="2"/>
              <a:buChar char="p"/>
            </a:pPr>
            <a:r>
              <a:rPr lang="ja-JP" altLang="en-US" sz="2400" dirty="0" smtClean="0">
                <a:solidFill>
                  <a:schemeClr val="bg2">
                    <a:lumMod val="10000"/>
                  </a:schemeClr>
                </a:solidFill>
                <a:latin typeface="+mj-ea"/>
                <a:ea typeface="+mj-ea"/>
              </a:rPr>
              <a:t>周囲</a:t>
            </a:r>
            <a:r>
              <a:rPr lang="en-US" altLang="ja-JP" sz="24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上下左右のマス</a:t>
            </a:r>
            <a:r>
              <a:rPr lang="en-US" altLang="ja-JP" sz="2400" dirty="0" smtClean="0">
                <a:solidFill>
                  <a:schemeClr val="bg2">
                    <a:lumMod val="10000"/>
                  </a:schemeClr>
                </a:solidFill>
                <a:latin typeface="+mj-ea"/>
                <a:ea typeface="+mj-ea"/>
              </a:rPr>
              <a:t>)</a:t>
            </a:r>
            <a:r>
              <a:rPr lang="ja-JP" altLang="en-US" sz="2400" dirty="0" smtClean="0">
                <a:solidFill>
                  <a:schemeClr val="bg2">
                    <a:lumMod val="10000"/>
                  </a:schemeClr>
                </a:solidFill>
                <a:latin typeface="+mj-ea"/>
                <a:ea typeface="+mj-ea"/>
              </a:rPr>
              <a:t>の壁の有無を</a:t>
            </a:r>
            <a:r>
              <a:rPr lang="ja-JP" altLang="en-US" sz="2400" dirty="0">
                <a:solidFill>
                  <a:schemeClr val="bg2">
                    <a:lumMod val="10000"/>
                  </a:schemeClr>
                </a:solidFill>
                <a:latin typeface="+mj-ea"/>
                <a:ea typeface="+mj-ea"/>
              </a:rPr>
              <a:t>観測</a:t>
            </a:r>
            <a:r>
              <a:rPr lang="ja-JP" altLang="en-US" sz="2400" dirty="0" smtClean="0">
                <a:solidFill>
                  <a:schemeClr val="bg2">
                    <a:lumMod val="10000"/>
                  </a:schemeClr>
                </a:solidFill>
                <a:latin typeface="+mj-ea"/>
                <a:ea typeface="+mj-ea"/>
              </a:rPr>
              <a:t>する</a:t>
            </a:r>
            <a:endParaRPr lang="en-US" altLang="ja-JP" sz="2400" dirty="0" smtClean="0">
              <a:ln w="19050">
                <a:noFill/>
              </a:ln>
              <a:solidFill>
                <a:schemeClr val="bg2">
                  <a:lumMod val="10000"/>
                </a:schemeClr>
              </a:solidFill>
              <a:latin typeface="+mj-ea"/>
              <a:ea typeface="+mj-ea"/>
            </a:endParaRPr>
          </a:p>
          <a:p>
            <a:pPr marL="342900" indent="-342900">
              <a:buClr>
                <a:schemeClr val="accent1"/>
              </a:buClr>
              <a:buFont typeface="Wingdings" pitchFamily="2" charset="2"/>
              <a:buChar char="p"/>
            </a:pPr>
            <a:r>
              <a:rPr kumimoji="1" lang="ja-JP" altLang="en-US" sz="2400" dirty="0">
                <a:solidFill>
                  <a:schemeClr val="bg2">
                    <a:lumMod val="10000"/>
                  </a:schemeClr>
                </a:solidFill>
                <a:latin typeface="+mj-ea"/>
                <a:ea typeface="+mj-ea"/>
              </a:rPr>
              <a:t>同じ色の</a:t>
            </a:r>
            <a:r>
              <a:rPr kumimoji="1" lang="ja-JP" altLang="en-US" sz="2400" dirty="0" smtClean="0">
                <a:solidFill>
                  <a:schemeClr val="bg2">
                    <a:lumMod val="10000"/>
                  </a:schemeClr>
                </a:solidFill>
                <a:latin typeface="+mj-ea"/>
                <a:ea typeface="+mj-ea"/>
              </a:rPr>
              <a:t>マス</a:t>
            </a:r>
            <a:r>
              <a:rPr lang="ja-JP" altLang="en-US" sz="2400" dirty="0">
                <a:solidFill>
                  <a:schemeClr val="bg2">
                    <a:lumMod val="10000"/>
                  </a:schemeClr>
                </a:solidFill>
                <a:latin typeface="+mj-ea"/>
                <a:ea typeface="+mj-ea"/>
              </a:rPr>
              <a:t>を</a:t>
            </a:r>
            <a:r>
              <a:rPr kumimoji="1" lang="ja-JP" altLang="en-US" sz="2400" dirty="0" smtClean="0">
                <a:solidFill>
                  <a:srgbClr val="FF0000"/>
                </a:solidFill>
                <a:latin typeface="+mj-ea"/>
                <a:ea typeface="+mj-ea"/>
              </a:rPr>
              <a:t>同じ観測状態</a:t>
            </a:r>
            <a:r>
              <a:rPr lang="ja-JP" altLang="en-US" sz="2400" dirty="0">
                <a:solidFill>
                  <a:schemeClr val="bg2">
                    <a:lumMod val="10000"/>
                  </a:schemeClr>
                </a:solidFill>
                <a:latin typeface="+mj-ea"/>
                <a:ea typeface="+mj-ea"/>
              </a:rPr>
              <a:t>である</a:t>
            </a:r>
            <a:r>
              <a:rPr lang="ja-JP" altLang="en-US" sz="2400" dirty="0" smtClean="0">
                <a:solidFill>
                  <a:schemeClr val="bg2">
                    <a:lumMod val="10000"/>
                  </a:schemeClr>
                </a:solidFill>
                <a:latin typeface="+mj-ea"/>
                <a:ea typeface="+mj-ea"/>
              </a:rPr>
              <a:t>と認識</a:t>
            </a:r>
            <a:r>
              <a:rPr kumimoji="1" lang="ja-JP" altLang="en-US" sz="2400" dirty="0" smtClean="0">
                <a:solidFill>
                  <a:schemeClr val="bg2">
                    <a:lumMod val="10000"/>
                  </a:schemeClr>
                </a:solidFill>
                <a:latin typeface="+mj-ea"/>
                <a:ea typeface="+mj-ea"/>
              </a:rPr>
              <a:t>する</a:t>
            </a:r>
            <a:endParaRPr kumimoji="1" lang="en-US" altLang="ja-JP" sz="2400" dirty="0" smtClean="0">
              <a:solidFill>
                <a:schemeClr val="bg2">
                  <a:lumMod val="10000"/>
                </a:schemeClr>
              </a:solidFill>
              <a:latin typeface="+mj-ea"/>
              <a:ea typeface="+mj-ea"/>
            </a:endParaRPr>
          </a:p>
          <a:p>
            <a:pPr marL="342900" indent="-342900">
              <a:buClr>
                <a:schemeClr val="accent1"/>
              </a:buClr>
              <a:buFont typeface="Wingdings" pitchFamily="2" charset="2"/>
              <a:buChar char="p"/>
            </a:pPr>
            <a:r>
              <a:rPr kumimoji="1" lang="ja-JP" altLang="en-US" sz="2400" dirty="0" smtClean="0">
                <a:solidFill>
                  <a:schemeClr val="bg2">
                    <a:lumMod val="10000"/>
                  </a:schemeClr>
                </a:solidFill>
                <a:latin typeface="+mj-ea"/>
                <a:ea typeface="+mj-ea"/>
              </a:rPr>
              <a:t>同じ観測状態とするマスで</a:t>
            </a:r>
            <a:r>
              <a:rPr kumimoji="1" lang="ja-JP" altLang="en-US" sz="2400" dirty="0" smtClean="0">
                <a:solidFill>
                  <a:srgbClr val="FF0000"/>
                </a:solidFill>
                <a:latin typeface="+mj-ea"/>
                <a:ea typeface="+mj-ea"/>
              </a:rPr>
              <a:t>適した行動が複数</a:t>
            </a:r>
            <a:r>
              <a:rPr kumimoji="1" lang="ja-JP" altLang="en-US" sz="2400" dirty="0" smtClean="0">
                <a:solidFill>
                  <a:schemeClr val="bg2">
                    <a:lumMod val="10000"/>
                  </a:schemeClr>
                </a:solidFill>
                <a:latin typeface="+mj-ea"/>
                <a:ea typeface="+mj-ea"/>
              </a:rPr>
              <a:t>ある</a:t>
            </a:r>
            <a:endParaRPr kumimoji="1" lang="en-US" altLang="ja-JP" sz="2400" dirty="0" smtClean="0">
              <a:solidFill>
                <a:schemeClr val="bg2">
                  <a:lumMod val="10000"/>
                </a:schemeClr>
              </a:solidFill>
              <a:latin typeface="+mj-ea"/>
              <a:ea typeface="+mj-ea"/>
            </a:endParaRPr>
          </a:p>
          <a:p>
            <a:pPr>
              <a:buClr>
                <a:schemeClr val="accent1"/>
              </a:buClr>
            </a:pPr>
            <a:endParaRPr lang="en-US" altLang="ja-JP" sz="2400" dirty="0" smtClean="0">
              <a:solidFill>
                <a:schemeClr val="bg2">
                  <a:lumMod val="10000"/>
                </a:schemeClr>
              </a:solidFill>
              <a:latin typeface="+mj-ea"/>
              <a:ea typeface="+mj-ea"/>
            </a:endParaRPr>
          </a:p>
          <a:p>
            <a:pPr algn="ctr">
              <a:buClr>
                <a:schemeClr val="accent1"/>
              </a:buClr>
            </a:pPr>
            <a:endParaRPr lang="en-US" altLang="ja-JP" sz="2400" dirty="0">
              <a:solidFill>
                <a:schemeClr val="bg2">
                  <a:lumMod val="10000"/>
                </a:schemeClr>
              </a:solidFill>
              <a:latin typeface="+mj-ea"/>
              <a:ea typeface="+mj-ea"/>
            </a:endParaRPr>
          </a:p>
          <a:p>
            <a:pPr>
              <a:buClr>
                <a:schemeClr val="accent1"/>
              </a:buClr>
            </a:pPr>
            <a:r>
              <a:rPr lang="ja-JP" altLang="en-US" sz="2800" dirty="0">
                <a:solidFill>
                  <a:schemeClr val="bg2">
                    <a:lumMod val="10000"/>
                  </a:schemeClr>
                </a:solidFill>
                <a:latin typeface="+mj-ea"/>
                <a:ea typeface="+mj-ea"/>
              </a:rPr>
              <a:t>各</a:t>
            </a:r>
            <a:r>
              <a:rPr lang="ja-JP" altLang="en-US" sz="2800" dirty="0" smtClean="0">
                <a:solidFill>
                  <a:schemeClr val="bg2">
                    <a:lumMod val="10000"/>
                  </a:schemeClr>
                </a:solidFill>
                <a:latin typeface="+mj-ea"/>
                <a:ea typeface="+mj-ea"/>
              </a:rPr>
              <a:t>マスに対してゴールに到達する行動を学習出来ない</a:t>
            </a:r>
            <a:endParaRPr kumimoji="1" lang="ja-JP" altLang="en-US" sz="2800" dirty="0">
              <a:solidFill>
                <a:schemeClr val="bg2">
                  <a:lumMod val="10000"/>
                </a:schemeClr>
              </a:solidFill>
              <a:latin typeface="+mj-ea"/>
              <a:ea typeface="+mj-ea"/>
            </a:endParaRPr>
          </a:p>
        </p:txBody>
      </p:sp>
      <p:sp>
        <p:nvSpPr>
          <p:cNvPr id="8" name="下矢印 7"/>
          <p:cNvSpPr/>
          <p:nvPr/>
        </p:nvSpPr>
        <p:spPr>
          <a:xfrm>
            <a:off x="3960000" y="2708920"/>
            <a:ext cx="90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063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39000"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a:t>
            </a: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不完全知覚の判断</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431520" y="1152000"/>
            <a:ext cx="8388952" cy="1502944"/>
          </a:xfrm>
        </p:spPr>
        <p:txBody>
          <a:bodyPr wrap="square">
            <a:noAutofit/>
          </a:body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不完全知覚で混同している環境状態は本来</a:t>
            </a:r>
            <a:r>
              <a:rPr lang="ja-JP" altLang="en-US" sz="2400" dirty="0" smtClean="0">
                <a:solidFill>
                  <a:schemeClr val="bg2">
                    <a:lumMod val="10000"/>
                  </a:schemeClr>
                </a:solidFill>
                <a:latin typeface="+mj-ea"/>
                <a:ea typeface="+mj-ea"/>
              </a:rPr>
              <a:t>異なる</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同じ</a:t>
            </a:r>
            <a:r>
              <a:rPr lang="ja-JP" altLang="en-US" sz="2400" dirty="0" smtClean="0">
                <a:solidFill>
                  <a:schemeClr val="bg2">
                    <a:lumMod val="10000"/>
                  </a:schemeClr>
                </a:solidFill>
                <a:latin typeface="+mj-ea"/>
                <a:ea typeface="+mj-ea"/>
              </a:rPr>
              <a:t>行動をとっても遷移後の観測状態が異なる場合があると考えられる</a:t>
            </a:r>
            <a:endParaRPr lang="en-US" altLang="ja-JP" sz="2400" dirty="0" smtClean="0">
              <a:solidFill>
                <a:schemeClr val="bg2">
                  <a:lumMod val="10000"/>
                </a:schemeClr>
              </a:solidFill>
              <a:latin typeface="+mj-ea"/>
              <a:ea typeface="+mj-ea"/>
            </a:endParaRPr>
          </a:p>
        </p:txBody>
      </p:sp>
      <p:grpSp>
        <p:nvGrpSpPr>
          <p:cNvPr id="284" name="グループ化 283"/>
          <p:cNvGrpSpPr/>
          <p:nvPr/>
        </p:nvGrpSpPr>
        <p:grpSpPr>
          <a:xfrm>
            <a:off x="2520000" y="5760000"/>
            <a:ext cx="1584000" cy="931795"/>
            <a:chOff x="539998" y="5219998"/>
            <a:chExt cx="906558" cy="733737"/>
          </a:xfrm>
        </p:grpSpPr>
        <p:sp>
          <p:nvSpPr>
            <p:cNvPr id="285" name="円/楕円 284"/>
            <p:cNvSpPr>
              <a:spLocks/>
            </p:cNvSpPr>
            <p:nvPr/>
          </p:nvSpPr>
          <p:spPr>
            <a:xfrm>
              <a:off x="539998" y="5219998"/>
              <a:ext cx="906558" cy="680352"/>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286" name="テキスト ボックス 285"/>
                <p:cNvSpPr txBox="1"/>
                <p:nvPr/>
              </p:nvSpPr>
              <p:spPr>
                <a:xfrm>
                  <a:off x="728567" y="5492070"/>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solidFill>
                      <a:schemeClr val="bg2">
                        <a:lumMod val="10000"/>
                      </a:schemeClr>
                    </a:solidFill>
                    <a:latin typeface="+mj-ea"/>
                    <a:ea typeface="+mj-ea"/>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728567" y="5492070"/>
                  <a:ext cx="575606" cy="461665"/>
                </a:xfrm>
                <a:prstGeom prst="rect">
                  <a:avLst/>
                </a:prstGeom>
                <a:blipFill rotWithShape="1">
                  <a:blip r:embed="rId2"/>
                  <a:stretch>
                    <a:fillRect/>
                  </a:stretch>
                </a:blipFill>
              </p:spPr>
              <p:txBody>
                <a:bodyPr/>
                <a:lstStyle/>
                <a:p>
                  <a:r>
                    <a:rPr lang="ja-JP" altLang="en-US">
                      <a:noFill/>
                    </a:rPr>
                    <a:t> </a:t>
                  </a:r>
                </a:p>
              </p:txBody>
            </p:sp>
          </mc:Fallback>
        </mc:AlternateContent>
      </p:grpSp>
      <p:grpSp>
        <p:nvGrpSpPr>
          <p:cNvPr id="293" name="グループ化 292"/>
          <p:cNvGrpSpPr/>
          <p:nvPr/>
        </p:nvGrpSpPr>
        <p:grpSpPr>
          <a:xfrm>
            <a:off x="1980000" y="5821822"/>
            <a:ext cx="539999" cy="511258"/>
            <a:chOff x="1644029" y="4131953"/>
            <a:chExt cx="626324" cy="520401"/>
          </a:xfrm>
        </p:grpSpPr>
        <p:cxnSp>
          <p:nvCxnSpPr>
            <p:cNvPr id="294" name="直線矢印コネクタ 293"/>
            <p:cNvCxnSpPr>
              <a:endCxn id="285" idx="2"/>
            </p:cNvCxnSpPr>
            <p:nvPr/>
          </p:nvCxnSpPr>
          <p:spPr>
            <a:xfrm>
              <a:off x="1654746" y="4131953"/>
              <a:ext cx="615607" cy="376805"/>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5" name="テキスト ボックス 294"/>
                <p:cNvSpPr txBox="1"/>
                <p:nvPr/>
              </p:nvSpPr>
              <p:spPr>
                <a:xfrm>
                  <a:off x="1644029" y="4252244"/>
                  <a:ext cx="4987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1</m:t>
                            </m:r>
                          </m:sub>
                        </m:sSub>
                      </m:oMath>
                    </m:oMathPara>
                  </a14:m>
                  <a:endParaRPr kumimoji="1" lang="ja-JP" altLang="en-US" sz="2000" dirty="0">
                    <a:solidFill>
                      <a:schemeClr val="bg2">
                        <a:lumMod val="10000"/>
                      </a:schemeClr>
                    </a:solidFill>
                  </a:endParaRPr>
                </a:p>
              </p:txBody>
            </p:sp>
          </mc:Choice>
          <mc:Fallback xmlns="">
            <p:sp>
              <p:nvSpPr>
                <p:cNvPr id="295" name="テキスト ボックス 294"/>
                <p:cNvSpPr txBox="1">
                  <a:spLocks noRot="1" noChangeAspect="1" noMove="1" noResize="1" noEditPoints="1" noAdjustHandles="1" noChangeArrowheads="1" noChangeShapeType="1" noTextEdit="1"/>
                </p:cNvSpPr>
                <p:nvPr/>
              </p:nvSpPr>
              <p:spPr>
                <a:xfrm>
                  <a:off x="1644029" y="4252244"/>
                  <a:ext cx="498725" cy="400110"/>
                </a:xfrm>
                <a:prstGeom prst="rect">
                  <a:avLst/>
                </a:prstGeom>
                <a:blipFill rotWithShape="1">
                  <a:blip r:embed="rId3"/>
                  <a:stretch>
                    <a:fillRect/>
                  </a:stretch>
                </a:blipFill>
              </p:spPr>
              <p:txBody>
                <a:bodyPr/>
                <a:lstStyle/>
                <a:p>
                  <a:r>
                    <a:rPr lang="ja-JP" altLang="en-US">
                      <a:noFill/>
                    </a:rPr>
                    <a:t> </a:t>
                  </a:r>
                </a:p>
              </p:txBody>
            </p:sp>
          </mc:Fallback>
        </mc:AlternateContent>
      </p:grpSp>
      <p:grpSp>
        <p:nvGrpSpPr>
          <p:cNvPr id="299" name="グループ化 298"/>
          <p:cNvGrpSpPr/>
          <p:nvPr/>
        </p:nvGrpSpPr>
        <p:grpSpPr>
          <a:xfrm>
            <a:off x="1989241" y="4804364"/>
            <a:ext cx="530759" cy="637641"/>
            <a:chOff x="1710832" y="4297945"/>
            <a:chExt cx="615608" cy="649049"/>
          </a:xfrm>
        </p:grpSpPr>
        <mc:AlternateContent xmlns:mc="http://schemas.openxmlformats.org/markup-compatibility/2006" xmlns:a14="http://schemas.microsoft.com/office/drawing/2010/main">
          <mc:Choice Requires="a14">
            <p:sp>
              <p:nvSpPr>
                <p:cNvPr id="300" name="正方形/長方形 299"/>
                <p:cNvSpPr/>
                <p:nvPr/>
              </p:nvSpPr>
              <p:spPr>
                <a:xfrm>
                  <a:off x="1712232" y="4297945"/>
                  <a:ext cx="52641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bg2">
                                    <a:lumMod val="10000"/>
                                  </a:schemeClr>
                                </a:solidFill>
                                <a:latin typeface="Cambria Math"/>
                              </a:rPr>
                            </m:ctrlPr>
                          </m:sSubPr>
                          <m:e>
                            <m:r>
                              <a:rPr lang="en-US" altLang="ja-JP" sz="2000" i="1">
                                <a:solidFill>
                                  <a:schemeClr val="bg2">
                                    <a:lumMod val="10000"/>
                                  </a:schemeClr>
                                </a:solidFill>
                                <a:latin typeface="Cambria Math"/>
                              </a:rPr>
                              <m:t>𝑎</m:t>
                            </m:r>
                          </m:e>
                          <m:sub>
                            <m:r>
                              <a:rPr lang="en-US" altLang="ja-JP" sz="2000" b="0" i="1" smtClean="0">
                                <a:solidFill>
                                  <a:schemeClr val="bg2">
                                    <a:lumMod val="10000"/>
                                  </a:schemeClr>
                                </a:solidFill>
                                <a:latin typeface="Cambria Math"/>
                              </a:rPr>
                              <m:t>1</m:t>
                            </m:r>
                          </m:sub>
                        </m:sSub>
                      </m:oMath>
                    </m:oMathPara>
                  </a14:m>
                  <a:endParaRPr lang="ja-JP" altLang="en-US" dirty="0">
                    <a:solidFill>
                      <a:schemeClr val="bg2">
                        <a:lumMod val="10000"/>
                      </a:schemeClr>
                    </a:solidFill>
                  </a:endParaRPr>
                </a:p>
              </p:txBody>
            </p:sp>
          </mc:Choice>
          <mc:Fallback xmlns="">
            <p:sp>
              <p:nvSpPr>
                <p:cNvPr id="300" name="正方形/長方形 299"/>
                <p:cNvSpPr>
                  <a:spLocks noRot="1" noChangeAspect="1" noMove="1" noResize="1" noEditPoints="1" noAdjustHandles="1" noChangeArrowheads="1" noChangeShapeType="1" noTextEdit="1"/>
                </p:cNvSpPr>
                <p:nvPr/>
              </p:nvSpPr>
              <p:spPr>
                <a:xfrm>
                  <a:off x="1712232" y="4297945"/>
                  <a:ext cx="526414" cy="400110"/>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301" name="直線矢印コネクタ 300"/>
            <p:cNvCxnSpPr>
              <a:endCxn id="61" idx="2"/>
            </p:cNvCxnSpPr>
            <p:nvPr/>
          </p:nvCxnSpPr>
          <p:spPr>
            <a:xfrm flipV="1">
              <a:off x="1710832" y="4611083"/>
              <a:ext cx="615608" cy="335911"/>
            </a:xfrm>
            <a:prstGeom prst="straightConnector1">
              <a:avLst/>
            </a:prstGeom>
            <a:ln w="19050" cmpd="sng">
              <a:solidFill>
                <a:schemeClr val="bg2">
                  <a:lumMod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a:off x="2520000" y="4680000"/>
            <a:ext cx="1584000" cy="864000"/>
            <a:chOff x="540000" y="5219998"/>
            <a:chExt cx="900000" cy="668395"/>
          </a:xfrm>
        </p:grpSpPr>
        <p:sp>
          <p:nvSpPr>
            <p:cNvPr id="61" name="円/楕円 60"/>
            <p:cNvSpPr>
              <a:spLocks/>
            </p:cNvSpPr>
            <p:nvPr/>
          </p:nvSpPr>
          <p:spPr>
            <a:xfrm>
              <a:off x="540000" y="5219998"/>
              <a:ext cx="900000" cy="668395"/>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62" name="テキスト ボックス 61"/>
                <p:cNvSpPr txBox="1"/>
                <p:nvPr/>
              </p:nvSpPr>
              <p:spPr>
                <a:xfrm>
                  <a:off x="873437" y="5476624"/>
                  <a:ext cx="299795" cy="357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873437" y="5476624"/>
                  <a:ext cx="299795" cy="357147"/>
                </a:xfrm>
                <a:prstGeom prst="rect">
                  <a:avLst/>
                </a:prstGeom>
                <a:blipFill rotWithShape="1">
                  <a:blip r:embed="rId5"/>
                  <a:stretch>
                    <a:fillRect b="-2632"/>
                  </a:stretch>
                </a:blipFill>
              </p:spPr>
              <p:txBody>
                <a:bodyPr/>
                <a:lstStyle/>
                <a:p>
                  <a:r>
                    <a:rPr lang="ja-JP" altLang="en-US">
                      <a:noFill/>
                    </a:rPr>
                    <a:t> </a:t>
                  </a:r>
                </a:p>
              </p:txBody>
            </p:sp>
          </mc:Fallback>
        </mc:AlternateContent>
      </p:grpSp>
      <p:sp>
        <p:nvSpPr>
          <p:cNvPr id="231" name="下矢印 230"/>
          <p:cNvSpPr/>
          <p:nvPr/>
        </p:nvSpPr>
        <p:spPr>
          <a:xfrm>
            <a:off x="3828492" y="2132856"/>
            <a:ext cx="720000" cy="540000"/>
          </a:xfrm>
          <a:prstGeom prst="down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9" name="グループ化 308"/>
          <p:cNvGrpSpPr/>
          <p:nvPr/>
        </p:nvGrpSpPr>
        <p:grpSpPr>
          <a:xfrm>
            <a:off x="5040000" y="4680000"/>
            <a:ext cx="3672000" cy="1980000"/>
            <a:chOff x="5194151" y="4641177"/>
            <a:chExt cx="3698329" cy="2028183"/>
          </a:xfrm>
        </p:grpSpPr>
        <p:grpSp>
          <p:nvGrpSpPr>
            <p:cNvPr id="152" name="グループ化 151"/>
            <p:cNvGrpSpPr/>
            <p:nvPr/>
          </p:nvGrpSpPr>
          <p:grpSpPr>
            <a:xfrm>
              <a:off x="5194151" y="5737567"/>
              <a:ext cx="1584000" cy="864000"/>
              <a:chOff x="539998" y="5219998"/>
              <a:chExt cx="906558" cy="680352"/>
            </a:xfrm>
          </p:grpSpPr>
          <p:sp>
            <p:nvSpPr>
              <p:cNvPr id="153" name="円/楕円 152"/>
              <p:cNvSpPr>
                <a:spLocks/>
              </p:cNvSpPr>
              <p:nvPr/>
            </p:nvSpPr>
            <p:spPr>
              <a:xfrm>
                <a:off x="539998" y="5219998"/>
                <a:ext cx="906558" cy="680352"/>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54" name="テキスト ボックス 153"/>
                  <p:cNvSpPr txBox="1"/>
                  <p:nvPr/>
                </p:nvSpPr>
                <p:spPr>
                  <a:xfrm>
                    <a:off x="863689" y="5492070"/>
                    <a:ext cx="376808" cy="363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r>
                                <a:rPr kumimoji="1" lang="en-US" altLang="ja-JP" sz="2400" b="0" i="1" smtClean="0">
                                  <a:solidFill>
                                    <a:schemeClr val="bg2">
                                      <a:lumMod val="10000"/>
                                    </a:schemeClr>
                                  </a:solidFill>
                                  <a:latin typeface="Cambria Math"/>
                                  <a:ea typeface="+mj-ea"/>
                                </a:rPr>
                                <m:t>′</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54" name="テキスト ボックス 153"/>
                  <p:cNvSpPr txBox="1">
                    <a:spLocks noRot="1" noChangeAspect="1" noMove="1" noResize="1" noEditPoints="1" noAdjustHandles="1" noChangeArrowheads="1" noChangeShapeType="1" noTextEdit="1"/>
                  </p:cNvSpPr>
                  <p:nvPr/>
                </p:nvSpPr>
                <p:spPr>
                  <a:xfrm>
                    <a:off x="863689" y="5492070"/>
                    <a:ext cx="376808" cy="363536"/>
                  </a:xfrm>
                  <a:prstGeom prst="rect">
                    <a:avLst/>
                  </a:prstGeom>
                  <a:blipFill rotWithShape="1">
                    <a:blip r:embed="rId6"/>
                    <a:stretch>
                      <a:fillRect b="-5405"/>
                    </a:stretch>
                  </a:blipFill>
                </p:spPr>
                <p:txBody>
                  <a:bodyPr/>
                  <a:lstStyle/>
                  <a:p>
                    <a:r>
                      <a:rPr lang="ja-JP" altLang="en-US">
                        <a:noFill/>
                      </a:rPr>
                      <a:t> </a:t>
                    </a:r>
                  </a:p>
                </p:txBody>
              </p:sp>
            </mc:Fallback>
          </mc:AlternateContent>
        </p:grpSp>
        <p:grpSp>
          <p:nvGrpSpPr>
            <p:cNvPr id="156" name="グループ化 155"/>
            <p:cNvGrpSpPr/>
            <p:nvPr/>
          </p:nvGrpSpPr>
          <p:grpSpPr>
            <a:xfrm>
              <a:off x="5205610" y="4641177"/>
              <a:ext cx="1572541" cy="848814"/>
              <a:chOff x="540000" y="5219998"/>
              <a:chExt cx="900000" cy="668395"/>
            </a:xfrm>
          </p:grpSpPr>
          <p:sp>
            <p:nvSpPr>
              <p:cNvPr id="157" name="円/楕円 156"/>
              <p:cNvSpPr>
                <a:spLocks/>
              </p:cNvSpPr>
              <p:nvPr/>
            </p:nvSpPr>
            <p:spPr>
              <a:xfrm>
                <a:off x="540000" y="5219998"/>
                <a:ext cx="900000" cy="668395"/>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58" name="テキスト ボックス 157"/>
                  <p:cNvSpPr txBox="1"/>
                  <p:nvPr/>
                </p:nvSpPr>
                <p:spPr>
                  <a:xfrm>
                    <a:off x="873437" y="5476624"/>
                    <a:ext cx="325359" cy="363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873437" y="5476624"/>
                    <a:ext cx="325359" cy="363536"/>
                  </a:xfrm>
                  <a:prstGeom prst="rect">
                    <a:avLst/>
                  </a:prstGeom>
                  <a:blipFill rotWithShape="1">
                    <a:blip r:embed="rId7"/>
                    <a:stretch>
                      <a:fillRect b="-5405"/>
                    </a:stretch>
                  </a:blipFill>
                </p:spPr>
                <p:txBody>
                  <a:bodyPr/>
                  <a:lstStyle/>
                  <a:p>
                    <a:r>
                      <a:rPr lang="ja-JP" altLang="en-US">
                        <a:noFill/>
                      </a:rPr>
                      <a:t> </a:t>
                    </a:r>
                  </a:p>
                </p:txBody>
              </p:sp>
            </mc:Fallback>
          </mc:AlternateContent>
        </p:grpSp>
        <p:grpSp>
          <p:nvGrpSpPr>
            <p:cNvPr id="159" name="グループ化 158"/>
            <p:cNvGrpSpPr/>
            <p:nvPr/>
          </p:nvGrpSpPr>
          <p:grpSpPr>
            <a:xfrm>
              <a:off x="7308480" y="5737565"/>
              <a:ext cx="1584000" cy="931795"/>
              <a:chOff x="539998" y="5219998"/>
              <a:chExt cx="906558" cy="733737"/>
            </a:xfrm>
          </p:grpSpPr>
          <p:sp>
            <p:nvSpPr>
              <p:cNvPr id="160" name="円/楕円 159"/>
              <p:cNvSpPr>
                <a:spLocks/>
              </p:cNvSpPr>
              <p:nvPr/>
            </p:nvSpPr>
            <p:spPr>
              <a:xfrm>
                <a:off x="539998" y="5219998"/>
                <a:ext cx="906558" cy="680352"/>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61" name="テキスト ボックス 160"/>
                  <p:cNvSpPr txBox="1"/>
                  <p:nvPr/>
                </p:nvSpPr>
                <p:spPr>
                  <a:xfrm>
                    <a:off x="728567" y="5492070"/>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solidFill>
                        <a:schemeClr val="bg2">
                          <a:lumMod val="10000"/>
                        </a:schemeClr>
                      </a:solidFill>
                      <a:latin typeface="+mj-ea"/>
                      <a:ea typeface="+mj-ea"/>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728567" y="5492070"/>
                    <a:ext cx="575606" cy="461665"/>
                  </a:xfrm>
                  <a:prstGeom prst="rect">
                    <a:avLst/>
                  </a:prstGeom>
                  <a:blipFill rotWithShape="1">
                    <a:blip r:embed="rId8"/>
                    <a:stretch>
                      <a:fillRect/>
                    </a:stretch>
                  </a:blipFill>
                </p:spPr>
                <p:txBody>
                  <a:bodyPr/>
                  <a:lstStyle/>
                  <a:p>
                    <a:r>
                      <a:rPr lang="ja-JP" altLang="en-US">
                        <a:noFill/>
                      </a:rPr>
                      <a:t> </a:t>
                    </a:r>
                  </a:p>
                </p:txBody>
              </p:sp>
            </mc:Fallback>
          </mc:AlternateContent>
        </p:grpSp>
        <p:grpSp>
          <p:nvGrpSpPr>
            <p:cNvPr id="163" name="グループ化 162"/>
            <p:cNvGrpSpPr/>
            <p:nvPr/>
          </p:nvGrpSpPr>
          <p:grpSpPr>
            <a:xfrm>
              <a:off x="7308483" y="4641177"/>
              <a:ext cx="1572541" cy="848814"/>
              <a:chOff x="540000" y="5219998"/>
              <a:chExt cx="900000" cy="668395"/>
            </a:xfrm>
          </p:grpSpPr>
          <p:sp>
            <p:nvSpPr>
              <p:cNvPr id="164" name="円/楕円 163"/>
              <p:cNvSpPr>
                <a:spLocks/>
              </p:cNvSpPr>
              <p:nvPr/>
            </p:nvSpPr>
            <p:spPr>
              <a:xfrm>
                <a:off x="540000" y="5219998"/>
                <a:ext cx="900000" cy="668395"/>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65" name="テキスト ボックス 164"/>
                  <p:cNvSpPr txBox="1"/>
                  <p:nvPr/>
                </p:nvSpPr>
                <p:spPr>
                  <a:xfrm>
                    <a:off x="873437" y="5476624"/>
                    <a:ext cx="299795" cy="357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solidFill>
                        <a:schemeClr val="bg2">
                          <a:lumMod val="10000"/>
                        </a:schemeClr>
                      </a:solidFill>
                      <a:latin typeface="+mj-ea"/>
                      <a:ea typeface="+mj-ea"/>
                    </a:endParaRPr>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873437" y="5476624"/>
                    <a:ext cx="299795" cy="357147"/>
                  </a:xfrm>
                  <a:prstGeom prst="rect">
                    <a:avLst/>
                  </a:prstGeom>
                  <a:blipFill rotWithShape="1">
                    <a:blip r:embed="rId9"/>
                    <a:stretch>
                      <a:fillRect b="-6849"/>
                    </a:stretch>
                  </a:blipFill>
                </p:spPr>
                <p:txBody>
                  <a:bodyPr/>
                  <a:lstStyle/>
                  <a:p>
                    <a:r>
                      <a:rPr lang="ja-JP" altLang="en-US">
                        <a:noFill/>
                      </a:rPr>
                      <a:t> </a:t>
                    </a:r>
                  </a:p>
                </p:txBody>
              </p:sp>
            </mc:Fallback>
          </mc:AlternateContent>
        </p:grpSp>
        <p:cxnSp>
          <p:nvCxnSpPr>
            <p:cNvPr id="241" name="直線矢印コネクタ 240"/>
            <p:cNvCxnSpPr>
              <a:stCxn id="157" idx="6"/>
              <a:endCxn id="164" idx="2"/>
            </p:cNvCxnSpPr>
            <p:nvPr/>
          </p:nvCxnSpPr>
          <p:spPr>
            <a:xfrm>
              <a:off x="6778151" y="5065584"/>
              <a:ext cx="530332"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3" name="直線矢印コネクタ 242"/>
            <p:cNvCxnSpPr>
              <a:stCxn id="153" idx="6"/>
              <a:endCxn id="160" idx="2"/>
            </p:cNvCxnSpPr>
            <p:nvPr/>
          </p:nvCxnSpPr>
          <p:spPr>
            <a:xfrm flipV="1">
              <a:off x="6778151" y="6169565"/>
              <a:ext cx="530329" cy="2"/>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9" name="テキスト ボックス 178"/>
                <p:cNvSpPr txBox="1"/>
                <p:nvPr/>
              </p:nvSpPr>
              <p:spPr>
                <a:xfrm>
                  <a:off x="6778151" y="4655374"/>
                  <a:ext cx="429987" cy="39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1</m:t>
                            </m:r>
                          </m:sub>
                        </m:sSub>
                      </m:oMath>
                    </m:oMathPara>
                  </a14:m>
                  <a:endParaRPr kumimoji="1" lang="ja-JP" altLang="en-US" sz="2000" dirty="0">
                    <a:solidFill>
                      <a:schemeClr val="bg2">
                        <a:lumMod val="10000"/>
                      </a:schemeClr>
                    </a:solidFill>
                  </a:endParaRPr>
                </a:p>
              </p:txBody>
            </p:sp>
          </mc:Choice>
          <mc:Fallback xmlns="">
            <p:sp>
              <p:nvSpPr>
                <p:cNvPr id="179" name="テキスト ボックス 178"/>
                <p:cNvSpPr txBox="1">
                  <a:spLocks noRot="1" noChangeAspect="1" noMove="1" noResize="1" noEditPoints="1" noAdjustHandles="1" noChangeArrowheads="1" noChangeShapeType="1" noTextEdit="1"/>
                </p:cNvSpPr>
                <p:nvPr/>
              </p:nvSpPr>
              <p:spPr>
                <a:xfrm>
                  <a:off x="6778151" y="4655374"/>
                  <a:ext cx="429987" cy="393078"/>
                </a:xfrm>
                <a:prstGeom prst="rect">
                  <a:avLst/>
                </a:prstGeom>
                <a:blipFill rotWithShape="1">
                  <a:blip r:embed="rId10"/>
                  <a:stretch>
                    <a:fillRect b="-31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0" name="テキスト ボックス 179"/>
                <p:cNvSpPr txBox="1"/>
                <p:nvPr/>
              </p:nvSpPr>
              <p:spPr>
                <a:xfrm>
                  <a:off x="6828321" y="5737565"/>
                  <a:ext cx="429987" cy="39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1</m:t>
                            </m:r>
                          </m:sub>
                        </m:sSub>
                      </m:oMath>
                    </m:oMathPara>
                  </a14:m>
                  <a:endParaRPr kumimoji="1" lang="ja-JP" altLang="en-US" sz="2000" dirty="0">
                    <a:solidFill>
                      <a:schemeClr val="bg2">
                        <a:lumMod val="10000"/>
                      </a:schemeClr>
                    </a:solidFill>
                  </a:endParaRPr>
                </a:p>
              </p:txBody>
            </p:sp>
          </mc:Choice>
          <mc:Fallback xmlns="">
            <p:sp>
              <p:nvSpPr>
                <p:cNvPr id="180" name="テキスト ボックス 179"/>
                <p:cNvSpPr txBox="1">
                  <a:spLocks noRot="1" noChangeAspect="1" noMove="1" noResize="1" noEditPoints="1" noAdjustHandles="1" noChangeArrowheads="1" noChangeShapeType="1" noTextEdit="1"/>
                </p:cNvSpPr>
                <p:nvPr/>
              </p:nvSpPr>
              <p:spPr>
                <a:xfrm>
                  <a:off x="6828321" y="5737565"/>
                  <a:ext cx="429987" cy="393078"/>
                </a:xfrm>
                <a:prstGeom prst="rect">
                  <a:avLst/>
                </a:prstGeom>
                <a:blipFill rotWithShape="1">
                  <a:blip r:embed="rId11"/>
                  <a:stretch>
                    <a:fillRect b="-3175"/>
                  </a:stretch>
                </a:blipFill>
              </p:spPr>
              <p:txBody>
                <a:bodyPr/>
                <a:lstStyle/>
                <a:p>
                  <a:r>
                    <a:rPr lang="ja-JP" altLang="en-US">
                      <a:noFill/>
                    </a:rPr>
                    <a:t> </a:t>
                  </a:r>
                </a:p>
              </p:txBody>
            </p:sp>
          </mc:Fallback>
        </mc:AlternateContent>
      </p:grpSp>
      <p:sp>
        <p:nvSpPr>
          <p:cNvPr id="245" name="右矢印 244"/>
          <p:cNvSpPr/>
          <p:nvPr/>
        </p:nvSpPr>
        <p:spPr>
          <a:xfrm>
            <a:off x="4269286" y="5200564"/>
            <a:ext cx="720000" cy="72000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6" name="テキスト ボックス 245"/>
              <p:cNvSpPr txBox="1"/>
              <p:nvPr/>
            </p:nvSpPr>
            <p:spPr>
              <a:xfrm>
                <a:off x="5292080" y="4005064"/>
                <a:ext cx="3388941" cy="646331"/>
              </a:xfrm>
              <a:prstGeom prst="rect">
                <a:avLst/>
              </a:prstGeom>
              <a:noFill/>
            </p:spPr>
            <p:txBody>
              <a:bodyPr wrap="none" rtlCol="0">
                <a:spAutoFit/>
              </a:bodyPr>
              <a:lstStyle/>
              <a:p>
                <a:r>
                  <a:rPr kumimoji="1" lang="ja-JP" altLang="en-US" b="1" dirty="0" smtClean="0">
                    <a:solidFill>
                      <a:schemeClr val="bg2">
                        <a:lumMod val="10000"/>
                      </a:schemeClr>
                    </a:solidFill>
                    <a:latin typeface="+mj-ea"/>
                    <a:ea typeface="+mj-ea"/>
                  </a:rPr>
                  <a:t>本来は異なる</a:t>
                </a:r>
                <a:r>
                  <a:rPr lang="ja-JP" altLang="en-US" b="1" dirty="0" smtClean="0">
                    <a:solidFill>
                      <a:schemeClr val="bg2">
                        <a:lumMod val="10000"/>
                      </a:schemeClr>
                    </a:solidFill>
                    <a:latin typeface="+mj-ea"/>
                    <a:ea typeface="+mj-ea"/>
                  </a:rPr>
                  <a:t>観測状態</a:t>
                </a:r>
                <a14:m>
                  <m:oMath xmlns:m="http://schemas.openxmlformats.org/officeDocument/2006/math">
                    <m:sSub>
                      <m:sSubPr>
                        <m:ctrlPr>
                          <a:rPr lang="en-US" altLang="ja-JP" b="1" i="1" smtClean="0">
                            <a:solidFill>
                              <a:schemeClr val="bg2">
                                <a:lumMod val="10000"/>
                              </a:schemeClr>
                            </a:solidFill>
                            <a:latin typeface="Cambria Math"/>
                            <a:ea typeface="+mj-ea"/>
                          </a:rPr>
                        </m:ctrlPr>
                      </m:sSubPr>
                      <m:e>
                        <m:r>
                          <a:rPr lang="en-US" altLang="ja-JP" b="1" i="1" smtClean="0">
                            <a:solidFill>
                              <a:schemeClr val="bg2">
                                <a:lumMod val="10000"/>
                              </a:schemeClr>
                            </a:solidFill>
                            <a:latin typeface="Cambria Math"/>
                            <a:ea typeface="+mj-ea"/>
                          </a:rPr>
                          <m:t>𝒐</m:t>
                        </m:r>
                      </m:e>
                      <m:sub>
                        <m:r>
                          <a:rPr lang="en-US" altLang="ja-JP" b="1" i="1" smtClean="0">
                            <a:solidFill>
                              <a:schemeClr val="bg2">
                                <a:lumMod val="10000"/>
                              </a:schemeClr>
                            </a:solidFill>
                            <a:latin typeface="Cambria Math"/>
                            <a:ea typeface="+mj-ea"/>
                          </a:rPr>
                          <m:t>𝟏</m:t>
                        </m:r>
                      </m:sub>
                    </m:sSub>
                  </m:oMath>
                </a14:m>
                <a:r>
                  <a:rPr lang="ja-JP" altLang="en-US" b="1" dirty="0" smtClean="0">
                    <a:solidFill>
                      <a:schemeClr val="bg2">
                        <a:lumMod val="10000"/>
                      </a:schemeClr>
                    </a:solidFill>
                    <a:latin typeface="+mj-ea"/>
                    <a:ea typeface="+mj-ea"/>
                  </a:rPr>
                  <a:t>と</a:t>
                </a:r>
                <a14:m>
                  <m:oMath xmlns:m="http://schemas.openxmlformats.org/officeDocument/2006/math">
                    <m:sSub>
                      <m:sSubPr>
                        <m:ctrlPr>
                          <a:rPr lang="en-US" altLang="ja-JP" b="1" i="1" dirty="0" smtClean="0">
                            <a:solidFill>
                              <a:schemeClr val="bg2">
                                <a:lumMod val="10000"/>
                              </a:schemeClr>
                            </a:solidFill>
                            <a:latin typeface="Cambria Math"/>
                            <a:ea typeface="+mj-ea"/>
                          </a:rPr>
                        </m:ctrlPr>
                      </m:sSubPr>
                      <m:e>
                        <m:r>
                          <a:rPr lang="en-US" altLang="ja-JP" b="1" i="1" dirty="0" smtClean="0">
                            <a:solidFill>
                              <a:schemeClr val="bg2">
                                <a:lumMod val="10000"/>
                              </a:schemeClr>
                            </a:solidFill>
                            <a:latin typeface="Cambria Math"/>
                            <a:ea typeface="+mj-ea"/>
                          </a:rPr>
                          <m:t>𝒐</m:t>
                        </m:r>
                        <m:r>
                          <a:rPr lang="en-US" altLang="ja-JP" b="1" i="1" dirty="0" smtClean="0">
                            <a:solidFill>
                              <a:schemeClr val="bg2">
                                <a:lumMod val="10000"/>
                              </a:schemeClr>
                            </a:solidFill>
                            <a:latin typeface="Cambria Math"/>
                            <a:ea typeface="+mj-ea"/>
                          </a:rPr>
                          <m:t>′</m:t>
                        </m:r>
                      </m:e>
                      <m:sub>
                        <m:r>
                          <a:rPr lang="en-US" altLang="ja-JP" b="1" i="1" dirty="0" smtClean="0">
                            <a:solidFill>
                              <a:schemeClr val="bg2">
                                <a:lumMod val="10000"/>
                              </a:schemeClr>
                            </a:solidFill>
                            <a:latin typeface="Cambria Math"/>
                            <a:ea typeface="+mj-ea"/>
                          </a:rPr>
                          <m:t>𝟏</m:t>
                        </m:r>
                      </m:sub>
                    </m:sSub>
                  </m:oMath>
                </a14:m>
                <a:r>
                  <a:rPr lang="ja-JP" altLang="en-US" b="1" dirty="0" smtClean="0">
                    <a:solidFill>
                      <a:schemeClr val="bg2">
                        <a:lumMod val="10000"/>
                      </a:schemeClr>
                    </a:solidFill>
                    <a:latin typeface="+mj-ea"/>
                    <a:ea typeface="+mj-ea"/>
                  </a:rPr>
                  <a:t>で</a:t>
                </a:r>
                <a:endParaRPr lang="en-US" altLang="ja-JP" b="1" dirty="0" smtClean="0">
                  <a:solidFill>
                    <a:schemeClr val="bg2">
                      <a:lumMod val="10000"/>
                    </a:schemeClr>
                  </a:solidFill>
                  <a:latin typeface="+mj-ea"/>
                  <a:ea typeface="+mj-ea"/>
                </a:endParaRPr>
              </a:p>
              <a:p>
                <a:r>
                  <a:rPr lang="ja-JP" altLang="en-US" b="1" dirty="0" smtClean="0">
                    <a:solidFill>
                      <a:schemeClr val="bg2">
                        <a:lumMod val="10000"/>
                      </a:schemeClr>
                    </a:solidFill>
                    <a:latin typeface="+mj-ea"/>
                    <a:ea typeface="+mj-ea"/>
                  </a:rPr>
                  <a:t>行動</a:t>
                </a:r>
                <a14:m>
                  <m:oMath xmlns:m="http://schemas.openxmlformats.org/officeDocument/2006/math">
                    <m:sSub>
                      <m:sSubPr>
                        <m:ctrlPr>
                          <a:rPr lang="en-US" altLang="ja-JP" b="1" i="1" smtClean="0">
                            <a:solidFill>
                              <a:schemeClr val="bg2">
                                <a:lumMod val="10000"/>
                              </a:schemeClr>
                            </a:solidFill>
                            <a:latin typeface="Cambria Math"/>
                            <a:ea typeface="+mj-ea"/>
                          </a:rPr>
                        </m:ctrlPr>
                      </m:sSubPr>
                      <m:e>
                        <m:r>
                          <a:rPr lang="en-US" altLang="ja-JP" b="1" i="1" smtClean="0">
                            <a:solidFill>
                              <a:schemeClr val="bg2">
                                <a:lumMod val="10000"/>
                              </a:schemeClr>
                            </a:solidFill>
                            <a:latin typeface="Cambria Math"/>
                            <a:ea typeface="+mj-ea"/>
                          </a:rPr>
                          <m:t>𝒂</m:t>
                        </m:r>
                      </m:e>
                      <m:sub>
                        <m:r>
                          <a:rPr lang="en-US" altLang="ja-JP" b="1" i="1" smtClean="0">
                            <a:solidFill>
                              <a:schemeClr val="bg2">
                                <a:lumMod val="10000"/>
                              </a:schemeClr>
                            </a:solidFill>
                            <a:latin typeface="Cambria Math"/>
                            <a:ea typeface="+mj-ea"/>
                          </a:rPr>
                          <m:t>𝟏</m:t>
                        </m:r>
                      </m:sub>
                    </m:sSub>
                  </m:oMath>
                </a14:m>
                <a:r>
                  <a:rPr lang="ja-JP" altLang="en-US" b="1" dirty="0" smtClean="0">
                    <a:solidFill>
                      <a:schemeClr val="bg2">
                        <a:lumMod val="10000"/>
                      </a:schemeClr>
                    </a:solidFill>
                    <a:latin typeface="+mj-ea"/>
                    <a:ea typeface="+mj-ea"/>
                  </a:rPr>
                  <a:t>をとったと考えられる</a:t>
                </a:r>
                <a:endParaRPr lang="en-US" altLang="ja-JP" b="1" dirty="0" smtClean="0">
                  <a:solidFill>
                    <a:schemeClr val="bg2">
                      <a:lumMod val="10000"/>
                    </a:schemeClr>
                  </a:solidFill>
                  <a:latin typeface="+mj-ea"/>
                  <a:ea typeface="+mj-ea"/>
                </a:endParaRPr>
              </a:p>
            </p:txBody>
          </p:sp>
        </mc:Choice>
        <mc:Fallback xmlns="">
          <p:sp>
            <p:nvSpPr>
              <p:cNvPr id="246" name="テキスト ボックス 245"/>
              <p:cNvSpPr txBox="1">
                <a:spLocks noRot="1" noChangeAspect="1" noMove="1" noResize="1" noEditPoints="1" noAdjustHandles="1" noChangeArrowheads="1" noChangeShapeType="1" noTextEdit="1"/>
              </p:cNvSpPr>
              <p:nvPr/>
            </p:nvSpPr>
            <p:spPr>
              <a:xfrm>
                <a:off x="5292080" y="4005064"/>
                <a:ext cx="3388941" cy="646331"/>
              </a:xfrm>
              <a:prstGeom prst="rect">
                <a:avLst/>
              </a:prstGeom>
              <a:blipFill rotWithShape="1">
                <a:blip r:embed="rId12"/>
                <a:stretch>
                  <a:fillRect l="-1439" t="-6604" r="-1259" b="-12264"/>
                </a:stretch>
              </a:blipFill>
            </p:spPr>
            <p:txBody>
              <a:bodyPr/>
              <a:lstStyle/>
              <a:p>
                <a:r>
                  <a:rPr lang="ja-JP" altLang="en-US">
                    <a:noFill/>
                  </a:rPr>
                  <a:t> </a:t>
                </a:r>
              </a:p>
            </p:txBody>
          </p:sp>
        </mc:Fallback>
      </mc:AlternateContent>
      <p:sp>
        <p:nvSpPr>
          <p:cNvPr id="248" name="テキスト ボックス 247"/>
          <p:cNvSpPr txBox="1"/>
          <p:nvPr/>
        </p:nvSpPr>
        <p:spPr>
          <a:xfrm>
            <a:off x="1475656" y="2751311"/>
            <a:ext cx="5436104" cy="461665"/>
          </a:xfrm>
          <a:prstGeom prst="rect">
            <a:avLst/>
          </a:prstGeom>
          <a:noFill/>
          <a:ln w="19050">
            <a:solidFill>
              <a:srgbClr val="FF0000"/>
            </a:solidFill>
          </a:ln>
        </p:spPr>
        <p:txBody>
          <a:bodyPr wrap="none" rtlCol="0">
            <a:spAutoFit/>
          </a:bodyPr>
          <a:lstStyle/>
          <a:p>
            <a:r>
              <a:rPr kumimoji="1" lang="ja-JP" altLang="en-US" sz="2400" dirty="0" smtClean="0">
                <a:solidFill>
                  <a:schemeClr val="bg2">
                    <a:lumMod val="10000"/>
                  </a:schemeClr>
                </a:solidFill>
                <a:latin typeface="+mj-ea"/>
                <a:ea typeface="+mj-ea"/>
              </a:rPr>
              <a:t>過去に経験した状態遷移と比較して判断</a:t>
            </a:r>
            <a:endParaRPr kumimoji="1" lang="ja-JP" altLang="en-US" sz="2400" dirty="0">
              <a:solidFill>
                <a:schemeClr val="bg2">
                  <a:lumMod val="10000"/>
                </a:schemeClr>
              </a:solidFill>
              <a:latin typeface="+mj-ea"/>
              <a:ea typeface="+mj-ea"/>
            </a:endParaRPr>
          </a:p>
        </p:txBody>
      </p:sp>
      <p:sp>
        <p:nvSpPr>
          <p:cNvPr id="185" name="円/楕円 184"/>
          <p:cNvSpPr>
            <a:spLocks/>
          </p:cNvSpPr>
          <p:nvPr/>
        </p:nvSpPr>
        <p:spPr>
          <a:xfrm>
            <a:off x="468000" y="5148000"/>
            <a:ext cx="1584000" cy="936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89" name="テキスト ボックス 188"/>
              <p:cNvSpPr txBox="1"/>
              <p:nvPr/>
            </p:nvSpPr>
            <p:spPr>
              <a:xfrm>
                <a:off x="1008000" y="5508000"/>
                <a:ext cx="5710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800" dirty="0">
                  <a:solidFill>
                    <a:schemeClr val="bg2">
                      <a:lumMod val="10000"/>
                    </a:schemeClr>
                  </a:solidFill>
                  <a:latin typeface="+mj-ea"/>
                  <a:ea typeface="+mj-ea"/>
                </a:endParaRPr>
              </a:p>
            </p:txBody>
          </p:sp>
        </mc:Choice>
        <mc:Fallback xmlns="">
          <p:sp>
            <p:nvSpPr>
              <p:cNvPr id="189" name="テキスト ボックス 188"/>
              <p:cNvSpPr txBox="1">
                <a:spLocks noRot="1" noChangeAspect="1" noMove="1" noResize="1" noEditPoints="1" noAdjustHandles="1" noChangeArrowheads="1" noChangeShapeType="1" noTextEdit="1"/>
              </p:cNvSpPr>
              <p:nvPr/>
            </p:nvSpPr>
            <p:spPr>
              <a:xfrm>
                <a:off x="1008000" y="5508000"/>
                <a:ext cx="571032" cy="461665"/>
              </a:xfrm>
              <a:prstGeom prst="rect">
                <a:avLst/>
              </a:prstGeom>
              <a:blipFill rotWithShape="1">
                <a:blip r:embed="rId13"/>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272358" y="3471391"/>
                <a:ext cx="3996928" cy="461665"/>
              </a:xfrm>
              <a:prstGeom prst="rect">
                <a:avLst/>
              </a:prstGeom>
              <a:noFill/>
              <a:ln>
                <a:solidFill>
                  <a:schemeClr val="bg2">
                    <a:lumMod val="10000"/>
                  </a:schemeClr>
                </a:solidFill>
              </a:ln>
            </p:spPr>
            <p:txBody>
              <a:bodyPr wrap="none" rtlCol="0">
                <a:spAutoFit/>
              </a:bodyPr>
              <a:lstStyle/>
              <a:p>
                <a:r>
                  <a:rPr kumimoji="1" lang="ja-JP" altLang="en-US" sz="2000" dirty="0" smtClean="0">
                    <a:solidFill>
                      <a:schemeClr val="bg2">
                        <a:lumMod val="10000"/>
                      </a:schemeClr>
                    </a:solidFill>
                    <a:latin typeface="+mj-ea"/>
                    <a:ea typeface="+mj-ea"/>
                  </a:rPr>
                  <a:t>過去の経験：状態遷移</a:t>
                </a:r>
                <a14:m>
                  <m:oMath xmlns:m="http://schemas.openxmlformats.org/officeDocument/2006/math">
                    <m:d>
                      <m:dPr>
                        <m:ctrlPr>
                          <a:rPr kumimoji="1" lang="en-US" altLang="ja-JP" sz="2400" b="0" i="1" smtClean="0">
                            <a:solidFill>
                              <a:schemeClr val="bg2">
                                <a:lumMod val="10000"/>
                              </a:schemeClr>
                            </a:solidFill>
                            <a:latin typeface="Cambria Math"/>
                            <a:ea typeface="+mj-ea"/>
                          </a:rPr>
                        </m:ctrlPr>
                      </m:dPr>
                      <m:e>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r>
                          <a:rPr kumimoji="1" lang="en-US" altLang="ja-JP" sz="2400" b="0" i="1" smtClean="0">
                            <a:solidFill>
                              <a:schemeClr val="bg2">
                                <a:lumMod val="10000"/>
                              </a:schemeClr>
                            </a:solidFill>
                            <a:latin typeface="Cambria Math"/>
                            <a:ea typeface="+mj-ea"/>
                          </a:rPr>
                          <m:t>,</m:t>
                        </m:r>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r>
                          <a:rPr kumimoji="1" lang="en-US" altLang="ja-JP" sz="2400" b="0" i="1" smtClean="0">
                            <a:solidFill>
                              <a:schemeClr val="bg2">
                                <a:lumMod val="10000"/>
                              </a:schemeClr>
                            </a:solidFill>
                            <a:latin typeface="Cambria Math"/>
                            <a:ea typeface="+mj-ea"/>
                          </a:rPr>
                          <m:t>,</m:t>
                        </m:r>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e>
                    </m:d>
                  </m:oMath>
                </a14:m>
                <a:endParaRPr kumimoji="1" lang="ja-JP" altLang="en-US" sz="2000" dirty="0">
                  <a:solidFill>
                    <a:schemeClr val="bg2">
                      <a:lumMod val="10000"/>
                    </a:schemeClr>
                  </a:solidFill>
                  <a:latin typeface="+mj-ea"/>
                  <a:ea typeface="+mj-ea"/>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272358" y="3471391"/>
                <a:ext cx="3996928" cy="461665"/>
              </a:xfrm>
              <a:prstGeom prst="rect">
                <a:avLst/>
              </a:prstGeom>
              <a:blipFill rotWithShape="1">
                <a:blip r:embed="rId14"/>
                <a:stretch>
                  <a:fillRect l="-1522" b="-15385"/>
                </a:stretch>
              </a:blipFill>
              <a:ln>
                <a:solidFill>
                  <a:schemeClr val="bg2">
                    <a:lumMod val="1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1" name="テキスト ボックス 190"/>
              <p:cNvSpPr txBox="1"/>
              <p:nvPr/>
            </p:nvSpPr>
            <p:spPr>
              <a:xfrm>
                <a:off x="272358" y="4005064"/>
                <a:ext cx="3996928" cy="461665"/>
              </a:xfrm>
              <a:prstGeom prst="rect">
                <a:avLst/>
              </a:prstGeom>
              <a:noFill/>
              <a:ln>
                <a:solidFill>
                  <a:schemeClr val="bg2">
                    <a:lumMod val="10000"/>
                  </a:schemeClr>
                </a:solidFill>
              </a:ln>
            </p:spPr>
            <p:txBody>
              <a:bodyPr wrap="none" rtlCol="0">
                <a:spAutoFit/>
              </a:bodyPr>
              <a:lstStyle/>
              <a:p>
                <a:r>
                  <a:rPr kumimoji="1" lang="ja-JP" altLang="en-US" sz="2000" dirty="0" smtClean="0">
                    <a:solidFill>
                      <a:schemeClr val="bg2">
                        <a:lumMod val="10000"/>
                      </a:schemeClr>
                    </a:solidFill>
                    <a:latin typeface="+mj-ea"/>
                    <a:ea typeface="+mj-ea"/>
                  </a:rPr>
                  <a:t>現在の経験：状態遷移</a:t>
                </a:r>
                <a14:m>
                  <m:oMath xmlns:m="http://schemas.openxmlformats.org/officeDocument/2006/math">
                    <m:d>
                      <m:dPr>
                        <m:ctrlPr>
                          <a:rPr kumimoji="1" lang="en-US" altLang="ja-JP" sz="2400" b="0" i="1" smtClean="0">
                            <a:solidFill>
                              <a:schemeClr val="bg2">
                                <a:lumMod val="10000"/>
                              </a:schemeClr>
                            </a:solidFill>
                            <a:latin typeface="Cambria Math"/>
                            <a:ea typeface="+mj-ea"/>
                          </a:rPr>
                        </m:ctrlPr>
                      </m:dPr>
                      <m:e>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r>
                          <a:rPr kumimoji="1" lang="en-US" altLang="ja-JP" sz="2400" b="0" i="1" smtClean="0">
                            <a:solidFill>
                              <a:schemeClr val="bg2">
                                <a:lumMod val="10000"/>
                              </a:schemeClr>
                            </a:solidFill>
                            <a:latin typeface="Cambria Math"/>
                            <a:ea typeface="+mj-ea"/>
                          </a:rPr>
                          <m:t>,</m:t>
                        </m:r>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r>
                          <a:rPr kumimoji="1" lang="en-US" altLang="ja-JP" sz="2400" b="0" i="1" smtClean="0">
                            <a:solidFill>
                              <a:schemeClr val="bg2">
                                <a:lumMod val="10000"/>
                              </a:schemeClr>
                            </a:solidFill>
                            <a:latin typeface="Cambria Math"/>
                            <a:ea typeface="+mj-ea"/>
                          </a:rPr>
                          <m:t>,</m:t>
                        </m:r>
                        <m:sSub>
                          <m:sSubPr>
                            <m:ctrlPr>
                              <a:rPr kumimoji="1" lang="en-US" altLang="ja-JP" sz="2400" b="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e>
                    </m:d>
                  </m:oMath>
                </a14:m>
                <a:endParaRPr kumimoji="1" lang="ja-JP" altLang="en-US" sz="2000" dirty="0">
                  <a:solidFill>
                    <a:schemeClr val="bg2">
                      <a:lumMod val="10000"/>
                    </a:schemeClr>
                  </a:solidFill>
                  <a:latin typeface="+mj-ea"/>
                  <a:ea typeface="+mj-ea"/>
                </a:endParaRPr>
              </a:p>
            </p:txBody>
          </p:sp>
        </mc:Choice>
        <mc:Fallback xmlns="">
          <p:sp>
            <p:nvSpPr>
              <p:cNvPr id="191" name="テキスト ボックス 190"/>
              <p:cNvSpPr txBox="1">
                <a:spLocks noRot="1" noChangeAspect="1" noMove="1" noResize="1" noEditPoints="1" noAdjustHandles="1" noChangeArrowheads="1" noChangeShapeType="1" noTextEdit="1"/>
              </p:cNvSpPr>
              <p:nvPr/>
            </p:nvSpPr>
            <p:spPr>
              <a:xfrm>
                <a:off x="272358" y="4005064"/>
                <a:ext cx="3996928" cy="461665"/>
              </a:xfrm>
              <a:prstGeom prst="rect">
                <a:avLst/>
              </a:prstGeom>
              <a:blipFill rotWithShape="1">
                <a:blip r:embed="rId15"/>
                <a:stretch>
                  <a:fillRect l="-1522" b="-15385"/>
                </a:stretch>
              </a:blipFill>
              <a:ln>
                <a:solidFill>
                  <a:schemeClr val="bg2">
                    <a:lumMod val="10000"/>
                  </a:schemeClr>
                </a:solidFill>
              </a:ln>
            </p:spPr>
            <p:txBody>
              <a:bodyPr/>
              <a:lstStyle/>
              <a:p>
                <a:r>
                  <a:rPr lang="ja-JP" altLang="en-US">
                    <a:noFill/>
                  </a:rPr>
                  <a:t> </a:t>
                </a:r>
              </a:p>
            </p:txBody>
          </p:sp>
        </mc:Fallback>
      </mc:AlternateContent>
      <p:sp>
        <p:nvSpPr>
          <p:cNvPr id="36" name="円/楕円 35"/>
          <p:cNvSpPr>
            <a:spLocks noChangeAspect="1"/>
          </p:cNvSpPr>
          <p:nvPr/>
        </p:nvSpPr>
        <p:spPr>
          <a:xfrm>
            <a:off x="3615438" y="3428122"/>
            <a:ext cx="576000" cy="57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a:spLocks noChangeAspect="1"/>
          </p:cNvSpPr>
          <p:nvPr/>
        </p:nvSpPr>
        <p:spPr>
          <a:xfrm>
            <a:off x="3600000" y="4032000"/>
            <a:ext cx="576000" cy="57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テキスト ボックス 278"/>
          <p:cNvSpPr txBox="1"/>
          <p:nvPr/>
        </p:nvSpPr>
        <p:spPr>
          <a:xfrm>
            <a:off x="4860000" y="3348000"/>
            <a:ext cx="3722494" cy="369332"/>
          </a:xfrm>
          <a:prstGeom prst="rect">
            <a:avLst/>
          </a:prstGeom>
          <a:noFill/>
          <a:ln>
            <a:solidFill>
              <a:schemeClr val="bg2">
                <a:lumMod val="10000"/>
              </a:schemeClr>
            </a:solidFill>
          </a:ln>
        </p:spPr>
        <p:txBody>
          <a:bodyPr wrap="none" rtlCol="0">
            <a:spAutoFit/>
          </a:bodyPr>
          <a:lstStyle/>
          <a:p>
            <a:r>
              <a:rPr kumimoji="1" lang="ja-JP" altLang="en-US" b="1" dirty="0" smtClean="0">
                <a:solidFill>
                  <a:schemeClr val="bg2">
                    <a:lumMod val="10000"/>
                  </a:schemeClr>
                </a:solidFill>
                <a:latin typeface="+mj-ea"/>
                <a:ea typeface="+mj-ea"/>
              </a:rPr>
              <a:t>比較して異なっていれば</a:t>
            </a:r>
            <a:r>
              <a:rPr lang="ja-JP" altLang="en-US" b="1" dirty="0" smtClean="0">
                <a:solidFill>
                  <a:schemeClr val="bg2">
                    <a:lumMod val="10000"/>
                  </a:schemeClr>
                </a:solidFill>
                <a:latin typeface="+mj-ea"/>
                <a:ea typeface="+mj-ea"/>
              </a:rPr>
              <a:t>不完全</a:t>
            </a:r>
            <a:r>
              <a:rPr lang="ja-JP" altLang="en-US" b="1" dirty="0">
                <a:solidFill>
                  <a:schemeClr val="bg2">
                    <a:lumMod val="10000"/>
                  </a:schemeClr>
                </a:solidFill>
                <a:latin typeface="+mj-ea"/>
                <a:ea typeface="+mj-ea"/>
              </a:rPr>
              <a:t>知覚</a:t>
            </a:r>
            <a:endParaRPr kumimoji="1" lang="ja-JP" altLang="en-US" b="1" dirty="0">
              <a:solidFill>
                <a:schemeClr val="bg2">
                  <a:lumMod val="10000"/>
                </a:schemeClr>
              </a:solidFill>
              <a:latin typeface="+mj-ea"/>
              <a:ea typeface="+mj-ea"/>
            </a:endParaRPr>
          </a:p>
        </p:txBody>
      </p:sp>
      <p:cxnSp>
        <p:nvCxnSpPr>
          <p:cNvPr id="296" name="直線矢印コネクタ 295"/>
          <p:cNvCxnSpPr>
            <a:stCxn id="279" idx="1"/>
            <a:endCxn id="36" idx="6"/>
          </p:cNvCxnSpPr>
          <p:nvPr/>
        </p:nvCxnSpPr>
        <p:spPr>
          <a:xfrm flipH="1">
            <a:off x="4191438" y="3532666"/>
            <a:ext cx="668562" cy="183456"/>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8" name="直線矢印コネクタ 297"/>
          <p:cNvCxnSpPr>
            <a:stCxn id="279" idx="1"/>
            <a:endCxn id="193" idx="7"/>
          </p:cNvCxnSpPr>
          <p:nvPr/>
        </p:nvCxnSpPr>
        <p:spPr>
          <a:xfrm flipH="1">
            <a:off x="4091647" y="3532666"/>
            <a:ext cx="768353" cy="583687"/>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68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39000"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a:t>
            </a: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不完全知覚</a:t>
            </a:r>
            <a:r>
              <a:rPr lang="ja-JP" altLang="en-US" sz="4000" dirty="0" smtClean="0">
                <a:ln w="12700">
                  <a:noFill/>
                </a:ln>
                <a:solidFill>
                  <a:schemeClr val="bg2">
                    <a:lumMod val="10000"/>
                  </a:schemeClr>
                </a:solidFill>
                <a:effectLst>
                  <a:outerShdw blurRad="38100" dist="38100" dir="2700000" algn="tl">
                    <a:srgbClr val="000000">
                      <a:alpha val="43137"/>
                    </a:srgbClr>
                  </a:outerShdw>
                </a:effectLst>
              </a:rPr>
              <a:t>の細分化</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215142" y="1124992"/>
            <a:ext cx="8928858" cy="1871960"/>
          </a:xfrm>
        </p:spPr>
        <p:txBody>
          <a:bodyPr wrap="square">
            <a:normAutofit/>
          </a:body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不完全知覚では異なる環境状態を同じ観測状態であると</a:t>
            </a:r>
            <a:endParaRPr lang="en-US" altLang="ja-JP" sz="2400" dirty="0" smtClean="0">
              <a:solidFill>
                <a:schemeClr val="bg2">
                  <a:lumMod val="10000"/>
                </a:schemeClr>
              </a:solidFill>
              <a:latin typeface="+mj-ea"/>
              <a:ea typeface="+mj-ea"/>
            </a:endParaRPr>
          </a:p>
          <a:p>
            <a:pPr marL="0" indent="0">
              <a:buClr>
                <a:schemeClr val="accent1"/>
              </a:buClr>
              <a:buNone/>
            </a:pPr>
            <a:r>
              <a:rPr lang="ja-JP" altLang="en-US" sz="2400" dirty="0" smtClean="0">
                <a:solidFill>
                  <a:schemeClr val="bg2">
                    <a:lumMod val="10000"/>
                  </a:schemeClr>
                </a:solidFill>
                <a:latin typeface="+mj-ea"/>
                <a:ea typeface="+mj-ea"/>
              </a:rPr>
              <a:t>　</a:t>
            </a:r>
            <a:r>
              <a:rPr lang="ja-JP" altLang="en-US" sz="2400" dirty="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認識</a:t>
            </a:r>
            <a:r>
              <a:rPr lang="ja-JP" altLang="en-US" sz="2400" dirty="0">
                <a:solidFill>
                  <a:schemeClr val="bg2">
                    <a:lumMod val="10000"/>
                  </a:schemeClr>
                </a:solidFill>
                <a:latin typeface="+mj-ea"/>
                <a:ea typeface="+mj-ea"/>
              </a:rPr>
              <a:t>して</a:t>
            </a:r>
            <a:r>
              <a:rPr lang="ja-JP" altLang="en-US" sz="2400" dirty="0" smtClean="0">
                <a:solidFill>
                  <a:schemeClr val="bg2">
                    <a:lumMod val="10000"/>
                  </a:schemeClr>
                </a:solidFill>
                <a:latin typeface="+mj-ea"/>
                <a:ea typeface="+mj-ea"/>
              </a:rPr>
              <a:t>しまう</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先行研究：不完全知覚である観測状態を</a:t>
            </a:r>
            <a:r>
              <a:rPr lang="ja-JP" altLang="en-US" sz="2400" dirty="0" smtClean="0">
                <a:solidFill>
                  <a:srgbClr val="FF0000"/>
                </a:solidFill>
                <a:latin typeface="+mj-ea"/>
                <a:ea typeface="+mj-ea"/>
              </a:rPr>
              <a:t>直前の状態遷移</a:t>
            </a:r>
            <a:r>
              <a:rPr lang="ja-JP" altLang="en-US" sz="2400" dirty="0" smtClean="0">
                <a:solidFill>
                  <a:schemeClr val="bg2">
                    <a:lumMod val="10000"/>
                  </a:schemeClr>
                </a:solidFill>
                <a:latin typeface="+mj-ea"/>
                <a:ea typeface="+mj-ea"/>
              </a:rPr>
              <a:t>に注目して細分化，新しい状態を</a:t>
            </a:r>
            <a:r>
              <a:rPr lang="ja-JP" altLang="en-US" sz="2400" dirty="0" smtClean="0">
                <a:solidFill>
                  <a:srgbClr val="FF0000"/>
                </a:solidFill>
                <a:latin typeface="+mj-ea"/>
                <a:ea typeface="+mj-ea"/>
              </a:rPr>
              <a:t>状態知識</a:t>
            </a:r>
            <a:r>
              <a:rPr lang="ja-JP" altLang="en-US" sz="2400" dirty="0" smtClean="0">
                <a:solidFill>
                  <a:schemeClr val="bg2">
                    <a:lumMod val="10000"/>
                  </a:schemeClr>
                </a:solidFill>
                <a:latin typeface="+mj-ea"/>
                <a:ea typeface="+mj-ea"/>
              </a:rPr>
              <a:t>として記憶し状態認識に利用</a:t>
            </a:r>
            <a:endParaRPr lang="en-US" altLang="ja-JP" sz="2400" dirty="0" smtClean="0">
              <a:solidFill>
                <a:schemeClr val="bg2">
                  <a:lumMod val="10000"/>
                </a:schemeClr>
              </a:solidFill>
              <a:latin typeface="+mj-ea"/>
              <a:ea typeface="+mj-ea"/>
            </a:endParaRPr>
          </a:p>
        </p:txBody>
      </p:sp>
      <p:sp>
        <p:nvSpPr>
          <p:cNvPr id="225" name="右矢印 224"/>
          <p:cNvSpPr/>
          <p:nvPr/>
        </p:nvSpPr>
        <p:spPr>
          <a:xfrm>
            <a:off x="4104000" y="3852000"/>
            <a:ext cx="648000" cy="720000"/>
          </a:xfrm>
          <a:prstGeom prst="rightArrow">
            <a:avLst/>
          </a:prstGeom>
          <a:solidFill>
            <a:schemeClr val="accent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59158" y="5189130"/>
            <a:ext cx="2270173" cy="1015663"/>
          </a:xfrm>
          <a:prstGeom prst="rect">
            <a:avLst/>
          </a:prstGeom>
          <a:noFill/>
        </p:spPr>
        <p:txBody>
          <a:bodyPr wrap="none" rtlCol="0">
            <a:spAutoFit/>
          </a:bodyPr>
          <a:lstStyle/>
          <a:p>
            <a:r>
              <a:rPr kumimoji="1" lang="ja-JP" altLang="en-US" sz="2000" dirty="0" smtClean="0">
                <a:solidFill>
                  <a:srgbClr val="FF0000"/>
                </a:solidFill>
                <a:latin typeface="+mj-ea"/>
                <a:ea typeface="+mj-ea"/>
              </a:rPr>
              <a:t>直前の状態遷移</a:t>
            </a:r>
            <a:r>
              <a:rPr kumimoji="1" lang="ja-JP" altLang="en-US" sz="2000" dirty="0" smtClean="0">
                <a:solidFill>
                  <a:schemeClr val="bg2">
                    <a:lumMod val="10000"/>
                  </a:schemeClr>
                </a:solidFill>
                <a:latin typeface="+mj-ea"/>
                <a:ea typeface="+mj-ea"/>
              </a:rPr>
              <a:t>が</a:t>
            </a:r>
            <a:endParaRPr kumimoji="1" lang="en-US" altLang="ja-JP" sz="2000" dirty="0" smtClean="0">
              <a:solidFill>
                <a:schemeClr val="bg2">
                  <a:lumMod val="10000"/>
                </a:schemeClr>
              </a:solidFill>
              <a:latin typeface="+mj-ea"/>
              <a:ea typeface="+mj-ea"/>
            </a:endParaRPr>
          </a:p>
          <a:p>
            <a:r>
              <a:rPr kumimoji="1" lang="ja-JP" altLang="en-US" sz="2000" dirty="0" smtClean="0">
                <a:solidFill>
                  <a:schemeClr val="bg2">
                    <a:lumMod val="10000"/>
                  </a:schemeClr>
                </a:solidFill>
                <a:latin typeface="+mj-ea"/>
                <a:ea typeface="+mj-ea"/>
              </a:rPr>
              <a:t>異なることを</a:t>
            </a:r>
            <a:endParaRPr kumimoji="1" lang="en-US" altLang="ja-JP" sz="2000" dirty="0" smtClean="0">
              <a:solidFill>
                <a:schemeClr val="bg2">
                  <a:lumMod val="10000"/>
                </a:schemeClr>
              </a:solidFill>
              <a:latin typeface="+mj-ea"/>
              <a:ea typeface="+mj-ea"/>
            </a:endParaRPr>
          </a:p>
          <a:p>
            <a:r>
              <a:rPr lang="ja-JP" altLang="en-US" sz="2000" dirty="0">
                <a:solidFill>
                  <a:schemeClr val="bg2">
                    <a:lumMod val="10000"/>
                  </a:schemeClr>
                </a:solidFill>
                <a:latin typeface="+mj-ea"/>
                <a:ea typeface="+mj-ea"/>
              </a:rPr>
              <a:t>利用して</a:t>
            </a:r>
            <a:r>
              <a:rPr kumimoji="1" lang="ja-JP" altLang="en-US" sz="2000" dirty="0" smtClean="0">
                <a:solidFill>
                  <a:schemeClr val="bg2">
                    <a:lumMod val="10000"/>
                  </a:schemeClr>
                </a:solidFill>
                <a:latin typeface="+mj-ea"/>
                <a:ea typeface="+mj-ea"/>
              </a:rPr>
              <a:t>細分化</a:t>
            </a:r>
            <a:endParaRPr kumimoji="1" lang="ja-JP" altLang="en-US" sz="2000" dirty="0">
              <a:solidFill>
                <a:srgbClr val="FF0000"/>
              </a:solidFill>
              <a:latin typeface="+mj-ea"/>
              <a:ea typeface="+mj-ea"/>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4680000" y="5328000"/>
                <a:ext cx="3852721" cy="1191801"/>
              </a:xfrm>
              <a:prstGeom prst="rect">
                <a:avLst/>
              </a:prstGeom>
              <a:noFill/>
            </p:spPr>
            <p:txBody>
              <a:bodyPr wrap="none" rtlCol="0">
                <a:spAutoFit/>
              </a:bodyPr>
              <a:lstStyle/>
              <a:p>
                <a14:m>
                  <m:oMath xmlns:m="http://schemas.openxmlformats.org/officeDocument/2006/math">
                    <m:sSub>
                      <m:sSubPr>
                        <m:ctrlPr>
                          <a:rPr kumimoji="1" lang="en-US" altLang="ja-JP" sz="2400" i="1" smtClean="0">
                            <a:solidFill>
                              <a:srgbClr val="FF0000"/>
                            </a:solidFill>
                            <a:latin typeface="Cambria Math"/>
                            <a:ea typeface="+mj-ea"/>
                          </a:rPr>
                        </m:ctrlPr>
                      </m:sSubPr>
                      <m:e>
                        <m:r>
                          <a:rPr kumimoji="1" lang="en-US" altLang="ja-JP" sz="2400" b="0" i="1" smtClean="0">
                            <a:solidFill>
                              <a:srgbClr val="FF0000"/>
                            </a:solidFill>
                            <a:latin typeface="Cambria Math"/>
                            <a:ea typeface="+mj-ea"/>
                          </a:rPr>
                          <m:t>𝑥</m:t>
                        </m:r>
                      </m:e>
                      <m:sub>
                        <m:r>
                          <a:rPr kumimoji="1" lang="en-US" altLang="ja-JP" sz="2400" b="0" i="1" smtClean="0">
                            <a:solidFill>
                              <a:srgbClr val="FF0000"/>
                            </a:solidFill>
                            <a:latin typeface="Cambria Math"/>
                            <a:ea typeface="+mj-ea"/>
                          </a:rPr>
                          <m:t>1</m:t>
                        </m:r>
                      </m:sub>
                    </m:sSub>
                  </m:oMath>
                </a14:m>
                <a:r>
                  <a:rPr kumimoji="1" lang="ja-JP" altLang="en-US" b="1" dirty="0" smtClean="0">
                    <a:solidFill>
                      <a:schemeClr val="bg2">
                        <a:lumMod val="10000"/>
                      </a:schemeClr>
                    </a:solidFill>
                    <a:latin typeface="+mj-ea"/>
                    <a:ea typeface="+mj-ea"/>
                  </a:rPr>
                  <a:t>は直前の状態行動対</a:t>
                </a:r>
                <a14:m>
                  <m:oMath xmlns:m="http://schemas.openxmlformats.org/officeDocument/2006/math">
                    <m:d>
                      <m:dPr>
                        <m:ctrlPr>
                          <a:rPr kumimoji="1" lang="en-US" altLang="ja-JP" sz="2400" i="1" smtClean="0">
                            <a:solidFill>
                              <a:schemeClr val="bg2">
                                <a:lumMod val="10000"/>
                              </a:schemeClr>
                            </a:solidFill>
                            <a:latin typeface="Cambria Math"/>
                            <a:ea typeface="+mj-ea"/>
                          </a:rPr>
                        </m:ctrlPr>
                      </m:dPr>
                      <m:e>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r>
                          <a:rPr kumimoji="1" lang="en-US" altLang="ja-JP" sz="2400" b="0" i="1" smtClean="0">
                            <a:solidFill>
                              <a:schemeClr val="bg2">
                                <a:lumMod val="10000"/>
                              </a:schemeClr>
                            </a:solidFill>
                            <a:latin typeface="Cambria Math"/>
                            <a:ea typeface="+mj-ea"/>
                          </a:rPr>
                          <m:t>,</m:t>
                        </m:r>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e>
                    </m:d>
                  </m:oMath>
                </a14:m>
                <a:r>
                  <a:rPr kumimoji="1" lang="ja-JP" altLang="en-US" b="1" dirty="0" smtClean="0">
                    <a:solidFill>
                      <a:schemeClr val="bg2">
                        <a:lumMod val="10000"/>
                      </a:schemeClr>
                    </a:solidFill>
                    <a:latin typeface="+mj-ea"/>
                    <a:ea typeface="+mj-ea"/>
                  </a:rPr>
                  <a:t>に</a:t>
                </a:r>
                <a:endParaRPr kumimoji="1" lang="en-US" altLang="ja-JP" b="1" dirty="0" smtClean="0">
                  <a:solidFill>
                    <a:schemeClr val="bg2">
                      <a:lumMod val="10000"/>
                    </a:schemeClr>
                  </a:solidFill>
                  <a:latin typeface="+mj-ea"/>
                  <a:ea typeface="+mj-ea"/>
                </a:endParaRPr>
              </a:p>
              <a:p>
                <a:r>
                  <a:rPr kumimoji="1" lang="ja-JP" altLang="en-US" b="1" dirty="0" smtClean="0">
                    <a:solidFill>
                      <a:schemeClr val="bg2">
                        <a:lumMod val="10000"/>
                      </a:schemeClr>
                    </a:solidFill>
                    <a:latin typeface="+mj-ea"/>
                    <a:ea typeface="+mj-ea"/>
                  </a:rPr>
                  <a:t>よって限定した観測状態</a:t>
                </a:r>
                <a14:m>
                  <m:oMath xmlns:m="http://schemas.openxmlformats.org/officeDocument/2006/math">
                    <m:sSub>
                      <m:sSubPr>
                        <m:ctrlPr>
                          <a:rPr lang="en-US" altLang="ja-JP" sz="2400" i="1">
                            <a:solidFill>
                              <a:schemeClr val="bg2">
                                <a:lumMod val="10000"/>
                              </a:schemeClr>
                            </a:solidFill>
                            <a:latin typeface="Cambria Math"/>
                          </a:rPr>
                        </m:ctrlPr>
                      </m:sSubPr>
                      <m:e>
                        <m:r>
                          <a:rPr lang="en-US" altLang="ja-JP" sz="2400" b="0" i="1">
                            <a:solidFill>
                              <a:schemeClr val="bg2">
                                <a:lumMod val="10000"/>
                              </a:schemeClr>
                            </a:solidFill>
                            <a:latin typeface="Cambria Math"/>
                          </a:rPr>
                          <m:t>𝑜</m:t>
                        </m:r>
                      </m:e>
                      <m:sub>
                        <m:r>
                          <a:rPr lang="en-US" altLang="ja-JP" sz="2400" b="0" i="1">
                            <a:solidFill>
                              <a:schemeClr val="bg2">
                                <a:lumMod val="10000"/>
                              </a:schemeClr>
                            </a:solidFill>
                            <a:latin typeface="Cambria Math"/>
                          </a:rPr>
                          <m:t>1</m:t>
                        </m:r>
                      </m:sub>
                    </m:sSub>
                  </m:oMath>
                </a14:m>
                <a:endParaRPr kumimoji="1" lang="en-US" altLang="ja-JP" sz="2400" dirty="0" smtClean="0">
                  <a:solidFill>
                    <a:schemeClr val="bg2">
                      <a:lumMod val="10000"/>
                    </a:schemeClr>
                  </a:solidFill>
                  <a:latin typeface="+mj-ea"/>
                  <a:ea typeface="+mj-ea"/>
                </a:endParaRPr>
              </a:p>
              <a:p>
                <a14:m>
                  <m:oMath xmlns:m="http://schemas.openxmlformats.org/officeDocument/2006/math">
                    <m:sSub>
                      <m:sSubPr>
                        <m:ctrlPr>
                          <a:rPr lang="en-US" altLang="ja-JP" sz="2400" i="1">
                            <a:solidFill>
                              <a:srgbClr val="FF0000"/>
                            </a:solidFill>
                            <a:latin typeface="Cambria Math"/>
                          </a:rPr>
                        </m:ctrlPr>
                      </m:sSubPr>
                      <m:e>
                        <m:r>
                          <a:rPr lang="en-US" altLang="ja-JP" sz="2400" b="0" i="1">
                            <a:solidFill>
                              <a:srgbClr val="FF0000"/>
                            </a:solidFill>
                            <a:latin typeface="Cambria Math"/>
                          </a:rPr>
                          <m:t>𝑥</m:t>
                        </m:r>
                      </m:e>
                      <m:sub>
                        <m:r>
                          <a:rPr lang="en-US" altLang="ja-JP" sz="2400" b="0" i="1">
                            <a:solidFill>
                              <a:srgbClr val="FF0000"/>
                            </a:solidFill>
                            <a:latin typeface="Cambria Math"/>
                          </a:rPr>
                          <m:t>1</m:t>
                        </m:r>
                      </m:sub>
                    </m:sSub>
                    <m:r>
                      <a:rPr lang="en-US" altLang="ja-JP" sz="2400" b="0" i="1" smtClean="0">
                        <a:solidFill>
                          <a:srgbClr val="FF0000"/>
                        </a:solidFill>
                        <a:latin typeface="Cambria Math"/>
                      </a:rPr>
                      <m:t>=</m:t>
                    </m:r>
                    <m:d>
                      <m:dPr>
                        <m:ctrlPr>
                          <a:rPr lang="en-US" altLang="ja-JP" sz="2400" i="1" smtClean="0">
                            <a:solidFill>
                              <a:srgbClr val="FF0000"/>
                            </a:solidFill>
                            <a:latin typeface="Cambria Math"/>
                          </a:rPr>
                        </m:ctrlPr>
                      </m:dPr>
                      <m:e>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𝑜</m:t>
                            </m:r>
                          </m:e>
                          <m:sub>
                            <m:r>
                              <a:rPr lang="en-US" altLang="ja-JP" sz="2400" b="0" i="1" smtClean="0">
                                <a:solidFill>
                                  <a:srgbClr val="FF0000"/>
                                </a:solidFill>
                                <a:latin typeface="Cambria Math"/>
                              </a:rPr>
                              <m:t>1</m:t>
                            </m:r>
                          </m:sub>
                        </m:sSub>
                        <m:r>
                          <a:rPr lang="en-US" altLang="ja-JP" sz="2400" b="0" i="1" smtClean="0">
                            <a:solidFill>
                              <a:srgbClr val="FF0000"/>
                            </a:solidFill>
                            <a:latin typeface="Cambria Math"/>
                          </a:rPr>
                          <m:t>,</m:t>
                        </m:r>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𝑜</m:t>
                            </m:r>
                          </m:e>
                          <m:sub>
                            <m:r>
                              <a:rPr lang="en-US" altLang="ja-JP" sz="2400" b="0" i="1" smtClean="0">
                                <a:solidFill>
                                  <a:srgbClr val="FF0000"/>
                                </a:solidFill>
                                <a:latin typeface="Cambria Math"/>
                              </a:rPr>
                              <m:t>3</m:t>
                            </m:r>
                          </m:sub>
                        </m:sSub>
                        <m:r>
                          <a:rPr lang="en-US" altLang="ja-JP" sz="2400" b="0" i="1" smtClean="0">
                            <a:solidFill>
                              <a:srgbClr val="FF0000"/>
                            </a:solidFill>
                            <a:latin typeface="Cambria Math"/>
                          </a:rPr>
                          <m:t>,</m:t>
                        </m:r>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𝑎</m:t>
                            </m:r>
                          </m:e>
                          <m:sub>
                            <m:r>
                              <a:rPr lang="en-US" altLang="ja-JP" sz="2400" b="0" i="1" smtClean="0">
                                <a:solidFill>
                                  <a:srgbClr val="FF0000"/>
                                </a:solidFill>
                                <a:latin typeface="Cambria Math"/>
                              </a:rPr>
                              <m:t>1</m:t>
                            </m:r>
                          </m:sub>
                        </m:sSub>
                      </m:e>
                    </m:d>
                  </m:oMath>
                </a14:m>
                <a:r>
                  <a:rPr kumimoji="1" lang="ja-JP" altLang="en-US" sz="2400" dirty="0" smtClean="0">
                    <a:solidFill>
                      <a:schemeClr val="bg2">
                        <a:lumMod val="10000"/>
                      </a:schemeClr>
                    </a:solidFill>
                    <a:latin typeface="+mj-ea"/>
                    <a:ea typeface="+mj-ea"/>
                  </a:rPr>
                  <a:t> </a:t>
                </a:r>
                <a:r>
                  <a:rPr kumimoji="1" lang="ja-JP" altLang="en-US" b="1" dirty="0" smtClean="0">
                    <a:solidFill>
                      <a:schemeClr val="bg2">
                        <a:lumMod val="10000"/>
                      </a:schemeClr>
                    </a:solidFill>
                    <a:latin typeface="+mj-ea"/>
                    <a:ea typeface="+mj-ea"/>
                  </a:rPr>
                  <a:t>として知識化</a:t>
                </a:r>
                <a:endParaRPr kumimoji="1" lang="ja-JP" altLang="en-US" b="1" dirty="0">
                  <a:solidFill>
                    <a:schemeClr val="bg2">
                      <a:lumMod val="10000"/>
                    </a:schemeClr>
                  </a:solidFill>
                  <a:latin typeface="+mj-ea"/>
                  <a:ea typeface="+mj-ea"/>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680000" y="5328000"/>
                <a:ext cx="3852721" cy="1191801"/>
              </a:xfrm>
              <a:prstGeom prst="rect">
                <a:avLst/>
              </a:prstGeom>
              <a:blipFill rotWithShape="1">
                <a:blip r:embed="rId2"/>
                <a:stretch>
                  <a:fillRect l="-1424" b="-4592"/>
                </a:stretch>
              </a:blipFill>
            </p:spPr>
            <p:txBody>
              <a:bodyPr/>
              <a:lstStyle/>
              <a:p>
                <a:r>
                  <a:rPr lang="ja-JP" altLang="en-US">
                    <a:noFill/>
                  </a:rPr>
                  <a:t> </a:t>
                </a:r>
              </a:p>
            </p:txBody>
          </p:sp>
        </mc:Fallback>
      </mc:AlternateContent>
      <p:grpSp>
        <p:nvGrpSpPr>
          <p:cNvPr id="12" name="グループ化 11"/>
          <p:cNvGrpSpPr/>
          <p:nvPr/>
        </p:nvGrpSpPr>
        <p:grpSpPr>
          <a:xfrm>
            <a:off x="360000" y="3168000"/>
            <a:ext cx="3672000" cy="1980000"/>
            <a:chOff x="288000" y="3240000"/>
            <a:chExt cx="3708000" cy="1980000"/>
          </a:xfrm>
        </p:grpSpPr>
        <p:grpSp>
          <p:nvGrpSpPr>
            <p:cNvPr id="281" name="グループ化 280"/>
            <p:cNvGrpSpPr/>
            <p:nvPr/>
          </p:nvGrpSpPr>
          <p:grpSpPr>
            <a:xfrm>
              <a:off x="1944000" y="3420000"/>
              <a:ext cx="699971" cy="497074"/>
              <a:chOff x="1795680" y="4189890"/>
              <a:chExt cx="699971" cy="497074"/>
            </a:xfrm>
          </p:grpSpPr>
          <p:cxnSp>
            <p:nvCxnSpPr>
              <p:cNvPr id="282" name="直線矢印コネクタ 281"/>
              <p:cNvCxnSpPr>
                <a:stCxn id="291" idx="6"/>
                <a:endCxn id="303" idx="1"/>
              </p:cNvCxnSpPr>
              <p:nvPr/>
            </p:nvCxnSpPr>
            <p:spPr>
              <a:xfrm>
                <a:off x="1795680" y="4585890"/>
                <a:ext cx="699971" cy="101074"/>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3" name="テキスト ボックス 282"/>
                  <p:cNvSpPr txBox="1"/>
                  <p:nvPr/>
                </p:nvSpPr>
                <p:spPr>
                  <a:xfrm>
                    <a:off x="1860370" y="4189890"/>
                    <a:ext cx="5046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3</m:t>
                              </m:r>
                            </m:sub>
                          </m:sSub>
                        </m:oMath>
                      </m:oMathPara>
                    </a14:m>
                    <a:endParaRPr kumimoji="1" lang="ja-JP" altLang="en-US" sz="2000" dirty="0">
                      <a:solidFill>
                        <a:schemeClr val="bg2">
                          <a:lumMod val="10000"/>
                        </a:schemeClr>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1860370" y="4189890"/>
                    <a:ext cx="504689" cy="400110"/>
                  </a:xfrm>
                  <a:prstGeom prst="rect">
                    <a:avLst/>
                  </a:prstGeom>
                  <a:blipFill rotWithShape="1">
                    <a:blip r:embed="rId12"/>
                    <a:stretch>
                      <a:fillRect/>
                    </a:stretch>
                  </a:blipFill>
                </p:spPr>
                <p:txBody>
                  <a:bodyPr/>
                  <a:lstStyle/>
                  <a:p>
                    <a:r>
                      <a:rPr lang="ja-JP" altLang="en-US">
                        <a:noFill/>
                      </a:rPr>
                      <a:t> </a:t>
                    </a:r>
                  </a:p>
                </p:txBody>
              </p:sp>
            </mc:Fallback>
          </mc:AlternateContent>
        </p:grpSp>
        <p:sp>
          <p:nvSpPr>
            <p:cNvPr id="285" name="円/楕円 284"/>
            <p:cNvSpPr>
              <a:spLocks/>
            </p:cNvSpPr>
            <p:nvPr/>
          </p:nvSpPr>
          <p:spPr>
            <a:xfrm>
              <a:off x="360000" y="4320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grpSp>
          <p:nvGrpSpPr>
            <p:cNvPr id="287" name="グループ化 286"/>
            <p:cNvGrpSpPr/>
            <p:nvPr/>
          </p:nvGrpSpPr>
          <p:grpSpPr>
            <a:xfrm>
              <a:off x="1944000" y="4578926"/>
              <a:ext cx="699971" cy="429184"/>
              <a:chOff x="1795680" y="5379594"/>
              <a:chExt cx="699971" cy="429184"/>
            </a:xfrm>
          </p:grpSpPr>
          <mc:AlternateContent xmlns:mc="http://schemas.openxmlformats.org/markup-compatibility/2006" xmlns:a14="http://schemas.microsoft.com/office/drawing/2010/main">
            <mc:Choice Requires="a14">
              <p:sp>
                <p:nvSpPr>
                  <p:cNvPr id="288" name="正方形/長方形 287"/>
                  <p:cNvSpPr/>
                  <p:nvPr/>
                </p:nvSpPr>
                <p:spPr>
                  <a:xfrm>
                    <a:off x="1860370" y="5408668"/>
                    <a:ext cx="4987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bg2">
                                      <a:lumMod val="10000"/>
                                    </a:schemeClr>
                                  </a:solidFill>
                                  <a:latin typeface="Cambria Math"/>
                                </a:rPr>
                              </m:ctrlPr>
                            </m:sSubPr>
                            <m:e>
                              <m:r>
                                <a:rPr lang="en-US" altLang="ja-JP" sz="2000" i="1">
                                  <a:solidFill>
                                    <a:schemeClr val="bg2">
                                      <a:lumMod val="10000"/>
                                    </a:schemeClr>
                                  </a:solidFill>
                                  <a:latin typeface="Cambria Math"/>
                                </a:rPr>
                                <m:t>𝑎</m:t>
                              </m:r>
                            </m:e>
                            <m:sub>
                              <m:r>
                                <a:rPr lang="en-US" altLang="ja-JP" sz="2000" b="0" i="1" smtClean="0">
                                  <a:solidFill>
                                    <a:schemeClr val="bg2">
                                      <a:lumMod val="10000"/>
                                    </a:schemeClr>
                                  </a:solidFill>
                                  <a:latin typeface="Cambria Math"/>
                                </a:rPr>
                                <m:t>1</m:t>
                              </m:r>
                            </m:sub>
                          </m:sSub>
                        </m:oMath>
                      </m:oMathPara>
                    </a14:m>
                    <a:endParaRPr lang="ja-JP" altLang="en-US" dirty="0">
                      <a:solidFill>
                        <a:schemeClr val="bg2">
                          <a:lumMod val="10000"/>
                        </a:schemeClr>
                      </a:solidFill>
                    </a:endParaRPr>
                  </a:p>
                </p:txBody>
              </p:sp>
            </mc:Choice>
            <mc:Fallback xmlns="">
              <p:sp>
                <p:nvSpPr>
                  <p:cNvPr id="288" name="正方形/長方形 287"/>
                  <p:cNvSpPr>
                    <a:spLocks noRot="1" noChangeAspect="1" noMove="1" noResize="1" noEditPoints="1" noAdjustHandles="1" noChangeArrowheads="1" noChangeShapeType="1" noTextEdit="1"/>
                  </p:cNvSpPr>
                  <p:nvPr/>
                </p:nvSpPr>
                <p:spPr>
                  <a:xfrm>
                    <a:off x="1860370" y="5408668"/>
                    <a:ext cx="498726" cy="400110"/>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289" name="直線矢印コネクタ 288"/>
              <p:cNvCxnSpPr>
                <a:stCxn id="285" idx="6"/>
                <a:endCxn id="303" idx="3"/>
              </p:cNvCxnSpPr>
              <p:nvPr/>
            </p:nvCxnSpPr>
            <p:spPr>
              <a:xfrm flipV="1">
                <a:off x="1795680" y="5379594"/>
                <a:ext cx="699971" cy="137074"/>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91" name="円/楕円 290"/>
            <p:cNvSpPr>
              <a:spLocks/>
            </p:cNvSpPr>
            <p:nvPr/>
          </p:nvSpPr>
          <p:spPr>
            <a:xfrm>
              <a:off x="360000" y="3420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grpSp>
          <p:nvGrpSpPr>
            <p:cNvPr id="11" name="グループ化 10"/>
            <p:cNvGrpSpPr/>
            <p:nvPr/>
          </p:nvGrpSpPr>
          <p:grpSpPr>
            <a:xfrm>
              <a:off x="2412000" y="3780000"/>
              <a:ext cx="1584000" cy="936000"/>
              <a:chOff x="2340000" y="3780000"/>
              <a:chExt cx="1584000" cy="936000"/>
            </a:xfrm>
          </p:grpSpPr>
          <p:sp>
            <p:nvSpPr>
              <p:cNvPr id="303" name="円/楕円 302"/>
              <p:cNvSpPr>
                <a:spLocks/>
              </p:cNvSpPr>
              <p:nvPr/>
            </p:nvSpPr>
            <p:spPr>
              <a:xfrm>
                <a:off x="2340000" y="3780000"/>
                <a:ext cx="1584000" cy="936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lang="en-US" altLang="ja-JP"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307" name="テキスト ボックス 306"/>
                  <p:cNvSpPr txBox="1"/>
                  <p:nvPr/>
                </p:nvSpPr>
                <p:spPr>
                  <a:xfrm>
                    <a:off x="2880000" y="4176000"/>
                    <a:ext cx="5684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307" name="テキスト ボックス 306"/>
                  <p:cNvSpPr txBox="1">
                    <a:spLocks noRot="1" noChangeAspect="1" noMove="1" noResize="1" noEditPoints="1" noAdjustHandles="1" noChangeArrowheads="1" noChangeShapeType="1" noTextEdit="1"/>
                  </p:cNvSpPr>
                  <p:nvPr/>
                </p:nvSpPr>
                <p:spPr>
                  <a:xfrm>
                    <a:off x="2880000" y="4176000"/>
                    <a:ext cx="568489" cy="461665"/>
                  </a:xfrm>
                  <a:prstGeom prst="rect">
                    <a:avLst/>
                  </a:prstGeom>
                  <a:blipFill rotWithShape="1">
                    <a:blip r:embed="rId14"/>
                    <a:stretch>
                      <a:fillRect b="-2632"/>
                    </a:stretch>
                  </a:blipFill>
                </p:spPr>
                <p:txBody>
                  <a:bodyPr/>
                  <a:lstStyle/>
                  <a:p>
                    <a:r>
                      <a:rPr lang="ja-JP" altLang="en-US">
                        <a:noFill/>
                      </a:rPr>
                      <a:t> </a:t>
                    </a:r>
                  </a:p>
                </p:txBody>
              </p:sp>
            </mc:Fallback>
          </mc:AlternateContent>
        </p:grpSp>
        <p:sp>
          <p:nvSpPr>
            <p:cNvPr id="28" name="正方形/長方形 27"/>
            <p:cNvSpPr/>
            <p:nvPr/>
          </p:nvSpPr>
          <p:spPr>
            <a:xfrm>
              <a:off x="288000" y="3240000"/>
              <a:ext cx="1728000" cy="198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900000" y="3708000"/>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latin typeface="+mj-ea"/>
                    <a:ea typeface="+mj-ea"/>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00000" y="3708000"/>
                  <a:ext cx="575606" cy="461665"/>
                </a:xfrm>
                <a:prstGeom prst="rect">
                  <a:avLst/>
                </a:prstGeom>
                <a:blipFill rotWithShape="1">
                  <a:blip r:embed="rId15"/>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2"/>
                <p:cNvSpPr txBox="1"/>
                <p:nvPr/>
              </p:nvSpPr>
              <p:spPr>
                <a:xfrm>
                  <a:off x="900000" y="4608000"/>
                  <a:ext cx="5756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latin typeface="+mj-ea"/>
                    <a:ea typeface="+mj-ea"/>
                  </a:endParaRPr>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900000" y="4608000"/>
                  <a:ext cx="575606" cy="461665"/>
                </a:xfrm>
                <a:prstGeom prst="rect">
                  <a:avLst/>
                </a:prstGeom>
                <a:blipFill rotWithShape="1">
                  <a:blip r:embed="rId16"/>
                  <a:stretch>
                    <a:fillRect b="-2632"/>
                  </a:stretch>
                </a:blipFill>
              </p:spPr>
              <p:txBody>
                <a:bodyPr/>
                <a:lstStyle/>
                <a:p>
                  <a:r>
                    <a:rPr lang="ja-JP" altLang="en-US">
                      <a:noFill/>
                    </a:rPr>
                    <a:t> </a:t>
                  </a:r>
                </a:p>
              </p:txBody>
            </p:sp>
          </mc:Fallback>
        </mc:AlternateContent>
      </p:grpSp>
      <p:grpSp>
        <p:nvGrpSpPr>
          <p:cNvPr id="13" name="グループ化 12"/>
          <p:cNvGrpSpPr/>
          <p:nvPr/>
        </p:nvGrpSpPr>
        <p:grpSpPr>
          <a:xfrm>
            <a:off x="4680001" y="3348000"/>
            <a:ext cx="4032005" cy="2124457"/>
            <a:chOff x="4860000" y="3362234"/>
            <a:chExt cx="4068000" cy="2093657"/>
          </a:xfrm>
        </p:grpSpPr>
        <p:grpSp>
          <p:nvGrpSpPr>
            <p:cNvPr id="249" name="グループ化 248"/>
            <p:cNvGrpSpPr/>
            <p:nvPr/>
          </p:nvGrpSpPr>
          <p:grpSpPr>
            <a:xfrm>
              <a:off x="6444208" y="3362234"/>
              <a:ext cx="720000" cy="400110"/>
              <a:chOff x="1795680" y="4189890"/>
              <a:chExt cx="720000" cy="400110"/>
            </a:xfrm>
          </p:grpSpPr>
          <p:cxnSp>
            <p:nvCxnSpPr>
              <p:cNvPr id="250" name="直線矢印コネクタ 249"/>
              <p:cNvCxnSpPr/>
              <p:nvPr/>
            </p:nvCxnSpPr>
            <p:spPr>
              <a:xfrm>
                <a:off x="1795680" y="4590000"/>
                <a:ext cx="72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1" name="テキスト ボックス 250"/>
                  <p:cNvSpPr txBox="1"/>
                  <p:nvPr/>
                </p:nvSpPr>
                <p:spPr>
                  <a:xfrm>
                    <a:off x="1860370" y="4189890"/>
                    <a:ext cx="5046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3</m:t>
                              </m:r>
                            </m:sub>
                          </m:sSub>
                        </m:oMath>
                      </m:oMathPara>
                    </a14:m>
                    <a:endParaRPr kumimoji="1" lang="ja-JP" altLang="en-US" sz="2000" dirty="0">
                      <a:solidFill>
                        <a:schemeClr val="bg2">
                          <a:lumMod val="10000"/>
                        </a:schemeClr>
                      </a:solidFill>
                    </a:endParaRPr>
                  </a:p>
                </p:txBody>
              </p:sp>
            </mc:Choice>
            <mc:Fallback xmlns="">
              <p:sp>
                <p:nvSpPr>
                  <p:cNvPr id="251" name="テキスト ボックス 250"/>
                  <p:cNvSpPr txBox="1">
                    <a:spLocks noRot="1" noChangeAspect="1" noMove="1" noResize="1" noEditPoints="1" noAdjustHandles="1" noChangeArrowheads="1" noChangeShapeType="1" noTextEdit="1"/>
                  </p:cNvSpPr>
                  <p:nvPr/>
                </p:nvSpPr>
                <p:spPr>
                  <a:xfrm>
                    <a:off x="1860370" y="4189890"/>
                    <a:ext cx="504689" cy="400110"/>
                  </a:xfrm>
                  <a:prstGeom prst="rect">
                    <a:avLst/>
                  </a:prstGeom>
                  <a:blipFill rotWithShape="1">
                    <a:blip r:embed="rId3"/>
                    <a:stretch>
                      <a:fillRect/>
                    </a:stretch>
                  </a:blipFill>
                </p:spPr>
                <p:txBody>
                  <a:bodyPr/>
                  <a:lstStyle/>
                  <a:p>
                    <a:r>
                      <a:rPr lang="ja-JP" altLang="en-US">
                        <a:noFill/>
                      </a:rPr>
                      <a:t> </a:t>
                    </a:r>
                  </a:p>
                </p:txBody>
              </p:sp>
            </mc:Fallback>
          </mc:AlternateContent>
        </p:grpSp>
        <p:grpSp>
          <p:nvGrpSpPr>
            <p:cNvPr id="255" name="グループ化 254"/>
            <p:cNvGrpSpPr/>
            <p:nvPr/>
          </p:nvGrpSpPr>
          <p:grpSpPr>
            <a:xfrm>
              <a:off x="6480000" y="4298170"/>
              <a:ext cx="720000" cy="400110"/>
              <a:chOff x="1795680" y="5120668"/>
              <a:chExt cx="720000" cy="400110"/>
            </a:xfrm>
          </p:grpSpPr>
          <mc:AlternateContent xmlns:mc="http://schemas.openxmlformats.org/markup-compatibility/2006" xmlns:a14="http://schemas.microsoft.com/office/drawing/2010/main">
            <mc:Choice Requires="a14">
              <p:sp>
                <p:nvSpPr>
                  <p:cNvPr id="256" name="正方形/長方形 255"/>
                  <p:cNvSpPr/>
                  <p:nvPr/>
                </p:nvSpPr>
                <p:spPr>
                  <a:xfrm>
                    <a:off x="1860370" y="5120668"/>
                    <a:ext cx="4987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bg2">
                                      <a:lumMod val="10000"/>
                                    </a:schemeClr>
                                  </a:solidFill>
                                  <a:latin typeface="Cambria Math"/>
                                </a:rPr>
                              </m:ctrlPr>
                            </m:sSubPr>
                            <m:e>
                              <m:r>
                                <a:rPr lang="en-US" altLang="ja-JP" sz="2000" i="1">
                                  <a:solidFill>
                                    <a:schemeClr val="bg2">
                                      <a:lumMod val="10000"/>
                                    </a:schemeClr>
                                  </a:solidFill>
                                  <a:latin typeface="Cambria Math"/>
                                </a:rPr>
                                <m:t>𝑎</m:t>
                              </m:r>
                            </m:e>
                            <m:sub>
                              <m:r>
                                <a:rPr lang="en-US" altLang="ja-JP" sz="2000" b="0" i="1" smtClean="0">
                                  <a:solidFill>
                                    <a:schemeClr val="bg2">
                                      <a:lumMod val="10000"/>
                                    </a:schemeClr>
                                  </a:solidFill>
                                  <a:latin typeface="Cambria Math"/>
                                </a:rPr>
                                <m:t>1</m:t>
                              </m:r>
                            </m:sub>
                          </m:sSub>
                        </m:oMath>
                      </m:oMathPara>
                    </a14:m>
                    <a:endParaRPr lang="ja-JP" altLang="en-US" dirty="0">
                      <a:solidFill>
                        <a:schemeClr val="bg2">
                          <a:lumMod val="10000"/>
                        </a:schemeClr>
                      </a:solidFill>
                    </a:endParaRPr>
                  </a:p>
                </p:txBody>
              </p:sp>
            </mc:Choice>
            <mc:Fallback xmlns="">
              <p:sp>
                <p:nvSpPr>
                  <p:cNvPr id="256" name="正方形/長方形 255"/>
                  <p:cNvSpPr>
                    <a:spLocks noRot="1" noChangeAspect="1" noMove="1" noResize="1" noEditPoints="1" noAdjustHandles="1" noChangeArrowheads="1" noChangeShapeType="1" noTextEdit="1"/>
                  </p:cNvSpPr>
                  <p:nvPr/>
                </p:nvSpPr>
                <p:spPr>
                  <a:xfrm>
                    <a:off x="1860370" y="5120668"/>
                    <a:ext cx="498726" cy="400110"/>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257" name="直線矢印コネクタ 256"/>
              <p:cNvCxnSpPr/>
              <p:nvPr/>
            </p:nvCxnSpPr>
            <p:spPr>
              <a:xfrm>
                <a:off x="1795680" y="5499088"/>
                <a:ext cx="72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5" name="角丸四角形 274"/>
            <p:cNvSpPr/>
            <p:nvPr/>
          </p:nvSpPr>
          <p:spPr>
            <a:xfrm>
              <a:off x="7020000" y="4248000"/>
              <a:ext cx="1908000" cy="864000"/>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正方形/長方形 1"/>
                <p:cNvSpPr/>
                <p:nvPr/>
              </p:nvSpPr>
              <p:spPr>
                <a:xfrm>
                  <a:off x="7693067" y="4994226"/>
                  <a:ext cx="5495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FF0000"/>
                                </a:solidFill>
                                <a:latin typeface="Cambria Math"/>
                              </a:rPr>
                            </m:ctrlPr>
                          </m:sSubPr>
                          <m:e>
                            <m:r>
                              <a:rPr lang="en-US" altLang="ja-JP" sz="2400" i="1">
                                <a:solidFill>
                                  <a:srgbClr val="FF0000"/>
                                </a:solidFill>
                                <a:latin typeface="Cambria Math"/>
                              </a:rPr>
                              <m:t>𝑥</m:t>
                            </m:r>
                          </m:e>
                          <m:sub>
                            <m:r>
                              <a:rPr lang="en-US" altLang="ja-JP" sz="2400" i="1">
                                <a:solidFill>
                                  <a:srgbClr val="FF0000"/>
                                </a:solidFill>
                                <a:latin typeface="Cambria Math"/>
                              </a:rPr>
                              <m:t>1</m:t>
                            </m:r>
                          </m:sub>
                        </m:sSub>
                      </m:oMath>
                    </m:oMathPara>
                  </a14:m>
                  <a:endParaRPr lang="ja-JP" altLang="en-US" dirty="0"/>
                </a:p>
              </p:txBody>
            </p:sp>
          </mc:Choice>
          <mc:Fallback xmlns="">
            <p:sp>
              <p:nvSpPr>
                <p:cNvPr id="2" name="正方形/長方形 1"/>
                <p:cNvSpPr>
                  <a:spLocks noRot="1" noChangeAspect="1" noMove="1" noResize="1" noEditPoints="1" noAdjustHandles="1" noChangeArrowheads="1" noChangeShapeType="1" noTextEdit="1"/>
                </p:cNvSpPr>
                <p:nvPr/>
              </p:nvSpPr>
              <p:spPr>
                <a:xfrm>
                  <a:off x="7693067" y="4994226"/>
                  <a:ext cx="549574" cy="461665"/>
                </a:xfrm>
                <a:prstGeom prst="rect">
                  <a:avLst/>
                </a:prstGeom>
                <a:blipFill rotWithShape="1">
                  <a:blip r:embed="rId17"/>
                  <a:stretch>
                    <a:fillRect/>
                  </a:stretch>
                </a:blipFill>
              </p:spPr>
              <p:txBody>
                <a:bodyPr/>
                <a:lstStyle/>
                <a:p>
                  <a:r>
                    <a:rPr lang="ja-JP" altLang="en-US">
                      <a:noFill/>
                    </a:rPr>
                    <a:t> </a:t>
                  </a:r>
                </a:p>
              </p:txBody>
            </p:sp>
          </mc:Fallback>
        </mc:AlternateContent>
        <p:sp>
          <p:nvSpPr>
            <p:cNvPr id="70" name="円/楕円 69"/>
            <p:cNvSpPr>
              <a:spLocks/>
            </p:cNvSpPr>
            <p:nvPr/>
          </p:nvSpPr>
          <p:spPr>
            <a:xfrm>
              <a:off x="4860000" y="3362234"/>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1" name="円/楕円 70"/>
            <p:cNvSpPr>
              <a:spLocks/>
            </p:cNvSpPr>
            <p:nvPr/>
          </p:nvSpPr>
          <p:spPr>
            <a:xfrm>
              <a:off x="7164208" y="3384831"/>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2" name="円/楕円 71"/>
            <p:cNvSpPr>
              <a:spLocks/>
            </p:cNvSpPr>
            <p:nvPr/>
          </p:nvSpPr>
          <p:spPr>
            <a:xfrm>
              <a:off x="4896000" y="4284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3" name="円/楕円 72"/>
            <p:cNvSpPr>
              <a:spLocks/>
            </p:cNvSpPr>
            <p:nvPr/>
          </p:nvSpPr>
          <p:spPr>
            <a:xfrm>
              <a:off x="7200000" y="4284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grpSp>
      <mc:AlternateContent xmlns:mc="http://schemas.openxmlformats.org/markup-compatibility/2006" xmlns:a14="http://schemas.microsoft.com/office/drawing/2010/main">
        <mc:Choice Requires="a14">
          <p:sp>
            <p:nvSpPr>
              <p:cNvPr id="75" name="テキスト ボックス 74"/>
              <p:cNvSpPr txBox="1"/>
              <p:nvPr/>
            </p:nvSpPr>
            <p:spPr>
              <a:xfrm>
                <a:off x="5220000" y="3636000"/>
                <a:ext cx="5700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latin typeface="+mj-ea"/>
                  <a:ea typeface="+mj-ea"/>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5220000" y="3636000"/>
                <a:ext cx="570018" cy="461665"/>
              </a:xfrm>
              <a:prstGeom prst="rect">
                <a:avLst/>
              </a:prstGeom>
              <a:blipFill rotWithShape="1">
                <a:blip r:embed="rId18"/>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p:cNvSpPr txBox="1"/>
              <p:nvPr/>
            </p:nvSpPr>
            <p:spPr>
              <a:xfrm>
                <a:off x="5256000" y="4608000"/>
                <a:ext cx="5700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latin typeface="+mj-ea"/>
                  <a:ea typeface="+mj-ea"/>
                </a:endParaRPr>
              </a:p>
            </p:txBody>
          </p:sp>
        </mc:Choice>
        <mc:Fallback xmlns="">
          <p:sp>
            <p:nvSpPr>
              <p:cNvPr id="76" name="テキスト ボックス 75"/>
              <p:cNvSpPr txBox="1">
                <a:spLocks noRot="1" noChangeAspect="1" noMove="1" noResize="1" noEditPoints="1" noAdjustHandles="1" noChangeArrowheads="1" noChangeShapeType="1" noTextEdit="1"/>
              </p:cNvSpPr>
              <p:nvPr/>
            </p:nvSpPr>
            <p:spPr>
              <a:xfrm>
                <a:off x="5256000" y="4608000"/>
                <a:ext cx="570018" cy="461665"/>
              </a:xfrm>
              <a:prstGeom prst="rect">
                <a:avLst/>
              </a:prstGeom>
              <a:blipFill rotWithShape="1">
                <a:blip r:embed="rId19"/>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p:cNvSpPr txBox="1"/>
              <p:nvPr/>
            </p:nvSpPr>
            <p:spPr>
              <a:xfrm>
                <a:off x="7488000" y="3672000"/>
                <a:ext cx="5629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7488000" y="3672000"/>
                <a:ext cx="562970" cy="461665"/>
              </a:xfrm>
              <a:prstGeom prst="rect">
                <a:avLst/>
              </a:prstGeom>
              <a:blipFill rotWithShape="1">
                <a:blip r:embed="rId20"/>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p:cNvSpPr txBox="1"/>
              <p:nvPr/>
            </p:nvSpPr>
            <p:spPr>
              <a:xfrm>
                <a:off x="7488000" y="4572000"/>
                <a:ext cx="5629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7488000" y="4572000"/>
                <a:ext cx="562970" cy="461665"/>
              </a:xfrm>
              <a:prstGeom prst="rect">
                <a:avLst/>
              </a:prstGeom>
              <a:blipFill rotWithShape="1">
                <a:blip r:embed="rId21"/>
                <a:stretch>
                  <a:fillRect b="-26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1300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5487" y="1080000"/>
            <a:ext cx="7056784" cy="0"/>
          </a:xfrm>
          <a:prstGeom prst="line">
            <a:avLst/>
          </a:prstGeom>
          <a:ln w="127000" cap="sq" cmpd="thickThin">
            <a:gradFill flip="none" rotWithShape="1">
              <a:gsLst>
                <a:gs pos="0">
                  <a:schemeClr val="accent1">
                    <a:tint val="66000"/>
                    <a:satMod val="160000"/>
                  </a:schemeClr>
                </a:gs>
                <a:gs pos="30000">
                  <a:schemeClr val="accent1"/>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タイトル 1"/>
          <p:cNvSpPr>
            <a:spLocks noGrp="1"/>
          </p:cNvSpPr>
          <p:nvPr>
            <p:ph type="title"/>
          </p:nvPr>
        </p:nvSpPr>
        <p:spPr>
          <a:xfrm>
            <a:off x="1080000" y="360000"/>
            <a:ext cx="7239000" cy="720000"/>
          </a:xfrm>
        </p:spPr>
        <p:txBody>
          <a:bodyPr/>
          <a:lstStyle/>
          <a:p>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先行研究</a:t>
            </a:r>
            <a:r>
              <a:rPr kumimoji="1" lang="en-US" altLang="ja-JP" sz="4000" dirty="0" smtClean="0">
                <a:ln w="12700">
                  <a:noFill/>
                </a:ln>
                <a:solidFill>
                  <a:schemeClr val="bg2">
                    <a:lumMod val="10000"/>
                  </a:schemeClr>
                </a:solidFill>
                <a:effectLst>
                  <a:outerShdw blurRad="38100" dist="38100" dir="2700000" algn="tl">
                    <a:srgbClr val="000000">
                      <a:alpha val="43137"/>
                    </a:srgbClr>
                  </a:outerShdw>
                </a:effectLst>
              </a:rPr>
              <a:t>:</a:t>
            </a:r>
            <a:r>
              <a:rPr kumimoji="1" lang="ja-JP" altLang="en-US" sz="4000" dirty="0" smtClean="0">
                <a:ln w="12700">
                  <a:noFill/>
                </a:ln>
                <a:solidFill>
                  <a:schemeClr val="bg2">
                    <a:lumMod val="10000"/>
                  </a:schemeClr>
                </a:solidFill>
                <a:effectLst>
                  <a:outerShdw blurRad="38100" dist="38100" dir="2700000" algn="tl">
                    <a:srgbClr val="000000">
                      <a:alpha val="43137"/>
                    </a:srgbClr>
                  </a:outerShdw>
                </a:effectLst>
              </a:rPr>
              <a:t>状態知識の記憶</a:t>
            </a:r>
            <a:endParaRPr kumimoji="1" lang="ja-JP" altLang="en-US" sz="4000" dirty="0">
              <a:ln w="12700">
                <a:noFill/>
              </a:ln>
              <a:solidFill>
                <a:schemeClr val="bg2">
                  <a:lumMod val="10000"/>
                </a:schemeClr>
              </a:solidFill>
              <a:effectLst>
                <a:outerShdw blurRad="38100" dist="38100" dir="2700000" algn="tl">
                  <a:srgbClr val="000000">
                    <a:alpha val="43137"/>
                  </a:srgbClr>
                </a:outerShdw>
              </a:effectLst>
            </a:endParaRPr>
          </a:p>
        </p:txBody>
      </p:sp>
      <p:sp>
        <p:nvSpPr>
          <p:cNvPr id="46" name="コンテンツ プレースホルダー 2"/>
          <p:cNvSpPr>
            <a:spLocks noGrp="1"/>
          </p:cNvSpPr>
          <p:nvPr>
            <p:ph idx="1"/>
          </p:nvPr>
        </p:nvSpPr>
        <p:spPr>
          <a:xfrm>
            <a:off x="360000" y="1152000"/>
            <a:ext cx="8280000" cy="1871960"/>
          </a:xfrm>
        </p:spPr>
        <p:txBody>
          <a:bodyPr wrap="square">
            <a:normAutofit/>
          </a:bodyPr>
          <a:lstStyle/>
          <a:p>
            <a:pPr>
              <a:buClr>
                <a:schemeClr val="accent1"/>
              </a:buClr>
              <a:buFont typeface="Wingdings" pitchFamily="2" charset="2"/>
              <a:buChar char="p"/>
            </a:pPr>
            <a:r>
              <a:rPr lang="ja-JP" altLang="en-US" sz="2400" dirty="0" smtClean="0">
                <a:solidFill>
                  <a:schemeClr val="bg2">
                    <a:lumMod val="10000"/>
                  </a:schemeClr>
                </a:solidFill>
                <a:latin typeface="+mj-ea"/>
                <a:ea typeface="+mj-ea"/>
              </a:rPr>
              <a:t>先行研究：不完全知覚である観測状態を</a:t>
            </a:r>
            <a:r>
              <a:rPr lang="ja-JP" altLang="en-US" sz="2400" dirty="0" smtClean="0">
                <a:solidFill>
                  <a:srgbClr val="FF0000"/>
                </a:solidFill>
                <a:latin typeface="+mj-ea"/>
                <a:ea typeface="+mj-ea"/>
              </a:rPr>
              <a:t>直前の状態遷移</a:t>
            </a:r>
            <a:r>
              <a:rPr lang="ja-JP" altLang="en-US" sz="2400" dirty="0" smtClean="0">
                <a:solidFill>
                  <a:schemeClr val="bg2">
                    <a:lumMod val="10000"/>
                  </a:schemeClr>
                </a:solidFill>
                <a:latin typeface="+mj-ea"/>
                <a:ea typeface="+mj-ea"/>
              </a:rPr>
              <a:t>に</a:t>
            </a:r>
            <a:endParaRPr lang="en-US" altLang="ja-JP" sz="2400" dirty="0" smtClean="0">
              <a:solidFill>
                <a:schemeClr val="bg2">
                  <a:lumMod val="10000"/>
                </a:schemeClr>
              </a:solidFill>
              <a:latin typeface="+mj-ea"/>
              <a:ea typeface="+mj-ea"/>
            </a:endParaRPr>
          </a:p>
          <a:p>
            <a:pPr marL="0" indent="0">
              <a:buClr>
                <a:schemeClr val="accent1"/>
              </a:buClr>
              <a:buNone/>
            </a:pPr>
            <a:r>
              <a:rPr lang="en-US" altLang="ja-JP" sz="2400" dirty="0" smtClean="0">
                <a:solidFill>
                  <a:schemeClr val="bg2">
                    <a:lumMod val="10000"/>
                  </a:schemeClr>
                </a:solidFill>
                <a:latin typeface="+mj-ea"/>
                <a:ea typeface="+mj-ea"/>
              </a:rPr>
              <a:t>    </a:t>
            </a:r>
            <a:r>
              <a:rPr lang="ja-JP" altLang="en-US" sz="2400" dirty="0" smtClean="0">
                <a:solidFill>
                  <a:schemeClr val="bg2">
                    <a:lumMod val="10000"/>
                  </a:schemeClr>
                </a:solidFill>
                <a:latin typeface="+mj-ea"/>
                <a:ea typeface="+mj-ea"/>
              </a:rPr>
              <a:t>注目して確定的に細分化</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chemeClr val="bg2">
                    <a:lumMod val="10000"/>
                  </a:schemeClr>
                </a:solidFill>
                <a:latin typeface="+mj-ea"/>
                <a:ea typeface="+mj-ea"/>
              </a:rPr>
              <a:t>新しい状態を</a:t>
            </a:r>
            <a:r>
              <a:rPr lang="ja-JP" altLang="en-US" sz="2400" dirty="0" smtClean="0">
                <a:solidFill>
                  <a:srgbClr val="FF0000"/>
                </a:solidFill>
                <a:latin typeface="+mj-ea"/>
                <a:ea typeface="+mj-ea"/>
              </a:rPr>
              <a:t>状態知識</a:t>
            </a:r>
            <a:r>
              <a:rPr lang="ja-JP" altLang="en-US" sz="2400" dirty="0" smtClean="0">
                <a:solidFill>
                  <a:schemeClr val="bg2">
                    <a:lumMod val="10000"/>
                  </a:schemeClr>
                </a:solidFill>
                <a:latin typeface="+mj-ea"/>
                <a:ea typeface="+mj-ea"/>
              </a:rPr>
              <a:t>として記憶し状態認識に利用</a:t>
            </a:r>
            <a:endParaRPr lang="en-US" altLang="ja-JP" sz="2400" dirty="0" smtClean="0">
              <a:solidFill>
                <a:schemeClr val="bg2">
                  <a:lumMod val="10000"/>
                </a:schemeClr>
              </a:solidFill>
              <a:latin typeface="+mj-ea"/>
              <a:ea typeface="+mj-ea"/>
            </a:endParaRPr>
          </a:p>
          <a:p>
            <a:pPr>
              <a:buClr>
                <a:schemeClr val="accent1"/>
              </a:buClr>
              <a:buFont typeface="Wingdings" pitchFamily="2" charset="2"/>
              <a:buChar char="p"/>
            </a:pPr>
            <a:r>
              <a:rPr lang="ja-JP" altLang="en-US" sz="2400" dirty="0" smtClean="0">
                <a:solidFill>
                  <a:srgbClr val="FF0000"/>
                </a:solidFill>
                <a:latin typeface="+mj-ea"/>
                <a:ea typeface="+mj-ea"/>
              </a:rPr>
              <a:t>細分化を行う度</a:t>
            </a:r>
            <a:r>
              <a:rPr lang="ja-JP" altLang="en-US" sz="2400" dirty="0" smtClean="0">
                <a:solidFill>
                  <a:schemeClr val="bg2">
                    <a:lumMod val="10000"/>
                  </a:schemeClr>
                </a:solidFill>
                <a:latin typeface="+mj-ea"/>
                <a:ea typeface="+mj-ea"/>
              </a:rPr>
              <a:t>に新しい知識を記憶</a:t>
            </a:r>
            <a:endParaRPr lang="en-US" altLang="ja-JP" sz="2400" dirty="0" smtClean="0">
              <a:solidFill>
                <a:schemeClr val="bg2">
                  <a:lumMod val="10000"/>
                </a:schemeClr>
              </a:solidFill>
              <a:latin typeface="+mj-ea"/>
              <a:ea typeface="+mj-ea"/>
            </a:endParaRPr>
          </a:p>
        </p:txBody>
      </p:sp>
      <p:grpSp>
        <p:nvGrpSpPr>
          <p:cNvPr id="3" name="グループ化 2"/>
          <p:cNvGrpSpPr/>
          <p:nvPr/>
        </p:nvGrpSpPr>
        <p:grpSpPr>
          <a:xfrm>
            <a:off x="900000" y="3240000"/>
            <a:ext cx="4032006" cy="3171801"/>
            <a:chOff x="4680000" y="3348000"/>
            <a:chExt cx="4032006" cy="3171801"/>
          </a:xfrm>
        </p:grpSpPr>
        <mc:AlternateContent xmlns:mc="http://schemas.openxmlformats.org/markup-compatibility/2006" xmlns:a14="http://schemas.microsoft.com/office/drawing/2010/main">
          <mc:Choice Requires="a14">
            <p:sp>
              <p:nvSpPr>
                <p:cNvPr id="4" name="テキスト ボックス 3"/>
                <p:cNvSpPr txBox="1"/>
                <p:nvPr/>
              </p:nvSpPr>
              <p:spPr>
                <a:xfrm>
                  <a:off x="4680000" y="5328000"/>
                  <a:ext cx="3852721" cy="1191801"/>
                </a:xfrm>
                <a:prstGeom prst="rect">
                  <a:avLst/>
                </a:prstGeom>
                <a:noFill/>
              </p:spPr>
              <p:txBody>
                <a:bodyPr wrap="none" rtlCol="0">
                  <a:spAutoFit/>
                </a:bodyPr>
                <a:lstStyle/>
                <a:p>
                  <a14:m>
                    <m:oMath xmlns:m="http://schemas.openxmlformats.org/officeDocument/2006/math">
                      <m:sSub>
                        <m:sSubPr>
                          <m:ctrlPr>
                            <a:rPr kumimoji="1" lang="en-US" altLang="ja-JP" sz="2400" i="1" smtClean="0">
                              <a:solidFill>
                                <a:srgbClr val="FF0000"/>
                              </a:solidFill>
                              <a:latin typeface="Cambria Math"/>
                              <a:ea typeface="+mj-ea"/>
                            </a:rPr>
                          </m:ctrlPr>
                        </m:sSubPr>
                        <m:e>
                          <m:r>
                            <a:rPr kumimoji="1" lang="en-US" altLang="ja-JP" sz="2400" b="0" i="1" smtClean="0">
                              <a:solidFill>
                                <a:srgbClr val="FF0000"/>
                              </a:solidFill>
                              <a:latin typeface="Cambria Math"/>
                              <a:ea typeface="+mj-ea"/>
                            </a:rPr>
                            <m:t>𝑥</m:t>
                          </m:r>
                        </m:e>
                        <m:sub>
                          <m:r>
                            <a:rPr kumimoji="1" lang="en-US" altLang="ja-JP" sz="2400" b="0" i="1" smtClean="0">
                              <a:solidFill>
                                <a:srgbClr val="FF0000"/>
                              </a:solidFill>
                              <a:latin typeface="Cambria Math"/>
                              <a:ea typeface="+mj-ea"/>
                            </a:rPr>
                            <m:t>1</m:t>
                          </m:r>
                        </m:sub>
                      </m:sSub>
                    </m:oMath>
                  </a14:m>
                  <a:r>
                    <a:rPr kumimoji="1" lang="ja-JP" altLang="en-US" b="1" dirty="0" smtClean="0">
                      <a:solidFill>
                        <a:schemeClr val="bg2">
                          <a:lumMod val="10000"/>
                        </a:schemeClr>
                      </a:solidFill>
                      <a:latin typeface="+mj-ea"/>
                      <a:ea typeface="+mj-ea"/>
                    </a:rPr>
                    <a:t>は直前の状態行動対</a:t>
                  </a:r>
                  <a14:m>
                    <m:oMath xmlns:m="http://schemas.openxmlformats.org/officeDocument/2006/math">
                      <m:d>
                        <m:dPr>
                          <m:ctrlPr>
                            <a:rPr kumimoji="1" lang="en-US" altLang="ja-JP" sz="2400" i="1" smtClean="0">
                              <a:solidFill>
                                <a:schemeClr val="bg2">
                                  <a:lumMod val="10000"/>
                                </a:schemeClr>
                              </a:solidFill>
                              <a:latin typeface="Cambria Math"/>
                              <a:ea typeface="+mj-ea"/>
                            </a:rPr>
                          </m:ctrlPr>
                        </m:dPr>
                        <m:e>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r>
                            <a:rPr kumimoji="1" lang="en-US" altLang="ja-JP" sz="2400" b="0" i="1" smtClean="0">
                              <a:solidFill>
                                <a:schemeClr val="bg2">
                                  <a:lumMod val="10000"/>
                                </a:schemeClr>
                              </a:solidFill>
                              <a:latin typeface="Cambria Math"/>
                              <a:ea typeface="+mj-ea"/>
                            </a:rPr>
                            <m:t>,</m:t>
                          </m:r>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𝑎</m:t>
                              </m:r>
                            </m:e>
                            <m:sub>
                              <m:r>
                                <a:rPr kumimoji="1" lang="en-US" altLang="ja-JP" sz="2400" b="0" i="1" smtClean="0">
                                  <a:solidFill>
                                    <a:schemeClr val="bg2">
                                      <a:lumMod val="10000"/>
                                    </a:schemeClr>
                                  </a:solidFill>
                                  <a:latin typeface="Cambria Math"/>
                                  <a:ea typeface="+mj-ea"/>
                                </a:rPr>
                                <m:t>1</m:t>
                              </m:r>
                            </m:sub>
                          </m:sSub>
                        </m:e>
                      </m:d>
                    </m:oMath>
                  </a14:m>
                  <a:r>
                    <a:rPr kumimoji="1" lang="ja-JP" altLang="en-US" b="1" dirty="0" smtClean="0">
                      <a:solidFill>
                        <a:schemeClr val="bg2">
                          <a:lumMod val="10000"/>
                        </a:schemeClr>
                      </a:solidFill>
                      <a:latin typeface="+mj-ea"/>
                      <a:ea typeface="+mj-ea"/>
                    </a:rPr>
                    <a:t>に</a:t>
                  </a:r>
                  <a:endParaRPr kumimoji="1" lang="en-US" altLang="ja-JP" b="1" dirty="0" smtClean="0">
                    <a:solidFill>
                      <a:schemeClr val="bg2">
                        <a:lumMod val="10000"/>
                      </a:schemeClr>
                    </a:solidFill>
                    <a:latin typeface="+mj-ea"/>
                    <a:ea typeface="+mj-ea"/>
                  </a:endParaRPr>
                </a:p>
                <a:p>
                  <a:r>
                    <a:rPr kumimoji="1" lang="ja-JP" altLang="en-US" b="1" dirty="0" smtClean="0">
                      <a:solidFill>
                        <a:schemeClr val="bg2">
                          <a:lumMod val="10000"/>
                        </a:schemeClr>
                      </a:solidFill>
                      <a:latin typeface="+mj-ea"/>
                      <a:ea typeface="+mj-ea"/>
                    </a:rPr>
                    <a:t>よって限定した観測状態</a:t>
                  </a:r>
                  <a14:m>
                    <m:oMath xmlns:m="http://schemas.openxmlformats.org/officeDocument/2006/math">
                      <m:sSub>
                        <m:sSubPr>
                          <m:ctrlPr>
                            <a:rPr lang="en-US" altLang="ja-JP" sz="2400" i="1">
                              <a:solidFill>
                                <a:schemeClr val="bg2">
                                  <a:lumMod val="10000"/>
                                </a:schemeClr>
                              </a:solidFill>
                              <a:latin typeface="Cambria Math"/>
                            </a:rPr>
                          </m:ctrlPr>
                        </m:sSubPr>
                        <m:e>
                          <m:r>
                            <a:rPr lang="en-US" altLang="ja-JP" sz="2400" b="0" i="1">
                              <a:solidFill>
                                <a:schemeClr val="bg2">
                                  <a:lumMod val="10000"/>
                                </a:schemeClr>
                              </a:solidFill>
                              <a:latin typeface="Cambria Math"/>
                            </a:rPr>
                            <m:t>𝑜</m:t>
                          </m:r>
                        </m:e>
                        <m:sub>
                          <m:r>
                            <a:rPr lang="en-US" altLang="ja-JP" sz="2400" b="0" i="1">
                              <a:solidFill>
                                <a:schemeClr val="bg2">
                                  <a:lumMod val="10000"/>
                                </a:schemeClr>
                              </a:solidFill>
                              <a:latin typeface="Cambria Math"/>
                            </a:rPr>
                            <m:t>1</m:t>
                          </m:r>
                        </m:sub>
                      </m:sSub>
                    </m:oMath>
                  </a14:m>
                  <a:endParaRPr kumimoji="1" lang="en-US" altLang="ja-JP" sz="2400" dirty="0" smtClean="0">
                    <a:solidFill>
                      <a:schemeClr val="bg2">
                        <a:lumMod val="10000"/>
                      </a:schemeClr>
                    </a:solidFill>
                    <a:latin typeface="+mj-ea"/>
                    <a:ea typeface="+mj-ea"/>
                  </a:endParaRPr>
                </a:p>
                <a:p>
                  <a14:m>
                    <m:oMath xmlns:m="http://schemas.openxmlformats.org/officeDocument/2006/math">
                      <m:sSub>
                        <m:sSubPr>
                          <m:ctrlPr>
                            <a:rPr lang="en-US" altLang="ja-JP" sz="2400" i="1">
                              <a:solidFill>
                                <a:srgbClr val="FF0000"/>
                              </a:solidFill>
                              <a:latin typeface="Cambria Math"/>
                            </a:rPr>
                          </m:ctrlPr>
                        </m:sSubPr>
                        <m:e>
                          <m:r>
                            <a:rPr lang="en-US" altLang="ja-JP" sz="2400" b="0" i="1">
                              <a:solidFill>
                                <a:srgbClr val="FF0000"/>
                              </a:solidFill>
                              <a:latin typeface="Cambria Math"/>
                            </a:rPr>
                            <m:t>𝑥</m:t>
                          </m:r>
                        </m:e>
                        <m:sub>
                          <m:r>
                            <a:rPr lang="en-US" altLang="ja-JP" sz="2400" b="0" i="1">
                              <a:solidFill>
                                <a:srgbClr val="FF0000"/>
                              </a:solidFill>
                              <a:latin typeface="Cambria Math"/>
                            </a:rPr>
                            <m:t>1</m:t>
                          </m:r>
                        </m:sub>
                      </m:sSub>
                      <m:r>
                        <a:rPr lang="en-US" altLang="ja-JP" sz="2400" b="0" i="1" smtClean="0">
                          <a:solidFill>
                            <a:srgbClr val="FF0000"/>
                          </a:solidFill>
                          <a:latin typeface="Cambria Math"/>
                        </a:rPr>
                        <m:t>=</m:t>
                      </m:r>
                      <m:d>
                        <m:dPr>
                          <m:ctrlPr>
                            <a:rPr lang="en-US" altLang="ja-JP" sz="2400" i="1" smtClean="0">
                              <a:solidFill>
                                <a:srgbClr val="FF0000"/>
                              </a:solidFill>
                              <a:latin typeface="Cambria Math"/>
                            </a:rPr>
                          </m:ctrlPr>
                        </m:dPr>
                        <m:e>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𝑜</m:t>
                              </m:r>
                            </m:e>
                            <m:sub>
                              <m:r>
                                <a:rPr lang="en-US" altLang="ja-JP" sz="2400" b="0" i="1" smtClean="0">
                                  <a:solidFill>
                                    <a:srgbClr val="FF0000"/>
                                  </a:solidFill>
                                  <a:latin typeface="Cambria Math"/>
                                </a:rPr>
                                <m:t>1</m:t>
                              </m:r>
                            </m:sub>
                          </m:sSub>
                          <m:r>
                            <a:rPr lang="en-US" altLang="ja-JP" sz="2400" b="0" i="1" smtClean="0">
                              <a:solidFill>
                                <a:srgbClr val="FF0000"/>
                              </a:solidFill>
                              <a:latin typeface="Cambria Math"/>
                            </a:rPr>
                            <m:t>,</m:t>
                          </m:r>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𝑜</m:t>
                              </m:r>
                            </m:e>
                            <m:sub>
                              <m:r>
                                <a:rPr lang="en-US" altLang="ja-JP" sz="2400" b="0" i="1" smtClean="0">
                                  <a:solidFill>
                                    <a:srgbClr val="FF0000"/>
                                  </a:solidFill>
                                  <a:latin typeface="Cambria Math"/>
                                </a:rPr>
                                <m:t>3</m:t>
                              </m:r>
                            </m:sub>
                          </m:sSub>
                          <m:r>
                            <a:rPr lang="en-US" altLang="ja-JP" sz="2400" b="0" i="1" smtClean="0">
                              <a:solidFill>
                                <a:srgbClr val="FF0000"/>
                              </a:solidFill>
                              <a:latin typeface="Cambria Math"/>
                            </a:rPr>
                            <m:t>,</m:t>
                          </m:r>
                          <m:sSub>
                            <m:sSubPr>
                              <m:ctrlPr>
                                <a:rPr lang="en-US" altLang="ja-JP" sz="2400" i="1" smtClean="0">
                                  <a:solidFill>
                                    <a:srgbClr val="FF0000"/>
                                  </a:solidFill>
                                  <a:latin typeface="Cambria Math"/>
                                </a:rPr>
                              </m:ctrlPr>
                            </m:sSubPr>
                            <m:e>
                              <m:r>
                                <a:rPr lang="en-US" altLang="ja-JP" sz="2400" b="0" i="1" smtClean="0">
                                  <a:solidFill>
                                    <a:srgbClr val="FF0000"/>
                                  </a:solidFill>
                                  <a:latin typeface="Cambria Math"/>
                                </a:rPr>
                                <m:t>𝑎</m:t>
                              </m:r>
                            </m:e>
                            <m:sub>
                              <m:r>
                                <a:rPr lang="en-US" altLang="ja-JP" sz="2400" b="0" i="1" smtClean="0">
                                  <a:solidFill>
                                    <a:srgbClr val="FF0000"/>
                                  </a:solidFill>
                                  <a:latin typeface="Cambria Math"/>
                                </a:rPr>
                                <m:t>1</m:t>
                              </m:r>
                            </m:sub>
                          </m:sSub>
                        </m:e>
                      </m:d>
                    </m:oMath>
                  </a14:m>
                  <a:r>
                    <a:rPr kumimoji="1" lang="ja-JP" altLang="en-US" sz="2400" dirty="0" smtClean="0">
                      <a:solidFill>
                        <a:schemeClr val="bg2">
                          <a:lumMod val="10000"/>
                        </a:schemeClr>
                      </a:solidFill>
                      <a:latin typeface="+mj-ea"/>
                      <a:ea typeface="+mj-ea"/>
                    </a:rPr>
                    <a:t> </a:t>
                  </a:r>
                  <a:r>
                    <a:rPr kumimoji="1" lang="ja-JP" altLang="en-US" b="1" dirty="0" smtClean="0">
                      <a:solidFill>
                        <a:schemeClr val="bg2">
                          <a:lumMod val="10000"/>
                        </a:schemeClr>
                      </a:solidFill>
                      <a:latin typeface="+mj-ea"/>
                      <a:ea typeface="+mj-ea"/>
                    </a:rPr>
                    <a:t>として知識化</a:t>
                  </a:r>
                  <a:endParaRPr kumimoji="1" lang="ja-JP" altLang="en-US" b="1" dirty="0">
                    <a:solidFill>
                      <a:schemeClr val="bg2">
                        <a:lumMod val="10000"/>
                      </a:schemeClr>
                    </a:solidFill>
                    <a:latin typeface="+mj-ea"/>
                    <a:ea typeface="+mj-ea"/>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680000" y="5328000"/>
                  <a:ext cx="3852721" cy="1191801"/>
                </a:xfrm>
                <a:prstGeom prst="rect">
                  <a:avLst/>
                </a:prstGeom>
                <a:blipFill rotWithShape="1">
                  <a:blip r:embed="rId2"/>
                  <a:stretch>
                    <a:fillRect l="-1424" b="-4592"/>
                  </a:stretch>
                </a:blipFill>
              </p:spPr>
              <p:txBody>
                <a:bodyPr/>
                <a:lstStyle/>
                <a:p>
                  <a:r>
                    <a:rPr lang="ja-JP" altLang="en-US">
                      <a:noFill/>
                    </a:rPr>
                    <a:t> </a:t>
                  </a:r>
                </a:p>
              </p:txBody>
            </p:sp>
          </mc:Fallback>
        </mc:AlternateContent>
        <p:grpSp>
          <p:nvGrpSpPr>
            <p:cNvPr id="13" name="グループ化 12"/>
            <p:cNvGrpSpPr/>
            <p:nvPr/>
          </p:nvGrpSpPr>
          <p:grpSpPr>
            <a:xfrm>
              <a:off x="4680001" y="3348000"/>
              <a:ext cx="4032005" cy="2124457"/>
              <a:chOff x="4860000" y="3362234"/>
              <a:chExt cx="4068000" cy="2093657"/>
            </a:xfrm>
          </p:grpSpPr>
          <p:grpSp>
            <p:nvGrpSpPr>
              <p:cNvPr id="249" name="グループ化 248"/>
              <p:cNvGrpSpPr/>
              <p:nvPr/>
            </p:nvGrpSpPr>
            <p:grpSpPr>
              <a:xfrm>
                <a:off x="6444208" y="3362234"/>
                <a:ext cx="720000" cy="400110"/>
                <a:chOff x="1795680" y="4189890"/>
                <a:chExt cx="720000" cy="400110"/>
              </a:xfrm>
            </p:grpSpPr>
            <p:cxnSp>
              <p:nvCxnSpPr>
                <p:cNvPr id="250" name="直線矢印コネクタ 249"/>
                <p:cNvCxnSpPr/>
                <p:nvPr/>
              </p:nvCxnSpPr>
              <p:spPr>
                <a:xfrm>
                  <a:off x="1795680" y="4590000"/>
                  <a:ext cx="72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1" name="テキスト ボックス 250"/>
                    <p:cNvSpPr txBox="1"/>
                    <p:nvPr/>
                  </p:nvSpPr>
                  <p:spPr>
                    <a:xfrm>
                      <a:off x="1860370" y="4189890"/>
                      <a:ext cx="5046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2">
                                        <a:lumMod val="10000"/>
                                      </a:schemeClr>
                                    </a:solidFill>
                                    <a:latin typeface="Cambria Math"/>
                                  </a:rPr>
                                </m:ctrlPr>
                              </m:sSubPr>
                              <m:e>
                                <m:r>
                                  <a:rPr kumimoji="1" lang="en-US" altLang="ja-JP" sz="2000" b="0" i="1" smtClean="0">
                                    <a:solidFill>
                                      <a:schemeClr val="bg2">
                                        <a:lumMod val="10000"/>
                                      </a:schemeClr>
                                    </a:solidFill>
                                    <a:latin typeface="Cambria Math"/>
                                  </a:rPr>
                                  <m:t>𝑎</m:t>
                                </m:r>
                              </m:e>
                              <m:sub>
                                <m:r>
                                  <a:rPr kumimoji="1" lang="en-US" altLang="ja-JP" sz="2000" b="0" i="1" smtClean="0">
                                    <a:solidFill>
                                      <a:schemeClr val="bg2">
                                        <a:lumMod val="10000"/>
                                      </a:schemeClr>
                                    </a:solidFill>
                                    <a:latin typeface="Cambria Math"/>
                                  </a:rPr>
                                  <m:t>3</m:t>
                                </m:r>
                              </m:sub>
                            </m:sSub>
                          </m:oMath>
                        </m:oMathPara>
                      </a14:m>
                      <a:endParaRPr kumimoji="1" lang="ja-JP" altLang="en-US" sz="2000" dirty="0">
                        <a:solidFill>
                          <a:schemeClr val="bg2">
                            <a:lumMod val="10000"/>
                          </a:schemeClr>
                        </a:solidFill>
                      </a:endParaRPr>
                    </a:p>
                  </p:txBody>
                </p:sp>
              </mc:Choice>
              <mc:Fallback xmlns="">
                <p:sp>
                  <p:nvSpPr>
                    <p:cNvPr id="251" name="テキスト ボックス 250"/>
                    <p:cNvSpPr txBox="1">
                      <a:spLocks noRot="1" noChangeAspect="1" noMove="1" noResize="1" noEditPoints="1" noAdjustHandles="1" noChangeArrowheads="1" noChangeShapeType="1" noTextEdit="1"/>
                    </p:cNvSpPr>
                    <p:nvPr/>
                  </p:nvSpPr>
                  <p:spPr>
                    <a:xfrm>
                      <a:off x="1860370" y="4189890"/>
                      <a:ext cx="504689" cy="400110"/>
                    </a:xfrm>
                    <a:prstGeom prst="rect">
                      <a:avLst/>
                    </a:prstGeom>
                    <a:blipFill rotWithShape="1">
                      <a:blip r:embed="rId3"/>
                      <a:stretch>
                        <a:fillRect/>
                      </a:stretch>
                    </a:blipFill>
                  </p:spPr>
                  <p:txBody>
                    <a:bodyPr/>
                    <a:lstStyle/>
                    <a:p>
                      <a:r>
                        <a:rPr lang="ja-JP" altLang="en-US">
                          <a:noFill/>
                        </a:rPr>
                        <a:t> </a:t>
                      </a:r>
                    </a:p>
                  </p:txBody>
                </p:sp>
              </mc:Fallback>
            </mc:AlternateContent>
          </p:grpSp>
          <p:grpSp>
            <p:nvGrpSpPr>
              <p:cNvPr id="255" name="グループ化 254"/>
              <p:cNvGrpSpPr/>
              <p:nvPr/>
            </p:nvGrpSpPr>
            <p:grpSpPr>
              <a:xfrm>
                <a:off x="6480000" y="4298170"/>
                <a:ext cx="720000" cy="400110"/>
                <a:chOff x="1795680" y="5120668"/>
                <a:chExt cx="720000" cy="400110"/>
              </a:xfrm>
            </p:grpSpPr>
            <mc:AlternateContent xmlns:mc="http://schemas.openxmlformats.org/markup-compatibility/2006" xmlns:a14="http://schemas.microsoft.com/office/drawing/2010/main">
              <mc:Choice Requires="a14">
                <p:sp>
                  <p:nvSpPr>
                    <p:cNvPr id="256" name="正方形/長方形 255"/>
                    <p:cNvSpPr/>
                    <p:nvPr/>
                  </p:nvSpPr>
                  <p:spPr>
                    <a:xfrm>
                      <a:off x="1860370" y="5120668"/>
                      <a:ext cx="4987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bg2">
                                        <a:lumMod val="10000"/>
                                      </a:schemeClr>
                                    </a:solidFill>
                                    <a:latin typeface="Cambria Math"/>
                                  </a:rPr>
                                </m:ctrlPr>
                              </m:sSubPr>
                              <m:e>
                                <m:r>
                                  <a:rPr lang="en-US" altLang="ja-JP" sz="2000" i="1">
                                    <a:solidFill>
                                      <a:schemeClr val="bg2">
                                        <a:lumMod val="10000"/>
                                      </a:schemeClr>
                                    </a:solidFill>
                                    <a:latin typeface="Cambria Math"/>
                                  </a:rPr>
                                  <m:t>𝑎</m:t>
                                </m:r>
                              </m:e>
                              <m:sub>
                                <m:r>
                                  <a:rPr lang="en-US" altLang="ja-JP" sz="2000" b="0" i="1" smtClean="0">
                                    <a:solidFill>
                                      <a:schemeClr val="bg2">
                                        <a:lumMod val="10000"/>
                                      </a:schemeClr>
                                    </a:solidFill>
                                    <a:latin typeface="Cambria Math"/>
                                  </a:rPr>
                                  <m:t>1</m:t>
                                </m:r>
                              </m:sub>
                            </m:sSub>
                          </m:oMath>
                        </m:oMathPara>
                      </a14:m>
                      <a:endParaRPr lang="ja-JP" altLang="en-US" dirty="0">
                        <a:solidFill>
                          <a:schemeClr val="bg2">
                            <a:lumMod val="10000"/>
                          </a:schemeClr>
                        </a:solidFill>
                      </a:endParaRPr>
                    </a:p>
                  </p:txBody>
                </p:sp>
              </mc:Choice>
              <mc:Fallback xmlns="">
                <p:sp>
                  <p:nvSpPr>
                    <p:cNvPr id="256" name="正方形/長方形 255"/>
                    <p:cNvSpPr>
                      <a:spLocks noRot="1" noChangeAspect="1" noMove="1" noResize="1" noEditPoints="1" noAdjustHandles="1" noChangeArrowheads="1" noChangeShapeType="1" noTextEdit="1"/>
                    </p:cNvSpPr>
                    <p:nvPr/>
                  </p:nvSpPr>
                  <p:spPr>
                    <a:xfrm>
                      <a:off x="1860370" y="5120668"/>
                      <a:ext cx="498726" cy="400110"/>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257" name="直線矢印コネクタ 256"/>
                <p:cNvCxnSpPr/>
                <p:nvPr/>
              </p:nvCxnSpPr>
              <p:spPr>
                <a:xfrm>
                  <a:off x="1795680" y="5499088"/>
                  <a:ext cx="720000" cy="0"/>
                </a:xfrm>
                <a:prstGeom prst="straightConnector1">
                  <a:avLst/>
                </a:prstGeom>
                <a:ln w="19050" cmpd="sng">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5" name="角丸四角形 274"/>
              <p:cNvSpPr/>
              <p:nvPr/>
            </p:nvSpPr>
            <p:spPr>
              <a:xfrm>
                <a:off x="7020000" y="4248000"/>
                <a:ext cx="1908000" cy="864000"/>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正方形/長方形 1"/>
                  <p:cNvSpPr/>
                  <p:nvPr/>
                </p:nvSpPr>
                <p:spPr>
                  <a:xfrm>
                    <a:off x="7693067" y="4994226"/>
                    <a:ext cx="5495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FF0000"/>
                                  </a:solidFill>
                                  <a:latin typeface="Cambria Math"/>
                                </a:rPr>
                              </m:ctrlPr>
                            </m:sSubPr>
                            <m:e>
                              <m:r>
                                <a:rPr lang="en-US" altLang="ja-JP" sz="2400" i="1">
                                  <a:solidFill>
                                    <a:srgbClr val="FF0000"/>
                                  </a:solidFill>
                                  <a:latin typeface="Cambria Math"/>
                                </a:rPr>
                                <m:t>𝑥</m:t>
                              </m:r>
                            </m:e>
                            <m:sub>
                              <m:r>
                                <a:rPr lang="en-US" altLang="ja-JP" sz="2400" i="1">
                                  <a:solidFill>
                                    <a:srgbClr val="FF0000"/>
                                  </a:solidFill>
                                  <a:latin typeface="Cambria Math"/>
                                </a:rPr>
                                <m:t>1</m:t>
                              </m:r>
                            </m:sub>
                          </m:sSub>
                        </m:oMath>
                      </m:oMathPara>
                    </a14:m>
                    <a:endParaRPr lang="ja-JP" altLang="en-US" dirty="0"/>
                  </a:p>
                </p:txBody>
              </p:sp>
            </mc:Choice>
            <mc:Fallback xmlns="">
              <p:sp>
                <p:nvSpPr>
                  <p:cNvPr id="2" name="正方形/長方形 1"/>
                  <p:cNvSpPr>
                    <a:spLocks noRot="1" noChangeAspect="1" noMove="1" noResize="1" noEditPoints="1" noAdjustHandles="1" noChangeArrowheads="1" noChangeShapeType="1" noTextEdit="1"/>
                  </p:cNvSpPr>
                  <p:nvPr/>
                </p:nvSpPr>
                <p:spPr>
                  <a:xfrm>
                    <a:off x="7693067" y="4994226"/>
                    <a:ext cx="549574" cy="461665"/>
                  </a:xfrm>
                  <a:prstGeom prst="rect">
                    <a:avLst/>
                  </a:prstGeom>
                  <a:blipFill rotWithShape="1">
                    <a:blip r:embed="rId6"/>
                    <a:stretch>
                      <a:fillRect/>
                    </a:stretch>
                  </a:blipFill>
                </p:spPr>
                <p:txBody>
                  <a:bodyPr/>
                  <a:lstStyle/>
                  <a:p>
                    <a:r>
                      <a:rPr lang="ja-JP" altLang="en-US">
                        <a:noFill/>
                      </a:rPr>
                      <a:t> </a:t>
                    </a:r>
                  </a:p>
                </p:txBody>
              </p:sp>
            </mc:Fallback>
          </mc:AlternateContent>
          <p:sp>
            <p:nvSpPr>
              <p:cNvPr id="70" name="円/楕円 69"/>
              <p:cNvSpPr>
                <a:spLocks/>
              </p:cNvSpPr>
              <p:nvPr/>
            </p:nvSpPr>
            <p:spPr>
              <a:xfrm>
                <a:off x="4860000" y="3362234"/>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1" name="円/楕円 70"/>
              <p:cNvSpPr>
                <a:spLocks/>
              </p:cNvSpPr>
              <p:nvPr/>
            </p:nvSpPr>
            <p:spPr>
              <a:xfrm>
                <a:off x="7164208" y="3384831"/>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2" name="円/楕円 71"/>
              <p:cNvSpPr>
                <a:spLocks/>
              </p:cNvSpPr>
              <p:nvPr/>
            </p:nvSpPr>
            <p:spPr>
              <a:xfrm>
                <a:off x="4896000" y="4284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sp>
            <p:nvSpPr>
              <p:cNvPr id="73" name="円/楕円 72"/>
              <p:cNvSpPr>
                <a:spLocks/>
              </p:cNvSpPr>
              <p:nvPr/>
            </p:nvSpPr>
            <p:spPr>
              <a:xfrm>
                <a:off x="7200000" y="4284000"/>
                <a:ext cx="1584000" cy="792000"/>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latin typeface="+mj-ea"/>
                    <a:ea typeface="+mj-ea"/>
                  </a:rPr>
                  <a:t>観測状態</a:t>
                </a:r>
                <a:endParaRPr kumimoji="1" lang="en-US" altLang="ja-JP" b="1" dirty="0" smtClean="0">
                  <a:solidFill>
                    <a:schemeClr val="bg2">
                      <a:lumMod val="10000"/>
                    </a:schemeClr>
                  </a:solidFill>
                  <a:latin typeface="+mj-ea"/>
                  <a:ea typeface="+mj-ea"/>
                </a:endParaRPr>
              </a:p>
              <a:p>
                <a:pPr algn="ctr"/>
                <a:endParaRPr kumimoji="1" lang="ja-JP" altLang="en-US" b="1" dirty="0">
                  <a:solidFill>
                    <a:schemeClr val="bg2">
                      <a:lumMod val="10000"/>
                    </a:schemeClr>
                  </a:solidFill>
                  <a:latin typeface="+mj-ea"/>
                  <a:ea typeface="+mj-ea"/>
                </a:endParaRPr>
              </a:p>
            </p:txBody>
          </p:sp>
        </p:grpSp>
        <mc:AlternateContent xmlns:mc="http://schemas.openxmlformats.org/markup-compatibility/2006" xmlns:a14="http://schemas.microsoft.com/office/drawing/2010/main">
          <mc:Choice Requires="a14">
            <p:sp>
              <p:nvSpPr>
                <p:cNvPr id="75" name="テキスト ボックス 74"/>
                <p:cNvSpPr txBox="1"/>
                <p:nvPr/>
              </p:nvSpPr>
              <p:spPr>
                <a:xfrm>
                  <a:off x="5220000" y="3636000"/>
                  <a:ext cx="5700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2</m:t>
                            </m:r>
                          </m:sub>
                        </m:sSub>
                      </m:oMath>
                    </m:oMathPara>
                  </a14:m>
                  <a:endParaRPr kumimoji="1" lang="ja-JP" altLang="en-US" sz="2400" dirty="0">
                    <a:latin typeface="+mj-ea"/>
                    <a:ea typeface="+mj-ea"/>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5220000" y="3636000"/>
                  <a:ext cx="570018" cy="461665"/>
                </a:xfrm>
                <a:prstGeom prst="rect">
                  <a:avLst/>
                </a:prstGeom>
                <a:blipFill rotWithShape="1">
                  <a:blip r:embed="rId7"/>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p:cNvSpPr txBox="1"/>
                <p:nvPr/>
              </p:nvSpPr>
              <p:spPr>
                <a:xfrm>
                  <a:off x="5256000" y="4608000"/>
                  <a:ext cx="5700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3</m:t>
                            </m:r>
                          </m:sub>
                        </m:sSub>
                      </m:oMath>
                    </m:oMathPara>
                  </a14:m>
                  <a:endParaRPr kumimoji="1" lang="ja-JP" altLang="en-US" sz="2400" dirty="0">
                    <a:latin typeface="+mj-ea"/>
                    <a:ea typeface="+mj-ea"/>
                  </a:endParaRPr>
                </a:p>
              </p:txBody>
            </p:sp>
          </mc:Choice>
          <mc:Fallback xmlns="">
            <p:sp>
              <p:nvSpPr>
                <p:cNvPr id="76" name="テキスト ボックス 75"/>
                <p:cNvSpPr txBox="1">
                  <a:spLocks noRot="1" noChangeAspect="1" noMove="1" noResize="1" noEditPoints="1" noAdjustHandles="1" noChangeArrowheads="1" noChangeShapeType="1" noTextEdit="1"/>
                </p:cNvSpPr>
                <p:nvPr/>
              </p:nvSpPr>
              <p:spPr>
                <a:xfrm>
                  <a:off x="5256000" y="4608000"/>
                  <a:ext cx="570018" cy="461665"/>
                </a:xfrm>
                <a:prstGeom prst="rect">
                  <a:avLst/>
                </a:prstGeom>
                <a:blipFill rotWithShape="1">
                  <a:blip r:embed="rId8"/>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p:cNvSpPr txBox="1"/>
                <p:nvPr/>
              </p:nvSpPr>
              <p:spPr>
                <a:xfrm>
                  <a:off x="7488000" y="3672000"/>
                  <a:ext cx="5629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7488000" y="3672000"/>
                  <a:ext cx="562970" cy="461665"/>
                </a:xfrm>
                <a:prstGeom prst="rect">
                  <a:avLst/>
                </a:prstGeom>
                <a:blipFill rotWithShape="1">
                  <a:blip r:embed="rId9"/>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p:cNvSpPr txBox="1"/>
                <p:nvPr/>
              </p:nvSpPr>
              <p:spPr>
                <a:xfrm>
                  <a:off x="7488000" y="4572000"/>
                  <a:ext cx="5629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chemeClr val="bg2">
                                    <a:lumMod val="10000"/>
                                  </a:schemeClr>
                                </a:solidFill>
                                <a:latin typeface="Cambria Math"/>
                                <a:ea typeface="+mj-ea"/>
                              </a:rPr>
                            </m:ctrlPr>
                          </m:sSubPr>
                          <m:e>
                            <m:r>
                              <a:rPr kumimoji="1" lang="en-US" altLang="ja-JP" sz="2400" b="0" i="1" smtClean="0">
                                <a:solidFill>
                                  <a:schemeClr val="bg2">
                                    <a:lumMod val="10000"/>
                                  </a:schemeClr>
                                </a:solidFill>
                                <a:latin typeface="Cambria Math"/>
                                <a:ea typeface="+mj-ea"/>
                              </a:rPr>
                              <m:t>𝑜</m:t>
                            </m:r>
                          </m:e>
                          <m:sub>
                            <m:r>
                              <a:rPr kumimoji="1" lang="en-US" altLang="ja-JP" sz="2400" b="0" i="1" smtClean="0">
                                <a:solidFill>
                                  <a:schemeClr val="bg2">
                                    <a:lumMod val="10000"/>
                                  </a:schemeClr>
                                </a:solidFill>
                                <a:latin typeface="Cambria Math"/>
                                <a:ea typeface="+mj-ea"/>
                              </a:rPr>
                              <m:t>1</m:t>
                            </m:r>
                          </m:sub>
                        </m:sSub>
                      </m:oMath>
                    </m:oMathPara>
                  </a14:m>
                  <a:endParaRPr kumimoji="1" lang="ja-JP" altLang="en-US" sz="2400" dirty="0">
                    <a:solidFill>
                      <a:schemeClr val="bg2">
                        <a:lumMod val="10000"/>
                      </a:schemeClr>
                    </a:solidFill>
                    <a:latin typeface="+mj-ea"/>
                    <a:ea typeface="+mj-ea"/>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7488000" y="4572000"/>
                  <a:ext cx="562970" cy="461665"/>
                </a:xfrm>
                <a:prstGeom prst="rect">
                  <a:avLst/>
                </a:prstGeom>
                <a:blipFill rotWithShape="1">
                  <a:blip r:embed="rId10"/>
                  <a:stretch>
                    <a:fillRect b="-2632"/>
                  </a:stretch>
                </a:blipFill>
              </p:spPr>
              <p:txBody>
                <a:bodyPr/>
                <a:lstStyle/>
                <a:p>
                  <a:r>
                    <a:rPr lang="ja-JP" altLang="en-US">
                      <a:noFill/>
                    </a:rPr>
                    <a:t> </a:t>
                  </a:r>
                </a:p>
              </p:txBody>
            </p:sp>
          </mc:Fallback>
        </mc:AlternateContent>
      </p:grpSp>
      <p:sp>
        <p:nvSpPr>
          <p:cNvPr id="7" name="正方形/長方形 6"/>
          <p:cNvSpPr/>
          <p:nvPr/>
        </p:nvSpPr>
        <p:spPr>
          <a:xfrm>
            <a:off x="5400000" y="3420000"/>
            <a:ext cx="2880000" cy="2880000"/>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20000" y="3240000"/>
            <a:ext cx="1210588" cy="400110"/>
          </a:xfrm>
          <a:prstGeom prst="rect">
            <a:avLst/>
          </a:prstGeom>
          <a:solidFill>
            <a:schemeClr val="bg1"/>
          </a:solidFill>
          <a:ln>
            <a:solidFill>
              <a:schemeClr val="bg2">
                <a:lumMod val="10000"/>
              </a:schemeClr>
            </a:solidFill>
          </a:ln>
        </p:spPr>
        <p:txBody>
          <a:bodyPr wrap="none" rtlCol="0">
            <a:spAutoFit/>
          </a:bodyPr>
          <a:lstStyle/>
          <a:p>
            <a:r>
              <a:rPr kumimoji="1" lang="ja-JP" altLang="en-US" sz="2000" dirty="0" smtClean="0">
                <a:solidFill>
                  <a:schemeClr val="bg2">
                    <a:lumMod val="10000"/>
                  </a:schemeClr>
                </a:solidFill>
                <a:latin typeface="+mj-ea"/>
                <a:ea typeface="+mj-ea"/>
              </a:rPr>
              <a:t>状態知識</a:t>
            </a:r>
            <a:endParaRPr kumimoji="1" lang="ja-JP" altLang="en-US" sz="2000" dirty="0">
              <a:solidFill>
                <a:schemeClr val="bg2">
                  <a:lumMod val="10000"/>
                </a:schemeClr>
              </a:solidFill>
              <a:latin typeface="+mj-ea"/>
              <a:ea typeface="+mj-ea"/>
            </a:endParaRPr>
          </a:p>
        </p:txBody>
      </p:sp>
      <mc:AlternateContent xmlns:mc="http://schemas.openxmlformats.org/markup-compatibility/2006" xmlns:a14="http://schemas.microsoft.com/office/drawing/2010/main">
        <mc:Choice Requires="a14">
          <p:sp>
            <p:nvSpPr>
              <p:cNvPr id="10" name="正方形/長方形 9"/>
              <p:cNvSpPr/>
              <p:nvPr/>
            </p:nvSpPr>
            <p:spPr>
              <a:xfrm>
                <a:off x="5580000" y="3780000"/>
                <a:ext cx="2351093" cy="461665"/>
              </a:xfrm>
              <a:prstGeom prst="rect">
                <a:avLst/>
              </a:prstGeom>
              <a:ln w="12700">
                <a:solidFill>
                  <a:schemeClr val="bg2">
                    <a:lumMod val="10000"/>
                  </a:schemeClr>
                </a:solidFill>
              </a:ln>
            </p:spPr>
            <p:txBody>
              <a:bodyPr wrap="none">
                <a:spAutoFit/>
              </a:bodyPr>
              <a:lstStyle/>
              <a:p>
                <a14:m>
                  <m:oMath xmlns:m="http://schemas.openxmlformats.org/officeDocument/2006/math">
                    <m:sSub>
                      <m:sSubPr>
                        <m:ctrlPr>
                          <a:rPr lang="en-US" altLang="ja-JP" sz="2400" i="1" smtClean="0">
                            <a:solidFill>
                              <a:schemeClr val="bg2">
                                <a:lumMod val="10000"/>
                              </a:schemeClr>
                            </a:solidFill>
                            <a:latin typeface="Cambria Math"/>
                          </a:rPr>
                        </m:ctrlPr>
                      </m:sSubPr>
                      <m:e>
                        <m:r>
                          <a:rPr lang="en-US" altLang="ja-JP" sz="2400" i="1">
                            <a:solidFill>
                              <a:schemeClr val="bg2">
                                <a:lumMod val="10000"/>
                              </a:schemeClr>
                            </a:solidFill>
                            <a:latin typeface="Cambria Math"/>
                          </a:rPr>
                          <m:t>𝑥</m:t>
                        </m:r>
                      </m:e>
                      <m:sub>
                        <m:r>
                          <a:rPr lang="en-US" altLang="ja-JP" sz="2400" i="1">
                            <a:solidFill>
                              <a:schemeClr val="bg2">
                                <a:lumMod val="10000"/>
                              </a:schemeClr>
                            </a:solidFill>
                            <a:latin typeface="Cambria Math"/>
                          </a:rPr>
                          <m:t>1</m:t>
                        </m:r>
                      </m:sub>
                    </m:sSub>
                    <m:r>
                      <a:rPr lang="en-US" altLang="ja-JP" sz="2400" i="1">
                        <a:solidFill>
                          <a:schemeClr val="bg2">
                            <a:lumMod val="10000"/>
                          </a:schemeClr>
                        </a:solidFill>
                        <a:latin typeface="Cambria Math"/>
                      </a:rPr>
                      <m:t>=</m:t>
                    </m:r>
                    <m:d>
                      <m:dPr>
                        <m:ctrlPr>
                          <a:rPr lang="en-US" altLang="ja-JP" sz="2400" i="1">
                            <a:solidFill>
                              <a:schemeClr val="bg2">
                                <a:lumMod val="10000"/>
                              </a:schemeClr>
                            </a:solidFill>
                            <a:latin typeface="Cambria Math"/>
                          </a:rPr>
                        </m:ctrlPr>
                      </m:dPr>
                      <m:e>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𝑜</m:t>
                            </m:r>
                          </m:e>
                          <m:sub>
                            <m:r>
                              <a:rPr lang="en-US" altLang="ja-JP" sz="2400" i="1">
                                <a:solidFill>
                                  <a:schemeClr val="bg2">
                                    <a:lumMod val="10000"/>
                                  </a:schemeClr>
                                </a:solidFill>
                                <a:latin typeface="Cambria Math"/>
                              </a:rPr>
                              <m:t>1</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𝑜</m:t>
                            </m:r>
                          </m:e>
                          <m:sub>
                            <m:r>
                              <a:rPr lang="en-US" altLang="ja-JP" sz="2400" i="1">
                                <a:solidFill>
                                  <a:schemeClr val="bg2">
                                    <a:lumMod val="10000"/>
                                  </a:schemeClr>
                                </a:solidFill>
                                <a:latin typeface="Cambria Math"/>
                              </a:rPr>
                              <m:t>3</m:t>
                            </m:r>
                          </m:sub>
                        </m:sSub>
                        <m:r>
                          <a:rPr lang="en-US" altLang="ja-JP" sz="2400" i="1">
                            <a:solidFill>
                              <a:schemeClr val="bg2">
                                <a:lumMod val="10000"/>
                              </a:schemeClr>
                            </a:solidFill>
                            <a:latin typeface="Cambria Math"/>
                          </a:rPr>
                          <m:t>,</m:t>
                        </m:r>
                        <m:sSub>
                          <m:sSubPr>
                            <m:ctrlPr>
                              <a:rPr lang="en-US" altLang="ja-JP" sz="2400" i="1">
                                <a:solidFill>
                                  <a:schemeClr val="bg2">
                                    <a:lumMod val="10000"/>
                                  </a:schemeClr>
                                </a:solidFill>
                                <a:latin typeface="Cambria Math"/>
                              </a:rPr>
                            </m:ctrlPr>
                          </m:sSubPr>
                          <m:e>
                            <m:r>
                              <a:rPr lang="en-US" altLang="ja-JP" sz="2400" i="1">
                                <a:solidFill>
                                  <a:schemeClr val="bg2">
                                    <a:lumMod val="10000"/>
                                  </a:schemeClr>
                                </a:solidFill>
                                <a:latin typeface="Cambria Math"/>
                              </a:rPr>
                              <m:t>𝑎</m:t>
                            </m:r>
                          </m:e>
                          <m:sub>
                            <m:r>
                              <a:rPr lang="en-US" altLang="ja-JP" sz="2400" i="1">
                                <a:solidFill>
                                  <a:schemeClr val="bg2">
                                    <a:lumMod val="10000"/>
                                  </a:schemeClr>
                                </a:solidFill>
                                <a:latin typeface="Cambria Math"/>
                              </a:rPr>
                              <m:t>1</m:t>
                            </m:r>
                          </m:sub>
                        </m:sSub>
                      </m:e>
                    </m:d>
                  </m:oMath>
                </a14:m>
                <a:r>
                  <a:rPr lang="ja-JP" altLang="en-US" sz="2400" dirty="0">
                    <a:solidFill>
                      <a:schemeClr val="bg2">
                        <a:lumMod val="10000"/>
                      </a:schemeClr>
                    </a:solidFill>
                    <a:latin typeface="+mj-ea"/>
                  </a:rPr>
                  <a:t> </a:t>
                </a:r>
                <a:endParaRPr lang="ja-JP" altLang="en-US" sz="2400" dirty="0">
                  <a:solidFill>
                    <a:schemeClr val="bg2">
                      <a:lumMod val="10000"/>
                    </a:schemeClr>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5580000" y="3780000"/>
                <a:ext cx="2351093" cy="461665"/>
              </a:xfrm>
              <a:prstGeom prst="rect">
                <a:avLst/>
              </a:prstGeom>
              <a:blipFill rotWithShape="1">
                <a:blip r:embed="rId11"/>
                <a:stretch>
                  <a:fillRect/>
                </a:stretch>
              </a:blipFill>
              <a:ln w="12700">
                <a:solidFill>
                  <a:schemeClr val="bg2">
                    <a:lumMod val="10000"/>
                  </a:schemeClr>
                </a:solidFill>
              </a:ln>
            </p:spPr>
            <p:txBody>
              <a:bodyPr/>
              <a:lstStyle/>
              <a:p>
                <a:r>
                  <a:rPr lang="ja-JP" altLang="en-US">
                    <a:noFill/>
                  </a:rPr>
                  <a:t> </a:t>
                </a:r>
              </a:p>
            </p:txBody>
          </p:sp>
        </mc:Fallback>
      </mc:AlternateContent>
      <p:cxnSp>
        <p:nvCxnSpPr>
          <p:cNvPr id="15" name="曲線コネクタ 14"/>
          <p:cNvCxnSpPr>
            <a:stCxn id="2" idx="3"/>
            <a:endCxn id="10" idx="2"/>
          </p:cNvCxnSpPr>
          <p:nvPr/>
        </p:nvCxnSpPr>
        <p:spPr>
          <a:xfrm flipV="1">
            <a:off x="4252711" y="4241665"/>
            <a:ext cx="2502836" cy="888564"/>
          </a:xfrm>
          <a:prstGeom prst="curvedConnector2">
            <a:avLst/>
          </a:prstGeom>
          <a:ln w="19050" cmpd="sng">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400000" y="5040000"/>
                <a:ext cx="1458028" cy="707886"/>
              </a:xfrm>
              <a:prstGeom prst="rect">
                <a:avLst/>
              </a:prstGeom>
              <a:noFill/>
            </p:spPr>
            <p:txBody>
              <a:bodyPr wrap="none" rtlCol="0">
                <a:spAutoFit/>
              </a:bodyPr>
              <a:lstStyle/>
              <a:p>
                <a:r>
                  <a:rPr kumimoji="1" lang="ja-JP" altLang="en-US" sz="2000" dirty="0" smtClean="0">
                    <a:solidFill>
                      <a:srgbClr val="FF0000"/>
                    </a:solidFill>
                    <a:latin typeface="+mj-ea"/>
                    <a:ea typeface="+mj-ea"/>
                  </a:rPr>
                  <a:t>状態知識</a:t>
                </a:r>
                <a14:m>
                  <m:oMath xmlns:m="http://schemas.openxmlformats.org/officeDocument/2006/math">
                    <m:sSub>
                      <m:sSubPr>
                        <m:ctrlPr>
                          <a:rPr kumimoji="1" lang="en-US" altLang="ja-JP" sz="2000" i="1" smtClean="0">
                            <a:solidFill>
                              <a:srgbClr val="FF0000"/>
                            </a:solidFill>
                            <a:latin typeface="Cambria Math"/>
                            <a:ea typeface="+mj-ea"/>
                          </a:rPr>
                        </m:ctrlPr>
                      </m:sSubPr>
                      <m:e>
                        <m:r>
                          <a:rPr kumimoji="1" lang="en-US" altLang="ja-JP" sz="2000" b="0" i="1" smtClean="0">
                            <a:solidFill>
                              <a:srgbClr val="FF0000"/>
                            </a:solidFill>
                            <a:latin typeface="Cambria Math"/>
                            <a:ea typeface="+mj-ea"/>
                          </a:rPr>
                          <m:t>𝑥</m:t>
                        </m:r>
                      </m:e>
                      <m:sub>
                        <m:r>
                          <a:rPr kumimoji="1" lang="en-US" altLang="ja-JP" sz="2000" b="0" i="1" smtClean="0">
                            <a:solidFill>
                              <a:srgbClr val="FF0000"/>
                            </a:solidFill>
                            <a:latin typeface="Cambria Math"/>
                            <a:ea typeface="+mj-ea"/>
                          </a:rPr>
                          <m:t>1</m:t>
                        </m:r>
                      </m:sub>
                    </m:sSub>
                  </m:oMath>
                </a14:m>
                <a:endParaRPr kumimoji="1" lang="en-US" altLang="ja-JP" sz="2000" dirty="0" smtClean="0">
                  <a:solidFill>
                    <a:srgbClr val="FF0000"/>
                  </a:solidFill>
                  <a:latin typeface="+mj-ea"/>
                  <a:ea typeface="+mj-ea"/>
                </a:endParaRPr>
              </a:p>
              <a:p>
                <a:r>
                  <a:rPr lang="ja-JP" altLang="en-US" sz="2000" dirty="0">
                    <a:solidFill>
                      <a:srgbClr val="FF0000"/>
                    </a:solidFill>
                    <a:latin typeface="+mj-ea"/>
                    <a:ea typeface="+mj-ea"/>
                  </a:rPr>
                  <a:t>を</a:t>
                </a:r>
                <a:r>
                  <a:rPr lang="ja-JP" altLang="en-US" sz="2000" dirty="0" smtClean="0">
                    <a:solidFill>
                      <a:srgbClr val="FF0000"/>
                    </a:solidFill>
                    <a:latin typeface="+mj-ea"/>
                    <a:ea typeface="+mj-ea"/>
                  </a:rPr>
                  <a:t>記憶</a:t>
                </a:r>
                <a:endParaRPr kumimoji="1" lang="ja-JP" altLang="en-US" sz="2000" dirty="0">
                  <a:solidFill>
                    <a:srgbClr val="FF0000"/>
                  </a:solidFill>
                  <a:latin typeface="+mj-ea"/>
                  <a:ea typeface="+mj-ea"/>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400000" y="5040000"/>
                <a:ext cx="1458028" cy="707886"/>
              </a:xfrm>
              <a:prstGeom prst="rect">
                <a:avLst/>
              </a:prstGeom>
              <a:blipFill rotWithShape="1">
                <a:blip r:embed="rId12"/>
                <a:stretch>
                  <a:fillRect l="-4603" t="-6034" b="-146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659696" y="4516916"/>
                <a:ext cx="43794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solidFill>
                            <a:schemeClr val="bg2">
                              <a:lumMod val="10000"/>
                            </a:schemeClr>
                          </a:solidFill>
                          <a:latin typeface="Cambria Math"/>
                          <a:ea typeface="+mj-ea"/>
                        </a:rPr>
                        <m:t>⋮</m:t>
                      </m:r>
                    </m:oMath>
                  </m:oMathPara>
                </a14:m>
                <a:endParaRPr kumimoji="1" lang="ja-JP" altLang="en-US" dirty="0">
                  <a:latin typeface="+mj-ea"/>
                  <a:ea typeface="+mj-ea"/>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659696" y="4516916"/>
                <a:ext cx="437940" cy="584775"/>
              </a:xfrm>
              <a:prstGeom prst="rect">
                <a:avLst/>
              </a:prstGeom>
              <a:blipFill rotWithShape="1">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7025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サーマル">
  <a:themeElements>
    <a:clrScheme name="サーマル">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サーマル">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サーマ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solidFill>
          <a:schemeClr val="accent1"/>
        </a:solidFill>
        <a:ln w="19050">
          <a:solidFill>
            <a:schemeClr val="bg2">
              <a:lumMod val="10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cmpd="sng">
          <a:solidFill>
            <a:schemeClr val="bg2">
              <a:lumMod val="10000"/>
            </a:schemeClr>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サーマル</Template>
  <TotalTime>19410</TotalTime>
  <Words>3621</Words>
  <Application>Microsoft Office PowerPoint</Application>
  <PresentationFormat>画面に合わせる (4:3)</PresentationFormat>
  <Paragraphs>639</Paragraphs>
  <Slides>48</Slides>
  <Notes>0</Notes>
  <HiddenSlides>8</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サーマル</vt:lpstr>
      <vt:lpstr>経験情報に基づく不完全知覚の解決 -確率的手法による知識量の抑制-</vt:lpstr>
      <vt:lpstr>強化学習</vt:lpstr>
      <vt:lpstr>実ロボットにおける強化学習</vt:lpstr>
      <vt:lpstr>強化学習における不完全知覚</vt:lpstr>
      <vt:lpstr>強化学習における不完全知覚の問題点</vt:lpstr>
      <vt:lpstr>不完全知覚：迷路の例</vt:lpstr>
      <vt:lpstr>先行研究:不完全知覚の判断</vt:lpstr>
      <vt:lpstr>先行研究:不完全知覚の細分化</vt:lpstr>
      <vt:lpstr>先行研究:状態知識の記憶</vt:lpstr>
      <vt:lpstr>先行研究:確定的な細分化の問題</vt:lpstr>
      <vt:lpstr>先行研究の問題：知識量の増加</vt:lpstr>
      <vt:lpstr> 不完全知覚とタスクの関係</vt:lpstr>
      <vt:lpstr>研究目的</vt:lpstr>
      <vt:lpstr>アプローチ：不完全知覚とタスクの関係</vt:lpstr>
      <vt:lpstr>アプローチ： タスクへの悪影響がある不完全知覚</vt:lpstr>
      <vt:lpstr>アプローチ：確率的な細分化</vt:lpstr>
      <vt:lpstr>アプローチ： 経験情報に基づく不完全知覚の判断</vt:lpstr>
      <vt:lpstr>アプローチ：経験情報に基づく 細分化の確率的判断(2/2)</vt:lpstr>
      <vt:lpstr>提案手法と強化学習</vt:lpstr>
      <vt:lpstr>細分化を行う確率の決定</vt:lpstr>
      <vt:lpstr>遷移する認識状態の分散〖σ_o ̂ 〗^2</vt:lpstr>
      <vt:lpstr>選択する行動の分散〖σ_a〗^2</vt:lpstr>
      <vt:lpstr>認識状態の経験回数N(o ̂_i,a_j 〖,o ̂〗_k )</vt:lpstr>
      <vt:lpstr>提案手法：状態認識の流れ</vt:lpstr>
      <vt:lpstr>提案手法：状態認識の流れ(1/4) 現状態の認識</vt:lpstr>
      <vt:lpstr>提案手法：状態認識の流れ(2/4) 不完全知覚の判定</vt:lpstr>
      <vt:lpstr>提案手法：状態認識の流れ(3/4) 細分化</vt:lpstr>
      <vt:lpstr>提案手法：状態認識の流れ(4/4) 経験情報の蓄積</vt:lpstr>
      <vt:lpstr>検証実験：概要</vt:lpstr>
      <vt:lpstr>検証実験：目的</vt:lpstr>
      <vt:lpstr>検証実験：エージェント設定</vt:lpstr>
      <vt:lpstr>検証実験：実験環境</vt:lpstr>
      <vt:lpstr>検証実験：実験パラメータ</vt:lpstr>
      <vt:lpstr>実験結果：各試行の行動回数1</vt:lpstr>
      <vt:lpstr>実験結果：各試行の行動回数2</vt:lpstr>
      <vt:lpstr>実験結果：各試行の行動回数3</vt:lpstr>
      <vt:lpstr>　実験結果：状態知識の数の推移</vt:lpstr>
      <vt:lpstr>検証実験：考察</vt:lpstr>
      <vt:lpstr>今後の課題</vt:lpstr>
      <vt:lpstr>PowerPoint プレゼンテーション</vt:lpstr>
      <vt:lpstr>先行研究と強化学習</vt:lpstr>
      <vt:lpstr>先行研究：提案手法の流れ</vt:lpstr>
      <vt:lpstr>先行研究：状態認識の流れ(1/4) 現状態の認識</vt:lpstr>
      <vt:lpstr>先行研究：状態認識の流れ(2/4) 不完全知覚の判定</vt:lpstr>
      <vt:lpstr>先行研究：状態認識の流れ(3/4) 細分化</vt:lpstr>
      <vt:lpstr>先行研究：状態認識の流れ(4/4) 経験情報の蓄積</vt:lpstr>
      <vt:lpstr>先行研究の問題：知識量の増加</vt:lpstr>
      <vt:lpstr>確定的な細分化による 知識量の増加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不完全知覚(仮)</dc:title>
  <dc:creator>hirama</dc:creator>
  <cp:lastModifiedBy>hirama</cp:lastModifiedBy>
  <cp:revision>688</cp:revision>
  <cp:lastPrinted>2013-02-17T18:55:27Z</cp:lastPrinted>
  <dcterms:created xsi:type="dcterms:W3CDTF">2012-10-04T07:28:27Z</dcterms:created>
  <dcterms:modified xsi:type="dcterms:W3CDTF">2013-02-18T00:35:37Z</dcterms:modified>
</cp:coreProperties>
</file>