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8" r:id="rId1"/>
  </p:sldMasterIdLst>
  <p:notesMasterIdLst>
    <p:notesMasterId r:id="rId54"/>
  </p:notesMasterIdLst>
  <p:handoutMasterIdLst>
    <p:handoutMasterId r:id="rId55"/>
  </p:handoutMasterIdLst>
  <p:sldIdLst>
    <p:sldId id="256" r:id="rId2"/>
    <p:sldId id="401" r:id="rId3"/>
    <p:sldId id="392" r:id="rId4"/>
    <p:sldId id="308" r:id="rId5"/>
    <p:sldId id="320" r:id="rId6"/>
    <p:sldId id="258" r:id="rId7"/>
    <p:sldId id="262" r:id="rId8"/>
    <p:sldId id="341" r:id="rId9"/>
    <p:sldId id="310" r:id="rId10"/>
    <p:sldId id="314" r:id="rId11"/>
    <p:sldId id="315" r:id="rId12"/>
    <p:sldId id="337" r:id="rId13"/>
    <p:sldId id="381" r:id="rId14"/>
    <p:sldId id="277" r:id="rId15"/>
    <p:sldId id="312" r:id="rId16"/>
    <p:sldId id="338" r:id="rId17"/>
    <p:sldId id="380" r:id="rId18"/>
    <p:sldId id="328" r:id="rId19"/>
    <p:sldId id="396" r:id="rId20"/>
    <p:sldId id="288" r:id="rId21"/>
    <p:sldId id="397" r:id="rId22"/>
    <p:sldId id="289" r:id="rId23"/>
    <p:sldId id="374" r:id="rId24"/>
    <p:sldId id="357" r:id="rId25"/>
    <p:sldId id="371" r:id="rId26"/>
    <p:sldId id="372" r:id="rId27"/>
    <p:sldId id="364" r:id="rId28"/>
    <p:sldId id="375" r:id="rId29"/>
    <p:sldId id="378" r:id="rId30"/>
    <p:sldId id="390" r:id="rId31"/>
    <p:sldId id="365" r:id="rId32"/>
    <p:sldId id="366" r:id="rId33"/>
    <p:sldId id="368" r:id="rId34"/>
    <p:sldId id="369" r:id="rId35"/>
    <p:sldId id="367" r:id="rId36"/>
    <p:sldId id="370" r:id="rId37"/>
    <p:sldId id="358" r:id="rId38"/>
    <p:sldId id="359" r:id="rId39"/>
    <p:sldId id="360" r:id="rId40"/>
    <p:sldId id="316" r:id="rId41"/>
    <p:sldId id="332" r:id="rId42"/>
    <p:sldId id="336" r:id="rId43"/>
    <p:sldId id="333" r:id="rId44"/>
    <p:sldId id="334" r:id="rId45"/>
    <p:sldId id="335" r:id="rId46"/>
    <p:sldId id="383" r:id="rId47"/>
    <p:sldId id="389" r:id="rId48"/>
    <p:sldId id="385" r:id="rId49"/>
    <p:sldId id="386" r:id="rId50"/>
    <p:sldId id="387" r:id="rId51"/>
    <p:sldId id="391" r:id="rId52"/>
    <p:sldId id="388" r:id="rId53"/>
  </p:sldIdLst>
  <p:sldSz cx="9144000" cy="6858000" type="screen4x3"/>
  <p:notesSz cx="6769100"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7" autoAdjust="0"/>
    <p:restoredTop sz="94421" autoAdjust="0"/>
  </p:normalViewPr>
  <p:slideViewPr>
    <p:cSldViewPr>
      <p:cViewPr>
        <p:scale>
          <a:sx n="60" d="100"/>
          <a:sy n="60" d="100"/>
        </p:scale>
        <p:origin x="-978" y="-678"/>
      </p:cViewPr>
      <p:guideLst>
        <p:guide orient="horz" pos="2160"/>
        <p:guide pos="2880"/>
      </p:guideLst>
    </p:cSldViewPr>
  </p:slideViewPr>
  <p:outlineViewPr>
    <p:cViewPr>
      <p:scale>
        <a:sx n="33" d="100"/>
        <a:sy n="33" d="100"/>
      </p:scale>
      <p:origin x="0" y="111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277" cy="495300"/>
          </a:xfrm>
          <a:prstGeom prst="rect">
            <a:avLst/>
          </a:prstGeom>
        </p:spPr>
        <p:txBody>
          <a:bodyPr vert="horz" lIns="91146" tIns="45573" rIns="91146" bIns="45573"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34257" y="0"/>
            <a:ext cx="2933277" cy="495300"/>
          </a:xfrm>
          <a:prstGeom prst="rect">
            <a:avLst/>
          </a:prstGeom>
        </p:spPr>
        <p:txBody>
          <a:bodyPr vert="horz" lIns="91146" tIns="45573" rIns="91146" bIns="45573" rtlCol="0"/>
          <a:lstStyle>
            <a:lvl1pPr algn="r">
              <a:defRPr sz="1200"/>
            </a:lvl1pPr>
          </a:lstStyle>
          <a:p>
            <a:fld id="{D4DDF35D-0BF0-4A75-8AF8-C95433D2F315}" type="datetimeFigureOut">
              <a:rPr kumimoji="1" lang="ja-JP" altLang="en-US" smtClean="0"/>
              <a:t>2013/2/14</a:t>
            </a:fld>
            <a:endParaRPr kumimoji="1" lang="ja-JP" altLang="en-US" dirty="0"/>
          </a:p>
        </p:txBody>
      </p:sp>
      <p:sp>
        <p:nvSpPr>
          <p:cNvPr id="4" name="フッター プレースホルダー 3"/>
          <p:cNvSpPr>
            <a:spLocks noGrp="1"/>
          </p:cNvSpPr>
          <p:nvPr>
            <p:ph type="ftr" sz="quarter" idx="2"/>
          </p:nvPr>
        </p:nvSpPr>
        <p:spPr>
          <a:xfrm>
            <a:off x="0" y="9408981"/>
            <a:ext cx="2933277" cy="495300"/>
          </a:xfrm>
          <a:prstGeom prst="rect">
            <a:avLst/>
          </a:prstGeom>
        </p:spPr>
        <p:txBody>
          <a:bodyPr vert="horz" lIns="91146" tIns="45573" rIns="91146" bIns="45573"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34257" y="9408981"/>
            <a:ext cx="2933277" cy="495300"/>
          </a:xfrm>
          <a:prstGeom prst="rect">
            <a:avLst/>
          </a:prstGeom>
        </p:spPr>
        <p:txBody>
          <a:bodyPr vert="horz" lIns="91146" tIns="45573" rIns="91146" bIns="45573" rtlCol="0" anchor="b"/>
          <a:lstStyle>
            <a:lvl1pPr algn="r">
              <a:defRPr sz="1200"/>
            </a:lvl1pPr>
          </a:lstStyle>
          <a:p>
            <a:fld id="{A6041EA4-8023-4954-8A36-28DBA970D799}" type="slidenum">
              <a:rPr kumimoji="1" lang="ja-JP" altLang="en-US" smtClean="0"/>
              <a:t>‹#›</a:t>
            </a:fld>
            <a:endParaRPr kumimoji="1" lang="ja-JP" altLang="en-US" dirty="0"/>
          </a:p>
        </p:txBody>
      </p:sp>
    </p:spTree>
    <p:extLst>
      <p:ext uri="{BB962C8B-B14F-4D97-AF65-F5344CB8AC3E}">
        <p14:creationId xmlns:p14="http://schemas.microsoft.com/office/powerpoint/2010/main" val="407193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277" cy="495300"/>
          </a:xfrm>
          <a:prstGeom prst="rect">
            <a:avLst/>
          </a:prstGeom>
        </p:spPr>
        <p:txBody>
          <a:bodyPr vert="horz" lIns="91146" tIns="45573" rIns="91146" bIns="4557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34257" y="0"/>
            <a:ext cx="2933277" cy="495300"/>
          </a:xfrm>
          <a:prstGeom prst="rect">
            <a:avLst/>
          </a:prstGeom>
        </p:spPr>
        <p:txBody>
          <a:bodyPr vert="horz" lIns="91146" tIns="45573" rIns="91146" bIns="45573" rtlCol="0"/>
          <a:lstStyle>
            <a:lvl1pPr algn="r">
              <a:defRPr sz="1200"/>
            </a:lvl1pPr>
          </a:lstStyle>
          <a:p>
            <a:fld id="{AC6537F2-F193-4421-B4BD-E523E91A17E7}" type="datetimeFigureOut">
              <a:rPr kumimoji="1" lang="ja-JP" altLang="en-US" smtClean="0"/>
              <a:t>2013/2/14</a:t>
            </a:fld>
            <a:endParaRPr kumimoji="1" lang="ja-JP" altLang="en-US" dirty="0"/>
          </a:p>
        </p:txBody>
      </p:sp>
      <p:sp>
        <p:nvSpPr>
          <p:cNvPr id="4" name="スライド イメージ プレースホルダー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146" tIns="45573" rIns="91146" bIns="45573" rtlCol="0" anchor="ctr"/>
          <a:lstStyle/>
          <a:p>
            <a:endParaRPr lang="ja-JP" altLang="en-US" dirty="0"/>
          </a:p>
        </p:txBody>
      </p:sp>
      <p:sp>
        <p:nvSpPr>
          <p:cNvPr id="5" name="ノート プレースホルダー 4"/>
          <p:cNvSpPr>
            <a:spLocks noGrp="1"/>
          </p:cNvSpPr>
          <p:nvPr>
            <p:ph type="body" sz="quarter" idx="3"/>
          </p:nvPr>
        </p:nvSpPr>
        <p:spPr>
          <a:xfrm>
            <a:off x="676910" y="4705350"/>
            <a:ext cx="5415280" cy="4457700"/>
          </a:xfrm>
          <a:prstGeom prst="rect">
            <a:avLst/>
          </a:prstGeom>
        </p:spPr>
        <p:txBody>
          <a:bodyPr vert="horz" lIns="91146" tIns="45573" rIns="91146" bIns="4557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08981"/>
            <a:ext cx="2933277" cy="495300"/>
          </a:xfrm>
          <a:prstGeom prst="rect">
            <a:avLst/>
          </a:prstGeom>
        </p:spPr>
        <p:txBody>
          <a:bodyPr vert="horz" lIns="91146" tIns="45573" rIns="91146" bIns="4557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34257" y="9408981"/>
            <a:ext cx="2933277" cy="495300"/>
          </a:xfrm>
          <a:prstGeom prst="rect">
            <a:avLst/>
          </a:prstGeom>
        </p:spPr>
        <p:txBody>
          <a:bodyPr vert="horz" lIns="91146" tIns="45573" rIns="91146" bIns="45573" rtlCol="0" anchor="b"/>
          <a:lstStyle>
            <a:lvl1pPr algn="r">
              <a:defRPr sz="1200"/>
            </a:lvl1pPr>
          </a:lstStyle>
          <a:p>
            <a:fld id="{284C7F8C-EDC6-4D28-AB96-96AEAD2E22E7}" type="slidenum">
              <a:rPr kumimoji="1" lang="ja-JP" altLang="en-US" smtClean="0"/>
              <a:t>‹#›</a:t>
            </a:fld>
            <a:endParaRPr kumimoji="1" lang="ja-JP" altLang="en-US" dirty="0"/>
          </a:p>
        </p:txBody>
      </p:sp>
    </p:spTree>
    <p:extLst>
      <p:ext uri="{BB962C8B-B14F-4D97-AF65-F5344CB8AC3E}">
        <p14:creationId xmlns:p14="http://schemas.microsoft.com/office/powerpoint/2010/main" val="35941570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2</a:t>
            </a:fld>
            <a:endParaRPr kumimoji="1" lang="ja-JP" altLang="en-US" dirty="0"/>
          </a:p>
        </p:txBody>
      </p:sp>
    </p:spTree>
    <p:extLst>
      <p:ext uri="{BB962C8B-B14F-4D97-AF65-F5344CB8AC3E}">
        <p14:creationId xmlns:p14="http://schemas.microsoft.com/office/powerpoint/2010/main" val="405311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34</a:t>
            </a:fld>
            <a:endParaRPr kumimoji="1" lang="ja-JP" altLang="en-US" dirty="0"/>
          </a:p>
        </p:txBody>
      </p:sp>
    </p:spTree>
    <p:extLst>
      <p:ext uri="{BB962C8B-B14F-4D97-AF65-F5344CB8AC3E}">
        <p14:creationId xmlns:p14="http://schemas.microsoft.com/office/powerpoint/2010/main" val="3554311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44</a:t>
            </a:fld>
            <a:endParaRPr kumimoji="1" lang="ja-JP" altLang="en-US" dirty="0"/>
          </a:p>
        </p:txBody>
      </p:sp>
    </p:spTree>
    <p:extLst>
      <p:ext uri="{BB962C8B-B14F-4D97-AF65-F5344CB8AC3E}">
        <p14:creationId xmlns:p14="http://schemas.microsoft.com/office/powerpoint/2010/main" val="229332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50</a:t>
            </a:fld>
            <a:endParaRPr kumimoji="1" lang="ja-JP" altLang="en-US" dirty="0"/>
          </a:p>
        </p:txBody>
      </p:sp>
    </p:spTree>
    <p:extLst>
      <p:ext uri="{BB962C8B-B14F-4D97-AF65-F5344CB8AC3E}">
        <p14:creationId xmlns:p14="http://schemas.microsoft.com/office/powerpoint/2010/main" val="229332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5</a:t>
            </a:fld>
            <a:endParaRPr kumimoji="1" lang="ja-JP" altLang="en-US" dirty="0"/>
          </a:p>
        </p:txBody>
      </p:sp>
    </p:spTree>
    <p:extLst>
      <p:ext uri="{BB962C8B-B14F-4D97-AF65-F5344CB8AC3E}">
        <p14:creationId xmlns:p14="http://schemas.microsoft.com/office/powerpoint/2010/main" val="262759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6</a:t>
            </a:fld>
            <a:endParaRPr kumimoji="1" lang="ja-JP" altLang="en-US" dirty="0"/>
          </a:p>
        </p:txBody>
      </p:sp>
    </p:spTree>
    <p:extLst>
      <p:ext uri="{BB962C8B-B14F-4D97-AF65-F5344CB8AC3E}">
        <p14:creationId xmlns:p14="http://schemas.microsoft.com/office/powerpoint/2010/main" val="307428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8</a:t>
            </a:fld>
            <a:endParaRPr kumimoji="1" lang="ja-JP" altLang="en-US" dirty="0"/>
          </a:p>
        </p:txBody>
      </p:sp>
    </p:spTree>
    <p:extLst>
      <p:ext uri="{BB962C8B-B14F-4D97-AF65-F5344CB8AC3E}">
        <p14:creationId xmlns:p14="http://schemas.microsoft.com/office/powerpoint/2010/main" val="344499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12</a:t>
            </a:fld>
            <a:endParaRPr kumimoji="1" lang="ja-JP" altLang="en-US" dirty="0"/>
          </a:p>
        </p:txBody>
      </p:sp>
    </p:spTree>
    <p:extLst>
      <p:ext uri="{BB962C8B-B14F-4D97-AF65-F5344CB8AC3E}">
        <p14:creationId xmlns:p14="http://schemas.microsoft.com/office/powerpoint/2010/main" val="26501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14</a:t>
            </a:fld>
            <a:endParaRPr kumimoji="1" lang="ja-JP" altLang="en-US" dirty="0"/>
          </a:p>
        </p:txBody>
      </p:sp>
    </p:spTree>
    <p:extLst>
      <p:ext uri="{BB962C8B-B14F-4D97-AF65-F5344CB8AC3E}">
        <p14:creationId xmlns:p14="http://schemas.microsoft.com/office/powerpoint/2010/main" val="244972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16</a:t>
            </a:fld>
            <a:endParaRPr kumimoji="1" lang="ja-JP" altLang="en-US" dirty="0"/>
          </a:p>
        </p:txBody>
      </p:sp>
    </p:spTree>
    <p:extLst>
      <p:ext uri="{BB962C8B-B14F-4D97-AF65-F5344CB8AC3E}">
        <p14:creationId xmlns:p14="http://schemas.microsoft.com/office/powerpoint/2010/main" val="265016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21</a:t>
            </a:fld>
            <a:endParaRPr kumimoji="1" lang="ja-JP" altLang="en-US" dirty="0"/>
          </a:p>
        </p:txBody>
      </p:sp>
    </p:spTree>
    <p:extLst>
      <p:ext uri="{BB962C8B-B14F-4D97-AF65-F5344CB8AC3E}">
        <p14:creationId xmlns:p14="http://schemas.microsoft.com/office/powerpoint/2010/main" val="126432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4C7F8C-EDC6-4D28-AB96-96AEAD2E22E7}" type="slidenum">
              <a:rPr kumimoji="1" lang="ja-JP" altLang="en-US" smtClean="0"/>
              <a:t>28</a:t>
            </a:fld>
            <a:endParaRPr kumimoji="1" lang="ja-JP" altLang="en-US" dirty="0"/>
          </a:p>
        </p:txBody>
      </p:sp>
    </p:spTree>
    <p:extLst>
      <p:ext uri="{BB962C8B-B14F-4D97-AF65-F5344CB8AC3E}">
        <p14:creationId xmlns:p14="http://schemas.microsoft.com/office/powerpoint/2010/main" val="347902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8" name="Slide Number Placeholder 7"/>
          <p:cNvSpPr>
            <a:spLocks noGrp="1"/>
          </p:cNvSpPr>
          <p:nvPr>
            <p:ph type="sldNum" sz="quarter" idx="11"/>
          </p:nvPr>
        </p:nvSpPr>
        <p:spPr/>
        <p:txBody>
          <a:bodyPr/>
          <a:lstStyle/>
          <a:p>
            <a:fld id="{FA08737F-109F-4C0C-B6B4-D60863B4CA66}" type="slidenum">
              <a:rPr kumimoji="1" lang="ja-JP" altLang="en-US" smtClean="0"/>
              <a:t>‹#›</a:t>
            </a:fld>
            <a:endParaRPr kumimoji="1" lang="ja-JP" altLang="en-US" dirty="0"/>
          </a:p>
        </p:txBody>
      </p:sp>
      <p:sp>
        <p:nvSpPr>
          <p:cNvPr id="9" name="Footer Placeholder 8"/>
          <p:cNvSpPr>
            <a:spLocks noGrp="1"/>
          </p:cNvSpPr>
          <p:nvPr>
            <p:ph type="ftr" sz="quarter" idx="12"/>
          </p:nvPr>
        </p:nvSpPr>
        <p:spPr/>
        <p:txBody>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80D23-D916-45AC-B4D4-5B9895C7E471}" type="datetimeFigureOut">
              <a:rPr kumimoji="1" lang="ja-JP" altLang="en-US" smtClean="0"/>
              <a:t>2013/2/14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A08737F-109F-4C0C-B6B4-D60863B4CA66}"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5D80D23-D916-45AC-B4D4-5B9895C7E471}" type="datetimeFigureOut">
              <a:rPr kumimoji="1" lang="ja-JP" altLang="en-US" smtClean="0"/>
              <a:t>2013/2/14</a:t>
            </a:fld>
            <a:endParaRPr kumimoji="1" lang="ja-JP" alt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A08737F-109F-4C0C-B6B4-D60863B4CA66}" type="slidenum">
              <a:rPr kumimoji="1" lang="ja-JP" altLang="en-US" smtClean="0"/>
              <a:t>‹#›</a:t>
            </a:fld>
            <a:endParaRPr kumimoji="1" lang="ja-JP" alt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0.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7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20688" y="692696"/>
            <a:ext cx="12169352" cy="2239889"/>
          </a:xfrm>
        </p:spPr>
        <p:txBody>
          <a:bodyPr/>
          <a:lstStyle/>
          <a:p>
            <a:r>
              <a:rPr lang="ja-JP" altLang="en-US" sz="4800" dirty="0" smtClean="0"/>
              <a:t>センサの重要度に応じた</a:t>
            </a:r>
            <a:r>
              <a:rPr lang="en-US" altLang="ja-JP" sz="4800" dirty="0" smtClean="0"/>
              <a:t/>
            </a:r>
            <a:br>
              <a:rPr lang="en-US" altLang="ja-JP" sz="4800" dirty="0" smtClean="0"/>
            </a:br>
            <a:r>
              <a:rPr lang="ja-JP" altLang="en-US" sz="4800" dirty="0" smtClean="0"/>
              <a:t>学習空間の動的構成</a:t>
            </a:r>
            <a:endParaRPr kumimoji="1" lang="ja-JP" altLang="en-US" sz="3600" dirty="0"/>
          </a:p>
        </p:txBody>
      </p:sp>
      <p:sp>
        <p:nvSpPr>
          <p:cNvPr id="3" name="サブタイトル 2"/>
          <p:cNvSpPr>
            <a:spLocks noGrp="1"/>
          </p:cNvSpPr>
          <p:nvPr>
            <p:ph type="subTitle" idx="1"/>
          </p:nvPr>
        </p:nvSpPr>
        <p:spPr>
          <a:xfrm>
            <a:off x="457200" y="4800600"/>
            <a:ext cx="7211144" cy="1724744"/>
          </a:xfrm>
        </p:spPr>
        <p:txBody>
          <a:bodyPr>
            <a:normAutofit/>
          </a:bodyPr>
          <a:lstStyle/>
          <a:p>
            <a:pPr algn="l"/>
            <a:r>
              <a:rPr kumimoji="1" lang="ja-JP" altLang="en-US" sz="2400" dirty="0" smtClean="0">
                <a:solidFill>
                  <a:schemeClr val="tx1"/>
                </a:solidFill>
              </a:rPr>
              <a:t>室蘭工業大学 </a:t>
            </a:r>
            <a:r>
              <a:rPr lang="ja-JP" altLang="en-US" dirty="0">
                <a:solidFill>
                  <a:schemeClr val="tx1"/>
                </a:solidFill>
              </a:rPr>
              <a:t> </a:t>
            </a:r>
            <a:r>
              <a:rPr kumimoji="1" lang="ja-JP" altLang="en-US" sz="2400" dirty="0" smtClean="0">
                <a:solidFill>
                  <a:schemeClr val="tx1"/>
                </a:solidFill>
              </a:rPr>
              <a:t>情報電子工学系学科 </a:t>
            </a:r>
            <a:endParaRPr kumimoji="1" lang="en-US" altLang="ja-JP" sz="2400" dirty="0" smtClean="0">
              <a:solidFill>
                <a:schemeClr val="tx1"/>
              </a:solidFill>
            </a:endParaRPr>
          </a:p>
          <a:p>
            <a:pPr algn="l"/>
            <a:r>
              <a:rPr kumimoji="1" lang="ja-JP" altLang="en-US" sz="2400" dirty="0" smtClean="0">
                <a:solidFill>
                  <a:schemeClr val="tx1"/>
                </a:solidFill>
              </a:rPr>
              <a:t>認知ロボティクス研究室</a:t>
            </a:r>
            <a:endParaRPr kumimoji="1" lang="en-US" altLang="ja-JP" sz="2400" dirty="0" smtClean="0">
              <a:solidFill>
                <a:schemeClr val="tx1"/>
              </a:solidFill>
            </a:endParaRPr>
          </a:p>
          <a:p>
            <a:pPr algn="l"/>
            <a:r>
              <a:rPr lang="ja-JP" altLang="en-US" dirty="0" smtClean="0">
                <a:solidFill>
                  <a:schemeClr val="tx1"/>
                </a:solidFill>
              </a:rPr>
              <a:t>４年</a:t>
            </a:r>
            <a:r>
              <a:rPr lang="en-US" altLang="ja-JP" dirty="0" smtClean="0">
                <a:solidFill>
                  <a:schemeClr val="tx1"/>
                </a:solidFill>
              </a:rPr>
              <a:t>   </a:t>
            </a:r>
            <a:r>
              <a:rPr lang="ja-JP" altLang="en-US" sz="2400" dirty="0" smtClean="0">
                <a:solidFill>
                  <a:schemeClr val="tx1"/>
                </a:solidFill>
              </a:rPr>
              <a:t>木村 敏久</a:t>
            </a:r>
            <a:endParaRPr kumimoji="1" lang="ja-JP" altLang="en-US" sz="2400" dirty="0">
              <a:solidFill>
                <a:schemeClr val="tx1"/>
              </a:solidFill>
            </a:endParaRPr>
          </a:p>
        </p:txBody>
      </p:sp>
    </p:spTree>
    <p:extLst>
      <p:ext uri="{BB962C8B-B14F-4D97-AF65-F5344CB8AC3E}">
        <p14:creationId xmlns:p14="http://schemas.microsoft.com/office/powerpoint/2010/main" val="229534496"/>
      </p:ext>
    </p:extLst>
  </p:cSld>
  <p:clrMapOvr>
    <a:masterClrMapping/>
  </p:clrMapOvr>
  <mc:AlternateContent xmlns:mc="http://schemas.openxmlformats.org/markup-compatibility/2006" xmlns:p14="http://schemas.microsoft.com/office/powerpoint/2010/main">
    <mc:Choice Requires="p14">
      <p:transition spd="slow" p14:dur="2000" advTm="6687"/>
    </mc:Choice>
    <mc:Fallback xmlns="">
      <p:transition spd="slow" advTm="66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528" y="0"/>
            <a:ext cx="9505056" cy="1600200"/>
          </a:xfrm>
        </p:spPr>
        <p:txBody>
          <a:bodyPr/>
          <a:lstStyle/>
          <a:p>
            <a:r>
              <a:rPr lang="en-US" altLang="ja-JP" dirty="0"/>
              <a:t/>
            </a:r>
            <a:br>
              <a:rPr lang="en-US" altLang="ja-JP" dirty="0"/>
            </a:br>
            <a:r>
              <a:rPr lang="ja-JP" altLang="en-US" dirty="0" smtClean="0"/>
              <a:t>アプローチ</a:t>
            </a:r>
            <a:r>
              <a:rPr lang="en-US" altLang="ja-JP" dirty="0" smtClean="0"/>
              <a:t/>
            </a:r>
            <a:br>
              <a:rPr lang="en-US" altLang="ja-JP" dirty="0" smtClean="0"/>
            </a:br>
            <a:r>
              <a:rPr lang="ja-JP" altLang="en-US" dirty="0"/>
              <a:t>学習</a:t>
            </a:r>
            <a:r>
              <a:rPr lang="ja-JP" altLang="en-US" dirty="0" smtClean="0"/>
              <a:t>空間の構成</a:t>
            </a:r>
            <a:endParaRPr kumimoji="1" lang="ja-JP" altLang="en-US" dirty="0"/>
          </a:p>
        </p:txBody>
      </p:sp>
      <p:sp>
        <p:nvSpPr>
          <p:cNvPr id="3" name="コンテンツ プレースホルダー 2"/>
          <p:cNvSpPr>
            <a:spLocks noGrp="1"/>
          </p:cNvSpPr>
          <p:nvPr>
            <p:ph idx="1"/>
          </p:nvPr>
        </p:nvSpPr>
        <p:spPr/>
        <p:txBody>
          <a:bodyPr/>
          <a:lstStyle/>
          <a:p>
            <a:pPr>
              <a:buSzPct val="50000"/>
              <a:buFont typeface="Wingdings" pitchFamily="2" charset="2"/>
              <a:buChar char="u"/>
            </a:pPr>
            <a:r>
              <a:rPr kumimoji="1" lang="ja-JP" altLang="en-US" dirty="0" smtClean="0">
                <a:solidFill>
                  <a:schemeClr val="accent5"/>
                </a:solidFill>
              </a:rPr>
              <a:t>センサの重要度が高い</a:t>
            </a:r>
            <a:endParaRPr kumimoji="1" lang="en-US" altLang="ja-JP" dirty="0" smtClean="0">
              <a:solidFill>
                <a:schemeClr val="accent5"/>
              </a:solidFill>
            </a:endParaRPr>
          </a:p>
          <a:p>
            <a:pPr marL="0" indent="0">
              <a:buNone/>
            </a:pPr>
            <a:r>
              <a:rPr lang="ja-JP" altLang="en-US" dirty="0" smtClean="0"/>
              <a:t>　</a:t>
            </a:r>
            <a:r>
              <a:rPr lang="ja-JP" altLang="en-US" dirty="0" smtClean="0">
                <a:solidFill>
                  <a:schemeClr val="tx1"/>
                </a:solidFill>
              </a:rPr>
              <a:t>タスクを達成するのに重要なセンサと予測され，細かく</a:t>
            </a:r>
            <a:endParaRPr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センシングする必要がある</a:t>
            </a:r>
            <a:endParaRPr lang="en-US" altLang="ja-JP" dirty="0" smtClean="0">
              <a:solidFill>
                <a:schemeClr val="tx1"/>
              </a:solidFill>
            </a:endParaRPr>
          </a:p>
          <a:p>
            <a:endParaRPr kumimoji="1" lang="en-US" altLang="ja-JP" dirty="0" smtClean="0"/>
          </a:p>
          <a:p>
            <a:endParaRPr kumimoji="1" lang="en-US" altLang="ja-JP" dirty="0" smtClean="0"/>
          </a:p>
          <a:p>
            <a:pPr>
              <a:buSzPct val="50000"/>
              <a:buFont typeface="Wingdings" pitchFamily="2" charset="2"/>
              <a:buChar char="u"/>
            </a:pPr>
            <a:r>
              <a:rPr lang="ja-JP" altLang="en-US" dirty="0" smtClean="0">
                <a:solidFill>
                  <a:schemeClr val="accent5"/>
                </a:solidFill>
              </a:rPr>
              <a:t>センサの重要度が低い</a:t>
            </a:r>
            <a:endParaRPr lang="en-US" altLang="ja-JP" dirty="0" smtClean="0">
              <a:solidFill>
                <a:schemeClr val="accent5"/>
              </a:solidFill>
            </a:endParaRPr>
          </a:p>
          <a:p>
            <a:pPr marL="0" indent="0">
              <a:buNone/>
            </a:pPr>
            <a:r>
              <a:rPr lang="ja-JP" altLang="en-US" dirty="0" smtClean="0">
                <a:solidFill>
                  <a:schemeClr val="accent5"/>
                </a:solidFill>
              </a:rPr>
              <a:t>　</a:t>
            </a:r>
            <a:r>
              <a:rPr lang="ja-JP" altLang="en-US" dirty="0" smtClean="0">
                <a:solidFill>
                  <a:schemeClr val="tx1"/>
                </a:solidFill>
              </a:rPr>
              <a:t>タスクを達成するのに重要ではないセンサと予測され，　</a:t>
            </a:r>
            <a:endParaRPr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細かくセンシングする必要がない</a:t>
            </a:r>
            <a:endParaRPr kumimoji="1" lang="ja-JP" altLang="en-US" dirty="0">
              <a:solidFill>
                <a:schemeClr val="tx1"/>
              </a:solidFill>
            </a:endParaRPr>
          </a:p>
        </p:txBody>
      </p:sp>
      <p:sp>
        <p:nvSpPr>
          <p:cNvPr id="4" name="テキスト ボックス 3"/>
          <p:cNvSpPr txBox="1"/>
          <p:nvPr/>
        </p:nvSpPr>
        <p:spPr>
          <a:xfrm>
            <a:off x="3347864" y="3140967"/>
            <a:ext cx="3877985" cy="461665"/>
          </a:xfrm>
          <a:prstGeom prst="rect">
            <a:avLst/>
          </a:prstGeom>
          <a:noFill/>
        </p:spPr>
        <p:txBody>
          <a:bodyPr wrap="none" rtlCol="0">
            <a:spAutoFit/>
          </a:bodyPr>
          <a:lstStyle/>
          <a:p>
            <a:r>
              <a:rPr kumimoji="1" lang="ja-JP" altLang="en-US" sz="2400" dirty="0" smtClean="0">
                <a:solidFill>
                  <a:schemeClr val="accent2"/>
                </a:solidFill>
              </a:rPr>
              <a:t>センサの状態数を多くする</a:t>
            </a:r>
            <a:endParaRPr kumimoji="1" lang="ja-JP" altLang="en-US" sz="2400" dirty="0">
              <a:solidFill>
                <a:schemeClr val="accent2"/>
              </a:solidFill>
            </a:endParaRPr>
          </a:p>
        </p:txBody>
      </p:sp>
      <p:sp>
        <p:nvSpPr>
          <p:cNvPr id="5" name="テキスト ボックス 4"/>
          <p:cNvSpPr txBox="1"/>
          <p:nvPr/>
        </p:nvSpPr>
        <p:spPr>
          <a:xfrm>
            <a:off x="3373016" y="5474743"/>
            <a:ext cx="4185761" cy="461665"/>
          </a:xfrm>
          <a:prstGeom prst="rect">
            <a:avLst/>
          </a:prstGeom>
          <a:noFill/>
        </p:spPr>
        <p:txBody>
          <a:bodyPr wrap="none" rtlCol="0">
            <a:spAutoFit/>
          </a:bodyPr>
          <a:lstStyle/>
          <a:p>
            <a:r>
              <a:rPr kumimoji="1" lang="ja-JP" altLang="en-US" sz="2400" dirty="0" smtClean="0">
                <a:solidFill>
                  <a:schemeClr val="accent2"/>
                </a:solidFill>
              </a:rPr>
              <a:t>センサの状態数を少なくする</a:t>
            </a:r>
            <a:endParaRPr kumimoji="1" lang="ja-JP" altLang="en-US" sz="2400" dirty="0">
              <a:solidFill>
                <a:schemeClr val="accent2"/>
              </a:solidFill>
            </a:endParaRPr>
          </a:p>
        </p:txBody>
      </p:sp>
      <p:sp>
        <p:nvSpPr>
          <p:cNvPr id="6" name="右矢印 5"/>
          <p:cNvSpPr/>
          <p:nvPr/>
        </p:nvSpPr>
        <p:spPr>
          <a:xfrm>
            <a:off x="1979712" y="30862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右矢印 6"/>
          <p:cNvSpPr/>
          <p:nvPr/>
        </p:nvSpPr>
        <p:spPr>
          <a:xfrm>
            <a:off x="1940955" y="54736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27512956"/>
      </p:ext>
    </p:extLst>
  </p:cSld>
  <p:clrMapOvr>
    <a:masterClrMapping/>
  </p:clrMapOvr>
  <mc:AlternateContent xmlns:mc="http://schemas.openxmlformats.org/markup-compatibility/2006" xmlns:p14="http://schemas.microsoft.com/office/powerpoint/2010/main">
    <mc:Choice Requires="p14">
      <p:transition spd="slow" p14:dur="2000" advTm="26951"/>
    </mc:Choice>
    <mc:Fallback xmlns="">
      <p:transition spd="slow" advTm="2695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4976509" y="4859800"/>
            <a:ext cx="2563162" cy="4045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6259598" y="4109678"/>
            <a:ext cx="1283089" cy="40450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4960437" y="4109679"/>
            <a:ext cx="1283089" cy="4045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センサの</a:t>
            </a:r>
            <a:r>
              <a:rPr kumimoji="1" lang="ja-JP" altLang="en-US" dirty="0" smtClean="0"/>
              <a:t>重要度に</a:t>
            </a:r>
            <a:r>
              <a:rPr kumimoji="1" lang="en-US" altLang="ja-JP" dirty="0" smtClean="0"/>
              <a:t/>
            </a:r>
            <a:br>
              <a:rPr kumimoji="1" lang="en-US" altLang="ja-JP" dirty="0" smtClean="0"/>
            </a:br>
            <a:r>
              <a:rPr kumimoji="1" lang="ja-JP" altLang="en-US" dirty="0" smtClean="0"/>
              <a:t>応じた状態数の変更</a:t>
            </a:r>
            <a:endParaRPr kumimoji="1" lang="ja-JP" altLang="en-US" dirty="0"/>
          </a:p>
        </p:txBody>
      </p:sp>
      <p:sp>
        <p:nvSpPr>
          <p:cNvPr id="58" name="下矢印 57"/>
          <p:cNvSpPr/>
          <p:nvPr/>
        </p:nvSpPr>
        <p:spPr>
          <a:xfrm rot="16200000">
            <a:off x="3561421" y="3334644"/>
            <a:ext cx="79208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p:cNvSpPr txBox="1"/>
          <p:nvPr/>
        </p:nvSpPr>
        <p:spPr>
          <a:xfrm>
            <a:off x="341485" y="1774275"/>
            <a:ext cx="5416868" cy="461665"/>
          </a:xfrm>
          <a:prstGeom prst="rect">
            <a:avLst/>
          </a:prstGeom>
          <a:noFill/>
        </p:spPr>
        <p:txBody>
          <a:bodyPr wrap="none" rtlCol="0">
            <a:spAutoFit/>
          </a:bodyPr>
          <a:lstStyle/>
          <a:p>
            <a:r>
              <a:rPr kumimoji="1" lang="ja-JP" altLang="en-US" sz="2400" dirty="0" smtClean="0"/>
              <a:t>あるセンサに対応する状態軸に対して</a:t>
            </a:r>
            <a:endParaRPr kumimoji="1" lang="ja-JP" altLang="en-US" sz="2400" dirty="0"/>
          </a:p>
        </p:txBody>
      </p:sp>
      <p:sp>
        <p:nvSpPr>
          <p:cNvPr id="79" name="テキスト ボックス 78"/>
          <p:cNvSpPr txBox="1"/>
          <p:nvPr/>
        </p:nvSpPr>
        <p:spPr>
          <a:xfrm>
            <a:off x="450767" y="5600328"/>
            <a:ext cx="8186857" cy="830997"/>
          </a:xfrm>
          <a:prstGeom prst="rect">
            <a:avLst/>
          </a:prstGeom>
          <a:noFill/>
        </p:spPr>
        <p:txBody>
          <a:bodyPr wrap="none" rtlCol="0">
            <a:spAutoFit/>
          </a:bodyPr>
          <a:lstStyle/>
          <a:p>
            <a:r>
              <a:rPr kumimoji="1" lang="ja-JP" altLang="en-US" sz="2400" dirty="0" smtClean="0"/>
              <a:t>重要度に応じて単位状態を統合し</a:t>
            </a:r>
            <a:r>
              <a:rPr kumimoji="1" lang="ja-JP" altLang="en-US" sz="2400" dirty="0" smtClean="0">
                <a:solidFill>
                  <a:schemeClr val="accent2"/>
                </a:solidFill>
              </a:rPr>
              <a:t>状態数を変更</a:t>
            </a:r>
            <a:r>
              <a:rPr kumimoji="1" lang="ja-JP" altLang="en-US" sz="2400" dirty="0" smtClean="0"/>
              <a:t>する</a:t>
            </a:r>
            <a:r>
              <a:rPr lang="ja-JP" altLang="en-US" sz="2400" dirty="0"/>
              <a:t>こと</a:t>
            </a:r>
            <a:r>
              <a:rPr lang="ja-JP" altLang="en-US" sz="2400" dirty="0" smtClean="0"/>
              <a:t>で</a:t>
            </a:r>
            <a:endParaRPr lang="en-US" altLang="ja-JP" sz="2400" dirty="0" smtClean="0"/>
          </a:p>
          <a:p>
            <a:r>
              <a:rPr lang="ja-JP" altLang="en-US" sz="2400" dirty="0" smtClean="0"/>
              <a:t>重要度の低いセンサの状態数が減り</a:t>
            </a:r>
            <a:r>
              <a:rPr lang="ja-JP" altLang="en-US" sz="2400" dirty="0" smtClean="0">
                <a:solidFill>
                  <a:schemeClr val="accent2"/>
                </a:solidFill>
              </a:rPr>
              <a:t>学習空間が縮小</a:t>
            </a:r>
            <a:r>
              <a:rPr lang="ja-JP" altLang="en-US" sz="2400" dirty="0" smtClean="0"/>
              <a:t>する</a:t>
            </a:r>
            <a:endParaRPr lang="en-US" altLang="ja-JP" sz="2400" dirty="0" smtClean="0"/>
          </a:p>
        </p:txBody>
      </p:sp>
      <p:grpSp>
        <p:nvGrpSpPr>
          <p:cNvPr id="13" name="グループ化 12"/>
          <p:cNvGrpSpPr/>
          <p:nvPr/>
        </p:nvGrpSpPr>
        <p:grpSpPr>
          <a:xfrm>
            <a:off x="4219129" y="2489799"/>
            <a:ext cx="4889721" cy="2786457"/>
            <a:chOff x="4219129" y="2642749"/>
            <a:chExt cx="4889721" cy="2786457"/>
          </a:xfrm>
        </p:grpSpPr>
        <p:sp>
          <p:nvSpPr>
            <p:cNvPr id="67" name="テキスト ボックス 66"/>
            <p:cNvSpPr txBox="1"/>
            <p:nvPr/>
          </p:nvSpPr>
          <p:spPr>
            <a:xfrm>
              <a:off x="8231687" y="3851756"/>
              <a:ext cx="877163" cy="369332"/>
            </a:xfrm>
            <a:prstGeom prst="rect">
              <a:avLst/>
            </a:prstGeom>
            <a:noFill/>
          </p:spPr>
          <p:txBody>
            <a:bodyPr wrap="none" rtlCol="0">
              <a:spAutoFit/>
            </a:bodyPr>
            <a:lstStyle/>
            <a:p>
              <a:r>
                <a:rPr kumimoji="1" lang="ja-JP" altLang="en-US" dirty="0" smtClean="0"/>
                <a:t>重要度</a:t>
              </a:r>
              <a:endParaRPr kumimoji="1" lang="ja-JP" altLang="en-US" dirty="0"/>
            </a:p>
          </p:txBody>
        </p:sp>
        <p:grpSp>
          <p:nvGrpSpPr>
            <p:cNvPr id="12" name="グループ化 11"/>
            <p:cNvGrpSpPr/>
            <p:nvPr/>
          </p:nvGrpSpPr>
          <p:grpSpPr>
            <a:xfrm>
              <a:off x="4219129" y="2642749"/>
              <a:ext cx="4112334" cy="2786457"/>
              <a:chOff x="4219129" y="2642749"/>
              <a:chExt cx="4112334" cy="2786457"/>
            </a:xfrm>
          </p:grpSpPr>
          <p:grpSp>
            <p:nvGrpSpPr>
              <p:cNvPr id="62" name="グループ化 61"/>
              <p:cNvGrpSpPr/>
              <p:nvPr/>
            </p:nvGrpSpPr>
            <p:grpSpPr>
              <a:xfrm>
                <a:off x="4947383" y="2642749"/>
                <a:ext cx="2592288" cy="432048"/>
                <a:chOff x="3269253" y="2395139"/>
                <a:chExt cx="2592288" cy="432048"/>
              </a:xfrm>
            </p:grpSpPr>
            <p:sp>
              <p:nvSpPr>
                <p:cNvPr id="4" name="正方形/長方形 3"/>
                <p:cNvSpPr/>
                <p:nvPr/>
              </p:nvSpPr>
              <p:spPr>
                <a:xfrm>
                  <a:off x="3269253" y="2395139"/>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701301"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133349"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565397"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997445"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429493"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861541" y="2395139"/>
                  <a:ext cx="0" cy="43204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4960438" y="4249967"/>
                <a:ext cx="2592288" cy="432048"/>
                <a:chOff x="179512" y="4521586"/>
                <a:chExt cx="2592288" cy="432048"/>
              </a:xfrm>
            </p:grpSpPr>
            <p:sp>
              <p:nvSpPr>
                <p:cNvPr id="17" name="正方形/長方形 16"/>
                <p:cNvSpPr/>
                <p:nvPr/>
              </p:nvSpPr>
              <p:spPr>
                <a:xfrm>
                  <a:off x="179512" y="4521586"/>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 name="直線コネクタ 17"/>
                <p:cNvCxnSpPr/>
                <p:nvPr/>
              </p:nvCxnSpPr>
              <p:spPr>
                <a:xfrm>
                  <a:off x="611560"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043608"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475656" y="4521586"/>
                  <a:ext cx="0" cy="432048"/>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907704"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339752"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771800"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4960438" y="4997158"/>
                <a:ext cx="2592288" cy="432048"/>
                <a:chOff x="3319379" y="4521586"/>
                <a:chExt cx="2592288" cy="432048"/>
              </a:xfrm>
            </p:grpSpPr>
            <p:sp>
              <p:nvSpPr>
                <p:cNvPr id="43" name="正方形/長方形 42"/>
                <p:cNvSpPr/>
                <p:nvPr/>
              </p:nvSpPr>
              <p:spPr>
                <a:xfrm>
                  <a:off x="3319379" y="4521586"/>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4" name="直線コネクタ 43"/>
                <p:cNvCxnSpPr/>
                <p:nvPr/>
              </p:nvCxnSpPr>
              <p:spPr>
                <a:xfrm>
                  <a:off x="3751427"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183475" y="4521586"/>
                  <a:ext cx="0" cy="43204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615523"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047571" y="4521586"/>
                  <a:ext cx="0" cy="43204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479619"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911667" y="4521586"/>
                  <a:ext cx="0"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5" name="上下矢印 64"/>
              <p:cNvSpPr/>
              <p:nvPr/>
            </p:nvSpPr>
            <p:spPr>
              <a:xfrm>
                <a:off x="7749194" y="3465863"/>
                <a:ext cx="484632" cy="1216152"/>
              </a:xfrm>
              <a:prstGeom prst="upDownArrow">
                <a:avLst/>
              </a:prstGeom>
              <a:gradFill>
                <a:gsLst>
                  <a:gs pos="0">
                    <a:schemeClr val="accent1">
                      <a:tint val="66000"/>
                      <a:satMod val="160000"/>
                    </a:schemeClr>
                  </a:gs>
                  <a:gs pos="5000">
                    <a:schemeClr val="accent2"/>
                  </a:gs>
                  <a:gs pos="100000">
                    <a:schemeClr val="accent1">
                      <a:tint val="23500"/>
                      <a:satMod val="16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p:cNvSpPr txBox="1"/>
              <p:nvPr/>
            </p:nvSpPr>
            <p:spPr>
              <a:xfrm>
                <a:off x="7668344" y="3074797"/>
                <a:ext cx="646331" cy="369332"/>
              </a:xfrm>
              <a:prstGeom prst="rect">
                <a:avLst/>
              </a:prstGeom>
              <a:noFill/>
            </p:spPr>
            <p:txBody>
              <a:bodyPr wrap="none" rtlCol="0">
                <a:spAutoFit/>
              </a:bodyPr>
              <a:lstStyle/>
              <a:p>
                <a:r>
                  <a:rPr kumimoji="1" lang="ja-JP" altLang="en-US" dirty="0" smtClean="0"/>
                  <a:t>高い</a:t>
                </a:r>
                <a:endParaRPr kumimoji="1" lang="ja-JP" altLang="en-US" dirty="0"/>
              </a:p>
            </p:txBody>
          </p:sp>
          <p:sp>
            <p:nvSpPr>
              <p:cNvPr id="68" name="テキスト ボックス 67"/>
              <p:cNvSpPr txBox="1"/>
              <p:nvPr/>
            </p:nvSpPr>
            <p:spPr>
              <a:xfrm>
                <a:off x="7685132" y="4843850"/>
                <a:ext cx="646331" cy="369332"/>
              </a:xfrm>
              <a:prstGeom prst="rect">
                <a:avLst/>
              </a:prstGeom>
              <a:noFill/>
            </p:spPr>
            <p:txBody>
              <a:bodyPr wrap="none" rtlCol="0">
                <a:spAutoFit/>
              </a:bodyPr>
              <a:lstStyle/>
              <a:p>
                <a:r>
                  <a:rPr lang="ja-JP" altLang="en-US" dirty="0"/>
                  <a:t>低い</a:t>
                </a:r>
                <a:endParaRPr kumimoji="1" lang="ja-JP" altLang="en-US" dirty="0"/>
              </a:p>
            </p:txBody>
          </p:sp>
          <mc:AlternateContent xmlns:mc="http://schemas.openxmlformats.org/markup-compatibility/2006" xmlns:a14="http://schemas.microsoft.com/office/drawing/2010/main">
            <mc:Choice Requires="a14">
              <p:sp>
                <p:nvSpPr>
                  <p:cNvPr id="77" name="テキスト ボックス 76"/>
                  <p:cNvSpPr txBox="1"/>
                  <p:nvPr/>
                </p:nvSpPr>
                <p:spPr>
                  <a:xfrm>
                    <a:off x="6077687" y="3390146"/>
                    <a:ext cx="3577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a:rPr>
                            <m:t>⋮</m:t>
                          </m:r>
                        </m:oMath>
                      </m:oMathPara>
                    </a14:m>
                    <a:endParaRPr kumimoji="1" lang="ja-JP" altLang="en-US" sz="2400" dirty="0"/>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6077687" y="3390146"/>
                    <a:ext cx="357790" cy="461665"/>
                  </a:xfrm>
                  <a:prstGeom prst="rect">
                    <a:avLst/>
                  </a:prstGeom>
                  <a:blipFill rotWithShape="1">
                    <a:blip r:embed="rId2"/>
                    <a:stretch>
                      <a:fillRect/>
                    </a:stretch>
                  </a:blipFill>
                </p:spPr>
                <p:txBody>
                  <a:bodyPr/>
                  <a:lstStyle/>
                  <a:p>
                    <a:r>
                      <a:rPr lang="ja-JP" altLang="en-US">
                        <a:noFill/>
                      </a:rPr>
                      <a:t> </a:t>
                    </a:r>
                  </a:p>
                </p:txBody>
              </p:sp>
            </mc:Fallback>
          </mc:AlternateContent>
          <p:sp>
            <p:nvSpPr>
              <p:cNvPr id="82" name="テキスト ボックス 81"/>
              <p:cNvSpPr txBox="1"/>
              <p:nvPr/>
            </p:nvSpPr>
            <p:spPr>
              <a:xfrm>
                <a:off x="4219130" y="2701629"/>
                <a:ext cx="646331" cy="369332"/>
              </a:xfrm>
              <a:prstGeom prst="rect">
                <a:avLst/>
              </a:prstGeom>
              <a:noFill/>
            </p:spPr>
            <p:txBody>
              <a:bodyPr wrap="none" rtlCol="0">
                <a:spAutoFit/>
              </a:bodyPr>
              <a:lstStyle/>
              <a:p>
                <a:r>
                  <a:rPr kumimoji="1" lang="ja-JP" altLang="en-US" dirty="0" smtClean="0"/>
                  <a:t>６個</a:t>
                </a:r>
                <a:endParaRPr kumimoji="1" lang="ja-JP" altLang="en-US" dirty="0"/>
              </a:p>
            </p:txBody>
          </p:sp>
          <p:sp>
            <p:nvSpPr>
              <p:cNvPr id="84" name="テキスト ボックス 83"/>
              <p:cNvSpPr txBox="1"/>
              <p:nvPr/>
            </p:nvSpPr>
            <p:spPr>
              <a:xfrm>
                <a:off x="4219129" y="5043372"/>
                <a:ext cx="646331" cy="369332"/>
              </a:xfrm>
              <a:prstGeom prst="rect">
                <a:avLst/>
              </a:prstGeom>
              <a:noFill/>
            </p:spPr>
            <p:txBody>
              <a:bodyPr wrap="none" rtlCol="0">
                <a:spAutoFit/>
              </a:bodyPr>
              <a:lstStyle/>
              <a:p>
                <a:r>
                  <a:rPr kumimoji="1" lang="ja-JP" altLang="en-US" dirty="0" smtClean="0"/>
                  <a:t>１個</a:t>
                </a:r>
                <a:endParaRPr kumimoji="1" lang="ja-JP" altLang="en-US" dirty="0"/>
              </a:p>
            </p:txBody>
          </p:sp>
          <p:sp>
            <p:nvSpPr>
              <p:cNvPr id="85" name="テキスト ボックス 84"/>
              <p:cNvSpPr txBox="1"/>
              <p:nvPr/>
            </p:nvSpPr>
            <p:spPr>
              <a:xfrm>
                <a:off x="4232185" y="4280216"/>
                <a:ext cx="646331" cy="369332"/>
              </a:xfrm>
              <a:prstGeom prst="rect">
                <a:avLst/>
              </a:prstGeom>
              <a:noFill/>
            </p:spPr>
            <p:txBody>
              <a:bodyPr wrap="none" rtlCol="0">
                <a:spAutoFit/>
              </a:bodyPr>
              <a:lstStyle/>
              <a:p>
                <a:r>
                  <a:rPr lang="ja-JP" altLang="en-US" dirty="0"/>
                  <a:t>２</a:t>
                </a:r>
                <a:r>
                  <a:rPr kumimoji="1" lang="ja-JP" altLang="en-US" dirty="0" smtClean="0"/>
                  <a:t>個</a:t>
                </a:r>
                <a:endParaRPr kumimoji="1" lang="ja-JP" altLang="en-US" dirty="0"/>
              </a:p>
            </p:txBody>
          </p:sp>
        </p:grpSp>
      </p:grpSp>
      <p:grpSp>
        <p:nvGrpSpPr>
          <p:cNvPr id="3" name="グループ化 2"/>
          <p:cNvGrpSpPr/>
          <p:nvPr/>
        </p:nvGrpSpPr>
        <p:grpSpPr>
          <a:xfrm>
            <a:off x="-23087" y="3607824"/>
            <a:ext cx="3277667" cy="432048"/>
            <a:chOff x="-23087" y="3760774"/>
            <a:chExt cx="3277667" cy="432048"/>
          </a:xfrm>
        </p:grpSpPr>
        <p:grpSp>
          <p:nvGrpSpPr>
            <p:cNvPr id="69" name="グループ化 68"/>
            <p:cNvGrpSpPr/>
            <p:nvPr/>
          </p:nvGrpSpPr>
          <p:grpSpPr>
            <a:xfrm>
              <a:off x="662292" y="3760774"/>
              <a:ext cx="2592288" cy="432048"/>
              <a:chOff x="3269253" y="2395139"/>
              <a:chExt cx="2592288" cy="432048"/>
            </a:xfrm>
          </p:grpSpPr>
          <p:sp>
            <p:nvSpPr>
              <p:cNvPr id="70" name="正方形/長方形 69"/>
              <p:cNvSpPr/>
              <p:nvPr/>
            </p:nvSpPr>
            <p:spPr>
              <a:xfrm>
                <a:off x="3269253" y="2395139"/>
                <a:ext cx="25922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 name="直線コネクタ 70"/>
              <p:cNvCxnSpPr/>
              <p:nvPr/>
            </p:nvCxnSpPr>
            <p:spPr>
              <a:xfrm>
                <a:off x="3701301"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33349"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565397"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997445"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429493" y="239513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861541" y="2395139"/>
                <a:ext cx="0" cy="4320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3" name="テキスト ボックス 82"/>
            <p:cNvSpPr txBox="1"/>
            <p:nvPr/>
          </p:nvSpPr>
          <p:spPr>
            <a:xfrm>
              <a:off x="-23087" y="3779748"/>
              <a:ext cx="646331" cy="369332"/>
            </a:xfrm>
            <a:prstGeom prst="rect">
              <a:avLst/>
            </a:prstGeom>
            <a:noFill/>
          </p:spPr>
          <p:txBody>
            <a:bodyPr wrap="none" rtlCol="0">
              <a:spAutoFit/>
            </a:bodyPr>
            <a:lstStyle/>
            <a:p>
              <a:r>
                <a:rPr kumimoji="1" lang="ja-JP" altLang="en-US" dirty="0" smtClean="0"/>
                <a:t>６個</a:t>
              </a:r>
              <a:endParaRPr kumimoji="1" lang="ja-JP" altLang="en-US" dirty="0"/>
            </a:p>
          </p:txBody>
        </p:sp>
      </p:grpSp>
      <p:sp>
        <p:nvSpPr>
          <p:cNvPr id="50" name="正方形/長方形 49"/>
          <p:cNvSpPr/>
          <p:nvPr/>
        </p:nvSpPr>
        <p:spPr>
          <a:xfrm>
            <a:off x="1094340" y="3626798"/>
            <a:ext cx="432048" cy="40450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flipH="1">
            <a:off x="873741" y="3783092"/>
            <a:ext cx="441198" cy="68834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86187" y="4464729"/>
            <a:ext cx="1107996" cy="369332"/>
          </a:xfrm>
          <a:prstGeom prst="rect">
            <a:avLst/>
          </a:prstGeom>
          <a:noFill/>
        </p:spPr>
        <p:txBody>
          <a:bodyPr wrap="none" rtlCol="0">
            <a:spAutoFit/>
          </a:bodyPr>
          <a:lstStyle/>
          <a:p>
            <a:r>
              <a:rPr lang="ja-JP" altLang="en-US" dirty="0">
                <a:solidFill>
                  <a:schemeClr val="accent2"/>
                </a:solidFill>
              </a:rPr>
              <a:t>単位状態</a:t>
            </a:r>
            <a:endParaRPr kumimoji="1" lang="ja-JP" altLang="en-US" dirty="0">
              <a:solidFill>
                <a:schemeClr val="accent2"/>
              </a:solidFill>
            </a:endParaRPr>
          </a:p>
        </p:txBody>
      </p:sp>
      <p:sp>
        <p:nvSpPr>
          <p:cNvPr id="53" name="正方形/長方形 52"/>
          <p:cNvSpPr/>
          <p:nvPr/>
        </p:nvSpPr>
        <p:spPr>
          <a:xfrm>
            <a:off x="4961486" y="2503570"/>
            <a:ext cx="432048" cy="4045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5392486" y="2513506"/>
            <a:ext cx="432048" cy="40450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5824534" y="2505565"/>
            <a:ext cx="432048" cy="40450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6235337" y="2505565"/>
            <a:ext cx="432048" cy="40450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6672864" y="2508662"/>
            <a:ext cx="432048" cy="40450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7106687" y="2500515"/>
            <a:ext cx="432048" cy="4045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4131266"/>
      </p:ext>
    </p:extLst>
  </p:cSld>
  <p:clrMapOvr>
    <a:masterClrMapping/>
  </p:clrMapOvr>
  <mc:AlternateContent xmlns:mc="http://schemas.openxmlformats.org/markup-compatibility/2006" xmlns:p14="http://schemas.microsoft.com/office/powerpoint/2010/main">
    <mc:Choice Requires="p14">
      <p:transition spd="slow" p14:dur="2000" advTm="44832"/>
    </mc:Choice>
    <mc:Fallback xmlns="">
      <p:transition spd="slow" advTm="4483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提案手法の概念図</a:t>
            </a:r>
            <a:endParaRPr kumimoji="1" lang="ja-JP" altLang="en-US" dirty="0"/>
          </a:p>
        </p:txBody>
      </p:sp>
      <p:sp>
        <p:nvSpPr>
          <p:cNvPr id="6" name="テキスト ボックス 5"/>
          <p:cNvSpPr txBox="1"/>
          <p:nvPr/>
        </p:nvSpPr>
        <p:spPr>
          <a:xfrm>
            <a:off x="694482" y="5373216"/>
            <a:ext cx="8225329" cy="1200329"/>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solidFill>
                  <a:schemeClr val="accent2"/>
                </a:solidFill>
              </a:rPr>
              <a:t>重要度算出部：各センサの重要度を算出する</a:t>
            </a:r>
            <a:endParaRPr kumimoji="1" lang="en-US" altLang="ja-JP" sz="2400" dirty="0" smtClean="0">
              <a:solidFill>
                <a:schemeClr val="accent2"/>
              </a:solidFill>
            </a:endParaRPr>
          </a:p>
          <a:p>
            <a:pPr marL="342900" indent="-342900">
              <a:buClr>
                <a:schemeClr val="accent5"/>
              </a:buClr>
              <a:buSzPct val="50000"/>
              <a:buFont typeface="Wingdings" pitchFamily="2" charset="2"/>
              <a:buChar char="u"/>
            </a:pPr>
            <a:r>
              <a:rPr lang="ja-JP" altLang="en-US" sz="2400" dirty="0" smtClean="0"/>
              <a:t>重要度利用部：各センサの重要度に応じて状態を統合し</a:t>
            </a:r>
            <a:endParaRPr lang="en-US" altLang="ja-JP" sz="2400" dirty="0" smtClean="0"/>
          </a:p>
          <a:p>
            <a:pPr>
              <a:buClr>
                <a:schemeClr val="accent5"/>
              </a:buClr>
              <a:buSzPct val="50000"/>
            </a:pPr>
            <a:r>
              <a:rPr lang="ja-JP" altLang="en-US" sz="2400" dirty="0" smtClean="0"/>
              <a:t>　　　　　　　　状態数を変更する</a:t>
            </a:r>
            <a:endParaRPr kumimoji="1" lang="ja-JP" altLang="en-US" sz="2400" dirty="0"/>
          </a:p>
        </p:txBody>
      </p:sp>
      <p:grpSp>
        <p:nvGrpSpPr>
          <p:cNvPr id="68" name="グループ化 67"/>
          <p:cNvGrpSpPr/>
          <p:nvPr/>
        </p:nvGrpSpPr>
        <p:grpSpPr>
          <a:xfrm>
            <a:off x="104753" y="1716757"/>
            <a:ext cx="8904156" cy="3466115"/>
            <a:chOff x="104753" y="1716757"/>
            <a:chExt cx="8904156" cy="3466115"/>
          </a:xfrm>
        </p:grpSpPr>
        <p:grpSp>
          <p:nvGrpSpPr>
            <p:cNvPr id="3" name="グループ化 2"/>
            <p:cNvGrpSpPr/>
            <p:nvPr/>
          </p:nvGrpSpPr>
          <p:grpSpPr>
            <a:xfrm>
              <a:off x="104753" y="1716757"/>
              <a:ext cx="8904156" cy="3466115"/>
              <a:chOff x="122898" y="1636644"/>
              <a:chExt cx="8904156" cy="3825323"/>
            </a:xfrm>
          </p:grpSpPr>
          <p:sp>
            <p:nvSpPr>
              <p:cNvPr id="4" name="正方形/長方形 3"/>
              <p:cNvSpPr/>
              <p:nvPr/>
            </p:nvSpPr>
            <p:spPr>
              <a:xfrm>
                <a:off x="971600" y="1844825"/>
                <a:ext cx="7128792" cy="2880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3241857" y="4885903"/>
                <a:ext cx="27363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環境</a:t>
                </a:r>
                <a:endParaRPr kumimoji="1" lang="ja-JP" altLang="en-US" sz="2000" dirty="0">
                  <a:solidFill>
                    <a:schemeClr val="tx1"/>
                  </a:solidFill>
                </a:endParaRPr>
              </a:p>
            </p:txBody>
          </p:sp>
          <p:sp>
            <p:nvSpPr>
              <p:cNvPr id="8" name="正方形/長方形 7"/>
              <p:cNvSpPr/>
              <p:nvPr/>
            </p:nvSpPr>
            <p:spPr>
              <a:xfrm>
                <a:off x="1781903" y="3816982"/>
                <a:ext cx="1656184" cy="504056"/>
              </a:xfrm>
              <a:prstGeom prst="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重要度算出部</a:t>
                </a:r>
                <a:endParaRPr kumimoji="1" lang="ja-JP" altLang="en-US" dirty="0">
                  <a:solidFill>
                    <a:schemeClr val="tx1"/>
                  </a:solidFill>
                </a:endParaRPr>
              </a:p>
            </p:txBody>
          </p:sp>
          <p:sp>
            <p:nvSpPr>
              <p:cNvPr id="9" name="正方形/長方形 8"/>
              <p:cNvSpPr/>
              <p:nvPr/>
            </p:nvSpPr>
            <p:spPr>
              <a:xfrm>
                <a:off x="5814281" y="3844216"/>
                <a:ext cx="1656184" cy="504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重要度利用部</a:t>
                </a:r>
                <a:endParaRPr lang="ja-JP" altLang="en-US" dirty="0">
                  <a:solidFill>
                    <a:schemeClr val="tx1"/>
                  </a:solidFill>
                </a:endParaRPr>
              </a:p>
            </p:txBody>
          </p:sp>
          <p:cxnSp>
            <p:nvCxnSpPr>
              <p:cNvPr id="11" name="直線矢印コネクタ 10"/>
              <p:cNvCxnSpPr/>
              <p:nvPr/>
            </p:nvCxnSpPr>
            <p:spPr>
              <a:xfrm>
                <a:off x="3405737" y="4186109"/>
                <a:ext cx="2408544" cy="0"/>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710307" y="2466368"/>
                <a:ext cx="2531550" cy="2707567"/>
                <a:chOff x="804106" y="3014025"/>
                <a:chExt cx="2387535" cy="2899592"/>
              </a:xfrm>
            </p:grpSpPr>
            <p:cxnSp>
              <p:nvCxnSpPr>
                <p:cNvPr id="13" name="直線コネクタ 12"/>
                <p:cNvCxnSpPr>
                  <a:stCxn id="5" idx="1"/>
                </p:cNvCxnSpPr>
                <p:nvPr/>
              </p:nvCxnSpPr>
              <p:spPr>
                <a:xfrm flipH="1" flipV="1">
                  <a:off x="826983" y="5912086"/>
                  <a:ext cx="2364658" cy="1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flipV="1">
                  <a:off x="806294" y="3014026"/>
                  <a:ext cx="21290" cy="2899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804106" y="3014025"/>
                  <a:ext cx="987157" cy="21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5997193" y="2413748"/>
                <a:ext cx="2524444" cy="2761545"/>
                <a:chOff x="5997193" y="2467483"/>
                <a:chExt cx="2524444" cy="3549798"/>
              </a:xfrm>
            </p:grpSpPr>
            <p:cxnSp>
              <p:nvCxnSpPr>
                <p:cNvPr id="20" name="直線コネクタ 19"/>
                <p:cNvCxnSpPr/>
                <p:nvPr/>
              </p:nvCxnSpPr>
              <p:spPr>
                <a:xfrm>
                  <a:off x="7651173" y="2467483"/>
                  <a:ext cx="87046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21637" y="2467484"/>
                  <a:ext cx="0" cy="3549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5997193" y="6015535"/>
                  <a:ext cx="2524444" cy="1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1462413" y="3370118"/>
                <a:ext cx="6493963" cy="1109863"/>
                <a:chOff x="1944099" y="5402335"/>
                <a:chExt cx="5310199" cy="1363372"/>
              </a:xfrm>
            </p:grpSpPr>
            <p:grpSp>
              <p:nvGrpSpPr>
                <p:cNvPr id="38" name="グループ化 37"/>
                <p:cNvGrpSpPr/>
                <p:nvPr/>
              </p:nvGrpSpPr>
              <p:grpSpPr>
                <a:xfrm>
                  <a:off x="1944099" y="5663346"/>
                  <a:ext cx="5292588" cy="1102361"/>
                  <a:chOff x="1931745" y="2443634"/>
                  <a:chExt cx="5292588" cy="1102361"/>
                </a:xfrm>
              </p:grpSpPr>
              <p:cxnSp>
                <p:nvCxnSpPr>
                  <p:cNvPr id="31" name="直線コネクタ 30"/>
                  <p:cNvCxnSpPr/>
                  <p:nvPr/>
                </p:nvCxnSpPr>
                <p:spPr>
                  <a:xfrm>
                    <a:off x="1949356" y="2443636"/>
                    <a:ext cx="0" cy="110235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931745" y="3545993"/>
                    <a:ext cx="5292588" cy="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224333" y="2443634"/>
                    <a:ext cx="0" cy="110236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0" name="直線コネクタ 39"/>
                <p:cNvCxnSpPr/>
                <p:nvPr/>
              </p:nvCxnSpPr>
              <p:spPr>
                <a:xfrm>
                  <a:off x="1961710" y="5691856"/>
                  <a:ext cx="1746194"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292080" y="5691856"/>
                  <a:ext cx="196221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3707904" y="5402335"/>
                  <a:ext cx="1584176" cy="47346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提案手法</a:t>
                  </a:r>
                  <a:r>
                    <a:rPr kumimoji="1" lang="ja-JP" altLang="en-US" dirty="0" smtClean="0">
                      <a:solidFill>
                        <a:schemeClr val="tx1"/>
                      </a:solidFill>
                    </a:rPr>
                    <a:t>部</a:t>
                  </a:r>
                  <a:endParaRPr kumimoji="1" lang="ja-JP" altLang="en-US" dirty="0">
                    <a:solidFill>
                      <a:schemeClr val="tx1"/>
                    </a:solidFill>
                  </a:endParaRPr>
                </a:p>
              </p:txBody>
            </p:sp>
          </p:grpSp>
          <p:sp>
            <p:nvSpPr>
              <p:cNvPr id="58" name="正方形/長方形 57"/>
              <p:cNvSpPr/>
              <p:nvPr/>
            </p:nvSpPr>
            <p:spPr>
              <a:xfrm>
                <a:off x="1203578" y="1636644"/>
                <a:ext cx="1106862" cy="416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学習者</a:t>
                </a:r>
                <a:r>
                  <a:rPr lang="en-US" altLang="ja-JP" dirty="0" smtClean="0">
                    <a:solidFill>
                      <a:schemeClr val="tx1"/>
                    </a:solidFill>
                  </a:rPr>
                  <a:t> </a:t>
                </a:r>
              </a:p>
            </p:txBody>
          </p:sp>
          <p:cxnSp>
            <p:nvCxnSpPr>
              <p:cNvPr id="79" name="直線矢印コネクタ 78"/>
              <p:cNvCxnSpPr/>
              <p:nvPr/>
            </p:nvCxnSpPr>
            <p:spPr>
              <a:xfrm flipV="1">
                <a:off x="6474585" y="2692130"/>
                <a:ext cx="0" cy="1124853"/>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6124644" y="2495304"/>
                <a:ext cx="0" cy="1348911"/>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grpSp>
            <p:nvGrpSpPr>
              <p:cNvPr id="107" name="グループ化 106"/>
              <p:cNvGrpSpPr/>
              <p:nvPr/>
            </p:nvGrpSpPr>
            <p:grpSpPr>
              <a:xfrm>
                <a:off x="1203578" y="2491944"/>
                <a:ext cx="561334" cy="1539344"/>
                <a:chOff x="1202354" y="2828020"/>
                <a:chExt cx="561334" cy="1754351"/>
              </a:xfrm>
            </p:grpSpPr>
            <p:cxnSp>
              <p:nvCxnSpPr>
                <p:cNvPr id="104" name="直線コネクタ 103"/>
                <p:cNvCxnSpPr/>
                <p:nvPr/>
              </p:nvCxnSpPr>
              <p:spPr>
                <a:xfrm>
                  <a:off x="1202354" y="2828020"/>
                  <a:ext cx="0" cy="1754351"/>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1202354" y="4550310"/>
                  <a:ext cx="561334" cy="0"/>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grpSp>
          <p:sp>
            <p:nvSpPr>
              <p:cNvPr id="134" name="正方形/長方形 133"/>
              <p:cNvSpPr/>
              <p:nvPr/>
            </p:nvSpPr>
            <p:spPr>
              <a:xfrm>
                <a:off x="3604133" y="3794948"/>
                <a:ext cx="2031325" cy="369332"/>
              </a:xfrm>
              <a:prstGeom prst="rect">
                <a:avLst/>
              </a:prstGeom>
            </p:spPr>
            <p:txBody>
              <a:bodyPr wrap="none">
                <a:spAutoFit/>
              </a:bodyPr>
              <a:lstStyle/>
              <a:p>
                <a:r>
                  <a:rPr lang="ja-JP" altLang="en-US" dirty="0" smtClean="0"/>
                  <a:t>各センサの重要度</a:t>
                </a:r>
                <a:endParaRPr lang="ja-JP" altLang="en-US" dirty="0"/>
              </a:p>
            </p:txBody>
          </p:sp>
          <mc:AlternateContent xmlns:mc="http://schemas.openxmlformats.org/markup-compatibility/2006" xmlns:a14="http://schemas.microsoft.com/office/drawing/2010/main">
            <mc:Choice Requires="a14">
              <p:sp>
                <p:nvSpPr>
                  <p:cNvPr id="135" name="正方形/長方形 134"/>
                  <p:cNvSpPr/>
                  <p:nvPr/>
                </p:nvSpPr>
                <p:spPr>
                  <a:xfrm>
                    <a:off x="6474585" y="2905951"/>
                    <a:ext cx="1569660" cy="656655"/>
                  </a:xfrm>
                  <a:prstGeom prst="rect">
                    <a:avLst/>
                  </a:prstGeom>
                </p:spPr>
                <p:txBody>
                  <a:bodyPr wrap="none">
                    <a:spAutoFit/>
                  </a:bodyPr>
                  <a:lstStyle/>
                  <a:p>
                    <a:r>
                      <a:rPr lang="ja-JP" altLang="en-US" dirty="0" smtClean="0"/>
                      <a:t>状態統合後の</a:t>
                    </a:r>
                    <a:endParaRPr lang="en-US" altLang="ja-JP" dirty="0" smtClean="0"/>
                  </a:p>
                  <a:p>
                    <a:r>
                      <a:rPr lang="ja-JP" altLang="en-US" dirty="0" smtClean="0"/>
                      <a:t>行動価値</a:t>
                    </a:r>
                    <a14:m>
                      <m:oMath xmlns:m="http://schemas.openxmlformats.org/officeDocument/2006/math">
                        <m:sSup>
                          <m:sSupPr>
                            <m:ctrlPr>
                              <a:rPr lang="en-US" altLang="ja-JP" i="1" dirty="0" smtClean="0">
                                <a:latin typeface="Cambria Math"/>
                              </a:rPr>
                            </m:ctrlPr>
                          </m:sSupPr>
                          <m:e>
                            <m:r>
                              <a:rPr lang="ja-JP" altLang="en-US" b="0" i="1" dirty="0" smtClean="0">
                                <a:latin typeface="Cambria Math"/>
                              </a:rPr>
                              <m:t>𝑄</m:t>
                            </m:r>
                          </m:e>
                          <m:sup>
                            <m:r>
                              <a:rPr lang="ja-JP" altLang="en-US" b="0" i="1" dirty="0" smtClean="0">
                                <a:latin typeface="Cambria Math"/>
                              </a:rPr>
                              <m:t>’</m:t>
                            </m:r>
                          </m:sup>
                        </m:sSup>
                      </m:oMath>
                    </a14:m>
                    <a:endParaRPr lang="ja-JP" altLang="en-US" dirty="0"/>
                  </a:p>
                </p:txBody>
              </p:sp>
            </mc:Choice>
            <mc:Fallback xmlns="">
              <p:sp>
                <p:nvSpPr>
                  <p:cNvPr id="135" name="正方形/長方形 134"/>
                  <p:cNvSpPr>
                    <a:spLocks noRot="1" noChangeAspect="1" noMove="1" noResize="1" noEditPoints="1" noAdjustHandles="1" noChangeArrowheads="1" noChangeShapeType="1" noTextEdit="1"/>
                  </p:cNvSpPr>
                  <p:nvPr/>
                </p:nvSpPr>
                <p:spPr>
                  <a:xfrm>
                    <a:off x="6474585" y="2905951"/>
                    <a:ext cx="1569660" cy="656655"/>
                  </a:xfrm>
                  <a:prstGeom prst="rect">
                    <a:avLst/>
                  </a:prstGeom>
                  <a:blipFill rotWithShape="1">
                    <a:blip r:embed="rId3"/>
                    <a:stretch>
                      <a:fillRect l="-3101" t="-8163" r="-3488" b="-21429"/>
                    </a:stretch>
                  </a:blipFill>
                </p:spPr>
                <p:txBody>
                  <a:bodyPr/>
                  <a:lstStyle/>
                  <a:p>
                    <a:r>
                      <a:rPr lang="ja-JP" altLang="en-US">
                        <a:noFill/>
                      </a:rPr>
                      <a:t> </a:t>
                    </a:r>
                  </a:p>
                </p:txBody>
              </p:sp>
            </mc:Fallback>
          </mc:AlternateContent>
          <p:sp>
            <p:nvSpPr>
              <p:cNvPr id="136" name="テキスト ボックス 135"/>
              <p:cNvSpPr txBox="1"/>
              <p:nvPr/>
            </p:nvSpPr>
            <p:spPr>
              <a:xfrm>
                <a:off x="8611556" y="3239670"/>
                <a:ext cx="415498" cy="646331"/>
              </a:xfrm>
              <a:prstGeom prst="rect">
                <a:avLst/>
              </a:prstGeom>
              <a:noFill/>
            </p:spPr>
            <p:txBody>
              <a:bodyPr wrap="none" rtlCol="0">
                <a:spAutoFit/>
              </a:bodyPr>
              <a:lstStyle/>
              <a:p>
                <a:r>
                  <a:rPr kumimoji="1" lang="ja-JP" altLang="en-US" dirty="0" smtClean="0"/>
                  <a:t>行</a:t>
                </a:r>
                <a:endParaRPr kumimoji="1" lang="en-US" altLang="ja-JP" dirty="0" smtClean="0"/>
              </a:p>
              <a:p>
                <a:r>
                  <a:rPr kumimoji="1" lang="ja-JP" altLang="en-US" dirty="0" smtClean="0"/>
                  <a:t>動</a:t>
                </a:r>
                <a:endParaRPr kumimoji="1" lang="ja-JP" altLang="en-US" dirty="0"/>
              </a:p>
            </p:txBody>
          </p:sp>
          <p:sp>
            <p:nvSpPr>
              <p:cNvPr id="142" name="テキスト ボックス 141"/>
              <p:cNvSpPr txBox="1"/>
              <p:nvPr/>
            </p:nvSpPr>
            <p:spPr>
              <a:xfrm>
                <a:off x="122898" y="1863510"/>
                <a:ext cx="461665" cy="3554819"/>
              </a:xfrm>
              <a:prstGeom prst="rect">
                <a:avLst/>
              </a:prstGeom>
              <a:noFill/>
            </p:spPr>
            <p:txBody>
              <a:bodyPr vert="eaVert" wrap="none" rtlCol="0">
                <a:spAutoFit/>
              </a:bodyPr>
              <a:lstStyle/>
              <a:p>
                <a:r>
                  <a:rPr kumimoji="1" lang="ja-JP" altLang="en-US" dirty="0" smtClean="0"/>
                  <a:t>報酬・状態（各センサの出力値）</a:t>
                </a:r>
                <a:endParaRPr kumimoji="1" lang="ja-JP" altLang="en-US" dirty="0"/>
              </a:p>
            </p:txBody>
          </p:sp>
          <p:sp>
            <p:nvSpPr>
              <p:cNvPr id="21" name="正方形/長方形 20"/>
              <p:cNvSpPr/>
              <p:nvPr/>
            </p:nvSpPr>
            <p:spPr>
              <a:xfrm>
                <a:off x="1484245" y="2106454"/>
                <a:ext cx="6346260" cy="770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65" name="正方形/長方形 64"/>
              <p:cNvSpPr/>
              <p:nvPr/>
            </p:nvSpPr>
            <p:spPr>
              <a:xfrm>
                <a:off x="3714605" y="2515015"/>
                <a:ext cx="1338828" cy="369332"/>
              </a:xfrm>
              <a:prstGeom prst="rect">
                <a:avLst/>
              </a:prstGeom>
            </p:spPr>
            <p:txBody>
              <a:bodyPr wrap="none">
                <a:spAutoFit/>
              </a:bodyPr>
              <a:lstStyle/>
              <a:p>
                <a:r>
                  <a:rPr lang="ja-JP" altLang="en-US" dirty="0" smtClean="0"/>
                  <a:t>行動価値Ｑ</a:t>
                </a:r>
                <a:endParaRPr lang="ja-JP" altLang="en-US" dirty="0"/>
              </a:p>
            </p:txBody>
          </p:sp>
        </p:grpSp>
        <p:sp>
          <p:nvSpPr>
            <p:cNvPr id="45" name="正方形/長方形 44"/>
            <p:cNvSpPr/>
            <p:nvPr/>
          </p:nvSpPr>
          <p:spPr>
            <a:xfrm>
              <a:off x="3696460" y="1967833"/>
              <a:ext cx="1937325" cy="34923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強化学習</a:t>
              </a:r>
              <a:r>
                <a:rPr kumimoji="1" lang="ja-JP" altLang="en-US" dirty="0" smtClean="0">
                  <a:solidFill>
                    <a:schemeClr val="tx1"/>
                  </a:solidFill>
                </a:rPr>
                <a:t>部</a:t>
              </a:r>
              <a:endParaRPr kumimoji="1" lang="ja-JP" altLang="en-US" dirty="0">
                <a:solidFill>
                  <a:schemeClr val="tx1"/>
                </a:solidFill>
              </a:endParaRPr>
            </a:p>
          </p:txBody>
        </p:sp>
        <p:sp>
          <p:nvSpPr>
            <p:cNvPr id="48" name="正方形/長方形 47"/>
            <p:cNvSpPr/>
            <p:nvPr/>
          </p:nvSpPr>
          <p:spPr>
            <a:xfrm>
              <a:off x="1763759" y="2289431"/>
              <a:ext cx="1438016" cy="43471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行動評価部</a:t>
              </a:r>
              <a:endParaRPr kumimoji="1" lang="ja-JP" altLang="en-US" dirty="0">
                <a:solidFill>
                  <a:schemeClr val="tx1"/>
                </a:solidFill>
              </a:endParaRPr>
            </a:p>
          </p:txBody>
        </p:sp>
        <p:cxnSp>
          <p:nvCxnSpPr>
            <p:cNvPr id="60" name="直線コネクタ 59"/>
            <p:cNvCxnSpPr/>
            <p:nvPr/>
          </p:nvCxnSpPr>
          <p:spPr>
            <a:xfrm flipH="1">
              <a:off x="3201775" y="2491742"/>
              <a:ext cx="2888958" cy="20905"/>
            </a:xfrm>
            <a:prstGeom prst="line">
              <a:avLst/>
            </a:prstGeom>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6228184" y="2238412"/>
              <a:ext cx="1378211" cy="43471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行動選択部</a:t>
              </a:r>
              <a:endParaRPr kumimoji="1" lang="ja-JP" altLang="en-US" dirty="0">
                <a:solidFill>
                  <a:schemeClr val="tx1"/>
                </a:solidFill>
              </a:endParaRPr>
            </a:p>
          </p:txBody>
        </p:sp>
      </p:grpSp>
    </p:spTree>
    <p:extLst>
      <p:ext uri="{BB962C8B-B14F-4D97-AF65-F5344CB8AC3E}">
        <p14:creationId xmlns:p14="http://schemas.microsoft.com/office/powerpoint/2010/main" val="2943387231"/>
      </p:ext>
    </p:extLst>
  </p:cSld>
  <p:clrMapOvr>
    <a:masterClrMapping/>
  </p:clrMapOvr>
  <mc:AlternateContent xmlns:mc="http://schemas.openxmlformats.org/markup-compatibility/2006" xmlns:p14="http://schemas.microsoft.com/office/powerpoint/2010/main">
    <mc:Choice Requires="p14">
      <p:transition spd="slow" p14:dur="2000" advTm="35071"/>
    </mc:Choice>
    <mc:Fallback xmlns="">
      <p:transition spd="slow" advTm="3507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重要度算出部の処理手順</a:t>
            </a:r>
            <a:endParaRPr kumimoji="1" lang="ja-JP" altLang="en-US" dirty="0"/>
          </a:p>
        </p:txBody>
      </p:sp>
      <p:sp>
        <p:nvSpPr>
          <p:cNvPr id="4" name="テキスト ボックス 3"/>
          <p:cNvSpPr txBox="1"/>
          <p:nvPr/>
        </p:nvSpPr>
        <p:spPr>
          <a:xfrm>
            <a:off x="971600" y="2492896"/>
            <a:ext cx="7128792" cy="1938992"/>
          </a:xfrm>
          <a:prstGeom prst="rect">
            <a:avLst/>
          </a:prstGeom>
          <a:noFill/>
        </p:spPr>
        <p:txBody>
          <a:bodyPr wrap="square" rtlCol="0">
            <a:spAutoFit/>
          </a:bodyPr>
          <a:lstStyle/>
          <a:p>
            <a:pPr marL="342900" indent="-342900">
              <a:buFont typeface="+mj-lt"/>
              <a:buAutoNum type="arabicPeriod"/>
            </a:pPr>
            <a:r>
              <a:rPr kumimoji="1" lang="ja-JP" altLang="en-US" sz="2400" dirty="0" smtClean="0"/>
              <a:t>センサの重要度を算出するデータとして報酬と各センサの出力値を受け取り記憶する</a:t>
            </a:r>
            <a:endParaRPr kumimoji="1" lang="en-US" altLang="ja-JP" sz="2400" dirty="0" smtClean="0"/>
          </a:p>
          <a:p>
            <a:pPr marL="342900" indent="-342900">
              <a:buFont typeface="+mj-lt"/>
              <a:buAutoNum type="arabicPeriod"/>
            </a:pPr>
            <a:endParaRPr kumimoji="1" lang="en-US" altLang="ja-JP" sz="2400" dirty="0" smtClean="0"/>
          </a:p>
          <a:p>
            <a:pPr marL="342900" indent="-342900">
              <a:buFont typeface="+mj-lt"/>
              <a:buAutoNum type="arabicPeriod"/>
            </a:pPr>
            <a:r>
              <a:rPr lang="ja-JP" altLang="en-US" sz="2400" dirty="0" smtClean="0"/>
              <a:t>現時刻までに得たデータを基にセンサの重要度を算出する</a:t>
            </a:r>
            <a:endParaRPr kumimoji="1" lang="ja-JP" altLang="en-US" sz="2400" dirty="0"/>
          </a:p>
        </p:txBody>
      </p:sp>
    </p:spTree>
    <p:extLst>
      <p:ext uri="{BB962C8B-B14F-4D97-AF65-F5344CB8AC3E}">
        <p14:creationId xmlns:p14="http://schemas.microsoft.com/office/powerpoint/2010/main" val="2955905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重要度</a:t>
            </a:r>
            <a:r>
              <a:rPr lang="ja-JP" altLang="en-US" dirty="0" smtClean="0"/>
              <a:t>算出</a:t>
            </a:r>
            <a:r>
              <a:rPr kumimoji="1" lang="ja-JP" altLang="en-US" dirty="0" smtClean="0"/>
              <a:t>部</a:t>
            </a:r>
            <a:r>
              <a:rPr kumimoji="1" lang="en-US" altLang="ja-JP" dirty="0" smtClean="0"/>
              <a:t>:</a:t>
            </a:r>
            <a:r>
              <a:rPr kumimoji="1" lang="ja-JP" altLang="en-US" dirty="0" smtClean="0"/>
              <a:t>手順</a:t>
            </a:r>
            <a:r>
              <a:rPr kumimoji="1" lang="en-US" altLang="ja-JP" dirty="0" smtClean="0"/>
              <a:t>1</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05459" y="1709059"/>
                <a:ext cx="8748464" cy="1143877"/>
              </a:xfrm>
            </p:spPr>
            <p:txBody>
              <a:bodyPr>
                <a:normAutofit/>
              </a:bodyPr>
              <a:lstStyle/>
              <a:p>
                <a:pPr marL="0" indent="0">
                  <a:buClr>
                    <a:schemeClr val="accent5"/>
                  </a:buClr>
                  <a:buSzPct val="100000"/>
                  <a:buNone/>
                </a:pPr>
                <a:r>
                  <a:rPr lang="ja-JP" altLang="en-US" dirty="0" smtClean="0">
                    <a:solidFill>
                      <a:schemeClr val="tx1"/>
                    </a:solidFill>
                  </a:rPr>
                  <a:t>１</a:t>
                </a:r>
                <a:r>
                  <a:rPr lang="en-US" altLang="ja-JP" dirty="0" smtClean="0">
                    <a:solidFill>
                      <a:schemeClr val="tx1"/>
                    </a:solidFill>
                  </a:rPr>
                  <a:t>. </a:t>
                </a:r>
                <a:r>
                  <a:rPr kumimoji="1" lang="ja-JP" altLang="en-US" dirty="0" smtClean="0">
                    <a:solidFill>
                      <a:schemeClr val="tx1"/>
                    </a:solidFill>
                  </a:rPr>
                  <a:t>入力として報酬</a:t>
                </a:r>
                <a14:m>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𝑟</m:t>
                        </m:r>
                      </m:e>
                      <m:sub>
                        <m:r>
                          <a:rPr lang="en-US" altLang="ja-JP" i="1">
                            <a:solidFill>
                              <a:schemeClr val="tx1"/>
                            </a:solidFill>
                            <a:latin typeface="Cambria Math"/>
                          </a:rPr>
                          <m:t>𝑡</m:t>
                        </m:r>
                      </m:sub>
                    </m:sSub>
                  </m:oMath>
                </a14:m>
                <a:r>
                  <a:rPr lang="ja-JP" altLang="en-US" dirty="0" smtClean="0">
                    <a:solidFill>
                      <a:schemeClr val="tx1"/>
                    </a:solidFill>
                  </a:rPr>
                  <a:t>と各センサの出力値</a:t>
                </a:r>
                <a14:m>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𝑒</m:t>
                        </m:r>
                      </m:e>
                      <m:sub>
                        <m:r>
                          <a:rPr lang="en-US" altLang="ja-JP" b="0" i="1" smtClean="0">
                            <a:solidFill>
                              <a:schemeClr val="tx1"/>
                            </a:solidFill>
                            <a:latin typeface="Cambria Math"/>
                          </a:rPr>
                          <m:t>1,</m:t>
                        </m:r>
                        <m:r>
                          <a:rPr lang="en-US" altLang="ja-JP" b="0" i="1" smtClean="0">
                            <a:solidFill>
                              <a:schemeClr val="tx1"/>
                            </a:solidFill>
                            <a:latin typeface="Cambria Math"/>
                          </a:rPr>
                          <m:t>𝑡</m:t>
                        </m:r>
                      </m:sub>
                    </m:sSub>
                    <m:r>
                      <a:rPr lang="en-US" altLang="ja-JP" b="0" i="1" smtClean="0">
                        <a:solidFill>
                          <a:schemeClr val="tx1"/>
                        </a:solidFill>
                        <a:latin typeface="Cambria Math"/>
                      </a:rPr>
                      <m:t>,</m:t>
                    </m:r>
                  </m:oMath>
                </a14:m>
                <a:r>
                  <a:rPr lang="en-US" altLang="ja-JP" dirty="0">
                    <a:solidFill>
                      <a:schemeClr val="tx1"/>
                    </a:solidFill>
                  </a:rPr>
                  <a:t> </a:t>
                </a:r>
                <a14:m>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𝑒</m:t>
                        </m:r>
                      </m:e>
                      <m:sub>
                        <m:r>
                          <a:rPr lang="en-US" altLang="ja-JP" b="0" i="1" smtClean="0">
                            <a:solidFill>
                              <a:schemeClr val="tx1"/>
                            </a:solidFill>
                            <a:latin typeface="Cambria Math"/>
                          </a:rPr>
                          <m:t>2,</m:t>
                        </m:r>
                        <m:r>
                          <a:rPr lang="en-US" altLang="ja-JP" b="0" i="1" smtClean="0">
                            <a:solidFill>
                              <a:schemeClr val="tx1"/>
                            </a:solidFill>
                            <a:latin typeface="Cambria Math"/>
                          </a:rPr>
                          <m:t>𝑡</m:t>
                        </m:r>
                        <m:r>
                          <a:rPr lang="en-US" altLang="ja-JP" i="1">
                            <a:solidFill>
                              <a:schemeClr val="tx1"/>
                            </a:solidFill>
                            <a:latin typeface="Cambria Math"/>
                          </a:rPr>
                          <m:t>,</m:t>
                        </m:r>
                      </m:sub>
                    </m:sSub>
                    <m:r>
                      <a:rPr lang="en-US" altLang="ja-JP" i="1" smtClean="0">
                        <a:solidFill>
                          <a:schemeClr val="tx1"/>
                        </a:solidFill>
                        <a:latin typeface="Cambria Math"/>
                        <a:ea typeface="Cambria Math"/>
                      </a:rPr>
                      <m:t>⋯</m:t>
                    </m:r>
                  </m:oMath>
                </a14:m>
                <a:r>
                  <a:rPr lang="en-US" altLang="ja-JP" dirty="0">
                    <a:solidFill>
                      <a:schemeClr val="tx1"/>
                    </a:solidFill>
                  </a:rPr>
                  <a:t> </a:t>
                </a:r>
                <a14:m>
                  <m:oMath xmlns:m="http://schemas.openxmlformats.org/officeDocument/2006/math">
                    <m:sSub>
                      <m:sSubPr>
                        <m:ctrlPr>
                          <a:rPr lang="en-US" altLang="ja-JP" i="1">
                            <a:solidFill>
                              <a:schemeClr val="tx1"/>
                            </a:solidFill>
                            <a:latin typeface="Cambria Math"/>
                          </a:rPr>
                        </m:ctrlPr>
                      </m:sSubPr>
                      <m:e>
                        <m:r>
                          <a:rPr lang="en-US" altLang="ja-JP" b="0" i="1" smtClean="0">
                            <a:solidFill>
                              <a:schemeClr val="tx1"/>
                            </a:solidFill>
                            <a:latin typeface="Cambria Math"/>
                          </a:rPr>
                          <m:t>𝑒</m:t>
                        </m:r>
                      </m:e>
                      <m:sub>
                        <m:r>
                          <a:rPr lang="en-US" altLang="ja-JP" b="0" i="1" smtClean="0">
                            <a:solidFill>
                              <a:schemeClr val="tx1"/>
                            </a:solidFill>
                            <a:latin typeface="Cambria Math"/>
                          </a:rPr>
                          <m:t>𝑝</m:t>
                        </m:r>
                        <m:r>
                          <a:rPr lang="en-US" altLang="ja-JP" b="0" i="1" smtClean="0">
                            <a:solidFill>
                              <a:schemeClr val="tx1"/>
                            </a:solidFill>
                            <a:latin typeface="Cambria Math"/>
                          </a:rPr>
                          <m:t>,</m:t>
                        </m:r>
                        <m:r>
                          <a:rPr lang="en-US" altLang="ja-JP" b="0" i="1" smtClean="0">
                            <a:solidFill>
                              <a:schemeClr val="tx1"/>
                            </a:solidFill>
                            <a:latin typeface="Cambria Math"/>
                          </a:rPr>
                          <m:t>𝑡</m:t>
                        </m:r>
                      </m:sub>
                    </m:sSub>
                    <m:r>
                      <a:rPr lang="ja-JP" altLang="en-US" b="0" i="1" smtClean="0">
                        <a:solidFill>
                          <a:schemeClr val="tx1"/>
                        </a:solidFill>
                        <a:latin typeface="Cambria Math"/>
                      </a:rPr>
                      <m:t>を</m:t>
                    </m:r>
                  </m:oMath>
                </a14:m>
                <a:r>
                  <a:rPr kumimoji="1" lang="ja-JP" altLang="en-US" dirty="0" smtClean="0">
                    <a:solidFill>
                      <a:schemeClr val="tx1"/>
                    </a:solidFill>
                  </a:rPr>
                  <a:t>毎</a:t>
                </a:r>
                <a:endParaRPr kumimoji="1" lang="en-US" altLang="ja-JP" dirty="0" smtClean="0">
                  <a:solidFill>
                    <a:schemeClr val="tx1"/>
                  </a:solidFill>
                </a:endParaRPr>
              </a:p>
              <a:p>
                <a:pPr marL="0" indent="0">
                  <a:buClr>
                    <a:schemeClr val="accent5"/>
                  </a:buClr>
                  <a:buSzPct val="100000"/>
                  <a:buNone/>
                </a:pPr>
                <a:r>
                  <a:rPr lang="en-US" altLang="ja-JP" dirty="0">
                    <a:solidFill>
                      <a:schemeClr val="tx1"/>
                    </a:solidFill>
                  </a:rPr>
                  <a:t> </a:t>
                </a:r>
                <a:r>
                  <a:rPr lang="en-US" altLang="ja-JP" dirty="0" smtClean="0">
                    <a:solidFill>
                      <a:schemeClr val="tx1"/>
                    </a:solidFill>
                  </a:rPr>
                  <a:t>  </a:t>
                </a:r>
                <a:r>
                  <a:rPr kumimoji="1" lang="ja-JP" altLang="en-US" dirty="0" smtClean="0">
                    <a:solidFill>
                      <a:schemeClr val="tx1"/>
                    </a:solidFill>
                  </a:rPr>
                  <a:t>   時刻受け取り重要度を算出する</a:t>
                </a:r>
                <a:r>
                  <a:rPr lang="ja-JP" altLang="en-US" dirty="0">
                    <a:solidFill>
                      <a:schemeClr val="tx1"/>
                    </a:solidFill>
                  </a:rPr>
                  <a:t>データ</a:t>
                </a:r>
                <a:r>
                  <a:rPr kumimoji="1" lang="ja-JP" altLang="en-US" dirty="0" smtClean="0">
                    <a:solidFill>
                      <a:schemeClr val="tx1"/>
                    </a:solidFill>
                  </a:rPr>
                  <a:t>として記憶する</a:t>
                </a:r>
                <a:endParaRPr lang="ja-JP" altLang="ja-JP" dirty="0">
                  <a:solidFill>
                    <a:schemeClr val="tx1"/>
                  </a:solidFill>
                </a:endParaRPr>
              </a:p>
              <a:p>
                <a:endParaRPr kumimoji="1" lang="en-US" altLang="ja-JP" dirty="0" smtClean="0"/>
              </a:p>
              <a:p>
                <a:endParaRPr lang="en-US" altLang="ja-JP" dirty="0"/>
              </a:p>
              <a:p>
                <a:endParaRPr kumimoji="1" lang="en-US" altLang="ja-JP" dirty="0" smtClean="0"/>
              </a:p>
              <a:p>
                <a:endParaRPr kumimoji="1" lang="en-US" altLang="ja-JP" dirty="0" smtClean="0"/>
              </a:p>
              <a:p>
                <a:endParaRPr kumimoji="1" lang="en-US" altLang="ja-JP" dirty="0" smtClean="0"/>
              </a:p>
              <a:p>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05459" y="1709059"/>
                <a:ext cx="8748464" cy="1143877"/>
              </a:xfrm>
              <a:blipFill rotWithShape="1">
                <a:blip r:embed="rId3"/>
                <a:stretch>
                  <a:fillRect l="-1045" t="-58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6" name="表 5"/>
              <p:cNvGraphicFramePr>
                <a:graphicFrameLocks noGrp="1"/>
              </p:cNvGraphicFramePr>
              <p:nvPr>
                <p:extLst>
                  <p:ext uri="{D42A27DB-BD31-4B8C-83A1-F6EECF244321}">
                    <p14:modId xmlns:p14="http://schemas.microsoft.com/office/powerpoint/2010/main" val="1168094849"/>
                  </p:ext>
                </p:extLst>
              </p:nvPr>
            </p:nvGraphicFramePr>
            <p:xfrm>
              <a:off x="5004048" y="3216687"/>
              <a:ext cx="3672408" cy="2516569"/>
            </p:xfrm>
            <a:graphic>
              <a:graphicData uri="http://schemas.openxmlformats.org/drawingml/2006/table">
                <a:tbl>
                  <a:tblPr firstRow="1" bandRow="1">
                    <a:tableStyleId>{5940675A-B579-460E-94D1-54222C63F5DA}</a:tableStyleId>
                  </a:tblPr>
                  <a:tblGrid>
                    <a:gridCol w="612068"/>
                    <a:gridCol w="612068"/>
                    <a:gridCol w="612068"/>
                    <a:gridCol w="612068"/>
                    <a:gridCol w="612068"/>
                    <a:gridCol w="612068"/>
                  </a:tblGrid>
                  <a:tr h="303101">
                    <a:tc>
                      <a:txBody>
                        <a:bodyPr/>
                        <a:lstStyle/>
                        <a:p>
                          <a:pPr algn="ctr"/>
                          <a:r>
                            <a:rPr kumimoji="1" lang="ja-JP" altLang="en-US" sz="1600" dirty="0" smtClean="0"/>
                            <a:t>時刻</a:t>
                          </a:r>
                          <a:r>
                            <a:rPr kumimoji="1" lang="en-US" altLang="ja-JP" sz="1600" dirty="0" smtClean="0"/>
                            <a:t>t</a:t>
                          </a:r>
                          <a:endParaRPr kumimoji="1" lang="ja-JP" altLang="en-US" sz="1600" dirty="0"/>
                        </a:p>
                      </a:txBody>
                      <a:tcPr/>
                    </a:tc>
                    <a:tc gridSpan="4">
                      <a:txBody>
                        <a:bodyPr/>
                        <a:lstStyle/>
                        <a:p>
                          <a:pPr algn="ctr"/>
                          <a:r>
                            <a:rPr kumimoji="1" lang="ja-JP" altLang="en-US" sz="1600" dirty="0" smtClean="0"/>
                            <a:t>センサ情報</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1" lang="en-US" altLang="ja-JP" sz="1600" i="1" smtClean="0">
                                      <a:latin typeface="Cambria Math"/>
                                    </a:rPr>
                                  </m:ctrlPr>
                                </m:sSubPr>
                                <m:e>
                                  <m:r>
                                    <a:rPr kumimoji="1" lang="en-US" altLang="ja-JP" sz="1600" b="0" i="1" smtClean="0">
                                      <a:latin typeface="Cambria Math"/>
                                    </a:rPr>
                                    <m:t>𝐸</m:t>
                                  </m:r>
                                </m:e>
                                <m:sub>
                                  <m:r>
                                    <a:rPr kumimoji="1" lang="en-US" altLang="ja-JP" sz="1600" b="0" i="1" smtClean="0">
                                      <a:latin typeface="Cambria Math"/>
                                    </a:rPr>
                                    <m:t>1</m:t>
                                  </m:r>
                                </m:sub>
                              </m:sSub>
                            </m:oMath>
                          </a14:m>
                          <a:r>
                            <a:rPr kumimoji="1" lang="en-US" altLang="ja-JP" sz="1600" dirty="0" smtClean="0"/>
                            <a:t>, </a:t>
                          </a:r>
                          <a14:m>
                            <m:oMath xmlns:m="http://schemas.openxmlformats.org/officeDocument/2006/math">
                              <m:sSub>
                                <m:sSubPr>
                                  <m:ctrlPr>
                                    <a:rPr kumimoji="1" lang="en-US" altLang="ja-JP" sz="1600" i="1" smtClean="0">
                                      <a:latin typeface="Cambria Math"/>
                                    </a:rPr>
                                  </m:ctrlPr>
                                </m:sSubPr>
                                <m:e>
                                  <m:r>
                                    <a:rPr kumimoji="1" lang="en-US" altLang="ja-JP" sz="1600" b="0" i="1" smtClean="0">
                                      <a:latin typeface="Cambria Math"/>
                                    </a:rPr>
                                    <m:t>𝐸</m:t>
                                  </m:r>
                                </m:e>
                                <m:sub>
                                  <m:r>
                                    <a:rPr kumimoji="1" lang="en-US" altLang="ja-JP" sz="1600" b="0" i="1" smtClean="0">
                                      <a:latin typeface="Cambria Math"/>
                                    </a:rPr>
                                    <m:t>2</m:t>
                                  </m:r>
                                </m:sub>
                              </m:sSub>
                            </m:oMath>
                          </a14:m>
                          <a:r>
                            <a:rPr kumimoji="1" lang="en-US" altLang="ja-JP" sz="1600" dirty="0" smtClean="0"/>
                            <a:t>,</a:t>
                          </a:r>
                          <a:r>
                            <a:rPr lang="en-US" altLang="ja-JP" sz="1600" dirty="0" smtClean="0">
                              <a:ea typeface="Cambria Math"/>
                            </a:rPr>
                            <a:t> </a:t>
                          </a:r>
                          <a14:m>
                            <m:oMath xmlns:m="http://schemas.openxmlformats.org/officeDocument/2006/math">
                              <m:r>
                                <a:rPr lang="en-US" altLang="ja-JP" sz="1600" i="1" smtClean="0">
                                  <a:latin typeface="Cambria Math"/>
                                  <a:ea typeface="Cambria Math"/>
                                </a:rPr>
                                <m:t>⋯</m:t>
                              </m:r>
                              <m:r>
                                <a:rPr lang="en-US" altLang="ja-JP" sz="1600" b="0" i="0" smtClean="0">
                                  <a:latin typeface="Cambria Math"/>
                                  <a:ea typeface="Cambria Math"/>
                                </a:rPr>
                                <m:t>,</m:t>
                              </m:r>
                            </m:oMath>
                          </a14:m>
                          <a:r>
                            <a:rPr kumimoji="1" lang="en-US" altLang="ja-JP" sz="1600" dirty="0" smtClean="0"/>
                            <a:t> </a:t>
                          </a:r>
                          <a14:m>
                            <m:oMath xmlns:m="http://schemas.openxmlformats.org/officeDocument/2006/math">
                              <m:sSub>
                                <m:sSubPr>
                                  <m:ctrlPr>
                                    <a:rPr kumimoji="1" lang="en-US" altLang="ja-JP" sz="1600" i="1" smtClean="0">
                                      <a:latin typeface="Cambria Math"/>
                                    </a:rPr>
                                  </m:ctrlPr>
                                </m:sSubPr>
                                <m:e>
                                  <m:r>
                                    <a:rPr kumimoji="1" lang="en-US" altLang="ja-JP" sz="1600" b="0" i="1" smtClean="0">
                                      <a:latin typeface="Cambria Math"/>
                                    </a:rPr>
                                    <m:t>𝐸</m:t>
                                  </m:r>
                                </m:e>
                                <m:sub>
                                  <m:r>
                                    <a:rPr kumimoji="1" lang="en-US" altLang="ja-JP" sz="1600" b="0" i="1" smtClean="0">
                                      <a:latin typeface="Cambria Math"/>
                                    </a:rPr>
                                    <m:t>𝑝</m:t>
                                  </m:r>
                                </m:sub>
                              </m:sSub>
                            </m:oMath>
                          </a14:m>
                          <a:endParaRPr kumimoji="1" lang="ja-JP" altLang="en-US" sz="16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a:txBody>
                        <a:bodyPr/>
                        <a:lstStyle/>
                        <a:p>
                          <a:pPr algn="ctr"/>
                          <a:r>
                            <a:rPr kumimoji="1" lang="ja-JP" altLang="en-US" sz="1600" dirty="0" smtClean="0"/>
                            <a:t>報酬</a:t>
                          </a:r>
                          <a:r>
                            <a:rPr kumimoji="1" lang="en-US" altLang="ja-JP" sz="1600" dirty="0" smtClean="0"/>
                            <a:t>R</a:t>
                          </a:r>
                          <a:endParaRPr kumimoji="1" lang="ja-JP" altLang="en-US" sz="1600" dirty="0"/>
                        </a:p>
                      </a:txBody>
                      <a:tcPr/>
                    </a:tc>
                  </a:tr>
                  <a:tr h="348789">
                    <a:tc>
                      <a:txBody>
                        <a:bodyPr/>
                        <a:lstStyle/>
                        <a:p>
                          <a:pPr algn="ctr"/>
                          <a:r>
                            <a:rPr kumimoji="1" lang="en-US" altLang="ja-JP" dirty="0" smtClean="0"/>
                            <a:t>1</a:t>
                          </a:r>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1,1</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2,1</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i="1" smtClean="0">
                                    <a:latin typeface="Cambria Math"/>
                                    <a:ea typeface="Cambria Math"/>
                                  </a:rPr>
                                  <m:t>⋯</m:t>
                                </m:r>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𝑝</m:t>
                                    </m:r>
                                    <m:r>
                                      <a:rPr lang="en-US" altLang="ja-JP" b="0" i="1" smtClean="0">
                                        <a:latin typeface="Cambria Math"/>
                                      </a:rPr>
                                      <m:t>,1</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𝑟</m:t>
                                    </m:r>
                                  </m:e>
                                  <m:sub>
                                    <m:r>
                                      <a:rPr lang="en-US" altLang="ja-JP" b="0" i="1" smtClean="0">
                                        <a:latin typeface="Cambria Math"/>
                                      </a:rPr>
                                      <m:t>1</m:t>
                                    </m:r>
                                  </m:sub>
                                </m:sSub>
                              </m:oMath>
                            </m:oMathPara>
                          </a14:m>
                          <a:endParaRPr kumimoji="1" lang="ja-JP" altLang="en-US" dirty="0"/>
                        </a:p>
                      </a:txBody>
                      <a:tcPr/>
                    </a:tc>
                  </a:tr>
                  <a:tr h="348789">
                    <a:tc>
                      <a:txBody>
                        <a:bodyPr/>
                        <a:lstStyle/>
                        <a:p>
                          <a:pPr algn="ctr"/>
                          <a:r>
                            <a:rPr kumimoji="1" lang="en-US" altLang="ja-JP" dirty="0" smtClean="0"/>
                            <a:t>2</a:t>
                          </a:r>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1,2</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2,2</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i="1" smtClean="0">
                                    <a:latin typeface="Cambria Math"/>
                                    <a:ea typeface="Cambria Math"/>
                                  </a:rPr>
                                  <m:t>⋯</m:t>
                                </m:r>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𝑝</m:t>
                                    </m:r>
                                    <m:r>
                                      <a:rPr lang="en-US" altLang="ja-JP" b="0" i="1" smtClean="0">
                                        <a:latin typeface="Cambria Math"/>
                                      </a:rPr>
                                      <m:t>,2</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𝑟</m:t>
                                    </m:r>
                                  </m:e>
                                  <m:sub>
                                    <m:r>
                                      <a:rPr lang="en-US" altLang="ja-JP" b="0" i="1" smtClean="0">
                                        <a:latin typeface="Cambria Math"/>
                                      </a:rPr>
                                      <m:t>2</m:t>
                                    </m:r>
                                  </m:sub>
                                </m:sSub>
                              </m:oMath>
                            </m:oMathPara>
                          </a14:m>
                          <a:endParaRPr kumimoji="1" lang="ja-JP" altLang="en-US" dirty="0"/>
                        </a:p>
                      </a:txBody>
                      <a:tcPr/>
                    </a:tc>
                  </a:tr>
                  <a:tr h="329673">
                    <a:tc>
                      <a:txBody>
                        <a:bodyPr/>
                        <a:lstStyle/>
                        <a:p>
                          <a:pPr algn="ct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a:txBody>
                      <a:tcPr/>
                    </a:tc>
                  </a:tr>
                  <a:tr h="348789">
                    <a:tc>
                      <a:txBody>
                        <a:bodyPr/>
                        <a:lstStyle/>
                        <a:p>
                          <a:pPr algn="ctr"/>
                          <a:r>
                            <a:rPr kumimoji="1" lang="en-US" altLang="ja-JP" dirty="0" smtClean="0"/>
                            <a:t>T</a:t>
                          </a:r>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1,</m:t>
                                    </m:r>
                                    <m:r>
                                      <a:rPr lang="en-US" altLang="ja-JP" b="0" i="1" smtClean="0">
                                        <a:latin typeface="Cambria Math"/>
                                      </a:rPr>
                                      <m:t>𝑇</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2,</m:t>
                                    </m:r>
                                    <m:r>
                                      <a:rPr lang="en-US" altLang="ja-JP" b="0" i="1" smtClean="0">
                                        <a:latin typeface="Cambria Math"/>
                                      </a:rPr>
                                      <m:t>𝑇</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i="1" smtClean="0">
                                    <a:latin typeface="Cambria Math"/>
                                    <a:ea typeface="Cambria Math"/>
                                  </a:rPr>
                                  <m:t>⋯</m:t>
                                </m:r>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𝑝</m:t>
                                    </m:r>
                                    <m:r>
                                      <a:rPr lang="en-US" altLang="ja-JP" b="0" i="1" smtClean="0">
                                        <a:latin typeface="Cambria Math"/>
                                      </a:rPr>
                                      <m:t>,</m:t>
                                    </m:r>
                                    <m:r>
                                      <a:rPr lang="en-US" altLang="ja-JP" b="0" i="1" smtClean="0">
                                        <a:latin typeface="Cambria Math"/>
                                      </a:rPr>
                                      <m:t>𝑇</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𝑟</m:t>
                                    </m:r>
                                  </m:e>
                                  <m:sub>
                                    <m:r>
                                      <a:rPr lang="en-US" altLang="ja-JP" b="0" i="1" smtClean="0">
                                        <a:latin typeface="Cambria Math"/>
                                      </a:rPr>
                                      <m:t>𝑇</m:t>
                                    </m:r>
                                  </m:sub>
                                </m:sSub>
                              </m:oMath>
                            </m:oMathPara>
                          </a14:m>
                          <a:endParaRPr kumimoji="1" lang="ja-JP" altLang="en-US" dirty="0"/>
                        </a:p>
                      </a:txBody>
                      <a:tcPr/>
                    </a:tc>
                  </a:tr>
                  <a:tr h="348789">
                    <a:tc>
                      <a:txBody>
                        <a:bodyPr/>
                        <a:lstStyle/>
                        <a:p>
                          <a:pPr algn="ctr"/>
                          <a:r>
                            <a:rPr kumimoji="1" lang="ja-JP" altLang="en-US" sz="1600" dirty="0" smtClean="0"/>
                            <a:t>平均</a:t>
                          </a:r>
                          <a:endParaRPr kumimoji="1" lang="ja-JP"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𝐸</m:t>
                                        </m:r>
                                      </m:e>
                                    </m:acc>
                                  </m:e>
                                  <m:sub>
                                    <m:r>
                                      <a:rPr kumimoji="1" lang="en-US" altLang="ja-JP" b="0" i="1" smtClean="0">
                                        <a:latin typeface="Cambria Math"/>
                                      </a:rPr>
                                      <m:t>1</m:t>
                                    </m:r>
                                  </m:sub>
                                </m:sSub>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𝐸</m:t>
                                        </m:r>
                                      </m:e>
                                    </m:acc>
                                  </m:e>
                                  <m:sub>
                                    <m:r>
                                      <a:rPr kumimoji="1" lang="en-US" altLang="ja-JP" b="0" i="1" smtClean="0">
                                        <a:latin typeface="Cambria Math"/>
                                      </a:rPr>
                                      <m:t>2</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i="1" smtClean="0">
                                    <a:latin typeface="Cambria Math"/>
                                    <a:ea typeface="Cambria Math"/>
                                  </a:rPr>
                                  <m:t>⋯</m:t>
                                </m:r>
                              </m:oMath>
                            </m:oMathPara>
                          </a14:m>
                          <a:endParaRPr kumimoji="1" lang="ja-JP"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𝐸</m:t>
                                        </m:r>
                                      </m:e>
                                    </m:acc>
                                  </m:e>
                                  <m:sub>
                                    <m:r>
                                      <a:rPr kumimoji="1" lang="en-US" altLang="ja-JP" b="0" i="1" smtClean="0">
                                        <a:latin typeface="Cambria Math"/>
                                      </a:rPr>
                                      <m:t>𝑝</m:t>
                                    </m:r>
                                  </m:sub>
                                </m:sSub>
                              </m:oMath>
                            </m:oMathPara>
                          </a14:m>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ja-JP" altLang="en-US" sz="1800" i="1" smtClean="0">
                                        <a:latin typeface="Cambria Math"/>
                                      </a:rPr>
                                    </m:ctrlPr>
                                  </m:accPr>
                                  <m:e>
                                    <m:r>
                                      <a:rPr kumimoji="1" lang="en-US" altLang="ja-JP" sz="1800" b="0" i="1" smtClean="0">
                                        <a:latin typeface="Cambria Math"/>
                                      </a:rPr>
                                      <m:t>𝑅</m:t>
                                    </m:r>
                                  </m:e>
                                </m:acc>
                              </m:oMath>
                            </m:oMathPara>
                          </a14:m>
                          <a:endParaRPr kumimoji="1" lang="ja-JP" altLang="en-US" sz="1800" dirty="0" smtClean="0"/>
                        </a:p>
                      </a:txBody>
                      <a:tcPr/>
                    </a:tc>
                  </a:tr>
                </a:tbl>
              </a:graphicData>
            </a:graphic>
          </p:graphicFrame>
        </mc:Choice>
        <mc:Fallback xmlns="">
          <p:graphicFrame>
            <p:nvGraphicFramePr>
              <p:cNvPr id="6" name="表 5"/>
              <p:cNvGraphicFramePr>
                <a:graphicFrameLocks noGrp="1"/>
              </p:cNvGraphicFramePr>
              <p:nvPr>
                <p:extLst>
                  <p:ext uri="{D42A27DB-BD31-4B8C-83A1-F6EECF244321}">
                    <p14:modId xmlns:p14="http://schemas.microsoft.com/office/powerpoint/2010/main" val="1168094849"/>
                  </p:ext>
                </p:extLst>
              </p:nvPr>
            </p:nvGraphicFramePr>
            <p:xfrm>
              <a:off x="5004048" y="3216687"/>
              <a:ext cx="3672408" cy="2516569"/>
            </p:xfrm>
            <a:graphic>
              <a:graphicData uri="http://schemas.openxmlformats.org/drawingml/2006/table">
                <a:tbl>
                  <a:tblPr firstRow="1" bandRow="1">
                    <a:tableStyleId>{5940675A-B579-460E-94D1-54222C63F5DA}</a:tableStyleId>
                  </a:tblPr>
                  <a:tblGrid>
                    <a:gridCol w="612068"/>
                    <a:gridCol w="612068"/>
                    <a:gridCol w="612068"/>
                    <a:gridCol w="612068"/>
                    <a:gridCol w="612068"/>
                    <a:gridCol w="612068"/>
                  </a:tblGrid>
                  <a:tr h="597916">
                    <a:tc>
                      <a:txBody>
                        <a:bodyPr/>
                        <a:lstStyle/>
                        <a:p>
                          <a:pPr algn="ctr"/>
                          <a:r>
                            <a:rPr kumimoji="1" lang="ja-JP" altLang="en-US" sz="1600" dirty="0" smtClean="0"/>
                            <a:t>時刻</a:t>
                          </a:r>
                          <a:r>
                            <a:rPr kumimoji="1" lang="en-US" altLang="ja-JP" sz="1600" dirty="0" smtClean="0"/>
                            <a:t>t</a:t>
                          </a:r>
                          <a:endParaRPr kumimoji="1" lang="ja-JP" altLang="en-US" sz="1600" dirty="0"/>
                        </a:p>
                      </a:txBody>
                      <a:tcPr/>
                    </a:tc>
                    <a:tc gridSpan="4">
                      <a:txBody>
                        <a:bodyPr/>
                        <a:lstStyle/>
                        <a:p>
                          <a:endParaRPr lang="ja-JP"/>
                        </a:p>
                      </a:txBody>
                      <a:tcPr>
                        <a:blipFill rotWithShape="1">
                          <a:blip r:embed="rId4"/>
                          <a:stretch>
                            <a:fillRect l="-25124" t="-5102" r="-25124" b="-322449"/>
                          </a:stretch>
                        </a:blip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a:txBody>
                        <a:bodyPr/>
                        <a:lstStyle/>
                        <a:p>
                          <a:pPr algn="ctr"/>
                          <a:r>
                            <a:rPr kumimoji="1" lang="ja-JP" altLang="en-US" sz="1600" dirty="0" smtClean="0"/>
                            <a:t>報酬</a:t>
                          </a:r>
                          <a:r>
                            <a:rPr kumimoji="1" lang="en-US" altLang="ja-JP" sz="1600" dirty="0" smtClean="0"/>
                            <a:t>R</a:t>
                          </a:r>
                          <a:endParaRPr kumimoji="1" lang="ja-JP" altLang="en-US" sz="1600" dirty="0"/>
                        </a:p>
                      </a:txBody>
                      <a:tcPr/>
                    </a:tc>
                  </a:tr>
                  <a:tr h="386969">
                    <a:tc>
                      <a:txBody>
                        <a:bodyPr/>
                        <a:lstStyle/>
                        <a:p>
                          <a:pPr algn="ctr"/>
                          <a:r>
                            <a:rPr kumimoji="1" lang="en-US" altLang="ja-JP" dirty="0" smtClean="0"/>
                            <a:t>1</a:t>
                          </a:r>
                          <a:endParaRPr kumimoji="1" lang="ja-JP" altLang="en-US" dirty="0"/>
                        </a:p>
                      </a:txBody>
                      <a:tcPr/>
                    </a:tc>
                    <a:tc>
                      <a:txBody>
                        <a:bodyPr/>
                        <a:lstStyle/>
                        <a:p>
                          <a:endParaRPr lang="ja-JP"/>
                        </a:p>
                      </a:txBody>
                      <a:tcPr>
                        <a:blipFill rotWithShape="1">
                          <a:blip r:embed="rId4"/>
                          <a:stretch>
                            <a:fillRect l="-100000" t="-163492" r="-398020" b="-401587"/>
                          </a:stretch>
                        </a:blipFill>
                      </a:tcPr>
                    </a:tc>
                    <a:tc>
                      <a:txBody>
                        <a:bodyPr/>
                        <a:lstStyle/>
                        <a:p>
                          <a:endParaRPr lang="ja-JP"/>
                        </a:p>
                      </a:txBody>
                      <a:tcPr>
                        <a:blipFill rotWithShape="1">
                          <a:blip r:embed="rId4"/>
                          <a:stretch>
                            <a:fillRect l="-202000" t="-163492" r="-302000" b="-401587"/>
                          </a:stretch>
                        </a:blipFill>
                      </a:tcPr>
                    </a:tc>
                    <a:tc>
                      <a:txBody>
                        <a:bodyPr/>
                        <a:lstStyle/>
                        <a:p>
                          <a:endParaRPr lang="ja-JP"/>
                        </a:p>
                      </a:txBody>
                      <a:tcPr>
                        <a:blipFill rotWithShape="1">
                          <a:blip r:embed="rId4"/>
                          <a:stretch>
                            <a:fillRect l="-302000" t="-163492" r="-202000" b="-401587"/>
                          </a:stretch>
                        </a:blipFill>
                      </a:tcPr>
                    </a:tc>
                    <a:tc>
                      <a:txBody>
                        <a:bodyPr/>
                        <a:lstStyle/>
                        <a:p>
                          <a:endParaRPr lang="ja-JP"/>
                        </a:p>
                      </a:txBody>
                      <a:tcPr>
                        <a:blipFill rotWithShape="1">
                          <a:blip r:embed="rId4"/>
                          <a:stretch>
                            <a:fillRect l="-398020" t="-163492" r="-100000" b="-401587"/>
                          </a:stretch>
                        </a:blipFill>
                      </a:tcPr>
                    </a:tc>
                    <a:tc>
                      <a:txBody>
                        <a:bodyPr/>
                        <a:lstStyle/>
                        <a:p>
                          <a:endParaRPr lang="ja-JP"/>
                        </a:p>
                      </a:txBody>
                      <a:tcPr>
                        <a:blipFill rotWithShape="1">
                          <a:blip r:embed="rId4"/>
                          <a:stretch>
                            <a:fillRect l="-503000" t="-163492" r="-1000" b="-401587"/>
                          </a:stretch>
                        </a:blipFill>
                      </a:tcPr>
                    </a:tc>
                  </a:tr>
                  <a:tr h="386969">
                    <a:tc>
                      <a:txBody>
                        <a:bodyPr/>
                        <a:lstStyle/>
                        <a:p>
                          <a:pPr algn="ctr"/>
                          <a:r>
                            <a:rPr kumimoji="1" lang="en-US" altLang="ja-JP" dirty="0" smtClean="0"/>
                            <a:t>2</a:t>
                          </a:r>
                          <a:endParaRPr kumimoji="1" lang="ja-JP" altLang="en-US" dirty="0"/>
                        </a:p>
                      </a:txBody>
                      <a:tcPr/>
                    </a:tc>
                    <a:tc>
                      <a:txBody>
                        <a:bodyPr/>
                        <a:lstStyle/>
                        <a:p>
                          <a:endParaRPr lang="ja-JP"/>
                        </a:p>
                      </a:txBody>
                      <a:tcPr>
                        <a:blipFill rotWithShape="1">
                          <a:blip r:embed="rId4"/>
                          <a:stretch>
                            <a:fillRect l="-100000" t="-259375" r="-398020" b="-295313"/>
                          </a:stretch>
                        </a:blipFill>
                      </a:tcPr>
                    </a:tc>
                    <a:tc>
                      <a:txBody>
                        <a:bodyPr/>
                        <a:lstStyle/>
                        <a:p>
                          <a:endParaRPr lang="ja-JP"/>
                        </a:p>
                      </a:txBody>
                      <a:tcPr>
                        <a:blipFill rotWithShape="1">
                          <a:blip r:embed="rId4"/>
                          <a:stretch>
                            <a:fillRect l="-202000" t="-259375" r="-302000" b="-295313"/>
                          </a:stretch>
                        </a:blipFill>
                      </a:tcPr>
                    </a:tc>
                    <a:tc>
                      <a:txBody>
                        <a:bodyPr/>
                        <a:lstStyle/>
                        <a:p>
                          <a:endParaRPr lang="ja-JP"/>
                        </a:p>
                      </a:txBody>
                      <a:tcPr>
                        <a:blipFill rotWithShape="1">
                          <a:blip r:embed="rId4"/>
                          <a:stretch>
                            <a:fillRect l="-302000" t="-259375" r="-202000" b="-295313"/>
                          </a:stretch>
                        </a:blipFill>
                      </a:tcPr>
                    </a:tc>
                    <a:tc>
                      <a:txBody>
                        <a:bodyPr/>
                        <a:lstStyle/>
                        <a:p>
                          <a:endParaRPr lang="ja-JP"/>
                        </a:p>
                      </a:txBody>
                      <a:tcPr>
                        <a:blipFill rotWithShape="1">
                          <a:blip r:embed="rId4"/>
                          <a:stretch>
                            <a:fillRect l="-398020" t="-259375" r="-100000" b="-295313"/>
                          </a:stretch>
                        </a:blipFill>
                      </a:tcPr>
                    </a:tc>
                    <a:tc>
                      <a:txBody>
                        <a:bodyPr/>
                        <a:lstStyle/>
                        <a:p>
                          <a:endParaRPr lang="ja-JP"/>
                        </a:p>
                      </a:txBody>
                      <a:tcPr>
                        <a:blipFill rotWithShape="1">
                          <a:blip r:embed="rId4"/>
                          <a:stretch>
                            <a:fillRect l="-503000" t="-259375" r="-1000" b="-295313"/>
                          </a:stretch>
                        </a:blipFill>
                      </a:tcPr>
                    </a:tc>
                  </a:tr>
                  <a:tr h="365760">
                    <a:tc>
                      <a:txBody>
                        <a:bodyPr/>
                        <a:lstStyle/>
                        <a:p>
                          <a:endParaRPr lang="ja-JP"/>
                        </a:p>
                      </a:txBody>
                      <a:tcPr>
                        <a:blipFill rotWithShape="1">
                          <a:blip r:embed="rId4"/>
                          <a:stretch>
                            <a:fillRect l="-1000" t="-389831" r="-503000" b="-220339"/>
                          </a:stretch>
                        </a:blipFill>
                      </a:tcPr>
                    </a:tc>
                    <a:tc>
                      <a:txBody>
                        <a:bodyPr/>
                        <a:lstStyle/>
                        <a:p>
                          <a:endParaRPr lang="ja-JP"/>
                        </a:p>
                      </a:txBody>
                      <a:tcPr>
                        <a:blipFill rotWithShape="1">
                          <a:blip r:embed="rId4"/>
                          <a:stretch>
                            <a:fillRect l="-100000" t="-389831" r="-398020" b="-220339"/>
                          </a:stretch>
                        </a:blipFill>
                      </a:tcPr>
                    </a:tc>
                    <a:tc>
                      <a:txBody>
                        <a:bodyPr/>
                        <a:lstStyle/>
                        <a:p>
                          <a:endParaRPr lang="ja-JP"/>
                        </a:p>
                      </a:txBody>
                      <a:tcPr>
                        <a:blipFill rotWithShape="1">
                          <a:blip r:embed="rId4"/>
                          <a:stretch>
                            <a:fillRect l="-202000" t="-389831" r="-302000" b="-220339"/>
                          </a:stretch>
                        </a:blipFill>
                      </a:tcPr>
                    </a:tc>
                    <a:tc>
                      <a:txBody>
                        <a:bodyPr/>
                        <a:lstStyle/>
                        <a:p>
                          <a:endParaRPr lang="ja-JP"/>
                        </a:p>
                      </a:txBody>
                      <a:tcPr>
                        <a:blipFill rotWithShape="1">
                          <a:blip r:embed="rId4"/>
                          <a:stretch>
                            <a:fillRect l="-302000" t="-389831" r="-202000" b="-220339"/>
                          </a:stretch>
                        </a:blipFill>
                      </a:tcPr>
                    </a:tc>
                    <a:tc>
                      <a:txBody>
                        <a:bodyPr/>
                        <a:lstStyle/>
                        <a:p>
                          <a:endParaRPr lang="ja-JP"/>
                        </a:p>
                      </a:txBody>
                      <a:tcPr>
                        <a:blipFill rotWithShape="1">
                          <a:blip r:embed="rId4"/>
                          <a:stretch>
                            <a:fillRect l="-398020" t="-389831" r="-100000" b="-220339"/>
                          </a:stretch>
                        </a:blipFill>
                      </a:tcPr>
                    </a:tc>
                    <a:tc>
                      <a:txBody>
                        <a:bodyPr/>
                        <a:lstStyle/>
                        <a:p>
                          <a:endParaRPr lang="ja-JP"/>
                        </a:p>
                      </a:txBody>
                      <a:tcPr>
                        <a:blipFill rotWithShape="1">
                          <a:blip r:embed="rId4"/>
                          <a:stretch>
                            <a:fillRect l="-503000" t="-389831" r="-1000" b="-220339"/>
                          </a:stretch>
                        </a:blipFill>
                      </a:tcPr>
                    </a:tc>
                  </a:tr>
                  <a:tr h="386969">
                    <a:tc>
                      <a:txBody>
                        <a:bodyPr/>
                        <a:lstStyle/>
                        <a:p>
                          <a:pPr algn="ctr"/>
                          <a:r>
                            <a:rPr kumimoji="1" lang="en-US" altLang="ja-JP" dirty="0" smtClean="0"/>
                            <a:t>T</a:t>
                          </a:r>
                          <a:endParaRPr kumimoji="1" lang="ja-JP" altLang="en-US" dirty="0"/>
                        </a:p>
                      </a:txBody>
                      <a:tcPr/>
                    </a:tc>
                    <a:tc>
                      <a:txBody>
                        <a:bodyPr/>
                        <a:lstStyle/>
                        <a:p>
                          <a:endParaRPr lang="ja-JP"/>
                        </a:p>
                      </a:txBody>
                      <a:tcPr>
                        <a:blipFill rotWithShape="1">
                          <a:blip r:embed="rId4"/>
                          <a:stretch>
                            <a:fillRect l="-100000" t="-451563" r="-398020" b="-103125"/>
                          </a:stretch>
                        </a:blipFill>
                      </a:tcPr>
                    </a:tc>
                    <a:tc>
                      <a:txBody>
                        <a:bodyPr/>
                        <a:lstStyle/>
                        <a:p>
                          <a:endParaRPr lang="ja-JP"/>
                        </a:p>
                      </a:txBody>
                      <a:tcPr>
                        <a:blipFill rotWithShape="1">
                          <a:blip r:embed="rId4"/>
                          <a:stretch>
                            <a:fillRect l="-202000" t="-451563" r="-302000" b="-103125"/>
                          </a:stretch>
                        </a:blipFill>
                      </a:tcPr>
                    </a:tc>
                    <a:tc>
                      <a:txBody>
                        <a:bodyPr/>
                        <a:lstStyle/>
                        <a:p>
                          <a:endParaRPr lang="ja-JP"/>
                        </a:p>
                      </a:txBody>
                      <a:tcPr>
                        <a:blipFill rotWithShape="1">
                          <a:blip r:embed="rId4"/>
                          <a:stretch>
                            <a:fillRect l="-302000" t="-451563" r="-202000" b="-103125"/>
                          </a:stretch>
                        </a:blipFill>
                      </a:tcPr>
                    </a:tc>
                    <a:tc>
                      <a:txBody>
                        <a:bodyPr/>
                        <a:lstStyle/>
                        <a:p>
                          <a:endParaRPr lang="ja-JP"/>
                        </a:p>
                      </a:txBody>
                      <a:tcPr>
                        <a:blipFill rotWithShape="1">
                          <a:blip r:embed="rId4"/>
                          <a:stretch>
                            <a:fillRect l="-398020" t="-451563" r="-100000" b="-103125"/>
                          </a:stretch>
                        </a:blipFill>
                      </a:tcPr>
                    </a:tc>
                    <a:tc>
                      <a:txBody>
                        <a:bodyPr/>
                        <a:lstStyle/>
                        <a:p>
                          <a:endParaRPr lang="ja-JP"/>
                        </a:p>
                      </a:txBody>
                      <a:tcPr>
                        <a:blipFill rotWithShape="1">
                          <a:blip r:embed="rId4"/>
                          <a:stretch>
                            <a:fillRect l="-503000" t="-451563" r="-1000" b="-103125"/>
                          </a:stretch>
                        </a:blipFill>
                      </a:tcPr>
                    </a:tc>
                  </a:tr>
                  <a:tr h="391986">
                    <a:tc>
                      <a:txBody>
                        <a:bodyPr/>
                        <a:lstStyle/>
                        <a:p>
                          <a:pPr algn="ctr"/>
                          <a:r>
                            <a:rPr kumimoji="1" lang="ja-JP" altLang="en-US" sz="1600" dirty="0" smtClean="0"/>
                            <a:t>平均</a:t>
                          </a:r>
                          <a:endParaRPr kumimoji="1" lang="ja-JP" altLang="en-US" sz="1600" dirty="0"/>
                        </a:p>
                      </a:txBody>
                      <a:tcPr/>
                    </a:tc>
                    <a:tc>
                      <a:txBody>
                        <a:bodyPr/>
                        <a:lstStyle/>
                        <a:p>
                          <a:endParaRPr lang="ja-JP"/>
                        </a:p>
                      </a:txBody>
                      <a:tcPr>
                        <a:blipFill rotWithShape="1">
                          <a:blip r:embed="rId4"/>
                          <a:stretch>
                            <a:fillRect l="-100000" t="-551563" r="-398020" b="-3125"/>
                          </a:stretch>
                        </a:blipFill>
                      </a:tcPr>
                    </a:tc>
                    <a:tc>
                      <a:txBody>
                        <a:bodyPr/>
                        <a:lstStyle/>
                        <a:p>
                          <a:endParaRPr lang="ja-JP"/>
                        </a:p>
                      </a:txBody>
                      <a:tcPr>
                        <a:blipFill rotWithShape="1">
                          <a:blip r:embed="rId4"/>
                          <a:stretch>
                            <a:fillRect l="-202000" t="-551563" r="-302000" b="-3125"/>
                          </a:stretch>
                        </a:blipFill>
                      </a:tcPr>
                    </a:tc>
                    <a:tc>
                      <a:txBody>
                        <a:bodyPr/>
                        <a:lstStyle/>
                        <a:p>
                          <a:endParaRPr lang="ja-JP"/>
                        </a:p>
                      </a:txBody>
                      <a:tcPr>
                        <a:blipFill rotWithShape="1">
                          <a:blip r:embed="rId4"/>
                          <a:stretch>
                            <a:fillRect l="-302000" t="-551563" r="-202000" b="-3125"/>
                          </a:stretch>
                        </a:blipFill>
                      </a:tcPr>
                    </a:tc>
                    <a:tc>
                      <a:txBody>
                        <a:bodyPr/>
                        <a:lstStyle/>
                        <a:p>
                          <a:endParaRPr lang="ja-JP"/>
                        </a:p>
                      </a:txBody>
                      <a:tcPr>
                        <a:blipFill rotWithShape="1">
                          <a:blip r:embed="rId4"/>
                          <a:stretch>
                            <a:fillRect l="-398020" t="-551563" r="-100000" b="-3125"/>
                          </a:stretch>
                        </a:blipFill>
                      </a:tcPr>
                    </a:tc>
                    <a:tc>
                      <a:txBody>
                        <a:bodyPr/>
                        <a:lstStyle/>
                        <a:p>
                          <a:endParaRPr lang="ja-JP"/>
                        </a:p>
                      </a:txBody>
                      <a:tcPr>
                        <a:blipFill rotWithShape="1">
                          <a:blip r:embed="rId4"/>
                          <a:stretch>
                            <a:fillRect l="-503000" t="-551563" r="-1000" b="-3125"/>
                          </a:stretch>
                        </a:blipFill>
                      </a:tcPr>
                    </a:tc>
                  </a:tr>
                </a:tbl>
              </a:graphicData>
            </a:graphic>
          </p:graphicFrame>
        </mc:Fallback>
      </mc:AlternateContent>
      <p:sp>
        <p:nvSpPr>
          <p:cNvPr id="4" name="右矢印 3"/>
          <p:cNvSpPr/>
          <p:nvPr/>
        </p:nvSpPr>
        <p:spPr>
          <a:xfrm>
            <a:off x="4076374" y="4229650"/>
            <a:ext cx="792088" cy="70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p:cNvGrpSpPr/>
          <p:nvPr/>
        </p:nvGrpSpPr>
        <p:grpSpPr>
          <a:xfrm>
            <a:off x="2269318" y="3418687"/>
            <a:ext cx="1784471" cy="1954802"/>
            <a:chOff x="598000" y="2409968"/>
            <a:chExt cx="2979551" cy="2859882"/>
          </a:xfrm>
        </p:grpSpPr>
        <p:grpSp>
          <p:nvGrpSpPr>
            <p:cNvPr id="7" name="グループ化 6"/>
            <p:cNvGrpSpPr/>
            <p:nvPr/>
          </p:nvGrpSpPr>
          <p:grpSpPr>
            <a:xfrm>
              <a:off x="790710" y="2852936"/>
              <a:ext cx="2520280" cy="2232248"/>
              <a:chOff x="983630" y="2852936"/>
              <a:chExt cx="2520280" cy="2232248"/>
            </a:xfrm>
          </p:grpSpPr>
          <p:cxnSp>
            <p:nvCxnSpPr>
              <p:cNvPr id="8" name="直線矢印コネクタ 7"/>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983630" y="4725144"/>
                <a:ext cx="2520280" cy="36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テキスト ボックス 9"/>
            <p:cNvSpPr txBox="1"/>
            <p:nvPr/>
          </p:nvSpPr>
          <p:spPr>
            <a:xfrm>
              <a:off x="2931220" y="4900518"/>
              <a:ext cx="646331" cy="369332"/>
            </a:xfrm>
            <a:prstGeom prst="rect">
              <a:avLst/>
            </a:prstGeom>
            <a:noFill/>
          </p:spPr>
          <p:txBody>
            <a:bodyPr wrap="none" rtlCol="0">
              <a:spAutoFit/>
            </a:bodyPr>
            <a:lstStyle/>
            <a:p>
              <a:r>
                <a:rPr lang="ja-JP" altLang="en-US" dirty="0"/>
                <a:t>時刻</a:t>
              </a:r>
              <a:endParaRPr kumimoji="1" lang="ja-JP" altLang="en-US" dirty="0"/>
            </a:p>
          </p:txBody>
        </p:sp>
        <p:sp>
          <p:nvSpPr>
            <p:cNvPr id="11" name="テキスト ボックス 10"/>
            <p:cNvSpPr txBox="1"/>
            <p:nvPr/>
          </p:nvSpPr>
          <p:spPr>
            <a:xfrm>
              <a:off x="598000" y="2409968"/>
              <a:ext cx="646332" cy="369331"/>
            </a:xfrm>
            <a:prstGeom prst="rect">
              <a:avLst/>
            </a:prstGeom>
            <a:noFill/>
          </p:spPr>
          <p:txBody>
            <a:bodyPr wrap="none" rtlCol="0">
              <a:spAutoFit/>
            </a:bodyPr>
            <a:lstStyle/>
            <a:p>
              <a:r>
                <a:rPr lang="ja-JP" altLang="en-US" dirty="0"/>
                <a:t>報酬</a:t>
              </a:r>
              <a:endParaRPr kumimoji="1" lang="ja-JP" altLang="en-US" dirty="0"/>
            </a:p>
          </p:txBody>
        </p:sp>
        <p:grpSp>
          <p:nvGrpSpPr>
            <p:cNvPr id="12" name="グループ化 11"/>
            <p:cNvGrpSpPr/>
            <p:nvPr/>
          </p:nvGrpSpPr>
          <p:grpSpPr>
            <a:xfrm>
              <a:off x="1354744" y="3110181"/>
              <a:ext cx="1801217" cy="1398939"/>
              <a:chOff x="1547664" y="3110181"/>
              <a:chExt cx="1801217" cy="1398939"/>
            </a:xfrm>
          </p:grpSpPr>
          <p:sp>
            <p:nvSpPr>
              <p:cNvPr id="13" name="AutoShape 16"/>
              <p:cNvSpPr>
                <a:spLocks noChangeArrowheads="1"/>
              </p:cNvSpPr>
              <p:nvPr/>
            </p:nvSpPr>
            <p:spPr bwMode="auto">
              <a:xfrm>
                <a:off x="3042165" y="3337132"/>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4" name="AutoShape 16"/>
              <p:cNvSpPr>
                <a:spLocks noChangeArrowheads="1"/>
              </p:cNvSpPr>
              <p:nvPr/>
            </p:nvSpPr>
            <p:spPr bwMode="auto">
              <a:xfrm>
                <a:off x="2325364" y="4221659"/>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5" name="AutoShape 16"/>
              <p:cNvSpPr>
                <a:spLocks noChangeArrowheads="1"/>
              </p:cNvSpPr>
              <p:nvPr/>
            </p:nvSpPr>
            <p:spPr bwMode="auto">
              <a:xfrm>
                <a:off x="2872045" y="3717603"/>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6" name="AutoShape 16"/>
              <p:cNvSpPr>
                <a:spLocks noChangeArrowheads="1"/>
              </p:cNvSpPr>
              <p:nvPr/>
            </p:nvSpPr>
            <p:spPr bwMode="auto">
              <a:xfrm>
                <a:off x="2606833" y="4005635"/>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7" name="AutoShape 16"/>
              <p:cNvSpPr>
                <a:spLocks noChangeArrowheads="1"/>
              </p:cNvSpPr>
              <p:nvPr/>
            </p:nvSpPr>
            <p:spPr bwMode="auto">
              <a:xfrm>
                <a:off x="2050703" y="4149651"/>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 name="AutoShape 16"/>
              <p:cNvSpPr>
                <a:spLocks noChangeArrowheads="1"/>
              </p:cNvSpPr>
              <p:nvPr/>
            </p:nvSpPr>
            <p:spPr bwMode="auto">
              <a:xfrm>
                <a:off x="1785441" y="4365675"/>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9" name="AutoShape 16"/>
              <p:cNvSpPr>
                <a:spLocks noChangeArrowheads="1"/>
              </p:cNvSpPr>
              <p:nvPr/>
            </p:nvSpPr>
            <p:spPr bwMode="auto">
              <a:xfrm>
                <a:off x="1547664" y="4437683"/>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 name="AutoShape 16"/>
              <p:cNvSpPr>
                <a:spLocks noChangeArrowheads="1"/>
              </p:cNvSpPr>
              <p:nvPr/>
            </p:nvSpPr>
            <p:spPr bwMode="auto">
              <a:xfrm>
                <a:off x="3275856" y="3110181"/>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nvGrpSpPr>
          <p:cNvPr id="21" name="グループ化 20"/>
          <p:cNvGrpSpPr/>
          <p:nvPr/>
        </p:nvGrpSpPr>
        <p:grpSpPr>
          <a:xfrm>
            <a:off x="105459" y="3418687"/>
            <a:ext cx="2026715" cy="1941538"/>
            <a:chOff x="158579" y="2348081"/>
            <a:chExt cx="3418972" cy="2921769"/>
          </a:xfrm>
        </p:grpSpPr>
        <p:grpSp>
          <p:nvGrpSpPr>
            <p:cNvPr id="22" name="グループ化 21"/>
            <p:cNvGrpSpPr/>
            <p:nvPr/>
          </p:nvGrpSpPr>
          <p:grpSpPr>
            <a:xfrm>
              <a:off x="790710" y="2852936"/>
              <a:ext cx="2520280" cy="2232248"/>
              <a:chOff x="983630" y="2852936"/>
              <a:chExt cx="2520280" cy="2232248"/>
            </a:xfrm>
          </p:grpSpPr>
          <p:cxnSp>
            <p:nvCxnSpPr>
              <p:cNvPr id="34" name="直線矢印コネクタ 33"/>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983630" y="4725144"/>
                <a:ext cx="2520280" cy="36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2931220" y="4900518"/>
              <a:ext cx="646331" cy="369332"/>
            </a:xfrm>
            <a:prstGeom prst="rect">
              <a:avLst/>
            </a:prstGeom>
            <a:noFill/>
          </p:spPr>
          <p:txBody>
            <a:bodyPr wrap="none" rtlCol="0">
              <a:spAutoFit/>
            </a:bodyPr>
            <a:lstStyle/>
            <a:p>
              <a:r>
                <a:rPr lang="ja-JP" altLang="en-US" dirty="0"/>
                <a:t>時刻</a:t>
              </a:r>
              <a:endParaRPr kumimoji="1" lang="ja-JP" altLang="en-US" dirty="0"/>
            </a:p>
          </p:txBody>
        </p:sp>
        <mc:AlternateContent xmlns:mc="http://schemas.openxmlformats.org/markup-compatibility/2006" xmlns:a14="http://schemas.microsoft.com/office/drawing/2010/main">
          <mc:Choice Requires="a14">
            <p:sp>
              <p:nvSpPr>
                <p:cNvPr id="24" name="テキスト ボックス 23"/>
                <p:cNvSpPr txBox="1"/>
                <p:nvPr/>
              </p:nvSpPr>
              <p:spPr>
                <a:xfrm>
                  <a:off x="158579" y="2348081"/>
                  <a:ext cx="2606947" cy="555798"/>
                </a:xfrm>
                <a:prstGeom prst="rect">
                  <a:avLst/>
                </a:prstGeom>
                <a:noFill/>
              </p:spPr>
              <p:txBody>
                <a:bodyPr wrap="none" rtlCol="0">
                  <a:spAutoFit/>
                </a:bodyPr>
                <a:lstStyle/>
                <a:p>
                  <a:r>
                    <a:rPr lang="ja-JP" altLang="en-US" dirty="0" smtClean="0"/>
                    <a:t>センサ</a:t>
                  </a:r>
                  <a14:m>
                    <m:oMath xmlns:m="http://schemas.openxmlformats.org/officeDocument/2006/math">
                      <m:sSub>
                        <m:sSubPr>
                          <m:ctrlPr>
                            <a:rPr lang="en-US" altLang="ja-JP" i="1">
                              <a:latin typeface="Cambria Math"/>
                            </a:rPr>
                          </m:ctrlPr>
                        </m:sSubPr>
                        <m:e>
                          <m:r>
                            <a:rPr lang="en-US" altLang="ja-JP" i="1">
                              <a:latin typeface="Cambria Math"/>
                            </a:rPr>
                            <m:t>𝐸</m:t>
                          </m:r>
                        </m:e>
                        <m:sub>
                          <m:r>
                            <a:rPr lang="en-US" altLang="ja-JP" b="0" i="1" smtClean="0">
                              <a:latin typeface="Cambria Math"/>
                            </a:rPr>
                            <m:t>𝑖</m:t>
                          </m:r>
                        </m:sub>
                      </m:sSub>
                    </m:oMath>
                  </a14:m>
                  <a:r>
                    <a:rPr lang="ja-JP" altLang="en-US" dirty="0" smtClean="0"/>
                    <a:t>情報</a:t>
                  </a:r>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158579" y="2348081"/>
                  <a:ext cx="2606947" cy="555798"/>
                </a:xfrm>
                <a:prstGeom prst="rect">
                  <a:avLst/>
                </a:prstGeom>
                <a:blipFill rotWithShape="1">
                  <a:blip r:embed="rId5"/>
                  <a:stretch>
                    <a:fillRect l="-3150" t="-13333" r="-3543" b="-21667"/>
                  </a:stretch>
                </a:blipFill>
              </p:spPr>
              <p:txBody>
                <a:bodyPr/>
                <a:lstStyle/>
                <a:p>
                  <a:r>
                    <a:rPr lang="ja-JP" altLang="en-US">
                      <a:noFill/>
                    </a:rPr>
                    <a:t> </a:t>
                  </a:r>
                </a:p>
              </p:txBody>
            </p:sp>
          </mc:Fallback>
        </mc:AlternateContent>
        <p:grpSp>
          <p:nvGrpSpPr>
            <p:cNvPr id="25" name="グループ化 24"/>
            <p:cNvGrpSpPr/>
            <p:nvPr/>
          </p:nvGrpSpPr>
          <p:grpSpPr>
            <a:xfrm>
              <a:off x="1354744" y="3265699"/>
              <a:ext cx="1801217" cy="1243421"/>
              <a:chOff x="1547664" y="3265699"/>
              <a:chExt cx="1801217" cy="1243421"/>
            </a:xfrm>
          </p:grpSpPr>
          <p:sp>
            <p:nvSpPr>
              <p:cNvPr id="26" name="AutoShape 16"/>
              <p:cNvSpPr>
                <a:spLocks noChangeArrowheads="1"/>
              </p:cNvSpPr>
              <p:nvPr/>
            </p:nvSpPr>
            <p:spPr bwMode="auto">
              <a:xfrm>
                <a:off x="3042164" y="3374063"/>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7" name="AutoShape 16"/>
              <p:cNvSpPr>
                <a:spLocks noChangeArrowheads="1"/>
              </p:cNvSpPr>
              <p:nvPr/>
            </p:nvSpPr>
            <p:spPr bwMode="auto">
              <a:xfrm>
                <a:off x="2325364" y="3807515"/>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8" name="AutoShape 16"/>
              <p:cNvSpPr>
                <a:spLocks noChangeArrowheads="1"/>
              </p:cNvSpPr>
              <p:nvPr/>
            </p:nvSpPr>
            <p:spPr bwMode="auto">
              <a:xfrm>
                <a:off x="2872045" y="3662226"/>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9" name="AutoShape 16"/>
              <p:cNvSpPr>
                <a:spLocks noChangeArrowheads="1"/>
              </p:cNvSpPr>
              <p:nvPr/>
            </p:nvSpPr>
            <p:spPr bwMode="auto">
              <a:xfrm>
                <a:off x="2606833" y="4024241"/>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30" name="AutoShape 16"/>
              <p:cNvSpPr>
                <a:spLocks noChangeArrowheads="1"/>
              </p:cNvSpPr>
              <p:nvPr/>
            </p:nvSpPr>
            <p:spPr bwMode="auto">
              <a:xfrm>
                <a:off x="2050703" y="4095677"/>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31" name="AutoShape 16"/>
              <p:cNvSpPr>
                <a:spLocks noChangeArrowheads="1"/>
              </p:cNvSpPr>
              <p:nvPr/>
            </p:nvSpPr>
            <p:spPr bwMode="auto">
              <a:xfrm>
                <a:off x="1812637" y="4204040"/>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32" name="AutoShape 16"/>
              <p:cNvSpPr>
                <a:spLocks noChangeArrowheads="1"/>
              </p:cNvSpPr>
              <p:nvPr/>
            </p:nvSpPr>
            <p:spPr bwMode="auto">
              <a:xfrm>
                <a:off x="1547664" y="4437683"/>
                <a:ext cx="73025" cy="71437"/>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33" name="AutoShape 16"/>
              <p:cNvSpPr>
                <a:spLocks noChangeArrowheads="1"/>
              </p:cNvSpPr>
              <p:nvPr/>
            </p:nvSpPr>
            <p:spPr bwMode="auto">
              <a:xfrm>
                <a:off x="3275856" y="3265699"/>
                <a:ext cx="73025" cy="71436"/>
              </a:xfrm>
              <a:prstGeom prst="flowChartConnector">
                <a:avLst/>
              </a:prstGeom>
              <a:solidFill>
                <a:schemeClr val="tx1"/>
              </a:solidFill>
              <a:ln w="9525" algn="ctr">
                <a:solidFill>
                  <a:schemeClr val="tx1"/>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spTree>
    <p:extLst>
      <p:ext uri="{BB962C8B-B14F-4D97-AF65-F5344CB8AC3E}">
        <p14:creationId xmlns:p14="http://schemas.microsoft.com/office/powerpoint/2010/main" val="4254629859"/>
      </p:ext>
    </p:extLst>
  </p:cSld>
  <p:clrMapOvr>
    <a:masterClrMapping/>
  </p:clrMapOvr>
  <mc:AlternateContent xmlns:mc="http://schemas.openxmlformats.org/markup-compatibility/2006" xmlns:p14="http://schemas.microsoft.com/office/powerpoint/2010/main">
    <mc:Choice Requires="p14">
      <p:transition spd="slow" p14:dur="2000" advTm="26946"/>
    </mc:Choice>
    <mc:Fallback xmlns="">
      <p:transition spd="slow" advTm="2694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重要度算出部</a:t>
            </a:r>
            <a:r>
              <a:rPr lang="en-US" altLang="ja-JP" dirty="0" smtClean="0"/>
              <a:t>:</a:t>
            </a:r>
            <a:r>
              <a:rPr lang="ja-JP" altLang="en-US" dirty="0" smtClean="0"/>
              <a:t>手順</a:t>
            </a:r>
            <a:r>
              <a:rPr lang="en-US" altLang="ja-JP" dirty="0" smtClean="0"/>
              <a:t>2</a:t>
            </a:r>
            <a:endParaRPr kumimoji="1" lang="ja-JP" altLang="en-US" dirty="0"/>
          </a:p>
        </p:txBody>
      </p:sp>
      <p:grpSp>
        <p:nvGrpSpPr>
          <p:cNvPr id="9" name="グループ化 8"/>
          <p:cNvGrpSpPr/>
          <p:nvPr/>
        </p:nvGrpSpPr>
        <p:grpSpPr>
          <a:xfrm>
            <a:off x="2057600" y="3075315"/>
            <a:ext cx="5826768" cy="1743652"/>
            <a:chOff x="1994538" y="3070622"/>
            <a:chExt cx="5826768" cy="1743652"/>
          </a:xfrm>
        </p:grpSpPr>
        <mc:AlternateContent xmlns:mc="http://schemas.openxmlformats.org/markup-compatibility/2006" xmlns:a14="http://schemas.microsoft.com/office/drawing/2010/main">
          <mc:Choice Requires="a14">
            <p:sp>
              <p:nvSpPr>
                <p:cNvPr id="4" name="テキスト ボックス 3"/>
                <p:cNvSpPr txBox="1"/>
                <p:nvPr/>
              </p:nvSpPr>
              <p:spPr>
                <a:xfrm>
                  <a:off x="1994538" y="3070622"/>
                  <a:ext cx="5826768" cy="490199"/>
                </a:xfrm>
                <a:prstGeom prst="rect">
                  <a:avLst/>
                </a:prstGeom>
                <a:noFill/>
              </p:spPr>
              <p:txBody>
                <a:bodyPr wrap="square" rtlCol="0">
                  <a:spAutoFit/>
                </a:bodyPr>
                <a:lstStyle/>
                <a:p>
                  <a14:m>
                    <m:oMath xmlns:m="http://schemas.openxmlformats.org/officeDocument/2006/math">
                      <m:sSub>
                        <m:sSubPr>
                          <m:ctrlPr>
                            <a:rPr lang="en-US" altLang="ja-JP" sz="2400" i="1" smtClean="0">
                              <a:latin typeface="Cambria Math"/>
                            </a:rPr>
                          </m:ctrlPr>
                        </m:sSubPr>
                        <m:e>
                          <m:r>
                            <a:rPr lang="en-US" altLang="ja-JP" sz="2400" b="0" i="1" smtClean="0">
                              <a:latin typeface="Cambria Math"/>
                            </a:rPr>
                            <m:t>𝑟</m:t>
                          </m:r>
                        </m:e>
                        <m:sub>
                          <m:r>
                            <a:rPr lang="en-US" altLang="ja-JP" sz="2400" i="1">
                              <a:latin typeface="Cambria Math"/>
                            </a:rPr>
                            <m:t>𝑡</m:t>
                          </m:r>
                        </m:sub>
                      </m:sSub>
                      <m:r>
                        <a:rPr kumimoji="1" lang="en-US" altLang="ja-JP" sz="2400" b="0" i="1" smtClean="0">
                          <a:latin typeface="Cambria Math"/>
                        </a:rPr>
                        <m:t>=  </m:t>
                      </m:r>
                      <m:sSub>
                        <m:sSubPr>
                          <m:ctrlPr>
                            <a:rPr kumimoji="1" lang="en-US" altLang="ja-JP" sz="2400" b="0" i="1" smtClean="0">
                              <a:latin typeface="Cambria Math"/>
                            </a:rPr>
                          </m:ctrlPr>
                        </m:sSubPr>
                        <m:e>
                          <m:r>
                            <a:rPr kumimoji="1" lang="en-US" altLang="ja-JP" sz="2400" b="0" i="1" smtClean="0">
                              <a:latin typeface="Cambria Math"/>
                            </a:rPr>
                            <m:t>𝑒</m:t>
                          </m:r>
                        </m:e>
                        <m:sub>
                          <m:r>
                            <a:rPr kumimoji="1" lang="en-US" altLang="ja-JP" sz="2400" b="0" i="1" smtClean="0">
                              <a:latin typeface="Cambria Math"/>
                            </a:rPr>
                            <m:t>1,</m:t>
                          </m:r>
                          <m:r>
                            <a:rPr kumimoji="1" lang="en-US" altLang="ja-JP" sz="2400" b="0" i="1" smtClean="0">
                              <a:latin typeface="Cambria Math"/>
                            </a:rPr>
                            <m:t>𝑡</m:t>
                          </m:r>
                        </m:sub>
                      </m:sSub>
                      <m:sSub>
                        <m:sSubPr>
                          <m:ctrlPr>
                            <a:rPr kumimoji="1" lang="en-US" altLang="ja-JP" sz="2400" b="0" i="1" smtClean="0">
                              <a:latin typeface="Cambria Math"/>
                            </a:rPr>
                          </m:ctrlPr>
                        </m:sSubPr>
                        <m:e>
                          <m:r>
                            <a:rPr kumimoji="1" lang="en-US" altLang="ja-JP" sz="2400" b="0" i="1" smtClean="0">
                              <a:latin typeface="Cambria Math"/>
                            </a:rPr>
                            <m:t>𝑎</m:t>
                          </m:r>
                        </m:e>
                        <m:sub>
                          <m:r>
                            <a:rPr kumimoji="1" lang="en-US" altLang="ja-JP" sz="2400" b="0" i="1" smtClean="0">
                              <a:latin typeface="Cambria Math"/>
                            </a:rPr>
                            <m:t>1</m:t>
                          </m:r>
                        </m:sub>
                      </m:sSub>
                      <m:r>
                        <a:rPr kumimoji="1" lang="en-US" altLang="ja-JP" sz="2400" b="0" i="1" smtClean="0">
                          <a:latin typeface="Cambria Math"/>
                        </a:rPr>
                        <m:t> </m:t>
                      </m:r>
                    </m:oMath>
                  </a14:m>
                  <a:r>
                    <a:rPr kumimoji="1" lang="en-US" altLang="ja-JP" sz="2400" dirty="0" smtClean="0"/>
                    <a:t>+</a:t>
                  </a:r>
                  <a:r>
                    <a:rPr lang="en-US" altLang="ja-JP" sz="2400" dirty="0"/>
                    <a:t> </a:t>
                  </a:r>
                  <a14:m>
                    <m:oMath xmlns:m="http://schemas.openxmlformats.org/officeDocument/2006/math">
                      <m:sSub>
                        <m:sSubPr>
                          <m:ctrlPr>
                            <a:rPr lang="en-US" altLang="ja-JP" sz="2400" i="1">
                              <a:latin typeface="Cambria Math"/>
                            </a:rPr>
                          </m:ctrlPr>
                        </m:sSubPr>
                        <m:e>
                          <m:r>
                            <a:rPr lang="en-US" altLang="ja-JP" sz="2400" b="0" i="1" smtClean="0">
                              <a:latin typeface="Cambria Math"/>
                            </a:rPr>
                            <m:t>𝑒</m:t>
                          </m:r>
                        </m:e>
                        <m:sub>
                          <m:r>
                            <a:rPr lang="en-US" altLang="ja-JP" sz="2400" b="0" i="1" smtClean="0">
                              <a:latin typeface="Cambria Math"/>
                            </a:rPr>
                            <m:t>2,</m:t>
                          </m:r>
                          <m:r>
                            <a:rPr lang="en-US" altLang="ja-JP" sz="2400" b="0" i="1" smtClean="0">
                              <a:latin typeface="Cambria Math"/>
                            </a:rPr>
                            <m:t>𝑡</m:t>
                          </m:r>
                        </m:sub>
                      </m:sSub>
                      <m:sSub>
                        <m:sSubPr>
                          <m:ctrlPr>
                            <a:rPr lang="en-US" altLang="ja-JP" sz="2400" i="1">
                              <a:latin typeface="Cambria Math"/>
                            </a:rPr>
                          </m:ctrlPr>
                        </m:sSubPr>
                        <m:e>
                          <m:r>
                            <a:rPr lang="en-US" altLang="ja-JP" sz="2400" i="1">
                              <a:latin typeface="Cambria Math"/>
                            </a:rPr>
                            <m:t>𝑎</m:t>
                          </m:r>
                        </m:e>
                        <m:sub>
                          <m:r>
                            <a:rPr lang="en-US" altLang="ja-JP" sz="2400" b="0" i="1" smtClean="0">
                              <a:latin typeface="Cambria Math"/>
                            </a:rPr>
                            <m:t>2</m:t>
                          </m:r>
                        </m:sub>
                      </m:sSub>
                    </m:oMath>
                  </a14:m>
                  <a:r>
                    <a:rPr kumimoji="1" lang="en-US" altLang="ja-JP" sz="2400" dirty="0" smtClean="0"/>
                    <a:t>+  </a:t>
                  </a:r>
                  <a14:m>
                    <m:oMath xmlns:m="http://schemas.openxmlformats.org/officeDocument/2006/math">
                      <m:r>
                        <a:rPr kumimoji="1" lang="en-US" altLang="ja-JP" sz="2400" i="1" dirty="0" smtClean="0">
                          <a:latin typeface="Cambria Math"/>
                          <a:ea typeface="Cambria Math"/>
                        </a:rPr>
                        <m:t>⋯</m:t>
                      </m:r>
                    </m:oMath>
                  </a14:m>
                  <a:r>
                    <a:rPr kumimoji="1" lang="ja-JP" altLang="en-US" sz="2400" dirty="0" smtClean="0"/>
                    <a:t> </a:t>
                  </a:r>
                  <a:r>
                    <a:rPr kumimoji="1" lang="en-US" altLang="ja-JP" sz="2400" dirty="0" smtClean="0"/>
                    <a:t>+  </a:t>
                  </a:r>
                  <a14:m>
                    <m:oMath xmlns:m="http://schemas.openxmlformats.org/officeDocument/2006/math">
                      <m:sSub>
                        <m:sSubPr>
                          <m:ctrlPr>
                            <a:rPr lang="en-US" altLang="ja-JP" sz="2400" i="1">
                              <a:latin typeface="Cambria Math"/>
                            </a:rPr>
                          </m:ctrlPr>
                        </m:sSubPr>
                        <m:e>
                          <m:r>
                            <a:rPr lang="en-US" altLang="ja-JP" sz="2400" b="0" i="1" smtClean="0">
                              <a:latin typeface="Cambria Math"/>
                            </a:rPr>
                            <m:t>𝑒</m:t>
                          </m:r>
                        </m:e>
                        <m:sub>
                          <m:r>
                            <a:rPr lang="en-US" altLang="ja-JP" sz="2400" b="0" i="1" smtClean="0">
                              <a:latin typeface="Cambria Math"/>
                            </a:rPr>
                            <m:t>𝑝</m:t>
                          </m:r>
                          <m:r>
                            <a:rPr lang="en-US" altLang="ja-JP" sz="2400" b="0" i="1" smtClean="0">
                              <a:latin typeface="Cambria Math"/>
                            </a:rPr>
                            <m:t>,</m:t>
                          </m:r>
                          <m:r>
                            <a:rPr lang="en-US" altLang="ja-JP" sz="2400" b="0" i="1" smtClean="0">
                              <a:latin typeface="Cambria Math"/>
                            </a:rPr>
                            <m:t>𝑡</m:t>
                          </m:r>
                        </m:sub>
                      </m:sSub>
                      <m:sSub>
                        <m:sSubPr>
                          <m:ctrlPr>
                            <a:rPr lang="en-US" altLang="ja-JP" sz="2400" i="1">
                              <a:latin typeface="Cambria Math"/>
                            </a:rPr>
                          </m:ctrlPr>
                        </m:sSubPr>
                        <m:e>
                          <m:r>
                            <a:rPr lang="en-US" altLang="ja-JP" sz="2400" i="1">
                              <a:latin typeface="Cambria Math"/>
                            </a:rPr>
                            <m:t>𝑎</m:t>
                          </m:r>
                        </m:e>
                        <m:sub>
                          <m:r>
                            <a:rPr lang="en-US" altLang="ja-JP" sz="2400" b="0" i="1" smtClean="0">
                              <a:latin typeface="Cambria Math"/>
                            </a:rPr>
                            <m:t>𝑝</m:t>
                          </m:r>
                        </m:sub>
                      </m:sSub>
                    </m:oMath>
                  </a14:m>
                  <a:r>
                    <a:rPr kumimoji="1" lang="ja-JP" altLang="en-US" sz="2400" dirty="0" smtClean="0"/>
                    <a:t> </a:t>
                  </a:r>
                  <a:r>
                    <a:rPr kumimoji="1" lang="en-US" altLang="ja-JP" sz="2400" dirty="0" smtClean="0"/>
                    <a:t>+ </a:t>
                  </a:r>
                  <a14:m>
                    <m:oMath xmlns:m="http://schemas.openxmlformats.org/officeDocument/2006/math">
                      <m:sSub>
                        <m:sSubPr>
                          <m:ctrlPr>
                            <a:rPr lang="en-US" altLang="ja-JP" sz="2400" i="1">
                              <a:latin typeface="Cambria Math"/>
                            </a:rPr>
                          </m:ctrlPr>
                        </m:sSubPr>
                        <m:e>
                          <m:r>
                            <a:rPr lang="en-US" altLang="ja-JP" sz="2400" i="1">
                              <a:latin typeface="Cambria Math"/>
                            </a:rPr>
                            <m:t>𝑎</m:t>
                          </m:r>
                        </m:e>
                        <m:sub>
                          <m:r>
                            <a:rPr lang="en-US" altLang="ja-JP" sz="2400" b="0" i="1" smtClean="0">
                              <a:latin typeface="Cambria Math"/>
                            </a:rPr>
                            <m:t>0</m:t>
                          </m:r>
                        </m:sub>
                      </m:sSub>
                    </m:oMath>
                  </a14:m>
                  <a:r>
                    <a:rPr kumimoji="1" lang="en-US" altLang="ja-JP" sz="2400" dirty="0" smtClean="0"/>
                    <a:t>     (1)</a:t>
                  </a:r>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994538" y="3070622"/>
                  <a:ext cx="5826768" cy="490199"/>
                </a:xfrm>
                <a:prstGeom prst="rect">
                  <a:avLst/>
                </a:prstGeom>
                <a:blipFill rotWithShape="1">
                  <a:blip r:embed="rId2"/>
                  <a:stretch>
                    <a:fillRect t="-8750" r="-942"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3042381" y="3565919"/>
                  <a:ext cx="3519681" cy="1248355"/>
                </a:xfrm>
                <a:prstGeom prst="rect">
                  <a:avLst/>
                </a:prstGeom>
                <a:noFill/>
              </p:spPr>
              <p:txBody>
                <a:bodyPr wrap="none" rtlCol="0">
                  <a:spAutoFit/>
                </a:bodyPr>
                <a:lstStyle/>
                <a:p>
                  <a14:m>
                    <m:oMath xmlns:m="http://schemas.openxmlformats.org/officeDocument/2006/math">
                      <m:sSub>
                        <m:sSubPr>
                          <m:ctrlPr>
                            <a:rPr lang="en-US" altLang="ja-JP" i="1">
                              <a:latin typeface="Cambria Math"/>
                            </a:rPr>
                          </m:ctrlPr>
                        </m:sSubPr>
                        <m:e>
                          <m:r>
                            <a:rPr lang="en-US" altLang="ja-JP" i="1">
                              <a:latin typeface="Cambria Math"/>
                            </a:rPr>
                            <m:t>𝑟</m:t>
                          </m:r>
                        </m:e>
                        <m:sub>
                          <m:r>
                            <a:rPr lang="en-US" altLang="ja-JP" i="1">
                              <a:latin typeface="Cambria Math"/>
                            </a:rPr>
                            <m:t>𝑡</m:t>
                          </m:r>
                        </m:sub>
                      </m:sSub>
                    </m:oMath>
                  </a14:m>
                  <a:r>
                    <a:rPr lang="en-US" altLang="ja-JP" dirty="0"/>
                    <a:t>:</a:t>
                  </a:r>
                  <a:r>
                    <a:rPr lang="ja-JP" altLang="en-US" dirty="0" smtClean="0"/>
                    <a:t>報酬</a:t>
                  </a:r>
                  <a:endParaRPr kumimoji="1" lang="en-US" altLang="ja-JP" i="1" dirty="0" smtClean="0">
                    <a:latin typeface="Cambria Math"/>
                  </a:endParaRPr>
                </a:p>
                <a:p>
                  <a14:m>
                    <m:oMath xmlns:m="http://schemas.openxmlformats.org/officeDocument/2006/math">
                      <m:sSub>
                        <m:sSubPr>
                          <m:ctrlPr>
                            <a:rPr lang="en-US" altLang="ja-JP" i="1">
                              <a:latin typeface="Cambria Math"/>
                            </a:rPr>
                          </m:ctrlPr>
                        </m:sSubPr>
                        <m:e>
                          <m:r>
                            <a:rPr lang="en-US" altLang="ja-JP" b="0" i="1" smtClean="0">
                              <a:latin typeface="Cambria Math"/>
                            </a:rPr>
                            <m:t>𝑒</m:t>
                          </m:r>
                        </m:e>
                        <m:sub>
                          <m:r>
                            <a:rPr lang="en-US" altLang="ja-JP" i="1">
                              <a:latin typeface="Cambria Math"/>
                            </a:rPr>
                            <m:t>𝑖</m:t>
                          </m:r>
                          <m:r>
                            <a:rPr lang="en-US" altLang="ja-JP" b="0" i="1" smtClean="0">
                              <a:latin typeface="Cambria Math"/>
                            </a:rPr>
                            <m:t>,</m:t>
                          </m:r>
                          <m:r>
                            <a:rPr lang="en-US" altLang="ja-JP" b="0" i="1" smtClean="0">
                              <a:latin typeface="Cambria Math"/>
                            </a:rPr>
                            <m:t>𝑡</m:t>
                          </m:r>
                        </m:sub>
                      </m:sSub>
                      <m:r>
                        <a:rPr lang="en-US" altLang="ja-JP" i="1">
                          <a:latin typeface="Cambria Math"/>
                        </a:rPr>
                        <m:t>(1</m:t>
                      </m:r>
                      <m:r>
                        <a:rPr lang="en-US" altLang="ja-JP" i="1">
                          <a:latin typeface="Cambria Math"/>
                          <a:ea typeface="Cambria Math"/>
                        </a:rPr>
                        <m:t>≤</m:t>
                      </m:r>
                      <m:r>
                        <a:rPr lang="en-US" altLang="ja-JP" i="1">
                          <a:latin typeface="Cambria Math"/>
                          <a:ea typeface="Cambria Math"/>
                        </a:rPr>
                        <m:t>𝑖</m:t>
                      </m:r>
                      <m:r>
                        <a:rPr lang="en-US" altLang="ja-JP" i="1">
                          <a:latin typeface="Cambria Math"/>
                          <a:ea typeface="Cambria Math"/>
                        </a:rPr>
                        <m:t>≤</m:t>
                      </m:r>
                      <m:r>
                        <a:rPr lang="en-US" altLang="ja-JP" b="0" i="1" smtClean="0">
                          <a:latin typeface="Cambria Math"/>
                          <a:ea typeface="Cambria Math"/>
                        </a:rPr>
                        <m:t>𝑝</m:t>
                      </m:r>
                      <m:r>
                        <a:rPr lang="en-US" altLang="ja-JP" i="1">
                          <a:latin typeface="Cambria Math"/>
                        </a:rPr>
                        <m:t>)</m:t>
                      </m:r>
                    </m:oMath>
                  </a14:m>
                  <a:r>
                    <a:rPr lang="en-US" altLang="ja-JP" dirty="0"/>
                    <a:t>:</a:t>
                  </a:r>
                  <a:r>
                    <a:rPr lang="ja-JP" altLang="en-US" dirty="0" smtClean="0"/>
                    <a:t>各センサの出力値</a:t>
                  </a:r>
                  <a:endParaRPr lang="en-US" altLang="ja-JP" i="1" dirty="0">
                    <a:latin typeface="Cambria Math"/>
                  </a:endParaRPr>
                </a:p>
                <a:p>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𝑎</m:t>
                          </m:r>
                        </m:e>
                        <m:sub>
                          <m:r>
                            <a:rPr kumimoji="1" lang="en-US" altLang="ja-JP" b="0" i="1" smtClean="0">
                              <a:latin typeface="Cambria Math"/>
                            </a:rPr>
                            <m:t>𝑖</m:t>
                          </m:r>
                        </m:sub>
                      </m:sSub>
                      <m:r>
                        <a:rPr kumimoji="1" lang="en-US" altLang="ja-JP" b="0" i="1" smtClean="0">
                          <a:latin typeface="Cambria Math"/>
                        </a:rPr>
                        <m:t>(1</m:t>
                      </m:r>
                      <m:r>
                        <a:rPr kumimoji="1" lang="en-US" altLang="ja-JP" b="0" i="1" smtClean="0">
                          <a:latin typeface="Cambria Math"/>
                          <a:ea typeface="Cambria Math"/>
                        </a:rPr>
                        <m:t>≤</m:t>
                      </m:r>
                      <m:r>
                        <a:rPr kumimoji="1" lang="en-US" altLang="ja-JP" b="0" i="1" smtClean="0">
                          <a:latin typeface="Cambria Math"/>
                          <a:ea typeface="Cambria Math"/>
                        </a:rPr>
                        <m:t>𝑖</m:t>
                      </m:r>
                      <m:r>
                        <a:rPr kumimoji="1" lang="en-US" altLang="ja-JP" b="0" i="1" smtClean="0">
                          <a:latin typeface="Cambria Math"/>
                          <a:ea typeface="Cambria Math"/>
                        </a:rPr>
                        <m:t>≤</m:t>
                      </m:r>
                      <m:r>
                        <a:rPr kumimoji="1" lang="en-US" altLang="ja-JP" b="0" i="1" smtClean="0">
                          <a:latin typeface="Cambria Math"/>
                          <a:ea typeface="Cambria Math"/>
                        </a:rPr>
                        <m:t>𝑝</m:t>
                      </m:r>
                      <m:r>
                        <a:rPr kumimoji="1" lang="en-US" altLang="ja-JP" b="0" i="1" smtClean="0">
                          <a:latin typeface="Cambria Math"/>
                        </a:rPr>
                        <m:t>)</m:t>
                      </m:r>
                    </m:oMath>
                  </a14:m>
                  <a:r>
                    <a:rPr kumimoji="1" lang="en-US" altLang="ja-JP" dirty="0" smtClean="0"/>
                    <a:t>:</a:t>
                  </a:r>
                  <a:r>
                    <a:rPr kumimoji="1" lang="ja-JP" altLang="en-US" dirty="0" smtClean="0"/>
                    <a:t>回帰係数</a:t>
                  </a:r>
                  <a:endParaRPr lang="en-US" altLang="ja-JP" dirty="0"/>
                </a:p>
                <a:p>
                  <a:pPr/>
                  <a14:m>
                    <m:oMathPara xmlns:m="http://schemas.openxmlformats.org/officeDocument/2006/math">
                      <m:oMathParaPr>
                        <m:jc m:val="left"/>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𝑎</m:t>
                            </m:r>
                          </m:e>
                          <m:sub>
                            <m:r>
                              <a:rPr kumimoji="1" lang="en-US" altLang="ja-JP" b="0" i="1" smtClean="0">
                                <a:latin typeface="Cambria Math"/>
                              </a:rPr>
                              <m:t>0</m:t>
                            </m:r>
                          </m:sub>
                        </m:sSub>
                        <m:r>
                          <a:rPr kumimoji="1" lang="en-US" altLang="ja-JP" b="0" i="1" smtClean="0">
                            <a:latin typeface="Cambria Math"/>
                          </a:rPr>
                          <m:t>:</m:t>
                        </m:r>
                        <m:r>
                          <a:rPr lang="ja-JP" altLang="en-US" i="1">
                            <a:latin typeface="Cambria Math"/>
                          </a:rPr>
                          <m:t>定数</m:t>
                        </m:r>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042381" y="3565919"/>
                  <a:ext cx="3519681" cy="1248355"/>
                </a:xfrm>
                <a:prstGeom prst="rect">
                  <a:avLst/>
                </a:prstGeom>
                <a:blipFill rotWithShape="1">
                  <a:blip r:embed="rId3"/>
                  <a:stretch>
                    <a:fillRect t="-3902" r="-865"/>
                  </a:stretch>
                </a:blipFill>
              </p:spPr>
              <p:txBody>
                <a:bodyPr/>
                <a:lstStyle/>
                <a:p>
                  <a:r>
                    <a:rPr lang="ja-JP" altLang="en-US">
                      <a:noFill/>
                    </a:rPr>
                    <a:t> </a:t>
                  </a:r>
                </a:p>
              </p:txBody>
            </p:sp>
          </mc:Fallback>
        </mc:AlternateContent>
      </p:grpSp>
      <p:sp>
        <p:nvSpPr>
          <p:cNvPr id="7" name="テキスト ボックス 6"/>
          <p:cNvSpPr txBox="1"/>
          <p:nvPr/>
        </p:nvSpPr>
        <p:spPr>
          <a:xfrm>
            <a:off x="709044" y="2146419"/>
            <a:ext cx="7917552" cy="830997"/>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t>報酬を目的</a:t>
            </a:r>
            <a:r>
              <a:rPr lang="ja-JP" altLang="en-US" sz="2400" dirty="0"/>
              <a:t>変数</a:t>
            </a:r>
            <a:r>
              <a:rPr kumimoji="1" lang="ja-JP" altLang="en-US" sz="2400" dirty="0" smtClean="0"/>
              <a:t>，各センサの出力値を説明変数とした</a:t>
            </a:r>
            <a:endParaRPr kumimoji="1" lang="en-US" altLang="ja-JP" sz="2400" dirty="0" smtClean="0"/>
          </a:p>
          <a:p>
            <a:r>
              <a:rPr lang="ja-JP" altLang="en-US" sz="2400" dirty="0"/>
              <a:t>　 </a:t>
            </a:r>
            <a:r>
              <a:rPr kumimoji="1" lang="ja-JP" altLang="en-US" sz="2400" dirty="0" smtClean="0"/>
              <a:t>重回帰分析を行う</a:t>
            </a:r>
            <a:endParaRPr kumimoji="1" lang="ja-JP" altLang="en-US" sz="2400" dirty="0"/>
          </a:p>
        </p:txBody>
      </p:sp>
      <mc:AlternateContent xmlns:mc="http://schemas.openxmlformats.org/markup-compatibility/2006">
        <mc:Choice xmlns:a14="http://schemas.microsoft.com/office/drawing/2010/main" Requires="a14">
          <p:sp>
            <p:nvSpPr>
              <p:cNvPr id="8" name="テキスト ボックス 7"/>
              <p:cNvSpPr txBox="1"/>
              <p:nvPr/>
            </p:nvSpPr>
            <p:spPr>
              <a:xfrm>
                <a:off x="706994" y="4941168"/>
                <a:ext cx="8196924" cy="1593385"/>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lang="ja-JP" altLang="en-US" sz="2400" dirty="0" smtClean="0">
                    <a:solidFill>
                      <a:schemeClr val="accent2"/>
                    </a:solidFill>
                  </a:rPr>
                  <a:t>回帰係数</a:t>
                </a:r>
                <a14:m>
                  <m:oMath xmlns:m="http://schemas.openxmlformats.org/officeDocument/2006/math">
                    <m:sSub>
                      <m:sSubPr>
                        <m:ctrlPr>
                          <a:rPr lang="en-US" altLang="ja-JP" sz="2400" i="1">
                            <a:solidFill>
                              <a:schemeClr val="accent2"/>
                            </a:solidFill>
                            <a:latin typeface="Cambria Math"/>
                          </a:rPr>
                        </m:ctrlPr>
                      </m:sSubPr>
                      <m:e>
                        <m:r>
                          <a:rPr lang="en-US" altLang="ja-JP" sz="2400" i="1">
                            <a:solidFill>
                              <a:schemeClr val="accent2"/>
                            </a:solidFill>
                            <a:latin typeface="Cambria Math"/>
                          </a:rPr>
                          <m:t>𝑎</m:t>
                        </m:r>
                      </m:e>
                      <m:sub>
                        <m:r>
                          <a:rPr lang="en-US" altLang="ja-JP" sz="2400" i="1">
                            <a:solidFill>
                              <a:schemeClr val="accent2"/>
                            </a:solidFill>
                            <a:latin typeface="Cambria Math"/>
                          </a:rPr>
                          <m:t>𝑖</m:t>
                        </m:r>
                      </m:sub>
                    </m:sSub>
                    <m:r>
                      <a:rPr lang="ja-JP" altLang="en-US" sz="2400" b="0" i="1" smtClean="0">
                        <a:solidFill>
                          <a:schemeClr val="tx1"/>
                        </a:solidFill>
                        <a:latin typeface="Cambria Math"/>
                      </a:rPr>
                      <m:t>は，各</m:t>
                    </m:r>
                    <m:r>
                      <a:rPr lang="ja-JP" altLang="en-US" sz="2400" i="1">
                        <a:solidFill>
                          <a:schemeClr val="tx1"/>
                        </a:solidFill>
                        <a:latin typeface="Cambria Math"/>
                      </a:rPr>
                      <m:t>センサ</m:t>
                    </m:r>
                    <m:r>
                      <a:rPr lang="ja-JP" altLang="en-US" sz="2400" b="0" i="1" smtClean="0">
                        <a:solidFill>
                          <a:schemeClr val="tx1"/>
                        </a:solidFill>
                        <a:latin typeface="Cambria Math"/>
                      </a:rPr>
                      <m:t>の</m:t>
                    </m:r>
                    <m:r>
                      <a:rPr lang="ja-JP" altLang="en-US" sz="2400" i="1">
                        <a:solidFill>
                          <a:schemeClr val="tx1"/>
                        </a:solidFill>
                        <a:latin typeface="Cambria Math"/>
                      </a:rPr>
                      <m:t>出力</m:t>
                    </m:r>
                    <m:r>
                      <a:rPr lang="ja-JP" altLang="en-US" sz="2400" b="0" i="1" smtClean="0">
                        <a:solidFill>
                          <a:schemeClr val="tx1"/>
                        </a:solidFill>
                        <a:latin typeface="Cambria Math"/>
                      </a:rPr>
                      <m:t>値</m:t>
                    </m:r>
                    <m:sSub>
                      <m:sSubPr>
                        <m:ctrlPr>
                          <a:rPr lang="en-US" altLang="ja-JP" sz="2400" i="1" smtClean="0">
                            <a:solidFill>
                              <a:schemeClr val="tx1"/>
                            </a:solidFill>
                            <a:latin typeface="Cambria Math"/>
                          </a:rPr>
                        </m:ctrlPr>
                      </m:sSubPr>
                      <m:e>
                        <m:r>
                          <a:rPr lang="en-US" altLang="ja-JP" sz="2400" b="0" i="1" smtClean="0">
                            <a:solidFill>
                              <a:schemeClr val="tx1"/>
                            </a:solidFill>
                            <a:latin typeface="Cambria Math"/>
                          </a:rPr>
                          <m:t>𝑒</m:t>
                        </m:r>
                      </m:e>
                      <m:sub>
                        <m:r>
                          <a:rPr lang="en-US" altLang="ja-JP" sz="2400" i="1">
                            <a:solidFill>
                              <a:schemeClr val="tx1"/>
                            </a:solidFill>
                            <a:latin typeface="Cambria Math"/>
                          </a:rPr>
                          <m:t>𝑖</m:t>
                        </m:r>
                        <m:r>
                          <a:rPr lang="en-US" altLang="ja-JP" sz="2400" b="0" i="1" smtClean="0">
                            <a:solidFill>
                              <a:schemeClr val="tx1"/>
                            </a:solidFill>
                            <a:latin typeface="Cambria Math"/>
                          </a:rPr>
                          <m:t>,</m:t>
                        </m:r>
                        <m:r>
                          <a:rPr lang="en-US" altLang="ja-JP" sz="2400" b="0" i="1" smtClean="0">
                            <a:solidFill>
                              <a:schemeClr val="tx1"/>
                            </a:solidFill>
                            <a:latin typeface="Cambria Math"/>
                          </a:rPr>
                          <m:t>𝑡</m:t>
                        </m:r>
                      </m:sub>
                    </m:sSub>
                    <m:r>
                      <a:rPr lang="ja-JP" altLang="en-US" sz="2400" b="0" i="1" smtClean="0">
                        <a:solidFill>
                          <a:schemeClr val="tx1"/>
                        </a:solidFill>
                        <a:latin typeface="Cambria Math"/>
                      </a:rPr>
                      <m:t>の</m:t>
                    </m:r>
                    <m:r>
                      <a:rPr lang="ja-JP" altLang="en-US" sz="2400" i="1">
                        <a:solidFill>
                          <a:schemeClr val="tx1"/>
                        </a:solidFill>
                        <a:latin typeface="Cambria Math"/>
                      </a:rPr>
                      <m:t>報酬</m:t>
                    </m:r>
                    <m:sSub>
                      <m:sSubPr>
                        <m:ctrlPr>
                          <a:rPr lang="en-US" altLang="ja-JP" sz="2400" i="1" smtClean="0">
                            <a:solidFill>
                              <a:schemeClr val="tx1"/>
                            </a:solidFill>
                            <a:latin typeface="Cambria Math"/>
                          </a:rPr>
                        </m:ctrlPr>
                      </m:sSubPr>
                      <m:e>
                        <m:r>
                          <a:rPr lang="en-US" altLang="ja-JP" sz="2400" i="1">
                            <a:solidFill>
                              <a:schemeClr val="tx1"/>
                            </a:solidFill>
                            <a:latin typeface="Cambria Math"/>
                          </a:rPr>
                          <m:t>𝑟</m:t>
                        </m:r>
                      </m:e>
                      <m:sub>
                        <m:r>
                          <a:rPr lang="en-US" altLang="ja-JP" sz="2400" i="1">
                            <a:solidFill>
                              <a:schemeClr val="tx1"/>
                            </a:solidFill>
                            <a:latin typeface="Cambria Math"/>
                          </a:rPr>
                          <m:t>𝑡</m:t>
                        </m:r>
                      </m:sub>
                    </m:sSub>
                    <m:r>
                      <a:rPr lang="ja-JP" altLang="en-US" sz="2400" b="0" i="1" smtClean="0">
                        <a:solidFill>
                          <a:schemeClr val="tx1"/>
                        </a:solidFill>
                        <a:latin typeface="Cambria Math"/>
                      </a:rPr>
                      <m:t>に</m:t>
                    </m:r>
                    <m:r>
                      <a:rPr lang="ja-JP" altLang="en-US" sz="2400" i="1">
                        <a:solidFill>
                          <a:schemeClr val="tx1"/>
                        </a:solidFill>
                        <a:latin typeface="Cambria Math"/>
                      </a:rPr>
                      <m:t>対</m:t>
                    </m:r>
                    <m:r>
                      <a:rPr lang="ja-JP" altLang="en-US" sz="2400" i="1" smtClean="0">
                        <a:solidFill>
                          <a:schemeClr val="tx1"/>
                        </a:solidFill>
                        <a:latin typeface="Cambria Math"/>
                      </a:rPr>
                      <m:t>して</m:t>
                    </m:r>
                    <m:r>
                      <a:rPr lang="ja-JP" altLang="en-US" sz="2400" b="0" i="1" smtClean="0">
                        <a:solidFill>
                          <a:schemeClr val="tx1"/>
                        </a:solidFill>
                        <a:latin typeface="Cambria Math"/>
                      </a:rPr>
                      <m:t>の</m:t>
                    </m:r>
                  </m:oMath>
                </a14:m>
                <a:endParaRPr lang="en-US" altLang="ja-JP" sz="2400" b="0" dirty="0" smtClean="0">
                  <a:solidFill>
                    <a:schemeClr val="tx1"/>
                  </a:solidFill>
                </a:endParaRPr>
              </a:p>
              <a:p>
                <a:pPr>
                  <a:buClr>
                    <a:schemeClr val="accent5"/>
                  </a:buClr>
                  <a:buSzPct val="50000"/>
                </a:pPr>
                <a:r>
                  <a:rPr lang="ja-JP" altLang="en-US" sz="2400" b="0" dirty="0" smtClean="0">
                    <a:solidFill>
                      <a:schemeClr val="tx1"/>
                    </a:solidFill>
                  </a:rPr>
                  <a:t>　影響度を表している</a:t>
                </a:r>
                <a:endParaRPr lang="en-US" altLang="ja-JP" sz="2400" b="0" dirty="0" smtClean="0">
                  <a:solidFill>
                    <a:schemeClr val="tx1"/>
                  </a:solidFill>
                </a:endParaRPr>
              </a:p>
              <a:p>
                <a:pPr marL="342900" indent="-342900">
                  <a:buClr>
                    <a:schemeClr val="accent5"/>
                  </a:buClr>
                  <a:buSzPct val="50000"/>
                  <a:buFont typeface="Wingdings" pitchFamily="2" charset="2"/>
                  <a:buChar char="u"/>
                </a:pPr>
                <a:r>
                  <a:rPr lang="ja-JP" altLang="en-US" sz="2400" dirty="0">
                    <a:solidFill>
                      <a:schemeClr val="accent2"/>
                    </a:solidFill>
                  </a:rPr>
                  <a:t>回帰係数</a:t>
                </a:r>
                <a14:m>
                  <m:oMath xmlns:m="http://schemas.openxmlformats.org/officeDocument/2006/math">
                    <m:sSub>
                      <m:sSubPr>
                        <m:ctrlPr>
                          <a:rPr lang="en-US" altLang="ja-JP" sz="2400" i="1">
                            <a:solidFill>
                              <a:schemeClr val="accent2"/>
                            </a:solidFill>
                            <a:latin typeface="Cambria Math"/>
                          </a:rPr>
                        </m:ctrlPr>
                      </m:sSubPr>
                      <m:e>
                        <m:r>
                          <a:rPr lang="en-US" altLang="ja-JP" sz="2400" i="1">
                            <a:solidFill>
                              <a:schemeClr val="accent2"/>
                            </a:solidFill>
                            <a:latin typeface="Cambria Math"/>
                          </a:rPr>
                          <m:t>𝑎</m:t>
                        </m:r>
                      </m:e>
                      <m:sub>
                        <m:r>
                          <a:rPr lang="en-US" altLang="ja-JP" sz="2400" i="1">
                            <a:solidFill>
                              <a:schemeClr val="accent2"/>
                            </a:solidFill>
                            <a:latin typeface="Cambria Math"/>
                          </a:rPr>
                          <m:t>𝑖</m:t>
                        </m:r>
                      </m:sub>
                    </m:sSub>
                    <m:r>
                      <a:rPr lang="ja-JP" altLang="en-US" sz="2400" b="0" i="1" smtClean="0">
                        <a:solidFill>
                          <a:schemeClr val="tx1"/>
                        </a:solidFill>
                        <a:latin typeface="Cambria Math"/>
                      </a:rPr>
                      <m:t>を</m:t>
                    </m:r>
                    <m:r>
                      <a:rPr lang="ja-JP" altLang="en-US" sz="2400" i="1">
                        <a:solidFill>
                          <a:schemeClr val="tx1"/>
                        </a:solidFill>
                        <a:latin typeface="Cambria Math"/>
                      </a:rPr>
                      <m:t>現時刻</m:t>
                    </m:r>
                    <m:r>
                      <a:rPr lang="ja-JP" altLang="en-US" sz="2400" i="1" smtClean="0">
                        <a:solidFill>
                          <a:schemeClr val="tx1"/>
                        </a:solidFill>
                        <a:latin typeface="Cambria Math"/>
                      </a:rPr>
                      <m:t>まで</m:t>
                    </m:r>
                    <m:r>
                      <a:rPr lang="ja-JP" altLang="en-US" sz="2400" b="0" i="1" smtClean="0">
                        <a:solidFill>
                          <a:schemeClr val="tx1"/>
                        </a:solidFill>
                        <a:latin typeface="Cambria Math"/>
                      </a:rPr>
                      <m:t>の</m:t>
                    </m:r>
                    <m:r>
                      <a:rPr lang="ja-JP" altLang="en-US" sz="2400" i="1">
                        <a:solidFill>
                          <a:schemeClr val="tx1"/>
                        </a:solidFill>
                        <a:latin typeface="Cambria Math"/>
                      </a:rPr>
                      <m:t>データ</m:t>
                    </m:r>
                    <m:r>
                      <a:rPr lang="ja-JP" altLang="en-US" sz="2400" i="1" smtClean="0">
                        <a:solidFill>
                          <a:schemeClr val="tx1"/>
                        </a:solidFill>
                        <a:latin typeface="Cambria Math"/>
                      </a:rPr>
                      <m:t>から</m:t>
                    </m:r>
                  </m:oMath>
                </a14:m>
                <a:r>
                  <a:rPr lang="ja-JP" altLang="en-US" sz="2400" dirty="0" smtClean="0">
                    <a:solidFill>
                      <a:schemeClr val="tx1"/>
                    </a:solidFill>
                  </a:rPr>
                  <a:t>算出し各センサの</a:t>
                </a:r>
                <a:endParaRPr lang="en-US" altLang="ja-JP" sz="2400" dirty="0" smtClean="0">
                  <a:solidFill>
                    <a:schemeClr val="tx1"/>
                  </a:solidFill>
                </a:endParaRPr>
              </a:p>
              <a:p>
                <a:pPr>
                  <a:buClr>
                    <a:schemeClr val="accent5"/>
                  </a:buClr>
                  <a:buSzPct val="50000"/>
                </a:pPr>
                <a:r>
                  <a:rPr lang="ja-JP" altLang="en-US" sz="2400" dirty="0">
                    <a:solidFill>
                      <a:schemeClr val="tx1"/>
                    </a:solidFill>
                  </a:rPr>
                  <a:t>　</a:t>
                </a:r>
                <a:r>
                  <a:rPr lang="ja-JP" altLang="en-US" sz="2400" dirty="0" smtClean="0">
                    <a:solidFill>
                      <a:schemeClr val="tx1"/>
                    </a:solidFill>
                  </a:rPr>
                  <a:t>重要度とする</a:t>
                </a:r>
                <a:endParaRPr lang="en-US" altLang="ja-JP" sz="2400" dirty="0" smtClean="0">
                  <a:solidFill>
                    <a:schemeClr val="tx1"/>
                  </a:solidFill>
                </a:endParaRPr>
              </a:p>
            </p:txBody>
          </p:sp>
        </mc:Choice>
        <mc:Fallback>
          <p:sp>
            <p:nvSpPr>
              <p:cNvPr id="8" name="テキスト ボックス 7"/>
              <p:cNvSpPr txBox="1">
                <a:spLocks noRot="1" noChangeAspect="1" noMove="1" noResize="1" noEditPoints="1" noAdjustHandles="1" noChangeArrowheads="1" noChangeShapeType="1" noTextEdit="1"/>
              </p:cNvSpPr>
              <p:nvPr/>
            </p:nvSpPr>
            <p:spPr>
              <a:xfrm>
                <a:off x="706994" y="4941168"/>
                <a:ext cx="8196924" cy="1593385"/>
              </a:xfrm>
              <a:prstGeom prst="rect">
                <a:avLst/>
              </a:prstGeom>
              <a:blipFill rotWithShape="1">
                <a:blip r:embed="rId4"/>
                <a:stretch>
                  <a:fillRect t="-4215" b="-6513"/>
                </a:stretch>
              </a:blipFill>
            </p:spPr>
            <p:txBody>
              <a:bodyPr/>
              <a:lstStyle/>
              <a:p>
                <a:r>
                  <a:rPr lang="ja-JP" altLang="en-US">
                    <a:noFill/>
                  </a:rPr>
                  <a:t> </a:t>
                </a:r>
              </a:p>
            </p:txBody>
          </p:sp>
        </mc:Fallback>
      </mc:AlternateContent>
      <p:sp>
        <p:nvSpPr>
          <p:cNvPr id="3" name="正方形/長方形 2"/>
          <p:cNvSpPr/>
          <p:nvPr/>
        </p:nvSpPr>
        <p:spPr>
          <a:xfrm>
            <a:off x="237593" y="1640166"/>
            <a:ext cx="8920563" cy="461665"/>
          </a:xfrm>
          <a:prstGeom prst="rect">
            <a:avLst/>
          </a:prstGeom>
        </p:spPr>
        <p:txBody>
          <a:bodyPr wrap="square">
            <a:spAutoFit/>
          </a:bodyPr>
          <a:lstStyle/>
          <a:p>
            <a:pPr>
              <a:buClr>
                <a:schemeClr val="accent5"/>
              </a:buClr>
              <a:buSzPct val="100000"/>
            </a:pPr>
            <a:r>
              <a:rPr lang="ja-JP" altLang="en-US" sz="2400" dirty="0"/>
              <a:t>２</a:t>
            </a:r>
            <a:r>
              <a:rPr lang="en-US" altLang="ja-JP" sz="2400" dirty="0"/>
              <a:t>. </a:t>
            </a:r>
            <a:r>
              <a:rPr lang="ja-JP" altLang="en-US" sz="2400" dirty="0"/>
              <a:t>現時刻までに得た</a:t>
            </a:r>
            <a:r>
              <a:rPr lang="ja-JP" altLang="en-US" sz="2400" dirty="0" smtClean="0"/>
              <a:t>データを元</a:t>
            </a:r>
            <a:r>
              <a:rPr lang="ja-JP" altLang="en-US" sz="2400" dirty="0"/>
              <a:t>に各センサ</a:t>
            </a:r>
            <a:r>
              <a:rPr lang="ja-JP" altLang="en-US" sz="2400" dirty="0" smtClean="0"/>
              <a:t>の重要度</a:t>
            </a:r>
            <a:r>
              <a:rPr lang="ja-JP" altLang="en-US" sz="2400" dirty="0"/>
              <a:t>を</a:t>
            </a:r>
            <a:r>
              <a:rPr lang="ja-JP" altLang="en-US" sz="2400" dirty="0" smtClean="0"/>
              <a:t>算出する</a:t>
            </a:r>
            <a:endParaRPr lang="en-US" altLang="ja-JP" sz="2400" dirty="0"/>
          </a:p>
        </p:txBody>
      </p:sp>
    </p:spTree>
    <p:extLst>
      <p:ext uri="{BB962C8B-B14F-4D97-AF65-F5344CB8AC3E}">
        <p14:creationId xmlns:p14="http://schemas.microsoft.com/office/powerpoint/2010/main" val="1371844061"/>
      </p:ext>
    </p:extLst>
  </p:cSld>
  <p:clrMapOvr>
    <a:masterClrMapping/>
  </p:clrMapOvr>
  <mc:AlternateContent xmlns:mc="http://schemas.openxmlformats.org/markup-compatibility/2006" xmlns:p14="http://schemas.microsoft.com/office/powerpoint/2010/main">
    <mc:Choice Requires="p14">
      <p:transition spd="slow" p14:dur="2000" advTm="54991"/>
    </mc:Choice>
    <mc:Fallback xmlns="">
      <p:transition spd="slow" advTm="5499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提案手法の概念図</a:t>
            </a:r>
            <a:endParaRPr kumimoji="1" lang="ja-JP" altLang="en-US" dirty="0"/>
          </a:p>
        </p:txBody>
      </p:sp>
      <p:sp>
        <p:nvSpPr>
          <p:cNvPr id="6" name="テキスト ボックス 5"/>
          <p:cNvSpPr txBox="1"/>
          <p:nvPr/>
        </p:nvSpPr>
        <p:spPr>
          <a:xfrm>
            <a:off x="694482" y="5373216"/>
            <a:ext cx="8225329" cy="1200329"/>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t>重要度算出部：各センサの重要度を算出する</a:t>
            </a:r>
            <a:endParaRPr kumimoji="1" lang="en-US" altLang="ja-JP" sz="2400" dirty="0" smtClean="0"/>
          </a:p>
          <a:p>
            <a:pPr marL="342900" indent="-342900">
              <a:buClr>
                <a:schemeClr val="accent5"/>
              </a:buClr>
              <a:buSzPct val="50000"/>
              <a:buFont typeface="Wingdings" pitchFamily="2" charset="2"/>
              <a:buChar char="u"/>
            </a:pPr>
            <a:r>
              <a:rPr lang="ja-JP" altLang="en-US" sz="2400" dirty="0">
                <a:solidFill>
                  <a:schemeClr val="accent2"/>
                </a:solidFill>
              </a:rPr>
              <a:t>重要度利用部：各センサの重要度に応じて状態を統合し</a:t>
            </a:r>
            <a:endParaRPr lang="en-US" altLang="ja-JP" sz="2400" dirty="0">
              <a:solidFill>
                <a:schemeClr val="accent2"/>
              </a:solidFill>
            </a:endParaRPr>
          </a:p>
          <a:p>
            <a:pPr>
              <a:buClr>
                <a:schemeClr val="accent5"/>
              </a:buClr>
              <a:buSzPct val="50000"/>
            </a:pPr>
            <a:r>
              <a:rPr lang="ja-JP" altLang="en-US" sz="2400" dirty="0">
                <a:solidFill>
                  <a:schemeClr val="accent2"/>
                </a:solidFill>
              </a:rPr>
              <a:t>　　　　　　　　状態数を変更する</a:t>
            </a:r>
          </a:p>
        </p:txBody>
      </p:sp>
      <p:grpSp>
        <p:nvGrpSpPr>
          <p:cNvPr id="43" name="グループ化 42"/>
          <p:cNvGrpSpPr/>
          <p:nvPr/>
        </p:nvGrpSpPr>
        <p:grpSpPr>
          <a:xfrm>
            <a:off x="104753" y="1716757"/>
            <a:ext cx="8904156" cy="3466115"/>
            <a:chOff x="104753" y="1716757"/>
            <a:chExt cx="8904156" cy="3466115"/>
          </a:xfrm>
        </p:grpSpPr>
        <p:grpSp>
          <p:nvGrpSpPr>
            <p:cNvPr id="44" name="グループ化 43"/>
            <p:cNvGrpSpPr/>
            <p:nvPr/>
          </p:nvGrpSpPr>
          <p:grpSpPr>
            <a:xfrm>
              <a:off x="104753" y="1716757"/>
              <a:ext cx="8904156" cy="3466115"/>
              <a:chOff x="122898" y="1636644"/>
              <a:chExt cx="8904156" cy="3825323"/>
            </a:xfrm>
          </p:grpSpPr>
          <p:sp>
            <p:nvSpPr>
              <p:cNvPr id="49" name="正方形/長方形 48"/>
              <p:cNvSpPr/>
              <p:nvPr/>
            </p:nvSpPr>
            <p:spPr>
              <a:xfrm>
                <a:off x="971600" y="1844825"/>
                <a:ext cx="7128792" cy="2880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p:nvPr/>
            </p:nvSpPr>
            <p:spPr>
              <a:xfrm>
                <a:off x="3241857" y="4885903"/>
                <a:ext cx="27363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環境</a:t>
                </a:r>
                <a:endParaRPr kumimoji="1" lang="ja-JP" altLang="en-US" sz="2000" dirty="0">
                  <a:solidFill>
                    <a:schemeClr val="tx1"/>
                  </a:solidFill>
                </a:endParaRPr>
              </a:p>
            </p:txBody>
          </p:sp>
          <p:sp>
            <p:nvSpPr>
              <p:cNvPr id="51" name="正方形/長方形 50"/>
              <p:cNvSpPr/>
              <p:nvPr/>
            </p:nvSpPr>
            <p:spPr>
              <a:xfrm>
                <a:off x="1781903" y="3816982"/>
                <a:ext cx="1656184" cy="50405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重要度算出部</a:t>
                </a:r>
                <a:endParaRPr kumimoji="1" lang="ja-JP" altLang="en-US" dirty="0">
                  <a:solidFill>
                    <a:schemeClr val="tx1"/>
                  </a:solidFill>
                </a:endParaRPr>
              </a:p>
            </p:txBody>
          </p:sp>
          <p:sp>
            <p:nvSpPr>
              <p:cNvPr id="52" name="正方形/長方形 51"/>
              <p:cNvSpPr/>
              <p:nvPr/>
            </p:nvSpPr>
            <p:spPr>
              <a:xfrm>
                <a:off x="5814281" y="3844216"/>
                <a:ext cx="1656184" cy="504056"/>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重要度利用部</a:t>
                </a:r>
                <a:endParaRPr lang="ja-JP" altLang="en-US" dirty="0">
                  <a:solidFill>
                    <a:schemeClr val="tx1"/>
                  </a:solidFill>
                </a:endParaRPr>
              </a:p>
            </p:txBody>
          </p:sp>
          <p:cxnSp>
            <p:nvCxnSpPr>
              <p:cNvPr id="53" name="直線矢印コネクタ 52"/>
              <p:cNvCxnSpPr/>
              <p:nvPr/>
            </p:nvCxnSpPr>
            <p:spPr>
              <a:xfrm>
                <a:off x="3405737" y="4186109"/>
                <a:ext cx="2408544" cy="0"/>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grpSp>
            <p:nvGrpSpPr>
              <p:cNvPr id="54" name="グループ化 53"/>
              <p:cNvGrpSpPr/>
              <p:nvPr/>
            </p:nvGrpSpPr>
            <p:grpSpPr>
              <a:xfrm>
                <a:off x="710307" y="2466368"/>
                <a:ext cx="2531550" cy="2707567"/>
                <a:chOff x="804106" y="3014025"/>
                <a:chExt cx="2387535" cy="2899592"/>
              </a:xfrm>
            </p:grpSpPr>
            <p:cxnSp>
              <p:nvCxnSpPr>
                <p:cNvPr id="79" name="直線コネクタ 78"/>
                <p:cNvCxnSpPr>
                  <a:stCxn id="50" idx="1"/>
                </p:cNvCxnSpPr>
                <p:nvPr/>
              </p:nvCxnSpPr>
              <p:spPr>
                <a:xfrm flipH="1" flipV="1">
                  <a:off x="826983" y="5912086"/>
                  <a:ext cx="2364658" cy="1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flipV="1">
                  <a:off x="806294" y="3014026"/>
                  <a:ext cx="21290" cy="2899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804106" y="3014025"/>
                  <a:ext cx="987157" cy="21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5" name="グループ化 54"/>
              <p:cNvGrpSpPr/>
              <p:nvPr/>
            </p:nvGrpSpPr>
            <p:grpSpPr>
              <a:xfrm>
                <a:off x="5997193" y="2413748"/>
                <a:ext cx="2524444" cy="2761545"/>
                <a:chOff x="5997193" y="2467483"/>
                <a:chExt cx="2524444" cy="3549798"/>
              </a:xfrm>
            </p:grpSpPr>
            <p:cxnSp>
              <p:nvCxnSpPr>
                <p:cNvPr id="76" name="直線コネクタ 75"/>
                <p:cNvCxnSpPr/>
                <p:nvPr/>
              </p:nvCxnSpPr>
              <p:spPr>
                <a:xfrm>
                  <a:off x="7651173" y="2467483"/>
                  <a:ext cx="87046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8521637" y="2467484"/>
                  <a:ext cx="0" cy="3549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H="1" flipV="1">
                  <a:off x="5997193" y="6015535"/>
                  <a:ext cx="2524444" cy="1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6" name="グループ化 55"/>
              <p:cNvGrpSpPr/>
              <p:nvPr/>
            </p:nvGrpSpPr>
            <p:grpSpPr>
              <a:xfrm>
                <a:off x="1462413" y="3370118"/>
                <a:ext cx="6493963" cy="1109863"/>
                <a:chOff x="1944099" y="5402335"/>
                <a:chExt cx="5310199" cy="1363372"/>
              </a:xfrm>
            </p:grpSpPr>
            <p:grpSp>
              <p:nvGrpSpPr>
                <p:cNvPr id="69" name="グループ化 68"/>
                <p:cNvGrpSpPr/>
                <p:nvPr/>
              </p:nvGrpSpPr>
              <p:grpSpPr>
                <a:xfrm>
                  <a:off x="1944099" y="5663346"/>
                  <a:ext cx="5292588" cy="1102361"/>
                  <a:chOff x="1931745" y="2443634"/>
                  <a:chExt cx="5292588" cy="1102361"/>
                </a:xfrm>
              </p:grpSpPr>
              <p:cxnSp>
                <p:nvCxnSpPr>
                  <p:cNvPr id="73" name="直線コネクタ 72"/>
                  <p:cNvCxnSpPr/>
                  <p:nvPr/>
                </p:nvCxnSpPr>
                <p:spPr>
                  <a:xfrm>
                    <a:off x="1949356" y="2443636"/>
                    <a:ext cx="0" cy="110235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1931745" y="3545993"/>
                    <a:ext cx="5292588" cy="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224333" y="2443634"/>
                    <a:ext cx="0" cy="110236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70" name="直線コネクタ 69"/>
                <p:cNvCxnSpPr/>
                <p:nvPr/>
              </p:nvCxnSpPr>
              <p:spPr>
                <a:xfrm>
                  <a:off x="1961710" y="5691856"/>
                  <a:ext cx="1746194"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292080" y="5691856"/>
                  <a:ext cx="196221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3707904" y="5402335"/>
                  <a:ext cx="1584176" cy="47346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提案手法</a:t>
                  </a:r>
                  <a:r>
                    <a:rPr kumimoji="1" lang="ja-JP" altLang="en-US" dirty="0" smtClean="0">
                      <a:solidFill>
                        <a:schemeClr val="tx1"/>
                      </a:solidFill>
                    </a:rPr>
                    <a:t>部</a:t>
                  </a:r>
                  <a:endParaRPr kumimoji="1" lang="ja-JP" altLang="en-US" dirty="0">
                    <a:solidFill>
                      <a:schemeClr val="tx1"/>
                    </a:solidFill>
                  </a:endParaRPr>
                </a:p>
              </p:txBody>
            </p:sp>
          </p:grpSp>
          <p:sp>
            <p:nvSpPr>
              <p:cNvPr id="57" name="正方形/長方形 56"/>
              <p:cNvSpPr/>
              <p:nvPr/>
            </p:nvSpPr>
            <p:spPr>
              <a:xfrm>
                <a:off x="1203578" y="1636644"/>
                <a:ext cx="1106862" cy="416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学習者</a:t>
                </a:r>
                <a:r>
                  <a:rPr lang="en-US" altLang="ja-JP" dirty="0" smtClean="0">
                    <a:solidFill>
                      <a:schemeClr val="tx1"/>
                    </a:solidFill>
                  </a:rPr>
                  <a:t> </a:t>
                </a:r>
              </a:p>
            </p:txBody>
          </p:sp>
          <p:cxnSp>
            <p:nvCxnSpPr>
              <p:cNvPr id="58" name="直線矢印コネクタ 57"/>
              <p:cNvCxnSpPr/>
              <p:nvPr/>
            </p:nvCxnSpPr>
            <p:spPr>
              <a:xfrm flipV="1">
                <a:off x="6474585" y="2692130"/>
                <a:ext cx="0" cy="1124853"/>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6124644" y="2495304"/>
                <a:ext cx="0" cy="1348911"/>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grpSp>
            <p:nvGrpSpPr>
              <p:cNvPr id="60" name="グループ化 59"/>
              <p:cNvGrpSpPr/>
              <p:nvPr/>
            </p:nvGrpSpPr>
            <p:grpSpPr>
              <a:xfrm>
                <a:off x="1203578" y="2491944"/>
                <a:ext cx="561334" cy="1539344"/>
                <a:chOff x="1202354" y="2828020"/>
                <a:chExt cx="561334" cy="1754351"/>
              </a:xfrm>
            </p:grpSpPr>
            <p:cxnSp>
              <p:nvCxnSpPr>
                <p:cNvPr id="67" name="直線コネクタ 66"/>
                <p:cNvCxnSpPr/>
                <p:nvPr/>
              </p:nvCxnSpPr>
              <p:spPr>
                <a:xfrm>
                  <a:off x="1202354" y="2828020"/>
                  <a:ext cx="0" cy="1754351"/>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1202354" y="4550310"/>
                  <a:ext cx="561334" cy="0"/>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grpSp>
          <p:sp>
            <p:nvSpPr>
              <p:cNvPr id="61" name="正方形/長方形 60"/>
              <p:cNvSpPr/>
              <p:nvPr/>
            </p:nvSpPr>
            <p:spPr>
              <a:xfrm>
                <a:off x="3604133" y="3794948"/>
                <a:ext cx="2031325" cy="369332"/>
              </a:xfrm>
              <a:prstGeom prst="rect">
                <a:avLst/>
              </a:prstGeom>
            </p:spPr>
            <p:txBody>
              <a:bodyPr wrap="none">
                <a:spAutoFit/>
              </a:bodyPr>
              <a:lstStyle/>
              <a:p>
                <a:r>
                  <a:rPr lang="ja-JP" altLang="en-US" dirty="0" smtClean="0"/>
                  <a:t>各センサの重要度</a:t>
                </a:r>
                <a:endParaRPr lang="ja-JP" altLang="en-US" dirty="0"/>
              </a:p>
            </p:txBody>
          </p:sp>
          <mc:AlternateContent xmlns:mc="http://schemas.openxmlformats.org/markup-compatibility/2006" xmlns:a14="http://schemas.microsoft.com/office/drawing/2010/main">
            <mc:Choice Requires="a14">
              <p:sp>
                <p:nvSpPr>
                  <p:cNvPr id="62" name="正方形/長方形 61"/>
                  <p:cNvSpPr/>
                  <p:nvPr/>
                </p:nvSpPr>
                <p:spPr>
                  <a:xfrm>
                    <a:off x="6474585" y="2905951"/>
                    <a:ext cx="1569660" cy="656655"/>
                  </a:xfrm>
                  <a:prstGeom prst="rect">
                    <a:avLst/>
                  </a:prstGeom>
                </p:spPr>
                <p:txBody>
                  <a:bodyPr wrap="none">
                    <a:spAutoFit/>
                  </a:bodyPr>
                  <a:lstStyle/>
                  <a:p>
                    <a:r>
                      <a:rPr lang="ja-JP" altLang="en-US" dirty="0" smtClean="0"/>
                      <a:t>状態統合後の</a:t>
                    </a:r>
                    <a:endParaRPr lang="en-US" altLang="ja-JP" dirty="0" smtClean="0"/>
                  </a:p>
                  <a:p>
                    <a:r>
                      <a:rPr lang="ja-JP" altLang="en-US" dirty="0" smtClean="0"/>
                      <a:t>行動価値</a:t>
                    </a:r>
                    <a14:m>
                      <m:oMath xmlns:m="http://schemas.openxmlformats.org/officeDocument/2006/math">
                        <m:sSup>
                          <m:sSupPr>
                            <m:ctrlPr>
                              <a:rPr lang="en-US" altLang="ja-JP" i="1" dirty="0" smtClean="0">
                                <a:latin typeface="Cambria Math"/>
                              </a:rPr>
                            </m:ctrlPr>
                          </m:sSupPr>
                          <m:e>
                            <m:r>
                              <a:rPr lang="ja-JP" altLang="en-US" b="0" i="1" dirty="0" smtClean="0">
                                <a:latin typeface="Cambria Math"/>
                              </a:rPr>
                              <m:t>𝑄</m:t>
                            </m:r>
                          </m:e>
                          <m:sup>
                            <m:r>
                              <a:rPr lang="ja-JP" altLang="en-US" b="0" i="1" dirty="0" smtClean="0">
                                <a:latin typeface="Cambria Math"/>
                              </a:rPr>
                              <m:t>’</m:t>
                            </m:r>
                          </m:sup>
                        </m:sSup>
                      </m:oMath>
                    </a14:m>
                    <a:endParaRPr lang="ja-JP" altLang="en-US" dirty="0"/>
                  </a:p>
                </p:txBody>
              </p:sp>
            </mc:Choice>
            <mc:Fallback xmlns="">
              <p:sp>
                <p:nvSpPr>
                  <p:cNvPr id="135" name="正方形/長方形 134"/>
                  <p:cNvSpPr>
                    <a:spLocks noRot="1" noChangeAspect="1" noMove="1" noResize="1" noEditPoints="1" noAdjustHandles="1" noChangeArrowheads="1" noChangeShapeType="1" noTextEdit="1"/>
                  </p:cNvSpPr>
                  <p:nvPr/>
                </p:nvSpPr>
                <p:spPr>
                  <a:xfrm>
                    <a:off x="6474585" y="2905951"/>
                    <a:ext cx="1569660" cy="656655"/>
                  </a:xfrm>
                  <a:prstGeom prst="rect">
                    <a:avLst/>
                  </a:prstGeom>
                  <a:blipFill rotWithShape="1">
                    <a:blip r:embed="rId3"/>
                    <a:stretch>
                      <a:fillRect l="-3101" t="-8163" r="-3488" b="-21429"/>
                    </a:stretch>
                  </a:blipFill>
                </p:spPr>
                <p:txBody>
                  <a:bodyPr/>
                  <a:lstStyle/>
                  <a:p>
                    <a:r>
                      <a:rPr lang="ja-JP" altLang="en-US">
                        <a:noFill/>
                      </a:rPr>
                      <a:t> </a:t>
                    </a:r>
                  </a:p>
                </p:txBody>
              </p:sp>
            </mc:Fallback>
          </mc:AlternateContent>
          <p:sp>
            <p:nvSpPr>
              <p:cNvPr id="63" name="テキスト ボックス 62"/>
              <p:cNvSpPr txBox="1"/>
              <p:nvPr/>
            </p:nvSpPr>
            <p:spPr>
              <a:xfrm>
                <a:off x="8611556" y="3239670"/>
                <a:ext cx="415498" cy="646331"/>
              </a:xfrm>
              <a:prstGeom prst="rect">
                <a:avLst/>
              </a:prstGeom>
              <a:noFill/>
            </p:spPr>
            <p:txBody>
              <a:bodyPr wrap="none" rtlCol="0">
                <a:spAutoFit/>
              </a:bodyPr>
              <a:lstStyle/>
              <a:p>
                <a:r>
                  <a:rPr kumimoji="1" lang="ja-JP" altLang="en-US" dirty="0" smtClean="0"/>
                  <a:t>行</a:t>
                </a:r>
                <a:endParaRPr kumimoji="1" lang="en-US" altLang="ja-JP" dirty="0" smtClean="0"/>
              </a:p>
              <a:p>
                <a:r>
                  <a:rPr kumimoji="1" lang="ja-JP" altLang="en-US" dirty="0" smtClean="0"/>
                  <a:t>動</a:t>
                </a:r>
                <a:endParaRPr kumimoji="1" lang="ja-JP" altLang="en-US" dirty="0"/>
              </a:p>
            </p:txBody>
          </p:sp>
          <p:sp>
            <p:nvSpPr>
              <p:cNvPr id="64" name="テキスト ボックス 63"/>
              <p:cNvSpPr txBox="1"/>
              <p:nvPr/>
            </p:nvSpPr>
            <p:spPr>
              <a:xfrm>
                <a:off x="122898" y="1863510"/>
                <a:ext cx="461665" cy="3554819"/>
              </a:xfrm>
              <a:prstGeom prst="rect">
                <a:avLst/>
              </a:prstGeom>
              <a:noFill/>
            </p:spPr>
            <p:txBody>
              <a:bodyPr vert="eaVert" wrap="none" rtlCol="0">
                <a:spAutoFit/>
              </a:bodyPr>
              <a:lstStyle/>
              <a:p>
                <a:r>
                  <a:rPr kumimoji="1" lang="ja-JP" altLang="en-US" dirty="0" smtClean="0"/>
                  <a:t>報酬・状態（各センサの出力値）</a:t>
                </a:r>
                <a:endParaRPr kumimoji="1" lang="ja-JP" altLang="en-US" dirty="0"/>
              </a:p>
            </p:txBody>
          </p:sp>
          <p:sp>
            <p:nvSpPr>
              <p:cNvPr id="65" name="正方形/長方形 64"/>
              <p:cNvSpPr/>
              <p:nvPr/>
            </p:nvSpPr>
            <p:spPr>
              <a:xfrm>
                <a:off x="1484245" y="2106454"/>
                <a:ext cx="6346260" cy="770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66" name="正方形/長方形 65"/>
              <p:cNvSpPr/>
              <p:nvPr/>
            </p:nvSpPr>
            <p:spPr>
              <a:xfrm>
                <a:off x="3714605" y="2515015"/>
                <a:ext cx="1338828" cy="369332"/>
              </a:xfrm>
              <a:prstGeom prst="rect">
                <a:avLst/>
              </a:prstGeom>
            </p:spPr>
            <p:txBody>
              <a:bodyPr wrap="none">
                <a:spAutoFit/>
              </a:bodyPr>
              <a:lstStyle/>
              <a:p>
                <a:r>
                  <a:rPr lang="ja-JP" altLang="en-US" dirty="0" smtClean="0"/>
                  <a:t>行動価値Ｑ</a:t>
                </a:r>
                <a:endParaRPr lang="ja-JP" altLang="en-US" dirty="0"/>
              </a:p>
            </p:txBody>
          </p:sp>
        </p:grpSp>
        <p:sp>
          <p:nvSpPr>
            <p:cNvPr id="45" name="正方形/長方形 44"/>
            <p:cNvSpPr/>
            <p:nvPr/>
          </p:nvSpPr>
          <p:spPr>
            <a:xfrm>
              <a:off x="3696460" y="1967833"/>
              <a:ext cx="1937325" cy="34923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強化学習</a:t>
              </a:r>
              <a:r>
                <a:rPr kumimoji="1" lang="ja-JP" altLang="en-US" dirty="0" smtClean="0">
                  <a:solidFill>
                    <a:schemeClr val="tx1"/>
                  </a:solidFill>
                </a:rPr>
                <a:t>部</a:t>
              </a:r>
              <a:endParaRPr kumimoji="1" lang="ja-JP" altLang="en-US" dirty="0">
                <a:solidFill>
                  <a:schemeClr val="tx1"/>
                </a:solidFill>
              </a:endParaRPr>
            </a:p>
          </p:txBody>
        </p:sp>
        <p:sp>
          <p:nvSpPr>
            <p:cNvPr id="46" name="正方形/長方形 45"/>
            <p:cNvSpPr/>
            <p:nvPr/>
          </p:nvSpPr>
          <p:spPr>
            <a:xfrm>
              <a:off x="1763759" y="2289431"/>
              <a:ext cx="1438016" cy="43471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行動評価部</a:t>
              </a:r>
              <a:endParaRPr kumimoji="1" lang="ja-JP" altLang="en-US" dirty="0">
                <a:solidFill>
                  <a:schemeClr val="tx1"/>
                </a:solidFill>
              </a:endParaRPr>
            </a:p>
          </p:txBody>
        </p:sp>
        <p:cxnSp>
          <p:nvCxnSpPr>
            <p:cNvPr id="47" name="直線コネクタ 46"/>
            <p:cNvCxnSpPr/>
            <p:nvPr/>
          </p:nvCxnSpPr>
          <p:spPr>
            <a:xfrm flipH="1">
              <a:off x="3201775" y="2491742"/>
              <a:ext cx="2888958" cy="20905"/>
            </a:xfrm>
            <a:prstGeom prst="line">
              <a:avLst/>
            </a:prstGeom>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6228184" y="2238412"/>
              <a:ext cx="1378211" cy="43471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行動選択部</a:t>
              </a:r>
              <a:endParaRPr kumimoji="1" lang="ja-JP" altLang="en-US" dirty="0">
                <a:solidFill>
                  <a:schemeClr val="tx1"/>
                </a:solidFill>
              </a:endParaRPr>
            </a:p>
          </p:txBody>
        </p:sp>
      </p:grpSp>
    </p:spTree>
    <p:extLst>
      <p:ext uri="{BB962C8B-B14F-4D97-AF65-F5344CB8AC3E}">
        <p14:creationId xmlns:p14="http://schemas.microsoft.com/office/powerpoint/2010/main" val="2894862729"/>
      </p:ext>
    </p:extLst>
  </p:cSld>
  <p:clrMapOvr>
    <a:masterClrMapping/>
  </p:clrMapOvr>
  <mc:AlternateContent xmlns:mc="http://schemas.openxmlformats.org/markup-compatibility/2006" xmlns:p14="http://schemas.microsoft.com/office/powerpoint/2010/main">
    <mc:Choice Requires="p14">
      <p:transition spd="slow" p14:dur="2000" advTm="7218"/>
    </mc:Choice>
    <mc:Fallback xmlns="">
      <p:transition spd="slow" advTm="721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重要度利用部の処理手順</a:t>
            </a:r>
            <a:endParaRPr kumimoji="1" lang="ja-JP" altLang="en-US" dirty="0"/>
          </a:p>
        </p:txBody>
      </p:sp>
      <p:sp>
        <p:nvSpPr>
          <p:cNvPr id="4" name="テキスト ボックス 3"/>
          <p:cNvSpPr txBox="1"/>
          <p:nvPr/>
        </p:nvSpPr>
        <p:spPr>
          <a:xfrm>
            <a:off x="888156" y="2132856"/>
            <a:ext cx="7488832" cy="4154984"/>
          </a:xfrm>
          <a:prstGeom prst="rect">
            <a:avLst/>
          </a:prstGeom>
          <a:noFill/>
        </p:spPr>
        <p:txBody>
          <a:bodyPr wrap="square" rtlCol="0">
            <a:spAutoFit/>
          </a:bodyPr>
          <a:lstStyle/>
          <a:p>
            <a:pPr marL="342900" indent="-342900">
              <a:buFont typeface="+mj-lt"/>
              <a:buAutoNum type="arabicPeriod"/>
            </a:pPr>
            <a:r>
              <a:rPr kumimoji="1" lang="ja-JP" altLang="en-US" sz="2400" dirty="0" smtClean="0"/>
              <a:t>センサの重要度と各単位状態の行動値を受け取る</a:t>
            </a:r>
            <a:endParaRPr kumimoji="1" lang="en-US" altLang="ja-JP" sz="2400" dirty="0" smtClean="0"/>
          </a:p>
          <a:p>
            <a:pPr marL="342900" indent="-342900">
              <a:buFont typeface="+mj-lt"/>
              <a:buAutoNum type="arabicPeriod"/>
            </a:pPr>
            <a:endParaRPr kumimoji="1" lang="en-US" altLang="ja-JP" sz="2400" dirty="0" smtClean="0"/>
          </a:p>
          <a:p>
            <a:pPr marL="342900" indent="-342900">
              <a:buFont typeface="+mj-lt"/>
              <a:buAutoNum type="arabicPeriod"/>
            </a:pPr>
            <a:r>
              <a:rPr lang="ja-JP" altLang="en-US" sz="2400" dirty="0" smtClean="0"/>
              <a:t>センサの重要度を基に各センサの状態数を決定</a:t>
            </a:r>
            <a:endParaRPr lang="en-US" altLang="ja-JP" sz="2400" dirty="0" smtClean="0"/>
          </a:p>
          <a:p>
            <a:pPr marL="342900" indent="-342900">
              <a:buFont typeface="+mj-lt"/>
              <a:buAutoNum type="arabicPeriod"/>
            </a:pPr>
            <a:endParaRPr kumimoji="1" lang="en-US" altLang="ja-JP" sz="2400" dirty="0"/>
          </a:p>
          <a:p>
            <a:pPr marL="342900" indent="-342900">
              <a:buFont typeface="+mj-lt"/>
              <a:buAutoNum type="arabicPeriod"/>
            </a:pPr>
            <a:r>
              <a:rPr lang="ja-JP" altLang="en-US" sz="2400" dirty="0" smtClean="0"/>
              <a:t>各センサの状態数から</a:t>
            </a:r>
            <a:r>
              <a:rPr lang="en-US" altLang="ja-JP" sz="2400" dirty="0" smtClean="0"/>
              <a:t>1</a:t>
            </a:r>
            <a:r>
              <a:rPr lang="ja-JP" altLang="en-US" sz="2400" dirty="0" smtClean="0"/>
              <a:t>状態に対して統合する単位状態数を決定</a:t>
            </a:r>
            <a:endParaRPr lang="en-US" altLang="ja-JP" sz="2400" dirty="0" smtClean="0"/>
          </a:p>
          <a:p>
            <a:pPr marL="342900" indent="-342900">
              <a:buFont typeface="+mj-lt"/>
              <a:buAutoNum type="arabicPeriod"/>
            </a:pPr>
            <a:endParaRPr lang="en-US" altLang="ja-JP" sz="2400" dirty="0"/>
          </a:p>
          <a:p>
            <a:pPr marL="342900" indent="-342900">
              <a:buFont typeface="+mj-lt"/>
              <a:buAutoNum type="arabicPeriod"/>
            </a:pPr>
            <a:r>
              <a:rPr lang="ja-JP" altLang="en-US" sz="2400" dirty="0" smtClean="0"/>
              <a:t>各センサの状態数を変更した</a:t>
            </a:r>
            <a:r>
              <a:rPr lang="en-US" altLang="ja-JP" sz="2400" dirty="0" smtClean="0"/>
              <a:t>Q</a:t>
            </a:r>
            <a:r>
              <a:rPr lang="ja-JP" altLang="en-US" sz="2400" dirty="0" smtClean="0"/>
              <a:t>空間を一時的に作成</a:t>
            </a:r>
            <a:endParaRPr lang="en-US" altLang="ja-JP" sz="2400" dirty="0" smtClean="0"/>
          </a:p>
          <a:p>
            <a:pPr marL="342900" indent="-342900">
              <a:buFont typeface="+mj-lt"/>
              <a:buAutoNum type="arabicPeriod"/>
            </a:pPr>
            <a:endParaRPr lang="en-US" altLang="ja-JP" sz="2400" dirty="0"/>
          </a:p>
          <a:p>
            <a:pPr marL="342900" indent="-342900">
              <a:buFont typeface="+mj-lt"/>
              <a:buAutoNum type="arabicPeriod"/>
            </a:pPr>
            <a:r>
              <a:rPr lang="ja-JP" altLang="en-US" sz="2400" dirty="0" smtClean="0"/>
              <a:t>統合後の現状態の各行動価値を算出</a:t>
            </a:r>
            <a:endParaRPr lang="en-US" altLang="ja-JP" sz="2400" dirty="0" smtClean="0"/>
          </a:p>
          <a:p>
            <a:pPr marL="342900" indent="-342900">
              <a:buFont typeface="+mj-lt"/>
              <a:buAutoNum type="arabicPeriod"/>
            </a:pPr>
            <a:endParaRPr lang="en-US" altLang="ja-JP" sz="2400" dirty="0"/>
          </a:p>
        </p:txBody>
      </p:sp>
    </p:spTree>
    <p:extLst>
      <p:ext uri="{BB962C8B-B14F-4D97-AF65-F5344CB8AC3E}">
        <p14:creationId xmlns:p14="http://schemas.microsoft.com/office/powerpoint/2010/main" val="1596940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重要度利用部</a:t>
            </a:r>
            <a:r>
              <a:rPr lang="en-US" altLang="ja-JP" dirty="0" smtClean="0"/>
              <a:t>:</a:t>
            </a:r>
            <a:r>
              <a:rPr lang="ja-JP" altLang="en-US" dirty="0" smtClean="0"/>
              <a:t>手順</a:t>
            </a:r>
            <a:r>
              <a:rPr lang="en-US" altLang="ja-JP" dirty="0" smtClean="0"/>
              <a:t>1</a:t>
            </a:r>
            <a:endParaRPr kumimoji="1" lang="ja-JP" altLang="en-US" dirty="0"/>
          </a:p>
        </p:txBody>
      </p:sp>
      <p:sp>
        <p:nvSpPr>
          <p:cNvPr id="4" name="正方形/長方形 3"/>
          <p:cNvSpPr/>
          <p:nvPr/>
        </p:nvSpPr>
        <p:spPr>
          <a:xfrm>
            <a:off x="116009" y="1982932"/>
            <a:ext cx="9296580" cy="461665"/>
          </a:xfrm>
          <a:prstGeom prst="rect">
            <a:avLst/>
          </a:prstGeom>
        </p:spPr>
        <p:txBody>
          <a:bodyPr wrap="square">
            <a:spAutoFit/>
          </a:bodyPr>
          <a:lstStyle/>
          <a:p>
            <a:pPr>
              <a:buClr>
                <a:schemeClr val="accent5"/>
              </a:buClr>
              <a:buSzPct val="50000"/>
            </a:pPr>
            <a:r>
              <a:rPr lang="ja-JP" altLang="en-US" sz="2400" dirty="0" smtClean="0"/>
              <a:t>１</a:t>
            </a:r>
            <a:r>
              <a:rPr lang="en-US" altLang="ja-JP" sz="2400" dirty="0"/>
              <a:t>.</a:t>
            </a:r>
            <a:r>
              <a:rPr lang="ja-JP" altLang="en-US" sz="2400" dirty="0"/>
              <a:t>入力と</a:t>
            </a:r>
            <a:r>
              <a:rPr lang="ja-JP" altLang="en-US" sz="2400" dirty="0" smtClean="0"/>
              <a:t>して各状態の行動</a:t>
            </a:r>
            <a:r>
              <a:rPr lang="ja-JP" altLang="en-US" sz="2400" dirty="0"/>
              <a:t>価値Ｑと各センサの</a:t>
            </a:r>
            <a:r>
              <a:rPr lang="ja-JP" altLang="en-US" sz="2400" dirty="0" smtClean="0"/>
              <a:t>重要度を受け取る</a:t>
            </a:r>
            <a:endParaRPr lang="en-US" altLang="ja-JP" sz="2400" dirty="0" smtClean="0"/>
          </a:p>
        </p:txBody>
      </p:sp>
      <p:grpSp>
        <p:nvGrpSpPr>
          <p:cNvPr id="32" name="グループ化 31"/>
          <p:cNvGrpSpPr/>
          <p:nvPr/>
        </p:nvGrpSpPr>
        <p:grpSpPr>
          <a:xfrm>
            <a:off x="1315418" y="3068498"/>
            <a:ext cx="6493963" cy="2867271"/>
            <a:chOff x="1444268" y="1967833"/>
            <a:chExt cx="6493963" cy="2325263"/>
          </a:xfrm>
        </p:grpSpPr>
        <p:grpSp>
          <p:nvGrpSpPr>
            <p:cNvPr id="33" name="グループ化 32"/>
            <p:cNvGrpSpPr/>
            <p:nvPr/>
          </p:nvGrpSpPr>
          <p:grpSpPr>
            <a:xfrm>
              <a:off x="1444268" y="2142450"/>
              <a:ext cx="6493963" cy="2150646"/>
              <a:chOff x="1462413" y="2106454"/>
              <a:chExt cx="6493963" cy="2373527"/>
            </a:xfrm>
          </p:grpSpPr>
          <p:sp>
            <p:nvSpPr>
              <p:cNvPr id="41" name="正方形/長方形 40"/>
              <p:cNvSpPr/>
              <p:nvPr/>
            </p:nvSpPr>
            <p:spPr>
              <a:xfrm>
                <a:off x="1781903" y="3816982"/>
                <a:ext cx="1656184" cy="50405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重要度算出部</a:t>
                </a:r>
                <a:endParaRPr kumimoji="1" lang="ja-JP" altLang="en-US" dirty="0">
                  <a:solidFill>
                    <a:schemeClr val="tx1"/>
                  </a:solidFill>
                </a:endParaRPr>
              </a:p>
            </p:txBody>
          </p:sp>
          <p:sp>
            <p:nvSpPr>
              <p:cNvPr id="42" name="正方形/長方形 41"/>
              <p:cNvSpPr/>
              <p:nvPr/>
            </p:nvSpPr>
            <p:spPr>
              <a:xfrm>
                <a:off x="5814281" y="3844216"/>
                <a:ext cx="1656184" cy="504056"/>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重要度利用部</a:t>
                </a:r>
                <a:endParaRPr lang="ja-JP" altLang="en-US" dirty="0">
                  <a:solidFill>
                    <a:schemeClr val="tx1"/>
                  </a:solidFill>
                </a:endParaRPr>
              </a:p>
            </p:txBody>
          </p:sp>
          <p:cxnSp>
            <p:nvCxnSpPr>
              <p:cNvPr id="43" name="直線矢印コネクタ 42"/>
              <p:cNvCxnSpPr/>
              <p:nvPr/>
            </p:nvCxnSpPr>
            <p:spPr>
              <a:xfrm>
                <a:off x="3405737" y="4186109"/>
                <a:ext cx="2408544" cy="0"/>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1462413" y="3370118"/>
                <a:ext cx="6493963" cy="1109863"/>
                <a:chOff x="1944099" y="5402335"/>
                <a:chExt cx="5310199" cy="1363372"/>
              </a:xfrm>
            </p:grpSpPr>
            <p:grpSp>
              <p:nvGrpSpPr>
                <p:cNvPr id="59" name="グループ化 58"/>
                <p:cNvGrpSpPr/>
                <p:nvPr/>
              </p:nvGrpSpPr>
              <p:grpSpPr>
                <a:xfrm>
                  <a:off x="1944099" y="5663346"/>
                  <a:ext cx="5292588" cy="1102361"/>
                  <a:chOff x="1931745" y="2443634"/>
                  <a:chExt cx="5292588" cy="1102361"/>
                </a:xfrm>
              </p:grpSpPr>
              <p:cxnSp>
                <p:nvCxnSpPr>
                  <p:cNvPr id="63" name="直線コネクタ 62"/>
                  <p:cNvCxnSpPr/>
                  <p:nvPr/>
                </p:nvCxnSpPr>
                <p:spPr>
                  <a:xfrm>
                    <a:off x="1949356" y="2443636"/>
                    <a:ext cx="0" cy="110235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1931745" y="3545993"/>
                    <a:ext cx="5292588" cy="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224333" y="2443634"/>
                    <a:ext cx="0" cy="110236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60" name="直線コネクタ 59"/>
                <p:cNvCxnSpPr/>
                <p:nvPr/>
              </p:nvCxnSpPr>
              <p:spPr>
                <a:xfrm>
                  <a:off x="1961710" y="5691856"/>
                  <a:ext cx="1746194"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5292080" y="5691856"/>
                  <a:ext cx="196221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3707904" y="5402335"/>
                  <a:ext cx="1584176" cy="47346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提案手法</a:t>
                  </a:r>
                  <a:r>
                    <a:rPr kumimoji="1" lang="ja-JP" altLang="en-US" dirty="0" smtClean="0">
                      <a:solidFill>
                        <a:schemeClr val="tx1"/>
                      </a:solidFill>
                    </a:rPr>
                    <a:t>部</a:t>
                  </a:r>
                  <a:endParaRPr kumimoji="1" lang="ja-JP" altLang="en-US" dirty="0">
                    <a:solidFill>
                      <a:schemeClr val="tx1"/>
                    </a:solidFill>
                  </a:endParaRPr>
                </a:p>
              </p:txBody>
            </p:sp>
          </p:grpSp>
          <p:cxnSp>
            <p:nvCxnSpPr>
              <p:cNvPr id="49" name="直線矢印コネクタ 48"/>
              <p:cNvCxnSpPr/>
              <p:nvPr/>
            </p:nvCxnSpPr>
            <p:spPr>
              <a:xfrm>
                <a:off x="6124644" y="2645028"/>
                <a:ext cx="0" cy="1199187"/>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619410" y="3854917"/>
                <a:ext cx="2031325" cy="330556"/>
              </a:xfrm>
              <a:prstGeom prst="rect">
                <a:avLst/>
              </a:prstGeom>
            </p:spPr>
            <p:txBody>
              <a:bodyPr wrap="none">
                <a:spAutoFit/>
              </a:bodyPr>
              <a:lstStyle/>
              <a:p>
                <a:r>
                  <a:rPr lang="ja-JP" altLang="en-US" dirty="0" smtClean="0">
                    <a:solidFill>
                      <a:schemeClr val="accent2"/>
                    </a:solidFill>
                  </a:rPr>
                  <a:t>各センサの重要度</a:t>
                </a:r>
                <a:endParaRPr lang="ja-JP" altLang="en-US" dirty="0">
                  <a:solidFill>
                    <a:schemeClr val="accent2"/>
                  </a:solidFill>
                </a:endParaRPr>
              </a:p>
            </p:txBody>
          </p:sp>
          <p:sp>
            <p:nvSpPr>
              <p:cNvPr id="55" name="正方形/長方形 54"/>
              <p:cNvSpPr/>
              <p:nvPr/>
            </p:nvSpPr>
            <p:spPr>
              <a:xfrm>
                <a:off x="1484245" y="2106454"/>
                <a:ext cx="6346260" cy="770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56" name="正方形/長方形 55"/>
              <p:cNvSpPr/>
              <p:nvPr/>
            </p:nvSpPr>
            <p:spPr>
              <a:xfrm>
                <a:off x="3940595" y="2330026"/>
                <a:ext cx="1338828" cy="330556"/>
              </a:xfrm>
              <a:prstGeom prst="rect">
                <a:avLst/>
              </a:prstGeom>
            </p:spPr>
            <p:txBody>
              <a:bodyPr wrap="none">
                <a:spAutoFit/>
              </a:bodyPr>
              <a:lstStyle/>
              <a:p>
                <a:r>
                  <a:rPr lang="ja-JP" altLang="en-US" dirty="0" smtClean="0">
                    <a:solidFill>
                      <a:schemeClr val="accent2"/>
                    </a:solidFill>
                  </a:rPr>
                  <a:t>行動価値Ｑ</a:t>
                </a:r>
                <a:endParaRPr lang="ja-JP" altLang="en-US" dirty="0">
                  <a:solidFill>
                    <a:schemeClr val="accent2"/>
                  </a:solidFill>
                </a:endParaRPr>
              </a:p>
            </p:txBody>
          </p:sp>
        </p:grpSp>
        <p:sp>
          <p:nvSpPr>
            <p:cNvPr id="35" name="正方形/長方形 34"/>
            <p:cNvSpPr/>
            <p:nvPr/>
          </p:nvSpPr>
          <p:spPr>
            <a:xfrm>
              <a:off x="3696460" y="1967833"/>
              <a:ext cx="1937325" cy="34923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強化学習</a:t>
              </a:r>
              <a:r>
                <a:rPr kumimoji="1" lang="ja-JP" altLang="en-US" dirty="0" smtClean="0">
                  <a:solidFill>
                    <a:schemeClr val="tx1"/>
                  </a:solidFill>
                </a:rPr>
                <a:t>部</a:t>
              </a:r>
              <a:endParaRPr kumimoji="1" lang="ja-JP" altLang="en-US" dirty="0">
                <a:solidFill>
                  <a:schemeClr val="tx1"/>
                </a:solidFill>
              </a:endParaRPr>
            </a:p>
          </p:txBody>
        </p:sp>
        <p:sp>
          <p:nvSpPr>
            <p:cNvPr id="36" name="正方形/長方形 35"/>
            <p:cNvSpPr/>
            <p:nvPr/>
          </p:nvSpPr>
          <p:spPr>
            <a:xfrm>
              <a:off x="1763758" y="2289431"/>
              <a:ext cx="1623833" cy="43471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行動評価部</a:t>
              </a:r>
              <a:endParaRPr kumimoji="1" lang="ja-JP" altLang="en-US" dirty="0">
                <a:solidFill>
                  <a:schemeClr val="tx1"/>
                </a:solidFill>
              </a:endParaRPr>
            </a:p>
          </p:txBody>
        </p:sp>
        <p:cxnSp>
          <p:nvCxnSpPr>
            <p:cNvPr id="37" name="直線コネクタ 36"/>
            <p:cNvCxnSpPr/>
            <p:nvPr/>
          </p:nvCxnSpPr>
          <p:spPr>
            <a:xfrm flipH="1">
              <a:off x="3387591" y="2630450"/>
              <a:ext cx="2703142" cy="1504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3617089"/>
      </p:ext>
    </p:extLst>
  </p:cSld>
  <p:clrMapOvr>
    <a:masterClrMapping/>
  </p:clrMapOvr>
  <mc:AlternateContent xmlns:mc="http://schemas.openxmlformats.org/markup-compatibility/2006" xmlns:p14="http://schemas.microsoft.com/office/powerpoint/2010/main">
    <mc:Choice Requires="p14">
      <p:transition spd="slow" p14:dur="2000" advTm="62167"/>
    </mc:Choice>
    <mc:Fallback xmlns="">
      <p:transition spd="slow" advTm="6216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重要度利用部</a:t>
            </a:r>
            <a:r>
              <a:rPr lang="en-US" altLang="ja-JP" dirty="0" smtClean="0"/>
              <a:t>:</a:t>
            </a:r>
            <a:r>
              <a:rPr lang="ja-JP" altLang="en-US" dirty="0" smtClean="0"/>
              <a:t>手順</a:t>
            </a:r>
            <a:r>
              <a:rPr lang="en-US" altLang="ja-JP" dirty="0" smtClean="0"/>
              <a:t>2</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07769" y="1647393"/>
                <a:ext cx="9296580" cy="461665"/>
              </a:xfrm>
              <a:prstGeom prst="rect">
                <a:avLst/>
              </a:prstGeom>
            </p:spPr>
            <p:txBody>
              <a:bodyPr wrap="square">
                <a:spAutoFit/>
              </a:bodyPr>
              <a:lstStyle/>
              <a:p>
                <a:pPr>
                  <a:buClr>
                    <a:schemeClr val="accent5"/>
                  </a:buClr>
                  <a:buSzPct val="50000"/>
                </a:pPr>
                <a:r>
                  <a:rPr lang="ja-JP" altLang="en-US" sz="2400" dirty="0" smtClean="0">
                    <a:solidFill>
                      <a:schemeClr val="tx1"/>
                    </a:solidFill>
                  </a:rPr>
                  <a:t>２</a:t>
                </a:r>
                <a:r>
                  <a:rPr lang="en-US" altLang="ja-JP" sz="2400" dirty="0" smtClean="0">
                    <a:solidFill>
                      <a:schemeClr val="tx1"/>
                    </a:solidFill>
                  </a:rPr>
                  <a:t>.</a:t>
                </a:r>
                <a:r>
                  <a:rPr lang="ja-JP" altLang="en-US" sz="2400" dirty="0" smtClean="0">
                    <a:solidFill>
                      <a:schemeClr val="tx1"/>
                    </a:solidFill>
                  </a:rPr>
                  <a:t>各センサの状態数</a:t>
                </a:r>
                <a14:m>
                  <m:oMath xmlns:m="http://schemas.openxmlformats.org/officeDocument/2006/math">
                    <m:sSub>
                      <m:sSubPr>
                        <m:ctrlPr>
                          <a:rPr lang="en-US" altLang="ja-JP" sz="2400" i="1" smtClean="0">
                            <a:solidFill>
                              <a:schemeClr val="tx1"/>
                            </a:solidFill>
                            <a:latin typeface="Cambria Math"/>
                          </a:rPr>
                        </m:ctrlPr>
                      </m:sSubPr>
                      <m:e>
                        <m:r>
                          <a:rPr lang="en-US" altLang="ja-JP" sz="2400" i="1">
                            <a:solidFill>
                              <a:schemeClr val="tx1"/>
                            </a:solidFill>
                            <a:latin typeface="Cambria Math"/>
                          </a:rPr>
                          <m:t>𝑣</m:t>
                        </m:r>
                      </m:e>
                      <m:sub>
                        <m:r>
                          <a:rPr lang="en-US" altLang="ja-JP" sz="2400" i="1">
                            <a:solidFill>
                              <a:schemeClr val="tx1"/>
                            </a:solidFill>
                            <a:latin typeface="Cambria Math"/>
                          </a:rPr>
                          <m:t>𝑖</m:t>
                        </m:r>
                      </m:sub>
                    </m:sSub>
                  </m:oMath>
                </a14:m>
                <a:r>
                  <a:rPr lang="ja-JP" altLang="en-US" sz="2400" dirty="0" smtClean="0">
                    <a:solidFill>
                      <a:schemeClr val="tx1"/>
                    </a:solidFill>
                  </a:rPr>
                  <a:t>を各センサの重要度</a:t>
                </a:r>
                <a:r>
                  <a:rPr lang="en-US" altLang="ja-JP" sz="2400" dirty="0" smtClean="0">
                    <a:ea typeface="Cambria Math"/>
                  </a:rPr>
                  <a:t> </a:t>
                </a:r>
                <a14:m>
                  <m:oMath xmlns:m="http://schemas.openxmlformats.org/officeDocument/2006/math">
                    <m:d>
                      <m:dPr>
                        <m:begChr m:val="|"/>
                        <m:endChr m:val="|"/>
                        <m:ctrlPr>
                          <a:rPr lang="en-US" altLang="ja-JP" sz="2400" i="1">
                            <a:latin typeface="Cambria Math"/>
                            <a:ea typeface="Cambria Math"/>
                          </a:rPr>
                        </m:ctrlPr>
                      </m:dPr>
                      <m:e>
                        <m:sSub>
                          <m:sSubPr>
                            <m:ctrlPr>
                              <a:rPr lang="en-US" altLang="ja-JP" sz="2400" i="1">
                                <a:latin typeface="Cambria Math"/>
                                <a:ea typeface="Cambria Math"/>
                              </a:rPr>
                            </m:ctrlPr>
                          </m:sSubPr>
                          <m:e>
                            <m:r>
                              <a:rPr lang="en-US" altLang="ja-JP" sz="2400" i="1">
                                <a:latin typeface="Cambria Math"/>
                                <a:ea typeface="Cambria Math"/>
                              </a:rPr>
                              <m:t>𝑎</m:t>
                            </m:r>
                          </m:e>
                          <m:sub>
                            <m:r>
                              <a:rPr lang="en-US" altLang="ja-JP" sz="2400" i="1">
                                <a:latin typeface="Cambria Math"/>
                                <a:ea typeface="Cambria Math"/>
                              </a:rPr>
                              <m:t>𝑖</m:t>
                            </m:r>
                          </m:sub>
                        </m:sSub>
                      </m:e>
                    </m:d>
                  </m:oMath>
                </a14:m>
                <a:r>
                  <a:rPr lang="ja-JP" altLang="en-US" sz="2400" dirty="0" smtClean="0">
                    <a:solidFill>
                      <a:schemeClr val="tx1"/>
                    </a:solidFill>
                  </a:rPr>
                  <a:t>に応じて決定する</a:t>
                </a:r>
                <a:endParaRPr lang="en-US" altLang="ja-JP" sz="2400" dirty="0">
                  <a:solidFill>
                    <a:schemeClr val="tx1"/>
                  </a:solidFill>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07769" y="1647393"/>
                <a:ext cx="9296580" cy="461665"/>
              </a:xfrm>
              <a:prstGeom prst="rect">
                <a:avLst/>
              </a:prstGeom>
              <a:blipFill rotWithShape="1">
                <a:blip r:embed="rId2"/>
                <a:stretch>
                  <a:fillRect l="-1049" t="-15789" b="-30263"/>
                </a:stretch>
              </a:blipFill>
            </p:spPr>
            <p:txBody>
              <a:bodyPr/>
              <a:lstStyle/>
              <a:p>
                <a:r>
                  <a:rPr lang="ja-JP" altLang="en-US">
                    <a:noFill/>
                  </a:rPr>
                  <a:t> </a:t>
                </a:r>
              </a:p>
            </p:txBody>
          </p:sp>
        </mc:Fallback>
      </mc:AlternateContent>
      <p:grpSp>
        <p:nvGrpSpPr>
          <p:cNvPr id="6" name="グループ化 5"/>
          <p:cNvGrpSpPr/>
          <p:nvPr/>
        </p:nvGrpSpPr>
        <p:grpSpPr>
          <a:xfrm>
            <a:off x="2083652" y="2204864"/>
            <a:ext cx="4508932" cy="2484370"/>
            <a:chOff x="2339752" y="3989455"/>
            <a:chExt cx="4314058" cy="2305480"/>
          </a:xfrm>
        </p:grpSpPr>
        <p:grpSp>
          <p:nvGrpSpPr>
            <p:cNvPr id="7" name="グループ化 6"/>
            <p:cNvGrpSpPr/>
            <p:nvPr/>
          </p:nvGrpSpPr>
          <p:grpSpPr>
            <a:xfrm>
              <a:off x="2339752" y="3989455"/>
              <a:ext cx="4314058" cy="2305480"/>
              <a:chOff x="323097" y="4089314"/>
              <a:chExt cx="4314058" cy="2305480"/>
            </a:xfrm>
          </p:grpSpPr>
          <p:grpSp>
            <p:nvGrpSpPr>
              <p:cNvPr id="9" name="グループ化 8"/>
              <p:cNvGrpSpPr/>
              <p:nvPr/>
            </p:nvGrpSpPr>
            <p:grpSpPr>
              <a:xfrm>
                <a:off x="1520469" y="4651145"/>
                <a:ext cx="2025800" cy="1154119"/>
                <a:chOff x="1475656" y="4651145"/>
                <a:chExt cx="2025800" cy="1154119"/>
              </a:xfrm>
            </p:grpSpPr>
            <p:cxnSp>
              <p:nvCxnSpPr>
                <p:cNvPr id="29" name="直線コネクタ 28"/>
                <p:cNvCxnSpPr/>
                <p:nvPr/>
              </p:nvCxnSpPr>
              <p:spPr>
                <a:xfrm>
                  <a:off x="1475656" y="5805264"/>
                  <a:ext cx="3872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069408" y="4651145"/>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1862891" y="4651145"/>
                  <a:ext cx="1224135" cy="1154119"/>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323097" y="4089314"/>
                <a:ext cx="4314058" cy="2305480"/>
                <a:chOff x="323097" y="4089314"/>
                <a:chExt cx="4314058" cy="2305480"/>
              </a:xfrm>
            </p:grpSpPr>
            <p:grpSp>
              <p:nvGrpSpPr>
                <p:cNvPr id="12" name="グループ化 11"/>
                <p:cNvGrpSpPr/>
                <p:nvPr/>
              </p:nvGrpSpPr>
              <p:grpSpPr>
                <a:xfrm>
                  <a:off x="323097" y="4089314"/>
                  <a:ext cx="4314058" cy="2305480"/>
                  <a:chOff x="323097" y="4089314"/>
                  <a:chExt cx="4314058" cy="2305480"/>
                </a:xfrm>
              </p:grpSpPr>
              <p:grpSp>
                <p:nvGrpSpPr>
                  <p:cNvPr id="15" name="グループ化 14"/>
                  <p:cNvGrpSpPr/>
                  <p:nvPr/>
                </p:nvGrpSpPr>
                <p:grpSpPr>
                  <a:xfrm>
                    <a:off x="1403648" y="4273980"/>
                    <a:ext cx="2232248" cy="1804979"/>
                    <a:chOff x="1403648" y="4273980"/>
                    <a:chExt cx="2232248" cy="1804979"/>
                  </a:xfrm>
                </p:grpSpPr>
                <p:grpSp>
                  <p:nvGrpSpPr>
                    <p:cNvPr id="22" name="グループ化 21"/>
                    <p:cNvGrpSpPr/>
                    <p:nvPr/>
                  </p:nvGrpSpPr>
                  <p:grpSpPr>
                    <a:xfrm>
                      <a:off x="1475656" y="4273980"/>
                      <a:ext cx="2160240" cy="1728192"/>
                      <a:chOff x="4139952" y="4221088"/>
                      <a:chExt cx="2160240" cy="1728192"/>
                    </a:xfrm>
                  </p:grpSpPr>
                  <p:cxnSp>
                    <p:nvCxnSpPr>
                      <p:cNvPr id="27" name="直線矢印コネクタ 26"/>
                      <p:cNvCxnSpPr/>
                      <p:nvPr/>
                    </p:nvCxnSpPr>
                    <p:spPr>
                      <a:xfrm flipV="1">
                        <a:off x="4139952" y="4221088"/>
                        <a:ext cx="0" cy="17281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139952" y="5949280"/>
                        <a:ext cx="21602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直線コネクタ 22"/>
                    <p:cNvCxnSpPr/>
                    <p:nvPr/>
                  </p:nvCxnSpPr>
                  <p:spPr>
                    <a:xfrm>
                      <a:off x="1403648" y="4651145"/>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403648" y="580526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907704" y="5925385"/>
                      <a:ext cx="0" cy="153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131840" y="5925385"/>
                      <a:ext cx="0" cy="153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正方形/長方形 15"/>
                      <p:cNvSpPr/>
                      <p:nvPr/>
                    </p:nvSpPr>
                    <p:spPr>
                      <a:xfrm>
                        <a:off x="528602" y="4461830"/>
                        <a:ext cx="869084"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b="0" i="1" smtClean="0">
                                      <a:latin typeface="Cambria Math"/>
                                    </a:rPr>
                                    <m:t>𝑖</m:t>
                                  </m:r>
                                  <m:r>
                                    <a:rPr lang="en-US" altLang="ja-JP" i="1">
                                      <a:latin typeface="Cambria Math"/>
                                    </a:rPr>
                                    <m:t>_</m:t>
                                  </m:r>
                                  <m:r>
                                    <a:rPr lang="en-US" altLang="ja-JP" i="1">
                                      <a:latin typeface="Cambria Math"/>
                                    </a:rPr>
                                    <m:t>𝑚𝑎𝑥</m:t>
                                  </m:r>
                                </m:sub>
                              </m:sSub>
                            </m:oMath>
                          </m:oMathPara>
                        </a14:m>
                        <a:endParaRPr lang="ja-JP" alt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528602" y="4461830"/>
                        <a:ext cx="869084" cy="378630"/>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555789" y="5546755"/>
                        <a:ext cx="830612"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b="0" i="1" smtClean="0">
                                      <a:latin typeface="Cambria Math"/>
                                    </a:rPr>
                                    <m:t>𝑖</m:t>
                                  </m:r>
                                  <m:r>
                                    <a:rPr lang="en-US" altLang="ja-JP" i="1">
                                      <a:latin typeface="Cambria Math"/>
                                    </a:rPr>
                                    <m:t>_</m:t>
                                  </m:r>
                                  <m:r>
                                    <a:rPr lang="en-US" altLang="ja-JP" i="1">
                                      <a:latin typeface="Cambria Math"/>
                                    </a:rPr>
                                    <m:t>𝑚𝑖𝑛</m:t>
                                  </m:r>
                                </m:sub>
                              </m:sSub>
                            </m:oMath>
                          </m:oMathPara>
                        </a14:m>
                        <a:endParaRPr lang="ja-JP" altLang="en-US"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55789" y="5546755"/>
                        <a:ext cx="830612" cy="378630"/>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1671221" y="6000712"/>
                        <a:ext cx="5631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𝑚</m:t>
                                  </m:r>
                                </m:e>
                                <m:sub>
                                  <m:r>
                                    <a:rPr lang="ja-JP" altLang="en-US" i="1" smtClean="0">
                                      <a:latin typeface="Cambria Math"/>
                                    </a:rPr>
                                    <m:t>𝛼</m:t>
                                  </m:r>
                                </m:sub>
                              </m:sSub>
                            </m:oMath>
                          </m:oMathPara>
                        </a14:m>
                        <a:endParaRPr lang="ja-JP" altLang="en-US"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1671221" y="6000712"/>
                        <a:ext cx="563167"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2927856" y="6000712"/>
                        <a:ext cx="554895" cy="394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𝑚</m:t>
                                  </m:r>
                                </m:e>
                                <m:sub>
                                  <m:r>
                                    <a:rPr lang="ja-JP" altLang="en-US" i="1" smtClean="0">
                                      <a:latin typeface="Cambria Math"/>
                                    </a:rPr>
                                    <m:t>𝛽</m:t>
                                  </m:r>
                                </m:sub>
                              </m:sSub>
                            </m:oMath>
                          </m:oMathPara>
                        </a14:m>
                        <a:endParaRPr lang="ja-JP" altLang="en-US"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2927856" y="6000712"/>
                        <a:ext cx="554895" cy="394082"/>
                      </a:xfrm>
                      <a:prstGeom prst="rect">
                        <a:avLst/>
                      </a:prstGeom>
                      <a:blipFill rotWithShape="1">
                        <a:blip r:embed="rId6"/>
                        <a:stretch>
                          <a:fillRect b="-109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3411050" y="6005140"/>
                        <a:ext cx="1226105" cy="369332"/>
                      </a:xfrm>
                      <a:prstGeom prst="rect">
                        <a:avLst/>
                      </a:prstGeom>
                    </p:spPr>
                    <p:txBody>
                      <a:bodyPr wrap="none">
                        <a:spAutoFit/>
                      </a:bodyPr>
                      <a:lstStyle/>
                      <a:p>
                        <a:r>
                          <a:rPr lang="ja-JP" altLang="en-US" dirty="0" smtClean="0">
                            <a:latin typeface="+mn-ea"/>
                          </a:rPr>
                          <a:t>重要度</a:t>
                        </a:r>
                        <a14:m>
                          <m:oMath xmlns:m="http://schemas.openxmlformats.org/officeDocument/2006/math">
                            <m:d>
                              <m:dPr>
                                <m:begChr m:val="|"/>
                                <m:endChr m:val="|"/>
                                <m:ctrlPr>
                                  <a:rPr lang="en-US" altLang="ja-JP" i="1">
                                    <a:latin typeface="Cambria Math"/>
                                    <a:ea typeface="Cambria Math"/>
                                  </a:rPr>
                                </m:ctrlPr>
                              </m:dPr>
                              <m:e>
                                <m:sSub>
                                  <m:sSubPr>
                                    <m:ctrlPr>
                                      <a:rPr lang="en-US" altLang="ja-JP" i="1">
                                        <a:latin typeface="Cambria Math"/>
                                        <a:ea typeface="Cambria Math"/>
                                      </a:rPr>
                                    </m:ctrlPr>
                                  </m:sSubPr>
                                  <m:e>
                                    <m:r>
                                      <a:rPr lang="en-US" altLang="ja-JP" b="0" i="1" smtClean="0">
                                        <a:latin typeface="Cambria Math"/>
                                        <a:ea typeface="Cambria Math"/>
                                      </a:rPr>
                                      <m:t>𝑎</m:t>
                                    </m:r>
                                  </m:e>
                                  <m:sub>
                                    <m:r>
                                      <a:rPr lang="en-US" altLang="ja-JP" b="0" i="1" smtClean="0">
                                        <a:latin typeface="Cambria Math"/>
                                        <a:ea typeface="Cambria Math"/>
                                      </a:rPr>
                                      <m:t>𝑖</m:t>
                                    </m:r>
                                  </m:sub>
                                </m:sSub>
                              </m:e>
                            </m:d>
                          </m:oMath>
                        </a14:m>
                        <a:endParaRPr lang="ja-JP" altLang="en-US"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3411050" y="6005140"/>
                        <a:ext cx="1226105" cy="369332"/>
                      </a:xfrm>
                      <a:prstGeom prst="rect">
                        <a:avLst/>
                      </a:prstGeom>
                      <a:blipFill rotWithShape="1">
                        <a:blip r:embed="rId7"/>
                        <a:stretch>
                          <a:fillRect l="-3960" t="-13115" b="-196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323097" y="4089314"/>
                        <a:ext cx="1074590" cy="369332"/>
                      </a:xfrm>
                      <a:prstGeom prst="rect">
                        <a:avLst/>
                      </a:prstGeom>
                    </p:spPr>
                    <p:txBody>
                      <a:bodyPr wrap="none">
                        <a:spAutoFit/>
                      </a:bodyPr>
                      <a:lstStyle/>
                      <a:p>
                        <a:r>
                          <a:rPr lang="ja-JP" altLang="en-US" dirty="0" smtClean="0"/>
                          <a:t>状態数</a:t>
                        </a:r>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𝑖</m:t>
                                </m:r>
                              </m:sub>
                            </m:sSub>
                          </m:oMath>
                        </a14:m>
                        <a:endParaRPr lang="ja-JP" altLang="en-US"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323097" y="4089314"/>
                        <a:ext cx="1074590" cy="369332"/>
                      </a:xfrm>
                      <a:prstGeom prst="rect">
                        <a:avLst/>
                      </a:prstGeom>
                      <a:blipFill rotWithShape="1">
                        <a:blip r:embed="rId8"/>
                        <a:stretch>
                          <a:fillRect l="-5114" t="-13115" b="-19672"/>
                        </a:stretch>
                      </a:blipFill>
                    </p:spPr>
                    <p:txBody>
                      <a:bodyPr/>
                      <a:lstStyle/>
                      <a:p>
                        <a:r>
                          <a:rPr lang="ja-JP" altLang="en-US">
                            <a:noFill/>
                          </a:rPr>
                          <a:t> </a:t>
                        </a:r>
                      </a:p>
                    </p:txBody>
                  </p:sp>
                </mc:Fallback>
              </mc:AlternateContent>
            </p:grpSp>
            <p:cxnSp>
              <p:nvCxnSpPr>
                <p:cNvPr id="13" name="直線コネクタ 12"/>
                <p:cNvCxnSpPr/>
                <p:nvPr/>
              </p:nvCxnSpPr>
              <p:spPr>
                <a:xfrm>
                  <a:off x="1547664" y="4651145"/>
                  <a:ext cx="1584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131839" y="4651145"/>
                  <a:ext cx="0" cy="1274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1" name="直線コネクタ 10"/>
              <p:cNvCxnSpPr/>
              <p:nvPr/>
            </p:nvCxnSpPr>
            <p:spPr>
              <a:xfrm>
                <a:off x="1907704" y="5865324"/>
                <a:ext cx="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8" name="直線コネクタ 7"/>
            <p:cNvCxnSpPr/>
            <p:nvPr/>
          </p:nvCxnSpPr>
          <p:spPr>
            <a:xfrm flipV="1">
              <a:off x="3924358" y="5719295"/>
              <a:ext cx="0" cy="2124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34" name="テキスト ボックス 33"/>
              <p:cNvSpPr txBox="1"/>
              <p:nvPr/>
            </p:nvSpPr>
            <p:spPr>
              <a:xfrm>
                <a:off x="588741" y="4662564"/>
                <a:ext cx="9756576" cy="192527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𝑖</m:t>
                          </m:r>
                        </m:sub>
                      </m:sSub>
                      <m:r>
                        <a:rPr lang="en-US" altLang="ja-JP" i="1">
                          <a:latin typeface="Cambria Math"/>
                        </a:rPr>
                        <m:t>= </m:t>
                      </m:r>
                      <m:d>
                        <m:dPr>
                          <m:begChr m:val="{"/>
                          <m:endChr m:val=""/>
                          <m:ctrlPr>
                            <a:rPr kumimoji="1" lang="en-US" altLang="ja-JP" i="1" smtClean="0">
                              <a:latin typeface="Cambria Math"/>
                            </a:rPr>
                          </m:ctrlPr>
                        </m:dPr>
                        <m:e>
                          <m:eqArr>
                            <m:eqArrPr>
                              <m:ctrlPr>
                                <a:rPr kumimoji="1" lang="en-US" altLang="ja-JP" i="1" smtClean="0">
                                  <a:latin typeface="Cambria Math"/>
                                </a:rPr>
                              </m:ctrlPr>
                            </m:eqArrPr>
                            <m:e>
                              <m:eqArr>
                                <m:eqArrPr>
                                  <m:ctrlPr>
                                    <a:rPr kumimoji="1" lang="en-US" altLang="ja-JP" i="1" smtClean="0">
                                      <a:latin typeface="Cambria Math"/>
                                    </a:rPr>
                                  </m:ctrlPr>
                                </m:eqArrPr>
                                <m:e/>
                                <m:e>
                                  <m:sSub>
                                    <m:sSubPr>
                                      <m:ctrlPr>
                                        <a:rPr kumimoji="1" lang="en-US" altLang="ja-JP" b="0" i="1" smtClean="0">
                                          <a:latin typeface="Cambria Math"/>
                                        </a:rPr>
                                      </m:ctrlPr>
                                    </m:sSubPr>
                                    <m:e>
                                      <m:r>
                                        <a:rPr kumimoji="1" lang="en-US" altLang="ja-JP" b="0" i="1" smtClean="0">
                                          <a:latin typeface="Cambria Math"/>
                                        </a:rPr>
                                        <m:t>𝑣</m:t>
                                      </m:r>
                                    </m:e>
                                    <m:sub>
                                      <m:r>
                                        <a:rPr kumimoji="1" lang="en-US" altLang="ja-JP" b="0" i="1" smtClean="0">
                                          <a:latin typeface="Cambria Math"/>
                                        </a:rPr>
                                        <m:t>𝑖</m:t>
                                      </m:r>
                                      <m:r>
                                        <a:rPr kumimoji="1" lang="en-US" altLang="ja-JP" b="0" i="1" smtClean="0">
                                          <a:latin typeface="Cambria Math"/>
                                        </a:rPr>
                                        <m:t>_</m:t>
                                      </m:r>
                                      <m:r>
                                        <a:rPr kumimoji="1" lang="en-US" altLang="ja-JP" b="0" i="1" smtClean="0">
                                          <a:latin typeface="Cambria Math"/>
                                        </a:rPr>
                                        <m:t>𝑚𝑖𝑛</m:t>
                                      </m:r>
                                    </m:sub>
                                  </m:sSub>
                                  <m:r>
                                    <a:rPr kumimoji="1" lang="en-US" altLang="ja-JP" b="0" i="1" smtClean="0">
                                      <a:latin typeface="Cambria Math"/>
                                    </a:rPr>
                                    <m:t>                                       </m:t>
                                  </m:r>
                                  <m:d>
                                    <m:dPr>
                                      <m:ctrlPr>
                                        <a:rPr kumimoji="1" lang="en-US" altLang="ja-JP" b="0" i="1" smtClean="0">
                                          <a:latin typeface="Cambria Math"/>
                                        </a:rPr>
                                      </m:ctrlPr>
                                    </m:dPr>
                                    <m:e>
                                      <m:d>
                                        <m:dPr>
                                          <m:begChr m:val="|"/>
                                          <m:endChr m:val="|"/>
                                          <m:ctrlPr>
                                            <a:rPr lang="en-US" altLang="ja-JP" i="1">
                                              <a:latin typeface="Cambria Math"/>
                                              <a:ea typeface="Cambria Math"/>
                                            </a:rPr>
                                          </m:ctrlPr>
                                        </m:dPr>
                                        <m:e>
                                          <m:sSub>
                                            <m:sSubPr>
                                              <m:ctrlPr>
                                                <a:rPr lang="en-US" altLang="ja-JP" i="1">
                                                  <a:latin typeface="Cambria Math"/>
                                                  <a:ea typeface="Cambria Math"/>
                                                </a:rPr>
                                              </m:ctrlPr>
                                            </m:sSubPr>
                                            <m:e>
                                              <m:r>
                                                <a:rPr lang="en-US" altLang="ja-JP" b="0" i="1" smtClean="0">
                                                  <a:latin typeface="Cambria Math"/>
                                                  <a:ea typeface="Cambria Math"/>
                                                </a:rPr>
                                                <m:t>𝑎</m:t>
                                              </m:r>
                                            </m:e>
                                            <m:sub>
                                              <m:r>
                                                <a:rPr lang="en-US" altLang="ja-JP" b="0" i="1" smtClean="0">
                                                  <a:latin typeface="Cambria Math"/>
                                                  <a:ea typeface="Cambria Math"/>
                                                </a:rPr>
                                                <m:t>𝑖</m:t>
                                              </m:r>
                                            </m:sub>
                                          </m:sSub>
                                        </m:e>
                                      </m:d>
                                      <m:r>
                                        <a:rPr lang="en-US" altLang="ja-JP" b="0" i="1" smtClean="0">
                                          <a:latin typeface="Cambria Math"/>
                                          <a:ea typeface="Cambria Math"/>
                                        </a:rPr>
                                        <m:t>&lt;</m:t>
                                      </m:r>
                                      <m:sSub>
                                        <m:sSubPr>
                                          <m:ctrlPr>
                                            <a:rPr kumimoji="1" lang="en-US" altLang="ja-JP" b="0" i="1" smtClean="0">
                                              <a:latin typeface="Cambria Math"/>
                                            </a:rPr>
                                          </m:ctrlPr>
                                        </m:sSubPr>
                                        <m:e>
                                          <m:r>
                                            <a:rPr kumimoji="1" lang="en-US" altLang="ja-JP" b="0" i="1" smtClean="0">
                                              <a:latin typeface="Cambria Math"/>
                                            </a:rPr>
                                            <m:t>𝑚</m:t>
                                          </m:r>
                                        </m:e>
                                        <m:sub>
                                          <m:r>
                                            <a:rPr kumimoji="1" lang="ja-JP" altLang="en-US" b="0" i="1" smtClean="0">
                                              <a:latin typeface="Cambria Math"/>
                                            </a:rPr>
                                            <m:t>𝛼</m:t>
                                          </m:r>
                                        </m:sub>
                                      </m:sSub>
                                    </m:e>
                                  </m:d>
                                  <m:r>
                                    <a:rPr kumimoji="1" lang="en-US" altLang="ja-JP" b="0" i="1" smtClean="0">
                                      <a:latin typeface="Cambria Math"/>
                                    </a:rPr>
                                    <m:t> </m:t>
                                  </m:r>
                                </m:e>
                              </m:eqArr>
                            </m:e>
                            <m:e>
                              <m:r>
                                <a:rPr lang="en-US" altLang="ja-JP" b="0" i="1" smtClean="0">
                                  <a:latin typeface="Cambria Math"/>
                                </a:rPr>
                                <m:t> </m:t>
                              </m:r>
                              <m:d>
                                <m:dPr>
                                  <m:begChr m:val="⌈"/>
                                  <m:endChr m:val="⌉"/>
                                  <m:ctrlPr>
                                    <a:rPr lang="en-US" altLang="ja-JP" b="0" i="1" smtClean="0">
                                      <a:latin typeface="Cambria Math"/>
                                    </a:rPr>
                                  </m:ctrlPr>
                                </m:dPr>
                                <m:e>
                                  <m:f>
                                    <m:fPr>
                                      <m:ctrlPr>
                                        <a:rPr lang="en-US" altLang="ja-JP" b="0" i="1" smtClean="0">
                                          <a:latin typeface="Cambria Math"/>
                                        </a:rPr>
                                      </m:ctrlPr>
                                    </m:fPr>
                                    <m:num>
                                      <m:sSub>
                                        <m:sSubPr>
                                          <m:ctrlPr>
                                            <a:rPr lang="en-US" altLang="ja-JP" b="0" i="1" smtClean="0">
                                              <a:latin typeface="Cambria Math"/>
                                            </a:rPr>
                                          </m:ctrlPr>
                                        </m:sSubPr>
                                        <m:e>
                                          <m:r>
                                            <a:rPr lang="en-US" altLang="ja-JP" b="0" i="1" smtClean="0">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𝑚𝑎𝑥</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𝑚𝑖𝑛</m:t>
                                          </m:r>
                                        </m:sub>
                                      </m:sSub>
                                    </m:num>
                                    <m:den>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𝛽</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𝛼</m:t>
                                          </m:r>
                                        </m:sub>
                                      </m:sSub>
                                    </m:den>
                                  </m:f>
                                  <m:d>
                                    <m:dPr>
                                      <m:begChr m:val="|"/>
                                      <m:endChr m:val="|"/>
                                      <m:ctrlPr>
                                        <a:rPr lang="en-US" altLang="ja-JP" b="0" i="1" smtClean="0">
                                          <a:latin typeface="Cambria Math"/>
                                        </a:rPr>
                                      </m:ctrlPr>
                                    </m:dPr>
                                    <m:e>
                                      <m:sSub>
                                        <m:sSubPr>
                                          <m:ctrlPr>
                                            <a:rPr lang="en-US" altLang="ja-JP" b="0" i="1" smtClean="0">
                                              <a:latin typeface="Cambria Math"/>
                                            </a:rPr>
                                          </m:ctrlPr>
                                        </m:sSubPr>
                                        <m:e>
                                          <m:r>
                                            <a:rPr lang="en-US" altLang="ja-JP" b="0" i="1" smtClean="0">
                                              <a:latin typeface="Cambria Math"/>
                                            </a:rPr>
                                            <m:t>𝑎</m:t>
                                          </m:r>
                                        </m:e>
                                        <m:sub>
                                          <m:r>
                                            <a:rPr lang="en-US" altLang="ja-JP" b="0" i="1" smtClean="0">
                                              <a:latin typeface="Cambria Math"/>
                                            </a:rPr>
                                            <m:t>𝑖</m:t>
                                          </m:r>
                                        </m:sub>
                                      </m:sSub>
                                    </m:e>
                                  </m:d>
                                  <m:r>
                                    <a:rPr lang="en-US" altLang="ja-JP" b="0" i="1" smtClean="0">
                                      <a:latin typeface="Cambria Math"/>
                                    </a:rPr>
                                    <m:t>+</m:t>
                                  </m:r>
                                  <m:f>
                                    <m:fPr>
                                      <m:ctrlPr>
                                        <a:rPr lang="en-US" altLang="ja-JP" b="0" i="1" smtClean="0">
                                          <a:latin typeface="Cambria Math"/>
                                        </a:rPr>
                                      </m:ctrlPr>
                                    </m:fPr>
                                    <m:num>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𝛽</m:t>
                                          </m:r>
                                        </m:sub>
                                      </m:sSub>
                                      <m:sSub>
                                        <m:sSubPr>
                                          <m:ctrlPr>
                                            <a:rPr lang="en-US" altLang="ja-JP" b="0" i="1" smtClean="0">
                                              <a:latin typeface="Cambria Math"/>
                                            </a:rPr>
                                          </m:ctrlPr>
                                        </m:sSubPr>
                                        <m:e>
                                          <m:r>
                                            <a:rPr lang="en-US" altLang="ja-JP" b="0" i="1" smtClean="0">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𝑚𝑖𝑛</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𝛼</m:t>
                                          </m:r>
                                        </m:sub>
                                      </m:sSub>
                                      <m:sSub>
                                        <m:sSubPr>
                                          <m:ctrlPr>
                                            <a:rPr lang="en-US" altLang="ja-JP" b="0" i="1" smtClean="0">
                                              <a:latin typeface="Cambria Math"/>
                                            </a:rPr>
                                          </m:ctrlPr>
                                        </m:sSubPr>
                                        <m:e>
                                          <m:r>
                                            <a:rPr lang="en-US" altLang="ja-JP" b="0" i="1" smtClean="0">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𝑚𝑎𝑥</m:t>
                                          </m:r>
                                        </m:sub>
                                      </m:sSub>
                                    </m:num>
                                    <m:den>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𝛽</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𝛼</m:t>
                                          </m:r>
                                        </m:sub>
                                      </m:sSub>
                                    </m:den>
                                  </m:f>
                                </m:e>
                              </m:d>
                              <m:r>
                                <a:rPr lang="en-US" altLang="ja-JP" b="0" i="1" smtClean="0">
                                  <a:latin typeface="Cambria Math"/>
                                </a:rPr>
                                <m:t> </m:t>
                              </m:r>
                              <m:d>
                                <m:dPr>
                                  <m:ctrlPr>
                                    <a:rPr lang="en-US" altLang="ja-JP" b="0" i="1" smtClean="0">
                                      <a:latin typeface="Cambria Math"/>
                                    </a:rPr>
                                  </m:ctrlPr>
                                </m:dPr>
                                <m:e>
                                  <m:sSub>
                                    <m:sSubPr>
                                      <m:ctrlPr>
                                        <a:rPr lang="en-US" altLang="ja-JP" b="0" i="1" smtClean="0">
                                          <a:latin typeface="Cambria Math"/>
                                        </a:rPr>
                                      </m:ctrlPr>
                                    </m:sSubPr>
                                    <m:e>
                                      <m:r>
                                        <a:rPr lang="en-US" altLang="ja-JP" b="0" i="1" smtClean="0">
                                          <a:latin typeface="Cambria Math"/>
                                        </a:rPr>
                                        <m:t>𝑚</m:t>
                                      </m:r>
                                    </m:e>
                                    <m:sub>
                                      <m:r>
                                        <a:rPr lang="ja-JP" altLang="en-US" b="0" i="1" smtClean="0">
                                          <a:latin typeface="Cambria Math"/>
                                        </a:rPr>
                                        <m:t>𝛼</m:t>
                                      </m:r>
                                    </m:sub>
                                  </m:sSub>
                                  <m:r>
                                    <a:rPr lang="en-US" altLang="ja-JP" b="0" i="1" smtClean="0">
                                      <a:latin typeface="Cambria Math"/>
                                      <a:ea typeface="Cambria Math"/>
                                    </a:rPr>
                                    <m:t>≤</m:t>
                                  </m:r>
                                  <m:d>
                                    <m:dPr>
                                      <m:begChr m:val="|"/>
                                      <m:endChr m:val="|"/>
                                      <m:ctrlPr>
                                        <a:rPr lang="en-US" altLang="ja-JP" b="0" i="1" smtClean="0">
                                          <a:latin typeface="Cambria Math"/>
                                          <a:ea typeface="Cambria Math"/>
                                        </a:rPr>
                                      </m:ctrlPr>
                                    </m:dPr>
                                    <m:e>
                                      <m:sSub>
                                        <m:sSubPr>
                                          <m:ctrlPr>
                                            <a:rPr lang="en-US" altLang="ja-JP" b="0" i="1" smtClean="0">
                                              <a:latin typeface="Cambria Math"/>
                                              <a:ea typeface="Cambria Math"/>
                                            </a:rPr>
                                          </m:ctrlPr>
                                        </m:sSubPr>
                                        <m:e>
                                          <m:r>
                                            <a:rPr lang="en-US" altLang="ja-JP" b="0" i="1" smtClean="0">
                                              <a:latin typeface="Cambria Math"/>
                                              <a:ea typeface="Cambria Math"/>
                                            </a:rPr>
                                            <m:t>𝑎</m:t>
                                          </m:r>
                                        </m:e>
                                        <m:sub>
                                          <m:r>
                                            <a:rPr lang="en-US" altLang="ja-JP" b="0" i="1" smtClean="0">
                                              <a:latin typeface="Cambria Math"/>
                                              <a:ea typeface="Cambria Math"/>
                                            </a:rPr>
                                            <m:t>𝑖</m:t>
                                          </m:r>
                                        </m:sub>
                                      </m:sSub>
                                    </m:e>
                                  </m:d>
                                  <m:r>
                                    <a:rPr lang="en-US" altLang="ja-JP" b="0" i="1" smtClean="0">
                                      <a:latin typeface="Cambria Math"/>
                                      <a:ea typeface="Cambria Math"/>
                                    </a:rPr>
                                    <m:t>≤</m:t>
                                  </m:r>
                                  <m:sSub>
                                    <m:sSubPr>
                                      <m:ctrlPr>
                                        <a:rPr lang="en-US" altLang="ja-JP" b="0" i="1" smtClean="0">
                                          <a:latin typeface="Cambria Math"/>
                                          <a:ea typeface="Cambria Math"/>
                                        </a:rPr>
                                      </m:ctrlPr>
                                    </m:sSubPr>
                                    <m:e>
                                      <m:r>
                                        <a:rPr lang="en-US" altLang="ja-JP" b="0" i="1" smtClean="0">
                                          <a:latin typeface="Cambria Math"/>
                                          <a:ea typeface="Cambria Math"/>
                                        </a:rPr>
                                        <m:t>𝑚</m:t>
                                      </m:r>
                                    </m:e>
                                    <m:sub>
                                      <m:r>
                                        <a:rPr lang="ja-JP" altLang="en-US" b="0" i="1" smtClean="0">
                                          <a:latin typeface="Cambria Math"/>
                                          <a:ea typeface="Cambria Math"/>
                                        </a:rPr>
                                        <m:t>𝛽</m:t>
                                      </m:r>
                                    </m:sub>
                                  </m:sSub>
                                </m:e>
                              </m:d>
                              <m:r>
                                <a:rPr lang="en-US" altLang="ja-JP" b="0" i="1" smtClean="0">
                                  <a:latin typeface="Cambria Math"/>
                                </a:rPr>
                                <m:t>            (2)                    </m:t>
                              </m:r>
                            </m:e>
                            <m:e>
                              <m:sSub>
                                <m:sSubPr>
                                  <m:ctrlPr>
                                    <a:rPr lang="en-US" altLang="ja-JP" i="1">
                                      <a:latin typeface="Cambria Math"/>
                                    </a:rPr>
                                  </m:ctrlPr>
                                </m:sSubPr>
                                <m:e>
                                  <m:r>
                                    <a:rPr lang="en-US" altLang="ja-JP" i="1">
                                      <a:latin typeface="Cambria Math"/>
                                    </a:rPr>
                                    <m:t>𝑣</m:t>
                                  </m:r>
                                </m:e>
                                <m:sub>
                                  <m:r>
                                    <a:rPr lang="en-US" altLang="ja-JP" b="0" i="1" smtClean="0">
                                      <a:latin typeface="Cambria Math"/>
                                    </a:rPr>
                                    <m:t>𝑖</m:t>
                                  </m:r>
                                  <m:r>
                                    <a:rPr lang="en-US" altLang="ja-JP" b="0" i="1" smtClean="0">
                                      <a:latin typeface="Cambria Math"/>
                                    </a:rPr>
                                    <m:t>_</m:t>
                                  </m:r>
                                  <m:r>
                                    <a:rPr lang="en-US" altLang="ja-JP" b="0" i="1" smtClean="0">
                                      <a:latin typeface="Cambria Math"/>
                                    </a:rPr>
                                    <m:t>𝑚𝑎𝑥</m:t>
                                  </m:r>
                                </m:sub>
                              </m:sSub>
                              <m:r>
                                <a:rPr lang="en-US" altLang="ja-JP" b="0" i="1" smtClean="0">
                                  <a:latin typeface="Cambria Math"/>
                                </a:rPr>
                                <m:t>                                      </m:t>
                              </m:r>
                              <m:d>
                                <m:dPr>
                                  <m:ctrlPr>
                                    <a:rPr lang="en-US" altLang="ja-JP" i="1">
                                      <a:latin typeface="Cambria Math"/>
                                    </a:rPr>
                                  </m:ctrlPr>
                                </m:dPr>
                                <m:e>
                                  <m:sSub>
                                    <m:sSubPr>
                                      <m:ctrlPr>
                                        <a:rPr lang="en-US" altLang="ja-JP" i="1">
                                          <a:latin typeface="Cambria Math"/>
                                        </a:rPr>
                                      </m:ctrlPr>
                                    </m:sSubPr>
                                    <m:e>
                                      <m:r>
                                        <a:rPr lang="en-US" altLang="ja-JP" b="0" i="1" smtClean="0">
                                          <a:latin typeface="Cambria Math"/>
                                        </a:rPr>
                                        <m:t>𝑚</m:t>
                                      </m:r>
                                    </m:e>
                                    <m:sub>
                                      <m:r>
                                        <a:rPr lang="ja-JP" altLang="en-US" b="0" i="1" smtClean="0">
                                          <a:latin typeface="Cambria Math"/>
                                        </a:rPr>
                                        <m:t>𝛽</m:t>
                                      </m:r>
                                    </m:sub>
                                  </m:sSub>
                                  <m:r>
                                    <a:rPr lang="en-US" altLang="ja-JP" i="1">
                                      <a:latin typeface="Cambria Math"/>
                                      <a:ea typeface="Cambria Math"/>
                                    </a:rPr>
                                    <m:t>&lt;</m:t>
                                  </m:r>
                                  <m:d>
                                    <m:dPr>
                                      <m:begChr m:val="|"/>
                                      <m:endChr m:val="|"/>
                                      <m:ctrlPr>
                                        <a:rPr lang="en-US" altLang="ja-JP" i="1">
                                          <a:latin typeface="Cambria Math"/>
                                          <a:ea typeface="Cambria Math"/>
                                        </a:rPr>
                                      </m:ctrlPr>
                                    </m:dPr>
                                    <m:e>
                                      <m:sSub>
                                        <m:sSubPr>
                                          <m:ctrlPr>
                                            <a:rPr lang="en-US" altLang="ja-JP" i="1">
                                              <a:latin typeface="Cambria Math"/>
                                              <a:ea typeface="Cambria Math"/>
                                            </a:rPr>
                                          </m:ctrlPr>
                                        </m:sSubPr>
                                        <m:e>
                                          <m:r>
                                            <a:rPr lang="en-US" altLang="ja-JP" b="0" i="1" smtClean="0">
                                              <a:latin typeface="Cambria Math"/>
                                              <a:ea typeface="Cambria Math"/>
                                            </a:rPr>
                                            <m:t>𝑎</m:t>
                                          </m:r>
                                        </m:e>
                                        <m:sub>
                                          <m:r>
                                            <a:rPr lang="en-US" altLang="ja-JP" b="0" i="1" smtClean="0">
                                              <a:latin typeface="Cambria Math"/>
                                              <a:ea typeface="Cambria Math"/>
                                            </a:rPr>
                                            <m:t>𝑖</m:t>
                                          </m:r>
                                        </m:sub>
                                      </m:sSub>
                                    </m:e>
                                  </m:d>
                                </m:e>
                              </m:d>
                            </m:e>
                            <m:e/>
                          </m:eqArr>
                        </m:e>
                      </m:d>
                    </m:oMath>
                  </m:oMathPara>
                </a14:m>
                <a:endParaRPr kumimoji="1" lang="en-US" altLang="ja-JP" dirty="0" smtClean="0"/>
              </a:p>
            </p:txBody>
          </p:sp>
        </mc:Choice>
        <mc:Fallback>
          <p:sp>
            <p:nvSpPr>
              <p:cNvPr id="34" name="テキスト ボックス 33"/>
              <p:cNvSpPr txBox="1">
                <a:spLocks noRot="1" noChangeAspect="1" noMove="1" noResize="1" noEditPoints="1" noAdjustHandles="1" noChangeArrowheads="1" noChangeShapeType="1" noTextEdit="1"/>
              </p:cNvSpPr>
              <p:nvPr/>
            </p:nvSpPr>
            <p:spPr>
              <a:xfrm>
                <a:off x="588741" y="4662564"/>
                <a:ext cx="9756576" cy="1925271"/>
              </a:xfrm>
              <a:prstGeom prst="rect">
                <a:avLst/>
              </a:prstGeom>
              <a:blipFill rotWithShape="1">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39631862"/>
      </p:ext>
    </p:extLst>
  </p:cSld>
  <p:clrMapOvr>
    <a:masterClrMapping/>
  </p:clrMapOvr>
  <mc:AlternateContent xmlns:mc="http://schemas.openxmlformats.org/markup-compatibility/2006" xmlns:p14="http://schemas.microsoft.com/office/powerpoint/2010/main">
    <mc:Choice Requires="p14">
      <p:transition spd="slow" p14:dur="2000" advTm="62167"/>
    </mc:Choice>
    <mc:Fallback xmlns="">
      <p:transition spd="slow" advTm="6216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a:t>
            </a:r>
            <a:endParaRPr kumimoji="1" lang="ja-JP" altLang="en-US" dirty="0"/>
          </a:p>
        </p:txBody>
      </p:sp>
      <p:sp>
        <p:nvSpPr>
          <p:cNvPr id="3" name="コンテンツ プレースホルダー 2"/>
          <p:cNvSpPr>
            <a:spLocks noGrp="1"/>
          </p:cNvSpPr>
          <p:nvPr>
            <p:ph idx="1"/>
          </p:nvPr>
        </p:nvSpPr>
        <p:spPr>
          <a:xfrm>
            <a:off x="457200" y="1600200"/>
            <a:ext cx="8435280" cy="1756792"/>
          </a:xfrm>
        </p:spPr>
        <p:txBody>
          <a:bodyPr>
            <a:noAutofit/>
          </a:bodyPr>
          <a:lstStyle/>
          <a:p>
            <a:pPr>
              <a:buClr>
                <a:schemeClr val="accent5"/>
              </a:buClr>
              <a:buSzPct val="50000"/>
              <a:buFont typeface="Wingdings" pitchFamily="2" charset="2"/>
              <a:buChar char="u"/>
            </a:pPr>
            <a:r>
              <a:rPr lang="ja-JP" altLang="en-US" dirty="0" smtClean="0">
                <a:solidFill>
                  <a:schemeClr val="tx1"/>
                </a:solidFill>
              </a:rPr>
              <a:t>近年ロボットに適用される学習手法として強化学習が注目されている</a:t>
            </a:r>
            <a:endParaRPr kumimoji="1" lang="en-US" altLang="ja-JP" dirty="0" smtClean="0">
              <a:solidFill>
                <a:schemeClr val="tx1"/>
              </a:solidFill>
            </a:endParaRPr>
          </a:p>
          <a:p>
            <a:pPr>
              <a:buClr>
                <a:schemeClr val="accent5"/>
              </a:buClr>
              <a:buSzPct val="50000"/>
              <a:buFont typeface="Wingdings" pitchFamily="2" charset="2"/>
              <a:buChar char="u"/>
            </a:pPr>
            <a:r>
              <a:rPr kumimoji="1" lang="ja-JP" altLang="en-US" dirty="0" smtClean="0">
                <a:solidFill>
                  <a:schemeClr val="tx1"/>
                </a:solidFill>
              </a:rPr>
              <a:t>強化学習とは，学習者が試行錯誤を繰り返し環境に適した行動を自ら学習する学習手法である</a:t>
            </a:r>
            <a:endParaRPr kumimoji="1" lang="ja-JP" altLang="en-US" dirty="0">
              <a:solidFill>
                <a:schemeClr val="tx1"/>
              </a:solidFill>
            </a:endParaRPr>
          </a:p>
        </p:txBody>
      </p:sp>
      <p:grpSp>
        <p:nvGrpSpPr>
          <p:cNvPr id="22" name="グループ化 21"/>
          <p:cNvGrpSpPr/>
          <p:nvPr/>
        </p:nvGrpSpPr>
        <p:grpSpPr>
          <a:xfrm>
            <a:off x="1794434" y="3625496"/>
            <a:ext cx="5355667" cy="2323784"/>
            <a:chOff x="1694927" y="3625496"/>
            <a:chExt cx="5355667" cy="2323784"/>
          </a:xfrm>
        </p:grpSpPr>
        <p:grpSp>
          <p:nvGrpSpPr>
            <p:cNvPr id="5" name="グループ化 4"/>
            <p:cNvGrpSpPr/>
            <p:nvPr/>
          </p:nvGrpSpPr>
          <p:grpSpPr>
            <a:xfrm>
              <a:off x="1694927" y="3625496"/>
              <a:ext cx="5355667" cy="2323784"/>
              <a:chOff x="1694927" y="3625496"/>
              <a:chExt cx="5355667" cy="2323784"/>
            </a:xfrm>
          </p:grpSpPr>
          <p:sp>
            <p:nvSpPr>
              <p:cNvPr id="4" name="正方形/長方形 3"/>
              <p:cNvSpPr/>
              <p:nvPr/>
            </p:nvSpPr>
            <p:spPr>
              <a:xfrm>
                <a:off x="3554886" y="3625496"/>
                <a:ext cx="1881209" cy="476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学習者</a:t>
                </a:r>
                <a:endParaRPr kumimoji="1" lang="ja-JP" altLang="en-US" sz="2000" dirty="0">
                  <a:solidFill>
                    <a:schemeClr val="tx1"/>
                  </a:solidFill>
                </a:endParaRPr>
              </a:p>
            </p:txBody>
          </p:sp>
          <p:sp>
            <p:nvSpPr>
              <p:cNvPr id="6" name="正方形/長方形 5"/>
              <p:cNvSpPr/>
              <p:nvPr/>
            </p:nvSpPr>
            <p:spPr>
              <a:xfrm>
                <a:off x="3554887" y="5517232"/>
                <a:ext cx="188120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環境</a:t>
                </a:r>
                <a:endParaRPr kumimoji="1" lang="ja-JP" altLang="en-US" sz="2000" dirty="0">
                  <a:solidFill>
                    <a:schemeClr val="tx1"/>
                  </a:solidFill>
                </a:endParaRPr>
              </a:p>
            </p:txBody>
          </p:sp>
          <p:grpSp>
            <p:nvGrpSpPr>
              <p:cNvPr id="31" name="グループ化 30"/>
              <p:cNvGrpSpPr/>
              <p:nvPr/>
            </p:nvGrpSpPr>
            <p:grpSpPr>
              <a:xfrm rot="16200000">
                <a:off x="2120177" y="4377030"/>
                <a:ext cx="2124903" cy="804902"/>
                <a:chOff x="2636170" y="3140967"/>
                <a:chExt cx="3355873" cy="374074"/>
              </a:xfrm>
            </p:grpSpPr>
            <p:cxnSp>
              <p:nvCxnSpPr>
                <p:cNvPr id="26" name="直線コネクタ 25"/>
                <p:cNvCxnSpPr/>
                <p:nvPr/>
              </p:nvCxnSpPr>
              <p:spPr>
                <a:xfrm flipV="1">
                  <a:off x="2636171" y="3140968"/>
                  <a:ext cx="0" cy="3600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flipH="1" flipV="1">
                  <a:off x="4314103" y="1463034"/>
                  <a:ext cx="1" cy="33558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a:off x="5805005" y="3328004"/>
                  <a:ext cx="374073" cy="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rot="16200000">
                <a:off x="4683344" y="4657133"/>
                <a:ext cx="1865544" cy="504056"/>
                <a:chOff x="2807804" y="3140968"/>
                <a:chExt cx="2952328" cy="360040"/>
              </a:xfrm>
              <a:scene3d>
                <a:camera prst="orthographicFront">
                  <a:rot lat="0" lon="0" rev="10800000"/>
                </a:camera>
                <a:lightRig rig="threePt" dir="t"/>
              </a:scene3d>
            </p:grpSpPr>
            <p:cxnSp>
              <p:nvCxnSpPr>
                <p:cNvPr id="33" name="直線コネクタ 32"/>
                <p:cNvCxnSpPr/>
                <p:nvPr/>
              </p:nvCxnSpPr>
              <p:spPr>
                <a:xfrm flipV="1">
                  <a:off x="2807804" y="3140968"/>
                  <a:ext cx="0" cy="36004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807804" y="3140968"/>
                  <a:ext cx="295232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5760132" y="3140968"/>
                  <a:ext cx="0" cy="36004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テキスト ボックス 36"/>
                  <p:cNvSpPr txBox="1"/>
                  <p:nvPr/>
                </p:nvSpPr>
                <p:spPr>
                  <a:xfrm>
                    <a:off x="5984661" y="4650393"/>
                    <a:ext cx="1065933" cy="400110"/>
                  </a:xfrm>
                  <a:prstGeom prst="rect">
                    <a:avLst/>
                  </a:prstGeom>
                  <a:noFill/>
                </p:spPr>
                <p:txBody>
                  <a:bodyPr wrap="none" rtlCol="0">
                    <a:spAutoFit/>
                  </a:bodyPr>
                  <a:lstStyle/>
                  <a:p>
                    <a:r>
                      <a:rPr lang="ja-JP" altLang="en-US" sz="2000" dirty="0" smtClean="0"/>
                      <a:t>行動 </a:t>
                    </a:r>
                    <a:r>
                      <a:rPr lang="en-US" altLang="ja-JP" sz="2000" dirty="0" smtClean="0"/>
                      <a:t> </a:t>
                    </a:r>
                    <a14:m>
                      <m:oMath xmlns:m="http://schemas.openxmlformats.org/officeDocument/2006/math">
                        <m:sSub>
                          <m:sSubPr>
                            <m:ctrlPr>
                              <a:rPr lang="en-US" altLang="ja-JP" sz="2000" i="1" dirty="0">
                                <a:latin typeface="Cambria Math"/>
                              </a:rPr>
                            </m:ctrlPr>
                          </m:sSubPr>
                          <m:e>
                            <m:r>
                              <a:rPr lang="en-US" altLang="ja-JP" sz="2000" b="0" i="1" dirty="0" smtClean="0">
                                <a:latin typeface="Cambria Math"/>
                              </a:rPr>
                              <m:t>𝑎</m:t>
                            </m:r>
                          </m:e>
                          <m:sub>
                            <m:r>
                              <a:rPr lang="en-US" altLang="ja-JP" sz="2000" i="1" dirty="0">
                                <a:latin typeface="Cambria Math"/>
                              </a:rPr>
                              <m:t>𝑡</m:t>
                            </m:r>
                          </m:sub>
                        </m:sSub>
                      </m:oMath>
                    </a14:m>
                    <a:endParaRPr kumimoji="1" lang="ja-JP" altLang="en-US" sz="2000"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5984661" y="4650393"/>
                    <a:ext cx="1065933" cy="400110"/>
                  </a:xfrm>
                  <a:prstGeom prst="rect">
                    <a:avLst/>
                  </a:prstGeom>
                  <a:blipFill rotWithShape="1">
                    <a:blip r:embed="rId3"/>
                    <a:stretch>
                      <a:fillRect l="-5714" t="-12308"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1694927" y="4532388"/>
                    <a:ext cx="1022780" cy="677108"/>
                  </a:xfrm>
                  <a:prstGeom prst="rect">
                    <a:avLst/>
                  </a:prstGeom>
                  <a:noFill/>
                </p:spPr>
                <p:txBody>
                  <a:bodyPr wrap="none" rtlCol="0">
                    <a:spAutoFit/>
                  </a:bodyPr>
                  <a:lstStyle/>
                  <a:p>
                    <a:r>
                      <a:rPr lang="ja-JP" altLang="en-US" dirty="0" smtClean="0"/>
                      <a:t>  </a:t>
                    </a:r>
                    <a:r>
                      <a:rPr lang="ja-JP" altLang="en-US" sz="2000" dirty="0" smtClean="0"/>
                      <a:t>状態</a:t>
                    </a:r>
                    <a14:m>
                      <m:oMath xmlns:m="http://schemas.openxmlformats.org/officeDocument/2006/math">
                        <m:sSub>
                          <m:sSubPr>
                            <m:ctrlPr>
                              <a:rPr lang="en-US" altLang="ja-JP" sz="2000" i="1" dirty="0">
                                <a:latin typeface="Cambria Math"/>
                              </a:rPr>
                            </m:ctrlPr>
                          </m:sSubPr>
                          <m:e>
                            <m:r>
                              <a:rPr lang="en-US" altLang="ja-JP" sz="2000" b="0" i="1" dirty="0" smtClean="0">
                                <a:latin typeface="Cambria Math"/>
                              </a:rPr>
                              <m:t>𝑠</m:t>
                            </m:r>
                          </m:e>
                          <m:sub>
                            <m:r>
                              <a:rPr lang="en-US" altLang="ja-JP" sz="2000" i="1" dirty="0">
                                <a:latin typeface="Cambria Math"/>
                              </a:rPr>
                              <m:t>𝑡</m:t>
                            </m:r>
                          </m:sub>
                        </m:sSub>
                      </m:oMath>
                    </a14:m>
                    <a:endParaRPr lang="en-US" altLang="ja-JP" sz="2000" dirty="0" smtClean="0"/>
                  </a:p>
                  <a:p>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1694927" y="4532388"/>
                    <a:ext cx="1022780" cy="677108"/>
                  </a:xfrm>
                  <a:prstGeom prst="rect">
                    <a:avLst/>
                  </a:prstGeom>
                  <a:blipFill rotWithShape="1">
                    <a:blip r:embed="rId4"/>
                    <a:stretch>
                      <a:fillRect t="-72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2973013" y="4539438"/>
                    <a:ext cx="1355464" cy="400110"/>
                  </a:xfrm>
                  <a:prstGeom prst="rect">
                    <a:avLst/>
                  </a:prstGeom>
                  <a:noFill/>
                </p:spPr>
                <p:txBody>
                  <a:bodyPr wrap="square" rtlCol="0">
                    <a:spAutoFit/>
                  </a:bodyPr>
                  <a:lstStyle/>
                  <a:p>
                    <a:r>
                      <a:rPr lang="ja-JP" altLang="en-US" dirty="0" smtClean="0"/>
                      <a:t> </a:t>
                    </a:r>
                    <a:r>
                      <a:rPr lang="ja-JP" altLang="en-US" sz="2000" dirty="0" smtClean="0"/>
                      <a:t>報酬 </a:t>
                    </a:r>
                    <a14:m>
                      <m:oMath xmlns:m="http://schemas.openxmlformats.org/officeDocument/2006/math">
                        <m:sSub>
                          <m:sSubPr>
                            <m:ctrlPr>
                              <a:rPr lang="en-US" altLang="ja-JP" sz="2000" i="1" dirty="0">
                                <a:latin typeface="Cambria Math"/>
                              </a:rPr>
                            </m:ctrlPr>
                          </m:sSubPr>
                          <m:e>
                            <m:r>
                              <a:rPr lang="en-US" altLang="ja-JP" sz="2000" i="1" dirty="0">
                                <a:latin typeface="Cambria Math"/>
                              </a:rPr>
                              <m:t>𝑟</m:t>
                            </m:r>
                          </m:e>
                          <m:sub>
                            <m:r>
                              <a:rPr lang="en-US" altLang="ja-JP" sz="2000" i="1" dirty="0">
                                <a:latin typeface="Cambria Math"/>
                              </a:rPr>
                              <m:t>𝑡</m:t>
                            </m:r>
                            <m:r>
                              <a:rPr lang="en-US" altLang="ja-JP" sz="2000" i="1" dirty="0">
                                <a:latin typeface="Cambria Math"/>
                              </a:rPr>
                              <m:t>+1</m:t>
                            </m:r>
                          </m:sub>
                        </m:sSub>
                      </m:oMath>
                    </a14:m>
                    <a:endParaRPr lang="en-US" altLang="ja-JP" sz="2000" i="1" dirty="0" smtClean="0">
                      <a:latin typeface="Cambria Math"/>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2973013" y="4539438"/>
                    <a:ext cx="1355464" cy="400110"/>
                  </a:xfrm>
                  <a:prstGeom prst="rect">
                    <a:avLst/>
                  </a:prstGeom>
                  <a:blipFill rotWithShape="1">
                    <a:blip r:embed="rId5"/>
                    <a:stretch>
                      <a:fillRect l="-450" t="-12308" b="-23077"/>
                    </a:stretch>
                  </a:blipFill>
                </p:spPr>
                <p:txBody>
                  <a:bodyPr/>
                  <a:lstStyle/>
                  <a:p>
                    <a:r>
                      <a:rPr lang="ja-JP" altLang="en-US">
                        <a:noFill/>
                      </a:rPr>
                      <a:t> </a:t>
                    </a:r>
                  </a:p>
                </p:txBody>
              </p:sp>
            </mc:Fallback>
          </mc:AlternateContent>
        </p:grpSp>
        <p:cxnSp>
          <p:nvCxnSpPr>
            <p:cNvPr id="21" name="直線コネクタ 20"/>
            <p:cNvCxnSpPr/>
            <p:nvPr/>
          </p:nvCxnSpPr>
          <p:spPr>
            <a:xfrm flipH="1" flipV="1">
              <a:off x="2932578" y="3976388"/>
              <a:ext cx="6868" cy="16967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932581" y="3976389"/>
              <a:ext cx="618933"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2932578" y="5673164"/>
              <a:ext cx="622309"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4809335"/>
      </p:ext>
    </p:extLst>
  </p:cSld>
  <p:clrMapOvr>
    <a:masterClrMapping/>
  </p:clrMapOvr>
  <mc:AlternateContent xmlns:mc="http://schemas.openxmlformats.org/markup-compatibility/2006" xmlns:p14="http://schemas.microsoft.com/office/powerpoint/2010/main">
    <mc:Choice Requires="p14">
      <p:transition spd="slow" p14:dur="2000" advTm="22849"/>
    </mc:Choice>
    <mc:Fallback xmlns="">
      <p:transition spd="slow" advTm="2284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重要度利用部</a:t>
            </a:r>
            <a:r>
              <a:rPr lang="en-US" altLang="ja-JP" dirty="0"/>
              <a:t>:</a:t>
            </a:r>
            <a:r>
              <a:rPr lang="ja-JP" altLang="en-US" dirty="0" smtClean="0"/>
              <a:t>手順</a:t>
            </a:r>
            <a:r>
              <a:rPr lang="en-US" altLang="ja-JP" dirty="0" smtClean="0"/>
              <a:t>3</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67544" y="2132856"/>
                <a:ext cx="8318039" cy="1594547"/>
              </a:xfrm>
            </p:spPr>
            <p:txBody>
              <a:bodyPr>
                <a:normAutofit/>
              </a:bodyPr>
              <a:lstStyle/>
              <a:p>
                <a:pPr marL="0" indent="0">
                  <a:buNone/>
                </a:pPr>
                <a:r>
                  <a:rPr lang="ja-JP" altLang="en-US" dirty="0" smtClean="0">
                    <a:solidFill>
                      <a:schemeClr val="tx1"/>
                    </a:solidFill>
                  </a:rPr>
                  <a:t>３</a:t>
                </a:r>
                <a:r>
                  <a:rPr lang="en-US" altLang="ja-JP" dirty="0">
                    <a:solidFill>
                      <a:schemeClr val="tx1"/>
                    </a:solidFill>
                  </a:rPr>
                  <a:t>.</a:t>
                </a:r>
                <a:r>
                  <a:rPr lang="ja-JP" altLang="en-US" dirty="0" smtClean="0">
                    <a:solidFill>
                      <a:schemeClr val="tx1"/>
                    </a:solidFill>
                  </a:rPr>
                  <a:t>各センサの</a:t>
                </a:r>
                <a:r>
                  <a:rPr lang="ja-JP" altLang="en-US" dirty="0">
                    <a:solidFill>
                      <a:schemeClr val="tx1"/>
                    </a:solidFill>
                  </a:rPr>
                  <a:t>状態数</a:t>
                </a:r>
                <a14:m>
                  <m:oMath xmlns:m="http://schemas.openxmlformats.org/officeDocument/2006/math">
                    <m:sSub>
                      <m:sSubPr>
                        <m:ctrlPr>
                          <a:rPr lang="en-US" altLang="ja-JP" i="1">
                            <a:solidFill>
                              <a:schemeClr val="tx1"/>
                            </a:solidFill>
                            <a:latin typeface="Cambria Math"/>
                          </a:rPr>
                        </m:ctrlPr>
                      </m:sSubPr>
                      <m:e>
                        <m:r>
                          <a:rPr lang="en-US" altLang="ja-JP" i="1">
                            <a:solidFill>
                              <a:schemeClr val="tx1"/>
                            </a:solidFill>
                            <a:latin typeface="Cambria Math"/>
                          </a:rPr>
                          <m:t>𝑣</m:t>
                        </m:r>
                      </m:e>
                      <m:sub>
                        <m:r>
                          <a:rPr lang="en-US" altLang="ja-JP" i="1">
                            <a:solidFill>
                              <a:schemeClr val="tx1"/>
                            </a:solidFill>
                            <a:latin typeface="Cambria Math"/>
                          </a:rPr>
                          <m:t>𝑖</m:t>
                        </m:r>
                      </m:sub>
                    </m:sSub>
                    <m:r>
                      <a:rPr lang="ja-JP" altLang="en-US" b="0" i="1" smtClean="0">
                        <a:solidFill>
                          <a:schemeClr val="tx1"/>
                        </a:solidFill>
                        <a:latin typeface="Cambria Math"/>
                      </a:rPr>
                      <m:t>を</m:t>
                    </m:r>
                    <m:r>
                      <a:rPr lang="ja-JP" altLang="en-US" i="1">
                        <a:solidFill>
                          <a:schemeClr val="tx1"/>
                        </a:solidFill>
                        <a:latin typeface="Cambria Math"/>
                      </a:rPr>
                      <m:t>基に</m:t>
                    </m:r>
                    <m:r>
                      <a:rPr lang="ja-JP" altLang="en-US" b="0" i="1" smtClean="0">
                        <a:solidFill>
                          <a:schemeClr val="tx1"/>
                        </a:solidFill>
                        <a:latin typeface="Cambria Math"/>
                      </a:rPr>
                      <m:t>，</m:t>
                    </m:r>
                  </m:oMath>
                </a14:m>
                <a:r>
                  <a:rPr lang="ja-JP" altLang="en-US" dirty="0" smtClean="0">
                    <a:solidFill>
                      <a:schemeClr val="tx1"/>
                    </a:solidFill>
                  </a:rPr>
                  <a:t>１状態に対して統合する</a:t>
                </a:r>
                <a:endParaRPr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単位状態数</a:t>
                </a:r>
                <a14:m>
                  <m:oMath xmlns:m="http://schemas.openxmlformats.org/officeDocument/2006/math">
                    <m:sSup>
                      <m:sSupPr>
                        <m:ctrlPr>
                          <a:rPr lang="en-US" altLang="ja-JP" i="1" smtClean="0">
                            <a:solidFill>
                              <a:schemeClr val="tx1"/>
                            </a:solidFill>
                            <a:latin typeface="Cambria Math"/>
                          </a:rPr>
                        </m:ctrlPr>
                      </m:sSupPr>
                      <m:e>
                        <m:sSubSup>
                          <m:sSubSupPr>
                            <m:ctrlPr>
                              <a:rPr lang="en-US" altLang="ja-JP" i="1">
                                <a:solidFill>
                                  <a:schemeClr val="tx1"/>
                                </a:solidFill>
                                <a:latin typeface="Cambria Math"/>
                              </a:rPr>
                            </m:ctrlPr>
                          </m:sSubSupPr>
                          <m:e>
                            <m:r>
                              <a:rPr lang="en-US" altLang="ja-JP" i="1">
                                <a:solidFill>
                                  <a:schemeClr val="tx1"/>
                                </a:solidFill>
                                <a:latin typeface="Cambria Math"/>
                              </a:rPr>
                              <m:t>𝑣</m:t>
                            </m:r>
                          </m:e>
                          <m:sub>
                            <m:r>
                              <a:rPr lang="en-US" altLang="ja-JP" b="0" i="1" smtClean="0">
                                <a:solidFill>
                                  <a:schemeClr val="tx1"/>
                                </a:solidFill>
                                <a:latin typeface="Cambria Math"/>
                              </a:rPr>
                              <m:t>𝑖</m:t>
                            </m:r>
                          </m:sub>
                          <m:sup/>
                        </m:sSubSup>
                      </m:e>
                      <m:sup>
                        <m:r>
                          <a:rPr lang="en-US" altLang="ja-JP" b="0" i="1" smtClean="0">
                            <a:solidFill>
                              <a:schemeClr val="tx1"/>
                            </a:solidFill>
                            <a:latin typeface="Cambria Math"/>
                          </a:rPr>
                          <m:t>′</m:t>
                        </m:r>
                      </m:sup>
                    </m:sSup>
                  </m:oMath>
                </a14:m>
                <a:r>
                  <a:rPr kumimoji="1" lang="ja-JP" altLang="en-US" dirty="0" smtClean="0">
                    <a:solidFill>
                      <a:schemeClr val="tx1"/>
                    </a:solidFill>
                  </a:rPr>
                  <a:t>を求める</a:t>
                </a:r>
                <a:endParaRPr kumimoji="1" lang="ja-JP" altLang="en-US" dirty="0">
                  <a:solidFill>
                    <a:schemeClr val="tx1"/>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67544" y="2132856"/>
                <a:ext cx="8318039" cy="1594547"/>
              </a:xfrm>
              <a:blipFill rotWithShape="1">
                <a:blip r:embed="rId2"/>
                <a:stretch>
                  <a:fillRect l="-1173" t="-42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2771800" y="4050767"/>
                <a:ext cx="3266087" cy="781111"/>
              </a:xfrm>
              <a:prstGeom prst="rect">
                <a:avLst/>
              </a:prstGeom>
              <a:noFill/>
            </p:spPr>
            <p:txBody>
              <a:bodyPr wrap="none" rtlCol="0">
                <a:spAutoFit/>
              </a:bodyPr>
              <a:lstStyle/>
              <a:p>
                <a14:m>
                  <m:oMath xmlns:m="http://schemas.openxmlformats.org/officeDocument/2006/math">
                    <m:sSup>
                      <m:sSupPr>
                        <m:ctrlPr>
                          <a:rPr lang="en-US" altLang="ja-JP" sz="2800" i="1" smtClean="0">
                            <a:latin typeface="Cambria Math"/>
                          </a:rPr>
                        </m:ctrlPr>
                      </m:sSupPr>
                      <m:e>
                        <m:sSubSup>
                          <m:sSubSupPr>
                            <m:ctrlPr>
                              <a:rPr lang="en-US" altLang="ja-JP" sz="2800" i="1">
                                <a:latin typeface="Cambria Math"/>
                              </a:rPr>
                            </m:ctrlPr>
                          </m:sSubSupPr>
                          <m:e>
                            <m:r>
                              <a:rPr lang="en-US" altLang="ja-JP" sz="2800" i="1">
                                <a:latin typeface="Cambria Math"/>
                              </a:rPr>
                              <m:t>𝑣</m:t>
                            </m:r>
                          </m:e>
                          <m:sub>
                            <m:r>
                              <a:rPr lang="en-US" altLang="ja-JP" sz="2800" b="0" i="1" smtClean="0">
                                <a:latin typeface="Cambria Math"/>
                              </a:rPr>
                              <m:t>𝑖</m:t>
                            </m:r>
                          </m:sub>
                          <m:sup/>
                        </m:sSubSup>
                      </m:e>
                      <m:sup>
                        <m:r>
                          <a:rPr lang="en-US" altLang="ja-JP" sz="2800" i="1">
                            <a:latin typeface="Cambria Math"/>
                          </a:rPr>
                          <m:t>′</m:t>
                        </m:r>
                      </m:sup>
                    </m:sSup>
                  </m:oMath>
                </a14:m>
                <a:r>
                  <a:rPr kumimoji="1" lang="ja-JP" altLang="en-US" sz="2800" dirty="0" smtClean="0"/>
                  <a:t> </a:t>
                </a:r>
                <a:r>
                  <a:rPr kumimoji="1" lang="en-US" altLang="ja-JP" sz="2800" dirty="0" smtClean="0"/>
                  <a:t>= </a:t>
                </a:r>
                <a14:m>
                  <m:oMath xmlns:m="http://schemas.openxmlformats.org/officeDocument/2006/math">
                    <m:d>
                      <m:dPr>
                        <m:begChr m:val="⌈"/>
                        <m:endChr m:val="⌉"/>
                        <m:ctrlPr>
                          <a:rPr kumimoji="1" lang="en-US" altLang="ja-JP" sz="2800" i="1" smtClean="0">
                            <a:latin typeface="Cambria Math"/>
                          </a:rPr>
                        </m:ctrlPr>
                      </m:dPr>
                      <m:e>
                        <m:f>
                          <m:fPr>
                            <m:ctrlPr>
                              <a:rPr kumimoji="1" lang="en-US" altLang="ja-JP" sz="2800" i="1" smtClean="0">
                                <a:latin typeface="Cambria Math"/>
                              </a:rPr>
                            </m:ctrlPr>
                          </m:fPr>
                          <m:num>
                            <m:sSub>
                              <m:sSubPr>
                                <m:ctrlPr>
                                  <a:rPr kumimoji="1" lang="en-US" altLang="ja-JP" sz="2800" i="1" smtClean="0">
                                    <a:latin typeface="Cambria Math"/>
                                  </a:rPr>
                                </m:ctrlPr>
                              </m:sSubPr>
                              <m:e>
                                <m:r>
                                  <a:rPr kumimoji="1" lang="en-US" altLang="ja-JP" sz="2800" b="0" i="1" smtClean="0">
                                    <a:latin typeface="Cambria Math"/>
                                  </a:rPr>
                                  <m:t>𝑣</m:t>
                                </m:r>
                              </m:e>
                              <m:sub>
                                <m:r>
                                  <a:rPr kumimoji="1" lang="en-US" altLang="ja-JP" sz="2800" b="0" i="1" smtClean="0">
                                    <a:latin typeface="Cambria Math"/>
                                  </a:rPr>
                                  <m:t>𝑖</m:t>
                                </m:r>
                                <m:r>
                                  <a:rPr kumimoji="1" lang="en-US" altLang="ja-JP" sz="2800" b="0" i="1" smtClean="0">
                                    <a:latin typeface="Cambria Math"/>
                                  </a:rPr>
                                  <m:t>_</m:t>
                                </m:r>
                                <m:r>
                                  <a:rPr kumimoji="1" lang="en-US" altLang="ja-JP" sz="2800" b="0" i="1" smtClean="0">
                                    <a:latin typeface="Cambria Math"/>
                                  </a:rPr>
                                  <m:t>𝑚𝑎𝑥</m:t>
                                </m:r>
                              </m:sub>
                            </m:sSub>
                          </m:num>
                          <m:den>
                            <m:sSub>
                              <m:sSubPr>
                                <m:ctrlPr>
                                  <a:rPr kumimoji="1" lang="en-US" altLang="ja-JP" sz="2800" i="1" smtClean="0">
                                    <a:latin typeface="Cambria Math"/>
                                  </a:rPr>
                                </m:ctrlPr>
                              </m:sSubPr>
                              <m:e>
                                <m:r>
                                  <a:rPr kumimoji="1" lang="en-US" altLang="ja-JP" sz="2800" b="0" i="1" smtClean="0">
                                    <a:latin typeface="Cambria Math"/>
                                  </a:rPr>
                                  <m:t>𝑣</m:t>
                                </m:r>
                              </m:e>
                              <m:sub>
                                <m:r>
                                  <a:rPr kumimoji="1" lang="en-US" altLang="ja-JP" sz="2800" b="0" i="1" smtClean="0">
                                    <a:latin typeface="Cambria Math"/>
                                  </a:rPr>
                                  <m:t>𝑖</m:t>
                                </m:r>
                              </m:sub>
                            </m:sSub>
                          </m:den>
                        </m:f>
                      </m:e>
                    </m:d>
                  </m:oMath>
                </a14:m>
                <a:r>
                  <a:rPr kumimoji="1" lang="ja-JP" altLang="en-US" sz="2800" dirty="0" smtClean="0"/>
                  <a:t>         </a:t>
                </a:r>
                <a:r>
                  <a:rPr kumimoji="1" lang="en-US" altLang="ja-JP" sz="2800" dirty="0" smtClean="0"/>
                  <a:t>(3)</a:t>
                </a:r>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771800" y="4050767"/>
                <a:ext cx="3266087" cy="781111"/>
              </a:xfrm>
              <a:prstGeom prst="rect">
                <a:avLst/>
              </a:prstGeom>
              <a:blipFill rotWithShape="1">
                <a:blip r:embed="rId3"/>
                <a:stretch>
                  <a:fillRect r="-2617" b="-155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57338108"/>
      </p:ext>
    </p:extLst>
  </p:cSld>
  <p:clrMapOvr>
    <a:masterClrMapping/>
  </p:clrMapOvr>
  <mc:AlternateContent xmlns:mc="http://schemas.openxmlformats.org/markup-compatibility/2006" xmlns:p14="http://schemas.microsoft.com/office/powerpoint/2010/main">
    <mc:Choice Requires="p14">
      <p:transition spd="slow" p14:dur="2000" advTm="36430"/>
    </mc:Choice>
    <mc:Fallback xmlns="">
      <p:transition spd="slow" advTm="3643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重要度利用部</a:t>
            </a:r>
            <a:r>
              <a:rPr lang="en-US" altLang="ja-JP" dirty="0"/>
              <a:t>:</a:t>
            </a:r>
            <a:r>
              <a:rPr lang="ja-JP" altLang="en-US" dirty="0" smtClean="0"/>
              <a:t>手順</a:t>
            </a:r>
            <a:r>
              <a:rPr lang="en-US" altLang="ja-JP" dirty="0"/>
              <a:t>4</a:t>
            </a:r>
            <a:endParaRPr kumimoji="1" lang="ja-JP" altLang="en-US"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369791" y="1844824"/>
                <a:ext cx="8311634" cy="842667"/>
              </a:xfrm>
              <a:prstGeom prst="rect">
                <a:avLst/>
              </a:prstGeom>
              <a:noFill/>
            </p:spPr>
            <p:txBody>
              <a:bodyPr wrap="none" rtlCol="0">
                <a:spAutoFit/>
              </a:bodyPr>
              <a:lstStyle/>
              <a:p>
                <a:r>
                  <a:rPr kumimoji="1" lang="ja-JP" altLang="en-US" sz="2400" dirty="0" smtClean="0">
                    <a:solidFill>
                      <a:schemeClr val="tx1"/>
                    </a:solidFill>
                  </a:rPr>
                  <a:t>４</a:t>
                </a:r>
                <a:r>
                  <a:rPr kumimoji="1" lang="en-US" altLang="ja-JP" sz="2400" dirty="0" smtClean="0">
                    <a:solidFill>
                      <a:schemeClr val="tx1"/>
                    </a:solidFill>
                  </a:rPr>
                  <a:t>.</a:t>
                </a:r>
                <a:r>
                  <a:rPr kumimoji="1" lang="ja-JP" altLang="en-US" sz="2400" dirty="0" smtClean="0">
                    <a:solidFill>
                      <a:schemeClr val="tx1"/>
                    </a:solidFill>
                  </a:rPr>
                  <a:t>手順３で求めた</a:t>
                </a:r>
                <a14:m>
                  <m:oMath xmlns:m="http://schemas.openxmlformats.org/officeDocument/2006/math">
                    <m:sSup>
                      <m:sSupPr>
                        <m:ctrlPr>
                          <a:rPr lang="en-US" altLang="ja-JP" sz="2400" i="1" smtClean="0">
                            <a:solidFill>
                              <a:schemeClr val="tx1"/>
                            </a:solidFill>
                            <a:latin typeface="Cambria Math"/>
                          </a:rPr>
                        </m:ctrlPr>
                      </m:sSupPr>
                      <m:e>
                        <m:sSubSup>
                          <m:sSubSupPr>
                            <m:ctrlPr>
                              <a:rPr lang="en-US" altLang="ja-JP" sz="2400" i="1">
                                <a:solidFill>
                                  <a:schemeClr val="tx1"/>
                                </a:solidFill>
                                <a:latin typeface="Cambria Math"/>
                              </a:rPr>
                            </m:ctrlPr>
                          </m:sSubSupPr>
                          <m:e>
                            <m:r>
                              <a:rPr lang="en-US" altLang="ja-JP" sz="2400" i="1">
                                <a:solidFill>
                                  <a:schemeClr val="tx1"/>
                                </a:solidFill>
                                <a:latin typeface="Cambria Math"/>
                              </a:rPr>
                              <m:t>𝑣</m:t>
                            </m:r>
                          </m:e>
                          <m:sub>
                            <m:r>
                              <a:rPr lang="en-US" altLang="ja-JP" sz="2400" i="1">
                                <a:solidFill>
                                  <a:schemeClr val="tx1"/>
                                </a:solidFill>
                                <a:latin typeface="Cambria Math"/>
                              </a:rPr>
                              <m:t>𝑖</m:t>
                            </m:r>
                          </m:sub>
                          <m:sup/>
                        </m:sSubSup>
                      </m:e>
                      <m:sup>
                        <m:r>
                          <a:rPr lang="en-US" altLang="ja-JP" sz="2400" i="1">
                            <a:solidFill>
                              <a:schemeClr val="tx1"/>
                            </a:solidFill>
                            <a:latin typeface="Cambria Math"/>
                          </a:rPr>
                          <m:t>′</m:t>
                        </m:r>
                      </m:sup>
                    </m:sSup>
                    <m:r>
                      <a:rPr lang="ja-JP" altLang="en-US" sz="2400" b="0" i="1" smtClean="0">
                        <a:solidFill>
                          <a:schemeClr val="tx1"/>
                        </a:solidFill>
                        <a:latin typeface="Cambria Math"/>
                      </a:rPr>
                      <m:t>を</m:t>
                    </m:r>
                    <m:r>
                      <a:rPr lang="ja-JP" altLang="en-US" sz="2400" i="1">
                        <a:solidFill>
                          <a:schemeClr val="tx1"/>
                        </a:solidFill>
                        <a:latin typeface="Cambria Math"/>
                      </a:rPr>
                      <m:t>基に</m:t>
                    </m:r>
                    <m:r>
                      <a:rPr lang="ja-JP" altLang="en-US" sz="2400" b="0" i="1" smtClean="0">
                        <a:solidFill>
                          <a:schemeClr val="tx1"/>
                        </a:solidFill>
                        <a:latin typeface="Cambria Math"/>
                      </a:rPr>
                      <m:t>，各</m:t>
                    </m:r>
                    <m:r>
                      <a:rPr lang="ja-JP" altLang="en-US" sz="2400" i="1">
                        <a:solidFill>
                          <a:schemeClr val="tx1"/>
                        </a:solidFill>
                        <a:latin typeface="Cambria Math"/>
                      </a:rPr>
                      <m:t>センサ</m:t>
                    </m:r>
                    <m:r>
                      <a:rPr lang="ja-JP" altLang="en-US" sz="2400" b="0" i="1" smtClean="0">
                        <a:solidFill>
                          <a:schemeClr val="tx1"/>
                        </a:solidFill>
                        <a:latin typeface="Cambria Math"/>
                      </a:rPr>
                      <m:t>の</m:t>
                    </m:r>
                    <m:r>
                      <a:rPr lang="ja-JP" altLang="en-US" sz="2400" i="1">
                        <a:solidFill>
                          <a:schemeClr val="tx1"/>
                        </a:solidFill>
                        <a:latin typeface="Cambria Math"/>
                      </a:rPr>
                      <m:t>単位状態</m:t>
                    </m:r>
                    <m:r>
                      <a:rPr lang="ja-JP" altLang="en-US" sz="2400" b="0" i="1" smtClean="0">
                        <a:solidFill>
                          <a:schemeClr val="tx1"/>
                        </a:solidFill>
                        <a:latin typeface="Cambria Math"/>
                      </a:rPr>
                      <m:t>を</m:t>
                    </m:r>
                    <m:r>
                      <a:rPr lang="ja-JP" altLang="en-US" sz="2400" i="1">
                        <a:solidFill>
                          <a:schemeClr val="tx1"/>
                        </a:solidFill>
                        <a:latin typeface="Cambria Math"/>
                      </a:rPr>
                      <m:t>統合</m:t>
                    </m:r>
                    <m:r>
                      <a:rPr lang="ja-JP" altLang="en-US" sz="2400" b="0" i="1" smtClean="0">
                        <a:solidFill>
                          <a:schemeClr val="tx1"/>
                        </a:solidFill>
                        <a:latin typeface="Cambria Math"/>
                      </a:rPr>
                      <m:t>し</m:t>
                    </m:r>
                  </m:oMath>
                </a14:m>
                <a:endParaRPr lang="en-US" altLang="ja-JP" sz="2400" b="0" i="1" dirty="0" smtClean="0">
                  <a:solidFill>
                    <a:schemeClr val="tx1"/>
                  </a:solidFill>
                  <a:latin typeface="Cambria Math"/>
                </a:endParaRPr>
              </a:p>
              <a:p>
                <a:r>
                  <a:rPr lang="ja-JP" altLang="en-US" sz="2400" dirty="0" smtClean="0">
                    <a:solidFill>
                      <a:schemeClr val="tx1"/>
                    </a:solidFill>
                  </a:rPr>
                  <a:t>　</a:t>
                </a:r>
                <a14:m>
                  <m:oMath xmlns:m="http://schemas.openxmlformats.org/officeDocument/2006/math">
                    <m:r>
                      <a:rPr lang="en-US" altLang="ja-JP" sz="2400" b="0" i="0" smtClean="0">
                        <a:solidFill>
                          <a:schemeClr val="tx1"/>
                        </a:solidFill>
                        <a:latin typeface="Cambria Math"/>
                      </a:rPr>
                      <m:t> </m:t>
                    </m:r>
                    <m:r>
                      <a:rPr lang="ja-JP" altLang="en-US" sz="2400" i="1">
                        <a:solidFill>
                          <a:schemeClr val="tx1"/>
                        </a:solidFill>
                        <a:latin typeface="Cambria Math"/>
                      </a:rPr>
                      <m:t>状態</m:t>
                    </m:r>
                    <m:r>
                      <a:rPr lang="ja-JP" altLang="en-US" sz="2400" b="0" i="1" smtClean="0">
                        <a:solidFill>
                          <a:schemeClr val="tx1"/>
                        </a:solidFill>
                        <a:latin typeface="Cambria Math"/>
                      </a:rPr>
                      <m:t>数を</m:t>
                    </m:r>
                    <m:r>
                      <a:rPr lang="ja-JP" altLang="en-US" sz="2400" i="1">
                        <a:solidFill>
                          <a:schemeClr val="tx1"/>
                        </a:solidFill>
                        <a:latin typeface="Cambria Math"/>
                      </a:rPr>
                      <m:t>変更</m:t>
                    </m:r>
                    <m:r>
                      <a:rPr lang="ja-JP" altLang="en-US" sz="2400" i="1" smtClean="0">
                        <a:solidFill>
                          <a:schemeClr val="tx1"/>
                        </a:solidFill>
                        <a:latin typeface="Cambria Math"/>
                      </a:rPr>
                      <m:t>した</m:t>
                    </m:r>
                  </m:oMath>
                </a14:m>
                <a:r>
                  <a:rPr lang="ja-JP" altLang="en-US" sz="2400" dirty="0" smtClean="0">
                    <a:solidFill>
                      <a:schemeClr val="tx1"/>
                    </a:solidFill>
                  </a:rPr>
                  <a:t> </a:t>
                </a:r>
                <a14:m>
                  <m:oMath xmlns:m="http://schemas.openxmlformats.org/officeDocument/2006/math">
                    <m:r>
                      <a:rPr lang="en-US" altLang="ja-JP" sz="2400" i="1" dirty="0" smtClean="0">
                        <a:solidFill>
                          <a:schemeClr val="tx1"/>
                        </a:solidFill>
                        <a:latin typeface="Cambria Math"/>
                        <a:ea typeface="Cambria Math"/>
                      </a:rPr>
                      <m:t>𝑄</m:t>
                    </m:r>
                  </m:oMath>
                </a14:m>
                <a:r>
                  <a:rPr kumimoji="1" lang="ja-JP" altLang="en-US" sz="2400" dirty="0" smtClean="0">
                    <a:solidFill>
                      <a:schemeClr val="tx1"/>
                    </a:solidFill>
                  </a:rPr>
                  <a:t>空間を一時的に作成する</a:t>
                </a:r>
                <a:endParaRPr kumimoji="1" lang="ja-JP" altLang="en-US" sz="2400" dirty="0">
                  <a:solidFill>
                    <a:schemeClr val="tx1"/>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369791" y="1844824"/>
                <a:ext cx="8311634" cy="842667"/>
              </a:xfrm>
              <a:prstGeom prst="rect">
                <a:avLst/>
              </a:prstGeom>
              <a:blipFill rotWithShape="1">
                <a:blip r:embed="rId3"/>
                <a:stretch>
                  <a:fillRect l="-1174" t="-7971" b="-13043"/>
                </a:stretch>
              </a:blipFill>
            </p:spPr>
            <p:txBody>
              <a:bodyPr/>
              <a:lstStyle/>
              <a:p>
                <a:r>
                  <a:rPr lang="ja-JP" altLang="en-US">
                    <a:noFill/>
                  </a:rPr>
                  <a:t> </a:t>
                </a:r>
              </a:p>
            </p:txBody>
          </p:sp>
        </mc:Fallback>
      </mc:AlternateContent>
      <p:sp>
        <p:nvSpPr>
          <p:cNvPr id="32" name="右矢印 31"/>
          <p:cNvSpPr/>
          <p:nvPr/>
        </p:nvSpPr>
        <p:spPr>
          <a:xfrm>
            <a:off x="3891762" y="4121397"/>
            <a:ext cx="936104" cy="731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3532139" y="3658402"/>
            <a:ext cx="1569660" cy="369332"/>
          </a:xfrm>
          <a:prstGeom prst="rect">
            <a:avLst/>
          </a:prstGeom>
          <a:noFill/>
        </p:spPr>
        <p:txBody>
          <a:bodyPr wrap="none" rtlCol="0">
            <a:spAutoFit/>
          </a:bodyPr>
          <a:lstStyle/>
          <a:p>
            <a:r>
              <a:rPr kumimoji="1" lang="ja-JP" altLang="en-US" dirty="0" smtClean="0">
                <a:solidFill>
                  <a:schemeClr val="accent5"/>
                </a:solidFill>
              </a:rPr>
              <a:t>一時的に作成</a:t>
            </a:r>
            <a:endParaRPr kumimoji="1" lang="ja-JP" altLang="en-US" dirty="0">
              <a:solidFill>
                <a:schemeClr val="accent5"/>
              </a:solidFill>
            </a:endParaRPr>
          </a:p>
        </p:txBody>
      </p:sp>
      <p:sp>
        <p:nvSpPr>
          <p:cNvPr id="94" name="テキスト ボックス 93"/>
          <p:cNvSpPr txBox="1"/>
          <p:nvPr/>
        </p:nvSpPr>
        <p:spPr>
          <a:xfrm>
            <a:off x="5755301" y="5634342"/>
            <a:ext cx="2444522" cy="369332"/>
          </a:xfrm>
          <a:prstGeom prst="rect">
            <a:avLst/>
          </a:prstGeom>
          <a:noFill/>
        </p:spPr>
        <p:txBody>
          <a:bodyPr wrap="square" rtlCol="0">
            <a:spAutoFit/>
          </a:bodyPr>
          <a:lstStyle/>
          <a:p>
            <a:r>
              <a:rPr lang="ja-JP" altLang="en-US" dirty="0" smtClean="0">
                <a:solidFill>
                  <a:schemeClr val="tx2"/>
                </a:solidFill>
              </a:rPr>
              <a:t>ある行動</a:t>
            </a:r>
            <a:r>
              <a:rPr lang="en-US" altLang="ja-JP" i="1" dirty="0" err="1" smtClean="0">
                <a:solidFill>
                  <a:schemeClr val="tx2"/>
                </a:solidFill>
                <a:latin typeface="Times New Roman" pitchFamily="18" charset="0"/>
              </a:rPr>
              <a:t>a</a:t>
            </a:r>
            <a:r>
              <a:rPr lang="en-US" altLang="ja-JP" sz="1050" i="1" dirty="0" err="1" smtClean="0">
                <a:solidFill>
                  <a:schemeClr val="tx2"/>
                </a:solidFill>
                <a:latin typeface="Times New Roman" pitchFamily="18" charset="0"/>
              </a:rPr>
              <a:t>i</a:t>
            </a:r>
            <a:r>
              <a:rPr lang="ja-JP" altLang="en-US" dirty="0">
                <a:solidFill>
                  <a:schemeClr val="tx2"/>
                </a:solidFill>
              </a:rPr>
              <a:t>の</a:t>
            </a:r>
            <a:r>
              <a:rPr lang="en-US" altLang="ja-JP" dirty="0" smtClean="0">
                <a:solidFill>
                  <a:schemeClr val="tx2"/>
                </a:solidFill>
              </a:rPr>
              <a:t>Q</a:t>
            </a:r>
            <a:r>
              <a:rPr lang="ja-JP" altLang="en-US" dirty="0" smtClean="0">
                <a:solidFill>
                  <a:schemeClr val="tx2"/>
                </a:solidFill>
              </a:rPr>
              <a:t>空間</a:t>
            </a:r>
            <a:endParaRPr kumimoji="1" lang="ja-JP" altLang="en-US" dirty="0">
              <a:solidFill>
                <a:schemeClr val="tx2"/>
              </a:solidFill>
            </a:endParaRPr>
          </a:p>
        </p:txBody>
      </p:sp>
      <p:grpSp>
        <p:nvGrpSpPr>
          <p:cNvPr id="231" name="グループ化 230"/>
          <p:cNvGrpSpPr/>
          <p:nvPr/>
        </p:nvGrpSpPr>
        <p:grpSpPr>
          <a:xfrm>
            <a:off x="5257222" y="3304196"/>
            <a:ext cx="3862231" cy="2873287"/>
            <a:chOff x="4222567" y="4275509"/>
            <a:chExt cx="5910213" cy="4996855"/>
          </a:xfrm>
        </p:grpSpPr>
        <p:sp>
          <p:nvSpPr>
            <p:cNvPr id="224" name="直方体 102"/>
            <p:cNvSpPr>
              <a:spLocks noChangeArrowheads="1"/>
            </p:cNvSpPr>
            <p:nvPr/>
          </p:nvSpPr>
          <p:spPr bwMode="auto">
            <a:xfrm>
              <a:off x="5950557" y="5017114"/>
              <a:ext cx="2497441" cy="1900245"/>
            </a:xfrm>
            <a:prstGeom prst="cube">
              <a:avLst>
                <a:gd name="adj" fmla="val 45811"/>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sp>
          <p:nvSpPr>
            <p:cNvPr id="223" name="直方体 102"/>
            <p:cNvSpPr>
              <a:spLocks noChangeArrowheads="1"/>
            </p:cNvSpPr>
            <p:nvPr/>
          </p:nvSpPr>
          <p:spPr bwMode="auto">
            <a:xfrm>
              <a:off x="5310137" y="6520725"/>
              <a:ext cx="2228156" cy="1274417"/>
            </a:xfrm>
            <a:prstGeom prst="cube">
              <a:avLst>
                <a:gd name="adj" fmla="val 45811"/>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sp>
          <p:nvSpPr>
            <p:cNvPr id="180" name="直方体 102"/>
            <p:cNvSpPr>
              <a:spLocks noChangeArrowheads="1"/>
            </p:cNvSpPr>
            <p:nvPr/>
          </p:nvSpPr>
          <p:spPr bwMode="auto">
            <a:xfrm>
              <a:off x="4963680" y="7432994"/>
              <a:ext cx="1959888" cy="695719"/>
            </a:xfrm>
            <a:prstGeom prst="cube">
              <a:avLst>
                <a:gd name="adj" fmla="val 45811"/>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sp>
          <p:nvSpPr>
            <p:cNvPr id="225" name="直方体 102"/>
            <p:cNvSpPr>
              <a:spLocks noChangeArrowheads="1"/>
            </p:cNvSpPr>
            <p:nvPr/>
          </p:nvSpPr>
          <p:spPr bwMode="auto">
            <a:xfrm>
              <a:off x="7463092" y="4573847"/>
              <a:ext cx="2524831" cy="2535361"/>
            </a:xfrm>
            <a:prstGeom prst="cube">
              <a:avLst>
                <a:gd name="adj" fmla="val 31618"/>
              </a:avLst>
            </a:prstGeom>
            <a:solidFill>
              <a:schemeClr val="accent1">
                <a:lumMod val="40000"/>
                <a:lumOff val="60000"/>
              </a:schemeClr>
            </a:solidFill>
            <a:ln w="38100" algn="ctr">
              <a:solidFill>
                <a:schemeClr val="tx2"/>
              </a:solidFill>
              <a:round/>
              <a:headEnd/>
              <a:tailEnd/>
            </a:ln>
          </p:spPr>
          <p:txBody>
            <a:bodyPr/>
            <a:lstStyle/>
            <a:p>
              <a:endParaRPr lang="ja-JP" altLang="en-US" dirty="0">
                <a:latin typeface="Arial" charset="0"/>
              </a:endParaRPr>
            </a:p>
          </p:txBody>
        </p:sp>
        <p:sp>
          <p:nvSpPr>
            <p:cNvPr id="222" name="直方体 102"/>
            <p:cNvSpPr>
              <a:spLocks noChangeArrowheads="1"/>
            </p:cNvSpPr>
            <p:nvPr/>
          </p:nvSpPr>
          <p:spPr bwMode="auto">
            <a:xfrm>
              <a:off x="6923569" y="6634142"/>
              <a:ext cx="2348692" cy="1085232"/>
            </a:xfrm>
            <a:prstGeom prst="cube">
              <a:avLst>
                <a:gd name="adj" fmla="val 57479"/>
              </a:avLst>
            </a:prstGeom>
            <a:solidFill>
              <a:schemeClr val="accent1">
                <a:lumMod val="40000"/>
                <a:lumOff val="60000"/>
              </a:schemeClr>
            </a:solidFill>
            <a:ln w="38100" algn="ctr">
              <a:solidFill>
                <a:schemeClr val="tx2"/>
              </a:solidFill>
              <a:round/>
              <a:headEnd/>
              <a:tailEnd/>
            </a:ln>
          </p:spPr>
          <p:txBody>
            <a:bodyPr/>
            <a:lstStyle/>
            <a:p>
              <a:endParaRPr lang="ja-JP" altLang="en-US" dirty="0">
                <a:latin typeface="Arial" charset="0"/>
              </a:endParaRPr>
            </a:p>
          </p:txBody>
        </p:sp>
        <p:sp>
          <p:nvSpPr>
            <p:cNvPr id="218" name="直方体 102"/>
            <p:cNvSpPr>
              <a:spLocks noChangeArrowheads="1"/>
            </p:cNvSpPr>
            <p:nvPr/>
          </p:nvSpPr>
          <p:spPr bwMode="auto">
            <a:xfrm>
              <a:off x="6558340" y="6634528"/>
              <a:ext cx="2316145" cy="1521118"/>
            </a:xfrm>
            <a:prstGeom prst="cube">
              <a:avLst>
                <a:gd name="adj" fmla="val 38965"/>
              </a:avLst>
            </a:prstGeom>
            <a:solidFill>
              <a:schemeClr val="accent1">
                <a:lumMod val="40000"/>
                <a:lumOff val="60000"/>
              </a:schemeClr>
            </a:solidFill>
            <a:ln w="38100" algn="ctr">
              <a:solidFill>
                <a:schemeClr val="tx2"/>
              </a:solidFill>
              <a:round/>
              <a:headEnd/>
              <a:tailEnd/>
            </a:ln>
          </p:spPr>
          <p:txBody>
            <a:bodyPr/>
            <a:lstStyle/>
            <a:p>
              <a:endParaRPr lang="ja-JP" altLang="en-US" dirty="0">
                <a:latin typeface="Arial" charset="0"/>
              </a:endParaRPr>
            </a:p>
          </p:txBody>
        </p:sp>
        <p:grpSp>
          <p:nvGrpSpPr>
            <p:cNvPr id="182" name="グループ化 181"/>
            <p:cNvGrpSpPr/>
            <p:nvPr/>
          </p:nvGrpSpPr>
          <p:grpSpPr>
            <a:xfrm>
              <a:off x="4222567" y="4275509"/>
              <a:ext cx="5910213" cy="4996855"/>
              <a:chOff x="278257" y="-1001493"/>
              <a:chExt cx="7533023" cy="7881165"/>
            </a:xfrm>
          </p:grpSpPr>
          <p:cxnSp>
            <p:nvCxnSpPr>
              <p:cNvPr id="191" name="直線矢印コネクタ 154"/>
              <p:cNvCxnSpPr>
                <a:cxnSpLocks noChangeShapeType="1"/>
              </p:cNvCxnSpPr>
              <p:nvPr/>
            </p:nvCxnSpPr>
            <p:spPr bwMode="auto">
              <a:xfrm flipV="1">
                <a:off x="1206850" y="5063086"/>
                <a:ext cx="4636654" cy="1991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2" name="直線矢印コネクタ 155"/>
              <p:cNvCxnSpPr>
                <a:cxnSpLocks noChangeShapeType="1"/>
              </p:cNvCxnSpPr>
              <p:nvPr/>
            </p:nvCxnSpPr>
            <p:spPr bwMode="auto">
              <a:xfrm flipV="1">
                <a:off x="1206850" y="569559"/>
                <a:ext cx="15806" cy="451344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 name="直線矢印コネクタ 124"/>
              <p:cNvCxnSpPr>
                <a:cxnSpLocks noChangeShapeType="1"/>
              </p:cNvCxnSpPr>
              <p:nvPr/>
            </p:nvCxnSpPr>
            <p:spPr bwMode="auto">
              <a:xfrm flipV="1">
                <a:off x="1242165" y="4870276"/>
                <a:ext cx="180585" cy="196992"/>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95" name="テキスト ボックス 194"/>
                  <p:cNvSpPr txBox="1"/>
                  <p:nvPr/>
                </p:nvSpPr>
                <p:spPr>
                  <a:xfrm>
                    <a:off x="5663894" y="5106845"/>
                    <a:ext cx="2147386" cy="1772827"/>
                  </a:xfrm>
                  <a:prstGeom prst="rect">
                    <a:avLst/>
                  </a:prstGeom>
                  <a:noFill/>
                </p:spPr>
                <p:txBody>
                  <a:bodyPr wrap="squar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en-US" altLang="ja-JP" dirty="0" smtClean="0"/>
                  </a:p>
                  <a:p>
                    <a:r>
                      <a:rPr lang="en-US" altLang="ja-JP" dirty="0" smtClean="0"/>
                      <a:t>  (</a:t>
                    </a:r>
                    <a:r>
                      <a:rPr lang="en-US" altLang="ja-JP" dirty="0" smtClean="0">
                        <a:solidFill>
                          <a:schemeClr val="accent2"/>
                        </a:solidFill>
                      </a:rPr>
                      <a:t>2</a:t>
                    </a:r>
                    <a:r>
                      <a:rPr lang="ja-JP" altLang="en-US" dirty="0" smtClean="0">
                        <a:solidFill>
                          <a:schemeClr val="accent2"/>
                        </a:solidFill>
                      </a:rPr>
                      <a:t>状態</a:t>
                    </a:r>
                    <a:r>
                      <a:rPr lang="en-US" altLang="ja-JP" dirty="0" smtClean="0"/>
                      <a:t>)</a:t>
                    </a:r>
                    <a:endParaRPr kumimoji="1" lang="ja-JP" altLang="en-US" dirty="0"/>
                  </a:p>
                </p:txBody>
              </p:sp>
            </mc:Choice>
            <mc:Fallback xmlns="">
              <p:sp>
                <p:nvSpPr>
                  <p:cNvPr id="195" name="テキスト ボックス 194"/>
                  <p:cNvSpPr txBox="1">
                    <a:spLocks noRot="1" noChangeAspect="1" noMove="1" noResize="1" noEditPoints="1" noAdjustHandles="1" noChangeArrowheads="1" noChangeShapeType="1" noTextEdit="1"/>
                  </p:cNvSpPr>
                  <p:nvPr/>
                </p:nvSpPr>
                <p:spPr>
                  <a:xfrm>
                    <a:off x="5663894" y="5106845"/>
                    <a:ext cx="2147386" cy="1772827"/>
                  </a:xfrm>
                  <a:prstGeom prst="rect">
                    <a:avLst/>
                  </a:prstGeom>
                  <a:blipFill rotWithShape="1">
                    <a:blip r:embed="rId4"/>
                    <a:stretch>
                      <a:fillRect l="-4420" t="-7547" b="-15094"/>
                    </a:stretch>
                  </a:blipFill>
                </p:spPr>
                <p:txBody>
                  <a:bodyPr/>
                  <a:lstStyle/>
                  <a:p>
                    <a:r>
                      <a:rPr lang="ja-JP" altLang="en-US">
                        <a:noFill/>
                      </a:rPr>
                      <a:t> </a:t>
                    </a:r>
                  </a:p>
                </p:txBody>
              </p:sp>
            </mc:Fallback>
          </mc:AlternateContent>
          <p:sp>
            <p:nvSpPr>
              <p:cNvPr id="196" name="テキスト ボックス 195"/>
              <p:cNvSpPr txBox="1"/>
              <p:nvPr/>
            </p:nvSpPr>
            <p:spPr>
              <a:xfrm>
                <a:off x="278257" y="-1001493"/>
                <a:ext cx="2026233" cy="1494357"/>
              </a:xfrm>
              <a:prstGeom prst="rect">
                <a:avLst/>
              </a:prstGeom>
              <a:noFill/>
            </p:spPr>
            <p:txBody>
              <a:bodyPr wrap="none" rtlCol="0">
                <a:spAutoFit/>
              </a:bodyPr>
              <a:lstStyle/>
              <a:p>
                <a:r>
                  <a:rPr lang="ja-JP" altLang="en-US" i="1" dirty="0">
                    <a:latin typeface="+mn-ea"/>
                  </a:rPr>
                  <a:t>行動</a:t>
                </a:r>
                <a:r>
                  <a:rPr lang="ja-JP" altLang="en-US" i="1" dirty="0" smtClean="0">
                    <a:latin typeface="+mn-ea"/>
                  </a:rPr>
                  <a:t>価値</a:t>
                </a:r>
                <a:endParaRPr lang="en-US" altLang="ja-JP" i="1" dirty="0" smtClean="0">
                  <a:latin typeface="+mn-ea"/>
                </a:endParaRPr>
              </a:p>
              <a:p>
                <a:r>
                  <a:rPr lang="en-US" altLang="ja-JP" i="1" dirty="0" smtClean="0">
                    <a:latin typeface="Times New Roman" pitchFamily="18" charset="0"/>
                  </a:rPr>
                  <a:t>Q’(s</a:t>
                </a:r>
                <a:r>
                  <a:rPr lang="en-US" altLang="ja-JP" sz="1050" i="1" dirty="0" smtClean="0">
                    <a:latin typeface="Times New Roman" pitchFamily="18" charset="0"/>
                  </a:rPr>
                  <a:t>1</a:t>
                </a:r>
                <a:r>
                  <a:rPr lang="en-US" altLang="ja-JP" i="1" dirty="0" smtClean="0">
                    <a:latin typeface="Times New Roman" pitchFamily="18" charset="0"/>
                  </a:rPr>
                  <a:t>,s</a:t>
                </a:r>
                <a:r>
                  <a:rPr lang="en-US" altLang="ja-JP" sz="1050" i="1" dirty="0" smtClean="0">
                    <a:latin typeface="Times New Roman" pitchFamily="18" charset="0"/>
                  </a:rPr>
                  <a:t>2</a:t>
                </a:r>
                <a:r>
                  <a:rPr lang="en-US" altLang="ja-JP" i="1" dirty="0">
                    <a:latin typeface="Times New Roman" pitchFamily="18" charset="0"/>
                  </a:rPr>
                  <a:t>, </a:t>
                </a:r>
                <a:r>
                  <a:rPr lang="en-US" altLang="ja-JP" i="1" dirty="0" err="1" smtClean="0">
                    <a:latin typeface="Times New Roman" pitchFamily="18" charset="0"/>
                  </a:rPr>
                  <a:t>a</a:t>
                </a:r>
                <a:r>
                  <a:rPr lang="en-US" altLang="ja-JP" sz="1050" i="1" dirty="0" err="1" smtClean="0">
                    <a:latin typeface="Times New Roman" pitchFamily="18" charset="0"/>
                  </a:rPr>
                  <a:t>i</a:t>
                </a:r>
                <a:r>
                  <a:rPr lang="en-US" altLang="ja-JP" i="1" dirty="0" smtClean="0">
                    <a:latin typeface="Times New Roman" pitchFamily="18" charset="0"/>
                  </a:rPr>
                  <a:t>)</a:t>
                </a:r>
                <a:endParaRPr lang="ja-JP" altLang="en-US" i="1" dirty="0">
                  <a:latin typeface="Times New Roman" pitchFamily="18" charset="0"/>
                </a:endParaRPr>
              </a:p>
            </p:txBody>
          </p:sp>
          <p:cxnSp>
            <p:nvCxnSpPr>
              <p:cNvPr id="201" name="直線矢印コネクタ 96"/>
              <p:cNvCxnSpPr>
                <a:cxnSpLocks noChangeShapeType="1"/>
              </p:cNvCxnSpPr>
              <p:nvPr/>
            </p:nvCxnSpPr>
            <p:spPr bwMode="auto">
              <a:xfrm flipV="1">
                <a:off x="1422748" y="1971560"/>
                <a:ext cx="1879590" cy="2905070"/>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grpSp>
      </p:grpSp>
      <p:grpSp>
        <p:nvGrpSpPr>
          <p:cNvPr id="252" name="グループ化 251"/>
          <p:cNvGrpSpPr/>
          <p:nvPr/>
        </p:nvGrpSpPr>
        <p:grpSpPr>
          <a:xfrm>
            <a:off x="-56724" y="3165759"/>
            <a:ext cx="4181878" cy="3005840"/>
            <a:chOff x="-472814" y="2806940"/>
            <a:chExt cx="4998422" cy="3970049"/>
          </a:xfrm>
        </p:grpSpPr>
        <p:sp>
          <p:nvSpPr>
            <p:cNvPr id="242" name="直方体 102"/>
            <p:cNvSpPr>
              <a:spLocks noChangeArrowheads="1"/>
            </p:cNvSpPr>
            <p:nvPr/>
          </p:nvSpPr>
          <p:spPr bwMode="auto">
            <a:xfrm>
              <a:off x="1122179" y="3923777"/>
              <a:ext cx="612759" cy="1139740"/>
            </a:xfrm>
            <a:prstGeom prst="cube">
              <a:avLst>
                <a:gd name="adj" fmla="val 23450"/>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sp>
          <p:nvSpPr>
            <p:cNvPr id="93" name="テキスト ボックス 92"/>
            <p:cNvSpPr txBox="1"/>
            <p:nvPr/>
          </p:nvSpPr>
          <p:spPr>
            <a:xfrm>
              <a:off x="435077" y="5941962"/>
              <a:ext cx="2133918" cy="369332"/>
            </a:xfrm>
            <a:prstGeom prst="rect">
              <a:avLst/>
            </a:prstGeom>
            <a:noFill/>
          </p:spPr>
          <p:txBody>
            <a:bodyPr wrap="none" rtlCol="0">
              <a:spAutoFit/>
            </a:bodyPr>
            <a:lstStyle/>
            <a:p>
              <a:r>
                <a:rPr lang="ja-JP" altLang="en-US" dirty="0" smtClean="0">
                  <a:solidFill>
                    <a:schemeClr val="tx2"/>
                  </a:solidFill>
                </a:rPr>
                <a:t>ある行動</a:t>
              </a:r>
              <a:r>
                <a:rPr lang="en-US" altLang="ja-JP" i="1" dirty="0" err="1" smtClean="0">
                  <a:solidFill>
                    <a:schemeClr val="tx2"/>
                  </a:solidFill>
                  <a:latin typeface="Times New Roman" pitchFamily="18" charset="0"/>
                </a:rPr>
                <a:t>a</a:t>
              </a:r>
              <a:r>
                <a:rPr lang="en-US" altLang="ja-JP" sz="1050" i="1" dirty="0" err="1" smtClean="0">
                  <a:solidFill>
                    <a:schemeClr val="tx2"/>
                  </a:solidFill>
                  <a:latin typeface="Times New Roman" pitchFamily="18" charset="0"/>
                </a:rPr>
                <a:t>i</a:t>
              </a:r>
              <a:r>
                <a:rPr lang="ja-JP" altLang="en-US" dirty="0">
                  <a:solidFill>
                    <a:schemeClr val="tx2"/>
                  </a:solidFill>
                </a:rPr>
                <a:t>の</a:t>
              </a:r>
              <a:r>
                <a:rPr lang="en-US" altLang="ja-JP" dirty="0" smtClean="0">
                  <a:solidFill>
                    <a:schemeClr val="tx2"/>
                  </a:solidFill>
                </a:rPr>
                <a:t>Q</a:t>
              </a:r>
              <a:r>
                <a:rPr lang="ja-JP" altLang="en-US" dirty="0" smtClean="0">
                  <a:solidFill>
                    <a:schemeClr val="tx2"/>
                  </a:solidFill>
                </a:rPr>
                <a:t>空間</a:t>
              </a:r>
              <a:endParaRPr kumimoji="1" lang="ja-JP" altLang="en-US" dirty="0">
                <a:solidFill>
                  <a:schemeClr val="tx2"/>
                </a:solidFill>
              </a:endParaRPr>
            </a:p>
          </p:txBody>
        </p:sp>
        <p:sp>
          <p:nvSpPr>
            <p:cNvPr id="241" name="直方体 102"/>
            <p:cNvSpPr>
              <a:spLocks noChangeArrowheads="1"/>
            </p:cNvSpPr>
            <p:nvPr/>
          </p:nvSpPr>
          <p:spPr bwMode="auto">
            <a:xfrm>
              <a:off x="3151148" y="3453271"/>
              <a:ext cx="588221" cy="1717801"/>
            </a:xfrm>
            <a:prstGeom prst="cube">
              <a:avLst>
                <a:gd name="adj" fmla="val 23450"/>
              </a:avLst>
            </a:prstGeom>
            <a:solidFill>
              <a:schemeClr val="accent4">
                <a:lumMod val="40000"/>
                <a:lumOff val="60000"/>
              </a:schemeClr>
            </a:solidFill>
            <a:ln w="38100" algn="ctr">
              <a:solidFill>
                <a:schemeClr val="accent4"/>
              </a:solidFill>
              <a:round/>
              <a:headEnd/>
              <a:tailEnd/>
            </a:ln>
          </p:spPr>
          <p:txBody>
            <a:bodyPr/>
            <a:lstStyle/>
            <a:p>
              <a:endParaRPr lang="ja-JP" altLang="en-US" dirty="0">
                <a:latin typeface="Arial" charset="0"/>
              </a:endParaRPr>
            </a:p>
          </p:txBody>
        </p:sp>
        <p:sp>
          <p:nvSpPr>
            <p:cNvPr id="238" name="直方体 102"/>
            <p:cNvSpPr>
              <a:spLocks noChangeArrowheads="1"/>
            </p:cNvSpPr>
            <p:nvPr/>
          </p:nvSpPr>
          <p:spPr bwMode="auto">
            <a:xfrm>
              <a:off x="2831651" y="4941168"/>
              <a:ext cx="588221" cy="401470"/>
            </a:xfrm>
            <a:prstGeom prst="cube">
              <a:avLst>
                <a:gd name="adj" fmla="val 23450"/>
              </a:avLst>
            </a:prstGeom>
            <a:solidFill>
              <a:schemeClr val="accent4">
                <a:lumMod val="40000"/>
                <a:lumOff val="60000"/>
              </a:schemeClr>
            </a:solidFill>
            <a:ln w="38100" algn="ctr">
              <a:solidFill>
                <a:schemeClr val="accent4"/>
              </a:solidFill>
              <a:round/>
              <a:headEnd/>
              <a:tailEnd/>
            </a:ln>
          </p:spPr>
          <p:txBody>
            <a:bodyPr/>
            <a:lstStyle/>
            <a:p>
              <a:endParaRPr lang="ja-JP" altLang="en-US" dirty="0">
                <a:latin typeface="Arial" charset="0"/>
              </a:endParaRPr>
            </a:p>
          </p:txBody>
        </p:sp>
        <p:sp>
          <p:nvSpPr>
            <p:cNvPr id="243" name="直方体 102"/>
            <p:cNvSpPr>
              <a:spLocks noChangeArrowheads="1"/>
            </p:cNvSpPr>
            <p:nvPr/>
          </p:nvSpPr>
          <p:spPr bwMode="auto">
            <a:xfrm>
              <a:off x="2045683" y="3923777"/>
              <a:ext cx="574988" cy="958599"/>
            </a:xfrm>
            <a:prstGeom prst="cube">
              <a:avLst>
                <a:gd name="adj" fmla="val 23450"/>
              </a:avLst>
            </a:prstGeom>
            <a:solidFill>
              <a:schemeClr val="accent1">
                <a:lumMod val="40000"/>
                <a:lumOff val="60000"/>
              </a:schemeClr>
            </a:solidFill>
            <a:ln w="38100" algn="ctr">
              <a:solidFill>
                <a:schemeClr val="tx2"/>
              </a:solidFill>
              <a:round/>
              <a:headEnd/>
              <a:tailEnd/>
            </a:ln>
          </p:spPr>
          <p:txBody>
            <a:bodyPr/>
            <a:lstStyle/>
            <a:p>
              <a:endParaRPr lang="ja-JP" altLang="en-US" dirty="0">
                <a:latin typeface="Arial" charset="0"/>
              </a:endParaRPr>
            </a:p>
          </p:txBody>
        </p:sp>
        <p:sp>
          <p:nvSpPr>
            <p:cNvPr id="244" name="直方体 102"/>
            <p:cNvSpPr>
              <a:spLocks noChangeArrowheads="1"/>
            </p:cNvSpPr>
            <p:nvPr/>
          </p:nvSpPr>
          <p:spPr bwMode="auto">
            <a:xfrm>
              <a:off x="2092981" y="4781396"/>
              <a:ext cx="521621" cy="481961"/>
            </a:xfrm>
            <a:prstGeom prst="cube">
              <a:avLst>
                <a:gd name="adj" fmla="val 23450"/>
              </a:avLst>
            </a:prstGeom>
            <a:solidFill>
              <a:schemeClr val="accent3">
                <a:lumMod val="40000"/>
                <a:lumOff val="60000"/>
              </a:schemeClr>
            </a:solidFill>
            <a:ln w="38100" algn="ctr">
              <a:solidFill>
                <a:schemeClr val="accent3"/>
              </a:solidFill>
              <a:round/>
              <a:headEnd/>
              <a:tailEnd/>
            </a:ln>
          </p:spPr>
          <p:txBody>
            <a:bodyPr/>
            <a:lstStyle/>
            <a:p>
              <a:endParaRPr lang="ja-JP" altLang="en-US" dirty="0">
                <a:latin typeface="Arial" charset="0"/>
              </a:endParaRPr>
            </a:p>
          </p:txBody>
        </p:sp>
        <p:sp>
          <p:nvSpPr>
            <p:cNvPr id="247" name="直方体 102"/>
            <p:cNvSpPr>
              <a:spLocks noChangeArrowheads="1"/>
            </p:cNvSpPr>
            <p:nvPr/>
          </p:nvSpPr>
          <p:spPr bwMode="auto">
            <a:xfrm>
              <a:off x="2365343" y="3435210"/>
              <a:ext cx="559295" cy="1739048"/>
            </a:xfrm>
            <a:prstGeom prst="cube">
              <a:avLst>
                <a:gd name="adj" fmla="val 23450"/>
              </a:avLst>
            </a:prstGeom>
            <a:solidFill>
              <a:schemeClr val="accent3">
                <a:lumMod val="40000"/>
                <a:lumOff val="60000"/>
              </a:schemeClr>
            </a:solidFill>
            <a:ln w="38100" algn="ctr">
              <a:solidFill>
                <a:schemeClr val="accent3"/>
              </a:solidFill>
              <a:round/>
              <a:headEnd/>
              <a:tailEnd/>
            </a:ln>
          </p:spPr>
          <p:txBody>
            <a:bodyPr/>
            <a:lstStyle/>
            <a:p>
              <a:endParaRPr lang="ja-JP" altLang="en-US" dirty="0">
                <a:latin typeface="Arial" charset="0"/>
              </a:endParaRPr>
            </a:p>
          </p:txBody>
        </p:sp>
        <p:sp>
          <p:nvSpPr>
            <p:cNvPr id="246" name="直方体 102"/>
            <p:cNvSpPr>
              <a:spLocks noChangeArrowheads="1"/>
            </p:cNvSpPr>
            <p:nvPr/>
          </p:nvSpPr>
          <p:spPr bwMode="auto">
            <a:xfrm>
              <a:off x="2207865" y="3673931"/>
              <a:ext cx="586157" cy="1770735"/>
            </a:xfrm>
            <a:prstGeom prst="cube">
              <a:avLst>
                <a:gd name="adj" fmla="val 23450"/>
              </a:avLst>
            </a:prstGeom>
            <a:solidFill>
              <a:schemeClr val="accent3">
                <a:lumMod val="40000"/>
                <a:lumOff val="60000"/>
              </a:schemeClr>
            </a:solidFill>
            <a:ln w="38100" algn="ctr">
              <a:solidFill>
                <a:schemeClr val="accent3"/>
              </a:solidFill>
              <a:round/>
              <a:headEnd/>
              <a:tailEnd/>
            </a:ln>
          </p:spPr>
          <p:txBody>
            <a:bodyPr/>
            <a:lstStyle/>
            <a:p>
              <a:endParaRPr lang="ja-JP" altLang="en-US" dirty="0">
                <a:latin typeface="Arial" charset="0"/>
              </a:endParaRPr>
            </a:p>
          </p:txBody>
        </p:sp>
        <p:sp>
          <p:nvSpPr>
            <p:cNvPr id="248" name="直方体 102"/>
            <p:cNvSpPr>
              <a:spLocks noChangeArrowheads="1"/>
            </p:cNvSpPr>
            <p:nvPr/>
          </p:nvSpPr>
          <p:spPr bwMode="auto">
            <a:xfrm>
              <a:off x="2638174" y="3768732"/>
              <a:ext cx="487325" cy="1439810"/>
            </a:xfrm>
            <a:prstGeom prst="cube">
              <a:avLst>
                <a:gd name="adj" fmla="val 23450"/>
              </a:avLst>
            </a:prstGeom>
            <a:solidFill>
              <a:schemeClr val="accent5">
                <a:lumMod val="40000"/>
                <a:lumOff val="60000"/>
              </a:schemeClr>
            </a:solidFill>
            <a:ln w="38100" algn="ctr">
              <a:solidFill>
                <a:schemeClr val="accent5"/>
              </a:solidFill>
              <a:round/>
              <a:headEnd/>
              <a:tailEnd/>
            </a:ln>
          </p:spPr>
          <p:txBody>
            <a:bodyPr/>
            <a:lstStyle/>
            <a:p>
              <a:endParaRPr lang="ja-JP" altLang="en-US" dirty="0">
                <a:latin typeface="Arial" charset="0"/>
              </a:endParaRPr>
            </a:p>
          </p:txBody>
        </p:sp>
        <p:sp>
          <p:nvSpPr>
            <p:cNvPr id="239" name="直方体 102"/>
            <p:cNvSpPr>
              <a:spLocks noChangeArrowheads="1"/>
            </p:cNvSpPr>
            <p:nvPr/>
          </p:nvSpPr>
          <p:spPr bwMode="auto">
            <a:xfrm>
              <a:off x="2998182" y="3709354"/>
              <a:ext cx="588221" cy="1595092"/>
            </a:xfrm>
            <a:prstGeom prst="cube">
              <a:avLst>
                <a:gd name="adj" fmla="val 23450"/>
              </a:avLst>
            </a:prstGeom>
            <a:solidFill>
              <a:schemeClr val="accent4">
                <a:lumMod val="40000"/>
                <a:lumOff val="60000"/>
              </a:schemeClr>
            </a:solidFill>
            <a:ln w="38100" algn="ctr">
              <a:solidFill>
                <a:schemeClr val="accent4"/>
              </a:solidFill>
              <a:round/>
              <a:headEnd/>
              <a:tailEnd/>
            </a:ln>
          </p:spPr>
          <p:txBody>
            <a:bodyPr/>
            <a:lstStyle/>
            <a:p>
              <a:endParaRPr lang="ja-JP" altLang="en-US" dirty="0">
                <a:latin typeface="Arial" charset="0"/>
              </a:endParaRPr>
            </a:p>
          </p:txBody>
        </p:sp>
        <p:sp>
          <p:nvSpPr>
            <p:cNvPr id="250" name="直方体 102"/>
            <p:cNvSpPr>
              <a:spLocks noChangeArrowheads="1"/>
            </p:cNvSpPr>
            <p:nvPr/>
          </p:nvSpPr>
          <p:spPr bwMode="auto">
            <a:xfrm>
              <a:off x="1259632" y="5444666"/>
              <a:ext cx="574988" cy="216582"/>
            </a:xfrm>
            <a:prstGeom prst="cube">
              <a:avLst>
                <a:gd name="adj" fmla="val 23450"/>
              </a:avLst>
            </a:prstGeom>
            <a:solidFill>
              <a:schemeClr val="accent1">
                <a:lumMod val="40000"/>
                <a:lumOff val="60000"/>
              </a:schemeClr>
            </a:solidFill>
            <a:ln w="38100" algn="ctr">
              <a:solidFill>
                <a:schemeClr val="tx2"/>
              </a:solidFill>
              <a:round/>
              <a:headEnd/>
              <a:tailEnd/>
            </a:ln>
          </p:spPr>
          <p:txBody>
            <a:bodyPr/>
            <a:lstStyle/>
            <a:p>
              <a:endParaRPr lang="ja-JP" altLang="en-US" dirty="0">
                <a:latin typeface="Arial" charset="0"/>
              </a:endParaRPr>
            </a:p>
          </p:txBody>
        </p:sp>
        <p:sp>
          <p:nvSpPr>
            <p:cNvPr id="251" name="直方体 102"/>
            <p:cNvSpPr>
              <a:spLocks noChangeArrowheads="1"/>
            </p:cNvSpPr>
            <p:nvPr/>
          </p:nvSpPr>
          <p:spPr bwMode="auto">
            <a:xfrm>
              <a:off x="1259632" y="5445224"/>
              <a:ext cx="574988" cy="216582"/>
            </a:xfrm>
            <a:prstGeom prst="cube">
              <a:avLst>
                <a:gd name="adj" fmla="val 23450"/>
              </a:avLst>
            </a:prstGeom>
            <a:solidFill>
              <a:schemeClr val="accent1">
                <a:lumMod val="40000"/>
                <a:lumOff val="60000"/>
              </a:schemeClr>
            </a:solidFill>
            <a:ln w="38100" algn="ctr">
              <a:solidFill>
                <a:schemeClr val="tx2"/>
              </a:solidFill>
              <a:round/>
              <a:headEnd/>
              <a:tailEnd/>
            </a:ln>
          </p:spPr>
          <p:txBody>
            <a:bodyPr/>
            <a:lstStyle/>
            <a:p>
              <a:endParaRPr lang="ja-JP" altLang="en-US" dirty="0">
                <a:latin typeface="Arial" charset="0"/>
              </a:endParaRPr>
            </a:p>
          </p:txBody>
        </p:sp>
        <p:grpSp>
          <p:nvGrpSpPr>
            <p:cNvPr id="234" name="グループ化 233"/>
            <p:cNvGrpSpPr/>
            <p:nvPr/>
          </p:nvGrpSpPr>
          <p:grpSpPr>
            <a:xfrm>
              <a:off x="-472814" y="2806940"/>
              <a:ext cx="4998422" cy="3970049"/>
              <a:chOff x="-2091715" y="3776280"/>
              <a:chExt cx="6031376" cy="5611956"/>
            </a:xfrm>
          </p:grpSpPr>
          <p:sp>
            <p:nvSpPr>
              <p:cNvPr id="177" name="直方体 102"/>
              <p:cNvSpPr>
                <a:spLocks noChangeArrowheads="1"/>
              </p:cNvSpPr>
              <p:nvPr/>
            </p:nvSpPr>
            <p:spPr bwMode="auto">
              <a:xfrm>
                <a:off x="-378533" y="5548330"/>
                <a:ext cx="739389" cy="1488890"/>
              </a:xfrm>
              <a:prstGeom prst="cube">
                <a:avLst>
                  <a:gd name="adj" fmla="val 23450"/>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sp>
            <p:nvSpPr>
              <p:cNvPr id="170" name="直方体 102"/>
              <p:cNvSpPr>
                <a:spLocks noChangeArrowheads="1"/>
              </p:cNvSpPr>
              <p:nvPr/>
            </p:nvSpPr>
            <p:spPr bwMode="auto">
              <a:xfrm>
                <a:off x="-573060" y="6567319"/>
                <a:ext cx="718577" cy="720312"/>
              </a:xfrm>
              <a:prstGeom prst="cube">
                <a:avLst>
                  <a:gd name="adj" fmla="val 23450"/>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sp>
            <p:nvSpPr>
              <p:cNvPr id="165" name="直方体 102"/>
              <p:cNvSpPr>
                <a:spLocks noChangeArrowheads="1"/>
              </p:cNvSpPr>
              <p:nvPr/>
            </p:nvSpPr>
            <p:spPr bwMode="auto">
              <a:xfrm>
                <a:off x="-1070819" y="7424527"/>
                <a:ext cx="717825" cy="390526"/>
              </a:xfrm>
              <a:prstGeom prst="cube">
                <a:avLst>
                  <a:gd name="adj" fmla="val 23450"/>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sp>
            <p:nvSpPr>
              <p:cNvPr id="159" name="直方体 102"/>
              <p:cNvSpPr>
                <a:spLocks noChangeArrowheads="1"/>
              </p:cNvSpPr>
              <p:nvPr/>
            </p:nvSpPr>
            <p:spPr bwMode="auto">
              <a:xfrm>
                <a:off x="-1236037" y="7681397"/>
                <a:ext cx="683759" cy="325249"/>
              </a:xfrm>
              <a:prstGeom prst="cube">
                <a:avLst>
                  <a:gd name="adj" fmla="val 23450"/>
                </a:avLst>
              </a:prstGeom>
              <a:solidFill>
                <a:schemeClr val="accent2">
                  <a:lumMod val="40000"/>
                  <a:lumOff val="60000"/>
                </a:schemeClr>
              </a:solidFill>
              <a:ln w="38100" algn="ctr">
                <a:solidFill>
                  <a:schemeClr val="accent2"/>
                </a:solidFill>
                <a:round/>
                <a:headEnd/>
                <a:tailEnd/>
              </a:ln>
            </p:spPr>
            <p:txBody>
              <a:bodyPr/>
              <a:lstStyle/>
              <a:p>
                <a:endParaRPr lang="ja-JP" altLang="en-US" dirty="0">
                  <a:latin typeface="Arial" charset="0"/>
                </a:endParaRPr>
              </a:p>
            </p:txBody>
          </p:sp>
          <p:grpSp>
            <p:nvGrpSpPr>
              <p:cNvPr id="95" name="グループ化 94"/>
              <p:cNvGrpSpPr/>
              <p:nvPr/>
            </p:nvGrpSpPr>
            <p:grpSpPr>
              <a:xfrm>
                <a:off x="-2091715" y="3776280"/>
                <a:ext cx="6031376" cy="5611956"/>
                <a:chOff x="156691" y="-1586057"/>
                <a:chExt cx="7687457" cy="8851321"/>
              </a:xfrm>
            </p:grpSpPr>
            <p:cxnSp>
              <p:nvCxnSpPr>
                <p:cNvPr id="97" name="直線矢印コネクタ 154"/>
                <p:cNvCxnSpPr>
                  <a:cxnSpLocks noChangeShapeType="1"/>
                </p:cNvCxnSpPr>
                <p:nvPr/>
              </p:nvCxnSpPr>
              <p:spPr bwMode="auto">
                <a:xfrm flipV="1">
                  <a:off x="1206850" y="5063086"/>
                  <a:ext cx="4636654" cy="1991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8" name="直線矢印コネクタ 155"/>
                <p:cNvCxnSpPr>
                  <a:cxnSpLocks noChangeShapeType="1"/>
                </p:cNvCxnSpPr>
                <p:nvPr/>
              </p:nvCxnSpPr>
              <p:spPr bwMode="auto">
                <a:xfrm flipV="1">
                  <a:off x="1206850" y="282472"/>
                  <a:ext cx="15317" cy="480053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 name="直線矢印コネクタ 124"/>
                <p:cNvCxnSpPr>
                  <a:cxnSpLocks noChangeShapeType="1"/>
                </p:cNvCxnSpPr>
                <p:nvPr/>
              </p:nvCxnSpPr>
              <p:spPr bwMode="auto">
                <a:xfrm flipV="1">
                  <a:off x="1242165" y="4870276"/>
                  <a:ext cx="180585" cy="196992"/>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03" name="テキスト ボックス 102"/>
                    <p:cNvSpPr txBox="1"/>
                    <p:nvPr/>
                  </p:nvSpPr>
                  <p:spPr>
                    <a:xfrm>
                      <a:off x="5663894" y="5362008"/>
                      <a:ext cx="2180254" cy="1903256"/>
                    </a:xfrm>
                    <a:prstGeom prst="rect">
                      <a:avLst/>
                    </a:prstGeom>
                    <a:noFill/>
                  </p:spPr>
                  <p:txBody>
                    <a:bodyPr wrap="squar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lang="en-US" altLang="ja-JP" b="0" dirty="0" smtClean="0"/>
                    </a:p>
                    <a:p>
                      <a:r>
                        <a:rPr lang="ja-JP" altLang="en-US" dirty="0" smtClean="0"/>
                        <a:t>  </a:t>
                      </a:r>
                      <a:r>
                        <a:rPr kumimoji="1" lang="en-US" altLang="ja-JP" dirty="0" smtClean="0"/>
                        <a:t>(</a:t>
                      </a:r>
                      <a:r>
                        <a:rPr lang="en-US" altLang="ja-JP" dirty="0">
                          <a:solidFill>
                            <a:schemeClr val="accent2"/>
                          </a:solidFill>
                        </a:rPr>
                        <a:t>6</a:t>
                      </a:r>
                      <a:r>
                        <a:rPr lang="ja-JP" altLang="en-US" dirty="0" smtClean="0">
                          <a:solidFill>
                            <a:schemeClr val="accent2"/>
                          </a:solidFill>
                        </a:rPr>
                        <a:t>状態</a:t>
                      </a:r>
                      <a:r>
                        <a:rPr kumimoji="1" lang="en-US" altLang="ja-JP" dirty="0" smtClean="0"/>
                        <a:t>)</a:t>
                      </a:r>
                      <a:endParaRPr kumimoji="1" lang="ja-JP" altLang="en-US" dirty="0"/>
                    </a:p>
                  </p:txBody>
                </p:sp>
              </mc:Choice>
              <mc:Fallback xmlns="">
                <p:sp>
                  <p:nvSpPr>
                    <p:cNvPr id="103" name="テキスト ボックス 102"/>
                    <p:cNvSpPr txBox="1">
                      <a:spLocks noRot="1" noChangeAspect="1" noMove="1" noResize="1" noEditPoints="1" noAdjustHandles="1" noChangeArrowheads="1" noChangeShapeType="1" noTextEdit="1"/>
                    </p:cNvSpPr>
                    <p:nvPr/>
                  </p:nvSpPr>
                  <p:spPr>
                    <a:xfrm>
                      <a:off x="5663894" y="5362008"/>
                      <a:ext cx="2180254" cy="1903256"/>
                    </a:xfrm>
                    <a:prstGeom prst="rect">
                      <a:avLst/>
                    </a:prstGeom>
                    <a:blipFill rotWithShape="1">
                      <a:blip r:embed="rId5"/>
                      <a:stretch>
                        <a:fillRect l="-4103" t="-7547" b="-15094"/>
                      </a:stretch>
                    </a:blipFill>
                  </p:spPr>
                  <p:txBody>
                    <a:bodyPr/>
                    <a:lstStyle/>
                    <a:p>
                      <a:r>
                        <a:rPr lang="ja-JP" altLang="en-US">
                          <a:noFill/>
                        </a:rPr>
                        <a:t> </a:t>
                      </a:r>
                    </a:p>
                  </p:txBody>
                </p:sp>
              </mc:Fallback>
            </mc:AlternateContent>
            <p:sp>
              <p:nvSpPr>
                <p:cNvPr id="104" name="テキスト ボックス 103"/>
                <p:cNvSpPr txBox="1"/>
                <p:nvPr/>
              </p:nvSpPr>
              <p:spPr>
                <a:xfrm>
                  <a:off x="789500" y="-1586057"/>
                  <a:ext cx="1760775" cy="1441011"/>
                </a:xfrm>
                <a:prstGeom prst="rect">
                  <a:avLst/>
                </a:prstGeom>
                <a:noFill/>
              </p:spPr>
              <p:txBody>
                <a:bodyPr wrap="none" rtlCol="0">
                  <a:spAutoFit/>
                </a:bodyPr>
                <a:lstStyle/>
                <a:p>
                  <a:r>
                    <a:rPr lang="ja-JP" altLang="en-US" i="1" dirty="0">
                      <a:latin typeface="+mn-ea"/>
                    </a:rPr>
                    <a:t>行動</a:t>
                  </a:r>
                  <a:r>
                    <a:rPr lang="ja-JP" altLang="en-US" i="1" dirty="0" smtClean="0">
                      <a:latin typeface="+mn-ea"/>
                    </a:rPr>
                    <a:t>価値</a:t>
                  </a:r>
                  <a:endParaRPr lang="en-US" altLang="ja-JP" i="1" dirty="0" smtClean="0">
                    <a:latin typeface="+mn-ea"/>
                  </a:endParaRPr>
                </a:p>
                <a:p>
                  <a:r>
                    <a:rPr lang="en-US" altLang="ja-JP" i="1" dirty="0" smtClean="0">
                      <a:latin typeface="Times New Roman" pitchFamily="18" charset="0"/>
                    </a:rPr>
                    <a:t>Q(s</a:t>
                  </a:r>
                  <a:r>
                    <a:rPr lang="en-US" altLang="ja-JP" sz="1050" i="1" dirty="0" smtClean="0">
                      <a:latin typeface="Times New Roman" pitchFamily="18" charset="0"/>
                    </a:rPr>
                    <a:t>1</a:t>
                  </a:r>
                  <a:r>
                    <a:rPr lang="en-US" altLang="ja-JP" i="1" dirty="0" smtClean="0">
                      <a:latin typeface="Times New Roman" pitchFamily="18" charset="0"/>
                    </a:rPr>
                    <a:t>,s</a:t>
                  </a:r>
                  <a:r>
                    <a:rPr lang="en-US" altLang="ja-JP" sz="1050" i="1" dirty="0" smtClean="0">
                      <a:latin typeface="Times New Roman" pitchFamily="18" charset="0"/>
                    </a:rPr>
                    <a:t>2</a:t>
                  </a:r>
                  <a:r>
                    <a:rPr lang="en-US" altLang="ja-JP" i="1" dirty="0">
                      <a:latin typeface="Times New Roman" pitchFamily="18" charset="0"/>
                    </a:rPr>
                    <a:t>, </a:t>
                  </a:r>
                  <a:r>
                    <a:rPr lang="en-US" altLang="ja-JP" i="1" dirty="0" err="1" smtClean="0">
                      <a:latin typeface="Times New Roman" pitchFamily="18" charset="0"/>
                    </a:rPr>
                    <a:t>a</a:t>
                  </a:r>
                  <a:r>
                    <a:rPr lang="en-US" altLang="ja-JP" sz="1050" i="1" dirty="0" err="1" smtClean="0">
                      <a:latin typeface="Times New Roman" pitchFamily="18" charset="0"/>
                    </a:rPr>
                    <a:t>i</a:t>
                  </a:r>
                  <a:r>
                    <a:rPr lang="en-US" altLang="ja-JP" i="1" dirty="0" smtClean="0">
                      <a:latin typeface="Times New Roman" pitchFamily="18" charset="0"/>
                    </a:rPr>
                    <a:t>)</a:t>
                  </a:r>
                  <a:endParaRPr lang="ja-JP" altLang="en-US" i="1" dirty="0">
                    <a:latin typeface="Times New Roman" pitchFamily="18" charset="0"/>
                  </a:endParaRPr>
                </a:p>
              </p:txBody>
            </p:sp>
            <mc:AlternateContent xmlns:mc="http://schemas.openxmlformats.org/markup-compatibility/2006" xmlns:a14="http://schemas.microsoft.com/office/drawing/2010/main">
              <mc:Choice Requires="a14">
                <p:sp>
                  <p:nvSpPr>
                    <p:cNvPr id="112" name="テキスト ボックス 111"/>
                    <p:cNvSpPr txBox="1"/>
                    <p:nvPr/>
                  </p:nvSpPr>
                  <p:spPr>
                    <a:xfrm>
                      <a:off x="156691" y="1784288"/>
                      <a:ext cx="2352392" cy="1903256"/>
                    </a:xfrm>
                    <a:prstGeom prst="rect">
                      <a:avLst/>
                    </a:prstGeom>
                    <a:noFill/>
                  </p:spPr>
                  <p:txBody>
                    <a:bodyPr wrap="square" rtlCol="0">
                      <a:spAutoFit/>
                    </a:bodyPr>
                    <a:lstStyle/>
                    <a:p>
                      <a:r>
                        <a:rPr lang="ja-JP" altLang="en-US" dirty="0" smtClean="0"/>
                        <a:t> 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2</m:t>
                              </m:r>
                            </m:sub>
                          </m:sSub>
                        </m:oMath>
                      </a14:m>
                      <a:endParaRPr kumimoji="1" lang="en-US" altLang="ja-JP" dirty="0" smtClean="0"/>
                    </a:p>
                    <a:p>
                      <a:r>
                        <a:rPr lang="en-US" altLang="ja-JP" dirty="0" smtClean="0"/>
                        <a:t> (</a:t>
                      </a:r>
                      <a:r>
                        <a:rPr lang="en-US" altLang="ja-JP" dirty="0" smtClean="0">
                          <a:solidFill>
                            <a:schemeClr val="accent2"/>
                          </a:solidFill>
                        </a:rPr>
                        <a:t>6</a:t>
                      </a:r>
                      <a:r>
                        <a:rPr lang="ja-JP" altLang="en-US" dirty="0" smtClean="0">
                          <a:solidFill>
                            <a:schemeClr val="accent2"/>
                          </a:solidFill>
                        </a:rPr>
                        <a:t>状態</a:t>
                      </a:r>
                      <a:r>
                        <a:rPr lang="en-US" altLang="ja-JP" dirty="0" smtClean="0"/>
                        <a:t>)</a:t>
                      </a:r>
                      <a:endParaRPr kumimoji="1" lang="ja-JP" altLang="en-US" dirty="0"/>
                    </a:p>
                  </p:txBody>
                </p:sp>
              </mc:Choice>
              <mc:Fallback xmlns="">
                <p:sp>
                  <p:nvSpPr>
                    <p:cNvPr id="112" name="テキスト ボックス 111"/>
                    <p:cNvSpPr txBox="1">
                      <a:spLocks noRot="1" noChangeAspect="1" noMove="1" noResize="1" noEditPoints="1" noAdjustHandles="1" noChangeArrowheads="1" noChangeShapeType="1" noTextEdit="1"/>
                    </p:cNvSpPr>
                    <p:nvPr/>
                  </p:nvSpPr>
                  <p:spPr>
                    <a:xfrm>
                      <a:off x="156691" y="1784288"/>
                      <a:ext cx="2352392" cy="1903256"/>
                    </a:xfrm>
                    <a:prstGeom prst="rect">
                      <a:avLst/>
                    </a:prstGeom>
                    <a:blipFill rotWithShape="1">
                      <a:blip r:embed="rId6"/>
                      <a:stretch>
                        <a:fillRect t="-7547" b="-15094"/>
                      </a:stretch>
                    </a:blipFill>
                  </p:spPr>
                  <p:txBody>
                    <a:bodyPr/>
                    <a:lstStyle/>
                    <a:p>
                      <a:r>
                        <a:rPr lang="ja-JP" altLang="en-US">
                          <a:noFill/>
                        </a:rPr>
                        <a:t> </a:t>
                      </a:r>
                    </a:p>
                  </p:txBody>
                </p:sp>
              </mc:Fallback>
            </mc:AlternateContent>
            <p:cxnSp>
              <p:nvCxnSpPr>
                <p:cNvPr id="111" name="直線矢印コネクタ 96"/>
                <p:cNvCxnSpPr>
                  <a:cxnSpLocks noChangeShapeType="1"/>
                </p:cNvCxnSpPr>
                <p:nvPr/>
              </p:nvCxnSpPr>
              <p:spPr bwMode="auto">
                <a:xfrm flipV="1">
                  <a:off x="1222166" y="2394680"/>
                  <a:ext cx="2102427" cy="2686922"/>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grpSp>
          <p:sp>
            <p:nvSpPr>
              <p:cNvPr id="178" name="直方体 102"/>
              <p:cNvSpPr>
                <a:spLocks noChangeArrowheads="1"/>
              </p:cNvSpPr>
              <p:nvPr/>
            </p:nvSpPr>
            <p:spPr bwMode="auto">
              <a:xfrm>
                <a:off x="201977" y="5617782"/>
                <a:ext cx="769520" cy="1273002"/>
              </a:xfrm>
              <a:prstGeom prst="cube">
                <a:avLst>
                  <a:gd name="adj" fmla="val 23450"/>
                </a:avLst>
              </a:prstGeom>
              <a:solidFill>
                <a:schemeClr val="accent6">
                  <a:lumMod val="40000"/>
                  <a:lumOff val="60000"/>
                </a:schemeClr>
              </a:solidFill>
              <a:ln w="38100" algn="ctr">
                <a:solidFill>
                  <a:schemeClr val="accent6"/>
                </a:solidFill>
                <a:round/>
                <a:headEnd/>
                <a:tailEnd/>
              </a:ln>
            </p:spPr>
            <p:txBody>
              <a:bodyPr/>
              <a:lstStyle/>
              <a:p>
                <a:endParaRPr lang="ja-JP" altLang="en-US" dirty="0">
                  <a:latin typeface="Arial" charset="0"/>
                </a:endParaRPr>
              </a:p>
            </p:txBody>
          </p:sp>
          <p:sp>
            <p:nvSpPr>
              <p:cNvPr id="171" name="直方体 102"/>
              <p:cNvSpPr>
                <a:spLocks noChangeArrowheads="1"/>
              </p:cNvSpPr>
              <p:nvPr/>
            </p:nvSpPr>
            <p:spPr bwMode="auto">
              <a:xfrm>
                <a:off x="-352994" y="6914310"/>
                <a:ext cx="774797" cy="685084"/>
              </a:xfrm>
              <a:prstGeom prst="cube">
                <a:avLst>
                  <a:gd name="adj" fmla="val 23450"/>
                </a:avLst>
              </a:prstGeom>
              <a:solidFill>
                <a:schemeClr val="accent6">
                  <a:lumMod val="40000"/>
                  <a:lumOff val="60000"/>
                </a:schemeClr>
              </a:solidFill>
              <a:ln w="38100" algn="ctr">
                <a:solidFill>
                  <a:schemeClr val="accent6"/>
                </a:solidFill>
                <a:round/>
                <a:headEnd/>
                <a:tailEnd/>
              </a:ln>
            </p:spPr>
            <p:txBody>
              <a:bodyPr/>
              <a:lstStyle/>
              <a:p>
                <a:endParaRPr lang="ja-JP" altLang="en-US" dirty="0">
                  <a:latin typeface="Arial" charset="0"/>
                </a:endParaRPr>
              </a:p>
            </p:txBody>
          </p:sp>
          <p:sp>
            <p:nvSpPr>
              <p:cNvPr id="166" name="直方体 102"/>
              <p:cNvSpPr>
                <a:spLocks noChangeArrowheads="1"/>
              </p:cNvSpPr>
              <p:nvPr/>
            </p:nvSpPr>
            <p:spPr bwMode="auto">
              <a:xfrm>
                <a:off x="-500118" y="7425892"/>
                <a:ext cx="645636" cy="414343"/>
              </a:xfrm>
              <a:prstGeom prst="cube">
                <a:avLst>
                  <a:gd name="adj" fmla="val 23450"/>
                </a:avLst>
              </a:prstGeom>
              <a:solidFill>
                <a:schemeClr val="accent6">
                  <a:lumMod val="40000"/>
                  <a:lumOff val="60000"/>
                </a:schemeClr>
              </a:solidFill>
              <a:ln w="38100" algn="ctr">
                <a:solidFill>
                  <a:schemeClr val="accent6"/>
                </a:solidFill>
                <a:round/>
                <a:headEnd/>
                <a:tailEnd/>
              </a:ln>
            </p:spPr>
            <p:txBody>
              <a:bodyPr/>
              <a:lstStyle/>
              <a:p>
                <a:endParaRPr lang="ja-JP" altLang="en-US" dirty="0">
                  <a:latin typeface="Arial" charset="0"/>
                </a:endParaRPr>
              </a:p>
            </p:txBody>
          </p:sp>
          <p:sp>
            <p:nvSpPr>
              <p:cNvPr id="163" name="直方体 102"/>
              <p:cNvSpPr>
                <a:spLocks noChangeArrowheads="1"/>
              </p:cNvSpPr>
              <p:nvPr/>
            </p:nvSpPr>
            <p:spPr bwMode="auto">
              <a:xfrm>
                <a:off x="-672952" y="7731977"/>
                <a:ext cx="664113" cy="252522"/>
              </a:xfrm>
              <a:prstGeom prst="cube">
                <a:avLst>
                  <a:gd name="adj" fmla="val 23450"/>
                </a:avLst>
              </a:prstGeom>
              <a:solidFill>
                <a:schemeClr val="accent6">
                  <a:lumMod val="40000"/>
                  <a:lumOff val="60000"/>
                </a:schemeClr>
              </a:solidFill>
              <a:ln w="38100" algn="ctr">
                <a:solidFill>
                  <a:schemeClr val="accent6"/>
                </a:solidFill>
                <a:round/>
                <a:headEnd/>
                <a:tailEnd/>
              </a:ln>
            </p:spPr>
            <p:txBody>
              <a:bodyPr/>
              <a:lstStyle/>
              <a:p>
                <a:endParaRPr lang="ja-JP" altLang="en-US" dirty="0">
                  <a:latin typeface="Arial" charset="0"/>
                </a:endParaRPr>
              </a:p>
            </p:txBody>
          </p:sp>
          <p:sp>
            <p:nvSpPr>
              <p:cNvPr id="173" name="直方体 102"/>
              <p:cNvSpPr>
                <a:spLocks noChangeArrowheads="1"/>
              </p:cNvSpPr>
              <p:nvPr/>
            </p:nvSpPr>
            <p:spPr bwMode="auto">
              <a:xfrm>
                <a:off x="416527" y="6539540"/>
                <a:ext cx="693813" cy="748090"/>
              </a:xfrm>
              <a:prstGeom prst="cube">
                <a:avLst>
                  <a:gd name="adj" fmla="val 23450"/>
                </a:avLst>
              </a:prstGeom>
              <a:solidFill>
                <a:schemeClr val="accent1">
                  <a:lumMod val="40000"/>
                  <a:lumOff val="60000"/>
                </a:schemeClr>
              </a:solidFill>
              <a:ln w="38100" algn="ctr">
                <a:solidFill>
                  <a:schemeClr val="tx2"/>
                </a:solidFill>
                <a:round/>
                <a:headEnd/>
                <a:tailEnd/>
              </a:ln>
            </p:spPr>
            <p:txBody>
              <a:bodyPr/>
              <a:lstStyle/>
              <a:p>
                <a:endParaRPr lang="ja-JP" altLang="en-US" dirty="0">
                  <a:latin typeface="Arial" charset="0"/>
                </a:endParaRPr>
              </a:p>
            </p:txBody>
          </p:sp>
          <p:sp>
            <p:nvSpPr>
              <p:cNvPr id="172" name="直方体 102"/>
              <p:cNvSpPr>
                <a:spLocks noChangeArrowheads="1"/>
              </p:cNvSpPr>
              <p:nvPr/>
            </p:nvSpPr>
            <p:spPr bwMode="auto">
              <a:xfrm>
                <a:off x="291250" y="6913584"/>
                <a:ext cx="693813" cy="670043"/>
              </a:xfrm>
              <a:prstGeom prst="cube">
                <a:avLst>
                  <a:gd name="adj" fmla="val 23450"/>
                </a:avLst>
              </a:prstGeom>
              <a:solidFill>
                <a:schemeClr val="accent1">
                  <a:lumMod val="40000"/>
                  <a:lumOff val="60000"/>
                </a:schemeClr>
              </a:solidFill>
              <a:ln w="38100" algn="ctr">
                <a:solidFill>
                  <a:schemeClr val="tx2"/>
                </a:solidFill>
                <a:round/>
                <a:headEnd/>
                <a:tailEnd/>
              </a:ln>
            </p:spPr>
            <p:txBody>
              <a:bodyPr/>
              <a:lstStyle/>
              <a:p>
                <a:endParaRPr lang="ja-JP" altLang="en-US" dirty="0">
                  <a:latin typeface="Arial" charset="0"/>
                </a:endParaRPr>
              </a:p>
            </p:txBody>
          </p:sp>
          <p:sp>
            <p:nvSpPr>
              <p:cNvPr id="161" name="直方体 102"/>
              <p:cNvSpPr>
                <a:spLocks noChangeArrowheads="1"/>
              </p:cNvSpPr>
              <p:nvPr/>
            </p:nvSpPr>
            <p:spPr bwMode="auto">
              <a:xfrm>
                <a:off x="64123" y="7529166"/>
                <a:ext cx="693813" cy="314325"/>
              </a:xfrm>
              <a:prstGeom prst="cube">
                <a:avLst>
                  <a:gd name="adj" fmla="val 23450"/>
                </a:avLst>
              </a:prstGeom>
              <a:solidFill>
                <a:schemeClr val="accent1">
                  <a:lumMod val="40000"/>
                  <a:lumOff val="60000"/>
                </a:schemeClr>
              </a:solidFill>
              <a:ln w="38100" algn="ctr">
                <a:solidFill>
                  <a:schemeClr val="tx2"/>
                </a:solidFill>
                <a:round/>
                <a:headEnd/>
                <a:tailEnd/>
              </a:ln>
            </p:spPr>
            <p:txBody>
              <a:bodyPr/>
              <a:lstStyle/>
              <a:p>
                <a:endParaRPr lang="ja-JP" altLang="en-US" dirty="0">
                  <a:latin typeface="Arial" charset="0"/>
                </a:endParaRPr>
              </a:p>
            </p:txBody>
          </p:sp>
          <p:sp>
            <p:nvSpPr>
              <p:cNvPr id="174" name="直方体 102"/>
              <p:cNvSpPr>
                <a:spLocks noChangeArrowheads="1"/>
              </p:cNvSpPr>
              <p:nvPr/>
            </p:nvSpPr>
            <p:spPr bwMode="auto">
              <a:xfrm>
                <a:off x="613044" y="6949437"/>
                <a:ext cx="629417" cy="329949"/>
              </a:xfrm>
              <a:prstGeom prst="cube">
                <a:avLst>
                  <a:gd name="adj" fmla="val 23450"/>
                </a:avLst>
              </a:prstGeom>
              <a:solidFill>
                <a:schemeClr val="accent3">
                  <a:lumMod val="40000"/>
                  <a:lumOff val="60000"/>
                </a:schemeClr>
              </a:solidFill>
              <a:ln w="38100" algn="ctr">
                <a:solidFill>
                  <a:schemeClr val="accent3"/>
                </a:solidFill>
                <a:round/>
                <a:headEnd/>
                <a:tailEnd/>
              </a:ln>
            </p:spPr>
            <p:txBody>
              <a:bodyPr/>
              <a:lstStyle/>
              <a:p>
                <a:endParaRPr lang="ja-JP" altLang="en-US" dirty="0">
                  <a:latin typeface="Arial" charset="0"/>
                </a:endParaRPr>
              </a:p>
            </p:txBody>
          </p:sp>
          <p:sp>
            <p:nvSpPr>
              <p:cNvPr id="168" name="直方体 102"/>
              <p:cNvSpPr>
                <a:spLocks noChangeArrowheads="1"/>
              </p:cNvSpPr>
              <p:nvPr/>
            </p:nvSpPr>
            <p:spPr bwMode="auto">
              <a:xfrm>
                <a:off x="600337" y="6567319"/>
                <a:ext cx="693815" cy="1169794"/>
              </a:xfrm>
              <a:prstGeom prst="cube">
                <a:avLst>
                  <a:gd name="adj" fmla="val 23450"/>
                </a:avLst>
              </a:prstGeom>
              <a:solidFill>
                <a:schemeClr val="accent3">
                  <a:lumMod val="40000"/>
                  <a:lumOff val="60000"/>
                </a:schemeClr>
              </a:solidFill>
              <a:ln w="38100" algn="ctr">
                <a:solidFill>
                  <a:schemeClr val="accent3"/>
                </a:solidFill>
                <a:round/>
                <a:headEnd/>
                <a:tailEnd/>
              </a:ln>
            </p:spPr>
            <p:txBody>
              <a:bodyPr/>
              <a:lstStyle/>
              <a:p>
                <a:endParaRPr lang="ja-JP" altLang="en-US" dirty="0">
                  <a:latin typeface="Arial" charset="0"/>
                </a:endParaRPr>
              </a:p>
            </p:txBody>
          </p:sp>
          <p:sp>
            <p:nvSpPr>
              <p:cNvPr id="164" name="直方体 102"/>
              <p:cNvSpPr>
                <a:spLocks noChangeArrowheads="1"/>
              </p:cNvSpPr>
              <p:nvPr/>
            </p:nvSpPr>
            <p:spPr bwMode="auto">
              <a:xfrm>
                <a:off x="421802" y="6961012"/>
                <a:ext cx="698978" cy="1019787"/>
              </a:xfrm>
              <a:prstGeom prst="cube">
                <a:avLst>
                  <a:gd name="adj" fmla="val 23450"/>
                </a:avLst>
              </a:prstGeom>
              <a:solidFill>
                <a:schemeClr val="accent3">
                  <a:lumMod val="40000"/>
                  <a:lumOff val="60000"/>
                </a:schemeClr>
              </a:solidFill>
              <a:ln w="38100" algn="ctr">
                <a:solidFill>
                  <a:schemeClr val="accent3"/>
                </a:solidFill>
                <a:round/>
                <a:headEnd/>
                <a:tailEnd/>
              </a:ln>
            </p:spPr>
            <p:txBody>
              <a:bodyPr/>
              <a:lstStyle/>
              <a:p>
                <a:endParaRPr lang="ja-JP" altLang="en-US" dirty="0">
                  <a:latin typeface="Arial" charset="0"/>
                </a:endParaRPr>
              </a:p>
            </p:txBody>
          </p:sp>
          <p:sp>
            <p:nvSpPr>
              <p:cNvPr id="162" name="直方体 102"/>
              <p:cNvSpPr>
                <a:spLocks noChangeArrowheads="1"/>
              </p:cNvSpPr>
              <p:nvPr/>
            </p:nvSpPr>
            <p:spPr bwMode="auto">
              <a:xfrm>
                <a:off x="1142942" y="6482802"/>
                <a:ext cx="693812" cy="1308380"/>
              </a:xfrm>
              <a:prstGeom prst="cube">
                <a:avLst>
                  <a:gd name="adj" fmla="val 23450"/>
                </a:avLst>
              </a:prstGeom>
              <a:solidFill>
                <a:schemeClr val="accent5">
                  <a:lumMod val="40000"/>
                  <a:lumOff val="60000"/>
                </a:schemeClr>
              </a:solidFill>
              <a:ln w="38100" algn="ctr">
                <a:solidFill>
                  <a:schemeClr val="accent5"/>
                </a:solidFill>
                <a:round/>
                <a:headEnd/>
                <a:tailEnd/>
              </a:ln>
            </p:spPr>
            <p:txBody>
              <a:bodyPr/>
              <a:lstStyle/>
              <a:p>
                <a:endParaRPr lang="ja-JP" altLang="en-US" dirty="0">
                  <a:latin typeface="Arial" charset="0"/>
                </a:endParaRPr>
              </a:p>
            </p:txBody>
          </p:sp>
          <p:sp>
            <p:nvSpPr>
              <p:cNvPr id="175" name="直方体 102"/>
              <p:cNvSpPr>
                <a:spLocks noChangeArrowheads="1"/>
              </p:cNvSpPr>
              <p:nvPr/>
            </p:nvSpPr>
            <p:spPr bwMode="auto">
              <a:xfrm>
                <a:off x="1895530" y="7030383"/>
                <a:ext cx="709780" cy="461502"/>
              </a:xfrm>
              <a:prstGeom prst="cube">
                <a:avLst>
                  <a:gd name="adj" fmla="val 23450"/>
                </a:avLst>
              </a:prstGeom>
              <a:solidFill>
                <a:schemeClr val="accent4">
                  <a:lumMod val="40000"/>
                  <a:lumOff val="60000"/>
                </a:schemeClr>
              </a:solidFill>
              <a:ln w="38100" algn="ctr">
                <a:solidFill>
                  <a:schemeClr val="accent4"/>
                </a:solidFill>
                <a:round/>
                <a:headEnd/>
                <a:tailEnd/>
              </a:ln>
            </p:spPr>
            <p:txBody>
              <a:bodyPr/>
              <a:lstStyle/>
              <a:p>
                <a:endParaRPr lang="ja-JP" altLang="en-US" dirty="0">
                  <a:latin typeface="Arial" charset="0"/>
                </a:endParaRPr>
              </a:p>
            </p:txBody>
          </p:sp>
          <p:sp>
            <p:nvSpPr>
              <p:cNvPr id="169" name="直方体 102"/>
              <p:cNvSpPr>
                <a:spLocks noChangeArrowheads="1"/>
              </p:cNvSpPr>
              <p:nvPr/>
            </p:nvSpPr>
            <p:spPr bwMode="auto">
              <a:xfrm>
                <a:off x="1795209" y="7223588"/>
                <a:ext cx="669181" cy="404611"/>
              </a:xfrm>
              <a:prstGeom prst="cube">
                <a:avLst>
                  <a:gd name="adj" fmla="val 23450"/>
                </a:avLst>
              </a:prstGeom>
              <a:solidFill>
                <a:schemeClr val="accent4">
                  <a:lumMod val="40000"/>
                  <a:lumOff val="60000"/>
                </a:schemeClr>
              </a:solidFill>
              <a:ln w="38100" algn="ctr">
                <a:solidFill>
                  <a:schemeClr val="accent4"/>
                </a:solidFill>
                <a:round/>
                <a:headEnd/>
                <a:tailEnd/>
              </a:ln>
            </p:spPr>
            <p:txBody>
              <a:bodyPr/>
              <a:lstStyle/>
              <a:p>
                <a:endParaRPr lang="ja-JP" altLang="en-US" dirty="0">
                  <a:latin typeface="Arial" charset="0"/>
                </a:endParaRPr>
              </a:p>
            </p:txBody>
          </p:sp>
        </p:grpSp>
        <p:cxnSp>
          <p:nvCxnSpPr>
            <p:cNvPr id="237" name="直線矢印コネクタ 96"/>
            <p:cNvCxnSpPr>
              <a:cxnSpLocks noChangeShapeType="1"/>
            </p:cNvCxnSpPr>
            <p:nvPr/>
          </p:nvCxnSpPr>
          <p:spPr bwMode="auto">
            <a:xfrm flipV="1">
              <a:off x="232965" y="4570816"/>
              <a:ext cx="1367009" cy="1205155"/>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240" name="直方体 102"/>
            <p:cNvSpPr>
              <a:spLocks noChangeArrowheads="1"/>
            </p:cNvSpPr>
            <p:nvPr/>
          </p:nvSpPr>
          <p:spPr bwMode="auto">
            <a:xfrm>
              <a:off x="2676764" y="4860494"/>
              <a:ext cx="554574" cy="800803"/>
            </a:xfrm>
            <a:prstGeom prst="cube">
              <a:avLst>
                <a:gd name="adj" fmla="val 23450"/>
              </a:avLst>
            </a:prstGeom>
            <a:solidFill>
              <a:schemeClr val="accent4">
                <a:lumMod val="40000"/>
                <a:lumOff val="60000"/>
              </a:schemeClr>
            </a:solidFill>
            <a:ln w="38100" algn="ctr">
              <a:solidFill>
                <a:schemeClr val="accent4"/>
              </a:solidFill>
              <a:round/>
              <a:headEnd/>
              <a:tailEnd/>
            </a:ln>
          </p:spPr>
          <p:txBody>
            <a:bodyPr/>
            <a:lstStyle/>
            <a:p>
              <a:endParaRPr lang="ja-JP" altLang="en-US" dirty="0">
                <a:latin typeface="Arial" charset="0"/>
              </a:endParaRPr>
            </a:p>
          </p:txBody>
        </p:sp>
        <p:sp>
          <p:nvSpPr>
            <p:cNvPr id="249" name="直方体 102"/>
            <p:cNvSpPr>
              <a:spLocks noChangeArrowheads="1"/>
            </p:cNvSpPr>
            <p:nvPr/>
          </p:nvSpPr>
          <p:spPr bwMode="auto">
            <a:xfrm>
              <a:off x="2077024" y="5010226"/>
              <a:ext cx="574988" cy="789363"/>
            </a:xfrm>
            <a:prstGeom prst="cube">
              <a:avLst>
                <a:gd name="adj" fmla="val 23450"/>
              </a:avLst>
            </a:prstGeom>
            <a:solidFill>
              <a:schemeClr val="accent5">
                <a:lumMod val="40000"/>
                <a:lumOff val="60000"/>
              </a:schemeClr>
            </a:solidFill>
            <a:ln w="38100" algn="ctr">
              <a:solidFill>
                <a:schemeClr val="accent5"/>
              </a:solidFill>
              <a:round/>
              <a:headEnd/>
              <a:tailEnd/>
            </a:ln>
          </p:spPr>
          <p:txBody>
            <a:bodyPr/>
            <a:lstStyle/>
            <a:p>
              <a:endParaRPr lang="ja-JP" altLang="en-US" dirty="0">
                <a:latin typeface="Arial" charset="0"/>
              </a:endParaRPr>
            </a:p>
          </p:txBody>
        </p:sp>
      </p:grpSp>
      <mc:AlternateContent xmlns:mc="http://schemas.openxmlformats.org/markup-compatibility/2006">
        <mc:Choice xmlns:a14="http://schemas.microsoft.com/office/drawing/2010/main" Requires="a14">
          <p:sp>
            <p:nvSpPr>
              <p:cNvPr id="255" name="テキスト ボックス 254"/>
              <p:cNvSpPr txBox="1"/>
              <p:nvPr/>
            </p:nvSpPr>
            <p:spPr>
              <a:xfrm>
                <a:off x="4724699" y="4689018"/>
                <a:ext cx="1100979" cy="646331"/>
              </a:xfrm>
              <a:prstGeom prst="rect">
                <a:avLst/>
              </a:prstGeom>
              <a:noFill/>
            </p:spPr>
            <p:txBody>
              <a:bodyPr wrap="squar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en-US" altLang="ja-JP" dirty="0" smtClean="0"/>
              </a:p>
              <a:p>
                <a:r>
                  <a:rPr lang="en-US" altLang="ja-JP" dirty="0" smtClean="0"/>
                  <a:t>  (</a:t>
                </a:r>
                <a:r>
                  <a:rPr lang="en-US" altLang="ja-JP" dirty="0">
                    <a:solidFill>
                      <a:schemeClr val="accent2"/>
                    </a:solidFill>
                  </a:rPr>
                  <a:t>3</a:t>
                </a:r>
                <a:r>
                  <a:rPr lang="ja-JP" altLang="en-US" dirty="0" smtClean="0">
                    <a:solidFill>
                      <a:schemeClr val="accent2"/>
                    </a:solidFill>
                  </a:rPr>
                  <a:t>状態</a:t>
                </a:r>
                <a:r>
                  <a:rPr lang="en-US" altLang="ja-JP" dirty="0" smtClean="0"/>
                  <a:t>)</a:t>
                </a:r>
                <a:endParaRPr kumimoji="1" lang="ja-JP" altLang="en-US" dirty="0"/>
              </a:p>
            </p:txBody>
          </p:sp>
        </mc:Choice>
        <mc:Fallback>
          <p:sp>
            <p:nvSpPr>
              <p:cNvPr id="255" name="テキスト ボックス 254"/>
              <p:cNvSpPr txBox="1">
                <a:spLocks noRot="1" noChangeAspect="1" noMove="1" noResize="1" noEditPoints="1" noAdjustHandles="1" noChangeArrowheads="1" noChangeShapeType="1" noTextEdit="1"/>
              </p:cNvSpPr>
              <p:nvPr/>
            </p:nvSpPr>
            <p:spPr>
              <a:xfrm>
                <a:off x="4724699" y="4689018"/>
                <a:ext cx="1100979" cy="646331"/>
              </a:xfrm>
              <a:prstGeom prst="rect">
                <a:avLst/>
              </a:prstGeom>
              <a:blipFill rotWithShape="1">
                <a:blip r:embed="rId7"/>
                <a:stretch>
                  <a:fillRect l="-4420" t="-7547" b="-1509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69387569"/>
      </p:ext>
    </p:extLst>
  </p:cSld>
  <p:clrMapOvr>
    <a:masterClrMapping/>
  </p:clrMapOvr>
  <mc:AlternateContent xmlns:mc="http://schemas.openxmlformats.org/markup-compatibility/2006" xmlns:p14="http://schemas.microsoft.com/office/powerpoint/2010/main">
    <mc:Choice Requires="p14">
      <p:transition spd="slow" p14:dur="2000" advTm="36430"/>
    </mc:Choice>
    <mc:Fallback xmlns="">
      <p:transition spd="slow" advTm="3643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重要度利用部</a:t>
            </a:r>
            <a:r>
              <a:rPr lang="en-US" altLang="ja-JP" dirty="0" smtClean="0"/>
              <a:t>:</a:t>
            </a:r>
            <a:r>
              <a:rPr lang="ja-JP" altLang="en-US" dirty="0" smtClean="0"/>
              <a:t>手順</a:t>
            </a:r>
            <a:r>
              <a:rPr lang="en-US" altLang="ja-JP" dirty="0" smtClean="0"/>
              <a:t>5</a:t>
            </a:r>
            <a:endParaRPr kumimoji="1" lang="ja-JP" altLang="en-US" dirty="0"/>
          </a:p>
        </p:txBody>
      </p:sp>
      <p:grpSp>
        <p:nvGrpSpPr>
          <p:cNvPr id="8" name="グループ化 7"/>
          <p:cNvGrpSpPr/>
          <p:nvPr/>
        </p:nvGrpSpPr>
        <p:grpSpPr>
          <a:xfrm>
            <a:off x="2159974" y="2911515"/>
            <a:ext cx="5786392" cy="3734408"/>
            <a:chOff x="2137582" y="2665625"/>
            <a:chExt cx="5786392" cy="3734408"/>
          </a:xfrm>
        </p:grpSpPr>
        <mc:AlternateContent xmlns:mc="http://schemas.openxmlformats.org/markup-compatibility/2006" xmlns:a14="http://schemas.microsoft.com/office/drawing/2010/main">
          <mc:Choice Requires="a14">
            <p:sp>
              <p:nvSpPr>
                <p:cNvPr id="4" name="テキスト ボックス 3"/>
                <p:cNvSpPr txBox="1"/>
                <p:nvPr/>
              </p:nvSpPr>
              <p:spPr>
                <a:xfrm>
                  <a:off x="2137582" y="2665625"/>
                  <a:ext cx="5786392" cy="834396"/>
                </a:xfrm>
                <a:prstGeom prst="rect">
                  <a:avLst/>
                </a:prstGeom>
                <a:noFill/>
              </p:spPr>
              <p:txBody>
                <a:bodyPr wrap="none" rtlCol="0">
                  <a:spAutoFit/>
                </a:bodyPr>
                <a:lstStyle/>
                <a:p>
                  <a14:m>
                    <m:oMath xmlns:m="http://schemas.openxmlformats.org/officeDocument/2006/math">
                      <m:sSup>
                        <m:sSupPr>
                          <m:ctrlPr>
                            <a:rPr kumimoji="1" lang="en-US" altLang="ja-JP" sz="2400" b="0" i="1" smtClean="0">
                              <a:latin typeface="Cambria Math"/>
                            </a:rPr>
                          </m:ctrlPr>
                        </m:sSupPr>
                        <m:e>
                          <m:r>
                            <a:rPr kumimoji="1" lang="en-US" altLang="ja-JP" sz="2400" b="0" i="1" smtClean="0">
                              <a:latin typeface="Cambria Math"/>
                            </a:rPr>
                            <m:t>𝑄</m:t>
                          </m:r>
                        </m:e>
                        <m:sup>
                          <m:r>
                            <a:rPr kumimoji="1" lang="en-US" altLang="ja-JP" sz="2400" b="0" i="1" smtClean="0">
                              <a:latin typeface="Cambria Math"/>
                            </a:rPr>
                            <m:t>′</m:t>
                          </m:r>
                        </m:sup>
                      </m:sSup>
                      <m:d>
                        <m:dPr>
                          <m:ctrlPr>
                            <a:rPr kumimoji="1" lang="en-US" altLang="ja-JP" sz="2400" b="0" i="1" smtClean="0">
                              <a:latin typeface="Cambria Math"/>
                            </a:rPr>
                          </m:ctrlPr>
                        </m:dPr>
                        <m:e>
                          <m:sSup>
                            <m:sSupPr>
                              <m:ctrlPr>
                                <a:rPr lang="en-US" altLang="ja-JP" sz="2400" i="1">
                                  <a:latin typeface="Cambria Math"/>
                                </a:rPr>
                              </m:ctrlPr>
                            </m:sSupPr>
                            <m:e>
                              <m:r>
                                <a:rPr lang="ja-JP" altLang="en-US" sz="2400" i="1">
                                  <a:latin typeface="Cambria Math"/>
                                </a:rPr>
                                <m:t>𝑠</m:t>
                              </m:r>
                            </m:e>
                            <m:sup>
                              <m:r>
                                <a:rPr lang="ja-JP" altLang="en-US" sz="2400" i="1">
                                  <a:latin typeface="Cambria Math"/>
                                </a:rPr>
                                <m:t>’</m:t>
                              </m:r>
                            </m:sup>
                          </m:sSup>
                          <m:r>
                            <a:rPr lang="en-US" altLang="ja-JP" sz="2400" b="0" i="1" smtClean="0">
                              <a:latin typeface="Cambria Math"/>
                            </a:rPr>
                            <m:t>,</m:t>
                          </m:r>
                          <m:sSub>
                            <m:sSubPr>
                              <m:ctrlPr>
                                <a:rPr lang="en-US" altLang="ja-JP" sz="2400" i="1">
                                  <a:latin typeface="Cambria Math"/>
                                </a:rPr>
                              </m:ctrlPr>
                            </m:sSubPr>
                            <m:e>
                              <m:r>
                                <a:rPr lang="en-US" altLang="ja-JP" sz="2400" i="1">
                                  <a:latin typeface="Cambria Math"/>
                                </a:rPr>
                                <m:t>𝑎</m:t>
                              </m:r>
                            </m:e>
                            <m:sub>
                              <m:r>
                                <a:rPr lang="en-US" altLang="ja-JP" sz="2400" i="1">
                                  <a:latin typeface="Cambria Math"/>
                                </a:rPr>
                                <m:t>𝑖</m:t>
                              </m:r>
                            </m:sub>
                          </m:sSub>
                        </m:e>
                      </m:d>
                    </m:oMath>
                  </a14:m>
                  <a:r>
                    <a:rPr kumimoji="1" lang="en-US" altLang="ja-JP" sz="2400" dirty="0" smtClean="0"/>
                    <a:t>=</a:t>
                  </a:r>
                  <a14:m>
                    <m:oMath xmlns:m="http://schemas.openxmlformats.org/officeDocument/2006/math">
                      <m:f>
                        <m:fPr>
                          <m:ctrlPr>
                            <a:rPr kumimoji="1" lang="en-US" altLang="ja-JP" sz="2400" i="1" dirty="0" smtClean="0">
                              <a:latin typeface="Cambria Math"/>
                            </a:rPr>
                          </m:ctrlPr>
                        </m:fPr>
                        <m:num>
                          <m:nary>
                            <m:naryPr>
                              <m:chr m:val="∑"/>
                              <m:supHide m:val="on"/>
                              <m:ctrlPr>
                                <a:rPr kumimoji="1" lang="en-US" altLang="ja-JP" sz="2400" i="1" dirty="0" smtClean="0">
                                  <a:latin typeface="Cambria Math"/>
                                </a:rPr>
                              </m:ctrlPr>
                            </m:naryPr>
                            <m:sub>
                              <m:sSub>
                                <m:sSubPr>
                                  <m:ctrlPr>
                                    <a:rPr kumimoji="1" lang="en-US" altLang="ja-JP" sz="2400" i="1" dirty="0" smtClean="0">
                                      <a:latin typeface="Cambria Math"/>
                                    </a:rPr>
                                  </m:ctrlPr>
                                </m:sSubPr>
                                <m:e>
                                  <m:r>
                                    <a:rPr kumimoji="1" lang="en-US" altLang="ja-JP" sz="2400" b="0" i="1" dirty="0" smtClean="0">
                                      <a:latin typeface="Cambria Math"/>
                                    </a:rPr>
                                    <m:t>𝐶</m:t>
                                  </m:r>
                                </m:e>
                                <m:sub>
                                  <m:r>
                                    <a:rPr kumimoji="1" lang="en-US" altLang="ja-JP" sz="2400" b="0" i="1" dirty="0" smtClean="0">
                                      <a:latin typeface="Cambria Math"/>
                                    </a:rPr>
                                    <m:t>𝑘</m:t>
                                  </m:r>
                                </m:sub>
                              </m:sSub>
                            </m:sub>
                            <m:sup/>
                            <m:e>
                              <m:nary>
                                <m:naryPr>
                                  <m:chr m:val="∑"/>
                                  <m:supHide m:val="on"/>
                                  <m:ctrlPr>
                                    <a:rPr kumimoji="1" lang="en-US" altLang="ja-JP" sz="2400" i="1" dirty="0" smtClean="0">
                                      <a:latin typeface="Cambria Math"/>
                                    </a:rPr>
                                  </m:ctrlPr>
                                </m:naryPr>
                                <m:sub>
                                  <m:sSub>
                                    <m:sSubPr>
                                      <m:ctrlPr>
                                        <a:rPr lang="en-US" altLang="ja-JP" sz="2400" i="1" dirty="0">
                                          <a:latin typeface="Cambria Math"/>
                                        </a:rPr>
                                      </m:ctrlPr>
                                    </m:sSubPr>
                                    <m:e>
                                      <m:r>
                                        <a:rPr lang="en-US" altLang="ja-JP" sz="2400" b="0" i="1" dirty="0" smtClean="0">
                                          <a:latin typeface="Cambria Math"/>
                                        </a:rPr>
                                        <m:t>𝐶</m:t>
                                      </m:r>
                                    </m:e>
                                    <m:sub>
                                      <m:r>
                                        <a:rPr lang="en-US" altLang="ja-JP" sz="2400" b="0" i="1" dirty="0" smtClean="0">
                                          <a:latin typeface="Cambria Math"/>
                                        </a:rPr>
                                        <m:t>𝑙</m:t>
                                      </m:r>
                                    </m:sub>
                                  </m:sSub>
                                </m:sub>
                                <m:sup/>
                                <m:e>
                                  <m:r>
                                    <a:rPr kumimoji="1" lang="en-US" altLang="ja-JP" sz="2400" i="1" dirty="0" smtClean="0">
                                      <a:latin typeface="Cambria Math"/>
                                      <a:ea typeface="Cambria Math"/>
                                    </a:rPr>
                                    <m:t>⋯</m:t>
                                  </m:r>
                                  <m:nary>
                                    <m:naryPr>
                                      <m:chr m:val="∑"/>
                                      <m:supHide m:val="on"/>
                                      <m:ctrlPr>
                                        <a:rPr kumimoji="1" lang="en-US" altLang="ja-JP" sz="2400" i="1" dirty="0" smtClean="0">
                                          <a:latin typeface="Cambria Math"/>
                                          <a:ea typeface="Cambria Math"/>
                                        </a:rPr>
                                      </m:ctrlPr>
                                    </m:naryPr>
                                    <m:sub>
                                      <m:sSub>
                                        <m:sSubPr>
                                          <m:ctrlPr>
                                            <a:rPr lang="en-US" altLang="ja-JP" sz="2400" i="1" dirty="0" smtClean="0">
                                              <a:latin typeface="Cambria Math"/>
                                            </a:rPr>
                                          </m:ctrlPr>
                                        </m:sSubPr>
                                        <m:e>
                                          <m:r>
                                            <a:rPr lang="en-US" altLang="ja-JP" sz="2400" b="0" i="1" dirty="0" smtClean="0">
                                              <a:latin typeface="Cambria Math"/>
                                            </a:rPr>
                                            <m:t>𝐶</m:t>
                                          </m:r>
                                        </m:e>
                                        <m:sub>
                                          <m:r>
                                            <a:rPr lang="en-US" altLang="ja-JP" sz="2400" b="0" i="1" dirty="0" smtClean="0">
                                              <a:latin typeface="Cambria Math"/>
                                            </a:rPr>
                                            <m:t>𝑚</m:t>
                                          </m:r>
                                        </m:sub>
                                      </m:sSub>
                                    </m:sub>
                                    <m:sup/>
                                    <m:e>
                                      <m:r>
                                        <a:rPr kumimoji="1" lang="en-US" altLang="ja-JP" sz="2400" b="0" i="1" dirty="0" smtClean="0">
                                          <a:latin typeface="Cambria Math"/>
                                          <a:ea typeface="Cambria Math"/>
                                        </a:rPr>
                                        <m:t>𝑄</m:t>
                                      </m:r>
                                      <m:d>
                                        <m:dPr>
                                          <m:ctrlPr>
                                            <a:rPr kumimoji="1" lang="en-US" altLang="ja-JP" sz="2400" b="0" i="1" dirty="0" smtClean="0">
                                              <a:latin typeface="Cambria Math"/>
                                              <a:ea typeface="Cambria Math"/>
                                            </a:rPr>
                                          </m:ctrlPr>
                                        </m:dPr>
                                        <m:e>
                                          <m:sSub>
                                            <m:sSubPr>
                                              <m:ctrlPr>
                                                <a:rPr kumimoji="1" lang="en-US" altLang="ja-JP" sz="2400" b="0" i="1" dirty="0" smtClean="0">
                                                  <a:latin typeface="Cambria Math"/>
                                                  <a:ea typeface="Cambria Math"/>
                                                </a:rPr>
                                              </m:ctrlPr>
                                            </m:sSubPr>
                                            <m:e>
                                              <m:r>
                                                <a:rPr kumimoji="1" lang="en-US" altLang="ja-JP" sz="2400" b="0" i="1" dirty="0" smtClean="0">
                                                  <a:latin typeface="Cambria Math"/>
                                                  <a:ea typeface="Cambria Math"/>
                                                </a:rPr>
                                                <m:t>𝑠</m:t>
                                              </m:r>
                                            </m:e>
                                            <m:sub>
                                              <m:r>
                                                <a:rPr kumimoji="1" lang="en-US" altLang="ja-JP" sz="2400" b="0" i="1" dirty="0" smtClean="0">
                                                  <a:latin typeface="Cambria Math"/>
                                                  <a:ea typeface="Cambria Math"/>
                                                </a:rPr>
                                                <m:t>𝑤</m:t>
                                              </m:r>
                                            </m:sub>
                                          </m:sSub>
                                          <m:r>
                                            <a:rPr kumimoji="1" lang="en-US" altLang="ja-JP" sz="2400" b="0" i="1" dirty="0" smtClean="0">
                                              <a:latin typeface="Cambria Math"/>
                                              <a:ea typeface="Cambria Math"/>
                                            </a:rPr>
                                            <m:t>,</m:t>
                                          </m:r>
                                          <m:sSub>
                                            <m:sSubPr>
                                              <m:ctrlPr>
                                                <a:rPr lang="en-US" altLang="ja-JP" sz="2400" i="1" smtClean="0">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e>
                                      </m:d>
                                      <m:r>
                                        <a:rPr kumimoji="1" lang="en-US" altLang="ja-JP" sz="2400" b="0" i="1" dirty="0" smtClean="0">
                                          <a:latin typeface="Cambria Math"/>
                                          <a:ea typeface="Cambria Math"/>
                                        </a:rPr>
                                        <m:t>∙</m:t>
                                      </m:r>
                                      <m:r>
                                        <a:rPr kumimoji="1" lang="en-US" altLang="ja-JP" sz="2400" b="0" i="1" dirty="0" smtClean="0">
                                          <a:latin typeface="Cambria Math"/>
                                          <a:ea typeface="Cambria Math"/>
                                        </a:rPr>
                                        <m:t>𝑁</m:t>
                                      </m:r>
                                      <m:d>
                                        <m:dPr>
                                          <m:ctrlPr>
                                            <a:rPr kumimoji="1" lang="en-US" altLang="ja-JP" sz="2400" b="0" i="1" dirty="0" smtClean="0">
                                              <a:latin typeface="Cambria Math"/>
                                              <a:ea typeface="Cambria Math"/>
                                            </a:rPr>
                                          </m:ctrlPr>
                                        </m:dPr>
                                        <m:e>
                                          <m:sSub>
                                            <m:sSubPr>
                                              <m:ctrlPr>
                                                <a:rPr lang="en-US" altLang="ja-JP" sz="2400" i="1" dirty="0">
                                                  <a:latin typeface="Cambria Math"/>
                                                  <a:ea typeface="Cambria Math"/>
                                                </a:rPr>
                                              </m:ctrlPr>
                                            </m:sSubPr>
                                            <m:e>
                                              <m:r>
                                                <a:rPr lang="en-US" altLang="ja-JP" sz="2400" i="1" dirty="0">
                                                  <a:latin typeface="Cambria Math"/>
                                                  <a:ea typeface="Cambria Math"/>
                                                </a:rPr>
                                                <m:t>𝑠</m:t>
                                              </m:r>
                                            </m:e>
                                            <m:sub>
                                              <m:r>
                                                <a:rPr lang="en-US" altLang="ja-JP" sz="2400" i="1" dirty="0">
                                                  <a:latin typeface="Cambria Math"/>
                                                  <a:ea typeface="Cambria Math"/>
                                                </a:rPr>
                                                <m:t>𝑤</m:t>
                                              </m:r>
                                            </m:sub>
                                          </m:sSub>
                                          <m:r>
                                            <a:rPr kumimoji="1" lang="en-US" altLang="ja-JP" sz="2400" b="0" i="1" dirty="0" smtClean="0">
                                              <a:latin typeface="Cambria Math"/>
                                              <a:ea typeface="Cambria Math"/>
                                            </a:rPr>
                                            <m:t>,</m:t>
                                          </m:r>
                                          <m:sSub>
                                            <m:sSubPr>
                                              <m:ctrlPr>
                                                <a:rPr lang="en-US" altLang="ja-JP" sz="2400" i="1" smtClean="0">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e>
                                      </m:d>
                                    </m:e>
                                  </m:nary>
                                </m:e>
                              </m:nary>
                            </m:e>
                          </m:nary>
                        </m:num>
                        <m:den>
                          <m:nary>
                            <m:naryPr>
                              <m:chr m:val="∑"/>
                              <m:supHide m:val="on"/>
                              <m:ctrlPr>
                                <a:rPr lang="en-US" altLang="ja-JP" sz="2400" i="1" dirty="0">
                                  <a:latin typeface="Cambria Math"/>
                                </a:rPr>
                              </m:ctrlPr>
                            </m:naryPr>
                            <m:sub>
                              <m:sSub>
                                <m:sSubPr>
                                  <m:ctrlPr>
                                    <a:rPr lang="en-US" altLang="ja-JP" sz="2400" i="1" dirty="0">
                                      <a:latin typeface="Cambria Math"/>
                                    </a:rPr>
                                  </m:ctrlPr>
                                </m:sSubPr>
                                <m:e>
                                  <m:r>
                                    <a:rPr lang="en-US" altLang="ja-JP" sz="2400" i="1" dirty="0">
                                      <a:latin typeface="Cambria Math"/>
                                    </a:rPr>
                                    <m:t>𝐶</m:t>
                                  </m:r>
                                </m:e>
                                <m:sub>
                                  <m:r>
                                    <a:rPr lang="en-US" altLang="ja-JP" sz="2400" i="1" dirty="0">
                                      <a:latin typeface="Cambria Math"/>
                                    </a:rPr>
                                    <m:t>𝑘</m:t>
                                  </m:r>
                                </m:sub>
                              </m:sSub>
                            </m:sub>
                            <m:sup/>
                            <m:e>
                              <m:nary>
                                <m:naryPr>
                                  <m:chr m:val="∑"/>
                                  <m:supHide m:val="on"/>
                                  <m:ctrlPr>
                                    <a:rPr lang="en-US" altLang="ja-JP" sz="2400" i="1" dirty="0">
                                      <a:latin typeface="Cambria Math"/>
                                    </a:rPr>
                                  </m:ctrlPr>
                                </m:naryPr>
                                <m:sub>
                                  <m:sSub>
                                    <m:sSubPr>
                                      <m:ctrlPr>
                                        <a:rPr lang="en-US" altLang="ja-JP" sz="2400" i="1" dirty="0">
                                          <a:latin typeface="Cambria Math"/>
                                        </a:rPr>
                                      </m:ctrlPr>
                                    </m:sSubPr>
                                    <m:e>
                                      <m:r>
                                        <a:rPr lang="en-US" altLang="ja-JP" sz="2400" b="0" i="1" dirty="0" smtClean="0">
                                          <a:latin typeface="Cambria Math"/>
                                        </a:rPr>
                                        <m:t>𝐶</m:t>
                                      </m:r>
                                    </m:e>
                                    <m:sub>
                                      <m:r>
                                        <a:rPr lang="en-US" altLang="ja-JP" sz="2400" b="0" i="1" dirty="0" smtClean="0">
                                          <a:latin typeface="Cambria Math"/>
                                        </a:rPr>
                                        <m:t>𝑙</m:t>
                                      </m:r>
                                    </m:sub>
                                  </m:sSub>
                                </m:sub>
                                <m:sup/>
                                <m:e>
                                  <m:r>
                                    <a:rPr lang="en-US" altLang="ja-JP" sz="2400" i="1" dirty="0">
                                      <a:latin typeface="Cambria Math"/>
                                      <a:ea typeface="Cambria Math"/>
                                    </a:rPr>
                                    <m:t>⋯</m:t>
                                  </m:r>
                                  <m:nary>
                                    <m:naryPr>
                                      <m:chr m:val="∑"/>
                                      <m:supHide m:val="on"/>
                                      <m:ctrlPr>
                                        <a:rPr lang="en-US" altLang="ja-JP" sz="2400" i="1" dirty="0">
                                          <a:latin typeface="Cambria Math"/>
                                          <a:ea typeface="Cambria Math"/>
                                        </a:rPr>
                                      </m:ctrlPr>
                                    </m:naryPr>
                                    <m:sub>
                                      <m:sSub>
                                        <m:sSubPr>
                                          <m:ctrlPr>
                                            <a:rPr lang="en-US" altLang="ja-JP" sz="2400" i="1" dirty="0">
                                              <a:latin typeface="Cambria Math"/>
                                            </a:rPr>
                                          </m:ctrlPr>
                                        </m:sSubPr>
                                        <m:e>
                                          <m:r>
                                            <a:rPr lang="en-US" altLang="ja-JP" sz="2400" b="0" i="1" dirty="0" smtClean="0">
                                              <a:latin typeface="Cambria Math"/>
                                            </a:rPr>
                                            <m:t>𝐶</m:t>
                                          </m:r>
                                        </m:e>
                                        <m:sub>
                                          <m:r>
                                            <a:rPr lang="en-US" altLang="ja-JP" sz="2400" b="0" i="1" dirty="0" smtClean="0">
                                              <a:latin typeface="Cambria Math"/>
                                            </a:rPr>
                                            <m:t>𝑚</m:t>
                                          </m:r>
                                        </m:sub>
                                      </m:sSub>
                                    </m:sub>
                                    <m:sup/>
                                    <m:e>
                                      <m:r>
                                        <a:rPr lang="en-US" altLang="ja-JP" sz="2400" i="1" dirty="0">
                                          <a:latin typeface="Cambria Math"/>
                                          <a:ea typeface="Cambria Math"/>
                                        </a:rPr>
                                        <m:t>𝑁</m:t>
                                      </m:r>
                                      <m:d>
                                        <m:dPr>
                                          <m:ctrlPr>
                                            <a:rPr lang="en-US" altLang="ja-JP" sz="2400" i="1" dirty="0">
                                              <a:latin typeface="Cambria Math"/>
                                              <a:ea typeface="Cambria Math"/>
                                            </a:rPr>
                                          </m:ctrlPr>
                                        </m:dPr>
                                        <m:e>
                                          <m:sSub>
                                            <m:sSubPr>
                                              <m:ctrlPr>
                                                <a:rPr lang="en-US" altLang="ja-JP" sz="2400" i="1" dirty="0">
                                                  <a:latin typeface="Cambria Math"/>
                                                  <a:ea typeface="Cambria Math"/>
                                                </a:rPr>
                                              </m:ctrlPr>
                                            </m:sSubPr>
                                            <m:e>
                                              <m:r>
                                                <a:rPr lang="en-US" altLang="ja-JP" sz="2400" i="1" dirty="0">
                                                  <a:latin typeface="Cambria Math"/>
                                                  <a:ea typeface="Cambria Math"/>
                                                </a:rPr>
                                                <m:t>𝑠</m:t>
                                              </m:r>
                                            </m:e>
                                            <m:sub>
                                              <m:r>
                                                <a:rPr lang="en-US" altLang="ja-JP" sz="2400" i="1" dirty="0">
                                                  <a:latin typeface="Cambria Math"/>
                                                  <a:ea typeface="Cambria Math"/>
                                                </a:rPr>
                                                <m:t>𝑤</m:t>
                                              </m:r>
                                            </m:sub>
                                          </m:sSub>
                                          <m:r>
                                            <a:rPr lang="en-US" altLang="ja-JP" sz="2400" b="0" i="1" dirty="0" smtClean="0">
                                              <a:latin typeface="Cambria Math"/>
                                              <a:ea typeface="Cambria Math"/>
                                            </a:rPr>
                                            <m:t>,</m:t>
                                          </m:r>
                                          <m:sSub>
                                            <m:sSubPr>
                                              <m:ctrlPr>
                                                <a:rPr lang="en-US" altLang="ja-JP" sz="2400" i="1" smtClean="0">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e>
                                      </m:d>
                                    </m:e>
                                  </m:nary>
                                </m:e>
                              </m:nary>
                            </m:e>
                          </m:nary>
                        </m:den>
                      </m:f>
                    </m:oMath>
                  </a14:m>
                  <a:r>
                    <a:rPr kumimoji="1" lang="ja-JP" altLang="en-US" sz="2400" dirty="0" smtClean="0"/>
                    <a:t>      </a:t>
                  </a:r>
                  <a:r>
                    <a:rPr kumimoji="1" lang="en-US" altLang="ja-JP" sz="2400" dirty="0" smtClean="0"/>
                    <a:t>(4)</a:t>
                  </a:r>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137582" y="2665625"/>
                  <a:ext cx="5786392" cy="834396"/>
                </a:xfrm>
                <a:prstGeom prst="rect">
                  <a:avLst/>
                </a:prstGeom>
                <a:blipFill rotWithShape="1">
                  <a:blip r:embed="rId2"/>
                  <a:stretch>
                    <a:fillRect r="-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2293586" y="3548868"/>
                  <a:ext cx="4570482" cy="2851165"/>
                </a:xfrm>
                <a:prstGeom prst="rect">
                  <a:avLst/>
                </a:prstGeom>
                <a:noFill/>
              </p:spPr>
              <p:txBody>
                <a:bodyPr wrap="none" rtlCol="0">
                  <a:spAutoFit/>
                </a:bodyPr>
                <a:lstStyle/>
                <a:p>
                  <a:r>
                    <a:rPr lang="ja-JP" altLang="en-US" dirty="0" smtClean="0"/>
                    <a:t>統合対象となる各センサのセンサ値の集合</a:t>
                  </a:r>
                  <a:endParaRPr lang="en-US" altLang="ja-JP" dirty="0" smtClean="0"/>
                </a:p>
                <a:p>
                  <a:r>
                    <a:rPr kumimoji="1" lang="ja-JP" altLang="en-US" dirty="0" smtClean="0"/>
                    <a:t>　センサ</a:t>
                  </a:r>
                  <a:r>
                    <a:rPr lang="ja-JP" altLang="en-US" dirty="0"/>
                    <a:t>ｋ</a:t>
                  </a:r>
                  <a:r>
                    <a:rPr lang="ja-JP" altLang="en-US" dirty="0" smtClean="0"/>
                    <a:t>　 </a:t>
                  </a:r>
                  <a14:m>
                    <m:oMath xmlns:m="http://schemas.openxmlformats.org/officeDocument/2006/math">
                      <m:sSub>
                        <m:sSubPr>
                          <m:ctrlPr>
                            <a:rPr lang="en-US" altLang="ja-JP" b="0" i="1" dirty="0" smtClean="0">
                              <a:latin typeface="Cambria Math"/>
                              <a:ea typeface="Cambria Math"/>
                            </a:rPr>
                          </m:ctrlPr>
                        </m:sSubPr>
                        <m:e>
                          <m:r>
                            <a:rPr lang="en-US" altLang="ja-JP" b="0" i="1" dirty="0" smtClean="0">
                              <a:latin typeface="Cambria Math"/>
                              <a:ea typeface="Cambria Math"/>
                            </a:rPr>
                            <m:t>𝐶</m:t>
                          </m:r>
                        </m:e>
                        <m:sub>
                          <m:r>
                            <a:rPr lang="en-US" altLang="ja-JP" b="0" i="1" dirty="0" smtClean="0">
                              <a:latin typeface="Cambria Math"/>
                              <a:ea typeface="Cambria Math"/>
                            </a:rPr>
                            <m:t>𝑘</m:t>
                          </m:r>
                          <m:r>
                            <a:rPr lang="en-US" altLang="ja-JP" b="0" i="1" dirty="0" smtClean="0">
                              <a:latin typeface="Cambria Math"/>
                              <a:ea typeface="Cambria Math"/>
                            </a:rPr>
                            <m:t> </m:t>
                          </m:r>
                        </m:sub>
                      </m:sSub>
                      <m:r>
                        <a:rPr lang="en-US" altLang="ja-JP" i="1" dirty="0">
                          <a:latin typeface="Cambria Math"/>
                          <a:ea typeface="Cambria Math"/>
                        </a:rPr>
                        <m:t>≔</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b="0" i="1" dirty="0" smtClean="0">
                                  <a:latin typeface="Cambria Math"/>
                                  <a:ea typeface="Cambria Math"/>
                                </a:rPr>
                                <m:t>𝑣</m:t>
                              </m:r>
                            </m:e>
                            <m:sub>
                              <m:r>
                                <a:rPr lang="en-US" altLang="ja-JP" b="0" i="1" dirty="0" smtClean="0">
                                  <a:latin typeface="Cambria Math"/>
                                  <a:ea typeface="Cambria Math"/>
                                </a:rPr>
                                <m:t>𝑘</m:t>
                              </m:r>
                              <m:r>
                                <a:rPr lang="en-US" altLang="ja-JP" b="0" i="1" dirty="0" smtClean="0">
                                  <a:latin typeface="Cambria Math"/>
                                  <a:ea typeface="Cambria Math"/>
                                </a:rPr>
                                <m:t>,</m:t>
                              </m:r>
                              <m:r>
                                <a:rPr lang="en-US" altLang="ja-JP" b="0" i="1" dirty="0" smtClean="0">
                                  <a:latin typeface="Cambria Math"/>
                                  <a:ea typeface="Cambria Math"/>
                                </a:rPr>
                                <m:t>𝑜</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i="1" dirty="0">
                                  <a:latin typeface="Cambria Math"/>
                                  <a:ea typeface="Cambria Math"/>
                                </a:rPr>
                                <m:t>𝑘</m:t>
                              </m:r>
                              <m:r>
                                <a:rPr lang="en-US" altLang="ja-JP" i="1" dirty="0">
                                  <a:latin typeface="Cambria Math"/>
                                  <a:ea typeface="Cambria Math"/>
                                </a:rPr>
                                <m:t>,</m:t>
                              </m:r>
                              <m:r>
                                <a:rPr lang="en-US" altLang="ja-JP" b="0" i="1" dirty="0" smtClean="0">
                                  <a:latin typeface="Cambria Math"/>
                                  <a:ea typeface="Cambria Math"/>
                                </a:rPr>
                                <m:t>𝑝</m:t>
                              </m:r>
                            </m:sub>
                          </m:sSub>
                          <m:r>
                            <a:rPr lang="en-US" altLang="ja-JP" b="0" i="1" dirty="0" smtClean="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i="1" dirty="0">
                                  <a:latin typeface="Cambria Math"/>
                                  <a:ea typeface="Cambria Math"/>
                                </a:rPr>
                                <m:t>𝑘</m:t>
                              </m:r>
                              <m:r>
                                <a:rPr lang="en-US" altLang="ja-JP" i="1" dirty="0">
                                  <a:latin typeface="Cambria Math"/>
                                  <a:ea typeface="Cambria Math"/>
                                </a:rPr>
                                <m:t>,</m:t>
                              </m:r>
                              <m:r>
                                <a:rPr lang="en-US" altLang="ja-JP" b="0" i="1" dirty="0" smtClean="0">
                                  <a:latin typeface="Cambria Math"/>
                                  <a:ea typeface="Cambria Math"/>
                                </a:rPr>
                                <m:t>𝑞</m:t>
                              </m:r>
                            </m:sub>
                          </m:sSub>
                        </m:e>
                      </m:d>
                    </m:oMath>
                  </a14:m>
                  <a:endParaRPr lang="en-US" altLang="ja-JP" dirty="0" smtClean="0"/>
                </a:p>
                <a:p>
                  <a:r>
                    <a:rPr kumimoji="1" lang="ja-JP" altLang="en-US" dirty="0" smtClean="0"/>
                    <a:t>　センサｌ</a:t>
                  </a:r>
                  <a14:m>
                    <m:oMath xmlns:m="http://schemas.openxmlformats.org/officeDocument/2006/math">
                      <m:r>
                        <a:rPr lang="ja-JP" altLang="en-US" b="0" i="1" dirty="0" smtClean="0">
                          <a:latin typeface="Cambria Math"/>
                          <a:ea typeface="Cambria Math"/>
                        </a:rPr>
                        <m:t>　</m:t>
                      </m:r>
                      <m:sSub>
                        <m:sSubPr>
                          <m:ctrlPr>
                            <a:rPr lang="en-US" altLang="ja-JP" i="1" dirty="0">
                              <a:latin typeface="Cambria Math"/>
                              <a:ea typeface="Cambria Math"/>
                            </a:rPr>
                          </m:ctrlPr>
                        </m:sSubPr>
                        <m:e>
                          <m:r>
                            <a:rPr lang="en-US" altLang="ja-JP" i="1" dirty="0">
                              <a:latin typeface="Cambria Math"/>
                              <a:ea typeface="Cambria Math"/>
                            </a:rPr>
                            <m:t>𝐶</m:t>
                          </m:r>
                        </m:e>
                        <m:sub>
                          <m:r>
                            <a:rPr lang="en-US" altLang="ja-JP" b="0" i="1" dirty="0" smtClean="0">
                              <a:latin typeface="Cambria Math"/>
                              <a:ea typeface="Cambria Math"/>
                            </a:rPr>
                            <m:t>𝑙</m:t>
                          </m:r>
                        </m:sub>
                      </m:sSub>
                      <m:r>
                        <a:rPr lang="en-US" altLang="ja-JP" b="0" i="1" dirty="0" smtClean="0">
                          <a:latin typeface="Cambria Math"/>
                          <a:ea typeface="Cambria Math"/>
                        </a:rPr>
                        <m:t>  </m:t>
                      </m:r>
                      <m:r>
                        <a:rPr lang="en-US" altLang="ja-JP" i="1" dirty="0">
                          <a:latin typeface="Cambria Math"/>
                          <a:ea typeface="Cambria Math"/>
                        </a:rPr>
                        <m:t>≔</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𝑙</m:t>
                              </m:r>
                              <m:r>
                                <a:rPr lang="en-US" altLang="ja-JP" i="1" dirty="0">
                                  <a:latin typeface="Cambria Math"/>
                                  <a:ea typeface="Cambria Math"/>
                                </a:rPr>
                                <m:t>,</m:t>
                              </m:r>
                              <m:r>
                                <a:rPr lang="en-US" altLang="ja-JP" i="1" dirty="0">
                                  <a:latin typeface="Cambria Math"/>
                                  <a:ea typeface="Cambria Math"/>
                                </a:rPr>
                                <m:t>𝑜</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𝑙</m:t>
                              </m:r>
                              <m:r>
                                <a:rPr lang="en-US" altLang="ja-JP" i="1" dirty="0">
                                  <a:latin typeface="Cambria Math"/>
                                  <a:ea typeface="Cambria Math"/>
                                </a:rPr>
                                <m:t>,</m:t>
                              </m:r>
                              <m:r>
                                <a:rPr lang="en-US" altLang="ja-JP" i="1" dirty="0">
                                  <a:latin typeface="Cambria Math"/>
                                  <a:ea typeface="Cambria Math"/>
                                </a:rPr>
                                <m:t>𝑝</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𝑙</m:t>
                              </m:r>
                              <m:r>
                                <a:rPr lang="en-US" altLang="ja-JP" i="1" dirty="0">
                                  <a:latin typeface="Cambria Math"/>
                                  <a:ea typeface="Cambria Math"/>
                                </a:rPr>
                                <m:t>,</m:t>
                              </m:r>
                              <m:r>
                                <a:rPr lang="en-US" altLang="ja-JP" i="1" dirty="0">
                                  <a:latin typeface="Cambria Math"/>
                                  <a:ea typeface="Cambria Math"/>
                                </a:rPr>
                                <m:t>𝑞</m:t>
                              </m:r>
                            </m:sub>
                          </m:sSub>
                        </m:e>
                      </m:d>
                    </m:oMath>
                  </a14:m>
                  <a:endParaRPr kumimoji="1" lang="en-US" altLang="ja-JP" dirty="0" smtClean="0"/>
                </a:p>
                <a:p>
                  <a:r>
                    <a:rPr lang="ja-JP" altLang="en-US" dirty="0" smtClean="0"/>
                    <a:t>　センサｍ</a:t>
                  </a:r>
                  <a14:m>
                    <m:oMath xmlns:m="http://schemas.openxmlformats.org/officeDocument/2006/math">
                      <m:sSub>
                        <m:sSubPr>
                          <m:ctrlPr>
                            <a:rPr lang="en-US" altLang="ja-JP" i="1" dirty="0">
                              <a:latin typeface="Cambria Math"/>
                              <a:ea typeface="Cambria Math"/>
                            </a:rPr>
                          </m:ctrlPr>
                        </m:sSubPr>
                        <m:e>
                          <m:r>
                            <a:rPr lang="ja-JP" altLang="en-US" b="0" i="1" dirty="0" smtClean="0">
                              <a:latin typeface="Cambria Math"/>
                              <a:ea typeface="Cambria Math"/>
                            </a:rPr>
                            <m:t>　</m:t>
                          </m:r>
                          <m:r>
                            <a:rPr lang="en-US" altLang="ja-JP" i="1" dirty="0">
                              <a:latin typeface="Cambria Math"/>
                              <a:ea typeface="Cambria Math"/>
                            </a:rPr>
                            <m:t>𝐶</m:t>
                          </m:r>
                        </m:e>
                        <m:sub>
                          <m:r>
                            <a:rPr lang="en-US" altLang="ja-JP" b="0" i="1" dirty="0" smtClean="0">
                              <a:latin typeface="Cambria Math"/>
                              <a:ea typeface="Cambria Math"/>
                            </a:rPr>
                            <m:t>𝑚</m:t>
                          </m:r>
                        </m:sub>
                      </m:sSub>
                      <m:r>
                        <a:rPr lang="en-US" altLang="ja-JP" i="1" dirty="0">
                          <a:latin typeface="Cambria Math"/>
                          <a:ea typeface="Cambria Math"/>
                        </a:rPr>
                        <m:t>≔</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𝑚</m:t>
                              </m:r>
                              <m:r>
                                <a:rPr lang="en-US" altLang="ja-JP" i="1" dirty="0">
                                  <a:latin typeface="Cambria Math"/>
                                  <a:ea typeface="Cambria Math"/>
                                </a:rPr>
                                <m:t>,</m:t>
                              </m:r>
                              <m:r>
                                <a:rPr lang="en-US" altLang="ja-JP" i="1" dirty="0">
                                  <a:latin typeface="Cambria Math"/>
                                  <a:ea typeface="Cambria Math"/>
                                </a:rPr>
                                <m:t>𝑜</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𝑚</m:t>
                              </m:r>
                              <m:r>
                                <a:rPr lang="en-US" altLang="ja-JP" i="1" dirty="0">
                                  <a:latin typeface="Cambria Math"/>
                                  <a:ea typeface="Cambria Math"/>
                                </a:rPr>
                                <m:t>,</m:t>
                              </m:r>
                              <m:r>
                                <a:rPr lang="en-US" altLang="ja-JP" i="1" dirty="0">
                                  <a:latin typeface="Cambria Math"/>
                                  <a:ea typeface="Cambria Math"/>
                                </a:rPr>
                                <m:t>𝑝</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b="0" i="1" dirty="0" smtClean="0">
                                  <a:latin typeface="Cambria Math"/>
                                  <a:ea typeface="Cambria Math"/>
                                </a:rPr>
                                <m:t>𝑚</m:t>
                              </m:r>
                              <m:r>
                                <a:rPr lang="en-US" altLang="ja-JP" i="1" dirty="0">
                                  <a:latin typeface="Cambria Math"/>
                                  <a:ea typeface="Cambria Math"/>
                                </a:rPr>
                                <m:t>,</m:t>
                              </m:r>
                              <m:r>
                                <a:rPr lang="en-US" altLang="ja-JP" i="1" dirty="0">
                                  <a:latin typeface="Cambria Math"/>
                                  <a:ea typeface="Cambria Math"/>
                                </a:rPr>
                                <m:t>𝑞</m:t>
                              </m:r>
                            </m:sub>
                          </m:sSub>
                        </m:e>
                      </m:d>
                    </m:oMath>
                  </a14:m>
                  <a:endParaRPr lang="en-US" altLang="ja-JP" dirty="0" smtClean="0"/>
                </a:p>
                <a:p>
                  <a:r>
                    <a:rPr kumimoji="1" lang="ja-JP" altLang="en-US" dirty="0"/>
                    <a:t>統合</a:t>
                  </a:r>
                  <a:r>
                    <a:rPr kumimoji="1" lang="ja-JP" altLang="en-US" dirty="0" smtClean="0"/>
                    <a:t>対象となる単位状態</a:t>
                  </a:r>
                  <a:endParaRPr kumimoji="1" lang="en-US" altLang="ja-JP" dirty="0" smtClean="0"/>
                </a:p>
                <a:p>
                  <a:r>
                    <a:rPr lang="ja-JP" altLang="en-US" dirty="0"/>
                    <a:t>　</a:t>
                  </a:r>
                  <a:r>
                    <a:rPr lang="ja-JP" altLang="en-US" dirty="0" smtClean="0"/>
                    <a:t> </a:t>
                  </a:r>
                  <a14:m>
                    <m:oMath xmlns:m="http://schemas.openxmlformats.org/officeDocument/2006/math">
                      <m:sSub>
                        <m:sSubPr>
                          <m:ctrlPr>
                            <a:rPr lang="en-US" altLang="ja-JP" i="1" dirty="0">
                              <a:latin typeface="Cambria Math"/>
                              <a:ea typeface="Cambria Math"/>
                            </a:rPr>
                          </m:ctrlPr>
                        </m:sSubPr>
                        <m:e>
                          <m:r>
                            <a:rPr lang="en-US" altLang="ja-JP" i="1" dirty="0">
                              <a:latin typeface="Cambria Math"/>
                              <a:ea typeface="Cambria Math"/>
                            </a:rPr>
                            <m:t>𝑠</m:t>
                          </m:r>
                        </m:e>
                        <m:sub>
                          <m:r>
                            <a:rPr lang="en-US" altLang="ja-JP" i="1" dirty="0">
                              <a:latin typeface="Cambria Math"/>
                              <a:ea typeface="Cambria Math"/>
                            </a:rPr>
                            <m:t>𝑤</m:t>
                          </m:r>
                        </m:sub>
                      </m:sSub>
                      <m:r>
                        <a:rPr lang="en-US" altLang="ja-JP" b="0" i="1" dirty="0" smtClean="0">
                          <a:latin typeface="Cambria Math"/>
                          <a:ea typeface="Cambria Math"/>
                        </a:rPr>
                        <m:t>≔</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b="0" i="1" dirty="0" smtClean="0">
                                  <a:latin typeface="Cambria Math"/>
                                  <a:ea typeface="Cambria Math"/>
                                </a:rPr>
                                <m:t>𝑣</m:t>
                              </m:r>
                            </m:e>
                            <m:sub>
                              <m:r>
                                <a:rPr lang="en-US" altLang="ja-JP" b="0" i="1" dirty="0" smtClean="0">
                                  <a:latin typeface="Cambria Math"/>
                                  <a:ea typeface="Cambria Math"/>
                                </a:rPr>
                                <m:t>𝑘</m:t>
                              </m:r>
                              <m:r>
                                <a:rPr lang="en-US" altLang="ja-JP" b="0" i="1" dirty="0" smtClean="0">
                                  <a:latin typeface="Cambria Math"/>
                                  <a:ea typeface="Cambria Math"/>
                                </a:rPr>
                                <m:t>,</m:t>
                              </m:r>
                              <m:r>
                                <a:rPr lang="en-US" altLang="ja-JP" b="0" i="1" dirty="0" smtClean="0">
                                  <a:latin typeface="Cambria Math"/>
                                  <a:ea typeface="Cambria Math"/>
                                </a:rPr>
                                <m:t>𝑜</m:t>
                              </m:r>
                            </m:sub>
                          </m:sSub>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i="1" dirty="0">
                                  <a:latin typeface="Cambria Math"/>
                                  <a:ea typeface="Cambria Math"/>
                                </a:rPr>
                                <m:t>𝑙</m:t>
                              </m:r>
                              <m:r>
                                <a:rPr lang="en-US" altLang="ja-JP" i="1" dirty="0">
                                  <a:latin typeface="Cambria Math"/>
                                  <a:ea typeface="Cambria Math"/>
                                </a:rPr>
                                <m:t>,</m:t>
                              </m:r>
                              <m:r>
                                <a:rPr lang="en-US" altLang="ja-JP" i="1" dirty="0">
                                  <a:latin typeface="Cambria Math"/>
                                  <a:ea typeface="Cambria Math"/>
                                </a:rPr>
                                <m:t>𝑝</m:t>
                              </m:r>
                            </m:sub>
                          </m:sSub>
                          <m:r>
                            <a:rPr lang="en-US" altLang="ja-JP" b="0" i="1" dirty="0" smtClean="0">
                              <a:latin typeface="Cambria Math"/>
                              <a:ea typeface="Cambria Math"/>
                            </a:rPr>
                            <m:t>,</m:t>
                          </m:r>
                          <m:r>
                            <a:rPr lang="en-US" altLang="ja-JP" i="1" dirty="0">
                              <a:latin typeface="Cambria Math"/>
                              <a:ea typeface="Cambria Math"/>
                            </a:rPr>
                            <m:t>⋯,</m:t>
                          </m:r>
                          <m:sSub>
                            <m:sSubPr>
                              <m:ctrlPr>
                                <a:rPr lang="en-US" altLang="ja-JP" i="1" dirty="0">
                                  <a:latin typeface="Cambria Math"/>
                                  <a:ea typeface="Cambria Math"/>
                                </a:rPr>
                              </m:ctrlPr>
                            </m:sSubPr>
                            <m:e>
                              <m:r>
                                <a:rPr lang="en-US" altLang="ja-JP" i="1" dirty="0">
                                  <a:latin typeface="Cambria Math"/>
                                  <a:ea typeface="Cambria Math"/>
                                </a:rPr>
                                <m:t>𝑣</m:t>
                              </m:r>
                            </m:e>
                            <m:sub>
                              <m:r>
                                <a:rPr lang="en-US" altLang="ja-JP" i="1" dirty="0">
                                  <a:latin typeface="Cambria Math"/>
                                  <a:ea typeface="Cambria Math"/>
                                </a:rPr>
                                <m:t>𝑚</m:t>
                              </m:r>
                              <m:r>
                                <a:rPr lang="en-US" altLang="ja-JP" i="1" dirty="0">
                                  <a:latin typeface="Cambria Math"/>
                                  <a:ea typeface="Cambria Math"/>
                                </a:rPr>
                                <m:t>,</m:t>
                              </m:r>
                              <m:r>
                                <a:rPr lang="en-US" altLang="ja-JP" i="1" dirty="0">
                                  <a:latin typeface="Cambria Math"/>
                                  <a:ea typeface="Cambria Math"/>
                                </a:rPr>
                                <m:t>𝑞</m:t>
                              </m:r>
                            </m:sub>
                          </m:sSub>
                        </m:e>
                      </m:d>
                    </m:oMath>
                  </a14:m>
                  <a:endParaRPr lang="en-US" altLang="ja-JP" dirty="0" smtClean="0"/>
                </a:p>
                <a:p>
                  <a14:m>
                    <m:oMath xmlns:m="http://schemas.openxmlformats.org/officeDocument/2006/math">
                      <m:r>
                        <a:rPr lang="en-US" altLang="ja-JP" i="1" dirty="0">
                          <a:latin typeface="Cambria Math"/>
                          <a:ea typeface="Cambria Math"/>
                        </a:rPr>
                        <m:t>𝑄</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i="1" dirty="0">
                                  <a:latin typeface="Cambria Math"/>
                                  <a:ea typeface="Cambria Math"/>
                                </a:rPr>
                                <m:t>𝑠</m:t>
                              </m:r>
                            </m:e>
                            <m:sub>
                              <m:r>
                                <a:rPr lang="en-US" altLang="ja-JP" i="1" dirty="0">
                                  <a:latin typeface="Cambria Math"/>
                                  <a:ea typeface="Cambria Math"/>
                                </a:rPr>
                                <m:t>𝑤</m:t>
                              </m:r>
                            </m:sub>
                          </m:sSub>
                          <m:r>
                            <a:rPr lang="en-US" altLang="ja-JP" i="1" dirty="0">
                              <a:latin typeface="Cambria Math"/>
                              <a:ea typeface="Cambria Math"/>
                            </a:rPr>
                            <m:t>,</m:t>
                          </m:r>
                          <m:r>
                            <a:rPr lang="en-US" altLang="ja-JP" i="1" dirty="0">
                              <a:latin typeface="Cambria Math"/>
                              <a:ea typeface="Cambria Math"/>
                            </a:rPr>
                            <m:t>𝑎</m:t>
                          </m:r>
                        </m:e>
                      </m:d>
                    </m:oMath>
                  </a14:m>
                  <a:r>
                    <a:rPr kumimoji="1" lang="ja-JP" altLang="en-US" dirty="0" smtClean="0"/>
                    <a:t>の評価回数</a:t>
                  </a:r>
                  <a:r>
                    <a:rPr lang="en-US" altLang="ja-JP" dirty="0" smtClean="0"/>
                    <a:t>  </a:t>
                  </a:r>
                </a:p>
                <a:p>
                  <a:pPr/>
                  <a14:m>
                    <m:oMathPara xmlns:m="http://schemas.openxmlformats.org/officeDocument/2006/math">
                      <m:oMathParaPr>
                        <m:jc m:val="left"/>
                      </m:oMathParaPr>
                      <m:oMath xmlns:m="http://schemas.openxmlformats.org/officeDocument/2006/math">
                        <m:r>
                          <a:rPr lang="en-US" altLang="ja-JP" b="0" i="1" dirty="0" smtClean="0">
                            <a:latin typeface="Cambria Math"/>
                            <a:ea typeface="Cambria Math"/>
                          </a:rPr>
                          <m:t>      </m:t>
                        </m:r>
                        <m:r>
                          <a:rPr lang="en-US" altLang="ja-JP" i="1" dirty="0" smtClean="0">
                            <a:latin typeface="Cambria Math"/>
                            <a:ea typeface="Cambria Math"/>
                          </a:rPr>
                          <m:t>𝑁</m:t>
                        </m:r>
                        <m:d>
                          <m:dPr>
                            <m:ctrlPr>
                              <a:rPr lang="en-US" altLang="ja-JP" i="1" dirty="0">
                                <a:latin typeface="Cambria Math"/>
                                <a:ea typeface="Cambria Math"/>
                              </a:rPr>
                            </m:ctrlPr>
                          </m:dPr>
                          <m:e>
                            <m:sSub>
                              <m:sSubPr>
                                <m:ctrlPr>
                                  <a:rPr lang="en-US" altLang="ja-JP" i="1" dirty="0">
                                    <a:latin typeface="Cambria Math"/>
                                    <a:ea typeface="Cambria Math"/>
                                  </a:rPr>
                                </m:ctrlPr>
                              </m:sSubPr>
                              <m:e>
                                <m:r>
                                  <a:rPr lang="en-US" altLang="ja-JP" i="1" dirty="0">
                                    <a:latin typeface="Cambria Math"/>
                                    <a:ea typeface="Cambria Math"/>
                                  </a:rPr>
                                  <m:t>𝑠</m:t>
                                </m:r>
                              </m:e>
                              <m:sub>
                                <m:r>
                                  <a:rPr lang="en-US" altLang="ja-JP" i="1" dirty="0">
                                    <a:latin typeface="Cambria Math"/>
                                    <a:ea typeface="Cambria Math"/>
                                  </a:rPr>
                                  <m:t>𝑤</m:t>
                                </m:r>
                              </m:sub>
                            </m:sSub>
                            <m:r>
                              <a:rPr lang="en-US" altLang="ja-JP" i="1" dirty="0">
                                <a:latin typeface="Cambria Math"/>
                                <a:ea typeface="Cambria Math"/>
                              </a:rPr>
                              <m:t>,</m:t>
                            </m:r>
                            <m:sSub>
                              <m:sSubPr>
                                <m:ctrlPr>
                                  <a:rPr lang="en-US" altLang="ja-JP" i="1" smtClean="0">
                                    <a:solidFill>
                                      <a:schemeClr val="tx1"/>
                                    </a:solidFill>
                                    <a:latin typeface="Cambria Math"/>
                                  </a:rPr>
                                </m:ctrlPr>
                              </m:sSubPr>
                              <m:e>
                                <m:r>
                                  <a:rPr lang="en-US" altLang="ja-JP" i="1">
                                    <a:solidFill>
                                      <a:schemeClr val="tx1"/>
                                    </a:solidFill>
                                    <a:latin typeface="Cambria Math"/>
                                  </a:rPr>
                                  <m:t>𝑎</m:t>
                                </m:r>
                              </m:e>
                              <m:sub>
                                <m:r>
                                  <a:rPr lang="en-US" altLang="ja-JP" i="1">
                                    <a:solidFill>
                                      <a:schemeClr val="tx1"/>
                                    </a:solidFill>
                                    <a:latin typeface="Cambria Math"/>
                                  </a:rPr>
                                  <m:t>𝑖</m:t>
                                </m:r>
                              </m:sub>
                            </m:sSub>
                          </m:e>
                        </m:d>
                      </m:oMath>
                    </m:oMathPara>
                  </a14:m>
                  <a:endParaRPr kumimoji="1" lang="en-US" altLang="ja-JP" dirty="0" smtClean="0"/>
                </a:p>
                <a:p>
                  <a:r>
                    <a:rPr kumimoji="1" lang="en-US" altLang="ja-JP" dirty="0" smtClean="0"/>
                    <a:t>  </a:t>
                  </a:r>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293586" y="3548868"/>
                  <a:ext cx="4570482" cy="2851165"/>
                </a:xfrm>
                <a:prstGeom prst="rect">
                  <a:avLst/>
                </a:prstGeom>
                <a:blipFill rotWithShape="1">
                  <a:blip r:embed="rId3"/>
                  <a:stretch>
                    <a:fillRect l="-1202" t="-1709" r="-534"/>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 name="テキスト ボックス 2"/>
              <p:cNvSpPr txBox="1"/>
              <p:nvPr/>
            </p:nvSpPr>
            <p:spPr>
              <a:xfrm>
                <a:off x="221143" y="1772816"/>
                <a:ext cx="8405956" cy="878510"/>
              </a:xfrm>
              <a:prstGeom prst="rect">
                <a:avLst/>
              </a:prstGeom>
              <a:noFill/>
            </p:spPr>
            <p:txBody>
              <a:bodyPr wrap="none" rtlCol="0">
                <a:spAutoFit/>
              </a:bodyPr>
              <a:lstStyle/>
              <a:p>
                <a:r>
                  <a:rPr lang="ja-JP" altLang="en-US" sz="2400" dirty="0" smtClean="0">
                    <a:solidFill>
                      <a:schemeClr val="tx1"/>
                    </a:solidFill>
                  </a:rPr>
                  <a:t>５</a:t>
                </a:r>
                <a:r>
                  <a:rPr lang="en-US" altLang="ja-JP" sz="2400" dirty="0" smtClean="0">
                    <a:solidFill>
                      <a:schemeClr val="tx1"/>
                    </a:solidFill>
                  </a:rPr>
                  <a:t>.</a:t>
                </a:r>
                <a:r>
                  <a:rPr lang="ja-JP" altLang="en-US" sz="2400" dirty="0">
                    <a:solidFill>
                      <a:schemeClr val="tx1"/>
                    </a:solidFill>
                  </a:rPr>
                  <a:t>統合後の現状態</a:t>
                </a:r>
                <a14:m>
                  <m:oMath xmlns:m="http://schemas.openxmlformats.org/officeDocument/2006/math">
                    <m:sSup>
                      <m:sSupPr>
                        <m:ctrlPr>
                          <a:rPr lang="en-US" altLang="ja-JP" sz="2400" i="1">
                            <a:solidFill>
                              <a:schemeClr val="tx1"/>
                            </a:solidFill>
                            <a:latin typeface="Cambria Math"/>
                          </a:rPr>
                        </m:ctrlPr>
                      </m:sSupPr>
                      <m:e>
                        <m:r>
                          <a:rPr lang="ja-JP" altLang="en-US" sz="2400" i="1">
                            <a:solidFill>
                              <a:schemeClr val="tx1"/>
                            </a:solidFill>
                            <a:latin typeface="Cambria Math"/>
                          </a:rPr>
                          <m:t>𝑠</m:t>
                        </m:r>
                      </m:e>
                      <m:sup>
                        <m:r>
                          <a:rPr lang="ja-JP" altLang="en-US" sz="2400" i="1">
                            <a:solidFill>
                              <a:schemeClr val="tx1"/>
                            </a:solidFill>
                            <a:latin typeface="Cambria Math"/>
                          </a:rPr>
                          <m:t>’</m:t>
                        </m:r>
                      </m:sup>
                    </m:sSup>
                    <m:r>
                      <a:rPr lang="ja-JP" altLang="en-US" sz="2400" i="1">
                        <a:solidFill>
                          <a:schemeClr val="tx1"/>
                        </a:solidFill>
                        <a:latin typeface="Cambria Math"/>
                      </a:rPr>
                      <m:t>の行動</m:t>
                    </m:r>
                    <m:sSub>
                      <m:sSubPr>
                        <m:ctrlPr>
                          <a:rPr lang="en-US" altLang="ja-JP" sz="2400" i="1">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r>
                      <a:rPr lang="ja-JP" altLang="en-US" sz="2400" i="1">
                        <a:solidFill>
                          <a:schemeClr val="tx1"/>
                        </a:solidFill>
                        <a:latin typeface="Cambria Math"/>
                      </a:rPr>
                      <m:t>に対しての行動価値</m:t>
                    </m:r>
                    <m:sSup>
                      <m:sSupPr>
                        <m:ctrlPr>
                          <a:rPr lang="en-US" altLang="ja-JP" sz="2400" i="1">
                            <a:solidFill>
                              <a:schemeClr val="tx1"/>
                            </a:solidFill>
                            <a:latin typeface="Cambria Math"/>
                          </a:rPr>
                        </m:ctrlPr>
                      </m:sSupPr>
                      <m:e>
                        <m:r>
                          <a:rPr lang="en-US" altLang="ja-JP" sz="2400" i="1">
                            <a:solidFill>
                              <a:schemeClr val="tx1"/>
                            </a:solidFill>
                            <a:latin typeface="Cambria Math"/>
                          </a:rPr>
                          <m:t>𝑄</m:t>
                        </m:r>
                      </m:e>
                      <m:sup>
                        <m:r>
                          <a:rPr lang="en-US" altLang="ja-JP" sz="2400" i="1">
                            <a:solidFill>
                              <a:schemeClr val="tx1"/>
                            </a:solidFill>
                            <a:latin typeface="Cambria Math"/>
                          </a:rPr>
                          <m:t>′</m:t>
                        </m:r>
                      </m:sup>
                    </m:sSup>
                    <m:d>
                      <m:dPr>
                        <m:ctrlPr>
                          <a:rPr lang="en-US" altLang="ja-JP" sz="2400" i="1">
                            <a:solidFill>
                              <a:schemeClr val="tx1"/>
                            </a:solidFill>
                            <a:latin typeface="Cambria Math"/>
                          </a:rPr>
                        </m:ctrlPr>
                      </m:dPr>
                      <m:e>
                        <m:sSup>
                          <m:sSupPr>
                            <m:ctrlPr>
                              <a:rPr lang="en-US" altLang="ja-JP" sz="2400" i="1">
                                <a:solidFill>
                                  <a:schemeClr val="tx1"/>
                                </a:solidFill>
                                <a:latin typeface="Cambria Math"/>
                              </a:rPr>
                            </m:ctrlPr>
                          </m:sSupPr>
                          <m:e>
                            <m:r>
                              <a:rPr lang="ja-JP" altLang="en-US" sz="2400" i="1">
                                <a:solidFill>
                                  <a:schemeClr val="tx1"/>
                                </a:solidFill>
                                <a:latin typeface="Cambria Math"/>
                              </a:rPr>
                              <m:t>𝑠</m:t>
                            </m:r>
                          </m:e>
                          <m:sup>
                            <m:r>
                              <a:rPr lang="ja-JP" altLang="en-US" sz="2400" i="1">
                                <a:solidFill>
                                  <a:schemeClr val="tx1"/>
                                </a:solidFill>
                                <a:latin typeface="Cambria Math"/>
                              </a:rPr>
                              <m:t>’</m:t>
                            </m:r>
                          </m:sup>
                        </m:sSup>
                        <m:r>
                          <a:rPr lang="en-US" altLang="ja-JP" sz="2400" i="1">
                            <a:solidFill>
                              <a:schemeClr val="tx1"/>
                            </a:solidFill>
                            <a:latin typeface="Cambria Math"/>
                          </a:rPr>
                          <m:t>,</m:t>
                        </m:r>
                        <m:sSub>
                          <m:sSubPr>
                            <m:ctrlPr>
                              <a:rPr lang="en-US" altLang="ja-JP" sz="2400" i="1">
                                <a:solidFill>
                                  <a:schemeClr val="tx1"/>
                                </a:solidFill>
                                <a:latin typeface="Cambria Math"/>
                              </a:rPr>
                            </m:ctrlPr>
                          </m:sSubPr>
                          <m:e>
                            <m:r>
                              <a:rPr lang="en-US" altLang="ja-JP" sz="2400" i="1">
                                <a:solidFill>
                                  <a:schemeClr val="tx1"/>
                                </a:solidFill>
                                <a:latin typeface="Cambria Math"/>
                              </a:rPr>
                              <m:t>𝑎</m:t>
                            </m:r>
                          </m:e>
                          <m:sub>
                            <m:r>
                              <a:rPr lang="en-US" altLang="ja-JP" sz="2400" i="1">
                                <a:solidFill>
                                  <a:schemeClr val="tx1"/>
                                </a:solidFill>
                                <a:latin typeface="Cambria Math"/>
                              </a:rPr>
                              <m:t>𝑖</m:t>
                            </m:r>
                          </m:sub>
                        </m:sSub>
                      </m:e>
                    </m:d>
                    <m:r>
                      <a:rPr lang="ja-JP" altLang="en-US" sz="2400" i="1">
                        <a:solidFill>
                          <a:schemeClr val="tx1"/>
                        </a:solidFill>
                        <a:latin typeface="Cambria Math"/>
                      </a:rPr>
                      <m:t>を</m:t>
                    </m:r>
                  </m:oMath>
                </a14:m>
                <a:endParaRPr lang="en-US" altLang="ja-JP" sz="2400" dirty="0" smtClean="0">
                  <a:solidFill>
                    <a:schemeClr val="tx1"/>
                  </a:solidFill>
                </a:endParaRPr>
              </a:p>
              <a:p>
                <a:r>
                  <a:rPr lang="ja-JP" altLang="en-US" sz="2400" dirty="0" smtClean="0">
                    <a:solidFill>
                      <a:schemeClr val="tx1"/>
                    </a:solidFill>
                  </a:rPr>
                  <a:t>　 算出する</a:t>
                </a:r>
                <a:endParaRPr kumimoji="1" lang="ja-JP" altLang="en-US" dirty="0">
                  <a:solidFill>
                    <a:schemeClr val="tx1"/>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21143" y="1772816"/>
                <a:ext cx="8405956" cy="878510"/>
              </a:xfrm>
              <a:prstGeom prst="rect">
                <a:avLst/>
              </a:prstGeom>
              <a:blipFill rotWithShape="1">
                <a:blip r:embed="rId4"/>
                <a:stretch>
                  <a:fillRect l="-1088" t="-5556" b="-1180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57282163"/>
      </p:ext>
    </p:extLst>
  </p:cSld>
  <p:clrMapOvr>
    <a:masterClrMapping/>
  </p:clrMapOvr>
  <mc:AlternateContent xmlns:mc="http://schemas.openxmlformats.org/markup-compatibility/2006" xmlns:p14="http://schemas.microsoft.com/office/powerpoint/2010/main">
    <mc:Choice Requires="p14">
      <p:transition spd="slow" p14:dur="2000" advTm="30896"/>
    </mc:Choice>
    <mc:Fallback xmlns="">
      <p:transition spd="slow" advTm="3089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検証実験</a:t>
            </a:r>
            <a:endParaRPr kumimoji="1" lang="ja-JP" altLang="en-US" dirty="0"/>
          </a:p>
        </p:txBody>
      </p:sp>
      <p:sp>
        <p:nvSpPr>
          <p:cNvPr id="5" name="テキスト ボックス 4"/>
          <p:cNvSpPr txBox="1"/>
          <p:nvPr/>
        </p:nvSpPr>
        <p:spPr>
          <a:xfrm>
            <a:off x="755576" y="2348880"/>
            <a:ext cx="7488832" cy="4154984"/>
          </a:xfrm>
          <a:prstGeom prst="rect">
            <a:avLst/>
          </a:prstGeom>
          <a:noFill/>
        </p:spPr>
        <p:txBody>
          <a:bodyPr wrap="square" rtlCol="0">
            <a:spAutoFit/>
          </a:bodyPr>
          <a:lstStyle/>
          <a:p>
            <a:pPr marL="285750" indent="-285750">
              <a:buClr>
                <a:schemeClr val="accent5"/>
              </a:buClr>
              <a:buSzPct val="50000"/>
              <a:buFont typeface="Wingdings" pitchFamily="2" charset="2"/>
              <a:buChar char="u"/>
            </a:pPr>
            <a:r>
              <a:rPr lang="ja-JP" altLang="en-US" sz="2400" dirty="0">
                <a:solidFill>
                  <a:schemeClr val="accent5"/>
                </a:solidFill>
              </a:rPr>
              <a:t>仮想</a:t>
            </a:r>
            <a:r>
              <a:rPr lang="ja-JP" altLang="en-US" sz="2400" dirty="0" smtClean="0">
                <a:solidFill>
                  <a:schemeClr val="accent5"/>
                </a:solidFill>
              </a:rPr>
              <a:t>環境における実験</a:t>
            </a:r>
            <a:r>
              <a:rPr lang="en-US" altLang="ja-JP" sz="2400" dirty="0" smtClean="0">
                <a:solidFill>
                  <a:schemeClr val="accent5"/>
                </a:solidFill>
              </a:rPr>
              <a:t>1</a:t>
            </a:r>
          </a:p>
          <a:p>
            <a:pPr>
              <a:buClr>
                <a:schemeClr val="accent5"/>
              </a:buClr>
              <a:buSzPct val="50000"/>
            </a:pPr>
            <a:r>
              <a:rPr lang="en-US" altLang="ja-JP" sz="2400" dirty="0" smtClean="0"/>
              <a:t>    2</a:t>
            </a:r>
            <a:r>
              <a:rPr lang="ja-JP" altLang="en-US" sz="2400" dirty="0" smtClean="0"/>
              <a:t>つ搭載されているセンサに対して，片方が重要で</a:t>
            </a:r>
            <a:endParaRPr lang="en-US" altLang="ja-JP" sz="2400" dirty="0" smtClean="0"/>
          </a:p>
          <a:p>
            <a:pPr>
              <a:buClr>
                <a:schemeClr val="accent5"/>
              </a:buClr>
              <a:buSzPct val="50000"/>
            </a:pPr>
            <a:r>
              <a:rPr lang="ja-JP" altLang="en-US" sz="2400" dirty="0"/>
              <a:t> </a:t>
            </a:r>
            <a:r>
              <a:rPr lang="ja-JP" altLang="en-US" sz="2400" dirty="0" smtClean="0"/>
              <a:t>  </a:t>
            </a:r>
            <a:r>
              <a:rPr lang="ja-JP" altLang="en-US" sz="2400" dirty="0" smtClean="0"/>
              <a:t>もう</a:t>
            </a:r>
            <a:r>
              <a:rPr lang="ja-JP" altLang="en-US" sz="2400" dirty="0" smtClean="0"/>
              <a:t>片方は重要では無い場合</a:t>
            </a:r>
            <a:endParaRPr lang="en-US" altLang="ja-JP" sz="2400" dirty="0" smtClean="0"/>
          </a:p>
          <a:p>
            <a:pPr marL="285750" indent="-285750">
              <a:buClr>
                <a:schemeClr val="accent5"/>
              </a:buClr>
              <a:buSzPct val="50000"/>
              <a:buFont typeface="Wingdings" pitchFamily="2" charset="2"/>
              <a:buChar char="u"/>
            </a:pPr>
            <a:endParaRPr lang="en-US" altLang="ja-JP" sz="2400" dirty="0"/>
          </a:p>
          <a:p>
            <a:pPr marL="285750" indent="-285750">
              <a:buClr>
                <a:schemeClr val="accent5"/>
              </a:buClr>
              <a:buSzPct val="50000"/>
              <a:buFont typeface="Wingdings" pitchFamily="2" charset="2"/>
              <a:buChar char="u"/>
            </a:pPr>
            <a:r>
              <a:rPr lang="ja-JP" altLang="en-US" sz="2400" dirty="0">
                <a:solidFill>
                  <a:schemeClr val="accent5"/>
                </a:solidFill>
              </a:rPr>
              <a:t>仮想</a:t>
            </a:r>
            <a:r>
              <a:rPr lang="ja-JP" altLang="en-US" sz="2400" dirty="0" smtClean="0">
                <a:solidFill>
                  <a:schemeClr val="accent5"/>
                </a:solidFill>
              </a:rPr>
              <a:t>環境における実験</a:t>
            </a:r>
            <a:r>
              <a:rPr lang="en-US" altLang="ja-JP" sz="2400" dirty="0" smtClean="0">
                <a:solidFill>
                  <a:schemeClr val="accent5"/>
                </a:solidFill>
              </a:rPr>
              <a:t>2</a:t>
            </a:r>
          </a:p>
          <a:p>
            <a:pPr>
              <a:buClr>
                <a:schemeClr val="accent5"/>
              </a:buClr>
              <a:buSzPct val="50000"/>
            </a:pPr>
            <a:r>
              <a:rPr lang="ja-JP" altLang="en-US" sz="2400" dirty="0"/>
              <a:t>　</a:t>
            </a:r>
            <a:r>
              <a:rPr lang="ja-JP" altLang="en-US" sz="2400" dirty="0" smtClean="0"/>
              <a:t>搭載されているセンサが全て重要の場合</a:t>
            </a:r>
            <a:endParaRPr lang="en-US" altLang="ja-JP" sz="2400" dirty="0" smtClean="0"/>
          </a:p>
          <a:p>
            <a:pPr marL="285750" indent="-285750">
              <a:buClr>
                <a:schemeClr val="accent5"/>
              </a:buClr>
              <a:buSzPct val="50000"/>
              <a:buFont typeface="Wingdings" pitchFamily="2" charset="2"/>
              <a:buChar char="u"/>
            </a:pPr>
            <a:endParaRPr lang="en-US" altLang="ja-JP" sz="2400" dirty="0" smtClean="0"/>
          </a:p>
          <a:p>
            <a:pPr marL="285750" indent="-285750">
              <a:buClr>
                <a:schemeClr val="accent5"/>
              </a:buClr>
              <a:buSzPct val="50000"/>
              <a:buFont typeface="Wingdings" pitchFamily="2" charset="2"/>
              <a:buChar char="u"/>
            </a:pPr>
            <a:r>
              <a:rPr kumimoji="1" lang="ja-JP" altLang="en-US" sz="2400" dirty="0" smtClean="0">
                <a:solidFill>
                  <a:schemeClr val="accent2"/>
                </a:solidFill>
              </a:rPr>
              <a:t>実環境における実験</a:t>
            </a:r>
            <a:endParaRPr kumimoji="1" lang="en-US" altLang="ja-JP" sz="2400" dirty="0" smtClean="0">
              <a:solidFill>
                <a:schemeClr val="accent2"/>
              </a:solidFill>
            </a:endParaRPr>
          </a:p>
          <a:p>
            <a:pPr>
              <a:buClr>
                <a:schemeClr val="accent5"/>
              </a:buClr>
              <a:buSzPct val="50000"/>
            </a:pPr>
            <a:r>
              <a:rPr lang="en-US" altLang="ja-JP" sz="2400" dirty="0"/>
              <a:t> </a:t>
            </a:r>
            <a:r>
              <a:rPr lang="ja-JP" altLang="en-US" sz="2400" dirty="0" smtClean="0"/>
              <a:t>　</a:t>
            </a:r>
            <a:r>
              <a:rPr lang="en-US" altLang="ja-JP" sz="2400" dirty="0" smtClean="0"/>
              <a:t>2</a:t>
            </a:r>
            <a:r>
              <a:rPr lang="ja-JP" altLang="en-US" sz="2400" dirty="0"/>
              <a:t>つ搭載されているセンサに対して，片方が重要で</a:t>
            </a:r>
            <a:endParaRPr lang="en-US" altLang="ja-JP" sz="2400" dirty="0"/>
          </a:p>
          <a:p>
            <a:pPr>
              <a:buClr>
                <a:schemeClr val="accent5"/>
              </a:buClr>
              <a:buSzPct val="50000"/>
            </a:pPr>
            <a:r>
              <a:rPr lang="ja-JP" altLang="en-US" sz="2400" dirty="0"/>
              <a:t>　もう片方は重要では無い場合</a:t>
            </a:r>
            <a:endParaRPr kumimoji="1" lang="en-US" altLang="ja-JP" sz="2400" dirty="0" smtClean="0">
              <a:solidFill>
                <a:schemeClr val="accent2"/>
              </a:solidFill>
            </a:endParaRPr>
          </a:p>
          <a:p>
            <a:pPr marL="285750" indent="-285750">
              <a:buClr>
                <a:schemeClr val="accent5"/>
              </a:buClr>
              <a:buSzPct val="50000"/>
              <a:buFont typeface="Wingdings" pitchFamily="2" charset="2"/>
              <a:buChar char="u"/>
            </a:pPr>
            <a:endParaRPr kumimoji="1" lang="ja-JP" altLang="en-US" sz="2400" dirty="0">
              <a:solidFill>
                <a:schemeClr val="accent2"/>
              </a:solidFill>
            </a:endParaRPr>
          </a:p>
        </p:txBody>
      </p:sp>
      <p:sp>
        <p:nvSpPr>
          <p:cNvPr id="6" name="テキスト ボックス 5"/>
          <p:cNvSpPr txBox="1"/>
          <p:nvPr/>
        </p:nvSpPr>
        <p:spPr>
          <a:xfrm>
            <a:off x="755576" y="1678495"/>
            <a:ext cx="5878532" cy="461665"/>
          </a:xfrm>
          <a:prstGeom prst="rect">
            <a:avLst/>
          </a:prstGeom>
          <a:noFill/>
        </p:spPr>
        <p:txBody>
          <a:bodyPr wrap="none" rtlCol="0">
            <a:spAutoFit/>
          </a:bodyPr>
          <a:lstStyle/>
          <a:p>
            <a:r>
              <a:rPr lang="en-US" altLang="ja-JP" sz="2400" dirty="0"/>
              <a:t>3</a:t>
            </a:r>
            <a:r>
              <a:rPr kumimoji="1" lang="ja-JP" altLang="en-US" sz="2400" dirty="0" smtClean="0"/>
              <a:t>つの実験により提案手法の有効性を検証</a:t>
            </a:r>
            <a:endParaRPr kumimoji="1" lang="ja-JP" altLang="en-US" sz="2400" dirty="0"/>
          </a:p>
        </p:txBody>
      </p:sp>
    </p:spTree>
    <p:extLst>
      <p:ext uri="{BB962C8B-B14F-4D97-AF65-F5344CB8AC3E}">
        <p14:creationId xmlns:p14="http://schemas.microsoft.com/office/powerpoint/2010/main" val="1133969438"/>
      </p:ext>
    </p:extLst>
  </p:cSld>
  <p:clrMapOvr>
    <a:masterClrMapping/>
  </p:clrMapOvr>
  <mc:AlternateContent xmlns:mc="http://schemas.openxmlformats.org/markup-compatibility/2006" xmlns:p14="http://schemas.microsoft.com/office/powerpoint/2010/main">
    <mc:Choice Requires="p14">
      <p:transition spd="slow" p14:dur="2000" advTm="11576"/>
    </mc:Choice>
    <mc:Fallback xmlns="">
      <p:transition spd="slow" advTm="1157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実環境における実験</a:t>
            </a:r>
            <a:endParaRPr kumimoji="1" lang="ja-JP" altLang="en-US" dirty="0"/>
          </a:p>
        </p:txBody>
      </p:sp>
      <p:sp>
        <p:nvSpPr>
          <p:cNvPr id="4" name="テキスト ボックス 3"/>
          <p:cNvSpPr txBox="1"/>
          <p:nvPr/>
        </p:nvSpPr>
        <p:spPr>
          <a:xfrm>
            <a:off x="827584" y="1877126"/>
            <a:ext cx="7632848" cy="461665"/>
          </a:xfrm>
          <a:prstGeom prst="rect">
            <a:avLst/>
          </a:prstGeom>
          <a:noFill/>
        </p:spPr>
        <p:txBody>
          <a:bodyPr wrap="square" rtlCol="0">
            <a:spAutoFit/>
          </a:bodyPr>
          <a:lstStyle/>
          <a:p>
            <a:r>
              <a:rPr kumimoji="1" lang="ja-JP" altLang="en-US" sz="2400" dirty="0" smtClean="0"/>
              <a:t>提案手法と一般的な強化学習の性能を比較する</a:t>
            </a:r>
            <a:endParaRPr kumimoji="1" lang="ja-JP" altLang="en-US" sz="2400" dirty="0"/>
          </a:p>
        </p:txBody>
      </p:sp>
      <p:sp>
        <p:nvSpPr>
          <p:cNvPr id="5" name="テキスト ボックス 4"/>
          <p:cNvSpPr txBox="1"/>
          <p:nvPr/>
        </p:nvSpPr>
        <p:spPr>
          <a:xfrm>
            <a:off x="539552" y="2738961"/>
            <a:ext cx="1415772" cy="461665"/>
          </a:xfrm>
          <a:prstGeom prst="rect">
            <a:avLst/>
          </a:prstGeom>
          <a:noFill/>
        </p:spPr>
        <p:txBody>
          <a:bodyPr wrap="none" rtlCol="0">
            <a:spAutoFit/>
          </a:bodyPr>
          <a:lstStyle/>
          <a:p>
            <a:r>
              <a:rPr kumimoji="1" lang="ja-JP" altLang="en-US" sz="2400" dirty="0" smtClean="0">
                <a:solidFill>
                  <a:schemeClr val="accent5"/>
                </a:solidFill>
              </a:rPr>
              <a:t>実験目的</a:t>
            </a:r>
            <a:endParaRPr kumimoji="1" lang="ja-JP" altLang="en-US" sz="2400" dirty="0">
              <a:solidFill>
                <a:schemeClr val="accent5"/>
              </a:solidFill>
            </a:endParaRPr>
          </a:p>
        </p:txBody>
      </p:sp>
      <p:sp>
        <p:nvSpPr>
          <p:cNvPr id="6" name="コンテンツ プレースホルダー 2"/>
          <p:cNvSpPr>
            <a:spLocks noGrp="1"/>
          </p:cNvSpPr>
          <p:nvPr>
            <p:ph idx="1"/>
          </p:nvPr>
        </p:nvSpPr>
        <p:spPr>
          <a:xfrm>
            <a:off x="755576" y="3328392"/>
            <a:ext cx="8229600" cy="2404864"/>
          </a:xfrm>
        </p:spPr>
        <p:txBody>
          <a:bodyPr/>
          <a:lstStyle/>
          <a:p>
            <a:pPr>
              <a:buClr>
                <a:schemeClr val="accent5"/>
              </a:buClr>
              <a:buSzPct val="50000"/>
              <a:buFont typeface="Wingdings" pitchFamily="2" charset="2"/>
              <a:buChar char="u"/>
            </a:pPr>
            <a:r>
              <a:rPr lang="ja-JP" altLang="en-US" dirty="0" smtClean="0">
                <a:solidFill>
                  <a:schemeClr val="tx1"/>
                </a:solidFill>
              </a:rPr>
              <a:t>センサにノイズが発生する実環境においてセンサの</a:t>
            </a:r>
            <a:endParaRPr lang="en-US" altLang="ja-JP" dirty="0" smtClean="0">
              <a:solidFill>
                <a:schemeClr val="tx1"/>
              </a:solidFill>
            </a:endParaRPr>
          </a:p>
          <a:p>
            <a:pPr marL="0" indent="0">
              <a:buClr>
                <a:schemeClr val="accent5"/>
              </a:buClr>
              <a:buSzPct val="50000"/>
              <a:buNone/>
            </a:pPr>
            <a:r>
              <a:rPr lang="ja-JP" altLang="en-US" dirty="0" smtClean="0">
                <a:solidFill>
                  <a:schemeClr val="tx1"/>
                </a:solidFill>
              </a:rPr>
              <a:t>　</a:t>
            </a:r>
            <a:r>
              <a:rPr lang="ja-JP" altLang="en-US" dirty="0" smtClean="0">
                <a:solidFill>
                  <a:schemeClr val="tx1"/>
                </a:solidFill>
              </a:rPr>
              <a:t> 重要度</a:t>
            </a:r>
            <a:r>
              <a:rPr lang="ja-JP" altLang="en-US" dirty="0" smtClean="0">
                <a:solidFill>
                  <a:schemeClr val="tx1"/>
                </a:solidFill>
              </a:rPr>
              <a:t>が算出できるか確認する</a:t>
            </a:r>
            <a:endParaRPr lang="en-US" altLang="ja-JP" dirty="0" smtClean="0">
              <a:solidFill>
                <a:schemeClr val="tx1"/>
              </a:solidFill>
            </a:endParaRPr>
          </a:p>
          <a:p>
            <a:pPr>
              <a:buClr>
                <a:schemeClr val="accent5"/>
              </a:buClr>
              <a:buSzPct val="50000"/>
              <a:buFont typeface="Wingdings" pitchFamily="2" charset="2"/>
              <a:buChar char="u"/>
            </a:pPr>
            <a:r>
              <a:rPr lang="ja-JP" altLang="en-US" dirty="0" smtClean="0">
                <a:solidFill>
                  <a:schemeClr val="tx1"/>
                </a:solidFill>
              </a:rPr>
              <a:t>提案手法と強化学習の学習速度を比較し，提案手法</a:t>
            </a:r>
            <a:r>
              <a:rPr lang="ja-JP" altLang="en-US" dirty="0" smtClean="0">
                <a:solidFill>
                  <a:schemeClr val="tx1"/>
                </a:solidFill>
              </a:rPr>
              <a:t>の</a:t>
            </a:r>
            <a:endParaRPr lang="en-US" altLang="ja-JP" dirty="0" smtClean="0">
              <a:solidFill>
                <a:schemeClr val="tx1"/>
              </a:solidFill>
            </a:endParaRPr>
          </a:p>
          <a:p>
            <a:pPr marL="0" indent="0">
              <a:buClr>
                <a:schemeClr val="accent5"/>
              </a:buClr>
              <a:buSzPct val="50000"/>
              <a:buNone/>
            </a:pPr>
            <a:r>
              <a:rPr lang="en-US" altLang="ja-JP" dirty="0">
                <a:solidFill>
                  <a:schemeClr val="tx1"/>
                </a:solidFill>
              </a:rPr>
              <a:t> </a:t>
            </a:r>
            <a:r>
              <a:rPr lang="en-US" altLang="ja-JP" dirty="0" smtClean="0">
                <a:solidFill>
                  <a:schemeClr val="tx1"/>
                </a:solidFill>
              </a:rPr>
              <a:t>   </a:t>
            </a:r>
            <a:r>
              <a:rPr lang="ja-JP" altLang="en-US" dirty="0" smtClean="0">
                <a:solidFill>
                  <a:schemeClr val="tx1"/>
                </a:solidFill>
              </a:rPr>
              <a:t>学習</a:t>
            </a:r>
            <a:r>
              <a:rPr lang="ja-JP" altLang="en-US" dirty="0" smtClean="0">
                <a:solidFill>
                  <a:schemeClr val="tx1"/>
                </a:solidFill>
              </a:rPr>
              <a:t>速度</a:t>
            </a:r>
            <a:r>
              <a:rPr lang="ja-JP" altLang="en-US" dirty="0">
                <a:solidFill>
                  <a:schemeClr val="tx1"/>
                </a:solidFill>
              </a:rPr>
              <a:t>を</a:t>
            </a:r>
            <a:r>
              <a:rPr lang="ja-JP" altLang="en-US" dirty="0" smtClean="0">
                <a:solidFill>
                  <a:schemeClr val="tx1"/>
                </a:solidFill>
              </a:rPr>
              <a:t>調査する</a:t>
            </a:r>
            <a:endParaRPr lang="en-US" altLang="ja-JP" dirty="0">
              <a:solidFill>
                <a:schemeClr val="tx1"/>
              </a:solidFill>
            </a:endParaRPr>
          </a:p>
        </p:txBody>
      </p:sp>
    </p:spTree>
    <p:extLst>
      <p:ext uri="{BB962C8B-B14F-4D97-AF65-F5344CB8AC3E}">
        <p14:creationId xmlns:p14="http://schemas.microsoft.com/office/powerpoint/2010/main" val="496419375"/>
      </p:ext>
    </p:extLst>
  </p:cSld>
  <p:clrMapOvr>
    <a:masterClrMapping/>
  </p:clrMapOvr>
  <mc:AlternateContent xmlns:mc="http://schemas.openxmlformats.org/markup-compatibility/2006" xmlns:p14="http://schemas.microsoft.com/office/powerpoint/2010/main">
    <mc:Choice Requires="p14">
      <p:transition spd="slow" p14:dur="2000" advTm="13479"/>
    </mc:Choice>
    <mc:Fallback xmlns="">
      <p:transition spd="slow" advTm="1347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使用する</a:t>
            </a:r>
            <a:r>
              <a:rPr lang="ja-JP" altLang="en-US" dirty="0"/>
              <a:t>ロボット</a:t>
            </a:r>
            <a:endParaRPr kumimoji="1" lang="ja-JP" altLang="en-US" dirty="0"/>
          </a:p>
        </p:txBody>
      </p:sp>
      <p:sp>
        <p:nvSpPr>
          <p:cNvPr id="7" name="テキスト ボックス 6"/>
          <p:cNvSpPr txBox="1"/>
          <p:nvPr/>
        </p:nvSpPr>
        <p:spPr>
          <a:xfrm>
            <a:off x="467542" y="4217460"/>
            <a:ext cx="8225329" cy="2215991"/>
          </a:xfrm>
          <a:prstGeom prst="rect">
            <a:avLst/>
          </a:prstGeom>
          <a:noFill/>
        </p:spPr>
        <p:txBody>
          <a:bodyPr wrap="none" rtlCol="0">
            <a:spAutoFit/>
          </a:bodyPr>
          <a:lstStyle/>
          <a:p>
            <a:pPr>
              <a:buClr>
                <a:schemeClr val="accent5"/>
              </a:buClr>
              <a:buSzPct val="50000"/>
            </a:pPr>
            <a:endParaRPr kumimoji="1" lang="en-US" altLang="ja-JP" sz="2400" dirty="0" smtClean="0"/>
          </a:p>
          <a:p>
            <a:pPr marL="342900" indent="-342900">
              <a:buClr>
                <a:schemeClr val="accent5"/>
              </a:buClr>
              <a:buSzPct val="50000"/>
              <a:buFont typeface="Wingdings" pitchFamily="2" charset="2"/>
              <a:buChar char="u"/>
            </a:pPr>
            <a:r>
              <a:rPr kumimoji="1" lang="ja-JP" altLang="en-US" sz="2400" dirty="0" smtClean="0"/>
              <a:t>下部の十字に取り付けられているオムニホイールにより</a:t>
            </a:r>
            <a:endParaRPr kumimoji="1" lang="en-US" altLang="ja-JP" sz="2400" dirty="0" smtClean="0"/>
          </a:p>
          <a:p>
            <a:pPr>
              <a:buClr>
                <a:schemeClr val="accent5"/>
              </a:buClr>
              <a:buSzPct val="50000"/>
            </a:pPr>
            <a:r>
              <a:rPr lang="ja-JP" altLang="en-US" sz="2400" dirty="0"/>
              <a:t>　 </a:t>
            </a:r>
            <a:r>
              <a:rPr kumimoji="1" lang="ja-JP" altLang="en-US" sz="2400" dirty="0" smtClean="0"/>
              <a:t>前後左右斜め</a:t>
            </a:r>
            <a:r>
              <a:rPr lang="ja-JP" altLang="en-US" sz="2400" dirty="0" smtClean="0"/>
              <a:t>の</a:t>
            </a:r>
            <a:r>
              <a:rPr kumimoji="1" lang="ja-JP" altLang="en-US" sz="2400" dirty="0" smtClean="0"/>
              <a:t>方向に移動</a:t>
            </a:r>
            <a:r>
              <a:rPr lang="ja-JP" altLang="en-US" sz="2400" dirty="0" smtClean="0"/>
              <a:t>と停止の</a:t>
            </a:r>
            <a:r>
              <a:rPr lang="en-US" altLang="ja-JP" sz="2400" dirty="0" smtClean="0"/>
              <a:t>9</a:t>
            </a:r>
            <a:r>
              <a:rPr lang="ja-JP" altLang="en-US" sz="2400" dirty="0" smtClean="0"/>
              <a:t>種類の行動が</a:t>
            </a:r>
            <a:r>
              <a:rPr lang="ja-JP" altLang="en-US" sz="2400" dirty="0" smtClean="0"/>
              <a:t>可能</a:t>
            </a:r>
            <a:endParaRPr lang="en-US" altLang="ja-JP" sz="2400" dirty="0"/>
          </a:p>
          <a:p>
            <a:pPr>
              <a:buClr>
                <a:schemeClr val="accent5"/>
              </a:buClr>
              <a:buSzPct val="50000"/>
            </a:pPr>
            <a:endParaRPr kumimoji="1" lang="en-US" altLang="ja-JP" dirty="0" smtClean="0"/>
          </a:p>
          <a:p>
            <a:pPr marL="342900" indent="-342900">
              <a:buClr>
                <a:schemeClr val="accent5"/>
              </a:buClr>
              <a:buSzPct val="50000"/>
              <a:buFont typeface="Wingdings" pitchFamily="2" charset="2"/>
              <a:buChar char="u"/>
            </a:pPr>
            <a:r>
              <a:rPr lang="ja-JP" altLang="en-US" sz="2400" dirty="0"/>
              <a:t>前後</a:t>
            </a:r>
            <a:r>
              <a:rPr lang="ja-JP" altLang="en-US" sz="2400" dirty="0" smtClean="0"/>
              <a:t>左右の側面に搭載されている距離センサによって</a:t>
            </a:r>
            <a:endParaRPr lang="en-US" altLang="ja-JP" sz="2400" dirty="0" smtClean="0"/>
          </a:p>
          <a:p>
            <a:pPr>
              <a:buClr>
                <a:schemeClr val="accent5"/>
              </a:buClr>
              <a:buSzPct val="50000"/>
            </a:pPr>
            <a:r>
              <a:rPr kumimoji="1" lang="ja-JP" altLang="en-US" sz="2400" dirty="0"/>
              <a:t>　</a:t>
            </a:r>
            <a:r>
              <a:rPr kumimoji="1" lang="ja-JP" altLang="en-US" sz="2400" dirty="0" smtClean="0"/>
              <a:t>およそ</a:t>
            </a:r>
            <a:r>
              <a:rPr lang="en-US" altLang="ja-JP" sz="2400" dirty="0"/>
              <a:t>8</a:t>
            </a:r>
            <a:r>
              <a:rPr kumimoji="1" lang="en-US" altLang="ja-JP" sz="2400" dirty="0" smtClean="0"/>
              <a:t>0cm</a:t>
            </a:r>
            <a:r>
              <a:rPr kumimoji="1" lang="ja-JP" altLang="en-US" sz="2400" dirty="0" smtClean="0"/>
              <a:t>先まで</a:t>
            </a:r>
            <a:r>
              <a:rPr lang="ja-JP" altLang="en-US" sz="2400" dirty="0" smtClean="0"/>
              <a:t>の</a:t>
            </a:r>
            <a:r>
              <a:rPr kumimoji="1" lang="ja-JP" altLang="en-US" sz="2400" dirty="0" smtClean="0"/>
              <a:t>物体を認識可能</a:t>
            </a:r>
            <a:endParaRPr kumimoji="1" lang="ja-JP" altLang="en-US" sz="2400" dirty="0"/>
          </a:p>
        </p:txBody>
      </p:sp>
      <p:pic>
        <p:nvPicPr>
          <p:cNvPr id="1026" name="Picture 2" descr="C:\Users\kimura\Downloads\MyRobot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83817"/>
            <a:ext cx="3725406" cy="2515113"/>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bwMode="auto">
          <a:xfrm>
            <a:off x="1898199" y="1807814"/>
            <a:ext cx="1152128" cy="650083"/>
          </a:xfrm>
          <a:prstGeom prst="ellipse">
            <a:avLst/>
          </a:prstGeom>
          <a:noFill/>
          <a:ln w="38100" algn="ctr">
            <a:solidFill>
              <a:schemeClr val="bg1"/>
            </a:solidFill>
            <a:round/>
            <a:headEnd/>
            <a:tailEnd/>
          </a:ln>
        </p:spPr>
        <p:txBody>
          <a:bodyPr rtlCol="0" anchor="ctr"/>
          <a:lstStyle/>
          <a:p>
            <a:pPr algn="ctr"/>
            <a:endParaRPr kumimoji="1" lang="ja-JP" altLang="en-US" dirty="0">
              <a:latin typeface="Arial" charset="0"/>
            </a:endParaRPr>
          </a:p>
        </p:txBody>
      </p:sp>
      <p:cxnSp>
        <p:nvCxnSpPr>
          <p:cNvPr id="15" name="直線コネクタ 14"/>
          <p:cNvCxnSpPr/>
          <p:nvPr/>
        </p:nvCxnSpPr>
        <p:spPr>
          <a:xfrm>
            <a:off x="2771800" y="2214364"/>
            <a:ext cx="2016224" cy="114061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385300" y="3436488"/>
            <a:ext cx="1338828" cy="369332"/>
          </a:xfrm>
          <a:prstGeom prst="rect">
            <a:avLst/>
          </a:prstGeom>
          <a:noFill/>
        </p:spPr>
        <p:txBody>
          <a:bodyPr wrap="none" rtlCol="0">
            <a:spAutoFit/>
          </a:bodyPr>
          <a:lstStyle/>
          <a:p>
            <a:r>
              <a:rPr lang="ja-JP" altLang="en-US" dirty="0" smtClean="0"/>
              <a:t>距離</a:t>
            </a:r>
            <a:r>
              <a:rPr lang="ja-JP" altLang="en-US" dirty="0"/>
              <a:t>センサ</a:t>
            </a:r>
            <a:endParaRPr kumimoji="1" lang="ja-JP" altLang="en-US" dirty="0"/>
          </a:p>
        </p:txBody>
      </p:sp>
      <p:grpSp>
        <p:nvGrpSpPr>
          <p:cNvPr id="9" name="グループ化 8"/>
          <p:cNvGrpSpPr/>
          <p:nvPr/>
        </p:nvGrpSpPr>
        <p:grpSpPr>
          <a:xfrm>
            <a:off x="6120172" y="1475493"/>
            <a:ext cx="2952621" cy="2897724"/>
            <a:chOff x="6120172" y="1475492"/>
            <a:chExt cx="2952621" cy="3062329"/>
          </a:xfrm>
        </p:grpSpPr>
        <p:grpSp>
          <p:nvGrpSpPr>
            <p:cNvPr id="17" name="グループ化 16"/>
            <p:cNvGrpSpPr/>
            <p:nvPr/>
          </p:nvGrpSpPr>
          <p:grpSpPr>
            <a:xfrm>
              <a:off x="6120172" y="2113281"/>
              <a:ext cx="1728192" cy="1656184"/>
              <a:chOff x="6012160" y="2132856"/>
              <a:chExt cx="1728192" cy="1656184"/>
            </a:xfrm>
          </p:grpSpPr>
          <p:sp>
            <p:nvSpPr>
              <p:cNvPr id="3" name="正方形/長方形 2"/>
              <p:cNvSpPr/>
              <p:nvPr/>
            </p:nvSpPr>
            <p:spPr bwMode="auto">
              <a:xfrm>
                <a:off x="6012160" y="2132856"/>
                <a:ext cx="1728192" cy="1656184"/>
              </a:xfrm>
              <a:prstGeom prst="rect">
                <a:avLst/>
              </a:prstGeom>
              <a:noFill/>
              <a:ln w="9525" algn="ctr">
                <a:solidFill>
                  <a:schemeClr val="tx1"/>
                </a:solidFill>
                <a:round/>
                <a:headEnd/>
                <a:tailEnd/>
              </a:ln>
            </p:spPr>
            <p:txBody>
              <a:bodyPr rtlCol="0" anchor="ctr"/>
              <a:lstStyle/>
              <a:p>
                <a:pPr algn="ctr"/>
                <a:endParaRPr kumimoji="1" lang="ja-JP" altLang="en-US" dirty="0">
                  <a:latin typeface="Arial" charset="0"/>
                </a:endParaRPr>
              </a:p>
            </p:txBody>
          </p:sp>
          <p:sp>
            <p:nvSpPr>
              <p:cNvPr id="6" name="正方形/長方形 5"/>
              <p:cNvSpPr/>
              <p:nvPr/>
            </p:nvSpPr>
            <p:spPr bwMode="auto">
              <a:xfrm>
                <a:off x="6428302" y="2566915"/>
                <a:ext cx="895908" cy="788065"/>
              </a:xfrm>
              <a:prstGeom prst="rect">
                <a:avLst/>
              </a:prstGeom>
              <a:noFill/>
              <a:ln w="9525" algn="ctr">
                <a:solidFill>
                  <a:schemeClr val="tx1"/>
                </a:solidFill>
                <a:round/>
                <a:headEnd/>
                <a:tailEnd/>
              </a:ln>
            </p:spPr>
            <p:txBody>
              <a:bodyPr rtlCol="0" anchor="ctr"/>
              <a:lstStyle/>
              <a:p>
                <a:pPr algn="ctr"/>
                <a:endParaRPr kumimoji="1" lang="ja-JP" altLang="en-US" dirty="0">
                  <a:latin typeface="Arial" charset="0"/>
                </a:endParaRPr>
              </a:p>
            </p:txBody>
          </p:sp>
          <p:sp>
            <p:nvSpPr>
              <p:cNvPr id="4" name="正方形/長方形 3"/>
              <p:cNvSpPr/>
              <p:nvPr/>
            </p:nvSpPr>
            <p:spPr bwMode="auto">
              <a:xfrm>
                <a:off x="6696236" y="2486411"/>
                <a:ext cx="360040" cy="80504"/>
              </a:xfrm>
              <a:prstGeom prst="rect">
                <a:avLst/>
              </a:prstGeom>
              <a:solidFill>
                <a:schemeClr val="tx1"/>
              </a:solidFill>
              <a:ln w="9525" algn="ctr">
                <a:solidFill>
                  <a:schemeClr val="tx1"/>
                </a:solidFill>
                <a:round/>
                <a:headEnd/>
                <a:tailEnd/>
              </a:ln>
            </p:spPr>
            <p:txBody>
              <a:bodyPr rtlCol="0" anchor="ctr"/>
              <a:lstStyle/>
              <a:p>
                <a:pPr algn="ctr"/>
                <a:endParaRPr kumimoji="1" lang="ja-JP" altLang="en-US" dirty="0">
                  <a:latin typeface="Arial" charset="0"/>
                </a:endParaRPr>
              </a:p>
            </p:txBody>
          </p:sp>
          <p:sp>
            <p:nvSpPr>
              <p:cNvPr id="11" name="正方形/長方形 10"/>
              <p:cNvSpPr/>
              <p:nvPr/>
            </p:nvSpPr>
            <p:spPr bwMode="auto">
              <a:xfrm>
                <a:off x="6696236" y="3355806"/>
                <a:ext cx="360040" cy="80504"/>
              </a:xfrm>
              <a:prstGeom prst="rect">
                <a:avLst/>
              </a:prstGeom>
              <a:solidFill>
                <a:schemeClr val="tx1"/>
              </a:solidFill>
              <a:ln w="9525" algn="ctr">
                <a:solidFill>
                  <a:schemeClr val="tx1"/>
                </a:solidFill>
                <a:round/>
                <a:headEnd/>
                <a:tailEnd/>
              </a:ln>
            </p:spPr>
            <p:txBody>
              <a:bodyPr rtlCol="0" anchor="ctr"/>
              <a:lstStyle/>
              <a:p>
                <a:pPr algn="ctr"/>
                <a:endParaRPr kumimoji="1" lang="ja-JP" altLang="en-US" dirty="0">
                  <a:latin typeface="Arial" charset="0"/>
                </a:endParaRPr>
              </a:p>
            </p:txBody>
          </p:sp>
          <p:sp>
            <p:nvSpPr>
              <p:cNvPr id="12" name="正方形/長方形 11"/>
              <p:cNvSpPr/>
              <p:nvPr/>
            </p:nvSpPr>
            <p:spPr bwMode="auto">
              <a:xfrm>
                <a:off x="7164288" y="2916448"/>
                <a:ext cx="360040" cy="80504"/>
              </a:xfrm>
              <a:prstGeom prst="rect">
                <a:avLst/>
              </a:prstGeom>
              <a:solidFill>
                <a:schemeClr val="tx1"/>
              </a:solidFill>
              <a:ln w="9525" algn="ctr">
                <a:solidFill>
                  <a:schemeClr val="tx1"/>
                </a:solidFill>
                <a:round/>
                <a:headEnd/>
                <a:tailEnd/>
              </a:ln>
              <a:scene3d>
                <a:camera prst="orthographicFront">
                  <a:rot lat="0" lon="0" rev="5400000"/>
                </a:camera>
                <a:lightRig rig="threePt" dir="t"/>
              </a:scene3d>
            </p:spPr>
            <p:txBody>
              <a:bodyPr rtlCol="0" anchor="ctr"/>
              <a:lstStyle/>
              <a:p>
                <a:pPr algn="ctr"/>
                <a:endParaRPr kumimoji="1" lang="ja-JP" altLang="en-US" dirty="0">
                  <a:latin typeface="Arial" charset="0"/>
                </a:endParaRPr>
              </a:p>
            </p:txBody>
          </p:sp>
          <p:sp>
            <p:nvSpPr>
              <p:cNvPr id="13" name="正方形/長方形 12"/>
              <p:cNvSpPr/>
              <p:nvPr/>
            </p:nvSpPr>
            <p:spPr bwMode="auto">
              <a:xfrm>
                <a:off x="6228184" y="2916448"/>
                <a:ext cx="360040" cy="80504"/>
              </a:xfrm>
              <a:prstGeom prst="rect">
                <a:avLst/>
              </a:prstGeom>
              <a:solidFill>
                <a:schemeClr val="tx1"/>
              </a:solidFill>
              <a:ln w="9525" algn="ctr">
                <a:solidFill>
                  <a:schemeClr val="tx1"/>
                </a:solidFill>
                <a:round/>
                <a:headEnd/>
                <a:tailEnd/>
              </a:ln>
              <a:scene3d>
                <a:camera prst="orthographicFront">
                  <a:rot lat="0" lon="0" rev="5400000"/>
                </a:camera>
                <a:lightRig rig="threePt" dir="t"/>
              </a:scene3d>
            </p:spPr>
            <p:txBody>
              <a:bodyPr rtlCol="0" anchor="ctr"/>
              <a:lstStyle/>
              <a:p>
                <a:pPr algn="ctr"/>
                <a:endParaRPr kumimoji="1" lang="ja-JP" altLang="en-US" dirty="0">
                  <a:latin typeface="Arial" charset="0"/>
                </a:endParaRPr>
              </a:p>
            </p:txBody>
          </p:sp>
        </p:grpSp>
        <p:cxnSp>
          <p:nvCxnSpPr>
            <p:cNvPr id="20" name="直線コネクタ 19"/>
            <p:cNvCxnSpPr/>
            <p:nvPr/>
          </p:nvCxnSpPr>
          <p:spPr>
            <a:xfrm>
              <a:off x="7108186" y="3416735"/>
              <a:ext cx="648072" cy="57030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632340" y="4003884"/>
              <a:ext cx="1338828" cy="369332"/>
            </a:xfrm>
            <a:prstGeom prst="rect">
              <a:avLst/>
            </a:prstGeom>
            <a:noFill/>
          </p:spPr>
          <p:txBody>
            <a:bodyPr wrap="none" rtlCol="0">
              <a:spAutoFit/>
            </a:bodyPr>
            <a:lstStyle/>
            <a:p>
              <a:r>
                <a:rPr lang="ja-JP" altLang="en-US" dirty="0" smtClean="0"/>
                <a:t>距離</a:t>
              </a:r>
              <a:r>
                <a:rPr lang="ja-JP" altLang="en-US" dirty="0"/>
                <a:t>センサ</a:t>
              </a:r>
              <a:endParaRPr kumimoji="1" lang="ja-JP" altLang="en-US" dirty="0"/>
            </a:p>
          </p:txBody>
        </p:sp>
        <p:sp>
          <p:nvSpPr>
            <p:cNvPr id="21" name="テキスト ボックス 20"/>
            <p:cNvSpPr txBox="1"/>
            <p:nvPr/>
          </p:nvSpPr>
          <p:spPr>
            <a:xfrm>
              <a:off x="6598691" y="4168489"/>
              <a:ext cx="877163" cy="369332"/>
            </a:xfrm>
            <a:prstGeom prst="rect">
              <a:avLst/>
            </a:prstGeom>
            <a:noFill/>
          </p:spPr>
          <p:txBody>
            <a:bodyPr wrap="none" rtlCol="0">
              <a:spAutoFit/>
            </a:bodyPr>
            <a:lstStyle/>
            <a:p>
              <a:r>
                <a:rPr lang="ja-JP" altLang="en-US" dirty="0" smtClean="0">
                  <a:solidFill>
                    <a:schemeClr val="tx2"/>
                  </a:solidFill>
                </a:rPr>
                <a:t>上面図</a:t>
              </a:r>
              <a:endParaRPr kumimoji="1" lang="ja-JP" altLang="en-US" dirty="0">
                <a:solidFill>
                  <a:schemeClr val="tx2"/>
                </a:solidFill>
              </a:endParaRPr>
            </a:p>
          </p:txBody>
        </p:sp>
        <p:sp>
          <p:nvSpPr>
            <p:cNvPr id="8" name="正方形/長方形 7"/>
            <p:cNvSpPr/>
            <p:nvPr/>
          </p:nvSpPr>
          <p:spPr bwMode="auto">
            <a:xfrm>
              <a:off x="6137183" y="2871212"/>
              <a:ext cx="182996" cy="212330"/>
            </a:xfrm>
            <a:prstGeom prst="rect">
              <a:avLst/>
            </a:prstGeom>
            <a:noFill/>
            <a:ln w="19050" algn="ctr">
              <a:solidFill>
                <a:schemeClr val="tx2"/>
              </a:solidFill>
              <a:prstDash val="dash"/>
              <a:round/>
              <a:headEnd/>
              <a:tailEnd/>
            </a:ln>
          </p:spPr>
          <p:txBody>
            <a:bodyPr rtlCol="0" anchor="ctr"/>
            <a:lstStyle/>
            <a:p>
              <a:pPr algn="ctr"/>
              <a:endParaRPr kumimoji="1" lang="ja-JP" altLang="en-US" dirty="0">
                <a:latin typeface="Arial" charset="0"/>
              </a:endParaRPr>
            </a:p>
          </p:txBody>
        </p:sp>
        <p:sp>
          <p:nvSpPr>
            <p:cNvPr id="19" name="正方形/長方形 18"/>
            <p:cNvSpPr/>
            <p:nvPr/>
          </p:nvSpPr>
          <p:spPr bwMode="auto">
            <a:xfrm>
              <a:off x="7668344" y="2835208"/>
              <a:ext cx="182996" cy="212330"/>
            </a:xfrm>
            <a:prstGeom prst="rect">
              <a:avLst/>
            </a:prstGeom>
            <a:noFill/>
            <a:ln w="19050" algn="ctr">
              <a:solidFill>
                <a:schemeClr val="tx2"/>
              </a:solidFill>
              <a:prstDash val="dash"/>
              <a:round/>
              <a:headEnd/>
              <a:tailEnd/>
            </a:ln>
          </p:spPr>
          <p:txBody>
            <a:bodyPr rtlCol="0" anchor="ctr"/>
            <a:lstStyle/>
            <a:p>
              <a:pPr algn="ctr"/>
              <a:endParaRPr kumimoji="1" lang="ja-JP" altLang="en-US" dirty="0">
                <a:latin typeface="Arial" charset="0"/>
              </a:endParaRPr>
            </a:p>
          </p:txBody>
        </p:sp>
        <p:sp>
          <p:nvSpPr>
            <p:cNvPr id="23" name="正方形/長方形 22"/>
            <p:cNvSpPr/>
            <p:nvPr/>
          </p:nvSpPr>
          <p:spPr bwMode="auto">
            <a:xfrm>
              <a:off x="6863299" y="2136550"/>
              <a:ext cx="182996" cy="212330"/>
            </a:xfrm>
            <a:prstGeom prst="rect">
              <a:avLst/>
            </a:prstGeom>
            <a:noFill/>
            <a:ln w="19050" algn="ctr">
              <a:solidFill>
                <a:schemeClr val="tx2"/>
              </a:solidFill>
              <a:prstDash val="dash"/>
              <a:round/>
              <a:headEnd/>
              <a:tailEnd/>
            </a:ln>
          </p:spPr>
          <p:txBody>
            <a:bodyPr rtlCol="0" anchor="ctr"/>
            <a:lstStyle/>
            <a:p>
              <a:pPr algn="ctr"/>
              <a:endParaRPr kumimoji="1" lang="ja-JP" altLang="en-US" dirty="0">
                <a:latin typeface="Arial" charset="0"/>
              </a:endParaRPr>
            </a:p>
          </p:txBody>
        </p:sp>
        <p:sp>
          <p:nvSpPr>
            <p:cNvPr id="24" name="正方形/長方形 23"/>
            <p:cNvSpPr/>
            <p:nvPr/>
          </p:nvSpPr>
          <p:spPr bwMode="auto">
            <a:xfrm>
              <a:off x="6909284" y="3514989"/>
              <a:ext cx="182996" cy="212330"/>
            </a:xfrm>
            <a:prstGeom prst="rect">
              <a:avLst/>
            </a:prstGeom>
            <a:noFill/>
            <a:ln w="19050" algn="ctr">
              <a:solidFill>
                <a:schemeClr val="tx2"/>
              </a:solidFill>
              <a:prstDash val="dash"/>
              <a:round/>
              <a:headEnd/>
              <a:tailEnd/>
            </a:ln>
          </p:spPr>
          <p:txBody>
            <a:bodyPr rtlCol="0" anchor="ctr"/>
            <a:lstStyle/>
            <a:p>
              <a:pPr algn="ctr"/>
              <a:endParaRPr kumimoji="1" lang="ja-JP" altLang="en-US" dirty="0">
                <a:latin typeface="Arial" charset="0"/>
              </a:endParaRPr>
            </a:p>
          </p:txBody>
        </p:sp>
        <p:cxnSp>
          <p:nvCxnSpPr>
            <p:cNvPr id="25" name="直線コネクタ 24"/>
            <p:cNvCxnSpPr>
              <a:endCxn id="23" idx="3"/>
            </p:cNvCxnSpPr>
            <p:nvPr/>
          </p:nvCxnSpPr>
          <p:spPr>
            <a:xfrm flipH="1">
              <a:off x="7046295" y="1807814"/>
              <a:ext cx="586046" cy="43490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272300" y="1475492"/>
              <a:ext cx="1800493" cy="369332"/>
            </a:xfrm>
            <a:prstGeom prst="rect">
              <a:avLst/>
            </a:prstGeom>
            <a:noFill/>
          </p:spPr>
          <p:txBody>
            <a:bodyPr wrap="none" rtlCol="0">
              <a:spAutoFit/>
            </a:bodyPr>
            <a:lstStyle/>
            <a:p>
              <a:r>
                <a:rPr kumimoji="1" lang="ja-JP" altLang="en-US" dirty="0" smtClean="0"/>
                <a:t>オムニホイール</a:t>
              </a:r>
              <a:endParaRPr kumimoji="1" lang="ja-JP" altLang="en-US" dirty="0"/>
            </a:p>
          </p:txBody>
        </p:sp>
      </p:grpSp>
    </p:spTree>
    <p:extLst>
      <p:ext uri="{BB962C8B-B14F-4D97-AF65-F5344CB8AC3E}">
        <p14:creationId xmlns:p14="http://schemas.microsoft.com/office/powerpoint/2010/main" val="1641504265"/>
      </p:ext>
    </p:extLst>
  </p:cSld>
  <p:clrMapOvr>
    <a:masterClrMapping/>
  </p:clrMapOvr>
  <mc:AlternateContent xmlns:mc="http://schemas.openxmlformats.org/markup-compatibility/2006" xmlns:p14="http://schemas.microsoft.com/office/powerpoint/2010/main">
    <mc:Choice Requires="p14">
      <p:transition spd="slow" p14:dur="2000" advTm="17402"/>
    </mc:Choice>
    <mc:Fallback xmlns="">
      <p:transition spd="slow" advTm="1740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ロボットと環境の大きさ</a:t>
            </a:r>
            <a:endParaRPr kumimoji="1" lang="ja-JP" altLang="en-US" dirty="0"/>
          </a:p>
        </p:txBody>
      </p:sp>
      <p:pic>
        <p:nvPicPr>
          <p:cNvPr id="1026" name="Picture 2" descr="C:\Users\kimura\Desktop\MyRobot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053" y="1732178"/>
            <a:ext cx="3911632" cy="26418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7056" y="4869160"/>
            <a:ext cx="8496944" cy="1569660"/>
          </a:xfrm>
          <a:prstGeom prst="rect">
            <a:avLst/>
          </a:prstGeom>
          <a:noFill/>
        </p:spPr>
        <p:txBody>
          <a:bodyPr wrap="square" rtlCol="0">
            <a:spAutoFit/>
          </a:bodyPr>
          <a:lstStyle/>
          <a:p>
            <a:pPr marL="285750" indent="-285750">
              <a:buClr>
                <a:schemeClr val="accent5"/>
              </a:buClr>
              <a:buSzPct val="50000"/>
              <a:buFont typeface="Wingdings" pitchFamily="2" charset="2"/>
              <a:buChar char="u"/>
            </a:pPr>
            <a:r>
              <a:rPr lang="ja-JP" altLang="en-US" sz="2400" dirty="0" smtClean="0"/>
              <a:t>ロボットは幅</a:t>
            </a:r>
            <a:r>
              <a:rPr lang="en-US" altLang="ja-JP" sz="2400" dirty="0" smtClean="0"/>
              <a:t>400[mm]×</a:t>
            </a:r>
            <a:r>
              <a:rPr lang="ja-JP" altLang="en-US" sz="2400" dirty="0" smtClean="0"/>
              <a:t>奥行き</a:t>
            </a:r>
            <a:r>
              <a:rPr lang="en-US" altLang="ja-JP" sz="2400" dirty="0" smtClean="0"/>
              <a:t>400[mm]×</a:t>
            </a:r>
            <a:r>
              <a:rPr lang="ja-JP" altLang="en-US" sz="2400" dirty="0" smtClean="0"/>
              <a:t>高さ</a:t>
            </a:r>
            <a:r>
              <a:rPr lang="en-US" altLang="ja-JP" sz="2400" dirty="0" smtClean="0"/>
              <a:t>262[mm]</a:t>
            </a:r>
            <a:endParaRPr kumimoji="1" lang="en-US" altLang="ja-JP" sz="2400" dirty="0" smtClean="0"/>
          </a:p>
          <a:p>
            <a:pPr marL="285750" indent="-285750">
              <a:buClr>
                <a:schemeClr val="accent5"/>
              </a:buClr>
              <a:buSzPct val="50000"/>
              <a:buFont typeface="Wingdings" pitchFamily="2" charset="2"/>
              <a:buChar char="u"/>
            </a:pPr>
            <a:r>
              <a:rPr lang="ja-JP" altLang="en-US" sz="2400" dirty="0" smtClean="0"/>
              <a:t>四方を壁に囲まれた</a:t>
            </a:r>
            <a:r>
              <a:rPr lang="en-US" altLang="ja-JP" sz="2400" dirty="0" smtClean="0"/>
              <a:t>1100[mm]×1100[mm]</a:t>
            </a:r>
            <a:r>
              <a:rPr lang="ja-JP" altLang="en-US" sz="2400" dirty="0" smtClean="0"/>
              <a:t>の正方形の空間</a:t>
            </a:r>
            <a:endParaRPr kumimoji="1" lang="en-US" altLang="ja-JP" sz="2400" dirty="0" smtClean="0"/>
          </a:p>
          <a:p>
            <a:pPr marL="285750" indent="-285750">
              <a:buClr>
                <a:schemeClr val="accent5"/>
              </a:buClr>
              <a:buSzPct val="50000"/>
              <a:buFont typeface="Wingdings" pitchFamily="2" charset="2"/>
              <a:buChar char="u"/>
            </a:pPr>
            <a:r>
              <a:rPr lang="ja-JP" altLang="en-US" sz="2400" dirty="0" smtClean="0"/>
              <a:t>空間内部には障害物は無し</a:t>
            </a:r>
            <a:endParaRPr kumimoji="1" lang="en-US" altLang="ja-JP" sz="2400" dirty="0"/>
          </a:p>
          <a:p>
            <a:pPr marL="285750" indent="-285750">
              <a:buClr>
                <a:schemeClr val="accent5"/>
              </a:buClr>
              <a:buSzPct val="50000"/>
              <a:buFont typeface="Wingdings" pitchFamily="2" charset="2"/>
              <a:buChar char="u"/>
            </a:pPr>
            <a:endParaRPr kumimoji="1" lang="ja-JP" altLang="en-US" sz="2400" dirty="0">
              <a:solidFill>
                <a:schemeClr val="tx1">
                  <a:lumMod val="50000"/>
                  <a:lumOff val="50000"/>
                </a:schemeClr>
              </a:solidFill>
            </a:endParaRPr>
          </a:p>
        </p:txBody>
      </p:sp>
      <p:grpSp>
        <p:nvGrpSpPr>
          <p:cNvPr id="6" name="グループ化 5"/>
          <p:cNvGrpSpPr/>
          <p:nvPr/>
        </p:nvGrpSpPr>
        <p:grpSpPr>
          <a:xfrm>
            <a:off x="5454830" y="1935223"/>
            <a:ext cx="3080032" cy="2851615"/>
            <a:chOff x="3347864" y="2060848"/>
            <a:chExt cx="3249309" cy="3034311"/>
          </a:xfrm>
        </p:grpSpPr>
        <p:grpSp>
          <p:nvGrpSpPr>
            <p:cNvPr id="12" name="グループ化 11"/>
            <p:cNvGrpSpPr/>
            <p:nvPr/>
          </p:nvGrpSpPr>
          <p:grpSpPr>
            <a:xfrm>
              <a:off x="3347864" y="2060848"/>
              <a:ext cx="2620829" cy="2605681"/>
              <a:chOff x="3135830" y="2285256"/>
              <a:chExt cx="2620829" cy="2605681"/>
            </a:xfrm>
          </p:grpSpPr>
          <p:sp>
            <p:nvSpPr>
              <p:cNvPr id="23" name="正方形/長方形 22"/>
              <p:cNvSpPr/>
              <p:nvPr/>
            </p:nvSpPr>
            <p:spPr>
              <a:xfrm rot="5400000">
                <a:off x="1947698" y="3545396"/>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236379" y="4818929"/>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212232" y="2285256"/>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rot="5400000">
                <a:off x="4496519" y="3545396"/>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448413" y="4651242"/>
              <a:ext cx="2457681" cy="289926"/>
              <a:chOff x="3448413" y="4651242"/>
              <a:chExt cx="2457681" cy="289926"/>
            </a:xfrm>
          </p:grpSpPr>
          <p:cxnSp>
            <p:nvCxnSpPr>
              <p:cNvPr id="20" name="直線コネクタ 19"/>
              <p:cNvCxnSpPr/>
              <p:nvPr/>
            </p:nvCxnSpPr>
            <p:spPr>
              <a:xfrm>
                <a:off x="3451860" y="4666528"/>
                <a:ext cx="4393" cy="274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901701" y="4651242"/>
                <a:ext cx="4393" cy="274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448413" y="4788562"/>
                <a:ext cx="245768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14" name="テキスト ボックス 13"/>
            <p:cNvSpPr txBox="1"/>
            <p:nvPr/>
          </p:nvSpPr>
          <p:spPr>
            <a:xfrm>
              <a:off x="4341283" y="4756605"/>
              <a:ext cx="1053494" cy="338554"/>
            </a:xfrm>
            <a:prstGeom prst="rect">
              <a:avLst/>
            </a:prstGeom>
            <a:noFill/>
          </p:spPr>
          <p:txBody>
            <a:bodyPr wrap="none" rtlCol="0">
              <a:spAutoFit/>
            </a:bodyPr>
            <a:lstStyle/>
            <a:p>
              <a:r>
                <a:rPr kumimoji="1" lang="en-US" altLang="ja-JP" sz="1600" dirty="0" smtClean="0"/>
                <a:t>1100[mm]</a:t>
              </a:r>
              <a:endParaRPr kumimoji="1" lang="ja-JP" altLang="en-US" sz="1600" dirty="0"/>
            </a:p>
          </p:txBody>
        </p:sp>
        <p:grpSp>
          <p:nvGrpSpPr>
            <p:cNvPr id="15" name="グループ化 14"/>
            <p:cNvGrpSpPr/>
            <p:nvPr/>
          </p:nvGrpSpPr>
          <p:grpSpPr>
            <a:xfrm rot="5400000">
              <a:off x="4870545" y="3212029"/>
              <a:ext cx="2486221" cy="289926"/>
              <a:chOff x="3419873" y="4651242"/>
              <a:chExt cx="2486221" cy="289926"/>
            </a:xfrm>
          </p:grpSpPr>
          <p:cxnSp>
            <p:nvCxnSpPr>
              <p:cNvPr id="17" name="直線コネクタ 16"/>
              <p:cNvCxnSpPr/>
              <p:nvPr/>
            </p:nvCxnSpPr>
            <p:spPr>
              <a:xfrm>
                <a:off x="3419873" y="4666528"/>
                <a:ext cx="4393" cy="274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901701" y="4651242"/>
                <a:ext cx="4393" cy="274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448413" y="4788562"/>
                <a:ext cx="245768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rot="5400000">
              <a:off x="5901149" y="3141895"/>
              <a:ext cx="1053494" cy="338554"/>
            </a:xfrm>
            <a:prstGeom prst="rect">
              <a:avLst/>
            </a:prstGeom>
            <a:noFill/>
          </p:spPr>
          <p:txBody>
            <a:bodyPr wrap="none" rtlCol="0">
              <a:spAutoFit/>
            </a:bodyPr>
            <a:lstStyle/>
            <a:p>
              <a:r>
                <a:rPr kumimoji="1" lang="en-US" altLang="ja-JP" sz="1600" dirty="0" smtClean="0"/>
                <a:t>1100[mm]</a:t>
              </a:r>
              <a:endParaRPr kumimoji="1" lang="ja-JP" altLang="en-US" sz="1600" dirty="0"/>
            </a:p>
          </p:txBody>
        </p:sp>
      </p:grpSp>
      <p:sp>
        <p:nvSpPr>
          <p:cNvPr id="27" name="テキスト ボックス 26"/>
          <p:cNvSpPr txBox="1"/>
          <p:nvPr/>
        </p:nvSpPr>
        <p:spPr>
          <a:xfrm>
            <a:off x="4917563" y="3053096"/>
            <a:ext cx="502061" cy="338554"/>
          </a:xfrm>
          <a:prstGeom prst="rect">
            <a:avLst/>
          </a:prstGeom>
          <a:noFill/>
        </p:spPr>
        <p:txBody>
          <a:bodyPr wrap="none" rtlCol="0">
            <a:spAutoFit/>
          </a:bodyPr>
          <a:lstStyle/>
          <a:p>
            <a:r>
              <a:rPr lang="ja-JP" altLang="en-US" sz="1600" dirty="0" smtClean="0"/>
              <a:t>壁</a:t>
            </a:r>
            <a:r>
              <a:rPr lang="en-US" altLang="ja-JP" sz="1600" dirty="0" smtClean="0"/>
              <a:t>B</a:t>
            </a:r>
            <a:endParaRPr kumimoji="1" lang="en-US" altLang="ja-JP" sz="1600" dirty="0" smtClean="0"/>
          </a:p>
        </p:txBody>
      </p:sp>
      <p:sp>
        <p:nvSpPr>
          <p:cNvPr id="28" name="テキスト ボックス 27"/>
          <p:cNvSpPr txBox="1"/>
          <p:nvPr/>
        </p:nvSpPr>
        <p:spPr>
          <a:xfrm>
            <a:off x="6460726" y="1596669"/>
            <a:ext cx="508473" cy="338554"/>
          </a:xfrm>
          <a:prstGeom prst="rect">
            <a:avLst/>
          </a:prstGeom>
          <a:noFill/>
        </p:spPr>
        <p:txBody>
          <a:bodyPr wrap="none" rtlCol="0">
            <a:spAutoFit/>
          </a:bodyPr>
          <a:lstStyle/>
          <a:p>
            <a:r>
              <a:rPr kumimoji="1" lang="ja-JP" altLang="en-US" sz="1600" dirty="0" smtClean="0"/>
              <a:t>壁</a:t>
            </a:r>
            <a:r>
              <a:rPr kumimoji="1" lang="en-US" altLang="ja-JP" sz="1600" dirty="0" smtClean="0"/>
              <a:t>A</a:t>
            </a:r>
          </a:p>
        </p:txBody>
      </p:sp>
    </p:spTree>
    <p:extLst>
      <p:ext uri="{BB962C8B-B14F-4D97-AF65-F5344CB8AC3E}">
        <p14:creationId xmlns:p14="http://schemas.microsoft.com/office/powerpoint/2010/main" val="1879902214"/>
      </p:ext>
    </p:extLst>
  </p:cSld>
  <p:clrMapOvr>
    <a:masterClrMapping/>
  </p:clrMapOvr>
  <mc:AlternateContent xmlns:mc="http://schemas.openxmlformats.org/markup-compatibility/2006" xmlns:p14="http://schemas.microsoft.com/office/powerpoint/2010/main">
    <mc:Choice Requires="p14">
      <p:transition spd="slow" p14:dur="2000" advTm="22856"/>
    </mc:Choice>
    <mc:Fallback xmlns="">
      <p:transition spd="slow" advTm="2285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実験タスク</a:t>
            </a:r>
            <a:endParaRPr kumimoji="1" lang="ja-JP" altLang="en-US" dirty="0"/>
          </a:p>
        </p:txBody>
      </p:sp>
      <p:grpSp>
        <p:nvGrpSpPr>
          <p:cNvPr id="4" name="グループ化 3"/>
          <p:cNvGrpSpPr/>
          <p:nvPr/>
        </p:nvGrpSpPr>
        <p:grpSpPr>
          <a:xfrm>
            <a:off x="2795710" y="1538390"/>
            <a:ext cx="3157103" cy="3068745"/>
            <a:chOff x="2641902" y="260648"/>
            <a:chExt cx="3157103" cy="3068745"/>
          </a:xfrm>
        </p:grpSpPr>
        <p:grpSp>
          <p:nvGrpSpPr>
            <p:cNvPr id="11" name="グループ化 10"/>
            <p:cNvGrpSpPr/>
            <p:nvPr/>
          </p:nvGrpSpPr>
          <p:grpSpPr>
            <a:xfrm>
              <a:off x="3178176" y="723712"/>
              <a:ext cx="2620829" cy="2605681"/>
              <a:chOff x="3135830" y="2285256"/>
              <a:chExt cx="2620829" cy="2605681"/>
            </a:xfrm>
          </p:grpSpPr>
          <p:sp>
            <p:nvSpPr>
              <p:cNvPr id="22" name="正方形/長方形 21"/>
              <p:cNvSpPr/>
              <p:nvPr/>
            </p:nvSpPr>
            <p:spPr>
              <a:xfrm rot="5400000">
                <a:off x="1947698" y="3545396"/>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236379" y="4818929"/>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212232" y="2285256"/>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rot="5400000">
                <a:off x="4496519" y="3545396"/>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2641902" y="260648"/>
              <a:ext cx="3076094" cy="3007390"/>
              <a:chOff x="2641902" y="260648"/>
              <a:chExt cx="3076094" cy="3007390"/>
            </a:xfrm>
          </p:grpSpPr>
          <p:sp>
            <p:nvSpPr>
              <p:cNvPr id="7" name="テキスト ボックス 6"/>
              <p:cNvSpPr txBox="1"/>
              <p:nvPr/>
            </p:nvSpPr>
            <p:spPr>
              <a:xfrm>
                <a:off x="4189869" y="260648"/>
                <a:ext cx="508473" cy="338554"/>
              </a:xfrm>
              <a:prstGeom prst="rect">
                <a:avLst/>
              </a:prstGeom>
              <a:noFill/>
            </p:spPr>
            <p:txBody>
              <a:bodyPr wrap="none" rtlCol="0">
                <a:spAutoFit/>
              </a:bodyPr>
              <a:lstStyle/>
              <a:p>
                <a:r>
                  <a:rPr kumimoji="1" lang="ja-JP" altLang="en-US" sz="1600" dirty="0" smtClean="0"/>
                  <a:t>壁</a:t>
                </a:r>
                <a:r>
                  <a:rPr kumimoji="1" lang="en-US" altLang="ja-JP" sz="1600" dirty="0" smtClean="0"/>
                  <a:t>A</a:t>
                </a:r>
              </a:p>
            </p:txBody>
          </p:sp>
          <p:sp>
            <p:nvSpPr>
              <p:cNvPr id="8" name="テキスト ボックス 7"/>
              <p:cNvSpPr txBox="1"/>
              <p:nvPr/>
            </p:nvSpPr>
            <p:spPr>
              <a:xfrm>
                <a:off x="2641902" y="1828845"/>
                <a:ext cx="502061" cy="338554"/>
              </a:xfrm>
              <a:prstGeom prst="rect">
                <a:avLst/>
              </a:prstGeom>
              <a:noFill/>
            </p:spPr>
            <p:txBody>
              <a:bodyPr wrap="none" rtlCol="0">
                <a:spAutoFit/>
              </a:bodyPr>
              <a:lstStyle/>
              <a:p>
                <a:r>
                  <a:rPr lang="ja-JP" altLang="en-US" sz="1600" dirty="0" smtClean="0"/>
                  <a:t>壁</a:t>
                </a:r>
                <a:r>
                  <a:rPr lang="en-US" altLang="ja-JP" sz="1600" dirty="0" smtClean="0"/>
                  <a:t>B</a:t>
                </a:r>
                <a:endParaRPr kumimoji="1" lang="en-US" altLang="ja-JP" sz="1600" dirty="0" smtClean="0"/>
              </a:p>
            </p:txBody>
          </p:sp>
          <p:sp>
            <p:nvSpPr>
              <p:cNvPr id="9" name="正方形/長方形 8"/>
              <p:cNvSpPr/>
              <p:nvPr/>
            </p:nvSpPr>
            <p:spPr>
              <a:xfrm>
                <a:off x="5180286" y="2691704"/>
                <a:ext cx="537710" cy="576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ス</a:t>
                </a:r>
                <a:endParaRPr kumimoji="1" lang="ja-JP" altLang="en-US" dirty="0">
                  <a:solidFill>
                    <a:schemeClr val="tx1"/>
                  </a:solidFill>
                </a:endParaRPr>
              </a:p>
            </p:txBody>
          </p:sp>
          <p:sp>
            <p:nvSpPr>
              <p:cNvPr id="10" name="正方形/長方形 9"/>
              <p:cNvSpPr/>
              <p:nvPr/>
            </p:nvSpPr>
            <p:spPr>
              <a:xfrm>
                <a:off x="3278725" y="819353"/>
                <a:ext cx="2424125" cy="306681"/>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ゴール</a:t>
                </a:r>
                <a:endParaRPr kumimoji="1" lang="ja-JP" altLang="en-US" b="1" dirty="0">
                  <a:solidFill>
                    <a:schemeClr val="tx1"/>
                  </a:solidFill>
                </a:endParaRPr>
              </a:p>
            </p:txBody>
          </p:sp>
        </p:grpSp>
      </p:grpSp>
      <p:sp>
        <p:nvSpPr>
          <p:cNvPr id="55" name="テキスト ボックス 54"/>
          <p:cNvSpPr txBox="1"/>
          <p:nvPr/>
        </p:nvSpPr>
        <p:spPr>
          <a:xfrm>
            <a:off x="755576" y="4995026"/>
            <a:ext cx="6867586" cy="830997"/>
          </a:xfrm>
          <a:prstGeom prst="rect">
            <a:avLst/>
          </a:prstGeom>
          <a:noFill/>
        </p:spPr>
        <p:txBody>
          <a:bodyPr wrap="none" rtlCol="0">
            <a:spAutoFit/>
          </a:bodyPr>
          <a:lstStyle/>
          <a:p>
            <a:pPr marL="285750" indent="-285750">
              <a:buClr>
                <a:schemeClr val="accent5"/>
              </a:buClr>
              <a:buSzPct val="50000"/>
              <a:buFont typeface="Wingdings" pitchFamily="2" charset="2"/>
              <a:buChar char="u"/>
            </a:pPr>
            <a:r>
              <a:rPr kumimoji="1" lang="ja-JP" altLang="en-US" sz="2400" dirty="0" smtClean="0"/>
              <a:t>前方の「壁</a:t>
            </a:r>
            <a:r>
              <a:rPr kumimoji="1" lang="en-US" altLang="ja-JP" sz="2400" dirty="0" smtClean="0"/>
              <a:t>A</a:t>
            </a:r>
            <a:r>
              <a:rPr kumimoji="1" lang="ja-JP" altLang="en-US" sz="2400" dirty="0" smtClean="0"/>
              <a:t>の近傍に到達する」タスクを行う</a:t>
            </a:r>
            <a:endParaRPr kumimoji="1" lang="en-US" altLang="ja-JP" sz="2400" dirty="0" smtClean="0"/>
          </a:p>
          <a:p>
            <a:pPr marL="285750" indent="-285750">
              <a:buClr>
                <a:schemeClr val="accent5"/>
              </a:buClr>
              <a:buSzPct val="50000"/>
              <a:buFont typeface="Wingdings" pitchFamily="2" charset="2"/>
              <a:buChar char="u"/>
            </a:pPr>
            <a:r>
              <a:rPr kumimoji="1" lang="ja-JP" altLang="en-US" sz="2400" dirty="0" smtClean="0"/>
              <a:t>スタートからゴールまでを</a:t>
            </a:r>
            <a:r>
              <a:rPr kumimoji="1" lang="en-US" altLang="ja-JP" sz="2400" dirty="0" smtClean="0"/>
              <a:t>1</a:t>
            </a:r>
            <a:r>
              <a:rPr kumimoji="1" lang="ja-JP" altLang="en-US" sz="2400" dirty="0" smtClean="0"/>
              <a:t>試行とする</a:t>
            </a:r>
            <a:endParaRPr kumimoji="1" lang="ja-JP" altLang="en-US" sz="2400" dirty="0"/>
          </a:p>
        </p:txBody>
      </p:sp>
      <p:grpSp>
        <p:nvGrpSpPr>
          <p:cNvPr id="15" name="グループ化 14"/>
          <p:cNvGrpSpPr/>
          <p:nvPr/>
        </p:nvGrpSpPr>
        <p:grpSpPr>
          <a:xfrm>
            <a:off x="4707961" y="2448075"/>
            <a:ext cx="750799" cy="1521371"/>
            <a:chOff x="2163944" y="3115821"/>
            <a:chExt cx="750799" cy="1521371"/>
          </a:xfrm>
        </p:grpSpPr>
        <p:cxnSp>
          <p:nvCxnSpPr>
            <p:cNvPr id="16" name="直線コネクタ 15"/>
            <p:cNvCxnSpPr/>
            <p:nvPr/>
          </p:nvCxnSpPr>
          <p:spPr>
            <a:xfrm flipH="1">
              <a:off x="2418100" y="4489650"/>
              <a:ext cx="49664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2411760" y="4009644"/>
              <a:ext cx="0" cy="48000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2163944" y="4009643"/>
              <a:ext cx="24781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2163944" y="3115821"/>
              <a:ext cx="0" cy="893822"/>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2909124" y="4489650"/>
              <a:ext cx="5619" cy="14754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291292"/>
      </p:ext>
    </p:extLst>
  </p:cSld>
  <p:clrMapOvr>
    <a:masterClrMapping/>
  </p:clrMapOvr>
  <mc:AlternateContent xmlns:mc="http://schemas.openxmlformats.org/markup-compatibility/2006" xmlns:p14="http://schemas.microsoft.com/office/powerpoint/2010/main">
    <mc:Choice Requires="p14">
      <p:transition spd="slow" p14:dur="2000" advTm="30259"/>
    </mc:Choice>
    <mc:Fallback xmlns="">
      <p:transition spd="slow" advTm="3025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ロボットの状態認識</a:t>
            </a:r>
            <a:endParaRPr kumimoji="1" lang="ja-JP" altLang="en-US" dirty="0"/>
          </a:p>
        </p:txBody>
      </p:sp>
      <p:grpSp>
        <p:nvGrpSpPr>
          <p:cNvPr id="4" name="グループ化 3"/>
          <p:cNvGrpSpPr/>
          <p:nvPr/>
        </p:nvGrpSpPr>
        <p:grpSpPr>
          <a:xfrm>
            <a:off x="1979712" y="1589396"/>
            <a:ext cx="5508002" cy="2870522"/>
            <a:chOff x="1774922" y="2030421"/>
            <a:chExt cx="4739576" cy="3362755"/>
          </a:xfrm>
        </p:grpSpPr>
        <p:grpSp>
          <p:nvGrpSpPr>
            <p:cNvPr id="5" name="グループ化 4"/>
            <p:cNvGrpSpPr/>
            <p:nvPr/>
          </p:nvGrpSpPr>
          <p:grpSpPr>
            <a:xfrm>
              <a:off x="1774922" y="2030421"/>
              <a:ext cx="4739576" cy="3362755"/>
              <a:chOff x="4497056" y="1931932"/>
              <a:chExt cx="4739576" cy="3362755"/>
            </a:xfrm>
          </p:grpSpPr>
          <p:grpSp>
            <p:nvGrpSpPr>
              <p:cNvPr id="7" name="グループ化 6"/>
              <p:cNvGrpSpPr/>
              <p:nvPr/>
            </p:nvGrpSpPr>
            <p:grpSpPr>
              <a:xfrm>
                <a:off x="4497056" y="1931932"/>
                <a:ext cx="4739576" cy="3362755"/>
                <a:chOff x="4497056" y="1931932"/>
                <a:chExt cx="4739576" cy="3362755"/>
              </a:xfrm>
            </p:grpSpPr>
            <p:grpSp>
              <p:nvGrpSpPr>
                <p:cNvPr id="9" name="グループ化 8"/>
                <p:cNvGrpSpPr/>
                <p:nvPr/>
              </p:nvGrpSpPr>
              <p:grpSpPr>
                <a:xfrm>
                  <a:off x="4497056" y="2010326"/>
                  <a:ext cx="4739576" cy="3284361"/>
                  <a:chOff x="1560616" y="2486099"/>
                  <a:chExt cx="4739576" cy="3284361"/>
                </a:xfrm>
              </p:grpSpPr>
              <p:grpSp>
                <p:nvGrpSpPr>
                  <p:cNvPr id="19" name="グループ化 18"/>
                  <p:cNvGrpSpPr/>
                  <p:nvPr/>
                </p:nvGrpSpPr>
                <p:grpSpPr>
                  <a:xfrm>
                    <a:off x="1560616" y="2486099"/>
                    <a:ext cx="4739576" cy="3032005"/>
                    <a:chOff x="2784752" y="1855087"/>
                    <a:chExt cx="4739576" cy="3032005"/>
                  </a:xfrm>
                </p:grpSpPr>
                <p:grpSp>
                  <p:nvGrpSpPr>
                    <p:cNvPr id="26" name="グループ化 25"/>
                    <p:cNvGrpSpPr/>
                    <p:nvPr/>
                  </p:nvGrpSpPr>
                  <p:grpSpPr>
                    <a:xfrm>
                      <a:off x="2784752" y="1855087"/>
                      <a:ext cx="4586220" cy="1947327"/>
                      <a:chOff x="2784752" y="1855087"/>
                      <a:chExt cx="4586220" cy="1947327"/>
                    </a:xfrm>
                  </p:grpSpPr>
                  <p:sp>
                    <p:nvSpPr>
                      <p:cNvPr id="40" name="テキスト ボックス 39"/>
                      <p:cNvSpPr txBox="1"/>
                      <p:nvPr/>
                    </p:nvSpPr>
                    <p:spPr>
                      <a:xfrm>
                        <a:off x="6993891" y="2032699"/>
                        <a:ext cx="377081" cy="1675660"/>
                      </a:xfrm>
                      <a:prstGeom prst="rect">
                        <a:avLst/>
                      </a:prstGeom>
                      <a:noFill/>
                    </p:spPr>
                    <p:txBody>
                      <a:bodyPr vert="eaVert" wrap="square" rtlCol="0">
                        <a:spAutoFit/>
                      </a:bodyPr>
                      <a:lstStyle/>
                      <a:p>
                        <a:r>
                          <a:rPr lang="en-US" altLang="ja-JP" dirty="0" smtClean="0"/>
                          <a:t>WALL   A(B</a:t>
                        </a:r>
                        <a:r>
                          <a:rPr lang="en-US" altLang="ja-JP" dirty="0"/>
                          <a:t>)</a:t>
                        </a:r>
                        <a:endParaRPr lang="en-US" altLang="ja-JP" dirty="0" smtClean="0"/>
                      </a:p>
                    </p:txBody>
                  </p:sp>
                  <p:grpSp>
                    <p:nvGrpSpPr>
                      <p:cNvPr id="41" name="グループ化 40"/>
                      <p:cNvGrpSpPr/>
                      <p:nvPr/>
                    </p:nvGrpSpPr>
                    <p:grpSpPr>
                      <a:xfrm>
                        <a:off x="2833216" y="1855087"/>
                        <a:ext cx="4473642" cy="1848914"/>
                        <a:chOff x="4860032" y="2215357"/>
                        <a:chExt cx="3528390" cy="1635496"/>
                      </a:xfrm>
                    </p:grpSpPr>
                    <p:sp>
                      <p:nvSpPr>
                        <p:cNvPr id="77" name="正方形/長方形 76"/>
                        <p:cNvSpPr/>
                        <p:nvPr/>
                      </p:nvSpPr>
                      <p:spPr>
                        <a:xfrm>
                          <a:off x="4860032" y="2215357"/>
                          <a:ext cx="216024" cy="16354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 </a:t>
                          </a:r>
                        </a:p>
                        <a:p>
                          <a:pPr algn="ctr"/>
                          <a:endParaRPr kumimoji="1" lang="ja-JP" altLang="en-US" dirty="0"/>
                        </a:p>
                      </p:txBody>
                    </p:sp>
                    <p:sp>
                      <p:nvSpPr>
                        <p:cNvPr id="78" name="正方形/長方形 77"/>
                        <p:cNvSpPr/>
                        <p:nvPr/>
                      </p:nvSpPr>
                      <p:spPr>
                        <a:xfrm>
                          <a:off x="8172398" y="2305406"/>
                          <a:ext cx="216024" cy="1545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p:cNvCxnSpPr>
                          <a:stCxn id="77" idx="2"/>
                        </p:cNvCxnSpPr>
                        <p:nvPr/>
                      </p:nvCxnSpPr>
                      <p:spPr>
                        <a:xfrm>
                          <a:off x="4968044" y="3850852"/>
                          <a:ext cx="237313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p:cNvSpPr txBox="1"/>
                      <p:nvPr/>
                    </p:nvSpPr>
                    <p:spPr>
                      <a:xfrm>
                        <a:off x="2784752" y="2337657"/>
                        <a:ext cx="397258" cy="939178"/>
                      </a:xfrm>
                      <a:prstGeom prst="rect">
                        <a:avLst/>
                      </a:prstGeom>
                      <a:noFill/>
                    </p:spPr>
                    <p:txBody>
                      <a:bodyPr vert="eaVert" wrap="square" rtlCol="0">
                        <a:spAutoFit/>
                      </a:bodyPr>
                      <a:lstStyle/>
                      <a:p>
                        <a:r>
                          <a:rPr lang="en-US" altLang="ja-JP" dirty="0" smtClean="0"/>
                          <a:t>WALL</a:t>
                        </a:r>
                        <a:endParaRPr kumimoji="1" lang="ja-JP" altLang="en-US" dirty="0"/>
                      </a:p>
                    </p:txBody>
                  </p:sp>
                  <p:grpSp>
                    <p:nvGrpSpPr>
                      <p:cNvPr id="43" name="グループ化 42"/>
                      <p:cNvGrpSpPr/>
                      <p:nvPr/>
                    </p:nvGrpSpPr>
                    <p:grpSpPr>
                      <a:xfrm>
                        <a:off x="3110651" y="2447926"/>
                        <a:ext cx="1797620" cy="1256073"/>
                        <a:chOff x="5330708" y="1939137"/>
                        <a:chExt cx="2016224" cy="1370734"/>
                      </a:xfrm>
                    </p:grpSpPr>
                    <p:grpSp>
                      <p:nvGrpSpPr>
                        <p:cNvPr id="48" name="グループ化 47"/>
                        <p:cNvGrpSpPr/>
                        <p:nvPr/>
                      </p:nvGrpSpPr>
                      <p:grpSpPr>
                        <a:xfrm>
                          <a:off x="5330708" y="1939137"/>
                          <a:ext cx="2016224" cy="1370734"/>
                          <a:chOff x="5436096" y="1916832"/>
                          <a:chExt cx="2016224" cy="1370734"/>
                        </a:xfrm>
                      </p:grpSpPr>
                      <p:sp>
                        <p:nvSpPr>
                          <p:cNvPr id="50" name="正方形/長方形 49"/>
                          <p:cNvSpPr/>
                          <p:nvPr/>
                        </p:nvSpPr>
                        <p:spPr>
                          <a:xfrm>
                            <a:off x="6156176" y="2966489"/>
                            <a:ext cx="636969" cy="1585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856928" y="1974259"/>
                            <a:ext cx="45719" cy="830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2" name="正方形/長方形 51"/>
                          <p:cNvSpPr/>
                          <p:nvPr/>
                        </p:nvSpPr>
                        <p:spPr>
                          <a:xfrm>
                            <a:off x="5940152" y="1916832"/>
                            <a:ext cx="1008112"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6156176" y="1974259"/>
                            <a:ext cx="576064" cy="243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6300192" y="2072975"/>
                            <a:ext cx="28803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5966441" y="1962551"/>
                            <a:ext cx="45719" cy="830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正方形/長方形 55"/>
                          <p:cNvSpPr/>
                          <p:nvPr/>
                        </p:nvSpPr>
                        <p:spPr>
                          <a:xfrm>
                            <a:off x="5940152" y="2361427"/>
                            <a:ext cx="1008112"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5436096" y="2793475"/>
                            <a:ext cx="2016224" cy="574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p:cNvCxnSpPr>
                            <a:stCxn id="52" idx="3"/>
                          </p:cNvCxnSpPr>
                          <p:nvPr/>
                        </p:nvCxnSpPr>
                        <p:spPr>
                          <a:xfrm>
                            <a:off x="6948264" y="1939692"/>
                            <a:ext cx="0" cy="277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6953534" y="2050114"/>
                            <a:ext cx="6157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5436096" y="2861309"/>
                            <a:ext cx="437209" cy="397386"/>
                            <a:chOff x="5214066" y="3207632"/>
                            <a:chExt cx="437209" cy="397386"/>
                          </a:xfrm>
                        </p:grpSpPr>
                        <p:sp>
                          <p:nvSpPr>
                            <p:cNvPr id="72" name="正方形/長方形 71"/>
                            <p:cNvSpPr/>
                            <p:nvPr/>
                          </p:nvSpPr>
                          <p:spPr>
                            <a:xfrm>
                              <a:off x="5214066" y="3258695"/>
                              <a:ext cx="45719" cy="253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5605555" y="3266183"/>
                              <a:ext cx="45719" cy="253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flipV="1">
                              <a:off x="5214067" y="3207632"/>
                              <a:ext cx="437208"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5266637" y="3308812"/>
                              <a:ext cx="169459" cy="2962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円/楕円 75"/>
                            <p:cNvSpPr/>
                            <p:nvPr/>
                          </p:nvSpPr>
                          <p:spPr>
                            <a:xfrm>
                              <a:off x="5436096" y="3308812"/>
                              <a:ext cx="169459" cy="2962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1" name="グループ化 60"/>
                          <p:cNvGrpSpPr/>
                          <p:nvPr/>
                        </p:nvGrpSpPr>
                        <p:grpSpPr>
                          <a:xfrm>
                            <a:off x="7015111" y="2854330"/>
                            <a:ext cx="437209" cy="397386"/>
                            <a:chOff x="6902646" y="3372864"/>
                            <a:chExt cx="437209" cy="397386"/>
                          </a:xfrm>
                        </p:grpSpPr>
                        <p:sp>
                          <p:nvSpPr>
                            <p:cNvPr id="67" name="正方形/長方形 66"/>
                            <p:cNvSpPr/>
                            <p:nvPr/>
                          </p:nvSpPr>
                          <p:spPr>
                            <a:xfrm>
                              <a:off x="6902646" y="3423927"/>
                              <a:ext cx="45719" cy="253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7294135" y="3431415"/>
                              <a:ext cx="45719" cy="253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flipV="1">
                              <a:off x="6902647" y="3372864"/>
                              <a:ext cx="437208"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6955217" y="3474044"/>
                              <a:ext cx="169459" cy="2962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円/楕円 70"/>
                            <p:cNvSpPr/>
                            <p:nvPr/>
                          </p:nvSpPr>
                          <p:spPr>
                            <a:xfrm>
                              <a:off x="7124676" y="3474044"/>
                              <a:ext cx="169459" cy="2962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2" name="円/楕円 61"/>
                          <p:cNvSpPr/>
                          <p:nvPr/>
                        </p:nvSpPr>
                        <p:spPr>
                          <a:xfrm>
                            <a:off x="6285708" y="2962489"/>
                            <a:ext cx="297688" cy="325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a:off x="5928786" y="1964086"/>
                            <a:ext cx="0" cy="277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6372200" y="2850902"/>
                            <a:ext cx="144016" cy="362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867870" y="2928877"/>
                            <a:ext cx="340244" cy="218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691349" y="2923140"/>
                            <a:ext cx="307904" cy="224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正方形/長方形 48"/>
                        <p:cNvSpPr/>
                        <p:nvPr/>
                      </p:nvSpPr>
                      <p:spPr>
                        <a:xfrm flipH="1" flipV="1">
                          <a:off x="5763981" y="2095279"/>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rot="1746635">
                        <a:off x="5948052" y="3472156"/>
                        <a:ext cx="162595" cy="330258"/>
                        <a:chOff x="7524329" y="2312276"/>
                        <a:chExt cx="320821" cy="468651"/>
                      </a:xfrm>
                    </p:grpSpPr>
                    <p:cxnSp>
                      <p:nvCxnSpPr>
                        <p:cNvPr id="46" name="曲線コネクタ 45"/>
                        <p:cNvCxnSpPr/>
                        <p:nvPr/>
                      </p:nvCxnSpPr>
                      <p:spPr>
                        <a:xfrm rot="16200000" flipH="1">
                          <a:off x="7410043" y="2450618"/>
                          <a:ext cx="444595" cy="21602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曲線コネクタ 46"/>
                        <p:cNvCxnSpPr/>
                        <p:nvPr/>
                      </p:nvCxnSpPr>
                      <p:spPr>
                        <a:xfrm rot="16200000" flipH="1">
                          <a:off x="7514840" y="2426562"/>
                          <a:ext cx="444595" cy="21602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p:cNvCxnSpPr/>
                      <p:nvPr/>
                    </p:nvCxnSpPr>
                    <p:spPr>
                      <a:xfrm flipH="1">
                        <a:off x="6050624" y="3690405"/>
                        <a:ext cx="9762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直線コネクタ 26"/>
                    <p:cNvCxnSpPr/>
                    <p:nvPr/>
                  </p:nvCxnSpPr>
                  <p:spPr>
                    <a:xfrm>
                      <a:off x="7026910" y="3680999"/>
                      <a:ext cx="8681" cy="1131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912671" y="1956885"/>
                      <a:ext cx="0" cy="2855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397814" y="4509120"/>
                      <a:ext cx="3126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292080" y="3704000"/>
                      <a:ext cx="0" cy="1108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652120" y="3682309"/>
                      <a:ext cx="0" cy="1108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672529" y="3704000"/>
                      <a:ext cx="0" cy="1108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300192" y="3692499"/>
                      <a:ext cx="0" cy="1108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4912671" y="4353881"/>
                      <a:ext cx="37940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5292080" y="4353881"/>
                      <a:ext cx="37940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6300192" y="4353881"/>
                      <a:ext cx="37940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6656182" y="4353881"/>
                      <a:ext cx="37940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テキスト ボックス 37"/>
                        <p:cNvSpPr txBox="1"/>
                        <p:nvPr/>
                      </p:nvSpPr>
                      <p:spPr>
                        <a:xfrm>
                          <a:off x="5761693" y="4517760"/>
                          <a:ext cx="434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p:txBody>
                    </p:sp>
                  </mc:Choice>
                  <mc:Fallback xmlns="">
                    <p:sp>
                      <p:nvSpPr>
                        <p:cNvPr id="86" name="テキスト ボックス 85"/>
                        <p:cNvSpPr txBox="1">
                          <a:spLocks noRot="1" noChangeAspect="1" noMove="1" noResize="1" noEditPoints="1" noAdjustHandles="1" noChangeArrowheads="1" noChangeShapeType="1" noTextEdit="1"/>
                        </p:cNvSpPr>
                        <p:nvPr/>
                      </p:nvSpPr>
                      <p:spPr>
                        <a:xfrm>
                          <a:off x="5761693" y="4517760"/>
                          <a:ext cx="434734"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5781294" y="4005509"/>
                          <a:ext cx="434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p:txBody>
                    </p:sp>
                  </mc:Choice>
                  <mc:Fallback xmlns="">
                    <p:sp>
                      <p:nvSpPr>
                        <p:cNvPr id="87" name="テキスト ボックス 86"/>
                        <p:cNvSpPr txBox="1">
                          <a:spLocks noRot="1" noChangeAspect="1" noMove="1" noResize="1" noEditPoints="1" noAdjustHandles="1" noChangeArrowheads="1" noChangeShapeType="1" noTextEdit="1"/>
                        </p:cNvSpPr>
                        <p:nvPr/>
                      </p:nvSpPr>
                      <p:spPr>
                        <a:xfrm>
                          <a:off x="5781294" y="4005509"/>
                          <a:ext cx="434734" cy="369332"/>
                        </a:xfrm>
                        <a:prstGeom prst="rect">
                          <a:avLst/>
                        </a:prstGeom>
                        <a:blipFill rotWithShape="1">
                          <a:blip r:embed="rId4"/>
                          <a:stretch>
                            <a:fillRect/>
                          </a:stretch>
                        </a:blipFill>
                      </p:spPr>
                      <p:txBody>
                        <a:bodyPr/>
                        <a:lstStyle/>
                        <a:p>
                          <a:r>
                            <a:rPr lang="ja-JP" altLang="en-US">
                              <a:noFill/>
                            </a:rPr>
                            <a:t> </a:t>
                          </a:r>
                        </a:p>
                      </p:txBody>
                    </p:sp>
                  </mc:Fallback>
                </mc:AlternateContent>
              </p:grpSp>
              <p:sp>
                <p:nvSpPr>
                  <p:cNvPr id="20" name="テキスト ボックス 19"/>
                  <p:cNvSpPr txBox="1"/>
                  <p:nvPr/>
                </p:nvSpPr>
                <p:spPr>
                  <a:xfrm>
                    <a:off x="3322179" y="5140132"/>
                    <a:ext cx="393056" cy="338554"/>
                  </a:xfrm>
                  <a:prstGeom prst="rect">
                    <a:avLst/>
                  </a:prstGeom>
                  <a:noFill/>
                </p:spPr>
                <p:txBody>
                  <a:bodyPr wrap="none" rtlCol="0">
                    <a:spAutoFit/>
                  </a:bodyPr>
                  <a:lstStyle/>
                  <a:p>
                    <a:r>
                      <a:rPr lang="en-US" altLang="ja-JP" sz="1600" dirty="0" smtClean="0"/>
                      <a:t>10</a:t>
                    </a:r>
                    <a:endParaRPr kumimoji="1" lang="ja-JP" altLang="en-US" sz="1600" dirty="0"/>
                  </a:p>
                </p:txBody>
              </p:sp>
              <p:sp>
                <p:nvSpPr>
                  <p:cNvPr id="21" name="テキスト ボックス 20"/>
                  <p:cNvSpPr txBox="1"/>
                  <p:nvPr/>
                </p:nvSpPr>
                <p:spPr>
                  <a:xfrm>
                    <a:off x="3733808" y="5140132"/>
                    <a:ext cx="288862" cy="338554"/>
                  </a:xfrm>
                  <a:prstGeom prst="rect">
                    <a:avLst/>
                  </a:prstGeom>
                  <a:noFill/>
                </p:spPr>
                <p:txBody>
                  <a:bodyPr wrap="none" rtlCol="0">
                    <a:spAutoFit/>
                  </a:bodyPr>
                  <a:lstStyle/>
                  <a:p>
                    <a:r>
                      <a:rPr lang="en-US" altLang="ja-JP" sz="1600" dirty="0"/>
                      <a:t>9</a:t>
                    </a:r>
                    <a:endParaRPr kumimoji="1" lang="ja-JP" altLang="en-US" sz="1600" dirty="0"/>
                  </a:p>
                </p:txBody>
              </p:sp>
              <p:sp>
                <p:nvSpPr>
                  <p:cNvPr id="22" name="テキスト ボックス 21"/>
                  <p:cNvSpPr txBox="1"/>
                  <p:nvPr/>
                </p:nvSpPr>
                <p:spPr>
                  <a:xfrm>
                    <a:off x="4113217" y="5138634"/>
                    <a:ext cx="288862" cy="338554"/>
                  </a:xfrm>
                  <a:prstGeom prst="rect">
                    <a:avLst/>
                  </a:prstGeom>
                  <a:noFill/>
                </p:spPr>
                <p:txBody>
                  <a:bodyPr wrap="none" rtlCol="0">
                    <a:spAutoFit/>
                  </a:bodyPr>
                  <a:lstStyle/>
                  <a:p>
                    <a:r>
                      <a:rPr lang="en-US" altLang="ja-JP" sz="1600" dirty="0"/>
                      <a:t>8</a:t>
                    </a:r>
                    <a:endParaRPr kumimoji="1" lang="ja-JP" altLang="en-US" sz="1600" dirty="0"/>
                  </a:p>
                </p:txBody>
              </p:sp>
              <p:sp>
                <p:nvSpPr>
                  <p:cNvPr id="23" name="テキスト ボックス 22"/>
                  <p:cNvSpPr txBox="1"/>
                  <p:nvPr/>
                </p:nvSpPr>
                <p:spPr>
                  <a:xfrm>
                    <a:off x="5116899" y="5150991"/>
                    <a:ext cx="288862" cy="338554"/>
                  </a:xfrm>
                  <a:prstGeom prst="rect">
                    <a:avLst/>
                  </a:prstGeom>
                  <a:noFill/>
                </p:spPr>
                <p:txBody>
                  <a:bodyPr wrap="none" rtlCol="0">
                    <a:spAutoFit/>
                  </a:bodyPr>
                  <a:lstStyle/>
                  <a:p>
                    <a:r>
                      <a:rPr lang="en-US" altLang="ja-JP" sz="1600" dirty="0" smtClean="0"/>
                      <a:t>1</a:t>
                    </a:r>
                    <a:endParaRPr kumimoji="1" lang="ja-JP" altLang="en-US" sz="1600" dirty="0"/>
                  </a:p>
                </p:txBody>
              </p:sp>
              <p:sp>
                <p:nvSpPr>
                  <p:cNvPr id="24" name="テキスト ボックス 23"/>
                  <p:cNvSpPr txBox="1"/>
                  <p:nvPr/>
                </p:nvSpPr>
                <p:spPr>
                  <a:xfrm>
                    <a:off x="5477319" y="5140132"/>
                    <a:ext cx="288862" cy="338554"/>
                  </a:xfrm>
                  <a:prstGeom prst="rect">
                    <a:avLst/>
                  </a:prstGeom>
                  <a:noFill/>
                </p:spPr>
                <p:txBody>
                  <a:bodyPr wrap="none" rtlCol="0">
                    <a:spAutoFit/>
                  </a:bodyPr>
                  <a:lstStyle/>
                  <a:p>
                    <a:r>
                      <a:rPr lang="en-US" altLang="ja-JP" sz="1600" dirty="0"/>
                      <a:t>0</a:t>
                    </a:r>
                    <a:endParaRPr kumimoji="1" lang="ja-JP" altLang="en-US" sz="1600" dirty="0"/>
                  </a:p>
                </p:txBody>
              </p:sp>
              <p:sp>
                <p:nvSpPr>
                  <p:cNvPr id="25" name="テキスト ボックス 24"/>
                  <p:cNvSpPr txBox="1"/>
                  <p:nvPr/>
                </p:nvSpPr>
                <p:spPr>
                  <a:xfrm>
                    <a:off x="4335222" y="5431906"/>
                    <a:ext cx="803425" cy="338554"/>
                  </a:xfrm>
                  <a:prstGeom prst="rect">
                    <a:avLst/>
                  </a:prstGeom>
                  <a:noFill/>
                </p:spPr>
                <p:txBody>
                  <a:bodyPr wrap="none" rtlCol="0">
                    <a:spAutoFit/>
                  </a:bodyPr>
                  <a:lstStyle/>
                  <a:p>
                    <a:r>
                      <a:rPr kumimoji="1" lang="en-US" altLang="ja-JP" sz="1600" dirty="0" smtClean="0"/>
                      <a:t>11</a:t>
                    </a:r>
                    <a:r>
                      <a:rPr lang="ja-JP" altLang="en-US" sz="1600" dirty="0"/>
                      <a:t>状態</a:t>
                    </a:r>
                    <a:endParaRPr kumimoji="1" lang="ja-JP" altLang="en-US" sz="1600" dirty="0"/>
                  </a:p>
                </p:txBody>
              </p:sp>
            </p:grpSp>
            <p:cxnSp>
              <p:nvCxnSpPr>
                <p:cNvPr id="10" name="直線コネクタ 9"/>
                <p:cNvCxnSpPr/>
                <p:nvPr/>
              </p:nvCxnSpPr>
              <p:spPr>
                <a:xfrm flipH="1">
                  <a:off x="6210614" y="2405485"/>
                  <a:ext cx="6016" cy="102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813399" y="2112124"/>
                  <a:ext cx="0" cy="293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210614" y="2492896"/>
                  <a:ext cx="2528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6624975" y="3010570"/>
                  <a:ext cx="211423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793047" y="2270378"/>
                  <a:ext cx="18319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221871" y="1931932"/>
                  <a:ext cx="949299" cy="338554"/>
                </a:xfrm>
                <a:prstGeom prst="rect">
                  <a:avLst/>
                </a:prstGeom>
                <a:noFill/>
              </p:spPr>
              <p:txBody>
                <a:bodyPr wrap="none" rtlCol="0">
                  <a:spAutoFit/>
                </a:bodyPr>
                <a:lstStyle/>
                <a:p>
                  <a:r>
                    <a:rPr kumimoji="1" lang="en-US" altLang="ja-JP" sz="1600" dirty="0" smtClean="0"/>
                    <a:t>400[mm]</a:t>
                  </a:r>
                  <a:endParaRPr kumimoji="1" lang="ja-JP" altLang="en-US" sz="1600" dirty="0"/>
                </a:p>
              </p:txBody>
            </p:sp>
            <p:sp>
              <p:nvSpPr>
                <p:cNvPr id="16" name="テキスト ボックス 15"/>
                <p:cNvSpPr txBox="1"/>
                <p:nvPr/>
              </p:nvSpPr>
              <p:spPr>
                <a:xfrm>
                  <a:off x="7248471" y="2655787"/>
                  <a:ext cx="949299" cy="338554"/>
                </a:xfrm>
                <a:prstGeom prst="rect">
                  <a:avLst/>
                </a:prstGeom>
                <a:noFill/>
              </p:spPr>
              <p:txBody>
                <a:bodyPr wrap="none" rtlCol="0">
                  <a:spAutoFit/>
                </a:bodyPr>
                <a:lstStyle/>
                <a:p>
                  <a:r>
                    <a:rPr lang="en-US" altLang="ja-JP" sz="1600" dirty="0"/>
                    <a:t>7</a:t>
                  </a:r>
                  <a:r>
                    <a:rPr kumimoji="1" lang="en-US" altLang="ja-JP" sz="1600" dirty="0" smtClean="0"/>
                    <a:t>00[mm]</a:t>
                  </a:r>
                  <a:endParaRPr kumimoji="1" lang="ja-JP" altLang="en-US" sz="1600" dirty="0"/>
                </a:p>
              </p:txBody>
            </p:sp>
            <p:sp>
              <p:nvSpPr>
                <p:cNvPr id="17" name="テキスト ボックス 16"/>
                <p:cNvSpPr txBox="1"/>
                <p:nvPr/>
              </p:nvSpPr>
              <p:spPr>
                <a:xfrm>
                  <a:off x="6919168" y="2154342"/>
                  <a:ext cx="949299" cy="338554"/>
                </a:xfrm>
                <a:prstGeom prst="rect">
                  <a:avLst/>
                </a:prstGeom>
                <a:noFill/>
              </p:spPr>
              <p:txBody>
                <a:bodyPr wrap="none" rtlCol="0">
                  <a:spAutoFit/>
                </a:bodyPr>
                <a:lstStyle/>
                <a:p>
                  <a:r>
                    <a:rPr lang="en-US" altLang="ja-JP" sz="1600" dirty="0"/>
                    <a:t>8</a:t>
                  </a:r>
                  <a:r>
                    <a:rPr kumimoji="1" lang="en-US" altLang="ja-JP" sz="1600" dirty="0" smtClean="0"/>
                    <a:t>00[mm]</a:t>
                  </a:r>
                  <a:endParaRPr kumimoji="1" lang="ja-JP" altLang="en-US" sz="1600"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5470639" y="4662861"/>
                      <a:ext cx="74802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smtClean="0">
                                    <a:latin typeface="Cambria Math"/>
                                  </a:rPr>
                                </m:ctrlPr>
                              </m:sSubPr>
                              <m:e>
                                <m:r>
                                  <a:rPr lang="en-US" altLang="ja-JP" sz="1600" b="0" i="1" smtClean="0">
                                    <a:latin typeface="Cambria Math"/>
                                  </a:rPr>
                                  <m:t>𝑢</m:t>
                                </m:r>
                              </m:e>
                              <m:sub>
                                <m:r>
                                  <a:rPr lang="en-US" altLang="ja-JP" sz="1600" b="0" i="1" smtClean="0">
                                    <a:latin typeface="Cambria Math"/>
                                  </a:rPr>
                                  <m:t>𝐴</m:t>
                                </m:r>
                              </m:sub>
                            </m:sSub>
                            <m:r>
                              <a:rPr lang="en-US" altLang="ja-JP" sz="1600" b="0" i="1" smtClean="0">
                                <a:latin typeface="Cambria Math"/>
                              </a:rPr>
                              <m:t>  </m:t>
                            </m:r>
                            <m:r>
                              <a:rPr lang="en-US" altLang="ja-JP" sz="1600" i="1" smtClean="0">
                                <a:latin typeface="Cambria Math"/>
                                <a:ea typeface="Cambria Math"/>
                              </a:rPr>
                              <m:t>=</m:t>
                            </m:r>
                          </m:oMath>
                        </m:oMathPara>
                      </a14:m>
                      <a:endParaRPr kumimoji="1" lang="ja-JP" altLang="en-US" sz="1600" dirty="0"/>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5470639" y="4662861"/>
                      <a:ext cx="748025" cy="338554"/>
                    </a:xfrm>
                    <a:prstGeom prst="rect">
                      <a:avLst/>
                    </a:prstGeom>
                    <a:blipFill rotWithShape="1">
                      <a:blip r:embed="rId5"/>
                      <a:stretch>
                        <a:fillRect/>
                      </a:stretch>
                    </a:blipFill>
                  </p:spPr>
                  <p:txBody>
                    <a:bodyPr/>
                    <a:lstStyle/>
                    <a:p>
                      <a:r>
                        <a:rPr lang="ja-JP" altLang="en-US">
                          <a:noFill/>
                        </a:rPr>
                        <a:t> </a:t>
                      </a:r>
                    </a:p>
                  </p:txBody>
                </p:sp>
              </mc:Fallback>
            </mc:AlternateContent>
          </p:grpSp>
          <p:sp>
            <p:nvSpPr>
              <p:cNvPr id="8" name="正方形/長方形 7"/>
              <p:cNvSpPr/>
              <p:nvPr/>
            </p:nvSpPr>
            <p:spPr>
              <a:xfrm rot="1327429">
                <a:off x="6581479" y="3935411"/>
                <a:ext cx="579005" cy="523220"/>
              </a:xfrm>
              <a:prstGeom prst="rect">
                <a:avLst/>
              </a:prstGeom>
            </p:spPr>
            <p:txBody>
              <a:bodyPr wrap="none">
                <a:spAutoFit/>
              </a:bodyPr>
              <a:lstStyle/>
              <a:p>
                <a:r>
                  <a:rPr lang="en-US" altLang="ja-JP" sz="1400" dirty="0" smtClean="0"/>
                  <a:t>70</a:t>
                </a:r>
              </a:p>
              <a:p>
                <a:r>
                  <a:rPr lang="en-US" altLang="ja-JP" sz="1400" dirty="0" smtClean="0"/>
                  <a:t>[mm]</a:t>
                </a:r>
                <a:endParaRPr lang="ja-JP" altLang="en-US" sz="1400" dirty="0"/>
              </a:p>
            </p:txBody>
          </p:sp>
        </p:grpSp>
        <mc:AlternateContent xmlns:mc="http://schemas.openxmlformats.org/markup-compatibility/2006">
          <mc:Choice xmlns:a14="http://schemas.microsoft.com/office/drawing/2010/main" Requires="a14">
            <p:sp>
              <p:nvSpPr>
                <p:cNvPr id="6" name="テキスト ボックス 5"/>
                <p:cNvSpPr txBox="1"/>
                <p:nvPr/>
              </p:nvSpPr>
              <p:spPr>
                <a:xfrm>
                  <a:off x="2760001" y="5002575"/>
                  <a:ext cx="607602" cy="338554"/>
                </a:xfrm>
                <a:prstGeom prst="rect">
                  <a:avLst/>
                </a:prstGeom>
                <a:noFill/>
              </p:spPr>
              <p:txBody>
                <a:bodyPr wrap="none" rtlCol="0">
                  <a:spAutoFit/>
                </a:bodyPr>
                <a:lstStyle/>
                <a:p>
                  <a:r>
                    <a:rPr lang="en-US" altLang="ja-JP" sz="1600" dirty="0" smtClean="0"/>
                    <a:t>(</a:t>
                  </a:r>
                  <a14:m>
                    <m:oMath xmlns:m="http://schemas.openxmlformats.org/officeDocument/2006/math">
                      <m:sSub>
                        <m:sSubPr>
                          <m:ctrlPr>
                            <a:rPr lang="en-US" altLang="ja-JP" sz="1600" i="1" smtClean="0">
                              <a:latin typeface="Cambria Math"/>
                            </a:rPr>
                          </m:ctrlPr>
                        </m:sSubPr>
                        <m:e>
                          <m:r>
                            <a:rPr lang="en-US" altLang="ja-JP" sz="1600" b="0" i="1" smtClean="0">
                              <a:latin typeface="Cambria Math"/>
                            </a:rPr>
                            <m:t>𝑢</m:t>
                          </m:r>
                        </m:e>
                        <m:sub>
                          <m:r>
                            <a:rPr lang="en-US" altLang="ja-JP" sz="1600" b="0" i="1" smtClean="0">
                              <a:latin typeface="Cambria Math"/>
                            </a:rPr>
                            <m:t>𝐵</m:t>
                          </m:r>
                        </m:sub>
                      </m:sSub>
                      <m:r>
                        <a:rPr lang="en-US" altLang="ja-JP" sz="1600" b="0" i="1" smtClean="0">
                          <a:latin typeface="Cambria Math"/>
                        </a:rPr>
                        <m:t>) </m:t>
                      </m:r>
                    </m:oMath>
                  </a14:m>
                  <a:endParaRPr kumimoji="1" lang="ja-JP" altLang="en-US" sz="1600" dirty="0"/>
                </a:p>
              </p:txBody>
            </p:sp>
          </mc:Choice>
          <mc:Fallback>
            <p:sp>
              <p:nvSpPr>
                <p:cNvPr id="6" name="テキスト ボックス 5"/>
                <p:cNvSpPr txBox="1">
                  <a:spLocks noRot="1" noChangeAspect="1" noMove="1" noResize="1" noEditPoints="1" noAdjustHandles="1" noChangeArrowheads="1" noChangeShapeType="1" noTextEdit="1"/>
                </p:cNvSpPr>
                <p:nvPr/>
              </p:nvSpPr>
              <p:spPr>
                <a:xfrm>
                  <a:off x="2760001" y="5002575"/>
                  <a:ext cx="607602" cy="338554"/>
                </a:xfrm>
                <a:prstGeom prst="rect">
                  <a:avLst/>
                </a:prstGeom>
                <a:blipFill rotWithShape="1">
                  <a:blip r:embed="rId6"/>
                  <a:stretch>
                    <a:fillRect l="-5217" t="-6383" b="-44681"/>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81" name="テキスト ボックス 80"/>
              <p:cNvSpPr txBox="1"/>
              <p:nvPr/>
            </p:nvSpPr>
            <p:spPr>
              <a:xfrm>
                <a:off x="253066" y="4490315"/>
                <a:ext cx="8840049" cy="1938992"/>
              </a:xfrm>
              <a:prstGeom prst="rect">
                <a:avLst/>
              </a:prstGeom>
              <a:noFill/>
            </p:spPr>
            <p:txBody>
              <a:bodyPr wrap="none" rtlCol="0">
                <a:spAutoFit/>
              </a:bodyPr>
              <a:lstStyle/>
              <a:p>
                <a:pPr marL="457200" indent="-457200">
                  <a:buClr>
                    <a:schemeClr val="accent5"/>
                  </a:buClr>
                  <a:buSzPct val="50000"/>
                  <a:buFont typeface="Wingdings" pitchFamily="2" charset="2"/>
                  <a:buChar char="u"/>
                </a:pPr>
                <a:r>
                  <a:rPr lang="ja-JP" altLang="en-US" sz="2400" dirty="0" smtClean="0"/>
                  <a:t>壁Ａとの距離を測るセンサＡと壁Ｂとの距離を測る</a:t>
                </a:r>
                <a:endParaRPr lang="en-US" altLang="ja-JP" sz="2400" dirty="0" smtClean="0"/>
              </a:p>
              <a:p>
                <a:pPr>
                  <a:buClr>
                    <a:schemeClr val="accent5"/>
                  </a:buClr>
                  <a:buSzPct val="50000"/>
                </a:pPr>
                <a:r>
                  <a:rPr lang="ja-JP" altLang="en-US" sz="2400" dirty="0" smtClean="0"/>
                  <a:t>　  センサＢにより状態を認識する</a:t>
                </a:r>
                <a:endParaRPr lang="en-US" altLang="ja-JP" sz="2400" dirty="0" smtClean="0"/>
              </a:p>
              <a:p>
                <a:pPr marL="457200" indent="-457200">
                  <a:buClr>
                    <a:schemeClr val="accent5"/>
                  </a:buClr>
                  <a:buSzPct val="50000"/>
                  <a:buFont typeface="Wingdings" pitchFamily="2" charset="2"/>
                  <a:buChar char="u"/>
                </a:pPr>
                <a:r>
                  <a:rPr lang="ja-JP" altLang="en-US" sz="2400" dirty="0" smtClean="0"/>
                  <a:t>ロボットと壁との間を</a:t>
                </a:r>
                <a:r>
                  <a:rPr lang="en-US" altLang="ja-JP" sz="2400" dirty="0" smtClean="0"/>
                  <a:t>70[mm]</a:t>
                </a:r>
                <a:r>
                  <a:rPr lang="ja-JP" altLang="en-US" sz="2400" dirty="0" smtClean="0"/>
                  <a:t>間隔に区切り，変数</a:t>
                </a:r>
                <a14:m>
                  <m:oMath xmlns:m="http://schemas.openxmlformats.org/officeDocument/2006/math">
                    <m:sSub>
                      <m:sSubPr>
                        <m:ctrlPr>
                          <a:rPr lang="en-US" altLang="ja-JP" sz="2400" i="1">
                            <a:latin typeface="Cambria Math"/>
                          </a:rPr>
                        </m:ctrlPr>
                      </m:sSubPr>
                      <m:e>
                        <m:r>
                          <a:rPr lang="en-US" altLang="ja-JP" sz="2400" i="1">
                            <a:latin typeface="Cambria Math"/>
                          </a:rPr>
                          <m:t>𝑢</m:t>
                        </m:r>
                      </m:e>
                      <m:sub>
                        <m:r>
                          <a:rPr lang="en-US" altLang="ja-JP" sz="2400" i="1">
                            <a:latin typeface="Cambria Math"/>
                          </a:rPr>
                          <m:t>𝐴</m:t>
                        </m:r>
                      </m:sub>
                    </m:sSub>
                    <m:sSub>
                      <m:sSubPr>
                        <m:ctrlPr>
                          <a:rPr lang="en-US" altLang="ja-JP" sz="2400" i="1">
                            <a:latin typeface="Cambria Math"/>
                          </a:rPr>
                        </m:ctrlPr>
                      </m:sSubPr>
                      <m:e>
                        <m:r>
                          <a:rPr lang="ja-JP" altLang="en-US" sz="2400" b="0" i="1" smtClean="0">
                            <a:latin typeface="Cambria Math"/>
                          </a:rPr>
                          <m:t>，</m:t>
                        </m:r>
                        <m:r>
                          <a:rPr lang="en-US" altLang="ja-JP" sz="2400" i="1">
                            <a:latin typeface="Cambria Math"/>
                          </a:rPr>
                          <m:t>𝑢</m:t>
                        </m:r>
                      </m:e>
                      <m:sub>
                        <m:r>
                          <a:rPr lang="en-US" altLang="ja-JP" sz="2400" i="1">
                            <a:latin typeface="Cambria Math"/>
                          </a:rPr>
                          <m:t>𝐵</m:t>
                        </m:r>
                      </m:sub>
                    </m:sSub>
                    <m:r>
                      <a:rPr lang="ja-JP" altLang="en-US" sz="2400" b="0" i="1" smtClean="0">
                        <a:latin typeface="Cambria Math"/>
                      </a:rPr>
                      <m:t>の</m:t>
                    </m:r>
                  </m:oMath>
                </a14:m>
                <a:endParaRPr lang="en-US" altLang="ja-JP" sz="2400" b="0" dirty="0" smtClean="0"/>
              </a:p>
              <a:p>
                <a:pPr>
                  <a:buClr>
                    <a:schemeClr val="accent5"/>
                  </a:buClr>
                  <a:buSzPct val="50000"/>
                </a:pPr>
                <a:r>
                  <a:rPr lang="ja-JP" altLang="en-US" sz="2400" dirty="0"/>
                  <a:t>　 </a:t>
                </a:r>
                <a:r>
                  <a:rPr lang="ja-JP" altLang="en-US" sz="2400" dirty="0" smtClean="0"/>
                  <a:t> </a:t>
                </a:r>
                <a:r>
                  <a:rPr kumimoji="1" lang="ja-JP" altLang="en-US" sz="2400" dirty="0" smtClean="0"/>
                  <a:t>組み合わせで状態を</a:t>
                </a:r>
                <a:r>
                  <a:rPr lang="ja-JP" altLang="en-US" sz="2400" dirty="0"/>
                  <a:t>定義</a:t>
                </a:r>
                <a:r>
                  <a:rPr kumimoji="1" lang="ja-JP" altLang="en-US" sz="2400" dirty="0" smtClean="0"/>
                  <a:t>する</a:t>
                </a:r>
                <a:endParaRPr kumimoji="1" lang="en-US" altLang="ja-JP" sz="2400" dirty="0"/>
              </a:p>
              <a:p>
                <a:pPr marL="457200" indent="-457200">
                  <a:buClr>
                    <a:schemeClr val="accent5"/>
                  </a:buClr>
                  <a:buSzPct val="50000"/>
                  <a:buFont typeface="Wingdings" pitchFamily="2" charset="2"/>
                  <a:buChar char="u"/>
                </a:pPr>
                <a:r>
                  <a:rPr lang="ja-JP" altLang="en-US" sz="2400" dirty="0" smtClean="0"/>
                  <a:t>状態数は</a:t>
                </a:r>
                <a:r>
                  <a:rPr lang="en-US" altLang="ja-JP" sz="2400" dirty="0" smtClean="0"/>
                  <a:t>11×11</a:t>
                </a:r>
                <a:r>
                  <a:rPr lang="ja-JP" altLang="en-US" sz="2400" dirty="0" smtClean="0"/>
                  <a:t>の計</a:t>
                </a:r>
                <a:r>
                  <a:rPr lang="en-US" altLang="ja-JP" sz="2400" dirty="0" smtClean="0"/>
                  <a:t>121</a:t>
                </a:r>
                <a:r>
                  <a:rPr lang="ja-JP" altLang="en-US" sz="2400" dirty="0" smtClean="0"/>
                  <a:t>状態である</a:t>
                </a:r>
                <a:endParaRPr kumimoji="1" lang="ja-JP" altLang="en-US" sz="2400" dirty="0"/>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253066" y="4490315"/>
                <a:ext cx="8840049" cy="1938992"/>
              </a:xfrm>
              <a:prstGeom prst="rect">
                <a:avLst/>
              </a:prstGeom>
              <a:blipFill rotWithShape="1">
                <a:blip r:embed="rId7"/>
                <a:stretch>
                  <a:fillRect t="-3774" b="-660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39592430"/>
      </p:ext>
    </p:extLst>
  </p:cSld>
  <p:clrMapOvr>
    <a:masterClrMapping/>
  </p:clrMapOvr>
  <mc:AlternateContent xmlns:mc="http://schemas.openxmlformats.org/markup-compatibility/2006" xmlns:p14="http://schemas.microsoft.com/office/powerpoint/2010/main">
    <mc:Choice Requires="p14">
      <p:transition spd="slow" p14:dur="2000" advTm="42090"/>
    </mc:Choice>
    <mc:Fallback xmlns="">
      <p:transition spd="slow" advTm="4209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報酬とゴールの設定</a:t>
            </a:r>
            <a:endParaRPr kumimoji="1" lang="ja-JP" altLang="en-US" dirty="0"/>
          </a:p>
        </p:txBody>
      </p:sp>
      <p:grpSp>
        <p:nvGrpSpPr>
          <p:cNvPr id="4" name="グループ化 3"/>
          <p:cNvGrpSpPr/>
          <p:nvPr/>
        </p:nvGrpSpPr>
        <p:grpSpPr>
          <a:xfrm>
            <a:off x="107504" y="2250435"/>
            <a:ext cx="3157103" cy="3068745"/>
            <a:chOff x="2641902" y="260648"/>
            <a:chExt cx="3157103" cy="3068745"/>
          </a:xfrm>
        </p:grpSpPr>
        <p:grpSp>
          <p:nvGrpSpPr>
            <p:cNvPr id="5" name="グループ化 4"/>
            <p:cNvGrpSpPr/>
            <p:nvPr/>
          </p:nvGrpSpPr>
          <p:grpSpPr>
            <a:xfrm>
              <a:off x="3178176" y="723712"/>
              <a:ext cx="2620829" cy="2605681"/>
              <a:chOff x="3135830" y="2285256"/>
              <a:chExt cx="2620829" cy="2605681"/>
            </a:xfrm>
          </p:grpSpPr>
          <p:sp>
            <p:nvSpPr>
              <p:cNvPr id="11" name="正方形/長方形 10"/>
              <p:cNvSpPr/>
              <p:nvPr/>
            </p:nvSpPr>
            <p:spPr>
              <a:xfrm rot="5400000">
                <a:off x="1947698" y="3545396"/>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71834" y="4800957"/>
                <a:ext cx="2512817" cy="899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212232" y="2285256"/>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5400000">
                <a:off x="4496519" y="3545396"/>
                <a:ext cx="2448272"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2641902" y="260648"/>
              <a:ext cx="3060948" cy="2978765"/>
              <a:chOff x="2641902" y="260648"/>
              <a:chExt cx="3060948" cy="2978765"/>
            </a:xfrm>
          </p:grpSpPr>
          <p:sp>
            <p:nvSpPr>
              <p:cNvPr id="7" name="テキスト ボックス 6"/>
              <p:cNvSpPr txBox="1"/>
              <p:nvPr/>
            </p:nvSpPr>
            <p:spPr>
              <a:xfrm>
                <a:off x="4189869" y="260648"/>
                <a:ext cx="508473" cy="338554"/>
              </a:xfrm>
              <a:prstGeom prst="rect">
                <a:avLst/>
              </a:prstGeom>
              <a:noFill/>
            </p:spPr>
            <p:txBody>
              <a:bodyPr wrap="none" rtlCol="0">
                <a:spAutoFit/>
              </a:bodyPr>
              <a:lstStyle/>
              <a:p>
                <a:r>
                  <a:rPr kumimoji="1" lang="ja-JP" altLang="en-US" sz="1600" dirty="0" smtClean="0"/>
                  <a:t>壁</a:t>
                </a:r>
                <a:r>
                  <a:rPr kumimoji="1" lang="en-US" altLang="ja-JP" sz="1600" dirty="0" smtClean="0"/>
                  <a:t>A</a:t>
                </a:r>
              </a:p>
            </p:txBody>
          </p:sp>
          <p:sp>
            <p:nvSpPr>
              <p:cNvPr id="8" name="テキスト ボックス 7"/>
              <p:cNvSpPr txBox="1"/>
              <p:nvPr/>
            </p:nvSpPr>
            <p:spPr>
              <a:xfrm>
                <a:off x="2641902" y="1828845"/>
                <a:ext cx="502061" cy="338554"/>
              </a:xfrm>
              <a:prstGeom prst="rect">
                <a:avLst/>
              </a:prstGeom>
              <a:noFill/>
            </p:spPr>
            <p:txBody>
              <a:bodyPr wrap="none" rtlCol="0">
                <a:spAutoFit/>
              </a:bodyPr>
              <a:lstStyle/>
              <a:p>
                <a:r>
                  <a:rPr lang="ja-JP" altLang="en-US" sz="1600" dirty="0" smtClean="0"/>
                  <a:t>壁</a:t>
                </a:r>
                <a:r>
                  <a:rPr lang="en-US" altLang="ja-JP" sz="1600" dirty="0" smtClean="0"/>
                  <a:t>B</a:t>
                </a:r>
                <a:endParaRPr kumimoji="1" lang="en-US" altLang="ja-JP" sz="1600" dirty="0" smtClean="0"/>
              </a:p>
            </p:txBody>
          </p:sp>
          <p:sp>
            <p:nvSpPr>
              <p:cNvPr id="9" name="正方形/長方形 8"/>
              <p:cNvSpPr/>
              <p:nvPr/>
            </p:nvSpPr>
            <p:spPr>
              <a:xfrm>
                <a:off x="5164825" y="2663079"/>
                <a:ext cx="537710" cy="576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ス</a:t>
                </a:r>
                <a:endParaRPr kumimoji="1" lang="ja-JP" altLang="en-US" dirty="0">
                  <a:solidFill>
                    <a:schemeClr val="tx1"/>
                  </a:solidFill>
                </a:endParaRPr>
              </a:p>
            </p:txBody>
          </p:sp>
          <p:sp>
            <p:nvSpPr>
              <p:cNvPr id="10" name="正方形/長方形 9"/>
              <p:cNvSpPr/>
              <p:nvPr/>
            </p:nvSpPr>
            <p:spPr>
              <a:xfrm>
                <a:off x="3278725" y="819353"/>
                <a:ext cx="2424125" cy="306681"/>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ゴール</a:t>
                </a:r>
                <a:endParaRPr kumimoji="1" lang="ja-JP" altLang="en-US" b="1" dirty="0">
                  <a:solidFill>
                    <a:schemeClr val="tx1"/>
                  </a:solidFill>
                </a:endParaRPr>
              </a:p>
            </p:txBody>
          </p:sp>
        </p:grpSp>
      </p:grpSp>
      <p:sp>
        <p:nvSpPr>
          <p:cNvPr id="15" name="テキスト ボックス 14"/>
          <p:cNvSpPr txBox="1"/>
          <p:nvPr/>
        </p:nvSpPr>
        <p:spPr>
          <a:xfrm>
            <a:off x="3979409" y="3875760"/>
            <a:ext cx="661799" cy="369332"/>
          </a:xfrm>
          <a:prstGeom prst="rect">
            <a:avLst/>
          </a:prstGeom>
          <a:noFill/>
        </p:spPr>
        <p:txBody>
          <a:bodyPr wrap="square" rtlCol="0">
            <a:spAutoFit/>
          </a:bodyPr>
          <a:lstStyle/>
          <a:p>
            <a:r>
              <a:rPr lang="ja-JP" altLang="en-US" dirty="0"/>
              <a:t>報酬</a:t>
            </a:r>
            <a:endParaRPr kumimoji="1" lang="ja-JP" altLang="en-US" dirty="0"/>
          </a:p>
        </p:txBody>
      </p:sp>
      <p:sp>
        <p:nvSpPr>
          <p:cNvPr id="16" name="上矢印 15"/>
          <p:cNvSpPr/>
          <p:nvPr/>
        </p:nvSpPr>
        <p:spPr>
          <a:xfrm rot="10800000">
            <a:off x="3491881" y="3101540"/>
            <a:ext cx="527627" cy="1764929"/>
          </a:xfrm>
          <a:prstGeom prst="upArrow">
            <a:avLst/>
          </a:prstGeom>
          <a:gradFill>
            <a:gsLst>
              <a:gs pos="84576">
                <a:schemeClr val="accent2">
                  <a:lumMod val="40000"/>
                  <a:lumOff val="60000"/>
                </a:schemeClr>
              </a:gs>
              <a:gs pos="42000">
                <a:schemeClr val="accent2">
                  <a:lumMod val="60000"/>
                  <a:lumOff val="40000"/>
                </a:schemeClr>
              </a:gs>
              <a:gs pos="0">
                <a:schemeClr val="accent2"/>
              </a:gs>
              <a:gs pos="100000">
                <a:schemeClr val="bg2"/>
              </a:gs>
            </a:gsLst>
            <a:lin ang="5400000" scaled="1"/>
          </a:gradFill>
          <a:ln>
            <a:solidFill>
              <a:schemeClr val="accent2"/>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546963" y="2732209"/>
            <a:ext cx="375934" cy="369332"/>
          </a:xfrm>
          <a:prstGeom prst="rect">
            <a:avLst/>
          </a:prstGeom>
          <a:noFill/>
        </p:spPr>
        <p:txBody>
          <a:bodyPr wrap="square" rtlCol="0">
            <a:spAutoFit/>
          </a:bodyPr>
          <a:lstStyle/>
          <a:p>
            <a:r>
              <a:rPr lang="ja-JP" altLang="en-US" dirty="0" smtClean="0"/>
              <a:t>高</a:t>
            </a:r>
            <a:endParaRPr kumimoji="1" lang="ja-JP" altLang="en-US" dirty="0"/>
          </a:p>
        </p:txBody>
      </p:sp>
      <p:sp>
        <p:nvSpPr>
          <p:cNvPr id="18" name="テキスト ボックス 17"/>
          <p:cNvSpPr txBox="1"/>
          <p:nvPr/>
        </p:nvSpPr>
        <p:spPr>
          <a:xfrm>
            <a:off x="3546963" y="4859868"/>
            <a:ext cx="472546" cy="369332"/>
          </a:xfrm>
          <a:prstGeom prst="rect">
            <a:avLst/>
          </a:prstGeom>
          <a:noFill/>
        </p:spPr>
        <p:txBody>
          <a:bodyPr wrap="square" rtlCol="0">
            <a:spAutoFit/>
          </a:bodyPr>
          <a:lstStyle/>
          <a:p>
            <a:r>
              <a:rPr lang="ja-JP" altLang="en-US" dirty="0" smtClean="0"/>
              <a:t>低</a:t>
            </a:r>
            <a:endParaRPr kumimoji="1" lang="ja-JP" altLang="en-US" dirty="0"/>
          </a:p>
        </p:txBody>
      </p:sp>
      <p:sp>
        <p:nvSpPr>
          <p:cNvPr id="19" name="正方形/長方形 18"/>
          <p:cNvSpPr/>
          <p:nvPr/>
        </p:nvSpPr>
        <p:spPr>
          <a:xfrm>
            <a:off x="4501213" y="2366993"/>
            <a:ext cx="4671311" cy="2677656"/>
          </a:xfrm>
          <a:prstGeom prst="rect">
            <a:avLst/>
          </a:prstGeom>
        </p:spPr>
        <p:txBody>
          <a:bodyPr wrap="square">
            <a:spAutoFit/>
          </a:bodyPr>
          <a:lstStyle/>
          <a:p>
            <a:pPr marL="342900" indent="-342900">
              <a:buClr>
                <a:schemeClr val="accent5"/>
              </a:buClr>
              <a:buSzPct val="50000"/>
              <a:buFont typeface="Wingdings" pitchFamily="2" charset="2"/>
              <a:buChar char="u"/>
            </a:pPr>
            <a:r>
              <a:rPr lang="ja-JP" altLang="en-US" sz="2400" dirty="0" smtClean="0"/>
              <a:t>行動</a:t>
            </a:r>
            <a:r>
              <a:rPr lang="ja-JP" altLang="en-US" sz="2400" dirty="0"/>
              <a:t>毎に即時報酬を</a:t>
            </a:r>
            <a:r>
              <a:rPr lang="ja-JP" altLang="en-US" sz="2400" dirty="0" smtClean="0"/>
              <a:t>受け取る</a:t>
            </a:r>
            <a:endParaRPr lang="en-US" altLang="ja-JP" sz="2400" dirty="0" smtClean="0"/>
          </a:p>
          <a:p>
            <a:pPr marL="342900" indent="-342900">
              <a:buClr>
                <a:schemeClr val="accent5"/>
              </a:buClr>
              <a:buSzPct val="50000"/>
              <a:buFont typeface="Wingdings" pitchFamily="2" charset="2"/>
              <a:buChar char="u"/>
            </a:pPr>
            <a:r>
              <a:rPr lang="ja-JP" altLang="en-US" sz="2400" dirty="0"/>
              <a:t>壁Ａに近づく程高い報酬を</a:t>
            </a:r>
            <a:endParaRPr lang="en-US" altLang="ja-JP" sz="2400" dirty="0"/>
          </a:p>
          <a:p>
            <a:pPr>
              <a:buClr>
                <a:schemeClr val="accent5"/>
              </a:buClr>
              <a:buSzPct val="50000"/>
            </a:pPr>
            <a:r>
              <a:rPr lang="ja-JP" altLang="en-US" sz="2400" dirty="0"/>
              <a:t>　</a:t>
            </a:r>
            <a:r>
              <a:rPr lang="ja-JP" altLang="en-US" sz="2400" dirty="0" smtClean="0"/>
              <a:t>受け取れる</a:t>
            </a:r>
            <a:endParaRPr lang="en-US" altLang="ja-JP" sz="2400" dirty="0" smtClean="0"/>
          </a:p>
          <a:p>
            <a:pPr>
              <a:buClr>
                <a:schemeClr val="accent5"/>
              </a:buClr>
              <a:buSzPct val="50000"/>
            </a:pPr>
            <a:endParaRPr lang="en-US" altLang="ja-JP" sz="2400" dirty="0" smtClean="0"/>
          </a:p>
          <a:p>
            <a:pPr>
              <a:buClr>
                <a:schemeClr val="accent5"/>
              </a:buClr>
              <a:buSzPct val="50000"/>
            </a:pPr>
            <a:endParaRPr lang="en-US" altLang="ja-JP" sz="2400" dirty="0" smtClean="0"/>
          </a:p>
          <a:p>
            <a:pPr marL="342900" indent="-342900">
              <a:buClr>
                <a:schemeClr val="accent5"/>
              </a:buClr>
              <a:buSzPct val="50000"/>
              <a:buFont typeface="Wingdings" pitchFamily="2" charset="2"/>
              <a:buChar char="u"/>
            </a:pPr>
            <a:endParaRPr lang="en-US" altLang="ja-JP" sz="2400" dirty="0"/>
          </a:p>
          <a:p>
            <a:pPr marL="342900" indent="-342900">
              <a:buClr>
                <a:schemeClr val="accent5"/>
              </a:buClr>
              <a:buSzPct val="50000"/>
              <a:buFont typeface="Wingdings" pitchFamily="2" charset="2"/>
              <a:buChar char="u"/>
            </a:pPr>
            <a:endParaRPr lang="en-US" altLang="ja-JP" sz="2400" dirty="0" smtClean="0"/>
          </a:p>
        </p:txBody>
      </p:sp>
      <mc:AlternateContent xmlns:mc="http://schemas.openxmlformats.org/markup-compatibility/2006" xmlns:a14="http://schemas.microsoft.com/office/drawing/2010/main">
        <mc:Choice Requires="a14">
          <p:sp>
            <p:nvSpPr>
              <p:cNvPr id="21" name="テキスト ボックス 20"/>
              <p:cNvSpPr txBox="1"/>
              <p:nvPr/>
            </p:nvSpPr>
            <p:spPr>
              <a:xfrm>
                <a:off x="5542414" y="3783949"/>
                <a:ext cx="2770823" cy="400110"/>
              </a:xfrm>
              <a:prstGeom prst="rect">
                <a:avLst/>
              </a:prstGeom>
              <a:noFill/>
            </p:spPr>
            <p:txBody>
              <a:bodyPr wrap="none" rtlCol="0">
                <a:spAutoFit/>
              </a:bodyPr>
              <a:lstStyle/>
              <a:p>
                <a14:m>
                  <m:oMath xmlns:m="http://schemas.openxmlformats.org/officeDocument/2006/math">
                    <m:r>
                      <a:rPr kumimoji="1" lang="en-US" altLang="ja-JP" sz="2000" b="0" i="1" smtClean="0">
                        <a:latin typeface="Cambria Math"/>
                      </a:rPr>
                      <m:t>𝑟</m:t>
                    </m:r>
                    <m:r>
                      <a:rPr kumimoji="1" lang="en-US" altLang="ja-JP" sz="2000" b="0" i="1" smtClean="0">
                        <a:latin typeface="Cambria Math"/>
                      </a:rPr>
                      <m:t>=   11  −   </m:t>
                    </m:r>
                    <m:sSub>
                      <m:sSubPr>
                        <m:ctrlPr>
                          <a:rPr kumimoji="1" lang="en-US" altLang="ja-JP" sz="2000" b="0" i="1" smtClean="0">
                            <a:latin typeface="Cambria Math"/>
                          </a:rPr>
                        </m:ctrlPr>
                      </m:sSubPr>
                      <m:e>
                        <m:r>
                          <a:rPr kumimoji="1" lang="en-US" altLang="ja-JP" sz="2000" b="0" i="1" smtClean="0">
                            <a:latin typeface="Cambria Math"/>
                          </a:rPr>
                          <m:t>𝑑</m:t>
                        </m:r>
                      </m:e>
                      <m:sub>
                        <m:r>
                          <a:rPr kumimoji="1" lang="en-US" altLang="ja-JP" sz="2000" b="0" i="1" smtClean="0">
                            <a:latin typeface="Cambria Math"/>
                          </a:rPr>
                          <m:t>𝐴</m:t>
                        </m:r>
                      </m:sub>
                    </m:sSub>
                  </m:oMath>
                </a14:m>
                <a:r>
                  <a:rPr kumimoji="1" lang="ja-JP" altLang="en-US" sz="2000" dirty="0" smtClean="0"/>
                  <a:t>　　</a:t>
                </a:r>
                <a:r>
                  <a:rPr kumimoji="1" lang="en-US" altLang="ja-JP" sz="2000" dirty="0" smtClean="0"/>
                  <a:t>(5)</a:t>
                </a: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5542414" y="3783949"/>
                <a:ext cx="2770823" cy="400110"/>
              </a:xfrm>
              <a:prstGeom prst="rect">
                <a:avLst/>
              </a:prstGeom>
              <a:blipFill rotWithShape="1">
                <a:blip r:embed="rId2"/>
                <a:stretch>
                  <a:fillRect t="-6154" r="-1319"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4470556" y="4313680"/>
                <a:ext cx="4827219" cy="1569660"/>
              </a:xfrm>
              <a:prstGeom prst="rect">
                <a:avLst/>
              </a:prstGeom>
              <a:noFill/>
            </p:spPr>
            <p:txBody>
              <a:bodyPr wrap="none" rtlCol="0">
                <a:spAutoFit/>
              </a:bodyPr>
              <a:lstStyle/>
              <a:p>
                <a:pPr marL="285750" indent="-285750">
                  <a:buClr>
                    <a:schemeClr val="accent5"/>
                  </a:buClr>
                  <a:buSzPct val="50000"/>
                  <a:buFont typeface="Wingdings" pitchFamily="2" charset="2"/>
                  <a:buChar char="u"/>
                </a:pPr>
                <a14:m>
                  <m:oMath xmlns:m="http://schemas.openxmlformats.org/officeDocument/2006/math">
                    <m:sSub>
                      <m:sSubPr>
                        <m:ctrlPr>
                          <a:rPr lang="en-US" altLang="ja-JP" sz="2400" i="1" smtClean="0">
                            <a:latin typeface="Cambria Math"/>
                          </a:rPr>
                        </m:ctrlPr>
                      </m:sSubPr>
                      <m:e>
                        <m:r>
                          <a:rPr lang="en-US" altLang="ja-JP" sz="2400" i="1">
                            <a:latin typeface="Cambria Math"/>
                          </a:rPr>
                          <m:t>   </m:t>
                        </m:r>
                        <m:r>
                          <a:rPr lang="en-US" altLang="ja-JP" sz="2400" i="1">
                            <a:latin typeface="Cambria Math"/>
                          </a:rPr>
                          <m:t>𝑑</m:t>
                        </m:r>
                      </m:e>
                      <m:sub>
                        <m:r>
                          <a:rPr lang="en-US" altLang="ja-JP" sz="2400" i="1">
                            <a:latin typeface="Cambria Math"/>
                          </a:rPr>
                          <m:t>𝐴</m:t>
                        </m:r>
                      </m:sub>
                    </m:sSub>
                  </m:oMath>
                </a14:m>
                <a:r>
                  <a:rPr kumimoji="1" lang="ja-JP" altLang="en-US" sz="2400" dirty="0" smtClean="0"/>
                  <a:t>は</a:t>
                </a:r>
                <a14:m>
                  <m:oMath xmlns:m="http://schemas.openxmlformats.org/officeDocument/2006/math">
                    <m:r>
                      <a:rPr kumimoji="1" lang="en-US" altLang="ja-JP" sz="2400" b="0" i="1" smtClean="0">
                        <a:latin typeface="Cambria Math"/>
                      </a:rPr>
                      <m:t>0</m:t>
                    </m:r>
                    <m:r>
                      <a:rPr kumimoji="1" lang="ja-JP" altLang="en-US" sz="2400" i="1" smtClean="0">
                        <a:latin typeface="Cambria Math"/>
                      </a:rPr>
                      <m:t>≤</m:t>
                    </m:r>
                    <m:sSub>
                      <m:sSubPr>
                        <m:ctrlPr>
                          <a:rPr lang="en-US" altLang="ja-JP" sz="2400" i="1">
                            <a:latin typeface="Cambria Math"/>
                          </a:rPr>
                        </m:ctrlPr>
                      </m:sSubPr>
                      <m:e>
                        <m:r>
                          <a:rPr lang="en-US" altLang="ja-JP" sz="2400" i="1">
                            <a:latin typeface="Cambria Math"/>
                          </a:rPr>
                          <m:t>   </m:t>
                        </m:r>
                        <m:r>
                          <a:rPr lang="en-US" altLang="ja-JP" sz="2400" i="1">
                            <a:latin typeface="Cambria Math"/>
                          </a:rPr>
                          <m:t>𝑑</m:t>
                        </m:r>
                      </m:e>
                      <m:sub>
                        <m:r>
                          <a:rPr lang="en-US" altLang="ja-JP" sz="2400" i="1">
                            <a:latin typeface="Cambria Math"/>
                          </a:rPr>
                          <m:t>𝐴</m:t>
                        </m:r>
                      </m:sub>
                    </m:sSub>
                    <m:r>
                      <a:rPr kumimoji="1" lang="ja-JP" altLang="en-US" sz="2400" i="1" smtClean="0">
                        <a:latin typeface="Cambria Math"/>
                      </a:rPr>
                      <m:t>≤</m:t>
                    </m:r>
                    <m:r>
                      <a:rPr lang="en-US" altLang="ja-JP" sz="2400" i="1">
                        <a:latin typeface="Cambria Math"/>
                      </a:rPr>
                      <m:t>1</m:t>
                    </m:r>
                    <m:r>
                      <a:rPr lang="en-US" altLang="ja-JP" sz="2400" b="0" i="1" smtClean="0">
                        <a:latin typeface="Cambria Math"/>
                      </a:rPr>
                      <m:t>0</m:t>
                    </m:r>
                    <m:r>
                      <a:rPr lang="ja-JP" altLang="en-US" sz="2400" b="0" i="1" smtClean="0">
                        <a:latin typeface="Cambria Math"/>
                      </a:rPr>
                      <m:t>の</m:t>
                    </m:r>
                    <m:r>
                      <a:rPr lang="ja-JP" altLang="en-US" sz="2400" i="1">
                        <a:latin typeface="Cambria Math"/>
                      </a:rPr>
                      <m:t>範囲</m:t>
                    </m:r>
                    <m:r>
                      <a:rPr lang="ja-JP" altLang="en-US" sz="2400" b="0" i="1" smtClean="0">
                        <a:latin typeface="Cambria Math"/>
                      </a:rPr>
                      <m:t>を</m:t>
                    </m:r>
                    <m:r>
                      <a:rPr lang="ja-JP" altLang="en-US" sz="2400" i="1">
                        <a:latin typeface="Cambria Math"/>
                      </a:rPr>
                      <m:t>取る</m:t>
                    </m:r>
                  </m:oMath>
                </a14:m>
                <a:endParaRPr kumimoji="1" lang="en-US" altLang="ja-JP" sz="2400" dirty="0" smtClean="0"/>
              </a:p>
              <a:p>
                <a:pPr marL="285750" indent="-285750">
                  <a:buClr>
                    <a:schemeClr val="accent5"/>
                  </a:buClr>
                  <a:buSzPct val="50000"/>
                  <a:buFont typeface="Wingdings" pitchFamily="2" charset="2"/>
                  <a:buChar char="u"/>
                </a:pPr>
                <a14:m>
                  <m:oMath xmlns:m="http://schemas.openxmlformats.org/officeDocument/2006/math">
                    <m:sSub>
                      <m:sSubPr>
                        <m:ctrlPr>
                          <a:rPr lang="en-US" altLang="ja-JP" sz="2400" i="1">
                            <a:latin typeface="Cambria Math"/>
                          </a:rPr>
                        </m:ctrlPr>
                      </m:sSubPr>
                      <m:e>
                        <m:r>
                          <a:rPr lang="en-US" altLang="ja-JP" sz="2400" i="1">
                            <a:latin typeface="Cambria Math"/>
                          </a:rPr>
                          <m:t>   </m:t>
                        </m:r>
                        <m:r>
                          <a:rPr lang="en-US" altLang="ja-JP" sz="2400" i="1">
                            <a:latin typeface="Cambria Math"/>
                          </a:rPr>
                          <m:t>𝑑</m:t>
                        </m:r>
                      </m:e>
                      <m:sub>
                        <m:r>
                          <a:rPr lang="en-US" altLang="ja-JP" sz="2400" i="1">
                            <a:latin typeface="Cambria Math"/>
                          </a:rPr>
                          <m:t>𝐴</m:t>
                        </m:r>
                      </m:sub>
                    </m:sSub>
                    <m:r>
                      <a:rPr lang="ja-JP" altLang="en-US" sz="2400" i="1">
                        <a:latin typeface="Cambria Math"/>
                      </a:rPr>
                      <m:t>＝</m:t>
                    </m:r>
                    <m:r>
                      <a:rPr lang="en-US" altLang="ja-JP" sz="2400" i="1">
                        <a:latin typeface="Cambria Math"/>
                      </a:rPr>
                      <m:t>0</m:t>
                    </m:r>
                    <m:r>
                      <a:rPr lang="ja-JP" altLang="en-US" sz="2400" b="0" i="1" smtClean="0">
                        <a:latin typeface="Cambria Math"/>
                      </a:rPr>
                      <m:t>の時</m:t>
                    </m:r>
                    <m:r>
                      <a:rPr lang="ja-JP" altLang="en-US" sz="2400" i="1">
                        <a:latin typeface="Cambria Math"/>
                      </a:rPr>
                      <m:t>ロボット</m:t>
                    </m:r>
                    <m:r>
                      <a:rPr lang="ja-JP" altLang="en-US" sz="2400" b="0" i="1" smtClean="0">
                        <a:latin typeface="Cambria Math"/>
                      </a:rPr>
                      <m:t>は</m:t>
                    </m:r>
                    <m:r>
                      <a:rPr lang="ja-JP" altLang="en-US" sz="2400" i="1">
                        <a:latin typeface="Cambria Math"/>
                      </a:rPr>
                      <m:t>ゴール</m:t>
                    </m:r>
                  </m:oMath>
                </a14:m>
                <a:endParaRPr lang="en-US" altLang="ja-JP" sz="2400" i="1" dirty="0" smtClean="0">
                  <a:latin typeface="Cambria Math"/>
                </a:endParaRPr>
              </a:p>
              <a:p>
                <a:pPr>
                  <a:buClr>
                    <a:schemeClr val="accent5"/>
                  </a:buClr>
                  <a:buSzPct val="50000"/>
                </a:pPr>
                <a:r>
                  <a:rPr lang="ja-JP" altLang="en-US" sz="2400" i="1" dirty="0">
                    <a:latin typeface="Cambria Math"/>
                  </a:rPr>
                  <a:t>　</a:t>
                </a:r>
                <a14:m>
                  <m:oMath xmlns:m="http://schemas.openxmlformats.org/officeDocument/2006/math">
                    <m:r>
                      <a:rPr lang="ja-JP" altLang="en-US" sz="2400" i="1" smtClean="0">
                        <a:latin typeface="Cambria Math"/>
                      </a:rPr>
                      <m:t>したと</m:t>
                    </m:r>
                    <m:r>
                      <a:rPr lang="ja-JP" altLang="en-US" sz="2400" i="1">
                        <a:latin typeface="Cambria Math"/>
                      </a:rPr>
                      <m:t>判定する</m:t>
                    </m:r>
                  </m:oMath>
                </a14:m>
                <a:endParaRPr kumimoji="1" lang="en-US" altLang="ja-JP" sz="2400" dirty="0" smtClean="0"/>
              </a:p>
              <a:p>
                <a:pPr>
                  <a:buClr>
                    <a:schemeClr val="accent5"/>
                  </a:buClr>
                  <a:buSzPct val="50000"/>
                </a:pPr>
                <a:endParaRPr kumimoji="1" lang="en-US" altLang="ja-JP" sz="2400" dirty="0" smtClean="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70556" y="4313680"/>
                <a:ext cx="4827219" cy="1569660"/>
              </a:xfrm>
              <a:prstGeom prst="rect">
                <a:avLst/>
              </a:prstGeom>
              <a:blipFill rotWithShape="1">
                <a:blip r:embed="rId3"/>
                <a:stretch>
                  <a:fillRect t="-4669" r="-25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92816723"/>
      </p:ext>
    </p:extLst>
  </p:cSld>
  <p:clrMapOvr>
    <a:masterClrMapping/>
  </p:clrMapOvr>
  <mc:AlternateContent xmlns:mc="http://schemas.openxmlformats.org/markup-compatibility/2006" xmlns:p14="http://schemas.microsoft.com/office/powerpoint/2010/main">
    <mc:Choice Requires="p14">
      <p:transition spd="slow" p14:dur="2000" advTm="37836"/>
    </mc:Choice>
    <mc:Fallback xmlns="">
      <p:transition spd="slow" advTm="3783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強化学習の学習空間</a:t>
            </a:r>
            <a:endParaRPr kumimoji="1" lang="ja-JP" altLang="en-US" dirty="0"/>
          </a:p>
        </p:txBody>
      </p:sp>
      <p:grpSp>
        <p:nvGrpSpPr>
          <p:cNvPr id="5" name="グループ化 4"/>
          <p:cNvGrpSpPr/>
          <p:nvPr/>
        </p:nvGrpSpPr>
        <p:grpSpPr>
          <a:xfrm>
            <a:off x="2253246" y="1891134"/>
            <a:ext cx="4510876" cy="2834413"/>
            <a:chOff x="482527" y="2687813"/>
            <a:chExt cx="3998870" cy="2501952"/>
          </a:xfrm>
        </p:grpSpPr>
        <p:grpSp>
          <p:nvGrpSpPr>
            <p:cNvPr id="6" name="グループ化 5"/>
            <p:cNvGrpSpPr/>
            <p:nvPr/>
          </p:nvGrpSpPr>
          <p:grpSpPr>
            <a:xfrm>
              <a:off x="482527" y="2687813"/>
              <a:ext cx="3009353" cy="2501952"/>
              <a:chOff x="482527" y="2687813"/>
              <a:chExt cx="3009353" cy="2501952"/>
            </a:xfrm>
          </p:grpSpPr>
          <p:grpSp>
            <p:nvGrpSpPr>
              <p:cNvPr id="8" name="グループ化 7"/>
              <p:cNvGrpSpPr/>
              <p:nvPr/>
            </p:nvGrpSpPr>
            <p:grpSpPr>
              <a:xfrm>
                <a:off x="971600" y="2906558"/>
                <a:ext cx="2520280" cy="2232248"/>
                <a:chOff x="983630" y="2852936"/>
                <a:chExt cx="2520280" cy="2232248"/>
              </a:xfrm>
            </p:grpSpPr>
            <p:cxnSp>
              <p:nvCxnSpPr>
                <p:cNvPr id="20" name="直線矢印コネクタ 19"/>
                <p:cNvCxnSpPr/>
                <p:nvPr/>
              </p:nvCxnSpPr>
              <p:spPr>
                <a:xfrm flipV="1">
                  <a:off x="1403648" y="2852936"/>
                  <a:ext cx="0" cy="22322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983630" y="4725144"/>
                  <a:ext cx="25202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971600" y="3057145"/>
                <a:ext cx="2520280" cy="1276720"/>
                <a:chOff x="971600" y="3140968"/>
                <a:chExt cx="2520280" cy="1276720"/>
              </a:xfrm>
            </p:grpSpPr>
            <p:cxnSp>
              <p:nvCxnSpPr>
                <p:cNvPr id="16" name="直線コネクタ 15"/>
                <p:cNvCxnSpPr/>
                <p:nvPr/>
              </p:nvCxnSpPr>
              <p:spPr>
                <a:xfrm>
                  <a:off x="971600" y="4417688"/>
                  <a:ext cx="25202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971600" y="4005064"/>
                  <a:ext cx="25202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971600" y="3573016"/>
                  <a:ext cx="25202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971600" y="3140968"/>
                  <a:ext cx="25202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1835696" y="2888556"/>
                <a:ext cx="1296144" cy="2301209"/>
                <a:chOff x="1835696" y="2972379"/>
                <a:chExt cx="1296144" cy="2301209"/>
              </a:xfrm>
            </p:grpSpPr>
            <p:cxnSp>
              <p:nvCxnSpPr>
                <p:cNvPr id="12" name="直線コネクタ 11"/>
                <p:cNvCxnSpPr/>
                <p:nvPr/>
              </p:nvCxnSpPr>
              <p:spPr>
                <a:xfrm flipV="1">
                  <a:off x="1835696" y="2990381"/>
                  <a:ext cx="0" cy="2268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2267744" y="2972379"/>
                  <a:ext cx="0" cy="2268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2699792" y="2990381"/>
                  <a:ext cx="0" cy="2268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3131840" y="3005336"/>
                  <a:ext cx="0" cy="22682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1" name="テキスト ボックス 10"/>
              <p:cNvSpPr txBox="1"/>
              <p:nvPr/>
            </p:nvSpPr>
            <p:spPr>
              <a:xfrm>
                <a:off x="482527" y="2687813"/>
                <a:ext cx="992579"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grpSp>
        <mc:AlternateContent xmlns:mc="http://schemas.openxmlformats.org/markup-compatibility/2006">
          <mc:Choice xmlns:a14="http://schemas.microsoft.com/office/drawing/2010/main" Requires="a14">
            <p:sp>
              <p:nvSpPr>
                <p:cNvPr id="7" name="テキスト ボックス 6"/>
                <p:cNvSpPr txBox="1"/>
                <p:nvPr/>
              </p:nvSpPr>
              <p:spPr>
                <a:xfrm>
                  <a:off x="3400460" y="4813050"/>
                  <a:ext cx="1080937"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ja-JP" altLang="en-US" dirty="0"/>
                </a:p>
              </p:txBody>
            </p:sp>
          </mc:Choice>
          <mc:Fallback>
            <p:sp>
              <p:nvSpPr>
                <p:cNvPr id="7" name="テキスト ボックス 6"/>
                <p:cNvSpPr txBox="1">
                  <a:spLocks noRot="1" noChangeAspect="1" noMove="1" noResize="1" noEditPoints="1" noAdjustHandles="1" noChangeArrowheads="1" noChangeShapeType="1" noTextEdit="1"/>
                </p:cNvSpPr>
                <p:nvPr/>
              </p:nvSpPr>
              <p:spPr>
                <a:xfrm>
                  <a:off x="3400460" y="4813050"/>
                  <a:ext cx="1080937" cy="369332"/>
                </a:xfrm>
                <a:prstGeom prst="rect">
                  <a:avLst/>
                </a:prstGeom>
                <a:blipFill rotWithShape="1">
                  <a:blip r:embed="rId2"/>
                  <a:stretch>
                    <a:fillRect l="-4500" t="-11594" b="-5797"/>
                  </a:stretch>
                </a:blipFill>
              </p:spPr>
              <p:txBody>
                <a:bodyPr/>
                <a:lstStyle/>
                <a:p>
                  <a:r>
                    <a:rPr lang="ja-JP" altLang="en-US">
                      <a:noFill/>
                    </a:rPr>
                    <a:t> </a:t>
                  </a:r>
                </a:p>
              </p:txBody>
            </p:sp>
          </mc:Fallback>
        </mc:AlternateContent>
      </p:grpSp>
      <p:sp>
        <p:nvSpPr>
          <p:cNvPr id="45" name="テキスト ボックス 44"/>
          <p:cNvSpPr txBox="1"/>
          <p:nvPr/>
        </p:nvSpPr>
        <p:spPr>
          <a:xfrm>
            <a:off x="333963" y="5224248"/>
            <a:ext cx="7917552" cy="1200329"/>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t>状態軸と行動軸を持った空間で表現される</a:t>
            </a:r>
            <a:endParaRPr kumimoji="1" lang="en-US" altLang="ja-JP" sz="2400" dirty="0" smtClean="0"/>
          </a:p>
          <a:p>
            <a:pPr marL="342900" indent="-342900">
              <a:buClr>
                <a:schemeClr val="accent5"/>
              </a:buClr>
              <a:buSzPct val="50000"/>
              <a:buFont typeface="Wingdings" pitchFamily="2" charset="2"/>
              <a:buChar char="u"/>
            </a:pPr>
            <a:r>
              <a:rPr lang="ja-JP" altLang="en-US" sz="2400" dirty="0" smtClean="0"/>
              <a:t>状態軸は搭載されているセンサ，行動軸は選択できる</a:t>
            </a:r>
            <a:endParaRPr lang="en-US" altLang="ja-JP" sz="2400" dirty="0" smtClean="0"/>
          </a:p>
          <a:p>
            <a:pPr>
              <a:buClr>
                <a:schemeClr val="accent5"/>
              </a:buClr>
              <a:buSzPct val="50000"/>
            </a:pPr>
            <a:r>
              <a:rPr lang="ja-JP" altLang="en-US" sz="2400" dirty="0" smtClean="0"/>
              <a:t>　行動に</a:t>
            </a:r>
            <a:r>
              <a:rPr kumimoji="1" lang="ja-JP" altLang="en-US" sz="2400" dirty="0" smtClean="0"/>
              <a:t>対応している</a:t>
            </a:r>
            <a:endParaRPr kumimoji="1" lang="ja-JP" altLang="en-US" sz="2400" dirty="0"/>
          </a:p>
        </p:txBody>
      </p:sp>
    </p:spTree>
    <p:extLst>
      <p:ext uri="{BB962C8B-B14F-4D97-AF65-F5344CB8AC3E}">
        <p14:creationId xmlns:p14="http://schemas.microsoft.com/office/powerpoint/2010/main" val="2569071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強化学習の手法</a:t>
            </a:r>
            <a:endParaRPr kumimoji="1" lang="ja-JP" altLang="en-US" dirty="0"/>
          </a:p>
        </p:txBody>
      </p:sp>
      <p:sp>
        <p:nvSpPr>
          <p:cNvPr id="4" name="テキスト ボックス 3"/>
          <p:cNvSpPr txBox="1"/>
          <p:nvPr/>
        </p:nvSpPr>
        <p:spPr>
          <a:xfrm>
            <a:off x="539552" y="1938065"/>
            <a:ext cx="2377574" cy="461665"/>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lang="ja-JP" altLang="en-US" sz="2400" dirty="0"/>
              <a:t>加重</a:t>
            </a:r>
            <a:r>
              <a:rPr lang="ja-JP" altLang="en-US" sz="2400" dirty="0" smtClean="0"/>
              <a:t>平均手法</a:t>
            </a:r>
            <a:endParaRPr kumimoji="1" lang="ja-JP" altLang="en-US" sz="2400" dirty="0"/>
          </a:p>
        </p:txBody>
      </p:sp>
      <mc:AlternateContent xmlns:mc="http://schemas.openxmlformats.org/markup-compatibility/2006" xmlns:a14="http://schemas.microsoft.com/office/drawing/2010/main">
        <mc:Choice Requires="a14">
          <p:sp>
            <p:nvSpPr>
              <p:cNvPr id="5" name="テキスト ボックス 4"/>
              <p:cNvSpPr txBox="1"/>
              <p:nvPr/>
            </p:nvSpPr>
            <p:spPr>
              <a:xfrm>
                <a:off x="1728339" y="2492896"/>
                <a:ext cx="6935425" cy="461665"/>
              </a:xfrm>
              <a:prstGeom prst="rect">
                <a:avLst/>
              </a:prstGeom>
              <a:noFill/>
            </p:spPr>
            <p:txBody>
              <a:bodyPr wrap="none" rtlCol="0">
                <a:spAutoFit/>
              </a:bodyPr>
              <a:lstStyle/>
              <a:p>
                <a14:m>
                  <m:oMath xmlns:m="http://schemas.openxmlformats.org/officeDocument/2006/math">
                    <m:r>
                      <a:rPr lang="en-US" altLang="ja-JP" sz="2400" b="0" i="1" smtClean="0">
                        <a:latin typeface="Cambria Math"/>
                      </a:rPr>
                      <m:t>𝑄</m:t>
                    </m:r>
                    <m:d>
                      <m:dPr>
                        <m:ctrlPr>
                          <a:rPr lang="en-US" altLang="ja-JP" sz="2400" b="0" i="1" smtClean="0">
                            <a:latin typeface="Cambria Math"/>
                          </a:rPr>
                        </m:ctrlPr>
                      </m:dPr>
                      <m:e>
                        <m:sSub>
                          <m:sSubPr>
                            <m:ctrlPr>
                              <a:rPr lang="en-US" altLang="ja-JP" sz="2400" b="0" i="1" smtClean="0">
                                <a:latin typeface="Cambria Math"/>
                              </a:rPr>
                            </m:ctrlPr>
                          </m:sSubPr>
                          <m:e>
                            <m:r>
                              <a:rPr lang="en-US" altLang="ja-JP" sz="2400" b="0" i="1" smtClean="0">
                                <a:latin typeface="Cambria Math"/>
                              </a:rPr>
                              <m:t>𝑠</m:t>
                            </m:r>
                          </m:e>
                          <m:sub>
                            <m:r>
                              <a:rPr lang="en-US" altLang="ja-JP" sz="2400" b="0" i="1" smtClean="0">
                                <a:latin typeface="Cambria Math"/>
                              </a:rPr>
                              <m:t>𝑡</m:t>
                            </m:r>
                            <m:r>
                              <a:rPr lang="en-US" altLang="ja-JP" sz="2400" b="0" i="1" smtClean="0">
                                <a:latin typeface="Cambria Math"/>
                              </a:rPr>
                              <m:t>+1</m:t>
                            </m:r>
                          </m:sub>
                        </m:sSub>
                        <m:r>
                          <a:rPr lang="en-US" altLang="ja-JP" sz="2400" b="0" i="1" smtClean="0">
                            <a:latin typeface="Cambria Math"/>
                          </a:rPr>
                          <m:t>,</m:t>
                        </m:r>
                        <m:sSub>
                          <m:sSubPr>
                            <m:ctrlPr>
                              <a:rPr lang="en-US" altLang="ja-JP" sz="2400" b="0" i="1" smtClean="0">
                                <a:latin typeface="Cambria Math"/>
                              </a:rPr>
                            </m:ctrlPr>
                          </m:sSubPr>
                          <m:e>
                            <m:r>
                              <a:rPr lang="en-US" altLang="ja-JP" sz="2400" b="0" i="1" smtClean="0">
                                <a:latin typeface="Cambria Math"/>
                              </a:rPr>
                              <m:t>𝑎</m:t>
                            </m:r>
                          </m:e>
                          <m:sub>
                            <m:r>
                              <a:rPr lang="en-US" altLang="ja-JP" sz="2400" b="0" i="1" smtClean="0">
                                <a:latin typeface="Cambria Math"/>
                              </a:rPr>
                              <m:t>𝑡</m:t>
                            </m:r>
                            <m:r>
                              <a:rPr lang="en-US" altLang="ja-JP" sz="2400" b="0" i="1" smtClean="0">
                                <a:latin typeface="Cambria Math"/>
                              </a:rPr>
                              <m:t>+1</m:t>
                            </m:r>
                          </m:sub>
                        </m:sSub>
                      </m:e>
                    </m:d>
                    <m:r>
                      <a:rPr lang="en-US" altLang="ja-JP" sz="2400" i="1">
                        <a:latin typeface="Cambria Math"/>
                        <a:ea typeface="Cambria Math"/>
                      </a:rPr>
                      <m:t>←</m:t>
                    </m:r>
                  </m:oMath>
                </a14:m>
                <a:r>
                  <a:rPr lang="en-US" altLang="ja-JP" sz="2400" dirty="0"/>
                  <a:t> </a:t>
                </a:r>
                <a14:m>
                  <m:oMath xmlns:m="http://schemas.openxmlformats.org/officeDocument/2006/math">
                    <m:r>
                      <a:rPr lang="en-US" altLang="ja-JP" sz="2400" i="1">
                        <a:latin typeface="Cambria Math"/>
                      </a:rPr>
                      <m:t>𝑄</m:t>
                    </m:r>
                    <m:d>
                      <m:dPr>
                        <m:ctrlPr>
                          <a:rPr lang="en-US" altLang="ja-JP" sz="2400" i="1">
                            <a:latin typeface="Cambria Math"/>
                          </a:rPr>
                        </m:ctrlPr>
                      </m:dPr>
                      <m:e>
                        <m:sSub>
                          <m:sSubPr>
                            <m:ctrlPr>
                              <a:rPr lang="en-US" altLang="ja-JP" sz="2400" i="1">
                                <a:latin typeface="Cambria Math"/>
                              </a:rPr>
                            </m:ctrlPr>
                          </m:sSubPr>
                          <m:e>
                            <m:r>
                              <a:rPr lang="en-US" altLang="ja-JP" sz="2400" i="1">
                                <a:latin typeface="Cambria Math"/>
                              </a:rPr>
                              <m:t>𝑠</m:t>
                            </m:r>
                          </m:e>
                          <m:sub>
                            <m:r>
                              <a:rPr lang="en-US" altLang="ja-JP" sz="2400" i="1">
                                <a:latin typeface="Cambria Math"/>
                              </a:rPr>
                              <m:t>𝑡</m:t>
                            </m:r>
                          </m:sub>
                        </m:sSub>
                        <m:r>
                          <a:rPr lang="en-US" altLang="ja-JP" sz="2400" i="1">
                            <a:latin typeface="Cambria Math"/>
                          </a:rPr>
                          <m:t>,</m:t>
                        </m:r>
                        <m:sSub>
                          <m:sSubPr>
                            <m:ctrlPr>
                              <a:rPr lang="en-US" altLang="ja-JP" sz="2400" i="1">
                                <a:latin typeface="Cambria Math"/>
                              </a:rPr>
                            </m:ctrlPr>
                          </m:sSubPr>
                          <m:e>
                            <m:r>
                              <a:rPr lang="en-US" altLang="ja-JP" sz="2400" i="1">
                                <a:latin typeface="Cambria Math"/>
                              </a:rPr>
                              <m:t>𝑎</m:t>
                            </m:r>
                          </m:e>
                          <m:sub>
                            <m:r>
                              <a:rPr lang="en-US" altLang="ja-JP" sz="2400" i="1">
                                <a:latin typeface="Cambria Math"/>
                              </a:rPr>
                              <m:t>𝑡</m:t>
                            </m:r>
                          </m:sub>
                        </m:sSub>
                      </m:e>
                    </m:d>
                    <m:r>
                      <a:rPr lang="en-US" altLang="ja-JP" sz="2400" dirty="0">
                        <a:latin typeface="Cambria Math"/>
                        <a:ea typeface="Cambria Math"/>
                      </a:rPr>
                      <m:t>+</m:t>
                    </m:r>
                    <m:r>
                      <m:rPr>
                        <m:sty m:val="p"/>
                      </m:rPr>
                      <a:rPr lang="el-GR" altLang="ja-JP" sz="2400" i="1" dirty="0" smtClean="0">
                        <a:latin typeface="Cambria Math"/>
                        <a:ea typeface="Cambria Math"/>
                      </a:rPr>
                      <m:t>α</m:t>
                    </m:r>
                    <m:d>
                      <m:dPr>
                        <m:ctrlPr>
                          <a:rPr lang="el-GR" altLang="ja-JP" sz="2400" i="1" dirty="0" smtClean="0">
                            <a:latin typeface="Cambria Math"/>
                            <a:ea typeface="Cambria Math"/>
                          </a:rPr>
                        </m:ctrlPr>
                      </m:dPr>
                      <m:e>
                        <m:sSub>
                          <m:sSubPr>
                            <m:ctrlPr>
                              <a:rPr lang="en-US" altLang="ja-JP" sz="2400" b="0" i="1" dirty="0" smtClean="0">
                                <a:latin typeface="Cambria Math"/>
                                <a:ea typeface="Cambria Math"/>
                              </a:rPr>
                            </m:ctrlPr>
                          </m:sSubPr>
                          <m:e>
                            <m:r>
                              <a:rPr lang="en-US" altLang="ja-JP" sz="2400" b="0" i="1" dirty="0" smtClean="0">
                                <a:latin typeface="Cambria Math"/>
                                <a:ea typeface="Cambria Math"/>
                              </a:rPr>
                              <m:t>𝑟</m:t>
                            </m:r>
                          </m:e>
                          <m:sub>
                            <m:r>
                              <a:rPr lang="en-US" altLang="ja-JP" sz="2400" b="0" i="1" dirty="0" smtClean="0">
                                <a:latin typeface="Cambria Math"/>
                                <a:ea typeface="Cambria Math"/>
                              </a:rPr>
                              <m:t>𝑡</m:t>
                            </m:r>
                            <m:r>
                              <a:rPr lang="en-US" altLang="ja-JP" sz="2400" b="0" i="1" dirty="0" smtClean="0">
                                <a:latin typeface="Cambria Math"/>
                                <a:ea typeface="Cambria Math"/>
                              </a:rPr>
                              <m:t>+1</m:t>
                            </m:r>
                          </m:sub>
                        </m:sSub>
                        <m:r>
                          <a:rPr lang="en-US" altLang="ja-JP" sz="2400" b="0" i="1" dirty="0" smtClean="0">
                            <a:latin typeface="Cambria Math"/>
                            <a:ea typeface="Cambria Math"/>
                          </a:rPr>
                          <m:t>−</m:t>
                        </m:r>
                        <m:r>
                          <a:rPr lang="en-US" altLang="ja-JP" sz="2400" i="1">
                            <a:latin typeface="Cambria Math"/>
                          </a:rPr>
                          <m:t>𝑄</m:t>
                        </m:r>
                        <m:d>
                          <m:dPr>
                            <m:ctrlPr>
                              <a:rPr lang="en-US" altLang="ja-JP" sz="2400" i="1">
                                <a:latin typeface="Cambria Math"/>
                              </a:rPr>
                            </m:ctrlPr>
                          </m:dPr>
                          <m:e>
                            <m:sSub>
                              <m:sSubPr>
                                <m:ctrlPr>
                                  <a:rPr lang="en-US" altLang="ja-JP" sz="2400" i="1">
                                    <a:latin typeface="Cambria Math"/>
                                  </a:rPr>
                                </m:ctrlPr>
                              </m:sSubPr>
                              <m:e>
                                <m:r>
                                  <a:rPr lang="en-US" altLang="ja-JP" sz="2400" i="1">
                                    <a:latin typeface="Cambria Math"/>
                                  </a:rPr>
                                  <m:t>𝑠</m:t>
                                </m:r>
                              </m:e>
                              <m:sub>
                                <m:r>
                                  <a:rPr lang="en-US" altLang="ja-JP" sz="2400" i="1">
                                    <a:latin typeface="Cambria Math"/>
                                  </a:rPr>
                                  <m:t>𝑡</m:t>
                                </m:r>
                              </m:sub>
                            </m:sSub>
                            <m:r>
                              <a:rPr lang="en-US" altLang="ja-JP" sz="2400" i="1">
                                <a:latin typeface="Cambria Math"/>
                              </a:rPr>
                              <m:t>,</m:t>
                            </m:r>
                            <m:sSub>
                              <m:sSubPr>
                                <m:ctrlPr>
                                  <a:rPr lang="en-US" altLang="ja-JP" sz="2400" i="1">
                                    <a:latin typeface="Cambria Math"/>
                                  </a:rPr>
                                </m:ctrlPr>
                              </m:sSubPr>
                              <m:e>
                                <m:r>
                                  <a:rPr lang="en-US" altLang="ja-JP" sz="2400" i="1">
                                    <a:latin typeface="Cambria Math"/>
                                  </a:rPr>
                                  <m:t>𝑎</m:t>
                                </m:r>
                              </m:e>
                              <m:sub>
                                <m:r>
                                  <a:rPr lang="en-US" altLang="ja-JP" sz="2400" i="1">
                                    <a:latin typeface="Cambria Math"/>
                                  </a:rPr>
                                  <m:t>𝑡</m:t>
                                </m:r>
                              </m:sub>
                            </m:sSub>
                          </m:e>
                        </m:d>
                      </m:e>
                    </m:d>
                  </m:oMath>
                </a14:m>
                <a:r>
                  <a:rPr kumimoji="1" lang="en-US" altLang="ja-JP" sz="2400" dirty="0" smtClean="0"/>
                  <a:t>   (6) </a:t>
                </a:r>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728339" y="2492896"/>
                <a:ext cx="6935425" cy="461665"/>
              </a:xfrm>
              <a:prstGeom prst="rect">
                <a:avLst/>
              </a:prstGeom>
              <a:blipFill rotWithShape="1">
                <a:blip r:embed="rId2"/>
                <a:stretch>
                  <a:fillRect l="-616" t="-10526" r="-440"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552935" y="3061506"/>
                <a:ext cx="5307735" cy="1200329"/>
              </a:xfrm>
              <a:prstGeom prst="rect">
                <a:avLst/>
              </a:prstGeom>
              <a:noFill/>
            </p:spPr>
            <p:txBody>
              <a:bodyPr wrap="none" rtlCol="0">
                <a:spAutoFit/>
              </a:bodyPr>
              <a:lstStyle/>
              <a:p>
                <a14:m>
                  <m:oMath xmlns:m="http://schemas.openxmlformats.org/officeDocument/2006/math">
                    <m:r>
                      <a:rPr lang="en-US" altLang="ja-JP" i="1" smtClean="0">
                        <a:latin typeface="Cambria Math"/>
                      </a:rPr>
                      <m:t>𝑄</m:t>
                    </m:r>
                    <m:d>
                      <m:dPr>
                        <m:ctrlPr>
                          <a:rPr lang="en-US" altLang="ja-JP" i="1">
                            <a:latin typeface="Cambria Math"/>
                          </a:rPr>
                        </m:ctrlPr>
                      </m:dPr>
                      <m:e>
                        <m:sSub>
                          <m:sSubPr>
                            <m:ctrlPr>
                              <a:rPr lang="en-US" altLang="ja-JP" i="1">
                                <a:latin typeface="Cambria Math"/>
                              </a:rPr>
                            </m:ctrlPr>
                          </m:sSubPr>
                          <m:e>
                            <m:r>
                              <a:rPr lang="en-US" altLang="ja-JP" i="1">
                                <a:latin typeface="Cambria Math"/>
                              </a:rPr>
                              <m:t>𝑠</m:t>
                            </m:r>
                          </m:e>
                          <m:sub>
                            <m:r>
                              <a:rPr lang="en-US" altLang="ja-JP" i="1">
                                <a:latin typeface="Cambria Math"/>
                              </a:rPr>
                              <m:t>𝑡</m:t>
                            </m:r>
                          </m:sub>
                        </m:sSub>
                        <m:r>
                          <a:rPr lang="en-US" altLang="ja-JP" i="1">
                            <a:latin typeface="Cambria Math"/>
                          </a:rPr>
                          <m:t>,</m:t>
                        </m:r>
                        <m:sSub>
                          <m:sSubPr>
                            <m:ctrlPr>
                              <a:rPr lang="en-US" altLang="ja-JP" i="1">
                                <a:latin typeface="Cambria Math"/>
                              </a:rPr>
                            </m:ctrlPr>
                          </m:sSubPr>
                          <m:e>
                            <m:r>
                              <a:rPr lang="en-US" altLang="ja-JP" i="1">
                                <a:latin typeface="Cambria Math"/>
                              </a:rPr>
                              <m:t>𝑎</m:t>
                            </m:r>
                          </m:e>
                          <m:sub>
                            <m:r>
                              <a:rPr lang="en-US" altLang="ja-JP" i="1">
                                <a:latin typeface="Cambria Math"/>
                              </a:rPr>
                              <m:t>𝑡</m:t>
                            </m:r>
                          </m:sub>
                        </m:sSub>
                      </m:e>
                    </m:d>
                  </m:oMath>
                </a14:m>
                <a:r>
                  <a:rPr kumimoji="1" lang="en-US" altLang="ja-JP" dirty="0" smtClean="0"/>
                  <a:t>:</a:t>
                </a:r>
                <a:r>
                  <a:rPr kumimoji="1" lang="ja-JP" altLang="en-US" dirty="0" smtClean="0"/>
                  <a:t>状態</a:t>
                </a:r>
                <a14:m>
                  <m:oMath xmlns:m="http://schemas.openxmlformats.org/officeDocument/2006/math">
                    <m:sSub>
                      <m:sSubPr>
                        <m:ctrlPr>
                          <a:rPr lang="en-US" altLang="ja-JP" i="1">
                            <a:latin typeface="Cambria Math"/>
                          </a:rPr>
                        </m:ctrlPr>
                      </m:sSubPr>
                      <m:e>
                        <m:r>
                          <a:rPr lang="en-US" altLang="ja-JP" i="1">
                            <a:latin typeface="Cambria Math"/>
                          </a:rPr>
                          <m:t>𝑠</m:t>
                        </m:r>
                      </m:e>
                      <m:sub>
                        <m:r>
                          <a:rPr lang="en-US" altLang="ja-JP" i="1">
                            <a:latin typeface="Cambria Math"/>
                          </a:rPr>
                          <m:t>𝑡</m:t>
                        </m:r>
                      </m:sub>
                    </m:sSub>
                  </m:oMath>
                </a14:m>
                <a:r>
                  <a:rPr kumimoji="1" lang="ja-JP" altLang="en-US" dirty="0" smtClean="0"/>
                  <a:t>での行動</a:t>
                </a:r>
                <a14:m>
                  <m:oMath xmlns:m="http://schemas.openxmlformats.org/officeDocument/2006/math">
                    <m:sSub>
                      <m:sSubPr>
                        <m:ctrlPr>
                          <a:rPr lang="en-US" altLang="ja-JP" i="1">
                            <a:latin typeface="Cambria Math"/>
                          </a:rPr>
                        </m:ctrlPr>
                      </m:sSubPr>
                      <m:e>
                        <m:r>
                          <a:rPr lang="en-US" altLang="ja-JP" i="1">
                            <a:latin typeface="Cambria Math"/>
                          </a:rPr>
                          <m:t>𝑎</m:t>
                        </m:r>
                      </m:e>
                      <m:sub>
                        <m:r>
                          <a:rPr lang="en-US" altLang="ja-JP" i="1">
                            <a:latin typeface="Cambria Math"/>
                          </a:rPr>
                          <m:t>𝑡</m:t>
                        </m:r>
                      </m:sub>
                    </m:sSub>
                  </m:oMath>
                </a14:m>
                <a:r>
                  <a:rPr kumimoji="1" lang="ja-JP" altLang="en-US" dirty="0" smtClean="0"/>
                  <a:t>に対しての</a:t>
                </a:r>
                <a14:m>
                  <m:oMath xmlns:m="http://schemas.openxmlformats.org/officeDocument/2006/math">
                    <m:r>
                      <a:rPr lang="en-US" altLang="ja-JP" i="1">
                        <a:latin typeface="Cambria Math"/>
                      </a:rPr>
                      <m:t>𝑄</m:t>
                    </m:r>
                  </m:oMath>
                </a14:m>
                <a:r>
                  <a:rPr kumimoji="1" lang="ja-JP" altLang="en-US" dirty="0" smtClean="0"/>
                  <a:t>値</a:t>
                </a:r>
                <a:endParaRPr kumimoji="1" lang="en-US" altLang="ja-JP" dirty="0" smtClean="0"/>
              </a:p>
              <a:p>
                <a14:m>
                  <m:oMath xmlns:m="http://schemas.openxmlformats.org/officeDocument/2006/math">
                    <m:r>
                      <a:rPr lang="en-US" altLang="ja-JP" i="1">
                        <a:latin typeface="Cambria Math"/>
                      </a:rPr>
                      <m:t>𝑄</m:t>
                    </m:r>
                    <m:d>
                      <m:dPr>
                        <m:ctrlPr>
                          <a:rPr lang="en-US" altLang="ja-JP" i="1">
                            <a:latin typeface="Cambria Math"/>
                          </a:rPr>
                        </m:ctrlPr>
                      </m:dPr>
                      <m:e>
                        <m:sSub>
                          <m:sSubPr>
                            <m:ctrlPr>
                              <a:rPr lang="en-US" altLang="ja-JP" i="1">
                                <a:latin typeface="Cambria Math"/>
                              </a:rPr>
                            </m:ctrlPr>
                          </m:sSubPr>
                          <m:e>
                            <m:r>
                              <a:rPr lang="en-US" altLang="ja-JP" i="1">
                                <a:latin typeface="Cambria Math"/>
                              </a:rPr>
                              <m:t>𝑠</m:t>
                            </m:r>
                          </m:e>
                          <m:sub>
                            <m:r>
                              <a:rPr lang="en-US" altLang="ja-JP" i="1">
                                <a:latin typeface="Cambria Math"/>
                              </a:rPr>
                              <m:t>𝑡</m:t>
                            </m:r>
                            <m:r>
                              <a:rPr lang="en-US" altLang="ja-JP" i="1">
                                <a:latin typeface="Cambria Math"/>
                              </a:rPr>
                              <m:t>+1</m:t>
                            </m:r>
                          </m:sub>
                        </m:sSub>
                        <m:r>
                          <a:rPr lang="en-US" altLang="ja-JP" i="1">
                            <a:latin typeface="Cambria Math"/>
                          </a:rPr>
                          <m:t>,</m:t>
                        </m:r>
                        <m:sSub>
                          <m:sSubPr>
                            <m:ctrlPr>
                              <a:rPr lang="en-US" altLang="ja-JP" i="1">
                                <a:latin typeface="Cambria Math"/>
                              </a:rPr>
                            </m:ctrlPr>
                          </m:sSubPr>
                          <m:e>
                            <m:r>
                              <a:rPr lang="en-US" altLang="ja-JP" i="1">
                                <a:latin typeface="Cambria Math"/>
                              </a:rPr>
                              <m:t>𝑎</m:t>
                            </m:r>
                          </m:e>
                          <m:sub>
                            <m:r>
                              <a:rPr lang="en-US" altLang="ja-JP" i="1">
                                <a:latin typeface="Cambria Math"/>
                              </a:rPr>
                              <m:t>𝑡</m:t>
                            </m:r>
                            <m:r>
                              <a:rPr lang="en-US" altLang="ja-JP" i="1">
                                <a:latin typeface="Cambria Math"/>
                              </a:rPr>
                              <m:t>+1</m:t>
                            </m:r>
                          </m:sub>
                        </m:sSub>
                      </m:e>
                    </m:d>
                    <m:r>
                      <a:rPr lang="en-US" altLang="ja-JP" b="0" i="1" smtClean="0">
                        <a:latin typeface="Cambria Math"/>
                      </a:rPr>
                      <m:t>:</m:t>
                    </m:r>
                  </m:oMath>
                </a14:m>
                <a:r>
                  <a:rPr lang="ja-JP" altLang="en-US" dirty="0"/>
                  <a:t>状態</a:t>
                </a:r>
                <a14:m>
                  <m:oMath xmlns:m="http://schemas.openxmlformats.org/officeDocument/2006/math">
                    <m:sSub>
                      <m:sSubPr>
                        <m:ctrlPr>
                          <a:rPr lang="en-US" altLang="ja-JP" i="1">
                            <a:latin typeface="Cambria Math"/>
                          </a:rPr>
                        </m:ctrlPr>
                      </m:sSubPr>
                      <m:e>
                        <m:r>
                          <a:rPr lang="en-US" altLang="ja-JP" i="1">
                            <a:latin typeface="Cambria Math"/>
                          </a:rPr>
                          <m:t>𝑠</m:t>
                        </m:r>
                      </m:e>
                      <m:sub>
                        <m:r>
                          <a:rPr lang="en-US" altLang="ja-JP" i="1">
                            <a:latin typeface="Cambria Math"/>
                          </a:rPr>
                          <m:t>𝑡</m:t>
                        </m:r>
                        <m:r>
                          <a:rPr lang="en-US" altLang="ja-JP" i="1">
                            <a:latin typeface="Cambria Math"/>
                          </a:rPr>
                          <m:t>+1</m:t>
                        </m:r>
                      </m:sub>
                    </m:sSub>
                  </m:oMath>
                </a14:m>
                <a:r>
                  <a:rPr lang="ja-JP" altLang="en-US" dirty="0"/>
                  <a:t>での行動</a:t>
                </a:r>
                <a14:m>
                  <m:oMath xmlns:m="http://schemas.openxmlformats.org/officeDocument/2006/math">
                    <m:sSub>
                      <m:sSubPr>
                        <m:ctrlPr>
                          <a:rPr lang="en-US" altLang="ja-JP" i="1">
                            <a:latin typeface="Cambria Math"/>
                          </a:rPr>
                        </m:ctrlPr>
                      </m:sSubPr>
                      <m:e>
                        <m:r>
                          <a:rPr lang="en-US" altLang="ja-JP" i="1">
                            <a:latin typeface="Cambria Math"/>
                          </a:rPr>
                          <m:t>𝑎</m:t>
                        </m:r>
                      </m:e>
                      <m:sub>
                        <m:r>
                          <a:rPr lang="en-US" altLang="ja-JP" i="1">
                            <a:latin typeface="Cambria Math"/>
                          </a:rPr>
                          <m:t>𝑡</m:t>
                        </m:r>
                        <m:r>
                          <a:rPr lang="en-US" altLang="ja-JP" i="1">
                            <a:latin typeface="Cambria Math"/>
                          </a:rPr>
                          <m:t>+1</m:t>
                        </m:r>
                      </m:sub>
                    </m:sSub>
                  </m:oMath>
                </a14:m>
                <a:r>
                  <a:rPr lang="ja-JP" altLang="en-US" dirty="0"/>
                  <a:t>に対しての</a:t>
                </a:r>
                <a14:m>
                  <m:oMath xmlns:m="http://schemas.openxmlformats.org/officeDocument/2006/math">
                    <m:r>
                      <a:rPr lang="en-US" altLang="ja-JP" i="1">
                        <a:latin typeface="Cambria Math"/>
                      </a:rPr>
                      <m:t>𝑄</m:t>
                    </m:r>
                  </m:oMath>
                </a14:m>
                <a:r>
                  <a:rPr lang="ja-JP" altLang="en-US" dirty="0" smtClean="0"/>
                  <a:t>値</a:t>
                </a:r>
                <a:endParaRPr lang="en-US" altLang="ja-JP" dirty="0"/>
              </a:p>
              <a:p>
                <a14:m>
                  <m:oMath xmlns:m="http://schemas.openxmlformats.org/officeDocument/2006/math">
                    <m:r>
                      <a:rPr lang="en-US" altLang="ja-JP" b="0" i="1" dirty="0" smtClean="0">
                        <a:latin typeface="Cambria Math"/>
                        <a:ea typeface="Cambria Math"/>
                      </a:rPr>
                      <m:t> </m:t>
                    </m:r>
                    <m:r>
                      <m:rPr>
                        <m:sty m:val="p"/>
                      </m:rPr>
                      <a:rPr lang="el-GR" altLang="ja-JP" i="1" dirty="0" smtClean="0">
                        <a:latin typeface="Cambria Math"/>
                        <a:ea typeface="Cambria Math"/>
                      </a:rPr>
                      <m:t>α</m:t>
                    </m:r>
                  </m:oMath>
                </a14:m>
                <a:r>
                  <a:rPr kumimoji="1" lang="en-US" altLang="ja-JP" dirty="0" smtClean="0"/>
                  <a:t>:</a:t>
                </a:r>
                <a:r>
                  <a:rPr kumimoji="1" lang="ja-JP" altLang="en-US" dirty="0" smtClean="0"/>
                  <a:t>学習率</a:t>
                </a:r>
                <a:endParaRPr lang="en-US" altLang="ja-JP" dirty="0"/>
              </a:p>
              <a:p>
                <a14:m>
                  <m:oMath xmlns:m="http://schemas.openxmlformats.org/officeDocument/2006/math">
                    <m:sSub>
                      <m:sSubPr>
                        <m:ctrlPr>
                          <a:rPr lang="en-US" altLang="ja-JP" i="1" dirty="0">
                            <a:latin typeface="Cambria Math"/>
                            <a:ea typeface="Cambria Math"/>
                          </a:rPr>
                        </m:ctrlPr>
                      </m:sSubPr>
                      <m:e>
                        <m:r>
                          <a:rPr lang="en-US" altLang="ja-JP" i="1" dirty="0">
                            <a:latin typeface="Cambria Math"/>
                            <a:ea typeface="Cambria Math"/>
                          </a:rPr>
                          <m:t>𝑟</m:t>
                        </m:r>
                      </m:e>
                      <m:sub>
                        <m:r>
                          <a:rPr lang="en-US" altLang="ja-JP" i="1" dirty="0">
                            <a:latin typeface="Cambria Math"/>
                            <a:ea typeface="Cambria Math"/>
                          </a:rPr>
                          <m:t>𝑡</m:t>
                        </m:r>
                        <m:r>
                          <a:rPr lang="en-US" altLang="ja-JP" i="1" dirty="0">
                            <a:latin typeface="Cambria Math"/>
                            <a:ea typeface="Cambria Math"/>
                          </a:rPr>
                          <m:t>+1</m:t>
                        </m:r>
                      </m:sub>
                    </m:sSub>
                    <m:r>
                      <a:rPr lang="en-US" altLang="ja-JP" b="0" i="1" dirty="0" smtClean="0">
                        <a:latin typeface="Cambria Math"/>
                        <a:ea typeface="Cambria Math"/>
                      </a:rPr>
                      <m:t>:</m:t>
                    </m:r>
                    <m:r>
                      <a:rPr lang="ja-JP" altLang="en-US" i="1" dirty="0">
                        <a:latin typeface="Cambria Math"/>
                        <a:ea typeface="Cambria Math"/>
                      </a:rPr>
                      <m:t>報酬</m:t>
                    </m:r>
                  </m:oMath>
                </a14:m>
                <a:r>
                  <a:rPr kumimoji="1" lang="en-US" altLang="ja-JP" dirty="0" smtClean="0"/>
                  <a:t>  </a:t>
                </a:r>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552935" y="3061506"/>
                <a:ext cx="5307735" cy="1200329"/>
              </a:xfrm>
              <a:prstGeom prst="rect">
                <a:avLst/>
              </a:prstGeom>
              <a:blipFill rotWithShape="1">
                <a:blip r:embed="rId3"/>
                <a:stretch>
                  <a:fillRect l="-230" t="-4061" r="-345" b="-1015"/>
                </a:stretch>
              </a:blipFill>
            </p:spPr>
            <p:txBody>
              <a:bodyPr/>
              <a:lstStyle/>
              <a:p>
                <a:r>
                  <a:rPr lang="ja-JP" altLang="en-US">
                    <a:noFill/>
                  </a:rPr>
                  <a:t> </a:t>
                </a:r>
              </a:p>
            </p:txBody>
          </p:sp>
        </mc:Fallback>
      </mc:AlternateContent>
      <p:sp>
        <p:nvSpPr>
          <p:cNvPr id="7" name="テキスト ボックス 6"/>
          <p:cNvSpPr txBox="1"/>
          <p:nvPr/>
        </p:nvSpPr>
        <p:spPr>
          <a:xfrm>
            <a:off x="663702" y="4431550"/>
            <a:ext cx="2036135" cy="461665"/>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lang="en-US" altLang="ja-JP" sz="2400" dirty="0" smtClean="0"/>
              <a:t>ε</a:t>
            </a:r>
            <a:r>
              <a:rPr kumimoji="1" lang="en-US" altLang="ja-JP" sz="2400" dirty="0" smtClean="0"/>
              <a:t>-greedy</a:t>
            </a:r>
            <a:r>
              <a:rPr kumimoji="1" lang="ja-JP" altLang="en-US" sz="2400" dirty="0" smtClean="0"/>
              <a:t>法</a:t>
            </a:r>
            <a:endParaRPr kumimoji="1" lang="ja-JP" altLang="en-US" sz="2400" dirty="0"/>
          </a:p>
        </p:txBody>
      </p:sp>
      <p:sp>
        <p:nvSpPr>
          <p:cNvPr id="8" name="テキスト ボックス 7"/>
          <p:cNvSpPr txBox="1"/>
          <p:nvPr/>
        </p:nvSpPr>
        <p:spPr>
          <a:xfrm>
            <a:off x="1225611" y="4974267"/>
            <a:ext cx="6660798" cy="830997"/>
          </a:xfrm>
          <a:prstGeom prst="rect">
            <a:avLst/>
          </a:prstGeom>
          <a:noFill/>
        </p:spPr>
        <p:txBody>
          <a:bodyPr wrap="none" rtlCol="0">
            <a:spAutoFit/>
          </a:bodyPr>
          <a:lstStyle/>
          <a:p>
            <a:r>
              <a:rPr kumimoji="1" lang="ja-JP" altLang="en-US" sz="2400" dirty="0" smtClean="0"/>
              <a:t>確率</a:t>
            </a:r>
            <a:r>
              <a:rPr kumimoji="1" lang="en-US" altLang="ja-JP" sz="2400" dirty="0" smtClean="0"/>
              <a:t>ε</a:t>
            </a:r>
            <a:r>
              <a:rPr kumimoji="1" lang="ja-JP" altLang="en-US" sz="2400" dirty="0" smtClean="0"/>
              <a:t>で探査的な行動を選択し，確率</a:t>
            </a:r>
            <a:r>
              <a:rPr kumimoji="1" lang="en-US" altLang="ja-JP" sz="2400" dirty="0" smtClean="0"/>
              <a:t>1-</a:t>
            </a:r>
            <a:r>
              <a:rPr lang="en-US" altLang="ja-JP" sz="2400" dirty="0"/>
              <a:t> </a:t>
            </a:r>
            <a:r>
              <a:rPr lang="en-US" altLang="ja-JP" sz="2400" dirty="0" smtClean="0"/>
              <a:t>ε</a:t>
            </a:r>
            <a:r>
              <a:rPr lang="ja-JP" altLang="en-US" sz="2400" dirty="0" smtClean="0"/>
              <a:t>で最も</a:t>
            </a:r>
            <a:endParaRPr lang="en-US" altLang="ja-JP" sz="2400" dirty="0" smtClean="0"/>
          </a:p>
          <a:p>
            <a:r>
              <a:rPr kumimoji="1" lang="ja-JP" altLang="en-US" sz="2400" dirty="0"/>
              <a:t>行動</a:t>
            </a:r>
            <a:r>
              <a:rPr kumimoji="1" lang="ja-JP" altLang="en-US" sz="2400" dirty="0" smtClean="0"/>
              <a:t>価値が高い行動を選択する</a:t>
            </a:r>
            <a:endParaRPr kumimoji="1" lang="ja-JP" altLang="en-US" sz="2400" dirty="0"/>
          </a:p>
        </p:txBody>
      </p:sp>
    </p:spTree>
    <p:extLst>
      <p:ext uri="{BB962C8B-B14F-4D97-AF65-F5344CB8AC3E}">
        <p14:creationId xmlns:p14="http://schemas.microsoft.com/office/powerpoint/2010/main" val="291037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実験パラメータ</a:t>
            </a:r>
            <a:endParaRPr kumimoji="1" lang="ja-JP" altLang="en-US" dirty="0"/>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255517196"/>
                  </p:ext>
                </p:extLst>
              </p:nvPr>
            </p:nvGraphicFramePr>
            <p:xfrm>
              <a:off x="1691680" y="1524209"/>
              <a:ext cx="5544617" cy="5145151"/>
            </p:xfrm>
            <a:graphic>
              <a:graphicData uri="http://schemas.openxmlformats.org/drawingml/2006/table">
                <a:tbl>
                  <a:tblPr firstRow="1" bandRow="1">
                    <a:tableStyleId>{5940675A-B579-460E-94D1-54222C63F5DA}</a:tableStyleId>
                  </a:tblPr>
                  <a:tblGrid>
                    <a:gridCol w="1452438"/>
                    <a:gridCol w="1353456"/>
                    <a:gridCol w="2738723"/>
                  </a:tblGrid>
                  <a:tr h="312254">
                    <a:tc gridSpan="2">
                      <a:txBody>
                        <a:bodyPr/>
                        <a:lstStyle/>
                        <a:p>
                          <a:r>
                            <a:rPr kumimoji="1" lang="ja-JP" altLang="en-US" dirty="0" smtClean="0"/>
                            <a:t>行動選択手法</a:t>
                          </a:r>
                          <a:endParaRPr kumimoji="1" lang="ja-JP" altLang="en-US" dirty="0"/>
                        </a:p>
                      </a:txBody>
                      <a:tcPr/>
                    </a:tc>
                    <a:tc hMerge="1">
                      <a:txBody>
                        <a:bodyPr/>
                        <a:lstStyle/>
                        <a:p>
                          <a:endParaRPr kumimoji="1" lang="ja-JP" altLang="en-US"/>
                        </a:p>
                      </a:txBody>
                      <a:tcPr/>
                    </a:tc>
                    <a:tc>
                      <a:txBody>
                        <a:bodyPr/>
                        <a:lstStyle/>
                        <a:p>
                          <a:r>
                            <a:rPr kumimoji="1" lang="en-US" altLang="ja-JP" dirty="0" smtClean="0"/>
                            <a:t>ε-greedy</a:t>
                          </a:r>
                          <a:r>
                            <a:rPr kumimoji="1" lang="ja-JP" altLang="en-US" dirty="0" smtClean="0"/>
                            <a:t>法</a:t>
                          </a:r>
                          <a:endParaRPr kumimoji="1" lang="ja-JP" altLang="en-US" dirty="0"/>
                        </a:p>
                      </a:txBody>
                      <a:tcPr/>
                    </a:tc>
                  </a:tr>
                  <a:tr h="312254">
                    <a:tc gridSpan="2">
                      <a:txBody>
                        <a:bodyPr/>
                        <a:lstStyle/>
                        <a:p>
                          <a:r>
                            <a:rPr kumimoji="1" lang="ja-JP" altLang="en-US" dirty="0" smtClean="0"/>
                            <a:t>行動評価手法</a:t>
                          </a:r>
                          <a:endParaRPr kumimoji="1" lang="ja-JP" altLang="en-US" dirty="0"/>
                        </a:p>
                      </a:txBody>
                      <a:tcPr/>
                    </a:tc>
                    <a:tc hMerge="1">
                      <a:txBody>
                        <a:bodyPr/>
                        <a:lstStyle/>
                        <a:p>
                          <a:endParaRPr kumimoji="1" lang="ja-JP" altLang="en-US"/>
                        </a:p>
                      </a:txBody>
                      <a:tcPr/>
                    </a:tc>
                    <a:tc>
                      <a:txBody>
                        <a:bodyPr/>
                        <a:lstStyle/>
                        <a:p>
                          <a:r>
                            <a:rPr kumimoji="1" lang="ja-JP" altLang="en-US" dirty="0" smtClean="0"/>
                            <a:t>加重平均手法</a:t>
                          </a:r>
                          <a:endParaRPr kumimoji="1" lang="ja-JP" altLang="en-US" dirty="0"/>
                        </a:p>
                      </a:txBody>
                      <a:tcPr/>
                    </a:tc>
                  </a:tr>
                  <a:tr h="312254">
                    <a:tc gridSpan="2">
                      <a:txBody>
                        <a:bodyPr/>
                        <a:lstStyle/>
                        <a:p>
                          <a:r>
                            <a:rPr kumimoji="1" lang="ja-JP" altLang="en-US" dirty="0" smtClean="0"/>
                            <a:t>試行回数</a:t>
                          </a:r>
                          <a:endParaRPr kumimoji="1" lang="ja-JP" altLang="en-US" dirty="0"/>
                        </a:p>
                      </a:txBody>
                      <a:tcPr/>
                    </a:tc>
                    <a:tc hMerge="1">
                      <a:txBody>
                        <a:bodyPr/>
                        <a:lstStyle/>
                        <a:p>
                          <a:endParaRPr kumimoji="1" lang="ja-JP" altLang="en-US"/>
                        </a:p>
                      </a:txBody>
                      <a:tcPr/>
                    </a:tc>
                    <a:tc>
                      <a:txBody>
                        <a:bodyPr/>
                        <a:lstStyle/>
                        <a:p>
                          <a:r>
                            <a:rPr kumimoji="1" lang="en-US" altLang="ja-JP" dirty="0" smtClean="0"/>
                            <a:t>100</a:t>
                          </a:r>
                          <a:r>
                            <a:rPr kumimoji="1" lang="ja-JP" altLang="en-US" dirty="0" smtClean="0"/>
                            <a:t>回</a:t>
                          </a:r>
                          <a:endParaRPr kumimoji="1" lang="ja-JP" altLang="en-US" dirty="0"/>
                        </a:p>
                      </a:txBody>
                      <a:tcPr/>
                    </a:tc>
                  </a:tr>
                  <a:tr h="312254">
                    <a:tc gridSpan="2">
                      <a:txBody>
                        <a:bodyPr/>
                        <a:lstStyle/>
                        <a:p>
                          <a:r>
                            <a:rPr kumimoji="1" lang="ja-JP" altLang="en-US" dirty="0" smtClean="0"/>
                            <a:t>探査行動の確率</a:t>
                          </a:r>
                          <a:r>
                            <a:rPr kumimoji="1" lang="en-US" altLang="ja-JP" dirty="0" smtClean="0"/>
                            <a:t>:ε</a:t>
                          </a:r>
                          <a:endParaRPr kumimoji="1" lang="ja-JP" altLang="en-US" dirty="0"/>
                        </a:p>
                      </a:txBody>
                      <a:tcPr/>
                    </a:tc>
                    <a:tc hMerge="1">
                      <a:txBody>
                        <a:bodyPr/>
                        <a:lstStyle/>
                        <a:p>
                          <a:endParaRPr kumimoji="1" lang="ja-JP" altLang="en-US"/>
                        </a:p>
                      </a:txBody>
                      <a:tcPr/>
                    </a:tc>
                    <a:tc>
                      <a:txBody>
                        <a:bodyPr/>
                        <a:lstStyle/>
                        <a:p>
                          <a:r>
                            <a:rPr kumimoji="1" lang="en-US" altLang="ja-JP" dirty="0" smtClean="0"/>
                            <a:t>0.10</a:t>
                          </a:r>
                          <a:endParaRPr kumimoji="1" lang="ja-JP" altLang="en-US" dirty="0"/>
                        </a:p>
                      </a:txBody>
                      <a:tcPr/>
                    </a:tc>
                  </a:tr>
                  <a:tr h="312254">
                    <a:tc gridSpan="2">
                      <a:txBody>
                        <a:bodyPr/>
                        <a:lstStyle/>
                        <a:p>
                          <a:r>
                            <a:rPr kumimoji="1" lang="ja-JP" altLang="en-US" dirty="0" smtClean="0"/>
                            <a:t>学習率</a:t>
                          </a:r>
                          <a:r>
                            <a:rPr kumimoji="1" lang="en-US" altLang="ja-JP" dirty="0" smtClean="0"/>
                            <a:t>:α</a:t>
                          </a:r>
                          <a:endParaRPr kumimoji="1" lang="ja-JP" altLang="en-US" dirty="0"/>
                        </a:p>
                      </a:txBody>
                      <a:tcPr/>
                    </a:tc>
                    <a:tc hMerge="1">
                      <a:txBody>
                        <a:bodyPr/>
                        <a:lstStyle/>
                        <a:p>
                          <a:endParaRPr kumimoji="1" lang="ja-JP" altLang="en-US"/>
                        </a:p>
                      </a:txBody>
                      <a:tcPr/>
                    </a:tc>
                    <a:tc>
                      <a:txBody>
                        <a:bodyPr/>
                        <a:lstStyle/>
                        <a:p>
                          <a:r>
                            <a:rPr kumimoji="1" lang="en-US" altLang="ja-JP" dirty="0" smtClean="0"/>
                            <a:t>0.5</a:t>
                          </a:r>
                          <a:endParaRPr kumimoji="1" lang="ja-JP" altLang="en-US" dirty="0"/>
                        </a:p>
                      </a:txBody>
                      <a:tcPr/>
                    </a:tc>
                  </a:tr>
                  <a:tr h="312254">
                    <a:tc gridSpan="2">
                      <a:txBody>
                        <a:bodyPr/>
                        <a:lstStyle/>
                        <a:p>
                          <a:r>
                            <a:rPr kumimoji="1" lang="ja-JP" altLang="en-US" dirty="0" smtClean="0"/>
                            <a:t>Ｑ値の初期値</a:t>
                          </a:r>
                          <a:endParaRPr kumimoji="1" lang="ja-JP" altLang="en-US" dirty="0"/>
                        </a:p>
                      </a:txBody>
                      <a:tcPr/>
                    </a:tc>
                    <a:tc hMerge="1">
                      <a:txBody>
                        <a:bodyPr/>
                        <a:lstStyle/>
                        <a:p>
                          <a:endParaRPr kumimoji="1" lang="ja-JP" altLang="en-US"/>
                        </a:p>
                      </a:txBody>
                      <a:tcPr/>
                    </a:tc>
                    <a:tc>
                      <a:txBody>
                        <a:bodyPr/>
                        <a:lstStyle/>
                        <a:p>
                          <a:r>
                            <a:rPr kumimoji="1" lang="en-US" altLang="ja-JP" dirty="0" smtClean="0"/>
                            <a:t>0.0</a:t>
                          </a:r>
                          <a:endParaRPr kumimoji="1" lang="ja-JP" altLang="en-US" dirty="0"/>
                        </a:p>
                      </a:txBody>
                      <a:tcPr/>
                    </a:tc>
                  </a:tr>
                  <a:tr h="312254">
                    <a:tc gridSpan="2">
                      <a:txBody>
                        <a:bodyPr/>
                        <a:lstStyle/>
                        <a:p>
                          <a:r>
                            <a:rPr kumimoji="1" lang="ja-JP" altLang="en-US" dirty="0" smtClean="0"/>
                            <a:t>最少状態数</a:t>
                          </a:r>
                          <a:r>
                            <a:rPr kumimoji="1" lang="en-US" altLang="ja-JP" dirty="0" smtClean="0"/>
                            <a:t>:</a:t>
                          </a:r>
                          <a14:m>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𝑚𝑖𝑛</m:t>
                                  </m:r>
                                </m:sub>
                              </m:sSub>
                            </m:oMath>
                          </a14:m>
                          <a:endParaRPr kumimoji="1" lang="ja-JP" altLang="en-US" dirty="0"/>
                        </a:p>
                      </a:txBody>
                      <a:tcPr/>
                    </a:tc>
                    <a:tc hMerge="1">
                      <a:txBody>
                        <a:bodyPr/>
                        <a:lstStyle/>
                        <a:p>
                          <a:endParaRPr kumimoji="1" lang="ja-JP" altLang="en-US"/>
                        </a:p>
                      </a:txBody>
                      <a:tcPr/>
                    </a:tc>
                    <a:tc>
                      <a:txBody>
                        <a:bodyPr/>
                        <a:lstStyle/>
                        <a:p>
                          <a:r>
                            <a:rPr kumimoji="1" lang="en-US" altLang="ja-JP" dirty="0" smtClean="0"/>
                            <a:t>1</a:t>
                          </a:r>
                          <a:endParaRPr kumimoji="1" lang="ja-JP" altLang="en-US" dirty="0"/>
                        </a:p>
                      </a:txBody>
                      <a:tcPr/>
                    </a:tc>
                  </a:tr>
                  <a:tr h="312254">
                    <a:tc gridSpan="2">
                      <a:txBody>
                        <a:bodyPr/>
                        <a:lstStyle/>
                        <a:p>
                          <a:r>
                            <a:rPr kumimoji="1" lang="ja-JP" altLang="en-US" dirty="0" smtClean="0"/>
                            <a:t>最大状態数</a:t>
                          </a:r>
                          <a:r>
                            <a:rPr kumimoji="1" lang="en-US" altLang="ja-JP" dirty="0" smtClean="0"/>
                            <a:t>:</a:t>
                          </a:r>
                          <a14:m>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𝑚</m:t>
                                  </m:r>
                                  <m:r>
                                    <a:rPr lang="en-US" altLang="ja-JP" b="0" i="1" smtClean="0">
                                      <a:latin typeface="Cambria Math"/>
                                    </a:rPr>
                                    <m:t>𝑎𝑥</m:t>
                                  </m:r>
                                </m:sub>
                              </m:sSub>
                            </m:oMath>
                          </a14:m>
                          <a:endParaRPr kumimoji="1" lang="ja-JP" altLang="en-US" dirty="0"/>
                        </a:p>
                      </a:txBody>
                      <a:tcPr/>
                    </a:tc>
                    <a:tc hMerge="1">
                      <a:txBody>
                        <a:bodyPr/>
                        <a:lstStyle/>
                        <a:p>
                          <a:endParaRPr kumimoji="1" lang="ja-JP" altLang="en-US"/>
                        </a:p>
                      </a:txBody>
                      <a:tcPr/>
                    </a:tc>
                    <a:tc>
                      <a:txBody>
                        <a:bodyPr/>
                        <a:lstStyle/>
                        <a:p>
                          <a:r>
                            <a:rPr kumimoji="1" lang="en-US" altLang="ja-JP" dirty="0" smtClean="0"/>
                            <a:t>11</a:t>
                          </a:r>
                          <a:endParaRPr kumimoji="1" lang="ja-JP" altLang="en-US" dirty="0"/>
                        </a:p>
                      </a:txBody>
                      <a:tcPr/>
                    </a:tc>
                  </a:tr>
                  <a:tr h="312254">
                    <a:tc rowSpan="2">
                      <a:txBody>
                        <a:bodyPr/>
                        <a:lstStyle/>
                        <a:p>
                          <a:r>
                            <a:rPr kumimoji="1" lang="ja-JP" altLang="en-US" dirty="0" smtClean="0"/>
                            <a:t>初期状態数</a:t>
                          </a:r>
                          <a:endParaRPr kumimoji="1" lang="ja-JP" altLang="en-US" dirty="0"/>
                        </a:p>
                      </a:txBody>
                      <a:tcPr/>
                    </a:tc>
                    <a:tc>
                      <a:txBody>
                        <a:bodyPr/>
                        <a:lstStyle/>
                        <a:p>
                          <a:r>
                            <a:rPr kumimoji="1" lang="ja-JP" altLang="en-US" dirty="0" smtClean="0"/>
                            <a:t>センサＡ</a:t>
                          </a:r>
                          <a:endParaRPr kumimoji="1" lang="ja-JP" altLang="en-US" dirty="0"/>
                        </a:p>
                      </a:txBody>
                      <a:tcPr/>
                    </a:tc>
                    <a:tc>
                      <a:txBody>
                        <a:bodyPr/>
                        <a:lstStyle/>
                        <a:p>
                          <a:r>
                            <a:rPr kumimoji="1" lang="en-US" altLang="ja-JP" dirty="0" smtClean="0"/>
                            <a:t>11</a:t>
                          </a:r>
                          <a:endParaRPr kumimoji="1" lang="ja-JP" altLang="en-US" dirty="0"/>
                        </a:p>
                      </a:txBody>
                      <a:tcPr/>
                    </a:tc>
                  </a:tr>
                  <a:tr h="312254">
                    <a:tc vMerge="1">
                      <a:txBody>
                        <a:bodyPr/>
                        <a:lstStyle/>
                        <a:p>
                          <a:endParaRPr kumimoji="1" lang="ja-JP" altLang="en-US"/>
                        </a:p>
                      </a:txBody>
                      <a:tcPr/>
                    </a:tc>
                    <a:tc>
                      <a:txBody>
                        <a:bodyPr/>
                        <a:lstStyle/>
                        <a:p>
                          <a:r>
                            <a:rPr kumimoji="1" lang="ja-JP" altLang="en-US" dirty="0" smtClean="0"/>
                            <a:t>センサＢ</a:t>
                          </a:r>
                          <a:endParaRPr kumimoji="1" lang="ja-JP" altLang="en-US" dirty="0"/>
                        </a:p>
                      </a:txBody>
                      <a:tcPr/>
                    </a:tc>
                    <a:tc>
                      <a:txBody>
                        <a:bodyPr/>
                        <a:lstStyle/>
                        <a:p>
                          <a:r>
                            <a:rPr kumimoji="1" lang="en-US" altLang="ja-JP" dirty="0" smtClean="0"/>
                            <a:t>11</a:t>
                          </a:r>
                          <a:endParaRPr kumimoji="1" lang="ja-JP" altLang="en-US" dirty="0"/>
                        </a:p>
                      </a:txBody>
                      <a:tcPr/>
                    </a:tc>
                  </a:tr>
                  <a:tr h="312254">
                    <a:tc rowSpan="2">
                      <a:txBody>
                        <a:bodyPr/>
                        <a:lstStyle/>
                        <a:p>
                          <a:r>
                            <a:rPr kumimoji="1" lang="ja-JP" altLang="en-US" dirty="0" smtClean="0"/>
                            <a:t>初期重要度</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センサＡ</a:t>
                          </a:r>
                        </a:p>
                      </a:txBody>
                      <a:tcPr/>
                    </a:tc>
                    <a:tc>
                      <a:txBody>
                        <a:bodyPr/>
                        <a:lstStyle/>
                        <a:p>
                          <a:r>
                            <a:rPr kumimoji="1" lang="en-US" altLang="ja-JP" dirty="0" smtClean="0"/>
                            <a:t>1.0</a:t>
                          </a:r>
                          <a:endParaRPr kumimoji="1" lang="ja-JP" altLang="en-US" dirty="0"/>
                        </a:p>
                      </a:txBody>
                      <a:tcPr/>
                    </a:tc>
                  </a:tr>
                  <a:tr h="312254">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センサＢ</a:t>
                          </a:r>
                        </a:p>
                      </a:txBody>
                      <a:tcPr/>
                    </a:tc>
                    <a:tc>
                      <a:txBody>
                        <a:bodyPr/>
                        <a:lstStyle/>
                        <a:p>
                          <a:r>
                            <a:rPr kumimoji="1" lang="en-US" altLang="ja-JP" dirty="0" smtClean="0"/>
                            <a:t>1.0</a:t>
                          </a:r>
                          <a:endParaRPr kumimoji="1" lang="ja-JP" altLang="en-US" dirty="0"/>
                        </a:p>
                      </a:txBody>
                      <a:tcPr/>
                    </a:tc>
                  </a:tr>
                  <a:tr h="312254">
                    <a:tc rowSpan="2">
                      <a:txBody>
                        <a:bodyPr/>
                        <a:lstStyle/>
                        <a:p>
                          <a:r>
                            <a:rPr kumimoji="1" lang="ja-JP" altLang="en-US" dirty="0" smtClean="0"/>
                            <a:t>閾値</a:t>
                          </a:r>
                          <a:endParaRPr kumimoji="1" lang="ja-JP" altLang="en-US" dirty="0"/>
                        </a:p>
                      </a:txBody>
                      <a:tcPr/>
                    </a:tc>
                    <a:tc>
                      <a:txBody>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a:rPr>
                                    </m:ctrlPr>
                                  </m:sSubPr>
                                  <m:e>
                                    <m:r>
                                      <a:rPr lang="en-US" altLang="ja-JP" b="0" i="1" smtClean="0">
                                        <a:latin typeface="Cambria Math"/>
                                      </a:rPr>
                                      <m:t>𝑚</m:t>
                                    </m:r>
                                  </m:e>
                                  <m:sub>
                                    <m:r>
                                      <a:rPr lang="en-US" altLang="ja-JP" b="0" i="1" smtClean="0">
                                        <a:latin typeface="Cambria Math"/>
                                      </a:rPr>
                                      <m:t>𝛼</m:t>
                                    </m:r>
                                  </m:sub>
                                </m:sSub>
                              </m:oMath>
                            </m:oMathPara>
                          </a14:m>
                          <a:endParaRPr kumimoji="1" lang="ja-JP" altLang="en-US" dirty="0"/>
                        </a:p>
                      </a:txBody>
                      <a:tcPr/>
                    </a:tc>
                    <a:tc>
                      <a:txBody>
                        <a:bodyPr/>
                        <a:lstStyle/>
                        <a:p>
                          <a:r>
                            <a:rPr kumimoji="1" lang="en-US" altLang="ja-JP" dirty="0" smtClean="0"/>
                            <a:t>0.2</a:t>
                          </a:r>
                          <a:endParaRPr kumimoji="1" lang="ja-JP" altLang="en-US" dirty="0"/>
                        </a:p>
                      </a:txBody>
                      <a:tcPr/>
                    </a:tc>
                  </a:tr>
                  <a:tr h="333180">
                    <a:tc vMerge="1">
                      <a:txBody>
                        <a:bodyPr/>
                        <a:lstStyle/>
                        <a:p>
                          <a:endParaRPr kumimoji="1" lang="ja-JP" altLang="en-US"/>
                        </a:p>
                      </a:txBody>
                      <a:tcPr/>
                    </a:tc>
                    <a:tc>
                      <a:txBody>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a:rPr>
                                    </m:ctrlPr>
                                  </m:sSubPr>
                                  <m:e>
                                    <m:r>
                                      <a:rPr lang="en-US" altLang="ja-JP" b="0" i="1" smtClean="0">
                                        <a:latin typeface="Cambria Math"/>
                                      </a:rPr>
                                      <m:t>𝑚</m:t>
                                    </m:r>
                                  </m:e>
                                  <m:sub>
                                    <m:r>
                                      <a:rPr lang="en-US" altLang="ja-JP" b="0" i="1" smtClean="0">
                                        <a:latin typeface="Cambria Math"/>
                                      </a:rPr>
                                      <m:t>𝛽</m:t>
                                    </m:r>
                                  </m:sub>
                                </m:sSub>
                              </m:oMath>
                            </m:oMathPara>
                          </a14:m>
                          <a:endParaRPr kumimoji="1" lang="ja-JP" altLang="en-US" dirty="0"/>
                        </a:p>
                      </a:txBody>
                      <a:tcPr/>
                    </a:tc>
                    <a:tc>
                      <a:txBody>
                        <a:bodyPr/>
                        <a:lstStyle/>
                        <a:p>
                          <a:r>
                            <a:rPr kumimoji="1" lang="en-US" altLang="ja-JP" dirty="0" smtClean="0"/>
                            <a:t>0.8</a:t>
                          </a:r>
                          <a:endParaRPr kumimoji="1" lang="ja-JP" altLang="en-US" dirty="0"/>
                        </a:p>
                      </a:txBody>
                      <a:tcP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255517196"/>
                  </p:ext>
                </p:extLst>
              </p:nvPr>
            </p:nvGraphicFramePr>
            <p:xfrm>
              <a:off x="1691680" y="1524209"/>
              <a:ext cx="5544617" cy="5145151"/>
            </p:xfrm>
            <a:graphic>
              <a:graphicData uri="http://schemas.openxmlformats.org/drawingml/2006/table">
                <a:tbl>
                  <a:tblPr firstRow="1" bandRow="1">
                    <a:tableStyleId>{5940675A-B579-460E-94D1-54222C63F5DA}</a:tableStyleId>
                  </a:tblPr>
                  <a:tblGrid>
                    <a:gridCol w="1452438"/>
                    <a:gridCol w="1353456"/>
                    <a:gridCol w="2738723"/>
                  </a:tblGrid>
                  <a:tr h="365760">
                    <a:tc gridSpan="2">
                      <a:txBody>
                        <a:bodyPr/>
                        <a:lstStyle/>
                        <a:p>
                          <a:r>
                            <a:rPr kumimoji="1" lang="ja-JP" altLang="en-US" dirty="0" smtClean="0"/>
                            <a:t>行動選択手法</a:t>
                          </a:r>
                          <a:endParaRPr kumimoji="1" lang="ja-JP" altLang="en-US" dirty="0"/>
                        </a:p>
                      </a:txBody>
                      <a:tcPr/>
                    </a:tc>
                    <a:tc hMerge="1">
                      <a:txBody>
                        <a:bodyPr/>
                        <a:lstStyle/>
                        <a:p>
                          <a:endParaRPr kumimoji="1" lang="ja-JP" altLang="en-US"/>
                        </a:p>
                      </a:txBody>
                      <a:tcPr/>
                    </a:tc>
                    <a:tc>
                      <a:txBody>
                        <a:bodyPr/>
                        <a:lstStyle/>
                        <a:p>
                          <a:r>
                            <a:rPr kumimoji="1" lang="en-US" altLang="ja-JP" dirty="0" smtClean="0"/>
                            <a:t>ε-greedy</a:t>
                          </a:r>
                          <a:r>
                            <a:rPr kumimoji="1" lang="ja-JP" altLang="en-US" dirty="0" smtClean="0"/>
                            <a:t>法</a:t>
                          </a:r>
                          <a:endParaRPr kumimoji="1" lang="ja-JP" altLang="en-US" dirty="0"/>
                        </a:p>
                      </a:txBody>
                      <a:tcPr/>
                    </a:tc>
                  </a:tr>
                  <a:tr h="365760">
                    <a:tc gridSpan="2">
                      <a:txBody>
                        <a:bodyPr/>
                        <a:lstStyle/>
                        <a:p>
                          <a:r>
                            <a:rPr kumimoji="1" lang="ja-JP" altLang="en-US" dirty="0" smtClean="0"/>
                            <a:t>行動評価手法</a:t>
                          </a:r>
                          <a:endParaRPr kumimoji="1" lang="ja-JP" altLang="en-US" dirty="0"/>
                        </a:p>
                      </a:txBody>
                      <a:tcPr/>
                    </a:tc>
                    <a:tc hMerge="1">
                      <a:txBody>
                        <a:bodyPr/>
                        <a:lstStyle/>
                        <a:p>
                          <a:endParaRPr kumimoji="1" lang="ja-JP" altLang="en-US"/>
                        </a:p>
                      </a:txBody>
                      <a:tcPr/>
                    </a:tc>
                    <a:tc>
                      <a:txBody>
                        <a:bodyPr/>
                        <a:lstStyle/>
                        <a:p>
                          <a:r>
                            <a:rPr kumimoji="1" lang="ja-JP" altLang="en-US" dirty="0" smtClean="0"/>
                            <a:t>加重平均手法</a:t>
                          </a:r>
                          <a:endParaRPr kumimoji="1" lang="ja-JP" altLang="en-US" dirty="0"/>
                        </a:p>
                      </a:txBody>
                      <a:tcPr/>
                    </a:tc>
                  </a:tr>
                  <a:tr h="365760">
                    <a:tc gridSpan="2">
                      <a:txBody>
                        <a:bodyPr/>
                        <a:lstStyle/>
                        <a:p>
                          <a:r>
                            <a:rPr kumimoji="1" lang="ja-JP" altLang="en-US" dirty="0" smtClean="0"/>
                            <a:t>試行回数</a:t>
                          </a:r>
                          <a:endParaRPr kumimoji="1" lang="ja-JP" altLang="en-US" dirty="0"/>
                        </a:p>
                      </a:txBody>
                      <a:tcPr/>
                    </a:tc>
                    <a:tc hMerge="1">
                      <a:txBody>
                        <a:bodyPr/>
                        <a:lstStyle/>
                        <a:p>
                          <a:endParaRPr kumimoji="1" lang="ja-JP" altLang="en-US"/>
                        </a:p>
                      </a:txBody>
                      <a:tcPr/>
                    </a:tc>
                    <a:tc>
                      <a:txBody>
                        <a:bodyPr/>
                        <a:lstStyle/>
                        <a:p>
                          <a:r>
                            <a:rPr kumimoji="1" lang="en-US" altLang="ja-JP" dirty="0" smtClean="0"/>
                            <a:t>100</a:t>
                          </a:r>
                          <a:r>
                            <a:rPr kumimoji="1" lang="ja-JP" altLang="en-US" dirty="0" smtClean="0"/>
                            <a:t>回</a:t>
                          </a:r>
                          <a:endParaRPr kumimoji="1" lang="ja-JP" altLang="en-US" dirty="0"/>
                        </a:p>
                      </a:txBody>
                      <a:tcPr/>
                    </a:tc>
                  </a:tr>
                  <a:tr h="365760">
                    <a:tc gridSpan="2">
                      <a:txBody>
                        <a:bodyPr/>
                        <a:lstStyle/>
                        <a:p>
                          <a:r>
                            <a:rPr kumimoji="1" lang="ja-JP" altLang="en-US" dirty="0" smtClean="0"/>
                            <a:t>探査行動の確率</a:t>
                          </a:r>
                          <a:r>
                            <a:rPr kumimoji="1" lang="en-US" altLang="ja-JP" dirty="0" smtClean="0"/>
                            <a:t>:ε</a:t>
                          </a:r>
                          <a:endParaRPr kumimoji="1" lang="ja-JP" altLang="en-US" dirty="0"/>
                        </a:p>
                      </a:txBody>
                      <a:tcPr/>
                    </a:tc>
                    <a:tc hMerge="1">
                      <a:txBody>
                        <a:bodyPr/>
                        <a:lstStyle/>
                        <a:p>
                          <a:endParaRPr kumimoji="1" lang="ja-JP" altLang="en-US"/>
                        </a:p>
                      </a:txBody>
                      <a:tcPr/>
                    </a:tc>
                    <a:tc>
                      <a:txBody>
                        <a:bodyPr/>
                        <a:lstStyle/>
                        <a:p>
                          <a:r>
                            <a:rPr kumimoji="1" lang="en-US" altLang="ja-JP" dirty="0" smtClean="0"/>
                            <a:t>0.10</a:t>
                          </a:r>
                          <a:endParaRPr kumimoji="1" lang="ja-JP" altLang="en-US" dirty="0"/>
                        </a:p>
                      </a:txBody>
                      <a:tcPr/>
                    </a:tc>
                  </a:tr>
                  <a:tr h="365760">
                    <a:tc gridSpan="2">
                      <a:txBody>
                        <a:bodyPr/>
                        <a:lstStyle/>
                        <a:p>
                          <a:r>
                            <a:rPr kumimoji="1" lang="ja-JP" altLang="en-US" dirty="0" smtClean="0"/>
                            <a:t>学習率</a:t>
                          </a:r>
                          <a:r>
                            <a:rPr kumimoji="1" lang="en-US" altLang="ja-JP" dirty="0" smtClean="0"/>
                            <a:t>:α</a:t>
                          </a:r>
                          <a:endParaRPr kumimoji="1" lang="ja-JP" altLang="en-US" dirty="0"/>
                        </a:p>
                      </a:txBody>
                      <a:tcPr/>
                    </a:tc>
                    <a:tc hMerge="1">
                      <a:txBody>
                        <a:bodyPr/>
                        <a:lstStyle/>
                        <a:p>
                          <a:endParaRPr kumimoji="1" lang="ja-JP" altLang="en-US"/>
                        </a:p>
                      </a:txBody>
                      <a:tcPr/>
                    </a:tc>
                    <a:tc>
                      <a:txBody>
                        <a:bodyPr/>
                        <a:lstStyle/>
                        <a:p>
                          <a:r>
                            <a:rPr kumimoji="1" lang="en-US" altLang="ja-JP" dirty="0" smtClean="0"/>
                            <a:t>0.5</a:t>
                          </a:r>
                          <a:endParaRPr kumimoji="1" lang="ja-JP" altLang="en-US" dirty="0"/>
                        </a:p>
                      </a:txBody>
                      <a:tcPr/>
                    </a:tc>
                  </a:tr>
                  <a:tr h="365760">
                    <a:tc gridSpan="2">
                      <a:txBody>
                        <a:bodyPr/>
                        <a:lstStyle/>
                        <a:p>
                          <a:r>
                            <a:rPr kumimoji="1" lang="ja-JP" altLang="en-US" dirty="0" smtClean="0"/>
                            <a:t>Ｑ値の初期値</a:t>
                          </a:r>
                          <a:endParaRPr kumimoji="1" lang="ja-JP" altLang="en-US" dirty="0"/>
                        </a:p>
                      </a:txBody>
                      <a:tcPr/>
                    </a:tc>
                    <a:tc hMerge="1">
                      <a:txBody>
                        <a:bodyPr/>
                        <a:lstStyle/>
                        <a:p>
                          <a:endParaRPr kumimoji="1" lang="ja-JP" altLang="en-US"/>
                        </a:p>
                      </a:txBody>
                      <a:tcPr/>
                    </a:tc>
                    <a:tc>
                      <a:txBody>
                        <a:bodyPr/>
                        <a:lstStyle/>
                        <a:p>
                          <a:r>
                            <a:rPr kumimoji="1" lang="en-US" altLang="ja-JP" dirty="0" smtClean="0"/>
                            <a:t>0.0</a:t>
                          </a:r>
                          <a:endParaRPr kumimoji="1" lang="ja-JP" altLang="en-US" dirty="0"/>
                        </a:p>
                      </a:txBody>
                      <a:tcPr/>
                    </a:tc>
                  </a:tr>
                  <a:tr h="365760">
                    <a:tc gridSpan="2">
                      <a:txBody>
                        <a:bodyPr/>
                        <a:lstStyle/>
                        <a:p>
                          <a:endParaRPr lang="ja-JP"/>
                        </a:p>
                      </a:txBody>
                      <a:tcPr>
                        <a:blipFill rotWithShape="1">
                          <a:blip r:embed="rId2"/>
                          <a:stretch>
                            <a:fillRect l="-217" t="-613333" r="-97826" b="-726667"/>
                          </a:stretch>
                        </a:blipFill>
                      </a:tcPr>
                    </a:tc>
                    <a:tc hMerge="1">
                      <a:txBody>
                        <a:bodyPr/>
                        <a:lstStyle/>
                        <a:p>
                          <a:endParaRPr kumimoji="1" lang="ja-JP" altLang="en-US"/>
                        </a:p>
                      </a:txBody>
                      <a:tcPr/>
                    </a:tc>
                    <a:tc>
                      <a:txBody>
                        <a:bodyPr/>
                        <a:lstStyle/>
                        <a:p>
                          <a:r>
                            <a:rPr kumimoji="1" lang="en-US" altLang="ja-JP" dirty="0" smtClean="0"/>
                            <a:t>1</a:t>
                          </a:r>
                          <a:endParaRPr kumimoji="1" lang="ja-JP" altLang="en-US" dirty="0"/>
                        </a:p>
                      </a:txBody>
                      <a:tcPr/>
                    </a:tc>
                  </a:tr>
                  <a:tr h="365760">
                    <a:tc gridSpan="2">
                      <a:txBody>
                        <a:bodyPr/>
                        <a:lstStyle/>
                        <a:p>
                          <a:endParaRPr lang="ja-JP"/>
                        </a:p>
                      </a:txBody>
                      <a:tcPr>
                        <a:blipFill rotWithShape="1">
                          <a:blip r:embed="rId2"/>
                          <a:stretch>
                            <a:fillRect l="-217" t="-713333" r="-97826" b="-626667"/>
                          </a:stretch>
                        </a:blipFill>
                      </a:tcPr>
                    </a:tc>
                    <a:tc hMerge="1">
                      <a:txBody>
                        <a:bodyPr/>
                        <a:lstStyle/>
                        <a:p>
                          <a:endParaRPr kumimoji="1" lang="ja-JP" altLang="en-US"/>
                        </a:p>
                      </a:txBody>
                      <a:tcPr/>
                    </a:tc>
                    <a:tc>
                      <a:txBody>
                        <a:bodyPr/>
                        <a:lstStyle/>
                        <a:p>
                          <a:r>
                            <a:rPr kumimoji="1" lang="en-US" altLang="ja-JP" dirty="0" smtClean="0"/>
                            <a:t>11</a:t>
                          </a:r>
                          <a:endParaRPr kumimoji="1" lang="ja-JP" altLang="en-US" dirty="0"/>
                        </a:p>
                      </a:txBody>
                      <a:tcPr/>
                    </a:tc>
                  </a:tr>
                  <a:tr h="365760">
                    <a:tc rowSpan="2">
                      <a:txBody>
                        <a:bodyPr/>
                        <a:lstStyle/>
                        <a:p>
                          <a:r>
                            <a:rPr kumimoji="1" lang="ja-JP" altLang="en-US" dirty="0" smtClean="0"/>
                            <a:t>初期状態数</a:t>
                          </a:r>
                          <a:endParaRPr kumimoji="1" lang="ja-JP" altLang="en-US" dirty="0"/>
                        </a:p>
                      </a:txBody>
                      <a:tcPr/>
                    </a:tc>
                    <a:tc>
                      <a:txBody>
                        <a:bodyPr/>
                        <a:lstStyle/>
                        <a:p>
                          <a:r>
                            <a:rPr kumimoji="1" lang="ja-JP" altLang="en-US" dirty="0" smtClean="0"/>
                            <a:t>センサＡ</a:t>
                          </a:r>
                          <a:endParaRPr kumimoji="1" lang="ja-JP" altLang="en-US" dirty="0"/>
                        </a:p>
                      </a:txBody>
                      <a:tcPr/>
                    </a:tc>
                    <a:tc>
                      <a:txBody>
                        <a:bodyPr/>
                        <a:lstStyle/>
                        <a:p>
                          <a:r>
                            <a:rPr kumimoji="1" lang="en-US" altLang="ja-JP" dirty="0" smtClean="0"/>
                            <a:t>11</a:t>
                          </a:r>
                          <a:endParaRPr kumimoji="1" lang="ja-JP" altLang="en-US" dirty="0"/>
                        </a:p>
                      </a:txBody>
                      <a:tcPr/>
                    </a:tc>
                  </a:tr>
                  <a:tr h="365760">
                    <a:tc vMerge="1">
                      <a:txBody>
                        <a:bodyPr/>
                        <a:lstStyle/>
                        <a:p>
                          <a:endParaRPr kumimoji="1" lang="ja-JP" altLang="en-US"/>
                        </a:p>
                      </a:txBody>
                      <a:tcPr/>
                    </a:tc>
                    <a:tc>
                      <a:txBody>
                        <a:bodyPr/>
                        <a:lstStyle/>
                        <a:p>
                          <a:r>
                            <a:rPr kumimoji="1" lang="ja-JP" altLang="en-US" dirty="0" smtClean="0"/>
                            <a:t>センサＢ</a:t>
                          </a:r>
                          <a:endParaRPr kumimoji="1" lang="ja-JP" altLang="en-US" dirty="0"/>
                        </a:p>
                      </a:txBody>
                      <a:tcPr/>
                    </a:tc>
                    <a:tc>
                      <a:txBody>
                        <a:bodyPr/>
                        <a:lstStyle/>
                        <a:p>
                          <a:r>
                            <a:rPr kumimoji="1" lang="en-US" altLang="ja-JP" dirty="0" smtClean="0"/>
                            <a:t>11</a:t>
                          </a:r>
                          <a:endParaRPr kumimoji="1" lang="ja-JP" altLang="en-US" dirty="0"/>
                        </a:p>
                      </a:txBody>
                      <a:tcPr/>
                    </a:tc>
                  </a:tr>
                  <a:tr h="365760">
                    <a:tc rowSpan="2">
                      <a:txBody>
                        <a:bodyPr/>
                        <a:lstStyle/>
                        <a:p>
                          <a:r>
                            <a:rPr kumimoji="1" lang="ja-JP" altLang="en-US" dirty="0" smtClean="0"/>
                            <a:t>初期重要度</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センサＡ</a:t>
                          </a:r>
                        </a:p>
                      </a:txBody>
                      <a:tcPr/>
                    </a:tc>
                    <a:tc>
                      <a:txBody>
                        <a:bodyPr/>
                        <a:lstStyle/>
                        <a:p>
                          <a:r>
                            <a:rPr kumimoji="1" lang="en-US" altLang="ja-JP" dirty="0" smtClean="0"/>
                            <a:t>1.0</a:t>
                          </a:r>
                          <a:endParaRPr kumimoji="1" lang="ja-JP" altLang="en-US" dirty="0"/>
                        </a:p>
                      </a:txBody>
                      <a:tcPr/>
                    </a:tc>
                  </a:tr>
                  <a:tr h="36576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センサＢ</a:t>
                          </a:r>
                        </a:p>
                      </a:txBody>
                      <a:tcPr/>
                    </a:tc>
                    <a:tc>
                      <a:txBody>
                        <a:bodyPr/>
                        <a:lstStyle/>
                        <a:p>
                          <a:r>
                            <a:rPr kumimoji="1" lang="en-US" altLang="ja-JP" dirty="0" smtClean="0"/>
                            <a:t>1.0</a:t>
                          </a:r>
                          <a:endParaRPr kumimoji="1" lang="ja-JP" altLang="en-US" dirty="0"/>
                        </a:p>
                      </a:txBody>
                      <a:tcPr/>
                    </a:tc>
                  </a:tr>
                  <a:tr h="365760">
                    <a:tc rowSpan="2">
                      <a:txBody>
                        <a:bodyPr/>
                        <a:lstStyle/>
                        <a:p>
                          <a:r>
                            <a:rPr kumimoji="1" lang="ja-JP" altLang="en-US" dirty="0" smtClean="0"/>
                            <a:t>閾値</a:t>
                          </a:r>
                          <a:endParaRPr kumimoji="1" lang="ja-JP" altLang="en-US" dirty="0"/>
                        </a:p>
                      </a:txBody>
                      <a:tcPr/>
                    </a:tc>
                    <a:tc>
                      <a:txBody>
                        <a:bodyPr/>
                        <a:lstStyle/>
                        <a:p>
                          <a:endParaRPr lang="ja-JP"/>
                        </a:p>
                      </a:txBody>
                      <a:tcPr>
                        <a:blipFill rotWithShape="1">
                          <a:blip r:embed="rId2"/>
                          <a:stretch>
                            <a:fillRect l="-107658" t="-1213333" r="-202703" b="-126667"/>
                          </a:stretch>
                        </a:blipFill>
                      </a:tcPr>
                    </a:tc>
                    <a:tc>
                      <a:txBody>
                        <a:bodyPr/>
                        <a:lstStyle/>
                        <a:p>
                          <a:r>
                            <a:rPr kumimoji="1" lang="en-US" altLang="ja-JP" dirty="0" smtClean="0"/>
                            <a:t>0.2</a:t>
                          </a:r>
                          <a:endParaRPr kumimoji="1" lang="ja-JP" altLang="en-US" dirty="0"/>
                        </a:p>
                      </a:txBody>
                      <a:tcPr/>
                    </a:tc>
                  </a:tr>
                  <a:tr h="390271">
                    <a:tc vMerge="1">
                      <a:txBody>
                        <a:bodyPr/>
                        <a:lstStyle/>
                        <a:p>
                          <a:endParaRPr kumimoji="1" lang="ja-JP" altLang="en-US"/>
                        </a:p>
                      </a:txBody>
                      <a:tcPr/>
                    </a:tc>
                    <a:tc>
                      <a:txBody>
                        <a:bodyPr/>
                        <a:lstStyle/>
                        <a:p>
                          <a:endParaRPr lang="ja-JP"/>
                        </a:p>
                      </a:txBody>
                      <a:tcPr>
                        <a:blipFill rotWithShape="1">
                          <a:blip r:embed="rId2"/>
                          <a:stretch>
                            <a:fillRect l="-107658" t="-1231250" r="-202703" b="-18750"/>
                          </a:stretch>
                        </a:blipFill>
                      </a:tcPr>
                    </a:tc>
                    <a:tc>
                      <a:txBody>
                        <a:bodyPr/>
                        <a:lstStyle/>
                        <a:p>
                          <a:r>
                            <a:rPr kumimoji="1" lang="en-US" altLang="ja-JP" dirty="0" smtClean="0"/>
                            <a:t>0.8</a:t>
                          </a:r>
                          <a:endParaRPr kumimoji="1" lang="ja-JP" altLang="en-US" dirty="0"/>
                        </a:p>
                      </a:txBody>
                      <a:tcPr/>
                    </a:tc>
                  </a:tr>
                </a:tbl>
              </a:graphicData>
            </a:graphic>
          </p:graphicFrame>
        </mc:Fallback>
      </mc:AlternateContent>
    </p:spTree>
    <p:extLst>
      <p:ext uri="{BB962C8B-B14F-4D97-AF65-F5344CB8AC3E}">
        <p14:creationId xmlns:p14="http://schemas.microsoft.com/office/powerpoint/2010/main" val="1353221171"/>
      </p:ext>
    </p:extLst>
  </p:cSld>
  <p:clrMapOvr>
    <a:masterClrMapping/>
  </p:clrMapOvr>
  <mc:AlternateContent xmlns:mc="http://schemas.openxmlformats.org/markup-compatibility/2006" xmlns:p14="http://schemas.microsoft.com/office/powerpoint/2010/main">
    <mc:Choice Requires="p14">
      <p:transition spd="slow" p14:dur="2000" advTm="4575"/>
    </mc:Choice>
    <mc:Fallback xmlns="">
      <p:transition spd="slow" advTm="457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038" y="0"/>
            <a:ext cx="9083352" cy="1600200"/>
          </a:xfrm>
        </p:spPr>
        <p:txBody>
          <a:bodyPr/>
          <a:lstStyle/>
          <a:p>
            <a:r>
              <a:rPr kumimoji="1" lang="ja-JP" altLang="en-US" dirty="0" smtClean="0"/>
              <a:t>実験結果</a:t>
            </a:r>
            <a:r>
              <a:rPr kumimoji="1" lang="en-US" altLang="ja-JP" dirty="0" smtClean="0"/>
              <a:t/>
            </a:r>
            <a:br>
              <a:rPr kumimoji="1" lang="en-US" altLang="ja-JP" dirty="0" smtClean="0"/>
            </a:br>
            <a:r>
              <a:rPr lang="en-US" altLang="ja-JP" dirty="0" smtClean="0"/>
              <a:t>1</a:t>
            </a:r>
            <a:r>
              <a:rPr lang="ja-JP" altLang="en-US" dirty="0" smtClean="0"/>
              <a:t>試行目の重要度と状態数</a:t>
            </a:r>
            <a:endParaRPr kumimoji="1" lang="ja-JP" altLang="en-US" dirty="0"/>
          </a:p>
        </p:txBody>
      </p:sp>
      <p:pic>
        <p:nvPicPr>
          <p:cNvPr id="54" name="Picture 2" descr="C:\Users\kimura\Desktop\program\gnuplot\gnuplot\DATA\output\suggestion\1_importance-su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8" y="2382365"/>
            <a:ext cx="4726580" cy="34040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mura\Desktop\program\gnuplot\gnuplot\DATA\output\suggestion\1_state_number-su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774" y="2348880"/>
            <a:ext cx="4648754" cy="364096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92754" y="3028947"/>
            <a:ext cx="461665" cy="1708160"/>
          </a:xfrm>
          <a:prstGeom prst="rect">
            <a:avLst/>
          </a:prstGeom>
          <a:solidFill>
            <a:schemeClr val="bg1"/>
          </a:solidFill>
        </p:spPr>
        <p:txBody>
          <a:bodyPr vert="eaVert" wrap="none" rtlCol="0">
            <a:spAutoFit/>
          </a:bodyPr>
          <a:lstStyle/>
          <a:p>
            <a:r>
              <a:rPr kumimoji="1" lang="ja-JP" altLang="en-US" dirty="0" smtClean="0"/>
              <a:t>センサの重要度</a:t>
            </a:r>
            <a:endParaRPr kumimoji="1" lang="ja-JP" altLang="en-US" dirty="0"/>
          </a:p>
        </p:txBody>
      </p:sp>
      <p:sp>
        <p:nvSpPr>
          <p:cNvPr id="7" name="テキスト ボックス 6"/>
          <p:cNvSpPr txBox="1"/>
          <p:nvPr/>
        </p:nvSpPr>
        <p:spPr>
          <a:xfrm>
            <a:off x="1907704" y="5730612"/>
            <a:ext cx="1107996" cy="369332"/>
          </a:xfrm>
          <a:prstGeom prst="rect">
            <a:avLst/>
          </a:prstGeom>
          <a:noFill/>
        </p:spPr>
        <p:txBody>
          <a:bodyPr wrap="none" rtlCol="0">
            <a:spAutoFit/>
          </a:bodyPr>
          <a:lstStyle/>
          <a:p>
            <a:r>
              <a:rPr kumimoji="1" lang="ja-JP" altLang="en-US" dirty="0" smtClean="0"/>
              <a:t>行動回数</a:t>
            </a:r>
            <a:endParaRPr kumimoji="1" lang="ja-JP" altLang="en-US" dirty="0"/>
          </a:p>
        </p:txBody>
      </p:sp>
      <p:sp>
        <p:nvSpPr>
          <p:cNvPr id="10" name="テキスト ボックス 9"/>
          <p:cNvSpPr txBox="1"/>
          <p:nvPr/>
        </p:nvSpPr>
        <p:spPr>
          <a:xfrm>
            <a:off x="4527592" y="3306948"/>
            <a:ext cx="461665" cy="1708160"/>
          </a:xfrm>
          <a:prstGeom prst="rect">
            <a:avLst/>
          </a:prstGeom>
          <a:solidFill>
            <a:schemeClr val="bg1"/>
          </a:solidFill>
        </p:spPr>
        <p:txBody>
          <a:bodyPr vert="eaVert" wrap="none" rtlCol="0">
            <a:spAutoFit/>
          </a:bodyPr>
          <a:lstStyle/>
          <a:p>
            <a:r>
              <a:rPr kumimoji="1" lang="ja-JP" altLang="en-US" dirty="0" smtClean="0"/>
              <a:t>センサの状態数</a:t>
            </a:r>
            <a:endParaRPr kumimoji="1" lang="ja-JP" altLang="en-US" dirty="0"/>
          </a:p>
        </p:txBody>
      </p:sp>
      <p:grpSp>
        <p:nvGrpSpPr>
          <p:cNvPr id="11" name="グループ化 10"/>
          <p:cNvGrpSpPr/>
          <p:nvPr/>
        </p:nvGrpSpPr>
        <p:grpSpPr>
          <a:xfrm>
            <a:off x="110120" y="2421504"/>
            <a:ext cx="595750" cy="2955743"/>
            <a:chOff x="168471" y="2060278"/>
            <a:chExt cx="595750" cy="2955743"/>
          </a:xfrm>
        </p:grpSpPr>
        <p:sp>
          <p:nvSpPr>
            <p:cNvPr id="12" name="正方形/長方形 11"/>
            <p:cNvSpPr/>
            <p:nvPr/>
          </p:nvSpPr>
          <p:spPr bwMode="auto">
            <a:xfrm>
              <a:off x="392258" y="2060278"/>
              <a:ext cx="271869" cy="2955743"/>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14" name="テキスト ボックス 13"/>
            <p:cNvSpPr txBox="1"/>
            <p:nvPr/>
          </p:nvSpPr>
          <p:spPr>
            <a:xfrm>
              <a:off x="217636" y="2241120"/>
              <a:ext cx="543739" cy="338554"/>
            </a:xfrm>
            <a:prstGeom prst="rect">
              <a:avLst/>
            </a:prstGeom>
            <a:noFill/>
          </p:spPr>
          <p:txBody>
            <a:bodyPr wrap="none" rtlCol="0">
              <a:spAutoFit/>
            </a:bodyPr>
            <a:lstStyle/>
            <a:p>
              <a:r>
                <a:rPr kumimoji="1" lang="en-US" altLang="ja-JP" sz="1600" dirty="0" smtClean="0"/>
                <a:t>  1.0</a:t>
              </a:r>
            </a:p>
          </p:txBody>
        </p:sp>
        <p:sp>
          <p:nvSpPr>
            <p:cNvPr id="15" name="テキスト ボックス 14"/>
            <p:cNvSpPr txBox="1"/>
            <p:nvPr/>
          </p:nvSpPr>
          <p:spPr>
            <a:xfrm>
              <a:off x="214984" y="2473461"/>
              <a:ext cx="543739" cy="338554"/>
            </a:xfrm>
            <a:prstGeom prst="rect">
              <a:avLst/>
            </a:prstGeom>
            <a:noFill/>
          </p:spPr>
          <p:txBody>
            <a:bodyPr wrap="none" rtlCol="0">
              <a:spAutoFit/>
            </a:bodyPr>
            <a:lstStyle/>
            <a:p>
              <a:r>
                <a:rPr kumimoji="1" lang="en-US" altLang="ja-JP" sz="1600" dirty="0" smtClean="0"/>
                <a:t>  0.8</a:t>
              </a:r>
            </a:p>
          </p:txBody>
        </p:sp>
        <p:sp>
          <p:nvSpPr>
            <p:cNvPr id="16" name="テキスト ボックス 15"/>
            <p:cNvSpPr txBox="1"/>
            <p:nvPr/>
          </p:nvSpPr>
          <p:spPr>
            <a:xfrm>
              <a:off x="214984" y="2715210"/>
              <a:ext cx="543739" cy="338554"/>
            </a:xfrm>
            <a:prstGeom prst="rect">
              <a:avLst/>
            </a:prstGeom>
            <a:noFill/>
          </p:spPr>
          <p:txBody>
            <a:bodyPr wrap="none" rtlCol="0">
              <a:spAutoFit/>
            </a:bodyPr>
            <a:lstStyle/>
            <a:p>
              <a:r>
                <a:rPr kumimoji="1" lang="en-US" altLang="ja-JP" sz="1600" dirty="0" smtClean="0"/>
                <a:t>  0.6</a:t>
              </a:r>
            </a:p>
          </p:txBody>
        </p:sp>
        <p:sp>
          <p:nvSpPr>
            <p:cNvPr id="17" name="テキスト ボックス 16"/>
            <p:cNvSpPr txBox="1"/>
            <p:nvPr/>
          </p:nvSpPr>
          <p:spPr>
            <a:xfrm>
              <a:off x="199218" y="3162675"/>
              <a:ext cx="543739" cy="338554"/>
            </a:xfrm>
            <a:prstGeom prst="rect">
              <a:avLst/>
            </a:prstGeom>
            <a:noFill/>
          </p:spPr>
          <p:txBody>
            <a:bodyPr wrap="none" rtlCol="0">
              <a:spAutoFit/>
            </a:bodyPr>
            <a:lstStyle/>
            <a:p>
              <a:r>
                <a:rPr kumimoji="1" lang="en-US" altLang="ja-JP" sz="1600" dirty="0" smtClean="0"/>
                <a:t>  0.2</a:t>
              </a:r>
            </a:p>
          </p:txBody>
        </p:sp>
        <p:sp>
          <p:nvSpPr>
            <p:cNvPr id="18" name="テキスト ボックス 17"/>
            <p:cNvSpPr txBox="1"/>
            <p:nvPr/>
          </p:nvSpPr>
          <p:spPr>
            <a:xfrm>
              <a:off x="355759" y="3410071"/>
              <a:ext cx="389850" cy="338554"/>
            </a:xfrm>
            <a:prstGeom prst="rect">
              <a:avLst/>
            </a:prstGeom>
            <a:noFill/>
          </p:spPr>
          <p:txBody>
            <a:bodyPr wrap="none" rtlCol="0">
              <a:spAutoFit/>
            </a:bodyPr>
            <a:lstStyle/>
            <a:p>
              <a:r>
                <a:rPr kumimoji="1" lang="en-US" altLang="ja-JP" sz="1600" dirty="0" smtClean="0"/>
                <a:t>  0</a:t>
              </a:r>
            </a:p>
          </p:txBody>
        </p:sp>
        <p:sp>
          <p:nvSpPr>
            <p:cNvPr id="19" name="テキスト ボックス 18"/>
            <p:cNvSpPr txBox="1"/>
            <p:nvPr/>
          </p:nvSpPr>
          <p:spPr>
            <a:xfrm>
              <a:off x="168471" y="3630525"/>
              <a:ext cx="561372" cy="338554"/>
            </a:xfrm>
            <a:prstGeom prst="rect">
              <a:avLst/>
            </a:prstGeom>
            <a:noFill/>
          </p:spPr>
          <p:txBody>
            <a:bodyPr wrap="none" rtlCol="0">
              <a:spAutoFit/>
            </a:bodyPr>
            <a:lstStyle/>
            <a:p>
              <a:r>
                <a:rPr kumimoji="1" lang="en-US" altLang="ja-JP" sz="1600" dirty="0" smtClean="0"/>
                <a:t> -0.2</a:t>
              </a:r>
            </a:p>
          </p:txBody>
        </p:sp>
        <p:sp>
          <p:nvSpPr>
            <p:cNvPr id="20" name="テキスト ボックス 19"/>
            <p:cNvSpPr txBox="1"/>
            <p:nvPr/>
          </p:nvSpPr>
          <p:spPr>
            <a:xfrm>
              <a:off x="220482" y="2930334"/>
              <a:ext cx="543739" cy="338554"/>
            </a:xfrm>
            <a:prstGeom prst="rect">
              <a:avLst/>
            </a:prstGeom>
            <a:noFill/>
          </p:spPr>
          <p:txBody>
            <a:bodyPr wrap="none" rtlCol="0">
              <a:spAutoFit/>
            </a:bodyPr>
            <a:lstStyle/>
            <a:p>
              <a:r>
                <a:rPr kumimoji="1" lang="en-US" altLang="ja-JP" sz="1600" dirty="0" smtClean="0"/>
                <a:t>  0.4</a:t>
              </a:r>
            </a:p>
          </p:txBody>
        </p:sp>
        <p:sp>
          <p:nvSpPr>
            <p:cNvPr id="21" name="テキスト ボックス 20"/>
            <p:cNvSpPr txBox="1"/>
            <p:nvPr/>
          </p:nvSpPr>
          <p:spPr>
            <a:xfrm>
              <a:off x="179164" y="3859409"/>
              <a:ext cx="561372" cy="338554"/>
            </a:xfrm>
            <a:prstGeom prst="rect">
              <a:avLst/>
            </a:prstGeom>
            <a:noFill/>
          </p:spPr>
          <p:txBody>
            <a:bodyPr wrap="none" rtlCol="0">
              <a:spAutoFit/>
            </a:bodyPr>
            <a:lstStyle/>
            <a:p>
              <a:r>
                <a:rPr kumimoji="1" lang="en-US" altLang="ja-JP" sz="1600" dirty="0" smtClean="0"/>
                <a:t> -0.4</a:t>
              </a:r>
            </a:p>
          </p:txBody>
        </p:sp>
        <p:sp>
          <p:nvSpPr>
            <p:cNvPr id="22" name="テキスト ボックス 21"/>
            <p:cNvSpPr txBox="1"/>
            <p:nvPr/>
          </p:nvSpPr>
          <p:spPr>
            <a:xfrm>
              <a:off x="168471" y="4083579"/>
              <a:ext cx="561372" cy="338554"/>
            </a:xfrm>
            <a:prstGeom prst="rect">
              <a:avLst/>
            </a:prstGeom>
            <a:noFill/>
          </p:spPr>
          <p:txBody>
            <a:bodyPr wrap="none" rtlCol="0">
              <a:spAutoFit/>
            </a:bodyPr>
            <a:lstStyle/>
            <a:p>
              <a:r>
                <a:rPr kumimoji="1" lang="en-US" altLang="ja-JP" sz="1600" dirty="0" smtClean="0"/>
                <a:t> -0.6</a:t>
              </a:r>
            </a:p>
          </p:txBody>
        </p:sp>
        <p:sp>
          <p:nvSpPr>
            <p:cNvPr id="23" name="テキスト ボックス 22"/>
            <p:cNvSpPr txBox="1"/>
            <p:nvPr/>
          </p:nvSpPr>
          <p:spPr>
            <a:xfrm>
              <a:off x="183452" y="4314469"/>
              <a:ext cx="561372" cy="338554"/>
            </a:xfrm>
            <a:prstGeom prst="rect">
              <a:avLst/>
            </a:prstGeom>
            <a:noFill/>
          </p:spPr>
          <p:txBody>
            <a:bodyPr wrap="none" rtlCol="0">
              <a:spAutoFit/>
            </a:bodyPr>
            <a:lstStyle/>
            <a:p>
              <a:r>
                <a:rPr kumimoji="1" lang="en-US" altLang="ja-JP" sz="1600" dirty="0" smtClean="0"/>
                <a:t> -0.8</a:t>
              </a:r>
            </a:p>
          </p:txBody>
        </p:sp>
        <p:sp>
          <p:nvSpPr>
            <p:cNvPr id="24" name="テキスト ボックス 23"/>
            <p:cNvSpPr txBox="1"/>
            <p:nvPr/>
          </p:nvSpPr>
          <p:spPr>
            <a:xfrm>
              <a:off x="174635" y="4575892"/>
              <a:ext cx="561372" cy="338554"/>
            </a:xfrm>
            <a:prstGeom prst="rect">
              <a:avLst/>
            </a:prstGeom>
            <a:noFill/>
          </p:spPr>
          <p:txBody>
            <a:bodyPr wrap="none" rtlCol="0">
              <a:spAutoFit/>
            </a:bodyPr>
            <a:lstStyle/>
            <a:p>
              <a:r>
                <a:rPr kumimoji="1" lang="en-US" altLang="ja-JP" sz="1600" dirty="0" smtClean="0"/>
                <a:t> -1.0</a:t>
              </a:r>
            </a:p>
          </p:txBody>
        </p:sp>
      </p:grpSp>
      <p:grpSp>
        <p:nvGrpSpPr>
          <p:cNvPr id="26" name="グループ化 25"/>
          <p:cNvGrpSpPr/>
          <p:nvPr/>
        </p:nvGrpSpPr>
        <p:grpSpPr>
          <a:xfrm>
            <a:off x="4813350" y="2570580"/>
            <a:ext cx="431264" cy="3090190"/>
            <a:chOff x="4838230" y="2192259"/>
            <a:chExt cx="431264" cy="3090190"/>
          </a:xfrm>
        </p:grpSpPr>
        <p:sp>
          <p:nvSpPr>
            <p:cNvPr id="27" name="正方形/長方形 26"/>
            <p:cNvSpPr/>
            <p:nvPr/>
          </p:nvSpPr>
          <p:spPr bwMode="auto">
            <a:xfrm>
              <a:off x="5014447" y="2267890"/>
              <a:ext cx="144016" cy="2939428"/>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34" name="テキスト ボックス 33"/>
            <p:cNvSpPr txBox="1"/>
            <p:nvPr/>
          </p:nvSpPr>
          <p:spPr>
            <a:xfrm>
              <a:off x="4929063" y="4913117"/>
              <a:ext cx="300082" cy="369332"/>
            </a:xfrm>
            <a:prstGeom prst="rect">
              <a:avLst/>
            </a:prstGeom>
            <a:noFill/>
          </p:spPr>
          <p:txBody>
            <a:bodyPr wrap="none" rtlCol="0">
              <a:spAutoFit/>
            </a:bodyPr>
            <a:lstStyle/>
            <a:p>
              <a:r>
                <a:rPr lang="en-US" altLang="ja-JP" dirty="0"/>
                <a:t>0</a:t>
              </a:r>
              <a:endParaRPr kumimoji="1" lang="ja-JP" altLang="en-US" dirty="0"/>
            </a:p>
          </p:txBody>
        </p:sp>
        <p:sp>
          <p:nvSpPr>
            <p:cNvPr id="28" name="テキスト ボックス 27"/>
            <p:cNvSpPr txBox="1"/>
            <p:nvPr/>
          </p:nvSpPr>
          <p:spPr>
            <a:xfrm>
              <a:off x="4850502" y="2192259"/>
              <a:ext cx="415498"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29" name="テキスト ボックス 28"/>
            <p:cNvSpPr txBox="1"/>
            <p:nvPr/>
          </p:nvSpPr>
          <p:spPr>
            <a:xfrm>
              <a:off x="4838230" y="2627349"/>
              <a:ext cx="415498" cy="369332"/>
            </a:xfrm>
            <a:prstGeom prst="rect">
              <a:avLst/>
            </a:prstGeom>
            <a:noFill/>
          </p:spPr>
          <p:txBody>
            <a:bodyPr wrap="none" rtlCol="0">
              <a:spAutoFit/>
            </a:bodyPr>
            <a:lstStyle/>
            <a:p>
              <a:r>
                <a:rPr kumimoji="1" lang="en-US" altLang="ja-JP" dirty="0" smtClean="0"/>
                <a:t>10</a:t>
              </a:r>
              <a:endParaRPr kumimoji="1" lang="ja-JP" altLang="en-US" dirty="0"/>
            </a:p>
          </p:txBody>
        </p:sp>
        <p:sp>
          <p:nvSpPr>
            <p:cNvPr id="30" name="テキスト ボックス 29"/>
            <p:cNvSpPr txBox="1"/>
            <p:nvPr/>
          </p:nvSpPr>
          <p:spPr>
            <a:xfrm>
              <a:off x="4969412" y="3094150"/>
              <a:ext cx="300082" cy="369332"/>
            </a:xfrm>
            <a:prstGeom prst="rect">
              <a:avLst/>
            </a:prstGeom>
            <a:noFill/>
          </p:spPr>
          <p:txBody>
            <a:bodyPr wrap="none" rtlCol="0">
              <a:spAutoFit/>
            </a:bodyPr>
            <a:lstStyle/>
            <a:p>
              <a:r>
                <a:rPr lang="en-US" altLang="ja-JP" dirty="0"/>
                <a:t>8</a:t>
              </a:r>
              <a:endParaRPr kumimoji="1" lang="ja-JP" altLang="en-US" dirty="0"/>
            </a:p>
          </p:txBody>
        </p:sp>
        <p:sp>
          <p:nvSpPr>
            <p:cNvPr id="31" name="テキスト ボックス 30"/>
            <p:cNvSpPr txBox="1"/>
            <p:nvPr/>
          </p:nvSpPr>
          <p:spPr>
            <a:xfrm>
              <a:off x="4934386" y="4010673"/>
              <a:ext cx="300082" cy="369332"/>
            </a:xfrm>
            <a:prstGeom prst="rect">
              <a:avLst/>
            </a:prstGeom>
            <a:noFill/>
          </p:spPr>
          <p:txBody>
            <a:bodyPr wrap="none" rtlCol="0">
              <a:spAutoFit/>
            </a:bodyPr>
            <a:lstStyle/>
            <a:p>
              <a:r>
                <a:rPr lang="en-US" altLang="ja-JP" dirty="0"/>
                <a:t>4</a:t>
              </a:r>
              <a:endParaRPr kumimoji="1" lang="ja-JP" altLang="en-US" dirty="0"/>
            </a:p>
          </p:txBody>
        </p:sp>
        <p:sp>
          <p:nvSpPr>
            <p:cNvPr id="32" name="テキスト ボックス 31"/>
            <p:cNvSpPr txBox="1"/>
            <p:nvPr/>
          </p:nvSpPr>
          <p:spPr>
            <a:xfrm>
              <a:off x="4952180" y="3529461"/>
              <a:ext cx="300082" cy="369332"/>
            </a:xfrm>
            <a:prstGeom prst="rect">
              <a:avLst/>
            </a:prstGeom>
            <a:noFill/>
          </p:spPr>
          <p:txBody>
            <a:bodyPr wrap="none" rtlCol="0">
              <a:spAutoFit/>
            </a:bodyPr>
            <a:lstStyle/>
            <a:p>
              <a:r>
                <a:rPr lang="en-US" altLang="ja-JP" dirty="0"/>
                <a:t>6</a:t>
              </a:r>
              <a:endParaRPr kumimoji="1" lang="ja-JP" altLang="en-US" dirty="0"/>
            </a:p>
          </p:txBody>
        </p:sp>
        <p:sp>
          <p:nvSpPr>
            <p:cNvPr id="33" name="テキスト ボックス 32"/>
            <p:cNvSpPr txBox="1"/>
            <p:nvPr/>
          </p:nvSpPr>
          <p:spPr>
            <a:xfrm>
              <a:off x="4939742" y="4472988"/>
              <a:ext cx="300082" cy="369332"/>
            </a:xfrm>
            <a:prstGeom prst="rect">
              <a:avLst/>
            </a:prstGeom>
            <a:noFill/>
          </p:spPr>
          <p:txBody>
            <a:bodyPr wrap="none" rtlCol="0">
              <a:spAutoFit/>
            </a:bodyPr>
            <a:lstStyle/>
            <a:p>
              <a:r>
                <a:rPr lang="en-US" altLang="ja-JP" dirty="0"/>
                <a:t>2</a:t>
              </a:r>
              <a:endParaRPr kumimoji="1" lang="ja-JP" altLang="en-US" dirty="0"/>
            </a:p>
          </p:txBody>
        </p:sp>
      </p:grpSp>
      <p:sp>
        <p:nvSpPr>
          <p:cNvPr id="35" name="テキスト ボックス 34"/>
          <p:cNvSpPr txBox="1"/>
          <p:nvPr/>
        </p:nvSpPr>
        <p:spPr>
          <a:xfrm>
            <a:off x="489110" y="5416362"/>
            <a:ext cx="4438189" cy="338554"/>
          </a:xfrm>
          <a:prstGeom prst="rect">
            <a:avLst/>
          </a:prstGeom>
          <a:solidFill>
            <a:schemeClr val="bg1"/>
          </a:solidFill>
        </p:spPr>
        <p:txBody>
          <a:bodyPr wrap="square" rtlCol="0">
            <a:spAutoFit/>
          </a:bodyPr>
          <a:lstStyle/>
          <a:p>
            <a:r>
              <a:rPr kumimoji="1" lang="en-US" altLang="ja-JP" sz="1600" dirty="0" smtClean="0"/>
              <a:t>0       50    100    150   200    250   300   350  </a:t>
            </a:r>
            <a:r>
              <a:rPr lang="ja-JP" altLang="en-US" sz="1600" dirty="0"/>
              <a:t> </a:t>
            </a:r>
            <a:r>
              <a:rPr kumimoji="1" lang="en-US" altLang="ja-JP" sz="1600" dirty="0" smtClean="0"/>
              <a:t> 400     </a:t>
            </a:r>
            <a:endParaRPr kumimoji="1" lang="ja-JP" altLang="en-US" sz="1600" dirty="0"/>
          </a:p>
        </p:txBody>
      </p:sp>
      <p:sp>
        <p:nvSpPr>
          <p:cNvPr id="37" name="テキスト ボックス 36"/>
          <p:cNvSpPr txBox="1"/>
          <p:nvPr/>
        </p:nvSpPr>
        <p:spPr>
          <a:xfrm>
            <a:off x="5049137" y="5569873"/>
            <a:ext cx="4349120" cy="338554"/>
          </a:xfrm>
          <a:prstGeom prst="rect">
            <a:avLst/>
          </a:prstGeom>
          <a:solidFill>
            <a:schemeClr val="bg1"/>
          </a:solidFill>
        </p:spPr>
        <p:txBody>
          <a:bodyPr wrap="square" rtlCol="0">
            <a:spAutoFit/>
          </a:bodyPr>
          <a:lstStyle/>
          <a:p>
            <a:r>
              <a:rPr kumimoji="1" lang="en-US" altLang="ja-JP" sz="1600" dirty="0" smtClean="0"/>
              <a:t>0       50    100    150   200    250   300   350   400     </a:t>
            </a:r>
            <a:endParaRPr kumimoji="1" lang="ja-JP" altLang="en-US" sz="1600" dirty="0"/>
          </a:p>
        </p:txBody>
      </p:sp>
      <p:grpSp>
        <p:nvGrpSpPr>
          <p:cNvPr id="38" name="グループ化 37"/>
          <p:cNvGrpSpPr/>
          <p:nvPr/>
        </p:nvGrpSpPr>
        <p:grpSpPr>
          <a:xfrm>
            <a:off x="3094358" y="4556355"/>
            <a:ext cx="1289918" cy="837207"/>
            <a:chOff x="3116537" y="4175969"/>
            <a:chExt cx="1289918" cy="837207"/>
          </a:xfrm>
        </p:grpSpPr>
        <p:sp>
          <p:nvSpPr>
            <p:cNvPr id="39" name="正方形/長方形 38"/>
            <p:cNvSpPr/>
            <p:nvPr/>
          </p:nvSpPr>
          <p:spPr bwMode="auto">
            <a:xfrm>
              <a:off x="3216434" y="4214594"/>
              <a:ext cx="1190021" cy="72259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40" name="グループ化 39"/>
            <p:cNvGrpSpPr/>
            <p:nvPr/>
          </p:nvGrpSpPr>
          <p:grpSpPr>
            <a:xfrm>
              <a:off x="3116537" y="4175969"/>
              <a:ext cx="1289918" cy="837207"/>
              <a:chOff x="4794250" y="5798169"/>
              <a:chExt cx="1289918" cy="837207"/>
            </a:xfrm>
          </p:grpSpPr>
          <p:cxnSp>
            <p:nvCxnSpPr>
              <p:cNvPr id="41" name="直線コネクタ 40"/>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798062" y="579816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cxnSp>
            <p:nvCxnSpPr>
              <p:cNvPr id="43" name="直線コネクタ 42"/>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794250" y="6012801"/>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cxnSp>
            <p:nvCxnSpPr>
              <p:cNvPr id="45" name="直線コネクタ 44"/>
              <p:cNvCxnSpPr/>
              <p:nvPr/>
            </p:nvCxnSpPr>
            <p:spPr>
              <a:xfrm>
                <a:off x="5580112" y="6322950"/>
                <a:ext cx="504056"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212487" y="6175199"/>
                <a:ext cx="409086" cy="307777"/>
              </a:xfrm>
              <a:prstGeom prst="rect">
                <a:avLst/>
              </a:prstGeom>
              <a:noFill/>
            </p:spPr>
            <p:txBody>
              <a:bodyPr wrap="none" rtlCol="0">
                <a:spAutoFit/>
              </a:bodyPr>
              <a:lstStyle/>
              <a:p>
                <a:r>
                  <a:rPr lang="en-US" altLang="ja-JP" sz="1400" dirty="0"/>
                  <a:t>0.8</a:t>
                </a:r>
                <a:endParaRPr kumimoji="1" lang="ja-JP" altLang="en-US" sz="1400" dirty="0"/>
              </a:p>
            </p:txBody>
          </p:sp>
          <p:cxnSp>
            <p:nvCxnSpPr>
              <p:cNvPr id="47" name="直線コネクタ 46"/>
              <p:cNvCxnSpPr/>
              <p:nvPr/>
            </p:nvCxnSpPr>
            <p:spPr>
              <a:xfrm>
                <a:off x="5580112" y="6465694"/>
                <a:ext cx="504056"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212487" y="6327599"/>
                <a:ext cx="409086" cy="307777"/>
              </a:xfrm>
              <a:prstGeom prst="rect">
                <a:avLst/>
              </a:prstGeom>
              <a:noFill/>
            </p:spPr>
            <p:txBody>
              <a:bodyPr wrap="none" rtlCol="0">
                <a:spAutoFit/>
              </a:bodyPr>
              <a:lstStyle/>
              <a:p>
                <a:r>
                  <a:rPr lang="en-US" altLang="ja-JP" sz="1400" dirty="0" smtClean="0"/>
                  <a:t>0.2</a:t>
                </a:r>
                <a:endParaRPr kumimoji="1" lang="ja-JP" altLang="en-US" sz="1400" dirty="0"/>
              </a:p>
            </p:txBody>
          </p:sp>
        </p:grpSp>
      </p:grpSp>
      <p:grpSp>
        <p:nvGrpSpPr>
          <p:cNvPr id="49" name="グループ化 48"/>
          <p:cNvGrpSpPr/>
          <p:nvPr/>
        </p:nvGrpSpPr>
        <p:grpSpPr>
          <a:xfrm>
            <a:off x="7617329" y="3155100"/>
            <a:ext cx="1289918" cy="522409"/>
            <a:chOff x="4794250" y="5798169"/>
            <a:chExt cx="1289918" cy="522409"/>
          </a:xfrm>
        </p:grpSpPr>
        <p:cxnSp>
          <p:nvCxnSpPr>
            <p:cNvPr id="50" name="直線コネクタ 49"/>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798062" y="579816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cxnSp>
          <p:nvCxnSpPr>
            <p:cNvPr id="52" name="直線コネクタ 51"/>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4794250" y="6012801"/>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grpSp>
      <p:sp>
        <p:nvSpPr>
          <p:cNvPr id="9" name="テキスト ボックス 8"/>
          <p:cNvSpPr txBox="1"/>
          <p:nvPr/>
        </p:nvSpPr>
        <p:spPr>
          <a:xfrm>
            <a:off x="6638167" y="5867068"/>
            <a:ext cx="1107996" cy="369332"/>
          </a:xfrm>
          <a:prstGeom prst="rect">
            <a:avLst/>
          </a:prstGeom>
          <a:solidFill>
            <a:schemeClr val="bg1"/>
          </a:solidFill>
        </p:spPr>
        <p:txBody>
          <a:bodyPr wrap="none" rtlCol="0">
            <a:spAutoFit/>
          </a:bodyPr>
          <a:lstStyle/>
          <a:p>
            <a:r>
              <a:rPr kumimoji="1" lang="ja-JP" altLang="en-US" dirty="0" smtClean="0"/>
              <a:t>行動回数</a:t>
            </a:r>
            <a:endParaRPr kumimoji="1" lang="ja-JP" altLang="en-US" dirty="0"/>
          </a:p>
        </p:txBody>
      </p:sp>
      <p:cxnSp>
        <p:nvCxnSpPr>
          <p:cNvPr id="55" name="直線コネクタ 54"/>
          <p:cNvCxnSpPr/>
          <p:nvPr/>
        </p:nvCxnSpPr>
        <p:spPr>
          <a:xfrm>
            <a:off x="632289" y="3001377"/>
            <a:ext cx="3895303" cy="85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48131" y="3681784"/>
            <a:ext cx="3879461" cy="11394"/>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129677"/>
      </p:ext>
    </p:extLst>
  </p:cSld>
  <p:clrMapOvr>
    <a:masterClrMapping/>
  </p:clrMapOvr>
  <mc:AlternateContent xmlns:mc="http://schemas.openxmlformats.org/markup-compatibility/2006" xmlns:p14="http://schemas.microsoft.com/office/powerpoint/2010/main">
    <mc:Choice Requires="p14">
      <p:transition spd="slow" p14:dur="2000" advTm="42811"/>
    </mc:Choice>
    <mc:Fallback xmlns="">
      <p:transition spd="slow" advTm="4281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347" y="0"/>
            <a:ext cx="9155360" cy="1600200"/>
          </a:xfrm>
        </p:spPr>
        <p:txBody>
          <a:bodyPr/>
          <a:lstStyle/>
          <a:p>
            <a:r>
              <a:rPr kumimoji="1" lang="ja-JP" altLang="en-US" dirty="0" smtClean="0"/>
              <a:t>実験結果</a:t>
            </a:r>
            <a:r>
              <a:rPr kumimoji="1" lang="en-US" altLang="ja-JP" dirty="0" smtClean="0"/>
              <a:t/>
            </a:r>
            <a:br>
              <a:rPr kumimoji="1" lang="en-US" altLang="ja-JP" dirty="0" smtClean="0"/>
            </a:br>
            <a:r>
              <a:rPr kumimoji="1" lang="ja-JP" altLang="en-US" dirty="0" smtClean="0"/>
              <a:t>試行終了時の重要度と状態数</a:t>
            </a:r>
            <a:endParaRPr kumimoji="1" lang="ja-JP" altLang="en-US" dirty="0"/>
          </a:p>
        </p:txBody>
      </p:sp>
      <p:grpSp>
        <p:nvGrpSpPr>
          <p:cNvPr id="5" name="グループ化 4"/>
          <p:cNvGrpSpPr/>
          <p:nvPr/>
        </p:nvGrpSpPr>
        <p:grpSpPr>
          <a:xfrm>
            <a:off x="-69407" y="2012980"/>
            <a:ext cx="9438666" cy="3702379"/>
            <a:chOff x="-69407" y="2012980"/>
            <a:chExt cx="9438666" cy="3702379"/>
          </a:xfrm>
        </p:grpSpPr>
        <p:pic>
          <p:nvPicPr>
            <p:cNvPr id="1026" name="Picture 2" descr="C:\Users\kimura\Desktop\program\gnuplot\gnuplot\DATA\output\suggestion\importance-su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0" y="2012980"/>
              <a:ext cx="4621533" cy="33944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imura\Desktop\program\gnuplot\gnuplot\DATA\output\suggestion\state_numb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72" y="2035951"/>
              <a:ext cx="4482106" cy="342503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9407" y="2812015"/>
              <a:ext cx="461665" cy="1708160"/>
            </a:xfrm>
            <a:prstGeom prst="rect">
              <a:avLst/>
            </a:prstGeom>
            <a:solidFill>
              <a:schemeClr val="bg1"/>
            </a:solidFill>
          </p:spPr>
          <p:txBody>
            <a:bodyPr vert="eaVert" wrap="none" rtlCol="0">
              <a:spAutoFit/>
            </a:bodyPr>
            <a:lstStyle/>
            <a:p>
              <a:r>
                <a:rPr kumimoji="1" lang="ja-JP" altLang="en-US" dirty="0" smtClean="0"/>
                <a:t>センサの重要度</a:t>
              </a:r>
              <a:endParaRPr kumimoji="1" lang="ja-JP" altLang="en-US" dirty="0"/>
            </a:p>
          </p:txBody>
        </p:sp>
        <p:sp>
          <p:nvSpPr>
            <p:cNvPr id="7" name="テキスト ボックス 6"/>
            <p:cNvSpPr txBox="1"/>
            <p:nvPr/>
          </p:nvSpPr>
          <p:spPr>
            <a:xfrm>
              <a:off x="4589888" y="2854898"/>
              <a:ext cx="461665" cy="1708160"/>
            </a:xfrm>
            <a:prstGeom prst="rect">
              <a:avLst/>
            </a:prstGeom>
            <a:solidFill>
              <a:schemeClr val="bg1"/>
            </a:solidFill>
          </p:spPr>
          <p:txBody>
            <a:bodyPr vert="eaVert" wrap="none" rtlCol="0">
              <a:spAutoFit/>
            </a:bodyPr>
            <a:lstStyle/>
            <a:p>
              <a:r>
                <a:rPr kumimoji="1" lang="ja-JP" altLang="en-US" dirty="0" smtClean="0"/>
                <a:t>センサの状態数</a:t>
              </a:r>
              <a:endParaRPr kumimoji="1" lang="ja-JP" altLang="en-US" dirty="0"/>
            </a:p>
          </p:txBody>
        </p:sp>
        <p:sp>
          <p:nvSpPr>
            <p:cNvPr id="8" name="テキスト ボックス 7"/>
            <p:cNvSpPr txBox="1"/>
            <p:nvPr/>
          </p:nvSpPr>
          <p:spPr>
            <a:xfrm>
              <a:off x="2043711" y="5276324"/>
              <a:ext cx="1107996" cy="369332"/>
            </a:xfrm>
            <a:prstGeom prst="rect">
              <a:avLst/>
            </a:prstGeom>
            <a:solidFill>
              <a:schemeClr val="bg1"/>
            </a:solidFill>
          </p:spPr>
          <p:txBody>
            <a:bodyPr wrap="none" rtlCol="0">
              <a:spAutoFit/>
            </a:bodyPr>
            <a:lstStyle/>
            <a:p>
              <a:r>
                <a:rPr kumimoji="1" lang="ja-JP" altLang="en-US" dirty="0" smtClean="0"/>
                <a:t>試行回数</a:t>
              </a:r>
              <a:endParaRPr kumimoji="1" lang="ja-JP" altLang="en-US" dirty="0"/>
            </a:p>
          </p:txBody>
        </p:sp>
        <p:sp>
          <p:nvSpPr>
            <p:cNvPr id="9" name="テキスト ボックス 8"/>
            <p:cNvSpPr txBox="1"/>
            <p:nvPr/>
          </p:nvSpPr>
          <p:spPr>
            <a:xfrm>
              <a:off x="6653621" y="5346027"/>
              <a:ext cx="1107996" cy="369332"/>
            </a:xfrm>
            <a:prstGeom prst="rect">
              <a:avLst/>
            </a:prstGeom>
            <a:solidFill>
              <a:schemeClr val="bg1"/>
            </a:solidFill>
          </p:spPr>
          <p:txBody>
            <a:bodyPr wrap="none" rtlCol="0">
              <a:spAutoFit/>
            </a:bodyPr>
            <a:lstStyle/>
            <a:p>
              <a:r>
                <a:rPr kumimoji="1" lang="ja-JP" altLang="en-US" dirty="0" smtClean="0"/>
                <a:t>試行回数</a:t>
              </a:r>
              <a:endParaRPr kumimoji="1" lang="ja-JP" altLang="en-US" dirty="0"/>
            </a:p>
          </p:txBody>
        </p:sp>
        <p:grpSp>
          <p:nvGrpSpPr>
            <p:cNvPr id="33" name="グループ化 32"/>
            <p:cNvGrpSpPr/>
            <p:nvPr/>
          </p:nvGrpSpPr>
          <p:grpSpPr>
            <a:xfrm>
              <a:off x="3051810" y="4172868"/>
              <a:ext cx="1289918" cy="837207"/>
              <a:chOff x="3116537" y="4175969"/>
              <a:chExt cx="1289918" cy="837207"/>
            </a:xfrm>
          </p:grpSpPr>
          <p:sp>
            <p:nvSpPr>
              <p:cNvPr id="11" name="正方形/長方形 10"/>
              <p:cNvSpPr/>
              <p:nvPr/>
            </p:nvSpPr>
            <p:spPr bwMode="auto">
              <a:xfrm>
                <a:off x="3216434" y="4214594"/>
                <a:ext cx="1190021" cy="72259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2" name="グループ化 11"/>
              <p:cNvGrpSpPr/>
              <p:nvPr/>
            </p:nvGrpSpPr>
            <p:grpSpPr>
              <a:xfrm>
                <a:off x="3116537" y="4175969"/>
                <a:ext cx="1289918" cy="837207"/>
                <a:chOff x="4794250" y="5798169"/>
                <a:chExt cx="1289918" cy="837207"/>
              </a:xfrm>
            </p:grpSpPr>
            <p:cxnSp>
              <p:nvCxnSpPr>
                <p:cNvPr id="13" name="直線コネクタ 12"/>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798062" y="579816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cxnSp>
              <p:nvCxnSpPr>
                <p:cNvPr id="15" name="直線コネクタ 14"/>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94250" y="6012801"/>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cxnSp>
              <p:nvCxnSpPr>
                <p:cNvPr id="17" name="直線コネクタ 16"/>
                <p:cNvCxnSpPr/>
                <p:nvPr/>
              </p:nvCxnSpPr>
              <p:spPr>
                <a:xfrm>
                  <a:off x="5580112" y="6322950"/>
                  <a:ext cx="504056"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212487" y="6175199"/>
                  <a:ext cx="409086" cy="307777"/>
                </a:xfrm>
                <a:prstGeom prst="rect">
                  <a:avLst/>
                </a:prstGeom>
                <a:noFill/>
              </p:spPr>
              <p:txBody>
                <a:bodyPr wrap="none" rtlCol="0">
                  <a:spAutoFit/>
                </a:bodyPr>
                <a:lstStyle/>
                <a:p>
                  <a:r>
                    <a:rPr lang="en-US" altLang="ja-JP" sz="1400" dirty="0"/>
                    <a:t>0.8</a:t>
                  </a:r>
                  <a:endParaRPr kumimoji="1" lang="ja-JP" altLang="en-US" sz="1400" dirty="0"/>
                </a:p>
              </p:txBody>
            </p:sp>
            <p:cxnSp>
              <p:nvCxnSpPr>
                <p:cNvPr id="19" name="直線コネクタ 18"/>
                <p:cNvCxnSpPr/>
                <p:nvPr/>
              </p:nvCxnSpPr>
              <p:spPr>
                <a:xfrm>
                  <a:off x="5580112" y="6465694"/>
                  <a:ext cx="504056" cy="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212487" y="6327599"/>
                  <a:ext cx="409086" cy="307777"/>
                </a:xfrm>
                <a:prstGeom prst="rect">
                  <a:avLst/>
                </a:prstGeom>
                <a:noFill/>
              </p:spPr>
              <p:txBody>
                <a:bodyPr wrap="none" rtlCol="0">
                  <a:spAutoFit/>
                </a:bodyPr>
                <a:lstStyle/>
                <a:p>
                  <a:r>
                    <a:rPr lang="en-US" altLang="ja-JP" sz="1400" dirty="0" smtClean="0"/>
                    <a:t>0.2</a:t>
                  </a:r>
                  <a:endParaRPr kumimoji="1" lang="ja-JP" altLang="en-US" sz="1400" dirty="0"/>
                </a:p>
              </p:txBody>
            </p:sp>
          </p:grpSp>
        </p:grpSp>
        <p:grpSp>
          <p:nvGrpSpPr>
            <p:cNvPr id="24" name="グループ化 23"/>
            <p:cNvGrpSpPr/>
            <p:nvPr/>
          </p:nvGrpSpPr>
          <p:grpSpPr>
            <a:xfrm>
              <a:off x="7376910" y="2735476"/>
              <a:ext cx="1289918" cy="522409"/>
              <a:chOff x="4794250" y="5798169"/>
              <a:chExt cx="1289918" cy="522409"/>
            </a:xfrm>
          </p:grpSpPr>
          <p:cxnSp>
            <p:nvCxnSpPr>
              <p:cNvPr id="25" name="直線コネクタ 24"/>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798062" y="579816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cxnSp>
            <p:nvCxnSpPr>
              <p:cNvPr id="27" name="直線コネクタ 26"/>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794250" y="6012801"/>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grpSp>
        <p:sp>
          <p:nvSpPr>
            <p:cNvPr id="34" name="テキスト ボックス 33"/>
            <p:cNvSpPr txBox="1"/>
            <p:nvPr/>
          </p:nvSpPr>
          <p:spPr>
            <a:xfrm>
              <a:off x="616829" y="5007473"/>
              <a:ext cx="4554575" cy="338554"/>
            </a:xfrm>
            <a:prstGeom prst="rect">
              <a:avLst/>
            </a:prstGeom>
            <a:solidFill>
              <a:schemeClr val="bg1"/>
            </a:solidFill>
          </p:spPr>
          <p:txBody>
            <a:bodyPr wrap="square" rtlCol="0">
              <a:spAutoFit/>
            </a:bodyPr>
            <a:lstStyle/>
            <a:p>
              <a:r>
                <a:rPr kumimoji="1" lang="en-US" altLang="ja-JP" sz="1600" dirty="0" smtClean="0"/>
                <a:t>0    10   20    30   40   50    60    70   80   90   100</a:t>
              </a:r>
              <a:endParaRPr kumimoji="1" lang="ja-JP" altLang="en-US" sz="1600" dirty="0"/>
            </a:p>
          </p:txBody>
        </p:sp>
        <p:sp>
          <p:nvSpPr>
            <p:cNvPr id="35" name="テキスト ボックス 34"/>
            <p:cNvSpPr txBox="1"/>
            <p:nvPr/>
          </p:nvSpPr>
          <p:spPr>
            <a:xfrm>
              <a:off x="5045979" y="5051162"/>
              <a:ext cx="4323280" cy="338554"/>
            </a:xfrm>
            <a:prstGeom prst="rect">
              <a:avLst/>
            </a:prstGeom>
            <a:solidFill>
              <a:schemeClr val="bg1"/>
            </a:solidFill>
          </p:spPr>
          <p:txBody>
            <a:bodyPr wrap="square" rtlCol="0">
              <a:spAutoFit/>
            </a:bodyPr>
            <a:lstStyle/>
            <a:p>
              <a:r>
                <a:rPr kumimoji="1" lang="en-US" altLang="ja-JP" sz="1600" dirty="0" smtClean="0"/>
                <a:t>0     10   20   30    40   50   60   70    80   90  100</a:t>
              </a:r>
              <a:endParaRPr kumimoji="1" lang="ja-JP" altLang="en-US" sz="1600" dirty="0"/>
            </a:p>
          </p:txBody>
        </p:sp>
        <p:grpSp>
          <p:nvGrpSpPr>
            <p:cNvPr id="66" name="グループ化 65"/>
            <p:cNvGrpSpPr/>
            <p:nvPr/>
          </p:nvGrpSpPr>
          <p:grpSpPr>
            <a:xfrm>
              <a:off x="168471" y="2060278"/>
              <a:ext cx="592904" cy="2955743"/>
              <a:chOff x="168471" y="2060278"/>
              <a:chExt cx="592904" cy="2955743"/>
            </a:xfrm>
          </p:grpSpPr>
          <p:sp>
            <p:nvSpPr>
              <p:cNvPr id="52" name="正方形/長方形 51"/>
              <p:cNvSpPr/>
              <p:nvPr/>
            </p:nvSpPr>
            <p:spPr bwMode="auto">
              <a:xfrm>
                <a:off x="392258" y="2060278"/>
                <a:ext cx="271869" cy="2955743"/>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38" name="テキスト ボックス 37"/>
              <p:cNvSpPr txBox="1"/>
              <p:nvPr/>
            </p:nvSpPr>
            <p:spPr>
              <a:xfrm>
                <a:off x="186104" y="2241120"/>
                <a:ext cx="543739" cy="338554"/>
              </a:xfrm>
              <a:prstGeom prst="rect">
                <a:avLst/>
              </a:prstGeom>
              <a:noFill/>
            </p:spPr>
            <p:txBody>
              <a:bodyPr wrap="none" rtlCol="0">
                <a:spAutoFit/>
              </a:bodyPr>
              <a:lstStyle/>
              <a:p>
                <a:r>
                  <a:rPr kumimoji="1" lang="en-US" altLang="ja-JP" sz="1600" dirty="0" smtClean="0"/>
                  <a:t>  1.0</a:t>
                </a:r>
              </a:p>
            </p:txBody>
          </p:sp>
          <p:sp>
            <p:nvSpPr>
              <p:cNvPr id="39" name="テキスト ボックス 38"/>
              <p:cNvSpPr txBox="1"/>
              <p:nvPr/>
            </p:nvSpPr>
            <p:spPr>
              <a:xfrm>
                <a:off x="199218" y="2473461"/>
                <a:ext cx="543739" cy="338554"/>
              </a:xfrm>
              <a:prstGeom prst="rect">
                <a:avLst/>
              </a:prstGeom>
              <a:noFill/>
            </p:spPr>
            <p:txBody>
              <a:bodyPr wrap="none" rtlCol="0">
                <a:spAutoFit/>
              </a:bodyPr>
              <a:lstStyle/>
              <a:p>
                <a:r>
                  <a:rPr kumimoji="1" lang="en-US" altLang="ja-JP" sz="1600" dirty="0" smtClean="0"/>
                  <a:t>  0.8</a:t>
                </a:r>
              </a:p>
            </p:txBody>
          </p:sp>
          <p:sp>
            <p:nvSpPr>
              <p:cNvPr id="53" name="テキスト ボックス 52"/>
              <p:cNvSpPr txBox="1"/>
              <p:nvPr/>
            </p:nvSpPr>
            <p:spPr>
              <a:xfrm>
                <a:off x="199218" y="2715210"/>
                <a:ext cx="543739" cy="338554"/>
              </a:xfrm>
              <a:prstGeom prst="rect">
                <a:avLst/>
              </a:prstGeom>
              <a:noFill/>
            </p:spPr>
            <p:txBody>
              <a:bodyPr wrap="none" rtlCol="0">
                <a:spAutoFit/>
              </a:bodyPr>
              <a:lstStyle/>
              <a:p>
                <a:r>
                  <a:rPr kumimoji="1" lang="en-US" altLang="ja-JP" sz="1600" dirty="0" smtClean="0"/>
                  <a:t>  0.6</a:t>
                </a:r>
              </a:p>
            </p:txBody>
          </p:sp>
          <p:sp>
            <p:nvSpPr>
              <p:cNvPr id="54" name="テキスト ボックス 53"/>
              <p:cNvSpPr txBox="1"/>
              <p:nvPr/>
            </p:nvSpPr>
            <p:spPr>
              <a:xfrm>
                <a:off x="199218" y="3162675"/>
                <a:ext cx="543739" cy="338554"/>
              </a:xfrm>
              <a:prstGeom prst="rect">
                <a:avLst/>
              </a:prstGeom>
              <a:noFill/>
            </p:spPr>
            <p:txBody>
              <a:bodyPr wrap="none" rtlCol="0">
                <a:spAutoFit/>
              </a:bodyPr>
              <a:lstStyle/>
              <a:p>
                <a:r>
                  <a:rPr kumimoji="1" lang="en-US" altLang="ja-JP" sz="1600" dirty="0" smtClean="0"/>
                  <a:t>  0.2</a:t>
                </a:r>
              </a:p>
            </p:txBody>
          </p:sp>
          <p:sp>
            <p:nvSpPr>
              <p:cNvPr id="55" name="テキスト ボックス 54"/>
              <p:cNvSpPr txBox="1"/>
              <p:nvPr/>
            </p:nvSpPr>
            <p:spPr>
              <a:xfrm>
                <a:off x="371525" y="3410071"/>
                <a:ext cx="389850" cy="338554"/>
              </a:xfrm>
              <a:prstGeom prst="rect">
                <a:avLst/>
              </a:prstGeom>
              <a:noFill/>
            </p:spPr>
            <p:txBody>
              <a:bodyPr wrap="none" rtlCol="0">
                <a:spAutoFit/>
              </a:bodyPr>
              <a:lstStyle/>
              <a:p>
                <a:r>
                  <a:rPr kumimoji="1" lang="en-US" altLang="ja-JP" sz="1600" dirty="0" smtClean="0"/>
                  <a:t>  0</a:t>
                </a:r>
              </a:p>
            </p:txBody>
          </p:sp>
          <p:sp>
            <p:nvSpPr>
              <p:cNvPr id="56" name="テキスト ボックス 55"/>
              <p:cNvSpPr txBox="1"/>
              <p:nvPr/>
            </p:nvSpPr>
            <p:spPr>
              <a:xfrm>
                <a:off x="168471" y="3630525"/>
                <a:ext cx="561372" cy="338554"/>
              </a:xfrm>
              <a:prstGeom prst="rect">
                <a:avLst/>
              </a:prstGeom>
              <a:noFill/>
            </p:spPr>
            <p:txBody>
              <a:bodyPr wrap="none" rtlCol="0">
                <a:spAutoFit/>
              </a:bodyPr>
              <a:lstStyle/>
              <a:p>
                <a:r>
                  <a:rPr kumimoji="1" lang="en-US" altLang="ja-JP" sz="1600" dirty="0" smtClean="0"/>
                  <a:t> -0.2</a:t>
                </a:r>
              </a:p>
            </p:txBody>
          </p:sp>
          <p:sp>
            <p:nvSpPr>
              <p:cNvPr id="40" name="テキスト ボックス 39"/>
              <p:cNvSpPr txBox="1"/>
              <p:nvPr/>
            </p:nvSpPr>
            <p:spPr>
              <a:xfrm>
                <a:off x="188950" y="2930334"/>
                <a:ext cx="543739" cy="338554"/>
              </a:xfrm>
              <a:prstGeom prst="rect">
                <a:avLst/>
              </a:prstGeom>
              <a:noFill/>
            </p:spPr>
            <p:txBody>
              <a:bodyPr wrap="none" rtlCol="0">
                <a:spAutoFit/>
              </a:bodyPr>
              <a:lstStyle/>
              <a:p>
                <a:r>
                  <a:rPr kumimoji="1" lang="en-US" altLang="ja-JP" sz="1600" dirty="0" smtClean="0"/>
                  <a:t>  0.4</a:t>
                </a:r>
              </a:p>
            </p:txBody>
          </p:sp>
          <p:sp>
            <p:nvSpPr>
              <p:cNvPr id="61" name="テキスト ボックス 60"/>
              <p:cNvSpPr txBox="1"/>
              <p:nvPr/>
            </p:nvSpPr>
            <p:spPr>
              <a:xfrm>
                <a:off x="179164" y="3859409"/>
                <a:ext cx="561372" cy="338554"/>
              </a:xfrm>
              <a:prstGeom prst="rect">
                <a:avLst/>
              </a:prstGeom>
              <a:noFill/>
            </p:spPr>
            <p:txBody>
              <a:bodyPr wrap="none" rtlCol="0">
                <a:spAutoFit/>
              </a:bodyPr>
              <a:lstStyle/>
              <a:p>
                <a:r>
                  <a:rPr kumimoji="1" lang="en-US" altLang="ja-JP" sz="1600" dirty="0" smtClean="0"/>
                  <a:t> -0.4</a:t>
                </a:r>
              </a:p>
            </p:txBody>
          </p:sp>
          <p:sp>
            <p:nvSpPr>
              <p:cNvPr id="62" name="テキスト ボックス 61"/>
              <p:cNvSpPr txBox="1"/>
              <p:nvPr/>
            </p:nvSpPr>
            <p:spPr>
              <a:xfrm>
                <a:off x="168471" y="4083579"/>
                <a:ext cx="561372" cy="338554"/>
              </a:xfrm>
              <a:prstGeom prst="rect">
                <a:avLst/>
              </a:prstGeom>
              <a:noFill/>
            </p:spPr>
            <p:txBody>
              <a:bodyPr wrap="none" rtlCol="0">
                <a:spAutoFit/>
              </a:bodyPr>
              <a:lstStyle/>
              <a:p>
                <a:r>
                  <a:rPr kumimoji="1" lang="en-US" altLang="ja-JP" sz="1600" dirty="0" smtClean="0"/>
                  <a:t> -0.6</a:t>
                </a:r>
              </a:p>
            </p:txBody>
          </p:sp>
          <p:sp>
            <p:nvSpPr>
              <p:cNvPr id="63" name="テキスト ボックス 62"/>
              <p:cNvSpPr txBox="1"/>
              <p:nvPr/>
            </p:nvSpPr>
            <p:spPr>
              <a:xfrm>
                <a:off x="183452" y="4314469"/>
                <a:ext cx="561372" cy="338554"/>
              </a:xfrm>
              <a:prstGeom prst="rect">
                <a:avLst/>
              </a:prstGeom>
              <a:noFill/>
            </p:spPr>
            <p:txBody>
              <a:bodyPr wrap="none" rtlCol="0">
                <a:spAutoFit/>
              </a:bodyPr>
              <a:lstStyle/>
              <a:p>
                <a:r>
                  <a:rPr kumimoji="1" lang="en-US" altLang="ja-JP" sz="1600" dirty="0" smtClean="0"/>
                  <a:t> -0.8</a:t>
                </a:r>
              </a:p>
            </p:txBody>
          </p:sp>
          <p:sp>
            <p:nvSpPr>
              <p:cNvPr id="64" name="テキスト ボックス 63"/>
              <p:cNvSpPr txBox="1"/>
              <p:nvPr/>
            </p:nvSpPr>
            <p:spPr>
              <a:xfrm>
                <a:off x="174635" y="4575892"/>
                <a:ext cx="561372" cy="338554"/>
              </a:xfrm>
              <a:prstGeom prst="rect">
                <a:avLst/>
              </a:prstGeom>
              <a:noFill/>
            </p:spPr>
            <p:txBody>
              <a:bodyPr wrap="none" rtlCol="0">
                <a:spAutoFit/>
              </a:bodyPr>
              <a:lstStyle/>
              <a:p>
                <a:r>
                  <a:rPr kumimoji="1" lang="en-US" altLang="ja-JP" sz="1600" dirty="0" smtClean="0"/>
                  <a:t> -1.0</a:t>
                </a:r>
              </a:p>
            </p:txBody>
          </p:sp>
        </p:grpSp>
        <p:grpSp>
          <p:nvGrpSpPr>
            <p:cNvPr id="75" name="グループ化 74"/>
            <p:cNvGrpSpPr/>
            <p:nvPr/>
          </p:nvGrpSpPr>
          <p:grpSpPr>
            <a:xfrm>
              <a:off x="4838230" y="2192259"/>
              <a:ext cx="431264" cy="3018888"/>
              <a:chOff x="4838230" y="2192259"/>
              <a:chExt cx="431264" cy="3018888"/>
            </a:xfrm>
          </p:grpSpPr>
          <p:sp>
            <p:nvSpPr>
              <p:cNvPr id="67" name="正方形/長方形 66"/>
              <p:cNvSpPr/>
              <p:nvPr/>
            </p:nvSpPr>
            <p:spPr bwMode="auto">
              <a:xfrm>
                <a:off x="5014447" y="2267890"/>
                <a:ext cx="144016" cy="278327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68" name="テキスト ボックス 67"/>
              <p:cNvSpPr txBox="1"/>
              <p:nvPr/>
            </p:nvSpPr>
            <p:spPr>
              <a:xfrm>
                <a:off x="4850502" y="2192259"/>
                <a:ext cx="415498"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69" name="テキスト ボックス 68"/>
              <p:cNvSpPr txBox="1"/>
              <p:nvPr/>
            </p:nvSpPr>
            <p:spPr>
              <a:xfrm>
                <a:off x="4838230" y="2627349"/>
                <a:ext cx="415498" cy="369332"/>
              </a:xfrm>
              <a:prstGeom prst="rect">
                <a:avLst/>
              </a:prstGeom>
              <a:noFill/>
            </p:spPr>
            <p:txBody>
              <a:bodyPr wrap="none" rtlCol="0">
                <a:spAutoFit/>
              </a:bodyPr>
              <a:lstStyle/>
              <a:p>
                <a:r>
                  <a:rPr kumimoji="1" lang="en-US" altLang="ja-JP" dirty="0" smtClean="0"/>
                  <a:t>10</a:t>
                </a:r>
                <a:endParaRPr kumimoji="1" lang="ja-JP" altLang="en-US" dirty="0"/>
              </a:p>
            </p:txBody>
          </p:sp>
          <p:sp>
            <p:nvSpPr>
              <p:cNvPr id="70" name="テキスト ボックス 69"/>
              <p:cNvSpPr txBox="1"/>
              <p:nvPr/>
            </p:nvSpPr>
            <p:spPr>
              <a:xfrm>
                <a:off x="4969412" y="3078384"/>
                <a:ext cx="300082" cy="369332"/>
              </a:xfrm>
              <a:prstGeom prst="rect">
                <a:avLst/>
              </a:prstGeom>
              <a:noFill/>
            </p:spPr>
            <p:txBody>
              <a:bodyPr wrap="none" rtlCol="0">
                <a:spAutoFit/>
              </a:bodyPr>
              <a:lstStyle/>
              <a:p>
                <a:r>
                  <a:rPr lang="en-US" altLang="ja-JP" dirty="0"/>
                  <a:t>8</a:t>
                </a:r>
                <a:endParaRPr kumimoji="1" lang="ja-JP" altLang="en-US" dirty="0"/>
              </a:p>
            </p:txBody>
          </p:sp>
          <p:sp>
            <p:nvSpPr>
              <p:cNvPr id="71" name="テキスト ボックス 70"/>
              <p:cNvSpPr txBox="1"/>
              <p:nvPr/>
            </p:nvSpPr>
            <p:spPr>
              <a:xfrm>
                <a:off x="4934386" y="3947609"/>
                <a:ext cx="300082" cy="369332"/>
              </a:xfrm>
              <a:prstGeom prst="rect">
                <a:avLst/>
              </a:prstGeom>
              <a:noFill/>
            </p:spPr>
            <p:txBody>
              <a:bodyPr wrap="none" rtlCol="0">
                <a:spAutoFit/>
              </a:bodyPr>
              <a:lstStyle/>
              <a:p>
                <a:r>
                  <a:rPr lang="en-US" altLang="ja-JP" dirty="0"/>
                  <a:t>4</a:t>
                </a:r>
                <a:endParaRPr kumimoji="1" lang="ja-JP" altLang="en-US" dirty="0"/>
              </a:p>
            </p:txBody>
          </p:sp>
          <p:sp>
            <p:nvSpPr>
              <p:cNvPr id="72" name="テキスト ボックス 71"/>
              <p:cNvSpPr txBox="1"/>
              <p:nvPr/>
            </p:nvSpPr>
            <p:spPr>
              <a:xfrm>
                <a:off x="4952180" y="3513695"/>
                <a:ext cx="300082" cy="369332"/>
              </a:xfrm>
              <a:prstGeom prst="rect">
                <a:avLst/>
              </a:prstGeom>
              <a:noFill/>
            </p:spPr>
            <p:txBody>
              <a:bodyPr wrap="none" rtlCol="0">
                <a:spAutoFit/>
              </a:bodyPr>
              <a:lstStyle/>
              <a:p>
                <a:r>
                  <a:rPr lang="en-US" altLang="ja-JP" dirty="0"/>
                  <a:t>6</a:t>
                </a:r>
                <a:endParaRPr kumimoji="1" lang="ja-JP" altLang="en-US" dirty="0"/>
              </a:p>
            </p:txBody>
          </p:sp>
          <p:sp>
            <p:nvSpPr>
              <p:cNvPr id="73" name="テキスト ボックス 72"/>
              <p:cNvSpPr txBox="1"/>
              <p:nvPr/>
            </p:nvSpPr>
            <p:spPr>
              <a:xfrm>
                <a:off x="4939742" y="4378392"/>
                <a:ext cx="300082" cy="369332"/>
              </a:xfrm>
              <a:prstGeom prst="rect">
                <a:avLst/>
              </a:prstGeom>
              <a:noFill/>
            </p:spPr>
            <p:txBody>
              <a:bodyPr wrap="none" rtlCol="0">
                <a:spAutoFit/>
              </a:bodyPr>
              <a:lstStyle/>
              <a:p>
                <a:r>
                  <a:rPr lang="en-US" altLang="ja-JP" dirty="0"/>
                  <a:t>2</a:t>
                </a:r>
                <a:endParaRPr kumimoji="1" lang="ja-JP" altLang="en-US" dirty="0"/>
              </a:p>
            </p:txBody>
          </p:sp>
          <p:sp>
            <p:nvSpPr>
              <p:cNvPr id="74" name="テキスト ボックス 73"/>
              <p:cNvSpPr txBox="1"/>
              <p:nvPr/>
            </p:nvSpPr>
            <p:spPr>
              <a:xfrm>
                <a:off x="4934386" y="4841815"/>
                <a:ext cx="300082" cy="369332"/>
              </a:xfrm>
              <a:prstGeom prst="rect">
                <a:avLst/>
              </a:prstGeom>
              <a:noFill/>
            </p:spPr>
            <p:txBody>
              <a:bodyPr wrap="none" rtlCol="0">
                <a:spAutoFit/>
              </a:bodyPr>
              <a:lstStyle/>
              <a:p>
                <a:r>
                  <a:rPr lang="en-US" altLang="ja-JP" dirty="0"/>
                  <a:t>0</a:t>
                </a:r>
                <a:endParaRPr kumimoji="1" lang="ja-JP" altLang="en-US" dirty="0"/>
              </a:p>
            </p:txBody>
          </p:sp>
        </p:grpSp>
        <p:cxnSp>
          <p:nvCxnSpPr>
            <p:cNvPr id="57" name="直線コネクタ 56"/>
            <p:cNvCxnSpPr/>
            <p:nvPr/>
          </p:nvCxnSpPr>
          <p:spPr>
            <a:xfrm>
              <a:off x="694585" y="2622679"/>
              <a:ext cx="3805407" cy="85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94584" y="3332300"/>
              <a:ext cx="3805407" cy="8585"/>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018221"/>
      </p:ext>
    </p:extLst>
  </p:cSld>
  <p:clrMapOvr>
    <a:masterClrMapping/>
  </p:clrMapOvr>
  <mc:AlternateContent xmlns:mc="http://schemas.openxmlformats.org/markup-compatibility/2006" xmlns:p14="http://schemas.microsoft.com/office/powerpoint/2010/main">
    <mc:Choice Requires="p14">
      <p:transition spd="slow" p14:dur="2000" advTm="15886"/>
    </mc:Choice>
    <mc:Fallback xmlns="">
      <p:transition spd="slow" advTm="1588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kimura\Desktop\program\gnuplot\gnuplot\DATA\output\action_count-al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279" y="2121237"/>
            <a:ext cx="4679253" cy="350943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imura\Desktop\program\gnuplot\gnuplot\DATA\output\action_count-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 y="2119266"/>
            <a:ext cx="4641137" cy="354294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実験結果</a:t>
            </a:r>
            <a:r>
              <a:rPr lang="en-US" altLang="ja-JP" dirty="0"/>
              <a:t/>
            </a:r>
            <a:br>
              <a:rPr lang="en-US" altLang="ja-JP" dirty="0"/>
            </a:br>
            <a:r>
              <a:rPr lang="ja-JP" altLang="en-US" dirty="0"/>
              <a:t>各</a:t>
            </a:r>
            <a:r>
              <a:rPr lang="ja-JP" altLang="en-US" dirty="0" smtClean="0"/>
              <a:t>試行毎の行動回数</a:t>
            </a:r>
            <a:endParaRPr kumimoji="1" lang="ja-JP" altLang="en-US" dirty="0"/>
          </a:p>
        </p:txBody>
      </p:sp>
      <p:sp>
        <p:nvSpPr>
          <p:cNvPr id="6" name="テキスト ボックス 5"/>
          <p:cNvSpPr txBox="1"/>
          <p:nvPr/>
        </p:nvSpPr>
        <p:spPr>
          <a:xfrm>
            <a:off x="1610728" y="5501835"/>
            <a:ext cx="1692769" cy="646331"/>
          </a:xfrm>
          <a:prstGeom prst="rect">
            <a:avLst/>
          </a:prstGeom>
          <a:solidFill>
            <a:schemeClr val="bg1"/>
          </a:solidFill>
        </p:spPr>
        <p:txBody>
          <a:bodyPr wrap="square" rtlCol="0">
            <a:spAutoFit/>
          </a:bodyPr>
          <a:lstStyle/>
          <a:p>
            <a:r>
              <a:rPr kumimoji="1" lang="ja-JP" altLang="en-US" dirty="0" smtClean="0"/>
              <a:t>　試行回数</a:t>
            </a:r>
            <a:endParaRPr kumimoji="1" lang="en-US" altLang="ja-JP" dirty="0" smtClean="0"/>
          </a:p>
          <a:p>
            <a:r>
              <a:rPr kumimoji="1" lang="en-US" altLang="ja-JP" dirty="0" smtClean="0"/>
              <a:t>(</a:t>
            </a:r>
            <a:r>
              <a:rPr kumimoji="1" lang="ja-JP" altLang="en-US" dirty="0" smtClean="0"/>
              <a:t>縦軸全範囲</a:t>
            </a:r>
            <a:r>
              <a:rPr kumimoji="1" lang="en-US" altLang="ja-JP" dirty="0" smtClean="0"/>
              <a:t>)</a:t>
            </a:r>
            <a:endParaRPr kumimoji="1" lang="ja-JP" altLang="en-US" dirty="0"/>
          </a:p>
        </p:txBody>
      </p:sp>
      <p:sp>
        <p:nvSpPr>
          <p:cNvPr id="7" name="テキスト ボックス 6"/>
          <p:cNvSpPr txBox="1"/>
          <p:nvPr/>
        </p:nvSpPr>
        <p:spPr>
          <a:xfrm>
            <a:off x="6108219" y="5437335"/>
            <a:ext cx="2165978" cy="646331"/>
          </a:xfrm>
          <a:prstGeom prst="rect">
            <a:avLst/>
          </a:prstGeom>
          <a:solidFill>
            <a:schemeClr val="bg1"/>
          </a:solidFill>
        </p:spPr>
        <p:txBody>
          <a:bodyPr wrap="none" rtlCol="0">
            <a:spAutoFit/>
          </a:bodyPr>
          <a:lstStyle/>
          <a:p>
            <a:r>
              <a:rPr kumimoji="1" lang="ja-JP" altLang="en-US" dirty="0" smtClean="0"/>
              <a:t>　　試行回数</a:t>
            </a:r>
            <a:endParaRPr kumimoji="1" lang="en-US" altLang="ja-JP" dirty="0" smtClean="0"/>
          </a:p>
          <a:p>
            <a:r>
              <a:rPr kumimoji="1" lang="en-US" altLang="ja-JP" dirty="0" smtClean="0"/>
              <a:t>(</a:t>
            </a:r>
            <a:r>
              <a:rPr kumimoji="1" lang="ja-JP" altLang="en-US" dirty="0" smtClean="0"/>
              <a:t>縦軸</a:t>
            </a:r>
            <a:r>
              <a:rPr kumimoji="1" lang="en-US" altLang="ja-JP" dirty="0" smtClean="0"/>
              <a:t>[0:250]</a:t>
            </a:r>
            <a:r>
              <a:rPr kumimoji="1" lang="ja-JP" altLang="en-US" dirty="0" err="1" smtClean="0"/>
              <a:t>で拡</a:t>
            </a:r>
            <a:r>
              <a:rPr kumimoji="1" lang="ja-JP" altLang="en-US" dirty="0" smtClean="0"/>
              <a:t>大</a:t>
            </a:r>
            <a:r>
              <a:rPr kumimoji="1" lang="en-US" altLang="ja-JP" dirty="0" smtClean="0"/>
              <a:t>)</a:t>
            </a:r>
            <a:endParaRPr kumimoji="1" lang="ja-JP" altLang="en-US" dirty="0"/>
          </a:p>
        </p:txBody>
      </p:sp>
      <p:sp>
        <p:nvSpPr>
          <p:cNvPr id="8" name="テキスト ボックス 7"/>
          <p:cNvSpPr txBox="1"/>
          <p:nvPr/>
        </p:nvSpPr>
        <p:spPr>
          <a:xfrm>
            <a:off x="-120655" y="3263115"/>
            <a:ext cx="461665" cy="1015663"/>
          </a:xfrm>
          <a:prstGeom prst="rect">
            <a:avLst/>
          </a:prstGeom>
          <a:solidFill>
            <a:schemeClr val="bg1"/>
          </a:solidFill>
        </p:spPr>
        <p:txBody>
          <a:bodyPr vert="eaVert" wrap="none" rtlCol="0">
            <a:spAutoFit/>
          </a:bodyPr>
          <a:lstStyle/>
          <a:p>
            <a:r>
              <a:rPr kumimoji="1" lang="ja-JP" altLang="en-US" dirty="0" smtClean="0"/>
              <a:t>行動回数</a:t>
            </a:r>
            <a:endParaRPr kumimoji="1" lang="en-US" altLang="ja-JP" dirty="0" smtClean="0"/>
          </a:p>
        </p:txBody>
      </p:sp>
      <p:sp>
        <p:nvSpPr>
          <p:cNvPr id="10" name="テキスト ボックス 9"/>
          <p:cNvSpPr txBox="1"/>
          <p:nvPr/>
        </p:nvSpPr>
        <p:spPr>
          <a:xfrm>
            <a:off x="450380" y="5226345"/>
            <a:ext cx="4554575" cy="338554"/>
          </a:xfrm>
          <a:prstGeom prst="rect">
            <a:avLst/>
          </a:prstGeom>
          <a:solidFill>
            <a:schemeClr val="bg1"/>
          </a:solidFill>
        </p:spPr>
        <p:txBody>
          <a:bodyPr wrap="square" rtlCol="0">
            <a:spAutoFit/>
          </a:bodyPr>
          <a:lstStyle/>
          <a:p>
            <a:r>
              <a:rPr kumimoji="1" lang="en-US" altLang="ja-JP" sz="1600" dirty="0" smtClean="0"/>
              <a:t>0    </a:t>
            </a:r>
            <a:r>
              <a:rPr lang="ja-JP" altLang="en-US" sz="1600" dirty="0"/>
              <a:t> </a:t>
            </a:r>
            <a:r>
              <a:rPr kumimoji="1" lang="en-US" altLang="ja-JP" sz="1600" dirty="0" smtClean="0"/>
              <a:t>10    20   30   40    50   60   70    80   90   100</a:t>
            </a:r>
            <a:endParaRPr kumimoji="1" lang="ja-JP" altLang="en-US" sz="1600" dirty="0"/>
          </a:p>
        </p:txBody>
      </p:sp>
      <p:sp>
        <p:nvSpPr>
          <p:cNvPr id="11" name="テキスト ボックス 10"/>
          <p:cNvSpPr txBox="1"/>
          <p:nvPr/>
        </p:nvSpPr>
        <p:spPr>
          <a:xfrm>
            <a:off x="4936740" y="5193377"/>
            <a:ext cx="4554575" cy="338554"/>
          </a:xfrm>
          <a:prstGeom prst="rect">
            <a:avLst/>
          </a:prstGeom>
          <a:solidFill>
            <a:schemeClr val="bg1"/>
          </a:solidFill>
        </p:spPr>
        <p:txBody>
          <a:bodyPr wrap="square" rtlCol="0">
            <a:spAutoFit/>
          </a:bodyPr>
          <a:lstStyle/>
          <a:p>
            <a:r>
              <a:rPr kumimoji="1" lang="en-US" altLang="ja-JP" sz="1600" dirty="0" smtClean="0"/>
              <a:t>0    </a:t>
            </a:r>
            <a:r>
              <a:rPr lang="ja-JP" altLang="en-US" sz="1600" dirty="0"/>
              <a:t> </a:t>
            </a:r>
            <a:r>
              <a:rPr kumimoji="1" lang="en-US" altLang="ja-JP" sz="1600" dirty="0" smtClean="0"/>
              <a:t>10    20   30    40    50   60   </a:t>
            </a:r>
            <a:r>
              <a:rPr lang="ja-JP" altLang="en-US" sz="1600" dirty="0"/>
              <a:t> </a:t>
            </a:r>
            <a:r>
              <a:rPr kumimoji="1" lang="en-US" altLang="ja-JP" sz="1600" dirty="0" smtClean="0"/>
              <a:t>70   80    90   100</a:t>
            </a:r>
            <a:endParaRPr kumimoji="1" lang="ja-JP" altLang="en-US" sz="1600" dirty="0"/>
          </a:p>
        </p:txBody>
      </p:sp>
      <p:sp>
        <p:nvSpPr>
          <p:cNvPr id="21" name="正方形/長方形 20"/>
          <p:cNvSpPr/>
          <p:nvPr/>
        </p:nvSpPr>
        <p:spPr bwMode="auto">
          <a:xfrm>
            <a:off x="274832" y="2178032"/>
            <a:ext cx="288032" cy="3070313"/>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22" name="テキスト ボックス 21"/>
          <p:cNvSpPr txBox="1"/>
          <p:nvPr/>
        </p:nvSpPr>
        <p:spPr>
          <a:xfrm>
            <a:off x="385581" y="4988621"/>
            <a:ext cx="287258" cy="338554"/>
          </a:xfrm>
          <a:prstGeom prst="rect">
            <a:avLst/>
          </a:prstGeom>
          <a:noFill/>
        </p:spPr>
        <p:txBody>
          <a:bodyPr wrap="none" rtlCol="0">
            <a:spAutoFit/>
          </a:bodyPr>
          <a:lstStyle/>
          <a:p>
            <a:r>
              <a:rPr lang="en-US" altLang="ja-JP" sz="1600" dirty="0"/>
              <a:t>0</a:t>
            </a:r>
            <a:endParaRPr kumimoji="1" lang="ja-JP" altLang="en-US" sz="1600" dirty="0"/>
          </a:p>
        </p:txBody>
      </p:sp>
      <p:sp>
        <p:nvSpPr>
          <p:cNvPr id="23" name="テキスト ボックス 22"/>
          <p:cNvSpPr txBox="1"/>
          <p:nvPr/>
        </p:nvSpPr>
        <p:spPr>
          <a:xfrm>
            <a:off x="149671" y="4590819"/>
            <a:ext cx="492443" cy="338554"/>
          </a:xfrm>
          <a:prstGeom prst="rect">
            <a:avLst/>
          </a:prstGeom>
          <a:noFill/>
        </p:spPr>
        <p:txBody>
          <a:bodyPr wrap="none" rtlCol="0">
            <a:spAutoFit/>
          </a:bodyPr>
          <a:lstStyle/>
          <a:p>
            <a:r>
              <a:rPr lang="en-US" altLang="ja-JP" sz="1600" dirty="0" smtClean="0"/>
              <a:t>100</a:t>
            </a:r>
            <a:endParaRPr kumimoji="1" lang="ja-JP" altLang="en-US" sz="1600" dirty="0"/>
          </a:p>
        </p:txBody>
      </p:sp>
      <p:sp>
        <p:nvSpPr>
          <p:cNvPr id="24" name="テキスト ボックス 23"/>
          <p:cNvSpPr txBox="1"/>
          <p:nvPr/>
        </p:nvSpPr>
        <p:spPr>
          <a:xfrm>
            <a:off x="150872" y="4172565"/>
            <a:ext cx="492443" cy="338554"/>
          </a:xfrm>
          <a:prstGeom prst="rect">
            <a:avLst/>
          </a:prstGeom>
          <a:noFill/>
        </p:spPr>
        <p:txBody>
          <a:bodyPr wrap="none" rtlCol="0">
            <a:spAutoFit/>
          </a:bodyPr>
          <a:lstStyle/>
          <a:p>
            <a:r>
              <a:rPr lang="en-US" altLang="ja-JP" sz="1600" dirty="0" smtClean="0"/>
              <a:t>200</a:t>
            </a:r>
            <a:endParaRPr kumimoji="1" lang="ja-JP" altLang="en-US" sz="1600" dirty="0"/>
          </a:p>
        </p:txBody>
      </p:sp>
      <p:sp>
        <p:nvSpPr>
          <p:cNvPr id="25" name="テキスト ボックス 24"/>
          <p:cNvSpPr txBox="1"/>
          <p:nvPr/>
        </p:nvSpPr>
        <p:spPr>
          <a:xfrm>
            <a:off x="155705" y="3770947"/>
            <a:ext cx="492443" cy="338554"/>
          </a:xfrm>
          <a:prstGeom prst="rect">
            <a:avLst/>
          </a:prstGeom>
          <a:noFill/>
        </p:spPr>
        <p:txBody>
          <a:bodyPr wrap="none" rtlCol="0">
            <a:spAutoFit/>
          </a:bodyPr>
          <a:lstStyle/>
          <a:p>
            <a:r>
              <a:rPr lang="en-US" altLang="ja-JP" sz="1600" dirty="0" smtClean="0"/>
              <a:t>300</a:t>
            </a:r>
            <a:endParaRPr kumimoji="1" lang="ja-JP" altLang="en-US" sz="1600" dirty="0"/>
          </a:p>
        </p:txBody>
      </p:sp>
      <p:sp>
        <p:nvSpPr>
          <p:cNvPr id="26" name="テキスト ボックス 25"/>
          <p:cNvSpPr txBox="1"/>
          <p:nvPr/>
        </p:nvSpPr>
        <p:spPr>
          <a:xfrm>
            <a:off x="183113" y="3341946"/>
            <a:ext cx="492443" cy="338554"/>
          </a:xfrm>
          <a:prstGeom prst="rect">
            <a:avLst/>
          </a:prstGeom>
          <a:noFill/>
        </p:spPr>
        <p:txBody>
          <a:bodyPr wrap="none" rtlCol="0">
            <a:spAutoFit/>
          </a:bodyPr>
          <a:lstStyle/>
          <a:p>
            <a:r>
              <a:rPr lang="en-US" altLang="ja-JP" sz="1600" dirty="0" smtClean="0"/>
              <a:t>400</a:t>
            </a:r>
            <a:endParaRPr kumimoji="1" lang="ja-JP" altLang="en-US" sz="1600" dirty="0"/>
          </a:p>
        </p:txBody>
      </p:sp>
      <p:sp>
        <p:nvSpPr>
          <p:cNvPr id="27" name="テキスト ボックス 26"/>
          <p:cNvSpPr txBox="1"/>
          <p:nvPr/>
        </p:nvSpPr>
        <p:spPr>
          <a:xfrm>
            <a:off x="169634" y="2930080"/>
            <a:ext cx="492443" cy="338554"/>
          </a:xfrm>
          <a:prstGeom prst="rect">
            <a:avLst/>
          </a:prstGeom>
          <a:noFill/>
        </p:spPr>
        <p:txBody>
          <a:bodyPr wrap="none" rtlCol="0">
            <a:spAutoFit/>
          </a:bodyPr>
          <a:lstStyle/>
          <a:p>
            <a:r>
              <a:rPr lang="en-US" altLang="ja-JP" sz="1600" dirty="0" smtClean="0"/>
              <a:t>500</a:t>
            </a:r>
            <a:endParaRPr kumimoji="1" lang="ja-JP" altLang="en-US" sz="1600" dirty="0"/>
          </a:p>
        </p:txBody>
      </p:sp>
      <p:sp>
        <p:nvSpPr>
          <p:cNvPr id="28" name="テキスト ボックス 27"/>
          <p:cNvSpPr txBox="1"/>
          <p:nvPr/>
        </p:nvSpPr>
        <p:spPr>
          <a:xfrm>
            <a:off x="175284" y="2528203"/>
            <a:ext cx="492443" cy="338554"/>
          </a:xfrm>
          <a:prstGeom prst="rect">
            <a:avLst/>
          </a:prstGeom>
          <a:noFill/>
        </p:spPr>
        <p:txBody>
          <a:bodyPr wrap="none" rtlCol="0">
            <a:spAutoFit/>
          </a:bodyPr>
          <a:lstStyle/>
          <a:p>
            <a:r>
              <a:rPr lang="en-US" altLang="ja-JP" sz="1600" dirty="0" smtClean="0"/>
              <a:t>600</a:t>
            </a:r>
            <a:endParaRPr kumimoji="1" lang="ja-JP" altLang="en-US" sz="1600" dirty="0"/>
          </a:p>
        </p:txBody>
      </p:sp>
      <p:sp>
        <p:nvSpPr>
          <p:cNvPr id="29" name="テキスト ボックス 28"/>
          <p:cNvSpPr txBox="1"/>
          <p:nvPr/>
        </p:nvSpPr>
        <p:spPr>
          <a:xfrm>
            <a:off x="171625" y="2119266"/>
            <a:ext cx="492443" cy="338554"/>
          </a:xfrm>
          <a:prstGeom prst="rect">
            <a:avLst/>
          </a:prstGeom>
          <a:noFill/>
        </p:spPr>
        <p:txBody>
          <a:bodyPr wrap="none" rtlCol="0">
            <a:spAutoFit/>
          </a:bodyPr>
          <a:lstStyle/>
          <a:p>
            <a:r>
              <a:rPr lang="en-US" altLang="ja-JP" sz="1600" dirty="0" smtClean="0"/>
              <a:t>700</a:t>
            </a:r>
            <a:endParaRPr kumimoji="1" lang="ja-JP" altLang="en-US" sz="1600" dirty="0"/>
          </a:p>
        </p:txBody>
      </p:sp>
      <p:sp>
        <p:nvSpPr>
          <p:cNvPr id="32" name="正方形/長方形 31"/>
          <p:cNvSpPr/>
          <p:nvPr/>
        </p:nvSpPr>
        <p:spPr bwMode="auto">
          <a:xfrm>
            <a:off x="4793989" y="2304625"/>
            <a:ext cx="230833" cy="2880320"/>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33" name="テキスト ボックス 32"/>
          <p:cNvSpPr txBox="1"/>
          <p:nvPr/>
        </p:nvSpPr>
        <p:spPr>
          <a:xfrm>
            <a:off x="4836096" y="4968752"/>
            <a:ext cx="287258" cy="338554"/>
          </a:xfrm>
          <a:prstGeom prst="rect">
            <a:avLst/>
          </a:prstGeom>
          <a:noFill/>
        </p:spPr>
        <p:txBody>
          <a:bodyPr wrap="none" rtlCol="0">
            <a:spAutoFit/>
          </a:bodyPr>
          <a:lstStyle/>
          <a:p>
            <a:r>
              <a:rPr kumimoji="1" lang="en-US" altLang="ja-JP" sz="1600" dirty="0" smtClean="0"/>
              <a:t>0</a:t>
            </a:r>
            <a:endParaRPr kumimoji="1" lang="ja-JP" altLang="en-US" sz="1600" dirty="0"/>
          </a:p>
        </p:txBody>
      </p:sp>
      <p:sp>
        <p:nvSpPr>
          <p:cNvPr id="34" name="テキスト ボックス 33"/>
          <p:cNvSpPr txBox="1"/>
          <p:nvPr/>
        </p:nvSpPr>
        <p:spPr>
          <a:xfrm>
            <a:off x="4725467" y="4760096"/>
            <a:ext cx="389850" cy="338554"/>
          </a:xfrm>
          <a:prstGeom prst="rect">
            <a:avLst/>
          </a:prstGeom>
          <a:noFill/>
        </p:spPr>
        <p:txBody>
          <a:bodyPr wrap="none" rtlCol="0">
            <a:spAutoFit/>
          </a:bodyPr>
          <a:lstStyle/>
          <a:p>
            <a:r>
              <a:rPr kumimoji="1" lang="en-US" altLang="ja-JP" sz="1600" dirty="0" smtClean="0"/>
              <a:t>20</a:t>
            </a:r>
            <a:endParaRPr kumimoji="1" lang="ja-JP" altLang="en-US" sz="1600" dirty="0"/>
          </a:p>
        </p:txBody>
      </p:sp>
      <p:sp>
        <p:nvSpPr>
          <p:cNvPr id="35" name="テキスト ボックス 34"/>
          <p:cNvSpPr txBox="1"/>
          <p:nvPr/>
        </p:nvSpPr>
        <p:spPr>
          <a:xfrm>
            <a:off x="4725467" y="4526885"/>
            <a:ext cx="389850" cy="338554"/>
          </a:xfrm>
          <a:prstGeom prst="rect">
            <a:avLst/>
          </a:prstGeom>
          <a:noFill/>
        </p:spPr>
        <p:txBody>
          <a:bodyPr wrap="none" rtlCol="0">
            <a:spAutoFit/>
          </a:bodyPr>
          <a:lstStyle/>
          <a:p>
            <a:r>
              <a:rPr kumimoji="1" lang="en-US" altLang="ja-JP" sz="1600" dirty="0" smtClean="0"/>
              <a:t>40</a:t>
            </a:r>
            <a:endParaRPr kumimoji="1" lang="ja-JP" altLang="en-US" sz="1600" dirty="0"/>
          </a:p>
        </p:txBody>
      </p:sp>
      <p:sp>
        <p:nvSpPr>
          <p:cNvPr id="36" name="テキスト ボックス 35"/>
          <p:cNvSpPr txBox="1"/>
          <p:nvPr/>
        </p:nvSpPr>
        <p:spPr>
          <a:xfrm>
            <a:off x="4735497" y="4310310"/>
            <a:ext cx="389850" cy="338554"/>
          </a:xfrm>
          <a:prstGeom prst="rect">
            <a:avLst/>
          </a:prstGeom>
          <a:noFill/>
        </p:spPr>
        <p:txBody>
          <a:bodyPr wrap="none" rtlCol="0">
            <a:spAutoFit/>
          </a:bodyPr>
          <a:lstStyle/>
          <a:p>
            <a:r>
              <a:rPr kumimoji="1" lang="en-US" altLang="ja-JP" sz="1600" dirty="0" smtClean="0"/>
              <a:t>60</a:t>
            </a:r>
            <a:endParaRPr kumimoji="1" lang="ja-JP" altLang="en-US" sz="1600" dirty="0"/>
          </a:p>
        </p:txBody>
      </p:sp>
      <p:sp>
        <p:nvSpPr>
          <p:cNvPr id="37" name="テキスト ボックス 36"/>
          <p:cNvSpPr txBox="1"/>
          <p:nvPr/>
        </p:nvSpPr>
        <p:spPr>
          <a:xfrm>
            <a:off x="4725467" y="4066352"/>
            <a:ext cx="389850" cy="338554"/>
          </a:xfrm>
          <a:prstGeom prst="rect">
            <a:avLst/>
          </a:prstGeom>
          <a:noFill/>
        </p:spPr>
        <p:txBody>
          <a:bodyPr wrap="none" rtlCol="0">
            <a:spAutoFit/>
          </a:bodyPr>
          <a:lstStyle/>
          <a:p>
            <a:r>
              <a:rPr kumimoji="1" lang="en-US" altLang="ja-JP" sz="1600" dirty="0" smtClean="0"/>
              <a:t>80</a:t>
            </a:r>
            <a:endParaRPr kumimoji="1" lang="ja-JP" altLang="en-US" sz="1600" dirty="0"/>
          </a:p>
        </p:txBody>
      </p:sp>
      <p:sp>
        <p:nvSpPr>
          <p:cNvPr id="38" name="テキスト ボックス 37"/>
          <p:cNvSpPr txBox="1"/>
          <p:nvPr/>
        </p:nvSpPr>
        <p:spPr>
          <a:xfrm>
            <a:off x="4619468" y="3849777"/>
            <a:ext cx="492443" cy="338554"/>
          </a:xfrm>
          <a:prstGeom prst="rect">
            <a:avLst/>
          </a:prstGeom>
          <a:noFill/>
        </p:spPr>
        <p:txBody>
          <a:bodyPr wrap="none" rtlCol="0">
            <a:spAutoFit/>
          </a:bodyPr>
          <a:lstStyle/>
          <a:p>
            <a:r>
              <a:rPr kumimoji="1" lang="en-US" altLang="ja-JP" sz="1600" dirty="0" smtClean="0"/>
              <a:t>100</a:t>
            </a:r>
            <a:endParaRPr kumimoji="1" lang="ja-JP" altLang="en-US" sz="1600" dirty="0"/>
          </a:p>
        </p:txBody>
      </p:sp>
      <p:sp>
        <p:nvSpPr>
          <p:cNvPr id="39" name="テキスト ボックス 38"/>
          <p:cNvSpPr txBox="1"/>
          <p:nvPr/>
        </p:nvSpPr>
        <p:spPr>
          <a:xfrm>
            <a:off x="4639445" y="3607040"/>
            <a:ext cx="492443" cy="338554"/>
          </a:xfrm>
          <a:prstGeom prst="rect">
            <a:avLst/>
          </a:prstGeom>
          <a:noFill/>
        </p:spPr>
        <p:txBody>
          <a:bodyPr wrap="none" rtlCol="0">
            <a:spAutoFit/>
          </a:bodyPr>
          <a:lstStyle/>
          <a:p>
            <a:r>
              <a:rPr kumimoji="1" lang="en-US" altLang="ja-JP" sz="1600" dirty="0" smtClean="0"/>
              <a:t>120</a:t>
            </a:r>
            <a:endParaRPr kumimoji="1" lang="ja-JP" altLang="en-US" sz="1600" dirty="0"/>
          </a:p>
        </p:txBody>
      </p:sp>
      <p:sp>
        <p:nvSpPr>
          <p:cNvPr id="40" name="テキスト ボックス 39"/>
          <p:cNvSpPr txBox="1"/>
          <p:nvPr/>
        </p:nvSpPr>
        <p:spPr>
          <a:xfrm>
            <a:off x="4630784" y="3172669"/>
            <a:ext cx="492443" cy="338554"/>
          </a:xfrm>
          <a:prstGeom prst="rect">
            <a:avLst/>
          </a:prstGeom>
          <a:noFill/>
        </p:spPr>
        <p:txBody>
          <a:bodyPr wrap="none" rtlCol="0">
            <a:spAutoFit/>
          </a:bodyPr>
          <a:lstStyle/>
          <a:p>
            <a:r>
              <a:rPr kumimoji="1" lang="en-US" altLang="ja-JP" sz="1600" dirty="0" smtClean="0"/>
              <a:t>160</a:t>
            </a:r>
            <a:endParaRPr kumimoji="1" lang="ja-JP" altLang="en-US" sz="1600" dirty="0"/>
          </a:p>
        </p:txBody>
      </p:sp>
      <p:sp>
        <p:nvSpPr>
          <p:cNvPr id="41" name="テキスト ボックス 40"/>
          <p:cNvSpPr txBox="1"/>
          <p:nvPr/>
        </p:nvSpPr>
        <p:spPr>
          <a:xfrm>
            <a:off x="4645096" y="2936225"/>
            <a:ext cx="492443" cy="338554"/>
          </a:xfrm>
          <a:prstGeom prst="rect">
            <a:avLst/>
          </a:prstGeom>
          <a:noFill/>
        </p:spPr>
        <p:txBody>
          <a:bodyPr wrap="none" rtlCol="0">
            <a:spAutoFit/>
          </a:bodyPr>
          <a:lstStyle/>
          <a:p>
            <a:r>
              <a:rPr kumimoji="1" lang="en-US" altLang="ja-JP" sz="1600" dirty="0" smtClean="0"/>
              <a:t>180</a:t>
            </a:r>
            <a:endParaRPr kumimoji="1" lang="ja-JP" altLang="en-US" sz="1600" dirty="0"/>
          </a:p>
        </p:txBody>
      </p:sp>
      <p:sp>
        <p:nvSpPr>
          <p:cNvPr id="42" name="テキスト ボックス 41"/>
          <p:cNvSpPr txBox="1"/>
          <p:nvPr/>
        </p:nvSpPr>
        <p:spPr>
          <a:xfrm>
            <a:off x="4632904" y="2689235"/>
            <a:ext cx="492443" cy="338554"/>
          </a:xfrm>
          <a:prstGeom prst="rect">
            <a:avLst/>
          </a:prstGeom>
          <a:noFill/>
        </p:spPr>
        <p:txBody>
          <a:bodyPr wrap="none" rtlCol="0">
            <a:spAutoFit/>
          </a:bodyPr>
          <a:lstStyle/>
          <a:p>
            <a:r>
              <a:rPr kumimoji="1" lang="en-US" altLang="ja-JP" sz="1600" dirty="0" smtClean="0"/>
              <a:t>200</a:t>
            </a:r>
            <a:endParaRPr kumimoji="1" lang="ja-JP" altLang="en-US" sz="1600" dirty="0"/>
          </a:p>
        </p:txBody>
      </p:sp>
      <p:sp>
        <p:nvSpPr>
          <p:cNvPr id="43" name="テキスト ボックス 42"/>
          <p:cNvSpPr txBox="1"/>
          <p:nvPr/>
        </p:nvSpPr>
        <p:spPr>
          <a:xfrm>
            <a:off x="4630783" y="2475852"/>
            <a:ext cx="492443" cy="338554"/>
          </a:xfrm>
          <a:prstGeom prst="rect">
            <a:avLst/>
          </a:prstGeom>
          <a:noFill/>
        </p:spPr>
        <p:txBody>
          <a:bodyPr wrap="none" rtlCol="0">
            <a:spAutoFit/>
          </a:bodyPr>
          <a:lstStyle/>
          <a:p>
            <a:r>
              <a:rPr kumimoji="1" lang="en-US" altLang="ja-JP" sz="1600" dirty="0" smtClean="0"/>
              <a:t>220</a:t>
            </a:r>
            <a:endParaRPr kumimoji="1" lang="ja-JP" altLang="en-US" sz="1600" dirty="0"/>
          </a:p>
        </p:txBody>
      </p:sp>
      <p:sp>
        <p:nvSpPr>
          <p:cNvPr id="45" name="テキスト ボックス 44"/>
          <p:cNvSpPr txBox="1"/>
          <p:nvPr/>
        </p:nvSpPr>
        <p:spPr>
          <a:xfrm>
            <a:off x="4651447" y="2236947"/>
            <a:ext cx="492443" cy="338554"/>
          </a:xfrm>
          <a:prstGeom prst="rect">
            <a:avLst/>
          </a:prstGeom>
          <a:noFill/>
        </p:spPr>
        <p:txBody>
          <a:bodyPr wrap="none" rtlCol="0">
            <a:spAutoFit/>
          </a:bodyPr>
          <a:lstStyle/>
          <a:p>
            <a:r>
              <a:rPr kumimoji="1" lang="en-US" altLang="ja-JP" sz="1600" dirty="0" smtClean="0"/>
              <a:t>240</a:t>
            </a:r>
            <a:endParaRPr kumimoji="1" lang="ja-JP" altLang="en-US" sz="1600" dirty="0"/>
          </a:p>
        </p:txBody>
      </p:sp>
      <p:sp>
        <p:nvSpPr>
          <p:cNvPr id="30" name="テキスト ボックス 29"/>
          <p:cNvSpPr txBox="1"/>
          <p:nvPr/>
        </p:nvSpPr>
        <p:spPr>
          <a:xfrm>
            <a:off x="4630911" y="3397468"/>
            <a:ext cx="492443" cy="338554"/>
          </a:xfrm>
          <a:prstGeom prst="rect">
            <a:avLst/>
          </a:prstGeom>
          <a:noFill/>
        </p:spPr>
        <p:txBody>
          <a:bodyPr wrap="none" rtlCol="0">
            <a:spAutoFit/>
          </a:bodyPr>
          <a:lstStyle/>
          <a:p>
            <a:r>
              <a:rPr lang="en-US" altLang="ja-JP" sz="1600" dirty="0" smtClean="0"/>
              <a:t>140</a:t>
            </a:r>
            <a:endParaRPr kumimoji="1" lang="ja-JP" altLang="en-US" sz="1600" dirty="0"/>
          </a:p>
        </p:txBody>
      </p:sp>
      <p:sp>
        <p:nvSpPr>
          <p:cNvPr id="46" name="正方形/長方形 45"/>
          <p:cNvSpPr/>
          <p:nvPr/>
        </p:nvSpPr>
        <p:spPr bwMode="auto">
          <a:xfrm>
            <a:off x="4461092" y="3426658"/>
            <a:ext cx="230832" cy="84623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9" name="テキスト ボックス 8"/>
          <p:cNvSpPr txBox="1"/>
          <p:nvPr/>
        </p:nvSpPr>
        <p:spPr>
          <a:xfrm>
            <a:off x="4368418" y="3221187"/>
            <a:ext cx="461665" cy="1015663"/>
          </a:xfrm>
          <a:prstGeom prst="rect">
            <a:avLst/>
          </a:prstGeom>
          <a:noFill/>
        </p:spPr>
        <p:txBody>
          <a:bodyPr vert="eaVert" wrap="none" rtlCol="0">
            <a:spAutoFit/>
          </a:bodyPr>
          <a:lstStyle/>
          <a:p>
            <a:r>
              <a:rPr kumimoji="1" lang="ja-JP" altLang="en-US" dirty="0" smtClean="0"/>
              <a:t>行動回数</a:t>
            </a:r>
            <a:endParaRPr kumimoji="1" lang="en-US" altLang="ja-JP" dirty="0" smtClean="0"/>
          </a:p>
        </p:txBody>
      </p:sp>
      <p:grpSp>
        <p:nvGrpSpPr>
          <p:cNvPr id="105" name="グループ化 104"/>
          <p:cNvGrpSpPr/>
          <p:nvPr/>
        </p:nvGrpSpPr>
        <p:grpSpPr>
          <a:xfrm>
            <a:off x="1610728" y="1665342"/>
            <a:ext cx="2791025" cy="549719"/>
            <a:chOff x="1613681" y="2189099"/>
            <a:chExt cx="2791025" cy="549719"/>
          </a:xfrm>
        </p:grpSpPr>
        <p:sp>
          <p:nvSpPr>
            <p:cNvPr id="106" name="正方形/長方形 105"/>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07" name="グループ化 106"/>
            <p:cNvGrpSpPr/>
            <p:nvPr/>
          </p:nvGrpSpPr>
          <p:grpSpPr>
            <a:xfrm>
              <a:off x="1613681" y="2207845"/>
              <a:ext cx="2655678" cy="530973"/>
              <a:chOff x="4646400" y="5953897"/>
              <a:chExt cx="2655678" cy="530973"/>
            </a:xfrm>
          </p:grpSpPr>
          <p:sp>
            <p:nvSpPr>
              <p:cNvPr id="108" name="正方形/長方形 107"/>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09" name="グループ化 108"/>
              <p:cNvGrpSpPr/>
              <p:nvPr/>
            </p:nvGrpSpPr>
            <p:grpSpPr>
              <a:xfrm>
                <a:off x="4646400" y="5953897"/>
                <a:ext cx="2655678" cy="530973"/>
                <a:chOff x="3428490" y="5790088"/>
                <a:chExt cx="2655678" cy="530973"/>
              </a:xfrm>
            </p:grpSpPr>
            <p:cxnSp>
              <p:nvCxnSpPr>
                <p:cNvPr id="110" name="直線コネクタ 109"/>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4677301" y="5790088"/>
                  <a:ext cx="902811" cy="307777"/>
                </a:xfrm>
                <a:prstGeom prst="rect">
                  <a:avLst/>
                </a:prstGeom>
                <a:noFill/>
              </p:spPr>
              <p:txBody>
                <a:bodyPr wrap="none" rtlCol="0">
                  <a:spAutoFit/>
                </a:bodyPr>
                <a:lstStyle/>
                <a:p>
                  <a:r>
                    <a:rPr lang="ja-JP" altLang="en-US" sz="1400" dirty="0"/>
                    <a:t>強化学習</a:t>
                  </a:r>
                  <a:endParaRPr kumimoji="1" lang="ja-JP" altLang="en-US" sz="1400" dirty="0"/>
                </a:p>
              </p:txBody>
            </p:sp>
            <p:cxnSp>
              <p:nvCxnSpPr>
                <p:cNvPr id="112" name="直線コネクタ 111"/>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3428490" y="6013284"/>
                  <a:ext cx="2159566" cy="307777"/>
                </a:xfrm>
                <a:prstGeom prst="rect">
                  <a:avLst/>
                </a:prstGeom>
                <a:noFill/>
              </p:spPr>
              <p:txBody>
                <a:bodyPr wrap="none" rtlCol="0">
                  <a:spAutoFit/>
                </a:bodyPr>
                <a:lstStyle/>
                <a:p>
                  <a:r>
                    <a:rPr lang="ja-JP" altLang="en-US" sz="1400" dirty="0" smtClean="0"/>
                    <a:t>動的学習空間 </a:t>
                  </a:r>
                  <a:r>
                    <a:rPr lang="en-US" altLang="ja-JP" sz="1400" dirty="0" smtClean="0"/>
                    <a:t>+</a:t>
                  </a:r>
                  <a:r>
                    <a:rPr lang="ja-JP" altLang="en-US" sz="1400" dirty="0" smtClean="0"/>
                    <a:t> 強化学習</a:t>
                  </a:r>
                  <a:endParaRPr kumimoji="1" lang="ja-JP" altLang="en-US" sz="1400" dirty="0"/>
                </a:p>
              </p:txBody>
            </p:sp>
          </p:grpSp>
        </p:grpSp>
      </p:grpSp>
      <p:grpSp>
        <p:nvGrpSpPr>
          <p:cNvPr id="62" name="グループ化 61"/>
          <p:cNvGrpSpPr/>
          <p:nvPr/>
        </p:nvGrpSpPr>
        <p:grpSpPr>
          <a:xfrm>
            <a:off x="6216085" y="1662669"/>
            <a:ext cx="2791025" cy="549719"/>
            <a:chOff x="1613681" y="2189099"/>
            <a:chExt cx="2791025" cy="549719"/>
          </a:xfrm>
        </p:grpSpPr>
        <p:sp>
          <p:nvSpPr>
            <p:cNvPr id="63" name="正方形/長方形 62"/>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64" name="グループ化 63"/>
            <p:cNvGrpSpPr/>
            <p:nvPr/>
          </p:nvGrpSpPr>
          <p:grpSpPr>
            <a:xfrm>
              <a:off x="1613681" y="2207845"/>
              <a:ext cx="2655678" cy="530973"/>
              <a:chOff x="4646400" y="5953897"/>
              <a:chExt cx="2655678" cy="530973"/>
            </a:xfrm>
          </p:grpSpPr>
          <p:sp>
            <p:nvSpPr>
              <p:cNvPr id="65" name="正方形/長方形 64"/>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66" name="グループ化 65"/>
              <p:cNvGrpSpPr/>
              <p:nvPr/>
            </p:nvGrpSpPr>
            <p:grpSpPr>
              <a:xfrm>
                <a:off x="4646400" y="5953897"/>
                <a:ext cx="2655678" cy="530973"/>
                <a:chOff x="3428490" y="5790088"/>
                <a:chExt cx="2655678" cy="530973"/>
              </a:xfrm>
            </p:grpSpPr>
            <p:cxnSp>
              <p:nvCxnSpPr>
                <p:cNvPr id="67" name="直線コネクタ 66"/>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4677301" y="5790088"/>
                  <a:ext cx="902811" cy="307777"/>
                </a:xfrm>
                <a:prstGeom prst="rect">
                  <a:avLst/>
                </a:prstGeom>
                <a:noFill/>
              </p:spPr>
              <p:txBody>
                <a:bodyPr wrap="none" rtlCol="0">
                  <a:spAutoFit/>
                </a:bodyPr>
                <a:lstStyle/>
                <a:p>
                  <a:r>
                    <a:rPr lang="ja-JP" altLang="en-US" sz="1400" dirty="0"/>
                    <a:t>強化学習</a:t>
                  </a:r>
                  <a:endParaRPr kumimoji="1" lang="ja-JP" altLang="en-US" sz="1400" dirty="0"/>
                </a:p>
              </p:txBody>
            </p:sp>
            <p:cxnSp>
              <p:nvCxnSpPr>
                <p:cNvPr id="69" name="直線コネクタ 68"/>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3428490" y="6013284"/>
                  <a:ext cx="2159566" cy="307777"/>
                </a:xfrm>
                <a:prstGeom prst="rect">
                  <a:avLst/>
                </a:prstGeom>
                <a:noFill/>
              </p:spPr>
              <p:txBody>
                <a:bodyPr wrap="none" rtlCol="0">
                  <a:spAutoFit/>
                </a:bodyPr>
                <a:lstStyle/>
                <a:p>
                  <a:r>
                    <a:rPr lang="ja-JP" altLang="en-US" sz="1400" dirty="0" smtClean="0"/>
                    <a:t>動的学習空間 </a:t>
                  </a:r>
                  <a:r>
                    <a:rPr lang="en-US" altLang="ja-JP" sz="1400" dirty="0" smtClean="0"/>
                    <a:t>+</a:t>
                  </a:r>
                  <a:r>
                    <a:rPr lang="ja-JP" altLang="en-US" sz="1400" dirty="0" smtClean="0"/>
                    <a:t> 強化学習</a:t>
                  </a:r>
                  <a:endParaRPr kumimoji="1" lang="ja-JP" altLang="en-US" sz="1400" dirty="0"/>
                </a:p>
              </p:txBody>
            </p:sp>
          </p:grpSp>
        </p:grpSp>
      </p:grpSp>
      <p:sp>
        <p:nvSpPr>
          <p:cNvPr id="3" name="正方形/長方形 2"/>
          <p:cNvSpPr/>
          <p:nvPr/>
        </p:nvSpPr>
        <p:spPr bwMode="auto">
          <a:xfrm>
            <a:off x="2457112" y="2304624"/>
            <a:ext cx="1911306" cy="392855"/>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
        <p:nvSpPr>
          <p:cNvPr id="55" name="正方形/長方形 54"/>
          <p:cNvSpPr/>
          <p:nvPr/>
        </p:nvSpPr>
        <p:spPr bwMode="auto">
          <a:xfrm>
            <a:off x="6898969" y="2316009"/>
            <a:ext cx="1911306" cy="392855"/>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Tree>
    <p:extLst>
      <p:ext uri="{BB962C8B-B14F-4D97-AF65-F5344CB8AC3E}">
        <p14:creationId xmlns:p14="http://schemas.microsoft.com/office/powerpoint/2010/main" val="2661510514"/>
      </p:ext>
    </p:extLst>
  </p:cSld>
  <p:clrMapOvr>
    <a:masterClrMapping/>
  </p:clrMapOvr>
  <mc:AlternateContent xmlns:mc="http://schemas.openxmlformats.org/markup-compatibility/2006" xmlns:p14="http://schemas.microsoft.com/office/powerpoint/2010/main">
    <mc:Choice Requires="p14">
      <p:transition spd="slow" p14:dur="2000" advTm="32887"/>
    </mc:Choice>
    <mc:Fallback xmlns="">
      <p:transition spd="slow" advTm="32887"/>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4" name="テキスト ボックス 3"/>
          <p:cNvSpPr txBox="1"/>
          <p:nvPr/>
        </p:nvSpPr>
        <p:spPr>
          <a:xfrm>
            <a:off x="179512" y="1772816"/>
            <a:ext cx="8374408" cy="3416320"/>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t>タスク達成に重要であるセンサ</a:t>
            </a:r>
            <a:r>
              <a:rPr kumimoji="1" lang="en-US" altLang="ja-JP" sz="2400" dirty="0" smtClean="0"/>
              <a:t>A</a:t>
            </a:r>
            <a:r>
              <a:rPr kumimoji="1" lang="ja-JP" altLang="en-US" sz="2400" dirty="0" smtClean="0"/>
              <a:t>の重要度が高く</a:t>
            </a:r>
            <a:endParaRPr kumimoji="1" lang="en-US" altLang="ja-JP" sz="2400" dirty="0" smtClean="0"/>
          </a:p>
          <a:p>
            <a:pPr>
              <a:buClr>
                <a:schemeClr val="accent5"/>
              </a:buClr>
              <a:buSzPct val="50000"/>
            </a:pPr>
            <a:r>
              <a:rPr lang="ja-JP" altLang="en-US" sz="2400" dirty="0"/>
              <a:t>　</a:t>
            </a:r>
            <a:r>
              <a:rPr lang="ja-JP" altLang="en-US" sz="2400" dirty="0" smtClean="0"/>
              <a:t>タスク達成に重要ではないセンサ</a:t>
            </a:r>
            <a:r>
              <a:rPr lang="en-US" altLang="ja-JP" sz="2400" dirty="0" smtClean="0"/>
              <a:t>B</a:t>
            </a:r>
            <a:r>
              <a:rPr lang="ja-JP" altLang="en-US" sz="2400" dirty="0" smtClean="0"/>
              <a:t>の重要度が低くなった</a:t>
            </a:r>
            <a:endParaRPr lang="en-US" altLang="ja-JP" sz="2400" dirty="0" smtClean="0"/>
          </a:p>
          <a:p>
            <a:pPr>
              <a:buClr>
                <a:schemeClr val="accent5"/>
              </a:buClr>
              <a:buSzPct val="50000"/>
            </a:pPr>
            <a:endParaRPr lang="en-US" altLang="ja-JP" sz="2400" dirty="0" smtClean="0"/>
          </a:p>
          <a:p>
            <a:pPr marL="342900" indent="-342900">
              <a:buClr>
                <a:schemeClr val="accent5"/>
              </a:buClr>
              <a:buSzPct val="50000"/>
              <a:buFont typeface="Wingdings" pitchFamily="2" charset="2"/>
              <a:buChar char="u"/>
            </a:pPr>
            <a:r>
              <a:rPr lang="ja-JP" altLang="en-US" sz="2400" dirty="0" smtClean="0"/>
              <a:t>提案手法ではセンサの重要度を考慮した学習空間を</a:t>
            </a:r>
            <a:endParaRPr lang="en-US" altLang="ja-JP" sz="2400" dirty="0"/>
          </a:p>
          <a:p>
            <a:pPr>
              <a:buClr>
                <a:schemeClr val="accent5"/>
              </a:buClr>
              <a:buSzPct val="50000"/>
            </a:pPr>
            <a:r>
              <a:rPr lang="ja-JP" altLang="en-US" sz="2400" dirty="0" smtClean="0"/>
              <a:t>　構成していた</a:t>
            </a:r>
            <a:endParaRPr lang="en-US" altLang="ja-JP" sz="2400" dirty="0"/>
          </a:p>
          <a:p>
            <a:pPr>
              <a:buClr>
                <a:schemeClr val="accent5"/>
              </a:buClr>
              <a:buSzPct val="50000"/>
            </a:pPr>
            <a:endParaRPr lang="en-US" altLang="ja-JP" sz="2400" dirty="0" smtClean="0"/>
          </a:p>
          <a:p>
            <a:pPr marL="342900" indent="-342900">
              <a:buClr>
                <a:schemeClr val="accent5"/>
              </a:buClr>
              <a:buSzPct val="50000"/>
              <a:buFont typeface="Wingdings" pitchFamily="2" charset="2"/>
              <a:buChar char="u"/>
            </a:pPr>
            <a:r>
              <a:rPr lang="ja-JP" altLang="en-US" sz="2400" dirty="0" smtClean="0"/>
              <a:t>センサの重要度を考慮した学習空間により提案手法は</a:t>
            </a:r>
            <a:endParaRPr lang="en-US" altLang="ja-JP" sz="2400" dirty="0" smtClean="0"/>
          </a:p>
          <a:p>
            <a:pPr>
              <a:buClr>
                <a:schemeClr val="accent5"/>
              </a:buClr>
              <a:buSzPct val="50000"/>
            </a:pPr>
            <a:r>
              <a:rPr lang="ja-JP" altLang="en-US" sz="2400" dirty="0"/>
              <a:t>　一般的</a:t>
            </a:r>
            <a:r>
              <a:rPr lang="ja-JP" altLang="en-US" sz="2400" dirty="0" smtClean="0"/>
              <a:t>な強化学習よりも学習速度が速かった</a:t>
            </a:r>
            <a:endParaRPr lang="en-US" altLang="ja-JP" sz="2400" dirty="0"/>
          </a:p>
          <a:p>
            <a:pPr marL="342900" indent="-342900">
              <a:buClr>
                <a:schemeClr val="accent5"/>
              </a:buClr>
              <a:buSzPct val="50000"/>
              <a:buFont typeface="Wingdings" pitchFamily="2" charset="2"/>
              <a:buChar char="u"/>
            </a:pPr>
            <a:endParaRPr lang="en-US" altLang="ja-JP" sz="2400" dirty="0" smtClean="0"/>
          </a:p>
        </p:txBody>
      </p:sp>
      <p:sp>
        <p:nvSpPr>
          <p:cNvPr id="5" name="テキスト ボックス 4"/>
          <p:cNvSpPr txBox="1"/>
          <p:nvPr/>
        </p:nvSpPr>
        <p:spPr>
          <a:xfrm>
            <a:off x="1940411" y="5380682"/>
            <a:ext cx="4852610" cy="523220"/>
          </a:xfrm>
          <a:prstGeom prst="rect">
            <a:avLst/>
          </a:prstGeom>
          <a:noFill/>
        </p:spPr>
        <p:txBody>
          <a:bodyPr wrap="none" rtlCol="0">
            <a:spAutoFit/>
          </a:bodyPr>
          <a:lstStyle/>
          <a:p>
            <a:r>
              <a:rPr kumimoji="1" lang="ja-JP" altLang="en-US" sz="2800" dirty="0" smtClean="0">
                <a:solidFill>
                  <a:schemeClr val="accent2"/>
                </a:solidFill>
              </a:rPr>
              <a:t>提案手法は有効的に機能した</a:t>
            </a:r>
            <a:endParaRPr kumimoji="1" lang="ja-JP" altLang="en-US" sz="2800" dirty="0">
              <a:solidFill>
                <a:schemeClr val="accent2"/>
              </a:solidFill>
            </a:endParaRPr>
          </a:p>
        </p:txBody>
      </p:sp>
    </p:spTree>
    <p:extLst>
      <p:ext uri="{BB962C8B-B14F-4D97-AF65-F5344CB8AC3E}">
        <p14:creationId xmlns:p14="http://schemas.microsoft.com/office/powerpoint/2010/main" val="2046925424"/>
      </p:ext>
    </p:extLst>
  </p:cSld>
  <p:clrMapOvr>
    <a:masterClrMapping/>
  </p:clrMapOvr>
  <mc:AlternateContent xmlns:mc="http://schemas.openxmlformats.org/markup-compatibility/2006" xmlns:p14="http://schemas.microsoft.com/office/powerpoint/2010/main">
    <mc:Choice Requires="p14">
      <p:transition spd="slow" p14:dur="2000" advTm="37652"/>
    </mc:Choice>
    <mc:Fallback xmlns="">
      <p:transition spd="slow" advTm="3765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a:t>
            </a:r>
            <a:endParaRPr kumimoji="1" lang="ja-JP" altLang="en-US" dirty="0"/>
          </a:p>
        </p:txBody>
      </p:sp>
      <p:sp>
        <p:nvSpPr>
          <p:cNvPr id="5" name="テキスト ボックス 4"/>
          <p:cNvSpPr txBox="1"/>
          <p:nvPr/>
        </p:nvSpPr>
        <p:spPr>
          <a:xfrm>
            <a:off x="539552" y="2142586"/>
            <a:ext cx="3608680" cy="461665"/>
          </a:xfrm>
          <a:prstGeom prst="rect">
            <a:avLst/>
          </a:prstGeom>
          <a:noFill/>
        </p:spPr>
        <p:txBody>
          <a:bodyPr wrap="none" rtlCol="0">
            <a:spAutoFit/>
          </a:bodyPr>
          <a:lstStyle/>
          <a:p>
            <a:pPr marL="342900" indent="-342900">
              <a:buClr>
                <a:schemeClr val="accent5"/>
              </a:buClr>
              <a:buSzPct val="50000"/>
              <a:buFont typeface="Wingdings" pitchFamily="2" charset="2"/>
              <a:buChar char="u"/>
            </a:pPr>
            <a:r>
              <a:rPr kumimoji="1" lang="ja-JP" altLang="en-US" sz="2400" dirty="0" smtClean="0">
                <a:solidFill>
                  <a:schemeClr val="accent5"/>
                </a:solidFill>
              </a:rPr>
              <a:t>遅延報酬環境への適用</a:t>
            </a:r>
            <a:endParaRPr kumimoji="1" lang="en-US" altLang="ja-JP" sz="2400" dirty="0" smtClean="0">
              <a:solidFill>
                <a:schemeClr val="accent5"/>
              </a:solidFill>
            </a:endParaRPr>
          </a:p>
        </p:txBody>
      </p:sp>
      <p:sp>
        <p:nvSpPr>
          <p:cNvPr id="6" name="テキスト ボックス 5"/>
          <p:cNvSpPr txBox="1"/>
          <p:nvPr/>
        </p:nvSpPr>
        <p:spPr>
          <a:xfrm>
            <a:off x="539552" y="3861047"/>
            <a:ext cx="2935419" cy="461665"/>
          </a:xfrm>
          <a:prstGeom prst="rect">
            <a:avLst/>
          </a:prstGeom>
          <a:noFill/>
        </p:spPr>
        <p:txBody>
          <a:bodyPr wrap="none" rtlCol="0">
            <a:spAutoFit/>
          </a:bodyPr>
          <a:lstStyle/>
          <a:p>
            <a:pPr marL="285750" indent="-285750">
              <a:buClr>
                <a:schemeClr val="accent5"/>
              </a:buClr>
              <a:buSzPct val="50000"/>
              <a:buFont typeface="Wingdings" pitchFamily="2" charset="2"/>
              <a:buChar char="u"/>
            </a:pPr>
            <a:r>
              <a:rPr kumimoji="1" lang="ja-JP" altLang="en-US" sz="2400" dirty="0" smtClean="0">
                <a:solidFill>
                  <a:schemeClr val="accent5"/>
                </a:solidFill>
              </a:rPr>
              <a:t>さらなる検証実験</a:t>
            </a:r>
            <a:endParaRPr kumimoji="1" lang="ja-JP" altLang="en-US" sz="2400" dirty="0">
              <a:solidFill>
                <a:schemeClr val="accent5"/>
              </a:solidFill>
            </a:endParaRPr>
          </a:p>
        </p:txBody>
      </p:sp>
      <p:sp>
        <p:nvSpPr>
          <p:cNvPr id="8" name="テキスト ボックス 7"/>
          <p:cNvSpPr txBox="1"/>
          <p:nvPr/>
        </p:nvSpPr>
        <p:spPr>
          <a:xfrm>
            <a:off x="978133" y="2694111"/>
            <a:ext cx="6340197" cy="830997"/>
          </a:xfrm>
          <a:prstGeom prst="rect">
            <a:avLst/>
          </a:prstGeom>
          <a:noFill/>
        </p:spPr>
        <p:txBody>
          <a:bodyPr wrap="none" rtlCol="0">
            <a:spAutoFit/>
          </a:bodyPr>
          <a:lstStyle/>
          <a:p>
            <a:r>
              <a:rPr kumimoji="1" lang="ja-JP" altLang="en-US" sz="2400" dirty="0" smtClean="0"/>
              <a:t>提案手法は即時報酬環境を想定しているため</a:t>
            </a:r>
            <a:endParaRPr kumimoji="1" lang="en-US" altLang="ja-JP" sz="2400" dirty="0" smtClean="0"/>
          </a:p>
          <a:p>
            <a:r>
              <a:rPr lang="ja-JP" altLang="en-US" sz="2400" dirty="0" smtClean="0"/>
              <a:t>遅延報酬環境への適用</a:t>
            </a:r>
            <a:r>
              <a:rPr lang="ja-JP" altLang="en-US" sz="2400" dirty="0"/>
              <a:t>に</a:t>
            </a:r>
            <a:r>
              <a:rPr lang="ja-JP" altLang="en-US" sz="2400" dirty="0" smtClean="0"/>
              <a:t>は改良が必要である</a:t>
            </a:r>
            <a:endParaRPr kumimoji="1" lang="ja-JP" altLang="en-US" sz="2400" dirty="0"/>
          </a:p>
        </p:txBody>
      </p:sp>
      <p:sp>
        <p:nvSpPr>
          <p:cNvPr id="9" name="テキスト ボックス 8"/>
          <p:cNvSpPr txBox="1"/>
          <p:nvPr/>
        </p:nvSpPr>
        <p:spPr>
          <a:xfrm>
            <a:off x="991849" y="4501830"/>
            <a:ext cx="7263527" cy="830997"/>
          </a:xfrm>
          <a:prstGeom prst="rect">
            <a:avLst/>
          </a:prstGeom>
          <a:noFill/>
        </p:spPr>
        <p:txBody>
          <a:bodyPr wrap="none" rtlCol="0">
            <a:spAutoFit/>
          </a:bodyPr>
          <a:lstStyle/>
          <a:p>
            <a:r>
              <a:rPr kumimoji="1" lang="ja-JP" altLang="en-US" sz="2400" dirty="0" smtClean="0"/>
              <a:t>他のタスクや搭載されるセンサが増加した場合でも</a:t>
            </a:r>
            <a:endParaRPr kumimoji="1" lang="en-US" altLang="ja-JP" sz="2400" dirty="0" smtClean="0"/>
          </a:p>
          <a:p>
            <a:r>
              <a:rPr lang="ja-JP" altLang="en-US" sz="2400" dirty="0"/>
              <a:t>提案</a:t>
            </a:r>
            <a:r>
              <a:rPr lang="ja-JP" altLang="en-US" sz="2400" dirty="0" smtClean="0"/>
              <a:t>手法が有効的に機能するか検証する</a:t>
            </a:r>
            <a:endParaRPr kumimoji="1" lang="ja-JP" altLang="en-US" sz="2400" dirty="0"/>
          </a:p>
        </p:txBody>
      </p:sp>
    </p:spTree>
    <p:extLst>
      <p:ext uri="{BB962C8B-B14F-4D97-AF65-F5344CB8AC3E}">
        <p14:creationId xmlns:p14="http://schemas.microsoft.com/office/powerpoint/2010/main" val="2178588490"/>
      </p:ext>
    </p:extLst>
  </p:cSld>
  <p:clrMapOvr>
    <a:masterClrMapping/>
  </p:clrMapOvr>
  <mc:AlternateContent xmlns:mc="http://schemas.openxmlformats.org/markup-compatibility/2006" xmlns:p14="http://schemas.microsoft.com/office/powerpoint/2010/main">
    <mc:Choice Requires="p14">
      <p:transition spd="slow" p14:dur="2000" advTm="5780"/>
    </mc:Choice>
    <mc:Fallback xmlns="">
      <p:transition spd="slow" advTm="578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終わり</a:t>
            </a:r>
            <a:endParaRPr kumimoji="1" lang="ja-JP" altLang="en-US" dirty="0"/>
          </a:p>
        </p:txBody>
      </p:sp>
      <p:sp>
        <p:nvSpPr>
          <p:cNvPr id="3" name="コンテンツ プレースホルダー 2"/>
          <p:cNvSpPr>
            <a:spLocks noGrp="1"/>
          </p:cNvSpPr>
          <p:nvPr>
            <p:ph idx="1"/>
          </p:nvPr>
        </p:nvSpPr>
        <p:spPr>
          <a:xfrm>
            <a:off x="457200" y="1600201"/>
            <a:ext cx="8229600" cy="1612776"/>
          </a:xfrm>
        </p:spPr>
        <p:txBody>
          <a:bodyPr/>
          <a:lstStyle/>
          <a:p>
            <a:pPr marL="0" indent="0">
              <a:buNone/>
            </a:pPr>
            <a:endParaRPr lang="en-US" altLang="ja-JP" dirty="0" smtClean="0"/>
          </a:p>
          <a:p>
            <a:pPr marL="0" indent="0">
              <a:buNone/>
            </a:pPr>
            <a:r>
              <a:rPr lang="ja-JP" altLang="en-US" dirty="0" smtClean="0">
                <a:solidFill>
                  <a:schemeClr val="tx1"/>
                </a:solidFill>
              </a:rPr>
              <a:t>以上で発表を終了します．</a:t>
            </a:r>
            <a:endParaRPr lang="en-US" altLang="ja-JP" dirty="0" smtClean="0">
              <a:solidFill>
                <a:schemeClr val="tx1"/>
              </a:solidFill>
            </a:endParaRPr>
          </a:p>
          <a:p>
            <a:pPr marL="0" indent="0">
              <a:buNone/>
            </a:pPr>
            <a:r>
              <a:rPr kumimoji="1" lang="ja-JP" altLang="en-US" dirty="0" smtClean="0">
                <a:solidFill>
                  <a:schemeClr val="tx1"/>
                </a:solidFill>
              </a:rPr>
              <a:t>ご清聴ありがとうございました．</a:t>
            </a:r>
            <a:endParaRPr kumimoji="1" lang="ja-JP" altLang="en-US" dirty="0">
              <a:solidFill>
                <a:schemeClr val="tx1"/>
              </a:solidFill>
            </a:endParaRPr>
          </a:p>
        </p:txBody>
      </p:sp>
    </p:spTree>
    <p:extLst>
      <p:ext uri="{BB962C8B-B14F-4D97-AF65-F5344CB8AC3E}">
        <p14:creationId xmlns:p14="http://schemas.microsoft.com/office/powerpoint/2010/main" val="2591866847"/>
      </p:ext>
    </p:extLst>
  </p:cSld>
  <p:clrMapOvr>
    <a:masterClrMapping/>
  </p:clrMapOvr>
  <mc:AlternateContent xmlns:mc="http://schemas.openxmlformats.org/markup-compatibility/2006" xmlns:p14="http://schemas.microsoft.com/office/powerpoint/2010/main">
    <mc:Choice Requires="p14">
      <p:transition spd="slow" p14:dur="2000" advTm="5129"/>
    </mc:Choice>
    <mc:Fallback xmlns="">
      <p:transition spd="slow" advTm="512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以下，補足スライド</a:t>
            </a:r>
            <a:endParaRPr kumimoji="1" lang="ja-JP" altLang="en-US" dirty="0"/>
          </a:p>
        </p:txBody>
      </p:sp>
    </p:spTree>
    <p:extLst>
      <p:ext uri="{BB962C8B-B14F-4D97-AF65-F5344CB8AC3E}">
        <p14:creationId xmlns:p14="http://schemas.microsoft.com/office/powerpoint/2010/main" val="52955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重要度の算出</a:t>
            </a:r>
            <a:endParaRPr kumimoji="1" lang="ja-JP" altLang="en-US" dirty="0"/>
          </a:p>
        </p:txBody>
      </p:sp>
      <mc:AlternateContent xmlns:mc="http://schemas.openxmlformats.org/markup-compatibility/2006" xmlns:a14="http://schemas.microsoft.com/office/drawing/2010/main">
        <mc:Choice Requires="a14">
          <p:sp>
            <p:nvSpPr>
              <p:cNvPr id="6" name="テキスト ボックス 5"/>
              <p:cNvSpPr txBox="1"/>
              <p:nvPr/>
            </p:nvSpPr>
            <p:spPr>
              <a:xfrm>
                <a:off x="467544" y="1772816"/>
                <a:ext cx="7534050" cy="461665"/>
              </a:xfrm>
              <a:prstGeom prst="rect">
                <a:avLst/>
              </a:prstGeom>
              <a:noFill/>
            </p:spPr>
            <p:txBody>
              <a:bodyPr wrap="none" rtlCol="0">
                <a:spAutoFit/>
              </a:bodyPr>
              <a:lstStyle/>
              <a:p>
                <a:r>
                  <a:rPr lang="ja-JP" altLang="en-US" sz="2400" dirty="0" smtClean="0">
                    <a:solidFill>
                      <a:schemeClr val="accent2"/>
                    </a:solidFill>
                  </a:rPr>
                  <a:t>回帰係数</a:t>
                </a:r>
                <a14:m>
                  <m:oMath xmlns:m="http://schemas.openxmlformats.org/officeDocument/2006/math">
                    <m:sSub>
                      <m:sSubPr>
                        <m:ctrlPr>
                          <a:rPr lang="en-US" altLang="ja-JP" sz="2400" i="1" smtClean="0">
                            <a:solidFill>
                              <a:schemeClr val="accent2"/>
                            </a:solidFill>
                            <a:latin typeface="Cambria Math"/>
                          </a:rPr>
                        </m:ctrlPr>
                      </m:sSubPr>
                      <m:e>
                        <m:r>
                          <a:rPr lang="en-US" altLang="ja-JP" sz="2400" i="1">
                            <a:solidFill>
                              <a:schemeClr val="accent2"/>
                            </a:solidFill>
                            <a:latin typeface="Cambria Math"/>
                          </a:rPr>
                          <m:t>𝑎</m:t>
                        </m:r>
                      </m:e>
                      <m:sub>
                        <m:r>
                          <a:rPr lang="en-US" altLang="ja-JP" sz="2400" i="1">
                            <a:solidFill>
                              <a:schemeClr val="accent2"/>
                            </a:solidFill>
                            <a:latin typeface="Cambria Math"/>
                          </a:rPr>
                          <m:t>𝑖</m:t>
                        </m:r>
                      </m:sub>
                    </m:sSub>
                  </m:oMath>
                </a14:m>
                <a:r>
                  <a:rPr lang="ja-JP" altLang="en-US" sz="2400" dirty="0" smtClean="0"/>
                  <a:t>は次の連立方程式を解くことで求められる</a:t>
                </a:r>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67544" y="1772816"/>
                <a:ext cx="7534050" cy="461665"/>
              </a:xfrm>
              <a:prstGeom prst="rect">
                <a:avLst/>
              </a:prstGeom>
              <a:blipFill rotWithShape="1">
                <a:blip r:embed="rId2"/>
                <a:stretch>
                  <a:fillRect l="-1294" t="-15789" r="-243"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115616" y="4941168"/>
                <a:ext cx="2611228"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a:rPr>
                          </m:ctrlPr>
                        </m:sSupPr>
                        <m:e>
                          <m:sSub>
                            <m:sSubPr>
                              <m:ctrlPr>
                                <a:rPr lang="en-US" altLang="ja-JP" i="1">
                                  <a:latin typeface="Cambria Math"/>
                                </a:rPr>
                              </m:ctrlPr>
                            </m:sSubPr>
                            <m:e>
                              <m:r>
                                <a:rPr lang="en-US" altLang="ja-JP" i="1">
                                  <a:latin typeface="Cambria Math"/>
                                </a:rPr>
                                <m:t>𝑐</m:t>
                              </m:r>
                            </m:e>
                            <m:sub>
                              <m:r>
                                <a:rPr lang="en-US" altLang="ja-JP" i="1">
                                  <a:latin typeface="Cambria Math"/>
                                </a:rPr>
                                <m:t>𝑥</m:t>
                              </m:r>
                            </m:sub>
                          </m:sSub>
                        </m:e>
                        <m:sup>
                          <m:r>
                            <a:rPr lang="en-US" altLang="ja-JP" i="1">
                              <a:latin typeface="Cambria Math"/>
                            </a:rPr>
                            <m:t>2</m:t>
                          </m:r>
                        </m:sup>
                      </m:sSup>
                      <m:r>
                        <a:rPr kumimoji="1" lang="en-US" altLang="ja-JP" b="0" i="1" smtClean="0">
                          <a:latin typeface="Cambria Math"/>
                        </a:rPr>
                        <m:t>=  </m:t>
                      </m:r>
                      <m:f>
                        <m:fPr>
                          <m:ctrlPr>
                            <a:rPr kumimoji="1" lang="en-US" altLang="ja-JP" b="0" i="1" smtClean="0">
                              <a:latin typeface="Cambria Math"/>
                            </a:rPr>
                          </m:ctrlPr>
                        </m:fPr>
                        <m:num>
                          <m:r>
                            <a:rPr kumimoji="1" lang="en-US" altLang="ja-JP" b="0" i="1" smtClean="0">
                              <a:latin typeface="Cambria Math"/>
                            </a:rPr>
                            <m:t>1</m:t>
                          </m:r>
                        </m:num>
                        <m:den>
                          <m:r>
                            <a:rPr kumimoji="1" lang="en-US" altLang="ja-JP" b="0" i="1" smtClean="0">
                              <a:latin typeface="Cambria Math"/>
                            </a:rPr>
                            <m:t>𝑇</m:t>
                          </m:r>
                        </m:den>
                      </m:f>
                      <m:nary>
                        <m:naryPr>
                          <m:chr m:val="∑"/>
                          <m:ctrlPr>
                            <a:rPr kumimoji="1" lang="en-US" altLang="ja-JP" b="0" i="1" smtClean="0">
                              <a:latin typeface="Cambria Math"/>
                            </a:rPr>
                          </m:ctrlPr>
                        </m:naryPr>
                        <m:sub>
                          <m:r>
                            <m:rPr>
                              <m:brk m:alnAt="23"/>
                            </m:rPr>
                            <a:rPr kumimoji="1" lang="en-US" altLang="ja-JP" b="0" i="1" smtClean="0">
                              <a:latin typeface="Cambria Math"/>
                            </a:rPr>
                            <m:t>𝑖</m:t>
                          </m:r>
                          <m:r>
                            <a:rPr kumimoji="1" lang="en-US" altLang="ja-JP" b="0" i="1" smtClean="0">
                              <a:latin typeface="Cambria Math"/>
                            </a:rPr>
                            <m:t>=1</m:t>
                          </m:r>
                        </m:sub>
                        <m:sup>
                          <m:r>
                            <a:rPr kumimoji="1" lang="en-US" altLang="ja-JP" b="0" i="1" smtClean="0">
                              <a:latin typeface="Cambria Math"/>
                            </a:rPr>
                            <m:t>𝑇</m:t>
                          </m:r>
                        </m:sup>
                        <m:e>
                          <m:sSup>
                            <m:sSupPr>
                              <m:ctrlPr>
                                <a:rPr kumimoji="1" lang="en-US" altLang="ja-JP" b="0" i="1" smtClean="0">
                                  <a:latin typeface="Cambria Math"/>
                                </a:rPr>
                              </m:ctrlPr>
                            </m:sSupPr>
                            <m:e>
                              <m:d>
                                <m:dPr>
                                  <m:ctrlPr>
                                    <a:rPr lang="en-US" altLang="ja-JP" i="1">
                                      <a:latin typeface="Cambria Math"/>
                                    </a:rPr>
                                  </m:ctrlPr>
                                </m:dPr>
                                <m:e>
                                  <m:sSub>
                                    <m:sSubPr>
                                      <m:ctrlPr>
                                        <a:rPr lang="en-US" altLang="ja-JP" i="1" smtClean="0">
                                          <a:latin typeface="Cambria Math"/>
                                        </a:rPr>
                                      </m:ctrlPr>
                                    </m:sSubPr>
                                    <m:e>
                                      <m:r>
                                        <a:rPr lang="en-US" altLang="ja-JP" b="0" i="1" smtClean="0">
                                          <a:latin typeface="Cambria Math"/>
                                        </a:rPr>
                                        <m:t>𝑒</m:t>
                                      </m:r>
                                    </m:e>
                                    <m:sub>
                                      <m:r>
                                        <a:rPr lang="en-US" altLang="ja-JP" b="0" i="1" smtClean="0">
                                          <a:latin typeface="Cambria Math"/>
                                        </a:rPr>
                                        <m:t>𝑥</m:t>
                                      </m:r>
                                      <m:r>
                                        <a:rPr lang="en-US" altLang="ja-JP" b="0" i="1" smtClean="0">
                                          <a:latin typeface="Cambria Math"/>
                                        </a:rPr>
                                        <m:t>,</m:t>
                                      </m:r>
                                      <m:r>
                                        <a:rPr lang="en-US" altLang="ja-JP" b="0" i="1" smtClean="0">
                                          <a:latin typeface="Cambria Math"/>
                                        </a:rPr>
                                        <m:t>𝑖</m:t>
                                      </m:r>
                                    </m:sub>
                                  </m:sSub>
                                  <m:r>
                                    <a:rPr lang="en-US" altLang="ja-JP" b="0" i="1" smtClean="0">
                                      <a:latin typeface="Cambria Math"/>
                                    </a:rPr>
                                    <m:t>−</m:t>
                                  </m:r>
                                  <m:sSub>
                                    <m:sSubPr>
                                      <m:ctrlPr>
                                        <a:rPr lang="en-US" altLang="ja-JP" i="1">
                                          <a:latin typeface="Cambria Math"/>
                                        </a:rPr>
                                      </m:ctrlPr>
                                    </m:sSubPr>
                                    <m:e>
                                      <m:acc>
                                        <m:accPr>
                                          <m:chr m:val="̅"/>
                                          <m:ctrlPr>
                                            <a:rPr lang="en-US" altLang="ja-JP" i="1">
                                              <a:latin typeface="Cambria Math"/>
                                            </a:rPr>
                                          </m:ctrlPr>
                                        </m:accPr>
                                        <m:e>
                                          <m:r>
                                            <a:rPr lang="en-US" altLang="ja-JP" i="1">
                                              <a:latin typeface="Cambria Math"/>
                                            </a:rPr>
                                            <m:t>𝐸</m:t>
                                          </m:r>
                                        </m:e>
                                      </m:acc>
                                    </m:e>
                                    <m:sub>
                                      <m:r>
                                        <a:rPr lang="en-US" altLang="ja-JP" i="1">
                                          <a:latin typeface="Cambria Math"/>
                                        </a:rPr>
                                        <m:t>𝑥</m:t>
                                      </m:r>
                                    </m:sub>
                                  </m:sSub>
                                </m:e>
                              </m:d>
                            </m:e>
                            <m:sup>
                              <m:r>
                                <a:rPr kumimoji="1" lang="en-US" altLang="ja-JP" b="0" i="1" smtClean="0">
                                  <a:latin typeface="Cambria Math"/>
                                </a:rPr>
                                <m:t>2</m:t>
                              </m:r>
                            </m:sup>
                          </m:sSup>
                        </m:e>
                      </m:nary>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15616" y="4941168"/>
                <a:ext cx="2611228" cy="871264"/>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4556507" y="4941168"/>
                <a:ext cx="3568092" cy="871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𝑐</m:t>
                          </m:r>
                        </m:e>
                        <m:sub>
                          <m:r>
                            <a:rPr lang="en-US" altLang="ja-JP" b="0" i="1" smtClean="0">
                              <a:latin typeface="Cambria Math"/>
                            </a:rPr>
                            <m:t>𝑥𝑦</m:t>
                          </m:r>
                        </m:sub>
                      </m:sSub>
                      <m:r>
                        <a:rPr lang="en-US" altLang="ja-JP" i="1">
                          <a:latin typeface="Cambria Math"/>
                        </a:rPr>
                        <m:t>=  </m:t>
                      </m:r>
                      <m:f>
                        <m:fPr>
                          <m:ctrlPr>
                            <a:rPr lang="en-US" altLang="ja-JP" i="1">
                              <a:latin typeface="Cambria Math"/>
                            </a:rPr>
                          </m:ctrlPr>
                        </m:fPr>
                        <m:num>
                          <m:r>
                            <a:rPr lang="en-US" altLang="ja-JP" i="1">
                              <a:latin typeface="Cambria Math"/>
                            </a:rPr>
                            <m:t>1</m:t>
                          </m:r>
                        </m:num>
                        <m:den>
                          <m:r>
                            <a:rPr lang="en-US" altLang="ja-JP" b="0" i="1" smtClean="0">
                              <a:latin typeface="Cambria Math"/>
                            </a:rPr>
                            <m:t>𝑇</m:t>
                          </m:r>
                        </m:den>
                      </m:f>
                      <m:nary>
                        <m:naryPr>
                          <m:chr m:val="∑"/>
                          <m:ctrlPr>
                            <a:rPr lang="en-US" altLang="ja-JP" i="1" smtClean="0">
                              <a:latin typeface="Cambria Math"/>
                            </a:rPr>
                          </m:ctrlPr>
                        </m:naryPr>
                        <m:sub>
                          <m:r>
                            <m:rPr>
                              <m:brk m:alnAt="23"/>
                            </m:rPr>
                            <a:rPr lang="en-US" altLang="ja-JP" i="1">
                              <a:latin typeface="Cambria Math"/>
                            </a:rPr>
                            <m:t>𝑖</m:t>
                          </m:r>
                          <m:r>
                            <a:rPr lang="en-US" altLang="ja-JP" i="1">
                              <a:latin typeface="Cambria Math"/>
                            </a:rPr>
                            <m:t>=1</m:t>
                          </m:r>
                        </m:sub>
                        <m:sup>
                          <m:r>
                            <a:rPr lang="en-US" altLang="ja-JP" b="0" i="1" smtClean="0">
                              <a:latin typeface="Cambria Math"/>
                            </a:rPr>
                            <m:t>𝑇</m:t>
                          </m:r>
                        </m:sup>
                        <m:e>
                          <m:d>
                            <m:dPr>
                              <m:ctrlPr>
                                <a:rPr lang="en-US" altLang="ja-JP" i="1">
                                  <a:latin typeface="Cambria Math"/>
                                </a:rPr>
                              </m:ctrlPr>
                            </m:dPr>
                            <m:e>
                              <m:sSub>
                                <m:sSubPr>
                                  <m:ctrlPr>
                                    <a:rPr lang="en-US" altLang="ja-JP" i="1">
                                      <a:latin typeface="Cambria Math"/>
                                    </a:rPr>
                                  </m:ctrlPr>
                                </m:sSubPr>
                                <m:e>
                                  <m:r>
                                    <a:rPr lang="en-US" altLang="ja-JP" b="0" i="1" smtClean="0">
                                      <a:latin typeface="Cambria Math"/>
                                    </a:rPr>
                                    <m:t>𝑒</m:t>
                                  </m:r>
                                </m:e>
                                <m:sub>
                                  <m:r>
                                    <a:rPr lang="en-US" altLang="ja-JP" b="0" i="1" smtClean="0">
                                      <a:latin typeface="Cambria Math"/>
                                    </a:rPr>
                                    <m:t>𝑥</m:t>
                                  </m:r>
                                  <m:r>
                                    <a:rPr lang="en-US" altLang="ja-JP" b="0" i="1" smtClean="0">
                                      <a:latin typeface="Cambria Math"/>
                                    </a:rPr>
                                    <m:t>,</m:t>
                                  </m:r>
                                  <m:r>
                                    <a:rPr lang="en-US" altLang="ja-JP" b="0" i="1" smtClean="0">
                                      <a:latin typeface="Cambria Math"/>
                                    </a:rPr>
                                    <m:t>𝑖</m:t>
                                  </m:r>
                                </m:sub>
                              </m:sSub>
                              <m:r>
                                <a:rPr lang="en-US" altLang="ja-JP" i="1">
                                  <a:latin typeface="Cambria Math"/>
                                </a:rPr>
                                <m:t>−</m:t>
                              </m:r>
                              <m:sSub>
                                <m:sSubPr>
                                  <m:ctrlPr>
                                    <a:rPr lang="en-US" altLang="ja-JP" i="1">
                                      <a:latin typeface="Cambria Math"/>
                                    </a:rPr>
                                  </m:ctrlPr>
                                </m:sSubPr>
                                <m:e>
                                  <m:acc>
                                    <m:accPr>
                                      <m:chr m:val="̅"/>
                                      <m:ctrlPr>
                                        <a:rPr lang="en-US" altLang="ja-JP" i="1">
                                          <a:latin typeface="Cambria Math"/>
                                        </a:rPr>
                                      </m:ctrlPr>
                                    </m:accPr>
                                    <m:e>
                                      <m:r>
                                        <a:rPr lang="en-US" altLang="ja-JP" i="1">
                                          <a:latin typeface="Cambria Math"/>
                                        </a:rPr>
                                        <m:t>𝐸</m:t>
                                      </m:r>
                                    </m:e>
                                  </m:acc>
                                </m:e>
                                <m:sub>
                                  <m:r>
                                    <a:rPr lang="en-US" altLang="ja-JP" b="0" i="1" smtClean="0">
                                      <a:latin typeface="Cambria Math"/>
                                    </a:rPr>
                                    <m:t>𝑥</m:t>
                                  </m:r>
                                </m:sub>
                              </m:sSub>
                            </m:e>
                          </m:d>
                          <m:d>
                            <m:dPr>
                              <m:ctrlPr>
                                <a:rPr lang="en-US" altLang="ja-JP" i="1">
                                  <a:latin typeface="Cambria Math"/>
                                </a:rPr>
                              </m:ctrlPr>
                            </m:dPr>
                            <m:e>
                              <m:sSub>
                                <m:sSubPr>
                                  <m:ctrlPr>
                                    <a:rPr lang="en-US" altLang="ja-JP" i="1">
                                      <a:latin typeface="Cambria Math"/>
                                    </a:rPr>
                                  </m:ctrlPr>
                                </m:sSubPr>
                                <m:e>
                                  <m:r>
                                    <a:rPr lang="en-US" altLang="ja-JP" b="0" i="1" smtClean="0">
                                      <a:latin typeface="Cambria Math"/>
                                    </a:rPr>
                                    <m:t>𝑒</m:t>
                                  </m:r>
                                </m:e>
                                <m:sub>
                                  <m:r>
                                    <a:rPr lang="en-US" altLang="ja-JP" b="0" i="1" smtClean="0">
                                      <a:latin typeface="Cambria Math"/>
                                    </a:rPr>
                                    <m:t>𝑦</m:t>
                                  </m:r>
                                  <m:r>
                                    <a:rPr lang="en-US" altLang="ja-JP" b="0" i="1" smtClean="0">
                                      <a:latin typeface="Cambria Math"/>
                                    </a:rPr>
                                    <m:t>,</m:t>
                                  </m:r>
                                  <m:r>
                                    <a:rPr lang="en-US" altLang="ja-JP" b="0" i="1" smtClean="0">
                                      <a:latin typeface="Cambria Math"/>
                                    </a:rPr>
                                    <m:t>𝑖</m:t>
                                  </m:r>
                                </m:sub>
                              </m:sSub>
                              <m:r>
                                <a:rPr lang="en-US" altLang="ja-JP" i="1">
                                  <a:latin typeface="Cambria Math"/>
                                </a:rPr>
                                <m:t>−</m:t>
                              </m:r>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𝐸</m:t>
                                      </m:r>
                                    </m:e>
                                  </m:acc>
                                </m:e>
                                <m:sub>
                                  <m:r>
                                    <a:rPr lang="en-US" altLang="ja-JP" b="0" i="1" smtClean="0">
                                      <a:latin typeface="Cambria Math"/>
                                    </a:rPr>
                                    <m:t>𝑦</m:t>
                                  </m:r>
                                </m:sub>
                              </m:sSub>
                            </m:e>
                          </m:d>
                        </m:e>
                      </m:nary>
                    </m:oMath>
                  </m:oMathPara>
                </a14:m>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4556507" y="4941168"/>
                <a:ext cx="3568092" cy="871264"/>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2078933" y="2636912"/>
                <a:ext cx="4466163" cy="17571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400" i="1" smtClean="0">
                              <a:latin typeface="Cambria Math"/>
                            </a:rPr>
                          </m:ctrlPr>
                        </m:dPr>
                        <m:e>
                          <m:eqArr>
                            <m:eqArrPr>
                              <m:ctrlPr>
                                <a:rPr lang="en-US" altLang="ja-JP" sz="2400" i="1">
                                  <a:latin typeface="Cambria Math"/>
                                </a:rPr>
                              </m:ctrlPr>
                            </m:eqArrPr>
                            <m:e>
                              <m:sSup>
                                <m:sSupPr>
                                  <m:ctrlPr>
                                    <a:rPr lang="en-US" altLang="ja-JP" sz="2400" i="1" smtClean="0">
                                      <a:latin typeface="Cambria Math"/>
                                    </a:rPr>
                                  </m:ctrlPr>
                                </m:sSupPr>
                                <m:e>
                                  <m:sSub>
                                    <m:sSubPr>
                                      <m:ctrlPr>
                                        <a:rPr lang="en-US" altLang="ja-JP" sz="2400" i="1">
                                          <a:latin typeface="Cambria Math"/>
                                        </a:rPr>
                                      </m:ctrlPr>
                                    </m:sSubPr>
                                    <m:e>
                                      <m:r>
                                        <a:rPr lang="en-US" altLang="ja-JP" sz="2400" i="1">
                                          <a:latin typeface="Cambria Math"/>
                                        </a:rPr>
                                        <m:t>𝑐</m:t>
                                      </m:r>
                                    </m:e>
                                    <m:sub>
                                      <m:r>
                                        <a:rPr lang="en-US" altLang="ja-JP" sz="2400" i="1">
                                          <a:latin typeface="Cambria Math"/>
                                        </a:rPr>
                                        <m:t>1</m:t>
                                      </m:r>
                                    </m:sub>
                                  </m:sSub>
                                </m:e>
                                <m:sup>
                                  <m:r>
                                    <a:rPr lang="en-US" altLang="ja-JP" sz="2400" b="0" i="1" smtClean="0">
                                      <a:latin typeface="Cambria Math"/>
                                    </a:rPr>
                                    <m:t>2</m:t>
                                  </m:r>
                                </m:sup>
                              </m:sSup>
                              <m:sSub>
                                <m:sSubPr>
                                  <m:ctrlPr>
                                    <a:rPr lang="en-US" altLang="ja-JP" sz="2400" i="1">
                                      <a:latin typeface="Cambria Math"/>
                                    </a:rPr>
                                  </m:ctrlPr>
                                </m:sSubPr>
                                <m:e>
                                  <m:r>
                                    <a:rPr lang="en-US" altLang="ja-JP" sz="2400" i="1">
                                      <a:latin typeface="Cambria Math"/>
                                    </a:rPr>
                                    <m:t>𝑎</m:t>
                                  </m:r>
                                </m:e>
                                <m:sub>
                                  <m:r>
                                    <a:rPr lang="en-US" altLang="ja-JP" sz="2400" i="1">
                                      <a:latin typeface="Cambria Math"/>
                                    </a:rPr>
                                    <m:t>1</m:t>
                                  </m:r>
                                </m:sub>
                              </m:sSub>
                              <m:r>
                                <a:rPr lang="en-US" altLang="ja-JP" sz="2400" i="1">
                                  <a:latin typeface="Cambria Math"/>
                                </a:rPr>
                                <m:t>+</m:t>
                              </m:r>
                              <m:sSub>
                                <m:sSubPr>
                                  <m:ctrlPr>
                                    <a:rPr lang="en-US" altLang="ja-JP" sz="2400" i="1">
                                      <a:latin typeface="Cambria Math"/>
                                    </a:rPr>
                                  </m:ctrlPr>
                                </m:sSubPr>
                                <m:e>
                                  <m:r>
                                    <a:rPr lang="en-US" altLang="ja-JP" sz="2400" b="0" i="1" smtClean="0">
                                      <a:latin typeface="Cambria Math"/>
                                    </a:rPr>
                                    <m:t>𝑐</m:t>
                                  </m:r>
                                </m:e>
                                <m:sub>
                                  <m:r>
                                    <a:rPr lang="en-US" altLang="ja-JP" sz="2400" i="1">
                                      <a:latin typeface="Cambria Math"/>
                                    </a:rPr>
                                    <m:t>12</m:t>
                                  </m:r>
                                </m:sub>
                              </m:sSub>
                              <m:sSub>
                                <m:sSubPr>
                                  <m:ctrlPr>
                                    <a:rPr lang="en-US" altLang="ja-JP" sz="2400" i="1">
                                      <a:latin typeface="Cambria Math"/>
                                    </a:rPr>
                                  </m:ctrlPr>
                                </m:sSubPr>
                                <m:e>
                                  <m:r>
                                    <a:rPr lang="en-US" altLang="ja-JP" sz="2400" i="1">
                                      <a:latin typeface="Cambria Math"/>
                                    </a:rPr>
                                    <m:t>𝑎</m:t>
                                  </m:r>
                                </m:e>
                                <m:sub>
                                  <m:r>
                                    <a:rPr lang="en-US" altLang="ja-JP" sz="2400" i="1">
                                      <a:latin typeface="Cambria Math"/>
                                    </a:rPr>
                                    <m:t>2</m:t>
                                  </m:r>
                                </m:sub>
                              </m:sSub>
                              <m:r>
                                <a:rPr lang="en-US" altLang="ja-JP" sz="2400" i="1">
                                  <a:latin typeface="Cambria Math"/>
                                </a:rPr>
                                <m:t>+</m:t>
                              </m:r>
                              <m:r>
                                <a:rPr lang="en-US" altLang="ja-JP" sz="2400" i="1">
                                  <a:latin typeface="Cambria Math"/>
                                  <a:ea typeface="Cambria Math"/>
                                </a:rPr>
                                <m:t>⋯</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1</m:t>
                                  </m:r>
                                  <m:r>
                                    <a:rPr lang="en-US" altLang="ja-JP" sz="2400" i="1">
                                      <a:latin typeface="Cambria Math"/>
                                      <a:ea typeface="Cambria Math"/>
                                    </a:rPr>
                                    <m:t>𝑝</m:t>
                                  </m:r>
                                </m:sub>
                              </m:sSub>
                              <m:sSub>
                                <m:sSubPr>
                                  <m:ctrlPr>
                                    <a:rPr lang="en-US" altLang="ja-JP" sz="2400" i="1">
                                      <a:latin typeface="Cambria Math"/>
                                      <a:ea typeface="Cambria Math"/>
                                    </a:rPr>
                                  </m:ctrlPr>
                                </m:sSubPr>
                                <m:e>
                                  <m:r>
                                    <a:rPr lang="en-US" altLang="ja-JP" sz="2400" i="1">
                                      <a:latin typeface="Cambria Math"/>
                                      <a:ea typeface="Cambria Math"/>
                                    </a:rPr>
                                    <m:t>𝑎</m:t>
                                  </m:r>
                                </m:e>
                                <m:sub>
                                  <m:r>
                                    <a:rPr lang="en-US" altLang="ja-JP" sz="2400" i="1">
                                      <a:latin typeface="Cambria Math"/>
                                      <a:ea typeface="Cambria Math"/>
                                    </a:rPr>
                                    <m:t>𝑝</m:t>
                                  </m:r>
                                </m:sub>
                              </m:sSub>
                              <m:r>
                                <a:rPr lang="en-US" altLang="ja-JP" sz="2400" i="1">
                                  <a:latin typeface="Cambria Math"/>
                                  <a:ea typeface="Cambria Math"/>
                                </a:rPr>
                                <m:t>= </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1</m:t>
                                  </m:r>
                                  <m:r>
                                    <a:rPr lang="en-US" altLang="ja-JP" sz="2400" i="1">
                                      <a:latin typeface="Cambria Math"/>
                                      <a:ea typeface="Cambria Math"/>
                                    </a:rPr>
                                    <m:t>𝑟</m:t>
                                  </m:r>
                                </m:sub>
                              </m:sSub>
                            </m:e>
                            <m:e>
                              <m:sSub>
                                <m:sSubPr>
                                  <m:ctrlPr>
                                    <a:rPr lang="en-US" altLang="ja-JP" sz="2400" i="1">
                                      <a:latin typeface="Cambria Math"/>
                                    </a:rPr>
                                  </m:ctrlPr>
                                </m:sSubPr>
                                <m:e>
                                  <m:r>
                                    <a:rPr lang="en-US" altLang="ja-JP" sz="2400" b="0" i="1" smtClean="0">
                                      <a:latin typeface="Cambria Math"/>
                                    </a:rPr>
                                    <m:t>𝑐</m:t>
                                  </m:r>
                                </m:e>
                                <m:sub>
                                  <m:r>
                                    <a:rPr lang="en-US" altLang="ja-JP" sz="2400" i="1">
                                      <a:latin typeface="Cambria Math"/>
                                    </a:rPr>
                                    <m:t>12</m:t>
                                  </m:r>
                                </m:sub>
                              </m:sSub>
                              <m:sSub>
                                <m:sSubPr>
                                  <m:ctrlPr>
                                    <a:rPr lang="en-US" altLang="ja-JP" sz="2400" i="1">
                                      <a:latin typeface="Cambria Math"/>
                                    </a:rPr>
                                  </m:ctrlPr>
                                </m:sSubPr>
                                <m:e>
                                  <m:r>
                                    <a:rPr lang="en-US" altLang="ja-JP" sz="2400" i="1">
                                      <a:latin typeface="Cambria Math"/>
                                    </a:rPr>
                                    <m:t>𝑎</m:t>
                                  </m:r>
                                </m:e>
                                <m:sub>
                                  <m:r>
                                    <a:rPr lang="en-US" altLang="ja-JP" sz="2400" i="1">
                                      <a:latin typeface="Cambria Math"/>
                                    </a:rPr>
                                    <m:t>1</m:t>
                                  </m:r>
                                </m:sub>
                              </m:sSub>
                              <m:r>
                                <a:rPr lang="en-US" altLang="ja-JP" sz="2400" i="1">
                                  <a:latin typeface="Cambria Math"/>
                                </a:rPr>
                                <m:t>+</m:t>
                              </m:r>
                              <m:sSub>
                                <m:sSubPr>
                                  <m:ctrlPr>
                                    <a:rPr lang="en-US" altLang="ja-JP" sz="2400" i="1">
                                      <a:latin typeface="Cambria Math"/>
                                    </a:rPr>
                                  </m:ctrlPr>
                                </m:sSubPr>
                                <m:e>
                                  <m:sSup>
                                    <m:sSupPr>
                                      <m:ctrlPr>
                                        <a:rPr lang="en-US" altLang="ja-JP" sz="2400" i="1">
                                          <a:latin typeface="Cambria Math"/>
                                        </a:rPr>
                                      </m:ctrlPr>
                                    </m:sSupPr>
                                    <m:e>
                                      <m:sSub>
                                        <m:sSubPr>
                                          <m:ctrlPr>
                                            <a:rPr lang="en-US" altLang="ja-JP" sz="2400" i="1">
                                              <a:latin typeface="Cambria Math"/>
                                            </a:rPr>
                                          </m:ctrlPr>
                                        </m:sSubPr>
                                        <m:e>
                                          <m:r>
                                            <a:rPr lang="en-US" altLang="ja-JP" sz="2400" i="1">
                                              <a:latin typeface="Cambria Math"/>
                                            </a:rPr>
                                            <m:t>𝑐</m:t>
                                          </m:r>
                                        </m:e>
                                        <m:sub>
                                          <m:r>
                                            <a:rPr lang="en-US" altLang="ja-JP" sz="2400" b="0" i="1" smtClean="0">
                                              <a:latin typeface="Cambria Math"/>
                                            </a:rPr>
                                            <m:t>2</m:t>
                                          </m:r>
                                        </m:sub>
                                      </m:sSub>
                                    </m:e>
                                    <m:sup>
                                      <m:r>
                                        <a:rPr lang="en-US" altLang="ja-JP" sz="2400" i="1">
                                          <a:latin typeface="Cambria Math"/>
                                        </a:rPr>
                                        <m:t>2</m:t>
                                      </m:r>
                                    </m:sup>
                                  </m:sSup>
                                  <m:r>
                                    <a:rPr lang="en-US" altLang="ja-JP" sz="2400" i="1">
                                      <a:latin typeface="Cambria Math"/>
                                    </a:rPr>
                                    <m:t>𝑎</m:t>
                                  </m:r>
                                </m:e>
                                <m:sub>
                                  <m:r>
                                    <a:rPr lang="en-US" altLang="ja-JP" sz="2400" i="1">
                                      <a:latin typeface="Cambria Math"/>
                                    </a:rPr>
                                    <m:t>2</m:t>
                                  </m:r>
                                </m:sub>
                              </m:sSub>
                              <m:r>
                                <a:rPr lang="en-US" altLang="ja-JP" sz="2400" i="1">
                                  <a:latin typeface="Cambria Math"/>
                                </a:rPr>
                                <m:t>+</m:t>
                              </m:r>
                              <m:r>
                                <a:rPr lang="en-US" altLang="ja-JP" sz="2400" i="1">
                                  <a:latin typeface="Cambria Math"/>
                                  <a:ea typeface="Cambria Math"/>
                                </a:rPr>
                                <m:t>⋯</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2</m:t>
                                  </m:r>
                                  <m:r>
                                    <a:rPr lang="en-US" altLang="ja-JP" sz="2400" i="1">
                                      <a:latin typeface="Cambria Math"/>
                                      <a:ea typeface="Cambria Math"/>
                                    </a:rPr>
                                    <m:t>𝑝</m:t>
                                  </m:r>
                                </m:sub>
                              </m:sSub>
                              <m:sSub>
                                <m:sSubPr>
                                  <m:ctrlPr>
                                    <a:rPr lang="en-US" altLang="ja-JP" sz="2400" i="1">
                                      <a:latin typeface="Cambria Math"/>
                                      <a:ea typeface="Cambria Math"/>
                                    </a:rPr>
                                  </m:ctrlPr>
                                </m:sSubPr>
                                <m:e>
                                  <m:r>
                                    <a:rPr lang="en-US" altLang="ja-JP" sz="2400" i="1">
                                      <a:latin typeface="Cambria Math"/>
                                      <a:ea typeface="Cambria Math"/>
                                    </a:rPr>
                                    <m:t>𝑎</m:t>
                                  </m:r>
                                </m:e>
                                <m:sub>
                                  <m:r>
                                    <a:rPr lang="en-US" altLang="ja-JP" sz="2400" i="1">
                                      <a:latin typeface="Cambria Math"/>
                                      <a:ea typeface="Cambria Math"/>
                                    </a:rPr>
                                    <m:t>𝑝</m:t>
                                  </m:r>
                                </m:sub>
                              </m:sSub>
                              <m:r>
                                <a:rPr lang="en-US" altLang="ja-JP" sz="2400" i="1">
                                  <a:latin typeface="Cambria Math"/>
                                  <a:ea typeface="Cambria Math"/>
                                </a:rPr>
                                <m:t>= </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2</m:t>
                                  </m:r>
                                  <m:r>
                                    <a:rPr lang="en-US" altLang="ja-JP" sz="2400" i="1">
                                      <a:latin typeface="Cambria Math"/>
                                      <a:ea typeface="Cambria Math"/>
                                    </a:rPr>
                                    <m:t>𝑟</m:t>
                                  </m:r>
                                </m:sub>
                              </m:sSub>
                              <m:r>
                                <m:rPr>
                                  <m:nor/>
                                </m:rPr>
                                <a:rPr lang="en-US" altLang="ja-JP" sz="2400" dirty="0"/>
                                <m:t> </m:t>
                              </m:r>
                            </m:e>
                            <m:e>
                              <m:r>
                                <a:rPr lang="en-US" altLang="ja-JP" sz="2400" i="1">
                                  <a:latin typeface="Cambria Math"/>
                                  <a:ea typeface="Cambria Math"/>
                                </a:rPr>
                                <m:t>⋮</m:t>
                              </m:r>
                              <m:r>
                                <m:rPr>
                                  <m:nor/>
                                </m:rPr>
                                <a:rPr lang="en-US" altLang="ja-JP" sz="2400" dirty="0"/>
                                <m:t> </m:t>
                              </m:r>
                            </m:e>
                            <m:e>
                              <m:sSub>
                                <m:sSubPr>
                                  <m:ctrlPr>
                                    <a:rPr lang="en-US" altLang="ja-JP" sz="2400" i="1">
                                      <a:latin typeface="Cambria Math"/>
                                    </a:rPr>
                                  </m:ctrlPr>
                                </m:sSubPr>
                                <m:e>
                                  <m:r>
                                    <a:rPr lang="en-US" altLang="ja-JP" sz="2400" b="0" i="1" smtClean="0">
                                      <a:latin typeface="Cambria Math"/>
                                    </a:rPr>
                                    <m:t>𝑐</m:t>
                                  </m:r>
                                </m:e>
                                <m:sub>
                                  <m:r>
                                    <a:rPr lang="en-US" altLang="ja-JP" sz="2400" i="1">
                                      <a:latin typeface="Cambria Math"/>
                                    </a:rPr>
                                    <m:t>1</m:t>
                                  </m:r>
                                  <m:r>
                                    <a:rPr lang="en-US" altLang="ja-JP" sz="2400" i="1">
                                      <a:latin typeface="Cambria Math"/>
                                    </a:rPr>
                                    <m:t>𝑝</m:t>
                                  </m:r>
                                </m:sub>
                              </m:sSub>
                              <m:sSub>
                                <m:sSubPr>
                                  <m:ctrlPr>
                                    <a:rPr lang="en-US" altLang="ja-JP" sz="2400" i="1">
                                      <a:latin typeface="Cambria Math"/>
                                    </a:rPr>
                                  </m:ctrlPr>
                                </m:sSubPr>
                                <m:e>
                                  <m:r>
                                    <a:rPr lang="en-US" altLang="ja-JP" sz="2400" i="1">
                                      <a:latin typeface="Cambria Math"/>
                                    </a:rPr>
                                    <m:t>𝑎</m:t>
                                  </m:r>
                                </m:e>
                                <m:sub>
                                  <m:r>
                                    <a:rPr lang="en-US" altLang="ja-JP" sz="2400" i="1">
                                      <a:latin typeface="Cambria Math"/>
                                    </a:rPr>
                                    <m:t>1</m:t>
                                  </m:r>
                                </m:sub>
                              </m:sSub>
                              <m:r>
                                <a:rPr lang="en-US" altLang="ja-JP" sz="2400" i="1">
                                  <a:latin typeface="Cambria Math"/>
                                </a:rPr>
                                <m:t>+</m:t>
                              </m:r>
                              <m:sSub>
                                <m:sSubPr>
                                  <m:ctrlPr>
                                    <a:rPr lang="en-US" altLang="ja-JP" sz="2400" i="1">
                                      <a:latin typeface="Cambria Math"/>
                                    </a:rPr>
                                  </m:ctrlPr>
                                </m:sSubPr>
                                <m:e>
                                  <m:r>
                                    <a:rPr lang="en-US" altLang="ja-JP" sz="2400" b="0" i="1" smtClean="0">
                                      <a:latin typeface="Cambria Math"/>
                                    </a:rPr>
                                    <m:t>𝑐</m:t>
                                  </m:r>
                                </m:e>
                                <m:sub>
                                  <m:r>
                                    <a:rPr lang="en-US" altLang="ja-JP" sz="2400" i="1">
                                      <a:latin typeface="Cambria Math"/>
                                    </a:rPr>
                                    <m:t>2</m:t>
                                  </m:r>
                                  <m:r>
                                    <a:rPr lang="en-US" altLang="ja-JP" sz="2400" i="1">
                                      <a:latin typeface="Cambria Math"/>
                                    </a:rPr>
                                    <m:t>𝑝</m:t>
                                  </m:r>
                                </m:sub>
                              </m:sSub>
                              <m:sSub>
                                <m:sSubPr>
                                  <m:ctrlPr>
                                    <a:rPr lang="en-US" altLang="ja-JP" sz="2400" i="1">
                                      <a:latin typeface="Cambria Math"/>
                                    </a:rPr>
                                  </m:ctrlPr>
                                </m:sSubPr>
                                <m:e>
                                  <m:r>
                                    <a:rPr lang="en-US" altLang="ja-JP" sz="2400" i="1">
                                      <a:latin typeface="Cambria Math"/>
                                    </a:rPr>
                                    <m:t>𝑎</m:t>
                                  </m:r>
                                </m:e>
                                <m:sub>
                                  <m:r>
                                    <a:rPr lang="en-US" altLang="ja-JP" sz="2400" i="1">
                                      <a:latin typeface="Cambria Math"/>
                                    </a:rPr>
                                    <m:t>2</m:t>
                                  </m:r>
                                </m:sub>
                              </m:sSub>
                              <m:r>
                                <a:rPr lang="en-US" altLang="ja-JP" sz="2400" i="1">
                                  <a:latin typeface="Cambria Math"/>
                                </a:rPr>
                                <m:t>+</m:t>
                              </m:r>
                              <m:r>
                                <a:rPr lang="en-US" altLang="ja-JP" sz="2400" i="1">
                                  <a:latin typeface="Cambria Math"/>
                                  <a:ea typeface="Cambria Math"/>
                                </a:rPr>
                                <m:t>⋯</m:t>
                              </m:r>
                              <m:sSub>
                                <m:sSubPr>
                                  <m:ctrlPr>
                                    <a:rPr lang="en-US" altLang="ja-JP" sz="2400" i="1">
                                      <a:latin typeface="Cambria Math"/>
                                      <a:ea typeface="Cambria Math"/>
                                    </a:rPr>
                                  </m:ctrlPr>
                                </m:sSubPr>
                                <m:e>
                                  <m:sSup>
                                    <m:sSupPr>
                                      <m:ctrlPr>
                                        <a:rPr lang="en-US" altLang="ja-JP" sz="2400" i="1">
                                          <a:latin typeface="Cambria Math"/>
                                        </a:rPr>
                                      </m:ctrlPr>
                                    </m:sSupPr>
                                    <m:e>
                                      <m:sSub>
                                        <m:sSubPr>
                                          <m:ctrlPr>
                                            <a:rPr lang="en-US" altLang="ja-JP" sz="2400" i="1">
                                              <a:latin typeface="Cambria Math"/>
                                            </a:rPr>
                                          </m:ctrlPr>
                                        </m:sSubPr>
                                        <m:e>
                                          <m:r>
                                            <a:rPr lang="en-US" altLang="ja-JP" sz="2400" i="1">
                                              <a:latin typeface="Cambria Math"/>
                                            </a:rPr>
                                            <m:t>𝑐</m:t>
                                          </m:r>
                                        </m:e>
                                        <m:sub>
                                          <m:r>
                                            <a:rPr lang="en-US" altLang="ja-JP" sz="2400" b="0" i="1" smtClean="0">
                                              <a:latin typeface="Cambria Math"/>
                                            </a:rPr>
                                            <m:t>𝑝</m:t>
                                          </m:r>
                                        </m:sub>
                                      </m:sSub>
                                    </m:e>
                                    <m:sup>
                                      <m:r>
                                        <a:rPr lang="en-US" altLang="ja-JP" sz="2400" i="1">
                                          <a:latin typeface="Cambria Math"/>
                                        </a:rPr>
                                        <m:t>2</m:t>
                                      </m:r>
                                    </m:sup>
                                  </m:sSup>
                                  <m:r>
                                    <a:rPr lang="en-US" altLang="ja-JP" sz="2400" i="1">
                                      <a:latin typeface="Cambria Math"/>
                                      <a:ea typeface="Cambria Math"/>
                                    </a:rPr>
                                    <m:t>𝑎</m:t>
                                  </m:r>
                                </m:e>
                                <m:sub>
                                  <m:r>
                                    <a:rPr lang="en-US" altLang="ja-JP" sz="2400" i="1">
                                      <a:latin typeface="Cambria Math"/>
                                      <a:ea typeface="Cambria Math"/>
                                    </a:rPr>
                                    <m:t>𝑝</m:t>
                                  </m:r>
                                </m:sub>
                              </m:sSub>
                              <m:r>
                                <a:rPr lang="en-US" altLang="ja-JP" sz="2400" i="1">
                                  <a:latin typeface="Cambria Math"/>
                                  <a:ea typeface="Cambria Math"/>
                                </a:rPr>
                                <m:t>= </m:t>
                              </m:r>
                              <m:sSub>
                                <m:sSubPr>
                                  <m:ctrlPr>
                                    <a:rPr lang="en-US" altLang="ja-JP" sz="2400" i="1">
                                      <a:latin typeface="Cambria Math"/>
                                      <a:ea typeface="Cambria Math"/>
                                    </a:rPr>
                                  </m:ctrlPr>
                                </m:sSubPr>
                                <m:e>
                                  <m:r>
                                    <a:rPr lang="en-US" altLang="ja-JP" sz="2400" b="0" i="1" smtClean="0">
                                      <a:latin typeface="Cambria Math"/>
                                      <a:ea typeface="Cambria Math"/>
                                    </a:rPr>
                                    <m:t>𝑐</m:t>
                                  </m:r>
                                </m:e>
                                <m:sub>
                                  <m:r>
                                    <a:rPr lang="en-US" altLang="ja-JP" sz="2400" i="1">
                                      <a:latin typeface="Cambria Math"/>
                                      <a:ea typeface="Cambria Math"/>
                                    </a:rPr>
                                    <m:t>𝑝𝑟</m:t>
                                  </m:r>
                                </m:sub>
                              </m:sSub>
                            </m:e>
                          </m:eqArr>
                        </m:e>
                      </m:d>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078933" y="2636912"/>
                <a:ext cx="4466163" cy="1757148"/>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485559" y="4617977"/>
                <a:ext cx="25330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a:rPr>
                          </m:ctrlPr>
                        </m:sSupPr>
                        <m:e>
                          <m:sSub>
                            <m:sSubPr>
                              <m:ctrlPr>
                                <a:rPr lang="en-US" altLang="ja-JP" i="1">
                                  <a:latin typeface="Cambria Math"/>
                                </a:rPr>
                              </m:ctrlPr>
                            </m:sSubPr>
                            <m:e>
                              <m:r>
                                <a:rPr lang="en-US" altLang="ja-JP" i="1">
                                  <a:latin typeface="Cambria Math"/>
                                </a:rPr>
                                <m:t>𝑐</m:t>
                              </m:r>
                            </m:e>
                            <m:sub>
                              <m:r>
                                <a:rPr lang="en-US" altLang="ja-JP" b="0" i="1" smtClean="0">
                                  <a:latin typeface="Cambria Math"/>
                                </a:rPr>
                                <m:t>𝑥</m:t>
                              </m:r>
                            </m:sub>
                          </m:sSub>
                        </m:e>
                        <m:sup>
                          <m:r>
                            <a:rPr lang="en-US" altLang="ja-JP" i="1">
                              <a:latin typeface="Cambria Math"/>
                            </a:rPr>
                            <m:t>2</m:t>
                          </m:r>
                        </m:sup>
                      </m:sSup>
                      <m:r>
                        <a:rPr lang="ja-JP" altLang="en-US" b="0" i="1" smtClean="0">
                          <a:latin typeface="Cambria Math"/>
                        </a:rPr>
                        <m:t>は</m:t>
                      </m:r>
                      <m:r>
                        <a:rPr lang="ja-JP" altLang="en-US" i="1">
                          <a:latin typeface="Cambria Math"/>
                        </a:rPr>
                        <m:t>センサ</m:t>
                      </m:r>
                      <m:sSub>
                        <m:sSubPr>
                          <m:ctrlPr>
                            <a:rPr lang="en-US" altLang="ja-JP" i="1">
                              <a:latin typeface="Cambria Math"/>
                            </a:rPr>
                          </m:ctrlPr>
                        </m:sSubPr>
                        <m:e>
                          <m:r>
                            <a:rPr lang="en-US" altLang="ja-JP" i="1">
                              <a:latin typeface="Cambria Math"/>
                            </a:rPr>
                            <m:t>𝐸</m:t>
                          </m:r>
                        </m:e>
                        <m:sub>
                          <m:r>
                            <a:rPr lang="en-US" altLang="ja-JP" b="0" i="1" smtClean="0">
                              <a:latin typeface="Cambria Math"/>
                            </a:rPr>
                            <m:t>𝑥</m:t>
                          </m:r>
                        </m:sub>
                      </m:sSub>
                      <m:r>
                        <a:rPr lang="ja-JP" altLang="en-US" b="0" i="1" smtClean="0">
                          <a:latin typeface="Cambria Math"/>
                        </a:rPr>
                        <m:t>の</m:t>
                      </m:r>
                      <m:r>
                        <a:rPr lang="ja-JP" altLang="en-US" i="1">
                          <a:latin typeface="Cambria Math"/>
                        </a:rPr>
                        <m:t>分散</m:t>
                      </m:r>
                      <m:r>
                        <a:rPr lang="en-US" altLang="ja-JP" i="1">
                          <a:latin typeface="Cambria Math"/>
                        </a:rPr>
                        <m:t> </m:t>
                      </m:r>
                    </m:oMath>
                  </m:oMathPara>
                </a14:m>
                <a:endParaRPr lang="ja-JP" altLang="en-US"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85559" y="4617977"/>
                <a:ext cx="2533001" cy="369332"/>
              </a:xfrm>
              <a:prstGeom prst="rect">
                <a:avLst/>
              </a:prstGeom>
              <a:blipFill rotWithShape="1">
                <a:blip r:embed="rId6"/>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4046367" y="4565289"/>
                <a:ext cx="5151667" cy="394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𝑐</m:t>
                          </m:r>
                        </m:e>
                        <m:sub>
                          <m:r>
                            <a:rPr lang="en-US" altLang="ja-JP" b="0" i="1" smtClean="0">
                              <a:latin typeface="Cambria Math"/>
                            </a:rPr>
                            <m:t>𝑥𝑦</m:t>
                          </m:r>
                        </m:sub>
                      </m:sSub>
                      <m:r>
                        <a:rPr lang="ja-JP" altLang="en-US" i="1">
                          <a:latin typeface="Cambria Math"/>
                        </a:rPr>
                        <m:t>は</m:t>
                      </m:r>
                      <m:sSub>
                        <m:sSubPr>
                          <m:ctrlPr>
                            <a:rPr lang="en-US" altLang="ja-JP" i="1">
                              <a:latin typeface="Cambria Math"/>
                            </a:rPr>
                          </m:ctrlPr>
                        </m:sSubPr>
                        <m:e>
                          <m:r>
                            <a:rPr lang="ja-JP" altLang="en-US" i="1" smtClean="0">
                              <a:latin typeface="Cambria Math"/>
                            </a:rPr>
                            <m:t>センサ</m:t>
                          </m:r>
                          <m:r>
                            <a:rPr lang="en-US" altLang="ja-JP" i="1">
                              <a:latin typeface="Cambria Math"/>
                            </a:rPr>
                            <m:t>𝐸</m:t>
                          </m:r>
                        </m:e>
                        <m:sub>
                          <m:r>
                            <a:rPr lang="en-US" altLang="ja-JP" b="0" i="1" smtClean="0">
                              <a:latin typeface="Cambria Math"/>
                            </a:rPr>
                            <m:t>𝑥</m:t>
                          </m:r>
                        </m:sub>
                      </m:sSub>
                      <m:sSub>
                        <m:sSubPr>
                          <m:ctrlPr>
                            <a:rPr lang="en-US" altLang="ja-JP" i="1">
                              <a:latin typeface="Cambria Math"/>
                            </a:rPr>
                          </m:ctrlPr>
                        </m:sSubPr>
                        <m:e>
                          <m:r>
                            <a:rPr lang="ja-JP" altLang="en-US" b="0" i="1" smtClean="0">
                              <a:latin typeface="Cambria Math"/>
                            </a:rPr>
                            <m:t>と</m:t>
                          </m:r>
                          <m:r>
                            <a:rPr lang="ja-JP" altLang="en-US" i="1">
                              <a:latin typeface="Cambria Math"/>
                            </a:rPr>
                            <m:t>センサ</m:t>
                          </m:r>
                          <m:r>
                            <a:rPr lang="en-US" altLang="ja-JP" i="1">
                              <a:latin typeface="Cambria Math"/>
                            </a:rPr>
                            <m:t>𝐸</m:t>
                          </m:r>
                        </m:e>
                        <m:sub>
                          <m:r>
                            <a:rPr lang="en-US" altLang="ja-JP" b="0" i="1" smtClean="0">
                              <a:latin typeface="Cambria Math"/>
                            </a:rPr>
                            <m:t>𝑦</m:t>
                          </m:r>
                        </m:sub>
                      </m:sSub>
                      <m:d>
                        <m:dPr>
                          <m:ctrlPr>
                            <a:rPr lang="en-US" altLang="ja-JP" b="0" i="1" smtClean="0">
                              <a:latin typeface="Cambria Math"/>
                            </a:rPr>
                          </m:ctrlPr>
                        </m:dPr>
                        <m:e>
                          <m:r>
                            <a:rPr lang="ja-JP" altLang="en-US" i="1">
                              <a:latin typeface="Cambria Math"/>
                            </a:rPr>
                            <m:t>又は</m:t>
                          </m:r>
                          <m:r>
                            <a:rPr lang="ja-JP" altLang="en-US" i="1" smtClean="0">
                              <a:latin typeface="Cambria Math"/>
                            </a:rPr>
                            <m:t>報酬</m:t>
                          </m:r>
                          <m:r>
                            <a:rPr lang="ja-JP" altLang="en-US" b="0" i="1" smtClean="0">
                              <a:latin typeface="Cambria Math"/>
                            </a:rPr>
                            <m:t>𝑅</m:t>
                          </m:r>
                        </m:e>
                      </m:d>
                      <m:r>
                        <a:rPr lang="ja-JP" altLang="en-US" b="0" i="1" smtClean="0">
                          <a:latin typeface="Cambria Math"/>
                        </a:rPr>
                        <m:t>の</m:t>
                      </m:r>
                      <m:r>
                        <a:rPr lang="ja-JP" altLang="en-US" i="1" smtClean="0">
                          <a:latin typeface="Cambria Math"/>
                        </a:rPr>
                        <m:t>共分散</m:t>
                      </m:r>
                      <m:r>
                        <a:rPr lang="en-US" altLang="ja-JP" i="1">
                          <a:latin typeface="Cambria Math"/>
                        </a:rPr>
                        <m:t> </m:t>
                      </m:r>
                    </m:oMath>
                  </m:oMathPara>
                </a14:m>
                <a:endParaRPr lang="ja-JP" alt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4046367" y="4565289"/>
                <a:ext cx="5151667" cy="394147"/>
              </a:xfrm>
              <a:prstGeom prst="rect">
                <a:avLst/>
              </a:prstGeom>
              <a:blipFill rotWithShape="1">
                <a:blip r:embed="rId7"/>
                <a:stretch>
                  <a:fillRect b="-3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5301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センサ</a:t>
            </a:r>
            <a:r>
              <a:rPr lang="ja-JP" altLang="en-US" dirty="0" smtClean="0"/>
              <a:t>と状態について</a:t>
            </a:r>
            <a:endParaRPr kumimoji="1" lang="ja-JP" altLang="en-US" dirty="0"/>
          </a:p>
        </p:txBody>
      </p:sp>
      <p:sp>
        <p:nvSpPr>
          <p:cNvPr id="3" name="テキスト ボックス 2"/>
          <p:cNvSpPr txBox="1"/>
          <p:nvPr/>
        </p:nvSpPr>
        <p:spPr>
          <a:xfrm>
            <a:off x="540376" y="1929499"/>
            <a:ext cx="5846472" cy="461665"/>
          </a:xfrm>
          <a:prstGeom prst="rect">
            <a:avLst/>
          </a:prstGeom>
          <a:noFill/>
        </p:spPr>
        <p:txBody>
          <a:bodyPr wrap="none" rtlCol="0">
            <a:spAutoFit/>
          </a:bodyPr>
          <a:lstStyle/>
          <a:p>
            <a:r>
              <a:rPr lang="ja-JP" altLang="en-US" sz="2400" dirty="0"/>
              <a:t>分解能</a:t>
            </a:r>
            <a:r>
              <a:rPr kumimoji="1" lang="ja-JP" altLang="en-US" sz="2400" dirty="0" smtClean="0"/>
              <a:t>が</a:t>
            </a:r>
            <a:r>
              <a:rPr kumimoji="1" lang="en-US" altLang="ja-JP" sz="2400" dirty="0" smtClean="0"/>
              <a:t>r</a:t>
            </a:r>
            <a:r>
              <a:rPr lang="ja-JP" altLang="en-US" sz="2400" dirty="0" smtClean="0"/>
              <a:t>であるセンサの状態軸に対して</a:t>
            </a:r>
            <a:endParaRPr kumimoji="1" lang="ja-JP" altLang="en-US" sz="2400" dirty="0"/>
          </a:p>
        </p:txBody>
      </p:sp>
      <p:sp>
        <p:nvSpPr>
          <p:cNvPr id="24" name="テキスト ボックス 23"/>
          <p:cNvSpPr txBox="1"/>
          <p:nvPr/>
        </p:nvSpPr>
        <p:spPr>
          <a:xfrm>
            <a:off x="540376" y="5556484"/>
            <a:ext cx="6647974" cy="830997"/>
          </a:xfrm>
          <a:prstGeom prst="rect">
            <a:avLst/>
          </a:prstGeom>
          <a:noFill/>
        </p:spPr>
        <p:txBody>
          <a:bodyPr wrap="none" rtlCol="0">
            <a:spAutoFit/>
          </a:bodyPr>
          <a:lstStyle/>
          <a:p>
            <a:r>
              <a:rPr lang="ja-JP" altLang="en-US" sz="2400" dirty="0"/>
              <a:t>強化学習では</a:t>
            </a:r>
            <a:r>
              <a:rPr kumimoji="1" lang="en-US" altLang="ja-JP" sz="2400" dirty="0" smtClean="0"/>
              <a:t>1</a:t>
            </a:r>
            <a:r>
              <a:rPr kumimoji="1" lang="ja-JP" altLang="en-US" sz="2400" dirty="0" smtClean="0"/>
              <a:t>刻みを</a:t>
            </a:r>
            <a:r>
              <a:rPr kumimoji="1" lang="en-US" altLang="ja-JP" sz="2400" dirty="0" smtClean="0"/>
              <a:t>1</a:t>
            </a:r>
            <a:r>
              <a:rPr kumimoji="1" lang="ja-JP" altLang="en-US" sz="2400" dirty="0" smtClean="0"/>
              <a:t>つの状態として認識する</a:t>
            </a:r>
            <a:endParaRPr kumimoji="1" lang="en-US" altLang="ja-JP" sz="2400" dirty="0" smtClean="0"/>
          </a:p>
          <a:p>
            <a:r>
              <a:rPr lang="ja-JP" altLang="en-US" sz="2400" dirty="0" smtClean="0"/>
              <a:t>本研究ではこの状態を</a:t>
            </a:r>
            <a:r>
              <a:rPr kumimoji="1" lang="ja-JP" altLang="en-US" sz="2400" dirty="0" smtClean="0">
                <a:solidFill>
                  <a:schemeClr val="accent2"/>
                </a:solidFill>
              </a:rPr>
              <a:t>単位状態</a:t>
            </a:r>
            <a:r>
              <a:rPr lang="ja-JP" altLang="en-US" sz="2400" dirty="0" smtClean="0"/>
              <a:t>と</a:t>
            </a:r>
            <a:r>
              <a:rPr kumimoji="1" lang="ja-JP" altLang="en-US" sz="2400" dirty="0" smtClean="0"/>
              <a:t>定義する</a:t>
            </a:r>
            <a:endParaRPr kumimoji="1" lang="ja-JP" altLang="en-US" sz="2400" dirty="0"/>
          </a:p>
        </p:txBody>
      </p:sp>
      <p:grpSp>
        <p:nvGrpSpPr>
          <p:cNvPr id="57" name="グループ化 56"/>
          <p:cNvGrpSpPr/>
          <p:nvPr/>
        </p:nvGrpSpPr>
        <p:grpSpPr>
          <a:xfrm>
            <a:off x="1585365" y="2812460"/>
            <a:ext cx="6044131" cy="2637736"/>
            <a:chOff x="1585365" y="2812460"/>
            <a:chExt cx="6044131" cy="2637736"/>
          </a:xfrm>
        </p:grpSpPr>
        <p:grpSp>
          <p:nvGrpSpPr>
            <p:cNvPr id="5" name="グループ化 4"/>
            <p:cNvGrpSpPr/>
            <p:nvPr/>
          </p:nvGrpSpPr>
          <p:grpSpPr>
            <a:xfrm>
              <a:off x="1698370" y="3634797"/>
              <a:ext cx="5931126" cy="1815399"/>
              <a:chOff x="1681405" y="2924944"/>
              <a:chExt cx="5931126" cy="1815399"/>
            </a:xfrm>
          </p:grpSpPr>
          <p:sp>
            <p:nvSpPr>
              <p:cNvPr id="9" name="正方形/長方形 8"/>
              <p:cNvSpPr/>
              <p:nvPr/>
            </p:nvSpPr>
            <p:spPr>
              <a:xfrm>
                <a:off x="2730852" y="3426255"/>
                <a:ext cx="1733845"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コネクタ 9"/>
              <p:cNvCxnSpPr/>
              <p:nvPr/>
            </p:nvCxnSpPr>
            <p:spPr>
              <a:xfrm>
                <a:off x="3162900" y="342625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594948" y="3456024"/>
                <a:ext cx="0" cy="40227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026996" y="342625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744546" y="2924944"/>
                <a:ext cx="184731" cy="369332"/>
              </a:xfrm>
              <a:prstGeom prst="rect">
                <a:avLst/>
              </a:prstGeom>
            </p:spPr>
            <p:txBody>
              <a:bodyPr wrap="none">
                <a:spAutoFit/>
              </a:bodyPr>
              <a:lstStyle/>
              <a:p>
                <a:endParaRPr lang="ja-JP" altLang="en-US" dirty="0"/>
              </a:p>
            </p:txBody>
          </p:sp>
          <p:sp>
            <p:nvSpPr>
              <p:cNvPr id="4" name="正方形/長方形 3"/>
              <p:cNvSpPr/>
              <p:nvPr/>
            </p:nvSpPr>
            <p:spPr>
              <a:xfrm>
                <a:off x="3162900" y="3416968"/>
                <a:ext cx="432048" cy="43967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flipH="1">
                <a:off x="2938599" y="3623721"/>
                <a:ext cx="441198" cy="68834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313049" y="4371011"/>
                <a:ext cx="1107996" cy="369332"/>
              </a:xfrm>
              <a:prstGeom prst="rect">
                <a:avLst/>
              </a:prstGeom>
              <a:noFill/>
            </p:spPr>
            <p:txBody>
              <a:bodyPr wrap="none" rtlCol="0">
                <a:spAutoFit/>
              </a:bodyPr>
              <a:lstStyle/>
              <a:p>
                <a:r>
                  <a:rPr lang="ja-JP" altLang="en-US" dirty="0">
                    <a:solidFill>
                      <a:schemeClr val="accent2"/>
                    </a:solidFill>
                  </a:rPr>
                  <a:t>単位状態</a:t>
                </a:r>
                <a:endParaRPr kumimoji="1" lang="ja-JP" altLang="en-US" dirty="0">
                  <a:solidFill>
                    <a:schemeClr val="accent2"/>
                  </a:solidFill>
                </a:endParaRPr>
              </a:p>
            </p:txBody>
          </p:sp>
          <p:cxnSp>
            <p:nvCxnSpPr>
              <p:cNvPr id="28" name="直線コネクタ 27"/>
              <p:cNvCxnSpPr/>
              <p:nvPr/>
            </p:nvCxnSpPr>
            <p:spPr>
              <a:xfrm>
                <a:off x="2728915" y="3109610"/>
                <a:ext cx="0" cy="3234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162900" y="3132528"/>
                <a:ext cx="0" cy="3234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1681405" y="3439055"/>
                <a:ext cx="877163" cy="369332"/>
              </a:xfrm>
              <a:prstGeom prst="rect">
                <a:avLst/>
              </a:prstGeom>
            </p:spPr>
            <p:txBody>
              <a:bodyPr wrap="none">
                <a:spAutoFit/>
              </a:bodyPr>
              <a:lstStyle/>
              <a:p>
                <a:r>
                  <a:rPr lang="ja-JP" altLang="en-US" dirty="0"/>
                  <a:t>状態軸</a:t>
                </a:r>
              </a:p>
            </p:txBody>
          </p:sp>
          <p:sp>
            <p:nvSpPr>
              <p:cNvPr id="8" name="テキスト ボックス 7"/>
              <p:cNvSpPr txBox="1"/>
              <p:nvPr/>
            </p:nvSpPr>
            <p:spPr>
              <a:xfrm>
                <a:off x="2812676" y="3042114"/>
                <a:ext cx="276038" cy="369332"/>
              </a:xfrm>
              <a:prstGeom prst="rect">
                <a:avLst/>
              </a:prstGeom>
              <a:noFill/>
            </p:spPr>
            <p:txBody>
              <a:bodyPr wrap="none" rtlCol="0">
                <a:spAutoFit/>
              </a:bodyPr>
              <a:lstStyle/>
              <a:p>
                <a:r>
                  <a:rPr lang="en-US" altLang="ja-JP" dirty="0"/>
                  <a:t>r</a:t>
                </a:r>
                <a:endParaRPr kumimoji="1" lang="ja-JP" altLang="en-US" dirty="0"/>
              </a:p>
            </p:txBody>
          </p:sp>
          <p:sp>
            <p:nvSpPr>
              <p:cNvPr id="18" name="テキスト ボックス 17"/>
              <p:cNvSpPr txBox="1"/>
              <p:nvPr/>
            </p:nvSpPr>
            <p:spPr>
              <a:xfrm>
                <a:off x="2775734" y="3808387"/>
                <a:ext cx="300082"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31" name="テキスト ボックス 30"/>
              <p:cNvSpPr txBox="1"/>
              <p:nvPr/>
            </p:nvSpPr>
            <p:spPr>
              <a:xfrm>
                <a:off x="3229756" y="3808387"/>
                <a:ext cx="300082" cy="369332"/>
              </a:xfrm>
              <a:prstGeom prst="rect">
                <a:avLst/>
              </a:prstGeom>
              <a:noFill/>
            </p:spPr>
            <p:txBody>
              <a:bodyPr wrap="none" rtlCol="0">
                <a:spAutoFit/>
              </a:bodyPr>
              <a:lstStyle/>
              <a:p>
                <a:r>
                  <a:rPr lang="en-US" altLang="ja-JP" dirty="0"/>
                  <a:t>2</a:t>
                </a:r>
                <a:endParaRPr kumimoji="1" lang="ja-JP" altLang="en-US" dirty="0"/>
              </a:p>
            </p:txBody>
          </p:sp>
          <p:sp>
            <p:nvSpPr>
              <p:cNvPr id="32" name="テキスト ボックス 31"/>
              <p:cNvSpPr txBox="1"/>
              <p:nvPr/>
            </p:nvSpPr>
            <p:spPr>
              <a:xfrm>
                <a:off x="3623846" y="3795933"/>
                <a:ext cx="300082" cy="369332"/>
              </a:xfrm>
              <a:prstGeom prst="rect">
                <a:avLst/>
              </a:prstGeom>
              <a:noFill/>
            </p:spPr>
            <p:txBody>
              <a:bodyPr wrap="none" rtlCol="0">
                <a:spAutoFit/>
              </a:bodyPr>
              <a:lstStyle/>
              <a:p>
                <a:r>
                  <a:rPr lang="en-US" altLang="ja-JP" dirty="0"/>
                  <a:t>3</a:t>
                </a:r>
                <a:endParaRPr kumimoji="1" lang="ja-JP" altLang="en-US" dirty="0"/>
              </a:p>
            </p:txBody>
          </p:sp>
          <p:sp>
            <p:nvSpPr>
              <p:cNvPr id="33" name="テキスト ボックス 32"/>
              <p:cNvSpPr txBox="1"/>
              <p:nvPr/>
            </p:nvSpPr>
            <p:spPr>
              <a:xfrm>
                <a:off x="4077001" y="3785262"/>
                <a:ext cx="300082" cy="369332"/>
              </a:xfrm>
              <a:prstGeom prst="rect">
                <a:avLst/>
              </a:prstGeom>
              <a:noFill/>
            </p:spPr>
            <p:txBody>
              <a:bodyPr wrap="none" rtlCol="0">
                <a:spAutoFit/>
              </a:bodyPr>
              <a:lstStyle/>
              <a:p>
                <a:r>
                  <a:rPr lang="en-US" altLang="ja-JP" dirty="0" smtClean="0"/>
                  <a:t>4</a:t>
                </a:r>
                <a:endParaRPr kumimoji="1" lang="ja-JP" altLang="en-US" dirty="0"/>
              </a:p>
            </p:txBody>
          </p:sp>
          <p:sp>
            <p:nvSpPr>
              <p:cNvPr id="36" name="テキスト ボックス 35"/>
              <p:cNvSpPr txBox="1"/>
              <p:nvPr/>
            </p:nvSpPr>
            <p:spPr>
              <a:xfrm>
                <a:off x="5926618" y="3774209"/>
                <a:ext cx="319318" cy="369332"/>
              </a:xfrm>
              <a:prstGeom prst="rect">
                <a:avLst/>
              </a:prstGeom>
              <a:noFill/>
            </p:spPr>
            <p:txBody>
              <a:bodyPr wrap="none" rtlCol="0">
                <a:spAutoFit/>
              </a:bodyPr>
              <a:lstStyle/>
              <a:p>
                <a:r>
                  <a:rPr lang="en-US" altLang="ja-JP" dirty="0"/>
                  <a:t>n</a:t>
                </a:r>
                <a:endParaRPr kumimoji="1" lang="ja-JP" altLang="en-US" dirty="0"/>
              </a:p>
            </p:txBody>
          </p:sp>
          <p:sp>
            <p:nvSpPr>
              <p:cNvPr id="19" name="テキスト ボックス 18"/>
              <p:cNvSpPr txBox="1"/>
              <p:nvPr/>
            </p:nvSpPr>
            <p:spPr>
              <a:xfrm>
                <a:off x="6369883" y="3456024"/>
                <a:ext cx="1242648" cy="369332"/>
              </a:xfrm>
              <a:prstGeom prst="rect">
                <a:avLst/>
              </a:prstGeom>
              <a:noFill/>
            </p:spPr>
            <p:txBody>
              <a:bodyPr wrap="none" rtlCol="0">
                <a:spAutoFit/>
              </a:bodyPr>
              <a:lstStyle/>
              <a:p>
                <a:r>
                  <a:rPr lang="en-US" altLang="ja-JP" dirty="0"/>
                  <a:t>n</a:t>
                </a:r>
                <a:r>
                  <a:rPr kumimoji="1" lang="ja-JP" altLang="en-US" dirty="0" smtClean="0"/>
                  <a:t>個の</a:t>
                </a:r>
                <a:r>
                  <a:rPr lang="ja-JP" altLang="en-US" dirty="0" smtClean="0"/>
                  <a:t>状態</a:t>
                </a:r>
                <a:endParaRPr lang="ja-JP" altLang="en-US" dirty="0"/>
              </a:p>
            </p:txBody>
          </p:sp>
          <p:grpSp>
            <p:nvGrpSpPr>
              <p:cNvPr id="25" name="グループ化 24"/>
              <p:cNvGrpSpPr/>
              <p:nvPr/>
            </p:nvGrpSpPr>
            <p:grpSpPr>
              <a:xfrm>
                <a:off x="4453538" y="3416968"/>
                <a:ext cx="1813923" cy="472070"/>
                <a:chOff x="4948789" y="3617838"/>
                <a:chExt cx="1670799" cy="463710"/>
              </a:xfrm>
            </p:grpSpPr>
            <p:sp>
              <p:nvSpPr>
                <p:cNvPr id="21" name="正方形/長方形 20"/>
                <p:cNvSpPr/>
                <p:nvPr/>
              </p:nvSpPr>
              <p:spPr>
                <a:xfrm>
                  <a:off x="4948789" y="3617838"/>
                  <a:ext cx="1670799"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22" name="正方形/長方形 21"/>
                    <p:cNvSpPr/>
                    <p:nvPr/>
                  </p:nvSpPr>
                  <p:spPr>
                    <a:xfrm>
                      <a:off x="5001465" y="3628059"/>
                      <a:ext cx="669159" cy="453489"/>
                    </a:xfrm>
                    <a:prstGeom prst="rect">
                      <a:avLst/>
                    </a:prstGeom>
                  </p:spPr>
                  <p:txBody>
                    <a:bodyPr wrap="none">
                      <a:spAutoFit/>
                    </a:bodyPr>
                    <a:lstStyle/>
                    <a:p>
                      <a:pPr algn="ctr">
                        <a:defRPr/>
                      </a:pPr>
                      <a14:m>
                        <m:oMathPara xmlns:m="http://schemas.openxmlformats.org/officeDocument/2006/math">
                          <m:oMathParaPr>
                            <m:jc m:val="center"/>
                          </m:oMathParaPr>
                          <m:oMath xmlns:m="http://schemas.openxmlformats.org/officeDocument/2006/math">
                            <m:r>
                              <a:rPr lang="ja-JP" altLang="en-US" sz="2400" i="1" smtClean="0">
                                <a:latin typeface="Cambria Math"/>
                                <a:ea typeface="Cambria Math"/>
                              </a:rPr>
                              <m:t> </m:t>
                            </m:r>
                            <m:r>
                              <a:rPr lang="en-US" altLang="ja-JP" sz="2400" b="0" i="1" smtClean="0">
                                <a:latin typeface="Cambria Math"/>
                                <a:ea typeface="Cambria Math"/>
                              </a:rPr>
                              <m:t>  </m:t>
                            </m:r>
                            <m:r>
                              <a:rPr lang="en-US" altLang="ja-JP" sz="2400" i="1">
                                <a:latin typeface="Cambria Math"/>
                                <a:ea typeface="Cambria Math"/>
                              </a:rPr>
                              <m:t>⋯</m:t>
                            </m:r>
                          </m:oMath>
                        </m:oMathPara>
                      </a14:m>
                      <a:endParaRPr lang="ja-JP" altLang="en-US" sz="2400" dirty="0"/>
                    </a:p>
                  </p:txBody>
                </p:sp>
              </mc:Choice>
              <mc:Fallback>
                <p:sp>
                  <p:nvSpPr>
                    <p:cNvPr id="22" name="正方形/長方形 21"/>
                    <p:cNvSpPr>
                      <a:spLocks noRot="1" noChangeAspect="1" noMove="1" noResize="1" noEditPoints="1" noAdjustHandles="1" noChangeArrowheads="1" noChangeShapeType="1" noTextEdit="1"/>
                    </p:cNvSpPr>
                    <p:nvPr/>
                  </p:nvSpPr>
                  <p:spPr>
                    <a:xfrm>
                      <a:off x="5001465" y="3628059"/>
                      <a:ext cx="669159" cy="453489"/>
                    </a:xfrm>
                    <a:prstGeom prst="rect">
                      <a:avLst/>
                    </a:prstGeom>
                    <a:blipFill rotWithShape="1">
                      <a:blip r:embed="rId2"/>
                      <a:stretch>
                        <a:fillRect/>
                      </a:stretch>
                    </a:blipFill>
                  </p:spPr>
                  <p:txBody>
                    <a:bodyPr/>
                    <a:lstStyle/>
                    <a:p>
                      <a:r>
                        <a:rPr lang="ja-JP" altLang="en-US">
                          <a:noFill/>
                        </a:rPr>
                        <a:t> </a:t>
                      </a:r>
                    </a:p>
                  </p:txBody>
                </p:sp>
              </mc:Fallback>
            </mc:AlternateContent>
            <p:cxnSp>
              <p:nvCxnSpPr>
                <p:cNvPr id="23" name="直線コネクタ 22"/>
                <p:cNvCxnSpPr/>
                <p:nvPr/>
              </p:nvCxnSpPr>
              <p:spPr>
                <a:xfrm flipH="1">
                  <a:off x="6215747" y="3639534"/>
                  <a:ext cx="9268" cy="400354"/>
                </a:xfrm>
                <a:prstGeom prst="line">
                  <a:avLst/>
                </a:prstGeom>
                <a:ln w="25400"/>
              </p:spPr>
              <p:style>
                <a:lnRef idx="1">
                  <a:schemeClr val="accent1"/>
                </a:lnRef>
                <a:fillRef idx="0">
                  <a:schemeClr val="accent1"/>
                </a:fillRef>
                <a:effectRef idx="0">
                  <a:schemeClr val="accent1"/>
                </a:effectRef>
                <a:fontRef idx="minor">
                  <a:schemeClr val="tx1"/>
                </a:fontRef>
              </p:style>
            </p:cxnSp>
          </p:grpSp>
        </p:grpSp>
        <p:grpSp>
          <p:nvGrpSpPr>
            <p:cNvPr id="56" name="グループ化 55"/>
            <p:cNvGrpSpPr/>
            <p:nvPr/>
          </p:nvGrpSpPr>
          <p:grpSpPr>
            <a:xfrm>
              <a:off x="1585365" y="2812460"/>
              <a:ext cx="4748432" cy="663608"/>
              <a:chOff x="1585365" y="2591522"/>
              <a:chExt cx="4748432" cy="663608"/>
            </a:xfrm>
          </p:grpSpPr>
          <p:cxnSp>
            <p:nvCxnSpPr>
              <p:cNvPr id="13" name="直線コネクタ 12"/>
              <p:cNvCxnSpPr/>
              <p:nvPr/>
            </p:nvCxnSpPr>
            <p:spPr>
              <a:xfrm>
                <a:off x="2745880" y="2890444"/>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747817" y="3070464"/>
                <a:ext cx="1733525" cy="2202"/>
              </a:xfrm>
              <a:prstGeom prst="line">
                <a:avLst/>
              </a:prstGeom>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585365" y="2885798"/>
                <a:ext cx="1107996" cy="369332"/>
              </a:xfrm>
              <a:prstGeom prst="rect">
                <a:avLst/>
              </a:prstGeom>
              <a:noFill/>
            </p:spPr>
            <p:txBody>
              <a:bodyPr wrap="none" rtlCol="0">
                <a:spAutoFit/>
              </a:bodyPr>
              <a:lstStyle/>
              <a:p>
                <a:r>
                  <a:rPr kumimoji="1" lang="ja-JP" altLang="en-US" dirty="0" smtClean="0"/>
                  <a:t>センサ値</a:t>
                </a:r>
                <a:endParaRPr kumimoji="1" lang="ja-JP" altLang="en-US" dirty="0"/>
              </a:p>
            </p:txBody>
          </p:sp>
          <p:cxnSp>
            <p:nvCxnSpPr>
              <p:cNvPr id="35" name="直線コネクタ 34"/>
              <p:cNvCxnSpPr/>
              <p:nvPr/>
            </p:nvCxnSpPr>
            <p:spPr>
              <a:xfrm>
                <a:off x="3176163" y="2975868"/>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600689" y="2975194"/>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060622" y="2975958"/>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481342" y="2982656"/>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5881478" y="2981982"/>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300193" y="2975633"/>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481342" y="3068966"/>
                <a:ext cx="913778" cy="25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391791" y="3065204"/>
                <a:ext cx="908402" cy="1420"/>
              </a:xfrm>
              <a:prstGeom prst="line">
                <a:avLst/>
              </a:prstGeom>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840678" y="2591522"/>
                <a:ext cx="276038" cy="369332"/>
              </a:xfrm>
              <a:prstGeom prst="rect">
                <a:avLst/>
              </a:prstGeom>
              <a:noFill/>
            </p:spPr>
            <p:txBody>
              <a:bodyPr wrap="none" rtlCol="0">
                <a:spAutoFit/>
              </a:bodyPr>
              <a:lstStyle/>
              <a:p>
                <a:r>
                  <a:rPr lang="en-US" altLang="ja-JP" dirty="0"/>
                  <a:t>r</a:t>
                </a:r>
                <a:endParaRPr kumimoji="1" lang="ja-JP" altLang="en-US" dirty="0"/>
              </a:p>
            </p:txBody>
          </p:sp>
          <p:sp>
            <p:nvSpPr>
              <p:cNvPr id="51" name="テキスト ボックス 50"/>
              <p:cNvSpPr txBox="1"/>
              <p:nvPr/>
            </p:nvSpPr>
            <p:spPr>
              <a:xfrm>
                <a:off x="3210751" y="2601659"/>
                <a:ext cx="391454" cy="369332"/>
              </a:xfrm>
              <a:prstGeom prst="rect">
                <a:avLst/>
              </a:prstGeom>
              <a:noFill/>
            </p:spPr>
            <p:txBody>
              <a:bodyPr wrap="none" rtlCol="0">
                <a:spAutoFit/>
              </a:bodyPr>
              <a:lstStyle/>
              <a:p>
                <a:r>
                  <a:rPr lang="en-US" altLang="ja-JP" dirty="0" smtClean="0"/>
                  <a:t>2r</a:t>
                </a:r>
                <a:endParaRPr kumimoji="1" lang="ja-JP" altLang="en-US" dirty="0"/>
              </a:p>
            </p:txBody>
          </p:sp>
          <p:sp>
            <p:nvSpPr>
              <p:cNvPr id="52" name="テキスト ボックス 51"/>
              <p:cNvSpPr txBox="1"/>
              <p:nvPr/>
            </p:nvSpPr>
            <p:spPr>
              <a:xfrm>
                <a:off x="3643445" y="2601659"/>
                <a:ext cx="391454" cy="369332"/>
              </a:xfrm>
              <a:prstGeom prst="rect">
                <a:avLst/>
              </a:prstGeom>
              <a:noFill/>
            </p:spPr>
            <p:txBody>
              <a:bodyPr wrap="none" rtlCol="0">
                <a:spAutoFit/>
              </a:bodyPr>
              <a:lstStyle/>
              <a:p>
                <a:r>
                  <a:rPr lang="en-US" altLang="ja-JP" dirty="0"/>
                  <a:t>3</a:t>
                </a:r>
                <a:r>
                  <a:rPr lang="en-US" altLang="ja-JP" dirty="0" smtClean="0"/>
                  <a:t>r</a:t>
                </a:r>
                <a:endParaRPr kumimoji="1" lang="ja-JP" altLang="en-US" dirty="0"/>
              </a:p>
            </p:txBody>
          </p:sp>
          <p:sp>
            <p:nvSpPr>
              <p:cNvPr id="53" name="テキスト ボックス 52"/>
              <p:cNvSpPr txBox="1"/>
              <p:nvPr/>
            </p:nvSpPr>
            <p:spPr>
              <a:xfrm>
                <a:off x="4090208" y="2605862"/>
                <a:ext cx="391454" cy="369332"/>
              </a:xfrm>
              <a:prstGeom prst="rect">
                <a:avLst/>
              </a:prstGeom>
              <a:noFill/>
            </p:spPr>
            <p:txBody>
              <a:bodyPr wrap="none" rtlCol="0">
                <a:spAutoFit/>
              </a:bodyPr>
              <a:lstStyle/>
              <a:p>
                <a:r>
                  <a:rPr lang="en-US" altLang="ja-JP" dirty="0" smtClean="0"/>
                  <a:t>4r</a:t>
                </a:r>
                <a:endParaRPr kumimoji="1" lang="ja-JP" altLang="en-US" dirty="0"/>
              </a:p>
            </p:txBody>
          </p:sp>
          <p:sp>
            <p:nvSpPr>
              <p:cNvPr id="54" name="テキスト ボックス 53"/>
              <p:cNvSpPr txBox="1"/>
              <p:nvPr/>
            </p:nvSpPr>
            <p:spPr>
              <a:xfrm>
                <a:off x="5923107" y="2605862"/>
                <a:ext cx="410690" cy="369332"/>
              </a:xfrm>
              <a:prstGeom prst="rect">
                <a:avLst/>
              </a:prstGeom>
              <a:noFill/>
            </p:spPr>
            <p:txBody>
              <a:bodyPr wrap="none" rtlCol="0">
                <a:spAutoFit/>
              </a:bodyPr>
              <a:lstStyle/>
              <a:p>
                <a:r>
                  <a:rPr lang="en-US" altLang="ja-JP" dirty="0"/>
                  <a:t>n</a:t>
                </a:r>
                <a:r>
                  <a:rPr lang="en-US" altLang="ja-JP" dirty="0" smtClean="0"/>
                  <a:t>r</a:t>
                </a:r>
                <a:endParaRPr kumimoji="1" lang="ja-JP" altLang="en-US" dirty="0"/>
              </a:p>
            </p:txBody>
          </p:sp>
          <p:sp>
            <p:nvSpPr>
              <p:cNvPr id="55" name="テキスト ボックス 54"/>
              <p:cNvSpPr txBox="1"/>
              <p:nvPr/>
            </p:nvSpPr>
            <p:spPr>
              <a:xfrm>
                <a:off x="5224834" y="2623582"/>
                <a:ext cx="756938" cy="369332"/>
              </a:xfrm>
              <a:prstGeom prst="rect">
                <a:avLst/>
              </a:prstGeom>
              <a:noFill/>
            </p:spPr>
            <p:txBody>
              <a:bodyPr wrap="none" rtlCol="0">
                <a:spAutoFit/>
              </a:bodyPr>
              <a:lstStyle/>
              <a:p>
                <a:r>
                  <a:rPr lang="en-US" altLang="ja-JP" dirty="0"/>
                  <a:t>(n-1)r</a:t>
                </a:r>
                <a:endParaRPr lang="ja-JP" altLang="en-US" dirty="0"/>
              </a:p>
            </p:txBody>
          </p:sp>
        </p:grpSp>
      </p:grpSp>
      <p:cxnSp>
        <p:nvCxnSpPr>
          <p:cNvPr id="58" name="直線コネクタ 57"/>
          <p:cNvCxnSpPr/>
          <p:nvPr/>
        </p:nvCxnSpPr>
        <p:spPr>
          <a:xfrm>
            <a:off x="5395120" y="3212715"/>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368979" y="4126822"/>
            <a:ext cx="0" cy="46166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5365324" y="4499828"/>
            <a:ext cx="511679" cy="369332"/>
          </a:xfrm>
          <a:prstGeom prst="rect">
            <a:avLst/>
          </a:prstGeom>
        </p:spPr>
        <p:txBody>
          <a:bodyPr wrap="none">
            <a:spAutoFit/>
          </a:bodyPr>
          <a:lstStyle/>
          <a:p>
            <a:r>
              <a:rPr lang="en-US" altLang="ja-JP" dirty="0" smtClean="0"/>
              <a:t>n-1</a:t>
            </a:r>
            <a:endParaRPr lang="ja-JP" altLang="en-US" dirty="0"/>
          </a:p>
        </p:txBody>
      </p:sp>
    </p:spTree>
    <p:extLst>
      <p:ext uri="{BB962C8B-B14F-4D97-AF65-F5344CB8AC3E}">
        <p14:creationId xmlns:p14="http://schemas.microsoft.com/office/powerpoint/2010/main" val="3253143077"/>
      </p:ext>
    </p:extLst>
  </p:cSld>
  <p:clrMapOvr>
    <a:masterClrMapping/>
  </p:clrMapOvr>
  <mc:AlternateContent xmlns:mc="http://schemas.openxmlformats.org/markup-compatibility/2006" xmlns:p14="http://schemas.microsoft.com/office/powerpoint/2010/main">
    <mc:Choice Requires="p14">
      <p:transition spd="slow" p14:dur="2000" advTm="40208"/>
    </mc:Choice>
    <mc:Fallback xmlns="">
      <p:transition spd="slow" advTm="40208"/>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仮想</a:t>
            </a:r>
            <a:r>
              <a:rPr lang="ja-JP" altLang="en-US" dirty="0" smtClean="0"/>
              <a:t>環境における実験</a:t>
            </a:r>
            <a:r>
              <a:rPr lang="en-US" altLang="ja-JP" dirty="0" smtClean="0"/>
              <a:t>1</a:t>
            </a:r>
            <a:endParaRPr kumimoji="1" lang="ja-JP" altLang="en-US" dirty="0"/>
          </a:p>
        </p:txBody>
      </p:sp>
      <p:sp>
        <p:nvSpPr>
          <p:cNvPr id="4" name="テキスト ボックス 3"/>
          <p:cNvSpPr txBox="1"/>
          <p:nvPr/>
        </p:nvSpPr>
        <p:spPr>
          <a:xfrm>
            <a:off x="539552" y="3226767"/>
            <a:ext cx="1415772" cy="461665"/>
          </a:xfrm>
          <a:prstGeom prst="rect">
            <a:avLst/>
          </a:prstGeom>
          <a:noFill/>
        </p:spPr>
        <p:txBody>
          <a:bodyPr wrap="none" rtlCol="0">
            <a:spAutoFit/>
          </a:bodyPr>
          <a:lstStyle/>
          <a:p>
            <a:r>
              <a:rPr kumimoji="1" lang="ja-JP" altLang="en-US" sz="2400" dirty="0" smtClean="0">
                <a:solidFill>
                  <a:schemeClr val="accent5"/>
                </a:solidFill>
              </a:rPr>
              <a:t>実験目的</a:t>
            </a:r>
            <a:endParaRPr kumimoji="1" lang="ja-JP" altLang="en-US" sz="2400" dirty="0">
              <a:solidFill>
                <a:schemeClr val="accent5"/>
              </a:solidFill>
            </a:endParaRPr>
          </a:p>
        </p:txBody>
      </p:sp>
      <p:sp>
        <p:nvSpPr>
          <p:cNvPr id="6" name="コンテンツ プレースホルダー 2"/>
          <p:cNvSpPr>
            <a:spLocks noGrp="1"/>
          </p:cNvSpPr>
          <p:nvPr>
            <p:ph idx="1"/>
          </p:nvPr>
        </p:nvSpPr>
        <p:spPr>
          <a:xfrm>
            <a:off x="755576" y="3832448"/>
            <a:ext cx="8229600" cy="2404864"/>
          </a:xfrm>
        </p:spPr>
        <p:txBody>
          <a:bodyPr/>
          <a:lstStyle/>
          <a:p>
            <a:pPr>
              <a:buClr>
                <a:schemeClr val="accent5"/>
              </a:buClr>
              <a:buSzPct val="50000"/>
              <a:buFont typeface="Wingdings" pitchFamily="2" charset="2"/>
              <a:buChar char="u"/>
            </a:pPr>
            <a:r>
              <a:rPr lang="ja-JP" altLang="en-US" dirty="0" smtClean="0">
                <a:solidFill>
                  <a:schemeClr val="tx1"/>
                </a:solidFill>
              </a:rPr>
              <a:t>センサの重要度に応じて，</a:t>
            </a:r>
            <a:r>
              <a:rPr lang="ja-JP" altLang="en-US" dirty="0">
                <a:solidFill>
                  <a:schemeClr val="tx1"/>
                </a:solidFill>
              </a:rPr>
              <a:t>学習</a:t>
            </a:r>
            <a:r>
              <a:rPr lang="ja-JP" altLang="en-US" dirty="0" smtClean="0">
                <a:solidFill>
                  <a:schemeClr val="tx1"/>
                </a:solidFill>
              </a:rPr>
              <a:t>空間が構成されるか</a:t>
            </a:r>
            <a:endParaRPr lang="en-US" altLang="ja-JP" dirty="0" smtClean="0">
              <a:solidFill>
                <a:schemeClr val="tx1"/>
              </a:solidFill>
            </a:endParaRPr>
          </a:p>
          <a:p>
            <a:pPr marL="0" indent="0">
              <a:buClr>
                <a:schemeClr val="accent5"/>
              </a:buClr>
              <a:buSzPct val="50000"/>
              <a:buNone/>
            </a:pPr>
            <a:r>
              <a:rPr lang="ja-JP" altLang="en-US" dirty="0">
                <a:solidFill>
                  <a:schemeClr val="tx1"/>
                </a:solidFill>
              </a:rPr>
              <a:t>　 </a:t>
            </a:r>
            <a:r>
              <a:rPr lang="ja-JP" altLang="en-US" dirty="0" smtClean="0">
                <a:solidFill>
                  <a:schemeClr val="tx1"/>
                </a:solidFill>
              </a:rPr>
              <a:t>確かめる</a:t>
            </a:r>
            <a:endParaRPr lang="en-US" altLang="ja-JP" dirty="0" smtClean="0">
              <a:solidFill>
                <a:schemeClr val="tx1"/>
              </a:solidFill>
            </a:endParaRPr>
          </a:p>
          <a:p>
            <a:pPr>
              <a:buClr>
                <a:schemeClr val="accent5"/>
              </a:buClr>
              <a:buSzPct val="50000"/>
              <a:buFont typeface="Wingdings" pitchFamily="2" charset="2"/>
              <a:buChar char="u"/>
            </a:pPr>
            <a:r>
              <a:rPr lang="ja-JP" altLang="en-US" dirty="0">
                <a:solidFill>
                  <a:schemeClr val="tx1"/>
                </a:solidFill>
              </a:rPr>
              <a:t>提案</a:t>
            </a:r>
            <a:r>
              <a:rPr lang="ja-JP" altLang="en-US" dirty="0" smtClean="0">
                <a:solidFill>
                  <a:schemeClr val="tx1"/>
                </a:solidFill>
              </a:rPr>
              <a:t>手法と強化学習の学習速度を比較し，提案手法の学習速度</a:t>
            </a:r>
            <a:r>
              <a:rPr lang="ja-JP" altLang="en-US" dirty="0">
                <a:solidFill>
                  <a:schemeClr val="tx1"/>
                </a:solidFill>
              </a:rPr>
              <a:t>が</a:t>
            </a:r>
            <a:r>
              <a:rPr lang="ja-JP" altLang="en-US" dirty="0" smtClean="0">
                <a:solidFill>
                  <a:schemeClr val="tx1"/>
                </a:solidFill>
              </a:rPr>
              <a:t>どの程度か調査する</a:t>
            </a:r>
            <a:endParaRPr lang="en-US" altLang="ja-JP" dirty="0">
              <a:solidFill>
                <a:schemeClr val="tx1"/>
              </a:solidFill>
            </a:endParaRPr>
          </a:p>
        </p:txBody>
      </p:sp>
      <p:sp>
        <p:nvSpPr>
          <p:cNvPr id="3" name="テキスト ボックス 2"/>
          <p:cNvSpPr txBox="1"/>
          <p:nvPr/>
        </p:nvSpPr>
        <p:spPr>
          <a:xfrm>
            <a:off x="827584" y="1844824"/>
            <a:ext cx="7571303" cy="830997"/>
          </a:xfrm>
          <a:prstGeom prst="rect">
            <a:avLst/>
          </a:prstGeom>
          <a:noFill/>
        </p:spPr>
        <p:txBody>
          <a:bodyPr wrap="none" rtlCol="0">
            <a:spAutoFit/>
          </a:bodyPr>
          <a:lstStyle/>
          <a:p>
            <a:r>
              <a:rPr kumimoji="1" lang="ja-JP" altLang="en-US" sz="2400" dirty="0" smtClean="0"/>
              <a:t>提案手法と強化学習の性能をシミュレーション実験に</a:t>
            </a:r>
            <a:endParaRPr kumimoji="1" lang="en-US" altLang="ja-JP" sz="2400" dirty="0" smtClean="0"/>
          </a:p>
          <a:p>
            <a:r>
              <a:rPr kumimoji="1" lang="ja-JP" altLang="en-US" sz="2400" dirty="0" smtClean="0"/>
              <a:t>より</a:t>
            </a:r>
            <a:r>
              <a:rPr lang="ja-JP" altLang="en-US" sz="2400" dirty="0" smtClean="0"/>
              <a:t>比較する</a:t>
            </a:r>
            <a:endParaRPr kumimoji="1" lang="ja-JP" altLang="en-US" sz="2400" dirty="0"/>
          </a:p>
        </p:txBody>
      </p:sp>
    </p:spTree>
    <p:extLst>
      <p:ext uri="{BB962C8B-B14F-4D97-AF65-F5344CB8AC3E}">
        <p14:creationId xmlns:p14="http://schemas.microsoft.com/office/powerpoint/2010/main" val="2642357629"/>
      </p:ext>
    </p:extLst>
  </p:cSld>
  <p:clrMapOvr>
    <a:masterClrMapping/>
  </p:clrMapOvr>
  <mc:AlternateContent xmlns:mc="http://schemas.openxmlformats.org/markup-compatibility/2006" xmlns:p14="http://schemas.microsoft.com/office/powerpoint/2010/main">
    <mc:Choice Requires="p14">
      <p:transition spd="slow" p14:dur="2000" advTm="11801"/>
    </mc:Choice>
    <mc:Fallback xmlns="">
      <p:transition spd="slow" advTm="1180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600200"/>
          </a:xfrm>
        </p:spPr>
        <p:txBody>
          <a:bodyPr/>
          <a:lstStyle/>
          <a:p>
            <a:r>
              <a:rPr lang="ja-JP" altLang="en-US" dirty="0" smtClean="0"/>
              <a:t>実験環境</a:t>
            </a:r>
            <a:endParaRPr kumimoji="1" lang="ja-JP" altLang="en-US" dirty="0"/>
          </a:p>
        </p:txBody>
      </p:sp>
      <p:sp>
        <p:nvSpPr>
          <p:cNvPr id="210" name="正方形/長方形 209"/>
          <p:cNvSpPr/>
          <p:nvPr/>
        </p:nvSpPr>
        <p:spPr>
          <a:xfrm>
            <a:off x="468445" y="5002794"/>
            <a:ext cx="8783174" cy="1200329"/>
          </a:xfrm>
          <a:prstGeom prst="rect">
            <a:avLst/>
          </a:prstGeom>
        </p:spPr>
        <p:txBody>
          <a:bodyPr wrap="none">
            <a:spAutoFit/>
          </a:bodyPr>
          <a:lstStyle/>
          <a:p>
            <a:pPr marL="285750" lvl="0" indent="-285750">
              <a:buClr>
                <a:srgbClr val="63891F"/>
              </a:buClr>
              <a:buSzPct val="50000"/>
              <a:buFont typeface="Wingdings" pitchFamily="2" charset="2"/>
              <a:buChar char="u"/>
            </a:pPr>
            <a:r>
              <a:rPr lang="ja-JP" altLang="en-US" sz="2400" dirty="0" smtClean="0"/>
              <a:t>四方を壁に囲まれた横</a:t>
            </a:r>
            <a:r>
              <a:rPr lang="en-US" altLang="ja-JP" sz="2400" dirty="0"/>
              <a:t>1</a:t>
            </a:r>
            <a:r>
              <a:rPr lang="en-US" altLang="ja-JP" sz="2400" dirty="0" smtClean="0"/>
              <a:t>0×</a:t>
            </a:r>
            <a:r>
              <a:rPr lang="ja-JP" altLang="en-US" sz="2400" dirty="0" smtClean="0"/>
              <a:t>縦</a:t>
            </a:r>
            <a:r>
              <a:rPr lang="en-US" altLang="ja-JP" sz="2400" dirty="0"/>
              <a:t>1</a:t>
            </a:r>
            <a:r>
              <a:rPr lang="en-US" altLang="ja-JP" sz="2400" dirty="0" smtClean="0"/>
              <a:t>0</a:t>
            </a:r>
            <a:r>
              <a:rPr lang="ja-JP" altLang="en-US" sz="2400" dirty="0" smtClean="0"/>
              <a:t>の空間</a:t>
            </a:r>
            <a:endParaRPr lang="en-US" altLang="ja-JP" sz="2400" dirty="0" smtClean="0"/>
          </a:p>
          <a:p>
            <a:pPr marL="285750" lvl="0" indent="-285750">
              <a:buClr>
                <a:srgbClr val="63891F"/>
              </a:buClr>
              <a:buSzPct val="50000"/>
              <a:buFont typeface="Wingdings" pitchFamily="2" charset="2"/>
              <a:buChar char="u"/>
            </a:pPr>
            <a:r>
              <a:rPr lang="ja-JP" altLang="en-US" sz="2400" dirty="0" smtClean="0"/>
              <a:t>ロボットは</a:t>
            </a:r>
            <a:r>
              <a:rPr lang="en-US" altLang="ja-JP" sz="2400" dirty="0" smtClean="0"/>
              <a:t>1</a:t>
            </a:r>
            <a:r>
              <a:rPr lang="ja-JP" altLang="en-US" sz="2400" dirty="0" smtClean="0"/>
              <a:t>行動で</a:t>
            </a:r>
            <a:r>
              <a:rPr lang="en-US" altLang="ja-JP" sz="2400" dirty="0" smtClean="0"/>
              <a:t>1</a:t>
            </a:r>
            <a:r>
              <a:rPr lang="ja-JP" altLang="en-US" sz="2400" dirty="0" smtClean="0"/>
              <a:t>マス移動する</a:t>
            </a:r>
            <a:endParaRPr lang="en-US" altLang="ja-JP" sz="2400" dirty="0" smtClean="0"/>
          </a:p>
          <a:p>
            <a:pPr marL="285750" lvl="0" indent="-285750">
              <a:buClr>
                <a:srgbClr val="63891F"/>
              </a:buClr>
              <a:buSzPct val="50000"/>
              <a:buFont typeface="Wingdings" pitchFamily="2" charset="2"/>
              <a:buChar char="u"/>
            </a:pPr>
            <a:r>
              <a:rPr lang="ja-JP" altLang="en-US" sz="2400" dirty="0" smtClean="0"/>
              <a:t>センサは現在の位置から壁までのマスの数を距離として測定</a:t>
            </a:r>
            <a:endParaRPr lang="en-US" altLang="ja-JP" sz="2400" dirty="0" smtClean="0"/>
          </a:p>
        </p:txBody>
      </p:sp>
      <p:grpSp>
        <p:nvGrpSpPr>
          <p:cNvPr id="89" name="グループ化 88"/>
          <p:cNvGrpSpPr/>
          <p:nvPr/>
        </p:nvGrpSpPr>
        <p:grpSpPr>
          <a:xfrm>
            <a:off x="4775807" y="1963441"/>
            <a:ext cx="2975383" cy="2698583"/>
            <a:chOff x="4811204" y="2156815"/>
            <a:chExt cx="2975383" cy="2698583"/>
          </a:xfrm>
        </p:grpSpPr>
        <p:grpSp>
          <p:nvGrpSpPr>
            <p:cNvPr id="136" name="グループ化 135"/>
            <p:cNvGrpSpPr/>
            <p:nvPr/>
          </p:nvGrpSpPr>
          <p:grpSpPr>
            <a:xfrm>
              <a:off x="5032006" y="2677514"/>
              <a:ext cx="1687326" cy="1751991"/>
              <a:chOff x="4797191" y="1809601"/>
              <a:chExt cx="2679276" cy="2578526"/>
            </a:xfrm>
          </p:grpSpPr>
          <p:sp>
            <p:nvSpPr>
              <p:cNvPr id="145" name="正方形/長方形 144"/>
              <p:cNvSpPr/>
              <p:nvPr/>
            </p:nvSpPr>
            <p:spPr>
              <a:xfrm>
                <a:off x="5782004" y="2819358"/>
                <a:ext cx="697800" cy="6037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146" name="上矢印 145"/>
              <p:cNvSpPr/>
              <p:nvPr/>
            </p:nvSpPr>
            <p:spPr>
              <a:xfrm>
                <a:off x="5721849" y="1809601"/>
                <a:ext cx="721873" cy="702107"/>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7" name="上矢印 146"/>
              <p:cNvSpPr/>
              <p:nvPr/>
            </p:nvSpPr>
            <p:spPr>
              <a:xfrm rot="16200000">
                <a:off x="4784690" y="2783208"/>
                <a:ext cx="724533"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8" name="上矢印 147"/>
              <p:cNvSpPr/>
              <p:nvPr/>
            </p:nvSpPr>
            <p:spPr>
              <a:xfrm rot="5400000">
                <a:off x="6764435" y="2759373"/>
                <a:ext cx="724533"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9" name="上矢印 148"/>
              <p:cNvSpPr/>
              <p:nvPr/>
            </p:nvSpPr>
            <p:spPr>
              <a:xfrm rot="10800000">
                <a:off x="5721847" y="3620980"/>
                <a:ext cx="721873" cy="702107"/>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0" name="上矢印 149"/>
              <p:cNvSpPr/>
              <p:nvPr/>
            </p:nvSpPr>
            <p:spPr>
              <a:xfrm rot="18669677">
                <a:off x="4795758" y="1859845"/>
                <a:ext cx="724532"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1" name="上矢印 150"/>
              <p:cNvSpPr/>
              <p:nvPr/>
            </p:nvSpPr>
            <p:spPr>
              <a:xfrm rot="2758970">
                <a:off x="6706346" y="1881132"/>
                <a:ext cx="724533"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2" name="上矢印 151"/>
              <p:cNvSpPr/>
              <p:nvPr/>
            </p:nvSpPr>
            <p:spPr>
              <a:xfrm rot="13505315">
                <a:off x="4794052" y="3622268"/>
                <a:ext cx="724532"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3" name="上矢印 152"/>
              <p:cNvSpPr/>
              <p:nvPr/>
            </p:nvSpPr>
            <p:spPr>
              <a:xfrm rot="7794470">
                <a:off x="6638331" y="3676137"/>
                <a:ext cx="721873" cy="702107"/>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4" name="台形 153"/>
              <p:cNvSpPr/>
              <p:nvPr/>
            </p:nvSpPr>
            <p:spPr>
              <a:xfrm rot="10800000">
                <a:off x="5854907" y="2612241"/>
                <a:ext cx="588812" cy="200629"/>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smtClean="0">
                    <a:solidFill>
                      <a:schemeClr val="tx1"/>
                    </a:solidFill>
                  </a:rPr>
                  <a:t>・</a:t>
                </a:r>
                <a:endParaRPr kumimoji="1" lang="ja-JP" altLang="en-US" sz="2400" dirty="0">
                  <a:solidFill>
                    <a:schemeClr val="tx1"/>
                  </a:solidFill>
                </a:endParaRPr>
              </a:p>
            </p:txBody>
          </p:sp>
          <p:sp>
            <p:nvSpPr>
              <p:cNvPr id="155" name="台形 154"/>
              <p:cNvSpPr/>
              <p:nvPr/>
            </p:nvSpPr>
            <p:spPr>
              <a:xfrm rot="5400000">
                <a:off x="5327124" y="3042737"/>
                <a:ext cx="588814" cy="200627"/>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smtClean="0">
                    <a:solidFill>
                      <a:schemeClr val="tx1"/>
                    </a:solidFill>
                  </a:rPr>
                  <a:t>・</a:t>
                </a:r>
                <a:endParaRPr kumimoji="1" lang="ja-JP" altLang="en-US" sz="2400" dirty="0">
                  <a:solidFill>
                    <a:schemeClr val="tx1"/>
                  </a:solidFill>
                </a:endParaRPr>
              </a:p>
            </p:txBody>
          </p:sp>
        </p:grpSp>
        <p:cxnSp>
          <p:nvCxnSpPr>
            <p:cNvPr id="137" name="直線コネクタ 136"/>
            <p:cNvCxnSpPr/>
            <p:nvPr/>
          </p:nvCxnSpPr>
          <p:spPr>
            <a:xfrm flipH="1">
              <a:off x="5961368" y="2586790"/>
              <a:ext cx="254442" cy="574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テキスト ボックス 69"/>
            <p:cNvSpPr txBox="1"/>
            <p:nvPr/>
          </p:nvSpPr>
          <p:spPr>
            <a:xfrm>
              <a:off x="6143570" y="2439095"/>
              <a:ext cx="1518364"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距離センサ</a:t>
              </a:r>
              <a:r>
                <a:rPr lang="en-US" altLang="ja-JP" dirty="0" smtClean="0"/>
                <a:t>A</a:t>
              </a:r>
              <a:endParaRPr kumimoji="1" lang="ja-JP" altLang="en-US" dirty="0"/>
            </a:p>
          </p:txBody>
        </p:sp>
        <p:cxnSp>
          <p:nvCxnSpPr>
            <p:cNvPr id="139" name="直線コネクタ 138"/>
            <p:cNvCxnSpPr>
              <a:endCxn id="155" idx="3"/>
            </p:cNvCxnSpPr>
            <p:nvPr/>
          </p:nvCxnSpPr>
          <p:spPr>
            <a:xfrm flipV="1">
              <a:off x="5472549" y="3767775"/>
              <a:ext cx="78601" cy="78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4811204" y="4486066"/>
              <a:ext cx="1479892" cy="369332"/>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距離センサ</a:t>
              </a:r>
              <a:r>
                <a:rPr lang="en-US" altLang="ja-JP" dirty="0"/>
                <a:t>B</a:t>
              </a:r>
              <a:endParaRPr lang="ja-JP" altLang="en-US" dirty="0"/>
            </a:p>
          </p:txBody>
        </p:sp>
        <p:sp>
          <p:nvSpPr>
            <p:cNvPr id="141" name="テキスト ボックス 7"/>
            <p:cNvSpPr txBox="1"/>
            <p:nvPr/>
          </p:nvSpPr>
          <p:spPr>
            <a:xfrm>
              <a:off x="6881287" y="3320251"/>
              <a:ext cx="319495" cy="29263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or</a:t>
              </a:r>
              <a:endParaRPr kumimoji="1" lang="ja-JP" altLang="en-US" dirty="0"/>
            </a:p>
          </p:txBody>
        </p:sp>
        <p:sp>
          <p:nvSpPr>
            <p:cNvPr id="142" name="正方形/長方形 141"/>
            <p:cNvSpPr/>
            <p:nvPr/>
          </p:nvSpPr>
          <p:spPr>
            <a:xfrm>
              <a:off x="7336000" y="3348391"/>
              <a:ext cx="406677" cy="4102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143" name="テキスト ボックス 8"/>
            <p:cNvSpPr txBox="1"/>
            <p:nvPr/>
          </p:nvSpPr>
          <p:spPr>
            <a:xfrm>
              <a:off x="7273766" y="2929947"/>
              <a:ext cx="512821" cy="29263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停止</a:t>
              </a:r>
              <a:endParaRPr kumimoji="1" lang="ja-JP" altLang="en-US" dirty="0"/>
            </a:p>
          </p:txBody>
        </p:sp>
        <p:sp>
          <p:nvSpPr>
            <p:cNvPr id="144" name="テキスト ボックス 9"/>
            <p:cNvSpPr txBox="1"/>
            <p:nvPr/>
          </p:nvSpPr>
          <p:spPr>
            <a:xfrm>
              <a:off x="4950675" y="2156815"/>
              <a:ext cx="2069597" cy="29263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8</a:t>
              </a:r>
              <a:r>
                <a:rPr kumimoji="1" lang="ja-JP" altLang="en-US" dirty="0" smtClean="0"/>
                <a:t>方向のいずれかに移動</a:t>
              </a:r>
              <a:endParaRPr kumimoji="1" lang="ja-JP" altLang="en-US" dirty="0"/>
            </a:p>
          </p:txBody>
        </p:sp>
      </p:grpSp>
      <p:grpSp>
        <p:nvGrpSpPr>
          <p:cNvPr id="3" name="グループ化 2"/>
          <p:cNvGrpSpPr/>
          <p:nvPr/>
        </p:nvGrpSpPr>
        <p:grpSpPr>
          <a:xfrm>
            <a:off x="1030308" y="1543546"/>
            <a:ext cx="3190944" cy="3109590"/>
            <a:chOff x="1030308" y="1543546"/>
            <a:chExt cx="3190944" cy="3109590"/>
          </a:xfrm>
        </p:grpSpPr>
        <p:grpSp>
          <p:nvGrpSpPr>
            <p:cNvPr id="90" name="グループ化 89"/>
            <p:cNvGrpSpPr/>
            <p:nvPr/>
          </p:nvGrpSpPr>
          <p:grpSpPr>
            <a:xfrm>
              <a:off x="1030308" y="1543546"/>
              <a:ext cx="3190944" cy="3109590"/>
              <a:chOff x="461157" y="1710401"/>
              <a:chExt cx="3190944" cy="3109590"/>
            </a:xfrm>
          </p:grpSpPr>
          <p:sp>
            <p:nvSpPr>
              <p:cNvPr id="91" name="正方形/長方形 90"/>
              <p:cNvSpPr/>
              <p:nvPr/>
            </p:nvSpPr>
            <p:spPr>
              <a:xfrm>
                <a:off x="783293" y="2127417"/>
                <a:ext cx="2159443"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2" name="正方形/長方形 91"/>
              <p:cNvSpPr/>
              <p:nvPr/>
            </p:nvSpPr>
            <p:spPr>
              <a:xfrm>
                <a:off x="784414" y="4558882"/>
                <a:ext cx="2158322"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93" name="正方形/長方形 92"/>
              <p:cNvSpPr/>
              <p:nvPr/>
            </p:nvSpPr>
            <p:spPr>
              <a:xfrm rot="5400000">
                <a:off x="1985557" y="3340593"/>
                <a:ext cx="2175469" cy="2611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smtClean="0">
                    <a:solidFill>
                      <a:schemeClr val="tx1"/>
                    </a:solidFill>
                  </a:rPr>
                  <a:t> </a:t>
                </a:r>
              </a:p>
              <a:p>
                <a:pPr algn="ctr"/>
                <a:endParaRPr kumimoji="1" lang="ja-JP" altLang="en-US" dirty="0"/>
              </a:p>
            </p:txBody>
          </p:sp>
          <p:grpSp>
            <p:nvGrpSpPr>
              <p:cNvPr id="94" name="グループ化 93"/>
              <p:cNvGrpSpPr/>
              <p:nvPr/>
            </p:nvGrpSpPr>
            <p:grpSpPr>
              <a:xfrm>
                <a:off x="783293" y="2383413"/>
                <a:ext cx="1939040" cy="2177961"/>
                <a:chOff x="783293" y="2383413"/>
                <a:chExt cx="1939040" cy="2177961"/>
              </a:xfrm>
            </p:grpSpPr>
            <p:cxnSp>
              <p:nvCxnSpPr>
                <p:cNvPr id="126" name="直線コネクタ 125"/>
                <p:cNvCxnSpPr/>
                <p:nvPr/>
              </p:nvCxnSpPr>
              <p:spPr>
                <a:xfrm>
                  <a:off x="990288" y="2394167"/>
                  <a:ext cx="0" cy="21353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1206312"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422336"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38360"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a:off x="1863015" y="2383413"/>
                  <a:ext cx="500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2070408"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2502456"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2718481" y="2394167"/>
                  <a:ext cx="3852"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783293" y="2388537"/>
                  <a:ext cx="193518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5" name="正方形/長方形 94"/>
              <p:cNvSpPr/>
              <p:nvPr/>
            </p:nvSpPr>
            <p:spPr>
              <a:xfrm>
                <a:off x="1607613" y="2074395"/>
                <a:ext cx="595036" cy="369332"/>
              </a:xfrm>
              <a:prstGeom prst="rect">
                <a:avLst/>
              </a:prstGeom>
            </p:spPr>
            <p:txBody>
              <a:bodyPr wrap="none">
                <a:spAutoFit/>
              </a:bodyPr>
              <a:lstStyle/>
              <a:p>
                <a:pPr algn="ctr"/>
                <a:r>
                  <a:rPr lang="ja-JP" altLang="en-US" dirty="0"/>
                  <a:t>壁</a:t>
                </a:r>
                <a:r>
                  <a:rPr lang="en-US" altLang="ja-JP" dirty="0"/>
                  <a:t>A</a:t>
                </a:r>
                <a:endParaRPr lang="ja-JP" altLang="en-US" dirty="0"/>
              </a:p>
            </p:txBody>
          </p:sp>
          <p:sp>
            <p:nvSpPr>
              <p:cNvPr id="96" name="正方形/長方形 95"/>
              <p:cNvSpPr/>
              <p:nvPr/>
            </p:nvSpPr>
            <p:spPr>
              <a:xfrm rot="5400000">
                <a:off x="3028853" y="3274822"/>
                <a:ext cx="877163" cy="369332"/>
              </a:xfrm>
              <a:prstGeom prst="rect">
                <a:avLst/>
              </a:prstGeom>
            </p:spPr>
            <p:txBody>
              <a:bodyPr wrap="none">
                <a:spAutoFit/>
              </a:bodyPr>
              <a:lstStyle/>
              <a:p>
                <a:r>
                  <a:rPr lang="en-US" altLang="ja-JP" dirty="0"/>
                  <a:t>1</a:t>
                </a:r>
                <a:r>
                  <a:rPr lang="en-US" altLang="ja-JP" dirty="0" smtClean="0"/>
                  <a:t>0</a:t>
                </a:r>
                <a:r>
                  <a:rPr lang="ja-JP" altLang="en-US" dirty="0"/>
                  <a:t>状態</a:t>
                </a:r>
              </a:p>
            </p:txBody>
          </p:sp>
          <p:sp>
            <p:nvSpPr>
              <p:cNvPr id="97" name="正方形/長方形 96"/>
              <p:cNvSpPr/>
              <p:nvPr/>
            </p:nvSpPr>
            <p:spPr>
              <a:xfrm rot="15992673">
                <a:off x="380269" y="3290771"/>
                <a:ext cx="513407" cy="351631"/>
              </a:xfrm>
              <a:prstGeom prst="rect">
                <a:avLst/>
              </a:prstGeom>
            </p:spPr>
            <p:txBody>
              <a:bodyPr wrap="none">
                <a:spAutoFit/>
              </a:bodyPr>
              <a:lstStyle/>
              <a:p>
                <a:r>
                  <a:rPr lang="ja-JP" altLang="en-US" dirty="0"/>
                  <a:t>壁</a:t>
                </a:r>
                <a:r>
                  <a:rPr lang="en-US" altLang="ja-JP" dirty="0"/>
                  <a:t>B</a:t>
                </a:r>
                <a:endParaRPr lang="ja-JP" altLang="en-US" dirty="0"/>
              </a:p>
            </p:txBody>
          </p:sp>
          <p:sp>
            <p:nvSpPr>
              <p:cNvPr id="105" name="正方形/長方形 104"/>
              <p:cNvSpPr/>
              <p:nvPr/>
            </p:nvSpPr>
            <p:spPr>
              <a:xfrm rot="16200000">
                <a:off x="-430865" y="3347216"/>
                <a:ext cx="2167207"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6" name="正方形/長方形 105"/>
              <p:cNvSpPr/>
              <p:nvPr/>
            </p:nvSpPr>
            <p:spPr>
              <a:xfrm>
                <a:off x="1410561" y="1710401"/>
                <a:ext cx="877163" cy="369332"/>
              </a:xfrm>
              <a:prstGeom prst="rect">
                <a:avLst/>
              </a:prstGeom>
            </p:spPr>
            <p:txBody>
              <a:bodyPr wrap="none">
                <a:spAutoFit/>
              </a:bodyPr>
              <a:lstStyle/>
              <a:p>
                <a:r>
                  <a:rPr lang="en-US" altLang="ja-JP" dirty="0"/>
                  <a:t>1</a:t>
                </a:r>
                <a:r>
                  <a:rPr lang="en-US" altLang="ja-JP" dirty="0" smtClean="0"/>
                  <a:t>0</a:t>
                </a:r>
                <a:r>
                  <a:rPr lang="ja-JP" altLang="en-US" dirty="0"/>
                  <a:t>状態</a:t>
                </a:r>
              </a:p>
            </p:txBody>
          </p:sp>
          <p:grpSp>
            <p:nvGrpSpPr>
              <p:cNvPr id="107" name="グループ化 106"/>
              <p:cNvGrpSpPr/>
              <p:nvPr/>
            </p:nvGrpSpPr>
            <p:grpSpPr>
              <a:xfrm rot="5400000">
                <a:off x="976822" y="2365898"/>
                <a:ext cx="1732045" cy="2177962"/>
                <a:chOff x="990288" y="2383412"/>
                <a:chExt cx="1732045" cy="2177962"/>
              </a:xfrm>
            </p:grpSpPr>
            <p:cxnSp>
              <p:nvCxnSpPr>
                <p:cNvPr id="108" name="直線コネクタ 107"/>
                <p:cNvCxnSpPr/>
                <p:nvPr/>
              </p:nvCxnSpPr>
              <p:spPr>
                <a:xfrm>
                  <a:off x="990288" y="2394167"/>
                  <a:ext cx="0" cy="21353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1206312"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16200000" flipH="1">
                  <a:off x="349304" y="3456446"/>
                  <a:ext cx="2146069"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1638360"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a:off x="1863015" y="2383413"/>
                  <a:ext cx="500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2070408"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2502456"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H="1">
                  <a:off x="2718481" y="2394167"/>
                  <a:ext cx="3852"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6" name="円弧 5"/>
            <p:cNvSpPr/>
            <p:nvPr/>
          </p:nvSpPr>
          <p:spPr>
            <a:xfrm>
              <a:off x="3059973" y="1728212"/>
              <a:ext cx="455316" cy="4766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円弧 59"/>
            <p:cNvSpPr/>
            <p:nvPr/>
          </p:nvSpPr>
          <p:spPr>
            <a:xfrm>
              <a:off x="1115616" y="1728212"/>
              <a:ext cx="455316" cy="476652"/>
            </a:xfrm>
            <a:prstGeom prst="arc">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p:cNvSpPr/>
            <p:nvPr/>
          </p:nvSpPr>
          <p:spPr>
            <a:xfrm>
              <a:off x="3545339" y="2228245"/>
              <a:ext cx="455316" cy="4766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a:off x="3540620" y="4149080"/>
              <a:ext cx="455316" cy="476652"/>
            </a:xfrm>
            <a:prstGeom prst="arc">
              <a:avLst/>
            </a:prstGeom>
            <a:ln>
              <a:solidFill>
                <a:schemeClr val="tx1"/>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218567184"/>
      </p:ext>
    </p:extLst>
  </p:cSld>
  <p:clrMapOvr>
    <a:masterClrMapping/>
  </p:clrMapOvr>
  <mc:AlternateContent xmlns:mc="http://schemas.openxmlformats.org/markup-compatibility/2006" xmlns:p14="http://schemas.microsoft.com/office/powerpoint/2010/main">
    <mc:Choice Requires="p14">
      <p:transition spd="slow" p14:dur="2000" advTm="30274"/>
    </mc:Choice>
    <mc:Fallback xmlns="">
      <p:transition spd="slow" advTm="30274"/>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正方形/長方形 26"/>
          <p:cNvSpPr/>
          <p:nvPr/>
        </p:nvSpPr>
        <p:spPr bwMode="auto">
          <a:xfrm>
            <a:off x="822839" y="2699375"/>
            <a:ext cx="2139519" cy="216024"/>
          </a:xfrm>
          <a:prstGeom prst="rect">
            <a:avLst/>
          </a:prstGeom>
          <a:solidFill>
            <a:schemeClr val="tx2">
              <a:lumMod val="20000"/>
              <a:lumOff val="80000"/>
            </a:schemeClr>
          </a:solidFill>
          <a:ln w="9525" algn="ctr">
            <a:solidFill>
              <a:schemeClr val="tx1"/>
            </a:solidFill>
            <a:round/>
            <a:headEnd/>
            <a:tailEnd/>
          </a:ln>
        </p:spPr>
        <p:txBody>
          <a:bodyPr rtlCol="0" anchor="ctr"/>
          <a:lstStyle/>
          <a:p>
            <a:pPr algn="ctr"/>
            <a:endParaRPr kumimoji="1" lang="ja-JP" altLang="en-US" dirty="0">
              <a:latin typeface="Arial" charset="0"/>
            </a:endParaRPr>
          </a:p>
        </p:txBody>
      </p:sp>
      <p:cxnSp>
        <p:nvCxnSpPr>
          <p:cNvPr id="153" name="直線コネクタ 152"/>
          <p:cNvCxnSpPr>
            <a:stCxn id="27" idx="1"/>
          </p:cNvCxnSpPr>
          <p:nvPr/>
        </p:nvCxnSpPr>
        <p:spPr>
          <a:xfrm flipH="1" flipV="1">
            <a:off x="459086" y="2249271"/>
            <a:ext cx="363753" cy="55811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6963" y="-147732"/>
            <a:ext cx="8229600" cy="1600200"/>
          </a:xfrm>
        </p:spPr>
        <p:txBody>
          <a:bodyPr/>
          <a:lstStyle/>
          <a:p>
            <a:r>
              <a:rPr lang="ja-JP" altLang="en-US" dirty="0" smtClean="0"/>
              <a:t>実験タスク</a:t>
            </a:r>
            <a:endParaRPr kumimoji="1" lang="ja-JP" altLang="en-US" dirty="0"/>
          </a:p>
        </p:txBody>
      </p:sp>
      <p:sp>
        <p:nvSpPr>
          <p:cNvPr id="88" name="テキスト ボックス 87"/>
          <p:cNvSpPr txBox="1"/>
          <p:nvPr/>
        </p:nvSpPr>
        <p:spPr>
          <a:xfrm>
            <a:off x="3766185" y="3679039"/>
            <a:ext cx="661799" cy="369332"/>
          </a:xfrm>
          <a:prstGeom prst="rect">
            <a:avLst/>
          </a:prstGeom>
          <a:noFill/>
        </p:spPr>
        <p:txBody>
          <a:bodyPr wrap="square" rtlCol="0">
            <a:spAutoFit/>
          </a:bodyPr>
          <a:lstStyle/>
          <a:p>
            <a:r>
              <a:rPr lang="ja-JP" altLang="en-US" dirty="0"/>
              <a:t>報酬</a:t>
            </a:r>
            <a:endParaRPr kumimoji="1" lang="ja-JP" altLang="en-US" dirty="0"/>
          </a:p>
        </p:txBody>
      </p:sp>
      <p:sp>
        <p:nvSpPr>
          <p:cNvPr id="94" name="正方形/長方形 93"/>
          <p:cNvSpPr/>
          <p:nvPr/>
        </p:nvSpPr>
        <p:spPr>
          <a:xfrm>
            <a:off x="2760200" y="4663147"/>
            <a:ext cx="211560" cy="232732"/>
          </a:xfrm>
          <a:prstGeom prst="rect">
            <a:avLst/>
          </a:prstGeom>
          <a:solidFill>
            <a:schemeClr val="tx2"/>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5" name="直線コネクタ 94"/>
          <p:cNvCxnSpPr/>
          <p:nvPr/>
        </p:nvCxnSpPr>
        <p:spPr>
          <a:xfrm>
            <a:off x="2865980" y="4779513"/>
            <a:ext cx="467759" cy="76103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2799425" y="5540551"/>
            <a:ext cx="1068628" cy="369332"/>
          </a:xfrm>
          <a:prstGeom prst="rect">
            <a:avLst/>
          </a:prstGeom>
          <a:noFill/>
        </p:spPr>
        <p:txBody>
          <a:bodyPr wrap="square" rtlCol="0">
            <a:spAutoFit/>
          </a:bodyPr>
          <a:lstStyle/>
          <a:p>
            <a:r>
              <a:rPr kumimoji="1" lang="en-US" altLang="ja-JP" dirty="0" smtClean="0"/>
              <a:t>START</a:t>
            </a:r>
            <a:endParaRPr kumimoji="1" lang="ja-JP" altLang="en-US" dirty="0"/>
          </a:p>
        </p:txBody>
      </p:sp>
      <p:sp>
        <p:nvSpPr>
          <p:cNvPr id="87" name="上矢印 86"/>
          <p:cNvSpPr/>
          <p:nvPr/>
        </p:nvSpPr>
        <p:spPr>
          <a:xfrm rot="10800000">
            <a:off x="3278657" y="2904819"/>
            <a:ext cx="527627" cy="1764929"/>
          </a:xfrm>
          <a:prstGeom prst="upArrow">
            <a:avLst/>
          </a:prstGeom>
          <a:gradFill>
            <a:gsLst>
              <a:gs pos="84576">
                <a:schemeClr val="accent2">
                  <a:lumMod val="40000"/>
                  <a:lumOff val="60000"/>
                </a:schemeClr>
              </a:gs>
              <a:gs pos="42000">
                <a:schemeClr val="accent2">
                  <a:lumMod val="60000"/>
                  <a:lumOff val="40000"/>
                </a:schemeClr>
              </a:gs>
              <a:gs pos="0">
                <a:schemeClr val="accent2"/>
              </a:gs>
              <a:gs pos="100000">
                <a:schemeClr val="bg2"/>
              </a:gs>
            </a:gsLst>
            <a:lin ang="5400000" scaled="1"/>
          </a:gradFill>
          <a:ln>
            <a:solidFill>
              <a:schemeClr val="accent2"/>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テキスト ボックス 88"/>
          <p:cNvSpPr txBox="1"/>
          <p:nvPr/>
        </p:nvSpPr>
        <p:spPr>
          <a:xfrm>
            <a:off x="3333739" y="2535488"/>
            <a:ext cx="375934" cy="369332"/>
          </a:xfrm>
          <a:prstGeom prst="rect">
            <a:avLst/>
          </a:prstGeom>
          <a:noFill/>
        </p:spPr>
        <p:txBody>
          <a:bodyPr wrap="square" rtlCol="0">
            <a:spAutoFit/>
          </a:bodyPr>
          <a:lstStyle/>
          <a:p>
            <a:r>
              <a:rPr lang="ja-JP" altLang="en-US" dirty="0" smtClean="0"/>
              <a:t>高</a:t>
            </a:r>
            <a:endParaRPr kumimoji="1" lang="ja-JP" altLang="en-US" dirty="0"/>
          </a:p>
        </p:txBody>
      </p:sp>
      <p:sp>
        <p:nvSpPr>
          <p:cNvPr id="90" name="テキスト ボックス 89"/>
          <p:cNvSpPr txBox="1"/>
          <p:nvPr/>
        </p:nvSpPr>
        <p:spPr>
          <a:xfrm>
            <a:off x="3333739" y="4663147"/>
            <a:ext cx="472546" cy="369332"/>
          </a:xfrm>
          <a:prstGeom prst="rect">
            <a:avLst/>
          </a:prstGeom>
          <a:noFill/>
        </p:spPr>
        <p:txBody>
          <a:bodyPr wrap="square" rtlCol="0">
            <a:spAutoFit/>
          </a:bodyPr>
          <a:lstStyle/>
          <a:p>
            <a:r>
              <a:rPr lang="ja-JP" altLang="en-US" dirty="0" smtClean="0"/>
              <a:t>低</a:t>
            </a:r>
            <a:endParaRPr kumimoji="1" lang="ja-JP" altLang="en-US" dirty="0"/>
          </a:p>
        </p:txBody>
      </p:sp>
      <p:sp>
        <p:nvSpPr>
          <p:cNvPr id="13" name="正方形/長方形 12"/>
          <p:cNvSpPr/>
          <p:nvPr/>
        </p:nvSpPr>
        <p:spPr>
          <a:xfrm>
            <a:off x="4227464" y="2338545"/>
            <a:ext cx="4671311" cy="2308324"/>
          </a:xfrm>
          <a:prstGeom prst="rect">
            <a:avLst/>
          </a:prstGeom>
        </p:spPr>
        <p:txBody>
          <a:bodyPr wrap="square">
            <a:spAutoFit/>
          </a:bodyPr>
          <a:lstStyle/>
          <a:p>
            <a:pPr marL="342900" indent="-342900">
              <a:buClr>
                <a:schemeClr val="accent5"/>
              </a:buClr>
              <a:buSzPct val="50000"/>
              <a:buFont typeface="Wingdings" pitchFamily="2" charset="2"/>
              <a:buChar char="u"/>
            </a:pPr>
            <a:r>
              <a:rPr lang="ja-JP" altLang="en-US" sz="2400" dirty="0" smtClean="0"/>
              <a:t>壁</a:t>
            </a:r>
            <a:r>
              <a:rPr lang="en-US" altLang="ja-JP" sz="2400" dirty="0" smtClean="0"/>
              <a:t>A</a:t>
            </a:r>
            <a:r>
              <a:rPr lang="ja-JP" altLang="en-US" sz="2400" dirty="0" smtClean="0"/>
              <a:t>の近傍に到達するタスク</a:t>
            </a:r>
            <a:endParaRPr lang="en-US" altLang="ja-JP" sz="2400" dirty="0" smtClean="0"/>
          </a:p>
          <a:p>
            <a:pPr marL="342900" indent="-342900">
              <a:buClr>
                <a:schemeClr val="accent5"/>
              </a:buClr>
              <a:buSzPct val="50000"/>
              <a:buFont typeface="Wingdings" pitchFamily="2" charset="2"/>
              <a:buChar char="u"/>
            </a:pPr>
            <a:r>
              <a:rPr lang="ja-JP" altLang="en-US" sz="2400" dirty="0" smtClean="0"/>
              <a:t>行動</a:t>
            </a:r>
            <a:r>
              <a:rPr lang="ja-JP" altLang="en-US" sz="2400" dirty="0"/>
              <a:t>毎に即時報酬を</a:t>
            </a:r>
            <a:r>
              <a:rPr lang="ja-JP" altLang="en-US" sz="2400" dirty="0" smtClean="0"/>
              <a:t>受け取る</a:t>
            </a:r>
            <a:endParaRPr lang="en-US" altLang="ja-JP" sz="2400" dirty="0" smtClean="0"/>
          </a:p>
          <a:p>
            <a:pPr marL="342900" indent="-342900">
              <a:buClr>
                <a:schemeClr val="accent5"/>
              </a:buClr>
              <a:buSzPct val="50000"/>
              <a:buFont typeface="Wingdings" pitchFamily="2" charset="2"/>
              <a:buChar char="u"/>
            </a:pPr>
            <a:r>
              <a:rPr lang="ja-JP" altLang="en-US" sz="2400" dirty="0"/>
              <a:t>壁Ａに近づく程高い報酬を</a:t>
            </a:r>
            <a:endParaRPr lang="en-US" altLang="ja-JP" sz="2400" dirty="0"/>
          </a:p>
          <a:p>
            <a:pPr>
              <a:buClr>
                <a:schemeClr val="accent5"/>
              </a:buClr>
              <a:buSzPct val="50000"/>
            </a:pPr>
            <a:r>
              <a:rPr lang="ja-JP" altLang="en-US" sz="2400" dirty="0"/>
              <a:t>　受け取れる</a:t>
            </a:r>
            <a:endParaRPr lang="en-US" altLang="ja-JP" sz="2400" dirty="0"/>
          </a:p>
          <a:p>
            <a:pPr marL="342900" indent="-342900">
              <a:buClr>
                <a:schemeClr val="accent5"/>
              </a:buClr>
              <a:buSzPct val="50000"/>
              <a:buFont typeface="Wingdings" pitchFamily="2" charset="2"/>
              <a:buChar char="u"/>
            </a:pPr>
            <a:endParaRPr lang="en-US" altLang="ja-JP" sz="2400" dirty="0"/>
          </a:p>
          <a:p>
            <a:pPr marL="342900" indent="-342900">
              <a:buClr>
                <a:schemeClr val="accent5"/>
              </a:buClr>
              <a:buSzPct val="50000"/>
              <a:buFont typeface="Wingdings" pitchFamily="2" charset="2"/>
              <a:buChar char="u"/>
            </a:pPr>
            <a:endParaRPr lang="en-US" altLang="ja-JP" sz="2400" dirty="0" smtClean="0"/>
          </a:p>
        </p:txBody>
      </p:sp>
      <p:grpSp>
        <p:nvGrpSpPr>
          <p:cNvPr id="70" name="グループ化 69"/>
          <p:cNvGrpSpPr/>
          <p:nvPr/>
        </p:nvGrpSpPr>
        <p:grpSpPr>
          <a:xfrm>
            <a:off x="492321" y="2389267"/>
            <a:ext cx="2740550" cy="2746686"/>
            <a:chOff x="463297" y="2073305"/>
            <a:chExt cx="2740550" cy="2746686"/>
          </a:xfrm>
        </p:grpSpPr>
        <p:sp>
          <p:nvSpPr>
            <p:cNvPr id="123" name="正方形/長方形 122"/>
            <p:cNvSpPr/>
            <p:nvPr/>
          </p:nvSpPr>
          <p:spPr>
            <a:xfrm>
              <a:off x="783293" y="2127417"/>
              <a:ext cx="2159443"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25" name="正方形/長方形 124"/>
            <p:cNvSpPr/>
            <p:nvPr/>
          </p:nvSpPr>
          <p:spPr>
            <a:xfrm>
              <a:off x="784414" y="4558882"/>
              <a:ext cx="2158322"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6" name="正方形/長方形 125"/>
            <p:cNvSpPr/>
            <p:nvPr/>
          </p:nvSpPr>
          <p:spPr>
            <a:xfrm rot="5400000">
              <a:off x="1985557" y="3340593"/>
              <a:ext cx="2175469" cy="2611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smtClean="0">
                  <a:solidFill>
                    <a:schemeClr val="tx1"/>
                  </a:solidFill>
                </a:rPr>
                <a:t> </a:t>
              </a:r>
            </a:p>
            <a:p>
              <a:pPr algn="ctr"/>
              <a:endParaRPr kumimoji="1" lang="ja-JP" altLang="en-US" dirty="0"/>
            </a:p>
          </p:txBody>
        </p:sp>
        <p:grpSp>
          <p:nvGrpSpPr>
            <p:cNvPr id="127" name="グループ化 126"/>
            <p:cNvGrpSpPr/>
            <p:nvPr/>
          </p:nvGrpSpPr>
          <p:grpSpPr>
            <a:xfrm>
              <a:off x="783293" y="2383413"/>
              <a:ext cx="1939040" cy="2177961"/>
              <a:chOff x="783293" y="2383413"/>
              <a:chExt cx="1939040" cy="2177961"/>
            </a:xfrm>
          </p:grpSpPr>
          <p:cxnSp>
            <p:nvCxnSpPr>
              <p:cNvPr id="143" name="直線コネクタ 142"/>
              <p:cNvCxnSpPr/>
              <p:nvPr/>
            </p:nvCxnSpPr>
            <p:spPr>
              <a:xfrm flipH="1">
                <a:off x="990288" y="2404192"/>
                <a:ext cx="7029" cy="21252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1206312" y="2442637"/>
                <a:ext cx="0" cy="21162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1422336"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1638360" y="2442637"/>
                <a:ext cx="0" cy="21187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a:stCxn id="128" idx="2"/>
              </p:cNvCxnSpPr>
              <p:nvPr/>
            </p:nvCxnSpPr>
            <p:spPr>
              <a:xfrm>
                <a:off x="1858791" y="2442637"/>
                <a:ext cx="4225" cy="21187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2070408"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2502456" y="2404192"/>
                <a:ext cx="0" cy="21546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H="1">
                <a:off x="2718481" y="2383413"/>
                <a:ext cx="385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783293" y="2388537"/>
                <a:ext cx="193518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8" name="正方形/長方形 127"/>
            <p:cNvSpPr/>
            <p:nvPr/>
          </p:nvSpPr>
          <p:spPr>
            <a:xfrm>
              <a:off x="1561273" y="2073305"/>
              <a:ext cx="595036" cy="369332"/>
            </a:xfrm>
            <a:prstGeom prst="rect">
              <a:avLst/>
            </a:prstGeom>
          </p:spPr>
          <p:txBody>
            <a:bodyPr wrap="none">
              <a:spAutoFit/>
            </a:bodyPr>
            <a:lstStyle/>
            <a:p>
              <a:pPr algn="ctr"/>
              <a:r>
                <a:rPr lang="ja-JP" altLang="en-US" dirty="0"/>
                <a:t>壁</a:t>
              </a:r>
              <a:r>
                <a:rPr lang="en-US" altLang="ja-JP" dirty="0"/>
                <a:t>A</a:t>
              </a:r>
              <a:endParaRPr lang="ja-JP" altLang="en-US" dirty="0"/>
            </a:p>
          </p:txBody>
        </p:sp>
        <p:sp>
          <p:nvSpPr>
            <p:cNvPr id="130" name="正方形/長方形 129"/>
            <p:cNvSpPr/>
            <p:nvPr/>
          </p:nvSpPr>
          <p:spPr>
            <a:xfrm rot="16200000">
              <a:off x="382409" y="3317818"/>
              <a:ext cx="513407" cy="351631"/>
            </a:xfrm>
            <a:prstGeom prst="rect">
              <a:avLst/>
            </a:prstGeom>
          </p:spPr>
          <p:txBody>
            <a:bodyPr wrap="none">
              <a:spAutoFit/>
            </a:bodyPr>
            <a:lstStyle/>
            <a:p>
              <a:r>
                <a:rPr lang="ja-JP" altLang="en-US" dirty="0"/>
                <a:t>壁</a:t>
              </a:r>
              <a:r>
                <a:rPr lang="en-US" altLang="ja-JP" dirty="0"/>
                <a:t>B</a:t>
              </a:r>
              <a:endParaRPr lang="ja-JP" altLang="en-US" dirty="0"/>
            </a:p>
          </p:txBody>
        </p:sp>
        <p:sp>
          <p:nvSpPr>
            <p:cNvPr id="131" name="正方形/長方形 130"/>
            <p:cNvSpPr/>
            <p:nvPr/>
          </p:nvSpPr>
          <p:spPr>
            <a:xfrm rot="16200000">
              <a:off x="-430865" y="3347216"/>
              <a:ext cx="2167207"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33" name="グループ化 132"/>
            <p:cNvGrpSpPr/>
            <p:nvPr/>
          </p:nvGrpSpPr>
          <p:grpSpPr>
            <a:xfrm rot="5400000">
              <a:off x="976823" y="2365899"/>
              <a:ext cx="1732044" cy="2177962"/>
              <a:chOff x="990289" y="2383412"/>
              <a:chExt cx="1732044" cy="2177962"/>
            </a:xfrm>
          </p:grpSpPr>
          <p:cxnSp>
            <p:nvCxnSpPr>
              <p:cNvPr id="134" name="直線コネクタ 133"/>
              <p:cNvCxnSpPr/>
              <p:nvPr/>
            </p:nvCxnSpPr>
            <p:spPr>
              <a:xfrm rot="16200000" flipH="1">
                <a:off x="-77368" y="3461824"/>
                <a:ext cx="21353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1206312"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rot="16200000" flipH="1">
                <a:off x="349304" y="3456446"/>
                <a:ext cx="2146069"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1638360"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1863015" y="2383413"/>
                <a:ext cx="500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2070408"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2502456"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flipH="1">
                <a:off x="2718481" y="2394167"/>
                <a:ext cx="3852"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25" name="正方形/長方形 24"/>
          <p:cNvSpPr/>
          <p:nvPr/>
        </p:nvSpPr>
        <p:spPr>
          <a:xfrm>
            <a:off x="4262366" y="4883103"/>
            <a:ext cx="4881633" cy="461665"/>
          </a:xfrm>
          <a:prstGeom prst="rect">
            <a:avLst/>
          </a:prstGeom>
        </p:spPr>
        <p:txBody>
          <a:bodyPr wrap="square">
            <a:spAutoFit/>
          </a:bodyPr>
          <a:lstStyle/>
          <a:p>
            <a:pPr marL="342900" indent="-342900">
              <a:buClr>
                <a:schemeClr val="accent5"/>
              </a:buClr>
              <a:buSzPct val="50000"/>
              <a:buFont typeface="Wingdings" pitchFamily="2" charset="2"/>
              <a:buChar char="u"/>
            </a:pPr>
            <a:r>
              <a:rPr lang="en-US" altLang="ja-JP" sz="2400" dirty="0" smtClean="0"/>
              <a:t>START</a:t>
            </a:r>
            <a:r>
              <a:rPr lang="ja-JP" altLang="en-US" sz="2400" dirty="0" smtClean="0"/>
              <a:t>から</a:t>
            </a:r>
            <a:r>
              <a:rPr lang="en-US" altLang="ja-JP" sz="2400" dirty="0" smtClean="0"/>
              <a:t>GOAL</a:t>
            </a:r>
            <a:r>
              <a:rPr lang="ja-JP" altLang="en-US" sz="2400" dirty="0" smtClean="0"/>
              <a:t>までが</a:t>
            </a:r>
            <a:r>
              <a:rPr lang="en-US" altLang="ja-JP" sz="2400" dirty="0" smtClean="0"/>
              <a:t>1</a:t>
            </a:r>
            <a:r>
              <a:rPr lang="ja-JP" altLang="en-US" sz="2400" dirty="0" smtClean="0"/>
              <a:t>試行</a:t>
            </a:r>
            <a:endParaRPr lang="en-US" altLang="ja-JP" sz="2400" dirty="0" smtClean="0"/>
          </a:p>
        </p:txBody>
      </p:sp>
      <mc:AlternateContent xmlns:mc="http://schemas.openxmlformats.org/markup-compatibility/2006" xmlns:a14="http://schemas.microsoft.com/office/drawing/2010/main">
        <mc:Choice Requires="a14">
          <p:sp>
            <p:nvSpPr>
              <p:cNvPr id="26" name="テキスト ボックス 25"/>
              <p:cNvSpPr txBox="1"/>
              <p:nvPr/>
            </p:nvSpPr>
            <p:spPr>
              <a:xfrm>
                <a:off x="5220072" y="4039016"/>
                <a:ext cx="250017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𝑟</m:t>
                      </m:r>
                      <m:r>
                        <a:rPr kumimoji="1" lang="en-US" altLang="ja-JP" sz="2000" b="0" i="1" smtClean="0">
                          <a:latin typeface="Cambria Math"/>
                        </a:rPr>
                        <m:t>=   10  −   </m:t>
                      </m:r>
                      <m:sSub>
                        <m:sSubPr>
                          <m:ctrlPr>
                            <a:rPr kumimoji="1" lang="en-US" altLang="ja-JP" sz="2000" b="0" i="1" smtClean="0">
                              <a:latin typeface="Cambria Math"/>
                            </a:rPr>
                          </m:ctrlPr>
                        </m:sSubPr>
                        <m:e>
                          <m:r>
                            <a:rPr kumimoji="1" lang="en-US" altLang="ja-JP" sz="2000" b="0" i="1" smtClean="0">
                              <a:latin typeface="Cambria Math"/>
                            </a:rPr>
                            <m:t>𝑑</m:t>
                          </m:r>
                        </m:e>
                        <m:sub>
                          <m:r>
                            <a:rPr kumimoji="1" lang="en-US" altLang="ja-JP" sz="2000" b="0" i="1" smtClean="0">
                              <a:latin typeface="Cambria Math"/>
                            </a:rPr>
                            <m:t>𝐴</m:t>
                          </m:r>
                        </m:sub>
                      </m:sSub>
                    </m:oMath>
                  </m:oMathPara>
                </a14:m>
                <a:endParaRPr kumimoji="1" lang="en-US" altLang="ja-JP" sz="2000" dirty="0" smtClean="0"/>
              </a:p>
              <a:p>
                <a:r>
                  <a:rPr lang="en-US" altLang="ja-JP" sz="2000" dirty="0"/>
                  <a:t> </a:t>
                </a:r>
                <a14:m>
                  <m:oMath xmlns:m="http://schemas.openxmlformats.org/officeDocument/2006/math">
                    <m:sSub>
                      <m:sSubPr>
                        <m:ctrlPr>
                          <a:rPr lang="en-US" altLang="ja-JP" sz="2000" i="1">
                            <a:latin typeface="Cambria Math"/>
                          </a:rPr>
                        </m:ctrlPr>
                      </m:sSubPr>
                      <m:e>
                        <m:r>
                          <a:rPr lang="en-US" altLang="ja-JP" sz="2000" b="0" i="1" smtClean="0">
                            <a:latin typeface="Cambria Math"/>
                          </a:rPr>
                          <m:t>   </m:t>
                        </m:r>
                        <m:r>
                          <a:rPr lang="en-US" altLang="ja-JP" sz="2000" i="1">
                            <a:latin typeface="Cambria Math"/>
                          </a:rPr>
                          <m:t>𝑑</m:t>
                        </m:r>
                      </m:e>
                      <m:sub>
                        <m:r>
                          <a:rPr lang="en-US" altLang="ja-JP" sz="2000" i="1">
                            <a:latin typeface="Cambria Math"/>
                          </a:rPr>
                          <m:t>𝐴</m:t>
                        </m:r>
                      </m:sub>
                    </m:sSub>
                    <m:r>
                      <a:rPr lang="en-US" altLang="ja-JP" sz="2000" b="0" i="1" smtClean="0">
                        <a:latin typeface="Cambria Math"/>
                      </a:rPr>
                      <m:t>:</m:t>
                    </m:r>
                    <m:r>
                      <a:rPr lang="ja-JP" altLang="en-US" sz="2000" b="0" i="1" smtClean="0">
                        <a:latin typeface="Cambria Math"/>
                      </a:rPr>
                      <m:t>壁</m:t>
                    </m:r>
                    <m:r>
                      <a:rPr lang="ja-JP" altLang="en-US" sz="2000" b="0" i="1" smtClean="0">
                        <a:latin typeface="Cambria Math"/>
                      </a:rPr>
                      <m:t>𝐴</m:t>
                    </m:r>
                    <m:r>
                      <a:rPr lang="ja-JP" altLang="en-US" sz="2000" i="1">
                        <a:latin typeface="Cambria Math"/>
                      </a:rPr>
                      <m:t>まで</m:t>
                    </m:r>
                    <m:r>
                      <a:rPr lang="ja-JP" altLang="en-US" sz="2000" b="0" i="1" smtClean="0">
                        <a:latin typeface="Cambria Math"/>
                      </a:rPr>
                      <m:t>の</m:t>
                    </m:r>
                    <m:r>
                      <a:rPr lang="ja-JP" altLang="en-US" sz="2000" i="1">
                        <a:latin typeface="Cambria Math"/>
                      </a:rPr>
                      <m:t>距離</m:t>
                    </m:r>
                  </m:oMath>
                </a14:m>
                <a:endParaRPr kumimoji="1" lang="ja-JP" altLang="en-US" sz="20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4039016"/>
                <a:ext cx="2500172" cy="707886"/>
              </a:xfrm>
              <a:prstGeom prst="rect">
                <a:avLst/>
              </a:prstGeom>
              <a:blipFill rotWithShape="1">
                <a:blip r:embed="rId2"/>
                <a:stretch>
                  <a:fillRect r="-732" b="-3448"/>
                </a:stretch>
              </a:blipFill>
            </p:spPr>
            <p:txBody>
              <a:bodyPr/>
              <a:lstStyle/>
              <a:p>
                <a:r>
                  <a:rPr lang="ja-JP" altLang="en-US">
                    <a:noFill/>
                  </a:rPr>
                  <a:t> </a:t>
                </a:r>
              </a:p>
            </p:txBody>
          </p:sp>
        </mc:Fallback>
      </mc:AlternateContent>
      <p:sp>
        <p:nvSpPr>
          <p:cNvPr id="30" name="テキスト ボックス 29"/>
          <p:cNvSpPr txBox="1"/>
          <p:nvPr/>
        </p:nvSpPr>
        <p:spPr>
          <a:xfrm>
            <a:off x="92485" y="1876182"/>
            <a:ext cx="862737" cy="369332"/>
          </a:xfrm>
          <a:prstGeom prst="rect">
            <a:avLst/>
          </a:prstGeom>
          <a:noFill/>
        </p:spPr>
        <p:txBody>
          <a:bodyPr wrap="none" rtlCol="0">
            <a:spAutoFit/>
          </a:bodyPr>
          <a:lstStyle/>
          <a:p>
            <a:r>
              <a:rPr lang="en-US" altLang="ja-JP" dirty="0" smtClean="0"/>
              <a:t>GOAL</a:t>
            </a:r>
            <a:endParaRPr kumimoji="1" lang="ja-JP" altLang="en-US" dirty="0"/>
          </a:p>
        </p:txBody>
      </p:sp>
    </p:spTree>
    <p:extLst>
      <p:ext uri="{BB962C8B-B14F-4D97-AF65-F5344CB8AC3E}">
        <p14:creationId xmlns:p14="http://schemas.microsoft.com/office/powerpoint/2010/main" val="3516800984"/>
      </p:ext>
    </p:extLst>
  </p:cSld>
  <p:clrMapOvr>
    <a:masterClrMapping/>
  </p:clrMapOvr>
  <mc:AlternateContent xmlns:mc="http://schemas.openxmlformats.org/markup-compatibility/2006" xmlns:p14="http://schemas.microsoft.com/office/powerpoint/2010/main">
    <mc:Choice Requires="p14">
      <p:transition spd="slow" p14:dur="2000" advTm="25250"/>
    </mc:Choice>
    <mc:Fallback xmlns="">
      <p:transition spd="slow" advTm="2525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実験パラメータ</a:t>
            </a:r>
            <a:endParaRPr kumimoji="1" lang="ja-JP" altLang="en-US" dirty="0"/>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791095292"/>
                  </p:ext>
                </p:extLst>
              </p:nvPr>
            </p:nvGraphicFramePr>
            <p:xfrm>
              <a:off x="1691680" y="1844824"/>
              <a:ext cx="6218664" cy="4439031"/>
            </p:xfrm>
            <a:graphic>
              <a:graphicData uri="http://schemas.openxmlformats.org/drawingml/2006/table">
                <a:tbl>
                  <a:tblPr firstRow="1" bandRow="1">
                    <a:tableStyleId>{5940675A-B579-460E-94D1-54222C63F5DA}</a:tableStyleId>
                  </a:tblPr>
                  <a:tblGrid>
                    <a:gridCol w="1629008"/>
                    <a:gridCol w="1517992"/>
                    <a:gridCol w="3071664"/>
                  </a:tblGrid>
                  <a:tr h="0">
                    <a:tc gridSpan="2">
                      <a:txBody>
                        <a:bodyPr/>
                        <a:lstStyle/>
                        <a:p>
                          <a:r>
                            <a:rPr kumimoji="1" lang="ja-JP" altLang="en-US" dirty="0" smtClean="0"/>
                            <a:t>行動選択手法</a:t>
                          </a:r>
                          <a:endParaRPr kumimoji="1" lang="ja-JP" altLang="en-US" dirty="0"/>
                        </a:p>
                      </a:txBody>
                      <a:tcPr/>
                    </a:tc>
                    <a:tc hMerge="1">
                      <a:txBody>
                        <a:bodyPr/>
                        <a:lstStyle/>
                        <a:p>
                          <a:endParaRPr kumimoji="1" lang="ja-JP" altLang="en-US"/>
                        </a:p>
                      </a:txBody>
                      <a:tcPr/>
                    </a:tc>
                    <a:tc>
                      <a:txBody>
                        <a:bodyPr/>
                        <a:lstStyle/>
                        <a:p>
                          <a:r>
                            <a:rPr kumimoji="1" lang="en-US" altLang="ja-JP" dirty="0" smtClean="0"/>
                            <a:t>ε-greedy</a:t>
                          </a:r>
                          <a:r>
                            <a:rPr kumimoji="1" lang="ja-JP" altLang="en-US" dirty="0" smtClean="0"/>
                            <a:t>法</a:t>
                          </a:r>
                          <a:endParaRPr kumimoji="1" lang="ja-JP" altLang="en-US" dirty="0"/>
                        </a:p>
                      </a:txBody>
                      <a:tcPr/>
                    </a:tc>
                  </a:tr>
                  <a:tr h="0">
                    <a:tc gridSpan="2">
                      <a:txBody>
                        <a:bodyPr/>
                        <a:lstStyle/>
                        <a:p>
                          <a:r>
                            <a:rPr kumimoji="1" lang="ja-JP" altLang="en-US" dirty="0" smtClean="0"/>
                            <a:t>行動評価手法</a:t>
                          </a:r>
                          <a:endParaRPr kumimoji="1" lang="ja-JP" altLang="en-US" dirty="0"/>
                        </a:p>
                      </a:txBody>
                      <a:tcPr/>
                    </a:tc>
                    <a:tc hMerge="1">
                      <a:txBody>
                        <a:bodyPr/>
                        <a:lstStyle/>
                        <a:p>
                          <a:endParaRPr kumimoji="1" lang="ja-JP" altLang="en-US"/>
                        </a:p>
                      </a:txBody>
                      <a:tcPr/>
                    </a:tc>
                    <a:tc>
                      <a:txBody>
                        <a:bodyPr/>
                        <a:lstStyle/>
                        <a:p>
                          <a:r>
                            <a:rPr kumimoji="1" lang="ja-JP" altLang="en-US" dirty="0" smtClean="0"/>
                            <a:t>加重平均手法</a:t>
                          </a:r>
                          <a:endParaRPr kumimoji="1" lang="ja-JP" altLang="en-US" dirty="0"/>
                        </a:p>
                      </a:txBody>
                      <a:tcPr/>
                    </a:tc>
                  </a:tr>
                  <a:tr h="0">
                    <a:tc gridSpan="2">
                      <a:txBody>
                        <a:bodyPr/>
                        <a:lstStyle/>
                        <a:p>
                          <a:r>
                            <a:rPr kumimoji="1" lang="ja-JP" altLang="en-US" dirty="0" smtClean="0"/>
                            <a:t>試行回数</a:t>
                          </a:r>
                          <a:endParaRPr kumimoji="1" lang="ja-JP" altLang="en-US" dirty="0"/>
                        </a:p>
                      </a:txBody>
                      <a:tcPr/>
                    </a:tc>
                    <a:tc hMerge="1">
                      <a:txBody>
                        <a:bodyPr/>
                        <a:lstStyle/>
                        <a:p>
                          <a:endParaRPr kumimoji="1" lang="ja-JP" altLang="en-US"/>
                        </a:p>
                      </a:txBody>
                      <a:tcPr/>
                    </a:tc>
                    <a:tc>
                      <a:txBody>
                        <a:bodyPr/>
                        <a:lstStyle/>
                        <a:p>
                          <a:r>
                            <a:rPr kumimoji="1" lang="en-US" altLang="ja-JP" dirty="0" smtClean="0"/>
                            <a:t>10000</a:t>
                          </a:r>
                          <a:r>
                            <a:rPr kumimoji="1" lang="ja-JP" altLang="en-US" dirty="0" smtClean="0"/>
                            <a:t>回</a:t>
                          </a:r>
                          <a:endParaRPr kumimoji="1" lang="ja-JP" altLang="en-US" dirty="0"/>
                        </a:p>
                      </a:txBody>
                      <a:tcPr/>
                    </a:tc>
                  </a:tr>
                  <a:tr h="370840">
                    <a:tc gridSpan="2">
                      <a:txBody>
                        <a:bodyPr/>
                        <a:lstStyle/>
                        <a:p>
                          <a:r>
                            <a:rPr kumimoji="1" lang="ja-JP" altLang="en-US" dirty="0" smtClean="0"/>
                            <a:t>探査行動の確率</a:t>
                          </a:r>
                          <a:r>
                            <a:rPr kumimoji="1" lang="en-US" altLang="ja-JP" dirty="0" smtClean="0"/>
                            <a:t>:ε</a:t>
                          </a:r>
                          <a:endParaRPr kumimoji="1" lang="ja-JP" altLang="en-US" dirty="0"/>
                        </a:p>
                      </a:txBody>
                      <a:tcPr/>
                    </a:tc>
                    <a:tc hMerge="1">
                      <a:txBody>
                        <a:bodyPr/>
                        <a:lstStyle/>
                        <a:p>
                          <a:endParaRPr kumimoji="1" lang="ja-JP" altLang="en-US"/>
                        </a:p>
                      </a:txBody>
                      <a:tcPr/>
                    </a:tc>
                    <a:tc>
                      <a:txBody>
                        <a:bodyPr/>
                        <a:lstStyle/>
                        <a:p>
                          <a:r>
                            <a:rPr kumimoji="1" lang="en-US" altLang="ja-JP" dirty="0" smtClean="0"/>
                            <a:t>0.05</a:t>
                          </a:r>
                          <a:endParaRPr kumimoji="1" lang="ja-JP" altLang="en-US" dirty="0"/>
                        </a:p>
                      </a:txBody>
                      <a:tcPr/>
                    </a:tc>
                  </a:tr>
                  <a:tr h="370840">
                    <a:tc gridSpan="2">
                      <a:txBody>
                        <a:bodyPr/>
                        <a:lstStyle/>
                        <a:p>
                          <a:r>
                            <a:rPr kumimoji="1" lang="ja-JP" altLang="en-US" dirty="0" smtClean="0"/>
                            <a:t>学習率</a:t>
                          </a:r>
                          <a:r>
                            <a:rPr kumimoji="1" lang="en-US" altLang="ja-JP" dirty="0" smtClean="0"/>
                            <a:t>:α</a:t>
                          </a:r>
                          <a:endParaRPr kumimoji="1" lang="ja-JP" altLang="en-US" dirty="0"/>
                        </a:p>
                      </a:txBody>
                      <a:tcPr/>
                    </a:tc>
                    <a:tc hMerge="1">
                      <a:txBody>
                        <a:bodyPr/>
                        <a:lstStyle/>
                        <a:p>
                          <a:endParaRPr kumimoji="1" lang="ja-JP" altLang="en-US"/>
                        </a:p>
                      </a:txBody>
                      <a:tcPr/>
                    </a:tc>
                    <a:tc>
                      <a:txBody>
                        <a:bodyPr/>
                        <a:lstStyle/>
                        <a:p>
                          <a:r>
                            <a:rPr kumimoji="1" lang="en-US" altLang="ja-JP" dirty="0" smtClean="0"/>
                            <a:t>0.1</a:t>
                          </a:r>
                          <a:endParaRPr kumimoji="1" lang="ja-JP" altLang="en-US" dirty="0"/>
                        </a:p>
                      </a:txBody>
                      <a:tcPr/>
                    </a:tc>
                  </a:tr>
                  <a:tr h="370840">
                    <a:tc gridSpan="2">
                      <a:txBody>
                        <a:bodyPr/>
                        <a:lstStyle/>
                        <a:p>
                          <a:r>
                            <a:rPr kumimoji="1" lang="ja-JP" altLang="en-US" dirty="0" smtClean="0"/>
                            <a:t>Ｑ値の初期値</a:t>
                          </a:r>
                          <a:endParaRPr kumimoji="1" lang="ja-JP" altLang="en-US" dirty="0"/>
                        </a:p>
                      </a:txBody>
                      <a:tcPr/>
                    </a:tc>
                    <a:tc hMerge="1">
                      <a:txBody>
                        <a:bodyPr/>
                        <a:lstStyle/>
                        <a:p>
                          <a:endParaRPr kumimoji="1" lang="ja-JP" altLang="en-US"/>
                        </a:p>
                      </a:txBody>
                      <a:tcPr/>
                    </a:tc>
                    <a:tc>
                      <a:txBody>
                        <a:bodyPr/>
                        <a:lstStyle/>
                        <a:p>
                          <a:r>
                            <a:rPr kumimoji="1" lang="en-US" altLang="ja-JP" dirty="0" smtClean="0"/>
                            <a:t>0.0</a:t>
                          </a:r>
                          <a:endParaRPr kumimoji="1" lang="ja-JP" altLang="en-US" dirty="0"/>
                        </a:p>
                      </a:txBody>
                      <a:tcPr/>
                    </a:tc>
                  </a:tr>
                  <a:tr h="370840">
                    <a:tc gridSpan="2">
                      <a:txBody>
                        <a:bodyPr/>
                        <a:lstStyle/>
                        <a:p>
                          <a:r>
                            <a:rPr kumimoji="1" lang="ja-JP" altLang="en-US" dirty="0" smtClean="0"/>
                            <a:t>最少状態数</a:t>
                          </a:r>
                          <a:r>
                            <a:rPr kumimoji="1" lang="en-US" altLang="ja-JP" dirty="0" smtClean="0"/>
                            <a:t>:</a:t>
                          </a:r>
                          <a14:m>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𝑚𝑖𝑛</m:t>
                                  </m:r>
                                </m:sub>
                              </m:sSub>
                            </m:oMath>
                          </a14:m>
                          <a:endParaRPr kumimoji="1" lang="ja-JP" altLang="en-US" dirty="0"/>
                        </a:p>
                      </a:txBody>
                      <a:tcPr/>
                    </a:tc>
                    <a:tc hMerge="1">
                      <a:txBody>
                        <a:bodyPr/>
                        <a:lstStyle/>
                        <a:p>
                          <a:endParaRPr kumimoji="1" lang="ja-JP" altLang="en-US"/>
                        </a:p>
                      </a:txBody>
                      <a:tcPr/>
                    </a:tc>
                    <a:tc>
                      <a:txBody>
                        <a:bodyPr/>
                        <a:lstStyle/>
                        <a:p>
                          <a:r>
                            <a:rPr kumimoji="1" lang="en-US" altLang="ja-JP" dirty="0" smtClean="0"/>
                            <a:t>1</a:t>
                          </a:r>
                          <a:endParaRPr kumimoji="1" lang="ja-JP" altLang="en-US" dirty="0"/>
                        </a:p>
                      </a:txBody>
                      <a:tcPr/>
                    </a:tc>
                  </a:tr>
                  <a:tr h="370840">
                    <a:tc gridSpan="2">
                      <a:txBody>
                        <a:bodyPr/>
                        <a:lstStyle/>
                        <a:p>
                          <a:r>
                            <a:rPr kumimoji="1" lang="ja-JP" altLang="en-US" dirty="0" smtClean="0"/>
                            <a:t>最大状態数</a:t>
                          </a:r>
                          <a:r>
                            <a:rPr kumimoji="1" lang="en-US" altLang="ja-JP" dirty="0" smtClean="0"/>
                            <a:t>:</a:t>
                          </a:r>
                          <a14:m>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𝑚</m:t>
                                  </m:r>
                                  <m:r>
                                    <a:rPr lang="en-US" altLang="ja-JP" b="0" i="1" smtClean="0">
                                      <a:latin typeface="Cambria Math"/>
                                    </a:rPr>
                                    <m:t>𝑎𝑥</m:t>
                                  </m:r>
                                </m:sub>
                              </m:sSub>
                            </m:oMath>
                          </a14:m>
                          <a:endParaRPr kumimoji="1" lang="ja-JP" altLang="en-US" dirty="0"/>
                        </a:p>
                      </a:txBody>
                      <a:tcPr/>
                    </a:tc>
                    <a:tc hMerge="1">
                      <a:txBody>
                        <a:bodyPr/>
                        <a:lstStyle/>
                        <a:p>
                          <a:endParaRPr kumimoji="1" lang="ja-JP" altLang="en-US"/>
                        </a:p>
                      </a:txBody>
                      <a:tcPr/>
                    </a:tc>
                    <a:tc>
                      <a:txBody>
                        <a:bodyPr/>
                        <a:lstStyle/>
                        <a:p>
                          <a:r>
                            <a:rPr kumimoji="1" lang="en-US" altLang="ja-JP" dirty="0" smtClean="0"/>
                            <a:t>10</a:t>
                          </a:r>
                          <a:endParaRPr kumimoji="1" lang="ja-JP" altLang="en-US" dirty="0"/>
                        </a:p>
                      </a:txBody>
                      <a:tcPr/>
                    </a:tc>
                  </a:tr>
                  <a:tr h="185420">
                    <a:tc rowSpan="2">
                      <a:txBody>
                        <a:bodyPr/>
                        <a:lstStyle/>
                        <a:p>
                          <a:r>
                            <a:rPr kumimoji="1" lang="ja-JP" altLang="en-US" dirty="0" smtClean="0"/>
                            <a:t>初期状態数</a:t>
                          </a:r>
                          <a:endParaRPr kumimoji="1" lang="ja-JP" altLang="en-US" dirty="0"/>
                        </a:p>
                      </a:txBody>
                      <a:tcPr/>
                    </a:tc>
                    <a:tc>
                      <a:txBody>
                        <a:bodyPr/>
                        <a:lstStyle/>
                        <a:p>
                          <a:r>
                            <a:rPr kumimoji="1" lang="ja-JP" altLang="en-US" dirty="0" smtClean="0"/>
                            <a:t>センサＡ</a:t>
                          </a:r>
                          <a:endParaRPr kumimoji="1" lang="ja-JP" altLang="en-US" dirty="0"/>
                        </a:p>
                      </a:txBody>
                      <a:tcPr/>
                    </a:tc>
                    <a:tc>
                      <a:txBody>
                        <a:bodyPr/>
                        <a:lstStyle/>
                        <a:p>
                          <a:r>
                            <a:rPr kumimoji="1" lang="en-US" altLang="ja-JP" dirty="0" smtClean="0"/>
                            <a:t>10</a:t>
                          </a:r>
                          <a:endParaRPr kumimoji="1" lang="ja-JP" altLang="en-US" dirty="0"/>
                        </a:p>
                      </a:txBody>
                      <a:tcPr/>
                    </a:tc>
                  </a:tr>
                  <a:tr h="185420">
                    <a:tc vMerge="1">
                      <a:txBody>
                        <a:bodyPr/>
                        <a:lstStyle/>
                        <a:p>
                          <a:endParaRPr kumimoji="1" lang="ja-JP" altLang="en-US"/>
                        </a:p>
                      </a:txBody>
                      <a:tcPr/>
                    </a:tc>
                    <a:tc>
                      <a:txBody>
                        <a:bodyPr/>
                        <a:lstStyle/>
                        <a:p>
                          <a:r>
                            <a:rPr kumimoji="1" lang="ja-JP" altLang="en-US" dirty="0" smtClean="0"/>
                            <a:t>センサＢ</a:t>
                          </a:r>
                          <a:endParaRPr kumimoji="1" lang="ja-JP" altLang="en-US" dirty="0"/>
                        </a:p>
                      </a:txBody>
                      <a:tcPr/>
                    </a:tc>
                    <a:tc>
                      <a:txBody>
                        <a:bodyPr/>
                        <a:lstStyle/>
                        <a:p>
                          <a:r>
                            <a:rPr kumimoji="1" lang="en-US" altLang="ja-JP" dirty="0" smtClean="0"/>
                            <a:t>10</a:t>
                          </a:r>
                          <a:endParaRPr kumimoji="1" lang="ja-JP" altLang="en-US" dirty="0"/>
                        </a:p>
                      </a:txBody>
                      <a:tcPr/>
                    </a:tc>
                  </a:tr>
                  <a:tr h="185420">
                    <a:tc rowSpan="2">
                      <a:txBody>
                        <a:bodyPr/>
                        <a:lstStyle/>
                        <a:p>
                          <a:r>
                            <a:rPr kumimoji="1" lang="ja-JP" altLang="en-US" baseline="0" dirty="0" smtClean="0"/>
                            <a:t>閾値</a:t>
                          </a:r>
                          <a:endParaRPr kumimoji="1" lang="en-US" altLang="ja-JP" baseline="0" dirty="0" smtClean="0"/>
                        </a:p>
                      </a:txBody>
                      <a:tcPr/>
                    </a:tc>
                    <a:tc>
                      <a:txBody>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a:rPr>
                                    </m:ctrlPr>
                                  </m:sSubPr>
                                  <m:e>
                                    <m:r>
                                      <a:rPr lang="en-US" altLang="ja-JP" b="0" i="1" smtClean="0">
                                        <a:latin typeface="Cambria Math"/>
                                      </a:rPr>
                                      <m:t>𝑚</m:t>
                                    </m:r>
                                  </m:e>
                                  <m:sub>
                                    <m:r>
                                      <a:rPr lang="en-US" altLang="ja-JP" b="0" i="1" smtClean="0">
                                        <a:latin typeface="Cambria Math"/>
                                      </a:rPr>
                                      <m:t>𝛼</m:t>
                                    </m:r>
                                  </m:sub>
                                </m:sSub>
                              </m:oMath>
                            </m:oMathPara>
                          </a14:m>
                          <a:endParaRPr kumimoji="1" lang="ja-JP" altLang="en-US" dirty="0"/>
                        </a:p>
                      </a:txBody>
                      <a:tcPr/>
                    </a:tc>
                    <a:tc>
                      <a:txBody>
                        <a:bodyPr/>
                        <a:lstStyle/>
                        <a:p>
                          <a:r>
                            <a:rPr kumimoji="1" lang="en-US" altLang="ja-JP" dirty="0" smtClean="0"/>
                            <a:t>0.2</a:t>
                          </a:r>
                          <a:endParaRPr kumimoji="1" lang="ja-JP" altLang="en-US" dirty="0"/>
                        </a:p>
                      </a:txBody>
                      <a:tcPr/>
                    </a:tc>
                  </a:tr>
                  <a:tr h="378016">
                    <a:tc vMerge="1">
                      <a:txBody>
                        <a:bodyPr/>
                        <a:lstStyle/>
                        <a:p>
                          <a:endParaRPr kumimoji="1" lang="ja-JP" altLang="en-US"/>
                        </a:p>
                      </a:txBody>
                      <a:tcPr/>
                    </a:tc>
                    <a:tc>
                      <a:txBody>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a:rPr>
                                    </m:ctrlPr>
                                  </m:sSubPr>
                                  <m:e>
                                    <m:r>
                                      <a:rPr lang="en-US" altLang="ja-JP" b="0" i="1" smtClean="0">
                                        <a:latin typeface="Cambria Math"/>
                                      </a:rPr>
                                      <m:t>𝑚</m:t>
                                    </m:r>
                                  </m:e>
                                  <m:sub>
                                    <m:r>
                                      <a:rPr lang="en-US" altLang="ja-JP" b="0" i="1" smtClean="0">
                                        <a:latin typeface="Cambria Math"/>
                                      </a:rPr>
                                      <m:t>𝛽</m:t>
                                    </m:r>
                                  </m:sub>
                                </m:sSub>
                              </m:oMath>
                            </m:oMathPara>
                          </a14:m>
                          <a:endParaRPr kumimoji="1" lang="ja-JP" altLang="en-US" dirty="0"/>
                        </a:p>
                      </a:txBody>
                      <a:tcPr/>
                    </a:tc>
                    <a:tc>
                      <a:txBody>
                        <a:bodyPr/>
                        <a:lstStyle/>
                        <a:p>
                          <a:r>
                            <a:rPr kumimoji="1" lang="en-US" altLang="ja-JP" dirty="0" smtClean="0"/>
                            <a:t>0.8</a:t>
                          </a:r>
                          <a:endParaRPr kumimoji="1" lang="ja-JP" altLang="en-US" dirty="0"/>
                        </a:p>
                      </a:txBody>
                      <a:tcP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791095292"/>
                  </p:ext>
                </p:extLst>
              </p:nvPr>
            </p:nvGraphicFramePr>
            <p:xfrm>
              <a:off x="1691680" y="1844824"/>
              <a:ext cx="6218664" cy="4439031"/>
            </p:xfrm>
            <a:graphic>
              <a:graphicData uri="http://schemas.openxmlformats.org/drawingml/2006/table">
                <a:tbl>
                  <a:tblPr firstRow="1" bandRow="1">
                    <a:tableStyleId>{5940675A-B579-460E-94D1-54222C63F5DA}</a:tableStyleId>
                  </a:tblPr>
                  <a:tblGrid>
                    <a:gridCol w="1629008"/>
                    <a:gridCol w="1517992"/>
                    <a:gridCol w="3071664"/>
                  </a:tblGrid>
                  <a:tr h="365760">
                    <a:tc gridSpan="2">
                      <a:txBody>
                        <a:bodyPr/>
                        <a:lstStyle/>
                        <a:p>
                          <a:r>
                            <a:rPr kumimoji="1" lang="ja-JP" altLang="en-US" dirty="0" smtClean="0"/>
                            <a:t>行動選択手法</a:t>
                          </a:r>
                          <a:endParaRPr kumimoji="1" lang="ja-JP" altLang="en-US" dirty="0"/>
                        </a:p>
                      </a:txBody>
                      <a:tcPr/>
                    </a:tc>
                    <a:tc hMerge="1">
                      <a:txBody>
                        <a:bodyPr/>
                        <a:lstStyle/>
                        <a:p>
                          <a:endParaRPr kumimoji="1" lang="ja-JP" altLang="en-US"/>
                        </a:p>
                      </a:txBody>
                      <a:tcPr/>
                    </a:tc>
                    <a:tc>
                      <a:txBody>
                        <a:bodyPr/>
                        <a:lstStyle/>
                        <a:p>
                          <a:r>
                            <a:rPr kumimoji="1" lang="en-US" altLang="ja-JP" dirty="0" smtClean="0"/>
                            <a:t>ε-greedy</a:t>
                          </a:r>
                          <a:r>
                            <a:rPr kumimoji="1" lang="ja-JP" altLang="en-US" dirty="0" smtClean="0"/>
                            <a:t>法</a:t>
                          </a:r>
                          <a:endParaRPr kumimoji="1" lang="ja-JP" altLang="en-US" dirty="0"/>
                        </a:p>
                      </a:txBody>
                      <a:tcPr/>
                    </a:tc>
                  </a:tr>
                  <a:tr h="365760">
                    <a:tc gridSpan="2">
                      <a:txBody>
                        <a:bodyPr/>
                        <a:lstStyle/>
                        <a:p>
                          <a:r>
                            <a:rPr kumimoji="1" lang="ja-JP" altLang="en-US" dirty="0" smtClean="0"/>
                            <a:t>行動評価手法</a:t>
                          </a:r>
                          <a:endParaRPr kumimoji="1" lang="ja-JP" altLang="en-US" dirty="0"/>
                        </a:p>
                      </a:txBody>
                      <a:tcPr/>
                    </a:tc>
                    <a:tc hMerge="1">
                      <a:txBody>
                        <a:bodyPr/>
                        <a:lstStyle/>
                        <a:p>
                          <a:endParaRPr kumimoji="1" lang="ja-JP" altLang="en-US"/>
                        </a:p>
                      </a:txBody>
                      <a:tcPr/>
                    </a:tc>
                    <a:tc>
                      <a:txBody>
                        <a:bodyPr/>
                        <a:lstStyle/>
                        <a:p>
                          <a:r>
                            <a:rPr kumimoji="1" lang="ja-JP" altLang="en-US" dirty="0" smtClean="0"/>
                            <a:t>加重平均手法</a:t>
                          </a:r>
                          <a:endParaRPr kumimoji="1" lang="ja-JP" altLang="en-US" dirty="0"/>
                        </a:p>
                      </a:txBody>
                      <a:tcPr/>
                    </a:tc>
                  </a:tr>
                  <a:tr h="365760">
                    <a:tc gridSpan="2">
                      <a:txBody>
                        <a:bodyPr/>
                        <a:lstStyle/>
                        <a:p>
                          <a:r>
                            <a:rPr kumimoji="1" lang="ja-JP" altLang="en-US" dirty="0" smtClean="0"/>
                            <a:t>試行回数</a:t>
                          </a:r>
                          <a:endParaRPr kumimoji="1" lang="ja-JP" altLang="en-US" dirty="0"/>
                        </a:p>
                      </a:txBody>
                      <a:tcPr/>
                    </a:tc>
                    <a:tc hMerge="1">
                      <a:txBody>
                        <a:bodyPr/>
                        <a:lstStyle/>
                        <a:p>
                          <a:endParaRPr kumimoji="1" lang="ja-JP" altLang="en-US"/>
                        </a:p>
                      </a:txBody>
                      <a:tcPr/>
                    </a:tc>
                    <a:tc>
                      <a:txBody>
                        <a:bodyPr/>
                        <a:lstStyle/>
                        <a:p>
                          <a:r>
                            <a:rPr kumimoji="1" lang="en-US" altLang="ja-JP" dirty="0" smtClean="0"/>
                            <a:t>10000</a:t>
                          </a:r>
                          <a:r>
                            <a:rPr kumimoji="1" lang="ja-JP" altLang="en-US" dirty="0" smtClean="0"/>
                            <a:t>回</a:t>
                          </a:r>
                          <a:endParaRPr kumimoji="1" lang="ja-JP" altLang="en-US" dirty="0"/>
                        </a:p>
                      </a:txBody>
                      <a:tcPr/>
                    </a:tc>
                  </a:tr>
                  <a:tr h="370840">
                    <a:tc gridSpan="2">
                      <a:txBody>
                        <a:bodyPr/>
                        <a:lstStyle/>
                        <a:p>
                          <a:r>
                            <a:rPr kumimoji="1" lang="ja-JP" altLang="en-US" dirty="0" smtClean="0"/>
                            <a:t>探査行動の確率</a:t>
                          </a:r>
                          <a:r>
                            <a:rPr kumimoji="1" lang="en-US" altLang="ja-JP" dirty="0" smtClean="0"/>
                            <a:t>:ε</a:t>
                          </a:r>
                          <a:endParaRPr kumimoji="1" lang="ja-JP" altLang="en-US" dirty="0"/>
                        </a:p>
                      </a:txBody>
                      <a:tcPr/>
                    </a:tc>
                    <a:tc hMerge="1">
                      <a:txBody>
                        <a:bodyPr/>
                        <a:lstStyle/>
                        <a:p>
                          <a:endParaRPr kumimoji="1" lang="ja-JP" altLang="en-US"/>
                        </a:p>
                      </a:txBody>
                      <a:tcPr/>
                    </a:tc>
                    <a:tc>
                      <a:txBody>
                        <a:bodyPr/>
                        <a:lstStyle/>
                        <a:p>
                          <a:r>
                            <a:rPr kumimoji="1" lang="en-US" altLang="ja-JP" dirty="0" smtClean="0"/>
                            <a:t>0.05</a:t>
                          </a:r>
                          <a:endParaRPr kumimoji="1" lang="ja-JP" altLang="en-US" dirty="0"/>
                        </a:p>
                      </a:txBody>
                      <a:tcPr/>
                    </a:tc>
                  </a:tr>
                  <a:tr h="370840">
                    <a:tc gridSpan="2">
                      <a:txBody>
                        <a:bodyPr/>
                        <a:lstStyle/>
                        <a:p>
                          <a:r>
                            <a:rPr kumimoji="1" lang="ja-JP" altLang="en-US" dirty="0" smtClean="0"/>
                            <a:t>学習率</a:t>
                          </a:r>
                          <a:r>
                            <a:rPr kumimoji="1" lang="en-US" altLang="ja-JP" dirty="0" smtClean="0"/>
                            <a:t>:α</a:t>
                          </a:r>
                          <a:endParaRPr kumimoji="1" lang="ja-JP" altLang="en-US" dirty="0"/>
                        </a:p>
                      </a:txBody>
                      <a:tcPr/>
                    </a:tc>
                    <a:tc hMerge="1">
                      <a:txBody>
                        <a:bodyPr/>
                        <a:lstStyle/>
                        <a:p>
                          <a:endParaRPr kumimoji="1" lang="ja-JP" altLang="en-US"/>
                        </a:p>
                      </a:txBody>
                      <a:tcPr/>
                    </a:tc>
                    <a:tc>
                      <a:txBody>
                        <a:bodyPr/>
                        <a:lstStyle/>
                        <a:p>
                          <a:r>
                            <a:rPr kumimoji="1" lang="en-US" altLang="ja-JP" dirty="0" smtClean="0"/>
                            <a:t>0.1</a:t>
                          </a:r>
                          <a:endParaRPr kumimoji="1" lang="ja-JP" altLang="en-US" dirty="0"/>
                        </a:p>
                      </a:txBody>
                      <a:tcPr/>
                    </a:tc>
                  </a:tr>
                  <a:tr h="370840">
                    <a:tc gridSpan="2">
                      <a:txBody>
                        <a:bodyPr/>
                        <a:lstStyle/>
                        <a:p>
                          <a:r>
                            <a:rPr kumimoji="1" lang="ja-JP" altLang="en-US" dirty="0" smtClean="0"/>
                            <a:t>Ｑ値の初期値</a:t>
                          </a:r>
                          <a:endParaRPr kumimoji="1" lang="ja-JP" altLang="en-US" dirty="0"/>
                        </a:p>
                      </a:txBody>
                      <a:tcPr/>
                    </a:tc>
                    <a:tc hMerge="1">
                      <a:txBody>
                        <a:bodyPr/>
                        <a:lstStyle/>
                        <a:p>
                          <a:endParaRPr kumimoji="1" lang="ja-JP" altLang="en-US"/>
                        </a:p>
                      </a:txBody>
                      <a:tcPr/>
                    </a:tc>
                    <a:tc>
                      <a:txBody>
                        <a:bodyPr/>
                        <a:lstStyle/>
                        <a:p>
                          <a:r>
                            <a:rPr kumimoji="1" lang="en-US" altLang="ja-JP" dirty="0" smtClean="0"/>
                            <a:t>0.0</a:t>
                          </a:r>
                          <a:endParaRPr kumimoji="1" lang="ja-JP" altLang="en-US" dirty="0"/>
                        </a:p>
                      </a:txBody>
                      <a:tcPr/>
                    </a:tc>
                  </a:tr>
                  <a:tr h="370840">
                    <a:tc gridSpan="2">
                      <a:txBody>
                        <a:bodyPr/>
                        <a:lstStyle/>
                        <a:p>
                          <a:endParaRPr lang="ja-JP"/>
                        </a:p>
                      </a:txBody>
                      <a:tcPr>
                        <a:blipFill rotWithShape="1">
                          <a:blip r:embed="rId2"/>
                          <a:stretch>
                            <a:fillRect l="-194" t="-606557" r="-97674" b="-519672"/>
                          </a:stretch>
                        </a:blipFill>
                      </a:tcPr>
                    </a:tc>
                    <a:tc hMerge="1">
                      <a:txBody>
                        <a:bodyPr/>
                        <a:lstStyle/>
                        <a:p>
                          <a:endParaRPr kumimoji="1" lang="ja-JP" altLang="en-US"/>
                        </a:p>
                      </a:txBody>
                      <a:tcPr/>
                    </a:tc>
                    <a:tc>
                      <a:txBody>
                        <a:bodyPr/>
                        <a:lstStyle/>
                        <a:p>
                          <a:r>
                            <a:rPr kumimoji="1" lang="en-US" altLang="ja-JP" dirty="0" smtClean="0"/>
                            <a:t>1</a:t>
                          </a:r>
                          <a:endParaRPr kumimoji="1" lang="ja-JP" altLang="en-US" dirty="0"/>
                        </a:p>
                      </a:txBody>
                      <a:tcPr/>
                    </a:tc>
                  </a:tr>
                  <a:tr h="370840">
                    <a:tc gridSpan="2">
                      <a:txBody>
                        <a:bodyPr/>
                        <a:lstStyle/>
                        <a:p>
                          <a:endParaRPr lang="ja-JP"/>
                        </a:p>
                      </a:txBody>
                      <a:tcPr>
                        <a:blipFill rotWithShape="1">
                          <a:blip r:embed="rId2"/>
                          <a:stretch>
                            <a:fillRect l="-194" t="-706557" r="-97674" b="-419672"/>
                          </a:stretch>
                        </a:blipFill>
                      </a:tcPr>
                    </a:tc>
                    <a:tc hMerge="1">
                      <a:txBody>
                        <a:bodyPr/>
                        <a:lstStyle/>
                        <a:p>
                          <a:endParaRPr kumimoji="1" lang="ja-JP" altLang="en-US"/>
                        </a:p>
                      </a:txBody>
                      <a:tcPr/>
                    </a:tc>
                    <a:tc>
                      <a:txBody>
                        <a:bodyPr/>
                        <a:lstStyle/>
                        <a:p>
                          <a:r>
                            <a:rPr kumimoji="1" lang="en-US" altLang="ja-JP" dirty="0" smtClean="0"/>
                            <a:t>10</a:t>
                          </a:r>
                          <a:endParaRPr kumimoji="1" lang="ja-JP" altLang="en-US" dirty="0"/>
                        </a:p>
                      </a:txBody>
                      <a:tcPr/>
                    </a:tc>
                  </a:tr>
                  <a:tr h="365760">
                    <a:tc rowSpan="2">
                      <a:txBody>
                        <a:bodyPr/>
                        <a:lstStyle/>
                        <a:p>
                          <a:r>
                            <a:rPr kumimoji="1" lang="ja-JP" altLang="en-US" dirty="0" smtClean="0"/>
                            <a:t>初期状態数</a:t>
                          </a:r>
                          <a:endParaRPr kumimoji="1" lang="ja-JP" altLang="en-US" dirty="0"/>
                        </a:p>
                      </a:txBody>
                      <a:tcPr/>
                    </a:tc>
                    <a:tc>
                      <a:txBody>
                        <a:bodyPr/>
                        <a:lstStyle/>
                        <a:p>
                          <a:r>
                            <a:rPr kumimoji="1" lang="ja-JP" altLang="en-US" dirty="0" smtClean="0"/>
                            <a:t>センサＡ</a:t>
                          </a:r>
                          <a:endParaRPr kumimoji="1" lang="ja-JP" altLang="en-US" dirty="0"/>
                        </a:p>
                      </a:txBody>
                      <a:tcPr/>
                    </a:tc>
                    <a:tc>
                      <a:txBody>
                        <a:bodyPr/>
                        <a:lstStyle/>
                        <a:p>
                          <a:r>
                            <a:rPr kumimoji="1" lang="en-US" altLang="ja-JP" dirty="0" smtClean="0"/>
                            <a:t>10</a:t>
                          </a:r>
                          <a:endParaRPr kumimoji="1" lang="ja-JP" altLang="en-US" dirty="0"/>
                        </a:p>
                      </a:txBody>
                      <a:tcPr/>
                    </a:tc>
                  </a:tr>
                  <a:tr h="365760">
                    <a:tc vMerge="1">
                      <a:txBody>
                        <a:bodyPr/>
                        <a:lstStyle/>
                        <a:p>
                          <a:endParaRPr kumimoji="1" lang="ja-JP" altLang="en-US"/>
                        </a:p>
                      </a:txBody>
                      <a:tcPr/>
                    </a:tc>
                    <a:tc>
                      <a:txBody>
                        <a:bodyPr/>
                        <a:lstStyle/>
                        <a:p>
                          <a:r>
                            <a:rPr kumimoji="1" lang="ja-JP" altLang="en-US" dirty="0" smtClean="0"/>
                            <a:t>センサＢ</a:t>
                          </a:r>
                          <a:endParaRPr kumimoji="1" lang="ja-JP" altLang="en-US" dirty="0"/>
                        </a:p>
                      </a:txBody>
                      <a:tcPr/>
                    </a:tc>
                    <a:tc>
                      <a:txBody>
                        <a:bodyPr/>
                        <a:lstStyle/>
                        <a:p>
                          <a:r>
                            <a:rPr kumimoji="1" lang="en-US" altLang="ja-JP" dirty="0" smtClean="0"/>
                            <a:t>10</a:t>
                          </a:r>
                          <a:endParaRPr kumimoji="1" lang="ja-JP" altLang="en-US" dirty="0"/>
                        </a:p>
                      </a:txBody>
                      <a:tcPr/>
                    </a:tc>
                  </a:tr>
                  <a:tr h="365760">
                    <a:tc rowSpan="2">
                      <a:txBody>
                        <a:bodyPr/>
                        <a:lstStyle/>
                        <a:p>
                          <a:r>
                            <a:rPr kumimoji="1" lang="ja-JP" altLang="en-US" baseline="0" dirty="0" smtClean="0"/>
                            <a:t>閾値</a:t>
                          </a:r>
                          <a:endParaRPr kumimoji="1" lang="en-US" altLang="ja-JP" baseline="0" dirty="0" smtClean="0"/>
                        </a:p>
                      </a:txBody>
                      <a:tcPr/>
                    </a:tc>
                    <a:tc>
                      <a:txBody>
                        <a:bodyPr/>
                        <a:lstStyle/>
                        <a:p>
                          <a:endParaRPr lang="ja-JP"/>
                        </a:p>
                      </a:txBody>
                      <a:tcPr>
                        <a:blipFill rotWithShape="1">
                          <a:blip r:embed="rId2"/>
                          <a:stretch>
                            <a:fillRect l="-107631" t="-1020000" r="-202410" b="-126667"/>
                          </a:stretch>
                        </a:blipFill>
                      </a:tcPr>
                    </a:tc>
                    <a:tc>
                      <a:txBody>
                        <a:bodyPr/>
                        <a:lstStyle/>
                        <a:p>
                          <a:r>
                            <a:rPr kumimoji="1" lang="en-US" altLang="ja-JP" dirty="0" smtClean="0"/>
                            <a:t>0.2</a:t>
                          </a:r>
                          <a:endParaRPr kumimoji="1" lang="ja-JP" altLang="en-US" dirty="0"/>
                        </a:p>
                      </a:txBody>
                      <a:tcPr/>
                    </a:tc>
                  </a:tr>
                  <a:tr h="390271">
                    <a:tc vMerge="1">
                      <a:txBody>
                        <a:bodyPr/>
                        <a:lstStyle/>
                        <a:p>
                          <a:endParaRPr kumimoji="1" lang="ja-JP" altLang="en-US"/>
                        </a:p>
                      </a:txBody>
                      <a:tcPr/>
                    </a:tc>
                    <a:tc>
                      <a:txBody>
                        <a:bodyPr/>
                        <a:lstStyle/>
                        <a:p>
                          <a:endParaRPr lang="ja-JP"/>
                        </a:p>
                      </a:txBody>
                      <a:tcPr>
                        <a:blipFill rotWithShape="1">
                          <a:blip r:embed="rId2"/>
                          <a:stretch>
                            <a:fillRect l="-107631" t="-1050000" r="-202410" b="-18750"/>
                          </a:stretch>
                        </a:blipFill>
                      </a:tcPr>
                    </a:tc>
                    <a:tc>
                      <a:txBody>
                        <a:bodyPr/>
                        <a:lstStyle/>
                        <a:p>
                          <a:r>
                            <a:rPr kumimoji="1" lang="en-US" altLang="ja-JP" dirty="0" smtClean="0"/>
                            <a:t>0.8</a:t>
                          </a:r>
                          <a:endParaRPr kumimoji="1" lang="ja-JP" altLang="en-US" dirty="0"/>
                        </a:p>
                      </a:txBody>
                      <a:tcPr/>
                    </a:tc>
                  </a:tr>
                </a:tbl>
              </a:graphicData>
            </a:graphic>
          </p:graphicFrame>
        </mc:Fallback>
      </mc:AlternateContent>
    </p:spTree>
    <p:extLst>
      <p:ext uri="{BB962C8B-B14F-4D97-AF65-F5344CB8AC3E}">
        <p14:creationId xmlns:p14="http://schemas.microsoft.com/office/powerpoint/2010/main" val="3368180624"/>
      </p:ext>
    </p:extLst>
  </p:cSld>
  <p:clrMapOvr>
    <a:masterClrMapping/>
  </p:clrMapOvr>
  <mc:AlternateContent xmlns:mc="http://schemas.openxmlformats.org/markup-compatibility/2006" xmlns:p14="http://schemas.microsoft.com/office/powerpoint/2010/main">
    <mc:Choice Requires="p14">
      <p:transition spd="slow" p14:dur="2000" advTm="7006"/>
    </mc:Choice>
    <mc:Fallback xmlns="">
      <p:transition spd="slow" advTm="7006"/>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グループ化 6"/>
          <p:cNvGrpSpPr/>
          <p:nvPr/>
        </p:nvGrpSpPr>
        <p:grpSpPr>
          <a:xfrm>
            <a:off x="4499992" y="2200769"/>
            <a:ext cx="4657507" cy="3473098"/>
            <a:chOff x="862787" y="5494439"/>
            <a:chExt cx="4657507" cy="3473098"/>
          </a:xfrm>
        </p:grpSpPr>
        <p:grpSp>
          <p:nvGrpSpPr>
            <p:cNvPr id="3" name="グループ化 2"/>
            <p:cNvGrpSpPr/>
            <p:nvPr/>
          </p:nvGrpSpPr>
          <p:grpSpPr>
            <a:xfrm>
              <a:off x="862787" y="5494439"/>
              <a:ext cx="4657507" cy="3473098"/>
              <a:chOff x="1949341" y="4621182"/>
              <a:chExt cx="4657507" cy="3473098"/>
            </a:xfrm>
          </p:grpSpPr>
          <p:sp>
            <p:nvSpPr>
              <p:cNvPr id="4" name="テキスト ボックス 3"/>
              <p:cNvSpPr txBox="1"/>
              <p:nvPr/>
            </p:nvSpPr>
            <p:spPr>
              <a:xfrm>
                <a:off x="1977353" y="5339945"/>
                <a:ext cx="1107996" cy="369332"/>
              </a:xfrm>
              <a:prstGeom prst="rect">
                <a:avLst/>
              </a:prstGeom>
              <a:solidFill>
                <a:schemeClr val="bg1"/>
              </a:solidFill>
            </p:spPr>
            <p:txBody>
              <a:bodyPr wrap="none" rtlCol="0">
                <a:spAutoFit/>
              </a:bodyPr>
              <a:lstStyle/>
              <a:p>
                <a:r>
                  <a:rPr lang="ja-JP" altLang="en-US" dirty="0"/>
                  <a:t>試行回数</a:t>
                </a:r>
                <a:endParaRPr kumimoji="1" lang="ja-JP" altLang="en-US" dirty="0"/>
              </a:p>
            </p:txBody>
          </p:sp>
          <p:pic>
            <p:nvPicPr>
              <p:cNvPr id="1028" name="Picture 4" descr="C:\Users\kimura\Desktop\program\simulation\simulation\DATA\suggestion\number_st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445" y="4621182"/>
                <a:ext cx="4233772" cy="3175329"/>
              </a:xfrm>
              <a:prstGeom prst="rect">
                <a:avLst/>
              </a:prstGeom>
              <a:noFill/>
              <a:extLst>
                <a:ext uri="{909E8E84-426E-40DD-AFC4-6F175D3DCCD1}">
                  <a14:hiddenFill xmlns:a14="http://schemas.microsoft.com/office/drawing/2010/main">
                    <a:solidFill>
                      <a:srgbClr val="FFFFFF"/>
                    </a:solidFill>
                  </a14:hiddenFill>
                </a:ext>
              </a:extLst>
            </p:spPr>
          </p:pic>
          <p:sp>
            <p:nvSpPr>
              <p:cNvPr id="77" name="テキスト ボックス 76"/>
              <p:cNvSpPr txBox="1"/>
              <p:nvPr/>
            </p:nvSpPr>
            <p:spPr>
              <a:xfrm>
                <a:off x="1949341" y="5354766"/>
                <a:ext cx="461665" cy="1708160"/>
              </a:xfrm>
              <a:prstGeom prst="rect">
                <a:avLst/>
              </a:prstGeom>
              <a:solidFill>
                <a:schemeClr val="bg1"/>
              </a:solidFill>
            </p:spPr>
            <p:txBody>
              <a:bodyPr vert="eaVert" wrap="none" rtlCol="0">
                <a:spAutoFit/>
              </a:bodyPr>
              <a:lstStyle/>
              <a:p>
                <a:r>
                  <a:rPr kumimoji="1" lang="ja-JP" altLang="en-US" dirty="0" smtClean="0"/>
                  <a:t>センサの状態数</a:t>
                </a:r>
                <a:endParaRPr kumimoji="1" lang="ja-JP" altLang="en-US" dirty="0"/>
              </a:p>
            </p:txBody>
          </p:sp>
          <p:grpSp>
            <p:nvGrpSpPr>
              <p:cNvPr id="89" name="グループ化 88"/>
              <p:cNvGrpSpPr/>
              <p:nvPr/>
            </p:nvGrpSpPr>
            <p:grpSpPr>
              <a:xfrm>
                <a:off x="2573445" y="7438520"/>
                <a:ext cx="4033403" cy="310960"/>
                <a:chOff x="1052804" y="5457157"/>
                <a:chExt cx="4033403" cy="310960"/>
              </a:xfrm>
            </p:grpSpPr>
            <p:sp>
              <p:nvSpPr>
                <p:cNvPr id="90" name="正方形/長方形 89"/>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91" name="グループ化 90"/>
                <p:cNvGrpSpPr/>
                <p:nvPr/>
              </p:nvGrpSpPr>
              <p:grpSpPr>
                <a:xfrm>
                  <a:off x="1052804" y="5457159"/>
                  <a:ext cx="4033403" cy="310958"/>
                  <a:chOff x="5383487" y="5854346"/>
                  <a:chExt cx="4033403" cy="310958"/>
                </a:xfrm>
                <a:solidFill>
                  <a:schemeClr val="bg1"/>
                </a:solidFill>
              </p:grpSpPr>
              <p:sp>
                <p:nvSpPr>
                  <p:cNvPr id="92" name="テキスト ボックス 91"/>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93" name="テキスト ボックス 92"/>
                  <p:cNvSpPr txBox="1"/>
                  <p:nvPr/>
                </p:nvSpPr>
                <p:spPr>
                  <a:xfrm>
                    <a:off x="5963657" y="5854346"/>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94" name="テキスト ボックス 93"/>
                  <p:cNvSpPr txBox="1"/>
                  <p:nvPr/>
                </p:nvSpPr>
                <p:spPr>
                  <a:xfrm>
                    <a:off x="6680586"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95" name="テキスト ボックス 94"/>
                  <p:cNvSpPr txBox="1"/>
                  <p:nvPr/>
                </p:nvSpPr>
                <p:spPr>
                  <a:xfrm>
                    <a:off x="7389833" y="5854346"/>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96" name="テキスト ボックス 95"/>
                  <p:cNvSpPr txBox="1"/>
                  <p:nvPr/>
                </p:nvSpPr>
                <p:spPr>
                  <a:xfrm>
                    <a:off x="8084234" y="5857526"/>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97" name="テキスト ボックス 96"/>
                  <p:cNvSpPr txBox="1"/>
                  <p:nvPr/>
                </p:nvSpPr>
                <p:spPr>
                  <a:xfrm>
                    <a:off x="8783383" y="5854346"/>
                    <a:ext cx="633507" cy="307777"/>
                  </a:xfrm>
                  <a:prstGeom prst="rect">
                    <a:avLst/>
                  </a:prstGeom>
                  <a:no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grpSp>
            <p:nvGrpSpPr>
              <p:cNvPr id="98" name="グループ化 97"/>
              <p:cNvGrpSpPr/>
              <p:nvPr/>
            </p:nvGrpSpPr>
            <p:grpSpPr>
              <a:xfrm>
                <a:off x="2337150" y="4836176"/>
                <a:ext cx="364202" cy="2679975"/>
                <a:chOff x="4800436" y="2337340"/>
                <a:chExt cx="364202" cy="2679975"/>
              </a:xfrm>
            </p:grpSpPr>
            <p:sp>
              <p:nvSpPr>
                <p:cNvPr id="99" name="テキスト ボックス 98"/>
                <p:cNvSpPr txBox="1"/>
                <p:nvPr/>
              </p:nvSpPr>
              <p:spPr>
                <a:xfrm>
                  <a:off x="4877039" y="4709538"/>
                  <a:ext cx="274434" cy="307777"/>
                </a:xfrm>
                <a:prstGeom prst="rect">
                  <a:avLst/>
                </a:prstGeom>
                <a:solidFill>
                  <a:schemeClr val="bg1"/>
                </a:solidFill>
              </p:spPr>
              <p:txBody>
                <a:bodyPr wrap="none" rtlCol="0">
                  <a:spAutoFit/>
                </a:bodyPr>
                <a:lstStyle/>
                <a:p>
                  <a:r>
                    <a:rPr kumimoji="1" lang="en-US" altLang="ja-JP" sz="1400" dirty="0" smtClean="0"/>
                    <a:t>0</a:t>
                  </a:r>
                  <a:endParaRPr kumimoji="1" lang="ja-JP" altLang="en-US" sz="1400" dirty="0"/>
                </a:p>
              </p:txBody>
            </p:sp>
            <p:sp>
              <p:nvSpPr>
                <p:cNvPr id="100" name="テキスト ボックス 99"/>
                <p:cNvSpPr txBox="1"/>
                <p:nvPr/>
              </p:nvSpPr>
              <p:spPr>
                <a:xfrm>
                  <a:off x="4877651" y="4243609"/>
                  <a:ext cx="274434" cy="307777"/>
                </a:xfrm>
                <a:prstGeom prst="rect">
                  <a:avLst/>
                </a:prstGeom>
                <a:solidFill>
                  <a:schemeClr val="bg1"/>
                </a:solidFill>
              </p:spPr>
              <p:txBody>
                <a:bodyPr wrap="none" rtlCol="0">
                  <a:spAutoFit/>
                </a:bodyPr>
                <a:lstStyle/>
                <a:p>
                  <a:r>
                    <a:rPr kumimoji="1" lang="en-US" altLang="ja-JP" sz="1400" dirty="0" smtClean="0"/>
                    <a:t>2</a:t>
                  </a:r>
                  <a:endParaRPr kumimoji="1" lang="ja-JP" altLang="en-US" sz="1400" dirty="0"/>
                </a:p>
              </p:txBody>
            </p:sp>
            <p:sp>
              <p:nvSpPr>
                <p:cNvPr id="101" name="テキスト ボックス 100"/>
                <p:cNvSpPr txBox="1"/>
                <p:nvPr/>
              </p:nvSpPr>
              <p:spPr>
                <a:xfrm>
                  <a:off x="4874292" y="3766684"/>
                  <a:ext cx="274434" cy="307777"/>
                </a:xfrm>
                <a:prstGeom prst="rect">
                  <a:avLst/>
                </a:prstGeom>
                <a:solidFill>
                  <a:schemeClr val="bg1"/>
                </a:solidFill>
              </p:spPr>
              <p:txBody>
                <a:bodyPr wrap="none" rtlCol="0">
                  <a:spAutoFit/>
                </a:bodyPr>
                <a:lstStyle/>
                <a:p>
                  <a:r>
                    <a:rPr lang="en-US" altLang="ja-JP" sz="1400" dirty="0"/>
                    <a:t>4</a:t>
                  </a:r>
                  <a:endParaRPr kumimoji="1" lang="ja-JP" altLang="en-US" sz="1400" dirty="0"/>
                </a:p>
              </p:txBody>
            </p:sp>
            <p:sp>
              <p:nvSpPr>
                <p:cNvPr id="102" name="テキスト ボックス 101"/>
                <p:cNvSpPr txBox="1"/>
                <p:nvPr/>
              </p:nvSpPr>
              <p:spPr>
                <a:xfrm>
                  <a:off x="4874292" y="3277039"/>
                  <a:ext cx="274434" cy="307777"/>
                </a:xfrm>
                <a:prstGeom prst="rect">
                  <a:avLst/>
                </a:prstGeom>
                <a:solidFill>
                  <a:schemeClr val="bg1"/>
                </a:solidFill>
              </p:spPr>
              <p:txBody>
                <a:bodyPr wrap="none" rtlCol="0">
                  <a:spAutoFit/>
                </a:bodyPr>
                <a:lstStyle/>
                <a:p>
                  <a:r>
                    <a:rPr lang="en-US" altLang="ja-JP" sz="1400" dirty="0" smtClean="0"/>
                    <a:t>6</a:t>
                  </a:r>
                  <a:endParaRPr kumimoji="1" lang="ja-JP" altLang="en-US" sz="1400" dirty="0"/>
                </a:p>
              </p:txBody>
            </p:sp>
            <p:sp>
              <p:nvSpPr>
                <p:cNvPr id="103" name="テキスト ボックス 102"/>
                <p:cNvSpPr txBox="1"/>
                <p:nvPr/>
              </p:nvSpPr>
              <p:spPr>
                <a:xfrm>
                  <a:off x="4887696" y="2780928"/>
                  <a:ext cx="274434" cy="307777"/>
                </a:xfrm>
                <a:prstGeom prst="rect">
                  <a:avLst/>
                </a:prstGeom>
                <a:solidFill>
                  <a:schemeClr val="bg1"/>
                </a:solidFill>
              </p:spPr>
              <p:txBody>
                <a:bodyPr wrap="none" rtlCol="0">
                  <a:spAutoFit/>
                </a:bodyPr>
                <a:lstStyle/>
                <a:p>
                  <a:r>
                    <a:rPr lang="en-US" altLang="ja-JP" sz="1400" dirty="0"/>
                    <a:t>8</a:t>
                  </a:r>
                  <a:endParaRPr kumimoji="1" lang="ja-JP" altLang="en-US" sz="1400" dirty="0"/>
                </a:p>
              </p:txBody>
            </p:sp>
            <p:sp>
              <p:nvSpPr>
                <p:cNvPr id="113" name="テキスト ボックス 112"/>
                <p:cNvSpPr txBox="1"/>
                <p:nvPr/>
              </p:nvSpPr>
              <p:spPr>
                <a:xfrm>
                  <a:off x="4800436" y="2337340"/>
                  <a:ext cx="364202" cy="307777"/>
                </a:xfrm>
                <a:prstGeom prst="rect">
                  <a:avLst/>
                </a:prstGeom>
                <a:solidFill>
                  <a:schemeClr val="bg1"/>
                </a:solidFill>
              </p:spPr>
              <p:txBody>
                <a:bodyPr wrap="none" rtlCol="0">
                  <a:spAutoFit/>
                </a:bodyPr>
                <a:lstStyle/>
                <a:p>
                  <a:r>
                    <a:rPr lang="en-US" altLang="ja-JP" sz="1400" dirty="0" smtClean="0"/>
                    <a:t>10</a:t>
                  </a:r>
                  <a:endParaRPr kumimoji="1" lang="ja-JP" altLang="en-US" sz="1400" dirty="0"/>
                </a:p>
              </p:txBody>
            </p:sp>
          </p:grpSp>
          <p:sp>
            <p:nvSpPr>
              <p:cNvPr id="86" name="正方形/長方形 85"/>
              <p:cNvSpPr/>
              <p:nvPr/>
            </p:nvSpPr>
            <p:spPr>
              <a:xfrm>
                <a:off x="3991776" y="7724948"/>
                <a:ext cx="1107996" cy="369332"/>
              </a:xfrm>
              <a:prstGeom prst="rect">
                <a:avLst/>
              </a:prstGeom>
              <a:solidFill>
                <a:schemeClr val="bg1"/>
              </a:solidFill>
            </p:spPr>
            <p:txBody>
              <a:bodyPr wrap="none">
                <a:spAutoFit/>
              </a:bodyPr>
              <a:lstStyle/>
              <a:p>
                <a:r>
                  <a:rPr lang="ja-JP" altLang="en-US" dirty="0"/>
                  <a:t>試行回数</a:t>
                </a:r>
              </a:p>
            </p:txBody>
          </p:sp>
        </p:grpSp>
        <p:grpSp>
          <p:nvGrpSpPr>
            <p:cNvPr id="114" name="グループ化 113"/>
            <p:cNvGrpSpPr/>
            <p:nvPr/>
          </p:nvGrpSpPr>
          <p:grpSpPr>
            <a:xfrm>
              <a:off x="3733218" y="5966818"/>
              <a:ext cx="1289918" cy="522409"/>
              <a:chOff x="6012160" y="5961978"/>
              <a:chExt cx="1289918" cy="522409"/>
            </a:xfrm>
          </p:grpSpPr>
          <p:sp>
            <p:nvSpPr>
              <p:cNvPr id="115" name="正方形/長方形 114"/>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16" name="グループ化 115"/>
              <p:cNvGrpSpPr/>
              <p:nvPr/>
            </p:nvGrpSpPr>
            <p:grpSpPr>
              <a:xfrm>
                <a:off x="6012160" y="5961978"/>
                <a:ext cx="1289918" cy="522409"/>
                <a:chOff x="4794250" y="5798169"/>
                <a:chExt cx="1289918" cy="522409"/>
              </a:xfrm>
            </p:grpSpPr>
            <p:cxnSp>
              <p:nvCxnSpPr>
                <p:cNvPr id="117" name="直線コネクタ 116"/>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4798062" y="579816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cxnSp>
              <p:nvCxnSpPr>
                <p:cNvPr id="119" name="直線コネクタ 118"/>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a:off x="4794250" y="6012801"/>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grpSp>
        </p:grpSp>
      </p:grpSp>
      <p:pic>
        <p:nvPicPr>
          <p:cNvPr id="1027" name="Picture 3" descr="C:\Users\kimura\Desktop\図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31" y="2235423"/>
            <a:ext cx="4364038" cy="3425825"/>
          </a:xfrm>
          <a:prstGeom prst="rect">
            <a:avLst/>
          </a:prstGeom>
          <a:noFill/>
          <a:extLst>
            <a:ext uri="{909E8E84-426E-40DD-AFC4-6F175D3DCCD1}">
              <a14:hiddenFill xmlns:a14="http://schemas.microsoft.com/office/drawing/2010/main">
                <a:solidFill>
                  <a:srgbClr val="FFFFFF"/>
                </a:solidFill>
              </a14:hiddenFill>
            </a:ext>
          </a:extLst>
        </p:spPr>
      </p:pic>
      <p:sp>
        <p:nvSpPr>
          <p:cNvPr id="132" name="テキスト ボックス 131"/>
          <p:cNvSpPr txBox="1"/>
          <p:nvPr/>
        </p:nvSpPr>
        <p:spPr>
          <a:xfrm>
            <a:off x="123760" y="2953314"/>
            <a:ext cx="461665" cy="1708160"/>
          </a:xfrm>
          <a:prstGeom prst="rect">
            <a:avLst/>
          </a:prstGeom>
          <a:solidFill>
            <a:schemeClr val="bg1"/>
          </a:solidFill>
        </p:spPr>
        <p:txBody>
          <a:bodyPr vert="eaVert" wrap="none" rtlCol="0">
            <a:spAutoFit/>
          </a:bodyPr>
          <a:lstStyle/>
          <a:p>
            <a:r>
              <a:rPr kumimoji="1" lang="ja-JP" altLang="en-US" dirty="0" smtClean="0"/>
              <a:t>センサの重要度</a:t>
            </a:r>
            <a:endParaRPr kumimoji="1" lang="ja-JP" altLang="en-US" dirty="0"/>
          </a:p>
        </p:txBody>
      </p:sp>
      <p:sp>
        <p:nvSpPr>
          <p:cNvPr id="135" name="正方形/長方形 134"/>
          <p:cNvSpPr/>
          <p:nvPr/>
        </p:nvSpPr>
        <p:spPr bwMode="auto">
          <a:xfrm>
            <a:off x="3107845" y="4294940"/>
            <a:ext cx="1190021" cy="72259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36" name="グループ化 135"/>
          <p:cNvGrpSpPr/>
          <p:nvPr/>
        </p:nvGrpSpPr>
        <p:grpSpPr>
          <a:xfrm>
            <a:off x="3007948" y="4256315"/>
            <a:ext cx="1289918" cy="837207"/>
            <a:chOff x="4794250" y="5798169"/>
            <a:chExt cx="1289918" cy="837207"/>
          </a:xfrm>
        </p:grpSpPr>
        <p:cxnSp>
          <p:nvCxnSpPr>
            <p:cNvPr id="137" name="直線コネクタ 136"/>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4798062" y="579816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cxnSp>
          <p:nvCxnSpPr>
            <p:cNvPr id="139" name="直線コネクタ 138"/>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4794250" y="6012801"/>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cxnSp>
          <p:nvCxnSpPr>
            <p:cNvPr id="141" name="直線コネクタ 140"/>
            <p:cNvCxnSpPr/>
            <p:nvPr/>
          </p:nvCxnSpPr>
          <p:spPr>
            <a:xfrm>
              <a:off x="5580112" y="6322950"/>
              <a:ext cx="50405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5212487" y="6175199"/>
              <a:ext cx="409086" cy="307777"/>
            </a:xfrm>
            <a:prstGeom prst="rect">
              <a:avLst/>
            </a:prstGeom>
            <a:noFill/>
          </p:spPr>
          <p:txBody>
            <a:bodyPr wrap="none" rtlCol="0">
              <a:spAutoFit/>
            </a:bodyPr>
            <a:lstStyle/>
            <a:p>
              <a:r>
                <a:rPr lang="en-US" altLang="ja-JP" sz="1400" dirty="0"/>
                <a:t>0.8</a:t>
              </a:r>
              <a:endParaRPr kumimoji="1" lang="ja-JP" altLang="en-US" sz="1400" dirty="0"/>
            </a:p>
          </p:txBody>
        </p:sp>
        <p:cxnSp>
          <p:nvCxnSpPr>
            <p:cNvPr id="143" name="直線コネクタ 142"/>
            <p:cNvCxnSpPr/>
            <p:nvPr/>
          </p:nvCxnSpPr>
          <p:spPr>
            <a:xfrm>
              <a:off x="5580112" y="6465694"/>
              <a:ext cx="504056"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5212487" y="6327599"/>
              <a:ext cx="409086" cy="307777"/>
            </a:xfrm>
            <a:prstGeom prst="rect">
              <a:avLst/>
            </a:prstGeom>
            <a:noFill/>
          </p:spPr>
          <p:txBody>
            <a:bodyPr wrap="none" rtlCol="0">
              <a:spAutoFit/>
            </a:bodyPr>
            <a:lstStyle/>
            <a:p>
              <a:r>
                <a:rPr lang="en-US" altLang="ja-JP" sz="1400" dirty="0" smtClean="0"/>
                <a:t>0.2</a:t>
              </a:r>
              <a:endParaRPr kumimoji="1" lang="ja-JP" altLang="en-US" sz="1400" dirty="0"/>
            </a:p>
          </p:txBody>
        </p:sp>
      </p:grpSp>
      <p:sp>
        <p:nvSpPr>
          <p:cNvPr id="145" name="正方形/長方形 144"/>
          <p:cNvSpPr/>
          <p:nvPr/>
        </p:nvSpPr>
        <p:spPr>
          <a:xfrm>
            <a:off x="1903764" y="5291916"/>
            <a:ext cx="1107996" cy="369332"/>
          </a:xfrm>
          <a:prstGeom prst="rect">
            <a:avLst/>
          </a:prstGeom>
          <a:solidFill>
            <a:schemeClr val="bg1"/>
          </a:solidFill>
        </p:spPr>
        <p:txBody>
          <a:bodyPr wrap="none">
            <a:spAutoFit/>
          </a:bodyPr>
          <a:lstStyle/>
          <a:p>
            <a:r>
              <a:rPr lang="ja-JP" altLang="en-US" dirty="0"/>
              <a:t>試行回数</a:t>
            </a:r>
          </a:p>
        </p:txBody>
      </p:sp>
      <p:sp>
        <p:nvSpPr>
          <p:cNvPr id="10" name="正方形/長方形 9"/>
          <p:cNvSpPr/>
          <p:nvPr/>
        </p:nvSpPr>
        <p:spPr bwMode="auto">
          <a:xfrm>
            <a:off x="3107845" y="5384249"/>
            <a:ext cx="545062" cy="184666"/>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49" name="タイトル 1"/>
          <p:cNvSpPr>
            <a:spLocks noGrp="1"/>
          </p:cNvSpPr>
          <p:nvPr>
            <p:ph type="title"/>
          </p:nvPr>
        </p:nvSpPr>
        <p:spPr>
          <a:xfrm>
            <a:off x="24347" y="0"/>
            <a:ext cx="9155360" cy="1600200"/>
          </a:xfrm>
        </p:spPr>
        <p:txBody>
          <a:bodyPr/>
          <a:lstStyle/>
          <a:p>
            <a:r>
              <a:rPr kumimoji="1" lang="ja-JP" altLang="en-US" dirty="0" smtClean="0"/>
              <a:t>実験結果</a:t>
            </a:r>
            <a:r>
              <a:rPr kumimoji="1" lang="en-US" altLang="ja-JP" dirty="0" smtClean="0"/>
              <a:t/>
            </a:r>
            <a:br>
              <a:rPr kumimoji="1" lang="en-US" altLang="ja-JP" dirty="0" smtClean="0"/>
            </a:br>
            <a:r>
              <a:rPr kumimoji="1" lang="ja-JP" altLang="en-US" dirty="0" smtClean="0"/>
              <a:t>試行終了時の重要度と状態数</a:t>
            </a:r>
            <a:endParaRPr kumimoji="1" lang="ja-JP" altLang="en-US" dirty="0"/>
          </a:p>
        </p:txBody>
      </p:sp>
      <p:sp>
        <p:nvSpPr>
          <p:cNvPr id="2" name="正方形/長方形 1"/>
          <p:cNvSpPr/>
          <p:nvPr/>
        </p:nvSpPr>
        <p:spPr bwMode="auto">
          <a:xfrm>
            <a:off x="467545" y="4972700"/>
            <a:ext cx="359400" cy="199295"/>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
        <p:nvSpPr>
          <p:cNvPr id="47" name="正方形/長方形 46"/>
          <p:cNvSpPr/>
          <p:nvPr/>
        </p:nvSpPr>
        <p:spPr bwMode="auto">
          <a:xfrm>
            <a:off x="611560" y="2348880"/>
            <a:ext cx="242159" cy="139921"/>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Tree>
    <p:extLst>
      <p:ext uri="{BB962C8B-B14F-4D97-AF65-F5344CB8AC3E}">
        <p14:creationId xmlns:p14="http://schemas.microsoft.com/office/powerpoint/2010/main" val="3962696393"/>
      </p:ext>
    </p:extLst>
  </p:cSld>
  <p:clrMapOvr>
    <a:masterClrMapping/>
  </p:clrMapOvr>
  <mc:AlternateContent xmlns:mc="http://schemas.openxmlformats.org/markup-compatibility/2006" xmlns:p14="http://schemas.microsoft.com/office/powerpoint/2010/main">
    <mc:Choice Requires="p14">
      <p:transition spd="slow" p14:dur="2000" advTm="40953"/>
    </mc:Choice>
    <mc:Fallback xmlns="">
      <p:transition spd="slow" advTm="40953"/>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descr="C:\Users\kimura\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066" y="2301540"/>
            <a:ext cx="4585115" cy="33647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imura\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0" y="2256520"/>
            <a:ext cx="4567029" cy="342438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実験結果</a:t>
            </a:r>
            <a:r>
              <a:rPr kumimoji="1" lang="en-US" altLang="ja-JP" dirty="0" smtClean="0"/>
              <a:t/>
            </a:r>
            <a:br>
              <a:rPr kumimoji="1" lang="en-US" altLang="ja-JP" dirty="0" smtClean="0"/>
            </a:br>
            <a:r>
              <a:rPr kumimoji="1" lang="ja-JP" altLang="en-US" dirty="0" smtClean="0"/>
              <a:t>試行毎の行動回数</a:t>
            </a:r>
            <a:endParaRPr kumimoji="1" lang="ja-JP" altLang="en-US" dirty="0"/>
          </a:p>
        </p:txBody>
      </p:sp>
      <p:grpSp>
        <p:nvGrpSpPr>
          <p:cNvPr id="96" name="グループ化 95"/>
          <p:cNvGrpSpPr/>
          <p:nvPr/>
        </p:nvGrpSpPr>
        <p:grpSpPr>
          <a:xfrm>
            <a:off x="5068985" y="5258656"/>
            <a:ext cx="4156703" cy="310960"/>
            <a:chOff x="1052804" y="5457157"/>
            <a:chExt cx="4156703" cy="310960"/>
          </a:xfrm>
        </p:grpSpPr>
        <p:sp>
          <p:nvSpPr>
            <p:cNvPr id="97" name="正方形/長方形 96"/>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98" name="グループ化 97"/>
            <p:cNvGrpSpPr/>
            <p:nvPr/>
          </p:nvGrpSpPr>
          <p:grpSpPr>
            <a:xfrm>
              <a:off x="1052804" y="5457157"/>
              <a:ext cx="4156703" cy="310960"/>
              <a:chOff x="5383487" y="5854344"/>
              <a:chExt cx="4156703" cy="310960"/>
            </a:xfrm>
            <a:solidFill>
              <a:schemeClr val="bg1"/>
            </a:solidFill>
          </p:grpSpPr>
          <p:sp>
            <p:nvSpPr>
              <p:cNvPr id="99" name="テキスト ボックス 98"/>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100" name="テキスト ボックス 99"/>
              <p:cNvSpPr txBox="1"/>
              <p:nvPr/>
            </p:nvSpPr>
            <p:spPr>
              <a:xfrm>
                <a:off x="6005164" y="5854346"/>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101" name="テキスト ボックス 100"/>
              <p:cNvSpPr txBox="1"/>
              <p:nvPr/>
            </p:nvSpPr>
            <p:spPr>
              <a:xfrm>
                <a:off x="6758129"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102" name="テキスト ボックス 101"/>
              <p:cNvSpPr txBox="1"/>
              <p:nvPr/>
            </p:nvSpPr>
            <p:spPr>
              <a:xfrm>
                <a:off x="7511115" y="5854344"/>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103" name="テキスト ボックス 102"/>
              <p:cNvSpPr txBox="1"/>
              <p:nvPr/>
            </p:nvSpPr>
            <p:spPr>
              <a:xfrm>
                <a:off x="8229821" y="5857526"/>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104" name="テキスト ボックス 103"/>
              <p:cNvSpPr txBox="1"/>
              <p:nvPr/>
            </p:nvSpPr>
            <p:spPr>
              <a:xfrm>
                <a:off x="8906683" y="5854346"/>
                <a:ext cx="633507" cy="307777"/>
              </a:xfrm>
              <a:prstGeom prst="rect">
                <a:avLst/>
              </a:prstGeom>
              <a:grp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grpSp>
        <p:nvGrpSpPr>
          <p:cNvPr id="5" name="グループ化 4"/>
          <p:cNvGrpSpPr/>
          <p:nvPr/>
        </p:nvGrpSpPr>
        <p:grpSpPr>
          <a:xfrm>
            <a:off x="7179859" y="2474077"/>
            <a:ext cx="1712968" cy="549236"/>
            <a:chOff x="2691738" y="2189099"/>
            <a:chExt cx="1712968" cy="549236"/>
          </a:xfrm>
        </p:grpSpPr>
        <p:sp>
          <p:nvSpPr>
            <p:cNvPr id="4" name="正方形/長方形 3"/>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0" name="グループ化 9"/>
            <p:cNvGrpSpPr/>
            <p:nvPr/>
          </p:nvGrpSpPr>
          <p:grpSpPr>
            <a:xfrm>
              <a:off x="2979441" y="2215926"/>
              <a:ext cx="1289918" cy="522409"/>
              <a:chOff x="6012160" y="5961978"/>
              <a:chExt cx="1289918" cy="522409"/>
            </a:xfrm>
          </p:grpSpPr>
          <p:sp>
            <p:nvSpPr>
              <p:cNvPr id="11" name="正方形/長方形 10"/>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2" name="グループ化 11"/>
              <p:cNvGrpSpPr/>
              <p:nvPr/>
            </p:nvGrpSpPr>
            <p:grpSpPr>
              <a:xfrm>
                <a:off x="6012160" y="5961978"/>
                <a:ext cx="1289918" cy="522409"/>
                <a:chOff x="4794250" y="5798169"/>
                <a:chExt cx="1289918" cy="522409"/>
              </a:xfrm>
            </p:grpSpPr>
            <p:cxnSp>
              <p:nvCxnSpPr>
                <p:cNvPr id="13" name="直線コネクタ 12"/>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798062" y="5798169"/>
                  <a:ext cx="902811" cy="307777"/>
                </a:xfrm>
                <a:prstGeom prst="rect">
                  <a:avLst/>
                </a:prstGeom>
                <a:noFill/>
              </p:spPr>
              <p:txBody>
                <a:bodyPr wrap="none" rtlCol="0">
                  <a:spAutoFit/>
                </a:bodyPr>
                <a:lstStyle/>
                <a:p>
                  <a:r>
                    <a:rPr lang="ja-JP" altLang="en-US" sz="1400" dirty="0"/>
                    <a:t>強化</a:t>
                  </a:r>
                  <a:r>
                    <a:rPr lang="ja-JP" altLang="en-US" sz="1400" dirty="0" smtClean="0"/>
                    <a:t>学習</a:t>
                  </a:r>
                  <a:endParaRPr kumimoji="1" lang="ja-JP" altLang="en-US" sz="1400" dirty="0"/>
                </a:p>
              </p:txBody>
            </p:sp>
            <p:cxnSp>
              <p:nvCxnSpPr>
                <p:cNvPr id="15" name="直線コネクタ 14"/>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94250" y="6012801"/>
                  <a:ext cx="902811" cy="307777"/>
                </a:xfrm>
                <a:prstGeom prst="rect">
                  <a:avLst/>
                </a:prstGeom>
                <a:noFill/>
              </p:spPr>
              <p:txBody>
                <a:bodyPr wrap="none" rtlCol="0">
                  <a:spAutoFit/>
                </a:bodyPr>
                <a:lstStyle/>
                <a:p>
                  <a:r>
                    <a:rPr lang="ja-JP" altLang="en-US" sz="1400" dirty="0"/>
                    <a:t>提案手法</a:t>
                  </a:r>
                  <a:endParaRPr kumimoji="1" lang="ja-JP" altLang="en-US" sz="1400" dirty="0"/>
                </a:p>
              </p:txBody>
            </p:sp>
          </p:grpSp>
        </p:grpSp>
      </p:grpSp>
      <p:sp>
        <p:nvSpPr>
          <p:cNvPr id="122" name="テキスト ボックス 121"/>
          <p:cNvSpPr txBox="1"/>
          <p:nvPr/>
        </p:nvSpPr>
        <p:spPr>
          <a:xfrm>
            <a:off x="6100178" y="5518973"/>
            <a:ext cx="2242922" cy="646331"/>
          </a:xfrm>
          <a:prstGeom prst="rect">
            <a:avLst/>
          </a:prstGeom>
          <a:solidFill>
            <a:schemeClr val="bg1"/>
          </a:solidFill>
        </p:spPr>
        <p:txBody>
          <a:bodyPr wrap="none" rtlCol="0">
            <a:spAutoFit/>
          </a:bodyPr>
          <a:lstStyle/>
          <a:p>
            <a:r>
              <a:rPr lang="ja-JP" altLang="en-US" dirty="0" smtClean="0"/>
              <a:t>　　　試行回数</a:t>
            </a:r>
            <a:endParaRPr lang="en-US" altLang="ja-JP" dirty="0" smtClean="0"/>
          </a:p>
          <a:p>
            <a:r>
              <a:rPr kumimoji="1" lang="en-US" altLang="ja-JP" dirty="0" smtClean="0"/>
              <a:t>(</a:t>
            </a:r>
            <a:r>
              <a:rPr kumimoji="1" lang="ja-JP" altLang="en-US" dirty="0" smtClean="0"/>
              <a:t>縦軸</a:t>
            </a:r>
            <a:r>
              <a:rPr kumimoji="1" lang="en-US" altLang="ja-JP" dirty="0" smtClean="0"/>
              <a:t>[0:250]</a:t>
            </a:r>
            <a:r>
              <a:rPr kumimoji="1" lang="ja-JP" altLang="en-US" dirty="0" smtClean="0"/>
              <a:t>で拡大</a:t>
            </a:r>
            <a:r>
              <a:rPr kumimoji="1" lang="en-US" altLang="ja-JP" dirty="0" smtClean="0"/>
              <a:t>])</a:t>
            </a:r>
            <a:endParaRPr kumimoji="1" lang="ja-JP" altLang="en-US" dirty="0"/>
          </a:p>
        </p:txBody>
      </p:sp>
      <p:grpSp>
        <p:nvGrpSpPr>
          <p:cNvPr id="67" name="グループ化 66"/>
          <p:cNvGrpSpPr/>
          <p:nvPr/>
        </p:nvGrpSpPr>
        <p:grpSpPr>
          <a:xfrm>
            <a:off x="2579728" y="2426174"/>
            <a:ext cx="1712968" cy="549236"/>
            <a:chOff x="2691738" y="2189099"/>
            <a:chExt cx="1712968" cy="549236"/>
          </a:xfrm>
        </p:grpSpPr>
        <p:sp>
          <p:nvSpPr>
            <p:cNvPr id="68" name="正方形/長方形 67"/>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69" name="グループ化 68"/>
            <p:cNvGrpSpPr/>
            <p:nvPr/>
          </p:nvGrpSpPr>
          <p:grpSpPr>
            <a:xfrm>
              <a:off x="2979441" y="2215926"/>
              <a:ext cx="1289918" cy="522409"/>
              <a:chOff x="6012160" y="5961978"/>
              <a:chExt cx="1289918" cy="522409"/>
            </a:xfrm>
          </p:grpSpPr>
          <p:sp>
            <p:nvSpPr>
              <p:cNvPr id="70" name="正方形/長方形 69"/>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71" name="グループ化 70"/>
              <p:cNvGrpSpPr/>
              <p:nvPr/>
            </p:nvGrpSpPr>
            <p:grpSpPr>
              <a:xfrm>
                <a:off x="6012160" y="5961978"/>
                <a:ext cx="1289918" cy="522409"/>
                <a:chOff x="4794250" y="5798169"/>
                <a:chExt cx="1289918" cy="522409"/>
              </a:xfrm>
            </p:grpSpPr>
            <p:cxnSp>
              <p:nvCxnSpPr>
                <p:cNvPr id="72" name="直線コネクタ 71"/>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4798062" y="5798169"/>
                  <a:ext cx="902811" cy="307777"/>
                </a:xfrm>
                <a:prstGeom prst="rect">
                  <a:avLst/>
                </a:prstGeom>
                <a:noFill/>
              </p:spPr>
              <p:txBody>
                <a:bodyPr wrap="none" rtlCol="0">
                  <a:spAutoFit/>
                </a:bodyPr>
                <a:lstStyle/>
                <a:p>
                  <a:r>
                    <a:rPr lang="ja-JP" altLang="en-US" sz="1400" dirty="0"/>
                    <a:t>強化</a:t>
                  </a:r>
                  <a:r>
                    <a:rPr lang="ja-JP" altLang="en-US" sz="1400" dirty="0" smtClean="0"/>
                    <a:t>学習</a:t>
                  </a:r>
                  <a:endParaRPr kumimoji="1" lang="ja-JP" altLang="en-US" sz="1400" dirty="0"/>
                </a:p>
              </p:txBody>
            </p:sp>
            <p:cxnSp>
              <p:nvCxnSpPr>
                <p:cNvPr id="74" name="直線コネクタ 73"/>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4794250" y="6012801"/>
                  <a:ext cx="902811" cy="307777"/>
                </a:xfrm>
                <a:prstGeom prst="rect">
                  <a:avLst/>
                </a:prstGeom>
                <a:noFill/>
              </p:spPr>
              <p:txBody>
                <a:bodyPr wrap="none" rtlCol="0">
                  <a:spAutoFit/>
                </a:bodyPr>
                <a:lstStyle/>
                <a:p>
                  <a:r>
                    <a:rPr lang="ja-JP" altLang="en-US" sz="1400" dirty="0"/>
                    <a:t>提案手法</a:t>
                  </a:r>
                  <a:endParaRPr kumimoji="1" lang="ja-JP" altLang="en-US" sz="1400" dirty="0"/>
                </a:p>
              </p:txBody>
            </p:sp>
          </p:grpSp>
        </p:grpSp>
      </p:grpSp>
      <p:grpSp>
        <p:nvGrpSpPr>
          <p:cNvPr id="76" name="グループ化 75"/>
          <p:cNvGrpSpPr/>
          <p:nvPr/>
        </p:nvGrpSpPr>
        <p:grpSpPr>
          <a:xfrm>
            <a:off x="605863" y="5270934"/>
            <a:ext cx="4121259" cy="311265"/>
            <a:chOff x="989740" y="5457131"/>
            <a:chExt cx="4121259" cy="311265"/>
          </a:xfrm>
        </p:grpSpPr>
        <p:sp>
          <p:nvSpPr>
            <p:cNvPr id="77" name="正方形/長方形 76"/>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78" name="グループ化 77"/>
            <p:cNvGrpSpPr/>
            <p:nvPr/>
          </p:nvGrpSpPr>
          <p:grpSpPr>
            <a:xfrm>
              <a:off x="989740" y="5457131"/>
              <a:ext cx="4121259" cy="311265"/>
              <a:chOff x="5320423" y="5854318"/>
              <a:chExt cx="4121259" cy="311265"/>
            </a:xfrm>
            <a:solidFill>
              <a:schemeClr val="bg1"/>
            </a:solidFill>
          </p:grpSpPr>
          <p:sp>
            <p:nvSpPr>
              <p:cNvPr id="79" name="テキスト ボックス 78"/>
              <p:cNvSpPr txBox="1"/>
              <p:nvPr/>
            </p:nvSpPr>
            <p:spPr>
              <a:xfrm>
                <a:off x="5320423"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80" name="テキスト ボックス 79"/>
              <p:cNvSpPr txBox="1"/>
              <p:nvPr/>
            </p:nvSpPr>
            <p:spPr>
              <a:xfrm>
                <a:off x="5917950" y="5854346"/>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81" name="テキスト ボックス 80"/>
              <p:cNvSpPr txBox="1"/>
              <p:nvPr/>
            </p:nvSpPr>
            <p:spPr>
              <a:xfrm>
                <a:off x="6653796"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82" name="テキスト ボックス 81"/>
              <p:cNvSpPr txBox="1"/>
              <p:nvPr/>
            </p:nvSpPr>
            <p:spPr>
              <a:xfrm>
                <a:off x="7378786" y="5857806"/>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83" name="テキスト ボックス 82"/>
              <p:cNvSpPr txBox="1"/>
              <p:nvPr/>
            </p:nvSpPr>
            <p:spPr>
              <a:xfrm>
                <a:off x="8136412" y="5854318"/>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84" name="テキスト ボックス 83"/>
              <p:cNvSpPr txBox="1"/>
              <p:nvPr/>
            </p:nvSpPr>
            <p:spPr>
              <a:xfrm>
                <a:off x="8808175" y="5857806"/>
                <a:ext cx="633507" cy="307777"/>
              </a:xfrm>
              <a:prstGeom prst="rect">
                <a:avLst/>
              </a:prstGeom>
              <a:grp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sp>
        <p:nvSpPr>
          <p:cNvPr id="6" name="テキスト ボックス 5"/>
          <p:cNvSpPr txBox="1"/>
          <p:nvPr/>
        </p:nvSpPr>
        <p:spPr>
          <a:xfrm>
            <a:off x="1907704" y="5490794"/>
            <a:ext cx="1626508" cy="646331"/>
          </a:xfrm>
          <a:prstGeom prst="rect">
            <a:avLst/>
          </a:prstGeom>
          <a:solidFill>
            <a:schemeClr val="bg1"/>
          </a:solidFill>
        </p:spPr>
        <p:txBody>
          <a:bodyPr wrap="square" rtlCol="0">
            <a:spAutoFit/>
          </a:bodyPr>
          <a:lstStyle/>
          <a:p>
            <a:r>
              <a:rPr lang="ja-JP" altLang="en-US" dirty="0" smtClean="0"/>
              <a:t>　試行回数</a:t>
            </a:r>
            <a:endParaRPr lang="en-US" altLang="ja-JP" dirty="0" smtClean="0"/>
          </a:p>
          <a:p>
            <a:r>
              <a:rPr kumimoji="1" lang="en-US" altLang="ja-JP" dirty="0" smtClean="0"/>
              <a:t>(</a:t>
            </a:r>
            <a:r>
              <a:rPr kumimoji="1" lang="ja-JP" altLang="en-US" dirty="0" smtClean="0"/>
              <a:t>縦軸全範囲</a:t>
            </a:r>
            <a:r>
              <a:rPr kumimoji="1" lang="en-US" altLang="ja-JP" dirty="0" smtClean="0"/>
              <a:t>)</a:t>
            </a:r>
            <a:endParaRPr kumimoji="1" lang="ja-JP" altLang="en-US" dirty="0"/>
          </a:p>
        </p:txBody>
      </p:sp>
      <p:sp>
        <p:nvSpPr>
          <p:cNvPr id="124" name="テキスト ボックス 123"/>
          <p:cNvSpPr txBox="1"/>
          <p:nvPr/>
        </p:nvSpPr>
        <p:spPr>
          <a:xfrm>
            <a:off x="433844" y="5048293"/>
            <a:ext cx="274434" cy="307777"/>
          </a:xfrm>
          <a:prstGeom prst="rect">
            <a:avLst/>
          </a:prstGeom>
          <a:solidFill>
            <a:schemeClr val="bg1"/>
          </a:solidFill>
        </p:spPr>
        <p:txBody>
          <a:bodyPr wrap="none" rtlCol="0">
            <a:spAutoFit/>
          </a:bodyPr>
          <a:lstStyle/>
          <a:p>
            <a:r>
              <a:rPr kumimoji="1" lang="en-US" altLang="ja-JP" sz="1400" dirty="0" smtClean="0"/>
              <a:t>0</a:t>
            </a:r>
            <a:endParaRPr kumimoji="1" lang="ja-JP" altLang="en-US" sz="1400" dirty="0"/>
          </a:p>
        </p:txBody>
      </p:sp>
      <p:sp>
        <p:nvSpPr>
          <p:cNvPr id="120" name="正方形/長方形 119"/>
          <p:cNvSpPr/>
          <p:nvPr/>
        </p:nvSpPr>
        <p:spPr bwMode="auto">
          <a:xfrm>
            <a:off x="108027" y="2256520"/>
            <a:ext cx="579597" cy="2672605"/>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8" name="テキスト ボックス 7"/>
          <p:cNvSpPr txBox="1"/>
          <p:nvPr/>
        </p:nvSpPr>
        <p:spPr>
          <a:xfrm>
            <a:off x="-63840" y="3388903"/>
            <a:ext cx="461665" cy="1015663"/>
          </a:xfrm>
          <a:prstGeom prst="rect">
            <a:avLst/>
          </a:prstGeom>
          <a:noFill/>
        </p:spPr>
        <p:txBody>
          <a:bodyPr vert="eaVert" wrap="none" rtlCol="0">
            <a:spAutoFit/>
          </a:bodyPr>
          <a:lstStyle/>
          <a:p>
            <a:r>
              <a:rPr lang="ja-JP" altLang="en-US" dirty="0"/>
              <a:t>行動回数</a:t>
            </a:r>
            <a:endParaRPr kumimoji="1" lang="ja-JP" altLang="en-US" dirty="0"/>
          </a:p>
        </p:txBody>
      </p:sp>
      <p:sp>
        <p:nvSpPr>
          <p:cNvPr id="125" name="テキスト ボックス 124"/>
          <p:cNvSpPr txBox="1"/>
          <p:nvPr/>
        </p:nvSpPr>
        <p:spPr>
          <a:xfrm>
            <a:off x="307762" y="4491974"/>
            <a:ext cx="453970" cy="307777"/>
          </a:xfrm>
          <a:prstGeom prst="rect">
            <a:avLst/>
          </a:prstGeom>
          <a:noFill/>
        </p:spPr>
        <p:txBody>
          <a:bodyPr wrap="none" rtlCol="0">
            <a:spAutoFit/>
          </a:bodyPr>
          <a:lstStyle/>
          <a:p>
            <a:r>
              <a:rPr kumimoji="1" lang="en-US" altLang="ja-JP" sz="1400" dirty="0" smtClean="0"/>
              <a:t>500</a:t>
            </a:r>
            <a:endParaRPr kumimoji="1" lang="ja-JP" altLang="en-US" sz="1400" dirty="0"/>
          </a:p>
        </p:txBody>
      </p:sp>
      <p:sp>
        <p:nvSpPr>
          <p:cNvPr id="128" name="テキスト ボックス 127"/>
          <p:cNvSpPr txBox="1"/>
          <p:nvPr/>
        </p:nvSpPr>
        <p:spPr>
          <a:xfrm>
            <a:off x="211837" y="3936641"/>
            <a:ext cx="543739" cy="307777"/>
          </a:xfrm>
          <a:prstGeom prst="rect">
            <a:avLst/>
          </a:prstGeom>
          <a:noFill/>
        </p:spPr>
        <p:txBody>
          <a:bodyPr wrap="none" rtlCol="0">
            <a:spAutoFit/>
          </a:bodyPr>
          <a:lstStyle/>
          <a:p>
            <a:r>
              <a:rPr lang="en-US" altLang="ja-JP" sz="1400" dirty="0"/>
              <a:t>10</a:t>
            </a:r>
            <a:r>
              <a:rPr kumimoji="1" lang="en-US" altLang="ja-JP" sz="1400" dirty="0" smtClean="0"/>
              <a:t>00</a:t>
            </a:r>
            <a:endParaRPr kumimoji="1" lang="ja-JP" altLang="en-US" sz="1400" dirty="0"/>
          </a:p>
        </p:txBody>
      </p:sp>
      <p:sp>
        <p:nvSpPr>
          <p:cNvPr id="129" name="テキスト ボックス 128"/>
          <p:cNvSpPr txBox="1"/>
          <p:nvPr/>
        </p:nvSpPr>
        <p:spPr>
          <a:xfrm>
            <a:off x="211837" y="3373136"/>
            <a:ext cx="543739" cy="307777"/>
          </a:xfrm>
          <a:prstGeom prst="rect">
            <a:avLst/>
          </a:prstGeom>
          <a:noFill/>
        </p:spPr>
        <p:txBody>
          <a:bodyPr wrap="none" rtlCol="0">
            <a:spAutoFit/>
          </a:bodyPr>
          <a:lstStyle/>
          <a:p>
            <a:r>
              <a:rPr lang="en-US" altLang="ja-JP" sz="1400" dirty="0" smtClean="0"/>
              <a:t>15</a:t>
            </a:r>
            <a:r>
              <a:rPr kumimoji="1" lang="en-US" altLang="ja-JP" sz="1400" dirty="0" smtClean="0"/>
              <a:t>00</a:t>
            </a:r>
            <a:endParaRPr kumimoji="1" lang="ja-JP" altLang="en-US" sz="1400" dirty="0"/>
          </a:p>
        </p:txBody>
      </p:sp>
      <p:sp>
        <p:nvSpPr>
          <p:cNvPr id="130" name="テキスト ボックス 129"/>
          <p:cNvSpPr txBox="1"/>
          <p:nvPr/>
        </p:nvSpPr>
        <p:spPr>
          <a:xfrm>
            <a:off x="211837" y="2816388"/>
            <a:ext cx="543739" cy="307777"/>
          </a:xfrm>
          <a:prstGeom prst="rect">
            <a:avLst/>
          </a:prstGeom>
          <a:noFill/>
        </p:spPr>
        <p:txBody>
          <a:bodyPr wrap="none" rtlCol="0">
            <a:spAutoFit/>
          </a:bodyPr>
          <a:lstStyle/>
          <a:p>
            <a:r>
              <a:rPr lang="en-US" altLang="ja-JP" sz="1400" dirty="0" smtClean="0"/>
              <a:t>20</a:t>
            </a:r>
            <a:r>
              <a:rPr kumimoji="1" lang="en-US" altLang="ja-JP" sz="1400" dirty="0" smtClean="0"/>
              <a:t>00</a:t>
            </a:r>
            <a:endParaRPr kumimoji="1" lang="ja-JP" altLang="en-US" sz="1400" dirty="0"/>
          </a:p>
        </p:txBody>
      </p:sp>
      <p:sp>
        <p:nvSpPr>
          <p:cNvPr id="131" name="テキスト ボックス 130"/>
          <p:cNvSpPr txBox="1"/>
          <p:nvPr/>
        </p:nvSpPr>
        <p:spPr>
          <a:xfrm>
            <a:off x="201059" y="2261145"/>
            <a:ext cx="543739" cy="307777"/>
          </a:xfrm>
          <a:prstGeom prst="rect">
            <a:avLst/>
          </a:prstGeom>
          <a:noFill/>
        </p:spPr>
        <p:txBody>
          <a:bodyPr wrap="none" rtlCol="0">
            <a:spAutoFit/>
          </a:bodyPr>
          <a:lstStyle/>
          <a:p>
            <a:r>
              <a:rPr lang="en-US" altLang="ja-JP" sz="1400" dirty="0" smtClean="0"/>
              <a:t>2</a:t>
            </a:r>
            <a:r>
              <a:rPr lang="en-US" altLang="ja-JP" sz="1400" dirty="0"/>
              <a:t>5</a:t>
            </a:r>
            <a:r>
              <a:rPr kumimoji="1" lang="en-US" altLang="ja-JP" sz="1400" dirty="0" smtClean="0"/>
              <a:t>00</a:t>
            </a:r>
            <a:endParaRPr kumimoji="1" lang="ja-JP" altLang="en-US" sz="1400" dirty="0"/>
          </a:p>
        </p:txBody>
      </p:sp>
      <p:sp>
        <p:nvSpPr>
          <p:cNvPr id="3" name="正方形/長方形 2"/>
          <p:cNvSpPr/>
          <p:nvPr/>
        </p:nvSpPr>
        <p:spPr bwMode="auto">
          <a:xfrm>
            <a:off x="4565207" y="3714609"/>
            <a:ext cx="216024" cy="608165"/>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
        <p:nvSpPr>
          <p:cNvPr id="85" name="正方形/長方形 84"/>
          <p:cNvSpPr/>
          <p:nvPr/>
        </p:nvSpPr>
        <p:spPr bwMode="auto">
          <a:xfrm>
            <a:off x="4906270" y="2481551"/>
            <a:ext cx="230833" cy="2880320"/>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86" name="テキスト ボックス 85"/>
          <p:cNvSpPr txBox="1"/>
          <p:nvPr/>
        </p:nvSpPr>
        <p:spPr>
          <a:xfrm>
            <a:off x="4945324" y="5073613"/>
            <a:ext cx="287258" cy="338554"/>
          </a:xfrm>
          <a:prstGeom prst="rect">
            <a:avLst/>
          </a:prstGeom>
          <a:noFill/>
        </p:spPr>
        <p:txBody>
          <a:bodyPr wrap="none" rtlCol="0">
            <a:spAutoFit/>
          </a:bodyPr>
          <a:lstStyle/>
          <a:p>
            <a:r>
              <a:rPr kumimoji="1" lang="en-US" altLang="ja-JP" sz="1600" dirty="0" smtClean="0"/>
              <a:t>0</a:t>
            </a:r>
            <a:endParaRPr kumimoji="1" lang="ja-JP" altLang="en-US" sz="1600" dirty="0"/>
          </a:p>
        </p:txBody>
      </p:sp>
      <p:grpSp>
        <p:nvGrpSpPr>
          <p:cNvPr id="87" name="グループ化 86"/>
          <p:cNvGrpSpPr/>
          <p:nvPr/>
        </p:nvGrpSpPr>
        <p:grpSpPr>
          <a:xfrm>
            <a:off x="4725421" y="2373630"/>
            <a:ext cx="514871" cy="2785131"/>
            <a:chOff x="8781031" y="1898369"/>
            <a:chExt cx="514871" cy="2785131"/>
          </a:xfrm>
        </p:grpSpPr>
        <p:sp>
          <p:nvSpPr>
            <p:cNvPr id="88" name="テキスト ボックス 87"/>
            <p:cNvSpPr txBox="1"/>
            <p:nvPr/>
          </p:nvSpPr>
          <p:spPr>
            <a:xfrm>
              <a:off x="8906052" y="4344946"/>
              <a:ext cx="389850" cy="338554"/>
            </a:xfrm>
            <a:prstGeom prst="rect">
              <a:avLst/>
            </a:prstGeom>
            <a:noFill/>
          </p:spPr>
          <p:txBody>
            <a:bodyPr wrap="none" rtlCol="0">
              <a:spAutoFit/>
            </a:bodyPr>
            <a:lstStyle/>
            <a:p>
              <a:r>
                <a:rPr kumimoji="1" lang="en-US" altLang="ja-JP" sz="1600" dirty="0" smtClean="0"/>
                <a:t>20</a:t>
              </a:r>
              <a:endParaRPr kumimoji="1" lang="ja-JP" altLang="en-US" sz="1600" dirty="0"/>
            </a:p>
          </p:txBody>
        </p:sp>
        <p:sp>
          <p:nvSpPr>
            <p:cNvPr id="89" name="テキスト ボックス 88"/>
            <p:cNvSpPr txBox="1"/>
            <p:nvPr/>
          </p:nvSpPr>
          <p:spPr>
            <a:xfrm>
              <a:off x="8898401" y="4132042"/>
              <a:ext cx="389850" cy="338554"/>
            </a:xfrm>
            <a:prstGeom prst="rect">
              <a:avLst/>
            </a:prstGeom>
            <a:noFill/>
          </p:spPr>
          <p:txBody>
            <a:bodyPr wrap="none" rtlCol="0">
              <a:spAutoFit/>
            </a:bodyPr>
            <a:lstStyle/>
            <a:p>
              <a:r>
                <a:rPr kumimoji="1" lang="en-US" altLang="ja-JP" sz="1600" dirty="0" smtClean="0"/>
                <a:t>40</a:t>
              </a:r>
              <a:endParaRPr kumimoji="1" lang="ja-JP" altLang="en-US" sz="1600" dirty="0"/>
            </a:p>
          </p:txBody>
        </p:sp>
        <p:sp>
          <p:nvSpPr>
            <p:cNvPr id="90" name="テキスト ボックス 89"/>
            <p:cNvSpPr txBox="1"/>
            <p:nvPr/>
          </p:nvSpPr>
          <p:spPr>
            <a:xfrm>
              <a:off x="8901777" y="3919616"/>
              <a:ext cx="389850" cy="338554"/>
            </a:xfrm>
            <a:prstGeom prst="rect">
              <a:avLst/>
            </a:prstGeom>
            <a:noFill/>
          </p:spPr>
          <p:txBody>
            <a:bodyPr wrap="none" rtlCol="0">
              <a:spAutoFit/>
            </a:bodyPr>
            <a:lstStyle/>
            <a:p>
              <a:r>
                <a:rPr kumimoji="1" lang="en-US" altLang="ja-JP" sz="1600" dirty="0" smtClean="0"/>
                <a:t>60</a:t>
              </a:r>
              <a:endParaRPr kumimoji="1" lang="ja-JP" altLang="en-US" sz="1600" dirty="0"/>
            </a:p>
          </p:txBody>
        </p:sp>
        <p:sp>
          <p:nvSpPr>
            <p:cNvPr id="91" name="テキスト ボックス 90"/>
            <p:cNvSpPr txBox="1"/>
            <p:nvPr/>
          </p:nvSpPr>
          <p:spPr>
            <a:xfrm>
              <a:off x="8896019" y="3690528"/>
              <a:ext cx="389850" cy="338554"/>
            </a:xfrm>
            <a:prstGeom prst="rect">
              <a:avLst/>
            </a:prstGeom>
            <a:noFill/>
          </p:spPr>
          <p:txBody>
            <a:bodyPr wrap="none" rtlCol="0">
              <a:spAutoFit/>
            </a:bodyPr>
            <a:lstStyle/>
            <a:p>
              <a:r>
                <a:rPr kumimoji="1" lang="en-US" altLang="ja-JP" sz="1600" dirty="0" smtClean="0"/>
                <a:t>80</a:t>
              </a:r>
              <a:endParaRPr kumimoji="1" lang="ja-JP" altLang="en-US" sz="1600" dirty="0"/>
            </a:p>
          </p:txBody>
        </p:sp>
        <p:sp>
          <p:nvSpPr>
            <p:cNvPr id="92" name="テキスト ボックス 91"/>
            <p:cNvSpPr txBox="1"/>
            <p:nvPr/>
          </p:nvSpPr>
          <p:spPr>
            <a:xfrm>
              <a:off x="8787392" y="3241509"/>
              <a:ext cx="492443" cy="338554"/>
            </a:xfrm>
            <a:prstGeom prst="rect">
              <a:avLst/>
            </a:prstGeom>
            <a:noFill/>
          </p:spPr>
          <p:txBody>
            <a:bodyPr wrap="none" rtlCol="0">
              <a:spAutoFit/>
            </a:bodyPr>
            <a:lstStyle/>
            <a:p>
              <a:r>
                <a:rPr kumimoji="1" lang="en-US" altLang="ja-JP" sz="1600" dirty="0" smtClean="0"/>
                <a:t>120</a:t>
              </a:r>
              <a:endParaRPr kumimoji="1" lang="ja-JP" altLang="en-US" sz="1600" dirty="0"/>
            </a:p>
          </p:txBody>
        </p:sp>
        <p:sp>
          <p:nvSpPr>
            <p:cNvPr id="93" name="テキスト ボックス 92"/>
            <p:cNvSpPr txBox="1"/>
            <p:nvPr/>
          </p:nvSpPr>
          <p:spPr>
            <a:xfrm>
              <a:off x="8781640" y="3021299"/>
              <a:ext cx="492443" cy="338554"/>
            </a:xfrm>
            <a:prstGeom prst="rect">
              <a:avLst/>
            </a:prstGeom>
            <a:noFill/>
          </p:spPr>
          <p:txBody>
            <a:bodyPr wrap="none" rtlCol="0">
              <a:spAutoFit/>
            </a:bodyPr>
            <a:lstStyle/>
            <a:p>
              <a:r>
                <a:rPr kumimoji="1" lang="en-US" altLang="ja-JP" sz="1600" dirty="0" smtClean="0"/>
                <a:t>140</a:t>
              </a:r>
              <a:endParaRPr kumimoji="1" lang="ja-JP" altLang="en-US" sz="1600" dirty="0"/>
            </a:p>
          </p:txBody>
        </p:sp>
        <p:sp>
          <p:nvSpPr>
            <p:cNvPr id="94" name="テキスト ボックス 93"/>
            <p:cNvSpPr txBox="1"/>
            <p:nvPr/>
          </p:nvSpPr>
          <p:spPr>
            <a:xfrm>
              <a:off x="8791691" y="1898369"/>
              <a:ext cx="492443" cy="338554"/>
            </a:xfrm>
            <a:prstGeom prst="rect">
              <a:avLst/>
            </a:prstGeom>
            <a:noFill/>
          </p:spPr>
          <p:txBody>
            <a:bodyPr wrap="none" rtlCol="0">
              <a:spAutoFit/>
            </a:bodyPr>
            <a:lstStyle/>
            <a:p>
              <a:r>
                <a:rPr kumimoji="1" lang="en-US" altLang="ja-JP" sz="1600" dirty="0" smtClean="0"/>
                <a:t>240</a:t>
              </a:r>
              <a:endParaRPr kumimoji="1" lang="ja-JP" altLang="en-US" sz="1600" dirty="0"/>
            </a:p>
          </p:txBody>
        </p:sp>
        <p:sp>
          <p:nvSpPr>
            <p:cNvPr id="95" name="テキスト ボックス 94"/>
            <p:cNvSpPr txBox="1"/>
            <p:nvPr/>
          </p:nvSpPr>
          <p:spPr>
            <a:xfrm>
              <a:off x="8792995" y="3450353"/>
              <a:ext cx="492443" cy="338554"/>
            </a:xfrm>
            <a:prstGeom prst="rect">
              <a:avLst/>
            </a:prstGeom>
            <a:noFill/>
          </p:spPr>
          <p:txBody>
            <a:bodyPr wrap="none" rtlCol="0">
              <a:spAutoFit/>
            </a:bodyPr>
            <a:lstStyle/>
            <a:p>
              <a:r>
                <a:rPr kumimoji="1" lang="en-US" altLang="ja-JP" sz="1600" dirty="0" smtClean="0"/>
                <a:t>100</a:t>
              </a:r>
              <a:endParaRPr kumimoji="1" lang="ja-JP" altLang="en-US" sz="1600" dirty="0"/>
            </a:p>
          </p:txBody>
        </p:sp>
        <p:sp>
          <p:nvSpPr>
            <p:cNvPr id="106" name="テキスト ボックス 105"/>
            <p:cNvSpPr txBox="1"/>
            <p:nvPr/>
          </p:nvSpPr>
          <p:spPr>
            <a:xfrm>
              <a:off x="8787416" y="2591543"/>
              <a:ext cx="492443" cy="338554"/>
            </a:xfrm>
            <a:prstGeom prst="rect">
              <a:avLst/>
            </a:prstGeom>
            <a:noFill/>
          </p:spPr>
          <p:txBody>
            <a:bodyPr wrap="none" rtlCol="0">
              <a:spAutoFit/>
            </a:bodyPr>
            <a:lstStyle/>
            <a:p>
              <a:r>
                <a:rPr kumimoji="1" lang="en-US" altLang="ja-JP" sz="1600" dirty="0" smtClean="0"/>
                <a:t>180</a:t>
              </a:r>
              <a:endParaRPr kumimoji="1" lang="ja-JP" altLang="en-US" sz="1600" dirty="0"/>
            </a:p>
          </p:txBody>
        </p:sp>
        <p:sp>
          <p:nvSpPr>
            <p:cNvPr id="119" name="テキスト ボックス 118"/>
            <p:cNvSpPr txBox="1"/>
            <p:nvPr/>
          </p:nvSpPr>
          <p:spPr>
            <a:xfrm>
              <a:off x="8781658" y="2796059"/>
              <a:ext cx="492443" cy="338554"/>
            </a:xfrm>
            <a:prstGeom prst="rect">
              <a:avLst/>
            </a:prstGeom>
            <a:noFill/>
          </p:spPr>
          <p:txBody>
            <a:bodyPr wrap="none" rtlCol="0">
              <a:spAutoFit/>
            </a:bodyPr>
            <a:lstStyle/>
            <a:p>
              <a:r>
                <a:rPr kumimoji="1" lang="en-US" altLang="ja-JP" sz="1600" dirty="0" smtClean="0"/>
                <a:t>160</a:t>
              </a:r>
              <a:endParaRPr kumimoji="1" lang="ja-JP" altLang="en-US" sz="1600" dirty="0"/>
            </a:p>
          </p:txBody>
        </p:sp>
        <p:sp>
          <p:nvSpPr>
            <p:cNvPr id="121" name="テキスト ボックス 120"/>
            <p:cNvSpPr txBox="1"/>
            <p:nvPr/>
          </p:nvSpPr>
          <p:spPr>
            <a:xfrm>
              <a:off x="8781031" y="2131781"/>
              <a:ext cx="492443" cy="338554"/>
            </a:xfrm>
            <a:prstGeom prst="rect">
              <a:avLst/>
            </a:prstGeom>
            <a:noFill/>
          </p:spPr>
          <p:txBody>
            <a:bodyPr wrap="none" rtlCol="0">
              <a:spAutoFit/>
            </a:bodyPr>
            <a:lstStyle/>
            <a:p>
              <a:r>
                <a:rPr kumimoji="1" lang="en-US" altLang="ja-JP" sz="1600" dirty="0" smtClean="0"/>
                <a:t>220</a:t>
              </a:r>
              <a:endParaRPr kumimoji="1" lang="ja-JP" altLang="en-US" sz="1600" dirty="0"/>
            </a:p>
          </p:txBody>
        </p:sp>
        <p:sp>
          <p:nvSpPr>
            <p:cNvPr id="123" name="テキスト ボックス 122"/>
            <p:cNvSpPr txBox="1"/>
            <p:nvPr/>
          </p:nvSpPr>
          <p:spPr>
            <a:xfrm>
              <a:off x="8793196" y="2358379"/>
              <a:ext cx="492443" cy="338554"/>
            </a:xfrm>
            <a:prstGeom prst="rect">
              <a:avLst/>
            </a:prstGeom>
            <a:noFill/>
          </p:spPr>
          <p:txBody>
            <a:bodyPr wrap="none" rtlCol="0">
              <a:spAutoFit/>
            </a:bodyPr>
            <a:lstStyle/>
            <a:p>
              <a:r>
                <a:rPr kumimoji="1" lang="en-US" altLang="ja-JP" sz="1600" dirty="0" smtClean="0"/>
                <a:t>200</a:t>
              </a:r>
              <a:endParaRPr kumimoji="1" lang="ja-JP" altLang="en-US" sz="1600" dirty="0"/>
            </a:p>
          </p:txBody>
        </p:sp>
      </p:grpSp>
      <p:sp>
        <p:nvSpPr>
          <p:cNvPr id="126" name="正方形/長方形 125"/>
          <p:cNvSpPr/>
          <p:nvPr/>
        </p:nvSpPr>
        <p:spPr bwMode="auto">
          <a:xfrm>
            <a:off x="4601627" y="3590216"/>
            <a:ext cx="144016" cy="356834"/>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
        <p:nvSpPr>
          <p:cNvPr id="9" name="テキスト ボックス 8"/>
          <p:cNvSpPr txBox="1"/>
          <p:nvPr/>
        </p:nvSpPr>
        <p:spPr>
          <a:xfrm>
            <a:off x="4452350" y="3260801"/>
            <a:ext cx="461665" cy="1015663"/>
          </a:xfrm>
          <a:prstGeom prst="rect">
            <a:avLst/>
          </a:prstGeom>
          <a:noFill/>
        </p:spPr>
        <p:txBody>
          <a:bodyPr vert="eaVert" wrap="none" rtlCol="0">
            <a:spAutoFit/>
          </a:bodyPr>
          <a:lstStyle/>
          <a:p>
            <a:r>
              <a:rPr lang="ja-JP" altLang="en-US" dirty="0"/>
              <a:t>行動</a:t>
            </a:r>
            <a:r>
              <a:rPr lang="ja-JP" altLang="en-US" dirty="0" smtClean="0"/>
              <a:t>回数</a:t>
            </a:r>
            <a:endParaRPr kumimoji="1" lang="ja-JP" altLang="en-US" dirty="0"/>
          </a:p>
        </p:txBody>
      </p:sp>
      <p:grpSp>
        <p:nvGrpSpPr>
          <p:cNvPr id="105" name="グループ化 104"/>
          <p:cNvGrpSpPr/>
          <p:nvPr/>
        </p:nvGrpSpPr>
        <p:grpSpPr>
          <a:xfrm>
            <a:off x="1610728" y="1665342"/>
            <a:ext cx="2791025" cy="549719"/>
            <a:chOff x="1613681" y="2189099"/>
            <a:chExt cx="2791025" cy="549719"/>
          </a:xfrm>
        </p:grpSpPr>
        <p:sp>
          <p:nvSpPr>
            <p:cNvPr id="107" name="正方形/長方形 106"/>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08" name="グループ化 107"/>
            <p:cNvGrpSpPr/>
            <p:nvPr/>
          </p:nvGrpSpPr>
          <p:grpSpPr>
            <a:xfrm>
              <a:off x="1613681" y="2207845"/>
              <a:ext cx="2655678" cy="530973"/>
              <a:chOff x="4646400" y="5953897"/>
              <a:chExt cx="2655678" cy="530973"/>
            </a:xfrm>
          </p:grpSpPr>
          <p:sp>
            <p:nvSpPr>
              <p:cNvPr id="109" name="正方形/長方形 108"/>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10" name="グループ化 109"/>
              <p:cNvGrpSpPr/>
              <p:nvPr/>
            </p:nvGrpSpPr>
            <p:grpSpPr>
              <a:xfrm>
                <a:off x="4646400" y="5953897"/>
                <a:ext cx="2655678" cy="530973"/>
                <a:chOff x="3428490" y="5790088"/>
                <a:chExt cx="2655678" cy="530973"/>
              </a:xfrm>
            </p:grpSpPr>
            <p:cxnSp>
              <p:nvCxnSpPr>
                <p:cNvPr id="111" name="直線コネクタ 110"/>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4677301" y="5790088"/>
                  <a:ext cx="902811" cy="307777"/>
                </a:xfrm>
                <a:prstGeom prst="rect">
                  <a:avLst/>
                </a:prstGeom>
                <a:noFill/>
              </p:spPr>
              <p:txBody>
                <a:bodyPr wrap="none" rtlCol="0">
                  <a:spAutoFit/>
                </a:bodyPr>
                <a:lstStyle/>
                <a:p>
                  <a:r>
                    <a:rPr lang="ja-JP" altLang="en-US" sz="1400" dirty="0"/>
                    <a:t>強化学習</a:t>
                  </a:r>
                  <a:endParaRPr kumimoji="1" lang="ja-JP" altLang="en-US" sz="1400" dirty="0"/>
                </a:p>
              </p:txBody>
            </p:sp>
            <p:cxnSp>
              <p:nvCxnSpPr>
                <p:cNvPr id="113" name="直線コネクタ 112"/>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3428490" y="6013284"/>
                  <a:ext cx="2159566" cy="307777"/>
                </a:xfrm>
                <a:prstGeom prst="rect">
                  <a:avLst/>
                </a:prstGeom>
                <a:noFill/>
              </p:spPr>
              <p:txBody>
                <a:bodyPr wrap="none" rtlCol="0">
                  <a:spAutoFit/>
                </a:bodyPr>
                <a:lstStyle/>
                <a:p>
                  <a:r>
                    <a:rPr lang="ja-JP" altLang="en-US" sz="1400" dirty="0" smtClean="0"/>
                    <a:t>動的学習空間 </a:t>
                  </a:r>
                  <a:r>
                    <a:rPr lang="en-US" altLang="ja-JP" sz="1400" dirty="0" smtClean="0"/>
                    <a:t>+</a:t>
                  </a:r>
                  <a:r>
                    <a:rPr lang="ja-JP" altLang="en-US" sz="1400" dirty="0" smtClean="0"/>
                    <a:t> 強化学習</a:t>
                  </a:r>
                  <a:endParaRPr kumimoji="1" lang="ja-JP" altLang="en-US" sz="1400" dirty="0"/>
                </a:p>
              </p:txBody>
            </p:sp>
          </p:grpSp>
        </p:grpSp>
      </p:grpSp>
      <p:sp>
        <p:nvSpPr>
          <p:cNvPr id="7" name="正方形/長方形 6"/>
          <p:cNvSpPr/>
          <p:nvPr/>
        </p:nvSpPr>
        <p:spPr bwMode="auto">
          <a:xfrm>
            <a:off x="2871243" y="2516671"/>
            <a:ext cx="1388031" cy="462774"/>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
        <p:nvSpPr>
          <p:cNvPr id="115" name="正方形/長方形 114"/>
          <p:cNvSpPr/>
          <p:nvPr/>
        </p:nvSpPr>
        <p:spPr bwMode="auto">
          <a:xfrm>
            <a:off x="7493172" y="2564904"/>
            <a:ext cx="1388031" cy="462774"/>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16" name="グループ化 115"/>
          <p:cNvGrpSpPr/>
          <p:nvPr/>
        </p:nvGrpSpPr>
        <p:grpSpPr>
          <a:xfrm>
            <a:off x="6227681" y="1686913"/>
            <a:ext cx="2791025" cy="549719"/>
            <a:chOff x="1613681" y="2189099"/>
            <a:chExt cx="2791025" cy="549719"/>
          </a:xfrm>
        </p:grpSpPr>
        <p:sp>
          <p:nvSpPr>
            <p:cNvPr id="117" name="正方形/長方形 116"/>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18" name="グループ化 117"/>
            <p:cNvGrpSpPr/>
            <p:nvPr/>
          </p:nvGrpSpPr>
          <p:grpSpPr>
            <a:xfrm>
              <a:off x="1613681" y="2207845"/>
              <a:ext cx="2655678" cy="530973"/>
              <a:chOff x="4646400" y="5953897"/>
              <a:chExt cx="2655678" cy="530973"/>
            </a:xfrm>
          </p:grpSpPr>
          <p:sp>
            <p:nvSpPr>
              <p:cNvPr id="127" name="正方形/長方形 126"/>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32" name="グループ化 131"/>
              <p:cNvGrpSpPr/>
              <p:nvPr/>
            </p:nvGrpSpPr>
            <p:grpSpPr>
              <a:xfrm>
                <a:off x="4646400" y="5953897"/>
                <a:ext cx="2655678" cy="530973"/>
                <a:chOff x="3428490" y="5790088"/>
                <a:chExt cx="2655678" cy="530973"/>
              </a:xfrm>
            </p:grpSpPr>
            <p:cxnSp>
              <p:nvCxnSpPr>
                <p:cNvPr id="133" name="直線コネクタ 132"/>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4677301" y="5790088"/>
                  <a:ext cx="902811" cy="307777"/>
                </a:xfrm>
                <a:prstGeom prst="rect">
                  <a:avLst/>
                </a:prstGeom>
                <a:noFill/>
              </p:spPr>
              <p:txBody>
                <a:bodyPr wrap="none" rtlCol="0">
                  <a:spAutoFit/>
                </a:bodyPr>
                <a:lstStyle/>
                <a:p>
                  <a:r>
                    <a:rPr lang="ja-JP" altLang="en-US" sz="1400" dirty="0"/>
                    <a:t>強化学習</a:t>
                  </a:r>
                  <a:endParaRPr kumimoji="1" lang="ja-JP" altLang="en-US" sz="1400" dirty="0"/>
                </a:p>
              </p:txBody>
            </p:sp>
            <p:cxnSp>
              <p:nvCxnSpPr>
                <p:cNvPr id="135" name="直線コネクタ 134"/>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3428490" y="6013284"/>
                  <a:ext cx="2159566" cy="307777"/>
                </a:xfrm>
                <a:prstGeom prst="rect">
                  <a:avLst/>
                </a:prstGeom>
                <a:noFill/>
              </p:spPr>
              <p:txBody>
                <a:bodyPr wrap="none" rtlCol="0">
                  <a:spAutoFit/>
                </a:bodyPr>
                <a:lstStyle/>
                <a:p>
                  <a:r>
                    <a:rPr lang="ja-JP" altLang="en-US" sz="1400" dirty="0" smtClean="0"/>
                    <a:t>動的学習空間 </a:t>
                  </a:r>
                  <a:r>
                    <a:rPr lang="en-US" altLang="ja-JP" sz="1400" dirty="0" smtClean="0"/>
                    <a:t>+</a:t>
                  </a:r>
                  <a:r>
                    <a:rPr lang="ja-JP" altLang="en-US" sz="1400" dirty="0" smtClean="0"/>
                    <a:t> 強化学習</a:t>
                  </a:r>
                  <a:endParaRPr kumimoji="1" lang="ja-JP" altLang="en-US" sz="1400" dirty="0"/>
                </a:p>
              </p:txBody>
            </p:sp>
          </p:grpSp>
        </p:grpSp>
      </p:grpSp>
    </p:spTree>
    <p:extLst>
      <p:ext uri="{BB962C8B-B14F-4D97-AF65-F5344CB8AC3E}">
        <p14:creationId xmlns:p14="http://schemas.microsoft.com/office/powerpoint/2010/main" val="276410152"/>
      </p:ext>
    </p:extLst>
  </p:cSld>
  <p:clrMapOvr>
    <a:masterClrMapping/>
  </p:clrMapOvr>
  <mc:AlternateContent xmlns:mc="http://schemas.openxmlformats.org/markup-compatibility/2006" xmlns:p14="http://schemas.microsoft.com/office/powerpoint/2010/main">
    <mc:Choice Requires="p14">
      <p:transition spd="slow" p14:dur="2000" advTm="35433"/>
    </mc:Choice>
    <mc:Fallback xmlns="">
      <p:transition spd="slow" advTm="35433"/>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仮想</a:t>
            </a:r>
            <a:r>
              <a:rPr lang="ja-JP" altLang="en-US" dirty="0" smtClean="0"/>
              <a:t>環境における実験</a:t>
            </a:r>
            <a:r>
              <a:rPr lang="en-US" altLang="ja-JP" dirty="0"/>
              <a:t>2</a:t>
            </a:r>
            <a:endParaRPr kumimoji="1" lang="ja-JP" altLang="en-US" dirty="0"/>
          </a:p>
        </p:txBody>
      </p:sp>
      <p:sp>
        <p:nvSpPr>
          <p:cNvPr id="4" name="テキスト ボックス 3"/>
          <p:cNvSpPr txBox="1"/>
          <p:nvPr/>
        </p:nvSpPr>
        <p:spPr>
          <a:xfrm>
            <a:off x="539552" y="3226767"/>
            <a:ext cx="1415772" cy="461665"/>
          </a:xfrm>
          <a:prstGeom prst="rect">
            <a:avLst/>
          </a:prstGeom>
          <a:noFill/>
        </p:spPr>
        <p:txBody>
          <a:bodyPr wrap="none" rtlCol="0">
            <a:spAutoFit/>
          </a:bodyPr>
          <a:lstStyle/>
          <a:p>
            <a:r>
              <a:rPr kumimoji="1" lang="ja-JP" altLang="en-US" sz="2400" dirty="0" smtClean="0">
                <a:solidFill>
                  <a:schemeClr val="accent5"/>
                </a:solidFill>
              </a:rPr>
              <a:t>実験目的</a:t>
            </a:r>
            <a:endParaRPr kumimoji="1" lang="ja-JP" altLang="en-US" sz="2400" dirty="0">
              <a:solidFill>
                <a:schemeClr val="accent5"/>
              </a:solidFill>
            </a:endParaRPr>
          </a:p>
        </p:txBody>
      </p:sp>
      <p:sp>
        <p:nvSpPr>
          <p:cNvPr id="6" name="コンテンツ プレースホルダー 2"/>
          <p:cNvSpPr>
            <a:spLocks noGrp="1"/>
          </p:cNvSpPr>
          <p:nvPr>
            <p:ph idx="1"/>
          </p:nvPr>
        </p:nvSpPr>
        <p:spPr>
          <a:xfrm>
            <a:off x="755576" y="3832448"/>
            <a:ext cx="8229600" cy="2404864"/>
          </a:xfrm>
        </p:spPr>
        <p:txBody>
          <a:bodyPr/>
          <a:lstStyle/>
          <a:p>
            <a:pPr>
              <a:buClr>
                <a:schemeClr val="accent5"/>
              </a:buClr>
              <a:buSzPct val="50000"/>
              <a:buFont typeface="Wingdings" pitchFamily="2" charset="2"/>
              <a:buChar char="u"/>
            </a:pPr>
            <a:r>
              <a:rPr lang="ja-JP" altLang="en-US" dirty="0" smtClean="0">
                <a:solidFill>
                  <a:schemeClr val="tx1"/>
                </a:solidFill>
              </a:rPr>
              <a:t>センサの重要度に応じて，</a:t>
            </a:r>
            <a:r>
              <a:rPr lang="ja-JP" altLang="en-US" dirty="0">
                <a:solidFill>
                  <a:schemeClr val="tx1"/>
                </a:solidFill>
              </a:rPr>
              <a:t>学習</a:t>
            </a:r>
            <a:r>
              <a:rPr lang="ja-JP" altLang="en-US" dirty="0" smtClean="0">
                <a:solidFill>
                  <a:schemeClr val="tx1"/>
                </a:solidFill>
              </a:rPr>
              <a:t>空間が構成されるか</a:t>
            </a:r>
            <a:endParaRPr lang="en-US" altLang="ja-JP" dirty="0" smtClean="0">
              <a:solidFill>
                <a:schemeClr val="tx1"/>
              </a:solidFill>
            </a:endParaRPr>
          </a:p>
          <a:p>
            <a:pPr marL="0" indent="0">
              <a:buClr>
                <a:schemeClr val="accent5"/>
              </a:buClr>
              <a:buSzPct val="50000"/>
              <a:buNone/>
            </a:pPr>
            <a:r>
              <a:rPr lang="ja-JP" altLang="en-US" dirty="0">
                <a:solidFill>
                  <a:schemeClr val="tx1"/>
                </a:solidFill>
              </a:rPr>
              <a:t>　 </a:t>
            </a:r>
            <a:r>
              <a:rPr lang="ja-JP" altLang="en-US" dirty="0" smtClean="0">
                <a:solidFill>
                  <a:schemeClr val="tx1"/>
                </a:solidFill>
              </a:rPr>
              <a:t>確かめる</a:t>
            </a:r>
            <a:endParaRPr lang="en-US" altLang="ja-JP" dirty="0" smtClean="0">
              <a:solidFill>
                <a:schemeClr val="tx1"/>
              </a:solidFill>
            </a:endParaRPr>
          </a:p>
          <a:p>
            <a:pPr>
              <a:buClr>
                <a:schemeClr val="accent5"/>
              </a:buClr>
              <a:buSzPct val="50000"/>
              <a:buFont typeface="Wingdings" pitchFamily="2" charset="2"/>
              <a:buChar char="u"/>
            </a:pPr>
            <a:r>
              <a:rPr lang="ja-JP" altLang="en-US" dirty="0">
                <a:solidFill>
                  <a:schemeClr val="tx1"/>
                </a:solidFill>
              </a:rPr>
              <a:t>提案</a:t>
            </a:r>
            <a:r>
              <a:rPr lang="ja-JP" altLang="en-US" dirty="0" smtClean="0">
                <a:solidFill>
                  <a:schemeClr val="tx1"/>
                </a:solidFill>
              </a:rPr>
              <a:t>手法と強化学習の学習速度を比較し，提案手法の学習速度</a:t>
            </a:r>
            <a:r>
              <a:rPr lang="ja-JP" altLang="en-US" dirty="0">
                <a:solidFill>
                  <a:schemeClr val="tx1"/>
                </a:solidFill>
              </a:rPr>
              <a:t>が</a:t>
            </a:r>
            <a:r>
              <a:rPr lang="ja-JP" altLang="en-US" dirty="0" smtClean="0">
                <a:solidFill>
                  <a:schemeClr val="tx1"/>
                </a:solidFill>
              </a:rPr>
              <a:t>どの程度か調査する</a:t>
            </a:r>
            <a:endParaRPr lang="en-US" altLang="ja-JP" dirty="0">
              <a:solidFill>
                <a:schemeClr val="tx1"/>
              </a:solidFill>
            </a:endParaRPr>
          </a:p>
        </p:txBody>
      </p:sp>
      <p:sp>
        <p:nvSpPr>
          <p:cNvPr id="3" name="テキスト ボックス 2"/>
          <p:cNvSpPr txBox="1"/>
          <p:nvPr/>
        </p:nvSpPr>
        <p:spPr>
          <a:xfrm>
            <a:off x="827584" y="1844824"/>
            <a:ext cx="7571303" cy="830997"/>
          </a:xfrm>
          <a:prstGeom prst="rect">
            <a:avLst/>
          </a:prstGeom>
          <a:noFill/>
        </p:spPr>
        <p:txBody>
          <a:bodyPr wrap="none" rtlCol="0">
            <a:spAutoFit/>
          </a:bodyPr>
          <a:lstStyle/>
          <a:p>
            <a:r>
              <a:rPr kumimoji="1" lang="ja-JP" altLang="en-US" sz="2400" dirty="0" smtClean="0"/>
              <a:t>提案手法と強化学習の性能をシミュレーション実験に</a:t>
            </a:r>
            <a:endParaRPr kumimoji="1" lang="en-US" altLang="ja-JP" sz="2400" dirty="0" smtClean="0"/>
          </a:p>
          <a:p>
            <a:r>
              <a:rPr kumimoji="1" lang="ja-JP" altLang="en-US" sz="2400" dirty="0" smtClean="0"/>
              <a:t>より</a:t>
            </a:r>
            <a:r>
              <a:rPr lang="ja-JP" altLang="en-US" sz="2400" dirty="0" smtClean="0"/>
              <a:t>比較する</a:t>
            </a:r>
            <a:endParaRPr kumimoji="1" lang="ja-JP" altLang="en-US" sz="2400" dirty="0"/>
          </a:p>
        </p:txBody>
      </p:sp>
    </p:spTree>
    <p:extLst>
      <p:ext uri="{BB962C8B-B14F-4D97-AF65-F5344CB8AC3E}">
        <p14:creationId xmlns:p14="http://schemas.microsoft.com/office/powerpoint/2010/main" val="3252518616"/>
      </p:ext>
    </p:extLst>
  </p:cSld>
  <p:clrMapOvr>
    <a:masterClrMapping/>
  </p:clrMapOvr>
  <mc:AlternateContent xmlns:mc="http://schemas.openxmlformats.org/markup-compatibility/2006" xmlns:p14="http://schemas.microsoft.com/office/powerpoint/2010/main">
    <mc:Choice Requires="p14">
      <p:transition spd="slow" p14:dur="2000" advTm="11801"/>
    </mc:Choice>
    <mc:Fallback xmlns="">
      <p:transition spd="slow" advTm="1180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600200"/>
          </a:xfrm>
        </p:spPr>
        <p:txBody>
          <a:bodyPr/>
          <a:lstStyle/>
          <a:p>
            <a:r>
              <a:rPr lang="ja-JP" altLang="en-US" dirty="0" smtClean="0"/>
              <a:t>実験環境</a:t>
            </a:r>
            <a:endParaRPr kumimoji="1" lang="ja-JP" altLang="en-US" dirty="0"/>
          </a:p>
        </p:txBody>
      </p:sp>
      <p:sp>
        <p:nvSpPr>
          <p:cNvPr id="210" name="正方形/長方形 209"/>
          <p:cNvSpPr/>
          <p:nvPr/>
        </p:nvSpPr>
        <p:spPr>
          <a:xfrm>
            <a:off x="468445" y="5002794"/>
            <a:ext cx="8783174" cy="1200329"/>
          </a:xfrm>
          <a:prstGeom prst="rect">
            <a:avLst/>
          </a:prstGeom>
        </p:spPr>
        <p:txBody>
          <a:bodyPr wrap="none">
            <a:spAutoFit/>
          </a:bodyPr>
          <a:lstStyle/>
          <a:p>
            <a:pPr marL="285750" lvl="0" indent="-285750">
              <a:buClr>
                <a:srgbClr val="63891F"/>
              </a:buClr>
              <a:buSzPct val="50000"/>
              <a:buFont typeface="Wingdings" pitchFamily="2" charset="2"/>
              <a:buChar char="u"/>
            </a:pPr>
            <a:r>
              <a:rPr lang="ja-JP" altLang="en-US" sz="2400" dirty="0" smtClean="0"/>
              <a:t>四方を壁に囲まれた横</a:t>
            </a:r>
            <a:r>
              <a:rPr lang="en-US" altLang="ja-JP" sz="2400" dirty="0"/>
              <a:t>1</a:t>
            </a:r>
            <a:r>
              <a:rPr lang="en-US" altLang="ja-JP" sz="2400" dirty="0" smtClean="0"/>
              <a:t>0×</a:t>
            </a:r>
            <a:r>
              <a:rPr lang="ja-JP" altLang="en-US" sz="2400" dirty="0" smtClean="0"/>
              <a:t>縦</a:t>
            </a:r>
            <a:r>
              <a:rPr lang="en-US" altLang="ja-JP" sz="2400" dirty="0"/>
              <a:t>1</a:t>
            </a:r>
            <a:r>
              <a:rPr lang="en-US" altLang="ja-JP" sz="2400" dirty="0" smtClean="0"/>
              <a:t>0</a:t>
            </a:r>
            <a:r>
              <a:rPr lang="ja-JP" altLang="en-US" sz="2400" dirty="0" smtClean="0"/>
              <a:t>の空間</a:t>
            </a:r>
            <a:endParaRPr lang="en-US" altLang="ja-JP" sz="2400" dirty="0" smtClean="0"/>
          </a:p>
          <a:p>
            <a:pPr marL="285750" lvl="0" indent="-285750">
              <a:buClr>
                <a:srgbClr val="63891F"/>
              </a:buClr>
              <a:buSzPct val="50000"/>
              <a:buFont typeface="Wingdings" pitchFamily="2" charset="2"/>
              <a:buChar char="u"/>
            </a:pPr>
            <a:r>
              <a:rPr lang="ja-JP" altLang="en-US" sz="2400" dirty="0" smtClean="0"/>
              <a:t>ロボットは</a:t>
            </a:r>
            <a:r>
              <a:rPr lang="en-US" altLang="ja-JP" sz="2400" dirty="0" smtClean="0"/>
              <a:t>1</a:t>
            </a:r>
            <a:r>
              <a:rPr lang="ja-JP" altLang="en-US" sz="2400" dirty="0" smtClean="0"/>
              <a:t>行動で</a:t>
            </a:r>
            <a:r>
              <a:rPr lang="en-US" altLang="ja-JP" sz="2400" dirty="0" smtClean="0"/>
              <a:t>1</a:t>
            </a:r>
            <a:r>
              <a:rPr lang="ja-JP" altLang="en-US" sz="2400" dirty="0" smtClean="0"/>
              <a:t>マス移動する</a:t>
            </a:r>
            <a:endParaRPr lang="en-US" altLang="ja-JP" sz="2400" dirty="0" smtClean="0"/>
          </a:p>
          <a:p>
            <a:pPr marL="285750" lvl="0" indent="-285750">
              <a:buClr>
                <a:srgbClr val="63891F"/>
              </a:buClr>
              <a:buSzPct val="50000"/>
              <a:buFont typeface="Wingdings" pitchFamily="2" charset="2"/>
              <a:buChar char="u"/>
            </a:pPr>
            <a:r>
              <a:rPr lang="ja-JP" altLang="en-US" sz="2400" dirty="0" smtClean="0"/>
              <a:t>センサは現在の位置から壁までのマスの数を距離として測定</a:t>
            </a:r>
            <a:endParaRPr lang="en-US" altLang="ja-JP" sz="2400" dirty="0" smtClean="0"/>
          </a:p>
        </p:txBody>
      </p:sp>
      <p:grpSp>
        <p:nvGrpSpPr>
          <p:cNvPr id="89" name="グループ化 88"/>
          <p:cNvGrpSpPr/>
          <p:nvPr/>
        </p:nvGrpSpPr>
        <p:grpSpPr>
          <a:xfrm>
            <a:off x="4775807" y="1963441"/>
            <a:ext cx="2975383" cy="2698583"/>
            <a:chOff x="4811204" y="2156815"/>
            <a:chExt cx="2975383" cy="2698583"/>
          </a:xfrm>
        </p:grpSpPr>
        <p:grpSp>
          <p:nvGrpSpPr>
            <p:cNvPr id="136" name="グループ化 135"/>
            <p:cNvGrpSpPr/>
            <p:nvPr/>
          </p:nvGrpSpPr>
          <p:grpSpPr>
            <a:xfrm>
              <a:off x="5032006" y="2677514"/>
              <a:ext cx="1687326" cy="1751991"/>
              <a:chOff x="4797191" y="1809601"/>
              <a:chExt cx="2679276" cy="2578526"/>
            </a:xfrm>
          </p:grpSpPr>
          <p:sp>
            <p:nvSpPr>
              <p:cNvPr id="145" name="正方形/長方形 144"/>
              <p:cNvSpPr/>
              <p:nvPr/>
            </p:nvSpPr>
            <p:spPr>
              <a:xfrm>
                <a:off x="5782004" y="2819358"/>
                <a:ext cx="697800" cy="6037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146" name="上矢印 145"/>
              <p:cNvSpPr/>
              <p:nvPr/>
            </p:nvSpPr>
            <p:spPr>
              <a:xfrm>
                <a:off x="5721849" y="1809601"/>
                <a:ext cx="721873" cy="702107"/>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7" name="上矢印 146"/>
              <p:cNvSpPr/>
              <p:nvPr/>
            </p:nvSpPr>
            <p:spPr>
              <a:xfrm rot="16200000">
                <a:off x="4784690" y="2783208"/>
                <a:ext cx="724533"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8" name="上矢印 147"/>
              <p:cNvSpPr/>
              <p:nvPr/>
            </p:nvSpPr>
            <p:spPr>
              <a:xfrm rot="5400000">
                <a:off x="6764435" y="2759373"/>
                <a:ext cx="724533"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9" name="上矢印 148"/>
              <p:cNvSpPr/>
              <p:nvPr/>
            </p:nvSpPr>
            <p:spPr>
              <a:xfrm rot="10800000">
                <a:off x="5721847" y="3620980"/>
                <a:ext cx="721873" cy="702107"/>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0" name="上矢印 149"/>
              <p:cNvSpPr/>
              <p:nvPr/>
            </p:nvSpPr>
            <p:spPr>
              <a:xfrm rot="18669677">
                <a:off x="4795758" y="1859845"/>
                <a:ext cx="724532"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1" name="上矢印 150"/>
              <p:cNvSpPr/>
              <p:nvPr/>
            </p:nvSpPr>
            <p:spPr>
              <a:xfrm rot="2758970">
                <a:off x="6706346" y="1881132"/>
                <a:ext cx="724533"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2" name="上矢印 151"/>
              <p:cNvSpPr/>
              <p:nvPr/>
            </p:nvSpPr>
            <p:spPr>
              <a:xfrm rot="13505315">
                <a:off x="4794052" y="3622268"/>
                <a:ext cx="724532" cy="699531"/>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3" name="上矢印 152"/>
              <p:cNvSpPr/>
              <p:nvPr/>
            </p:nvSpPr>
            <p:spPr>
              <a:xfrm rot="7794470">
                <a:off x="6638331" y="3676137"/>
                <a:ext cx="721873" cy="702107"/>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54" name="台形 153"/>
              <p:cNvSpPr/>
              <p:nvPr/>
            </p:nvSpPr>
            <p:spPr>
              <a:xfrm rot="10800000">
                <a:off x="5854907" y="2612241"/>
                <a:ext cx="588812" cy="200629"/>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smtClean="0">
                    <a:solidFill>
                      <a:schemeClr val="tx1"/>
                    </a:solidFill>
                  </a:rPr>
                  <a:t>・</a:t>
                </a:r>
                <a:endParaRPr kumimoji="1" lang="ja-JP" altLang="en-US" sz="2400" dirty="0">
                  <a:solidFill>
                    <a:schemeClr val="tx1"/>
                  </a:solidFill>
                </a:endParaRPr>
              </a:p>
            </p:txBody>
          </p:sp>
          <p:sp>
            <p:nvSpPr>
              <p:cNvPr id="155" name="台形 154"/>
              <p:cNvSpPr/>
              <p:nvPr/>
            </p:nvSpPr>
            <p:spPr>
              <a:xfrm rot="5400000">
                <a:off x="5327124" y="3042737"/>
                <a:ext cx="588814" cy="200627"/>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smtClean="0">
                    <a:solidFill>
                      <a:schemeClr val="tx1"/>
                    </a:solidFill>
                  </a:rPr>
                  <a:t>・</a:t>
                </a:r>
                <a:endParaRPr kumimoji="1" lang="ja-JP" altLang="en-US" sz="2400" dirty="0">
                  <a:solidFill>
                    <a:schemeClr val="tx1"/>
                  </a:solidFill>
                </a:endParaRPr>
              </a:p>
            </p:txBody>
          </p:sp>
        </p:grpSp>
        <p:cxnSp>
          <p:nvCxnSpPr>
            <p:cNvPr id="137" name="直線コネクタ 136"/>
            <p:cNvCxnSpPr/>
            <p:nvPr/>
          </p:nvCxnSpPr>
          <p:spPr>
            <a:xfrm flipH="1">
              <a:off x="5961368" y="2586790"/>
              <a:ext cx="254442" cy="574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テキスト ボックス 69"/>
            <p:cNvSpPr txBox="1"/>
            <p:nvPr/>
          </p:nvSpPr>
          <p:spPr>
            <a:xfrm>
              <a:off x="6143570" y="2439095"/>
              <a:ext cx="1518364"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距離センサ</a:t>
              </a:r>
              <a:r>
                <a:rPr lang="en-US" altLang="ja-JP" dirty="0" smtClean="0"/>
                <a:t>A</a:t>
              </a:r>
              <a:endParaRPr kumimoji="1" lang="ja-JP" altLang="en-US" dirty="0"/>
            </a:p>
          </p:txBody>
        </p:sp>
        <p:cxnSp>
          <p:nvCxnSpPr>
            <p:cNvPr id="139" name="直線コネクタ 138"/>
            <p:cNvCxnSpPr>
              <a:endCxn id="155" idx="3"/>
            </p:cNvCxnSpPr>
            <p:nvPr/>
          </p:nvCxnSpPr>
          <p:spPr>
            <a:xfrm flipV="1">
              <a:off x="5472549" y="3767775"/>
              <a:ext cx="78601" cy="78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4811204" y="4486066"/>
              <a:ext cx="1479892" cy="369332"/>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距離センサ</a:t>
              </a:r>
              <a:r>
                <a:rPr lang="en-US" altLang="ja-JP" dirty="0"/>
                <a:t>B</a:t>
              </a:r>
              <a:endParaRPr lang="ja-JP" altLang="en-US" dirty="0"/>
            </a:p>
          </p:txBody>
        </p:sp>
        <p:sp>
          <p:nvSpPr>
            <p:cNvPr id="141" name="テキスト ボックス 7"/>
            <p:cNvSpPr txBox="1"/>
            <p:nvPr/>
          </p:nvSpPr>
          <p:spPr>
            <a:xfrm>
              <a:off x="6881287" y="3320251"/>
              <a:ext cx="319495" cy="29263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or</a:t>
              </a:r>
              <a:endParaRPr kumimoji="1" lang="ja-JP" altLang="en-US" dirty="0"/>
            </a:p>
          </p:txBody>
        </p:sp>
        <p:sp>
          <p:nvSpPr>
            <p:cNvPr id="142" name="正方形/長方形 141"/>
            <p:cNvSpPr/>
            <p:nvPr/>
          </p:nvSpPr>
          <p:spPr>
            <a:xfrm>
              <a:off x="7336000" y="3348391"/>
              <a:ext cx="406677" cy="4102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143" name="テキスト ボックス 8"/>
            <p:cNvSpPr txBox="1"/>
            <p:nvPr/>
          </p:nvSpPr>
          <p:spPr>
            <a:xfrm>
              <a:off x="7273766" y="2929947"/>
              <a:ext cx="512821" cy="29263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停止</a:t>
              </a:r>
              <a:endParaRPr kumimoji="1" lang="ja-JP" altLang="en-US" dirty="0"/>
            </a:p>
          </p:txBody>
        </p:sp>
        <p:sp>
          <p:nvSpPr>
            <p:cNvPr id="144" name="テキスト ボックス 9"/>
            <p:cNvSpPr txBox="1"/>
            <p:nvPr/>
          </p:nvSpPr>
          <p:spPr>
            <a:xfrm>
              <a:off x="4950675" y="2156815"/>
              <a:ext cx="2069597" cy="29263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8</a:t>
              </a:r>
              <a:r>
                <a:rPr kumimoji="1" lang="ja-JP" altLang="en-US" dirty="0" smtClean="0"/>
                <a:t>方向のいずれかに移動</a:t>
              </a:r>
              <a:endParaRPr kumimoji="1" lang="ja-JP" altLang="en-US" dirty="0"/>
            </a:p>
          </p:txBody>
        </p:sp>
      </p:grpSp>
      <p:grpSp>
        <p:nvGrpSpPr>
          <p:cNvPr id="3" name="グループ化 2"/>
          <p:cNvGrpSpPr/>
          <p:nvPr/>
        </p:nvGrpSpPr>
        <p:grpSpPr>
          <a:xfrm>
            <a:off x="1030307" y="1543546"/>
            <a:ext cx="3190945" cy="3109590"/>
            <a:chOff x="1030307" y="1543546"/>
            <a:chExt cx="3190945" cy="3109590"/>
          </a:xfrm>
        </p:grpSpPr>
        <p:grpSp>
          <p:nvGrpSpPr>
            <p:cNvPr id="90" name="グループ化 89"/>
            <p:cNvGrpSpPr/>
            <p:nvPr/>
          </p:nvGrpSpPr>
          <p:grpSpPr>
            <a:xfrm>
              <a:off x="1030307" y="1543546"/>
              <a:ext cx="3190945" cy="3109590"/>
              <a:chOff x="461156" y="1710401"/>
              <a:chExt cx="3190945" cy="3109590"/>
            </a:xfrm>
          </p:grpSpPr>
          <p:sp>
            <p:nvSpPr>
              <p:cNvPr id="91" name="正方形/長方形 90"/>
              <p:cNvSpPr/>
              <p:nvPr/>
            </p:nvSpPr>
            <p:spPr>
              <a:xfrm>
                <a:off x="783293" y="2127417"/>
                <a:ext cx="2159443"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2" name="正方形/長方形 91"/>
              <p:cNvSpPr/>
              <p:nvPr/>
            </p:nvSpPr>
            <p:spPr>
              <a:xfrm>
                <a:off x="784414" y="4558882"/>
                <a:ext cx="2158322"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93" name="正方形/長方形 92"/>
              <p:cNvSpPr/>
              <p:nvPr/>
            </p:nvSpPr>
            <p:spPr>
              <a:xfrm rot="5400000">
                <a:off x="1985557" y="3340593"/>
                <a:ext cx="2175469" cy="2611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smtClean="0">
                    <a:solidFill>
                      <a:schemeClr val="tx1"/>
                    </a:solidFill>
                  </a:rPr>
                  <a:t> </a:t>
                </a:r>
              </a:p>
              <a:p>
                <a:pPr algn="ctr"/>
                <a:endParaRPr kumimoji="1" lang="ja-JP" altLang="en-US" dirty="0"/>
              </a:p>
            </p:txBody>
          </p:sp>
          <p:grpSp>
            <p:nvGrpSpPr>
              <p:cNvPr id="94" name="グループ化 93"/>
              <p:cNvGrpSpPr/>
              <p:nvPr/>
            </p:nvGrpSpPr>
            <p:grpSpPr>
              <a:xfrm>
                <a:off x="783293" y="2383413"/>
                <a:ext cx="1939040" cy="2177961"/>
                <a:chOff x="783293" y="2383413"/>
                <a:chExt cx="1939040" cy="2177961"/>
              </a:xfrm>
            </p:grpSpPr>
            <p:cxnSp>
              <p:nvCxnSpPr>
                <p:cNvPr id="126" name="直線コネクタ 125"/>
                <p:cNvCxnSpPr/>
                <p:nvPr/>
              </p:nvCxnSpPr>
              <p:spPr>
                <a:xfrm>
                  <a:off x="990288" y="2394167"/>
                  <a:ext cx="0" cy="21353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1206312"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422336"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38360"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a:off x="1863015" y="2383413"/>
                  <a:ext cx="500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2070408"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2502456"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2718481" y="2394167"/>
                  <a:ext cx="3852"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783293" y="2388537"/>
                  <a:ext cx="193518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5" name="正方形/長方形 94"/>
              <p:cNvSpPr/>
              <p:nvPr/>
            </p:nvSpPr>
            <p:spPr>
              <a:xfrm>
                <a:off x="1607613" y="2074395"/>
                <a:ext cx="595036" cy="369332"/>
              </a:xfrm>
              <a:prstGeom prst="rect">
                <a:avLst/>
              </a:prstGeom>
            </p:spPr>
            <p:txBody>
              <a:bodyPr wrap="none">
                <a:spAutoFit/>
              </a:bodyPr>
              <a:lstStyle/>
              <a:p>
                <a:pPr algn="ctr"/>
                <a:r>
                  <a:rPr lang="ja-JP" altLang="en-US" dirty="0"/>
                  <a:t>壁</a:t>
                </a:r>
                <a:r>
                  <a:rPr lang="en-US" altLang="ja-JP" dirty="0"/>
                  <a:t>A</a:t>
                </a:r>
                <a:endParaRPr lang="ja-JP" altLang="en-US" dirty="0"/>
              </a:p>
            </p:txBody>
          </p:sp>
          <p:sp>
            <p:nvSpPr>
              <p:cNvPr id="96" name="正方形/長方形 95"/>
              <p:cNvSpPr/>
              <p:nvPr/>
            </p:nvSpPr>
            <p:spPr>
              <a:xfrm rot="5400000">
                <a:off x="3028853" y="3274822"/>
                <a:ext cx="877163" cy="369332"/>
              </a:xfrm>
              <a:prstGeom prst="rect">
                <a:avLst/>
              </a:prstGeom>
            </p:spPr>
            <p:txBody>
              <a:bodyPr wrap="none">
                <a:spAutoFit/>
              </a:bodyPr>
              <a:lstStyle/>
              <a:p>
                <a:r>
                  <a:rPr lang="en-US" altLang="ja-JP" dirty="0"/>
                  <a:t>1</a:t>
                </a:r>
                <a:r>
                  <a:rPr lang="en-US" altLang="ja-JP" dirty="0" smtClean="0"/>
                  <a:t>0</a:t>
                </a:r>
                <a:r>
                  <a:rPr lang="ja-JP" altLang="en-US" dirty="0"/>
                  <a:t>状態</a:t>
                </a:r>
              </a:p>
            </p:txBody>
          </p:sp>
          <p:sp>
            <p:nvSpPr>
              <p:cNvPr id="97" name="正方形/長方形 96"/>
              <p:cNvSpPr/>
              <p:nvPr/>
            </p:nvSpPr>
            <p:spPr>
              <a:xfrm rot="16021491">
                <a:off x="380268" y="3244695"/>
                <a:ext cx="513407" cy="351631"/>
              </a:xfrm>
              <a:prstGeom prst="rect">
                <a:avLst/>
              </a:prstGeom>
            </p:spPr>
            <p:txBody>
              <a:bodyPr wrap="none">
                <a:spAutoFit/>
              </a:bodyPr>
              <a:lstStyle/>
              <a:p>
                <a:r>
                  <a:rPr lang="ja-JP" altLang="en-US" dirty="0"/>
                  <a:t>壁</a:t>
                </a:r>
                <a:r>
                  <a:rPr lang="en-US" altLang="ja-JP" dirty="0"/>
                  <a:t>B</a:t>
                </a:r>
                <a:endParaRPr lang="ja-JP" altLang="en-US" dirty="0"/>
              </a:p>
            </p:txBody>
          </p:sp>
          <p:sp>
            <p:nvSpPr>
              <p:cNvPr id="105" name="正方形/長方形 104"/>
              <p:cNvSpPr/>
              <p:nvPr/>
            </p:nvSpPr>
            <p:spPr>
              <a:xfrm rot="16200000">
                <a:off x="-430865" y="3347216"/>
                <a:ext cx="2167207"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6" name="正方形/長方形 105"/>
              <p:cNvSpPr/>
              <p:nvPr/>
            </p:nvSpPr>
            <p:spPr>
              <a:xfrm>
                <a:off x="1410561" y="1710401"/>
                <a:ext cx="877163" cy="369332"/>
              </a:xfrm>
              <a:prstGeom prst="rect">
                <a:avLst/>
              </a:prstGeom>
            </p:spPr>
            <p:txBody>
              <a:bodyPr wrap="none">
                <a:spAutoFit/>
              </a:bodyPr>
              <a:lstStyle/>
              <a:p>
                <a:r>
                  <a:rPr lang="en-US" altLang="ja-JP" dirty="0"/>
                  <a:t>1</a:t>
                </a:r>
                <a:r>
                  <a:rPr lang="en-US" altLang="ja-JP" dirty="0" smtClean="0"/>
                  <a:t>0</a:t>
                </a:r>
                <a:r>
                  <a:rPr lang="ja-JP" altLang="en-US" dirty="0"/>
                  <a:t>状態</a:t>
                </a:r>
              </a:p>
            </p:txBody>
          </p:sp>
          <p:grpSp>
            <p:nvGrpSpPr>
              <p:cNvPr id="107" name="グループ化 106"/>
              <p:cNvGrpSpPr/>
              <p:nvPr/>
            </p:nvGrpSpPr>
            <p:grpSpPr>
              <a:xfrm rot="5400000">
                <a:off x="976822" y="2365898"/>
                <a:ext cx="1732045" cy="2177962"/>
                <a:chOff x="990288" y="2383412"/>
                <a:chExt cx="1732045" cy="2177962"/>
              </a:xfrm>
            </p:grpSpPr>
            <p:cxnSp>
              <p:nvCxnSpPr>
                <p:cNvPr id="108" name="直線コネクタ 107"/>
                <p:cNvCxnSpPr/>
                <p:nvPr/>
              </p:nvCxnSpPr>
              <p:spPr>
                <a:xfrm>
                  <a:off x="990288" y="2394167"/>
                  <a:ext cx="0" cy="21353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1206312"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16200000" flipH="1">
                  <a:off x="349304" y="3456446"/>
                  <a:ext cx="2146069"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1638360"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a:off x="1863015" y="2383413"/>
                  <a:ext cx="500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2070408"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2502456"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H="1">
                  <a:off x="2718481" y="2394167"/>
                  <a:ext cx="3852"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6" name="円弧 5"/>
            <p:cNvSpPr/>
            <p:nvPr/>
          </p:nvSpPr>
          <p:spPr>
            <a:xfrm>
              <a:off x="3059973" y="1728212"/>
              <a:ext cx="455316" cy="4766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円弧 59"/>
            <p:cNvSpPr/>
            <p:nvPr/>
          </p:nvSpPr>
          <p:spPr>
            <a:xfrm>
              <a:off x="1115616" y="1728212"/>
              <a:ext cx="455316" cy="476652"/>
            </a:xfrm>
            <a:prstGeom prst="arc">
              <a:avLst/>
            </a:prstGeom>
            <a:ln>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p:cNvSpPr/>
            <p:nvPr/>
          </p:nvSpPr>
          <p:spPr>
            <a:xfrm>
              <a:off x="3545339" y="2228245"/>
              <a:ext cx="455316" cy="4766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a:off x="3540620" y="4149080"/>
              <a:ext cx="455316" cy="476652"/>
            </a:xfrm>
            <a:prstGeom prst="arc">
              <a:avLst/>
            </a:prstGeom>
            <a:ln>
              <a:solidFill>
                <a:schemeClr val="tx1"/>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3983741019"/>
      </p:ext>
    </p:extLst>
  </p:cSld>
  <p:clrMapOvr>
    <a:masterClrMapping/>
  </p:clrMapOvr>
  <mc:AlternateContent xmlns:mc="http://schemas.openxmlformats.org/markup-compatibility/2006" xmlns:p14="http://schemas.microsoft.com/office/powerpoint/2010/main">
    <mc:Choice Requires="p14">
      <p:transition spd="slow" p14:dur="2000" advTm="30274"/>
    </mc:Choice>
    <mc:Fallback xmlns="">
      <p:transition spd="slow" advTm="30274"/>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正方形/長方形 26"/>
          <p:cNvSpPr/>
          <p:nvPr/>
        </p:nvSpPr>
        <p:spPr bwMode="auto">
          <a:xfrm>
            <a:off x="693843" y="2710129"/>
            <a:ext cx="203502" cy="205270"/>
          </a:xfrm>
          <a:prstGeom prst="rect">
            <a:avLst/>
          </a:prstGeom>
          <a:solidFill>
            <a:schemeClr val="tx2">
              <a:lumMod val="20000"/>
              <a:lumOff val="80000"/>
            </a:schemeClr>
          </a:solidFill>
          <a:ln w="9525" algn="ctr">
            <a:solidFill>
              <a:schemeClr val="tx1"/>
            </a:solidFill>
            <a:round/>
            <a:headEnd/>
            <a:tailEnd/>
          </a:ln>
        </p:spPr>
        <p:txBody>
          <a:bodyPr rtlCol="0" anchor="ctr"/>
          <a:lstStyle/>
          <a:p>
            <a:pPr algn="ctr"/>
            <a:endParaRPr kumimoji="1" lang="ja-JP" altLang="en-US" dirty="0">
              <a:latin typeface="Arial" charset="0"/>
            </a:endParaRPr>
          </a:p>
        </p:txBody>
      </p:sp>
      <p:cxnSp>
        <p:nvCxnSpPr>
          <p:cNvPr id="153" name="直線コネクタ 152"/>
          <p:cNvCxnSpPr>
            <a:stCxn id="27" idx="1"/>
          </p:cNvCxnSpPr>
          <p:nvPr/>
        </p:nvCxnSpPr>
        <p:spPr>
          <a:xfrm flipH="1" flipV="1">
            <a:off x="330091" y="2249272"/>
            <a:ext cx="363752" cy="5634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6963" y="-147732"/>
            <a:ext cx="8229600" cy="1600200"/>
          </a:xfrm>
        </p:spPr>
        <p:txBody>
          <a:bodyPr/>
          <a:lstStyle/>
          <a:p>
            <a:r>
              <a:rPr lang="ja-JP" altLang="en-US" dirty="0" smtClean="0"/>
              <a:t>実験タスク</a:t>
            </a:r>
            <a:endParaRPr kumimoji="1" lang="ja-JP" altLang="en-US" dirty="0"/>
          </a:p>
        </p:txBody>
      </p:sp>
      <p:sp>
        <p:nvSpPr>
          <p:cNvPr id="88" name="テキスト ボックス 87"/>
          <p:cNvSpPr txBox="1"/>
          <p:nvPr/>
        </p:nvSpPr>
        <p:spPr>
          <a:xfrm>
            <a:off x="3578189" y="3679039"/>
            <a:ext cx="661799" cy="369332"/>
          </a:xfrm>
          <a:prstGeom prst="rect">
            <a:avLst/>
          </a:prstGeom>
          <a:noFill/>
        </p:spPr>
        <p:txBody>
          <a:bodyPr wrap="square" rtlCol="0">
            <a:spAutoFit/>
          </a:bodyPr>
          <a:lstStyle/>
          <a:p>
            <a:r>
              <a:rPr lang="ja-JP" altLang="en-US" dirty="0"/>
              <a:t>報酬</a:t>
            </a:r>
            <a:endParaRPr kumimoji="1" lang="ja-JP" altLang="en-US" dirty="0"/>
          </a:p>
        </p:txBody>
      </p:sp>
      <p:sp>
        <p:nvSpPr>
          <p:cNvPr id="94" name="正方形/長方形 93"/>
          <p:cNvSpPr/>
          <p:nvPr/>
        </p:nvSpPr>
        <p:spPr>
          <a:xfrm>
            <a:off x="2643393" y="4669747"/>
            <a:ext cx="172129" cy="178065"/>
          </a:xfrm>
          <a:prstGeom prst="rect">
            <a:avLst/>
          </a:prstGeom>
          <a:solidFill>
            <a:schemeClr val="tx2"/>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5" name="直線コネクタ 94"/>
          <p:cNvCxnSpPr>
            <a:stCxn id="94" idx="1"/>
          </p:cNvCxnSpPr>
          <p:nvPr/>
        </p:nvCxnSpPr>
        <p:spPr>
          <a:xfrm>
            <a:off x="2643393" y="4758780"/>
            <a:ext cx="749316" cy="5859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103874" y="5354419"/>
            <a:ext cx="1068628" cy="369332"/>
          </a:xfrm>
          <a:prstGeom prst="rect">
            <a:avLst/>
          </a:prstGeom>
          <a:noFill/>
        </p:spPr>
        <p:txBody>
          <a:bodyPr wrap="square" rtlCol="0">
            <a:spAutoFit/>
          </a:bodyPr>
          <a:lstStyle/>
          <a:p>
            <a:r>
              <a:rPr kumimoji="1" lang="en-US" altLang="ja-JP" dirty="0" smtClean="0"/>
              <a:t>START</a:t>
            </a:r>
            <a:endParaRPr kumimoji="1" lang="ja-JP" altLang="en-US" dirty="0"/>
          </a:p>
        </p:txBody>
      </p:sp>
      <p:sp>
        <p:nvSpPr>
          <p:cNvPr id="87" name="上矢印 86"/>
          <p:cNvSpPr/>
          <p:nvPr/>
        </p:nvSpPr>
        <p:spPr>
          <a:xfrm rot="10800000">
            <a:off x="3149660" y="2904819"/>
            <a:ext cx="527627" cy="1764929"/>
          </a:xfrm>
          <a:prstGeom prst="upArrow">
            <a:avLst/>
          </a:prstGeom>
          <a:gradFill>
            <a:gsLst>
              <a:gs pos="84576">
                <a:schemeClr val="accent2">
                  <a:lumMod val="40000"/>
                  <a:lumOff val="60000"/>
                </a:schemeClr>
              </a:gs>
              <a:gs pos="42000">
                <a:schemeClr val="accent2">
                  <a:lumMod val="60000"/>
                  <a:lumOff val="40000"/>
                </a:schemeClr>
              </a:gs>
              <a:gs pos="0">
                <a:schemeClr val="accent2"/>
              </a:gs>
              <a:gs pos="100000">
                <a:schemeClr val="bg2"/>
              </a:gs>
            </a:gsLst>
            <a:lin ang="5400000" scaled="1"/>
          </a:gradFill>
          <a:ln>
            <a:solidFill>
              <a:schemeClr val="accent2"/>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テキスト ボックス 88"/>
          <p:cNvSpPr txBox="1"/>
          <p:nvPr/>
        </p:nvSpPr>
        <p:spPr>
          <a:xfrm>
            <a:off x="3204742" y="2535488"/>
            <a:ext cx="375934" cy="369332"/>
          </a:xfrm>
          <a:prstGeom prst="rect">
            <a:avLst/>
          </a:prstGeom>
          <a:noFill/>
        </p:spPr>
        <p:txBody>
          <a:bodyPr wrap="square" rtlCol="0">
            <a:spAutoFit/>
          </a:bodyPr>
          <a:lstStyle/>
          <a:p>
            <a:r>
              <a:rPr lang="ja-JP" altLang="en-US" dirty="0" smtClean="0"/>
              <a:t>高</a:t>
            </a:r>
            <a:endParaRPr kumimoji="1" lang="ja-JP" altLang="en-US" dirty="0"/>
          </a:p>
        </p:txBody>
      </p:sp>
      <p:sp>
        <p:nvSpPr>
          <p:cNvPr id="90" name="テキスト ボックス 89"/>
          <p:cNvSpPr txBox="1"/>
          <p:nvPr/>
        </p:nvSpPr>
        <p:spPr>
          <a:xfrm>
            <a:off x="3204742" y="4663147"/>
            <a:ext cx="472546" cy="369332"/>
          </a:xfrm>
          <a:prstGeom prst="rect">
            <a:avLst/>
          </a:prstGeom>
          <a:noFill/>
        </p:spPr>
        <p:txBody>
          <a:bodyPr wrap="square" rtlCol="0">
            <a:spAutoFit/>
          </a:bodyPr>
          <a:lstStyle/>
          <a:p>
            <a:r>
              <a:rPr lang="ja-JP" altLang="en-US" dirty="0" smtClean="0"/>
              <a:t>低</a:t>
            </a:r>
            <a:endParaRPr kumimoji="1" lang="ja-JP" altLang="en-US" dirty="0"/>
          </a:p>
        </p:txBody>
      </p:sp>
      <p:sp>
        <p:nvSpPr>
          <p:cNvPr id="13" name="正方形/長方形 12"/>
          <p:cNvSpPr/>
          <p:nvPr/>
        </p:nvSpPr>
        <p:spPr>
          <a:xfrm>
            <a:off x="4046638" y="2338545"/>
            <a:ext cx="5313088" cy="2308324"/>
          </a:xfrm>
          <a:prstGeom prst="rect">
            <a:avLst/>
          </a:prstGeom>
        </p:spPr>
        <p:txBody>
          <a:bodyPr wrap="square">
            <a:spAutoFit/>
          </a:bodyPr>
          <a:lstStyle/>
          <a:p>
            <a:pPr marL="342900" indent="-342900">
              <a:buClr>
                <a:schemeClr val="accent5"/>
              </a:buClr>
              <a:buSzPct val="50000"/>
              <a:buFont typeface="Wingdings" pitchFamily="2" charset="2"/>
              <a:buChar char="u"/>
            </a:pPr>
            <a:r>
              <a:rPr lang="ja-JP" altLang="en-US" sz="2400" dirty="0" smtClean="0"/>
              <a:t>壁</a:t>
            </a:r>
            <a:r>
              <a:rPr lang="en-US" altLang="ja-JP" sz="2400" dirty="0" smtClean="0"/>
              <a:t>A</a:t>
            </a:r>
            <a:r>
              <a:rPr lang="ja-JP" altLang="en-US" sz="2400" dirty="0" smtClean="0"/>
              <a:t>と壁</a:t>
            </a:r>
            <a:r>
              <a:rPr lang="en-US" altLang="ja-JP" sz="2400" dirty="0" smtClean="0"/>
              <a:t>B</a:t>
            </a:r>
            <a:r>
              <a:rPr lang="ja-JP" altLang="en-US" sz="2400" dirty="0" smtClean="0"/>
              <a:t>の近傍に到達するタスク</a:t>
            </a:r>
            <a:endParaRPr lang="en-US" altLang="ja-JP" sz="2400" dirty="0" smtClean="0"/>
          </a:p>
          <a:p>
            <a:pPr marL="342900" indent="-342900">
              <a:buClr>
                <a:schemeClr val="accent5"/>
              </a:buClr>
              <a:buSzPct val="50000"/>
              <a:buFont typeface="Wingdings" pitchFamily="2" charset="2"/>
              <a:buChar char="u"/>
            </a:pPr>
            <a:r>
              <a:rPr lang="ja-JP" altLang="en-US" sz="2400" dirty="0" smtClean="0"/>
              <a:t>行動</a:t>
            </a:r>
            <a:r>
              <a:rPr lang="ja-JP" altLang="en-US" sz="2400" dirty="0"/>
              <a:t>毎に即時報酬を</a:t>
            </a:r>
            <a:r>
              <a:rPr lang="ja-JP" altLang="en-US" sz="2400" dirty="0" smtClean="0"/>
              <a:t>受け取る</a:t>
            </a:r>
            <a:endParaRPr lang="en-US" altLang="ja-JP" sz="2400" dirty="0" smtClean="0"/>
          </a:p>
          <a:p>
            <a:pPr marL="342900" indent="-342900">
              <a:buClr>
                <a:schemeClr val="accent5"/>
              </a:buClr>
              <a:buSzPct val="50000"/>
              <a:buFont typeface="Wingdings" pitchFamily="2" charset="2"/>
              <a:buChar char="u"/>
            </a:pPr>
            <a:r>
              <a:rPr lang="ja-JP" altLang="en-US" sz="2400" dirty="0"/>
              <a:t>壁</a:t>
            </a:r>
            <a:r>
              <a:rPr lang="ja-JP" altLang="en-US" sz="2400" dirty="0" smtClean="0"/>
              <a:t>Ａと壁</a:t>
            </a:r>
            <a:r>
              <a:rPr lang="en-US" altLang="ja-JP" sz="2400" dirty="0" smtClean="0"/>
              <a:t>B</a:t>
            </a:r>
            <a:r>
              <a:rPr lang="ja-JP" altLang="en-US" sz="2400" dirty="0" smtClean="0"/>
              <a:t>の両方に近づく</a:t>
            </a:r>
            <a:r>
              <a:rPr lang="ja-JP" altLang="en-US" sz="2400" dirty="0"/>
              <a:t>程</a:t>
            </a:r>
            <a:r>
              <a:rPr lang="ja-JP" altLang="en-US" sz="2400" dirty="0" smtClean="0"/>
              <a:t>高い</a:t>
            </a:r>
            <a:endParaRPr lang="en-US" altLang="ja-JP" sz="2400" dirty="0" smtClean="0"/>
          </a:p>
          <a:p>
            <a:pPr>
              <a:buClr>
                <a:schemeClr val="accent5"/>
              </a:buClr>
              <a:buSzPct val="50000"/>
            </a:pPr>
            <a:r>
              <a:rPr lang="ja-JP" altLang="en-US" sz="2400" dirty="0"/>
              <a:t>　</a:t>
            </a:r>
            <a:r>
              <a:rPr lang="ja-JP" altLang="en-US" sz="2400" dirty="0" smtClean="0"/>
              <a:t>報酬を受け取れる</a:t>
            </a:r>
            <a:endParaRPr lang="en-US" altLang="ja-JP" sz="2400" dirty="0"/>
          </a:p>
          <a:p>
            <a:pPr marL="342900" indent="-342900">
              <a:buClr>
                <a:schemeClr val="accent5"/>
              </a:buClr>
              <a:buSzPct val="50000"/>
              <a:buFont typeface="Wingdings" pitchFamily="2" charset="2"/>
              <a:buChar char="u"/>
            </a:pPr>
            <a:endParaRPr lang="en-US" altLang="ja-JP" sz="2400" dirty="0"/>
          </a:p>
          <a:p>
            <a:pPr marL="342900" indent="-342900">
              <a:buClr>
                <a:schemeClr val="accent5"/>
              </a:buClr>
              <a:buSzPct val="50000"/>
              <a:buFont typeface="Wingdings" pitchFamily="2" charset="2"/>
              <a:buChar char="u"/>
            </a:pPr>
            <a:endParaRPr lang="en-US" altLang="ja-JP" sz="2400" dirty="0" smtClean="0"/>
          </a:p>
        </p:txBody>
      </p:sp>
      <p:grpSp>
        <p:nvGrpSpPr>
          <p:cNvPr id="70" name="グループ化 69"/>
          <p:cNvGrpSpPr/>
          <p:nvPr/>
        </p:nvGrpSpPr>
        <p:grpSpPr>
          <a:xfrm>
            <a:off x="342212" y="2389267"/>
            <a:ext cx="2761662" cy="2746686"/>
            <a:chOff x="442185" y="2073305"/>
            <a:chExt cx="2761662" cy="2746686"/>
          </a:xfrm>
        </p:grpSpPr>
        <p:sp>
          <p:nvSpPr>
            <p:cNvPr id="123" name="正方形/長方形 122"/>
            <p:cNvSpPr/>
            <p:nvPr/>
          </p:nvSpPr>
          <p:spPr>
            <a:xfrm>
              <a:off x="783293" y="2127417"/>
              <a:ext cx="2159443"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25" name="正方形/長方形 124"/>
            <p:cNvSpPr/>
            <p:nvPr/>
          </p:nvSpPr>
          <p:spPr>
            <a:xfrm>
              <a:off x="784414" y="4558882"/>
              <a:ext cx="2158322"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6" name="正方形/長方形 125"/>
            <p:cNvSpPr/>
            <p:nvPr/>
          </p:nvSpPr>
          <p:spPr>
            <a:xfrm rot="5400000">
              <a:off x="1985557" y="3340593"/>
              <a:ext cx="2175469" cy="2611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smtClean="0">
                  <a:solidFill>
                    <a:schemeClr val="tx1"/>
                  </a:solidFill>
                </a:rPr>
                <a:t> </a:t>
              </a:r>
            </a:p>
            <a:p>
              <a:pPr algn="ctr"/>
              <a:endParaRPr kumimoji="1" lang="ja-JP" altLang="en-US" dirty="0"/>
            </a:p>
          </p:txBody>
        </p:sp>
        <p:grpSp>
          <p:nvGrpSpPr>
            <p:cNvPr id="127" name="グループ化 126"/>
            <p:cNvGrpSpPr/>
            <p:nvPr/>
          </p:nvGrpSpPr>
          <p:grpSpPr>
            <a:xfrm>
              <a:off x="783293" y="2383413"/>
              <a:ext cx="1939040" cy="2177961"/>
              <a:chOff x="783293" y="2383413"/>
              <a:chExt cx="1939040" cy="2177961"/>
            </a:xfrm>
          </p:grpSpPr>
          <p:cxnSp>
            <p:nvCxnSpPr>
              <p:cNvPr id="143" name="直線コネクタ 142"/>
              <p:cNvCxnSpPr/>
              <p:nvPr/>
            </p:nvCxnSpPr>
            <p:spPr>
              <a:xfrm flipH="1">
                <a:off x="990288" y="2404192"/>
                <a:ext cx="7029" cy="21252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1206312" y="2442637"/>
                <a:ext cx="0" cy="21162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1422336"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1638360" y="2442637"/>
                <a:ext cx="0" cy="21187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a:stCxn id="128" idx="2"/>
              </p:cNvCxnSpPr>
              <p:nvPr/>
            </p:nvCxnSpPr>
            <p:spPr>
              <a:xfrm>
                <a:off x="1858791" y="2442637"/>
                <a:ext cx="4225" cy="21187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2070408"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2502456" y="2404192"/>
                <a:ext cx="0" cy="21546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H="1">
                <a:off x="2718481" y="2383413"/>
                <a:ext cx="385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783293" y="2388537"/>
                <a:ext cx="193518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8" name="正方形/長方形 127"/>
            <p:cNvSpPr/>
            <p:nvPr/>
          </p:nvSpPr>
          <p:spPr>
            <a:xfrm>
              <a:off x="1561273" y="2073305"/>
              <a:ext cx="595036" cy="369332"/>
            </a:xfrm>
            <a:prstGeom prst="rect">
              <a:avLst/>
            </a:prstGeom>
          </p:spPr>
          <p:txBody>
            <a:bodyPr wrap="none">
              <a:spAutoFit/>
            </a:bodyPr>
            <a:lstStyle/>
            <a:p>
              <a:pPr algn="ctr"/>
              <a:r>
                <a:rPr lang="ja-JP" altLang="en-US" dirty="0"/>
                <a:t>壁</a:t>
              </a:r>
              <a:r>
                <a:rPr lang="en-US" altLang="ja-JP" dirty="0"/>
                <a:t>A</a:t>
              </a:r>
              <a:endParaRPr lang="ja-JP" altLang="en-US" dirty="0"/>
            </a:p>
          </p:txBody>
        </p:sp>
        <p:sp>
          <p:nvSpPr>
            <p:cNvPr id="130" name="正方形/長方形 129"/>
            <p:cNvSpPr/>
            <p:nvPr/>
          </p:nvSpPr>
          <p:spPr>
            <a:xfrm rot="16200000">
              <a:off x="361297" y="3285768"/>
              <a:ext cx="513407" cy="351631"/>
            </a:xfrm>
            <a:prstGeom prst="rect">
              <a:avLst/>
            </a:prstGeom>
          </p:spPr>
          <p:txBody>
            <a:bodyPr wrap="none">
              <a:spAutoFit/>
            </a:bodyPr>
            <a:lstStyle/>
            <a:p>
              <a:r>
                <a:rPr lang="ja-JP" altLang="en-US" dirty="0"/>
                <a:t>壁</a:t>
              </a:r>
              <a:r>
                <a:rPr lang="en-US" altLang="ja-JP" dirty="0"/>
                <a:t>B</a:t>
              </a:r>
              <a:endParaRPr lang="ja-JP" altLang="en-US" dirty="0"/>
            </a:p>
          </p:txBody>
        </p:sp>
        <p:sp>
          <p:nvSpPr>
            <p:cNvPr id="131" name="正方形/長方形 130"/>
            <p:cNvSpPr/>
            <p:nvPr/>
          </p:nvSpPr>
          <p:spPr>
            <a:xfrm rot="16200000">
              <a:off x="-430865" y="3347216"/>
              <a:ext cx="2167207" cy="26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33" name="グループ化 132"/>
            <p:cNvGrpSpPr/>
            <p:nvPr/>
          </p:nvGrpSpPr>
          <p:grpSpPr>
            <a:xfrm rot="5400000">
              <a:off x="976823" y="2365899"/>
              <a:ext cx="1732044" cy="2177962"/>
              <a:chOff x="990289" y="2383412"/>
              <a:chExt cx="1732044" cy="2177962"/>
            </a:xfrm>
          </p:grpSpPr>
          <p:cxnSp>
            <p:nvCxnSpPr>
              <p:cNvPr id="134" name="直線コネクタ 133"/>
              <p:cNvCxnSpPr/>
              <p:nvPr/>
            </p:nvCxnSpPr>
            <p:spPr>
              <a:xfrm rot="16200000" flipH="1">
                <a:off x="-77368" y="3461824"/>
                <a:ext cx="21353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1206312"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rot="16200000" flipH="1">
                <a:off x="349304" y="3456446"/>
                <a:ext cx="2146069"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1638360" y="2394167"/>
                <a:ext cx="0"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1863015" y="2383413"/>
                <a:ext cx="5002"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2070408" y="2383413"/>
                <a:ext cx="0" cy="2177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2286432" y="2383413"/>
                <a:ext cx="0" cy="2175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2502456" y="2394167"/>
                <a:ext cx="0" cy="216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flipH="1">
                <a:off x="2718481" y="2394167"/>
                <a:ext cx="3852" cy="21672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25" name="正方形/長方形 24"/>
          <p:cNvSpPr/>
          <p:nvPr/>
        </p:nvSpPr>
        <p:spPr>
          <a:xfrm>
            <a:off x="4154170" y="5070923"/>
            <a:ext cx="4881633" cy="461665"/>
          </a:xfrm>
          <a:prstGeom prst="rect">
            <a:avLst/>
          </a:prstGeom>
        </p:spPr>
        <p:txBody>
          <a:bodyPr wrap="square">
            <a:spAutoFit/>
          </a:bodyPr>
          <a:lstStyle/>
          <a:p>
            <a:pPr marL="342900" indent="-342900">
              <a:buClr>
                <a:schemeClr val="accent5"/>
              </a:buClr>
              <a:buSzPct val="50000"/>
              <a:buFont typeface="Wingdings" pitchFamily="2" charset="2"/>
              <a:buChar char="u"/>
            </a:pPr>
            <a:r>
              <a:rPr lang="en-US" altLang="ja-JP" sz="2400" dirty="0" smtClean="0"/>
              <a:t>START</a:t>
            </a:r>
            <a:r>
              <a:rPr lang="ja-JP" altLang="en-US" sz="2400" dirty="0" smtClean="0"/>
              <a:t>から</a:t>
            </a:r>
            <a:r>
              <a:rPr lang="en-US" altLang="ja-JP" sz="2400" dirty="0" smtClean="0"/>
              <a:t>GOAL</a:t>
            </a:r>
            <a:r>
              <a:rPr lang="ja-JP" altLang="en-US" sz="2400" dirty="0" smtClean="0"/>
              <a:t>までが</a:t>
            </a:r>
            <a:r>
              <a:rPr lang="en-US" altLang="ja-JP" sz="2400" dirty="0" smtClean="0"/>
              <a:t>1</a:t>
            </a:r>
            <a:r>
              <a:rPr lang="ja-JP" altLang="en-US" sz="2400" dirty="0" smtClean="0"/>
              <a:t>試行</a:t>
            </a:r>
            <a:endParaRPr lang="en-US" altLang="ja-JP" sz="2400" dirty="0" smtClean="0"/>
          </a:p>
        </p:txBody>
      </p:sp>
      <mc:AlternateContent xmlns:mc="http://schemas.openxmlformats.org/markup-compatibility/2006">
        <mc:Choice xmlns:a14="http://schemas.microsoft.com/office/drawing/2010/main" Requires="a14">
          <p:sp>
            <p:nvSpPr>
              <p:cNvPr id="26" name="テキスト ボックス 25"/>
              <p:cNvSpPr txBox="1"/>
              <p:nvPr/>
            </p:nvSpPr>
            <p:spPr>
              <a:xfrm>
                <a:off x="4588276" y="3936177"/>
                <a:ext cx="4142416" cy="13578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𝑟</m:t>
                      </m:r>
                      <m:r>
                        <a:rPr kumimoji="1" lang="en-US" altLang="ja-JP" sz="2000" b="0" i="1" smtClean="0">
                          <a:latin typeface="Cambria Math"/>
                        </a:rPr>
                        <m:t>=   </m:t>
                      </m:r>
                      <m:d>
                        <m:dPr>
                          <m:ctrlPr>
                            <a:rPr kumimoji="1" lang="en-US" altLang="ja-JP" sz="2000" b="0" i="1" smtClean="0">
                              <a:latin typeface="Cambria Math"/>
                            </a:rPr>
                          </m:ctrlPr>
                        </m:dPr>
                        <m:e>
                          <m:r>
                            <a:rPr kumimoji="1" lang="en-US" altLang="ja-JP" sz="2000" b="0" i="1" smtClean="0">
                              <a:latin typeface="Cambria Math"/>
                            </a:rPr>
                            <m:t>10  −   </m:t>
                          </m:r>
                          <m:sSub>
                            <m:sSubPr>
                              <m:ctrlPr>
                                <a:rPr kumimoji="1" lang="en-US" altLang="ja-JP" sz="2000" b="0" i="1" smtClean="0">
                                  <a:latin typeface="Cambria Math"/>
                                </a:rPr>
                              </m:ctrlPr>
                            </m:sSubPr>
                            <m:e>
                              <m:r>
                                <a:rPr kumimoji="1" lang="en-US" altLang="ja-JP" sz="2000" b="0" i="1" smtClean="0">
                                  <a:latin typeface="Cambria Math"/>
                                </a:rPr>
                                <m:t>𝑑</m:t>
                              </m:r>
                            </m:e>
                            <m:sub>
                              <m:r>
                                <a:rPr kumimoji="1" lang="en-US" altLang="ja-JP" sz="2000" b="0" i="1" smtClean="0">
                                  <a:latin typeface="Cambria Math"/>
                                </a:rPr>
                                <m:t>𝐴</m:t>
                              </m:r>
                            </m:sub>
                          </m:sSub>
                        </m:e>
                      </m:d>
                      <m:r>
                        <a:rPr kumimoji="1" lang="en-US" altLang="ja-JP" sz="2000" b="0" i="1" smtClean="0">
                          <a:latin typeface="Cambria Math"/>
                        </a:rPr>
                        <m:t>+</m:t>
                      </m:r>
                      <m:d>
                        <m:dPr>
                          <m:ctrlPr>
                            <a:rPr lang="en-US" altLang="ja-JP" sz="2000" i="1">
                              <a:latin typeface="Cambria Math"/>
                            </a:rPr>
                          </m:ctrlPr>
                        </m:dPr>
                        <m:e>
                          <m:r>
                            <a:rPr lang="en-US" altLang="ja-JP" sz="2000" i="1">
                              <a:latin typeface="Cambria Math"/>
                            </a:rPr>
                            <m:t>10  −   </m:t>
                          </m:r>
                          <m:sSub>
                            <m:sSubPr>
                              <m:ctrlPr>
                                <a:rPr lang="en-US" altLang="ja-JP" sz="2000" i="1">
                                  <a:latin typeface="Cambria Math"/>
                                </a:rPr>
                              </m:ctrlPr>
                            </m:sSubPr>
                            <m:e>
                              <m:r>
                                <a:rPr lang="en-US" altLang="ja-JP" sz="2000" i="1">
                                  <a:latin typeface="Cambria Math"/>
                                </a:rPr>
                                <m:t>𝑑</m:t>
                              </m:r>
                            </m:e>
                            <m:sub>
                              <m:r>
                                <a:rPr lang="en-US" altLang="ja-JP" sz="2000" b="0" i="1" smtClean="0">
                                  <a:latin typeface="Cambria Math"/>
                                </a:rPr>
                                <m:t>𝐵</m:t>
                              </m:r>
                            </m:sub>
                          </m:sSub>
                        </m:e>
                      </m:d>
                    </m:oMath>
                  </m:oMathPara>
                </a14:m>
                <a:endParaRPr kumimoji="1" lang="en-US" altLang="ja-JP" sz="2000" dirty="0" smtClean="0"/>
              </a:p>
              <a:p>
                <a:r>
                  <a:rPr lang="en-US" altLang="ja-JP" sz="2000" dirty="0"/>
                  <a:t> </a:t>
                </a:r>
                <a14:m>
                  <m:oMath xmlns:m="http://schemas.openxmlformats.org/officeDocument/2006/math">
                    <m:sSub>
                      <m:sSubPr>
                        <m:ctrlPr>
                          <a:rPr lang="en-US" altLang="ja-JP" sz="2000" i="1">
                            <a:latin typeface="Cambria Math"/>
                          </a:rPr>
                        </m:ctrlPr>
                      </m:sSubPr>
                      <m:e>
                        <m:r>
                          <a:rPr lang="en-US" altLang="ja-JP" sz="2000" b="0" i="1" smtClean="0">
                            <a:latin typeface="Cambria Math"/>
                          </a:rPr>
                          <m:t>                </m:t>
                        </m:r>
                        <m:r>
                          <a:rPr lang="en-US" altLang="ja-JP" sz="2000" i="1">
                            <a:latin typeface="Cambria Math"/>
                          </a:rPr>
                          <m:t>𝑑</m:t>
                        </m:r>
                      </m:e>
                      <m:sub>
                        <m:r>
                          <a:rPr lang="en-US" altLang="ja-JP" sz="2000" i="1">
                            <a:latin typeface="Cambria Math"/>
                          </a:rPr>
                          <m:t>𝐴</m:t>
                        </m:r>
                      </m:sub>
                    </m:sSub>
                    <m:r>
                      <a:rPr lang="en-US" altLang="ja-JP" sz="2000" b="0" i="1" smtClean="0">
                        <a:latin typeface="Cambria Math"/>
                      </a:rPr>
                      <m:t>:</m:t>
                    </m:r>
                    <m:r>
                      <a:rPr lang="ja-JP" altLang="en-US" sz="2000" b="0" i="1" smtClean="0">
                        <a:latin typeface="Cambria Math"/>
                      </a:rPr>
                      <m:t>壁</m:t>
                    </m:r>
                    <m:r>
                      <a:rPr lang="ja-JP" altLang="en-US" sz="2000" b="0" i="1" smtClean="0">
                        <a:latin typeface="Cambria Math"/>
                      </a:rPr>
                      <m:t>𝐴</m:t>
                    </m:r>
                    <m:r>
                      <a:rPr lang="ja-JP" altLang="en-US" sz="2000" i="1">
                        <a:latin typeface="Cambria Math"/>
                      </a:rPr>
                      <m:t>まで</m:t>
                    </m:r>
                    <m:r>
                      <a:rPr lang="ja-JP" altLang="en-US" sz="2000" b="0" i="1" smtClean="0">
                        <a:latin typeface="Cambria Math"/>
                      </a:rPr>
                      <m:t>の</m:t>
                    </m:r>
                    <m:r>
                      <a:rPr lang="ja-JP" altLang="en-US" sz="2000" i="1">
                        <a:latin typeface="Cambria Math"/>
                      </a:rPr>
                      <m:t>距離</m:t>
                    </m:r>
                  </m:oMath>
                </a14:m>
                <a:endParaRPr lang="en-US" altLang="ja-JP" sz="20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a:rPr>
                          </m:ctrlPr>
                        </m:sSubPr>
                        <m:e>
                          <m:r>
                            <a:rPr lang="en-US" altLang="ja-JP" sz="2000" i="1">
                              <a:latin typeface="Cambria Math"/>
                            </a:rPr>
                            <m:t>𝑑</m:t>
                          </m:r>
                        </m:e>
                        <m:sub>
                          <m:r>
                            <a:rPr lang="en-US" altLang="ja-JP" sz="2000" b="0" i="1" smtClean="0">
                              <a:latin typeface="Cambria Math"/>
                            </a:rPr>
                            <m:t>𝐵</m:t>
                          </m:r>
                        </m:sub>
                      </m:sSub>
                      <m:r>
                        <a:rPr lang="en-US" altLang="ja-JP" sz="2000" i="1">
                          <a:latin typeface="Cambria Math"/>
                        </a:rPr>
                        <m:t>:</m:t>
                      </m:r>
                      <m:r>
                        <a:rPr lang="ja-JP" altLang="en-US" sz="2000" i="1">
                          <a:latin typeface="Cambria Math"/>
                        </a:rPr>
                        <m:t>壁</m:t>
                      </m:r>
                      <m:r>
                        <a:rPr lang="en-US" altLang="ja-JP" sz="2000" b="0" i="1" smtClean="0">
                          <a:latin typeface="Cambria Math"/>
                        </a:rPr>
                        <m:t>𝐵</m:t>
                      </m:r>
                      <m:r>
                        <a:rPr lang="ja-JP" altLang="en-US" sz="2000" i="1">
                          <a:latin typeface="Cambria Math"/>
                        </a:rPr>
                        <m:t>までの距離</m:t>
                      </m:r>
                    </m:oMath>
                  </m:oMathPara>
                </a14:m>
                <a:endParaRPr lang="ja-JP" altLang="en-US" sz="2000" dirty="0"/>
              </a:p>
              <a:p>
                <a:endParaRPr kumimoji="1" lang="ja-JP" altLang="en-US" sz="2000" dirty="0"/>
              </a:p>
            </p:txBody>
          </p:sp>
        </mc:Choice>
        <mc:Fallback>
          <p:sp>
            <p:nvSpPr>
              <p:cNvPr id="26" name="テキスト ボックス 25"/>
              <p:cNvSpPr txBox="1">
                <a:spLocks noRot="1" noChangeAspect="1" noMove="1" noResize="1" noEditPoints="1" noAdjustHandles="1" noChangeArrowheads="1" noChangeShapeType="1" noTextEdit="1"/>
              </p:cNvSpPr>
              <p:nvPr/>
            </p:nvSpPr>
            <p:spPr>
              <a:xfrm>
                <a:off x="4588276" y="3936177"/>
                <a:ext cx="4142416" cy="1357808"/>
              </a:xfrm>
              <a:prstGeom prst="rect">
                <a:avLst/>
              </a:prstGeom>
              <a:blipFill rotWithShape="1">
                <a:blip r:embed="rId2"/>
                <a:stretch>
                  <a:fillRect/>
                </a:stretch>
              </a:blipFill>
            </p:spPr>
            <p:txBody>
              <a:bodyPr/>
              <a:lstStyle/>
              <a:p>
                <a:r>
                  <a:rPr lang="ja-JP" altLang="en-US">
                    <a:noFill/>
                  </a:rPr>
                  <a:t> </a:t>
                </a:r>
              </a:p>
            </p:txBody>
          </p:sp>
        </mc:Fallback>
      </mc:AlternateContent>
      <p:sp>
        <p:nvSpPr>
          <p:cNvPr id="30" name="テキスト ボックス 29"/>
          <p:cNvSpPr txBox="1"/>
          <p:nvPr/>
        </p:nvSpPr>
        <p:spPr>
          <a:xfrm>
            <a:off x="-36512" y="1876182"/>
            <a:ext cx="862737" cy="369332"/>
          </a:xfrm>
          <a:prstGeom prst="rect">
            <a:avLst/>
          </a:prstGeom>
          <a:noFill/>
        </p:spPr>
        <p:txBody>
          <a:bodyPr wrap="none" rtlCol="0">
            <a:spAutoFit/>
          </a:bodyPr>
          <a:lstStyle/>
          <a:p>
            <a:r>
              <a:rPr lang="en-US" altLang="ja-JP" dirty="0" smtClean="0"/>
              <a:t>GOAL</a:t>
            </a:r>
            <a:endParaRPr kumimoji="1" lang="ja-JP" altLang="en-US" dirty="0"/>
          </a:p>
        </p:txBody>
      </p:sp>
      <p:sp>
        <p:nvSpPr>
          <p:cNvPr id="46" name="上矢印 45"/>
          <p:cNvSpPr/>
          <p:nvPr/>
        </p:nvSpPr>
        <p:spPr>
          <a:xfrm rot="5400000">
            <a:off x="1497116" y="4577473"/>
            <a:ext cx="527627" cy="1764929"/>
          </a:xfrm>
          <a:prstGeom prst="upArrow">
            <a:avLst/>
          </a:prstGeom>
          <a:gradFill>
            <a:gsLst>
              <a:gs pos="84576">
                <a:schemeClr val="accent2">
                  <a:lumMod val="40000"/>
                  <a:lumOff val="60000"/>
                </a:schemeClr>
              </a:gs>
              <a:gs pos="42000">
                <a:schemeClr val="accent2">
                  <a:lumMod val="60000"/>
                  <a:lumOff val="40000"/>
                </a:schemeClr>
              </a:gs>
              <a:gs pos="0">
                <a:schemeClr val="accent2"/>
              </a:gs>
              <a:gs pos="100000">
                <a:schemeClr val="bg2"/>
              </a:gs>
            </a:gsLst>
            <a:lin ang="5400000" scaled="1"/>
          </a:gradFill>
          <a:ln>
            <a:solidFill>
              <a:schemeClr val="accent2"/>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p:cNvSpPr txBox="1"/>
          <p:nvPr/>
        </p:nvSpPr>
        <p:spPr>
          <a:xfrm>
            <a:off x="422210" y="5210599"/>
            <a:ext cx="375934" cy="369332"/>
          </a:xfrm>
          <a:prstGeom prst="rect">
            <a:avLst/>
          </a:prstGeom>
          <a:noFill/>
        </p:spPr>
        <p:txBody>
          <a:bodyPr wrap="square" rtlCol="0">
            <a:spAutoFit/>
          </a:bodyPr>
          <a:lstStyle/>
          <a:p>
            <a:r>
              <a:rPr lang="ja-JP" altLang="en-US" dirty="0" smtClean="0"/>
              <a:t>高</a:t>
            </a:r>
            <a:endParaRPr kumimoji="1" lang="ja-JP" altLang="en-US" dirty="0"/>
          </a:p>
        </p:txBody>
      </p:sp>
      <p:sp>
        <p:nvSpPr>
          <p:cNvPr id="49" name="テキスト ボックス 48"/>
          <p:cNvSpPr txBox="1"/>
          <p:nvPr/>
        </p:nvSpPr>
        <p:spPr>
          <a:xfrm>
            <a:off x="2691695" y="5275271"/>
            <a:ext cx="472546" cy="369332"/>
          </a:xfrm>
          <a:prstGeom prst="rect">
            <a:avLst/>
          </a:prstGeom>
          <a:noFill/>
        </p:spPr>
        <p:txBody>
          <a:bodyPr wrap="square" rtlCol="0">
            <a:spAutoFit/>
          </a:bodyPr>
          <a:lstStyle/>
          <a:p>
            <a:r>
              <a:rPr lang="ja-JP" altLang="en-US" dirty="0" smtClean="0"/>
              <a:t>低</a:t>
            </a:r>
            <a:endParaRPr kumimoji="1" lang="ja-JP" altLang="en-US" dirty="0"/>
          </a:p>
        </p:txBody>
      </p:sp>
      <p:sp>
        <p:nvSpPr>
          <p:cNvPr id="50" name="テキスト ボックス 49"/>
          <p:cNvSpPr txBox="1"/>
          <p:nvPr/>
        </p:nvSpPr>
        <p:spPr>
          <a:xfrm>
            <a:off x="1439707" y="5723751"/>
            <a:ext cx="661799" cy="369332"/>
          </a:xfrm>
          <a:prstGeom prst="rect">
            <a:avLst/>
          </a:prstGeom>
          <a:noFill/>
        </p:spPr>
        <p:txBody>
          <a:bodyPr wrap="square" rtlCol="0">
            <a:spAutoFit/>
          </a:bodyPr>
          <a:lstStyle/>
          <a:p>
            <a:r>
              <a:rPr lang="ja-JP" altLang="en-US" dirty="0"/>
              <a:t>報酬</a:t>
            </a:r>
            <a:endParaRPr kumimoji="1" lang="ja-JP" altLang="en-US" dirty="0"/>
          </a:p>
        </p:txBody>
      </p:sp>
    </p:spTree>
    <p:extLst>
      <p:ext uri="{BB962C8B-B14F-4D97-AF65-F5344CB8AC3E}">
        <p14:creationId xmlns:p14="http://schemas.microsoft.com/office/powerpoint/2010/main" val="677823570"/>
      </p:ext>
    </p:extLst>
  </p:cSld>
  <p:clrMapOvr>
    <a:masterClrMapping/>
  </p:clrMapOvr>
  <mc:AlternateContent xmlns:mc="http://schemas.openxmlformats.org/markup-compatibility/2006" xmlns:p14="http://schemas.microsoft.com/office/powerpoint/2010/main">
    <mc:Choice Requires="p14">
      <p:transition spd="slow" p14:dur="2000" advTm="25250"/>
    </mc:Choice>
    <mc:Fallback xmlns="">
      <p:transition spd="slow" advTm="2525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実験パラメータ</a:t>
            </a:r>
            <a:endParaRPr kumimoji="1" lang="ja-JP" altLang="en-US" dirty="0"/>
          </a:p>
        </p:txBody>
      </p:sp>
      <mc:AlternateContent xmlns:mc="http://schemas.openxmlformats.org/markup-compatibility/2006">
        <mc:Choice xmlns:a14="http://schemas.microsoft.com/office/drawing/2010/main" Requires="a14">
          <p:graphicFrame>
            <p:nvGraphicFramePr>
              <p:cNvPr id="4" name="表 3"/>
              <p:cNvGraphicFramePr>
                <a:graphicFrameLocks noGrp="1"/>
              </p:cNvGraphicFramePr>
              <p:nvPr>
                <p:extLst>
                  <p:ext uri="{D42A27DB-BD31-4B8C-83A1-F6EECF244321}">
                    <p14:modId xmlns:p14="http://schemas.microsoft.com/office/powerpoint/2010/main" val="935724468"/>
                  </p:ext>
                </p:extLst>
              </p:nvPr>
            </p:nvGraphicFramePr>
            <p:xfrm>
              <a:off x="1691680" y="1844824"/>
              <a:ext cx="6218664" cy="4439031"/>
            </p:xfrm>
            <a:graphic>
              <a:graphicData uri="http://schemas.openxmlformats.org/drawingml/2006/table">
                <a:tbl>
                  <a:tblPr firstRow="1" bandRow="1">
                    <a:tableStyleId>{5940675A-B579-460E-94D1-54222C63F5DA}</a:tableStyleId>
                  </a:tblPr>
                  <a:tblGrid>
                    <a:gridCol w="1629008"/>
                    <a:gridCol w="1517992"/>
                    <a:gridCol w="3071664"/>
                  </a:tblGrid>
                  <a:tr h="0">
                    <a:tc gridSpan="2">
                      <a:txBody>
                        <a:bodyPr/>
                        <a:lstStyle/>
                        <a:p>
                          <a:r>
                            <a:rPr kumimoji="1" lang="ja-JP" altLang="en-US" dirty="0" smtClean="0"/>
                            <a:t>行動選択手法</a:t>
                          </a:r>
                          <a:endParaRPr kumimoji="1" lang="ja-JP" altLang="en-US" dirty="0"/>
                        </a:p>
                      </a:txBody>
                      <a:tcPr/>
                    </a:tc>
                    <a:tc hMerge="1">
                      <a:txBody>
                        <a:bodyPr/>
                        <a:lstStyle/>
                        <a:p>
                          <a:endParaRPr kumimoji="1" lang="ja-JP" altLang="en-US"/>
                        </a:p>
                      </a:txBody>
                      <a:tcPr/>
                    </a:tc>
                    <a:tc>
                      <a:txBody>
                        <a:bodyPr/>
                        <a:lstStyle/>
                        <a:p>
                          <a:r>
                            <a:rPr kumimoji="1" lang="en-US" altLang="ja-JP" dirty="0" smtClean="0"/>
                            <a:t>ε-greedy</a:t>
                          </a:r>
                          <a:r>
                            <a:rPr kumimoji="1" lang="ja-JP" altLang="en-US" dirty="0" smtClean="0"/>
                            <a:t>法</a:t>
                          </a:r>
                          <a:endParaRPr kumimoji="1" lang="ja-JP" altLang="en-US" dirty="0"/>
                        </a:p>
                      </a:txBody>
                      <a:tcPr/>
                    </a:tc>
                  </a:tr>
                  <a:tr h="0">
                    <a:tc gridSpan="2">
                      <a:txBody>
                        <a:bodyPr/>
                        <a:lstStyle/>
                        <a:p>
                          <a:r>
                            <a:rPr kumimoji="1" lang="ja-JP" altLang="en-US" dirty="0" smtClean="0"/>
                            <a:t>行動評価手法</a:t>
                          </a:r>
                          <a:endParaRPr kumimoji="1" lang="ja-JP" altLang="en-US" dirty="0"/>
                        </a:p>
                      </a:txBody>
                      <a:tcPr/>
                    </a:tc>
                    <a:tc hMerge="1">
                      <a:txBody>
                        <a:bodyPr/>
                        <a:lstStyle/>
                        <a:p>
                          <a:endParaRPr kumimoji="1" lang="ja-JP" altLang="en-US"/>
                        </a:p>
                      </a:txBody>
                      <a:tcPr/>
                    </a:tc>
                    <a:tc>
                      <a:txBody>
                        <a:bodyPr/>
                        <a:lstStyle/>
                        <a:p>
                          <a:r>
                            <a:rPr kumimoji="1" lang="ja-JP" altLang="en-US" dirty="0" smtClean="0"/>
                            <a:t>加重平均手法</a:t>
                          </a:r>
                          <a:endParaRPr kumimoji="1" lang="ja-JP" altLang="en-US" dirty="0"/>
                        </a:p>
                      </a:txBody>
                      <a:tcPr/>
                    </a:tc>
                  </a:tr>
                  <a:tr h="0">
                    <a:tc gridSpan="2">
                      <a:txBody>
                        <a:bodyPr/>
                        <a:lstStyle/>
                        <a:p>
                          <a:r>
                            <a:rPr kumimoji="1" lang="ja-JP" altLang="en-US" dirty="0" smtClean="0"/>
                            <a:t>試行回数</a:t>
                          </a:r>
                          <a:endParaRPr kumimoji="1" lang="ja-JP" altLang="en-US" dirty="0"/>
                        </a:p>
                      </a:txBody>
                      <a:tcPr/>
                    </a:tc>
                    <a:tc hMerge="1">
                      <a:txBody>
                        <a:bodyPr/>
                        <a:lstStyle/>
                        <a:p>
                          <a:endParaRPr kumimoji="1" lang="ja-JP" altLang="en-US"/>
                        </a:p>
                      </a:txBody>
                      <a:tcPr/>
                    </a:tc>
                    <a:tc>
                      <a:txBody>
                        <a:bodyPr/>
                        <a:lstStyle/>
                        <a:p>
                          <a:r>
                            <a:rPr kumimoji="1" lang="en-US" altLang="ja-JP" dirty="0" smtClean="0"/>
                            <a:t>10000</a:t>
                          </a:r>
                          <a:r>
                            <a:rPr kumimoji="1" lang="ja-JP" altLang="en-US" dirty="0" smtClean="0"/>
                            <a:t>回</a:t>
                          </a:r>
                          <a:endParaRPr kumimoji="1" lang="ja-JP" altLang="en-US" dirty="0"/>
                        </a:p>
                      </a:txBody>
                      <a:tcPr/>
                    </a:tc>
                  </a:tr>
                  <a:tr h="370840">
                    <a:tc gridSpan="2">
                      <a:txBody>
                        <a:bodyPr/>
                        <a:lstStyle/>
                        <a:p>
                          <a:r>
                            <a:rPr kumimoji="1" lang="ja-JP" altLang="en-US" dirty="0" smtClean="0"/>
                            <a:t>探査行動の確率</a:t>
                          </a:r>
                          <a:r>
                            <a:rPr kumimoji="1" lang="en-US" altLang="ja-JP" dirty="0" smtClean="0"/>
                            <a:t>:ε</a:t>
                          </a:r>
                          <a:endParaRPr kumimoji="1" lang="ja-JP" altLang="en-US" dirty="0"/>
                        </a:p>
                      </a:txBody>
                      <a:tcPr/>
                    </a:tc>
                    <a:tc hMerge="1">
                      <a:txBody>
                        <a:bodyPr/>
                        <a:lstStyle/>
                        <a:p>
                          <a:endParaRPr kumimoji="1" lang="ja-JP" altLang="en-US"/>
                        </a:p>
                      </a:txBody>
                      <a:tcPr/>
                    </a:tc>
                    <a:tc>
                      <a:txBody>
                        <a:bodyPr/>
                        <a:lstStyle/>
                        <a:p>
                          <a:r>
                            <a:rPr kumimoji="1" lang="en-US" altLang="ja-JP" dirty="0" smtClean="0"/>
                            <a:t>0.05</a:t>
                          </a:r>
                          <a:endParaRPr kumimoji="1" lang="ja-JP" altLang="en-US" dirty="0"/>
                        </a:p>
                      </a:txBody>
                      <a:tcPr/>
                    </a:tc>
                  </a:tr>
                  <a:tr h="370840">
                    <a:tc gridSpan="2">
                      <a:txBody>
                        <a:bodyPr/>
                        <a:lstStyle/>
                        <a:p>
                          <a:r>
                            <a:rPr kumimoji="1" lang="ja-JP" altLang="en-US" dirty="0" smtClean="0"/>
                            <a:t>学習率</a:t>
                          </a:r>
                          <a:r>
                            <a:rPr kumimoji="1" lang="en-US" altLang="ja-JP" dirty="0" smtClean="0"/>
                            <a:t>:α</a:t>
                          </a:r>
                          <a:endParaRPr kumimoji="1" lang="ja-JP" altLang="en-US" dirty="0"/>
                        </a:p>
                      </a:txBody>
                      <a:tcPr/>
                    </a:tc>
                    <a:tc hMerge="1">
                      <a:txBody>
                        <a:bodyPr/>
                        <a:lstStyle/>
                        <a:p>
                          <a:endParaRPr kumimoji="1" lang="ja-JP" altLang="en-US"/>
                        </a:p>
                      </a:txBody>
                      <a:tcPr/>
                    </a:tc>
                    <a:tc>
                      <a:txBody>
                        <a:bodyPr/>
                        <a:lstStyle/>
                        <a:p>
                          <a:r>
                            <a:rPr kumimoji="1" lang="en-US" altLang="ja-JP" dirty="0" smtClean="0"/>
                            <a:t>0.1</a:t>
                          </a:r>
                          <a:endParaRPr kumimoji="1" lang="ja-JP" altLang="en-US" dirty="0"/>
                        </a:p>
                      </a:txBody>
                      <a:tcPr/>
                    </a:tc>
                  </a:tr>
                  <a:tr h="370840">
                    <a:tc gridSpan="2">
                      <a:txBody>
                        <a:bodyPr/>
                        <a:lstStyle/>
                        <a:p>
                          <a:r>
                            <a:rPr kumimoji="1" lang="ja-JP" altLang="en-US" dirty="0" smtClean="0"/>
                            <a:t>Ｑ値の初期値</a:t>
                          </a:r>
                          <a:endParaRPr kumimoji="1" lang="ja-JP" altLang="en-US" dirty="0"/>
                        </a:p>
                      </a:txBody>
                      <a:tcPr/>
                    </a:tc>
                    <a:tc hMerge="1">
                      <a:txBody>
                        <a:bodyPr/>
                        <a:lstStyle/>
                        <a:p>
                          <a:endParaRPr kumimoji="1" lang="ja-JP" altLang="en-US"/>
                        </a:p>
                      </a:txBody>
                      <a:tcPr/>
                    </a:tc>
                    <a:tc>
                      <a:txBody>
                        <a:bodyPr/>
                        <a:lstStyle/>
                        <a:p>
                          <a:r>
                            <a:rPr kumimoji="1" lang="en-US" altLang="ja-JP" dirty="0" smtClean="0"/>
                            <a:t>0.0</a:t>
                          </a:r>
                          <a:endParaRPr kumimoji="1" lang="ja-JP" altLang="en-US" dirty="0"/>
                        </a:p>
                      </a:txBody>
                      <a:tcPr/>
                    </a:tc>
                  </a:tr>
                  <a:tr h="370840">
                    <a:tc gridSpan="2">
                      <a:txBody>
                        <a:bodyPr/>
                        <a:lstStyle/>
                        <a:p>
                          <a:r>
                            <a:rPr kumimoji="1" lang="ja-JP" altLang="en-US" dirty="0" smtClean="0"/>
                            <a:t>最少状態数</a:t>
                          </a:r>
                          <a:r>
                            <a:rPr kumimoji="1" lang="en-US" altLang="ja-JP" dirty="0" smtClean="0"/>
                            <a:t>:</a:t>
                          </a:r>
                          <a14:m>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𝑚𝑖𝑛</m:t>
                                  </m:r>
                                </m:sub>
                              </m:sSub>
                            </m:oMath>
                          </a14:m>
                          <a:endParaRPr kumimoji="1" lang="ja-JP" altLang="en-US" dirty="0"/>
                        </a:p>
                      </a:txBody>
                      <a:tcPr/>
                    </a:tc>
                    <a:tc hMerge="1">
                      <a:txBody>
                        <a:bodyPr/>
                        <a:lstStyle/>
                        <a:p>
                          <a:endParaRPr kumimoji="1" lang="ja-JP" altLang="en-US"/>
                        </a:p>
                      </a:txBody>
                      <a:tcPr/>
                    </a:tc>
                    <a:tc>
                      <a:txBody>
                        <a:bodyPr/>
                        <a:lstStyle/>
                        <a:p>
                          <a:r>
                            <a:rPr kumimoji="1" lang="en-US" altLang="ja-JP" dirty="0" smtClean="0"/>
                            <a:t>1</a:t>
                          </a:r>
                          <a:endParaRPr kumimoji="1" lang="ja-JP" altLang="en-US" dirty="0"/>
                        </a:p>
                      </a:txBody>
                      <a:tcPr/>
                    </a:tc>
                  </a:tr>
                  <a:tr h="370840">
                    <a:tc gridSpan="2">
                      <a:txBody>
                        <a:bodyPr/>
                        <a:lstStyle/>
                        <a:p>
                          <a:r>
                            <a:rPr kumimoji="1" lang="ja-JP" altLang="en-US" dirty="0" smtClean="0"/>
                            <a:t>最大状態数</a:t>
                          </a:r>
                          <a:r>
                            <a:rPr kumimoji="1" lang="en-US" altLang="ja-JP" dirty="0" smtClean="0"/>
                            <a:t>:</a:t>
                          </a:r>
                          <a14:m>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𝑚</m:t>
                                  </m:r>
                                  <m:r>
                                    <a:rPr lang="en-US" altLang="ja-JP" b="0" i="1" smtClean="0">
                                      <a:latin typeface="Cambria Math"/>
                                    </a:rPr>
                                    <m:t>𝑎𝑥</m:t>
                                  </m:r>
                                </m:sub>
                              </m:sSub>
                            </m:oMath>
                          </a14:m>
                          <a:endParaRPr kumimoji="1" lang="ja-JP" altLang="en-US" dirty="0"/>
                        </a:p>
                      </a:txBody>
                      <a:tcPr/>
                    </a:tc>
                    <a:tc hMerge="1">
                      <a:txBody>
                        <a:bodyPr/>
                        <a:lstStyle/>
                        <a:p>
                          <a:endParaRPr kumimoji="1" lang="ja-JP" altLang="en-US"/>
                        </a:p>
                      </a:txBody>
                      <a:tcPr/>
                    </a:tc>
                    <a:tc>
                      <a:txBody>
                        <a:bodyPr/>
                        <a:lstStyle/>
                        <a:p>
                          <a:r>
                            <a:rPr kumimoji="1" lang="en-US" altLang="ja-JP" dirty="0" smtClean="0"/>
                            <a:t>10</a:t>
                          </a:r>
                          <a:endParaRPr kumimoji="1" lang="ja-JP" altLang="en-US" dirty="0"/>
                        </a:p>
                      </a:txBody>
                      <a:tcPr/>
                    </a:tc>
                  </a:tr>
                  <a:tr h="185420">
                    <a:tc rowSpan="2">
                      <a:txBody>
                        <a:bodyPr/>
                        <a:lstStyle/>
                        <a:p>
                          <a:r>
                            <a:rPr kumimoji="1" lang="ja-JP" altLang="en-US" dirty="0" smtClean="0"/>
                            <a:t>初期状態数</a:t>
                          </a:r>
                          <a:endParaRPr kumimoji="1" lang="ja-JP" altLang="en-US" dirty="0"/>
                        </a:p>
                      </a:txBody>
                      <a:tcPr/>
                    </a:tc>
                    <a:tc>
                      <a:txBody>
                        <a:bodyPr/>
                        <a:lstStyle/>
                        <a:p>
                          <a:r>
                            <a:rPr kumimoji="1" lang="ja-JP" altLang="en-US" dirty="0" smtClean="0"/>
                            <a:t>センサＡ</a:t>
                          </a:r>
                          <a:endParaRPr kumimoji="1" lang="ja-JP" altLang="en-US" dirty="0"/>
                        </a:p>
                      </a:txBody>
                      <a:tcPr/>
                    </a:tc>
                    <a:tc>
                      <a:txBody>
                        <a:bodyPr/>
                        <a:lstStyle/>
                        <a:p>
                          <a:r>
                            <a:rPr kumimoji="1" lang="en-US" altLang="ja-JP" dirty="0" smtClean="0"/>
                            <a:t>10</a:t>
                          </a:r>
                          <a:endParaRPr kumimoji="1" lang="ja-JP" altLang="en-US" dirty="0"/>
                        </a:p>
                      </a:txBody>
                      <a:tcPr/>
                    </a:tc>
                  </a:tr>
                  <a:tr h="185420">
                    <a:tc vMerge="1">
                      <a:txBody>
                        <a:bodyPr/>
                        <a:lstStyle/>
                        <a:p>
                          <a:endParaRPr kumimoji="1" lang="ja-JP" altLang="en-US"/>
                        </a:p>
                      </a:txBody>
                      <a:tcPr/>
                    </a:tc>
                    <a:tc>
                      <a:txBody>
                        <a:bodyPr/>
                        <a:lstStyle/>
                        <a:p>
                          <a:r>
                            <a:rPr kumimoji="1" lang="ja-JP" altLang="en-US" dirty="0" smtClean="0"/>
                            <a:t>センサＢ</a:t>
                          </a:r>
                          <a:endParaRPr kumimoji="1" lang="ja-JP" altLang="en-US" dirty="0"/>
                        </a:p>
                      </a:txBody>
                      <a:tcPr/>
                    </a:tc>
                    <a:tc>
                      <a:txBody>
                        <a:bodyPr/>
                        <a:lstStyle/>
                        <a:p>
                          <a:r>
                            <a:rPr kumimoji="1" lang="en-US" altLang="ja-JP" dirty="0" smtClean="0"/>
                            <a:t>10</a:t>
                          </a:r>
                          <a:endParaRPr kumimoji="1" lang="ja-JP" altLang="en-US" dirty="0"/>
                        </a:p>
                      </a:txBody>
                      <a:tcPr/>
                    </a:tc>
                  </a:tr>
                  <a:tr h="185420">
                    <a:tc rowSpan="2">
                      <a:txBody>
                        <a:bodyPr/>
                        <a:lstStyle/>
                        <a:p>
                          <a:r>
                            <a:rPr kumimoji="1" lang="ja-JP" altLang="en-US" dirty="0" smtClean="0"/>
                            <a:t>閾値</a:t>
                          </a:r>
                          <a:endParaRPr kumimoji="1" lang="ja-JP" altLang="en-US" dirty="0"/>
                        </a:p>
                      </a:txBody>
                      <a:tcPr/>
                    </a:tc>
                    <a:tc>
                      <a:txBody>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a:rPr>
                                    </m:ctrlPr>
                                  </m:sSubPr>
                                  <m:e>
                                    <m:r>
                                      <a:rPr lang="en-US" altLang="ja-JP" b="0" i="1" smtClean="0">
                                        <a:latin typeface="Cambria Math"/>
                                      </a:rPr>
                                      <m:t>𝑚</m:t>
                                    </m:r>
                                  </m:e>
                                  <m:sub>
                                    <m:r>
                                      <a:rPr lang="en-US" altLang="ja-JP" b="0" i="1" smtClean="0">
                                        <a:latin typeface="Cambria Math"/>
                                      </a:rPr>
                                      <m:t>𝛼</m:t>
                                    </m:r>
                                  </m:sub>
                                </m:sSub>
                              </m:oMath>
                            </m:oMathPara>
                          </a14:m>
                          <a:endParaRPr kumimoji="1" lang="ja-JP" altLang="en-US" dirty="0"/>
                        </a:p>
                      </a:txBody>
                      <a:tcPr/>
                    </a:tc>
                    <a:tc>
                      <a:txBody>
                        <a:bodyPr/>
                        <a:lstStyle/>
                        <a:p>
                          <a:r>
                            <a:rPr kumimoji="1" lang="en-US" altLang="ja-JP" dirty="0" smtClean="0"/>
                            <a:t>0.2</a:t>
                          </a:r>
                          <a:endParaRPr kumimoji="1" lang="ja-JP" altLang="en-US" dirty="0"/>
                        </a:p>
                      </a:txBody>
                      <a:tcPr/>
                    </a:tc>
                  </a:tr>
                  <a:tr h="378016">
                    <a:tc vMerge="1">
                      <a:txBody>
                        <a:bodyPr/>
                        <a:lstStyle/>
                        <a:p>
                          <a:endParaRPr kumimoji="1" lang="ja-JP" altLang="en-US"/>
                        </a:p>
                      </a:txBody>
                      <a:tcPr/>
                    </a:tc>
                    <a:tc>
                      <a:txBody>
                        <a:bodyPr/>
                        <a:lstStyle/>
                        <a:p>
                          <a:pPr/>
                          <a14:m>
                            <m:oMathPara xmlns:m="http://schemas.openxmlformats.org/officeDocument/2006/math">
                              <m:oMathParaPr>
                                <m:jc m:val="left"/>
                              </m:oMathParaPr>
                              <m:oMath xmlns:m="http://schemas.openxmlformats.org/officeDocument/2006/math">
                                <m:sSub>
                                  <m:sSubPr>
                                    <m:ctrlPr>
                                      <a:rPr lang="en-US" altLang="ja-JP" i="1" smtClean="0">
                                        <a:latin typeface="Cambria Math"/>
                                      </a:rPr>
                                    </m:ctrlPr>
                                  </m:sSubPr>
                                  <m:e>
                                    <m:r>
                                      <a:rPr lang="en-US" altLang="ja-JP" b="0" i="1" smtClean="0">
                                        <a:latin typeface="Cambria Math"/>
                                      </a:rPr>
                                      <m:t>𝑚</m:t>
                                    </m:r>
                                  </m:e>
                                  <m:sub>
                                    <m:r>
                                      <a:rPr lang="en-US" altLang="ja-JP" b="0" i="1" smtClean="0">
                                        <a:latin typeface="Cambria Math"/>
                                      </a:rPr>
                                      <m:t>𝛽</m:t>
                                    </m:r>
                                  </m:sub>
                                </m:sSub>
                              </m:oMath>
                            </m:oMathPara>
                          </a14:m>
                          <a:endParaRPr kumimoji="1" lang="ja-JP" altLang="en-US" dirty="0"/>
                        </a:p>
                      </a:txBody>
                      <a:tcPr/>
                    </a:tc>
                    <a:tc>
                      <a:txBody>
                        <a:bodyPr/>
                        <a:lstStyle/>
                        <a:p>
                          <a:r>
                            <a:rPr kumimoji="1" lang="en-US" altLang="ja-JP" dirty="0" smtClean="0"/>
                            <a:t>0.8</a:t>
                          </a:r>
                          <a:endParaRPr kumimoji="1" lang="ja-JP" altLang="en-US" dirty="0"/>
                        </a:p>
                      </a:txBody>
                      <a:tcPr/>
                    </a:tc>
                  </a:tr>
                </a:tbl>
              </a:graphicData>
            </a:graphic>
          </p:graphicFrame>
        </mc:Choice>
        <mc:Fallback>
          <p:graphicFrame>
            <p:nvGraphicFramePr>
              <p:cNvPr id="4" name="表 3"/>
              <p:cNvGraphicFramePr>
                <a:graphicFrameLocks noGrp="1"/>
              </p:cNvGraphicFramePr>
              <p:nvPr>
                <p:extLst>
                  <p:ext uri="{D42A27DB-BD31-4B8C-83A1-F6EECF244321}">
                    <p14:modId xmlns:p14="http://schemas.microsoft.com/office/powerpoint/2010/main" val="935724468"/>
                  </p:ext>
                </p:extLst>
              </p:nvPr>
            </p:nvGraphicFramePr>
            <p:xfrm>
              <a:off x="1691680" y="1844824"/>
              <a:ext cx="6218664" cy="4439031"/>
            </p:xfrm>
            <a:graphic>
              <a:graphicData uri="http://schemas.openxmlformats.org/drawingml/2006/table">
                <a:tbl>
                  <a:tblPr firstRow="1" bandRow="1">
                    <a:tableStyleId>{5940675A-B579-460E-94D1-54222C63F5DA}</a:tableStyleId>
                  </a:tblPr>
                  <a:tblGrid>
                    <a:gridCol w="1629008"/>
                    <a:gridCol w="1517992"/>
                    <a:gridCol w="3071664"/>
                  </a:tblGrid>
                  <a:tr h="365760">
                    <a:tc gridSpan="2">
                      <a:txBody>
                        <a:bodyPr/>
                        <a:lstStyle/>
                        <a:p>
                          <a:r>
                            <a:rPr kumimoji="1" lang="ja-JP" altLang="en-US" dirty="0" smtClean="0"/>
                            <a:t>行動選択手法</a:t>
                          </a:r>
                          <a:endParaRPr kumimoji="1" lang="ja-JP" altLang="en-US" dirty="0"/>
                        </a:p>
                      </a:txBody>
                      <a:tcPr/>
                    </a:tc>
                    <a:tc hMerge="1">
                      <a:txBody>
                        <a:bodyPr/>
                        <a:lstStyle/>
                        <a:p>
                          <a:endParaRPr kumimoji="1" lang="ja-JP" altLang="en-US"/>
                        </a:p>
                      </a:txBody>
                      <a:tcPr/>
                    </a:tc>
                    <a:tc>
                      <a:txBody>
                        <a:bodyPr/>
                        <a:lstStyle/>
                        <a:p>
                          <a:r>
                            <a:rPr kumimoji="1" lang="en-US" altLang="ja-JP" dirty="0" smtClean="0"/>
                            <a:t>ε-greedy</a:t>
                          </a:r>
                          <a:r>
                            <a:rPr kumimoji="1" lang="ja-JP" altLang="en-US" dirty="0" smtClean="0"/>
                            <a:t>法</a:t>
                          </a:r>
                          <a:endParaRPr kumimoji="1" lang="ja-JP" altLang="en-US" dirty="0"/>
                        </a:p>
                      </a:txBody>
                      <a:tcPr/>
                    </a:tc>
                  </a:tr>
                  <a:tr h="365760">
                    <a:tc gridSpan="2">
                      <a:txBody>
                        <a:bodyPr/>
                        <a:lstStyle/>
                        <a:p>
                          <a:r>
                            <a:rPr kumimoji="1" lang="ja-JP" altLang="en-US" dirty="0" smtClean="0"/>
                            <a:t>行動評価手法</a:t>
                          </a:r>
                          <a:endParaRPr kumimoji="1" lang="ja-JP" altLang="en-US" dirty="0"/>
                        </a:p>
                      </a:txBody>
                      <a:tcPr/>
                    </a:tc>
                    <a:tc hMerge="1">
                      <a:txBody>
                        <a:bodyPr/>
                        <a:lstStyle/>
                        <a:p>
                          <a:endParaRPr kumimoji="1" lang="ja-JP" altLang="en-US"/>
                        </a:p>
                      </a:txBody>
                      <a:tcPr/>
                    </a:tc>
                    <a:tc>
                      <a:txBody>
                        <a:bodyPr/>
                        <a:lstStyle/>
                        <a:p>
                          <a:r>
                            <a:rPr kumimoji="1" lang="ja-JP" altLang="en-US" dirty="0" smtClean="0"/>
                            <a:t>加重平均手法</a:t>
                          </a:r>
                          <a:endParaRPr kumimoji="1" lang="ja-JP" altLang="en-US" dirty="0"/>
                        </a:p>
                      </a:txBody>
                      <a:tcPr/>
                    </a:tc>
                  </a:tr>
                  <a:tr h="365760">
                    <a:tc gridSpan="2">
                      <a:txBody>
                        <a:bodyPr/>
                        <a:lstStyle/>
                        <a:p>
                          <a:r>
                            <a:rPr kumimoji="1" lang="ja-JP" altLang="en-US" dirty="0" smtClean="0"/>
                            <a:t>試行回数</a:t>
                          </a:r>
                          <a:endParaRPr kumimoji="1" lang="ja-JP" altLang="en-US" dirty="0"/>
                        </a:p>
                      </a:txBody>
                      <a:tcPr/>
                    </a:tc>
                    <a:tc hMerge="1">
                      <a:txBody>
                        <a:bodyPr/>
                        <a:lstStyle/>
                        <a:p>
                          <a:endParaRPr kumimoji="1" lang="ja-JP" altLang="en-US"/>
                        </a:p>
                      </a:txBody>
                      <a:tcPr/>
                    </a:tc>
                    <a:tc>
                      <a:txBody>
                        <a:bodyPr/>
                        <a:lstStyle/>
                        <a:p>
                          <a:r>
                            <a:rPr kumimoji="1" lang="en-US" altLang="ja-JP" dirty="0" smtClean="0"/>
                            <a:t>10000</a:t>
                          </a:r>
                          <a:r>
                            <a:rPr kumimoji="1" lang="ja-JP" altLang="en-US" dirty="0" smtClean="0"/>
                            <a:t>回</a:t>
                          </a:r>
                          <a:endParaRPr kumimoji="1" lang="ja-JP" altLang="en-US" dirty="0"/>
                        </a:p>
                      </a:txBody>
                      <a:tcPr/>
                    </a:tc>
                  </a:tr>
                  <a:tr h="370840">
                    <a:tc gridSpan="2">
                      <a:txBody>
                        <a:bodyPr/>
                        <a:lstStyle/>
                        <a:p>
                          <a:r>
                            <a:rPr kumimoji="1" lang="ja-JP" altLang="en-US" dirty="0" smtClean="0"/>
                            <a:t>探査行動の確率</a:t>
                          </a:r>
                          <a:r>
                            <a:rPr kumimoji="1" lang="en-US" altLang="ja-JP" dirty="0" smtClean="0"/>
                            <a:t>:ε</a:t>
                          </a:r>
                          <a:endParaRPr kumimoji="1" lang="ja-JP" altLang="en-US" dirty="0"/>
                        </a:p>
                      </a:txBody>
                      <a:tcPr/>
                    </a:tc>
                    <a:tc hMerge="1">
                      <a:txBody>
                        <a:bodyPr/>
                        <a:lstStyle/>
                        <a:p>
                          <a:endParaRPr kumimoji="1" lang="ja-JP" altLang="en-US"/>
                        </a:p>
                      </a:txBody>
                      <a:tcPr/>
                    </a:tc>
                    <a:tc>
                      <a:txBody>
                        <a:bodyPr/>
                        <a:lstStyle/>
                        <a:p>
                          <a:r>
                            <a:rPr kumimoji="1" lang="en-US" altLang="ja-JP" dirty="0" smtClean="0"/>
                            <a:t>0.05</a:t>
                          </a:r>
                          <a:endParaRPr kumimoji="1" lang="ja-JP" altLang="en-US" dirty="0"/>
                        </a:p>
                      </a:txBody>
                      <a:tcPr/>
                    </a:tc>
                  </a:tr>
                  <a:tr h="370840">
                    <a:tc gridSpan="2">
                      <a:txBody>
                        <a:bodyPr/>
                        <a:lstStyle/>
                        <a:p>
                          <a:r>
                            <a:rPr kumimoji="1" lang="ja-JP" altLang="en-US" dirty="0" smtClean="0"/>
                            <a:t>学習率</a:t>
                          </a:r>
                          <a:r>
                            <a:rPr kumimoji="1" lang="en-US" altLang="ja-JP" dirty="0" smtClean="0"/>
                            <a:t>:α</a:t>
                          </a:r>
                          <a:endParaRPr kumimoji="1" lang="ja-JP" altLang="en-US" dirty="0"/>
                        </a:p>
                      </a:txBody>
                      <a:tcPr/>
                    </a:tc>
                    <a:tc hMerge="1">
                      <a:txBody>
                        <a:bodyPr/>
                        <a:lstStyle/>
                        <a:p>
                          <a:endParaRPr kumimoji="1" lang="ja-JP" altLang="en-US"/>
                        </a:p>
                      </a:txBody>
                      <a:tcPr/>
                    </a:tc>
                    <a:tc>
                      <a:txBody>
                        <a:bodyPr/>
                        <a:lstStyle/>
                        <a:p>
                          <a:r>
                            <a:rPr kumimoji="1" lang="en-US" altLang="ja-JP" dirty="0" smtClean="0"/>
                            <a:t>0.1</a:t>
                          </a:r>
                          <a:endParaRPr kumimoji="1" lang="ja-JP" altLang="en-US" dirty="0"/>
                        </a:p>
                      </a:txBody>
                      <a:tcPr/>
                    </a:tc>
                  </a:tr>
                  <a:tr h="370840">
                    <a:tc gridSpan="2">
                      <a:txBody>
                        <a:bodyPr/>
                        <a:lstStyle/>
                        <a:p>
                          <a:r>
                            <a:rPr kumimoji="1" lang="ja-JP" altLang="en-US" dirty="0" smtClean="0"/>
                            <a:t>Ｑ値の初期値</a:t>
                          </a:r>
                          <a:endParaRPr kumimoji="1" lang="ja-JP" altLang="en-US" dirty="0"/>
                        </a:p>
                      </a:txBody>
                      <a:tcPr/>
                    </a:tc>
                    <a:tc hMerge="1">
                      <a:txBody>
                        <a:bodyPr/>
                        <a:lstStyle/>
                        <a:p>
                          <a:endParaRPr kumimoji="1" lang="ja-JP" altLang="en-US"/>
                        </a:p>
                      </a:txBody>
                      <a:tcPr/>
                    </a:tc>
                    <a:tc>
                      <a:txBody>
                        <a:bodyPr/>
                        <a:lstStyle/>
                        <a:p>
                          <a:r>
                            <a:rPr kumimoji="1" lang="en-US" altLang="ja-JP" dirty="0" smtClean="0"/>
                            <a:t>0.0</a:t>
                          </a:r>
                          <a:endParaRPr kumimoji="1" lang="ja-JP" altLang="en-US" dirty="0"/>
                        </a:p>
                      </a:txBody>
                      <a:tcPr/>
                    </a:tc>
                  </a:tr>
                  <a:tr h="370840">
                    <a:tc gridSpan="2">
                      <a:txBody>
                        <a:bodyPr/>
                        <a:lstStyle/>
                        <a:p>
                          <a:endParaRPr lang="ja-JP"/>
                        </a:p>
                      </a:txBody>
                      <a:tcPr>
                        <a:blipFill rotWithShape="1">
                          <a:blip r:embed="rId2"/>
                          <a:stretch>
                            <a:fillRect l="-194" t="-606557" r="-97674" b="-519672"/>
                          </a:stretch>
                        </a:blipFill>
                      </a:tcPr>
                    </a:tc>
                    <a:tc hMerge="1">
                      <a:txBody>
                        <a:bodyPr/>
                        <a:lstStyle/>
                        <a:p>
                          <a:endParaRPr kumimoji="1" lang="ja-JP" altLang="en-US"/>
                        </a:p>
                      </a:txBody>
                      <a:tcPr/>
                    </a:tc>
                    <a:tc>
                      <a:txBody>
                        <a:bodyPr/>
                        <a:lstStyle/>
                        <a:p>
                          <a:r>
                            <a:rPr kumimoji="1" lang="en-US" altLang="ja-JP" dirty="0" smtClean="0"/>
                            <a:t>1</a:t>
                          </a:r>
                          <a:endParaRPr kumimoji="1" lang="ja-JP" altLang="en-US" dirty="0"/>
                        </a:p>
                      </a:txBody>
                      <a:tcPr/>
                    </a:tc>
                  </a:tr>
                  <a:tr h="370840">
                    <a:tc gridSpan="2">
                      <a:txBody>
                        <a:bodyPr/>
                        <a:lstStyle/>
                        <a:p>
                          <a:endParaRPr lang="ja-JP"/>
                        </a:p>
                      </a:txBody>
                      <a:tcPr>
                        <a:blipFill rotWithShape="1">
                          <a:blip r:embed="rId2"/>
                          <a:stretch>
                            <a:fillRect l="-194" t="-706557" r="-97674" b="-419672"/>
                          </a:stretch>
                        </a:blipFill>
                      </a:tcPr>
                    </a:tc>
                    <a:tc hMerge="1">
                      <a:txBody>
                        <a:bodyPr/>
                        <a:lstStyle/>
                        <a:p>
                          <a:endParaRPr kumimoji="1" lang="ja-JP" altLang="en-US"/>
                        </a:p>
                      </a:txBody>
                      <a:tcPr/>
                    </a:tc>
                    <a:tc>
                      <a:txBody>
                        <a:bodyPr/>
                        <a:lstStyle/>
                        <a:p>
                          <a:r>
                            <a:rPr kumimoji="1" lang="en-US" altLang="ja-JP" dirty="0" smtClean="0"/>
                            <a:t>10</a:t>
                          </a:r>
                          <a:endParaRPr kumimoji="1" lang="ja-JP" altLang="en-US" dirty="0"/>
                        </a:p>
                      </a:txBody>
                      <a:tcPr/>
                    </a:tc>
                  </a:tr>
                  <a:tr h="365760">
                    <a:tc rowSpan="2">
                      <a:txBody>
                        <a:bodyPr/>
                        <a:lstStyle/>
                        <a:p>
                          <a:r>
                            <a:rPr kumimoji="1" lang="ja-JP" altLang="en-US" dirty="0" smtClean="0"/>
                            <a:t>初期状態数</a:t>
                          </a:r>
                          <a:endParaRPr kumimoji="1" lang="ja-JP" altLang="en-US" dirty="0"/>
                        </a:p>
                      </a:txBody>
                      <a:tcPr/>
                    </a:tc>
                    <a:tc>
                      <a:txBody>
                        <a:bodyPr/>
                        <a:lstStyle/>
                        <a:p>
                          <a:r>
                            <a:rPr kumimoji="1" lang="ja-JP" altLang="en-US" dirty="0" smtClean="0"/>
                            <a:t>センサＡ</a:t>
                          </a:r>
                          <a:endParaRPr kumimoji="1" lang="ja-JP" altLang="en-US" dirty="0"/>
                        </a:p>
                      </a:txBody>
                      <a:tcPr/>
                    </a:tc>
                    <a:tc>
                      <a:txBody>
                        <a:bodyPr/>
                        <a:lstStyle/>
                        <a:p>
                          <a:r>
                            <a:rPr kumimoji="1" lang="en-US" altLang="ja-JP" dirty="0" smtClean="0"/>
                            <a:t>10</a:t>
                          </a:r>
                          <a:endParaRPr kumimoji="1" lang="ja-JP" altLang="en-US" dirty="0"/>
                        </a:p>
                      </a:txBody>
                      <a:tcPr/>
                    </a:tc>
                  </a:tr>
                  <a:tr h="365760">
                    <a:tc vMerge="1">
                      <a:txBody>
                        <a:bodyPr/>
                        <a:lstStyle/>
                        <a:p>
                          <a:endParaRPr kumimoji="1" lang="ja-JP" altLang="en-US"/>
                        </a:p>
                      </a:txBody>
                      <a:tcPr/>
                    </a:tc>
                    <a:tc>
                      <a:txBody>
                        <a:bodyPr/>
                        <a:lstStyle/>
                        <a:p>
                          <a:r>
                            <a:rPr kumimoji="1" lang="ja-JP" altLang="en-US" dirty="0" smtClean="0"/>
                            <a:t>センサＢ</a:t>
                          </a:r>
                          <a:endParaRPr kumimoji="1" lang="ja-JP" altLang="en-US" dirty="0"/>
                        </a:p>
                      </a:txBody>
                      <a:tcPr/>
                    </a:tc>
                    <a:tc>
                      <a:txBody>
                        <a:bodyPr/>
                        <a:lstStyle/>
                        <a:p>
                          <a:r>
                            <a:rPr kumimoji="1" lang="en-US" altLang="ja-JP" dirty="0" smtClean="0"/>
                            <a:t>10</a:t>
                          </a:r>
                          <a:endParaRPr kumimoji="1" lang="ja-JP" altLang="en-US" dirty="0"/>
                        </a:p>
                      </a:txBody>
                      <a:tcPr/>
                    </a:tc>
                  </a:tr>
                  <a:tr h="365760">
                    <a:tc rowSpan="2">
                      <a:txBody>
                        <a:bodyPr/>
                        <a:lstStyle/>
                        <a:p>
                          <a:r>
                            <a:rPr kumimoji="1" lang="ja-JP" altLang="en-US" dirty="0" smtClean="0"/>
                            <a:t>閾値</a:t>
                          </a:r>
                          <a:endParaRPr kumimoji="1" lang="ja-JP" altLang="en-US" dirty="0"/>
                        </a:p>
                      </a:txBody>
                      <a:tcPr/>
                    </a:tc>
                    <a:tc>
                      <a:txBody>
                        <a:bodyPr/>
                        <a:lstStyle/>
                        <a:p>
                          <a:endParaRPr lang="ja-JP"/>
                        </a:p>
                      </a:txBody>
                      <a:tcPr>
                        <a:blipFill rotWithShape="1">
                          <a:blip r:embed="rId2"/>
                          <a:stretch>
                            <a:fillRect l="-107631" t="-1020000" r="-202410" b="-126667"/>
                          </a:stretch>
                        </a:blipFill>
                      </a:tcPr>
                    </a:tc>
                    <a:tc>
                      <a:txBody>
                        <a:bodyPr/>
                        <a:lstStyle/>
                        <a:p>
                          <a:r>
                            <a:rPr kumimoji="1" lang="en-US" altLang="ja-JP" dirty="0" smtClean="0"/>
                            <a:t>0.2</a:t>
                          </a:r>
                          <a:endParaRPr kumimoji="1" lang="ja-JP" altLang="en-US" dirty="0"/>
                        </a:p>
                      </a:txBody>
                      <a:tcPr/>
                    </a:tc>
                  </a:tr>
                  <a:tr h="390271">
                    <a:tc vMerge="1">
                      <a:txBody>
                        <a:bodyPr/>
                        <a:lstStyle/>
                        <a:p>
                          <a:endParaRPr kumimoji="1" lang="ja-JP" altLang="en-US"/>
                        </a:p>
                      </a:txBody>
                      <a:tcPr/>
                    </a:tc>
                    <a:tc>
                      <a:txBody>
                        <a:bodyPr/>
                        <a:lstStyle/>
                        <a:p>
                          <a:endParaRPr lang="ja-JP"/>
                        </a:p>
                      </a:txBody>
                      <a:tcPr>
                        <a:blipFill rotWithShape="1">
                          <a:blip r:embed="rId2"/>
                          <a:stretch>
                            <a:fillRect l="-107631" t="-1050000" r="-202410" b="-18750"/>
                          </a:stretch>
                        </a:blipFill>
                      </a:tcPr>
                    </a:tc>
                    <a:tc>
                      <a:txBody>
                        <a:bodyPr/>
                        <a:lstStyle/>
                        <a:p>
                          <a:r>
                            <a:rPr kumimoji="1" lang="en-US" altLang="ja-JP" dirty="0" smtClean="0"/>
                            <a:t>0.8</a:t>
                          </a:r>
                          <a:endParaRPr kumimoji="1" lang="ja-JP" altLang="en-US" dirty="0"/>
                        </a:p>
                      </a:txBody>
                      <a:tcPr/>
                    </a:tc>
                  </a:tr>
                </a:tbl>
              </a:graphicData>
            </a:graphic>
          </p:graphicFrame>
        </mc:Fallback>
      </mc:AlternateContent>
    </p:spTree>
    <p:extLst>
      <p:ext uri="{BB962C8B-B14F-4D97-AF65-F5344CB8AC3E}">
        <p14:creationId xmlns:p14="http://schemas.microsoft.com/office/powerpoint/2010/main" val="2855441842"/>
      </p:ext>
    </p:extLst>
  </p:cSld>
  <p:clrMapOvr>
    <a:masterClrMapping/>
  </p:clrMapOvr>
  <mc:AlternateContent xmlns:mc="http://schemas.openxmlformats.org/markup-compatibility/2006" xmlns:p14="http://schemas.microsoft.com/office/powerpoint/2010/main">
    <mc:Choice Requires="p14">
      <p:transition spd="slow" p14:dur="2000" advTm="7006"/>
    </mc:Choice>
    <mc:Fallback xmlns="">
      <p:transition spd="slow" advTm="700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強化</a:t>
            </a:r>
            <a:r>
              <a:rPr lang="ja-JP" altLang="en-US" dirty="0" smtClean="0"/>
              <a:t>学習の問題点</a:t>
            </a:r>
            <a:endParaRPr kumimoji="1" lang="ja-JP" altLang="en-US" dirty="0"/>
          </a:p>
        </p:txBody>
      </p:sp>
      <p:sp>
        <p:nvSpPr>
          <p:cNvPr id="30" name="テキスト ボックス 29"/>
          <p:cNvSpPr txBox="1"/>
          <p:nvPr/>
        </p:nvSpPr>
        <p:spPr>
          <a:xfrm>
            <a:off x="971464" y="5697061"/>
            <a:ext cx="6647974" cy="830997"/>
          </a:xfrm>
          <a:prstGeom prst="rect">
            <a:avLst/>
          </a:prstGeom>
          <a:noFill/>
        </p:spPr>
        <p:txBody>
          <a:bodyPr wrap="none" rtlCol="0">
            <a:spAutoFit/>
          </a:bodyPr>
          <a:lstStyle/>
          <a:p>
            <a:r>
              <a:rPr kumimoji="1" lang="ja-JP" altLang="en-US" sz="2400" dirty="0" smtClean="0"/>
              <a:t>強化学習では</a:t>
            </a:r>
            <a:r>
              <a:rPr lang="ja-JP" altLang="en-US" sz="2400" dirty="0" smtClean="0">
                <a:solidFill>
                  <a:schemeClr val="accent2"/>
                </a:solidFill>
              </a:rPr>
              <a:t>センサの重要度</a:t>
            </a:r>
            <a:r>
              <a:rPr lang="ja-JP" altLang="en-US" sz="2400" dirty="0" smtClean="0"/>
              <a:t>を考慮していない</a:t>
            </a:r>
            <a:endParaRPr lang="en-US" altLang="ja-JP" sz="2400" dirty="0" smtClean="0"/>
          </a:p>
          <a:p>
            <a:r>
              <a:rPr kumimoji="1" lang="ja-JP" altLang="en-US" sz="2400" dirty="0" smtClean="0"/>
              <a:t>学習空間を構成し学習を行っている</a:t>
            </a:r>
            <a:endParaRPr kumimoji="1" lang="ja-JP" altLang="en-US" sz="2400" dirty="0"/>
          </a:p>
        </p:txBody>
      </p:sp>
      <p:sp>
        <p:nvSpPr>
          <p:cNvPr id="57" name="右矢印 56"/>
          <p:cNvSpPr/>
          <p:nvPr/>
        </p:nvSpPr>
        <p:spPr>
          <a:xfrm>
            <a:off x="4466069" y="3308480"/>
            <a:ext cx="794231" cy="77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00" name="グループ化 199"/>
          <p:cNvGrpSpPr/>
          <p:nvPr/>
        </p:nvGrpSpPr>
        <p:grpSpPr>
          <a:xfrm>
            <a:off x="5171300" y="2280113"/>
            <a:ext cx="3707184" cy="2534215"/>
            <a:chOff x="4939806" y="2166685"/>
            <a:chExt cx="3946551" cy="2718881"/>
          </a:xfrm>
        </p:grpSpPr>
        <p:grpSp>
          <p:nvGrpSpPr>
            <p:cNvPr id="83" name="グループ化 82"/>
            <p:cNvGrpSpPr/>
            <p:nvPr/>
          </p:nvGrpSpPr>
          <p:grpSpPr>
            <a:xfrm>
              <a:off x="5186246" y="2544280"/>
              <a:ext cx="2520280" cy="2232248"/>
              <a:chOff x="983630" y="2852936"/>
              <a:chExt cx="2520280" cy="2232248"/>
            </a:xfrm>
          </p:grpSpPr>
          <p:cxnSp>
            <p:nvCxnSpPr>
              <p:cNvPr id="95" name="直線矢印コネクタ 94"/>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983630" y="4725144"/>
                <a:ext cx="252028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4939806" y="2166685"/>
              <a:ext cx="992579"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sp>
          <p:nvSpPr>
            <p:cNvPr id="82" name="テキスト ボックス 81"/>
            <p:cNvSpPr txBox="1"/>
            <p:nvPr/>
          </p:nvSpPr>
          <p:spPr>
            <a:xfrm>
              <a:off x="6855032" y="4516234"/>
              <a:ext cx="2031325" cy="369332"/>
            </a:xfrm>
            <a:prstGeom prst="rect">
              <a:avLst/>
            </a:prstGeom>
            <a:noFill/>
          </p:spPr>
          <p:txBody>
            <a:bodyPr wrap="none" rtlCol="0">
              <a:spAutoFit/>
            </a:bodyPr>
            <a:lstStyle/>
            <a:p>
              <a:r>
                <a:rPr kumimoji="1" lang="ja-JP" altLang="en-US" dirty="0" smtClean="0"/>
                <a:t>金属検知センサ</a:t>
              </a:r>
              <a:r>
                <a:rPr lang="ja-JP" altLang="en-US" dirty="0" smtClean="0"/>
                <a:t>軸</a:t>
              </a:r>
              <a:endParaRPr kumimoji="1" lang="ja-JP" altLang="en-US" dirty="0"/>
            </a:p>
          </p:txBody>
        </p:sp>
        <p:cxnSp>
          <p:nvCxnSpPr>
            <p:cNvPr id="97" name="直線矢印コネクタ 96"/>
            <p:cNvCxnSpPr/>
            <p:nvPr/>
          </p:nvCxnSpPr>
          <p:spPr>
            <a:xfrm flipV="1">
              <a:off x="5167032" y="3181653"/>
              <a:ext cx="1910298" cy="1579592"/>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5436096" y="2757451"/>
              <a:ext cx="686085" cy="211142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7077330" y="3008374"/>
              <a:ext cx="1569660" cy="369332"/>
            </a:xfrm>
            <a:prstGeom prst="rect">
              <a:avLst/>
            </a:prstGeom>
            <a:noFill/>
          </p:spPr>
          <p:txBody>
            <a:bodyPr wrap="none" rtlCol="0">
              <a:spAutoFit/>
            </a:bodyPr>
            <a:lstStyle/>
            <a:p>
              <a:r>
                <a:rPr lang="ja-JP" altLang="en-US" dirty="0"/>
                <a:t>距離</a:t>
              </a:r>
              <a:r>
                <a:rPr lang="ja-JP" altLang="en-US" dirty="0" smtClean="0"/>
                <a:t>センサ軸</a:t>
              </a:r>
              <a:endParaRPr kumimoji="1" lang="ja-JP" altLang="en-US" dirty="0"/>
            </a:p>
          </p:txBody>
        </p:sp>
        <p:sp>
          <p:nvSpPr>
            <p:cNvPr id="100" name="テキスト ボックス 99"/>
            <p:cNvSpPr txBox="1"/>
            <p:nvPr/>
          </p:nvSpPr>
          <p:spPr>
            <a:xfrm>
              <a:off x="5932385" y="2421490"/>
              <a:ext cx="1338828" cy="369332"/>
            </a:xfrm>
            <a:prstGeom prst="rect">
              <a:avLst/>
            </a:prstGeom>
            <a:noFill/>
          </p:spPr>
          <p:txBody>
            <a:bodyPr wrap="none" rtlCol="0">
              <a:spAutoFit/>
            </a:bodyPr>
            <a:lstStyle/>
            <a:p>
              <a:r>
                <a:rPr lang="ja-JP" altLang="en-US" dirty="0"/>
                <a:t>音</a:t>
              </a:r>
              <a:r>
                <a:rPr lang="ja-JP" altLang="en-US" dirty="0" smtClean="0"/>
                <a:t>センサ軸</a:t>
              </a:r>
              <a:endParaRPr kumimoji="1" lang="ja-JP" altLang="en-US" dirty="0"/>
            </a:p>
          </p:txBody>
        </p:sp>
      </p:grpSp>
      <p:sp>
        <p:nvSpPr>
          <p:cNvPr id="3" name="テキスト ボックス 2"/>
          <p:cNvSpPr txBox="1"/>
          <p:nvPr/>
        </p:nvSpPr>
        <p:spPr>
          <a:xfrm>
            <a:off x="5377618" y="5067485"/>
            <a:ext cx="3500866" cy="369332"/>
          </a:xfrm>
          <a:prstGeom prst="rect">
            <a:avLst/>
          </a:prstGeom>
          <a:noFill/>
        </p:spPr>
        <p:txBody>
          <a:bodyPr wrap="square" rtlCol="0">
            <a:spAutoFit/>
          </a:bodyPr>
          <a:lstStyle/>
          <a:p>
            <a:r>
              <a:rPr lang="ja-JP" altLang="en-US" dirty="0" smtClean="0">
                <a:solidFill>
                  <a:schemeClr val="accent5"/>
                </a:solidFill>
              </a:rPr>
              <a:t>重要度を考慮してない学習空間</a:t>
            </a:r>
            <a:endParaRPr kumimoji="1" lang="ja-JP" altLang="en-US" dirty="0">
              <a:solidFill>
                <a:schemeClr val="accent5"/>
              </a:solidFill>
            </a:endParaRPr>
          </a:p>
        </p:txBody>
      </p:sp>
      <p:sp>
        <p:nvSpPr>
          <p:cNvPr id="4" name="正方形/長方形 3"/>
          <p:cNvSpPr/>
          <p:nvPr/>
        </p:nvSpPr>
        <p:spPr bwMode="auto">
          <a:xfrm>
            <a:off x="5402792" y="4984087"/>
            <a:ext cx="3475691" cy="470242"/>
          </a:xfrm>
          <a:prstGeom prst="rect">
            <a:avLst/>
          </a:prstGeom>
          <a:noFill/>
          <a:ln w="9525" algn="ctr">
            <a:solidFill>
              <a:schemeClr val="tx2"/>
            </a:solidFill>
            <a:round/>
            <a:headEnd/>
            <a:tailEnd/>
          </a:ln>
        </p:spPr>
        <p:txBody>
          <a:bodyPr rtlCol="0" anchor="ctr"/>
          <a:lstStyle/>
          <a:p>
            <a:pPr algn="ctr"/>
            <a:endParaRPr kumimoji="1" lang="ja-JP" altLang="en-US" dirty="0">
              <a:latin typeface="Arial" charset="0"/>
            </a:endParaRPr>
          </a:p>
        </p:txBody>
      </p:sp>
      <p:grpSp>
        <p:nvGrpSpPr>
          <p:cNvPr id="167" name="グループ化 166"/>
          <p:cNvGrpSpPr/>
          <p:nvPr/>
        </p:nvGrpSpPr>
        <p:grpSpPr>
          <a:xfrm>
            <a:off x="297585" y="1836994"/>
            <a:ext cx="3947767" cy="1416291"/>
            <a:chOff x="108328" y="1762636"/>
            <a:chExt cx="4356561" cy="1520364"/>
          </a:xfrm>
        </p:grpSpPr>
        <p:grpSp>
          <p:nvGrpSpPr>
            <p:cNvPr id="168" name="グループ化 167"/>
            <p:cNvGrpSpPr/>
            <p:nvPr/>
          </p:nvGrpSpPr>
          <p:grpSpPr>
            <a:xfrm>
              <a:off x="108328" y="1762636"/>
              <a:ext cx="4356561" cy="1520364"/>
              <a:chOff x="108328" y="1762636"/>
              <a:chExt cx="4356561" cy="1520364"/>
            </a:xfrm>
          </p:grpSpPr>
          <p:sp>
            <p:nvSpPr>
              <p:cNvPr id="170" name="テキスト ボックス 169"/>
              <p:cNvSpPr txBox="1"/>
              <p:nvPr/>
            </p:nvSpPr>
            <p:spPr>
              <a:xfrm>
                <a:off x="3068353" y="1762636"/>
                <a:ext cx="1396536" cy="369332"/>
              </a:xfrm>
              <a:prstGeom prst="rect">
                <a:avLst/>
              </a:prstGeom>
              <a:noFill/>
            </p:spPr>
            <p:txBody>
              <a:bodyPr wrap="none" rtlCol="0">
                <a:spAutoFit/>
              </a:bodyPr>
              <a:lstStyle/>
              <a:p>
                <a:r>
                  <a:rPr kumimoji="1" lang="ja-JP" altLang="en-US" dirty="0" smtClean="0"/>
                  <a:t>重要度</a:t>
                </a:r>
                <a:r>
                  <a:rPr kumimoji="1" lang="en-US" altLang="ja-JP" dirty="0" smtClean="0"/>
                  <a:t>:</a:t>
                </a:r>
                <a:r>
                  <a:rPr kumimoji="1" lang="ja-JP" altLang="en-US" dirty="0" smtClean="0"/>
                  <a:t>高い</a:t>
                </a:r>
                <a:endParaRPr kumimoji="1" lang="ja-JP" altLang="en-US" dirty="0"/>
              </a:p>
            </p:txBody>
          </p:sp>
          <p:grpSp>
            <p:nvGrpSpPr>
              <p:cNvPr id="171" name="グループ化 170"/>
              <p:cNvGrpSpPr/>
              <p:nvPr/>
            </p:nvGrpSpPr>
            <p:grpSpPr>
              <a:xfrm>
                <a:off x="108328" y="1803602"/>
                <a:ext cx="3448886" cy="1479398"/>
                <a:chOff x="375539" y="3668526"/>
                <a:chExt cx="3448886" cy="1479398"/>
              </a:xfrm>
            </p:grpSpPr>
            <p:sp>
              <p:nvSpPr>
                <p:cNvPr id="172" name="角丸四角形 171"/>
                <p:cNvSpPr/>
                <p:nvPr/>
              </p:nvSpPr>
              <p:spPr>
                <a:xfrm>
                  <a:off x="375539" y="3668526"/>
                  <a:ext cx="2741254" cy="272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空き缶ひろいタスク</a:t>
                  </a:r>
                  <a:endParaRPr kumimoji="1" lang="en-US" altLang="ja-JP" dirty="0" smtClean="0">
                    <a:solidFill>
                      <a:schemeClr val="tx1"/>
                    </a:solidFill>
                  </a:endParaRPr>
                </a:p>
              </p:txBody>
            </p:sp>
            <p:cxnSp>
              <p:nvCxnSpPr>
                <p:cNvPr id="173" name="直線コネクタ 172"/>
                <p:cNvCxnSpPr/>
                <p:nvPr/>
              </p:nvCxnSpPr>
              <p:spPr>
                <a:xfrm flipV="1">
                  <a:off x="1016784" y="4309902"/>
                  <a:ext cx="654075" cy="336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1016784" y="4646198"/>
                  <a:ext cx="654075" cy="22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1016784" y="4646198"/>
                  <a:ext cx="654075" cy="3316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正方形/長方形 175"/>
                <p:cNvSpPr/>
                <p:nvPr/>
              </p:nvSpPr>
              <p:spPr bwMode="auto">
                <a:xfrm>
                  <a:off x="1670858" y="4186993"/>
                  <a:ext cx="2153567" cy="245819"/>
                </a:xfrm>
                <a:prstGeom prst="rect">
                  <a:avLst/>
                </a:prstGeom>
                <a:solidFill>
                  <a:schemeClr val="bg1"/>
                </a:solidFill>
                <a:ln w="25400" algn="ctr">
                  <a:solidFill>
                    <a:schemeClr val="tx2"/>
                  </a:solidFill>
                  <a:round/>
                  <a:headEnd/>
                  <a:tailEnd/>
                </a:ln>
              </p:spPr>
              <p:txBody>
                <a:bodyPr rtlCol="0" anchor="ctr"/>
                <a:lstStyle/>
                <a:p>
                  <a:pPr algn="ctr"/>
                  <a:r>
                    <a:rPr lang="ja-JP" altLang="en-US" dirty="0">
                      <a:latin typeface="Arial" charset="0"/>
                    </a:rPr>
                    <a:t>金属</a:t>
                  </a:r>
                  <a:r>
                    <a:rPr lang="ja-JP" altLang="en-US" dirty="0" smtClean="0">
                      <a:latin typeface="Arial" charset="0"/>
                    </a:rPr>
                    <a:t>検知センサ</a:t>
                  </a:r>
                  <a:endParaRPr kumimoji="1" lang="ja-JP" altLang="en-US" dirty="0">
                    <a:latin typeface="Arial" charset="0"/>
                  </a:endParaRPr>
                </a:p>
              </p:txBody>
            </p:sp>
            <p:sp>
              <p:nvSpPr>
                <p:cNvPr id="177" name="正方形/長方形 176"/>
                <p:cNvSpPr/>
                <p:nvPr/>
              </p:nvSpPr>
              <p:spPr bwMode="auto">
                <a:xfrm>
                  <a:off x="1670859" y="4555970"/>
                  <a:ext cx="2153566" cy="213992"/>
                </a:xfrm>
                <a:prstGeom prst="rect">
                  <a:avLst/>
                </a:prstGeom>
                <a:noFill/>
                <a:ln w="25400" algn="ctr">
                  <a:solidFill>
                    <a:schemeClr val="tx2"/>
                  </a:solidFill>
                  <a:round/>
                  <a:headEnd/>
                  <a:tailEnd/>
                </a:ln>
              </p:spPr>
              <p:txBody>
                <a:bodyPr rtlCol="0" anchor="ctr"/>
                <a:lstStyle/>
                <a:p>
                  <a:pPr algn="ctr"/>
                  <a:r>
                    <a:rPr kumimoji="1" lang="ja-JP" altLang="en-US" dirty="0" smtClean="0">
                      <a:latin typeface="Arial" charset="0"/>
                    </a:rPr>
                    <a:t>距離センサ</a:t>
                  </a:r>
                  <a:endParaRPr kumimoji="1" lang="ja-JP" altLang="en-US" dirty="0">
                    <a:latin typeface="Arial" charset="0"/>
                  </a:endParaRPr>
                </a:p>
              </p:txBody>
            </p:sp>
            <p:sp>
              <p:nvSpPr>
                <p:cNvPr id="178" name="正方形/長方形 177"/>
                <p:cNvSpPr/>
                <p:nvPr/>
              </p:nvSpPr>
              <p:spPr bwMode="auto">
                <a:xfrm>
                  <a:off x="1670859" y="4834938"/>
                  <a:ext cx="2153566" cy="312986"/>
                </a:xfrm>
                <a:prstGeom prst="rect">
                  <a:avLst/>
                </a:prstGeom>
                <a:noFill/>
                <a:ln w="25400" algn="ctr">
                  <a:solidFill>
                    <a:schemeClr val="tx2"/>
                  </a:solidFill>
                  <a:round/>
                  <a:headEnd/>
                  <a:tailEnd/>
                </a:ln>
              </p:spPr>
              <p:txBody>
                <a:bodyPr rtlCol="0" anchor="ctr"/>
                <a:lstStyle/>
                <a:p>
                  <a:pPr algn="ctr"/>
                  <a:r>
                    <a:rPr kumimoji="1" lang="ja-JP" altLang="en-US" dirty="0" smtClean="0">
                      <a:latin typeface="Arial" charset="0"/>
                    </a:rPr>
                    <a:t>音センサ</a:t>
                  </a:r>
                  <a:endParaRPr kumimoji="1" lang="ja-JP" altLang="en-US" dirty="0">
                    <a:latin typeface="Arial" charset="0"/>
                  </a:endParaRPr>
                </a:p>
              </p:txBody>
            </p:sp>
            <p:grpSp>
              <p:nvGrpSpPr>
                <p:cNvPr id="179" name="Group 27"/>
                <p:cNvGrpSpPr>
                  <a:grpSpLocks noChangeAspect="1"/>
                </p:cNvGrpSpPr>
                <p:nvPr/>
              </p:nvGrpSpPr>
              <p:grpSpPr bwMode="auto">
                <a:xfrm>
                  <a:off x="412463" y="4399623"/>
                  <a:ext cx="562494" cy="625392"/>
                  <a:chOff x="2725" y="1702"/>
                  <a:chExt cx="414" cy="482"/>
                </a:xfrm>
              </p:grpSpPr>
              <p:sp>
                <p:nvSpPr>
                  <p:cNvPr id="180"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1"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2"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3"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4"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5"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6"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7"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8"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89"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90"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91"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sp>
          <p:nvSpPr>
            <p:cNvPr id="169" name="上矢印 168"/>
            <p:cNvSpPr/>
            <p:nvPr/>
          </p:nvSpPr>
          <p:spPr bwMode="auto">
            <a:xfrm>
              <a:off x="3732156" y="2225652"/>
              <a:ext cx="356737" cy="1037012"/>
            </a:xfrm>
            <a:prstGeom prst="upArrow">
              <a:avLst/>
            </a:prstGeom>
            <a:gradFill>
              <a:gsLst>
                <a:gs pos="0">
                  <a:schemeClr val="accent2"/>
                </a:gs>
                <a:gs pos="52000">
                  <a:schemeClr val="accent2">
                    <a:lumMod val="40000"/>
                    <a:lumOff val="60000"/>
                  </a:schemeClr>
                </a:gs>
                <a:gs pos="100000">
                  <a:schemeClr val="accent2">
                    <a:lumMod val="20000"/>
                    <a:lumOff val="80000"/>
                  </a:schemeClr>
                </a:gs>
              </a:gsLst>
              <a:lin ang="5400000" scaled="1"/>
            </a:gradFill>
            <a:ln w="9525" algn="ctr">
              <a:solidFill>
                <a:schemeClr val="tx1"/>
              </a:solidFill>
              <a:round/>
              <a:headEnd/>
              <a:tailEnd/>
            </a:ln>
          </p:spPr>
          <p:txBody>
            <a:bodyPr rtlCol="0" anchor="ctr"/>
            <a:lstStyle/>
            <a:p>
              <a:pPr algn="ctr"/>
              <a:endParaRPr kumimoji="1" lang="ja-JP" altLang="en-US" dirty="0">
                <a:latin typeface="Arial" charset="0"/>
              </a:endParaRPr>
            </a:p>
          </p:txBody>
        </p:sp>
      </p:grpSp>
      <p:grpSp>
        <p:nvGrpSpPr>
          <p:cNvPr id="192" name="グループ化 191"/>
          <p:cNvGrpSpPr/>
          <p:nvPr/>
        </p:nvGrpSpPr>
        <p:grpSpPr>
          <a:xfrm>
            <a:off x="351974" y="4056982"/>
            <a:ext cx="3947767" cy="1442933"/>
            <a:chOff x="108328" y="1762636"/>
            <a:chExt cx="4356561" cy="1548964"/>
          </a:xfrm>
        </p:grpSpPr>
        <p:grpSp>
          <p:nvGrpSpPr>
            <p:cNvPr id="193" name="グループ化 192"/>
            <p:cNvGrpSpPr/>
            <p:nvPr/>
          </p:nvGrpSpPr>
          <p:grpSpPr>
            <a:xfrm>
              <a:off x="108328" y="1762636"/>
              <a:ext cx="4356561" cy="1548964"/>
              <a:chOff x="108328" y="1762636"/>
              <a:chExt cx="4356561" cy="1548964"/>
            </a:xfrm>
          </p:grpSpPr>
          <p:sp>
            <p:nvSpPr>
              <p:cNvPr id="195" name="テキスト ボックス 194"/>
              <p:cNvSpPr txBox="1"/>
              <p:nvPr/>
            </p:nvSpPr>
            <p:spPr>
              <a:xfrm>
                <a:off x="3068353" y="1762636"/>
                <a:ext cx="1396536" cy="369332"/>
              </a:xfrm>
              <a:prstGeom prst="rect">
                <a:avLst/>
              </a:prstGeom>
              <a:noFill/>
            </p:spPr>
            <p:txBody>
              <a:bodyPr wrap="none" rtlCol="0">
                <a:spAutoFit/>
              </a:bodyPr>
              <a:lstStyle/>
              <a:p>
                <a:r>
                  <a:rPr kumimoji="1" lang="ja-JP" altLang="en-US" dirty="0" smtClean="0"/>
                  <a:t>重要度</a:t>
                </a:r>
                <a:r>
                  <a:rPr kumimoji="1" lang="en-US" altLang="ja-JP" dirty="0" smtClean="0"/>
                  <a:t>:</a:t>
                </a:r>
                <a:r>
                  <a:rPr kumimoji="1" lang="ja-JP" altLang="en-US" dirty="0" smtClean="0"/>
                  <a:t>高い</a:t>
                </a:r>
                <a:endParaRPr kumimoji="1" lang="ja-JP" altLang="en-US" dirty="0"/>
              </a:p>
            </p:txBody>
          </p:sp>
          <p:grpSp>
            <p:nvGrpSpPr>
              <p:cNvPr id="196" name="グループ化 195"/>
              <p:cNvGrpSpPr/>
              <p:nvPr/>
            </p:nvGrpSpPr>
            <p:grpSpPr>
              <a:xfrm>
                <a:off x="108328" y="1803602"/>
                <a:ext cx="3448886" cy="1507998"/>
                <a:chOff x="375539" y="3668526"/>
                <a:chExt cx="3448886" cy="1507998"/>
              </a:xfrm>
            </p:grpSpPr>
            <p:sp>
              <p:nvSpPr>
                <p:cNvPr id="197" name="角丸四角形 196"/>
                <p:cNvSpPr/>
                <p:nvPr/>
              </p:nvSpPr>
              <p:spPr>
                <a:xfrm>
                  <a:off x="375539" y="3668526"/>
                  <a:ext cx="2741254" cy="272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パトロールタスク</a:t>
                  </a:r>
                  <a:endParaRPr kumimoji="1" lang="en-US" altLang="ja-JP" dirty="0" smtClean="0">
                    <a:solidFill>
                      <a:schemeClr val="tx1"/>
                    </a:solidFill>
                  </a:endParaRPr>
                </a:p>
              </p:txBody>
            </p:sp>
            <p:cxnSp>
              <p:nvCxnSpPr>
                <p:cNvPr id="198" name="直線コネクタ 197"/>
                <p:cNvCxnSpPr/>
                <p:nvPr/>
              </p:nvCxnSpPr>
              <p:spPr>
                <a:xfrm flipV="1">
                  <a:off x="1016784" y="4309902"/>
                  <a:ext cx="654075" cy="336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1016784" y="4646198"/>
                  <a:ext cx="654075" cy="22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a:off x="1016784" y="4646198"/>
                  <a:ext cx="654075" cy="3316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正方形/長方形 201"/>
                <p:cNvSpPr/>
                <p:nvPr/>
              </p:nvSpPr>
              <p:spPr bwMode="auto">
                <a:xfrm>
                  <a:off x="1658155" y="4930705"/>
                  <a:ext cx="2153567" cy="245819"/>
                </a:xfrm>
                <a:prstGeom prst="rect">
                  <a:avLst/>
                </a:prstGeom>
                <a:solidFill>
                  <a:schemeClr val="bg1"/>
                </a:solidFill>
                <a:ln w="25400" algn="ctr">
                  <a:solidFill>
                    <a:schemeClr val="tx2"/>
                  </a:solidFill>
                  <a:round/>
                  <a:headEnd/>
                  <a:tailEnd/>
                </a:ln>
              </p:spPr>
              <p:txBody>
                <a:bodyPr rtlCol="0" anchor="ctr"/>
                <a:lstStyle/>
                <a:p>
                  <a:pPr algn="ctr"/>
                  <a:r>
                    <a:rPr lang="ja-JP" altLang="en-US" dirty="0">
                      <a:latin typeface="Arial" charset="0"/>
                    </a:rPr>
                    <a:t>金属</a:t>
                  </a:r>
                  <a:r>
                    <a:rPr lang="ja-JP" altLang="en-US" dirty="0" smtClean="0">
                      <a:latin typeface="Arial" charset="0"/>
                    </a:rPr>
                    <a:t>検知センサ</a:t>
                  </a:r>
                  <a:endParaRPr kumimoji="1" lang="ja-JP" altLang="en-US" dirty="0">
                    <a:latin typeface="Arial" charset="0"/>
                  </a:endParaRPr>
                </a:p>
              </p:txBody>
            </p:sp>
            <p:sp>
              <p:nvSpPr>
                <p:cNvPr id="203" name="正方形/長方形 202"/>
                <p:cNvSpPr/>
                <p:nvPr/>
              </p:nvSpPr>
              <p:spPr bwMode="auto">
                <a:xfrm>
                  <a:off x="1670859" y="4587905"/>
                  <a:ext cx="2153566" cy="213992"/>
                </a:xfrm>
                <a:prstGeom prst="rect">
                  <a:avLst/>
                </a:prstGeom>
                <a:solidFill>
                  <a:schemeClr val="bg1"/>
                </a:solidFill>
                <a:ln w="25400" algn="ctr">
                  <a:solidFill>
                    <a:schemeClr val="tx2"/>
                  </a:solidFill>
                  <a:round/>
                  <a:headEnd/>
                  <a:tailEnd/>
                </a:ln>
              </p:spPr>
              <p:txBody>
                <a:bodyPr rtlCol="0" anchor="ctr"/>
                <a:lstStyle/>
                <a:p>
                  <a:pPr algn="ctr"/>
                  <a:r>
                    <a:rPr kumimoji="1" lang="ja-JP" altLang="en-US" dirty="0" smtClean="0">
                      <a:latin typeface="Arial" charset="0"/>
                    </a:rPr>
                    <a:t>距離センサ</a:t>
                  </a:r>
                  <a:endParaRPr kumimoji="1" lang="ja-JP" altLang="en-US" dirty="0">
                    <a:latin typeface="Arial" charset="0"/>
                  </a:endParaRPr>
                </a:p>
              </p:txBody>
            </p:sp>
            <p:sp>
              <p:nvSpPr>
                <p:cNvPr id="204" name="正方形/長方形 203"/>
                <p:cNvSpPr/>
                <p:nvPr/>
              </p:nvSpPr>
              <p:spPr bwMode="auto">
                <a:xfrm>
                  <a:off x="1658156" y="4176164"/>
                  <a:ext cx="2153566" cy="312986"/>
                </a:xfrm>
                <a:prstGeom prst="rect">
                  <a:avLst/>
                </a:prstGeom>
                <a:solidFill>
                  <a:schemeClr val="bg1"/>
                </a:solidFill>
                <a:ln w="25400" algn="ctr">
                  <a:solidFill>
                    <a:schemeClr val="tx2"/>
                  </a:solidFill>
                  <a:round/>
                  <a:headEnd/>
                  <a:tailEnd/>
                </a:ln>
              </p:spPr>
              <p:txBody>
                <a:bodyPr rtlCol="0" anchor="ctr"/>
                <a:lstStyle/>
                <a:p>
                  <a:pPr algn="ctr"/>
                  <a:r>
                    <a:rPr kumimoji="1" lang="ja-JP" altLang="en-US" dirty="0" smtClean="0">
                      <a:latin typeface="Arial" charset="0"/>
                    </a:rPr>
                    <a:t>音センサ</a:t>
                  </a:r>
                  <a:endParaRPr kumimoji="1" lang="ja-JP" altLang="en-US" dirty="0">
                    <a:latin typeface="Arial" charset="0"/>
                  </a:endParaRPr>
                </a:p>
              </p:txBody>
            </p:sp>
            <p:grpSp>
              <p:nvGrpSpPr>
                <p:cNvPr id="205" name="Group 27"/>
                <p:cNvGrpSpPr>
                  <a:grpSpLocks noChangeAspect="1"/>
                </p:cNvGrpSpPr>
                <p:nvPr/>
              </p:nvGrpSpPr>
              <p:grpSpPr bwMode="auto">
                <a:xfrm>
                  <a:off x="412463" y="4399623"/>
                  <a:ext cx="562494" cy="625392"/>
                  <a:chOff x="2725" y="1702"/>
                  <a:chExt cx="414" cy="482"/>
                </a:xfrm>
              </p:grpSpPr>
              <p:sp>
                <p:nvSpPr>
                  <p:cNvPr id="206"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7"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8"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09"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0"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1"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2"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3"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4"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5"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6"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217"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sp>
          <p:nvSpPr>
            <p:cNvPr id="194" name="上矢印 193"/>
            <p:cNvSpPr/>
            <p:nvPr/>
          </p:nvSpPr>
          <p:spPr bwMode="auto">
            <a:xfrm>
              <a:off x="3732156" y="2225652"/>
              <a:ext cx="356737" cy="1037012"/>
            </a:xfrm>
            <a:prstGeom prst="upArrow">
              <a:avLst/>
            </a:prstGeom>
            <a:gradFill>
              <a:gsLst>
                <a:gs pos="0">
                  <a:schemeClr val="accent2"/>
                </a:gs>
                <a:gs pos="52000">
                  <a:schemeClr val="accent2">
                    <a:lumMod val="40000"/>
                    <a:lumOff val="60000"/>
                  </a:schemeClr>
                </a:gs>
                <a:gs pos="100000">
                  <a:schemeClr val="accent2">
                    <a:lumMod val="20000"/>
                    <a:lumOff val="80000"/>
                  </a:schemeClr>
                </a:gs>
              </a:gsLst>
              <a:lin ang="5400000" scaled="1"/>
            </a:gradFill>
            <a:ln w="9525" algn="ctr">
              <a:solidFill>
                <a:schemeClr val="tx1"/>
              </a:solidFill>
              <a:round/>
              <a:headEnd/>
              <a:tailEnd/>
            </a:ln>
          </p:spPr>
          <p:txBody>
            <a:bodyPr rtlCol="0" anchor="ctr"/>
            <a:lstStyle/>
            <a:p>
              <a:pPr algn="ctr"/>
              <a:endParaRPr kumimoji="1" lang="ja-JP" altLang="en-US" dirty="0">
                <a:latin typeface="Arial" charset="0"/>
              </a:endParaRPr>
            </a:p>
          </p:txBody>
        </p:sp>
      </p:grpSp>
    </p:spTree>
    <p:extLst>
      <p:ext uri="{BB962C8B-B14F-4D97-AF65-F5344CB8AC3E}">
        <p14:creationId xmlns:p14="http://schemas.microsoft.com/office/powerpoint/2010/main" val="2863107637"/>
      </p:ext>
    </p:extLst>
  </p:cSld>
  <p:clrMapOvr>
    <a:masterClrMapping/>
  </p:clrMapOvr>
  <mc:AlternateContent xmlns:mc="http://schemas.openxmlformats.org/markup-compatibility/2006" xmlns:p14="http://schemas.microsoft.com/office/powerpoint/2010/main">
    <mc:Choice Requires="p14">
      <p:transition spd="slow" p14:dur="2000" advTm="31452"/>
    </mc:Choice>
    <mc:Fallback xmlns="">
      <p:transition spd="slow" advTm="3145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C:\Users\kimura\Desktop\新しいフォルダー\importanc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 y="2168860"/>
            <a:ext cx="4463819" cy="334786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imura\Desktop\新しいフォルダー\importanc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661" y="2188040"/>
            <a:ext cx="4572339" cy="3429254"/>
          </a:xfrm>
          <a:prstGeom prst="rect">
            <a:avLst/>
          </a:prstGeom>
          <a:noFill/>
          <a:extLst>
            <a:ext uri="{909E8E84-426E-40DD-AFC4-6F175D3DCCD1}">
              <a14:hiddenFill xmlns:a14="http://schemas.microsoft.com/office/drawing/2010/main">
                <a:solidFill>
                  <a:srgbClr val="FFFFFF"/>
                </a:solidFill>
              </a14:hiddenFill>
            </a:ext>
          </a:extLst>
        </p:spPr>
      </p:pic>
      <p:sp>
        <p:nvSpPr>
          <p:cNvPr id="51" name="タイトル 1"/>
          <p:cNvSpPr txBox="1">
            <a:spLocks/>
          </p:cNvSpPr>
          <p:nvPr/>
        </p:nvSpPr>
        <p:spPr>
          <a:xfrm>
            <a:off x="24347" y="0"/>
            <a:ext cx="915536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dirty="0" smtClean="0"/>
              <a:t>実験結果</a:t>
            </a:r>
            <a:r>
              <a:rPr lang="en-US" altLang="ja-JP" dirty="0" smtClean="0"/>
              <a:t/>
            </a:r>
            <a:br>
              <a:rPr lang="en-US" altLang="ja-JP" dirty="0" smtClean="0"/>
            </a:br>
            <a:r>
              <a:rPr lang="ja-JP" altLang="en-US" dirty="0" smtClean="0"/>
              <a:t>試行終了時の重要度の推移</a:t>
            </a:r>
            <a:endParaRPr lang="ja-JP" altLang="en-US" dirty="0"/>
          </a:p>
        </p:txBody>
      </p:sp>
      <p:sp>
        <p:nvSpPr>
          <p:cNvPr id="155" name="テキスト ボックス 154"/>
          <p:cNvSpPr txBox="1"/>
          <p:nvPr/>
        </p:nvSpPr>
        <p:spPr>
          <a:xfrm>
            <a:off x="-105073" y="2901705"/>
            <a:ext cx="461665" cy="1938992"/>
          </a:xfrm>
          <a:prstGeom prst="rect">
            <a:avLst/>
          </a:prstGeom>
          <a:solidFill>
            <a:schemeClr val="bg1"/>
          </a:solidFill>
        </p:spPr>
        <p:txBody>
          <a:bodyPr vert="eaVert" wrap="none" rtlCol="0">
            <a:spAutoFit/>
          </a:bodyPr>
          <a:lstStyle/>
          <a:p>
            <a:r>
              <a:rPr kumimoji="1" lang="ja-JP" altLang="en-US" dirty="0" smtClean="0"/>
              <a:t>センサ</a:t>
            </a:r>
            <a:r>
              <a:rPr lang="ja-JP" altLang="en-US" dirty="0"/>
              <a:t>Ａ</a:t>
            </a:r>
            <a:r>
              <a:rPr kumimoji="1" lang="ja-JP" altLang="en-US" dirty="0" smtClean="0"/>
              <a:t>の重要度</a:t>
            </a:r>
            <a:endParaRPr kumimoji="1" lang="ja-JP" altLang="en-US" dirty="0"/>
          </a:p>
        </p:txBody>
      </p:sp>
      <p:sp>
        <p:nvSpPr>
          <p:cNvPr id="156" name="正方形/長方形 155"/>
          <p:cNvSpPr/>
          <p:nvPr/>
        </p:nvSpPr>
        <p:spPr>
          <a:xfrm>
            <a:off x="1907704" y="5409948"/>
            <a:ext cx="1107996" cy="369332"/>
          </a:xfrm>
          <a:prstGeom prst="rect">
            <a:avLst/>
          </a:prstGeom>
          <a:solidFill>
            <a:schemeClr val="bg1"/>
          </a:solidFill>
        </p:spPr>
        <p:txBody>
          <a:bodyPr wrap="none">
            <a:spAutoFit/>
          </a:bodyPr>
          <a:lstStyle/>
          <a:p>
            <a:r>
              <a:rPr lang="ja-JP" altLang="en-US" dirty="0"/>
              <a:t>試行回数</a:t>
            </a:r>
          </a:p>
        </p:txBody>
      </p:sp>
      <p:grpSp>
        <p:nvGrpSpPr>
          <p:cNvPr id="157" name="グループ化 156"/>
          <p:cNvGrpSpPr/>
          <p:nvPr/>
        </p:nvGrpSpPr>
        <p:grpSpPr>
          <a:xfrm>
            <a:off x="2954542" y="4328796"/>
            <a:ext cx="1289918" cy="798582"/>
            <a:chOff x="3116537" y="4214594"/>
            <a:chExt cx="1289918" cy="798582"/>
          </a:xfrm>
        </p:grpSpPr>
        <p:sp>
          <p:nvSpPr>
            <p:cNvPr id="158" name="正方形/長方形 157"/>
            <p:cNvSpPr/>
            <p:nvPr/>
          </p:nvSpPr>
          <p:spPr bwMode="auto">
            <a:xfrm>
              <a:off x="3216434" y="4214594"/>
              <a:ext cx="1190021" cy="72259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59" name="グループ化 158"/>
            <p:cNvGrpSpPr/>
            <p:nvPr/>
          </p:nvGrpSpPr>
          <p:grpSpPr>
            <a:xfrm>
              <a:off x="3116537" y="4328029"/>
              <a:ext cx="1289918" cy="685147"/>
              <a:chOff x="4794250" y="5950229"/>
              <a:chExt cx="1289918" cy="685147"/>
            </a:xfrm>
          </p:grpSpPr>
          <p:cxnSp>
            <p:nvCxnSpPr>
              <p:cNvPr id="160" name="直線コネクタ 159"/>
              <p:cNvCxnSpPr/>
              <p:nvPr/>
            </p:nvCxnSpPr>
            <p:spPr>
              <a:xfrm>
                <a:off x="5580112" y="6099982"/>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1" name="テキスト ボックス 160"/>
              <p:cNvSpPr txBox="1"/>
              <p:nvPr/>
            </p:nvSpPr>
            <p:spPr>
              <a:xfrm>
                <a:off x="4798062" y="595022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sp>
            <p:nvSpPr>
              <p:cNvPr id="163" name="テキスト ボックス 162"/>
              <p:cNvSpPr txBox="1"/>
              <p:nvPr/>
            </p:nvSpPr>
            <p:spPr>
              <a:xfrm>
                <a:off x="4794250" y="6012801"/>
                <a:ext cx="184731" cy="307777"/>
              </a:xfrm>
              <a:prstGeom prst="rect">
                <a:avLst/>
              </a:prstGeom>
              <a:noFill/>
            </p:spPr>
            <p:txBody>
              <a:bodyPr wrap="none" rtlCol="0">
                <a:spAutoFit/>
              </a:bodyPr>
              <a:lstStyle/>
              <a:p>
                <a:endParaRPr kumimoji="1" lang="ja-JP" altLang="en-US" sz="1400" dirty="0"/>
              </a:p>
            </p:txBody>
          </p:sp>
          <p:cxnSp>
            <p:nvCxnSpPr>
              <p:cNvPr id="164" name="直線コネクタ 163"/>
              <p:cNvCxnSpPr/>
              <p:nvPr/>
            </p:nvCxnSpPr>
            <p:spPr>
              <a:xfrm>
                <a:off x="5580112" y="6322950"/>
                <a:ext cx="504056" cy="0"/>
              </a:xfrm>
              <a:prstGeom prst="line">
                <a:avLst/>
              </a:prstGeom>
              <a:ln w="2540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5212487" y="6175199"/>
                <a:ext cx="409086" cy="307777"/>
              </a:xfrm>
              <a:prstGeom prst="rect">
                <a:avLst/>
              </a:prstGeom>
              <a:noFill/>
            </p:spPr>
            <p:txBody>
              <a:bodyPr wrap="none" rtlCol="0">
                <a:spAutoFit/>
              </a:bodyPr>
              <a:lstStyle/>
              <a:p>
                <a:r>
                  <a:rPr lang="en-US" altLang="ja-JP" sz="1400" dirty="0"/>
                  <a:t>0.8</a:t>
                </a:r>
                <a:endParaRPr kumimoji="1" lang="ja-JP" altLang="en-US" sz="1400" dirty="0"/>
              </a:p>
            </p:txBody>
          </p:sp>
          <p:cxnSp>
            <p:nvCxnSpPr>
              <p:cNvPr id="166" name="直線コネクタ 165"/>
              <p:cNvCxnSpPr/>
              <p:nvPr/>
            </p:nvCxnSpPr>
            <p:spPr>
              <a:xfrm>
                <a:off x="5580112" y="6465694"/>
                <a:ext cx="504056" cy="0"/>
              </a:xfrm>
              <a:prstGeom prst="line">
                <a:avLst/>
              </a:prstGeom>
              <a:ln w="2540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5212487" y="6327599"/>
                <a:ext cx="409086" cy="307777"/>
              </a:xfrm>
              <a:prstGeom prst="rect">
                <a:avLst/>
              </a:prstGeom>
              <a:noFill/>
            </p:spPr>
            <p:txBody>
              <a:bodyPr wrap="none" rtlCol="0">
                <a:spAutoFit/>
              </a:bodyPr>
              <a:lstStyle/>
              <a:p>
                <a:r>
                  <a:rPr lang="en-US" altLang="ja-JP" sz="1400" dirty="0" smtClean="0"/>
                  <a:t>0.2</a:t>
                </a:r>
                <a:endParaRPr kumimoji="1" lang="ja-JP" altLang="en-US" sz="1400" dirty="0"/>
              </a:p>
            </p:txBody>
          </p:sp>
        </p:grpSp>
      </p:grpSp>
      <p:grpSp>
        <p:nvGrpSpPr>
          <p:cNvPr id="177" name="グループ化 176"/>
          <p:cNvGrpSpPr/>
          <p:nvPr/>
        </p:nvGrpSpPr>
        <p:grpSpPr>
          <a:xfrm>
            <a:off x="7486202" y="4394038"/>
            <a:ext cx="1289918" cy="798582"/>
            <a:chOff x="3116537" y="4214594"/>
            <a:chExt cx="1289918" cy="798582"/>
          </a:xfrm>
        </p:grpSpPr>
        <p:sp>
          <p:nvSpPr>
            <p:cNvPr id="178" name="正方形/長方形 177"/>
            <p:cNvSpPr/>
            <p:nvPr/>
          </p:nvSpPr>
          <p:spPr bwMode="auto">
            <a:xfrm>
              <a:off x="3216434" y="4214594"/>
              <a:ext cx="1190021" cy="72259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79" name="グループ化 178"/>
            <p:cNvGrpSpPr/>
            <p:nvPr/>
          </p:nvGrpSpPr>
          <p:grpSpPr>
            <a:xfrm>
              <a:off x="3116537" y="4390601"/>
              <a:ext cx="1289918" cy="622575"/>
              <a:chOff x="4794250" y="6012801"/>
              <a:chExt cx="1289918" cy="622575"/>
            </a:xfrm>
          </p:grpSpPr>
          <p:cxnSp>
            <p:nvCxnSpPr>
              <p:cNvPr id="182" name="直線コネクタ 181"/>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83" name="テキスト ボックス 182"/>
              <p:cNvSpPr txBox="1"/>
              <p:nvPr/>
            </p:nvSpPr>
            <p:spPr>
              <a:xfrm>
                <a:off x="4794250" y="6012801"/>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cxnSp>
            <p:nvCxnSpPr>
              <p:cNvPr id="184" name="直線コネクタ 183"/>
              <p:cNvCxnSpPr/>
              <p:nvPr/>
            </p:nvCxnSpPr>
            <p:spPr>
              <a:xfrm>
                <a:off x="5580112" y="6322950"/>
                <a:ext cx="504056" cy="0"/>
              </a:xfrm>
              <a:prstGeom prst="line">
                <a:avLst/>
              </a:prstGeom>
              <a:ln w="2540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85" name="テキスト ボックス 184"/>
              <p:cNvSpPr txBox="1"/>
              <p:nvPr/>
            </p:nvSpPr>
            <p:spPr>
              <a:xfrm>
                <a:off x="5212487" y="6175199"/>
                <a:ext cx="409086" cy="307777"/>
              </a:xfrm>
              <a:prstGeom prst="rect">
                <a:avLst/>
              </a:prstGeom>
              <a:noFill/>
            </p:spPr>
            <p:txBody>
              <a:bodyPr wrap="none" rtlCol="0">
                <a:spAutoFit/>
              </a:bodyPr>
              <a:lstStyle/>
              <a:p>
                <a:r>
                  <a:rPr lang="en-US" altLang="ja-JP" sz="1400" dirty="0"/>
                  <a:t>0.8</a:t>
                </a:r>
                <a:endParaRPr kumimoji="1" lang="ja-JP" altLang="en-US" sz="1400" dirty="0"/>
              </a:p>
            </p:txBody>
          </p:sp>
          <p:cxnSp>
            <p:nvCxnSpPr>
              <p:cNvPr id="186" name="直線コネクタ 185"/>
              <p:cNvCxnSpPr/>
              <p:nvPr/>
            </p:nvCxnSpPr>
            <p:spPr>
              <a:xfrm>
                <a:off x="5580112" y="6465694"/>
                <a:ext cx="504056" cy="0"/>
              </a:xfrm>
              <a:prstGeom prst="line">
                <a:avLst/>
              </a:prstGeom>
              <a:ln w="2540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187" name="テキスト ボックス 186"/>
              <p:cNvSpPr txBox="1"/>
              <p:nvPr/>
            </p:nvSpPr>
            <p:spPr>
              <a:xfrm>
                <a:off x="5212487" y="6327599"/>
                <a:ext cx="409086" cy="307777"/>
              </a:xfrm>
              <a:prstGeom prst="rect">
                <a:avLst/>
              </a:prstGeom>
              <a:noFill/>
            </p:spPr>
            <p:txBody>
              <a:bodyPr wrap="none" rtlCol="0">
                <a:spAutoFit/>
              </a:bodyPr>
              <a:lstStyle/>
              <a:p>
                <a:r>
                  <a:rPr lang="en-US" altLang="ja-JP" sz="1400" dirty="0" smtClean="0"/>
                  <a:t>0.2</a:t>
                </a:r>
                <a:endParaRPr kumimoji="1" lang="ja-JP" altLang="en-US" sz="1400" dirty="0"/>
              </a:p>
            </p:txBody>
          </p:sp>
        </p:grpSp>
      </p:grpSp>
      <p:grpSp>
        <p:nvGrpSpPr>
          <p:cNvPr id="128" name="グループ化 127"/>
          <p:cNvGrpSpPr/>
          <p:nvPr/>
        </p:nvGrpSpPr>
        <p:grpSpPr>
          <a:xfrm>
            <a:off x="140621" y="2188040"/>
            <a:ext cx="595750" cy="2955743"/>
            <a:chOff x="168471" y="2060278"/>
            <a:chExt cx="595750" cy="2955743"/>
          </a:xfrm>
        </p:grpSpPr>
        <p:sp>
          <p:nvSpPr>
            <p:cNvPr id="129" name="正方形/長方形 128"/>
            <p:cNvSpPr/>
            <p:nvPr/>
          </p:nvSpPr>
          <p:spPr bwMode="auto">
            <a:xfrm>
              <a:off x="392258" y="2060278"/>
              <a:ext cx="271869" cy="2955743"/>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131" name="テキスト ボックス 130"/>
            <p:cNvSpPr txBox="1"/>
            <p:nvPr/>
          </p:nvSpPr>
          <p:spPr>
            <a:xfrm>
              <a:off x="217636" y="2241120"/>
              <a:ext cx="543739" cy="338554"/>
            </a:xfrm>
            <a:prstGeom prst="rect">
              <a:avLst/>
            </a:prstGeom>
            <a:noFill/>
          </p:spPr>
          <p:txBody>
            <a:bodyPr wrap="none" rtlCol="0">
              <a:spAutoFit/>
            </a:bodyPr>
            <a:lstStyle/>
            <a:p>
              <a:r>
                <a:rPr kumimoji="1" lang="en-US" altLang="ja-JP" sz="1600" dirty="0" smtClean="0"/>
                <a:t>  1.0</a:t>
              </a:r>
            </a:p>
          </p:txBody>
        </p:sp>
        <p:sp>
          <p:nvSpPr>
            <p:cNvPr id="133" name="テキスト ボックス 132"/>
            <p:cNvSpPr txBox="1"/>
            <p:nvPr/>
          </p:nvSpPr>
          <p:spPr>
            <a:xfrm>
              <a:off x="214984" y="2473461"/>
              <a:ext cx="543739" cy="338554"/>
            </a:xfrm>
            <a:prstGeom prst="rect">
              <a:avLst/>
            </a:prstGeom>
            <a:noFill/>
          </p:spPr>
          <p:txBody>
            <a:bodyPr wrap="none" rtlCol="0">
              <a:spAutoFit/>
            </a:bodyPr>
            <a:lstStyle/>
            <a:p>
              <a:r>
                <a:rPr kumimoji="1" lang="en-US" altLang="ja-JP" sz="1600" dirty="0" smtClean="0"/>
                <a:t>  0.8</a:t>
              </a:r>
            </a:p>
          </p:txBody>
        </p:sp>
        <p:sp>
          <p:nvSpPr>
            <p:cNvPr id="134" name="テキスト ボックス 133"/>
            <p:cNvSpPr txBox="1"/>
            <p:nvPr/>
          </p:nvSpPr>
          <p:spPr>
            <a:xfrm>
              <a:off x="214984" y="2715210"/>
              <a:ext cx="543739" cy="338554"/>
            </a:xfrm>
            <a:prstGeom prst="rect">
              <a:avLst/>
            </a:prstGeom>
            <a:noFill/>
          </p:spPr>
          <p:txBody>
            <a:bodyPr wrap="none" rtlCol="0">
              <a:spAutoFit/>
            </a:bodyPr>
            <a:lstStyle/>
            <a:p>
              <a:r>
                <a:rPr kumimoji="1" lang="en-US" altLang="ja-JP" sz="1600" dirty="0" smtClean="0"/>
                <a:t>  0.6</a:t>
              </a:r>
            </a:p>
          </p:txBody>
        </p:sp>
        <p:sp>
          <p:nvSpPr>
            <p:cNvPr id="146" name="テキスト ボックス 145"/>
            <p:cNvSpPr txBox="1"/>
            <p:nvPr/>
          </p:nvSpPr>
          <p:spPr>
            <a:xfrm>
              <a:off x="199218" y="3162675"/>
              <a:ext cx="543739" cy="338554"/>
            </a:xfrm>
            <a:prstGeom prst="rect">
              <a:avLst/>
            </a:prstGeom>
            <a:noFill/>
          </p:spPr>
          <p:txBody>
            <a:bodyPr wrap="none" rtlCol="0">
              <a:spAutoFit/>
            </a:bodyPr>
            <a:lstStyle/>
            <a:p>
              <a:r>
                <a:rPr kumimoji="1" lang="en-US" altLang="ja-JP" sz="1600" dirty="0" smtClean="0"/>
                <a:t>  0.2</a:t>
              </a:r>
            </a:p>
          </p:txBody>
        </p:sp>
        <p:sp>
          <p:nvSpPr>
            <p:cNvPr id="147" name="テキスト ボックス 146"/>
            <p:cNvSpPr txBox="1"/>
            <p:nvPr/>
          </p:nvSpPr>
          <p:spPr>
            <a:xfrm>
              <a:off x="355759" y="3410071"/>
              <a:ext cx="389850" cy="338554"/>
            </a:xfrm>
            <a:prstGeom prst="rect">
              <a:avLst/>
            </a:prstGeom>
            <a:noFill/>
          </p:spPr>
          <p:txBody>
            <a:bodyPr wrap="none" rtlCol="0">
              <a:spAutoFit/>
            </a:bodyPr>
            <a:lstStyle/>
            <a:p>
              <a:r>
                <a:rPr kumimoji="1" lang="en-US" altLang="ja-JP" sz="1600" dirty="0" smtClean="0"/>
                <a:t>  0</a:t>
              </a:r>
            </a:p>
          </p:txBody>
        </p:sp>
        <p:sp>
          <p:nvSpPr>
            <p:cNvPr id="148" name="テキスト ボックス 147"/>
            <p:cNvSpPr txBox="1"/>
            <p:nvPr/>
          </p:nvSpPr>
          <p:spPr>
            <a:xfrm>
              <a:off x="168471" y="3630525"/>
              <a:ext cx="561372" cy="338554"/>
            </a:xfrm>
            <a:prstGeom prst="rect">
              <a:avLst/>
            </a:prstGeom>
            <a:noFill/>
          </p:spPr>
          <p:txBody>
            <a:bodyPr wrap="none" rtlCol="0">
              <a:spAutoFit/>
            </a:bodyPr>
            <a:lstStyle/>
            <a:p>
              <a:r>
                <a:rPr kumimoji="1" lang="en-US" altLang="ja-JP" sz="1600" dirty="0" smtClean="0"/>
                <a:t> -0.2</a:t>
              </a:r>
            </a:p>
          </p:txBody>
        </p:sp>
        <p:sp>
          <p:nvSpPr>
            <p:cNvPr id="149" name="テキスト ボックス 148"/>
            <p:cNvSpPr txBox="1"/>
            <p:nvPr/>
          </p:nvSpPr>
          <p:spPr>
            <a:xfrm>
              <a:off x="220482" y="2930334"/>
              <a:ext cx="543739" cy="338554"/>
            </a:xfrm>
            <a:prstGeom prst="rect">
              <a:avLst/>
            </a:prstGeom>
            <a:noFill/>
          </p:spPr>
          <p:txBody>
            <a:bodyPr wrap="none" rtlCol="0">
              <a:spAutoFit/>
            </a:bodyPr>
            <a:lstStyle/>
            <a:p>
              <a:r>
                <a:rPr kumimoji="1" lang="en-US" altLang="ja-JP" sz="1600" dirty="0" smtClean="0"/>
                <a:t>  0.4</a:t>
              </a:r>
            </a:p>
          </p:txBody>
        </p:sp>
        <p:sp>
          <p:nvSpPr>
            <p:cNvPr id="150" name="テキスト ボックス 149"/>
            <p:cNvSpPr txBox="1"/>
            <p:nvPr/>
          </p:nvSpPr>
          <p:spPr>
            <a:xfrm>
              <a:off x="179164" y="3859409"/>
              <a:ext cx="561372" cy="338554"/>
            </a:xfrm>
            <a:prstGeom prst="rect">
              <a:avLst/>
            </a:prstGeom>
            <a:noFill/>
          </p:spPr>
          <p:txBody>
            <a:bodyPr wrap="none" rtlCol="0">
              <a:spAutoFit/>
            </a:bodyPr>
            <a:lstStyle/>
            <a:p>
              <a:r>
                <a:rPr kumimoji="1" lang="en-US" altLang="ja-JP" sz="1600" dirty="0" smtClean="0"/>
                <a:t> -0.4</a:t>
              </a:r>
            </a:p>
          </p:txBody>
        </p:sp>
        <p:sp>
          <p:nvSpPr>
            <p:cNvPr id="151" name="テキスト ボックス 150"/>
            <p:cNvSpPr txBox="1"/>
            <p:nvPr/>
          </p:nvSpPr>
          <p:spPr>
            <a:xfrm>
              <a:off x="168471" y="4083579"/>
              <a:ext cx="561372" cy="338554"/>
            </a:xfrm>
            <a:prstGeom prst="rect">
              <a:avLst/>
            </a:prstGeom>
            <a:noFill/>
          </p:spPr>
          <p:txBody>
            <a:bodyPr wrap="none" rtlCol="0">
              <a:spAutoFit/>
            </a:bodyPr>
            <a:lstStyle/>
            <a:p>
              <a:r>
                <a:rPr kumimoji="1" lang="en-US" altLang="ja-JP" sz="1600" dirty="0" smtClean="0"/>
                <a:t> -0.6</a:t>
              </a:r>
            </a:p>
          </p:txBody>
        </p:sp>
        <p:sp>
          <p:nvSpPr>
            <p:cNvPr id="152" name="テキスト ボックス 151"/>
            <p:cNvSpPr txBox="1"/>
            <p:nvPr/>
          </p:nvSpPr>
          <p:spPr>
            <a:xfrm>
              <a:off x="183452" y="4314469"/>
              <a:ext cx="561372" cy="338554"/>
            </a:xfrm>
            <a:prstGeom prst="rect">
              <a:avLst/>
            </a:prstGeom>
            <a:noFill/>
          </p:spPr>
          <p:txBody>
            <a:bodyPr wrap="none" rtlCol="0">
              <a:spAutoFit/>
            </a:bodyPr>
            <a:lstStyle/>
            <a:p>
              <a:r>
                <a:rPr kumimoji="1" lang="en-US" altLang="ja-JP" sz="1600" dirty="0" smtClean="0"/>
                <a:t> -0.8</a:t>
              </a:r>
            </a:p>
          </p:txBody>
        </p:sp>
        <p:sp>
          <p:nvSpPr>
            <p:cNvPr id="153" name="テキスト ボックス 152"/>
            <p:cNvSpPr txBox="1"/>
            <p:nvPr/>
          </p:nvSpPr>
          <p:spPr>
            <a:xfrm>
              <a:off x="174635" y="4575892"/>
              <a:ext cx="561372" cy="338554"/>
            </a:xfrm>
            <a:prstGeom prst="rect">
              <a:avLst/>
            </a:prstGeom>
            <a:noFill/>
          </p:spPr>
          <p:txBody>
            <a:bodyPr wrap="none" rtlCol="0">
              <a:spAutoFit/>
            </a:bodyPr>
            <a:lstStyle/>
            <a:p>
              <a:r>
                <a:rPr kumimoji="1" lang="en-US" altLang="ja-JP" sz="1600" dirty="0" smtClean="0"/>
                <a:t> -1.0</a:t>
              </a:r>
            </a:p>
          </p:txBody>
        </p:sp>
      </p:grpSp>
      <p:sp>
        <p:nvSpPr>
          <p:cNvPr id="6" name="正方形/長方形 5"/>
          <p:cNvSpPr/>
          <p:nvPr/>
        </p:nvSpPr>
        <p:spPr bwMode="auto">
          <a:xfrm>
            <a:off x="667806" y="5121353"/>
            <a:ext cx="3854805" cy="184666"/>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
        <p:nvSpPr>
          <p:cNvPr id="188" name="正方形/長方形 187"/>
          <p:cNvSpPr/>
          <p:nvPr/>
        </p:nvSpPr>
        <p:spPr bwMode="auto">
          <a:xfrm>
            <a:off x="5031449" y="5231653"/>
            <a:ext cx="4112551" cy="178295"/>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68" name="グループ化 167"/>
          <p:cNvGrpSpPr/>
          <p:nvPr/>
        </p:nvGrpSpPr>
        <p:grpSpPr>
          <a:xfrm>
            <a:off x="584380" y="5152130"/>
            <a:ext cx="4092723" cy="325745"/>
            <a:chOff x="1052804" y="5442372"/>
            <a:chExt cx="4092723" cy="325745"/>
          </a:xfrm>
        </p:grpSpPr>
        <p:sp>
          <p:nvSpPr>
            <p:cNvPr id="169" name="正方形/長方形 168"/>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70" name="グループ化 169"/>
            <p:cNvGrpSpPr/>
            <p:nvPr/>
          </p:nvGrpSpPr>
          <p:grpSpPr>
            <a:xfrm>
              <a:off x="1052804" y="5442372"/>
              <a:ext cx="4092723" cy="325745"/>
              <a:chOff x="5383487" y="5839559"/>
              <a:chExt cx="4092723" cy="325745"/>
            </a:xfrm>
            <a:solidFill>
              <a:schemeClr val="bg1"/>
            </a:solidFill>
          </p:grpSpPr>
          <p:sp>
            <p:nvSpPr>
              <p:cNvPr id="171" name="テキスト ボックス 170"/>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172" name="テキスト ボックス 171"/>
              <p:cNvSpPr txBox="1"/>
              <p:nvPr/>
            </p:nvSpPr>
            <p:spPr>
              <a:xfrm>
                <a:off x="5935326" y="5839559"/>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173" name="テキスト ボックス 172"/>
              <p:cNvSpPr txBox="1"/>
              <p:nvPr/>
            </p:nvSpPr>
            <p:spPr>
              <a:xfrm>
                <a:off x="6696352"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174" name="テキスト ボックス 173"/>
              <p:cNvSpPr txBox="1"/>
              <p:nvPr/>
            </p:nvSpPr>
            <p:spPr>
              <a:xfrm>
                <a:off x="7437131" y="5854346"/>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175" name="テキスト ボックス 174"/>
              <p:cNvSpPr txBox="1"/>
              <p:nvPr/>
            </p:nvSpPr>
            <p:spPr>
              <a:xfrm>
                <a:off x="8158271" y="5857526"/>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176" name="テキスト ボックス 175"/>
              <p:cNvSpPr txBox="1"/>
              <p:nvPr/>
            </p:nvSpPr>
            <p:spPr>
              <a:xfrm>
                <a:off x="8842703" y="5854346"/>
                <a:ext cx="633507" cy="307777"/>
              </a:xfrm>
              <a:prstGeom prst="rect">
                <a:avLst/>
              </a:prstGeom>
              <a:no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sp>
        <p:nvSpPr>
          <p:cNvPr id="189" name="正方形/長方形 188"/>
          <p:cNvSpPr/>
          <p:nvPr/>
        </p:nvSpPr>
        <p:spPr>
          <a:xfrm>
            <a:off x="6478103" y="5447987"/>
            <a:ext cx="1107996" cy="369332"/>
          </a:xfrm>
          <a:prstGeom prst="rect">
            <a:avLst/>
          </a:prstGeom>
          <a:solidFill>
            <a:schemeClr val="bg1"/>
          </a:solidFill>
        </p:spPr>
        <p:txBody>
          <a:bodyPr wrap="none">
            <a:spAutoFit/>
          </a:bodyPr>
          <a:lstStyle/>
          <a:p>
            <a:r>
              <a:rPr lang="ja-JP" altLang="en-US" dirty="0"/>
              <a:t>試行回数</a:t>
            </a:r>
          </a:p>
        </p:txBody>
      </p:sp>
      <p:grpSp>
        <p:nvGrpSpPr>
          <p:cNvPr id="190" name="グループ化 189"/>
          <p:cNvGrpSpPr/>
          <p:nvPr/>
        </p:nvGrpSpPr>
        <p:grpSpPr>
          <a:xfrm>
            <a:off x="5057128" y="5184355"/>
            <a:ext cx="4171553" cy="325745"/>
            <a:chOff x="1052804" y="5442372"/>
            <a:chExt cx="4171553" cy="325745"/>
          </a:xfrm>
        </p:grpSpPr>
        <p:sp>
          <p:nvSpPr>
            <p:cNvPr id="191" name="正方形/長方形 190"/>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92" name="グループ化 191"/>
            <p:cNvGrpSpPr/>
            <p:nvPr/>
          </p:nvGrpSpPr>
          <p:grpSpPr>
            <a:xfrm>
              <a:off x="1052804" y="5442372"/>
              <a:ext cx="4171553" cy="325745"/>
              <a:chOff x="5383487" y="5839559"/>
              <a:chExt cx="4171553" cy="325745"/>
            </a:xfrm>
            <a:solidFill>
              <a:schemeClr val="bg1"/>
            </a:solidFill>
          </p:grpSpPr>
          <p:sp>
            <p:nvSpPr>
              <p:cNvPr id="193" name="テキスト ボックス 192"/>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194" name="テキスト ボックス 193"/>
              <p:cNvSpPr txBox="1"/>
              <p:nvPr/>
            </p:nvSpPr>
            <p:spPr>
              <a:xfrm>
                <a:off x="5982624" y="5839559"/>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195" name="テキスト ボックス 194"/>
              <p:cNvSpPr txBox="1"/>
              <p:nvPr/>
            </p:nvSpPr>
            <p:spPr>
              <a:xfrm>
                <a:off x="6743650"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196" name="テキスト ボックス 195"/>
              <p:cNvSpPr txBox="1"/>
              <p:nvPr/>
            </p:nvSpPr>
            <p:spPr>
              <a:xfrm>
                <a:off x="7484429" y="5854346"/>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197" name="テキスト ボックス 196"/>
              <p:cNvSpPr txBox="1"/>
              <p:nvPr/>
            </p:nvSpPr>
            <p:spPr>
              <a:xfrm>
                <a:off x="8221335" y="5857526"/>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198" name="テキスト ボックス 197"/>
              <p:cNvSpPr txBox="1"/>
              <p:nvPr/>
            </p:nvSpPr>
            <p:spPr>
              <a:xfrm>
                <a:off x="8921533" y="5854346"/>
                <a:ext cx="633507" cy="307777"/>
              </a:xfrm>
              <a:prstGeom prst="rect">
                <a:avLst/>
              </a:prstGeom>
              <a:no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sp>
        <p:nvSpPr>
          <p:cNvPr id="214" name="テキスト ボックス 213"/>
          <p:cNvSpPr txBox="1"/>
          <p:nvPr/>
        </p:nvSpPr>
        <p:spPr>
          <a:xfrm>
            <a:off x="4376379" y="2871675"/>
            <a:ext cx="461665" cy="1938992"/>
          </a:xfrm>
          <a:prstGeom prst="rect">
            <a:avLst/>
          </a:prstGeom>
          <a:solidFill>
            <a:schemeClr val="bg1"/>
          </a:solidFill>
        </p:spPr>
        <p:txBody>
          <a:bodyPr vert="eaVert" wrap="none" rtlCol="0">
            <a:spAutoFit/>
          </a:bodyPr>
          <a:lstStyle/>
          <a:p>
            <a:r>
              <a:rPr kumimoji="1" lang="ja-JP" altLang="en-US" dirty="0" smtClean="0"/>
              <a:t>センサＢの重要度</a:t>
            </a:r>
            <a:endParaRPr kumimoji="1" lang="ja-JP" altLang="en-US" dirty="0"/>
          </a:p>
        </p:txBody>
      </p:sp>
      <p:grpSp>
        <p:nvGrpSpPr>
          <p:cNvPr id="199" name="グループ化 198"/>
          <p:cNvGrpSpPr/>
          <p:nvPr/>
        </p:nvGrpSpPr>
        <p:grpSpPr>
          <a:xfrm>
            <a:off x="4623578" y="2243271"/>
            <a:ext cx="595750" cy="2955743"/>
            <a:chOff x="168471" y="2060278"/>
            <a:chExt cx="595750" cy="2955743"/>
          </a:xfrm>
        </p:grpSpPr>
        <p:sp>
          <p:nvSpPr>
            <p:cNvPr id="200" name="正方形/長方形 199"/>
            <p:cNvSpPr/>
            <p:nvPr/>
          </p:nvSpPr>
          <p:spPr bwMode="auto">
            <a:xfrm>
              <a:off x="392258" y="2060278"/>
              <a:ext cx="271869" cy="2955743"/>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202" name="テキスト ボックス 201"/>
            <p:cNvSpPr txBox="1"/>
            <p:nvPr/>
          </p:nvSpPr>
          <p:spPr>
            <a:xfrm>
              <a:off x="217636" y="2241120"/>
              <a:ext cx="543739" cy="338554"/>
            </a:xfrm>
            <a:prstGeom prst="rect">
              <a:avLst/>
            </a:prstGeom>
            <a:noFill/>
          </p:spPr>
          <p:txBody>
            <a:bodyPr wrap="none" rtlCol="0">
              <a:spAutoFit/>
            </a:bodyPr>
            <a:lstStyle/>
            <a:p>
              <a:r>
                <a:rPr kumimoji="1" lang="en-US" altLang="ja-JP" sz="1600" dirty="0" smtClean="0"/>
                <a:t>  1.0</a:t>
              </a:r>
            </a:p>
          </p:txBody>
        </p:sp>
        <p:sp>
          <p:nvSpPr>
            <p:cNvPr id="203" name="テキスト ボックス 202"/>
            <p:cNvSpPr txBox="1"/>
            <p:nvPr/>
          </p:nvSpPr>
          <p:spPr>
            <a:xfrm>
              <a:off x="214984" y="2473461"/>
              <a:ext cx="543739" cy="338554"/>
            </a:xfrm>
            <a:prstGeom prst="rect">
              <a:avLst/>
            </a:prstGeom>
            <a:noFill/>
          </p:spPr>
          <p:txBody>
            <a:bodyPr wrap="none" rtlCol="0">
              <a:spAutoFit/>
            </a:bodyPr>
            <a:lstStyle/>
            <a:p>
              <a:r>
                <a:rPr kumimoji="1" lang="en-US" altLang="ja-JP" sz="1600" dirty="0" smtClean="0"/>
                <a:t>  0.8</a:t>
              </a:r>
            </a:p>
          </p:txBody>
        </p:sp>
        <p:sp>
          <p:nvSpPr>
            <p:cNvPr id="204" name="テキスト ボックス 203"/>
            <p:cNvSpPr txBox="1"/>
            <p:nvPr/>
          </p:nvSpPr>
          <p:spPr>
            <a:xfrm>
              <a:off x="214984" y="2715210"/>
              <a:ext cx="543739" cy="338554"/>
            </a:xfrm>
            <a:prstGeom prst="rect">
              <a:avLst/>
            </a:prstGeom>
            <a:noFill/>
          </p:spPr>
          <p:txBody>
            <a:bodyPr wrap="none" rtlCol="0">
              <a:spAutoFit/>
            </a:bodyPr>
            <a:lstStyle/>
            <a:p>
              <a:r>
                <a:rPr kumimoji="1" lang="en-US" altLang="ja-JP" sz="1600" dirty="0" smtClean="0"/>
                <a:t>  0.6</a:t>
              </a:r>
            </a:p>
          </p:txBody>
        </p:sp>
        <p:sp>
          <p:nvSpPr>
            <p:cNvPr id="205" name="テキスト ボックス 204"/>
            <p:cNvSpPr txBox="1"/>
            <p:nvPr/>
          </p:nvSpPr>
          <p:spPr>
            <a:xfrm>
              <a:off x="199218" y="3162675"/>
              <a:ext cx="543739" cy="338554"/>
            </a:xfrm>
            <a:prstGeom prst="rect">
              <a:avLst/>
            </a:prstGeom>
            <a:noFill/>
          </p:spPr>
          <p:txBody>
            <a:bodyPr wrap="none" rtlCol="0">
              <a:spAutoFit/>
            </a:bodyPr>
            <a:lstStyle/>
            <a:p>
              <a:r>
                <a:rPr kumimoji="1" lang="en-US" altLang="ja-JP" sz="1600" dirty="0" smtClean="0"/>
                <a:t>  0.2</a:t>
              </a:r>
            </a:p>
          </p:txBody>
        </p:sp>
        <p:sp>
          <p:nvSpPr>
            <p:cNvPr id="206" name="テキスト ボックス 205"/>
            <p:cNvSpPr txBox="1"/>
            <p:nvPr/>
          </p:nvSpPr>
          <p:spPr>
            <a:xfrm>
              <a:off x="355759" y="3410071"/>
              <a:ext cx="389850" cy="338554"/>
            </a:xfrm>
            <a:prstGeom prst="rect">
              <a:avLst/>
            </a:prstGeom>
            <a:noFill/>
          </p:spPr>
          <p:txBody>
            <a:bodyPr wrap="none" rtlCol="0">
              <a:spAutoFit/>
            </a:bodyPr>
            <a:lstStyle/>
            <a:p>
              <a:r>
                <a:rPr kumimoji="1" lang="en-US" altLang="ja-JP" sz="1600" dirty="0" smtClean="0"/>
                <a:t>  0</a:t>
              </a:r>
            </a:p>
          </p:txBody>
        </p:sp>
        <p:sp>
          <p:nvSpPr>
            <p:cNvPr id="207" name="テキスト ボックス 206"/>
            <p:cNvSpPr txBox="1"/>
            <p:nvPr/>
          </p:nvSpPr>
          <p:spPr>
            <a:xfrm>
              <a:off x="168471" y="3630525"/>
              <a:ext cx="561372" cy="338554"/>
            </a:xfrm>
            <a:prstGeom prst="rect">
              <a:avLst/>
            </a:prstGeom>
            <a:noFill/>
          </p:spPr>
          <p:txBody>
            <a:bodyPr wrap="none" rtlCol="0">
              <a:spAutoFit/>
            </a:bodyPr>
            <a:lstStyle/>
            <a:p>
              <a:r>
                <a:rPr kumimoji="1" lang="en-US" altLang="ja-JP" sz="1600" dirty="0" smtClean="0"/>
                <a:t> -0.2</a:t>
              </a:r>
            </a:p>
          </p:txBody>
        </p:sp>
        <p:sp>
          <p:nvSpPr>
            <p:cNvPr id="208" name="テキスト ボックス 207"/>
            <p:cNvSpPr txBox="1"/>
            <p:nvPr/>
          </p:nvSpPr>
          <p:spPr>
            <a:xfrm>
              <a:off x="220482" y="2930334"/>
              <a:ext cx="543739" cy="338554"/>
            </a:xfrm>
            <a:prstGeom prst="rect">
              <a:avLst/>
            </a:prstGeom>
            <a:noFill/>
          </p:spPr>
          <p:txBody>
            <a:bodyPr wrap="none" rtlCol="0">
              <a:spAutoFit/>
            </a:bodyPr>
            <a:lstStyle/>
            <a:p>
              <a:r>
                <a:rPr kumimoji="1" lang="en-US" altLang="ja-JP" sz="1600" dirty="0" smtClean="0"/>
                <a:t>  0.4</a:t>
              </a:r>
            </a:p>
          </p:txBody>
        </p:sp>
        <p:sp>
          <p:nvSpPr>
            <p:cNvPr id="209" name="テキスト ボックス 208"/>
            <p:cNvSpPr txBox="1"/>
            <p:nvPr/>
          </p:nvSpPr>
          <p:spPr>
            <a:xfrm>
              <a:off x="179164" y="3859409"/>
              <a:ext cx="561372" cy="338554"/>
            </a:xfrm>
            <a:prstGeom prst="rect">
              <a:avLst/>
            </a:prstGeom>
            <a:noFill/>
          </p:spPr>
          <p:txBody>
            <a:bodyPr wrap="none" rtlCol="0">
              <a:spAutoFit/>
            </a:bodyPr>
            <a:lstStyle/>
            <a:p>
              <a:r>
                <a:rPr kumimoji="1" lang="en-US" altLang="ja-JP" sz="1600" dirty="0" smtClean="0"/>
                <a:t> -0.4</a:t>
              </a:r>
            </a:p>
          </p:txBody>
        </p:sp>
        <p:sp>
          <p:nvSpPr>
            <p:cNvPr id="210" name="テキスト ボックス 209"/>
            <p:cNvSpPr txBox="1"/>
            <p:nvPr/>
          </p:nvSpPr>
          <p:spPr>
            <a:xfrm>
              <a:off x="168471" y="4083579"/>
              <a:ext cx="561372" cy="338554"/>
            </a:xfrm>
            <a:prstGeom prst="rect">
              <a:avLst/>
            </a:prstGeom>
            <a:noFill/>
          </p:spPr>
          <p:txBody>
            <a:bodyPr wrap="none" rtlCol="0">
              <a:spAutoFit/>
            </a:bodyPr>
            <a:lstStyle/>
            <a:p>
              <a:r>
                <a:rPr kumimoji="1" lang="en-US" altLang="ja-JP" sz="1600" dirty="0" smtClean="0"/>
                <a:t> -0.6</a:t>
              </a:r>
            </a:p>
          </p:txBody>
        </p:sp>
        <p:sp>
          <p:nvSpPr>
            <p:cNvPr id="211" name="テキスト ボックス 210"/>
            <p:cNvSpPr txBox="1"/>
            <p:nvPr/>
          </p:nvSpPr>
          <p:spPr>
            <a:xfrm>
              <a:off x="183452" y="4314469"/>
              <a:ext cx="561372" cy="338554"/>
            </a:xfrm>
            <a:prstGeom prst="rect">
              <a:avLst/>
            </a:prstGeom>
            <a:noFill/>
          </p:spPr>
          <p:txBody>
            <a:bodyPr wrap="none" rtlCol="0">
              <a:spAutoFit/>
            </a:bodyPr>
            <a:lstStyle/>
            <a:p>
              <a:r>
                <a:rPr kumimoji="1" lang="en-US" altLang="ja-JP" sz="1600" dirty="0" smtClean="0"/>
                <a:t> -0.8</a:t>
              </a:r>
            </a:p>
          </p:txBody>
        </p:sp>
        <p:sp>
          <p:nvSpPr>
            <p:cNvPr id="212" name="テキスト ボックス 211"/>
            <p:cNvSpPr txBox="1"/>
            <p:nvPr/>
          </p:nvSpPr>
          <p:spPr>
            <a:xfrm>
              <a:off x="174635" y="4575892"/>
              <a:ext cx="561372" cy="338554"/>
            </a:xfrm>
            <a:prstGeom prst="rect">
              <a:avLst/>
            </a:prstGeom>
            <a:noFill/>
          </p:spPr>
          <p:txBody>
            <a:bodyPr wrap="none" rtlCol="0">
              <a:spAutoFit/>
            </a:bodyPr>
            <a:lstStyle/>
            <a:p>
              <a:r>
                <a:rPr kumimoji="1" lang="en-US" altLang="ja-JP" sz="1600" dirty="0" smtClean="0"/>
                <a:t> -1.0</a:t>
              </a:r>
            </a:p>
          </p:txBody>
        </p:sp>
      </p:grpSp>
    </p:spTree>
    <p:extLst>
      <p:ext uri="{BB962C8B-B14F-4D97-AF65-F5344CB8AC3E}">
        <p14:creationId xmlns:p14="http://schemas.microsoft.com/office/powerpoint/2010/main" val="686442808"/>
      </p:ext>
    </p:extLst>
  </p:cSld>
  <p:clrMapOvr>
    <a:masterClrMapping/>
  </p:clrMapOvr>
  <mc:AlternateContent xmlns:mc="http://schemas.openxmlformats.org/markup-compatibility/2006" xmlns:p14="http://schemas.microsoft.com/office/powerpoint/2010/main">
    <mc:Choice Requires="p14">
      <p:transition spd="slow" p14:dur="2000" advTm="40953"/>
    </mc:Choice>
    <mc:Fallback xmlns="">
      <p:transition spd="slow" advTm="40953"/>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347" y="0"/>
            <a:ext cx="9155360" cy="1600200"/>
          </a:xfrm>
        </p:spPr>
        <p:txBody>
          <a:bodyPr/>
          <a:lstStyle/>
          <a:p>
            <a:r>
              <a:rPr kumimoji="1" lang="ja-JP" altLang="en-US" dirty="0" smtClean="0"/>
              <a:t>実験結果</a:t>
            </a:r>
            <a:r>
              <a:rPr kumimoji="1" lang="en-US" altLang="ja-JP" dirty="0" smtClean="0"/>
              <a:t/>
            </a:r>
            <a:br>
              <a:rPr kumimoji="1" lang="en-US" altLang="ja-JP" dirty="0" smtClean="0"/>
            </a:br>
            <a:r>
              <a:rPr kumimoji="1" lang="ja-JP" altLang="en-US" dirty="0" smtClean="0"/>
              <a:t>試行終了時の</a:t>
            </a:r>
            <a:r>
              <a:rPr lang="ja-JP" altLang="en-US" dirty="0" smtClean="0"/>
              <a:t>状態数の推移</a:t>
            </a:r>
            <a:endParaRPr kumimoji="1" lang="ja-JP" altLang="en-US" dirty="0"/>
          </a:p>
        </p:txBody>
      </p:sp>
      <p:pic>
        <p:nvPicPr>
          <p:cNvPr id="5" name="Picture 5" descr="C:\Users\kimura\Desktop\新しいフォルダー\stat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935" y="2182453"/>
            <a:ext cx="4421065" cy="3315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kimura\Desktop\新しいフォルダー\stat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2" y="2109116"/>
            <a:ext cx="4616633" cy="346247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bwMode="auto">
          <a:xfrm>
            <a:off x="0" y="2996952"/>
            <a:ext cx="251520" cy="1512168"/>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
        <p:nvSpPr>
          <p:cNvPr id="8" name="正方形/長方形 7"/>
          <p:cNvSpPr/>
          <p:nvPr/>
        </p:nvSpPr>
        <p:spPr bwMode="auto">
          <a:xfrm>
            <a:off x="4722935" y="2996952"/>
            <a:ext cx="251520" cy="1512168"/>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66" name="グループ化 65"/>
          <p:cNvGrpSpPr/>
          <p:nvPr/>
        </p:nvGrpSpPr>
        <p:grpSpPr>
          <a:xfrm>
            <a:off x="3068544" y="2285676"/>
            <a:ext cx="1289918" cy="478037"/>
            <a:chOff x="6012160" y="5961978"/>
            <a:chExt cx="1289918" cy="484453"/>
          </a:xfrm>
        </p:grpSpPr>
        <p:sp>
          <p:nvSpPr>
            <p:cNvPr id="67" name="正方形/長方形 66"/>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68" name="グループ化 67"/>
            <p:cNvGrpSpPr/>
            <p:nvPr/>
          </p:nvGrpSpPr>
          <p:grpSpPr>
            <a:xfrm>
              <a:off x="6015972" y="5961978"/>
              <a:ext cx="1286106" cy="307777"/>
              <a:chOff x="4798062" y="5798169"/>
              <a:chExt cx="1286106" cy="307777"/>
            </a:xfrm>
          </p:grpSpPr>
          <p:cxnSp>
            <p:nvCxnSpPr>
              <p:cNvPr id="69" name="直線コネクタ 68"/>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4798062" y="5798169"/>
                <a:ext cx="902811" cy="307777"/>
              </a:xfrm>
              <a:prstGeom prst="rect">
                <a:avLst/>
              </a:prstGeom>
              <a:noFill/>
            </p:spPr>
            <p:txBody>
              <a:bodyPr wrap="none" rtlCol="0">
                <a:spAutoFit/>
              </a:bodyPr>
              <a:lstStyle/>
              <a:p>
                <a:r>
                  <a:rPr kumimoji="1" lang="ja-JP" altLang="en-US" sz="1400" dirty="0" smtClean="0"/>
                  <a:t>センサＡ</a:t>
                </a:r>
                <a:endParaRPr kumimoji="1" lang="ja-JP" altLang="en-US" sz="1400" dirty="0"/>
              </a:p>
            </p:txBody>
          </p:sp>
        </p:grpSp>
      </p:grpSp>
      <p:sp>
        <p:nvSpPr>
          <p:cNvPr id="73" name="テキスト ボックス 72"/>
          <p:cNvSpPr txBox="1"/>
          <p:nvPr/>
        </p:nvSpPr>
        <p:spPr>
          <a:xfrm>
            <a:off x="-105073" y="2901705"/>
            <a:ext cx="461665" cy="1938992"/>
          </a:xfrm>
          <a:prstGeom prst="rect">
            <a:avLst/>
          </a:prstGeom>
          <a:solidFill>
            <a:schemeClr val="bg1"/>
          </a:solidFill>
        </p:spPr>
        <p:txBody>
          <a:bodyPr vert="eaVert" wrap="none" rtlCol="0">
            <a:spAutoFit/>
          </a:bodyPr>
          <a:lstStyle/>
          <a:p>
            <a:r>
              <a:rPr kumimoji="1" lang="ja-JP" altLang="en-US" dirty="0" smtClean="0"/>
              <a:t>センサ</a:t>
            </a:r>
            <a:r>
              <a:rPr lang="ja-JP" altLang="en-US" dirty="0"/>
              <a:t>Ａ</a:t>
            </a:r>
            <a:r>
              <a:rPr kumimoji="1" lang="ja-JP" altLang="en-US" dirty="0" smtClean="0"/>
              <a:t>の状態数</a:t>
            </a:r>
            <a:endParaRPr kumimoji="1" lang="ja-JP" altLang="en-US" dirty="0"/>
          </a:p>
        </p:txBody>
      </p:sp>
      <p:sp>
        <p:nvSpPr>
          <p:cNvPr id="74" name="テキスト ボックス 73"/>
          <p:cNvSpPr txBox="1"/>
          <p:nvPr/>
        </p:nvSpPr>
        <p:spPr>
          <a:xfrm>
            <a:off x="4512790" y="2704549"/>
            <a:ext cx="461665" cy="1938992"/>
          </a:xfrm>
          <a:prstGeom prst="rect">
            <a:avLst/>
          </a:prstGeom>
          <a:solidFill>
            <a:schemeClr val="bg1"/>
          </a:solidFill>
        </p:spPr>
        <p:txBody>
          <a:bodyPr vert="eaVert" wrap="none" rtlCol="0">
            <a:spAutoFit/>
          </a:bodyPr>
          <a:lstStyle/>
          <a:p>
            <a:r>
              <a:rPr kumimoji="1" lang="ja-JP" altLang="en-US" dirty="0" smtClean="0"/>
              <a:t>センサＢの状態数</a:t>
            </a:r>
            <a:endParaRPr kumimoji="1" lang="ja-JP" altLang="en-US" dirty="0"/>
          </a:p>
        </p:txBody>
      </p:sp>
      <p:sp>
        <p:nvSpPr>
          <p:cNvPr id="97" name="正方形/長方形 96"/>
          <p:cNvSpPr/>
          <p:nvPr/>
        </p:nvSpPr>
        <p:spPr>
          <a:xfrm>
            <a:off x="6534464" y="5373216"/>
            <a:ext cx="1107996" cy="369332"/>
          </a:xfrm>
          <a:prstGeom prst="rect">
            <a:avLst/>
          </a:prstGeom>
          <a:solidFill>
            <a:schemeClr val="bg1"/>
          </a:solidFill>
        </p:spPr>
        <p:txBody>
          <a:bodyPr wrap="none">
            <a:spAutoFit/>
          </a:bodyPr>
          <a:lstStyle/>
          <a:p>
            <a:r>
              <a:rPr lang="ja-JP" altLang="en-US" dirty="0"/>
              <a:t>試行回数</a:t>
            </a:r>
          </a:p>
        </p:txBody>
      </p:sp>
      <p:grpSp>
        <p:nvGrpSpPr>
          <p:cNvPr id="98" name="グループ化 97"/>
          <p:cNvGrpSpPr/>
          <p:nvPr/>
        </p:nvGrpSpPr>
        <p:grpSpPr>
          <a:xfrm>
            <a:off x="7458546" y="2346293"/>
            <a:ext cx="1289918" cy="468687"/>
            <a:chOff x="6012160" y="5977744"/>
            <a:chExt cx="1289918" cy="468687"/>
          </a:xfrm>
        </p:grpSpPr>
        <p:sp>
          <p:nvSpPr>
            <p:cNvPr id="99" name="正方形/長方形 98"/>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00" name="グループ化 99"/>
            <p:cNvGrpSpPr/>
            <p:nvPr/>
          </p:nvGrpSpPr>
          <p:grpSpPr>
            <a:xfrm>
              <a:off x="6012160" y="6016947"/>
              <a:ext cx="1289918" cy="307777"/>
              <a:chOff x="4794250" y="5853138"/>
              <a:chExt cx="1289918" cy="307777"/>
            </a:xfrm>
          </p:grpSpPr>
          <p:cxnSp>
            <p:nvCxnSpPr>
              <p:cNvPr id="103" name="直線コネクタ 102"/>
              <p:cNvCxnSpPr/>
              <p:nvPr/>
            </p:nvCxnSpPr>
            <p:spPr>
              <a:xfrm>
                <a:off x="5580112" y="6035657"/>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794250" y="5853138"/>
                <a:ext cx="902811" cy="307777"/>
              </a:xfrm>
              <a:prstGeom prst="rect">
                <a:avLst/>
              </a:prstGeom>
              <a:noFill/>
            </p:spPr>
            <p:txBody>
              <a:bodyPr wrap="none" rtlCol="0">
                <a:spAutoFit/>
              </a:bodyPr>
              <a:lstStyle/>
              <a:p>
                <a:r>
                  <a:rPr kumimoji="1" lang="ja-JP" altLang="en-US" sz="1400" dirty="0" smtClean="0"/>
                  <a:t>センサＢ</a:t>
                </a:r>
                <a:endParaRPr kumimoji="1" lang="ja-JP" altLang="en-US" sz="1400" dirty="0"/>
              </a:p>
            </p:txBody>
          </p:sp>
        </p:grpSp>
      </p:grpSp>
      <p:sp>
        <p:nvSpPr>
          <p:cNvPr id="128" name="正方形/長方形 127"/>
          <p:cNvSpPr/>
          <p:nvPr/>
        </p:nvSpPr>
        <p:spPr bwMode="auto">
          <a:xfrm>
            <a:off x="297073" y="2346293"/>
            <a:ext cx="182101" cy="2846843"/>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05" name="グループ化 104"/>
          <p:cNvGrpSpPr/>
          <p:nvPr/>
        </p:nvGrpSpPr>
        <p:grpSpPr>
          <a:xfrm>
            <a:off x="204590" y="2765417"/>
            <a:ext cx="364202" cy="2522315"/>
            <a:chOff x="4800436" y="2495000"/>
            <a:chExt cx="364202" cy="2522315"/>
          </a:xfrm>
        </p:grpSpPr>
        <p:sp>
          <p:nvSpPr>
            <p:cNvPr id="106" name="テキスト ボックス 105"/>
            <p:cNvSpPr txBox="1"/>
            <p:nvPr/>
          </p:nvSpPr>
          <p:spPr>
            <a:xfrm>
              <a:off x="4877039" y="4709538"/>
              <a:ext cx="274434" cy="307777"/>
            </a:xfrm>
            <a:prstGeom prst="rect">
              <a:avLst/>
            </a:prstGeom>
            <a:solidFill>
              <a:schemeClr val="bg1"/>
            </a:solidFill>
          </p:spPr>
          <p:txBody>
            <a:bodyPr wrap="none" rtlCol="0">
              <a:spAutoFit/>
            </a:bodyPr>
            <a:lstStyle/>
            <a:p>
              <a:r>
                <a:rPr kumimoji="1" lang="en-US" altLang="ja-JP" sz="1400" dirty="0" smtClean="0"/>
                <a:t>0</a:t>
              </a:r>
              <a:endParaRPr kumimoji="1" lang="ja-JP" altLang="en-US" sz="1400" dirty="0"/>
            </a:p>
          </p:txBody>
        </p:sp>
        <p:sp>
          <p:nvSpPr>
            <p:cNvPr id="107" name="テキスト ボックス 106"/>
            <p:cNvSpPr txBox="1"/>
            <p:nvPr/>
          </p:nvSpPr>
          <p:spPr>
            <a:xfrm>
              <a:off x="4861885" y="4259375"/>
              <a:ext cx="274434" cy="307777"/>
            </a:xfrm>
            <a:prstGeom prst="rect">
              <a:avLst/>
            </a:prstGeom>
            <a:solidFill>
              <a:schemeClr val="bg1"/>
            </a:solidFill>
          </p:spPr>
          <p:txBody>
            <a:bodyPr wrap="none" rtlCol="0">
              <a:spAutoFit/>
            </a:bodyPr>
            <a:lstStyle/>
            <a:p>
              <a:r>
                <a:rPr kumimoji="1" lang="en-US" altLang="ja-JP" sz="1400" dirty="0" smtClean="0"/>
                <a:t>2</a:t>
              </a:r>
              <a:endParaRPr kumimoji="1" lang="ja-JP" altLang="en-US" sz="1400" dirty="0"/>
            </a:p>
          </p:txBody>
        </p:sp>
        <p:sp>
          <p:nvSpPr>
            <p:cNvPr id="108" name="テキスト ボックス 107"/>
            <p:cNvSpPr txBox="1"/>
            <p:nvPr/>
          </p:nvSpPr>
          <p:spPr>
            <a:xfrm>
              <a:off x="4874292" y="3813982"/>
              <a:ext cx="274434" cy="307777"/>
            </a:xfrm>
            <a:prstGeom prst="rect">
              <a:avLst/>
            </a:prstGeom>
            <a:solidFill>
              <a:schemeClr val="bg1"/>
            </a:solidFill>
          </p:spPr>
          <p:txBody>
            <a:bodyPr wrap="none" rtlCol="0">
              <a:spAutoFit/>
            </a:bodyPr>
            <a:lstStyle/>
            <a:p>
              <a:r>
                <a:rPr lang="en-US" altLang="ja-JP" sz="1400" dirty="0"/>
                <a:t>4</a:t>
              </a:r>
              <a:endParaRPr kumimoji="1" lang="ja-JP" altLang="en-US" sz="1400" dirty="0"/>
            </a:p>
          </p:txBody>
        </p:sp>
        <p:sp>
          <p:nvSpPr>
            <p:cNvPr id="109" name="テキスト ボックス 108"/>
            <p:cNvSpPr txBox="1"/>
            <p:nvPr/>
          </p:nvSpPr>
          <p:spPr>
            <a:xfrm>
              <a:off x="4874292" y="3355869"/>
              <a:ext cx="274434" cy="307777"/>
            </a:xfrm>
            <a:prstGeom prst="rect">
              <a:avLst/>
            </a:prstGeom>
            <a:solidFill>
              <a:schemeClr val="bg1"/>
            </a:solidFill>
          </p:spPr>
          <p:txBody>
            <a:bodyPr wrap="none" rtlCol="0">
              <a:spAutoFit/>
            </a:bodyPr>
            <a:lstStyle/>
            <a:p>
              <a:r>
                <a:rPr lang="en-US" altLang="ja-JP" sz="1400" dirty="0" smtClean="0"/>
                <a:t>6</a:t>
              </a:r>
              <a:endParaRPr kumimoji="1" lang="ja-JP" altLang="en-US" sz="1400" dirty="0"/>
            </a:p>
          </p:txBody>
        </p:sp>
        <p:sp>
          <p:nvSpPr>
            <p:cNvPr id="110" name="テキスト ボックス 109"/>
            <p:cNvSpPr txBox="1"/>
            <p:nvPr/>
          </p:nvSpPr>
          <p:spPr>
            <a:xfrm>
              <a:off x="4887696" y="2922822"/>
              <a:ext cx="274434" cy="307777"/>
            </a:xfrm>
            <a:prstGeom prst="rect">
              <a:avLst/>
            </a:prstGeom>
            <a:solidFill>
              <a:schemeClr val="bg1"/>
            </a:solidFill>
          </p:spPr>
          <p:txBody>
            <a:bodyPr wrap="none" rtlCol="0">
              <a:spAutoFit/>
            </a:bodyPr>
            <a:lstStyle/>
            <a:p>
              <a:r>
                <a:rPr lang="en-US" altLang="ja-JP" sz="1400" dirty="0"/>
                <a:t>8</a:t>
              </a:r>
              <a:endParaRPr kumimoji="1" lang="ja-JP" altLang="en-US" sz="1400" dirty="0"/>
            </a:p>
          </p:txBody>
        </p:sp>
        <p:sp>
          <p:nvSpPr>
            <p:cNvPr id="111" name="テキスト ボックス 110"/>
            <p:cNvSpPr txBox="1"/>
            <p:nvPr/>
          </p:nvSpPr>
          <p:spPr>
            <a:xfrm>
              <a:off x="4800436" y="2495000"/>
              <a:ext cx="364202" cy="307777"/>
            </a:xfrm>
            <a:prstGeom prst="rect">
              <a:avLst/>
            </a:prstGeom>
            <a:solidFill>
              <a:schemeClr val="bg1"/>
            </a:solidFill>
          </p:spPr>
          <p:txBody>
            <a:bodyPr wrap="none" rtlCol="0">
              <a:spAutoFit/>
            </a:bodyPr>
            <a:lstStyle/>
            <a:p>
              <a:r>
                <a:rPr lang="en-US" altLang="ja-JP" sz="1400" dirty="0" smtClean="0"/>
                <a:t>10</a:t>
              </a:r>
              <a:endParaRPr kumimoji="1" lang="ja-JP" altLang="en-US" sz="1400" dirty="0"/>
            </a:p>
          </p:txBody>
        </p:sp>
      </p:grpSp>
      <p:sp>
        <p:nvSpPr>
          <p:cNvPr id="129" name="正方形/長方形 128"/>
          <p:cNvSpPr/>
          <p:nvPr/>
        </p:nvSpPr>
        <p:spPr bwMode="auto">
          <a:xfrm>
            <a:off x="533426" y="5193136"/>
            <a:ext cx="4063394" cy="180080"/>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19" name="グループ化 118"/>
          <p:cNvGrpSpPr/>
          <p:nvPr/>
        </p:nvGrpSpPr>
        <p:grpSpPr>
          <a:xfrm>
            <a:off x="463511" y="5171526"/>
            <a:ext cx="4281915" cy="310960"/>
            <a:chOff x="1052804" y="5457157"/>
            <a:chExt cx="4281915" cy="310960"/>
          </a:xfrm>
        </p:grpSpPr>
        <p:sp>
          <p:nvSpPr>
            <p:cNvPr id="120" name="正方形/長方形 119"/>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21" name="グループ化 120"/>
            <p:cNvGrpSpPr/>
            <p:nvPr/>
          </p:nvGrpSpPr>
          <p:grpSpPr>
            <a:xfrm>
              <a:off x="1052804" y="5457159"/>
              <a:ext cx="4281915" cy="310958"/>
              <a:chOff x="5383487" y="5854346"/>
              <a:chExt cx="4281915" cy="310958"/>
            </a:xfrm>
            <a:solidFill>
              <a:schemeClr val="bg1"/>
            </a:solidFill>
          </p:grpSpPr>
          <p:sp>
            <p:nvSpPr>
              <p:cNvPr id="122" name="テキスト ボックス 121"/>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123" name="テキスト ボックス 122"/>
              <p:cNvSpPr txBox="1"/>
              <p:nvPr/>
            </p:nvSpPr>
            <p:spPr>
              <a:xfrm>
                <a:off x="5995909" y="5854346"/>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124" name="テキスト ボックス 123"/>
              <p:cNvSpPr txBox="1"/>
              <p:nvPr/>
            </p:nvSpPr>
            <p:spPr>
              <a:xfrm>
                <a:off x="6743650"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125" name="テキスト ボックス 124"/>
              <p:cNvSpPr txBox="1"/>
              <p:nvPr/>
            </p:nvSpPr>
            <p:spPr>
              <a:xfrm>
                <a:off x="7531727" y="5854346"/>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126" name="テキスト ボックス 125"/>
              <p:cNvSpPr txBox="1"/>
              <p:nvPr/>
            </p:nvSpPr>
            <p:spPr>
              <a:xfrm>
                <a:off x="8315931" y="5857526"/>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127" name="テキスト ボックス 126"/>
              <p:cNvSpPr txBox="1"/>
              <p:nvPr/>
            </p:nvSpPr>
            <p:spPr>
              <a:xfrm>
                <a:off x="9031895" y="5854346"/>
                <a:ext cx="633507" cy="307777"/>
              </a:xfrm>
              <a:prstGeom prst="rect">
                <a:avLst/>
              </a:prstGeom>
              <a:no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sp>
        <p:nvSpPr>
          <p:cNvPr id="137" name="正方形/長方形 136"/>
          <p:cNvSpPr/>
          <p:nvPr/>
        </p:nvSpPr>
        <p:spPr bwMode="auto">
          <a:xfrm>
            <a:off x="5005987" y="2437526"/>
            <a:ext cx="144016" cy="269631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30" name="グループ化 129"/>
          <p:cNvGrpSpPr/>
          <p:nvPr/>
        </p:nvGrpSpPr>
        <p:grpSpPr>
          <a:xfrm flipH="1">
            <a:off x="4928172" y="2783791"/>
            <a:ext cx="209407" cy="2459251"/>
            <a:chOff x="4794551" y="2558064"/>
            <a:chExt cx="529569" cy="2459251"/>
          </a:xfrm>
        </p:grpSpPr>
        <p:sp>
          <p:nvSpPr>
            <p:cNvPr id="131" name="テキスト ボックス 130"/>
            <p:cNvSpPr txBox="1"/>
            <p:nvPr/>
          </p:nvSpPr>
          <p:spPr>
            <a:xfrm>
              <a:off x="4877039" y="4709538"/>
              <a:ext cx="274434" cy="307777"/>
            </a:xfrm>
            <a:prstGeom prst="rect">
              <a:avLst/>
            </a:prstGeom>
            <a:solidFill>
              <a:schemeClr val="bg1"/>
            </a:solidFill>
          </p:spPr>
          <p:txBody>
            <a:bodyPr wrap="none" rtlCol="0">
              <a:spAutoFit/>
            </a:bodyPr>
            <a:lstStyle/>
            <a:p>
              <a:r>
                <a:rPr kumimoji="1" lang="en-US" altLang="ja-JP" sz="1400" dirty="0" smtClean="0"/>
                <a:t>0</a:t>
              </a:r>
              <a:endParaRPr kumimoji="1" lang="ja-JP" altLang="en-US" sz="1400" dirty="0"/>
            </a:p>
          </p:txBody>
        </p:sp>
        <p:sp>
          <p:nvSpPr>
            <p:cNvPr id="132" name="テキスト ボックス 131"/>
            <p:cNvSpPr txBox="1"/>
            <p:nvPr/>
          </p:nvSpPr>
          <p:spPr>
            <a:xfrm>
              <a:off x="4861885" y="4259375"/>
              <a:ext cx="274434" cy="307777"/>
            </a:xfrm>
            <a:prstGeom prst="rect">
              <a:avLst/>
            </a:prstGeom>
            <a:solidFill>
              <a:schemeClr val="bg1"/>
            </a:solidFill>
          </p:spPr>
          <p:txBody>
            <a:bodyPr wrap="none" rtlCol="0">
              <a:spAutoFit/>
            </a:bodyPr>
            <a:lstStyle/>
            <a:p>
              <a:r>
                <a:rPr kumimoji="1" lang="en-US" altLang="ja-JP" sz="1400" dirty="0" smtClean="0"/>
                <a:t>2</a:t>
              </a:r>
              <a:endParaRPr kumimoji="1" lang="ja-JP" altLang="en-US" sz="1400" dirty="0"/>
            </a:p>
          </p:txBody>
        </p:sp>
        <p:sp>
          <p:nvSpPr>
            <p:cNvPr id="133" name="テキスト ボックス 132"/>
            <p:cNvSpPr txBox="1"/>
            <p:nvPr/>
          </p:nvSpPr>
          <p:spPr>
            <a:xfrm>
              <a:off x="4834422" y="3845514"/>
              <a:ext cx="274434" cy="307777"/>
            </a:xfrm>
            <a:prstGeom prst="rect">
              <a:avLst/>
            </a:prstGeom>
            <a:solidFill>
              <a:schemeClr val="bg1"/>
            </a:solidFill>
          </p:spPr>
          <p:txBody>
            <a:bodyPr wrap="none" rtlCol="0">
              <a:spAutoFit/>
            </a:bodyPr>
            <a:lstStyle/>
            <a:p>
              <a:r>
                <a:rPr lang="en-US" altLang="ja-JP" sz="1400" dirty="0"/>
                <a:t>4</a:t>
              </a:r>
              <a:endParaRPr kumimoji="1" lang="ja-JP" altLang="en-US" sz="1400" dirty="0"/>
            </a:p>
          </p:txBody>
        </p:sp>
        <p:sp>
          <p:nvSpPr>
            <p:cNvPr id="134" name="テキスト ボックス 133"/>
            <p:cNvSpPr txBox="1"/>
            <p:nvPr/>
          </p:nvSpPr>
          <p:spPr>
            <a:xfrm>
              <a:off x="4794551" y="3403167"/>
              <a:ext cx="274434" cy="307777"/>
            </a:xfrm>
            <a:prstGeom prst="rect">
              <a:avLst/>
            </a:prstGeom>
            <a:solidFill>
              <a:schemeClr val="bg1"/>
            </a:solidFill>
          </p:spPr>
          <p:txBody>
            <a:bodyPr wrap="none" rtlCol="0">
              <a:spAutoFit/>
            </a:bodyPr>
            <a:lstStyle/>
            <a:p>
              <a:r>
                <a:rPr lang="en-US" altLang="ja-JP" sz="1400" dirty="0" smtClean="0"/>
                <a:t>6</a:t>
              </a:r>
              <a:endParaRPr kumimoji="1" lang="ja-JP" altLang="en-US" sz="1400" dirty="0"/>
            </a:p>
          </p:txBody>
        </p:sp>
        <p:sp>
          <p:nvSpPr>
            <p:cNvPr id="135" name="テキスト ボックス 134"/>
            <p:cNvSpPr txBox="1"/>
            <p:nvPr/>
          </p:nvSpPr>
          <p:spPr>
            <a:xfrm>
              <a:off x="4807955" y="2985886"/>
              <a:ext cx="274434" cy="307777"/>
            </a:xfrm>
            <a:prstGeom prst="rect">
              <a:avLst/>
            </a:prstGeom>
            <a:solidFill>
              <a:schemeClr val="bg1"/>
            </a:solidFill>
          </p:spPr>
          <p:txBody>
            <a:bodyPr wrap="none" rtlCol="0">
              <a:spAutoFit/>
            </a:bodyPr>
            <a:lstStyle/>
            <a:p>
              <a:r>
                <a:rPr lang="en-US" altLang="ja-JP" sz="1400" dirty="0"/>
                <a:t>8</a:t>
              </a:r>
              <a:endParaRPr kumimoji="1" lang="ja-JP" altLang="en-US" sz="1400" dirty="0"/>
            </a:p>
          </p:txBody>
        </p:sp>
        <p:sp>
          <p:nvSpPr>
            <p:cNvPr id="136" name="テキスト ボックス 135"/>
            <p:cNvSpPr txBox="1"/>
            <p:nvPr/>
          </p:nvSpPr>
          <p:spPr>
            <a:xfrm>
              <a:off x="4959918" y="2558064"/>
              <a:ext cx="364202" cy="307777"/>
            </a:xfrm>
            <a:prstGeom prst="rect">
              <a:avLst/>
            </a:prstGeom>
            <a:solidFill>
              <a:schemeClr val="bg1"/>
            </a:solidFill>
          </p:spPr>
          <p:txBody>
            <a:bodyPr wrap="none" rtlCol="0">
              <a:spAutoFit/>
            </a:bodyPr>
            <a:lstStyle/>
            <a:p>
              <a:r>
                <a:rPr lang="en-US" altLang="ja-JP" sz="1400" dirty="0" smtClean="0"/>
                <a:t>10</a:t>
              </a:r>
              <a:endParaRPr kumimoji="1" lang="ja-JP" altLang="en-US" sz="1400" dirty="0"/>
            </a:p>
          </p:txBody>
        </p:sp>
      </p:grpSp>
      <p:sp>
        <p:nvSpPr>
          <p:cNvPr id="147" name="正方形/長方形 146"/>
          <p:cNvSpPr/>
          <p:nvPr/>
        </p:nvSpPr>
        <p:spPr bwMode="auto">
          <a:xfrm>
            <a:off x="5184260" y="5137311"/>
            <a:ext cx="3897744" cy="111650"/>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38" name="グループ化 137"/>
          <p:cNvGrpSpPr/>
          <p:nvPr/>
        </p:nvGrpSpPr>
        <p:grpSpPr>
          <a:xfrm>
            <a:off x="5150003" y="5083224"/>
            <a:ext cx="4092723" cy="326724"/>
            <a:chOff x="1052804" y="5441393"/>
            <a:chExt cx="4092723" cy="326724"/>
          </a:xfrm>
        </p:grpSpPr>
        <p:sp>
          <p:nvSpPr>
            <p:cNvPr id="139" name="正方形/長方形 138"/>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40" name="グループ化 139"/>
            <p:cNvGrpSpPr/>
            <p:nvPr/>
          </p:nvGrpSpPr>
          <p:grpSpPr>
            <a:xfrm>
              <a:off x="1052804" y="5441393"/>
              <a:ext cx="4092723" cy="326724"/>
              <a:chOff x="5383487" y="5838580"/>
              <a:chExt cx="4092723" cy="326724"/>
            </a:xfrm>
            <a:solidFill>
              <a:schemeClr val="bg1"/>
            </a:solidFill>
          </p:grpSpPr>
          <p:sp>
            <p:nvSpPr>
              <p:cNvPr id="141" name="テキスト ボックス 140"/>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142" name="テキスト ボックス 141"/>
              <p:cNvSpPr txBox="1"/>
              <p:nvPr/>
            </p:nvSpPr>
            <p:spPr>
              <a:xfrm>
                <a:off x="5995909" y="5854346"/>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143" name="テキスト ボックス 142"/>
              <p:cNvSpPr txBox="1"/>
              <p:nvPr/>
            </p:nvSpPr>
            <p:spPr>
              <a:xfrm>
                <a:off x="6743650"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144" name="テキスト ボックス 143"/>
              <p:cNvSpPr txBox="1"/>
              <p:nvPr/>
            </p:nvSpPr>
            <p:spPr>
              <a:xfrm>
                <a:off x="7500195" y="5854346"/>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145" name="テキスト ボックス 144"/>
              <p:cNvSpPr txBox="1"/>
              <p:nvPr/>
            </p:nvSpPr>
            <p:spPr>
              <a:xfrm>
                <a:off x="8221335" y="5857526"/>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146" name="テキスト ボックス 145"/>
              <p:cNvSpPr txBox="1"/>
              <p:nvPr/>
            </p:nvSpPr>
            <p:spPr>
              <a:xfrm>
                <a:off x="8842703" y="5838580"/>
                <a:ext cx="633507" cy="307777"/>
              </a:xfrm>
              <a:prstGeom prst="rect">
                <a:avLst/>
              </a:prstGeom>
              <a:no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sp>
        <p:nvSpPr>
          <p:cNvPr id="96" name="正方形/長方形 95"/>
          <p:cNvSpPr/>
          <p:nvPr/>
        </p:nvSpPr>
        <p:spPr>
          <a:xfrm>
            <a:off x="1907704" y="5409948"/>
            <a:ext cx="1107996" cy="369332"/>
          </a:xfrm>
          <a:prstGeom prst="rect">
            <a:avLst/>
          </a:prstGeom>
          <a:solidFill>
            <a:schemeClr val="bg1"/>
          </a:solidFill>
        </p:spPr>
        <p:txBody>
          <a:bodyPr wrap="none">
            <a:spAutoFit/>
          </a:bodyPr>
          <a:lstStyle/>
          <a:p>
            <a:r>
              <a:rPr lang="ja-JP" altLang="en-US" dirty="0"/>
              <a:t>試行回数</a:t>
            </a:r>
          </a:p>
        </p:txBody>
      </p:sp>
    </p:spTree>
    <p:extLst>
      <p:ext uri="{BB962C8B-B14F-4D97-AF65-F5344CB8AC3E}">
        <p14:creationId xmlns:p14="http://schemas.microsoft.com/office/powerpoint/2010/main" val="122571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kimura\Desktop\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221" y="2224834"/>
            <a:ext cx="4518871" cy="33882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imura\Desktop\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37" y="2279849"/>
            <a:ext cx="4574494" cy="342997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実験結果</a:t>
            </a:r>
            <a:r>
              <a:rPr kumimoji="1" lang="en-US" altLang="ja-JP" dirty="0" smtClean="0"/>
              <a:t/>
            </a:r>
            <a:br>
              <a:rPr kumimoji="1" lang="en-US" altLang="ja-JP" dirty="0" smtClean="0"/>
            </a:br>
            <a:r>
              <a:rPr kumimoji="1" lang="ja-JP" altLang="en-US" dirty="0" smtClean="0"/>
              <a:t>試行毎の行動回数</a:t>
            </a:r>
            <a:endParaRPr kumimoji="1" lang="ja-JP" altLang="en-US" dirty="0"/>
          </a:p>
        </p:txBody>
      </p:sp>
      <p:sp>
        <p:nvSpPr>
          <p:cNvPr id="7" name="テキスト ボックス 6"/>
          <p:cNvSpPr txBox="1"/>
          <p:nvPr/>
        </p:nvSpPr>
        <p:spPr>
          <a:xfrm>
            <a:off x="6104546" y="5201017"/>
            <a:ext cx="1107996" cy="369332"/>
          </a:xfrm>
          <a:prstGeom prst="rect">
            <a:avLst/>
          </a:prstGeom>
          <a:solidFill>
            <a:schemeClr val="bg1"/>
          </a:solidFill>
        </p:spPr>
        <p:txBody>
          <a:bodyPr wrap="none" rtlCol="0">
            <a:spAutoFit/>
          </a:bodyPr>
          <a:lstStyle/>
          <a:p>
            <a:r>
              <a:rPr lang="ja-JP" altLang="en-US" dirty="0"/>
              <a:t>試行回数</a:t>
            </a:r>
            <a:endParaRPr kumimoji="1" lang="ja-JP" altLang="en-US" dirty="0"/>
          </a:p>
        </p:txBody>
      </p:sp>
      <p:grpSp>
        <p:nvGrpSpPr>
          <p:cNvPr id="96" name="グループ化 95"/>
          <p:cNvGrpSpPr/>
          <p:nvPr/>
        </p:nvGrpSpPr>
        <p:grpSpPr>
          <a:xfrm>
            <a:off x="5066103" y="5217454"/>
            <a:ext cx="4125171" cy="310960"/>
            <a:chOff x="1052804" y="5457157"/>
            <a:chExt cx="4125171" cy="310960"/>
          </a:xfrm>
        </p:grpSpPr>
        <p:sp>
          <p:nvSpPr>
            <p:cNvPr id="97" name="正方形/長方形 96"/>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98" name="グループ化 97"/>
            <p:cNvGrpSpPr/>
            <p:nvPr/>
          </p:nvGrpSpPr>
          <p:grpSpPr>
            <a:xfrm>
              <a:off x="1052804" y="5457157"/>
              <a:ext cx="4125171" cy="310960"/>
              <a:chOff x="5383487" y="5854344"/>
              <a:chExt cx="4125171" cy="310960"/>
            </a:xfrm>
            <a:solidFill>
              <a:schemeClr val="bg1"/>
            </a:solidFill>
          </p:grpSpPr>
          <p:sp>
            <p:nvSpPr>
              <p:cNvPr id="99" name="テキスト ボックス 98"/>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100" name="テキスト ボックス 99"/>
              <p:cNvSpPr txBox="1"/>
              <p:nvPr/>
            </p:nvSpPr>
            <p:spPr>
              <a:xfrm>
                <a:off x="5973632" y="5854346"/>
                <a:ext cx="543739" cy="307777"/>
              </a:xfrm>
              <a:prstGeom prst="rect">
                <a:avLst/>
              </a:prstGeom>
              <a:grpFill/>
            </p:spPr>
            <p:txBody>
              <a:bodyPr wrap="none" rtlCol="0">
                <a:spAutoFit/>
              </a:bodyPr>
              <a:lstStyle/>
              <a:p>
                <a:r>
                  <a:rPr kumimoji="1" lang="en-US" altLang="ja-JP" sz="1400" dirty="0" smtClean="0"/>
                  <a:t>2000</a:t>
                </a:r>
                <a:endParaRPr kumimoji="1" lang="ja-JP" altLang="en-US" sz="1400" dirty="0"/>
              </a:p>
            </p:txBody>
          </p:sp>
          <p:sp>
            <p:nvSpPr>
              <p:cNvPr id="101" name="テキスト ボックス 100"/>
              <p:cNvSpPr txBox="1"/>
              <p:nvPr/>
            </p:nvSpPr>
            <p:spPr>
              <a:xfrm>
                <a:off x="6726597" y="5857527"/>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102" name="テキスト ボックス 101"/>
              <p:cNvSpPr txBox="1"/>
              <p:nvPr/>
            </p:nvSpPr>
            <p:spPr>
              <a:xfrm>
                <a:off x="7474328" y="5854344"/>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103" name="テキスト ボックス 102"/>
              <p:cNvSpPr txBox="1"/>
              <p:nvPr/>
            </p:nvSpPr>
            <p:spPr>
              <a:xfrm>
                <a:off x="8198289" y="5857526"/>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104" name="テキスト ボックス 103"/>
              <p:cNvSpPr txBox="1"/>
              <p:nvPr/>
            </p:nvSpPr>
            <p:spPr>
              <a:xfrm>
                <a:off x="8875151" y="5854346"/>
                <a:ext cx="633507" cy="307777"/>
              </a:xfrm>
              <a:prstGeom prst="rect">
                <a:avLst/>
              </a:prstGeom>
              <a:grp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grpSp>
        <p:nvGrpSpPr>
          <p:cNvPr id="5" name="グループ化 4"/>
          <p:cNvGrpSpPr/>
          <p:nvPr/>
        </p:nvGrpSpPr>
        <p:grpSpPr>
          <a:xfrm>
            <a:off x="7035083" y="2398820"/>
            <a:ext cx="1712968" cy="549236"/>
            <a:chOff x="2691738" y="2189099"/>
            <a:chExt cx="1712968" cy="549236"/>
          </a:xfrm>
        </p:grpSpPr>
        <p:sp>
          <p:nvSpPr>
            <p:cNvPr id="4" name="正方形/長方形 3"/>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0" name="グループ化 9"/>
            <p:cNvGrpSpPr/>
            <p:nvPr/>
          </p:nvGrpSpPr>
          <p:grpSpPr>
            <a:xfrm>
              <a:off x="2979441" y="2215926"/>
              <a:ext cx="1289918" cy="522409"/>
              <a:chOff x="6012160" y="5961978"/>
              <a:chExt cx="1289918" cy="522409"/>
            </a:xfrm>
          </p:grpSpPr>
          <p:sp>
            <p:nvSpPr>
              <p:cNvPr id="11" name="正方形/長方形 10"/>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2" name="グループ化 11"/>
              <p:cNvGrpSpPr/>
              <p:nvPr/>
            </p:nvGrpSpPr>
            <p:grpSpPr>
              <a:xfrm>
                <a:off x="6012160" y="5961978"/>
                <a:ext cx="1289918" cy="522409"/>
                <a:chOff x="4794250" y="5798169"/>
                <a:chExt cx="1289918" cy="522409"/>
              </a:xfrm>
            </p:grpSpPr>
            <p:cxnSp>
              <p:nvCxnSpPr>
                <p:cNvPr id="13" name="直線コネクタ 12"/>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798062" y="5798169"/>
                  <a:ext cx="902811" cy="307777"/>
                </a:xfrm>
                <a:prstGeom prst="rect">
                  <a:avLst/>
                </a:prstGeom>
                <a:noFill/>
              </p:spPr>
              <p:txBody>
                <a:bodyPr wrap="none" rtlCol="0">
                  <a:spAutoFit/>
                </a:bodyPr>
                <a:lstStyle/>
                <a:p>
                  <a:r>
                    <a:rPr lang="ja-JP" altLang="en-US" sz="1400" dirty="0"/>
                    <a:t>強化</a:t>
                  </a:r>
                  <a:r>
                    <a:rPr lang="ja-JP" altLang="en-US" sz="1400" dirty="0" smtClean="0"/>
                    <a:t>学習</a:t>
                  </a:r>
                  <a:endParaRPr kumimoji="1" lang="ja-JP" altLang="en-US" sz="1400" dirty="0"/>
                </a:p>
              </p:txBody>
            </p:sp>
            <p:cxnSp>
              <p:nvCxnSpPr>
                <p:cNvPr id="15" name="直線コネクタ 14"/>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94250" y="6012801"/>
                  <a:ext cx="902811" cy="307777"/>
                </a:xfrm>
                <a:prstGeom prst="rect">
                  <a:avLst/>
                </a:prstGeom>
                <a:noFill/>
              </p:spPr>
              <p:txBody>
                <a:bodyPr wrap="none" rtlCol="0">
                  <a:spAutoFit/>
                </a:bodyPr>
                <a:lstStyle/>
                <a:p>
                  <a:r>
                    <a:rPr lang="ja-JP" altLang="en-US" sz="1400" dirty="0"/>
                    <a:t>提案手法</a:t>
                  </a:r>
                  <a:endParaRPr kumimoji="1" lang="ja-JP" altLang="en-US" sz="1400" dirty="0"/>
                </a:p>
              </p:txBody>
            </p:sp>
          </p:grpSp>
        </p:grpSp>
      </p:grpSp>
      <p:sp>
        <p:nvSpPr>
          <p:cNvPr id="122" name="テキスト ボックス 121"/>
          <p:cNvSpPr txBox="1"/>
          <p:nvPr/>
        </p:nvSpPr>
        <p:spPr>
          <a:xfrm>
            <a:off x="6346733" y="5509525"/>
            <a:ext cx="2012089" cy="646331"/>
          </a:xfrm>
          <a:prstGeom prst="rect">
            <a:avLst/>
          </a:prstGeom>
          <a:solidFill>
            <a:schemeClr val="bg1"/>
          </a:solidFill>
        </p:spPr>
        <p:txBody>
          <a:bodyPr wrap="none" rtlCol="0">
            <a:spAutoFit/>
          </a:bodyPr>
          <a:lstStyle/>
          <a:p>
            <a:r>
              <a:rPr lang="ja-JP" altLang="en-US" dirty="0" smtClean="0"/>
              <a:t>　　試行回数</a:t>
            </a:r>
            <a:endParaRPr lang="en-US" altLang="ja-JP" dirty="0" smtClean="0"/>
          </a:p>
          <a:p>
            <a:r>
              <a:rPr kumimoji="1" lang="ja-JP" altLang="en-US" dirty="0" smtClean="0"/>
              <a:t>縦軸</a:t>
            </a:r>
            <a:r>
              <a:rPr kumimoji="1" lang="en-US" altLang="ja-JP" dirty="0" smtClean="0"/>
              <a:t>[0:250]</a:t>
            </a:r>
            <a:r>
              <a:rPr kumimoji="1" lang="ja-JP" altLang="en-US" dirty="0" err="1" smtClean="0"/>
              <a:t>で拡</a:t>
            </a:r>
            <a:r>
              <a:rPr kumimoji="1" lang="ja-JP" altLang="en-US" dirty="0" smtClean="0"/>
              <a:t>大</a:t>
            </a:r>
            <a:endParaRPr kumimoji="1" lang="ja-JP" altLang="en-US" dirty="0"/>
          </a:p>
        </p:txBody>
      </p:sp>
      <p:grpSp>
        <p:nvGrpSpPr>
          <p:cNvPr id="67" name="グループ化 66"/>
          <p:cNvGrpSpPr/>
          <p:nvPr/>
        </p:nvGrpSpPr>
        <p:grpSpPr>
          <a:xfrm>
            <a:off x="2665090" y="2461191"/>
            <a:ext cx="1712968" cy="549236"/>
            <a:chOff x="2691738" y="2189099"/>
            <a:chExt cx="1712968" cy="549236"/>
          </a:xfrm>
        </p:grpSpPr>
        <p:sp>
          <p:nvSpPr>
            <p:cNvPr id="68" name="正方形/長方形 67"/>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69" name="グループ化 68"/>
            <p:cNvGrpSpPr/>
            <p:nvPr/>
          </p:nvGrpSpPr>
          <p:grpSpPr>
            <a:xfrm>
              <a:off x="2979441" y="2215926"/>
              <a:ext cx="1289918" cy="522409"/>
              <a:chOff x="6012160" y="5961978"/>
              <a:chExt cx="1289918" cy="522409"/>
            </a:xfrm>
          </p:grpSpPr>
          <p:sp>
            <p:nvSpPr>
              <p:cNvPr id="70" name="正方形/長方形 69"/>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71" name="グループ化 70"/>
              <p:cNvGrpSpPr/>
              <p:nvPr/>
            </p:nvGrpSpPr>
            <p:grpSpPr>
              <a:xfrm>
                <a:off x="6012160" y="5961978"/>
                <a:ext cx="1289918" cy="522409"/>
                <a:chOff x="4794250" y="5798169"/>
                <a:chExt cx="1289918" cy="522409"/>
              </a:xfrm>
            </p:grpSpPr>
            <p:cxnSp>
              <p:nvCxnSpPr>
                <p:cNvPr id="72" name="直線コネクタ 71"/>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4798062" y="5798169"/>
                  <a:ext cx="902811" cy="307777"/>
                </a:xfrm>
                <a:prstGeom prst="rect">
                  <a:avLst/>
                </a:prstGeom>
                <a:noFill/>
              </p:spPr>
              <p:txBody>
                <a:bodyPr wrap="none" rtlCol="0">
                  <a:spAutoFit/>
                </a:bodyPr>
                <a:lstStyle/>
                <a:p>
                  <a:r>
                    <a:rPr lang="ja-JP" altLang="en-US" sz="1400" dirty="0"/>
                    <a:t>強化</a:t>
                  </a:r>
                  <a:r>
                    <a:rPr lang="ja-JP" altLang="en-US" sz="1400" dirty="0" smtClean="0"/>
                    <a:t>学習</a:t>
                  </a:r>
                  <a:endParaRPr kumimoji="1" lang="ja-JP" altLang="en-US" sz="1400" dirty="0"/>
                </a:p>
              </p:txBody>
            </p:sp>
            <p:cxnSp>
              <p:nvCxnSpPr>
                <p:cNvPr id="74" name="直線コネクタ 73"/>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4794250" y="6012801"/>
                  <a:ext cx="902811" cy="307777"/>
                </a:xfrm>
                <a:prstGeom prst="rect">
                  <a:avLst/>
                </a:prstGeom>
                <a:noFill/>
              </p:spPr>
              <p:txBody>
                <a:bodyPr wrap="none" rtlCol="0">
                  <a:spAutoFit/>
                </a:bodyPr>
                <a:lstStyle/>
                <a:p>
                  <a:r>
                    <a:rPr lang="ja-JP" altLang="en-US" sz="1400" dirty="0"/>
                    <a:t>提案手法</a:t>
                  </a:r>
                  <a:endParaRPr kumimoji="1" lang="ja-JP" altLang="en-US" sz="1400" dirty="0"/>
                </a:p>
              </p:txBody>
            </p:sp>
          </p:grpSp>
        </p:grpSp>
      </p:grpSp>
      <p:grpSp>
        <p:nvGrpSpPr>
          <p:cNvPr id="76" name="グループ化 75"/>
          <p:cNvGrpSpPr/>
          <p:nvPr/>
        </p:nvGrpSpPr>
        <p:grpSpPr>
          <a:xfrm>
            <a:off x="668927" y="5283204"/>
            <a:ext cx="4092329" cy="340693"/>
            <a:chOff x="1052804" y="5428785"/>
            <a:chExt cx="4092329" cy="340693"/>
          </a:xfrm>
        </p:grpSpPr>
        <p:sp>
          <p:nvSpPr>
            <p:cNvPr id="77" name="正方形/長方形 76"/>
            <p:cNvSpPr/>
            <p:nvPr/>
          </p:nvSpPr>
          <p:spPr bwMode="auto">
            <a:xfrm>
              <a:off x="1071502" y="5457157"/>
              <a:ext cx="3815738" cy="307777"/>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78" name="グループ化 77"/>
            <p:cNvGrpSpPr/>
            <p:nvPr/>
          </p:nvGrpSpPr>
          <p:grpSpPr>
            <a:xfrm>
              <a:off x="1052804" y="5428785"/>
              <a:ext cx="4092329" cy="340693"/>
              <a:chOff x="5383487" y="5825972"/>
              <a:chExt cx="4092329" cy="340693"/>
            </a:xfrm>
            <a:solidFill>
              <a:schemeClr val="bg1"/>
            </a:solidFill>
          </p:grpSpPr>
          <p:sp>
            <p:nvSpPr>
              <p:cNvPr id="79" name="テキスト ボックス 78"/>
              <p:cNvSpPr txBox="1"/>
              <p:nvPr/>
            </p:nvSpPr>
            <p:spPr>
              <a:xfrm>
                <a:off x="5383487" y="5854346"/>
                <a:ext cx="274434" cy="307777"/>
              </a:xfrm>
              <a:prstGeom prst="rect">
                <a:avLst/>
              </a:prstGeom>
              <a:grpFill/>
            </p:spPr>
            <p:txBody>
              <a:bodyPr wrap="none" rtlCol="0">
                <a:spAutoFit/>
              </a:bodyPr>
              <a:lstStyle/>
              <a:p>
                <a:r>
                  <a:rPr kumimoji="1" lang="en-US" altLang="ja-JP" sz="1400" dirty="0" smtClean="0"/>
                  <a:t>0</a:t>
                </a:r>
                <a:endParaRPr kumimoji="1" lang="ja-JP" altLang="en-US" sz="1400" dirty="0"/>
              </a:p>
            </p:txBody>
          </p:sp>
          <p:sp>
            <p:nvSpPr>
              <p:cNvPr id="80" name="テキスト ボックス 79"/>
              <p:cNvSpPr txBox="1"/>
              <p:nvPr/>
            </p:nvSpPr>
            <p:spPr>
              <a:xfrm>
                <a:off x="5997934" y="5854346"/>
                <a:ext cx="588623" cy="307777"/>
              </a:xfrm>
              <a:prstGeom prst="rect">
                <a:avLst/>
              </a:prstGeom>
              <a:grpFill/>
            </p:spPr>
            <p:txBody>
              <a:bodyPr wrap="none" rtlCol="0">
                <a:spAutoFit/>
              </a:bodyPr>
              <a:lstStyle/>
              <a:p>
                <a:r>
                  <a:rPr kumimoji="1" lang="en-US" altLang="ja-JP" sz="1400" dirty="0" smtClean="0"/>
                  <a:t>2000 </a:t>
                </a:r>
                <a:endParaRPr kumimoji="1" lang="ja-JP" altLang="en-US" sz="1400" dirty="0"/>
              </a:p>
            </p:txBody>
          </p:sp>
          <p:sp>
            <p:nvSpPr>
              <p:cNvPr id="81" name="テキスト ボックス 80"/>
              <p:cNvSpPr txBox="1"/>
              <p:nvPr/>
            </p:nvSpPr>
            <p:spPr>
              <a:xfrm>
                <a:off x="6719211" y="5858888"/>
                <a:ext cx="543739" cy="307777"/>
              </a:xfrm>
              <a:prstGeom prst="rect">
                <a:avLst/>
              </a:prstGeom>
              <a:grpFill/>
            </p:spPr>
            <p:txBody>
              <a:bodyPr wrap="none" rtlCol="0">
                <a:spAutoFit/>
              </a:bodyPr>
              <a:lstStyle/>
              <a:p>
                <a:r>
                  <a:rPr lang="en-US" altLang="ja-JP" sz="1400" dirty="0"/>
                  <a:t>4</a:t>
                </a:r>
                <a:r>
                  <a:rPr kumimoji="1" lang="en-US" altLang="ja-JP" sz="1400" dirty="0" smtClean="0"/>
                  <a:t>000</a:t>
                </a:r>
                <a:endParaRPr kumimoji="1" lang="ja-JP" altLang="en-US" sz="1400" dirty="0"/>
              </a:p>
            </p:txBody>
          </p:sp>
          <p:sp>
            <p:nvSpPr>
              <p:cNvPr id="82" name="テキスト ボックス 81"/>
              <p:cNvSpPr txBox="1"/>
              <p:nvPr/>
            </p:nvSpPr>
            <p:spPr>
              <a:xfrm>
                <a:off x="7427423" y="5857806"/>
                <a:ext cx="543739" cy="307777"/>
              </a:xfrm>
              <a:prstGeom prst="rect">
                <a:avLst/>
              </a:prstGeom>
              <a:grpFill/>
            </p:spPr>
            <p:txBody>
              <a:bodyPr wrap="none" rtlCol="0">
                <a:spAutoFit/>
              </a:bodyPr>
              <a:lstStyle/>
              <a:p>
                <a:r>
                  <a:rPr lang="en-US" altLang="ja-JP" sz="1400" dirty="0" smtClean="0"/>
                  <a:t>6</a:t>
                </a:r>
                <a:r>
                  <a:rPr kumimoji="1" lang="en-US" altLang="ja-JP" sz="1400" dirty="0" smtClean="0"/>
                  <a:t>000</a:t>
                </a:r>
                <a:endParaRPr kumimoji="1" lang="ja-JP" altLang="en-US" sz="1400" dirty="0"/>
              </a:p>
            </p:txBody>
          </p:sp>
          <p:sp>
            <p:nvSpPr>
              <p:cNvPr id="83" name="テキスト ボックス 82"/>
              <p:cNvSpPr txBox="1"/>
              <p:nvPr/>
            </p:nvSpPr>
            <p:spPr>
              <a:xfrm>
                <a:off x="8169840" y="5854318"/>
                <a:ext cx="543739" cy="307777"/>
              </a:xfrm>
              <a:prstGeom prst="rect">
                <a:avLst/>
              </a:prstGeom>
              <a:grpFill/>
            </p:spPr>
            <p:txBody>
              <a:bodyPr wrap="none" rtlCol="0">
                <a:spAutoFit/>
              </a:bodyPr>
              <a:lstStyle/>
              <a:p>
                <a:r>
                  <a:rPr lang="en-US" altLang="ja-JP" sz="1400" dirty="0"/>
                  <a:t>8</a:t>
                </a:r>
                <a:r>
                  <a:rPr kumimoji="1" lang="en-US" altLang="ja-JP" sz="1400" dirty="0" smtClean="0"/>
                  <a:t>000</a:t>
                </a:r>
                <a:endParaRPr kumimoji="1" lang="ja-JP" altLang="en-US" sz="1400" dirty="0"/>
              </a:p>
            </p:txBody>
          </p:sp>
          <p:sp>
            <p:nvSpPr>
              <p:cNvPr id="84" name="テキスト ボックス 83"/>
              <p:cNvSpPr txBox="1"/>
              <p:nvPr/>
            </p:nvSpPr>
            <p:spPr>
              <a:xfrm>
                <a:off x="8842309" y="5825972"/>
                <a:ext cx="633507" cy="307777"/>
              </a:xfrm>
              <a:prstGeom prst="rect">
                <a:avLst/>
              </a:prstGeom>
              <a:grpFill/>
            </p:spPr>
            <p:txBody>
              <a:bodyPr wrap="none" rtlCol="0">
                <a:spAutoFit/>
              </a:bodyPr>
              <a:lstStyle/>
              <a:p>
                <a:r>
                  <a:rPr lang="en-US" altLang="ja-JP" sz="1400" dirty="0" smtClean="0"/>
                  <a:t>10</a:t>
                </a:r>
                <a:r>
                  <a:rPr kumimoji="1" lang="en-US" altLang="ja-JP" sz="1400" dirty="0" smtClean="0"/>
                  <a:t>000</a:t>
                </a:r>
                <a:endParaRPr kumimoji="1" lang="ja-JP" altLang="en-US" sz="1400" dirty="0"/>
              </a:p>
            </p:txBody>
          </p:sp>
        </p:grpSp>
      </p:grpSp>
      <p:sp>
        <p:nvSpPr>
          <p:cNvPr id="6" name="テキスト ボックス 5"/>
          <p:cNvSpPr txBox="1"/>
          <p:nvPr/>
        </p:nvSpPr>
        <p:spPr>
          <a:xfrm>
            <a:off x="1871997" y="5590981"/>
            <a:ext cx="1662215" cy="646331"/>
          </a:xfrm>
          <a:prstGeom prst="rect">
            <a:avLst/>
          </a:prstGeom>
          <a:solidFill>
            <a:schemeClr val="bg1"/>
          </a:solidFill>
        </p:spPr>
        <p:txBody>
          <a:bodyPr wrap="square" rtlCol="0">
            <a:spAutoFit/>
          </a:bodyPr>
          <a:lstStyle/>
          <a:p>
            <a:r>
              <a:rPr lang="ja-JP" altLang="en-US" dirty="0" smtClean="0"/>
              <a:t>　試行回数</a:t>
            </a:r>
            <a:endParaRPr lang="en-US" altLang="ja-JP" dirty="0" smtClean="0"/>
          </a:p>
          <a:p>
            <a:r>
              <a:rPr kumimoji="1" lang="en-US" altLang="ja-JP" dirty="0" smtClean="0"/>
              <a:t>(</a:t>
            </a:r>
            <a:r>
              <a:rPr kumimoji="1" lang="ja-JP" altLang="en-US" dirty="0" smtClean="0"/>
              <a:t>縦軸全範囲</a:t>
            </a:r>
            <a:r>
              <a:rPr kumimoji="1" lang="en-US" altLang="ja-JP" dirty="0" smtClean="0"/>
              <a:t>)</a:t>
            </a:r>
            <a:endParaRPr kumimoji="1" lang="ja-JP" altLang="en-US" dirty="0"/>
          </a:p>
        </p:txBody>
      </p:sp>
      <p:sp>
        <p:nvSpPr>
          <p:cNvPr id="124" name="テキスト ボックス 123"/>
          <p:cNvSpPr txBox="1"/>
          <p:nvPr/>
        </p:nvSpPr>
        <p:spPr>
          <a:xfrm>
            <a:off x="503064" y="5102670"/>
            <a:ext cx="274434" cy="307777"/>
          </a:xfrm>
          <a:prstGeom prst="rect">
            <a:avLst/>
          </a:prstGeom>
          <a:solidFill>
            <a:schemeClr val="bg1"/>
          </a:solidFill>
        </p:spPr>
        <p:txBody>
          <a:bodyPr wrap="none" rtlCol="0">
            <a:spAutoFit/>
          </a:bodyPr>
          <a:lstStyle/>
          <a:p>
            <a:r>
              <a:rPr kumimoji="1" lang="en-US" altLang="ja-JP" sz="1400" dirty="0" smtClean="0"/>
              <a:t>0</a:t>
            </a:r>
            <a:endParaRPr kumimoji="1" lang="ja-JP" altLang="en-US" sz="1400" dirty="0"/>
          </a:p>
        </p:txBody>
      </p:sp>
      <p:sp>
        <p:nvSpPr>
          <p:cNvPr id="120" name="正方形/長方形 119"/>
          <p:cNvSpPr/>
          <p:nvPr/>
        </p:nvSpPr>
        <p:spPr bwMode="auto">
          <a:xfrm>
            <a:off x="108027" y="2290886"/>
            <a:ext cx="579597" cy="2672605"/>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8" name="テキスト ボックス 7"/>
          <p:cNvSpPr txBox="1"/>
          <p:nvPr/>
        </p:nvSpPr>
        <p:spPr>
          <a:xfrm>
            <a:off x="-63840" y="3423269"/>
            <a:ext cx="461665" cy="1015663"/>
          </a:xfrm>
          <a:prstGeom prst="rect">
            <a:avLst/>
          </a:prstGeom>
          <a:noFill/>
        </p:spPr>
        <p:txBody>
          <a:bodyPr vert="eaVert" wrap="none" rtlCol="0">
            <a:spAutoFit/>
          </a:bodyPr>
          <a:lstStyle/>
          <a:p>
            <a:r>
              <a:rPr lang="ja-JP" altLang="en-US" dirty="0"/>
              <a:t>行動回数</a:t>
            </a:r>
            <a:endParaRPr kumimoji="1" lang="ja-JP" altLang="en-US" dirty="0"/>
          </a:p>
        </p:txBody>
      </p:sp>
      <p:sp>
        <p:nvSpPr>
          <p:cNvPr id="125" name="テキスト ボックス 124"/>
          <p:cNvSpPr txBox="1"/>
          <p:nvPr/>
        </p:nvSpPr>
        <p:spPr>
          <a:xfrm>
            <a:off x="323528" y="4699150"/>
            <a:ext cx="453970" cy="307777"/>
          </a:xfrm>
          <a:prstGeom prst="rect">
            <a:avLst/>
          </a:prstGeom>
          <a:noFill/>
        </p:spPr>
        <p:txBody>
          <a:bodyPr wrap="none" rtlCol="0">
            <a:spAutoFit/>
          </a:bodyPr>
          <a:lstStyle/>
          <a:p>
            <a:r>
              <a:rPr kumimoji="1" lang="en-US" altLang="ja-JP" sz="1400" dirty="0" smtClean="0"/>
              <a:t>500</a:t>
            </a:r>
            <a:endParaRPr kumimoji="1" lang="ja-JP" altLang="en-US" sz="1400" dirty="0"/>
          </a:p>
        </p:txBody>
      </p:sp>
      <p:sp>
        <p:nvSpPr>
          <p:cNvPr id="128" name="テキスト ボックス 127"/>
          <p:cNvSpPr txBox="1"/>
          <p:nvPr/>
        </p:nvSpPr>
        <p:spPr>
          <a:xfrm>
            <a:off x="216824" y="4307110"/>
            <a:ext cx="543739" cy="307777"/>
          </a:xfrm>
          <a:prstGeom prst="rect">
            <a:avLst/>
          </a:prstGeom>
          <a:noFill/>
        </p:spPr>
        <p:txBody>
          <a:bodyPr wrap="none" rtlCol="0">
            <a:spAutoFit/>
          </a:bodyPr>
          <a:lstStyle/>
          <a:p>
            <a:r>
              <a:rPr lang="en-US" altLang="ja-JP" sz="1400" dirty="0"/>
              <a:t>10</a:t>
            </a:r>
            <a:r>
              <a:rPr kumimoji="1" lang="en-US" altLang="ja-JP" sz="1400" dirty="0" smtClean="0"/>
              <a:t>00</a:t>
            </a:r>
            <a:endParaRPr kumimoji="1" lang="ja-JP" altLang="en-US" sz="1400" dirty="0"/>
          </a:p>
        </p:txBody>
      </p:sp>
      <p:sp>
        <p:nvSpPr>
          <p:cNvPr id="129" name="テキスト ボックス 128"/>
          <p:cNvSpPr txBox="1"/>
          <p:nvPr/>
        </p:nvSpPr>
        <p:spPr>
          <a:xfrm>
            <a:off x="231194" y="3875546"/>
            <a:ext cx="543739" cy="307777"/>
          </a:xfrm>
          <a:prstGeom prst="rect">
            <a:avLst/>
          </a:prstGeom>
          <a:noFill/>
        </p:spPr>
        <p:txBody>
          <a:bodyPr wrap="none" rtlCol="0">
            <a:spAutoFit/>
          </a:bodyPr>
          <a:lstStyle/>
          <a:p>
            <a:r>
              <a:rPr lang="en-US" altLang="ja-JP" sz="1400" dirty="0" smtClean="0"/>
              <a:t>15</a:t>
            </a:r>
            <a:r>
              <a:rPr kumimoji="1" lang="en-US" altLang="ja-JP" sz="1400" dirty="0" smtClean="0"/>
              <a:t>00</a:t>
            </a:r>
            <a:endParaRPr kumimoji="1" lang="ja-JP" altLang="en-US" sz="1400" dirty="0"/>
          </a:p>
        </p:txBody>
      </p:sp>
      <p:sp>
        <p:nvSpPr>
          <p:cNvPr id="130" name="テキスト ボックス 129"/>
          <p:cNvSpPr txBox="1"/>
          <p:nvPr/>
        </p:nvSpPr>
        <p:spPr>
          <a:xfrm>
            <a:off x="216608" y="3476120"/>
            <a:ext cx="543739" cy="307777"/>
          </a:xfrm>
          <a:prstGeom prst="rect">
            <a:avLst/>
          </a:prstGeom>
          <a:noFill/>
        </p:spPr>
        <p:txBody>
          <a:bodyPr wrap="none" rtlCol="0">
            <a:spAutoFit/>
          </a:bodyPr>
          <a:lstStyle/>
          <a:p>
            <a:r>
              <a:rPr lang="en-US" altLang="ja-JP" sz="1400" dirty="0" smtClean="0"/>
              <a:t>20</a:t>
            </a:r>
            <a:r>
              <a:rPr kumimoji="1" lang="en-US" altLang="ja-JP" sz="1400" dirty="0" smtClean="0"/>
              <a:t>00</a:t>
            </a:r>
            <a:endParaRPr kumimoji="1" lang="ja-JP" altLang="en-US" sz="1400" dirty="0"/>
          </a:p>
        </p:txBody>
      </p:sp>
      <p:sp>
        <p:nvSpPr>
          <p:cNvPr id="131" name="テキスト ボックス 130"/>
          <p:cNvSpPr txBox="1"/>
          <p:nvPr/>
        </p:nvSpPr>
        <p:spPr>
          <a:xfrm>
            <a:off x="216607" y="3083960"/>
            <a:ext cx="543739" cy="307777"/>
          </a:xfrm>
          <a:prstGeom prst="rect">
            <a:avLst/>
          </a:prstGeom>
          <a:noFill/>
        </p:spPr>
        <p:txBody>
          <a:bodyPr wrap="none" rtlCol="0">
            <a:spAutoFit/>
          </a:bodyPr>
          <a:lstStyle/>
          <a:p>
            <a:r>
              <a:rPr lang="en-US" altLang="ja-JP" sz="1400" dirty="0" smtClean="0"/>
              <a:t>2</a:t>
            </a:r>
            <a:r>
              <a:rPr lang="en-US" altLang="ja-JP" sz="1400" dirty="0"/>
              <a:t>5</a:t>
            </a:r>
            <a:r>
              <a:rPr kumimoji="1" lang="en-US" altLang="ja-JP" sz="1400" dirty="0" smtClean="0"/>
              <a:t>00</a:t>
            </a:r>
            <a:endParaRPr kumimoji="1" lang="ja-JP" altLang="en-US" sz="1400" dirty="0"/>
          </a:p>
        </p:txBody>
      </p:sp>
      <p:sp>
        <p:nvSpPr>
          <p:cNvPr id="85" name="テキスト ボックス 84"/>
          <p:cNvSpPr txBox="1"/>
          <p:nvPr/>
        </p:nvSpPr>
        <p:spPr>
          <a:xfrm>
            <a:off x="235862" y="2668911"/>
            <a:ext cx="543739" cy="307777"/>
          </a:xfrm>
          <a:prstGeom prst="rect">
            <a:avLst/>
          </a:prstGeom>
          <a:noFill/>
        </p:spPr>
        <p:txBody>
          <a:bodyPr wrap="none" rtlCol="0">
            <a:spAutoFit/>
          </a:bodyPr>
          <a:lstStyle/>
          <a:p>
            <a:r>
              <a:rPr lang="en-US" altLang="ja-JP" sz="1400" dirty="0" smtClean="0"/>
              <a:t>3000</a:t>
            </a:r>
            <a:endParaRPr kumimoji="1" lang="ja-JP" altLang="en-US" sz="1400" dirty="0"/>
          </a:p>
        </p:txBody>
      </p:sp>
      <p:sp>
        <p:nvSpPr>
          <p:cNvPr id="86" name="テキスト ボックス 85"/>
          <p:cNvSpPr txBox="1"/>
          <p:nvPr/>
        </p:nvSpPr>
        <p:spPr>
          <a:xfrm>
            <a:off x="232372" y="2259711"/>
            <a:ext cx="543739" cy="307777"/>
          </a:xfrm>
          <a:prstGeom prst="rect">
            <a:avLst/>
          </a:prstGeom>
          <a:noFill/>
        </p:spPr>
        <p:txBody>
          <a:bodyPr wrap="none" rtlCol="0">
            <a:spAutoFit/>
          </a:bodyPr>
          <a:lstStyle/>
          <a:p>
            <a:r>
              <a:rPr lang="en-US" altLang="ja-JP" sz="1400" dirty="0"/>
              <a:t>3</a:t>
            </a:r>
            <a:r>
              <a:rPr lang="en-US" altLang="ja-JP" sz="1400" dirty="0" smtClean="0"/>
              <a:t>5</a:t>
            </a:r>
            <a:r>
              <a:rPr kumimoji="1" lang="en-US" altLang="ja-JP" sz="1400" dirty="0" smtClean="0"/>
              <a:t>00</a:t>
            </a:r>
            <a:endParaRPr kumimoji="1" lang="ja-JP" altLang="en-US" sz="1400" dirty="0"/>
          </a:p>
        </p:txBody>
      </p:sp>
      <p:sp>
        <p:nvSpPr>
          <p:cNvPr id="87" name="正方形/長方形 86"/>
          <p:cNvSpPr/>
          <p:nvPr/>
        </p:nvSpPr>
        <p:spPr bwMode="auto">
          <a:xfrm>
            <a:off x="4868554" y="2343737"/>
            <a:ext cx="230833" cy="2880320"/>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sp>
        <p:nvSpPr>
          <p:cNvPr id="88" name="テキスト ボックス 87"/>
          <p:cNvSpPr txBox="1"/>
          <p:nvPr/>
        </p:nvSpPr>
        <p:spPr>
          <a:xfrm>
            <a:off x="4929558" y="5028095"/>
            <a:ext cx="287258" cy="338554"/>
          </a:xfrm>
          <a:prstGeom prst="rect">
            <a:avLst/>
          </a:prstGeom>
          <a:noFill/>
        </p:spPr>
        <p:txBody>
          <a:bodyPr wrap="none" rtlCol="0">
            <a:spAutoFit/>
          </a:bodyPr>
          <a:lstStyle/>
          <a:p>
            <a:r>
              <a:rPr kumimoji="1" lang="en-US" altLang="ja-JP" sz="1600" dirty="0" smtClean="0"/>
              <a:t>0</a:t>
            </a:r>
            <a:endParaRPr kumimoji="1" lang="ja-JP" altLang="en-US" sz="1600" dirty="0"/>
          </a:p>
        </p:txBody>
      </p:sp>
      <p:grpSp>
        <p:nvGrpSpPr>
          <p:cNvPr id="3" name="グループ化 2"/>
          <p:cNvGrpSpPr/>
          <p:nvPr/>
        </p:nvGrpSpPr>
        <p:grpSpPr>
          <a:xfrm>
            <a:off x="4716016" y="2307665"/>
            <a:ext cx="512326" cy="2832429"/>
            <a:chOff x="8760159" y="1851071"/>
            <a:chExt cx="512326" cy="2832429"/>
          </a:xfrm>
        </p:grpSpPr>
        <p:sp>
          <p:nvSpPr>
            <p:cNvPr id="89" name="テキスト ボックス 88"/>
            <p:cNvSpPr txBox="1"/>
            <p:nvPr/>
          </p:nvSpPr>
          <p:spPr>
            <a:xfrm>
              <a:off x="8874520" y="4344946"/>
              <a:ext cx="389850" cy="338554"/>
            </a:xfrm>
            <a:prstGeom prst="rect">
              <a:avLst/>
            </a:prstGeom>
            <a:noFill/>
          </p:spPr>
          <p:txBody>
            <a:bodyPr wrap="none" rtlCol="0">
              <a:spAutoFit/>
            </a:bodyPr>
            <a:lstStyle/>
            <a:p>
              <a:r>
                <a:rPr kumimoji="1" lang="en-US" altLang="ja-JP" sz="1600" dirty="0" smtClean="0"/>
                <a:t>20</a:t>
              </a:r>
              <a:endParaRPr kumimoji="1" lang="ja-JP" altLang="en-US" sz="1600" dirty="0"/>
            </a:p>
          </p:txBody>
        </p:sp>
        <p:sp>
          <p:nvSpPr>
            <p:cNvPr id="90" name="テキスト ボックス 89"/>
            <p:cNvSpPr txBox="1"/>
            <p:nvPr/>
          </p:nvSpPr>
          <p:spPr>
            <a:xfrm>
              <a:off x="8882635" y="4132042"/>
              <a:ext cx="389850" cy="338554"/>
            </a:xfrm>
            <a:prstGeom prst="rect">
              <a:avLst/>
            </a:prstGeom>
            <a:noFill/>
          </p:spPr>
          <p:txBody>
            <a:bodyPr wrap="none" rtlCol="0">
              <a:spAutoFit/>
            </a:bodyPr>
            <a:lstStyle/>
            <a:p>
              <a:r>
                <a:rPr kumimoji="1" lang="en-US" altLang="ja-JP" sz="1600" dirty="0" smtClean="0"/>
                <a:t>40</a:t>
              </a:r>
              <a:endParaRPr kumimoji="1" lang="ja-JP" altLang="en-US" sz="1600" dirty="0"/>
            </a:p>
          </p:txBody>
        </p:sp>
        <p:sp>
          <p:nvSpPr>
            <p:cNvPr id="91" name="テキスト ボックス 90"/>
            <p:cNvSpPr txBox="1"/>
            <p:nvPr/>
          </p:nvSpPr>
          <p:spPr>
            <a:xfrm>
              <a:off x="8870245" y="3903850"/>
              <a:ext cx="389850" cy="338554"/>
            </a:xfrm>
            <a:prstGeom prst="rect">
              <a:avLst/>
            </a:prstGeom>
            <a:noFill/>
          </p:spPr>
          <p:txBody>
            <a:bodyPr wrap="none" rtlCol="0">
              <a:spAutoFit/>
            </a:bodyPr>
            <a:lstStyle/>
            <a:p>
              <a:r>
                <a:rPr kumimoji="1" lang="en-US" altLang="ja-JP" sz="1600" dirty="0" smtClean="0"/>
                <a:t>60</a:t>
              </a:r>
              <a:endParaRPr kumimoji="1" lang="ja-JP" altLang="en-US" sz="1600" dirty="0"/>
            </a:p>
          </p:txBody>
        </p:sp>
        <p:sp>
          <p:nvSpPr>
            <p:cNvPr id="92" name="テキスト ボックス 91"/>
            <p:cNvSpPr txBox="1"/>
            <p:nvPr/>
          </p:nvSpPr>
          <p:spPr>
            <a:xfrm>
              <a:off x="8880253" y="3674762"/>
              <a:ext cx="389850" cy="338554"/>
            </a:xfrm>
            <a:prstGeom prst="rect">
              <a:avLst/>
            </a:prstGeom>
            <a:noFill/>
          </p:spPr>
          <p:txBody>
            <a:bodyPr wrap="none" rtlCol="0">
              <a:spAutoFit/>
            </a:bodyPr>
            <a:lstStyle/>
            <a:p>
              <a:r>
                <a:rPr kumimoji="1" lang="en-US" altLang="ja-JP" sz="1600" dirty="0" smtClean="0"/>
                <a:t>80</a:t>
              </a:r>
              <a:endParaRPr kumimoji="1" lang="ja-JP" altLang="en-US" sz="1600" dirty="0"/>
            </a:p>
          </p:txBody>
        </p:sp>
        <p:sp>
          <p:nvSpPr>
            <p:cNvPr id="93" name="テキスト ボックス 92"/>
            <p:cNvSpPr txBox="1"/>
            <p:nvPr/>
          </p:nvSpPr>
          <p:spPr>
            <a:xfrm>
              <a:off x="8771626" y="3209977"/>
              <a:ext cx="492443" cy="338554"/>
            </a:xfrm>
            <a:prstGeom prst="rect">
              <a:avLst/>
            </a:prstGeom>
            <a:noFill/>
          </p:spPr>
          <p:txBody>
            <a:bodyPr wrap="none" rtlCol="0">
              <a:spAutoFit/>
            </a:bodyPr>
            <a:lstStyle/>
            <a:p>
              <a:r>
                <a:rPr kumimoji="1" lang="en-US" altLang="ja-JP" sz="1600" dirty="0" smtClean="0"/>
                <a:t>120</a:t>
              </a:r>
              <a:endParaRPr kumimoji="1" lang="ja-JP" altLang="en-US" sz="1600" dirty="0"/>
            </a:p>
          </p:txBody>
        </p:sp>
        <p:sp>
          <p:nvSpPr>
            <p:cNvPr id="94" name="テキスト ボックス 93"/>
            <p:cNvSpPr txBox="1"/>
            <p:nvPr/>
          </p:nvSpPr>
          <p:spPr>
            <a:xfrm>
              <a:off x="8765874" y="2974001"/>
              <a:ext cx="492443" cy="338554"/>
            </a:xfrm>
            <a:prstGeom prst="rect">
              <a:avLst/>
            </a:prstGeom>
            <a:noFill/>
          </p:spPr>
          <p:txBody>
            <a:bodyPr wrap="none" rtlCol="0">
              <a:spAutoFit/>
            </a:bodyPr>
            <a:lstStyle/>
            <a:p>
              <a:r>
                <a:rPr kumimoji="1" lang="en-US" altLang="ja-JP" sz="1600" dirty="0" smtClean="0"/>
                <a:t>140</a:t>
              </a:r>
              <a:endParaRPr kumimoji="1" lang="ja-JP" altLang="en-US" sz="1600" dirty="0"/>
            </a:p>
          </p:txBody>
        </p:sp>
        <p:sp>
          <p:nvSpPr>
            <p:cNvPr id="95" name="テキスト ボックス 94"/>
            <p:cNvSpPr txBox="1"/>
            <p:nvPr/>
          </p:nvSpPr>
          <p:spPr>
            <a:xfrm>
              <a:off x="8760159" y="1851071"/>
              <a:ext cx="492443" cy="338554"/>
            </a:xfrm>
            <a:prstGeom prst="rect">
              <a:avLst/>
            </a:prstGeom>
            <a:noFill/>
          </p:spPr>
          <p:txBody>
            <a:bodyPr wrap="none" rtlCol="0">
              <a:spAutoFit/>
            </a:bodyPr>
            <a:lstStyle/>
            <a:p>
              <a:r>
                <a:rPr kumimoji="1" lang="en-US" altLang="ja-JP" sz="1600" dirty="0" smtClean="0"/>
                <a:t>240</a:t>
              </a:r>
              <a:endParaRPr kumimoji="1" lang="ja-JP" altLang="en-US" sz="1600" dirty="0"/>
            </a:p>
          </p:txBody>
        </p:sp>
        <p:sp>
          <p:nvSpPr>
            <p:cNvPr id="106" name="テキスト ボックス 105"/>
            <p:cNvSpPr txBox="1"/>
            <p:nvPr/>
          </p:nvSpPr>
          <p:spPr>
            <a:xfrm>
              <a:off x="8761463" y="3450353"/>
              <a:ext cx="492443" cy="338554"/>
            </a:xfrm>
            <a:prstGeom prst="rect">
              <a:avLst/>
            </a:prstGeom>
            <a:noFill/>
          </p:spPr>
          <p:txBody>
            <a:bodyPr wrap="none" rtlCol="0">
              <a:spAutoFit/>
            </a:bodyPr>
            <a:lstStyle/>
            <a:p>
              <a:r>
                <a:rPr kumimoji="1" lang="en-US" altLang="ja-JP" sz="1600" dirty="0" smtClean="0"/>
                <a:t>100</a:t>
              </a:r>
              <a:endParaRPr kumimoji="1" lang="ja-JP" altLang="en-US" sz="1600" dirty="0"/>
            </a:p>
          </p:txBody>
        </p:sp>
        <p:sp>
          <p:nvSpPr>
            <p:cNvPr id="119" name="テキスト ボックス 118"/>
            <p:cNvSpPr txBox="1"/>
            <p:nvPr/>
          </p:nvSpPr>
          <p:spPr>
            <a:xfrm>
              <a:off x="8771650" y="2560011"/>
              <a:ext cx="492443" cy="338554"/>
            </a:xfrm>
            <a:prstGeom prst="rect">
              <a:avLst/>
            </a:prstGeom>
            <a:noFill/>
          </p:spPr>
          <p:txBody>
            <a:bodyPr wrap="none" rtlCol="0">
              <a:spAutoFit/>
            </a:bodyPr>
            <a:lstStyle/>
            <a:p>
              <a:r>
                <a:rPr kumimoji="1" lang="en-US" altLang="ja-JP" sz="1600" dirty="0" smtClean="0"/>
                <a:t>180</a:t>
              </a:r>
              <a:endParaRPr kumimoji="1" lang="ja-JP" altLang="en-US" sz="1600" dirty="0"/>
            </a:p>
          </p:txBody>
        </p:sp>
        <p:sp>
          <p:nvSpPr>
            <p:cNvPr id="121" name="テキスト ボックス 120"/>
            <p:cNvSpPr txBox="1"/>
            <p:nvPr/>
          </p:nvSpPr>
          <p:spPr>
            <a:xfrm>
              <a:off x="8765892" y="2764527"/>
              <a:ext cx="492443" cy="338554"/>
            </a:xfrm>
            <a:prstGeom prst="rect">
              <a:avLst/>
            </a:prstGeom>
            <a:noFill/>
          </p:spPr>
          <p:txBody>
            <a:bodyPr wrap="none" rtlCol="0">
              <a:spAutoFit/>
            </a:bodyPr>
            <a:lstStyle/>
            <a:p>
              <a:r>
                <a:rPr kumimoji="1" lang="en-US" altLang="ja-JP" sz="1600" dirty="0" smtClean="0"/>
                <a:t>160</a:t>
              </a:r>
              <a:endParaRPr kumimoji="1" lang="ja-JP" altLang="en-US" sz="1600" dirty="0"/>
            </a:p>
          </p:txBody>
        </p:sp>
        <p:sp>
          <p:nvSpPr>
            <p:cNvPr id="123" name="テキスト ボックス 122"/>
            <p:cNvSpPr txBox="1"/>
            <p:nvPr/>
          </p:nvSpPr>
          <p:spPr>
            <a:xfrm>
              <a:off x="8765265" y="2084483"/>
              <a:ext cx="492443" cy="338554"/>
            </a:xfrm>
            <a:prstGeom prst="rect">
              <a:avLst/>
            </a:prstGeom>
            <a:noFill/>
          </p:spPr>
          <p:txBody>
            <a:bodyPr wrap="none" rtlCol="0">
              <a:spAutoFit/>
            </a:bodyPr>
            <a:lstStyle/>
            <a:p>
              <a:r>
                <a:rPr kumimoji="1" lang="en-US" altLang="ja-JP" sz="1600" dirty="0" smtClean="0"/>
                <a:t>220</a:t>
              </a:r>
              <a:endParaRPr kumimoji="1" lang="ja-JP" altLang="en-US" sz="1600" dirty="0"/>
            </a:p>
          </p:txBody>
        </p:sp>
        <p:sp>
          <p:nvSpPr>
            <p:cNvPr id="126" name="テキスト ボックス 125"/>
            <p:cNvSpPr txBox="1"/>
            <p:nvPr/>
          </p:nvSpPr>
          <p:spPr>
            <a:xfrm>
              <a:off x="8761664" y="2311081"/>
              <a:ext cx="492443" cy="338554"/>
            </a:xfrm>
            <a:prstGeom prst="rect">
              <a:avLst/>
            </a:prstGeom>
            <a:noFill/>
          </p:spPr>
          <p:txBody>
            <a:bodyPr wrap="none" rtlCol="0">
              <a:spAutoFit/>
            </a:bodyPr>
            <a:lstStyle/>
            <a:p>
              <a:r>
                <a:rPr kumimoji="1" lang="en-US" altLang="ja-JP" sz="1600" dirty="0" smtClean="0"/>
                <a:t>200</a:t>
              </a:r>
              <a:endParaRPr kumimoji="1" lang="ja-JP" altLang="en-US" sz="1600" dirty="0"/>
            </a:p>
          </p:txBody>
        </p:sp>
      </p:grpSp>
      <p:sp>
        <p:nvSpPr>
          <p:cNvPr id="17" name="正方形/長方形 16"/>
          <p:cNvSpPr/>
          <p:nvPr/>
        </p:nvSpPr>
        <p:spPr bwMode="auto">
          <a:xfrm>
            <a:off x="4601627" y="3624582"/>
            <a:ext cx="144016" cy="356834"/>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
        <p:nvSpPr>
          <p:cNvPr id="9" name="テキスト ボックス 8"/>
          <p:cNvSpPr txBox="1"/>
          <p:nvPr/>
        </p:nvSpPr>
        <p:spPr>
          <a:xfrm>
            <a:off x="4438421" y="3221121"/>
            <a:ext cx="461665" cy="1015663"/>
          </a:xfrm>
          <a:prstGeom prst="rect">
            <a:avLst/>
          </a:prstGeom>
          <a:noFill/>
        </p:spPr>
        <p:txBody>
          <a:bodyPr vert="eaVert" wrap="none" rtlCol="0">
            <a:spAutoFit/>
          </a:bodyPr>
          <a:lstStyle/>
          <a:p>
            <a:r>
              <a:rPr lang="ja-JP" altLang="en-US" dirty="0"/>
              <a:t>行動</a:t>
            </a:r>
            <a:r>
              <a:rPr lang="ja-JP" altLang="en-US" dirty="0" smtClean="0"/>
              <a:t>回数</a:t>
            </a:r>
            <a:endParaRPr kumimoji="1" lang="ja-JP" altLang="en-US" dirty="0"/>
          </a:p>
        </p:txBody>
      </p:sp>
      <p:grpSp>
        <p:nvGrpSpPr>
          <p:cNvPr id="105" name="グループ化 104"/>
          <p:cNvGrpSpPr/>
          <p:nvPr/>
        </p:nvGrpSpPr>
        <p:grpSpPr>
          <a:xfrm>
            <a:off x="1642259" y="1728404"/>
            <a:ext cx="2791025" cy="549719"/>
            <a:chOff x="1613681" y="2189099"/>
            <a:chExt cx="2791025" cy="549719"/>
          </a:xfrm>
        </p:grpSpPr>
        <p:sp>
          <p:nvSpPr>
            <p:cNvPr id="107" name="正方形/長方形 106"/>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08" name="グループ化 107"/>
            <p:cNvGrpSpPr/>
            <p:nvPr/>
          </p:nvGrpSpPr>
          <p:grpSpPr>
            <a:xfrm>
              <a:off x="1613681" y="2207845"/>
              <a:ext cx="2655678" cy="530973"/>
              <a:chOff x="4646400" y="5953897"/>
              <a:chExt cx="2655678" cy="530973"/>
            </a:xfrm>
          </p:grpSpPr>
          <p:sp>
            <p:nvSpPr>
              <p:cNvPr id="109" name="正方形/長方形 108"/>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10" name="グループ化 109"/>
              <p:cNvGrpSpPr/>
              <p:nvPr/>
            </p:nvGrpSpPr>
            <p:grpSpPr>
              <a:xfrm>
                <a:off x="4646400" y="5953897"/>
                <a:ext cx="2655678" cy="530973"/>
                <a:chOff x="3428490" y="5790088"/>
                <a:chExt cx="2655678" cy="530973"/>
              </a:xfrm>
            </p:grpSpPr>
            <p:cxnSp>
              <p:nvCxnSpPr>
                <p:cNvPr id="111" name="直線コネクタ 110"/>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4677301" y="5790088"/>
                  <a:ext cx="902811" cy="307777"/>
                </a:xfrm>
                <a:prstGeom prst="rect">
                  <a:avLst/>
                </a:prstGeom>
                <a:noFill/>
              </p:spPr>
              <p:txBody>
                <a:bodyPr wrap="none" rtlCol="0">
                  <a:spAutoFit/>
                </a:bodyPr>
                <a:lstStyle/>
                <a:p>
                  <a:r>
                    <a:rPr lang="ja-JP" altLang="en-US" sz="1400" dirty="0"/>
                    <a:t>強化学習</a:t>
                  </a:r>
                  <a:endParaRPr kumimoji="1" lang="ja-JP" altLang="en-US" sz="1400" dirty="0"/>
                </a:p>
              </p:txBody>
            </p:sp>
            <p:cxnSp>
              <p:nvCxnSpPr>
                <p:cNvPr id="113" name="直線コネクタ 112"/>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3428490" y="6013284"/>
                  <a:ext cx="2159566" cy="307777"/>
                </a:xfrm>
                <a:prstGeom prst="rect">
                  <a:avLst/>
                </a:prstGeom>
                <a:noFill/>
              </p:spPr>
              <p:txBody>
                <a:bodyPr wrap="none" rtlCol="0">
                  <a:spAutoFit/>
                </a:bodyPr>
                <a:lstStyle/>
                <a:p>
                  <a:r>
                    <a:rPr lang="ja-JP" altLang="en-US" sz="1400" dirty="0" smtClean="0"/>
                    <a:t>動的学習空間 </a:t>
                  </a:r>
                  <a:r>
                    <a:rPr lang="en-US" altLang="ja-JP" sz="1400" dirty="0" smtClean="0"/>
                    <a:t>+</a:t>
                  </a:r>
                  <a:r>
                    <a:rPr lang="ja-JP" altLang="en-US" sz="1400" dirty="0" smtClean="0"/>
                    <a:t> 強化学習</a:t>
                  </a:r>
                  <a:endParaRPr kumimoji="1" lang="ja-JP" altLang="en-US" sz="1400" dirty="0"/>
                </a:p>
              </p:txBody>
            </p:sp>
          </p:grpSp>
        </p:grpSp>
      </p:grpSp>
      <p:sp>
        <p:nvSpPr>
          <p:cNvPr id="18" name="正方形/長方形 17"/>
          <p:cNvSpPr/>
          <p:nvPr/>
        </p:nvSpPr>
        <p:spPr bwMode="auto">
          <a:xfrm>
            <a:off x="2952793" y="2537959"/>
            <a:ext cx="1370441" cy="459432"/>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sp>
        <p:nvSpPr>
          <p:cNvPr id="115" name="正方形/長方形 114"/>
          <p:cNvSpPr/>
          <p:nvPr/>
        </p:nvSpPr>
        <p:spPr bwMode="auto">
          <a:xfrm>
            <a:off x="7380312" y="2420888"/>
            <a:ext cx="1370441" cy="459432"/>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16" name="グループ化 115"/>
          <p:cNvGrpSpPr/>
          <p:nvPr/>
        </p:nvGrpSpPr>
        <p:grpSpPr>
          <a:xfrm>
            <a:off x="6083495" y="1727153"/>
            <a:ext cx="2791025" cy="549719"/>
            <a:chOff x="1613681" y="2189099"/>
            <a:chExt cx="2791025" cy="549719"/>
          </a:xfrm>
        </p:grpSpPr>
        <p:sp>
          <p:nvSpPr>
            <p:cNvPr id="117" name="正方形/長方形 116"/>
            <p:cNvSpPr/>
            <p:nvPr/>
          </p:nvSpPr>
          <p:spPr bwMode="auto">
            <a:xfrm>
              <a:off x="2691738" y="2189099"/>
              <a:ext cx="1712968" cy="288032"/>
            </a:xfrm>
            <a:prstGeom prst="rect">
              <a:avLst/>
            </a:prstGeom>
            <a:solidFill>
              <a:schemeClr val="bg1"/>
            </a:solidFill>
            <a:ln w="9525" algn="ctr">
              <a:noFill/>
              <a:round/>
              <a:headEnd/>
              <a:tailEnd/>
            </a:ln>
          </p:spPr>
          <p:txBody>
            <a:bodyPr rtlCol="0" anchor="ctr"/>
            <a:lstStyle/>
            <a:p>
              <a:pPr algn="ctr"/>
              <a:endParaRPr kumimoji="1" lang="ja-JP" altLang="en-US" dirty="0">
                <a:latin typeface="Arial" charset="0"/>
              </a:endParaRPr>
            </a:p>
          </p:txBody>
        </p:sp>
        <p:grpSp>
          <p:nvGrpSpPr>
            <p:cNvPr id="118" name="グループ化 117"/>
            <p:cNvGrpSpPr/>
            <p:nvPr/>
          </p:nvGrpSpPr>
          <p:grpSpPr>
            <a:xfrm>
              <a:off x="1613681" y="2207845"/>
              <a:ext cx="2655678" cy="530973"/>
              <a:chOff x="4646400" y="5953897"/>
              <a:chExt cx="2655678" cy="530973"/>
            </a:xfrm>
          </p:grpSpPr>
          <p:sp>
            <p:nvSpPr>
              <p:cNvPr id="127" name="正方形/長方形 126"/>
              <p:cNvSpPr/>
              <p:nvPr/>
            </p:nvSpPr>
            <p:spPr bwMode="auto">
              <a:xfrm>
                <a:off x="6012160" y="5977744"/>
                <a:ext cx="1289918" cy="468687"/>
              </a:xfrm>
              <a:prstGeom prst="rect">
                <a:avLst/>
              </a:prstGeom>
              <a:solidFill>
                <a:schemeClr val="bg1"/>
              </a:solidFill>
              <a:ln w="9525" algn="ctr">
                <a:solidFill>
                  <a:schemeClr val="bg1"/>
                </a:solidFill>
                <a:round/>
                <a:headEnd/>
                <a:tailEnd/>
              </a:ln>
            </p:spPr>
            <p:txBody>
              <a:bodyPr rtlCol="0" anchor="ctr"/>
              <a:lstStyle/>
              <a:p>
                <a:pPr algn="ctr"/>
                <a:endParaRPr kumimoji="1" lang="ja-JP" altLang="en-US" dirty="0">
                  <a:latin typeface="Arial" charset="0"/>
                </a:endParaRPr>
              </a:p>
            </p:txBody>
          </p:sp>
          <p:grpSp>
            <p:nvGrpSpPr>
              <p:cNvPr id="132" name="グループ化 131"/>
              <p:cNvGrpSpPr/>
              <p:nvPr/>
            </p:nvGrpSpPr>
            <p:grpSpPr>
              <a:xfrm>
                <a:off x="4646400" y="5953897"/>
                <a:ext cx="2655678" cy="530973"/>
                <a:chOff x="3428490" y="5790088"/>
                <a:chExt cx="2655678" cy="530973"/>
              </a:xfrm>
            </p:grpSpPr>
            <p:cxnSp>
              <p:nvCxnSpPr>
                <p:cNvPr id="133" name="直線コネクタ 132"/>
                <p:cNvCxnSpPr/>
                <p:nvPr/>
              </p:nvCxnSpPr>
              <p:spPr>
                <a:xfrm>
                  <a:off x="5580112" y="5997035"/>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4677301" y="5790088"/>
                  <a:ext cx="902811" cy="307777"/>
                </a:xfrm>
                <a:prstGeom prst="rect">
                  <a:avLst/>
                </a:prstGeom>
                <a:noFill/>
              </p:spPr>
              <p:txBody>
                <a:bodyPr wrap="none" rtlCol="0">
                  <a:spAutoFit/>
                </a:bodyPr>
                <a:lstStyle/>
                <a:p>
                  <a:r>
                    <a:rPr lang="ja-JP" altLang="en-US" sz="1400" dirty="0"/>
                    <a:t>強化学習</a:t>
                  </a:r>
                  <a:endParaRPr kumimoji="1" lang="ja-JP" altLang="en-US" sz="1400" dirty="0"/>
                </a:p>
              </p:txBody>
            </p:sp>
            <p:cxnSp>
              <p:nvCxnSpPr>
                <p:cNvPr id="135" name="直線コネクタ 134"/>
                <p:cNvCxnSpPr/>
                <p:nvPr/>
              </p:nvCxnSpPr>
              <p:spPr>
                <a:xfrm>
                  <a:off x="5580112" y="6166690"/>
                  <a:ext cx="50405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3428490" y="6013284"/>
                  <a:ext cx="2159566" cy="307777"/>
                </a:xfrm>
                <a:prstGeom prst="rect">
                  <a:avLst/>
                </a:prstGeom>
                <a:noFill/>
              </p:spPr>
              <p:txBody>
                <a:bodyPr wrap="none" rtlCol="0">
                  <a:spAutoFit/>
                </a:bodyPr>
                <a:lstStyle/>
                <a:p>
                  <a:r>
                    <a:rPr lang="ja-JP" altLang="en-US" sz="1400" dirty="0" smtClean="0"/>
                    <a:t>動的学習空間 </a:t>
                  </a:r>
                  <a:r>
                    <a:rPr lang="en-US" altLang="ja-JP" sz="1400" dirty="0" smtClean="0"/>
                    <a:t>+</a:t>
                  </a:r>
                  <a:r>
                    <a:rPr lang="ja-JP" altLang="en-US" sz="1400" dirty="0" smtClean="0"/>
                    <a:t> 強化学習</a:t>
                  </a:r>
                  <a:endParaRPr kumimoji="1" lang="ja-JP" altLang="en-US" sz="1400" dirty="0"/>
                </a:p>
              </p:txBody>
            </p:sp>
          </p:grpSp>
        </p:grpSp>
      </p:grpSp>
    </p:spTree>
    <p:extLst>
      <p:ext uri="{BB962C8B-B14F-4D97-AF65-F5344CB8AC3E}">
        <p14:creationId xmlns:p14="http://schemas.microsoft.com/office/powerpoint/2010/main" val="2999236814"/>
      </p:ext>
    </p:extLst>
  </p:cSld>
  <p:clrMapOvr>
    <a:masterClrMapping/>
  </p:clrMapOvr>
  <mc:AlternateContent xmlns:mc="http://schemas.openxmlformats.org/markup-compatibility/2006" xmlns:p14="http://schemas.microsoft.com/office/powerpoint/2010/main">
    <mc:Choice Requires="p14">
      <p:transition spd="slow" p14:dur="2000" advTm="35433"/>
    </mc:Choice>
    <mc:Fallback xmlns="">
      <p:transition spd="slow" advTm="3543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学習空間の拡大</a:t>
            </a:r>
            <a:endParaRPr kumimoji="1" lang="ja-JP" altLang="en-US" dirty="0"/>
          </a:p>
        </p:txBody>
      </p:sp>
      <p:sp>
        <p:nvSpPr>
          <p:cNvPr id="3" name="コンテンツ プレースホルダー 2"/>
          <p:cNvSpPr>
            <a:spLocks noGrp="1"/>
          </p:cNvSpPr>
          <p:nvPr>
            <p:ph idx="1"/>
          </p:nvPr>
        </p:nvSpPr>
        <p:spPr>
          <a:xfrm>
            <a:off x="368383" y="1754287"/>
            <a:ext cx="8557134" cy="532655"/>
          </a:xfrm>
        </p:spPr>
        <p:txBody>
          <a:bodyPr>
            <a:noAutofit/>
          </a:bodyPr>
          <a:lstStyle/>
          <a:p>
            <a:pPr marL="0" indent="0">
              <a:buNone/>
            </a:pPr>
            <a:r>
              <a:rPr lang="ja-JP" altLang="en-US" dirty="0" smtClean="0">
                <a:solidFill>
                  <a:schemeClr val="tx1"/>
                </a:solidFill>
              </a:rPr>
              <a:t>重要度を考慮していない学習空間により状態数が</a:t>
            </a:r>
            <a:r>
              <a:rPr kumimoji="1" lang="ja-JP" altLang="en-US" dirty="0" smtClean="0">
                <a:solidFill>
                  <a:schemeClr val="tx1"/>
                </a:solidFill>
              </a:rPr>
              <a:t>増加</a:t>
            </a:r>
            <a:endParaRPr kumimoji="1" lang="ja-JP" altLang="en-US" dirty="0">
              <a:solidFill>
                <a:schemeClr val="tx1"/>
              </a:solidFill>
            </a:endParaRPr>
          </a:p>
        </p:txBody>
      </p:sp>
      <p:sp>
        <p:nvSpPr>
          <p:cNvPr id="185" name="テキスト ボックス 184"/>
          <p:cNvSpPr txBox="1"/>
          <p:nvPr/>
        </p:nvSpPr>
        <p:spPr>
          <a:xfrm>
            <a:off x="431788" y="5848205"/>
            <a:ext cx="5416868" cy="461665"/>
          </a:xfrm>
          <a:prstGeom prst="rect">
            <a:avLst/>
          </a:prstGeom>
          <a:noFill/>
        </p:spPr>
        <p:txBody>
          <a:bodyPr wrap="none" rtlCol="0">
            <a:spAutoFit/>
          </a:bodyPr>
          <a:lstStyle/>
          <a:p>
            <a:r>
              <a:rPr lang="ja-JP" altLang="en-US" sz="2400" dirty="0" smtClean="0"/>
              <a:t>学習</a:t>
            </a:r>
            <a:r>
              <a:rPr kumimoji="1" lang="ja-JP" altLang="en-US" sz="2400" dirty="0" smtClean="0"/>
              <a:t>空間が拡大し</a:t>
            </a:r>
            <a:r>
              <a:rPr kumimoji="1" lang="ja-JP" altLang="en-US" sz="2400" dirty="0" smtClean="0">
                <a:solidFill>
                  <a:schemeClr val="accent2"/>
                </a:solidFill>
              </a:rPr>
              <a:t>学習時間が増加</a:t>
            </a:r>
            <a:r>
              <a:rPr kumimoji="1" lang="ja-JP" altLang="en-US" sz="2400" dirty="0" smtClean="0"/>
              <a:t>する</a:t>
            </a:r>
            <a:endParaRPr kumimoji="1" lang="en-US" altLang="ja-JP" sz="2400" dirty="0" smtClean="0"/>
          </a:p>
        </p:txBody>
      </p:sp>
      <p:sp>
        <p:nvSpPr>
          <p:cNvPr id="10" name="右矢印 9"/>
          <p:cNvSpPr/>
          <p:nvPr/>
        </p:nvSpPr>
        <p:spPr>
          <a:xfrm>
            <a:off x="3872860" y="3550640"/>
            <a:ext cx="978408" cy="77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5" name="グループ化 64"/>
          <p:cNvGrpSpPr/>
          <p:nvPr/>
        </p:nvGrpSpPr>
        <p:grpSpPr>
          <a:xfrm>
            <a:off x="4775421" y="2281294"/>
            <a:ext cx="3556162" cy="2807209"/>
            <a:chOff x="4711651" y="1844824"/>
            <a:chExt cx="4104291" cy="3523946"/>
          </a:xfrm>
        </p:grpSpPr>
        <p:grpSp>
          <p:nvGrpSpPr>
            <p:cNvPr id="11" name="グループ化 10"/>
            <p:cNvGrpSpPr/>
            <p:nvPr/>
          </p:nvGrpSpPr>
          <p:grpSpPr>
            <a:xfrm>
              <a:off x="4711651" y="1844824"/>
              <a:ext cx="4104291" cy="3523946"/>
              <a:chOff x="4711651" y="1844824"/>
              <a:chExt cx="4104291" cy="3523946"/>
            </a:xfrm>
          </p:grpSpPr>
          <p:cxnSp>
            <p:nvCxnSpPr>
              <p:cNvPr id="8" name="直線矢印コネクタ 7"/>
              <p:cNvCxnSpPr/>
              <p:nvPr/>
            </p:nvCxnSpPr>
            <p:spPr>
              <a:xfrm flipV="1">
                <a:off x="5694443" y="2938046"/>
                <a:ext cx="0" cy="2430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5426239" y="4869492"/>
                <a:ext cx="2481143" cy="454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5482841" y="2955660"/>
                <a:ext cx="1338561" cy="22464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4711651" y="2557536"/>
                <a:ext cx="992579"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mc:AlternateContent xmlns:mc="http://schemas.openxmlformats.org/markup-compatibility/2006">
            <mc:Choice xmlns:a14="http://schemas.microsoft.com/office/drawing/2010/main" Requires="a14">
              <p:sp>
                <p:nvSpPr>
                  <p:cNvPr id="54" name="テキスト ボックス 53"/>
                  <p:cNvSpPr txBox="1"/>
                  <p:nvPr/>
                </p:nvSpPr>
                <p:spPr>
                  <a:xfrm>
                    <a:off x="7735004" y="4914919"/>
                    <a:ext cx="1080938"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ja-JP" altLang="en-US" dirty="0"/>
                  </a:p>
                </p:txBody>
              </p:sp>
            </mc:Choice>
            <mc:Fallback>
              <p:sp>
                <p:nvSpPr>
                  <p:cNvPr id="54" name="テキスト ボックス 53"/>
                  <p:cNvSpPr txBox="1">
                    <a:spLocks noRot="1" noChangeAspect="1" noMove="1" noResize="1" noEditPoints="1" noAdjustHandles="1" noChangeArrowheads="1" noChangeShapeType="1" noTextEdit="1"/>
                  </p:cNvSpPr>
                  <p:nvPr/>
                </p:nvSpPr>
                <p:spPr>
                  <a:xfrm>
                    <a:off x="7735004" y="4914919"/>
                    <a:ext cx="1080938" cy="369332"/>
                  </a:xfrm>
                  <a:prstGeom prst="rect">
                    <a:avLst/>
                  </a:prstGeom>
                  <a:blipFill rotWithShape="1">
                    <a:blip r:embed="rId3"/>
                    <a:stretch>
                      <a:fillRect l="-5195" t="-16327" r="-11039" b="-4898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5" name="テキスト ボックス 54"/>
                  <p:cNvSpPr txBox="1"/>
                  <p:nvPr/>
                </p:nvSpPr>
                <p:spPr>
                  <a:xfrm>
                    <a:off x="6695519" y="2610457"/>
                    <a:ext cx="1086259" cy="369332"/>
                  </a:xfrm>
                  <a:prstGeom prst="rect">
                    <a:avLst/>
                  </a:prstGeom>
                  <a:noFill/>
                </p:spPr>
                <p:txBody>
                  <a:bodyPr wrap="none" rtlCol="0">
                    <a:spAutoFit/>
                  </a:bodyPr>
                  <a:lstStyle/>
                  <a:p>
                    <a:r>
                      <a:rPr lang="ja-JP" altLang="en-US" dirty="0" smtClean="0">
                        <a:solidFill>
                          <a:schemeClr val="tx1"/>
                        </a:solidFill>
                      </a:rPr>
                      <a:t>状態軸</a:t>
                    </a:r>
                    <a14:m>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𝑠</m:t>
                            </m:r>
                          </m:e>
                          <m:sub>
                            <m:r>
                              <a:rPr lang="en-US" altLang="ja-JP" b="0" i="1" smtClean="0">
                                <a:solidFill>
                                  <a:schemeClr val="tx1"/>
                                </a:solidFill>
                                <a:latin typeface="Cambria Math"/>
                              </a:rPr>
                              <m:t>2</m:t>
                            </m:r>
                          </m:sub>
                        </m:sSub>
                      </m:oMath>
                    </a14:m>
                    <a:endParaRPr kumimoji="1" lang="ja-JP" altLang="en-US" dirty="0">
                      <a:solidFill>
                        <a:schemeClr val="tx1"/>
                      </a:solidFill>
                    </a:endParaRPr>
                  </a:p>
                </p:txBody>
              </p:sp>
            </mc:Choice>
            <mc:Fallback>
              <p:sp>
                <p:nvSpPr>
                  <p:cNvPr id="55" name="テキスト ボックス 54"/>
                  <p:cNvSpPr txBox="1">
                    <a:spLocks noRot="1" noChangeAspect="1" noMove="1" noResize="1" noEditPoints="1" noAdjustHandles="1" noChangeArrowheads="1" noChangeShapeType="1" noTextEdit="1"/>
                  </p:cNvSpPr>
                  <p:nvPr/>
                </p:nvSpPr>
                <p:spPr>
                  <a:xfrm>
                    <a:off x="6695519" y="2610457"/>
                    <a:ext cx="1086259" cy="369332"/>
                  </a:xfrm>
                  <a:prstGeom prst="rect">
                    <a:avLst/>
                  </a:prstGeom>
                  <a:blipFill rotWithShape="1">
                    <a:blip r:embed="rId4"/>
                    <a:stretch>
                      <a:fillRect l="-5161" t="-16327" r="-10968" b="-48980"/>
                    </a:stretch>
                  </a:blipFill>
                </p:spPr>
                <p:txBody>
                  <a:bodyPr/>
                  <a:lstStyle/>
                  <a:p>
                    <a:r>
                      <a:rPr lang="ja-JP" altLang="en-US">
                        <a:noFill/>
                      </a:rPr>
                      <a:t> </a:t>
                    </a:r>
                  </a:p>
                </p:txBody>
              </p:sp>
            </mc:Fallback>
          </mc:AlternateContent>
          <p:cxnSp>
            <p:nvCxnSpPr>
              <p:cNvPr id="57" name="直線コネクタ 56"/>
              <p:cNvCxnSpPr/>
              <p:nvPr/>
            </p:nvCxnSpPr>
            <p:spPr>
              <a:xfrm flipV="1">
                <a:off x="5981686" y="2966812"/>
                <a:ext cx="1279612" cy="22762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6489244" y="2966812"/>
                <a:ext cx="1212560" cy="23051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7012175" y="3007950"/>
                <a:ext cx="1088217" cy="2264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5913892" y="2756344"/>
                <a:ext cx="10066" cy="16857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6205487" y="2473773"/>
                <a:ext cx="0" cy="14949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6449306" y="2047194"/>
                <a:ext cx="39938" cy="14958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5923958" y="4442082"/>
                <a:ext cx="2176434" cy="297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6205487" y="4007652"/>
                <a:ext cx="2111622" cy="42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6469275" y="3583006"/>
                <a:ext cx="2135173" cy="234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7556283" y="3029031"/>
                <a:ext cx="1048165" cy="22429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6658452" y="3200883"/>
                <a:ext cx="206838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V="1">
                <a:off x="6660609" y="1844824"/>
                <a:ext cx="9984" cy="13262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42" name="直線コネクタ 41"/>
            <p:cNvCxnSpPr/>
            <p:nvPr/>
          </p:nvCxnSpPr>
          <p:spPr>
            <a:xfrm flipV="1">
              <a:off x="5426239" y="2524214"/>
              <a:ext cx="1310196" cy="21289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426239" y="2047194"/>
              <a:ext cx="1250852" cy="19215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3" name="円形吹き出し 12"/>
          <p:cNvSpPr/>
          <p:nvPr/>
        </p:nvSpPr>
        <p:spPr bwMode="auto">
          <a:xfrm rot="10800000" flipV="1">
            <a:off x="6965782" y="3383498"/>
            <a:ext cx="1365800" cy="573930"/>
          </a:xfrm>
          <a:prstGeom prst="wedgeEllipseCallout">
            <a:avLst>
              <a:gd name="adj1" fmla="val 46861"/>
              <a:gd name="adj2" fmla="val 77911"/>
            </a:avLst>
          </a:prstGeom>
          <a:solidFill>
            <a:schemeClr val="bg1"/>
          </a:solidFill>
          <a:ln w="9525" algn="ctr">
            <a:solidFill>
              <a:schemeClr val="tx2"/>
            </a:solidFill>
            <a:round/>
            <a:headEnd/>
            <a:tailEnd/>
          </a:ln>
        </p:spPr>
        <p:txBody>
          <a:bodyPr rtlCol="0" anchor="ctr"/>
          <a:lstStyle/>
          <a:p>
            <a:pPr algn="ctr"/>
            <a:r>
              <a:rPr lang="ja-JP" altLang="en-US" dirty="0" smtClean="0">
                <a:solidFill>
                  <a:schemeClr val="accent2"/>
                </a:solidFill>
                <a:latin typeface="Arial" charset="0"/>
              </a:rPr>
              <a:t>状態数増加</a:t>
            </a:r>
            <a:endParaRPr lang="en-US" altLang="ja-JP" dirty="0" smtClean="0">
              <a:solidFill>
                <a:schemeClr val="accent2"/>
              </a:solidFill>
              <a:latin typeface="Arial" charset="0"/>
            </a:endParaRPr>
          </a:p>
        </p:txBody>
      </p:sp>
      <p:grpSp>
        <p:nvGrpSpPr>
          <p:cNvPr id="46" name="グループ化 45"/>
          <p:cNvGrpSpPr/>
          <p:nvPr/>
        </p:nvGrpSpPr>
        <p:grpSpPr>
          <a:xfrm>
            <a:off x="431789" y="2476077"/>
            <a:ext cx="2931805" cy="2612426"/>
            <a:chOff x="4743238" y="2335226"/>
            <a:chExt cx="3176037" cy="3033544"/>
          </a:xfrm>
        </p:grpSpPr>
        <p:grpSp>
          <p:nvGrpSpPr>
            <p:cNvPr id="47" name="グループ化 46"/>
            <p:cNvGrpSpPr/>
            <p:nvPr/>
          </p:nvGrpSpPr>
          <p:grpSpPr>
            <a:xfrm>
              <a:off x="4743238" y="2335226"/>
              <a:ext cx="3176037" cy="3033544"/>
              <a:chOff x="4743238" y="2335226"/>
              <a:chExt cx="3176037" cy="3033544"/>
            </a:xfrm>
          </p:grpSpPr>
          <p:cxnSp>
            <p:nvCxnSpPr>
              <p:cNvPr id="56" name="直線矢印コネクタ 55"/>
              <p:cNvCxnSpPr/>
              <p:nvPr/>
            </p:nvCxnSpPr>
            <p:spPr>
              <a:xfrm flipV="1">
                <a:off x="5694443" y="2938046"/>
                <a:ext cx="0" cy="2430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5426239" y="4869492"/>
                <a:ext cx="155405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5482841" y="3329037"/>
                <a:ext cx="1138651" cy="18730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743238" y="2568714"/>
                <a:ext cx="992579"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mc:AlternateContent xmlns:mc="http://schemas.openxmlformats.org/markup-compatibility/2006">
            <mc:Choice xmlns:a14="http://schemas.microsoft.com/office/drawing/2010/main" Requires="a14">
              <p:sp>
                <p:nvSpPr>
                  <p:cNvPr id="63" name="テキスト ボックス 62"/>
                  <p:cNvSpPr txBox="1"/>
                  <p:nvPr/>
                </p:nvSpPr>
                <p:spPr>
                  <a:xfrm>
                    <a:off x="6838337" y="4841458"/>
                    <a:ext cx="1080938" cy="369332"/>
                  </a:xfrm>
                  <a:prstGeom prst="rect">
                    <a:avLst/>
                  </a:prstGeom>
                  <a:noFill/>
                </p:spPr>
                <p:txBody>
                  <a:bodyPr wrap="none" rtlCol="0">
                    <a:spAutoFit/>
                  </a:bodyPr>
                  <a:lstStyle/>
                  <a:p>
                    <a:r>
                      <a:rPr lang="ja-JP" altLang="en-US" dirty="0" smtClean="0"/>
                      <a:t>状態軸</a:t>
                    </a:r>
                    <a14:m>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b="0" i="1" smtClean="0">
                                <a:latin typeface="Cambria Math"/>
                              </a:rPr>
                              <m:t>1</m:t>
                            </m:r>
                          </m:sub>
                        </m:sSub>
                      </m:oMath>
                    </a14:m>
                    <a:endParaRPr kumimoji="1" lang="ja-JP" altLang="en-US" dirty="0"/>
                  </a:p>
                </p:txBody>
              </p:sp>
            </mc:Choice>
            <mc:Fallback>
              <p:sp>
                <p:nvSpPr>
                  <p:cNvPr id="63" name="テキスト ボックス 62"/>
                  <p:cNvSpPr txBox="1">
                    <a:spLocks noRot="1" noChangeAspect="1" noMove="1" noResize="1" noEditPoints="1" noAdjustHandles="1" noChangeArrowheads="1" noChangeShapeType="1" noTextEdit="1"/>
                  </p:cNvSpPr>
                  <p:nvPr/>
                </p:nvSpPr>
                <p:spPr>
                  <a:xfrm>
                    <a:off x="6838337" y="4841458"/>
                    <a:ext cx="1080938" cy="369332"/>
                  </a:xfrm>
                  <a:prstGeom prst="rect">
                    <a:avLst/>
                  </a:prstGeom>
                  <a:blipFill rotWithShape="1">
                    <a:blip r:embed="rId5"/>
                    <a:stretch>
                      <a:fillRect l="-4878" t="-15385" r="-4268" b="-4038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4" name="テキスト ボックス 63"/>
                  <p:cNvSpPr txBox="1"/>
                  <p:nvPr/>
                </p:nvSpPr>
                <p:spPr>
                  <a:xfrm>
                    <a:off x="6449306" y="2935632"/>
                    <a:ext cx="1086258" cy="369332"/>
                  </a:xfrm>
                  <a:prstGeom prst="rect">
                    <a:avLst/>
                  </a:prstGeom>
                  <a:noFill/>
                </p:spPr>
                <p:txBody>
                  <a:bodyPr wrap="none" rtlCol="0">
                    <a:spAutoFit/>
                  </a:bodyPr>
                  <a:lstStyle/>
                  <a:p>
                    <a:r>
                      <a:rPr lang="ja-JP" altLang="en-US" dirty="0" smtClean="0">
                        <a:solidFill>
                          <a:schemeClr val="tx1"/>
                        </a:solidFill>
                      </a:rPr>
                      <a:t>状態軸</a:t>
                    </a:r>
                    <a14:m>
                      <m:oMath xmlns:m="http://schemas.openxmlformats.org/officeDocument/2006/math">
                        <m:sSub>
                          <m:sSubPr>
                            <m:ctrlPr>
                              <a:rPr lang="en-US" altLang="ja-JP" i="1" smtClean="0">
                                <a:solidFill>
                                  <a:schemeClr val="tx1"/>
                                </a:solidFill>
                                <a:latin typeface="Cambria Math"/>
                              </a:rPr>
                            </m:ctrlPr>
                          </m:sSubPr>
                          <m:e>
                            <m:r>
                              <a:rPr lang="en-US" altLang="ja-JP" b="0" i="1" smtClean="0">
                                <a:solidFill>
                                  <a:schemeClr val="tx1"/>
                                </a:solidFill>
                                <a:latin typeface="Cambria Math"/>
                              </a:rPr>
                              <m:t>𝑠</m:t>
                            </m:r>
                          </m:e>
                          <m:sub>
                            <m:r>
                              <a:rPr lang="en-US" altLang="ja-JP" b="0" i="1" smtClean="0">
                                <a:solidFill>
                                  <a:schemeClr val="tx1"/>
                                </a:solidFill>
                                <a:latin typeface="Cambria Math"/>
                              </a:rPr>
                              <m:t>2</m:t>
                            </m:r>
                          </m:sub>
                        </m:sSub>
                      </m:oMath>
                    </a14:m>
                    <a:endParaRPr kumimoji="1" lang="ja-JP" altLang="en-US" dirty="0">
                      <a:solidFill>
                        <a:schemeClr val="tx1"/>
                      </a:solidFill>
                    </a:endParaRPr>
                  </a:p>
                </p:txBody>
              </p:sp>
            </mc:Choice>
            <mc:Fallback>
              <p:sp>
                <p:nvSpPr>
                  <p:cNvPr id="64" name="テキスト ボックス 63"/>
                  <p:cNvSpPr txBox="1">
                    <a:spLocks noRot="1" noChangeAspect="1" noMove="1" noResize="1" noEditPoints="1" noAdjustHandles="1" noChangeArrowheads="1" noChangeShapeType="1" noTextEdit="1"/>
                  </p:cNvSpPr>
                  <p:nvPr/>
                </p:nvSpPr>
                <p:spPr>
                  <a:xfrm>
                    <a:off x="6449306" y="2935632"/>
                    <a:ext cx="1086258" cy="369332"/>
                  </a:xfrm>
                  <a:prstGeom prst="rect">
                    <a:avLst/>
                  </a:prstGeom>
                  <a:blipFill rotWithShape="1">
                    <a:blip r:embed="rId6"/>
                    <a:stretch>
                      <a:fillRect l="-4848" t="-15385" r="-4242" b="-40385"/>
                    </a:stretch>
                  </a:blipFill>
                </p:spPr>
                <p:txBody>
                  <a:bodyPr/>
                  <a:lstStyle/>
                  <a:p>
                    <a:r>
                      <a:rPr lang="ja-JP" altLang="en-US">
                        <a:noFill/>
                      </a:rPr>
                      <a:t> </a:t>
                    </a:r>
                  </a:p>
                </p:txBody>
              </p:sp>
            </mc:Fallback>
          </mc:AlternateContent>
          <p:cxnSp>
            <p:nvCxnSpPr>
              <p:cNvPr id="66" name="直線コネクタ 65"/>
              <p:cNvCxnSpPr/>
              <p:nvPr/>
            </p:nvCxnSpPr>
            <p:spPr>
              <a:xfrm flipV="1">
                <a:off x="5981686" y="3367654"/>
                <a:ext cx="998604" cy="18754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6489244" y="3367654"/>
                <a:ext cx="982092" cy="19043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5913892" y="2756344"/>
                <a:ext cx="10066" cy="16857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6205487" y="2473773"/>
                <a:ext cx="0" cy="14949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6449306" y="2335226"/>
                <a:ext cx="39938" cy="12078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5923958" y="4442082"/>
                <a:ext cx="121020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205487" y="4007652"/>
                <a:ext cx="12436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469275" y="3583006"/>
                <a:ext cx="1208021" cy="1620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49" name="直線コネクタ 48"/>
            <p:cNvCxnSpPr/>
            <p:nvPr/>
          </p:nvCxnSpPr>
          <p:spPr>
            <a:xfrm flipV="1">
              <a:off x="5426239" y="2793621"/>
              <a:ext cx="1195253" cy="18595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5426239" y="2444110"/>
              <a:ext cx="1023067" cy="15245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860332" y="5188550"/>
            <a:ext cx="2954655" cy="369332"/>
          </a:xfrm>
          <a:prstGeom prst="rect">
            <a:avLst/>
          </a:prstGeom>
          <a:noFill/>
        </p:spPr>
        <p:txBody>
          <a:bodyPr wrap="none" rtlCol="0">
            <a:spAutoFit/>
          </a:bodyPr>
          <a:lstStyle/>
          <a:p>
            <a:r>
              <a:rPr lang="ja-JP" altLang="en-US" dirty="0" smtClean="0">
                <a:solidFill>
                  <a:schemeClr val="accent5"/>
                </a:solidFill>
              </a:rPr>
              <a:t>重要度を考慮した</a:t>
            </a:r>
            <a:r>
              <a:rPr kumimoji="1" lang="ja-JP" altLang="en-US" dirty="0" smtClean="0">
                <a:solidFill>
                  <a:schemeClr val="accent5"/>
                </a:solidFill>
              </a:rPr>
              <a:t>学習空間</a:t>
            </a:r>
            <a:endParaRPr kumimoji="1" lang="ja-JP" altLang="en-US" dirty="0">
              <a:solidFill>
                <a:schemeClr val="accent5"/>
              </a:solidFill>
            </a:endParaRPr>
          </a:p>
        </p:txBody>
      </p:sp>
      <p:sp>
        <p:nvSpPr>
          <p:cNvPr id="83" name="テキスト ボックス 82"/>
          <p:cNvSpPr txBox="1"/>
          <p:nvPr/>
        </p:nvSpPr>
        <p:spPr>
          <a:xfrm>
            <a:off x="5530555" y="5199625"/>
            <a:ext cx="2723823" cy="369332"/>
          </a:xfrm>
          <a:prstGeom prst="rect">
            <a:avLst/>
          </a:prstGeom>
          <a:noFill/>
        </p:spPr>
        <p:txBody>
          <a:bodyPr wrap="none" rtlCol="0">
            <a:spAutoFit/>
          </a:bodyPr>
          <a:lstStyle/>
          <a:p>
            <a:r>
              <a:rPr lang="ja-JP" altLang="en-US" dirty="0" smtClean="0">
                <a:solidFill>
                  <a:schemeClr val="accent5"/>
                </a:solidFill>
              </a:rPr>
              <a:t>実際構成される</a:t>
            </a:r>
            <a:r>
              <a:rPr kumimoji="1" lang="ja-JP" altLang="en-US" dirty="0" smtClean="0">
                <a:solidFill>
                  <a:schemeClr val="accent5"/>
                </a:solidFill>
              </a:rPr>
              <a:t>学習空間</a:t>
            </a:r>
            <a:endParaRPr kumimoji="1" lang="ja-JP" altLang="en-US" dirty="0">
              <a:solidFill>
                <a:schemeClr val="accent5"/>
              </a:solidFill>
            </a:endParaRPr>
          </a:p>
        </p:txBody>
      </p:sp>
    </p:spTree>
    <p:extLst>
      <p:ext uri="{BB962C8B-B14F-4D97-AF65-F5344CB8AC3E}">
        <p14:creationId xmlns:p14="http://schemas.microsoft.com/office/powerpoint/2010/main" val="1580826024"/>
      </p:ext>
    </p:extLst>
  </p:cSld>
  <p:clrMapOvr>
    <a:masterClrMapping/>
  </p:clrMapOvr>
  <mc:AlternateContent xmlns:mc="http://schemas.openxmlformats.org/markup-compatibility/2006" xmlns:p14="http://schemas.microsoft.com/office/powerpoint/2010/main">
    <mc:Choice Requires="p14">
      <p:transition spd="slow" p14:dur="2000" advTm="49648"/>
    </mc:Choice>
    <mc:Fallback xmlns="">
      <p:transition spd="slow" advTm="4964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539552" y="2996952"/>
            <a:ext cx="8229600" cy="4525963"/>
          </a:xfrm>
        </p:spPr>
        <p:txBody>
          <a:bodyPr>
            <a:normAutofit/>
          </a:bodyPr>
          <a:lstStyle/>
          <a:p>
            <a:pPr>
              <a:buClr>
                <a:schemeClr val="accent5"/>
              </a:buClr>
              <a:buSzPct val="50000"/>
              <a:buFont typeface="Wingdings" pitchFamily="2" charset="2"/>
              <a:buChar char="u"/>
            </a:pPr>
            <a:r>
              <a:rPr lang="ja-JP" altLang="en-US" dirty="0" smtClean="0">
                <a:solidFill>
                  <a:schemeClr val="tx1"/>
                </a:solidFill>
              </a:rPr>
              <a:t>タスクに応じた学習</a:t>
            </a:r>
            <a:r>
              <a:rPr lang="ja-JP" altLang="en-US" dirty="0" smtClean="0">
                <a:solidFill>
                  <a:schemeClr val="tx1"/>
                </a:solidFill>
              </a:rPr>
              <a:t>空間</a:t>
            </a:r>
            <a:r>
              <a:rPr lang="ja-JP" altLang="en-US" dirty="0" smtClean="0">
                <a:solidFill>
                  <a:schemeClr val="tx1"/>
                </a:solidFill>
              </a:rPr>
              <a:t>をロボットが自律的</a:t>
            </a:r>
            <a:r>
              <a:rPr lang="ja-JP" altLang="en-US" dirty="0" smtClean="0">
                <a:solidFill>
                  <a:schemeClr val="tx1"/>
                </a:solidFill>
              </a:rPr>
              <a:t>に構成する手法を提案し，強化学習の学習速度を向上させる</a:t>
            </a:r>
            <a:endParaRPr lang="en-US" altLang="ja-JP" dirty="0">
              <a:solidFill>
                <a:schemeClr val="tx1"/>
              </a:solidFill>
            </a:endParaRPr>
          </a:p>
        </p:txBody>
      </p:sp>
    </p:spTree>
    <p:extLst>
      <p:ext uri="{BB962C8B-B14F-4D97-AF65-F5344CB8AC3E}">
        <p14:creationId xmlns:p14="http://schemas.microsoft.com/office/powerpoint/2010/main" val="4071212068"/>
      </p:ext>
    </p:extLst>
  </p:cSld>
  <p:clrMapOvr>
    <a:masterClrMapping/>
  </p:clrMapOvr>
  <mc:AlternateContent xmlns:mc="http://schemas.openxmlformats.org/markup-compatibility/2006" xmlns:p14="http://schemas.microsoft.com/office/powerpoint/2010/main">
    <mc:Choice Requires="p14">
      <p:transition spd="slow" p14:dur="2000" advTm="11332"/>
    </mc:Choice>
    <mc:Fallback xmlns="">
      <p:transition spd="slow" advTm="1133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アプローチ</a:t>
            </a:r>
            <a:r>
              <a:rPr lang="en-US" altLang="ja-JP" dirty="0" smtClean="0"/>
              <a:t/>
            </a:r>
            <a:br>
              <a:rPr lang="en-US" altLang="ja-JP" dirty="0" smtClean="0"/>
            </a:br>
            <a:r>
              <a:rPr lang="ja-JP" altLang="en-US" dirty="0" smtClean="0"/>
              <a:t>理想的</a:t>
            </a:r>
            <a:r>
              <a:rPr lang="ja-JP" altLang="en-US" dirty="0" smtClean="0"/>
              <a:t>な学習空間</a:t>
            </a:r>
            <a:endParaRPr kumimoji="1" lang="ja-JP" altLang="en-US" dirty="0"/>
          </a:p>
        </p:txBody>
      </p:sp>
      <p:sp>
        <p:nvSpPr>
          <p:cNvPr id="30" name="テキスト ボックス 29"/>
          <p:cNvSpPr txBox="1"/>
          <p:nvPr/>
        </p:nvSpPr>
        <p:spPr>
          <a:xfrm>
            <a:off x="215288" y="5954960"/>
            <a:ext cx="7571303" cy="461665"/>
          </a:xfrm>
          <a:prstGeom prst="rect">
            <a:avLst/>
          </a:prstGeom>
          <a:noFill/>
        </p:spPr>
        <p:txBody>
          <a:bodyPr wrap="none" rtlCol="0">
            <a:spAutoFit/>
          </a:bodyPr>
          <a:lstStyle/>
          <a:p>
            <a:r>
              <a:rPr lang="ja-JP" altLang="en-US" sz="2400" dirty="0" smtClean="0">
                <a:solidFill>
                  <a:schemeClr val="accent2"/>
                </a:solidFill>
              </a:rPr>
              <a:t>センサの重要度</a:t>
            </a:r>
            <a:r>
              <a:rPr lang="ja-JP" altLang="en-US" sz="2400" dirty="0" smtClean="0"/>
              <a:t>を考慮した学習空間で学習</a:t>
            </a:r>
            <a:r>
              <a:rPr lang="ja-JP" altLang="en-US" sz="2400" dirty="0" smtClean="0"/>
              <a:t>を</a:t>
            </a:r>
            <a:r>
              <a:rPr lang="ja-JP" altLang="en-US" sz="2400" dirty="0" smtClean="0"/>
              <a:t>構成する</a:t>
            </a:r>
            <a:endParaRPr kumimoji="1" lang="ja-JP" altLang="en-US" sz="2400" dirty="0"/>
          </a:p>
        </p:txBody>
      </p:sp>
      <p:sp>
        <p:nvSpPr>
          <p:cNvPr id="57" name="右矢印 56"/>
          <p:cNvSpPr/>
          <p:nvPr/>
        </p:nvSpPr>
        <p:spPr>
          <a:xfrm>
            <a:off x="4583884" y="2293258"/>
            <a:ext cx="794231" cy="77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右矢印 64"/>
          <p:cNvSpPr/>
          <p:nvPr/>
        </p:nvSpPr>
        <p:spPr>
          <a:xfrm>
            <a:off x="4576583" y="4273751"/>
            <a:ext cx="794231" cy="77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4" name="グループ化 73"/>
          <p:cNvGrpSpPr/>
          <p:nvPr/>
        </p:nvGrpSpPr>
        <p:grpSpPr>
          <a:xfrm>
            <a:off x="297585" y="1836994"/>
            <a:ext cx="3947767" cy="1416291"/>
            <a:chOff x="108328" y="1762636"/>
            <a:chExt cx="4356561" cy="1520364"/>
          </a:xfrm>
        </p:grpSpPr>
        <p:grpSp>
          <p:nvGrpSpPr>
            <p:cNvPr id="75" name="グループ化 74"/>
            <p:cNvGrpSpPr/>
            <p:nvPr/>
          </p:nvGrpSpPr>
          <p:grpSpPr>
            <a:xfrm>
              <a:off x="108328" y="1762636"/>
              <a:ext cx="4356561" cy="1520364"/>
              <a:chOff x="108328" y="1762636"/>
              <a:chExt cx="4356561" cy="1520364"/>
            </a:xfrm>
          </p:grpSpPr>
          <p:sp>
            <p:nvSpPr>
              <p:cNvPr id="77" name="テキスト ボックス 76"/>
              <p:cNvSpPr txBox="1"/>
              <p:nvPr/>
            </p:nvSpPr>
            <p:spPr>
              <a:xfrm>
                <a:off x="3068353" y="1762636"/>
                <a:ext cx="1396536" cy="369332"/>
              </a:xfrm>
              <a:prstGeom prst="rect">
                <a:avLst/>
              </a:prstGeom>
              <a:noFill/>
            </p:spPr>
            <p:txBody>
              <a:bodyPr wrap="none" rtlCol="0">
                <a:spAutoFit/>
              </a:bodyPr>
              <a:lstStyle/>
              <a:p>
                <a:r>
                  <a:rPr kumimoji="1" lang="ja-JP" altLang="en-US" dirty="0" smtClean="0"/>
                  <a:t>重要度</a:t>
                </a:r>
                <a:r>
                  <a:rPr kumimoji="1" lang="en-US" altLang="ja-JP" dirty="0" smtClean="0"/>
                  <a:t>:</a:t>
                </a:r>
                <a:r>
                  <a:rPr kumimoji="1" lang="ja-JP" altLang="en-US" dirty="0" smtClean="0"/>
                  <a:t>高い</a:t>
                </a:r>
                <a:endParaRPr kumimoji="1" lang="ja-JP" altLang="en-US" dirty="0"/>
              </a:p>
            </p:txBody>
          </p:sp>
          <p:grpSp>
            <p:nvGrpSpPr>
              <p:cNvPr id="78" name="グループ化 77"/>
              <p:cNvGrpSpPr/>
              <p:nvPr/>
            </p:nvGrpSpPr>
            <p:grpSpPr>
              <a:xfrm>
                <a:off x="108328" y="1803602"/>
                <a:ext cx="3448886" cy="1479398"/>
                <a:chOff x="375539" y="3668526"/>
                <a:chExt cx="3448886" cy="1479398"/>
              </a:xfrm>
            </p:grpSpPr>
            <p:sp>
              <p:nvSpPr>
                <p:cNvPr id="79" name="角丸四角形 78"/>
                <p:cNvSpPr/>
                <p:nvPr/>
              </p:nvSpPr>
              <p:spPr>
                <a:xfrm>
                  <a:off x="375539" y="3668526"/>
                  <a:ext cx="2741254" cy="272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空き缶ひろいタスク</a:t>
                  </a:r>
                  <a:endParaRPr kumimoji="1" lang="en-US" altLang="ja-JP" dirty="0" smtClean="0">
                    <a:solidFill>
                      <a:schemeClr val="tx1"/>
                    </a:solidFill>
                  </a:endParaRPr>
                </a:p>
              </p:txBody>
            </p:sp>
            <p:cxnSp>
              <p:nvCxnSpPr>
                <p:cNvPr id="80" name="直線コネクタ 79"/>
                <p:cNvCxnSpPr/>
                <p:nvPr/>
              </p:nvCxnSpPr>
              <p:spPr>
                <a:xfrm flipV="1">
                  <a:off x="1016784" y="4309902"/>
                  <a:ext cx="654075" cy="336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016784" y="4646198"/>
                  <a:ext cx="654075" cy="22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016784" y="4646198"/>
                  <a:ext cx="654075" cy="3316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bwMode="auto">
                <a:xfrm>
                  <a:off x="1670858" y="4186993"/>
                  <a:ext cx="2153567" cy="245819"/>
                </a:xfrm>
                <a:prstGeom prst="rect">
                  <a:avLst/>
                </a:prstGeom>
                <a:solidFill>
                  <a:schemeClr val="bg1"/>
                </a:solidFill>
                <a:ln w="25400" algn="ctr">
                  <a:solidFill>
                    <a:schemeClr val="tx2"/>
                  </a:solidFill>
                  <a:round/>
                  <a:headEnd/>
                  <a:tailEnd/>
                </a:ln>
              </p:spPr>
              <p:txBody>
                <a:bodyPr rtlCol="0" anchor="ctr"/>
                <a:lstStyle/>
                <a:p>
                  <a:pPr algn="ctr"/>
                  <a:r>
                    <a:rPr lang="ja-JP" altLang="en-US" dirty="0">
                      <a:latin typeface="Arial" charset="0"/>
                    </a:rPr>
                    <a:t>金属</a:t>
                  </a:r>
                  <a:r>
                    <a:rPr lang="ja-JP" altLang="en-US" dirty="0" smtClean="0">
                      <a:latin typeface="Arial" charset="0"/>
                    </a:rPr>
                    <a:t>検知センサ</a:t>
                  </a:r>
                  <a:endParaRPr kumimoji="1" lang="ja-JP" altLang="en-US" dirty="0">
                    <a:latin typeface="Arial" charset="0"/>
                  </a:endParaRPr>
                </a:p>
              </p:txBody>
            </p:sp>
            <p:sp>
              <p:nvSpPr>
                <p:cNvPr id="84" name="正方形/長方形 83"/>
                <p:cNvSpPr/>
                <p:nvPr/>
              </p:nvSpPr>
              <p:spPr bwMode="auto">
                <a:xfrm>
                  <a:off x="1670859" y="4555970"/>
                  <a:ext cx="2153566" cy="213992"/>
                </a:xfrm>
                <a:prstGeom prst="rect">
                  <a:avLst/>
                </a:prstGeom>
                <a:noFill/>
                <a:ln w="25400" algn="ctr">
                  <a:solidFill>
                    <a:schemeClr val="tx2"/>
                  </a:solidFill>
                  <a:round/>
                  <a:headEnd/>
                  <a:tailEnd/>
                </a:ln>
              </p:spPr>
              <p:txBody>
                <a:bodyPr rtlCol="0" anchor="ctr"/>
                <a:lstStyle/>
                <a:p>
                  <a:pPr algn="ctr"/>
                  <a:r>
                    <a:rPr kumimoji="1" lang="ja-JP" altLang="en-US" dirty="0" smtClean="0">
                      <a:latin typeface="Arial" charset="0"/>
                    </a:rPr>
                    <a:t>距離センサ</a:t>
                  </a:r>
                  <a:endParaRPr kumimoji="1" lang="ja-JP" altLang="en-US" dirty="0">
                    <a:latin typeface="Arial" charset="0"/>
                  </a:endParaRPr>
                </a:p>
              </p:txBody>
            </p:sp>
            <p:sp>
              <p:nvSpPr>
                <p:cNvPr id="85" name="正方形/長方形 84"/>
                <p:cNvSpPr/>
                <p:nvPr/>
              </p:nvSpPr>
              <p:spPr bwMode="auto">
                <a:xfrm>
                  <a:off x="1670859" y="4834938"/>
                  <a:ext cx="2153566" cy="312986"/>
                </a:xfrm>
                <a:prstGeom prst="rect">
                  <a:avLst/>
                </a:prstGeom>
                <a:solidFill>
                  <a:schemeClr val="bg1"/>
                </a:solidFill>
                <a:ln w="25400" algn="ctr">
                  <a:solidFill>
                    <a:schemeClr val="tx2"/>
                  </a:solidFill>
                  <a:round/>
                  <a:headEnd/>
                  <a:tailEnd/>
                </a:ln>
              </p:spPr>
              <p:txBody>
                <a:bodyPr rtlCol="0" anchor="ctr"/>
                <a:lstStyle/>
                <a:p>
                  <a:pPr algn="ctr"/>
                  <a:r>
                    <a:rPr kumimoji="1" lang="ja-JP" altLang="en-US" dirty="0" smtClean="0">
                      <a:latin typeface="Arial" charset="0"/>
                    </a:rPr>
                    <a:t>音センサ</a:t>
                  </a:r>
                  <a:endParaRPr kumimoji="1" lang="ja-JP" altLang="en-US" dirty="0">
                    <a:latin typeface="Arial" charset="0"/>
                  </a:endParaRPr>
                </a:p>
              </p:txBody>
            </p:sp>
            <p:grpSp>
              <p:nvGrpSpPr>
                <p:cNvPr id="86" name="Group 27"/>
                <p:cNvGrpSpPr>
                  <a:grpSpLocks noChangeAspect="1"/>
                </p:cNvGrpSpPr>
                <p:nvPr/>
              </p:nvGrpSpPr>
              <p:grpSpPr bwMode="auto">
                <a:xfrm>
                  <a:off x="412463" y="4399623"/>
                  <a:ext cx="562494" cy="625392"/>
                  <a:chOff x="2725" y="1702"/>
                  <a:chExt cx="414" cy="482"/>
                </a:xfrm>
              </p:grpSpPr>
              <p:sp>
                <p:nvSpPr>
                  <p:cNvPr id="87"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88"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2"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5"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6"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7"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8"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99"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00"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01"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02"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03"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sp>
          <p:nvSpPr>
            <p:cNvPr id="76" name="上矢印 75"/>
            <p:cNvSpPr/>
            <p:nvPr/>
          </p:nvSpPr>
          <p:spPr bwMode="auto">
            <a:xfrm>
              <a:off x="3732156" y="2225652"/>
              <a:ext cx="356737" cy="1037012"/>
            </a:xfrm>
            <a:prstGeom prst="upArrow">
              <a:avLst/>
            </a:prstGeom>
            <a:gradFill>
              <a:gsLst>
                <a:gs pos="0">
                  <a:schemeClr val="accent2"/>
                </a:gs>
                <a:gs pos="52000">
                  <a:schemeClr val="accent2">
                    <a:lumMod val="40000"/>
                    <a:lumOff val="60000"/>
                  </a:schemeClr>
                </a:gs>
                <a:gs pos="100000">
                  <a:schemeClr val="accent2">
                    <a:lumMod val="20000"/>
                    <a:lumOff val="80000"/>
                  </a:schemeClr>
                </a:gs>
              </a:gsLst>
              <a:lin ang="5400000" scaled="1"/>
            </a:gradFill>
            <a:ln w="9525" algn="ctr">
              <a:solidFill>
                <a:schemeClr val="tx1"/>
              </a:solidFill>
              <a:round/>
              <a:headEnd/>
              <a:tailEnd/>
            </a:ln>
          </p:spPr>
          <p:txBody>
            <a:bodyPr rtlCol="0" anchor="ctr"/>
            <a:lstStyle/>
            <a:p>
              <a:pPr algn="ctr"/>
              <a:endParaRPr kumimoji="1" lang="ja-JP" altLang="en-US" dirty="0">
                <a:latin typeface="Arial" charset="0"/>
              </a:endParaRPr>
            </a:p>
          </p:txBody>
        </p:sp>
      </p:grpSp>
      <p:grpSp>
        <p:nvGrpSpPr>
          <p:cNvPr id="106" name="グループ化 105"/>
          <p:cNvGrpSpPr/>
          <p:nvPr/>
        </p:nvGrpSpPr>
        <p:grpSpPr>
          <a:xfrm>
            <a:off x="351974" y="4056982"/>
            <a:ext cx="3947767" cy="1442933"/>
            <a:chOff x="108328" y="1762636"/>
            <a:chExt cx="4356561" cy="1548964"/>
          </a:xfrm>
        </p:grpSpPr>
        <p:grpSp>
          <p:nvGrpSpPr>
            <p:cNvPr id="107" name="グループ化 106"/>
            <p:cNvGrpSpPr/>
            <p:nvPr/>
          </p:nvGrpSpPr>
          <p:grpSpPr>
            <a:xfrm>
              <a:off x="108328" y="1762636"/>
              <a:ext cx="4356561" cy="1548964"/>
              <a:chOff x="108328" y="1762636"/>
              <a:chExt cx="4356561" cy="1548964"/>
            </a:xfrm>
          </p:grpSpPr>
          <p:sp>
            <p:nvSpPr>
              <p:cNvPr id="109" name="テキスト ボックス 108"/>
              <p:cNvSpPr txBox="1"/>
              <p:nvPr/>
            </p:nvSpPr>
            <p:spPr>
              <a:xfrm>
                <a:off x="3068353" y="1762636"/>
                <a:ext cx="1396536" cy="369332"/>
              </a:xfrm>
              <a:prstGeom prst="rect">
                <a:avLst/>
              </a:prstGeom>
              <a:noFill/>
            </p:spPr>
            <p:txBody>
              <a:bodyPr wrap="none" rtlCol="0">
                <a:spAutoFit/>
              </a:bodyPr>
              <a:lstStyle/>
              <a:p>
                <a:r>
                  <a:rPr kumimoji="1" lang="ja-JP" altLang="en-US" dirty="0" smtClean="0"/>
                  <a:t>重要度</a:t>
                </a:r>
                <a:r>
                  <a:rPr kumimoji="1" lang="en-US" altLang="ja-JP" dirty="0" smtClean="0"/>
                  <a:t>:</a:t>
                </a:r>
                <a:r>
                  <a:rPr kumimoji="1" lang="ja-JP" altLang="en-US" dirty="0" smtClean="0"/>
                  <a:t>高い</a:t>
                </a:r>
                <a:endParaRPr kumimoji="1" lang="ja-JP" altLang="en-US" dirty="0"/>
              </a:p>
            </p:txBody>
          </p:sp>
          <p:grpSp>
            <p:nvGrpSpPr>
              <p:cNvPr id="110" name="グループ化 109"/>
              <p:cNvGrpSpPr/>
              <p:nvPr/>
            </p:nvGrpSpPr>
            <p:grpSpPr>
              <a:xfrm>
                <a:off x="108328" y="1803602"/>
                <a:ext cx="3448886" cy="1507998"/>
                <a:chOff x="375539" y="3668526"/>
                <a:chExt cx="3448886" cy="1507998"/>
              </a:xfrm>
            </p:grpSpPr>
            <p:sp>
              <p:nvSpPr>
                <p:cNvPr id="111" name="角丸四角形 110"/>
                <p:cNvSpPr/>
                <p:nvPr/>
              </p:nvSpPr>
              <p:spPr>
                <a:xfrm>
                  <a:off x="375539" y="3668526"/>
                  <a:ext cx="2741254" cy="272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パトロールタスク</a:t>
                  </a:r>
                  <a:endParaRPr kumimoji="1" lang="en-US" altLang="ja-JP" dirty="0" smtClean="0">
                    <a:solidFill>
                      <a:schemeClr val="tx1"/>
                    </a:solidFill>
                  </a:endParaRPr>
                </a:p>
              </p:txBody>
            </p:sp>
            <p:cxnSp>
              <p:nvCxnSpPr>
                <p:cNvPr id="112" name="直線コネクタ 111"/>
                <p:cNvCxnSpPr/>
                <p:nvPr/>
              </p:nvCxnSpPr>
              <p:spPr>
                <a:xfrm flipV="1">
                  <a:off x="1016784" y="4309902"/>
                  <a:ext cx="654075" cy="336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1016784" y="4646198"/>
                  <a:ext cx="654075" cy="22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1016784" y="4646198"/>
                  <a:ext cx="654075" cy="3316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正方形/長方形 114"/>
                <p:cNvSpPr/>
                <p:nvPr/>
              </p:nvSpPr>
              <p:spPr bwMode="auto">
                <a:xfrm>
                  <a:off x="1658155" y="4930705"/>
                  <a:ext cx="2153567" cy="245819"/>
                </a:xfrm>
                <a:prstGeom prst="rect">
                  <a:avLst/>
                </a:prstGeom>
                <a:solidFill>
                  <a:schemeClr val="bg1"/>
                </a:solidFill>
                <a:ln w="25400" algn="ctr">
                  <a:solidFill>
                    <a:schemeClr val="tx2"/>
                  </a:solidFill>
                  <a:round/>
                  <a:headEnd/>
                  <a:tailEnd/>
                </a:ln>
              </p:spPr>
              <p:txBody>
                <a:bodyPr rtlCol="0" anchor="ctr"/>
                <a:lstStyle/>
                <a:p>
                  <a:pPr algn="ctr"/>
                  <a:r>
                    <a:rPr lang="ja-JP" altLang="en-US" dirty="0">
                      <a:latin typeface="Arial" charset="0"/>
                    </a:rPr>
                    <a:t>金属</a:t>
                  </a:r>
                  <a:r>
                    <a:rPr lang="ja-JP" altLang="en-US" dirty="0" smtClean="0">
                      <a:latin typeface="Arial" charset="0"/>
                    </a:rPr>
                    <a:t>検知センサ</a:t>
                  </a:r>
                  <a:endParaRPr kumimoji="1" lang="ja-JP" altLang="en-US" dirty="0">
                    <a:latin typeface="Arial" charset="0"/>
                  </a:endParaRPr>
                </a:p>
              </p:txBody>
            </p:sp>
            <p:sp>
              <p:nvSpPr>
                <p:cNvPr id="116" name="正方形/長方形 115"/>
                <p:cNvSpPr/>
                <p:nvPr/>
              </p:nvSpPr>
              <p:spPr bwMode="auto">
                <a:xfrm>
                  <a:off x="1670859" y="4555970"/>
                  <a:ext cx="2153566" cy="213992"/>
                </a:xfrm>
                <a:prstGeom prst="rect">
                  <a:avLst/>
                </a:prstGeom>
                <a:solidFill>
                  <a:schemeClr val="bg1"/>
                </a:solidFill>
                <a:ln w="25400" algn="ctr">
                  <a:solidFill>
                    <a:schemeClr val="tx2"/>
                  </a:solidFill>
                  <a:round/>
                  <a:headEnd/>
                  <a:tailEnd/>
                </a:ln>
              </p:spPr>
              <p:txBody>
                <a:bodyPr rtlCol="0" anchor="ctr"/>
                <a:lstStyle/>
                <a:p>
                  <a:pPr algn="ctr"/>
                  <a:r>
                    <a:rPr kumimoji="1" lang="ja-JP" altLang="en-US" dirty="0" smtClean="0">
                      <a:latin typeface="Arial" charset="0"/>
                    </a:rPr>
                    <a:t>距離センサ</a:t>
                  </a:r>
                  <a:endParaRPr kumimoji="1" lang="ja-JP" altLang="en-US" dirty="0">
                    <a:latin typeface="Arial" charset="0"/>
                  </a:endParaRPr>
                </a:p>
              </p:txBody>
            </p:sp>
            <p:sp>
              <p:nvSpPr>
                <p:cNvPr id="117" name="正方形/長方形 116"/>
                <p:cNvSpPr/>
                <p:nvPr/>
              </p:nvSpPr>
              <p:spPr bwMode="auto">
                <a:xfrm>
                  <a:off x="1658156" y="4176164"/>
                  <a:ext cx="2153566" cy="312986"/>
                </a:xfrm>
                <a:prstGeom prst="rect">
                  <a:avLst/>
                </a:prstGeom>
                <a:solidFill>
                  <a:schemeClr val="bg1"/>
                </a:solidFill>
                <a:ln w="25400" algn="ctr">
                  <a:solidFill>
                    <a:schemeClr val="tx2"/>
                  </a:solidFill>
                  <a:round/>
                  <a:headEnd/>
                  <a:tailEnd/>
                </a:ln>
              </p:spPr>
              <p:txBody>
                <a:bodyPr rtlCol="0" anchor="ctr"/>
                <a:lstStyle/>
                <a:p>
                  <a:pPr algn="ctr"/>
                  <a:r>
                    <a:rPr kumimoji="1" lang="ja-JP" altLang="en-US" dirty="0" smtClean="0">
                      <a:latin typeface="Arial" charset="0"/>
                    </a:rPr>
                    <a:t>音センサ</a:t>
                  </a:r>
                  <a:endParaRPr kumimoji="1" lang="ja-JP" altLang="en-US" dirty="0">
                    <a:latin typeface="Arial" charset="0"/>
                  </a:endParaRPr>
                </a:p>
              </p:txBody>
            </p:sp>
            <p:grpSp>
              <p:nvGrpSpPr>
                <p:cNvPr id="118" name="Group 27"/>
                <p:cNvGrpSpPr>
                  <a:grpSpLocks noChangeAspect="1"/>
                </p:cNvGrpSpPr>
                <p:nvPr/>
              </p:nvGrpSpPr>
              <p:grpSpPr bwMode="auto">
                <a:xfrm>
                  <a:off x="412463" y="4399623"/>
                  <a:ext cx="562494" cy="625392"/>
                  <a:chOff x="2725" y="1702"/>
                  <a:chExt cx="414" cy="482"/>
                </a:xfrm>
              </p:grpSpPr>
              <p:sp>
                <p:nvSpPr>
                  <p:cNvPr id="119"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0"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1"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2"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3"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4"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5"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6"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7"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8"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29"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130"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grpSp>
        </p:grpSp>
        <p:sp>
          <p:nvSpPr>
            <p:cNvPr id="108" name="上矢印 107"/>
            <p:cNvSpPr/>
            <p:nvPr/>
          </p:nvSpPr>
          <p:spPr bwMode="auto">
            <a:xfrm>
              <a:off x="3732156" y="2225652"/>
              <a:ext cx="356737" cy="1037012"/>
            </a:xfrm>
            <a:prstGeom prst="upArrow">
              <a:avLst/>
            </a:prstGeom>
            <a:gradFill>
              <a:gsLst>
                <a:gs pos="0">
                  <a:schemeClr val="accent2"/>
                </a:gs>
                <a:gs pos="52000">
                  <a:schemeClr val="accent2">
                    <a:lumMod val="40000"/>
                    <a:lumOff val="60000"/>
                  </a:schemeClr>
                </a:gs>
                <a:gs pos="100000">
                  <a:schemeClr val="accent2">
                    <a:lumMod val="20000"/>
                    <a:lumOff val="80000"/>
                  </a:schemeClr>
                </a:gs>
              </a:gsLst>
              <a:lin ang="5400000" scaled="1"/>
            </a:gradFill>
            <a:ln w="9525" algn="ctr">
              <a:solidFill>
                <a:schemeClr val="tx1"/>
              </a:solidFill>
              <a:round/>
              <a:headEnd/>
              <a:tailEnd/>
            </a:ln>
          </p:spPr>
          <p:txBody>
            <a:bodyPr rtlCol="0" anchor="ctr"/>
            <a:lstStyle/>
            <a:p>
              <a:pPr algn="ctr"/>
              <a:endParaRPr kumimoji="1" lang="ja-JP" altLang="en-US" dirty="0">
                <a:latin typeface="Arial" charset="0"/>
              </a:endParaRPr>
            </a:p>
          </p:txBody>
        </p:sp>
      </p:grpSp>
      <p:grpSp>
        <p:nvGrpSpPr>
          <p:cNvPr id="5" name="グループ化 4"/>
          <p:cNvGrpSpPr/>
          <p:nvPr/>
        </p:nvGrpSpPr>
        <p:grpSpPr>
          <a:xfrm>
            <a:off x="5684610" y="3212977"/>
            <a:ext cx="2919838" cy="384746"/>
            <a:chOff x="5661421" y="3268044"/>
            <a:chExt cx="2756155" cy="424025"/>
          </a:xfrm>
        </p:grpSpPr>
        <p:sp>
          <p:nvSpPr>
            <p:cNvPr id="6" name="テキスト ボックス 5"/>
            <p:cNvSpPr txBox="1"/>
            <p:nvPr/>
          </p:nvSpPr>
          <p:spPr>
            <a:xfrm>
              <a:off x="5689651" y="3285032"/>
              <a:ext cx="2727925" cy="407037"/>
            </a:xfrm>
            <a:prstGeom prst="rect">
              <a:avLst/>
            </a:prstGeom>
            <a:noFill/>
          </p:spPr>
          <p:txBody>
            <a:bodyPr wrap="square" rtlCol="0">
              <a:spAutoFit/>
            </a:bodyPr>
            <a:lstStyle/>
            <a:p>
              <a:r>
                <a:rPr kumimoji="1" lang="ja-JP" altLang="en-US" dirty="0" smtClean="0">
                  <a:solidFill>
                    <a:schemeClr val="accent5"/>
                  </a:solidFill>
                </a:rPr>
                <a:t>空き缶</a:t>
              </a:r>
              <a:r>
                <a:rPr lang="ja-JP" altLang="en-US" dirty="0" smtClean="0">
                  <a:solidFill>
                    <a:schemeClr val="accent5"/>
                  </a:solidFill>
                </a:rPr>
                <a:t>ひろいの学習空間</a:t>
              </a:r>
              <a:endParaRPr kumimoji="1" lang="ja-JP" altLang="en-US" dirty="0">
                <a:solidFill>
                  <a:schemeClr val="accent5"/>
                </a:solidFill>
              </a:endParaRPr>
            </a:p>
          </p:txBody>
        </p:sp>
        <p:sp>
          <p:nvSpPr>
            <p:cNvPr id="132" name="正方形/長方形 131"/>
            <p:cNvSpPr/>
            <p:nvPr/>
          </p:nvSpPr>
          <p:spPr bwMode="auto">
            <a:xfrm>
              <a:off x="5661421" y="3268044"/>
              <a:ext cx="2723821" cy="403308"/>
            </a:xfrm>
            <a:prstGeom prst="rect">
              <a:avLst/>
            </a:prstGeom>
            <a:noFill/>
            <a:ln w="9525" algn="ctr">
              <a:solidFill>
                <a:schemeClr val="tx2"/>
              </a:solidFill>
              <a:round/>
              <a:headEnd/>
              <a:tailEnd/>
            </a:ln>
          </p:spPr>
          <p:txBody>
            <a:bodyPr rtlCol="0" anchor="ctr"/>
            <a:lstStyle/>
            <a:p>
              <a:pPr algn="ctr"/>
              <a:endParaRPr kumimoji="1" lang="ja-JP" altLang="en-US" dirty="0">
                <a:latin typeface="Arial" charset="0"/>
              </a:endParaRPr>
            </a:p>
          </p:txBody>
        </p:sp>
      </p:grpSp>
      <p:grpSp>
        <p:nvGrpSpPr>
          <p:cNvPr id="133" name="グループ化 132"/>
          <p:cNvGrpSpPr/>
          <p:nvPr/>
        </p:nvGrpSpPr>
        <p:grpSpPr>
          <a:xfrm>
            <a:off x="5270952" y="1576410"/>
            <a:ext cx="3010388" cy="1509597"/>
            <a:chOff x="3765524" y="2300292"/>
            <a:chExt cx="5120833" cy="2585274"/>
          </a:xfrm>
        </p:grpSpPr>
        <p:grpSp>
          <p:nvGrpSpPr>
            <p:cNvPr id="134" name="グループ化 133"/>
            <p:cNvGrpSpPr/>
            <p:nvPr/>
          </p:nvGrpSpPr>
          <p:grpSpPr>
            <a:xfrm>
              <a:off x="5186246" y="2544280"/>
              <a:ext cx="2520280" cy="2232248"/>
              <a:chOff x="983630" y="2852936"/>
              <a:chExt cx="2520280" cy="2232248"/>
            </a:xfrm>
          </p:grpSpPr>
          <p:cxnSp>
            <p:nvCxnSpPr>
              <p:cNvPr id="141" name="直線矢印コネクタ 140"/>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983630" y="4725144"/>
                <a:ext cx="252028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35" name="テキスト ボックス 134"/>
            <p:cNvSpPr txBox="1"/>
            <p:nvPr/>
          </p:nvSpPr>
          <p:spPr>
            <a:xfrm>
              <a:off x="3765524" y="2300292"/>
              <a:ext cx="992578"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sp>
          <p:nvSpPr>
            <p:cNvPr id="136" name="テキスト ボックス 135"/>
            <p:cNvSpPr txBox="1"/>
            <p:nvPr/>
          </p:nvSpPr>
          <p:spPr>
            <a:xfrm>
              <a:off x="6855032" y="4516234"/>
              <a:ext cx="2031325" cy="369332"/>
            </a:xfrm>
            <a:prstGeom prst="rect">
              <a:avLst/>
            </a:prstGeom>
            <a:noFill/>
          </p:spPr>
          <p:txBody>
            <a:bodyPr wrap="none" rtlCol="0">
              <a:spAutoFit/>
            </a:bodyPr>
            <a:lstStyle/>
            <a:p>
              <a:r>
                <a:rPr kumimoji="1" lang="ja-JP" altLang="en-US" dirty="0" smtClean="0"/>
                <a:t>金属検知センサ</a:t>
              </a:r>
              <a:r>
                <a:rPr lang="ja-JP" altLang="en-US" dirty="0" smtClean="0"/>
                <a:t>軸</a:t>
              </a:r>
              <a:endParaRPr kumimoji="1" lang="ja-JP" altLang="en-US" dirty="0"/>
            </a:p>
          </p:txBody>
        </p:sp>
        <p:cxnSp>
          <p:nvCxnSpPr>
            <p:cNvPr id="137" name="直線矢印コネクタ 136"/>
            <p:cNvCxnSpPr/>
            <p:nvPr/>
          </p:nvCxnSpPr>
          <p:spPr>
            <a:xfrm flipV="1">
              <a:off x="5052092" y="3502827"/>
              <a:ext cx="2172003" cy="125841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V="1">
              <a:off x="5436095" y="3978252"/>
              <a:ext cx="391452" cy="890623"/>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7293774" y="3273063"/>
              <a:ext cx="1569659" cy="369332"/>
            </a:xfrm>
            <a:prstGeom prst="rect">
              <a:avLst/>
            </a:prstGeom>
            <a:noFill/>
          </p:spPr>
          <p:txBody>
            <a:bodyPr wrap="none" rtlCol="0">
              <a:spAutoFit/>
            </a:bodyPr>
            <a:lstStyle/>
            <a:p>
              <a:r>
                <a:rPr lang="ja-JP" altLang="en-US" dirty="0"/>
                <a:t>距離</a:t>
              </a:r>
              <a:r>
                <a:rPr lang="ja-JP" altLang="en-US" dirty="0" smtClean="0"/>
                <a:t>センサ軸</a:t>
              </a:r>
              <a:endParaRPr kumimoji="1" lang="ja-JP" altLang="en-US" dirty="0"/>
            </a:p>
          </p:txBody>
        </p:sp>
        <p:sp>
          <p:nvSpPr>
            <p:cNvPr id="140" name="テキスト ボックス 139"/>
            <p:cNvSpPr txBox="1"/>
            <p:nvPr/>
          </p:nvSpPr>
          <p:spPr>
            <a:xfrm>
              <a:off x="4124964" y="3284258"/>
              <a:ext cx="1338828" cy="369332"/>
            </a:xfrm>
            <a:prstGeom prst="rect">
              <a:avLst/>
            </a:prstGeom>
            <a:noFill/>
          </p:spPr>
          <p:txBody>
            <a:bodyPr wrap="none" rtlCol="0">
              <a:spAutoFit/>
            </a:bodyPr>
            <a:lstStyle/>
            <a:p>
              <a:r>
                <a:rPr lang="ja-JP" altLang="en-US" dirty="0"/>
                <a:t>音</a:t>
              </a:r>
              <a:r>
                <a:rPr lang="ja-JP" altLang="en-US" dirty="0" smtClean="0"/>
                <a:t>センサ軸</a:t>
              </a:r>
              <a:endParaRPr kumimoji="1" lang="ja-JP" altLang="en-US" dirty="0"/>
            </a:p>
          </p:txBody>
        </p:sp>
      </p:grpSp>
      <p:grpSp>
        <p:nvGrpSpPr>
          <p:cNvPr id="3" name="グループ化 2"/>
          <p:cNvGrpSpPr/>
          <p:nvPr/>
        </p:nvGrpSpPr>
        <p:grpSpPr>
          <a:xfrm>
            <a:off x="5667812" y="5496477"/>
            <a:ext cx="2553819" cy="419754"/>
            <a:chOff x="5974072" y="5361833"/>
            <a:chExt cx="2553819" cy="419754"/>
          </a:xfrm>
        </p:grpSpPr>
        <p:sp>
          <p:nvSpPr>
            <p:cNvPr id="202" name="テキスト ボックス 201"/>
            <p:cNvSpPr txBox="1"/>
            <p:nvPr/>
          </p:nvSpPr>
          <p:spPr>
            <a:xfrm>
              <a:off x="5974072" y="5412255"/>
              <a:ext cx="2520223" cy="369332"/>
            </a:xfrm>
            <a:prstGeom prst="rect">
              <a:avLst/>
            </a:prstGeom>
            <a:noFill/>
          </p:spPr>
          <p:txBody>
            <a:bodyPr wrap="square" rtlCol="0">
              <a:spAutoFit/>
            </a:bodyPr>
            <a:lstStyle/>
            <a:p>
              <a:r>
                <a:rPr lang="ja-JP" altLang="en-US" dirty="0" smtClean="0">
                  <a:solidFill>
                    <a:schemeClr val="accent5"/>
                  </a:solidFill>
                </a:rPr>
                <a:t>パトロールの学習空間</a:t>
              </a:r>
              <a:endParaRPr kumimoji="1" lang="ja-JP" altLang="en-US" dirty="0">
                <a:solidFill>
                  <a:schemeClr val="accent5"/>
                </a:solidFill>
              </a:endParaRPr>
            </a:p>
          </p:txBody>
        </p:sp>
        <p:sp>
          <p:nvSpPr>
            <p:cNvPr id="131" name="正方形/長方形 130"/>
            <p:cNvSpPr/>
            <p:nvPr/>
          </p:nvSpPr>
          <p:spPr bwMode="auto">
            <a:xfrm>
              <a:off x="5994202" y="5361833"/>
              <a:ext cx="2533689" cy="381274"/>
            </a:xfrm>
            <a:prstGeom prst="rect">
              <a:avLst/>
            </a:prstGeom>
            <a:noFill/>
            <a:ln w="9525" algn="ctr">
              <a:solidFill>
                <a:schemeClr val="tx2"/>
              </a:solidFill>
              <a:round/>
              <a:headEnd/>
              <a:tailEnd/>
            </a:ln>
          </p:spPr>
          <p:txBody>
            <a:bodyPr rtlCol="0" anchor="ctr"/>
            <a:lstStyle/>
            <a:p>
              <a:pPr algn="ctr"/>
              <a:endParaRPr kumimoji="1" lang="ja-JP" altLang="en-US" dirty="0">
                <a:latin typeface="Arial" charset="0"/>
              </a:endParaRPr>
            </a:p>
          </p:txBody>
        </p:sp>
      </p:grpSp>
      <p:grpSp>
        <p:nvGrpSpPr>
          <p:cNvPr id="143" name="グループ化 142"/>
          <p:cNvGrpSpPr/>
          <p:nvPr/>
        </p:nvGrpSpPr>
        <p:grpSpPr>
          <a:xfrm>
            <a:off x="5599462" y="3913345"/>
            <a:ext cx="2818694" cy="1374984"/>
            <a:chOff x="3765524" y="2300292"/>
            <a:chExt cx="5328582" cy="2568584"/>
          </a:xfrm>
        </p:grpSpPr>
        <p:grpSp>
          <p:nvGrpSpPr>
            <p:cNvPr id="144" name="グループ化 143"/>
            <p:cNvGrpSpPr/>
            <p:nvPr/>
          </p:nvGrpSpPr>
          <p:grpSpPr>
            <a:xfrm>
              <a:off x="5186246" y="2544280"/>
              <a:ext cx="1260139" cy="2232248"/>
              <a:chOff x="983630" y="2852936"/>
              <a:chExt cx="1260139" cy="2232248"/>
            </a:xfrm>
          </p:grpSpPr>
          <p:cxnSp>
            <p:nvCxnSpPr>
              <p:cNvPr id="210" name="直線矢印コネクタ 209"/>
              <p:cNvCxnSpPr/>
              <p:nvPr/>
            </p:nvCxnSpPr>
            <p:spPr>
              <a:xfrm flipV="1">
                <a:off x="1403648" y="2852936"/>
                <a:ext cx="0"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a:off x="983630" y="4725144"/>
                <a:ext cx="1260139" cy="14879"/>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145" name="テキスト ボックス 144"/>
            <p:cNvSpPr txBox="1"/>
            <p:nvPr/>
          </p:nvSpPr>
          <p:spPr>
            <a:xfrm>
              <a:off x="3765524" y="2300292"/>
              <a:ext cx="992578" cy="369332"/>
            </a:xfrm>
            <a:prstGeom prst="rect">
              <a:avLst/>
            </a:prstGeom>
            <a:noFill/>
          </p:spPr>
          <p:txBody>
            <a:bodyPr wrap="none" rtlCol="0">
              <a:spAutoFit/>
            </a:bodyPr>
            <a:lstStyle/>
            <a:p>
              <a:r>
                <a:rPr lang="ja-JP" altLang="en-US" dirty="0" smtClean="0"/>
                <a:t>行動軸</a:t>
              </a:r>
              <a:r>
                <a:rPr lang="en-US" altLang="ja-JP" dirty="0" smtClean="0"/>
                <a:t>a</a:t>
              </a:r>
              <a:endParaRPr kumimoji="1" lang="ja-JP" altLang="en-US" dirty="0"/>
            </a:p>
          </p:txBody>
        </p:sp>
        <p:sp>
          <p:nvSpPr>
            <p:cNvPr id="146" name="テキスト ボックス 145"/>
            <p:cNvSpPr txBox="1"/>
            <p:nvPr/>
          </p:nvSpPr>
          <p:spPr>
            <a:xfrm>
              <a:off x="6250690" y="4457135"/>
              <a:ext cx="2031325" cy="369331"/>
            </a:xfrm>
            <a:prstGeom prst="rect">
              <a:avLst/>
            </a:prstGeom>
            <a:noFill/>
          </p:spPr>
          <p:txBody>
            <a:bodyPr wrap="none" rtlCol="0">
              <a:spAutoFit/>
            </a:bodyPr>
            <a:lstStyle/>
            <a:p>
              <a:r>
                <a:rPr kumimoji="1" lang="ja-JP" altLang="en-US" dirty="0" smtClean="0"/>
                <a:t>金属検知センサ</a:t>
              </a:r>
              <a:r>
                <a:rPr lang="ja-JP" altLang="en-US" dirty="0" smtClean="0"/>
                <a:t>軸</a:t>
              </a:r>
              <a:endParaRPr kumimoji="1" lang="ja-JP" altLang="en-US" dirty="0"/>
            </a:p>
          </p:txBody>
        </p:sp>
        <p:cxnSp>
          <p:nvCxnSpPr>
            <p:cNvPr id="173" name="直線矢印コネクタ 172"/>
            <p:cNvCxnSpPr/>
            <p:nvPr/>
          </p:nvCxnSpPr>
          <p:spPr>
            <a:xfrm flipV="1">
              <a:off x="5167033" y="3245293"/>
              <a:ext cx="2357414" cy="1515953"/>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4" name="直線矢印コネクタ 173"/>
            <p:cNvCxnSpPr/>
            <p:nvPr/>
          </p:nvCxnSpPr>
          <p:spPr>
            <a:xfrm flipV="1">
              <a:off x="5436096" y="2757451"/>
              <a:ext cx="686085" cy="211142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0" name="テキスト ボックス 199"/>
            <p:cNvSpPr txBox="1"/>
            <p:nvPr/>
          </p:nvSpPr>
          <p:spPr>
            <a:xfrm>
              <a:off x="7524446" y="3155430"/>
              <a:ext cx="1569660" cy="369331"/>
            </a:xfrm>
            <a:prstGeom prst="rect">
              <a:avLst/>
            </a:prstGeom>
            <a:noFill/>
          </p:spPr>
          <p:txBody>
            <a:bodyPr wrap="none" rtlCol="0">
              <a:spAutoFit/>
            </a:bodyPr>
            <a:lstStyle/>
            <a:p>
              <a:r>
                <a:rPr lang="ja-JP" altLang="en-US" dirty="0"/>
                <a:t>距離</a:t>
              </a:r>
              <a:r>
                <a:rPr lang="ja-JP" altLang="en-US" dirty="0" smtClean="0"/>
                <a:t>センサ軸</a:t>
              </a:r>
              <a:endParaRPr kumimoji="1" lang="ja-JP" altLang="en-US" dirty="0"/>
            </a:p>
          </p:txBody>
        </p:sp>
        <p:sp>
          <p:nvSpPr>
            <p:cNvPr id="209" name="テキスト ボックス 208"/>
            <p:cNvSpPr txBox="1"/>
            <p:nvPr/>
          </p:nvSpPr>
          <p:spPr>
            <a:xfrm>
              <a:off x="6069419" y="2421490"/>
              <a:ext cx="1338827" cy="369331"/>
            </a:xfrm>
            <a:prstGeom prst="rect">
              <a:avLst/>
            </a:prstGeom>
            <a:noFill/>
          </p:spPr>
          <p:txBody>
            <a:bodyPr wrap="none" rtlCol="0">
              <a:spAutoFit/>
            </a:bodyPr>
            <a:lstStyle/>
            <a:p>
              <a:r>
                <a:rPr lang="ja-JP" altLang="en-US" dirty="0"/>
                <a:t>音</a:t>
              </a:r>
              <a:r>
                <a:rPr lang="ja-JP" altLang="en-US" dirty="0" smtClean="0"/>
                <a:t>センサ軸</a:t>
              </a:r>
              <a:endParaRPr kumimoji="1" lang="ja-JP" altLang="en-US" dirty="0"/>
            </a:p>
          </p:txBody>
        </p:sp>
      </p:grpSp>
    </p:spTree>
    <p:extLst>
      <p:ext uri="{BB962C8B-B14F-4D97-AF65-F5344CB8AC3E}">
        <p14:creationId xmlns:p14="http://schemas.microsoft.com/office/powerpoint/2010/main" val="1885212042"/>
      </p:ext>
    </p:extLst>
  </p:cSld>
  <p:clrMapOvr>
    <a:masterClrMapping/>
  </p:clrMapOvr>
  <mc:AlternateContent xmlns:mc="http://schemas.openxmlformats.org/markup-compatibility/2006" xmlns:p14="http://schemas.microsoft.com/office/powerpoint/2010/main">
    <mc:Choice Requires="p14">
      <p:transition spd="slow" p14:dur="2000" advTm="63926"/>
    </mc:Choice>
    <mc:Fallback xmlns="">
      <p:transition spd="slow" advTm="6392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
            </a:r>
            <a:br>
              <a:rPr lang="en-US" altLang="ja-JP" dirty="0" smtClean="0"/>
            </a:br>
            <a:r>
              <a:rPr lang="ja-JP" altLang="en-US" dirty="0" smtClean="0"/>
              <a:t>アプローチ</a:t>
            </a:r>
            <a:r>
              <a:rPr lang="en-US" altLang="ja-JP" dirty="0" smtClean="0"/>
              <a:t/>
            </a:r>
            <a:br>
              <a:rPr lang="en-US" altLang="ja-JP" dirty="0" smtClean="0"/>
            </a:br>
            <a:r>
              <a:rPr lang="ja-JP" altLang="en-US" dirty="0" smtClean="0"/>
              <a:t>センサと報酬の関係</a:t>
            </a:r>
            <a:endParaRPr kumimoji="1" lang="ja-JP" altLang="en-US" dirty="0"/>
          </a:p>
        </p:txBody>
      </p:sp>
      <p:sp>
        <p:nvSpPr>
          <p:cNvPr id="4" name="テキスト ボックス 3"/>
          <p:cNvSpPr txBox="1"/>
          <p:nvPr/>
        </p:nvSpPr>
        <p:spPr>
          <a:xfrm>
            <a:off x="526676" y="1640009"/>
            <a:ext cx="3877985" cy="461665"/>
          </a:xfrm>
          <a:prstGeom prst="rect">
            <a:avLst/>
          </a:prstGeom>
          <a:noFill/>
        </p:spPr>
        <p:txBody>
          <a:bodyPr wrap="none" rtlCol="0">
            <a:spAutoFit/>
          </a:bodyPr>
          <a:lstStyle/>
          <a:p>
            <a:r>
              <a:rPr kumimoji="1" lang="ja-JP" altLang="en-US" sz="2400" dirty="0" smtClean="0"/>
              <a:t>センサと報酬の関係に注目</a:t>
            </a:r>
            <a:endParaRPr kumimoji="1" lang="ja-JP" altLang="en-US" sz="2400" dirty="0"/>
          </a:p>
        </p:txBody>
      </p:sp>
      <p:sp>
        <p:nvSpPr>
          <p:cNvPr id="5" name="テキスト ボックス 4"/>
          <p:cNvSpPr txBox="1"/>
          <p:nvPr/>
        </p:nvSpPr>
        <p:spPr>
          <a:xfrm>
            <a:off x="683568" y="5445224"/>
            <a:ext cx="6647974" cy="830997"/>
          </a:xfrm>
          <a:prstGeom prst="rect">
            <a:avLst/>
          </a:prstGeom>
          <a:noFill/>
        </p:spPr>
        <p:txBody>
          <a:bodyPr wrap="none" rtlCol="0">
            <a:spAutoFit/>
          </a:bodyPr>
          <a:lstStyle/>
          <a:p>
            <a:r>
              <a:rPr kumimoji="1" lang="ja-JP" altLang="en-US" sz="2400" dirty="0" smtClean="0"/>
              <a:t>センサと報酬には</a:t>
            </a:r>
            <a:r>
              <a:rPr kumimoji="1" lang="ja-JP" altLang="en-US" sz="2400" dirty="0" smtClean="0">
                <a:solidFill>
                  <a:schemeClr val="accent2"/>
                </a:solidFill>
              </a:rPr>
              <a:t>相関関係</a:t>
            </a:r>
            <a:r>
              <a:rPr kumimoji="1" lang="ja-JP" altLang="en-US" sz="2400" dirty="0" smtClean="0"/>
              <a:t>があると</a:t>
            </a:r>
            <a:r>
              <a:rPr lang="ja-JP" altLang="en-US" sz="2400" dirty="0"/>
              <a:t>考えられる</a:t>
            </a:r>
            <a:endParaRPr kumimoji="1" lang="en-US" altLang="ja-JP" sz="2400" dirty="0" smtClean="0"/>
          </a:p>
          <a:p>
            <a:r>
              <a:rPr lang="ja-JP" altLang="en-US" sz="2400" dirty="0">
                <a:solidFill>
                  <a:schemeClr val="accent2"/>
                </a:solidFill>
              </a:rPr>
              <a:t>相関</a:t>
            </a:r>
            <a:r>
              <a:rPr kumimoji="1" lang="ja-JP" altLang="en-US" sz="2400" dirty="0" smtClean="0">
                <a:solidFill>
                  <a:schemeClr val="accent2"/>
                </a:solidFill>
              </a:rPr>
              <a:t>関係</a:t>
            </a:r>
            <a:r>
              <a:rPr kumimoji="1" lang="ja-JP" altLang="en-US" sz="2400" dirty="0" smtClean="0"/>
              <a:t>を基に</a:t>
            </a:r>
            <a:r>
              <a:rPr kumimoji="1" lang="ja-JP" altLang="en-US" sz="2400" dirty="0" smtClean="0">
                <a:solidFill>
                  <a:schemeClr val="accent2"/>
                </a:solidFill>
              </a:rPr>
              <a:t>センサの重要度</a:t>
            </a:r>
            <a:r>
              <a:rPr kumimoji="1" lang="ja-JP" altLang="en-US" sz="2400" dirty="0" smtClean="0"/>
              <a:t>を決定する</a:t>
            </a:r>
            <a:endParaRPr kumimoji="1" lang="ja-JP" altLang="en-US" sz="2400" dirty="0"/>
          </a:p>
        </p:txBody>
      </p:sp>
      <p:sp>
        <p:nvSpPr>
          <p:cNvPr id="29" name="右矢印 28"/>
          <p:cNvSpPr/>
          <p:nvPr/>
        </p:nvSpPr>
        <p:spPr>
          <a:xfrm>
            <a:off x="4389815" y="3345493"/>
            <a:ext cx="978408" cy="761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 name="Group 27"/>
          <p:cNvGrpSpPr>
            <a:grpSpLocks noChangeAspect="1"/>
          </p:cNvGrpSpPr>
          <p:nvPr/>
        </p:nvGrpSpPr>
        <p:grpSpPr bwMode="auto">
          <a:xfrm>
            <a:off x="1751794" y="3599583"/>
            <a:ext cx="562494" cy="625392"/>
            <a:chOff x="2725" y="1702"/>
            <a:chExt cx="414" cy="482"/>
          </a:xfrm>
        </p:grpSpPr>
        <p:sp>
          <p:nvSpPr>
            <p:cNvPr id="40" name="Oval 28"/>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1" name="Rectangle 29"/>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2" name="Oval 30"/>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3" name="Rectangle 31"/>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4" name="Oval 32"/>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5" name="Oval 33"/>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6" name="Oval 34"/>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7" name="Rectangle 35"/>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8" name="AutoShape 36"/>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49" name="AutoShape 37"/>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50" name="Oval 38"/>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sp>
          <p:nvSpPr>
            <p:cNvPr id="51" name="Rectangle 39"/>
            <p:cNvSpPr>
              <a:spLocks noChangeAspect="1" noChangeArrowheads="1"/>
            </p:cNvSpPr>
            <p:nvPr/>
          </p:nvSpPr>
          <p:spPr bwMode="auto">
            <a:xfrm>
              <a:off x="2880" y="1978"/>
              <a:ext cx="104" cy="51"/>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defPPr>
                <a:defRPr lang="ja-JP"/>
              </a:defPPr>
              <a:lvl1pPr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b="1" kern="1200">
                  <a:solidFill>
                    <a:schemeClr val="tx1"/>
                  </a:solidFill>
                  <a:latin typeface="Times New Roman" pitchFamily="18" charset="0"/>
                  <a:ea typeface="ＭＳ Ｐゴシック" pitchFamily="50" charset="-128"/>
                  <a:cs typeface="+mn-cs"/>
                </a:defRPr>
              </a:lvl9pPr>
            </a:lstStyle>
            <a:p>
              <a:endParaRPr lang="ja-JP" altLang="en-US" dirty="0">
                <a:latin typeface="Arial" charset="0"/>
              </a:endParaRPr>
            </a:p>
          </p:txBody>
        </p:sp>
      </p:grpSp>
      <p:sp>
        <p:nvSpPr>
          <p:cNvPr id="34" name="テキスト ボックス 33"/>
          <p:cNvSpPr txBox="1"/>
          <p:nvPr/>
        </p:nvSpPr>
        <p:spPr>
          <a:xfrm>
            <a:off x="1565423" y="4859868"/>
            <a:ext cx="1800493" cy="369332"/>
          </a:xfrm>
          <a:prstGeom prst="rect">
            <a:avLst/>
          </a:prstGeom>
          <a:noFill/>
        </p:spPr>
        <p:txBody>
          <a:bodyPr wrap="none" rtlCol="0">
            <a:spAutoFit/>
          </a:bodyPr>
          <a:lstStyle/>
          <a:p>
            <a:r>
              <a:rPr kumimoji="1" lang="ja-JP" altLang="en-US" dirty="0" smtClean="0"/>
              <a:t>例：登山タスク</a:t>
            </a:r>
            <a:endParaRPr kumimoji="1" lang="ja-JP" altLang="en-US" dirty="0"/>
          </a:p>
        </p:txBody>
      </p:sp>
      <p:sp>
        <p:nvSpPr>
          <p:cNvPr id="35" name="Freeform 30"/>
          <p:cNvSpPr>
            <a:spLocks/>
          </p:cNvSpPr>
          <p:nvPr/>
        </p:nvSpPr>
        <p:spPr bwMode="auto">
          <a:xfrm>
            <a:off x="701956" y="3120876"/>
            <a:ext cx="3527425" cy="1511300"/>
          </a:xfrm>
          <a:custGeom>
            <a:avLst/>
            <a:gdLst>
              <a:gd name="T0" fmla="*/ 0 w 2222"/>
              <a:gd name="T1" fmla="*/ 0 h 952"/>
              <a:gd name="T2" fmla="*/ 2147483647 w 2222"/>
              <a:gd name="T3" fmla="*/ 2147483647 h 952"/>
              <a:gd name="T4" fmla="*/ 2147483647 w 2222"/>
              <a:gd name="T5" fmla="*/ 2147483647 h 952"/>
              <a:gd name="T6" fmla="*/ 2147483647 w 2222"/>
              <a:gd name="T7" fmla="*/ 2147483647 h 952"/>
              <a:gd name="T8" fmla="*/ 2147483647 w 2222"/>
              <a:gd name="T9" fmla="*/ 2147483647 h 952"/>
              <a:gd name="T10" fmla="*/ 2147483647 w 2222"/>
              <a:gd name="T11" fmla="*/ 2147483647 h 952"/>
              <a:gd name="T12" fmla="*/ 2147483647 w 2222"/>
              <a:gd name="T13" fmla="*/ 2147483647 h 952"/>
              <a:gd name="T14" fmla="*/ 2147483647 w 2222"/>
              <a:gd name="T15" fmla="*/ 2147483647 h 952"/>
              <a:gd name="T16" fmla="*/ 0 60000 65536"/>
              <a:gd name="T17" fmla="*/ 0 60000 65536"/>
              <a:gd name="T18" fmla="*/ 0 60000 65536"/>
              <a:gd name="T19" fmla="*/ 0 60000 65536"/>
              <a:gd name="T20" fmla="*/ 0 60000 65536"/>
              <a:gd name="T21" fmla="*/ 0 60000 65536"/>
              <a:gd name="T22" fmla="*/ 0 60000 65536"/>
              <a:gd name="T23" fmla="*/ 0 60000 65536"/>
              <a:gd name="T24" fmla="*/ 0 w 2222"/>
              <a:gd name="T25" fmla="*/ 0 h 952"/>
              <a:gd name="T26" fmla="*/ 2222 w 2222"/>
              <a:gd name="T27" fmla="*/ 952 h 9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2" h="952">
                <a:moveTo>
                  <a:pt x="0" y="0"/>
                </a:moveTo>
                <a:cubicBezTo>
                  <a:pt x="128" y="7"/>
                  <a:pt x="256" y="15"/>
                  <a:pt x="362" y="45"/>
                </a:cubicBezTo>
                <a:cubicBezTo>
                  <a:pt x="468" y="75"/>
                  <a:pt x="552" y="121"/>
                  <a:pt x="635" y="181"/>
                </a:cubicBezTo>
                <a:cubicBezTo>
                  <a:pt x="718" y="241"/>
                  <a:pt x="793" y="348"/>
                  <a:pt x="861" y="408"/>
                </a:cubicBezTo>
                <a:cubicBezTo>
                  <a:pt x="929" y="468"/>
                  <a:pt x="937" y="499"/>
                  <a:pt x="1043" y="544"/>
                </a:cubicBezTo>
                <a:cubicBezTo>
                  <a:pt x="1149" y="589"/>
                  <a:pt x="1352" y="650"/>
                  <a:pt x="1496" y="680"/>
                </a:cubicBezTo>
                <a:cubicBezTo>
                  <a:pt x="1640" y="710"/>
                  <a:pt x="1784" y="681"/>
                  <a:pt x="1905" y="726"/>
                </a:cubicBezTo>
                <a:cubicBezTo>
                  <a:pt x="2026" y="771"/>
                  <a:pt x="2154" y="914"/>
                  <a:pt x="2222" y="952"/>
                </a:cubicBezTo>
              </a:path>
            </a:pathLst>
          </a:custGeom>
          <a:noFill/>
          <a:ln w="25400" cap="flat" cmpd="sng">
            <a:solidFill>
              <a:schemeClr val="tx1"/>
            </a:solidFill>
            <a:prstDash val="solid"/>
            <a:round/>
            <a:headEnd/>
            <a:tailEnd/>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 name="AutoShape 33"/>
          <p:cNvSpPr>
            <a:spLocks noChangeArrowheads="1"/>
          </p:cNvSpPr>
          <p:nvPr/>
        </p:nvSpPr>
        <p:spPr bwMode="auto">
          <a:xfrm>
            <a:off x="974912" y="2712217"/>
            <a:ext cx="719138" cy="287337"/>
          </a:xfrm>
          <a:prstGeom prst="cloudCallout">
            <a:avLst>
              <a:gd name="adj1" fmla="val -53532"/>
              <a:gd name="adj2" fmla="val 5055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charset="0"/>
            </a:endParaRPr>
          </a:p>
        </p:txBody>
      </p:sp>
      <p:sp>
        <p:nvSpPr>
          <p:cNvPr id="38" name="AutoShape 32"/>
          <p:cNvSpPr>
            <a:spLocks noChangeArrowheads="1"/>
          </p:cNvSpPr>
          <p:nvPr/>
        </p:nvSpPr>
        <p:spPr bwMode="auto">
          <a:xfrm>
            <a:off x="2150261" y="2436496"/>
            <a:ext cx="1079500" cy="503238"/>
          </a:xfrm>
          <a:prstGeom prst="cloudCallout">
            <a:avLst>
              <a:gd name="adj1" fmla="val -47796"/>
              <a:gd name="adj2" fmla="val 4463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000" dirty="0">
              <a:latin typeface="Arial" charset="0"/>
            </a:endParaRPr>
          </a:p>
        </p:txBody>
      </p:sp>
      <p:sp>
        <p:nvSpPr>
          <p:cNvPr id="39" name="AutoShape 25"/>
          <p:cNvSpPr>
            <a:spLocks noChangeAspect="1" noChangeArrowheads="1"/>
          </p:cNvSpPr>
          <p:nvPr/>
        </p:nvSpPr>
        <p:spPr bwMode="auto">
          <a:xfrm>
            <a:off x="323528" y="3120876"/>
            <a:ext cx="1466814" cy="433388"/>
          </a:xfrm>
          <a:prstGeom prst="wedgeRoundRectCallout">
            <a:avLst>
              <a:gd name="adj1" fmla="val 40775"/>
              <a:gd name="adj2" fmla="val 105412"/>
              <a:gd name="adj3" fmla="val 16667"/>
            </a:avLst>
          </a:prstGeom>
          <a:solidFill>
            <a:schemeClr val="bg1"/>
          </a:solidFill>
          <a:ln w="9525">
            <a:solidFill>
              <a:schemeClr val="tx1"/>
            </a:solidFill>
            <a:miter lim="800000"/>
            <a:headEnd/>
            <a:tailEnd/>
          </a:ln>
        </p:spPr>
        <p:txBody>
          <a:bodyPr/>
          <a:lstStyle/>
          <a:p>
            <a:r>
              <a:rPr lang="ja-JP" altLang="en-US" dirty="0">
                <a:latin typeface="Arial" charset="0"/>
              </a:rPr>
              <a:t>高度</a:t>
            </a:r>
            <a:r>
              <a:rPr lang="ja-JP" altLang="en-US" dirty="0" smtClean="0">
                <a:latin typeface="Arial" charset="0"/>
              </a:rPr>
              <a:t>センサ</a:t>
            </a:r>
            <a:endParaRPr lang="en-US" altLang="ja-JP" dirty="0">
              <a:latin typeface="Arial" charset="0"/>
            </a:endParaRPr>
          </a:p>
        </p:txBody>
      </p:sp>
      <p:grpSp>
        <p:nvGrpSpPr>
          <p:cNvPr id="52" name="グループ化 51"/>
          <p:cNvGrpSpPr/>
          <p:nvPr/>
        </p:nvGrpSpPr>
        <p:grpSpPr>
          <a:xfrm>
            <a:off x="5352587" y="2436496"/>
            <a:ext cx="2952167" cy="2617382"/>
            <a:chOff x="5508265" y="2753717"/>
            <a:chExt cx="2952167" cy="2617382"/>
          </a:xfrm>
        </p:grpSpPr>
        <p:grpSp>
          <p:nvGrpSpPr>
            <p:cNvPr id="53" name="グループ化 52"/>
            <p:cNvGrpSpPr/>
            <p:nvPr/>
          </p:nvGrpSpPr>
          <p:grpSpPr>
            <a:xfrm>
              <a:off x="5769629" y="3005336"/>
              <a:ext cx="2520280" cy="2232248"/>
              <a:chOff x="983630" y="2852936"/>
              <a:chExt cx="2520280" cy="2232248"/>
            </a:xfrm>
          </p:grpSpPr>
          <p:cxnSp>
            <p:nvCxnSpPr>
              <p:cNvPr id="57" name="直線矢印コネクタ 56"/>
              <p:cNvCxnSpPr/>
              <p:nvPr/>
            </p:nvCxnSpPr>
            <p:spPr>
              <a:xfrm flipV="1">
                <a:off x="1403648" y="2852936"/>
                <a:ext cx="42019" cy="2232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983630" y="4725144"/>
                <a:ext cx="25202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4" name="テキスト ボックス 53"/>
            <p:cNvSpPr txBox="1"/>
            <p:nvPr/>
          </p:nvSpPr>
          <p:spPr>
            <a:xfrm>
              <a:off x="5508265" y="2753717"/>
              <a:ext cx="646331" cy="369332"/>
            </a:xfrm>
            <a:prstGeom prst="rect">
              <a:avLst/>
            </a:prstGeom>
            <a:noFill/>
          </p:spPr>
          <p:txBody>
            <a:bodyPr wrap="none" rtlCol="0">
              <a:spAutoFit/>
            </a:bodyPr>
            <a:lstStyle/>
            <a:p>
              <a:r>
                <a:rPr kumimoji="1" lang="ja-JP" altLang="en-US" dirty="0" smtClean="0"/>
                <a:t>報酬</a:t>
              </a:r>
              <a:endParaRPr kumimoji="1" lang="ja-JP" altLang="en-US" dirty="0"/>
            </a:p>
          </p:txBody>
        </p:sp>
        <p:sp>
          <p:nvSpPr>
            <p:cNvPr id="55" name="テキスト ボックス 54"/>
            <p:cNvSpPr txBox="1"/>
            <p:nvPr/>
          </p:nvSpPr>
          <p:spPr>
            <a:xfrm>
              <a:off x="7814101" y="5001767"/>
              <a:ext cx="646331" cy="369332"/>
            </a:xfrm>
            <a:prstGeom prst="rect">
              <a:avLst/>
            </a:prstGeom>
            <a:noFill/>
          </p:spPr>
          <p:txBody>
            <a:bodyPr wrap="none" rtlCol="0">
              <a:spAutoFit/>
            </a:bodyPr>
            <a:lstStyle/>
            <a:p>
              <a:r>
                <a:rPr lang="ja-JP" altLang="en-US" dirty="0"/>
                <a:t>高度</a:t>
              </a:r>
              <a:endParaRPr kumimoji="1" lang="ja-JP" altLang="en-US" dirty="0"/>
            </a:p>
          </p:txBody>
        </p:sp>
        <p:cxnSp>
          <p:nvCxnSpPr>
            <p:cNvPr id="56" name="曲線コネクタ 55"/>
            <p:cNvCxnSpPr/>
            <p:nvPr/>
          </p:nvCxnSpPr>
          <p:spPr>
            <a:xfrm flipV="1">
              <a:off x="6189647" y="3316775"/>
              <a:ext cx="1956246" cy="1336361"/>
            </a:xfrm>
            <a:prstGeom prst="curvedConnector3">
              <a:avLst>
                <a:gd name="adj1" fmla="val 4575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4854743"/>
      </p:ext>
    </p:extLst>
  </p:cSld>
  <p:clrMapOvr>
    <a:masterClrMapping/>
  </p:clrMapOvr>
  <mc:AlternateContent xmlns:mc="http://schemas.openxmlformats.org/markup-compatibility/2006" xmlns:p14="http://schemas.microsoft.com/office/powerpoint/2010/main">
    <mc:Choice Requires="p14">
      <p:transition spd="slow" p14:dur="2000" advTm="64873"/>
    </mc:Choice>
    <mc:Fallback xmlns="">
      <p:transition spd="slow" advTm="64873"/>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2">
            <a:lumMod val="60000"/>
            <a:lumOff val="40000"/>
          </a:schemeClr>
        </a:solidFill>
        <a:ln w="9525" algn="ctr">
          <a:solidFill>
            <a:schemeClr val="tx1"/>
          </a:solidFill>
          <a:round/>
          <a:headEnd/>
          <a:tailEnd/>
        </a:ln>
      </a:spPr>
      <a:bodyPr rtlCol="0" anchor="ctr"/>
      <a:lstStyle>
        <a:defPPr algn="ctr">
          <a:defRPr kumimoji="1" dirty="0">
            <a:latin typeface="Arial" charset="0"/>
          </a:defRPr>
        </a:defPPr>
      </a:lst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22076</TotalTime>
  <Words>3401</Words>
  <Application>Microsoft Office PowerPoint</Application>
  <PresentationFormat>画面に合わせる (4:3)</PresentationFormat>
  <Paragraphs>885</Paragraphs>
  <Slides>52</Slides>
  <Notes>12</Notes>
  <HiddenSlides>15</HiddenSlides>
  <MMClips>0</MMClips>
  <ScaleCrop>false</ScaleCrop>
  <HeadingPairs>
    <vt:vector size="4" baseType="variant">
      <vt:variant>
        <vt:lpstr>テーマ</vt:lpstr>
      </vt:variant>
      <vt:variant>
        <vt:i4>1</vt:i4>
      </vt:variant>
      <vt:variant>
        <vt:lpstr>スライド タイトル</vt:lpstr>
      </vt:variant>
      <vt:variant>
        <vt:i4>52</vt:i4>
      </vt:variant>
    </vt:vector>
  </HeadingPairs>
  <TitlesOfParts>
    <vt:vector size="53" baseType="lpstr">
      <vt:lpstr>エグゼクティブ</vt:lpstr>
      <vt:lpstr>センサの重要度に応じた 学習空間の動的構成</vt:lpstr>
      <vt:lpstr>強化学習</vt:lpstr>
      <vt:lpstr>強化学習の学習空間</vt:lpstr>
      <vt:lpstr>センサと状態について</vt:lpstr>
      <vt:lpstr>強化学習の問題点</vt:lpstr>
      <vt:lpstr>学習空間の拡大</vt:lpstr>
      <vt:lpstr>本研究の目的</vt:lpstr>
      <vt:lpstr>アプローチ 理想的な学習空間</vt:lpstr>
      <vt:lpstr> アプローチ センサと報酬の関係</vt:lpstr>
      <vt:lpstr> アプローチ 学習空間の構成</vt:lpstr>
      <vt:lpstr>センサの重要度に 応じた状態数の変更</vt:lpstr>
      <vt:lpstr>提案手法の概念図</vt:lpstr>
      <vt:lpstr>重要度算出部の処理手順</vt:lpstr>
      <vt:lpstr>重要度算出部:手順1</vt:lpstr>
      <vt:lpstr>重要度算出部:手順2</vt:lpstr>
      <vt:lpstr>提案手法の概念図</vt:lpstr>
      <vt:lpstr>重要度利用部の処理手順</vt:lpstr>
      <vt:lpstr>重要度利用部:手順1</vt:lpstr>
      <vt:lpstr>重要度利用部:手順2</vt:lpstr>
      <vt:lpstr>重要度利用部:手順3</vt:lpstr>
      <vt:lpstr>重要度利用部:手順4</vt:lpstr>
      <vt:lpstr>重要度利用部:手順5</vt:lpstr>
      <vt:lpstr>検証実験</vt:lpstr>
      <vt:lpstr>実環境における実験</vt:lpstr>
      <vt:lpstr>使用するロボット</vt:lpstr>
      <vt:lpstr>ロボットと環境の大きさ</vt:lpstr>
      <vt:lpstr>実験タスク</vt:lpstr>
      <vt:lpstr>ロボットの状態認識</vt:lpstr>
      <vt:lpstr>報酬とゴールの設定</vt:lpstr>
      <vt:lpstr>強化学習の手法</vt:lpstr>
      <vt:lpstr>実験パラメータ</vt:lpstr>
      <vt:lpstr>実験結果 1試行目の重要度と状態数</vt:lpstr>
      <vt:lpstr>実験結果 試行終了時の重要度と状態数</vt:lpstr>
      <vt:lpstr>実験結果 各試行毎の行動回数</vt:lpstr>
      <vt:lpstr>考察</vt:lpstr>
      <vt:lpstr>今後の課題</vt:lpstr>
      <vt:lpstr>終わり</vt:lpstr>
      <vt:lpstr>以下，補足スライド</vt:lpstr>
      <vt:lpstr>重要度の算出</vt:lpstr>
      <vt:lpstr>仮想環境における実験1</vt:lpstr>
      <vt:lpstr>実験環境</vt:lpstr>
      <vt:lpstr>実験タスク</vt:lpstr>
      <vt:lpstr>実験パラメータ</vt:lpstr>
      <vt:lpstr>実験結果 試行終了時の重要度と状態数</vt:lpstr>
      <vt:lpstr>実験結果 試行毎の行動回数</vt:lpstr>
      <vt:lpstr>仮想環境における実験2</vt:lpstr>
      <vt:lpstr>実験環境</vt:lpstr>
      <vt:lpstr>実験タスク</vt:lpstr>
      <vt:lpstr>実験パラメータ</vt:lpstr>
      <vt:lpstr>PowerPoint プレゼンテーション</vt:lpstr>
      <vt:lpstr>実験結果 試行終了時の状態数の推移</vt:lpstr>
      <vt:lpstr>実験結果 試行毎の行動回数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kimura</dc:creator>
  <cp:lastModifiedBy>kimura</cp:lastModifiedBy>
  <cp:revision>783</cp:revision>
  <cp:lastPrinted>2013-02-13T08:15:34Z</cp:lastPrinted>
  <dcterms:created xsi:type="dcterms:W3CDTF">2012-09-21T05:57:58Z</dcterms:created>
  <dcterms:modified xsi:type="dcterms:W3CDTF">2013-02-18T00:34:42Z</dcterms:modified>
</cp:coreProperties>
</file>