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0"/>
  </p:notesMasterIdLst>
  <p:handoutMasterIdLst>
    <p:handoutMasterId r:id="rId31"/>
  </p:handoutMasterIdLst>
  <p:sldIdLst>
    <p:sldId id="256" r:id="rId2"/>
    <p:sldId id="257" r:id="rId3"/>
    <p:sldId id="321" r:id="rId4"/>
    <p:sldId id="301" r:id="rId5"/>
    <p:sldId id="315" r:id="rId6"/>
    <p:sldId id="277" r:id="rId7"/>
    <p:sldId id="278" r:id="rId8"/>
    <p:sldId id="259" r:id="rId9"/>
    <p:sldId id="281" r:id="rId10"/>
    <p:sldId id="282" r:id="rId11"/>
    <p:sldId id="272" r:id="rId12"/>
    <p:sldId id="273" r:id="rId13"/>
    <p:sldId id="274" r:id="rId14"/>
    <p:sldId id="290" r:id="rId15"/>
    <p:sldId id="285" r:id="rId16"/>
    <p:sldId id="286" r:id="rId17"/>
    <p:sldId id="289" r:id="rId18"/>
    <p:sldId id="287" r:id="rId19"/>
    <p:sldId id="305" r:id="rId20"/>
    <p:sldId id="294" r:id="rId21"/>
    <p:sldId id="300" r:id="rId22"/>
    <p:sldId id="303" r:id="rId23"/>
    <p:sldId id="311" r:id="rId24"/>
    <p:sldId id="316" r:id="rId25"/>
    <p:sldId id="317" r:id="rId26"/>
    <p:sldId id="318" r:id="rId27"/>
    <p:sldId id="319" r:id="rId28"/>
    <p:sldId id="320" r:id="rId29"/>
  </p:sldIdLst>
  <p:sldSz cx="9144000" cy="6858000" type="screen4x3"/>
  <p:notesSz cx="6769100" cy="9906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3" autoAdjust="0"/>
    <p:restoredTop sz="94675" autoAdjust="0"/>
  </p:normalViewPr>
  <p:slideViewPr>
    <p:cSldViewPr>
      <p:cViewPr>
        <p:scale>
          <a:sx n="68" d="100"/>
          <a:sy n="68" d="100"/>
        </p:scale>
        <p:origin x="-72" y="-408"/>
      </p:cViewPr>
      <p:guideLst>
        <p:guide orient="horz" pos="2160"/>
        <p:guide pos="2880"/>
      </p:guideLst>
    </p:cSldViewPr>
  </p:slideViewPr>
  <p:outlineViewPr>
    <p:cViewPr>
      <p:scale>
        <a:sx n="33" d="100"/>
        <a:sy n="33" d="100"/>
      </p:scale>
      <p:origin x="36" y="201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33277"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34257" y="0"/>
            <a:ext cx="2933277" cy="495300"/>
          </a:xfrm>
          <a:prstGeom prst="rect">
            <a:avLst/>
          </a:prstGeom>
        </p:spPr>
        <p:txBody>
          <a:bodyPr vert="horz" lIns="91440" tIns="45720" rIns="91440" bIns="45720" rtlCol="0"/>
          <a:lstStyle>
            <a:lvl1pPr algn="r">
              <a:defRPr sz="1200"/>
            </a:lvl1pPr>
          </a:lstStyle>
          <a:p>
            <a:fld id="{C129C255-4F16-46CC-A765-EC4335D7B117}" type="datetimeFigureOut">
              <a:rPr kumimoji="1" lang="ja-JP" altLang="en-US" smtClean="0"/>
              <a:pPr/>
              <a:t>2013/11/12</a:t>
            </a:fld>
            <a:endParaRPr kumimoji="1" lang="ja-JP" altLang="en-US"/>
          </a:p>
        </p:txBody>
      </p:sp>
      <p:sp>
        <p:nvSpPr>
          <p:cNvPr id="4" name="フッター プレースホルダー 3"/>
          <p:cNvSpPr>
            <a:spLocks noGrp="1"/>
          </p:cNvSpPr>
          <p:nvPr>
            <p:ph type="ftr" sz="quarter" idx="2"/>
          </p:nvPr>
        </p:nvSpPr>
        <p:spPr>
          <a:xfrm>
            <a:off x="0" y="9408981"/>
            <a:ext cx="2933277"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34257" y="9408981"/>
            <a:ext cx="2933277" cy="495300"/>
          </a:xfrm>
          <a:prstGeom prst="rect">
            <a:avLst/>
          </a:prstGeom>
        </p:spPr>
        <p:txBody>
          <a:bodyPr vert="horz" lIns="91440" tIns="45720" rIns="91440" bIns="45720" rtlCol="0" anchor="b"/>
          <a:lstStyle>
            <a:lvl1pPr algn="r">
              <a:defRPr sz="1200"/>
            </a:lvl1pPr>
          </a:lstStyle>
          <a:p>
            <a:fld id="{0C32271B-813D-41F8-BDC6-BB591AB38E21}" type="slidenum">
              <a:rPr kumimoji="1" lang="ja-JP" altLang="en-US" smtClean="0"/>
              <a:pPr/>
              <a:t>‹#›</a:t>
            </a:fld>
            <a:endParaRPr kumimoji="1" lang="ja-JP" altLang="en-US"/>
          </a:p>
        </p:txBody>
      </p:sp>
    </p:spTree>
    <p:extLst>
      <p:ext uri="{BB962C8B-B14F-4D97-AF65-F5344CB8AC3E}">
        <p14:creationId xmlns:p14="http://schemas.microsoft.com/office/powerpoint/2010/main" val="592005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33700"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33813" y="0"/>
            <a:ext cx="2933700" cy="495300"/>
          </a:xfrm>
          <a:prstGeom prst="rect">
            <a:avLst/>
          </a:prstGeom>
        </p:spPr>
        <p:txBody>
          <a:bodyPr vert="horz" lIns="91440" tIns="45720" rIns="91440" bIns="45720" rtlCol="0"/>
          <a:lstStyle>
            <a:lvl1pPr algn="r">
              <a:defRPr sz="1200"/>
            </a:lvl1pPr>
          </a:lstStyle>
          <a:p>
            <a:fld id="{0F91BC1B-9AAD-4A2B-92C7-4F8ED07B5ADE}" type="datetimeFigureOut">
              <a:rPr kumimoji="1" lang="ja-JP" altLang="en-US" smtClean="0"/>
              <a:pPr/>
              <a:t>2013/11/12</a:t>
            </a:fld>
            <a:endParaRPr kumimoji="1" lang="ja-JP" altLang="en-US"/>
          </a:p>
        </p:txBody>
      </p:sp>
      <p:sp>
        <p:nvSpPr>
          <p:cNvPr id="4" name="スライド イメージ プレースホルダ 3"/>
          <p:cNvSpPr>
            <a:spLocks noGrp="1" noRot="1" noChangeAspect="1"/>
          </p:cNvSpPr>
          <p:nvPr>
            <p:ph type="sldImg" idx="2"/>
          </p:nvPr>
        </p:nvSpPr>
        <p:spPr>
          <a:xfrm>
            <a:off x="908050" y="742950"/>
            <a:ext cx="4953000" cy="37147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6275" y="4705350"/>
            <a:ext cx="5416550" cy="44577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09113"/>
            <a:ext cx="2933700"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33813" y="9409113"/>
            <a:ext cx="2933700" cy="495300"/>
          </a:xfrm>
          <a:prstGeom prst="rect">
            <a:avLst/>
          </a:prstGeom>
        </p:spPr>
        <p:txBody>
          <a:bodyPr vert="horz" lIns="91440" tIns="45720" rIns="91440" bIns="45720" rtlCol="0" anchor="b"/>
          <a:lstStyle>
            <a:lvl1pPr algn="r">
              <a:defRPr sz="1200"/>
            </a:lvl1pPr>
          </a:lstStyle>
          <a:p>
            <a:fld id="{9D608E4C-78DD-42C9-8DB9-2A9CC4190CA7}" type="slidenum">
              <a:rPr kumimoji="1" lang="ja-JP" altLang="en-US" smtClean="0"/>
              <a:pPr/>
              <a:t>‹#›</a:t>
            </a:fld>
            <a:endParaRPr kumimoji="1" lang="ja-JP" altLang="en-US"/>
          </a:p>
        </p:txBody>
      </p:sp>
    </p:spTree>
    <p:extLst>
      <p:ext uri="{BB962C8B-B14F-4D97-AF65-F5344CB8AC3E}">
        <p14:creationId xmlns:p14="http://schemas.microsoft.com/office/powerpoint/2010/main" val="42347378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cstate="print">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cstate="print"/>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cstate="print"/>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cstate="print"/>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4B63D76A-3228-4A4A-B7FF-0520F36F5477}" type="datetimeFigureOut">
              <a:rPr kumimoji="1" lang="ja-JP" altLang="en-US" smtClean="0"/>
              <a:pPr/>
              <a:t>2013/11/12</a:t>
            </a:fld>
            <a:endParaRPr kumimoji="1" lang="ja-JP" alt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kumimoji="1" lang="ja-JP" alt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371B4073-29C9-48C7-9075-8D415E5BB0C9}" type="slidenum">
              <a:rPr kumimoji="1" lang="ja-JP" altLang="en-US" smtClean="0"/>
              <a:pPr/>
              <a:t>‹#›</a:t>
            </a:fld>
            <a:endParaRPr kumimoji="1" lang="ja-JP" altLang="en-US"/>
          </a:p>
        </p:txBody>
      </p:sp>
      <p:pic>
        <p:nvPicPr>
          <p:cNvPr id="9" name="Picture 8" descr="coverBand.png"/>
          <p:cNvPicPr>
            <a:picLocks noChangeAspect="1"/>
          </p:cNvPicPr>
          <p:nvPr/>
        </p:nvPicPr>
        <p:blipFill>
          <a:blip r:embed="rId5" cstate="print"/>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4B63D76A-3228-4A4A-B7FF-0520F36F5477}" type="datetimeFigureOut">
              <a:rPr kumimoji="1" lang="ja-JP" altLang="en-US" smtClean="0"/>
              <a:pPr/>
              <a:t>2013/11/12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1B4073-29C9-48C7-9075-8D415E5BB0C9}"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4B63D76A-3228-4A4A-B7FF-0520F36F5477}" type="datetimeFigureOut">
              <a:rPr kumimoji="1" lang="ja-JP" altLang="en-US" smtClean="0"/>
              <a:pPr/>
              <a:t>2013/11/12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1B4073-29C9-48C7-9075-8D415E5BB0C9}"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4B63D76A-3228-4A4A-B7FF-0520F36F5477}" type="datetimeFigureOut">
              <a:rPr kumimoji="1" lang="ja-JP" altLang="en-US" smtClean="0"/>
              <a:pPr/>
              <a:t>2013/11/12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1B4073-29C9-48C7-9075-8D415E5BB0C9}"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B63D76A-3228-4A4A-B7FF-0520F36F5477}" type="datetimeFigureOut">
              <a:rPr kumimoji="1" lang="ja-JP" altLang="en-US" smtClean="0"/>
              <a:pPr/>
              <a:t>2013/11/12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1B4073-29C9-48C7-9075-8D415E5BB0C9}"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4"/>
          <p:cNvSpPr>
            <a:spLocks noGrp="1"/>
          </p:cNvSpPr>
          <p:nvPr>
            <p:ph type="dt" sz="half" idx="10"/>
          </p:nvPr>
        </p:nvSpPr>
        <p:spPr/>
        <p:txBody>
          <a:bodyPr/>
          <a:lstStyle/>
          <a:p>
            <a:fld id="{4B63D76A-3228-4A4A-B7FF-0520F36F5477}" type="datetimeFigureOut">
              <a:rPr kumimoji="1" lang="ja-JP" altLang="en-US" smtClean="0"/>
              <a:pPr/>
              <a:t>2013/11/12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1B4073-29C9-48C7-9075-8D415E5BB0C9}" type="slidenum">
              <a:rPr kumimoji="1" lang="ja-JP" altLang="en-US" smtClean="0"/>
              <a:pPr/>
              <a:t>‹#›</a:t>
            </a:fld>
            <a:endParaRPr kumimoji="1" lang="ja-JP" altLang="en-US"/>
          </a:p>
        </p:txBody>
      </p:sp>
      <p:sp>
        <p:nvSpPr>
          <p:cNvPr id="9" name="Content Placeholder 8"/>
          <p:cNvSpPr>
            <a:spLocks noGrp="1"/>
          </p:cNvSpPr>
          <p:nvPr>
            <p:ph sz="quarter" idx="13"/>
          </p:nvPr>
        </p:nvSpPr>
        <p:spPr>
          <a:xfrm>
            <a:off x="841248" y="2039112"/>
            <a:ext cx="3657600" cy="395020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4B63D76A-3228-4A4A-B7FF-0520F36F5477}" type="datetimeFigureOut">
              <a:rPr kumimoji="1" lang="ja-JP" altLang="en-US" smtClean="0"/>
              <a:pPr/>
              <a:t>2013/11/12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71B4073-29C9-48C7-9075-8D415E5BB0C9}" type="slidenum">
              <a:rPr kumimoji="1" lang="ja-JP" altLang="en-US" smtClean="0"/>
              <a:pPr/>
              <a:t>‹#›</a:t>
            </a:fld>
            <a:endParaRPr kumimoji="1" lang="ja-JP" alt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4B63D76A-3228-4A4A-B7FF-0520F36F5477}" type="datetimeFigureOut">
              <a:rPr kumimoji="1" lang="ja-JP" altLang="en-US" smtClean="0"/>
              <a:pPr/>
              <a:t>2013/11/12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71B4073-29C9-48C7-9075-8D415E5BB0C9}"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63D76A-3228-4A4A-B7FF-0520F36F5477}" type="datetimeFigureOut">
              <a:rPr kumimoji="1" lang="ja-JP" altLang="en-US" smtClean="0"/>
              <a:pPr/>
              <a:t>2013/11/12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71B4073-29C9-48C7-9075-8D415E5BB0C9}"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ja-JP" altLang="en-US" smtClean="0"/>
              <a:t>マスター タイトルの書式設定</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B63D76A-3228-4A4A-B7FF-0520F36F5477}" type="datetimeFigureOut">
              <a:rPr kumimoji="1" lang="ja-JP" altLang="en-US" smtClean="0"/>
              <a:pPr/>
              <a:t>2013/11/12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1B4073-29C9-48C7-9075-8D415E5BB0C9}"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cstate="print"/>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B63D76A-3228-4A4A-B7FF-0520F36F5477}" type="datetimeFigureOut">
              <a:rPr kumimoji="1" lang="ja-JP" altLang="en-US" smtClean="0"/>
              <a:pPr/>
              <a:t>2013/11/12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1B4073-29C9-48C7-9075-8D415E5BB0C9}"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cstate="print">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4B63D76A-3228-4A4A-B7FF-0520F36F5477}" type="datetimeFigureOut">
              <a:rPr kumimoji="1" lang="ja-JP" altLang="en-US" smtClean="0"/>
              <a:pPr/>
              <a:t>2013/11/12</a:t>
            </a:fld>
            <a:endParaRPr kumimoji="1" lang="ja-JP" alt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kumimoji="1" lang="ja-JP" alt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371B4073-29C9-48C7-9075-8D415E5BB0C9}"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457200" rtl="0" eaLnBrk="1" latinLnBrk="0" hangingPunct="1">
        <a:spcBef>
          <a:spcPct val="0"/>
        </a:spcBef>
        <a:buNone/>
        <a:defRPr kumimoji="1" sz="48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kumimoji="1"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kumimoji="1"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kumimoji="1"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kumimoji="1"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kumimoji="1"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kumimoji="1"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kumimoji="1"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kumimoji="1"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kumimoji="1"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1.png"/><Relationship Id="rId7" Type="http://schemas.openxmlformats.org/officeDocument/2006/relationships/image" Target="../media/image49.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1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34.png"/><Relationship Id="rId7" Type="http://schemas.openxmlformats.org/officeDocument/2006/relationships/image" Target="../media/image56.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12.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34.pn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_rels/slide13.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88.png"/><Relationship Id="rId7" Type="http://schemas.openxmlformats.org/officeDocument/2006/relationships/image" Target="../media/image84.png"/><Relationship Id="rId12"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83.png"/><Relationship Id="rId11" Type="http://schemas.openxmlformats.org/officeDocument/2006/relationships/image" Target="../media/image81.png"/><Relationship Id="rId5" Type="http://schemas.openxmlformats.org/officeDocument/2006/relationships/image" Target="../media/image21.png"/><Relationship Id="rId15" Type="http://schemas.openxmlformats.org/officeDocument/2006/relationships/image" Target="../media/image90.png"/><Relationship Id="rId10" Type="http://schemas.openxmlformats.org/officeDocument/2006/relationships/image" Target="../media/image87.png"/><Relationship Id="rId4" Type="http://schemas.openxmlformats.org/officeDocument/2006/relationships/image" Target="../media/image20.png"/><Relationship Id="rId9" Type="http://schemas.openxmlformats.org/officeDocument/2006/relationships/image" Target="../media/image86.png"/><Relationship Id="rId14" Type="http://schemas.openxmlformats.org/officeDocument/2006/relationships/image" Target="../media/image89.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7.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8" Type="http://schemas.openxmlformats.org/officeDocument/2006/relationships/image" Target="../media/image570.png"/><Relationship Id="rId13" Type="http://schemas.openxmlformats.org/officeDocument/2006/relationships/image" Target="../media/image62.png"/><Relationship Id="rId3" Type="http://schemas.openxmlformats.org/officeDocument/2006/relationships/image" Target="../media/image34.png"/><Relationship Id="rId7" Type="http://schemas.openxmlformats.org/officeDocument/2006/relationships/image" Target="../media/image560.png"/><Relationship Id="rId12" Type="http://schemas.openxmlformats.org/officeDocument/2006/relationships/image" Target="../media/image6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550.png"/><Relationship Id="rId11" Type="http://schemas.openxmlformats.org/officeDocument/2006/relationships/image" Target="../media/image60.png"/><Relationship Id="rId5" Type="http://schemas.openxmlformats.org/officeDocument/2006/relationships/image" Target="../media/image540.png"/><Relationship Id="rId15" Type="http://schemas.openxmlformats.org/officeDocument/2006/relationships/image" Target="../media/image64.png"/><Relationship Id="rId10" Type="http://schemas.openxmlformats.org/officeDocument/2006/relationships/image" Target="../media/image590.png"/><Relationship Id="rId4" Type="http://schemas.openxmlformats.org/officeDocument/2006/relationships/image" Target="../media/image530.png"/><Relationship Id="rId9" Type="http://schemas.openxmlformats.org/officeDocument/2006/relationships/image" Target="../media/image580.png"/><Relationship Id="rId14" Type="http://schemas.openxmlformats.org/officeDocument/2006/relationships/image" Target="../media/image63.png"/></Relationships>
</file>

<file path=ppt/slides/_rels/slide27.xml.rels><?xml version="1.0" encoding="UTF-8" standalone="yes"?>
<Relationships xmlns="http://schemas.openxmlformats.org/package/2006/relationships"><Relationship Id="rId8" Type="http://schemas.openxmlformats.org/officeDocument/2006/relationships/image" Target="../media/image690.png"/><Relationship Id="rId13" Type="http://schemas.openxmlformats.org/officeDocument/2006/relationships/image" Target="../media/image74.png"/><Relationship Id="rId18" Type="http://schemas.openxmlformats.org/officeDocument/2006/relationships/image" Target="../media/image79.png"/><Relationship Id="rId3" Type="http://schemas.openxmlformats.org/officeDocument/2006/relationships/image" Target="../media/image34.png"/><Relationship Id="rId7" Type="http://schemas.openxmlformats.org/officeDocument/2006/relationships/image" Target="../media/image680.png"/><Relationship Id="rId12" Type="http://schemas.openxmlformats.org/officeDocument/2006/relationships/image" Target="../media/image730.png"/><Relationship Id="rId17" Type="http://schemas.openxmlformats.org/officeDocument/2006/relationships/image" Target="../media/image78.png"/><Relationship Id="rId2" Type="http://schemas.openxmlformats.org/officeDocument/2006/relationships/image" Target="../media/image20.png"/><Relationship Id="rId16"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670.png"/><Relationship Id="rId11" Type="http://schemas.openxmlformats.org/officeDocument/2006/relationships/image" Target="../media/image720.png"/><Relationship Id="rId5" Type="http://schemas.openxmlformats.org/officeDocument/2006/relationships/image" Target="../media/image660.png"/><Relationship Id="rId15" Type="http://schemas.openxmlformats.org/officeDocument/2006/relationships/image" Target="../media/image76.png"/><Relationship Id="rId10" Type="http://schemas.openxmlformats.org/officeDocument/2006/relationships/image" Target="../media/image710.png"/><Relationship Id="rId19" Type="http://schemas.openxmlformats.org/officeDocument/2006/relationships/image" Target="../media/image80.png"/><Relationship Id="rId4" Type="http://schemas.openxmlformats.org/officeDocument/2006/relationships/image" Target="../media/image650.png"/><Relationship Id="rId9" Type="http://schemas.openxmlformats.org/officeDocument/2006/relationships/image" Target="../media/image700.png"/><Relationship Id="rId14" Type="http://schemas.openxmlformats.org/officeDocument/2006/relationships/image" Target="../media/image75.png"/></Relationships>
</file>

<file path=ppt/slides/_rels/slide28.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00.png"/><Relationship Id="rId18" Type="http://schemas.openxmlformats.org/officeDocument/2006/relationships/image" Target="../media/image95.png"/><Relationship Id="rId3" Type="http://schemas.openxmlformats.org/officeDocument/2006/relationships/image" Target="../media/image820.png"/><Relationship Id="rId7" Type="http://schemas.openxmlformats.org/officeDocument/2006/relationships/image" Target="../media/image84.png"/><Relationship Id="rId12" Type="http://schemas.openxmlformats.org/officeDocument/2006/relationships/image" Target="../media/image890.png"/><Relationship Id="rId17" Type="http://schemas.openxmlformats.org/officeDocument/2006/relationships/image" Target="../media/image94.png"/><Relationship Id="rId2" Type="http://schemas.openxmlformats.org/officeDocument/2006/relationships/image" Target="../media/image810.png"/><Relationship Id="rId16"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83.png"/><Relationship Id="rId11" Type="http://schemas.openxmlformats.org/officeDocument/2006/relationships/image" Target="../media/image880.png"/><Relationship Id="rId5" Type="http://schemas.openxmlformats.org/officeDocument/2006/relationships/image" Target="../media/image21.png"/><Relationship Id="rId15" Type="http://schemas.openxmlformats.org/officeDocument/2006/relationships/image" Target="../media/image92.png"/><Relationship Id="rId10" Type="http://schemas.openxmlformats.org/officeDocument/2006/relationships/image" Target="../media/image87.png"/><Relationship Id="rId4" Type="http://schemas.openxmlformats.org/officeDocument/2006/relationships/image" Target="../media/image20.png"/><Relationship Id="rId9" Type="http://schemas.openxmlformats.org/officeDocument/2006/relationships/image" Target="../media/image86.png"/><Relationship Id="rId14" Type="http://schemas.openxmlformats.org/officeDocument/2006/relationships/image" Target="../media/image9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20.png"/><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3.png"/><Relationship Id="rId5" Type="http://schemas.openxmlformats.org/officeDocument/2006/relationships/image" Target="../media/image16.png"/><Relationship Id="rId4" Type="http://schemas.openxmlformats.org/officeDocument/2006/relationships/image" Target="../media/image21.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1.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image" Target="../media/image20.png"/><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19" Type="http://schemas.openxmlformats.org/officeDocument/2006/relationships/image" Target="../media/image44.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sz="3600" dirty="0" smtClean="0"/>
              <a:t>環境情報</a:t>
            </a:r>
            <a:r>
              <a:rPr kumimoji="1" lang="ja-JP" altLang="en-US" sz="3600" dirty="0" smtClean="0"/>
              <a:t>を考慮した</a:t>
            </a:r>
            <a:r>
              <a:rPr kumimoji="1" lang="en-US" altLang="ja-JP" sz="3600" dirty="0" smtClean="0"/>
              <a:t>Motion </a:t>
            </a:r>
            <a:r>
              <a:rPr kumimoji="1" lang="en-US" altLang="ja-JP" sz="3600" dirty="0" err="1" smtClean="0"/>
              <a:t>SpaceTS</a:t>
            </a:r>
            <a:r>
              <a:rPr kumimoji="1" lang="ja-JP" altLang="en-US" sz="3200" dirty="0" smtClean="0"/>
              <a:t>の</a:t>
            </a:r>
            <a:r>
              <a:rPr kumimoji="1" lang="ja-JP" altLang="en-US" sz="3600" dirty="0" smtClean="0"/>
              <a:t>実現</a:t>
            </a:r>
            <a:r>
              <a:rPr kumimoji="1" lang="en-US" altLang="ja-JP" sz="3600" dirty="0" smtClean="0"/>
              <a:t/>
            </a:r>
            <a:br>
              <a:rPr kumimoji="1" lang="en-US" altLang="ja-JP" sz="3600" dirty="0" smtClean="0"/>
            </a:br>
            <a:r>
              <a:rPr lang="en-US" altLang="ja-JP" sz="1800" dirty="0" smtClean="0"/>
              <a:t>-</a:t>
            </a:r>
            <a:r>
              <a:rPr lang="ja-JP" altLang="en-US" sz="1800" dirty="0" smtClean="0"/>
              <a:t>物理演算を用いたシミュレータによる検証</a:t>
            </a:r>
            <a:r>
              <a:rPr lang="en-US" altLang="ja-JP" sz="1800" dirty="0" smtClean="0"/>
              <a:t>-</a:t>
            </a:r>
            <a:endParaRPr kumimoji="1" lang="ja-JP" altLang="en-US" sz="1800" dirty="0"/>
          </a:p>
        </p:txBody>
      </p:sp>
      <p:sp>
        <p:nvSpPr>
          <p:cNvPr id="3" name="サブタイトル 2"/>
          <p:cNvSpPr>
            <a:spLocks noGrp="1"/>
          </p:cNvSpPr>
          <p:nvPr>
            <p:ph type="subTitle" idx="1"/>
          </p:nvPr>
        </p:nvSpPr>
        <p:spPr/>
        <p:txBody>
          <a:bodyPr>
            <a:normAutofit/>
          </a:bodyPr>
          <a:lstStyle/>
          <a:p>
            <a:r>
              <a:rPr kumimoji="1" lang="ja-JP" altLang="en-US" dirty="0" smtClean="0"/>
              <a:t>室蘭工業大学　情報電子工学系学科</a:t>
            </a:r>
            <a:endParaRPr kumimoji="1" lang="en-US" altLang="ja-JP" dirty="0" smtClean="0"/>
          </a:p>
          <a:p>
            <a:r>
              <a:rPr lang="ja-JP" altLang="en-US" dirty="0" smtClean="0"/>
              <a:t>認知ロボティクス研究室</a:t>
            </a:r>
            <a:endParaRPr lang="en-US" altLang="ja-JP" dirty="0" smtClean="0"/>
          </a:p>
          <a:p>
            <a:r>
              <a:rPr kumimoji="1" lang="ja-JP" altLang="en-US" dirty="0" smtClean="0"/>
              <a:t>片山　和宣</a:t>
            </a:r>
            <a:endParaRPr kumimoji="1" lang="ja-JP" altLang="en-US" dirty="0"/>
          </a:p>
        </p:txBody>
      </p:sp>
    </p:spTree>
    <p:extLst>
      <p:ext uri="{BB962C8B-B14F-4D97-AF65-F5344CB8AC3E}">
        <p14:creationId xmlns:p14="http://schemas.microsoft.com/office/powerpoint/2010/main" val="2138663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8965" y="116632"/>
            <a:ext cx="8041440" cy="1442674"/>
          </a:xfrm>
        </p:spPr>
        <p:txBody>
          <a:bodyPr/>
          <a:lstStyle/>
          <a:p>
            <a:r>
              <a:rPr lang="ja-JP" altLang="en-US" dirty="0" smtClean="0"/>
              <a:t>速度ベクトルの生成</a:t>
            </a:r>
            <a:endParaRPr kumimoji="1" lang="ja-JP" altLang="en-US" dirty="0"/>
          </a:p>
        </p:txBody>
      </p:sp>
      <p:grpSp>
        <p:nvGrpSpPr>
          <p:cNvPr id="4" name="グループ化 3"/>
          <p:cNvGrpSpPr/>
          <p:nvPr/>
        </p:nvGrpSpPr>
        <p:grpSpPr>
          <a:xfrm>
            <a:off x="2275589" y="2113876"/>
            <a:ext cx="3052362" cy="2210956"/>
            <a:chOff x="1295400" y="1447800"/>
            <a:chExt cx="3052362" cy="2210956"/>
          </a:xfrm>
        </p:grpSpPr>
        <p:sp>
          <p:nvSpPr>
            <p:cNvPr id="5" name="Line 44"/>
            <p:cNvSpPr>
              <a:spLocks noChangeShapeType="1"/>
            </p:cNvSpPr>
            <p:nvPr/>
          </p:nvSpPr>
          <p:spPr bwMode="auto">
            <a:xfrm flipV="1">
              <a:off x="1676400" y="1524000"/>
              <a:ext cx="0" cy="21336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 name="Line 45"/>
            <p:cNvSpPr>
              <a:spLocks noChangeShapeType="1"/>
            </p:cNvSpPr>
            <p:nvPr/>
          </p:nvSpPr>
          <p:spPr bwMode="auto">
            <a:xfrm flipV="1">
              <a:off x="1676400" y="3657600"/>
              <a:ext cx="243840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 name="Line 48"/>
            <p:cNvSpPr>
              <a:spLocks noChangeShapeType="1"/>
            </p:cNvSpPr>
            <p:nvPr/>
          </p:nvSpPr>
          <p:spPr bwMode="auto">
            <a:xfrm>
              <a:off x="1676400" y="33528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 name="Line 49"/>
            <p:cNvSpPr>
              <a:spLocks noChangeShapeType="1"/>
            </p:cNvSpPr>
            <p:nvPr/>
          </p:nvSpPr>
          <p:spPr bwMode="auto">
            <a:xfrm>
              <a:off x="1676400" y="30480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 name="Line 50"/>
            <p:cNvSpPr>
              <a:spLocks noChangeShapeType="1"/>
            </p:cNvSpPr>
            <p:nvPr/>
          </p:nvSpPr>
          <p:spPr bwMode="auto">
            <a:xfrm>
              <a:off x="1676400" y="27432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Line 51"/>
            <p:cNvSpPr>
              <a:spLocks noChangeShapeType="1"/>
            </p:cNvSpPr>
            <p:nvPr/>
          </p:nvSpPr>
          <p:spPr bwMode="auto">
            <a:xfrm>
              <a:off x="1676400" y="24384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Line 52"/>
            <p:cNvSpPr>
              <a:spLocks noChangeShapeType="1"/>
            </p:cNvSpPr>
            <p:nvPr/>
          </p:nvSpPr>
          <p:spPr bwMode="auto">
            <a:xfrm>
              <a:off x="1676400" y="21336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Line 53"/>
            <p:cNvSpPr>
              <a:spLocks noChangeShapeType="1"/>
            </p:cNvSpPr>
            <p:nvPr/>
          </p:nvSpPr>
          <p:spPr bwMode="auto">
            <a:xfrm>
              <a:off x="1676400" y="18288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 name="Line 54"/>
            <p:cNvSpPr>
              <a:spLocks noChangeShapeType="1"/>
            </p:cNvSpPr>
            <p:nvPr/>
          </p:nvSpPr>
          <p:spPr bwMode="auto">
            <a:xfrm flipV="1">
              <a:off x="1981200" y="1710906"/>
              <a:ext cx="0" cy="194669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Line 55"/>
            <p:cNvSpPr>
              <a:spLocks noChangeShapeType="1"/>
            </p:cNvSpPr>
            <p:nvPr/>
          </p:nvSpPr>
          <p:spPr bwMode="auto">
            <a:xfrm flipV="1">
              <a:off x="2285999" y="1710906"/>
              <a:ext cx="2875" cy="194669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Line 56"/>
            <p:cNvSpPr>
              <a:spLocks noChangeShapeType="1"/>
            </p:cNvSpPr>
            <p:nvPr/>
          </p:nvSpPr>
          <p:spPr bwMode="auto">
            <a:xfrm flipV="1">
              <a:off x="2590800" y="1679274"/>
              <a:ext cx="0" cy="19783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Line 57"/>
            <p:cNvSpPr>
              <a:spLocks noChangeShapeType="1"/>
            </p:cNvSpPr>
            <p:nvPr/>
          </p:nvSpPr>
          <p:spPr bwMode="auto">
            <a:xfrm flipH="1" flipV="1">
              <a:off x="2889848" y="1679275"/>
              <a:ext cx="5751" cy="19783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Line 58"/>
            <p:cNvSpPr>
              <a:spLocks noChangeShapeType="1"/>
            </p:cNvSpPr>
            <p:nvPr/>
          </p:nvSpPr>
          <p:spPr bwMode="auto">
            <a:xfrm flipV="1">
              <a:off x="3200400" y="16764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Line 59"/>
            <p:cNvSpPr>
              <a:spLocks noChangeShapeType="1"/>
            </p:cNvSpPr>
            <p:nvPr/>
          </p:nvSpPr>
          <p:spPr bwMode="auto">
            <a:xfrm flipV="1">
              <a:off x="3505200" y="16764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Line 60"/>
            <p:cNvSpPr>
              <a:spLocks noChangeShapeType="1"/>
            </p:cNvSpPr>
            <p:nvPr/>
          </p:nvSpPr>
          <p:spPr bwMode="auto">
            <a:xfrm flipV="1">
              <a:off x="3810000" y="16764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mc:AlternateContent xmlns:mc="http://schemas.openxmlformats.org/markup-compatibility/2006" xmlns:a14="http://schemas.microsoft.com/office/drawing/2010/main">
          <mc:Choice Requires="a14">
            <p:sp>
              <p:nvSpPr>
                <p:cNvPr id="20" name="テキスト ボックス 19"/>
                <p:cNvSpPr txBox="1"/>
                <p:nvPr/>
              </p:nvSpPr>
              <p:spPr>
                <a:xfrm>
                  <a:off x="1295400" y="1447800"/>
                  <a:ext cx="3853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a:rPr>
                          <m:t>𝜃</m:t>
                        </m:r>
                      </m:oMath>
                    </m:oMathPara>
                  </a14:m>
                  <a:endParaRPr kumimoji="1" lang="ja-JP" altLang="en-US" dirty="0"/>
                </a:p>
              </p:txBody>
            </p:sp>
          </mc:Choice>
          <mc:Fallback xmlns="">
            <p:sp>
              <p:nvSpPr>
                <p:cNvPr id="3" name="テキスト ボックス 21"/>
                <p:cNvSpPr txBox="1">
                  <a:spLocks noRot="1" noChangeAspect="1" noMove="1" noResize="1" noEditPoints="1" noAdjustHandles="1" noChangeArrowheads="1" noChangeShapeType="1" noTextEdit="1"/>
                </p:cNvSpPr>
                <p:nvPr/>
              </p:nvSpPr>
              <p:spPr>
                <a:xfrm>
                  <a:off x="1295400" y="1447800"/>
                  <a:ext cx="385362" cy="369332"/>
                </a:xfrm>
                <a:prstGeom prst="rect">
                  <a:avLst/>
                </a:prstGeom>
                <a:blipFill rotWithShape="1">
                  <a:blip r:embed="rId2" cstate="print"/>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p:cNvSpPr txBox="1"/>
                <p:nvPr/>
              </p:nvSpPr>
              <p:spPr>
                <a:xfrm>
                  <a:off x="3962400" y="3276600"/>
                  <a:ext cx="385362" cy="3821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ja-JP" altLang="en-US" i="1" smtClean="0">
                                <a:latin typeface="Cambria Math"/>
                              </a:rPr>
                            </m:ctrlPr>
                          </m:accPr>
                          <m:e>
                            <m:r>
                              <a:rPr kumimoji="1" lang="ja-JP" altLang="en-US" i="1" smtClean="0">
                                <a:latin typeface="Cambria Math"/>
                              </a:rPr>
                              <m:t>𝜃</m:t>
                            </m:r>
                          </m:e>
                        </m:acc>
                      </m:oMath>
                    </m:oMathPara>
                  </a14:m>
                  <a:endParaRPr kumimoji="1" lang="ja-JP" altLang="en-US" dirty="0"/>
                </a:p>
              </p:txBody>
            </p:sp>
          </mc:Choice>
          <mc:Fallback xmlns="">
            <p:sp>
              <p:nvSpPr>
                <p:cNvPr id="20" name="テキスト ボックス 22"/>
                <p:cNvSpPr txBox="1">
                  <a:spLocks noRot="1" noChangeAspect="1" noMove="1" noResize="1" noEditPoints="1" noAdjustHandles="1" noChangeArrowheads="1" noChangeShapeType="1" noTextEdit="1"/>
                </p:cNvSpPr>
                <p:nvPr/>
              </p:nvSpPr>
              <p:spPr>
                <a:xfrm>
                  <a:off x="3962400" y="3276600"/>
                  <a:ext cx="385362" cy="382156"/>
                </a:xfrm>
                <a:prstGeom prst="rect">
                  <a:avLst/>
                </a:prstGeom>
                <a:blipFill rotWithShape="1">
                  <a:blip r:embed="rId3" cstate="print"/>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22" name="テキスト ボックス 21"/>
              <p:cNvSpPr txBox="1"/>
              <p:nvPr/>
            </p:nvSpPr>
            <p:spPr>
              <a:xfrm>
                <a:off x="2198322" y="3409276"/>
                <a:ext cx="4582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lang="ja-JP" altLang="en-US" i="1">
                              <a:latin typeface="Cambria Math"/>
                            </a:rPr>
                            <m:t>𝜃</m:t>
                          </m:r>
                        </m:e>
                        <m:sub>
                          <m:r>
                            <a:rPr kumimoji="1" lang="en-US" altLang="ja-JP" b="0" i="1" smtClean="0">
                              <a:latin typeface="Cambria Math"/>
                            </a:rPr>
                            <m:t>𝑡</m:t>
                          </m:r>
                        </m:sub>
                      </m:sSub>
                    </m:oMath>
                  </m:oMathPara>
                </a14:m>
                <a:endParaRPr kumimoji="1" lang="ja-JP" altLang="en-US" dirty="0"/>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2198322" y="3409276"/>
                <a:ext cx="458267" cy="369332"/>
              </a:xfrm>
              <a:prstGeom prst="rect">
                <a:avLst/>
              </a:prstGeom>
              <a:blipFill rotWithShape="1">
                <a:blip r:embed="rId4" cstate="print"/>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p:cNvSpPr txBox="1"/>
              <p:nvPr/>
            </p:nvSpPr>
            <p:spPr>
              <a:xfrm>
                <a:off x="1978711" y="3790276"/>
                <a:ext cx="67787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lang="ja-JP" altLang="en-US" i="1">
                              <a:latin typeface="Cambria Math"/>
                            </a:rPr>
                            <m:t>𝜃</m:t>
                          </m:r>
                        </m:e>
                        <m:sub>
                          <m:r>
                            <a:rPr kumimoji="1" lang="en-US" altLang="ja-JP" b="0" i="1" smtClean="0">
                              <a:latin typeface="Cambria Math"/>
                            </a:rPr>
                            <m:t>𝑡</m:t>
                          </m:r>
                          <m:r>
                            <a:rPr kumimoji="1" lang="en-US" altLang="ja-JP" b="0" i="1" smtClean="0">
                              <a:latin typeface="Cambria Math"/>
                            </a:rPr>
                            <m:t>−1</m:t>
                          </m:r>
                        </m:sub>
                      </m:sSub>
                    </m:oMath>
                  </m:oMathPara>
                </a14:m>
                <a:endParaRPr kumimoji="1" lang="ja-JP" altLang="en-US"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1978711" y="3790276"/>
                <a:ext cx="677878" cy="369332"/>
              </a:xfrm>
              <a:prstGeom prst="rect">
                <a:avLst/>
              </a:prstGeom>
              <a:blipFill rotWithShape="1">
                <a:blip r:embed="rId5" cstate="print"/>
                <a:stretch>
                  <a:fillRect b="-1667"/>
                </a:stretch>
              </a:blipFill>
            </p:spPr>
            <p:txBody>
              <a:bodyPr/>
              <a:lstStyle/>
              <a:p>
                <a:r>
                  <a:rPr lang="ja-JP" altLang="en-US">
                    <a:noFill/>
                  </a:rPr>
                  <a:t> </a:t>
                </a:r>
              </a:p>
            </p:txBody>
          </p:sp>
        </mc:Fallback>
      </mc:AlternateContent>
      <p:cxnSp>
        <p:nvCxnSpPr>
          <p:cNvPr id="24" name="直線コネクタ 23"/>
          <p:cNvCxnSpPr/>
          <p:nvPr/>
        </p:nvCxnSpPr>
        <p:spPr>
          <a:xfrm flipH="1">
            <a:off x="2544471" y="3637876"/>
            <a:ext cx="7979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H="1">
            <a:off x="2544471" y="4018876"/>
            <a:ext cx="4169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H="1" flipV="1">
            <a:off x="2951325" y="4018876"/>
            <a:ext cx="10064"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V="1">
            <a:off x="3342389" y="3637876"/>
            <a:ext cx="0"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テキスト ボックス 27"/>
              <p:cNvSpPr txBox="1"/>
              <p:nvPr/>
            </p:nvSpPr>
            <p:spPr>
              <a:xfrm>
                <a:off x="3112722" y="4329145"/>
                <a:ext cx="458267" cy="3821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acc>
                            <m:accPr>
                              <m:chr m:val="̇"/>
                              <m:ctrlPr>
                                <a:rPr lang="ja-JP" altLang="en-US" i="1">
                                  <a:latin typeface="Cambria Math"/>
                                </a:rPr>
                              </m:ctrlPr>
                            </m:accPr>
                            <m:e>
                              <m:r>
                                <a:rPr lang="ja-JP" altLang="en-US" i="1">
                                  <a:latin typeface="Cambria Math"/>
                                </a:rPr>
                                <m:t>𝜃</m:t>
                              </m:r>
                            </m:e>
                          </m:acc>
                        </m:e>
                        <m:sub>
                          <m:r>
                            <a:rPr lang="en-US" altLang="ja-JP" b="0" i="1" smtClean="0">
                              <a:latin typeface="Cambria Math"/>
                            </a:rPr>
                            <m:t>𝑡</m:t>
                          </m:r>
                        </m:sub>
                      </m:sSub>
                    </m:oMath>
                  </m:oMathPara>
                </a14:m>
                <a:endParaRPr kumimoji="1" lang="ja-JP" altLang="en-US" dirty="0"/>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3112722" y="4329145"/>
                <a:ext cx="458267" cy="382156"/>
              </a:xfrm>
              <a:prstGeom prst="rect">
                <a:avLst/>
              </a:prstGeom>
              <a:blipFill rotWithShape="1">
                <a:blip r:embed="rId6" cstate="print"/>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p:cNvSpPr txBox="1"/>
              <p:nvPr/>
            </p:nvSpPr>
            <p:spPr>
              <a:xfrm>
                <a:off x="2656589" y="4323676"/>
                <a:ext cx="677878" cy="3821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acc>
                            <m:accPr>
                              <m:chr m:val="̇"/>
                              <m:ctrlPr>
                                <a:rPr lang="ja-JP" altLang="en-US" i="1">
                                  <a:latin typeface="Cambria Math"/>
                                </a:rPr>
                              </m:ctrlPr>
                            </m:accPr>
                            <m:e>
                              <m:r>
                                <a:rPr lang="ja-JP" altLang="en-US" i="1">
                                  <a:latin typeface="Cambria Math"/>
                                </a:rPr>
                                <m:t>𝜃</m:t>
                              </m:r>
                            </m:e>
                          </m:acc>
                        </m:e>
                        <m:sub>
                          <m:r>
                            <a:rPr lang="en-US" altLang="ja-JP" b="0" i="1" smtClean="0">
                              <a:latin typeface="Cambria Math"/>
                            </a:rPr>
                            <m:t>𝑡</m:t>
                          </m:r>
                          <m:r>
                            <a:rPr lang="en-US" altLang="ja-JP" b="0" i="1" smtClean="0">
                              <a:latin typeface="Cambria Math"/>
                            </a:rPr>
                            <m:t>−1</m:t>
                          </m:r>
                        </m:sub>
                      </m:sSub>
                    </m:oMath>
                  </m:oMathPara>
                </a14:m>
                <a:endParaRPr kumimoji="1" lang="ja-JP" altLang="en-US" dirty="0"/>
              </a:p>
            </p:txBody>
          </p:sp>
        </mc:Choice>
        <mc:Fallback xmlns="">
          <p:sp>
            <p:nvSpPr>
              <p:cNvPr id="29" name="テキスト ボックス 28"/>
              <p:cNvSpPr txBox="1">
                <a:spLocks noRot="1" noChangeAspect="1" noMove="1" noResize="1" noEditPoints="1" noAdjustHandles="1" noChangeArrowheads="1" noChangeShapeType="1" noTextEdit="1"/>
              </p:cNvSpPr>
              <p:nvPr/>
            </p:nvSpPr>
            <p:spPr>
              <a:xfrm>
                <a:off x="2656589" y="4323676"/>
                <a:ext cx="677878" cy="382156"/>
              </a:xfrm>
              <a:prstGeom prst="rect">
                <a:avLst/>
              </a:prstGeom>
              <a:blipFill rotWithShape="1">
                <a:blip r:embed="rId7" cstate="print"/>
                <a:stretch>
                  <a:fillRect b="-1587"/>
                </a:stretch>
              </a:blipFill>
            </p:spPr>
            <p:txBody>
              <a:bodyPr/>
              <a:lstStyle/>
              <a:p>
                <a:r>
                  <a:rPr lang="ja-JP" altLang="en-US">
                    <a:noFill/>
                  </a:rPr>
                  <a:t> </a:t>
                </a:r>
              </a:p>
            </p:txBody>
          </p:sp>
        </mc:Fallback>
      </mc:AlternateContent>
      <p:sp>
        <p:nvSpPr>
          <p:cNvPr id="30" name="円/楕円 29"/>
          <p:cNvSpPr/>
          <p:nvPr/>
        </p:nvSpPr>
        <p:spPr>
          <a:xfrm>
            <a:off x="2885189" y="3942676"/>
            <a:ext cx="152400" cy="1524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3266189" y="356167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矢印コネクタ 31"/>
          <p:cNvCxnSpPr/>
          <p:nvPr/>
        </p:nvCxnSpPr>
        <p:spPr>
          <a:xfrm flipV="1">
            <a:off x="2961389" y="3637876"/>
            <a:ext cx="381000" cy="38100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テキスト ボックス 32"/>
              <p:cNvSpPr txBox="1"/>
              <p:nvPr/>
            </p:nvSpPr>
            <p:spPr>
              <a:xfrm>
                <a:off x="2808989" y="3561676"/>
                <a:ext cx="4744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1" i="1" smtClean="0">
                              <a:latin typeface="Cambria Math"/>
                            </a:rPr>
                            <m:t>𝒗</m:t>
                          </m:r>
                        </m:e>
                        <m:sub>
                          <m:r>
                            <a:rPr kumimoji="1" lang="en-US" altLang="ja-JP" b="0" i="1" smtClean="0">
                              <a:latin typeface="Cambria Math"/>
                            </a:rPr>
                            <m:t>𝑡</m:t>
                          </m:r>
                        </m:sub>
                      </m:sSub>
                    </m:oMath>
                  </m:oMathPara>
                </a14:m>
                <a:endParaRPr kumimoji="1" lang="ja-JP" altLang="en-US" dirty="0"/>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2808989" y="3561676"/>
                <a:ext cx="474424" cy="369332"/>
              </a:xfrm>
              <a:prstGeom prst="rect">
                <a:avLst/>
              </a:prstGeom>
              <a:blipFill rotWithShape="1">
                <a:blip r:embed="rId8" cstate="print"/>
                <a:stretch>
                  <a:fillRect/>
                </a:stretch>
              </a:blipFill>
            </p:spPr>
            <p:txBody>
              <a:bodyPr/>
              <a:lstStyle/>
              <a:p>
                <a:r>
                  <a:rPr lang="ja-JP" altLang="en-US">
                    <a:noFill/>
                  </a:rPr>
                  <a:t> </a:t>
                </a:r>
              </a:p>
            </p:txBody>
          </p:sp>
        </mc:Fallback>
      </mc:AlternateContent>
      <p:cxnSp>
        <p:nvCxnSpPr>
          <p:cNvPr id="35" name="直線コネクタ 34"/>
          <p:cNvCxnSpPr/>
          <p:nvPr/>
        </p:nvCxnSpPr>
        <p:spPr>
          <a:xfrm>
            <a:off x="2224541" y="3104476"/>
            <a:ext cx="1158226" cy="572285"/>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endCxn id="30" idx="1"/>
          </p:cNvCxnSpPr>
          <p:nvPr/>
        </p:nvCxnSpPr>
        <p:spPr>
          <a:xfrm>
            <a:off x="2138381" y="3662832"/>
            <a:ext cx="769126" cy="302162"/>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1961195" y="1961476"/>
            <a:ext cx="489236" cy="369332"/>
          </a:xfrm>
          <a:prstGeom prst="rect">
            <a:avLst/>
          </a:prstGeom>
          <a:noFill/>
        </p:spPr>
        <p:txBody>
          <a:bodyPr wrap="none" rtlCol="0">
            <a:spAutoFit/>
          </a:bodyPr>
          <a:lstStyle/>
          <a:p>
            <a:r>
              <a:rPr kumimoji="1" lang="en-US" altLang="ja-JP" dirty="0" smtClean="0"/>
              <a:t>(1)</a:t>
            </a:r>
            <a:endParaRPr kumimoji="1" lang="ja-JP" altLang="en-US" dirty="0"/>
          </a:p>
        </p:txBody>
      </p:sp>
      <p:cxnSp>
        <p:nvCxnSpPr>
          <p:cNvPr id="38" name="直線コネクタ 37"/>
          <p:cNvCxnSpPr/>
          <p:nvPr/>
        </p:nvCxnSpPr>
        <p:spPr>
          <a:xfrm flipV="1">
            <a:off x="2358767" y="2083011"/>
            <a:ext cx="2583822" cy="2528688"/>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218293" y="2709044"/>
            <a:ext cx="1980029" cy="584775"/>
          </a:xfrm>
          <a:prstGeom prst="rect">
            <a:avLst/>
          </a:prstGeom>
          <a:noFill/>
        </p:spPr>
        <p:txBody>
          <a:bodyPr wrap="none" rtlCol="0">
            <a:spAutoFit/>
          </a:bodyPr>
          <a:lstStyle/>
          <a:p>
            <a:r>
              <a:rPr lang="ja-JP" altLang="en-US" sz="1600" dirty="0" smtClean="0"/>
              <a:t>このステップにおける</a:t>
            </a:r>
            <a:endParaRPr lang="en-US" altLang="ja-JP" sz="1600" dirty="0" smtClean="0"/>
          </a:p>
          <a:p>
            <a:r>
              <a:rPr lang="ja-JP" altLang="en-US" sz="1600" dirty="0" smtClean="0"/>
              <a:t>ロボットの状態点</a:t>
            </a:r>
            <a:endParaRPr lang="en-US" altLang="ja-JP" sz="1600" dirty="0"/>
          </a:p>
        </p:txBody>
      </p:sp>
      <p:sp>
        <p:nvSpPr>
          <p:cNvPr id="46" name="テキスト ボックス 45"/>
          <p:cNvSpPr txBox="1"/>
          <p:nvPr/>
        </p:nvSpPr>
        <p:spPr>
          <a:xfrm>
            <a:off x="738665" y="3409276"/>
            <a:ext cx="1353256" cy="584775"/>
          </a:xfrm>
          <a:prstGeom prst="rect">
            <a:avLst/>
          </a:prstGeom>
          <a:noFill/>
        </p:spPr>
        <p:txBody>
          <a:bodyPr wrap="none" rtlCol="0">
            <a:spAutoFit/>
          </a:bodyPr>
          <a:lstStyle/>
          <a:p>
            <a:r>
              <a:rPr lang="ja-JP" altLang="en-US" sz="1600" dirty="0" smtClean="0"/>
              <a:t>前ステップに</a:t>
            </a:r>
            <a:endParaRPr lang="en-US" altLang="ja-JP" sz="1600" dirty="0" smtClean="0"/>
          </a:p>
          <a:p>
            <a:r>
              <a:rPr lang="ja-JP" altLang="en-US" sz="1600" dirty="0" smtClean="0"/>
              <a:t>おける状態点</a:t>
            </a:r>
            <a:endParaRPr lang="en-US" altLang="ja-JP" sz="1600" dirty="0" smtClean="0"/>
          </a:p>
        </p:txBody>
      </p:sp>
      <mc:AlternateContent xmlns:mc="http://schemas.openxmlformats.org/markup-compatibility/2006" xmlns:a14="http://schemas.microsoft.com/office/drawing/2010/main">
        <mc:Choice Requires="a14">
          <p:sp>
            <p:nvSpPr>
              <p:cNvPr id="47" name="テキスト ボックス 46"/>
              <p:cNvSpPr txBox="1"/>
              <p:nvPr/>
            </p:nvSpPr>
            <p:spPr>
              <a:xfrm>
                <a:off x="5796135" y="2482026"/>
                <a:ext cx="2820837" cy="454035"/>
              </a:xfrm>
              <a:prstGeom prst="rect">
                <a:avLst/>
              </a:prstGeom>
              <a:noFill/>
            </p:spPr>
            <p:txBody>
              <a:bodyPr wrap="none" spcCol="0" rtlCol="0">
                <a:spAutoFit/>
              </a:bodyPr>
              <a:lstStyle/>
              <a:p>
                <a:pPr>
                  <a:lnSpc>
                    <a:spcPct val="150000"/>
                  </a:lnSpc>
                </a:pPr>
                <a:r>
                  <a:rPr lang="ja-JP" altLang="en-US" dirty="0" smtClean="0"/>
                  <a:t>：</a:t>
                </a:r>
                <a14:m>
                  <m:oMath xmlns:m="http://schemas.openxmlformats.org/officeDocument/2006/math">
                    <m:r>
                      <a:rPr kumimoji="1" lang="en-US" altLang="ja-JP" b="0" i="1" dirty="0" smtClean="0">
                        <a:latin typeface="Cambria Math"/>
                      </a:rPr>
                      <m:t>𝑡</m:t>
                    </m:r>
                  </m:oMath>
                </a14:m>
                <a:r>
                  <a:rPr kumimoji="1" lang="ja-JP" altLang="en-US" dirty="0" smtClean="0"/>
                  <a:t>における状態点の速度</a:t>
                </a:r>
                <a:endParaRPr kumimoji="1" lang="en-US" altLang="ja-JP" dirty="0" smtClean="0"/>
              </a:p>
            </p:txBody>
          </p:sp>
        </mc:Choice>
        <mc:Fallback xmlns="">
          <p:sp>
            <p:nvSpPr>
              <p:cNvPr id="47" name="テキスト ボックス 46"/>
              <p:cNvSpPr txBox="1">
                <a:spLocks noRot="1" noChangeAspect="1" noMove="1" noResize="1" noEditPoints="1" noAdjustHandles="1" noChangeArrowheads="1" noChangeShapeType="1" noTextEdit="1"/>
              </p:cNvSpPr>
              <p:nvPr/>
            </p:nvSpPr>
            <p:spPr>
              <a:xfrm>
                <a:off x="5796135" y="2482026"/>
                <a:ext cx="2820837" cy="454035"/>
              </a:xfrm>
              <a:prstGeom prst="rect">
                <a:avLst/>
              </a:prstGeom>
              <a:blipFill rotWithShape="1">
                <a:blip r:embed="rId9" cstate="print"/>
                <a:stretch>
                  <a:fillRect l="-1944" r="-648" b="-17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3" name="テキスト ボックス 52"/>
              <p:cNvSpPr txBox="1"/>
              <p:nvPr/>
            </p:nvSpPr>
            <p:spPr>
              <a:xfrm>
                <a:off x="5436095" y="2513964"/>
                <a:ext cx="48314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a:rPr>
                          </m:ctrlPr>
                        </m:sSubPr>
                        <m:e>
                          <m:r>
                            <a:rPr kumimoji="1" lang="en-US" altLang="ja-JP" sz="2000" b="0" i="1" smtClean="0">
                              <a:latin typeface="Cambria Math"/>
                            </a:rPr>
                            <m:t>𝑣</m:t>
                          </m:r>
                        </m:e>
                        <m:sub>
                          <m:r>
                            <a:rPr kumimoji="1" lang="en-US" altLang="ja-JP" sz="2000" b="0" i="1" smtClean="0">
                              <a:latin typeface="Cambria Math"/>
                            </a:rPr>
                            <m:t>𝑡</m:t>
                          </m:r>
                        </m:sub>
                      </m:sSub>
                    </m:oMath>
                  </m:oMathPara>
                </a14:m>
                <a:endParaRPr kumimoji="1" lang="en-US" altLang="ja-JP" sz="2000" b="0" dirty="0" smtClean="0"/>
              </a:p>
            </p:txBody>
          </p:sp>
        </mc:Choice>
        <mc:Fallback xmlns="">
          <p:sp>
            <p:nvSpPr>
              <p:cNvPr id="53" name="テキスト ボックス 52"/>
              <p:cNvSpPr txBox="1">
                <a:spLocks noRot="1" noChangeAspect="1" noMove="1" noResize="1" noEditPoints="1" noAdjustHandles="1" noChangeArrowheads="1" noChangeShapeType="1" noTextEdit="1"/>
              </p:cNvSpPr>
              <p:nvPr/>
            </p:nvSpPr>
            <p:spPr>
              <a:xfrm>
                <a:off x="5436095" y="2513964"/>
                <a:ext cx="483145" cy="400110"/>
              </a:xfrm>
              <a:prstGeom prst="rect">
                <a:avLst/>
              </a:prstGeom>
              <a:blipFill rotWithShape="1">
                <a:blip r:embed="rId10" cstate="print"/>
                <a:stretch>
                  <a:fillRect b="-1515"/>
                </a:stretch>
              </a:blipFill>
            </p:spPr>
            <p:txBody>
              <a:bodyPr/>
              <a:lstStyle/>
              <a:p>
                <a:r>
                  <a:rPr lang="ja-JP" altLang="en-US">
                    <a:noFill/>
                  </a:rPr>
                  <a:t> </a:t>
                </a:r>
              </a:p>
            </p:txBody>
          </p:sp>
        </mc:Fallback>
      </mc:AlternateContent>
      <p:sp>
        <p:nvSpPr>
          <p:cNvPr id="54" name="テキスト ボックス 53"/>
          <p:cNvSpPr txBox="1"/>
          <p:nvPr/>
        </p:nvSpPr>
        <p:spPr>
          <a:xfrm>
            <a:off x="1903962" y="5326056"/>
            <a:ext cx="4801314" cy="707886"/>
          </a:xfrm>
          <a:prstGeom prst="rect">
            <a:avLst/>
          </a:prstGeom>
          <a:noFill/>
        </p:spPr>
        <p:txBody>
          <a:bodyPr wrap="none" rtlCol="0">
            <a:spAutoFit/>
          </a:bodyPr>
          <a:lstStyle/>
          <a:p>
            <a:r>
              <a:rPr kumimoji="1" lang="ja-JP" altLang="en-US" sz="2000" dirty="0" smtClean="0"/>
              <a:t>現在の状態点と１ステップ前の状態点</a:t>
            </a:r>
            <a:endParaRPr kumimoji="1" lang="en-US" altLang="ja-JP" sz="2000" dirty="0" smtClean="0"/>
          </a:p>
          <a:p>
            <a:r>
              <a:rPr kumimoji="1" lang="ja-JP" altLang="en-US" sz="2000" dirty="0" smtClean="0"/>
              <a:t>の位置関係から，速度ベクトルを求める</a:t>
            </a:r>
            <a:endParaRPr kumimoji="1" lang="ja-JP" altLang="en-US" sz="2000" dirty="0"/>
          </a:p>
        </p:txBody>
      </p:sp>
    </p:spTree>
    <p:extLst>
      <p:ext uri="{BB962C8B-B14F-4D97-AF65-F5344CB8AC3E}">
        <p14:creationId xmlns:p14="http://schemas.microsoft.com/office/powerpoint/2010/main" val="3719203479"/>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7970" y="0"/>
            <a:ext cx="8041440" cy="1442674"/>
          </a:xfrm>
        </p:spPr>
        <p:txBody>
          <a:bodyPr/>
          <a:lstStyle/>
          <a:p>
            <a:r>
              <a:rPr kumimoji="1" lang="ja-JP" altLang="en-US" dirty="0" smtClean="0"/>
              <a:t>動作生成の影響範囲の決定</a:t>
            </a:r>
            <a:endParaRPr kumimoji="1" lang="ja-JP" altLang="en-US" dirty="0"/>
          </a:p>
        </p:txBody>
      </p:sp>
      <p:grpSp>
        <p:nvGrpSpPr>
          <p:cNvPr id="4" name="グループ化 3"/>
          <p:cNvGrpSpPr/>
          <p:nvPr/>
        </p:nvGrpSpPr>
        <p:grpSpPr>
          <a:xfrm>
            <a:off x="431600" y="2167529"/>
            <a:ext cx="3052362" cy="2210956"/>
            <a:chOff x="1295400" y="1447800"/>
            <a:chExt cx="3052362" cy="2210956"/>
          </a:xfrm>
        </p:grpSpPr>
        <p:sp>
          <p:nvSpPr>
            <p:cNvPr id="5" name="Line 44"/>
            <p:cNvSpPr>
              <a:spLocks noChangeShapeType="1"/>
            </p:cNvSpPr>
            <p:nvPr/>
          </p:nvSpPr>
          <p:spPr bwMode="auto">
            <a:xfrm flipV="1">
              <a:off x="1676400" y="1524000"/>
              <a:ext cx="0" cy="21336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 name="Line 45"/>
            <p:cNvSpPr>
              <a:spLocks noChangeShapeType="1"/>
            </p:cNvSpPr>
            <p:nvPr/>
          </p:nvSpPr>
          <p:spPr bwMode="auto">
            <a:xfrm flipV="1">
              <a:off x="1676400" y="3657600"/>
              <a:ext cx="243840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 name="Line 48"/>
            <p:cNvSpPr>
              <a:spLocks noChangeShapeType="1"/>
            </p:cNvSpPr>
            <p:nvPr/>
          </p:nvSpPr>
          <p:spPr bwMode="auto">
            <a:xfrm>
              <a:off x="1676400" y="33528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 name="Line 49"/>
            <p:cNvSpPr>
              <a:spLocks noChangeShapeType="1"/>
            </p:cNvSpPr>
            <p:nvPr/>
          </p:nvSpPr>
          <p:spPr bwMode="auto">
            <a:xfrm>
              <a:off x="1676400" y="30480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 name="Line 50"/>
            <p:cNvSpPr>
              <a:spLocks noChangeShapeType="1"/>
            </p:cNvSpPr>
            <p:nvPr/>
          </p:nvSpPr>
          <p:spPr bwMode="auto">
            <a:xfrm>
              <a:off x="1676400" y="27432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Line 51"/>
            <p:cNvSpPr>
              <a:spLocks noChangeShapeType="1"/>
            </p:cNvSpPr>
            <p:nvPr/>
          </p:nvSpPr>
          <p:spPr bwMode="auto">
            <a:xfrm>
              <a:off x="1676400" y="24384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Line 52"/>
            <p:cNvSpPr>
              <a:spLocks noChangeShapeType="1"/>
            </p:cNvSpPr>
            <p:nvPr/>
          </p:nvSpPr>
          <p:spPr bwMode="auto">
            <a:xfrm>
              <a:off x="1676400" y="21336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Line 53"/>
            <p:cNvSpPr>
              <a:spLocks noChangeShapeType="1"/>
            </p:cNvSpPr>
            <p:nvPr/>
          </p:nvSpPr>
          <p:spPr bwMode="auto">
            <a:xfrm>
              <a:off x="1676400" y="18288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 name="Line 54"/>
            <p:cNvSpPr>
              <a:spLocks noChangeShapeType="1"/>
            </p:cNvSpPr>
            <p:nvPr/>
          </p:nvSpPr>
          <p:spPr bwMode="auto">
            <a:xfrm flipV="1">
              <a:off x="1981200" y="1710906"/>
              <a:ext cx="0" cy="194669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Line 55"/>
            <p:cNvSpPr>
              <a:spLocks noChangeShapeType="1"/>
            </p:cNvSpPr>
            <p:nvPr/>
          </p:nvSpPr>
          <p:spPr bwMode="auto">
            <a:xfrm flipV="1">
              <a:off x="2285999" y="1710906"/>
              <a:ext cx="2875" cy="194669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Line 56"/>
            <p:cNvSpPr>
              <a:spLocks noChangeShapeType="1"/>
            </p:cNvSpPr>
            <p:nvPr/>
          </p:nvSpPr>
          <p:spPr bwMode="auto">
            <a:xfrm flipV="1">
              <a:off x="2590800" y="1679274"/>
              <a:ext cx="0" cy="19783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Line 57"/>
            <p:cNvSpPr>
              <a:spLocks noChangeShapeType="1"/>
            </p:cNvSpPr>
            <p:nvPr/>
          </p:nvSpPr>
          <p:spPr bwMode="auto">
            <a:xfrm flipH="1" flipV="1">
              <a:off x="2889848" y="1679275"/>
              <a:ext cx="5751" cy="19783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Line 58"/>
            <p:cNvSpPr>
              <a:spLocks noChangeShapeType="1"/>
            </p:cNvSpPr>
            <p:nvPr/>
          </p:nvSpPr>
          <p:spPr bwMode="auto">
            <a:xfrm flipV="1">
              <a:off x="3200400" y="16764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Line 59"/>
            <p:cNvSpPr>
              <a:spLocks noChangeShapeType="1"/>
            </p:cNvSpPr>
            <p:nvPr/>
          </p:nvSpPr>
          <p:spPr bwMode="auto">
            <a:xfrm flipV="1">
              <a:off x="3505200" y="16764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Line 60"/>
            <p:cNvSpPr>
              <a:spLocks noChangeShapeType="1"/>
            </p:cNvSpPr>
            <p:nvPr/>
          </p:nvSpPr>
          <p:spPr bwMode="auto">
            <a:xfrm flipV="1">
              <a:off x="3810000" y="16764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mc:AlternateContent xmlns:mc="http://schemas.openxmlformats.org/markup-compatibility/2006" xmlns:a14="http://schemas.microsoft.com/office/drawing/2010/main">
          <mc:Choice Requires="a14">
            <p:sp>
              <p:nvSpPr>
                <p:cNvPr id="20" name="テキスト ボックス 19"/>
                <p:cNvSpPr txBox="1"/>
                <p:nvPr/>
              </p:nvSpPr>
              <p:spPr>
                <a:xfrm>
                  <a:off x="1295400" y="1447800"/>
                  <a:ext cx="3853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a:rPr>
                          <m:t>𝜃</m:t>
                        </m:r>
                      </m:oMath>
                    </m:oMathPara>
                  </a14:m>
                  <a:endParaRPr kumimoji="1" lang="ja-JP" altLang="en-US" dirty="0"/>
                </a:p>
              </p:txBody>
            </p:sp>
          </mc:Choice>
          <mc:Fallback xmlns="">
            <p:sp>
              <p:nvSpPr>
                <p:cNvPr id="3" name="テキスト ボックス 21"/>
                <p:cNvSpPr txBox="1">
                  <a:spLocks noRot="1" noChangeAspect="1" noMove="1" noResize="1" noEditPoints="1" noAdjustHandles="1" noChangeArrowheads="1" noChangeShapeType="1" noTextEdit="1"/>
                </p:cNvSpPr>
                <p:nvPr/>
              </p:nvSpPr>
              <p:spPr>
                <a:xfrm>
                  <a:off x="1295400" y="1447800"/>
                  <a:ext cx="385362" cy="369332"/>
                </a:xfrm>
                <a:prstGeom prst="rect">
                  <a:avLst/>
                </a:prstGeom>
                <a:blipFill rotWithShape="1">
                  <a:blip r:embed="rId2" cstate="print"/>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p:cNvSpPr txBox="1"/>
                <p:nvPr/>
              </p:nvSpPr>
              <p:spPr>
                <a:xfrm>
                  <a:off x="3962400" y="3276600"/>
                  <a:ext cx="385362" cy="3821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ja-JP" altLang="en-US" i="1" smtClean="0">
                                <a:latin typeface="Cambria Math"/>
                              </a:rPr>
                            </m:ctrlPr>
                          </m:accPr>
                          <m:e>
                            <m:r>
                              <a:rPr kumimoji="1" lang="ja-JP" altLang="en-US" i="1" smtClean="0">
                                <a:latin typeface="Cambria Math"/>
                              </a:rPr>
                              <m:t>𝜃</m:t>
                            </m:r>
                          </m:e>
                        </m:acc>
                      </m:oMath>
                    </m:oMathPara>
                  </a14:m>
                  <a:endParaRPr kumimoji="1" lang="ja-JP" altLang="en-US" dirty="0"/>
                </a:p>
              </p:txBody>
            </p:sp>
          </mc:Choice>
          <mc:Fallback xmlns="">
            <p:sp>
              <p:nvSpPr>
                <p:cNvPr id="20" name="テキスト ボックス 39"/>
                <p:cNvSpPr txBox="1">
                  <a:spLocks noRot="1" noChangeAspect="1" noMove="1" noResize="1" noEditPoints="1" noAdjustHandles="1" noChangeArrowheads="1" noChangeShapeType="1" noTextEdit="1"/>
                </p:cNvSpPr>
                <p:nvPr/>
              </p:nvSpPr>
              <p:spPr>
                <a:xfrm>
                  <a:off x="3962400" y="3276600"/>
                  <a:ext cx="385362" cy="382156"/>
                </a:xfrm>
                <a:prstGeom prst="rect">
                  <a:avLst/>
                </a:prstGeom>
                <a:blipFill rotWithShape="1">
                  <a:blip r:embed="rId3" cstate="print"/>
                  <a:stretch>
                    <a:fillRect r="-1587"/>
                  </a:stretch>
                </a:blipFill>
              </p:spPr>
              <p:txBody>
                <a:bodyPr/>
                <a:lstStyle/>
                <a:p>
                  <a:r>
                    <a:rPr lang="ja-JP" altLang="en-US">
                      <a:noFill/>
                    </a:rPr>
                    <a:t> </a:t>
                  </a:r>
                </a:p>
              </p:txBody>
            </p:sp>
          </mc:Fallback>
        </mc:AlternateContent>
      </p:grpSp>
      <p:sp>
        <p:nvSpPr>
          <p:cNvPr id="22" name="パイ 21"/>
          <p:cNvSpPr/>
          <p:nvPr/>
        </p:nvSpPr>
        <p:spPr>
          <a:xfrm>
            <a:off x="485800" y="2573689"/>
            <a:ext cx="2286000" cy="2235679"/>
          </a:xfrm>
          <a:prstGeom prst="pie">
            <a:avLst>
              <a:gd name="adj1" fmla="val 14599853"/>
              <a:gd name="adj2" fmla="val 1504888"/>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円/楕円 22"/>
          <p:cNvSpPr/>
          <p:nvPr/>
        </p:nvSpPr>
        <p:spPr>
          <a:xfrm>
            <a:off x="1425074" y="361532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p:cNvCxnSpPr/>
          <p:nvPr/>
        </p:nvCxnSpPr>
        <p:spPr>
          <a:xfrm flipH="1">
            <a:off x="1577474" y="3732608"/>
            <a:ext cx="1143000" cy="0"/>
          </a:xfrm>
          <a:prstGeom prst="line">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テキスト ボックス 24"/>
              <p:cNvSpPr txBox="1"/>
              <p:nvPr/>
            </p:nvSpPr>
            <p:spPr>
              <a:xfrm>
                <a:off x="1912146" y="3369215"/>
                <a:ext cx="473655" cy="369332"/>
              </a:xfrm>
              <a:prstGeom prst="rect">
                <a:avLst/>
              </a:prstGeom>
              <a:solidFill>
                <a:schemeClr val="bg1">
                  <a:alpha val="30000"/>
                </a:schemeClr>
              </a:solidFill>
            </p:spPr>
            <p:txBody>
              <a:bodyPr wrap="none" rtlCol="0">
                <a:spAutoFit/>
              </a:bodyPr>
              <a:lstStyle/>
              <a:p>
                <a:pPr algn="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a:rPr>
                          </m:ctrlPr>
                        </m:sSubPr>
                        <m:e>
                          <m:r>
                            <a:rPr kumimoji="1" lang="en-US" altLang="ja-JP" b="0" i="1" smtClean="0">
                              <a:latin typeface="Cambria Math"/>
                            </a:rPr>
                            <m:t>𝑅</m:t>
                          </m:r>
                        </m:e>
                        <m:sub>
                          <m:r>
                            <a:rPr kumimoji="1" lang="en-US" altLang="ja-JP" b="0" i="1" smtClean="0">
                              <a:latin typeface="Cambria Math"/>
                            </a:rPr>
                            <m:t>𝑡</m:t>
                          </m:r>
                        </m:sub>
                      </m:sSub>
                    </m:oMath>
                  </m:oMathPara>
                </a14:m>
                <a:endParaRPr kumimoji="1" lang="ja-JP" altLang="en-US"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1912146" y="3369215"/>
                <a:ext cx="473655" cy="369332"/>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1536415" y="3005729"/>
                <a:ext cx="474424" cy="369332"/>
              </a:xfrm>
              <a:prstGeom prst="rect">
                <a:avLst/>
              </a:prstGeom>
              <a:solidFill>
                <a:schemeClr val="bg1">
                  <a:alpha val="3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1" i="1" smtClean="0">
                              <a:latin typeface="Cambria Math"/>
                            </a:rPr>
                            <m:t>𝒗</m:t>
                          </m:r>
                        </m:e>
                        <m:sub>
                          <m:r>
                            <a:rPr kumimoji="1" lang="en-US" altLang="ja-JP" b="0" i="1" smtClean="0">
                              <a:latin typeface="Cambria Math"/>
                            </a:rPr>
                            <m:t>𝑡</m:t>
                          </m:r>
                        </m:sub>
                      </m:sSub>
                    </m:oMath>
                  </m:oMathPara>
                </a14:m>
                <a:endParaRPr kumimoji="1" lang="ja-JP" altLang="en-US"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1536415" y="3005729"/>
                <a:ext cx="474424" cy="369332"/>
              </a:xfrm>
              <a:prstGeom prst="rect">
                <a:avLst/>
              </a:prstGeom>
              <a:blipFill rotWithShape="1">
                <a:blip r:embed="rId5"/>
                <a:stretch>
                  <a:fillRect/>
                </a:stretch>
              </a:blipFill>
            </p:spPr>
            <p:txBody>
              <a:bodyPr/>
              <a:lstStyle/>
              <a:p>
                <a:r>
                  <a:rPr lang="ja-JP" altLang="en-US">
                    <a:noFill/>
                  </a:rPr>
                  <a:t> </a:t>
                </a:r>
              </a:p>
            </p:txBody>
          </p:sp>
        </mc:Fallback>
      </mc:AlternateContent>
      <p:sp>
        <p:nvSpPr>
          <p:cNvPr id="27" name="正方形/長方形 26"/>
          <p:cNvSpPr/>
          <p:nvPr/>
        </p:nvSpPr>
        <p:spPr>
          <a:xfrm>
            <a:off x="1120274" y="2853163"/>
            <a:ext cx="304800" cy="304799"/>
          </a:xfrm>
          <a:prstGeom prst="rect">
            <a:avLst/>
          </a:prstGeom>
          <a:solidFill>
            <a:srgbClr val="FF656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コネクタ 27"/>
          <p:cNvCxnSpPr>
            <a:stCxn id="30" idx="1"/>
          </p:cNvCxnSpPr>
          <p:nvPr/>
        </p:nvCxnSpPr>
        <p:spPr>
          <a:xfrm flipH="1" flipV="1">
            <a:off x="2526898" y="3342214"/>
            <a:ext cx="788716" cy="334778"/>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31" idx="1"/>
            <a:endCxn id="27" idx="3"/>
          </p:cNvCxnSpPr>
          <p:nvPr/>
        </p:nvCxnSpPr>
        <p:spPr>
          <a:xfrm flipH="1">
            <a:off x="1425074" y="2552163"/>
            <a:ext cx="1778445" cy="453400"/>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3315614" y="3261493"/>
            <a:ext cx="1959191" cy="830997"/>
          </a:xfrm>
          <a:prstGeom prst="rect">
            <a:avLst/>
          </a:prstGeom>
          <a:noFill/>
        </p:spPr>
        <p:txBody>
          <a:bodyPr wrap="none" rtlCol="0">
            <a:spAutoFit/>
          </a:bodyPr>
          <a:lstStyle/>
          <a:p>
            <a:r>
              <a:rPr lang="ja-JP" altLang="en-US" sz="1600" dirty="0" smtClean="0"/>
              <a:t>影響</a:t>
            </a:r>
            <a:r>
              <a:rPr lang="ja-JP" altLang="en-US" sz="1600" dirty="0"/>
              <a:t>範囲：</a:t>
            </a:r>
          </a:p>
          <a:p>
            <a:r>
              <a:rPr lang="ja-JP" altLang="en-US" sz="1600" dirty="0"/>
              <a:t>次状態計算に用いる</a:t>
            </a:r>
          </a:p>
          <a:p>
            <a:r>
              <a:rPr lang="ja-JP" altLang="en-US" sz="1600" dirty="0"/>
              <a:t>知識空間の</a:t>
            </a:r>
            <a:r>
              <a:rPr lang="ja-JP" altLang="en-US" sz="1600" dirty="0" smtClean="0"/>
              <a:t>範囲</a:t>
            </a:r>
            <a:endParaRPr lang="ja-JP" altLang="en-US" sz="1600" dirty="0"/>
          </a:p>
        </p:txBody>
      </p:sp>
      <p:sp>
        <p:nvSpPr>
          <p:cNvPr id="31" name="テキスト ボックス 30"/>
          <p:cNvSpPr txBox="1"/>
          <p:nvPr/>
        </p:nvSpPr>
        <p:spPr>
          <a:xfrm>
            <a:off x="3203519" y="2136664"/>
            <a:ext cx="1805302" cy="830997"/>
          </a:xfrm>
          <a:prstGeom prst="rect">
            <a:avLst/>
          </a:prstGeom>
          <a:noFill/>
        </p:spPr>
        <p:txBody>
          <a:bodyPr wrap="none" rtlCol="0">
            <a:spAutoFit/>
          </a:bodyPr>
          <a:lstStyle/>
          <a:p>
            <a:r>
              <a:rPr lang="ja-JP" altLang="en-US" sz="1600" dirty="0" smtClean="0"/>
              <a:t>移動先候補の中で</a:t>
            </a:r>
            <a:endParaRPr lang="en-US" altLang="ja-JP" sz="1600" dirty="0" smtClean="0"/>
          </a:p>
          <a:p>
            <a:r>
              <a:rPr lang="ja-JP" altLang="en-US" sz="1600" dirty="0"/>
              <a:t>もっとも選択頻度</a:t>
            </a:r>
            <a:r>
              <a:rPr lang="ja-JP" altLang="en-US" sz="1600" dirty="0" smtClean="0"/>
              <a:t>の</a:t>
            </a:r>
            <a:endParaRPr lang="en-US" altLang="ja-JP" sz="1600" dirty="0" smtClean="0"/>
          </a:p>
          <a:p>
            <a:r>
              <a:rPr lang="ja-JP" altLang="en-US" sz="1600" dirty="0"/>
              <a:t>高いセル</a:t>
            </a:r>
            <a:endParaRPr lang="en-US" altLang="ja-JP" sz="1600" dirty="0" smtClean="0"/>
          </a:p>
        </p:txBody>
      </p:sp>
      <p:sp>
        <p:nvSpPr>
          <p:cNvPr id="32" name="円弧 31"/>
          <p:cNvSpPr/>
          <p:nvPr/>
        </p:nvSpPr>
        <p:spPr>
          <a:xfrm>
            <a:off x="1341554" y="3330231"/>
            <a:ext cx="612166" cy="609600"/>
          </a:xfrm>
          <a:prstGeom prst="arc">
            <a:avLst>
              <a:gd name="adj1" fmla="val 14619476"/>
              <a:gd name="adj2" fmla="val 143004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3" name="直線コネクタ 32"/>
          <p:cNvCxnSpPr/>
          <p:nvPr/>
        </p:nvCxnSpPr>
        <p:spPr>
          <a:xfrm flipH="1">
            <a:off x="1594869" y="2846279"/>
            <a:ext cx="797582" cy="788752"/>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V="1">
            <a:off x="1583127" y="3310528"/>
            <a:ext cx="381000" cy="38100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179512" y="2015129"/>
            <a:ext cx="489236" cy="369332"/>
          </a:xfrm>
          <a:prstGeom prst="rect">
            <a:avLst/>
          </a:prstGeom>
          <a:noFill/>
        </p:spPr>
        <p:txBody>
          <a:bodyPr wrap="none" rtlCol="0">
            <a:spAutoFit/>
          </a:bodyPr>
          <a:lstStyle/>
          <a:p>
            <a:r>
              <a:rPr kumimoji="1" lang="en-US" altLang="ja-JP" dirty="0" smtClean="0"/>
              <a:t>(2)</a:t>
            </a:r>
            <a:endParaRPr kumimoji="1" lang="ja-JP" altLang="en-US" dirty="0"/>
          </a:p>
        </p:txBody>
      </p:sp>
      <mc:AlternateContent xmlns:mc="http://schemas.openxmlformats.org/markup-compatibility/2006" xmlns:a14="http://schemas.microsoft.com/office/drawing/2010/main">
        <mc:Choice Requires="a14">
          <p:sp>
            <p:nvSpPr>
              <p:cNvPr id="36" name="テキスト ボックス 35"/>
              <p:cNvSpPr txBox="1"/>
              <p:nvPr/>
            </p:nvSpPr>
            <p:spPr>
              <a:xfrm>
                <a:off x="1700057" y="3686760"/>
                <a:ext cx="51129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l-GR" altLang="ja-JP" i="1" smtClean="0">
                              <a:latin typeface="Cambria Math"/>
                              <a:ea typeface="Cambria Math"/>
                            </a:rPr>
                          </m:ctrlPr>
                        </m:sSubPr>
                        <m:e>
                          <m:r>
                            <m:rPr>
                              <m:sty m:val="p"/>
                            </m:rPr>
                            <a:rPr lang="el-GR" altLang="ja-JP" i="1">
                              <a:latin typeface="Cambria Math"/>
                              <a:ea typeface="Cambria Math"/>
                            </a:rPr>
                            <m:t>Φ</m:t>
                          </m:r>
                        </m:e>
                        <m:sub>
                          <m:r>
                            <a:rPr kumimoji="1" lang="en-US" altLang="ja-JP" b="0" i="1" smtClean="0">
                              <a:latin typeface="Cambria Math"/>
                              <a:ea typeface="Cambria Math"/>
                            </a:rPr>
                            <m:t>𝑡</m:t>
                          </m:r>
                        </m:sub>
                      </m:sSub>
                    </m:oMath>
                  </m:oMathPara>
                </a14:m>
                <a:endParaRPr kumimoji="1" lang="ja-JP" altLang="en-US" dirty="0"/>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1700057" y="3686760"/>
                <a:ext cx="511294" cy="369332"/>
              </a:xfrm>
              <a:prstGeom prst="rect">
                <a:avLst/>
              </a:prstGeom>
              <a:blipFill rotWithShape="1">
                <a:blip r:embed="rId6"/>
                <a:stretch>
                  <a:fillRect/>
                </a:stretch>
              </a:blipFill>
            </p:spPr>
            <p:txBody>
              <a:bodyPr/>
              <a:lstStyle/>
              <a:p>
                <a:r>
                  <a:rPr lang="ja-JP" altLang="en-US">
                    <a:noFill/>
                  </a:rPr>
                  <a:t> </a:t>
                </a:r>
              </a:p>
            </p:txBody>
          </p:sp>
        </mc:Fallback>
      </mc:AlternateContent>
      <p:cxnSp>
        <p:nvCxnSpPr>
          <p:cNvPr id="37" name="直線コネクタ 36"/>
          <p:cNvCxnSpPr/>
          <p:nvPr/>
        </p:nvCxnSpPr>
        <p:spPr>
          <a:xfrm flipH="1">
            <a:off x="1615402" y="3254170"/>
            <a:ext cx="26758" cy="149812"/>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H="1">
            <a:off x="1911219" y="3635031"/>
            <a:ext cx="137592" cy="2098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681873" y="5142600"/>
            <a:ext cx="7463903" cy="400110"/>
          </a:xfrm>
          <a:prstGeom prst="rect">
            <a:avLst/>
          </a:prstGeom>
          <a:noFill/>
        </p:spPr>
        <p:txBody>
          <a:bodyPr wrap="none" rtlCol="0">
            <a:spAutoFit/>
          </a:bodyPr>
          <a:lstStyle/>
          <a:p>
            <a:r>
              <a:rPr kumimoji="1" lang="ja-JP" altLang="en-US" sz="2000" dirty="0" smtClean="0"/>
              <a:t>影響範囲の中で最も高い選択頻度を持つセルを，</a:t>
            </a:r>
            <a:r>
              <a:rPr kumimoji="1" lang="ja-JP" altLang="en-US" sz="2000" dirty="0" smtClean="0">
                <a:solidFill>
                  <a:srgbClr val="FF0000"/>
                </a:solidFill>
              </a:rPr>
              <a:t>次状態候補</a:t>
            </a:r>
            <a:r>
              <a:rPr kumimoji="1" lang="ja-JP" altLang="en-US" sz="2000" dirty="0" smtClean="0"/>
              <a:t>とする</a:t>
            </a:r>
            <a:endParaRPr kumimoji="1" lang="ja-JP" altLang="en-US" sz="2000" dirty="0"/>
          </a:p>
        </p:txBody>
      </p:sp>
      <mc:AlternateContent xmlns:mc="http://schemas.openxmlformats.org/markup-compatibility/2006" xmlns:a14="http://schemas.microsoft.com/office/drawing/2010/main">
        <mc:Choice Requires="a14">
          <p:sp>
            <p:nvSpPr>
              <p:cNvPr id="42" name="テキスト ボックス 41"/>
              <p:cNvSpPr txBox="1"/>
              <p:nvPr/>
            </p:nvSpPr>
            <p:spPr>
              <a:xfrm>
                <a:off x="5711403" y="2520981"/>
                <a:ext cx="3416320" cy="1338828"/>
              </a:xfrm>
              <a:prstGeom prst="rect">
                <a:avLst/>
              </a:prstGeom>
              <a:noFill/>
            </p:spPr>
            <p:txBody>
              <a:bodyPr wrap="none" spcCol="0" rtlCol="0">
                <a:spAutoFit/>
              </a:bodyPr>
              <a:lstStyle/>
              <a:p>
                <a:pPr>
                  <a:lnSpc>
                    <a:spcPct val="150000"/>
                  </a:lnSpc>
                </a:pPr>
                <a:r>
                  <a:rPr lang="ja-JP" altLang="en-US" dirty="0" smtClean="0"/>
                  <a:t>：</a:t>
                </a:r>
                <a14:m>
                  <m:oMath xmlns:m="http://schemas.openxmlformats.org/officeDocument/2006/math">
                    <m:r>
                      <a:rPr kumimoji="1" lang="en-US" altLang="ja-JP" b="0" i="1" dirty="0" smtClean="0">
                        <a:latin typeface="Cambria Math"/>
                      </a:rPr>
                      <m:t>𝑡</m:t>
                    </m:r>
                  </m:oMath>
                </a14:m>
                <a:r>
                  <a:rPr kumimoji="1" lang="ja-JP" altLang="en-US" dirty="0" smtClean="0"/>
                  <a:t>における状態点の速度</a:t>
                </a:r>
                <a:endParaRPr kumimoji="1" lang="en-US" altLang="ja-JP" dirty="0" smtClean="0"/>
              </a:p>
              <a:p>
                <a:pPr>
                  <a:lnSpc>
                    <a:spcPct val="150000"/>
                  </a:lnSpc>
                </a:pPr>
                <a:r>
                  <a:rPr kumimoji="1" lang="ja-JP" altLang="en-US" dirty="0" smtClean="0"/>
                  <a:t>：影響範囲の半径</a:t>
                </a:r>
                <a:endParaRPr kumimoji="1" lang="en-US" altLang="ja-JP" dirty="0" smtClean="0"/>
              </a:p>
              <a:p>
                <a:pPr>
                  <a:lnSpc>
                    <a:spcPct val="150000"/>
                  </a:lnSpc>
                </a:pPr>
                <a:r>
                  <a:rPr lang="ja-JP" altLang="en-US" dirty="0" smtClean="0"/>
                  <a:t>：中心線からの影響範囲の角度</a:t>
                </a:r>
                <a:endParaRPr lang="en-US" altLang="ja-JP" dirty="0" smtClean="0"/>
              </a:p>
            </p:txBody>
          </p:sp>
        </mc:Choice>
        <mc:Fallback xmlns="">
          <p:sp>
            <p:nvSpPr>
              <p:cNvPr id="42" name="テキスト ボックス 41"/>
              <p:cNvSpPr txBox="1">
                <a:spLocks noRot="1" noChangeAspect="1" noMove="1" noResize="1" noEditPoints="1" noAdjustHandles="1" noChangeArrowheads="1" noChangeShapeType="1" noTextEdit="1"/>
              </p:cNvSpPr>
              <p:nvPr/>
            </p:nvSpPr>
            <p:spPr>
              <a:xfrm>
                <a:off x="5711403" y="2520981"/>
                <a:ext cx="3416320" cy="1338828"/>
              </a:xfrm>
              <a:prstGeom prst="rect">
                <a:avLst/>
              </a:prstGeom>
              <a:blipFill rotWithShape="1">
                <a:blip r:embed="rId7"/>
                <a:stretch>
                  <a:fillRect l="-1607" r="-536" b="-182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6" name="テキスト ボックス 45"/>
              <p:cNvSpPr txBox="1"/>
              <p:nvPr/>
            </p:nvSpPr>
            <p:spPr>
              <a:xfrm>
                <a:off x="5351363" y="2994259"/>
                <a:ext cx="50533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a:rPr>
                          </m:ctrlPr>
                        </m:sSubPr>
                        <m:e>
                          <m:r>
                            <a:rPr kumimoji="1" lang="en-US" altLang="ja-JP" sz="2000" b="0" i="1" smtClean="0">
                              <a:latin typeface="Cambria Math"/>
                            </a:rPr>
                            <m:t>𝑅</m:t>
                          </m:r>
                        </m:e>
                        <m:sub>
                          <m:r>
                            <a:rPr kumimoji="1" lang="en-US" altLang="ja-JP" sz="2000" b="0" i="1" smtClean="0">
                              <a:latin typeface="Cambria Math"/>
                            </a:rPr>
                            <m:t>𝑡</m:t>
                          </m:r>
                        </m:sub>
                      </m:sSub>
                    </m:oMath>
                  </m:oMathPara>
                </a14:m>
                <a:endParaRPr kumimoji="1" lang="en-US" altLang="ja-JP" sz="2000" b="0" dirty="0" smtClean="0"/>
              </a:p>
            </p:txBody>
          </p:sp>
        </mc:Choice>
        <mc:Fallback xmlns="">
          <p:sp>
            <p:nvSpPr>
              <p:cNvPr id="46" name="テキスト ボックス 45"/>
              <p:cNvSpPr txBox="1">
                <a:spLocks noRot="1" noChangeAspect="1" noMove="1" noResize="1" noEditPoints="1" noAdjustHandles="1" noChangeArrowheads="1" noChangeShapeType="1" noTextEdit="1"/>
              </p:cNvSpPr>
              <p:nvPr/>
            </p:nvSpPr>
            <p:spPr>
              <a:xfrm>
                <a:off x="5351363" y="2994259"/>
                <a:ext cx="505330" cy="400110"/>
              </a:xfrm>
              <a:prstGeom prst="rect">
                <a:avLst/>
              </a:prstGeom>
              <a:blipFill rotWithShape="1">
                <a:blip r:embed="rId8"/>
                <a:stretch>
                  <a:fillRect b="-151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7" name="テキスト ボックス 46"/>
              <p:cNvSpPr txBox="1"/>
              <p:nvPr/>
            </p:nvSpPr>
            <p:spPr>
              <a:xfrm>
                <a:off x="5351363" y="3417015"/>
                <a:ext cx="54816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a:rPr>
                          </m:ctrlPr>
                        </m:sSubPr>
                        <m:e>
                          <m:r>
                            <m:rPr>
                              <m:sty m:val="p"/>
                            </m:rPr>
                            <a:rPr kumimoji="1" lang="el-GR" altLang="ja-JP" sz="2000" b="0" i="1" smtClean="0">
                              <a:latin typeface="Cambria Math"/>
                              <a:ea typeface="Cambria Math"/>
                            </a:rPr>
                            <m:t>Φ</m:t>
                          </m:r>
                        </m:e>
                        <m:sub>
                          <m:r>
                            <a:rPr kumimoji="1" lang="en-US" altLang="ja-JP" sz="2000" b="0" i="1" smtClean="0">
                              <a:latin typeface="Cambria Math"/>
                            </a:rPr>
                            <m:t>𝑡</m:t>
                          </m:r>
                        </m:sub>
                      </m:sSub>
                    </m:oMath>
                  </m:oMathPara>
                </a14:m>
                <a:endParaRPr kumimoji="1" lang="en-US" altLang="ja-JP" sz="2000" b="0" dirty="0" smtClean="0"/>
              </a:p>
            </p:txBody>
          </p:sp>
        </mc:Choice>
        <mc:Fallback xmlns="">
          <p:sp>
            <p:nvSpPr>
              <p:cNvPr id="47" name="テキスト ボックス 46"/>
              <p:cNvSpPr txBox="1">
                <a:spLocks noRot="1" noChangeAspect="1" noMove="1" noResize="1" noEditPoints="1" noAdjustHandles="1" noChangeArrowheads="1" noChangeShapeType="1" noTextEdit="1"/>
              </p:cNvSpPr>
              <p:nvPr/>
            </p:nvSpPr>
            <p:spPr>
              <a:xfrm>
                <a:off x="5351363" y="3417015"/>
                <a:ext cx="548163" cy="400110"/>
              </a:xfrm>
              <a:prstGeom prst="rect">
                <a:avLst/>
              </a:prstGeom>
              <a:blipFill rotWithShape="1">
                <a:blip r:embed="rId9"/>
                <a:stretch>
                  <a:fillRect b="-30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8" name="テキスト ボックス 47"/>
              <p:cNvSpPr txBox="1"/>
              <p:nvPr/>
            </p:nvSpPr>
            <p:spPr>
              <a:xfrm>
                <a:off x="5351363" y="2552919"/>
                <a:ext cx="48314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a:rPr>
                          </m:ctrlPr>
                        </m:sSubPr>
                        <m:e>
                          <m:r>
                            <a:rPr kumimoji="1" lang="en-US" altLang="ja-JP" sz="2000" b="0" i="1" smtClean="0">
                              <a:latin typeface="Cambria Math"/>
                            </a:rPr>
                            <m:t>𝑣</m:t>
                          </m:r>
                        </m:e>
                        <m:sub>
                          <m:r>
                            <a:rPr kumimoji="1" lang="en-US" altLang="ja-JP" sz="2000" b="0" i="1" smtClean="0">
                              <a:latin typeface="Cambria Math"/>
                            </a:rPr>
                            <m:t>𝑡</m:t>
                          </m:r>
                        </m:sub>
                      </m:sSub>
                    </m:oMath>
                  </m:oMathPara>
                </a14:m>
                <a:endParaRPr kumimoji="1" lang="en-US" altLang="ja-JP" sz="2000" b="0" dirty="0" smtClean="0"/>
              </a:p>
            </p:txBody>
          </p:sp>
        </mc:Choice>
        <mc:Fallback xmlns="">
          <p:sp>
            <p:nvSpPr>
              <p:cNvPr id="48" name="テキスト ボックス 47"/>
              <p:cNvSpPr txBox="1">
                <a:spLocks noRot="1" noChangeAspect="1" noMove="1" noResize="1" noEditPoints="1" noAdjustHandles="1" noChangeArrowheads="1" noChangeShapeType="1" noTextEdit="1"/>
              </p:cNvSpPr>
              <p:nvPr/>
            </p:nvSpPr>
            <p:spPr>
              <a:xfrm>
                <a:off x="5351363" y="2552919"/>
                <a:ext cx="483145" cy="400110"/>
              </a:xfrm>
              <a:prstGeom prst="rect">
                <a:avLst/>
              </a:prstGeom>
              <a:blipFill rotWithShape="1">
                <a:blip r:embed="rId10"/>
                <a:stretch>
                  <a:fillRect b="-307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182991662"/>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8424"/>
            <a:ext cx="8041440" cy="1442674"/>
          </a:xfrm>
        </p:spPr>
        <p:txBody>
          <a:bodyPr/>
          <a:lstStyle/>
          <a:p>
            <a:r>
              <a:rPr kumimoji="1" lang="ja-JP" altLang="en-US" dirty="0" smtClean="0"/>
              <a:t>力の計算</a:t>
            </a:r>
            <a:endParaRPr kumimoji="1" lang="ja-JP" altLang="en-US" dirty="0"/>
          </a:p>
        </p:txBody>
      </p:sp>
      <p:grpSp>
        <p:nvGrpSpPr>
          <p:cNvPr id="4" name="グループ化 3"/>
          <p:cNvGrpSpPr/>
          <p:nvPr/>
        </p:nvGrpSpPr>
        <p:grpSpPr>
          <a:xfrm>
            <a:off x="1221568" y="2452400"/>
            <a:ext cx="3052362" cy="2210956"/>
            <a:chOff x="1295400" y="1447800"/>
            <a:chExt cx="3052362" cy="2210956"/>
          </a:xfrm>
        </p:grpSpPr>
        <p:sp>
          <p:nvSpPr>
            <p:cNvPr id="5" name="Line 44"/>
            <p:cNvSpPr>
              <a:spLocks noChangeShapeType="1"/>
            </p:cNvSpPr>
            <p:nvPr/>
          </p:nvSpPr>
          <p:spPr bwMode="auto">
            <a:xfrm flipV="1">
              <a:off x="1676400" y="1524000"/>
              <a:ext cx="0" cy="21336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 name="Line 45"/>
            <p:cNvSpPr>
              <a:spLocks noChangeShapeType="1"/>
            </p:cNvSpPr>
            <p:nvPr/>
          </p:nvSpPr>
          <p:spPr bwMode="auto">
            <a:xfrm flipV="1">
              <a:off x="1676400" y="3657600"/>
              <a:ext cx="243840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 name="Line 48"/>
            <p:cNvSpPr>
              <a:spLocks noChangeShapeType="1"/>
            </p:cNvSpPr>
            <p:nvPr/>
          </p:nvSpPr>
          <p:spPr bwMode="auto">
            <a:xfrm>
              <a:off x="1676400" y="33528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 name="Line 49"/>
            <p:cNvSpPr>
              <a:spLocks noChangeShapeType="1"/>
            </p:cNvSpPr>
            <p:nvPr/>
          </p:nvSpPr>
          <p:spPr bwMode="auto">
            <a:xfrm>
              <a:off x="1676400" y="30480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 name="Line 50"/>
            <p:cNvSpPr>
              <a:spLocks noChangeShapeType="1"/>
            </p:cNvSpPr>
            <p:nvPr/>
          </p:nvSpPr>
          <p:spPr bwMode="auto">
            <a:xfrm>
              <a:off x="1676400" y="27432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Line 51"/>
            <p:cNvSpPr>
              <a:spLocks noChangeShapeType="1"/>
            </p:cNvSpPr>
            <p:nvPr/>
          </p:nvSpPr>
          <p:spPr bwMode="auto">
            <a:xfrm>
              <a:off x="1676400" y="24384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Line 52"/>
            <p:cNvSpPr>
              <a:spLocks noChangeShapeType="1"/>
            </p:cNvSpPr>
            <p:nvPr/>
          </p:nvSpPr>
          <p:spPr bwMode="auto">
            <a:xfrm>
              <a:off x="1676400" y="21336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Line 53"/>
            <p:cNvSpPr>
              <a:spLocks noChangeShapeType="1"/>
            </p:cNvSpPr>
            <p:nvPr/>
          </p:nvSpPr>
          <p:spPr bwMode="auto">
            <a:xfrm>
              <a:off x="1676400" y="18288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 name="Line 54"/>
            <p:cNvSpPr>
              <a:spLocks noChangeShapeType="1"/>
            </p:cNvSpPr>
            <p:nvPr/>
          </p:nvSpPr>
          <p:spPr bwMode="auto">
            <a:xfrm flipV="1">
              <a:off x="1981200" y="1710906"/>
              <a:ext cx="0" cy="194669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Line 55"/>
            <p:cNvSpPr>
              <a:spLocks noChangeShapeType="1"/>
            </p:cNvSpPr>
            <p:nvPr/>
          </p:nvSpPr>
          <p:spPr bwMode="auto">
            <a:xfrm flipV="1">
              <a:off x="2285999" y="1710906"/>
              <a:ext cx="2875" cy="194669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Line 56"/>
            <p:cNvSpPr>
              <a:spLocks noChangeShapeType="1"/>
            </p:cNvSpPr>
            <p:nvPr/>
          </p:nvSpPr>
          <p:spPr bwMode="auto">
            <a:xfrm flipV="1">
              <a:off x="2590800" y="1679274"/>
              <a:ext cx="0" cy="19783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Line 57"/>
            <p:cNvSpPr>
              <a:spLocks noChangeShapeType="1"/>
            </p:cNvSpPr>
            <p:nvPr/>
          </p:nvSpPr>
          <p:spPr bwMode="auto">
            <a:xfrm flipH="1" flipV="1">
              <a:off x="2889848" y="1679275"/>
              <a:ext cx="5751" cy="19783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Line 58"/>
            <p:cNvSpPr>
              <a:spLocks noChangeShapeType="1"/>
            </p:cNvSpPr>
            <p:nvPr/>
          </p:nvSpPr>
          <p:spPr bwMode="auto">
            <a:xfrm flipV="1">
              <a:off x="3200400" y="16764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Line 59"/>
            <p:cNvSpPr>
              <a:spLocks noChangeShapeType="1"/>
            </p:cNvSpPr>
            <p:nvPr/>
          </p:nvSpPr>
          <p:spPr bwMode="auto">
            <a:xfrm flipV="1">
              <a:off x="3505200" y="16764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Line 60"/>
            <p:cNvSpPr>
              <a:spLocks noChangeShapeType="1"/>
            </p:cNvSpPr>
            <p:nvPr/>
          </p:nvSpPr>
          <p:spPr bwMode="auto">
            <a:xfrm flipV="1">
              <a:off x="3810000" y="16764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mc:AlternateContent xmlns:mc="http://schemas.openxmlformats.org/markup-compatibility/2006" xmlns:a14="http://schemas.microsoft.com/office/drawing/2010/main">
          <mc:Choice Requires="a14">
            <p:sp>
              <p:nvSpPr>
                <p:cNvPr id="20" name="テキスト ボックス 19"/>
                <p:cNvSpPr txBox="1"/>
                <p:nvPr/>
              </p:nvSpPr>
              <p:spPr>
                <a:xfrm>
                  <a:off x="1295400" y="1447800"/>
                  <a:ext cx="3853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a:rPr>
                          <m:t>𝜃</m:t>
                        </m:r>
                      </m:oMath>
                    </m:oMathPara>
                  </a14:m>
                  <a:endParaRPr kumimoji="1" lang="ja-JP" altLang="en-US" dirty="0"/>
                </a:p>
              </p:txBody>
            </p:sp>
          </mc:Choice>
          <mc:Fallback xmlns="">
            <p:sp>
              <p:nvSpPr>
                <p:cNvPr id="3" name="テキスト ボックス 21"/>
                <p:cNvSpPr txBox="1">
                  <a:spLocks noRot="1" noChangeAspect="1" noMove="1" noResize="1" noEditPoints="1" noAdjustHandles="1" noChangeArrowheads="1" noChangeShapeType="1" noTextEdit="1"/>
                </p:cNvSpPr>
                <p:nvPr/>
              </p:nvSpPr>
              <p:spPr>
                <a:xfrm>
                  <a:off x="1295400" y="1447800"/>
                  <a:ext cx="385362" cy="369332"/>
                </a:xfrm>
                <a:prstGeom prst="rect">
                  <a:avLst/>
                </a:prstGeom>
                <a:blipFill rotWithShape="1">
                  <a:blip r:embed="rId2" cstate="print"/>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p:cNvSpPr txBox="1"/>
                <p:nvPr/>
              </p:nvSpPr>
              <p:spPr>
                <a:xfrm>
                  <a:off x="3962400" y="3276600"/>
                  <a:ext cx="385362" cy="3821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ja-JP" altLang="en-US" i="1" smtClean="0">
                                <a:latin typeface="Cambria Math"/>
                              </a:rPr>
                            </m:ctrlPr>
                          </m:accPr>
                          <m:e>
                            <m:r>
                              <a:rPr kumimoji="1" lang="ja-JP" altLang="en-US" i="1" smtClean="0">
                                <a:latin typeface="Cambria Math"/>
                              </a:rPr>
                              <m:t>𝜃</m:t>
                            </m:r>
                          </m:e>
                        </m:acc>
                      </m:oMath>
                    </m:oMathPara>
                  </a14:m>
                  <a:endParaRPr kumimoji="1" lang="ja-JP" altLang="en-US" dirty="0"/>
                </a:p>
              </p:txBody>
            </p:sp>
          </mc:Choice>
          <mc:Fallback xmlns="">
            <p:sp>
              <p:nvSpPr>
                <p:cNvPr id="76" name="テキスト ボックス 75"/>
                <p:cNvSpPr txBox="1">
                  <a:spLocks noRot="1" noChangeAspect="1" noMove="1" noResize="1" noEditPoints="1" noAdjustHandles="1" noChangeArrowheads="1" noChangeShapeType="1" noTextEdit="1"/>
                </p:cNvSpPr>
                <p:nvPr/>
              </p:nvSpPr>
              <p:spPr>
                <a:xfrm>
                  <a:off x="3962400" y="3276600"/>
                  <a:ext cx="385362" cy="382156"/>
                </a:xfrm>
                <a:prstGeom prst="rect">
                  <a:avLst/>
                </a:prstGeom>
                <a:blipFill rotWithShape="1">
                  <a:blip r:embed="rId3" cstate="print"/>
                  <a:stretch>
                    <a:fillRect r="-1587"/>
                  </a:stretch>
                </a:blipFill>
              </p:spPr>
              <p:txBody>
                <a:bodyPr/>
                <a:lstStyle/>
                <a:p>
                  <a:r>
                    <a:rPr lang="ja-JP" altLang="en-US">
                      <a:noFill/>
                    </a:rPr>
                    <a:t> </a:t>
                  </a:r>
                </a:p>
              </p:txBody>
            </p:sp>
          </mc:Fallback>
        </mc:AlternateContent>
      </p:grpSp>
      <p:sp>
        <p:nvSpPr>
          <p:cNvPr id="22" name="円/楕円 21"/>
          <p:cNvSpPr/>
          <p:nvPr/>
        </p:nvSpPr>
        <p:spPr>
          <a:xfrm>
            <a:off x="2216530" y="3900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矢印コネクタ 22"/>
          <p:cNvCxnSpPr/>
          <p:nvPr/>
        </p:nvCxnSpPr>
        <p:spPr>
          <a:xfrm flipV="1">
            <a:off x="2279072" y="3608975"/>
            <a:ext cx="381000" cy="381000"/>
          </a:xfrm>
          <a:prstGeom prst="straightConnector1">
            <a:avLst/>
          </a:prstGeom>
          <a:ln w="25400">
            <a:solidFill>
              <a:srgbClr val="EE5C5C"/>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テキスト ボックス 23"/>
              <p:cNvSpPr txBox="1"/>
              <p:nvPr/>
            </p:nvSpPr>
            <p:spPr>
              <a:xfrm>
                <a:off x="2368930" y="3774399"/>
                <a:ext cx="591444" cy="369332"/>
              </a:xfrm>
              <a:prstGeom prst="rect">
                <a:avLst/>
              </a:prstGeom>
              <a:noFill/>
            </p:spPr>
            <p:txBody>
              <a:bodyPr wrap="none" rtlCol="0">
                <a:spAutoFit/>
              </a:bodyPr>
              <a:lstStyle/>
              <a:p>
                <a14:m>
                  <m:oMath xmlns:m="http://schemas.openxmlformats.org/officeDocument/2006/math">
                    <m:sSub>
                      <m:sSubPr>
                        <m:ctrlPr>
                          <a:rPr kumimoji="1" lang="en-US" altLang="ja-JP" i="1" smtClean="0">
                            <a:latin typeface="Cambria Math"/>
                          </a:rPr>
                        </m:ctrlPr>
                      </m:sSubPr>
                      <m:e>
                        <m:r>
                          <a:rPr kumimoji="1" lang="en-US" altLang="ja-JP" b="1" i="1" smtClean="0">
                            <a:latin typeface="Cambria Math"/>
                          </a:rPr>
                          <m:t>(</m:t>
                        </m:r>
                        <m:r>
                          <a:rPr kumimoji="1" lang="en-US" altLang="ja-JP" b="1" i="1" smtClean="0">
                            <a:latin typeface="Cambria Math"/>
                          </a:rPr>
                          <m:t>𝒗</m:t>
                        </m:r>
                      </m:e>
                      <m:sub>
                        <m:r>
                          <a:rPr kumimoji="1" lang="en-US" altLang="ja-JP" b="0" i="1" smtClean="0">
                            <a:latin typeface="Cambria Math"/>
                          </a:rPr>
                          <m:t>𝑡</m:t>
                        </m:r>
                      </m:sub>
                    </m:sSub>
                  </m:oMath>
                </a14:m>
                <a:r>
                  <a:rPr kumimoji="1" lang="en-US" altLang="ja-JP" dirty="0" smtClean="0"/>
                  <a:t>)</a:t>
                </a:r>
                <a:endParaRPr kumimoji="1" lang="ja-JP" altLang="en-US"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2368930" y="3774399"/>
                <a:ext cx="591444" cy="369332"/>
              </a:xfrm>
              <a:prstGeom prst="rect">
                <a:avLst/>
              </a:prstGeom>
              <a:blipFill rotWithShape="1">
                <a:blip r:embed="rId4"/>
                <a:stretch>
                  <a:fillRect l="-3093" t="-9836" r="-8247" b="-22951"/>
                </a:stretch>
              </a:blipFill>
            </p:spPr>
            <p:txBody>
              <a:bodyPr/>
              <a:lstStyle/>
              <a:p>
                <a:r>
                  <a:rPr lang="ja-JP" altLang="en-US">
                    <a:noFill/>
                  </a:rPr>
                  <a:t> </a:t>
                </a:r>
              </a:p>
            </p:txBody>
          </p:sp>
        </mc:Fallback>
      </mc:AlternateContent>
      <p:sp>
        <p:nvSpPr>
          <p:cNvPr id="25" name="正方形/長方形 24"/>
          <p:cNvSpPr/>
          <p:nvPr/>
        </p:nvSpPr>
        <p:spPr>
          <a:xfrm>
            <a:off x="1911730" y="3138034"/>
            <a:ext cx="304800" cy="304799"/>
          </a:xfrm>
          <a:prstGeom prst="rect">
            <a:avLst/>
          </a:prstGeom>
          <a:solidFill>
            <a:srgbClr val="FF656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矢印コネクタ 25"/>
          <p:cNvCxnSpPr/>
          <p:nvPr/>
        </p:nvCxnSpPr>
        <p:spPr>
          <a:xfrm flipH="1" flipV="1">
            <a:off x="2064130" y="3290433"/>
            <a:ext cx="228600" cy="685967"/>
          </a:xfrm>
          <a:prstGeom prst="straightConnector1">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V="1">
            <a:off x="2292730" y="2909600"/>
            <a:ext cx="175354" cy="1044482"/>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テキスト ボックス 27"/>
              <p:cNvSpPr txBox="1"/>
              <p:nvPr/>
            </p:nvSpPr>
            <p:spPr>
              <a:xfrm>
                <a:off x="2450474" y="2757200"/>
                <a:ext cx="816955" cy="3742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sSup>
                            <m:sSupPr>
                              <m:ctrlPr>
                                <a:rPr kumimoji="1" lang="en-US" altLang="ja-JP" b="0" i="1" smtClean="0">
                                  <a:latin typeface="Cambria Math"/>
                                </a:rPr>
                              </m:ctrlPr>
                            </m:sSupPr>
                            <m:e>
                              <m:r>
                                <a:rPr kumimoji="1" lang="en-US" altLang="ja-JP" b="1" i="1" smtClean="0">
                                  <a:latin typeface="Cambria Math"/>
                                </a:rPr>
                                <m:t>𝒗</m:t>
                              </m:r>
                            </m:e>
                            <m:sup>
                              <m:r>
                                <a:rPr kumimoji="1" lang="en-US" altLang="ja-JP" b="0" i="1" smtClean="0">
                                  <a:latin typeface="Cambria Math"/>
                                </a:rPr>
                                <m:t>𝑑</m:t>
                              </m:r>
                            </m:sup>
                          </m:sSup>
                        </m:e>
                        <m:sub>
                          <m:r>
                            <a:rPr kumimoji="1" lang="en-US" altLang="ja-JP" b="0" i="1" smtClean="0">
                              <a:latin typeface="Cambria Math"/>
                            </a:rPr>
                            <m:t>𝑡</m:t>
                          </m:r>
                          <m:r>
                            <a:rPr kumimoji="1" lang="en-US" altLang="ja-JP" b="0" i="1" smtClean="0">
                              <a:latin typeface="Cambria Math"/>
                            </a:rPr>
                            <m:t>+1</m:t>
                          </m:r>
                        </m:sub>
                      </m:sSub>
                    </m:oMath>
                  </m:oMathPara>
                </a14:m>
                <a:endParaRPr kumimoji="1" lang="ja-JP" altLang="en-US" dirty="0"/>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2450474" y="2757200"/>
                <a:ext cx="816955" cy="374270"/>
              </a:xfrm>
              <a:prstGeom prst="rect">
                <a:avLst/>
              </a:prstGeom>
              <a:blipFill rotWithShape="1">
                <a:blip r:embed="rId5"/>
                <a:stretch>
                  <a:fillRect/>
                </a:stretch>
              </a:blipFill>
            </p:spPr>
            <p:txBody>
              <a:bodyPr/>
              <a:lstStyle/>
              <a:p>
                <a:r>
                  <a:rPr lang="ja-JP" altLang="en-US">
                    <a:noFill/>
                  </a:rPr>
                  <a:t> </a:t>
                </a:r>
              </a:p>
            </p:txBody>
          </p:sp>
        </mc:Fallback>
      </mc:AlternateContent>
      <p:cxnSp>
        <p:nvCxnSpPr>
          <p:cNvPr id="29" name="直線コネクタ 28"/>
          <p:cNvCxnSpPr/>
          <p:nvPr/>
        </p:nvCxnSpPr>
        <p:spPr>
          <a:xfrm flipV="1">
            <a:off x="2064130" y="2941866"/>
            <a:ext cx="378126" cy="348568"/>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flipV="1">
            <a:off x="2442256" y="2942032"/>
            <a:ext cx="217816" cy="666943"/>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テキスト ボックス 30"/>
              <p:cNvSpPr txBox="1"/>
              <p:nvPr/>
            </p:nvSpPr>
            <p:spPr>
              <a:xfrm>
                <a:off x="1250827" y="3558375"/>
                <a:ext cx="10068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𝑎</m:t>
                          </m:r>
                        </m:e>
                        <m:sub>
                          <m:r>
                            <a:rPr kumimoji="1" lang="en-US" altLang="ja-JP" b="0" i="1" smtClean="0">
                              <a:latin typeface="Cambria Math"/>
                            </a:rPr>
                            <m:t>𝑡</m:t>
                          </m:r>
                        </m:sub>
                      </m:sSub>
                      <m:r>
                        <a:rPr kumimoji="1" lang="en-US" altLang="ja-JP" b="0" i="1" smtClean="0">
                          <a:latin typeface="Cambria Math"/>
                          <a:ea typeface="Cambria Math"/>
                        </a:rPr>
                        <m:t>×∆</m:t>
                      </m:r>
                      <m:r>
                        <a:rPr kumimoji="1" lang="en-US" altLang="ja-JP" b="0" i="1" smtClean="0">
                          <a:latin typeface="Cambria Math"/>
                          <a:ea typeface="Cambria Math"/>
                        </a:rPr>
                        <m:t>𝑇</m:t>
                      </m:r>
                    </m:oMath>
                  </m:oMathPara>
                </a14:m>
                <a:endParaRPr kumimoji="1" lang="ja-JP" altLang="en-US" dirty="0"/>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1250827" y="3558375"/>
                <a:ext cx="1006879" cy="369332"/>
              </a:xfrm>
              <a:prstGeom prst="rect">
                <a:avLst/>
              </a:prstGeom>
              <a:blipFill rotWithShape="1">
                <a:blip r:embed="rId6"/>
                <a:stretch>
                  <a:fillRect/>
                </a:stretch>
              </a:blipFill>
            </p:spPr>
            <p:txBody>
              <a:bodyPr/>
              <a:lstStyle/>
              <a:p>
                <a:r>
                  <a:rPr lang="ja-JP" altLang="en-US">
                    <a:noFill/>
                  </a:rPr>
                  <a:t> </a:t>
                </a:r>
              </a:p>
            </p:txBody>
          </p:sp>
        </mc:Fallback>
      </mc:AlternateContent>
      <p:cxnSp>
        <p:nvCxnSpPr>
          <p:cNvPr id="32" name="直線コネクタ 31"/>
          <p:cNvCxnSpPr/>
          <p:nvPr/>
        </p:nvCxnSpPr>
        <p:spPr>
          <a:xfrm flipH="1">
            <a:off x="1414249" y="3812333"/>
            <a:ext cx="838945" cy="455346"/>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111593" y="1535208"/>
            <a:ext cx="1653017" cy="830997"/>
          </a:xfrm>
          <a:prstGeom prst="rect">
            <a:avLst/>
          </a:prstGeom>
          <a:noFill/>
        </p:spPr>
        <p:txBody>
          <a:bodyPr wrap="none" rtlCol="0">
            <a:spAutoFit/>
          </a:bodyPr>
          <a:lstStyle/>
          <a:p>
            <a:r>
              <a:rPr lang="ja-JP" altLang="en-US" sz="1600" dirty="0" smtClean="0"/>
              <a:t>このステップから</a:t>
            </a:r>
            <a:endParaRPr lang="en-US" altLang="ja-JP" sz="1600" dirty="0" smtClean="0"/>
          </a:p>
          <a:p>
            <a:r>
              <a:rPr lang="ja-JP" altLang="en-US" sz="1600" dirty="0" smtClean="0"/>
              <a:t>次</a:t>
            </a:r>
            <a:r>
              <a:rPr kumimoji="1" lang="ja-JP" altLang="en-US" sz="1600" dirty="0" smtClean="0"/>
              <a:t>のステップまで</a:t>
            </a:r>
            <a:endParaRPr kumimoji="1" lang="en-US" altLang="ja-JP" sz="1600" dirty="0" smtClean="0"/>
          </a:p>
          <a:p>
            <a:r>
              <a:rPr kumimoji="1" lang="ja-JP" altLang="en-US" sz="1600" dirty="0" smtClean="0"/>
              <a:t>の速度</a:t>
            </a:r>
            <a:endParaRPr kumimoji="1" lang="ja-JP" altLang="en-US" sz="1600" dirty="0"/>
          </a:p>
        </p:txBody>
      </p:sp>
      <p:cxnSp>
        <p:nvCxnSpPr>
          <p:cNvPr id="34" name="直線コネクタ 33"/>
          <p:cNvCxnSpPr/>
          <p:nvPr/>
        </p:nvCxnSpPr>
        <p:spPr>
          <a:xfrm>
            <a:off x="1606930" y="2143476"/>
            <a:ext cx="773477" cy="994724"/>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861528" y="2300000"/>
            <a:ext cx="489236" cy="369332"/>
          </a:xfrm>
          <a:prstGeom prst="rect">
            <a:avLst/>
          </a:prstGeom>
          <a:noFill/>
        </p:spPr>
        <p:txBody>
          <a:bodyPr wrap="none" rtlCol="0">
            <a:spAutoFit/>
          </a:bodyPr>
          <a:lstStyle/>
          <a:p>
            <a:r>
              <a:rPr kumimoji="1" lang="en-US" altLang="ja-JP" dirty="0" smtClean="0"/>
              <a:t>(3)</a:t>
            </a:r>
            <a:endParaRPr kumimoji="1" lang="ja-JP" altLang="en-US" dirty="0"/>
          </a:p>
        </p:txBody>
      </p:sp>
      <mc:AlternateContent xmlns:mc="http://schemas.openxmlformats.org/markup-compatibility/2006" xmlns:a14="http://schemas.microsoft.com/office/drawing/2010/main">
        <mc:Choice Requires="a14">
          <p:sp>
            <p:nvSpPr>
              <p:cNvPr id="38" name="テキスト ボックス 37"/>
              <p:cNvSpPr txBox="1"/>
              <p:nvPr/>
            </p:nvSpPr>
            <p:spPr>
              <a:xfrm>
                <a:off x="4853955" y="2540008"/>
                <a:ext cx="3416320" cy="2169825"/>
              </a:xfrm>
              <a:prstGeom prst="rect">
                <a:avLst/>
              </a:prstGeom>
              <a:noFill/>
            </p:spPr>
            <p:txBody>
              <a:bodyPr wrap="none" spcCol="0" rtlCol="0">
                <a:spAutoFit/>
              </a:bodyPr>
              <a:lstStyle/>
              <a:p>
                <a:pPr>
                  <a:lnSpc>
                    <a:spcPct val="150000"/>
                  </a:lnSpc>
                </a:pPr>
                <a:r>
                  <a:rPr lang="ja-JP" altLang="en-US" dirty="0" smtClean="0"/>
                  <a:t>：</a:t>
                </a:r>
                <a14:m>
                  <m:oMath xmlns:m="http://schemas.openxmlformats.org/officeDocument/2006/math">
                    <m:r>
                      <a:rPr kumimoji="1" lang="en-US" altLang="ja-JP" b="0" i="1" dirty="0" smtClean="0">
                        <a:latin typeface="Cambria Math"/>
                      </a:rPr>
                      <m:t>𝑡</m:t>
                    </m:r>
                  </m:oMath>
                </a14:m>
                <a:r>
                  <a:rPr kumimoji="1" lang="ja-JP" altLang="en-US" dirty="0" smtClean="0"/>
                  <a:t>における状態点の速度</a:t>
                </a:r>
                <a:endParaRPr kumimoji="1" lang="en-US" altLang="ja-JP" dirty="0" smtClean="0"/>
              </a:p>
              <a:p>
                <a:pPr>
                  <a:lnSpc>
                    <a:spcPct val="150000"/>
                  </a:lnSpc>
                </a:pPr>
                <a:r>
                  <a:rPr lang="ja-JP" altLang="en-US" dirty="0"/>
                  <a:t>：次状態値を求めるための速度</a:t>
                </a:r>
                <a:endParaRPr lang="en-US" altLang="ja-JP" dirty="0"/>
              </a:p>
              <a:p>
                <a:pPr>
                  <a:lnSpc>
                    <a:spcPct val="150000"/>
                  </a:lnSpc>
                </a:pPr>
                <a:r>
                  <a:rPr lang="ja-JP" altLang="en-US" dirty="0"/>
                  <a:t>：状態点に加える加速度</a:t>
                </a:r>
                <a:endParaRPr lang="en-US" altLang="ja-JP" dirty="0"/>
              </a:p>
              <a:p>
                <a:pPr>
                  <a:lnSpc>
                    <a:spcPct val="150000"/>
                  </a:lnSpc>
                </a:pPr>
                <a:r>
                  <a:rPr lang="ja-JP" altLang="en-US" dirty="0"/>
                  <a:t>：動作サンプリング時間</a:t>
                </a:r>
                <a:endParaRPr lang="en-US" altLang="ja-JP" dirty="0"/>
              </a:p>
              <a:p>
                <a:pPr>
                  <a:lnSpc>
                    <a:spcPct val="150000"/>
                  </a:lnSpc>
                </a:pPr>
                <a:endParaRPr kumimoji="1" lang="en-US" altLang="ja-JP" dirty="0" smtClean="0"/>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4853955" y="2540008"/>
                <a:ext cx="3416320" cy="2169825"/>
              </a:xfrm>
              <a:prstGeom prst="rect">
                <a:avLst/>
              </a:prstGeom>
              <a:blipFill rotWithShape="1">
                <a:blip r:embed="rId7"/>
                <a:stretch>
                  <a:fillRect l="-1426" r="-53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テキスト ボックス 43"/>
              <p:cNvSpPr txBox="1"/>
              <p:nvPr/>
            </p:nvSpPr>
            <p:spPr>
              <a:xfrm>
                <a:off x="4536027" y="2601563"/>
                <a:ext cx="48314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a:rPr>
                          </m:ctrlPr>
                        </m:sSubPr>
                        <m:e>
                          <m:r>
                            <a:rPr kumimoji="1" lang="en-US" altLang="ja-JP" sz="2000" b="0" i="1" smtClean="0">
                              <a:latin typeface="Cambria Math"/>
                            </a:rPr>
                            <m:t>𝑣</m:t>
                          </m:r>
                        </m:e>
                        <m:sub>
                          <m:r>
                            <a:rPr kumimoji="1" lang="en-US" altLang="ja-JP" sz="2000" b="0" i="1" smtClean="0">
                              <a:latin typeface="Cambria Math"/>
                            </a:rPr>
                            <m:t>𝑡</m:t>
                          </m:r>
                        </m:sub>
                      </m:sSub>
                    </m:oMath>
                  </m:oMathPara>
                </a14:m>
                <a:endParaRPr kumimoji="1" lang="en-US" altLang="ja-JP" sz="2000" b="0" dirty="0" smtClean="0"/>
              </a:p>
            </p:txBody>
          </p:sp>
        </mc:Choice>
        <mc:Fallback xmlns="">
          <p:sp>
            <p:nvSpPr>
              <p:cNvPr id="44" name="テキスト ボックス 43"/>
              <p:cNvSpPr txBox="1">
                <a:spLocks noRot="1" noChangeAspect="1" noMove="1" noResize="1" noEditPoints="1" noAdjustHandles="1" noChangeArrowheads="1" noChangeShapeType="1" noTextEdit="1"/>
              </p:cNvSpPr>
              <p:nvPr/>
            </p:nvSpPr>
            <p:spPr>
              <a:xfrm>
                <a:off x="4536027" y="2601563"/>
                <a:ext cx="483145" cy="400110"/>
              </a:xfrm>
              <a:prstGeom prst="rect">
                <a:avLst/>
              </a:prstGeom>
              <a:blipFill rotWithShape="1">
                <a:blip r:embed="rId8"/>
                <a:stretch>
                  <a:fillRect b="-3077"/>
                </a:stretch>
              </a:blipFill>
            </p:spPr>
            <p:txBody>
              <a:bodyPr/>
              <a:lstStyle/>
              <a:p>
                <a:r>
                  <a:rPr lang="ja-JP" altLang="en-US">
                    <a:noFill/>
                  </a:rPr>
                  <a:t> </a:t>
                </a:r>
              </a:p>
            </p:txBody>
          </p:sp>
        </mc:Fallback>
      </mc:AlternateContent>
      <p:sp>
        <p:nvSpPr>
          <p:cNvPr id="49" name="テキスト ボックス 48"/>
          <p:cNvSpPr txBox="1"/>
          <p:nvPr/>
        </p:nvSpPr>
        <p:spPr>
          <a:xfrm>
            <a:off x="385498" y="3999715"/>
            <a:ext cx="1172116" cy="584775"/>
          </a:xfrm>
          <a:prstGeom prst="rect">
            <a:avLst/>
          </a:prstGeom>
          <a:noFill/>
        </p:spPr>
        <p:txBody>
          <a:bodyPr wrap="none" rtlCol="0">
            <a:spAutoFit/>
          </a:bodyPr>
          <a:lstStyle/>
          <a:p>
            <a:r>
              <a:rPr kumimoji="1" lang="ja-JP" altLang="en-US" sz="1600" dirty="0" smtClean="0"/>
              <a:t>状態を</a:t>
            </a:r>
            <a:endParaRPr kumimoji="1" lang="en-US" altLang="ja-JP" sz="1600" dirty="0" smtClean="0"/>
          </a:p>
          <a:p>
            <a:r>
              <a:rPr kumimoji="1" lang="ja-JP" altLang="en-US" sz="1600" dirty="0" smtClean="0"/>
              <a:t>引き込む力</a:t>
            </a:r>
            <a:endParaRPr kumimoji="1" lang="ja-JP" altLang="en-US" sz="1600" dirty="0"/>
          </a:p>
        </p:txBody>
      </p:sp>
      <mc:AlternateContent xmlns:mc="http://schemas.openxmlformats.org/markup-compatibility/2006" xmlns:a14="http://schemas.microsoft.com/office/drawing/2010/main">
        <mc:Choice Requires="a14">
          <p:sp>
            <p:nvSpPr>
              <p:cNvPr id="50" name="テキスト ボックス 49"/>
              <p:cNvSpPr txBox="1"/>
              <p:nvPr/>
            </p:nvSpPr>
            <p:spPr>
              <a:xfrm>
                <a:off x="4273930" y="3026217"/>
                <a:ext cx="882742" cy="4056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a:rPr>
                          </m:ctrlPr>
                        </m:sSubPr>
                        <m:e>
                          <m:sSup>
                            <m:sSupPr>
                              <m:ctrlPr>
                                <a:rPr kumimoji="1" lang="en-US" altLang="ja-JP" sz="2000" b="0" i="1" smtClean="0">
                                  <a:latin typeface="Cambria Math"/>
                                </a:rPr>
                              </m:ctrlPr>
                            </m:sSupPr>
                            <m:e>
                              <m:r>
                                <a:rPr kumimoji="1" lang="en-US" altLang="ja-JP" sz="2000" b="0" i="1" smtClean="0">
                                  <a:latin typeface="Cambria Math"/>
                                </a:rPr>
                                <m:t>𝑣</m:t>
                              </m:r>
                            </m:e>
                            <m:sup>
                              <m:r>
                                <a:rPr kumimoji="1" lang="en-US" altLang="ja-JP" sz="2000" b="0" i="1" smtClean="0">
                                  <a:latin typeface="Cambria Math"/>
                                </a:rPr>
                                <m:t>𝑑</m:t>
                              </m:r>
                            </m:sup>
                          </m:sSup>
                        </m:e>
                        <m:sub>
                          <m:r>
                            <a:rPr kumimoji="1" lang="en-US" altLang="ja-JP" sz="2000" b="0" i="1" smtClean="0">
                              <a:latin typeface="Cambria Math"/>
                            </a:rPr>
                            <m:t>𝑡</m:t>
                          </m:r>
                          <m:r>
                            <a:rPr kumimoji="1" lang="en-US" altLang="ja-JP" sz="2000" b="0" i="1" smtClean="0">
                              <a:latin typeface="Cambria Math"/>
                            </a:rPr>
                            <m:t>+1</m:t>
                          </m:r>
                        </m:sub>
                      </m:sSub>
                    </m:oMath>
                  </m:oMathPara>
                </a14:m>
                <a:endParaRPr kumimoji="1" lang="en-US" altLang="ja-JP" sz="2000" b="0" dirty="0" smtClean="0"/>
              </a:p>
            </p:txBody>
          </p:sp>
        </mc:Choice>
        <mc:Fallback xmlns="">
          <p:sp>
            <p:nvSpPr>
              <p:cNvPr id="50" name="テキスト ボックス 49"/>
              <p:cNvSpPr txBox="1">
                <a:spLocks noRot="1" noChangeAspect="1" noMove="1" noResize="1" noEditPoints="1" noAdjustHandles="1" noChangeArrowheads="1" noChangeShapeType="1" noTextEdit="1"/>
              </p:cNvSpPr>
              <p:nvPr/>
            </p:nvSpPr>
            <p:spPr>
              <a:xfrm>
                <a:off x="4273930" y="3026217"/>
                <a:ext cx="882742" cy="405624"/>
              </a:xfrm>
              <a:prstGeom prst="rect">
                <a:avLst/>
              </a:prstGeom>
              <a:blipFill rotWithShape="1">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テキスト ボックス 50"/>
              <p:cNvSpPr txBox="1"/>
              <p:nvPr/>
            </p:nvSpPr>
            <p:spPr>
              <a:xfrm>
                <a:off x="4536027" y="3431841"/>
                <a:ext cx="48885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a:rPr>
                          </m:ctrlPr>
                        </m:sSubPr>
                        <m:e>
                          <m:r>
                            <a:rPr kumimoji="1" lang="en-US" altLang="ja-JP" sz="2000" b="0" i="1" smtClean="0">
                              <a:latin typeface="Cambria Math"/>
                            </a:rPr>
                            <m:t>𝑎</m:t>
                          </m:r>
                        </m:e>
                        <m:sub>
                          <m:r>
                            <a:rPr kumimoji="1" lang="en-US" altLang="ja-JP" sz="2000" b="0" i="1" smtClean="0">
                              <a:latin typeface="Cambria Math"/>
                            </a:rPr>
                            <m:t>𝑡</m:t>
                          </m:r>
                        </m:sub>
                      </m:sSub>
                    </m:oMath>
                  </m:oMathPara>
                </a14:m>
                <a:endParaRPr kumimoji="1" lang="en-US" altLang="ja-JP" sz="2000" b="0" dirty="0" smtClean="0"/>
              </a:p>
            </p:txBody>
          </p:sp>
        </mc:Choice>
        <mc:Fallback xmlns="">
          <p:sp>
            <p:nvSpPr>
              <p:cNvPr id="51" name="テキスト ボックス 50"/>
              <p:cNvSpPr txBox="1">
                <a:spLocks noRot="1" noChangeAspect="1" noMove="1" noResize="1" noEditPoints="1" noAdjustHandles="1" noChangeArrowheads="1" noChangeShapeType="1" noTextEdit="1"/>
              </p:cNvSpPr>
              <p:nvPr/>
            </p:nvSpPr>
            <p:spPr>
              <a:xfrm>
                <a:off x="4536027" y="3431841"/>
                <a:ext cx="488852" cy="400110"/>
              </a:xfrm>
              <a:prstGeom prst="rect">
                <a:avLst/>
              </a:prstGeom>
              <a:blipFill rotWithShape="1">
                <a:blip r:embed="rId10"/>
                <a:stretch>
                  <a:fillRect b="-151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2" name="テキスト ボックス 51"/>
              <p:cNvSpPr txBox="1"/>
              <p:nvPr/>
            </p:nvSpPr>
            <p:spPr>
              <a:xfrm>
                <a:off x="4465880" y="3881090"/>
                <a:ext cx="55899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i="1" smtClean="0">
                          <a:latin typeface="Cambria Math"/>
                          <a:ea typeface="Cambria Math"/>
                        </a:rPr>
                        <m:t>∆</m:t>
                      </m:r>
                      <m:r>
                        <a:rPr kumimoji="1" lang="en-US" altLang="ja-JP" sz="2000" b="0" i="1" smtClean="0">
                          <a:latin typeface="Cambria Math"/>
                          <a:ea typeface="Cambria Math"/>
                        </a:rPr>
                        <m:t>𝑇</m:t>
                      </m:r>
                    </m:oMath>
                  </m:oMathPara>
                </a14:m>
                <a:endParaRPr kumimoji="1" lang="ja-JP" altLang="en-US" sz="2000" dirty="0"/>
              </a:p>
            </p:txBody>
          </p:sp>
        </mc:Choice>
        <mc:Fallback xmlns="">
          <p:sp>
            <p:nvSpPr>
              <p:cNvPr id="52" name="テキスト ボックス 51"/>
              <p:cNvSpPr txBox="1">
                <a:spLocks noRot="1" noChangeAspect="1" noMove="1" noResize="1" noEditPoints="1" noAdjustHandles="1" noChangeArrowheads="1" noChangeShapeType="1" noTextEdit="1"/>
              </p:cNvSpPr>
              <p:nvPr/>
            </p:nvSpPr>
            <p:spPr>
              <a:xfrm>
                <a:off x="4465880" y="3881090"/>
                <a:ext cx="558999" cy="400110"/>
              </a:xfrm>
              <a:prstGeom prst="rect">
                <a:avLst/>
              </a:prstGeom>
              <a:blipFill rotWithShape="1">
                <a:blip r:embed="rId11"/>
                <a:stretch>
                  <a:fillRect/>
                </a:stretch>
              </a:blipFill>
            </p:spPr>
            <p:txBody>
              <a:bodyPr/>
              <a:lstStyle/>
              <a:p>
                <a:r>
                  <a:rPr lang="ja-JP" altLang="en-US">
                    <a:noFill/>
                  </a:rPr>
                  <a:t> </a:t>
                </a:r>
              </a:p>
            </p:txBody>
          </p:sp>
        </mc:Fallback>
      </mc:AlternateContent>
      <p:sp>
        <p:nvSpPr>
          <p:cNvPr id="53" name="テキスト ボックス 52"/>
          <p:cNvSpPr txBox="1"/>
          <p:nvPr/>
        </p:nvSpPr>
        <p:spPr>
          <a:xfrm>
            <a:off x="861528" y="5273767"/>
            <a:ext cx="7670912" cy="400110"/>
          </a:xfrm>
          <a:prstGeom prst="rect">
            <a:avLst/>
          </a:prstGeom>
          <a:noFill/>
        </p:spPr>
        <p:txBody>
          <a:bodyPr wrap="square" rtlCol="0">
            <a:spAutoFit/>
          </a:bodyPr>
          <a:lstStyle/>
          <a:p>
            <a:r>
              <a:rPr lang="ja-JP" altLang="en-US" sz="2000" dirty="0" smtClean="0"/>
              <a:t>加速度　を元に，知識空間内におけるロボットの次状態を計算</a:t>
            </a:r>
            <a:endParaRPr kumimoji="1" lang="ja-JP" altLang="en-US" sz="2000" dirty="0"/>
          </a:p>
        </p:txBody>
      </p:sp>
      <mc:AlternateContent xmlns:mc="http://schemas.openxmlformats.org/markup-compatibility/2006" xmlns:a14="http://schemas.microsoft.com/office/drawing/2010/main">
        <mc:Choice Requires="a14">
          <p:sp>
            <p:nvSpPr>
              <p:cNvPr id="54" name="テキスト ボックス 53"/>
              <p:cNvSpPr txBox="1"/>
              <p:nvPr/>
            </p:nvSpPr>
            <p:spPr>
              <a:xfrm>
                <a:off x="1652587" y="5262295"/>
                <a:ext cx="48885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a:rPr>
                          </m:ctrlPr>
                        </m:sSubPr>
                        <m:e>
                          <m:r>
                            <a:rPr kumimoji="1" lang="en-US" altLang="ja-JP" sz="2000" b="0" i="1" smtClean="0">
                              <a:latin typeface="Cambria Math"/>
                            </a:rPr>
                            <m:t>𝑎</m:t>
                          </m:r>
                        </m:e>
                        <m:sub>
                          <m:r>
                            <a:rPr kumimoji="1" lang="en-US" altLang="ja-JP" sz="2000" b="0" i="1" smtClean="0">
                              <a:latin typeface="Cambria Math"/>
                            </a:rPr>
                            <m:t>𝑡</m:t>
                          </m:r>
                        </m:sub>
                      </m:sSub>
                    </m:oMath>
                  </m:oMathPara>
                </a14:m>
                <a:endParaRPr kumimoji="1" lang="en-US" altLang="ja-JP" sz="2000" b="0" dirty="0" smtClean="0"/>
              </a:p>
            </p:txBody>
          </p:sp>
        </mc:Choice>
        <mc:Fallback xmlns="">
          <p:sp>
            <p:nvSpPr>
              <p:cNvPr id="54" name="テキスト ボックス 53"/>
              <p:cNvSpPr txBox="1">
                <a:spLocks noRot="1" noChangeAspect="1" noMove="1" noResize="1" noEditPoints="1" noAdjustHandles="1" noChangeArrowheads="1" noChangeShapeType="1" noTextEdit="1"/>
              </p:cNvSpPr>
              <p:nvPr/>
            </p:nvSpPr>
            <p:spPr>
              <a:xfrm>
                <a:off x="1652587" y="5262295"/>
                <a:ext cx="488852" cy="400110"/>
              </a:xfrm>
              <a:prstGeom prst="rect">
                <a:avLst/>
              </a:prstGeom>
              <a:blipFill rotWithShape="1">
                <a:blip r:embed="rId12"/>
                <a:stretch>
                  <a:fillRect b="-151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749884487"/>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4720"/>
            <a:ext cx="8041440" cy="1442674"/>
          </a:xfrm>
        </p:spPr>
        <p:txBody>
          <a:bodyPr/>
          <a:lstStyle/>
          <a:p>
            <a:r>
              <a:rPr kumimoji="1" lang="ja-JP" altLang="en-US" dirty="0" smtClean="0"/>
              <a:t>次状態指令値の算出</a:t>
            </a:r>
            <a:endParaRPr kumimoji="1" lang="ja-JP" altLang="en-US" dirty="0"/>
          </a:p>
        </p:txBody>
      </p:sp>
      <p:grpSp>
        <p:nvGrpSpPr>
          <p:cNvPr id="6" name="グループ化 5"/>
          <p:cNvGrpSpPr/>
          <p:nvPr/>
        </p:nvGrpSpPr>
        <p:grpSpPr>
          <a:xfrm>
            <a:off x="862770" y="2062072"/>
            <a:ext cx="3052362" cy="2210956"/>
            <a:chOff x="1295400" y="1447800"/>
            <a:chExt cx="3052362" cy="2210956"/>
          </a:xfrm>
        </p:grpSpPr>
        <p:sp>
          <p:nvSpPr>
            <p:cNvPr id="7" name="Line 44"/>
            <p:cNvSpPr>
              <a:spLocks noChangeShapeType="1"/>
            </p:cNvSpPr>
            <p:nvPr/>
          </p:nvSpPr>
          <p:spPr bwMode="auto">
            <a:xfrm flipV="1">
              <a:off x="1676400" y="1524000"/>
              <a:ext cx="0" cy="21336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 name="Line 45"/>
            <p:cNvSpPr>
              <a:spLocks noChangeShapeType="1"/>
            </p:cNvSpPr>
            <p:nvPr/>
          </p:nvSpPr>
          <p:spPr bwMode="auto">
            <a:xfrm flipV="1">
              <a:off x="1676400" y="3657600"/>
              <a:ext cx="243840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 name="Line 48"/>
            <p:cNvSpPr>
              <a:spLocks noChangeShapeType="1"/>
            </p:cNvSpPr>
            <p:nvPr/>
          </p:nvSpPr>
          <p:spPr bwMode="auto">
            <a:xfrm>
              <a:off x="1676400" y="33528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Line 49"/>
            <p:cNvSpPr>
              <a:spLocks noChangeShapeType="1"/>
            </p:cNvSpPr>
            <p:nvPr/>
          </p:nvSpPr>
          <p:spPr bwMode="auto">
            <a:xfrm>
              <a:off x="1676400" y="30480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Line 50"/>
            <p:cNvSpPr>
              <a:spLocks noChangeShapeType="1"/>
            </p:cNvSpPr>
            <p:nvPr/>
          </p:nvSpPr>
          <p:spPr bwMode="auto">
            <a:xfrm>
              <a:off x="1676400" y="27432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Line 51"/>
            <p:cNvSpPr>
              <a:spLocks noChangeShapeType="1"/>
            </p:cNvSpPr>
            <p:nvPr/>
          </p:nvSpPr>
          <p:spPr bwMode="auto">
            <a:xfrm>
              <a:off x="1676400" y="24384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 name="Line 52"/>
            <p:cNvSpPr>
              <a:spLocks noChangeShapeType="1"/>
            </p:cNvSpPr>
            <p:nvPr/>
          </p:nvSpPr>
          <p:spPr bwMode="auto">
            <a:xfrm>
              <a:off x="1676400" y="21336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Line 53"/>
            <p:cNvSpPr>
              <a:spLocks noChangeShapeType="1"/>
            </p:cNvSpPr>
            <p:nvPr/>
          </p:nvSpPr>
          <p:spPr bwMode="auto">
            <a:xfrm>
              <a:off x="1676400" y="18288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Line 54"/>
            <p:cNvSpPr>
              <a:spLocks noChangeShapeType="1"/>
            </p:cNvSpPr>
            <p:nvPr/>
          </p:nvSpPr>
          <p:spPr bwMode="auto">
            <a:xfrm flipV="1">
              <a:off x="1981200" y="1710906"/>
              <a:ext cx="0" cy="194669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Line 55"/>
            <p:cNvSpPr>
              <a:spLocks noChangeShapeType="1"/>
            </p:cNvSpPr>
            <p:nvPr/>
          </p:nvSpPr>
          <p:spPr bwMode="auto">
            <a:xfrm flipV="1">
              <a:off x="2285999" y="1710906"/>
              <a:ext cx="2875" cy="194669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Line 56"/>
            <p:cNvSpPr>
              <a:spLocks noChangeShapeType="1"/>
            </p:cNvSpPr>
            <p:nvPr/>
          </p:nvSpPr>
          <p:spPr bwMode="auto">
            <a:xfrm flipV="1">
              <a:off x="2590800" y="1679274"/>
              <a:ext cx="0" cy="19783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Line 57"/>
            <p:cNvSpPr>
              <a:spLocks noChangeShapeType="1"/>
            </p:cNvSpPr>
            <p:nvPr/>
          </p:nvSpPr>
          <p:spPr bwMode="auto">
            <a:xfrm flipH="1" flipV="1">
              <a:off x="2889848" y="1679275"/>
              <a:ext cx="5751" cy="19783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Line 58"/>
            <p:cNvSpPr>
              <a:spLocks noChangeShapeType="1"/>
            </p:cNvSpPr>
            <p:nvPr/>
          </p:nvSpPr>
          <p:spPr bwMode="auto">
            <a:xfrm flipV="1">
              <a:off x="3200400" y="16764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 name="Line 59"/>
            <p:cNvSpPr>
              <a:spLocks noChangeShapeType="1"/>
            </p:cNvSpPr>
            <p:nvPr/>
          </p:nvSpPr>
          <p:spPr bwMode="auto">
            <a:xfrm flipV="1">
              <a:off x="3505200" y="16764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 name="Line 60"/>
            <p:cNvSpPr>
              <a:spLocks noChangeShapeType="1"/>
            </p:cNvSpPr>
            <p:nvPr/>
          </p:nvSpPr>
          <p:spPr bwMode="auto">
            <a:xfrm flipV="1">
              <a:off x="3810000" y="16764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mc:AlternateContent xmlns:mc="http://schemas.openxmlformats.org/markup-compatibility/2006" xmlns:a14="http://schemas.microsoft.com/office/drawing/2010/main">
          <mc:Choice Requires="a14">
            <p:sp>
              <p:nvSpPr>
                <p:cNvPr id="22" name="テキスト ボックス 21"/>
                <p:cNvSpPr txBox="1"/>
                <p:nvPr/>
              </p:nvSpPr>
              <p:spPr>
                <a:xfrm>
                  <a:off x="1295400" y="1447800"/>
                  <a:ext cx="3853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a:rPr>
                          <m:t>𝜃</m:t>
                        </m:r>
                      </m:oMath>
                    </m:oMathPara>
                  </a14:m>
                  <a:endParaRPr kumimoji="1" lang="ja-JP" altLang="en-US" dirty="0"/>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1295400" y="1447800"/>
                  <a:ext cx="385362" cy="369332"/>
                </a:xfrm>
                <a:prstGeom prst="rect">
                  <a:avLst/>
                </a:prstGeom>
                <a:blipFill rotWithShape="1">
                  <a:blip r:embed="rId4" cstate="print"/>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p:cNvSpPr txBox="1"/>
                <p:nvPr/>
              </p:nvSpPr>
              <p:spPr>
                <a:xfrm>
                  <a:off x="3962400" y="3276600"/>
                  <a:ext cx="385362" cy="3821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ja-JP" altLang="en-US" i="1" smtClean="0">
                                <a:latin typeface="Cambria Math"/>
                              </a:rPr>
                            </m:ctrlPr>
                          </m:accPr>
                          <m:e>
                            <m:r>
                              <a:rPr kumimoji="1" lang="ja-JP" altLang="en-US" i="1" smtClean="0">
                                <a:latin typeface="Cambria Math"/>
                              </a:rPr>
                              <m:t>𝜃</m:t>
                            </m:r>
                          </m:e>
                        </m:acc>
                      </m:oMath>
                    </m:oMathPara>
                  </a14:m>
                  <a:endParaRPr kumimoji="1" lang="ja-JP" altLang="en-US" dirty="0"/>
                </a:p>
              </p:txBody>
            </p:sp>
          </mc:Choice>
          <mc:Fallback xmlns="">
            <p:sp>
              <p:nvSpPr>
                <p:cNvPr id="58" name="テキスト ボックス 57"/>
                <p:cNvSpPr txBox="1">
                  <a:spLocks noRot="1" noChangeAspect="1" noMove="1" noResize="1" noEditPoints="1" noAdjustHandles="1" noChangeArrowheads="1" noChangeShapeType="1" noTextEdit="1"/>
                </p:cNvSpPr>
                <p:nvPr/>
              </p:nvSpPr>
              <p:spPr>
                <a:xfrm>
                  <a:off x="3962400" y="3276600"/>
                  <a:ext cx="385362" cy="382156"/>
                </a:xfrm>
                <a:prstGeom prst="rect">
                  <a:avLst/>
                </a:prstGeom>
                <a:blipFill rotWithShape="1">
                  <a:blip r:embed="rId5" cstate="print"/>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24" name="テキスト ボックス 23"/>
              <p:cNvSpPr txBox="1"/>
              <p:nvPr/>
            </p:nvSpPr>
            <p:spPr>
              <a:xfrm>
                <a:off x="777581" y="3357472"/>
                <a:ext cx="4582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lang="ja-JP" altLang="en-US" i="1">
                              <a:latin typeface="Cambria Math"/>
                            </a:rPr>
                            <m:t>𝜃</m:t>
                          </m:r>
                        </m:e>
                        <m:sub>
                          <m:r>
                            <a:rPr kumimoji="1" lang="en-US" altLang="ja-JP" b="0" i="1" smtClean="0">
                              <a:latin typeface="Cambria Math"/>
                            </a:rPr>
                            <m:t>𝑡</m:t>
                          </m:r>
                        </m:sub>
                      </m:sSub>
                    </m:oMath>
                  </m:oMathPara>
                </a14:m>
                <a:endParaRPr kumimoji="1" lang="ja-JP" altLang="en-US"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777581" y="3357472"/>
                <a:ext cx="458267" cy="369332"/>
              </a:xfrm>
              <a:prstGeom prst="rect">
                <a:avLst/>
              </a:prstGeom>
              <a:blipFill rotWithShape="1">
                <a:blip r:embed="rId6" cstate="print"/>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500451" y="2340132"/>
                <a:ext cx="819519" cy="4077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sSubSup>
                            <m:sSubSupPr>
                              <m:ctrlPr>
                                <a:rPr lang="en-US" altLang="ja-JP" i="1" smtClean="0">
                                  <a:latin typeface="Cambria Math"/>
                                </a:rPr>
                              </m:ctrlPr>
                            </m:sSubSupPr>
                            <m:e>
                              <m:r>
                                <a:rPr lang="ja-JP" altLang="en-US" i="1">
                                  <a:latin typeface="Cambria Math"/>
                                </a:rPr>
                                <m:t>𝜃</m:t>
                              </m:r>
                            </m:e>
                            <m:sub/>
                            <m:sup>
                              <m:r>
                                <a:rPr lang="en-US" altLang="ja-JP" b="0" i="1" smtClean="0">
                                  <a:latin typeface="Cambria Math"/>
                                </a:rPr>
                                <m:t>𝑑</m:t>
                              </m:r>
                            </m:sup>
                          </m:sSubSup>
                        </m:e>
                        <m:sub>
                          <m:r>
                            <a:rPr kumimoji="1" lang="en-US" altLang="ja-JP" b="0" i="1" smtClean="0">
                              <a:latin typeface="Cambria Math"/>
                            </a:rPr>
                            <m:t>𝑡</m:t>
                          </m:r>
                          <m:r>
                            <a:rPr kumimoji="1" lang="en-US" altLang="ja-JP" b="0" i="1" smtClean="0">
                              <a:latin typeface="Cambria Math"/>
                            </a:rPr>
                            <m:t>+1</m:t>
                          </m:r>
                        </m:sub>
                      </m:sSub>
                    </m:oMath>
                  </m:oMathPara>
                </a14:m>
                <a:endParaRPr kumimoji="1" lang="ja-JP" altLang="en-US"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500451" y="2340132"/>
                <a:ext cx="819519" cy="407740"/>
              </a:xfrm>
              <a:prstGeom prst="rect">
                <a:avLst/>
              </a:prstGeom>
              <a:blipFill rotWithShape="1">
                <a:blip r:embed="rId7" cstate="print"/>
                <a:stretch>
                  <a:fillRect b="-2985"/>
                </a:stretch>
              </a:blipFill>
            </p:spPr>
            <p:txBody>
              <a:bodyPr/>
              <a:lstStyle/>
              <a:p>
                <a:r>
                  <a:rPr lang="ja-JP" altLang="en-US">
                    <a:noFill/>
                  </a:rPr>
                  <a:t> </a:t>
                </a:r>
              </a:p>
            </p:txBody>
          </p:sp>
        </mc:Fallback>
      </mc:AlternateContent>
      <p:cxnSp>
        <p:nvCxnSpPr>
          <p:cNvPr id="26" name="直線コネクタ 25"/>
          <p:cNvCxnSpPr/>
          <p:nvPr/>
        </p:nvCxnSpPr>
        <p:spPr>
          <a:xfrm flipH="1">
            <a:off x="1123730" y="3586072"/>
            <a:ext cx="7979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H="1">
            <a:off x="1131652" y="2519272"/>
            <a:ext cx="9333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V="1">
            <a:off x="1921648" y="3586072"/>
            <a:ext cx="0"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テキスト ボックス 29"/>
              <p:cNvSpPr txBox="1"/>
              <p:nvPr/>
            </p:nvSpPr>
            <p:spPr>
              <a:xfrm>
                <a:off x="1627110" y="4259806"/>
                <a:ext cx="458267" cy="3821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acc>
                            <m:accPr>
                              <m:chr m:val="̇"/>
                              <m:ctrlPr>
                                <a:rPr lang="ja-JP" altLang="en-US" i="1">
                                  <a:latin typeface="Cambria Math"/>
                                </a:rPr>
                              </m:ctrlPr>
                            </m:accPr>
                            <m:e>
                              <m:r>
                                <a:rPr lang="ja-JP" altLang="en-US" i="1">
                                  <a:latin typeface="Cambria Math"/>
                                </a:rPr>
                                <m:t>𝜃</m:t>
                              </m:r>
                            </m:e>
                          </m:acc>
                        </m:e>
                        <m:sub>
                          <m:r>
                            <a:rPr lang="en-US" altLang="ja-JP" b="0" i="1" smtClean="0">
                              <a:latin typeface="Cambria Math"/>
                            </a:rPr>
                            <m:t>𝑡</m:t>
                          </m:r>
                        </m:sub>
                      </m:sSub>
                    </m:oMath>
                  </m:oMathPara>
                </a14:m>
                <a:endParaRPr kumimoji="1" lang="ja-JP" altLang="en-US" dirty="0"/>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1627110" y="4259806"/>
                <a:ext cx="458267" cy="382156"/>
              </a:xfrm>
              <a:prstGeom prst="rect">
                <a:avLst/>
              </a:prstGeom>
              <a:blipFill rotWithShape="1">
                <a:blip r:embed="rId8" cstate="print"/>
                <a:stretch>
                  <a:fillRect b="-161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テキスト ボックス 30"/>
              <p:cNvSpPr txBox="1"/>
              <p:nvPr/>
            </p:nvSpPr>
            <p:spPr>
              <a:xfrm>
                <a:off x="1982761" y="4277341"/>
                <a:ext cx="819519" cy="3821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sSup>
                            <m:sSupPr>
                              <m:ctrlPr>
                                <a:rPr lang="en-US" altLang="ja-JP" i="1" smtClean="0">
                                  <a:latin typeface="Cambria Math"/>
                                </a:rPr>
                              </m:ctrlPr>
                            </m:sSupPr>
                            <m:e>
                              <m:acc>
                                <m:accPr>
                                  <m:chr m:val="̇"/>
                                  <m:ctrlPr>
                                    <a:rPr lang="ja-JP" altLang="en-US" i="1">
                                      <a:latin typeface="Cambria Math"/>
                                    </a:rPr>
                                  </m:ctrlPr>
                                </m:accPr>
                                <m:e>
                                  <m:r>
                                    <a:rPr lang="ja-JP" altLang="en-US" i="1">
                                      <a:latin typeface="Cambria Math"/>
                                    </a:rPr>
                                    <m:t>𝜃</m:t>
                                  </m:r>
                                </m:e>
                              </m:acc>
                            </m:e>
                            <m:sup>
                              <m:r>
                                <a:rPr lang="en-US" altLang="ja-JP" b="0" i="1" smtClean="0">
                                  <a:latin typeface="Cambria Math"/>
                                </a:rPr>
                                <m:t>𝑑</m:t>
                              </m:r>
                            </m:sup>
                          </m:sSup>
                        </m:e>
                        <m:sub>
                          <m:r>
                            <a:rPr lang="en-US" altLang="ja-JP" b="0" i="1" smtClean="0">
                              <a:latin typeface="Cambria Math"/>
                            </a:rPr>
                            <m:t>𝑡</m:t>
                          </m:r>
                          <m:r>
                            <a:rPr lang="en-US" altLang="ja-JP" b="0" i="1" smtClean="0">
                              <a:latin typeface="Cambria Math"/>
                            </a:rPr>
                            <m:t>+1</m:t>
                          </m:r>
                        </m:sub>
                      </m:sSub>
                    </m:oMath>
                  </m:oMathPara>
                </a14:m>
                <a:endParaRPr kumimoji="1" lang="ja-JP" altLang="en-US" dirty="0"/>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1982761" y="4277341"/>
                <a:ext cx="819519" cy="382156"/>
              </a:xfrm>
              <a:prstGeom prst="rect">
                <a:avLst/>
              </a:prstGeom>
              <a:blipFill rotWithShape="1">
                <a:blip r:embed="rId9" cstate="print"/>
                <a:stretch>
                  <a:fillRect b="-3226"/>
                </a:stretch>
              </a:blipFill>
            </p:spPr>
            <p:txBody>
              <a:bodyPr/>
              <a:lstStyle/>
              <a:p>
                <a:r>
                  <a:rPr lang="ja-JP" altLang="en-US">
                    <a:noFill/>
                  </a:rPr>
                  <a:t> </a:t>
                </a:r>
              </a:p>
            </p:txBody>
          </p:sp>
        </mc:Fallback>
      </mc:AlternateContent>
      <p:sp>
        <p:nvSpPr>
          <p:cNvPr id="32" name="円/楕円 31"/>
          <p:cNvSpPr/>
          <p:nvPr/>
        </p:nvSpPr>
        <p:spPr>
          <a:xfrm>
            <a:off x="1997848" y="2443072"/>
            <a:ext cx="152400" cy="152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1845448" y="350987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矢印コネクタ 33"/>
          <p:cNvCxnSpPr/>
          <p:nvPr/>
        </p:nvCxnSpPr>
        <p:spPr>
          <a:xfrm flipV="1">
            <a:off x="1929570" y="2519272"/>
            <a:ext cx="144478" cy="106680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2723965" y="1489208"/>
            <a:ext cx="2828018" cy="584775"/>
          </a:xfrm>
          <a:prstGeom prst="rect">
            <a:avLst/>
          </a:prstGeom>
          <a:noFill/>
        </p:spPr>
        <p:txBody>
          <a:bodyPr wrap="none" rtlCol="0">
            <a:spAutoFit/>
          </a:bodyPr>
          <a:lstStyle/>
          <a:p>
            <a:r>
              <a:rPr lang="ja-JP" altLang="en-US" sz="1600" dirty="0" smtClean="0"/>
              <a:t>次状態指令値：</a:t>
            </a:r>
            <a:endParaRPr lang="en-US" altLang="ja-JP" sz="1600" dirty="0"/>
          </a:p>
          <a:p>
            <a:r>
              <a:rPr lang="ja-JP" altLang="en-US" sz="1600" dirty="0" smtClean="0"/>
              <a:t>ロボットに出力し，動作させる値</a:t>
            </a:r>
            <a:endParaRPr lang="en-US" altLang="ja-JP" sz="1600" dirty="0"/>
          </a:p>
        </p:txBody>
      </p:sp>
      <p:cxnSp>
        <p:nvCxnSpPr>
          <p:cNvPr id="36" name="直線コネクタ 35"/>
          <p:cNvCxnSpPr>
            <a:stCxn id="35" idx="1"/>
            <a:endCxn id="32" idx="7"/>
          </p:cNvCxnSpPr>
          <p:nvPr/>
        </p:nvCxnSpPr>
        <p:spPr>
          <a:xfrm flipH="1">
            <a:off x="2127930" y="1781596"/>
            <a:ext cx="596035" cy="683794"/>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テキスト ボックス 36"/>
              <p:cNvSpPr txBox="1"/>
              <p:nvPr/>
            </p:nvSpPr>
            <p:spPr>
              <a:xfrm>
                <a:off x="2053395" y="2686823"/>
                <a:ext cx="816955" cy="3742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sSup>
                            <m:sSupPr>
                              <m:ctrlPr>
                                <a:rPr kumimoji="1" lang="en-US" altLang="ja-JP" b="0" i="1" smtClean="0">
                                  <a:latin typeface="Cambria Math"/>
                                </a:rPr>
                              </m:ctrlPr>
                            </m:sSupPr>
                            <m:e>
                              <m:r>
                                <a:rPr kumimoji="1" lang="en-US" altLang="ja-JP" b="1" i="1" smtClean="0">
                                  <a:latin typeface="Cambria Math"/>
                                </a:rPr>
                                <m:t>𝒗</m:t>
                              </m:r>
                            </m:e>
                            <m:sup>
                              <m:r>
                                <a:rPr kumimoji="1" lang="en-US" altLang="ja-JP" b="0" i="1" smtClean="0">
                                  <a:latin typeface="Cambria Math"/>
                                </a:rPr>
                                <m:t>𝑑</m:t>
                              </m:r>
                            </m:sup>
                          </m:sSup>
                        </m:e>
                        <m:sub>
                          <m:r>
                            <a:rPr kumimoji="1" lang="en-US" altLang="ja-JP" b="0" i="1" smtClean="0">
                              <a:latin typeface="Cambria Math"/>
                            </a:rPr>
                            <m:t>𝑡</m:t>
                          </m:r>
                          <m:r>
                            <a:rPr kumimoji="1" lang="en-US" altLang="ja-JP" b="0" i="1" smtClean="0">
                              <a:latin typeface="Cambria Math"/>
                            </a:rPr>
                            <m:t>+1</m:t>
                          </m:r>
                        </m:sub>
                      </m:sSub>
                    </m:oMath>
                  </m:oMathPara>
                </a14:m>
                <a:endParaRPr kumimoji="1" lang="ja-JP" altLang="en-US" dirty="0"/>
              </a:p>
            </p:txBody>
          </p:sp>
        </mc:Choice>
        <mc:Fallback xmlns="">
          <p:sp>
            <p:nvSpPr>
              <p:cNvPr id="37" name="テキスト ボックス 36"/>
              <p:cNvSpPr txBox="1">
                <a:spLocks noRot="1" noChangeAspect="1" noMove="1" noResize="1" noEditPoints="1" noAdjustHandles="1" noChangeArrowheads="1" noChangeShapeType="1" noTextEdit="1"/>
              </p:cNvSpPr>
              <p:nvPr/>
            </p:nvSpPr>
            <p:spPr>
              <a:xfrm>
                <a:off x="2053395" y="2686823"/>
                <a:ext cx="816955" cy="374270"/>
              </a:xfrm>
              <a:prstGeom prst="rect">
                <a:avLst/>
              </a:prstGeom>
              <a:blipFill rotWithShape="1">
                <a:blip r:embed="rId10" cstate="print"/>
                <a:stretch>
                  <a:fillRect b="-1639"/>
                </a:stretch>
              </a:blipFill>
            </p:spPr>
            <p:txBody>
              <a:bodyPr/>
              <a:lstStyle/>
              <a:p>
                <a:r>
                  <a:rPr lang="ja-JP" altLang="en-US">
                    <a:noFill/>
                  </a:rPr>
                  <a:t> </a:t>
                </a:r>
              </a:p>
            </p:txBody>
          </p:sp>
        </mc:Fallback>
      </mc:AlternateContent>
      <p:sp>
        <p:nvSpPr>
          <p:cNvPr id="38" name="テキスト ボックス 37"/>
          <p:cNvSpPr txBox="1"/>
          <p:nvPr/>
        </p:nvSpPr>
        <p:spPr>
          <a:xfrm>
            <a:off x="548376" y="1909672"/>
            <a:ext cx="489236" cy="369332"/>
          </a:xfrm>
          <a:prstGeom prst="rect">
            <a:avLst/>
          </a:prstGeom>
          <a:noFill/>
        </p:spPr>
        <p:txBody>
          <a:bodyPr wrap="none" rtlCol="0">
            <a:spAutoFit/>
          </a:bodyPr>
          <a:lstStyle/>
          <a:p>
            <a:r>
              <a:rPr kumimoji="1" lang="en-US" altLang="ja-JP" dirty="0" smtClean="0"/>
              <a:t>(4)</a:t>
            </a:r>
            <a:endParaRPr kumimoji="1" lang="ja-JP" altLang="en-US" dirty="0"/>
          </a:p>
        </p:txBody>
      </p:sp>
      <p:sp>
        <p:nvSpPr>
          <p:cNvPr id="39" name="テキスト ボックス 38"/>
          <p:cNvSpPr txBox="1"/>
          <p:nvPr/>
        </p:nvSpPr>
        <p:spPr>
          <a:xfrm>
            <a:off x="5184909" y="2387976"/>
            <a:ext cx="3416320" cy="1338828"/>
          </a:xfrm>
          <a:prstGeom prst="rect">
            <a:avLst/>
          </a:prstGeom>
          <a:noFill/>
        </p:spPr>
        <p:txBody>
          <a:bodyPr wrap="none" spcCol="0" rtlCol="0">
            <a:spAutoFit/>
          </a:bodyPr>
          <a:lstStyle/>
          <a:p>
            <a:pPr>
              <a:lnSpc>
                <a:spcPct val="150000"/>
              </a:lnSpc>
            </a:pPr>
            <a:r>
              <a:rPr lang="ja-JP" altLang="en-US" dirty="0" smtClean="0"/>
              <a:t>：次状態値を求めるための速度</a:t>
            </a:r>
            <a:endParaRPr kumimoji="1" lang="en-US" altLang="ja-JP" dirty="0" smtClean="0"/>
          </a:p>
          <a:p>
            <a:pPr>
              <a:lnSpc>
                <a:spcPct val="150000"/>
              </a:lnSpc>
            </a:pPr>
            <a:r>
              <a:rPr lang="ja-JP" altLang="en-US" dirty="0" smtClean="0"/>
              <a:t>：ロボットの次状態指令値</a:t>
            </a:r>
            <a:endParaRPr kumimoji="1" lang="en-US" altLang="ja-JP" dirty="0" smtClean="0"/>
          </a:p>
          <a:p>
            <a:pPr>
              <a:lnSpc>
                <a:spcPct val="150000"/>
              </a:lnSpc>
            </a:pPr>
            <a:r>
              <a:rPr lang="ja-JP" altLang="en-US" dirty="0"/>
              <a:t>：</a:t>
            </a:r>
            <a:r>
              <a:rPr lang="ja-JP" altLang="en-US" dirty="0" smtClean="0"/>
              <a:t>現在</a:t>
            </a:r>
            <a:r>
              <a:rPr lang="ja-JP" altLang="en-US" dirty="0"/>
              <a:t>のロボットの状態</a:t>
            </a:r>
          </a:p>
        </p:txBody>
      </p:sp>
      <mc:AlternateContent xmlns:mc="http://schemas.openxmlformats.org/markup-compatibility/2006" xmlns:a14="http://schemas.microsoft.com/office/drawing/2010/main">
        <mc:Choice Requires="a14">
          <p:sp>
            <p:nvSpPr>
              <p:cNvPr id="41" name="テキスト ボックス 40"/>
              <p:cNvSpPr txBox="1"/>
              <p:nvPr/>
            </p:nvSpPr>
            <p:spPr>
              <a:xfrm>
                <a:off x="4749218" y="3253272"/>
                <a:ext cx="54918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latin typeface="Cambria Math"/>
                            </a:rPr>
                          </m:ctrlPr>
                        </m:sSubPr>
                        <m:e>
                          <m:r>
                            <a:rPr kumimoji="1" lang="en-US" altLang="ja-JP" sz="2000" b="0" i="1" smtClean="0">
                              <a:latin typeface="Cambria Math"/>
                            </a:rPr>
                            <m:t>𝑀</m:t>
                          </m:r>
                        </m:e>
                        <m:sub>
                          <m:r>
                            <a:rPr kumimoji="1" lang="en-US" altLang="ja-JP" sz="2000" b="0" i="1" smtClean="0">
                              <a:latin typeface="Cambria Math"/>
                            </a:rPr>
                            <m:t>𝑡</m:t>
                          </m:r>
                        </m:sub>
                      </m:sSub>
                    </m:oMath>
                  </m:oMathPara>
                </a14:m>
                <a:endParaRPr kumimoji="1" lang="ja-JP" altLang="en-US" sz="2000" dirty="0"/>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4749218" y="3253272"/>
                <a:ext cx="549189" cy="400110"/>
              </a:xfrm>
              <a:prstGeom prst="rect">
                <a:avLst/>
              </a:prstGeom>
              <a:blipFill rotWithShape="1">
                <a:blip r:embed="rId11"/>
                <a:stretch>
                  <a:fillRect b="-30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テキスト ボックス 41"/>
              <p:cNvSpPr txBox="1"/>
              <p:nvPr/>
            </p:nvSpPr>
            <p:spPr>
              <a:xfrm>
                <a:off x="4464829" y="2408649"/>
                <a:ext cx="882742" cy="4056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a:rPr>
                          </m:ctrlPr>
                        </m:sSubPr>
                        <m:e>
                          <m:sSup>
                            <m:sSupPr>
                              <m:ctrlPr>
                                <a:rPr kumimoji="1" lang="en-US" altLang="ja-JP" sz="2000" b="0" i="1" smtClean="0">
                                  <a:latin typeface="Cambria Math"/>
                                </a:rPr>
                              </m:ctrlPr>
                            </m:sSupPr>
                            <m:e>
                              <m:r>
                                <a:rPr kumimoji="1" lang="en-US" altLang="ja-JP" sz="2000" b="0" i="1" smtClean="0">
                                  <a:latin typeface="Cambria Math"/>
                                </a:rPr>
                                <m:t>𝑣</m:t>
                              </m:r>
                            </m:e>
                            <m:sup>
                              <m:r>
                                <a:rPr kumimoji="1" lang="en-US" altLang="ja-JP" sz="2000" b="0" i="1" smtClean="0">
                                  <a:latin typeface="Cambria Math"/>
                                </a:rPr>
                                <m:t>𝑑</m:t>
                              </m:r>
                            </m:sup>
                          </m:sSup>
                        </m:e>
                        <m:sub>
                          <m:r>
                            <a:rPr kumimoji="1" lang="en-US" altLang="ja-JP" sz="2000" b="0" i="1" smtClean="0">
                              <a:latin typeface="Cambria Math"/>
                            </a:rPr>
                            <m:t>𝑡</m:t>
                          </m:r>
                          <m:r>
                            <a:rPr kumimoji="1" lang="en-US" altLang="ja-JP" sz="2000" b="0" i="1" smtClean="0">
                              <a:latin typeface="Cambria Math"/>
                            </a:rPr>
                            <m:t>+1</m:t>
                          </m:r>
                        </m:sub>
                      </m:sSub>
                    </m:oMath>
                  </m:oMathPara>
                </a14:m>
                <a:endParaRPr kumimoji="1" lang="en-US" altLang="ja-JP" sz="2000" b="0" dirty="0" smtClean="0"/>
              </a:p>
            </p:txBody>
          </p:sp>
        </mc:Choice>
        <mc:Fallback xmlns="">
          <p:sp>
            <p:nvSpPr>
              <p:cNvPr id="42" name="テキスト ボックス 41"/>
              <p:cNvSpPr txBox="1">
                <a:spLocks noRot="1" noChangeAspect="1" noMove="1" noResize="1" noEditPoints="1" noAdjustHandles="1" noChangeArrowheads="1" noChangeShapeType="1" noTextEdit="1"/>
              </p:cNvSpPr>
              <p:nvPr/>
            </p:nvSpPr>
            <p:spPr>
              <a:xfrm>
                <a:off x="4464829" y="2408649"/>
                <a:ext cx="882742" cy="405624"/>
              </a:xfrm>
              <a:prstGeom prst="rect">
                <a:avLst/>
              </a:prstGeom>
              <a:blipFill rotWithShape="1">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5" name="テキスト ボックス 44"/>
              <p:cNvSpPr txBox="1"/>
              <p:nvPr/>
            </p:nvSpPr>
            <p:spPr>
              <a:xfrm>
                <a:off x="4429916" y="2845703"/>
                <a:ext cx="952568" cy="4056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a:rPr>
                          </m:ctrlPr>
                        </m:sSubPr>
                        <m:e>
                          <m:sSup>
                            <m:sSupPr>
                              <m:ctrlPr>
                                <a:rPr kumimoji="1" lang="en-US" altLang="ja-JP" sz="2000" b="0" i="1" smtClean="0">
                                  <a:latin typeface="Cambria Math"/>
                                </a:rPr>
                              </m:ctrlPr>
                            </m:sSupPr>
                            <m:e>
                              <m:r>
                                <a:rPr kumimoji="1" lang="en-US" altLang="ja-JP" sz="2000" b="0" i="1" smtClean="0">
                                  <a:latin typeface="Cambria Math"/>
                                </a:rPr>
                                <m:t>𝑀</m:t>
                              </m:r>
                            </m:e>
                            <m:sup>
                              <m:r>
                                <a:rPr kumimoji="1" lang="en-US" altLang="ja-JP" sz="2000" b="0" i="1" smtClean="0">
                                  <a:latin typeface="Cambria Math"/>
                                </a:rPr>
                                <m:t>𝑑</m:t>
                              </m:r>
                            </m:sup>
                          </m:sSup>
                        </m:e>
                        <m:sub>
                          <m:r>
                            <a:rPr kumimoji="1" lang="en-US" altLang="ja-JP" sz="2000" b="0" i="1" smtClean="0">
                              <a:latin typeface="Cambria Math"/>
                            </a:rPr>
                            <m:t>𝑡</m:t>
                          </m:r>
                          <m:r>
                            <a:rPr kumimoji="1" lang="en-US" altLang="ja-JP" sz="2000" b="0" i="1" smtClean="0">
                              <a:latin typeface="Cambria Math"/>
                            </a:rPr>
                            <m:t>+1</m:t>
                          </m:r>
                        </m:sub>
                      </m:sSub>
                    </m:oMath>
                  </m:oMathPara>
                </a14:m>
                <a:endParaRPr kumimoji="1" lang="en-US" altLang="ja-JP" sz="2000" b="0" dirty="0" smtClean="0"/>
              </a:p>
            </p:txBody>
          </p:sp>
        </mc:Choice>
        <mc:Fallback xmlns="">
          <p:sp>
            <p:nvSpPr>
              <p:cNvPr id="45" name="テキスト ボックス 44"/>
              <p:cNvSpPr txBox="1">
                <a:spLocks noRot="1" noChangeAspect="1" noMove="1" noResize="1" noEditPoints="1" noAdjustHandles="1" noChangeArrowheads="1" noChangeShapeType="1" noTextEdit="1"/>
              </p:cNvSpPr>
              <p:nvPr/>
            </p:nvSpPr>
            <p:spPr>
              <a:xfrm>
                <a:off x="4429916" y="2845703"/>
                <a:ext cx="952568" cy="405624"/>
              </a:xfrm>
              <a:prstGeom prst="rect">
                <a:avLst/>
              </a:prstGeom>
              <a:blipFill rotWithShape="1">
                <a:blip r:embed="rId13"/>
                <a:stretch>
                  <a:fillRect b="-151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6" name="テキスト ボックス 45"/>
              <p:cNvSpPr txBox="1"/>
              <p:nvPr/>
            </p:nvSpPr>
            <p:spPr>
              <a:xfrm>
                <a:off x="548376" y="5013176"/>
                <a:ext cx="8298555" cy="707886"/>
              </a:xfrm>
              <a:prstGeom prst="rect">
                <a:avLst/>
              </a:prstGeom>
              <a:noFill/>
            </p:spPr>
            <p:txBody>
              <a:bodyPr wrap="square" rtlCol="0">
                <a:spAutoFit/>
              </a:bodyPr>
              <a:lstStyle/>
              <a:p>
                <a:r>
                  <a:rPr kumimoji="1" lang="ja-JP" altLang="en-US" sz="2000" dirty="0" smtClean="0"/>
                  <a:t>次状態指令値をもとに，実際にロボット</a:t>
                </a:r>
                <a:r>
                  <a:rPr lang="ja-JP" altLang="en-US" sz="2000" dirty="0" smtClean="0"/>
                  <a:t>を</a:t>
                </a:r>
                <a:r>
                  <a:rPr kumimoji="1" lang="ja-JP" altLang="en-US" sz="2000" dirty="0" smtClean="0"/>
                  <a:t>動作させて得られた状態が次の</a:t>
                </a:r>
                <a14:m>
                  <m:oMath xmlns:m="http://schemas.openxmlformats.org/officeDocument/2006/math">
                    <m:sSub>
                      <m:sSubPr>
                        <m:ctrlPr>
                          <a:rPr lang="en-US" altLang="ja-JP" sz="2000" i="1">
                            <a:latin typeface="Cambria Math"/>
                          </a:rPr>
                        </m:ctrlPr>
                      </m:sSubPr>
                      <m:e>
                        <m:r>
                          <a:rPr lang="en-US" altLang="ja-JP" sz="2000" i="1">
                            <a:latin typeface="Cambria Math"/>
                          </a:rPr>
                          <m:t>𝑀</m:t>
                        </m:r>
                      </m:e>
                      <m:sub>
                        <m:r>
                          <a:rPr lang="en-US" altLang="ja-JP" sz="2000" i="1">
                            <a:latin typeface="Cambria Math"/>
                          </a:rPr>
                          <m:t>𝑡</m:t>
                        </m:r>
                        <m:r>
                          <a:rPr lang="en-US" altLang="ja-JP" sz="2000" b="0" i="1" smtClean="0">
                            <a:latin typeface="Cambria Math"/>
                          </a:rPr>
                          <m:t>+1</m:t>
                        </m:r>
                      </m:sub>
                    </m:sSub>
                  </m:oMath>
                </a14:m>
                <a:r>
                  <a:rPr kumimoji="1" lang="ja-JP" altLang="en-US" sz="2000" dirty="0" smtClean="0"/>
                  <a:t>となり，</a:t>
                </a:r>
                <a:r>
                  <a:rPr lang="en-US" altLang="ja-JP" sz="2000" dirty="0"/>
                  <a:t> </a:t>
                </a:r>
                <a14:m>
                  <m:oMath xmlns:m="http://schemas.openxmlformats.org/officeDocument/2006/math">
                    <m:sSub>
                      <m:sSubPr>
                        <m:ctrlPr>
                          <a:rPr lang="en-US" altLang="ja-JP" sz="2000" i="1">
                            <a:latin typeface="Cambria Math"/>
                          </a:rPr>
                        </m:ctrlPr>
                      </m:sSubPr>
                      <m:e>
                        <m:r>
                          <a:rPr lang="en-US" altLang="ja-JP" sz="2000" i="1">
                            <a:latin typeface="Cambria Math"/>
                          </a:rPr>
                          <m:t>𝑀</m:t>
                        </m:r>
                      </m:e>
                      <m:sub>
                        <m:r>
                          <a:rPr lang="en-US" altLang="ja-JP" sz="2000" i="1">
                            <a:latin typeface="Cambria Math"/>
                          </a:rPr>
                          <m:t>𝑡</m:t>
                        </m:r>
                        <m:r>
                          <a:rPr lang="en-US" altLang="ja-JP" sz="2000" i="1">
                            <a:latin typeface="Cambria Math"/>
                          </a:rPr>
                          <m:t>+1</m:t>
                        </m:r>
                      </m:sub>
                    </m:sSub>
                    <m:r>
                      <a:rPr lang="ja-JP" altLang="en-US" sz="2000" b="0" i="1" smtClean="0">
                        <a:latin typeface="Cambria Math"/>
                      </a:rPr>
                      <m:t>を</m:t>
                    </m:r>
                    <m:r>
                      <a:rPr lang="ja-JP" altLang="en-US" sz="2000" i="1">
                        <a:latin typeface="Cambria Math"/>
                      </a:rPr>
                      <m:t>用いて</m:t>
                    </m:r>
                    <m:r>
                      <a:rPr lang="ja-JP" altLang="en-US" sz="2000" b="0" i="1" smtClean="0">
                        <a:latin typeface="Cambria Math"/>
                      </a:rPr>
                      <m:t>次の</m:t>
                    </m:r>
                    <m:r>
                      <a:rPr lang="ja-JP" altLang="en-US" sz="2000" i="1">
                        <a:latin typeface="Cambria Math"/>
                      </a:rPr>
                      <m:t>動作</m:t>
                    </m:r>
                    <m:r>
                      <a:rPr lang="ja-JP" altLang="en-US" sz="2000" i="1" smtClean="0">
                        <a:latin typeface="Cambria Math"/>
                      </a:rPr>
                      <m:t>生成</m:t>
                    </m:r>
                    <m:r>
                      <a:rPr lang="ja-JP" altLang="en-US" sz="2000" b="0" i="1" smtClean="0">
                        <a:latin typeface="Cambria Math"/>
                      </a:rPr>
                      <m:t>を</m:t>
                    </m:r>
                    <m:r>
                      <a:rPr lang="ja-JP" altLang="en-US" sz="2000" i="1">
                        <a:latin typeface="Cambria Math"/>
                      </a:rPr>
                      <m:t>行う</m:t>
                    </m:r>
                  </m:oMath>
                </a14:m>
                <a:endParaRPr kumimoji="1" lang="ja-JP" altLang="en-US" sz="2000" dirty="0"/>
              </a:p>
            </p:txBody>
          </p:sp>
        </mc:Choice>
        <mc:Fallback xmlns="">
          <p:sp>
            <p:nvSpPr>
              <p:cNvPr id="46" name="テキスト ボックス 45"/>
              <p:cNvSpPr txBox="1">
                <a:spLocks noRot="1" noChangeAspect="1" noMove="1" noResize="1" noEditPoints="1" noAdjustHandles="1" noChangeArrowheads="1" noChangeShapeType="1" noTextEdit="1"/>
              </p:cNvSpPr>
              <p:nvPr/>
            </p:nvSpPr>
            <p:spPr>
              <a:xfrm>
                <a:off x="548376" y="5013176"/>
                <a:ext cx="8298555" cy="707886"/>
              </a:xfrm>
              <a:prstGeom prst="rect">
                <a:avLst/>
              </a:prstGeom>
              <a:blipFill rotWithShape="1">
                <a:blip r:embed="rId14"/>
                <a:stretch>
                  <a:fillRect l="-808" t="-4310" b="-12931"/>
                </a:stretch>
              </a:blipFill>
            </p:spPr>
            <p:txBody>
              <a:bodyPr/>
              <a:lstStyle/>
              <a:p>
                <a:r>
                  <a:rPr lang="ja-JP" altLang="en-US">
                    <a:noFill/>
                  </a:rPr>
                  <a:t> </a:t>
                </a:r>
              </a:p>
            </p:txBody>
          </p:sp>
        </mc:Fallback>
      </mc:AlternateContent>
      <p:cxnSp>
        <p:nvCxnSpPr>
          <p:cNvPr id="48" name="直線コネクタ 47"/>
          <p:cNvCxnSpPr/>
          <p:nvPr/>
        </p:nvCxnSpPr>
        <p:spPr>
          <a:xfrm>
            <a:off x="2119401" y="2595472"/>
            <a:ext cx="14752" cy="1745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2001809" y="3653382"/>
            <a:ext cx="1527961" cy="9885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テキスト ボックス 50"/>
              <p:cNvSpPr txBox="1"/>
              <p:nvPr/>
            </p:nvSpPr>
            <p:spPr>
              <a:xfrm>
                <a:off x="3529770" y="4488998"/>
                <a:ext cx="54918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latin typeface="Cambria Math"/>
                            </a:rPr>
                          </m:ctrlPr>
                        </m:sSubPr>
                        <m:e>
                          <m:r>
                            <a:rPr kumimoji="1" lang="en-US" altLang="ja-JP" sz="2000" b="0" i="1" smtClean="0">
                              <a:latin typeface="Cambria Math"/>
                            </a:rPr>
                            <m:t>𝑀</m:t>
                          </m:r>
                        </m:e>
                        <m:sub>
                          <m:r>
                            <a:rPr kumimoji="1" lang="en-US" altLang="ja-JP" sz="2000" b="0" i="1" smtClean="0">
                              <a:latin typeface="Cambria Math"/>
                            </a:rPr>
                            <m:t>𝑡</m:t>
                          </m:r>
                        </m:sub>
                      </m:sSub>
                    </m:oMath>
                  </m:oMathPara>
                </a14:m>
                <a:endParaRPr kumimoji="1" lang="ja-JP" altLang="en-US" sz="2000" dirty="0"/>
              </a:p>
            </p:txBody>
          </p:sp>
        </mc:Choice>
        <mc:Fallback xmlns="">
          <p:sp>
            <p:nvSpPr>
              <p:cNvPr id="51" name="テキスト ボックス 50"/>
              <p:cNvSpPr txBox="1">
                <a:spLocks noRot="1" noChangeAspect="1" noMove="1" noResize="1" noEditPoints="1" noAdjustHandles="1" noChangeArrowheads="1" noChangeShapeType="1" noTextEdit="1"/>
              </p:cNvSpPr>
              <p:nvPr/>
            </p:nvSpPr>
            <p:spPr>
              <a:xfrm>
                <a:off x="3529770" y="4488998"/>
                <a:ext cx="549189" cy="400110"/>
              </a:xfrm>
              <a:prstGeom prst="rect">
                <a:avLst/>
              </a:prstGeom>
              <a:blipFill rotWithShape="1">
                <a:blip r:embed="rId15"/>
                <a:stretch>
                  <a:fillRect b="-151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578628632"/>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2204" y="116632"/>
            <a:ext cx="8041440" cy="1442674"/>
          </a:xfrm>
        </p:spPr>
        <p:txBody>
          <a:bodyPr/>
          <a:lstStyle/>
          <a:p>
            <a:r>
              <a:rPr kumimoji="1" lang="en-US" altLang="ja-JP" dirty="0" smtClean="0"/>
              <a:t>Motion </a:t>
            </a:r>
            <a:r>
              <a:rPr kumimoji="1" lang="en-US" altLang="ja-JP" dirty="0" err="1" smtClean="0"/>
              <a:t>SpaceTS</a:t>
            </a:r>
            <a:r>
              <a:rPr kumimoji="1" lang="ja-JP" altLang="en-US" dirty="0" smtClean="0"/>
              <a:t>の状況</a:t>
            </a:r>
            <a:endParaRPr kumimoji="1" lang="ja-JP" altLang="en-US" dirty="0"/>
          </a:p>
        </p:txBody>
      </p:sp>
      <p:sp>
        <p:nvSpPr>
          <p:cNvPr id="3" name="コンテンツ プレースホルダー 2"/>
          <p:cNvSpPr>
            <a:spLocks noGrp="1"/>
          </p:cNvSpPr>
          <p:nvPr>
            <p:ph idx="1"/>
          </p:nvPr>
        </p:nvSpPr>
        <p:spPr>
          <a:xfrm>
            <a:off x="899592" y="1666992"/>
            <a:ext cx="7467600" cy="3951337"/>
          </a:xfrm>
        </p:spPr>
        <p:txBody>
          <a:bodyPr/>
          <a:lstStyle/>
          <a:p>
            <a:r>
              <a:rPr lang="ja-JP" altLang="en-US" dirty="0" smtClean="0"/>
              <a:t>実機実験は，人型ロボット</a:t>
            </a:r>
            <a:r>
              <a:rPr lang="en-US" altLang="ja-JP" dirty="0" err="1" smtClean="0"/>
              <a:t>speecys</a:t>
            </a:r>
            <a:r>
              <a:rPr lang="ja-JP" altLang="en-US" dirty="0" smtClean="0"/>
              <a:t>の右肩のサーボモータの角度センサのみを対象とした実験が行われていた</a:t>
            </a:r>
            <a:endParaRPr lang="en-US" altLang="ja-JP" dirty="0" smtClean="0"/>
          </a:p>
          <a:p>
            <a:r>
              <a:rPr kumimoji="1" lang="ja-JP" altLang="en-US" dirty="0" smtClean="0"/>
              <a:t>シミュレーション実験は</a:t>
            </a:r>
            <a:r>
              <a:rPr lang="ja-JP" altLang="en-US" dirty="0" smtClean="0"/>
              <a:t>，人型ロボットの右肩サーボモータ</a:t>
            </a:r>
            <a:r>
              <a:rPr lang="en-US" altLang="ja-JP" dirty="0" smtClean="0"/>
              <a:t>1</a:t>
            </a:r>
            <a:r>
              <a:rPr lang="ja-JP" altLang="en-US" dirty="0" smtClean="0"/>
              <a:t>つのみを作って実験は行われていた</a:t>
            </a:r>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7711" y="4166644"/>
            <a:ext cx="1645041" cy="219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p:cNvSpPr>
            <a:spLocks noChangeArrowheads="1"/>
          </p:cNvSpPr>
          <p:nvPr/>
        </p:nvSpPr>
        <p:spPr bwMode="auto">
          <a:xfrm>
            <a:off x="5965129" y="4118078"/>
            <a:ext cx="428981" cy="320040"/>
          </a:xfrm>
          <a:prstGeom prst="octagon">
            <a:avLst>
              <a:gd name="adj" fmla="val 29287"/>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 name="Rectangle 7"/>
          <p:cNvSpPr>
            <a:spLocks noChangeArrowheads="1"/>
          </p:cNvSpPr>
          <p:nvPr/>
        </p:nvSpPr>
        <p:spPr bwMode="auto">
          <a:xfrm>
            <a:off x="5872707" y="4526713"/>
            <a:ext cx="663221" cy="1055869"/>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 name="Rectangle 6"/>
          <p:cNvSpPr>
            <a:spLocks noChangeArrowheads="1"/>
          </p:cNvSpPr>
          <p:nvPr/>
        </p:nvSpPr>
        <p:spPr bwMode="auto">
          <a:xfrm>
            <a:off x="5965129" y="4461751"/>
            <a:ext cx="570800" cy="365760"/>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 name="Rectangle 9"/>
          <p:cNvSpPr>
            <a:spLocks noChangeArrowheads="1"/>
          </p:cNvSpPr>
          <p:nvPr/>
        </p:nvSpPr>
        <p:spPr bwMode="auto">
          <a:xfrm>
            <a:off x="6004334" y="5618329"/>
            <a:ext cx="1447800" cy="2286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 name="Rectangle 10"/>
          <p:cNvSpPr>
            <a:spLocks noChangeArrowheads="1"/>
          </p:cNvSpPr>
          <p:nvPr/>
        </p:nvSpPr>
        <p:spPr bwMode="auto">
          <a:xfrm>
            <a:off x="7071134" y="5636333"/>
            <a:ext cx="381000" cy="6858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 name="Rectangle 11"/>
          <p:cNvSpPr>
            <a:spLocks noChangeArrowheads="1"/>
          </p:cNvSpPr>
          <p:nvPr/>
        </p:nvSpPr>
        <p:spPr bwMode="auto">
          <a:xfrm>
            <a:off x="7091908" y="6304129"/>
            <a:ext cx="800100" cy="45719"/>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 name="Rectangle 13"/>
          <p:cNvSpPr>
            <a:spLocks noChangeArrowheads="1"/>
          </p:cNvSpPr>
          <p:nvPr/>
        </p:nvSpPr>
        <p:spPr bwMode="auto">
          <a:xfrm>
            <a:off x="5332617" y="4800011"/>
            <a:ext cx="533400" cy="1051561"/>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 name="Rectangle 12"/>
          <p:cNvSpPr>
            <a:spLocks noChangeArrowheads="1"/>
          </p:cNvSpPr>
          <p:nvPr/>
        </p:nvSpPr>
        <p:spPr bwMode="auto">
          <a:xfrm>
            <a:off x="5332616" y="5842198"/>
            <a:ext cx="1594893" cy="4572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 name="Rectangle 14"/>
          <p:cNvSpPr>
            <a:spLocks noChangeArrowheads="1"/>
          </p:cNvSpPr>
          <p:nvPr/>
        </p:nvSpPr>
        <p:spPr bwMode="auto">
          <a:xfrm>
            <a:off x="6013110" y="4596200"/>
            <a:ext cx="381000" cy="1280159"/>
          </a:xfrm>
          <a:prstGeom prst="rect">
            <a:avLst/>
          </a:prstGeom>
          <a:solidFill>
            <a:srgbClr val="FF505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 name="Line 15"/>
          <p:cNvSpPr>
            <a:spLocks noChangeShapeType="1"/>
          </p:cNvSpPr>
          <p:nvPr/>
        </p:nvSpPr>
        <p:spPr bwMode="auto">
          <a:xfrm>
            <a:off x="5822610" y="4706603"/>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Line 16"/>
          <p:cNvSpPr>
            <a:spLocks noChangeShapeType="1"/>
          </p:cNvSpPr>
          <p:nvPr/>
        </p:nvSpPr>
        <p:spPr bwMode="auto">
          <a:xfrm flipV="1">
            <a:off x="6197892" y="4487467"/>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Line 17"/>
          <p:cNvSpPr>
            <a:spLocks noChangeShapeType="1"/>
          </p:cNvSpPr>
          <p:nvPr/>
        </p:nvSpPr>
        <p:spPr bwMode="auto">
          <a:xfrm flipV="1">
            <a:off x="6178804" y="4137285"/>
            <a:ext cx="956514" cy="5723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Line 20"/>
          <p:cNvSpPr>
            <a:spLocks noChangeShapeType="1"/>
          </p:cNvSpPr>
          <p:nvPr/>
        </p:nvSpPr>
        <p:spPr bwMode="auto">
          <a:xfrm flipH="1" flipV="1">
            <a:off x="5225008" y="4166644"/>
            <a:ext cx="987291" cy="5429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AutoShape 21"/>
          <p:cNvSpPr>
            <a:spLocks noChangeArrowheads="1"/>
          </p:cNvSpPr>
          <p:nvPr/>
        </p:nvSpPr>
        <p:spPr bwMode="auto">
          <a:xfrm rot="10800000">
            <a:off x="5479710" y="4298113"/>
            <a:ext cx="1447800" cy="822960"/>
          </a:xfrm>
          <a:custGeom>
            <a:avLst/>
            <a:gdLst>
              <a:gd name="G0" fmla="+- 536249 0 0"/>
              <a:gd name="G1" fmla="+- -5333998 0 0"/>
              <a:gd name="G2" fmla="+- 536249 0 -5333998"/>
              <a:gd name="G3" fmla="+- 10800 0 0"/>
              <a:gd name="G4" fmla="+- 0 0 536249"/>
              <a:gd name="T0" fmla="*/ 360 256 1"/>
              <a:gd name="T1" fmla="*/ 0 256 1"/>
              <a:gd name="G5" fmla="+- G2 T0 T1"/>
              <a:gd name="G6" fmla="?: G2 G2 G5"/>
              <a:gd name="G7" fmla="+- 0 0 G6"/>
              <a:gd name="G8" fmla="+- 7728 0 0"/>
              <a:gd name="G9" fmla="+- 0 0 -5333998"/>
              <a:gd name="G10" fmla="+- 7728 0 2700"/>
              <a:gd name="G11" fmla="cos G10 536249"/>
              <a:gd name="G12" fmla="sin G10 536249"/>
              <a:gd name="G13" fmla="cos 13500 536249"/>
              <a:gd name="G14" fmla="sin 13500 536249"/>
              <a:gd name="G15" fmla="+- G11 10800 0"/>
              <a:gd name="G16" fmla="+- G12 10800 0"/>
              <a:gd name="G17" fmla="+- G13 10800 0"/>
              <a:gd name="G18" fmla="+- G14 10800 0"/>
              <a:gd name="G19" fmla="*/ 7728 1 2"/>
              <a:gd name="G20" fmla="+- G19 5400 0"/>
              <a:gd name="G21" fmla="cos G20 536249"/>
              <a:gd name="G22" fmla="sin G20 536249"/>
              <a:gd name="G23" fmla="+- G21 10800 0"/>
              <a:gd name="G24" fmla="+- G12 G23 G22"/>
              <a:gd name="G25" fmla="+- G22 G23 G11"/>
              <a:gd name="G26" fmla="cos 10800 536249"/>
              <a:gd name="G27" fmla="sin 10800 536249"/>
              <a:gd name="G28" fmla="cos 7728 536249"/>
              <a:gd name="G29" fmla="sin 7728 536249"/>
              <a:gd name="G30" fmla="+- G26 10800 0"/>
              <a:gd name="G31" fmla="+- G27 10800 0"/>
              <a:gd name="G32" fmla="+- G28 10800 0"/>
              <a:gd name="G33" fmla="+- G29 10800 0"/>
              <a:gd name="G34" fmla="+- G19 5400 0"/>
              <a:gd name="G35" fmla="cos G34 -5333998"/>
              <a:gd name="G36" fmla="sin G34 -5333998"/>
              <a:gd name="G37" fmla="+/ -5333998 536249 2"/>
              <a:gd name="T2" fmla="*/ 180 256 1"/>
              <a:gd name="T3" fmla="*/ 0 256 1"/>
              <a:gd name="G38" fmla="+- G37 T2 T3"/>
              <a:gd name="G39" fmla="?: G2 G37 G38"/>
              <a:gd name="G40" fmla="cos 10800 G39"/>
              <a:gd name="G41" fmla="sin 10800 G39"/>
              <a:gd name="G42" fmla="cos 7728 G39"/>
              <a:gd name="G43" fmla="sin 7728 G39"/>
              <a:gd name="G44" fmla="+- G40 10800 0"/>
              <a:gd name="G45" fmla="+- G41 10800 0"/>
              <a:gd name="G46" fmla="+- G42 10800 0"/>
              <a:gd name="G47" fmla="+- G43 10800 0"/>
              <a:gd name="G48" fmla="+- G35 10800 0"/>
              <a:gd name="G49" fmla="+- G36 10800 0"/>
              <a:gd name="T4" fmla="*/ 19469 w 21600"/>
              <a:gd name="T5" fmla="*/ 4360 h 21600"/>
              <a:gd name="T6" fmla="*/ 12186 w 21600"/>
              <a:gd name="T7" fmla="*/ 1640 h 21600"/>
              <a:gd name="T8" fmla="*/ 17003 w 21600"/>
              <a:gd name="T9" fmla="*/ 6191 h 21600"/>
              <a:gd name="T10" fmla="*/ 24162 w 21600"/>
              <a:gd name="T11" fmla="*/ 12721 h 21600"/>
              <a:gd name="T12" fmla="*/ 19366 w 21600"/>
              <a:gd name="T13" fmla="*/ 16311 h 21600"/>
              <a:gd name="T14" fmla="*/ 15776 w 21600"/>
              <a:gd name="T15" fmla="*/ 1151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449" y="11899"/>
                </a:moveTo>
                <a:cubicBezTo>
                  <a:pt x="18501" y="11535"/>
                  <a:pt x="18528" y="11168"/>
                  <a:pt x="18528" y="10800"/>
                </a:cubicBezTo>
                <a:cubicBezTo>
                  <a:pt x="18528" y="6978"/>
                  <a:pt x="15735" y="3731"/>
                  <a:pt x="11956" y="3159"/>
                </a:cubicBezTo>
                <a:lnTo>
                  <a:pt x="12416" y="121"/>
                </a:lnTo>
                <a:cubicBezTo>
                  <a:pt x="17696" y="921"/>
                  <a:pt x="21600" y="5459"/>
                  <a:pt x="21600" y="10800"/>
                </a:cubicBezTo>
                <a:cubicBezTo>
                  <a:pt x="21600" y="11314"/>
                  <a:pt x="21563" y="11828"/>
                  <a:pt x="21490" y="12337"/>
                </a:cubicBezTo>
                <a:lnTo>
                  <a:pt x="24162" y="12721"/>
                </a:lnTo>
                <a:lnTo>
                  <a:pt x="19366" y="16311"/>
                </a:lnTo>
                <a:lnTo>
                  <a:pt x="15776" y="11515"/>
                </a:lnTo>
                <a:lnTo>
                  <a:pt x="18449" y="1189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 name="Text Box 24"/>
          <p:cNvSpPr txBox="1">
            <a:spLocks noChangeArrowheads="1"/>
          </p:cNvSpPr>
          <p:nvPr/>
        </p:nvSpPr>
        <p:spPr bwMode="auto">
          <a:xfrm>
            <a:off x="5672198" y="6082526"/>
            <a:ext cx="646331" cy="221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a:t>右腕</a:t>
            </a:r>
            <a:endParaRPr lang="en-US" altLang="ja-JP" dirty="0"/>
          </a:p>
        </p:txBody>
      </p:sp>
      <p:sp>
        <p:nvSpPr>
          <p:cNvPr id="21" name="Line 25"/>
          <p:cNvSpPr>
            <a:spLocks noChangeShapeType="1"/>
          </p:cNvSpPr>
          <p:nvPr/>
        </p:nvSpPr>
        <p:spPr bwMode="auto">
          <a:xfrm flipV="1">
            <a:off x="5960924" y="5902828"/>
            <a:ext cx="152400" cy="18287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 name="Text Box 26"/>
          <p:cNvSpPr txBox="1">
            <a:spLocks noChangeArrowheads="1"/>
          </p:cNvSpPr>
          <p:nvPr/>
        </p:nvSpPr>
        <p:spPr bwMode="auto">
          <a:xfrm>
            <a:off x="6898794" y="3890290"/>
            <a:ext cx="1045479" cy="221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smtClean="0"/>
              <a:t>－１２０</a:t>
            </a:r>
            <a:r>
              <a:rPr lang="en-US" altLang="ja-JP" dirty="0" smtClean="0"/>
              <a:t>°</a:t>
            </a:r>
            <a:endParaRPr lang="en-US" altLang="ja-JP" dirty="0"/>
          </a:p>
        </p:txBody>
      </p:sp>
      <p:sp>
        <p:nvSpPr>
          <p:cNvPr id="23" name="Text Box 27"/>
          <p:cNvSpPr txBox="1">
            <a:spLocks noChangeArrowheads="1"/>
          </p:cNvSpPr>
          <p:nvPr/>
        </p:nvSpPr>
        <p:spPr bwMode="auto">
          <a:xfrm>
            <a:off x="4753633" y="3890232"/>
            <a:ext cx="814647" cy="221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a:t>１２０</a:t>
            </a:r>
            <a:r>
              <a:rPr lang="en-US" altLang="ja-JP" dirty="0" smtClean="0"/>
              <a:t>°</a:t>
            </a:r>
            <a:endParaRPr lang="en-US" altLang="ja-JP" dirty="0"/>
          </a:p>
        </p:txBody>
      </p:sp>
      <p:sp>
        <p:nvSpPr>
          <p:cNvPr id="24" name="Text Box 28"/>
          <p:cNvSpPr txBox="1">
            <a:spLocks noChangeArrowheads="1"/>
          </p:cNvSpPr>
          <p:nvPr/>
        </p:nvSpPr>
        <p:spPr bwMode="auto">
          <a:xfrm>
            <a:off x="5837639" y="6383633"/>
            <a:ext cx="1787669" cy="221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smtClean="0"/>
              <a:t>右腕の角度範囲</a:t>
            </a:r>
            <a:endParaRPr lang="en-US" altLang="ja-JP" dirty="0"/>
          </a:p>
        </p:txBody>
      </p:sp>
      <p:sp>
        <p:nvSpPr>
          <p:cNvPr id="25" name="Text Box 29"/>
          <p:cNvSpPr txBox="1">
            <a:spLocks noChangeArrowheads="1"/>
          </p:cNvSpPr>
          <p:nvPr/>
        </p:nvSpPr>
        <p:spPr bwMode="auto">
          <a:xfrm>
            <a:off x="1353987" y="6381328"/>
            <a:ext cx="2109873" cy="221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smtClean="0"/>
              <a:t>人型ロボット</a:t>
            </a:r>
            <a:r>
              <a:rPr lang="en-US" altLang="ja-JP" dirty="0" err="1" smtClean="0"/>
              <a:t>Speecys</a:t>
            </a:r>
            <a:endParaRPr lang="en-US" altLang="ja-JP" dirty="0"/>
          </a:p>
        </p:txBody>
      </p:sp>
      <p:sp>
        <p:nvSpPr>
          <p:cNvPr id="26" name="Oval 32"/>
          <p:cNvSpPr>
            <a:spLocks noChangeArrowheads="1"/>
          </p:cNvSpPr>
          <p:nvPr/>
        </p:nvSpPr>
        <p:spPr bwMode="auto">
          <a:xfrm>
            <a:off x="1774431" y="4607731"/>
            <a:ext cx="685800" cy="32004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7" name="Oval 33"/>
          <p:cNvSpPr>
            <a:spLocks noChangeArrowheads="1"/>
          </p:cNvSpPr>
          <p:nvPr/>
        </p:nvSpPr>
        <p:spPr bwMode="auto">
          <a:xfrm>
            <a:off x="5850129" y="4526713"/>
            <a:ext cx="685800" cy="36576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8" name="Line 34"/>
          <p:cNvSpPr>
            <a:spLocks noChangeShapeType="1"/>
          </p:cNvSpPr>
          <p:nvPr/>
        </p:nvSpPr>
        <p:spPr bwMode="auto">
          <a:xfrm flipV="1">
            <a:off x="2451404" y="4647504"/>
            <a:ext cx="986165" cy="124179"/>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 name="Line 35"/>
          <p:cNvSpPr>
            <a:spLocks noChangeShapeType="1"/>
          </p:cNvSpPr>
          <p:nvPr/>
        </p:nvSpPr>
        <p:spPr bwMode="auto">
          <a:xfrm>
            <a:off x="4788024" y="4596200"/>
            <a:ext cx="1084684" cy="113393"/>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 name="Text Box 36"/>
          <p:cNvSpPr txBox="1">
            <a:spLocks noChangeArrowheads="1"/>
          </p:cNvSpPr>
          <p:nvPr/>
        </p:nvSpPr>
        <p:spPr bwMode="auto">
          <a:xfrm>
            <a:off x="3437569" y="4214195"/>
            <a:ext cx="2130711" cy="387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smtClean="0"/>
              <a:t>右肩のサーボモータ</a:t>
            </a:r>
            <a:endParaRPr lang="en-US" altLang="ja-JP" dirty="0" smtClean="0"/>
          </a:p>
          <a:p>
            <a:r>
              <a:rPr lang="ja-JP" altLang="en-US" dirty="0" smtClean="0"/>
              <a:t>を用いる</a:t>
            </a:r>
            <a:endParaRPr lang="en-US" altLang="ja-JP" dirty="0"/>
          </a:p>
        </p:txBody>
      </p:sp>
      <p:sp>
        <p:nvSpPr>
          <p:cNvPr id="31" name="AutoShape 37"/>
          <p:cNvSpPr>
            <a:spLocks noChangeArrowheads="1"/>
          </p:cNvSpPr>
          <p:nvPr/>
        </p:nvSpPr>
        <p:spPr bwMode="auto">
          <a:xfrm rot="10800000" flipH="1">
            <a:off x="5469129" y="4298113"/>
            <a:ext cx="1447800" cy="822960"/>
          </a:xfrm>
          <a:custGeom>
            <a:avLst/>
            <a:gdLst>
              <a:gd name="G0" fmla="+- 536249 0 0"/>
              <a:gd name="G1" fmla="+- -5381632 0 0"/>
              <a:gd name="G2" fmla="+- 536249 0 -5381632"/>
              <a:gd name="G3" fmla="+- 10800 0 0"/>
              <a:gd name="G4" fmla="+- 0 0 536249"/>
              <a:gd name="T0" fmla="*/ 360 256 1"/>
              <a:gd name="T1" fmla="*/ 0 256 1"/>
              <a:gd name="G5" fmla="+- G2 T0 T1"/>
              <a:gd name="G6" fmla="?: G2 G2 G5"/>
              <a:gd name="G7" fmla="+- 0 0 G6"/>
              <a:gd name="G8" fmla="+- 7728 0 0"/>
              <a:gd name="G9" fmla="+- 0 0 -5381632"/>
              <a:gd name="G10" fmla="+- 7728 0 2700"/>
              <a:gd name="G11" fmla="cos G10 536249"/>
              <a:gd name="G12" fmla="sin G10 536249"/>
              <a:gd name="G13" fmla="cos 13500 536249"/>
              <a:gd name="G14" fmla="sin 13500 536249"/>
              <a:gd name="G15" fmla="+- G11 10800 0"/>
              <a:gd name="G16" fmla="+- G12 10800 0"/>
              <a:gd name="G17" fmla="+- G13 10800 0"/>
              <a:gd name="G18" fmla="+- G14 10800 0"/>
              <a:gd name="G19" fmla="*/ 7728 1 2"/>
              <a:gd name="G20" fmla="+- G19 5400 0"/>
              <a:gd name="G21" fmla="cos G20 536249"/>
              <a:gd name="G22" fmla="sin G20 536249"/>
              <a:gd name="G23" fmla="+- G21 10800 0"/>
              <a:gd name="G24" fmla="+- G12 G23 G22"/>
              <a:gd name="G25" fmla="+- G22 G23 G11"/>
              <a:gd name="G26" fmla="cos 10800 536249"/>
              <a:gd name="G27" fmla="sin 10800 536249"/>
              <a:gd name="G28" fmla="cos 7728 536249"/>
              <a:gd name="G29" fmla="sin 7728 536249"/>
              <a:gd name="G30" fmla="+- G26 10800 0"/>
              <a:gd name="G31" fmla="+- G27 10800 0"/>
              <a:gd name="G32" fmla="+- G28 10800 0"/>
              <a:gd name="G33" fmla="+- G29 10800 0"/>
              <a:gd name="G34" fmla="+- G19 5400 0"/>
              <a:gd name="G35" fmla="cos G34 -5381632"/>
              <a:gd name="G36" fmla="sin G34 -5381632"/>
              <a:gd name="G37" fmla="+/ -5381632 536249 2"/>
              <a:gd name="T2" fmla="*/ 180 256 1"/>
              <a:gd name="T3" fmla="*/ 0 256 1"/>
              <a:gd name="G38" fmla="+- G37 T2 T3"/>
              <a:gd name="G39" fmla="?: G2 G37 G38"/>
              <a:gd name="G40" fmla="cos 10800 G39"/>
              <a:gd name="G41" fmla="sin 10800 G39"/>
              <a:gd name="G42" fmla="cos 7728 G39"/>
              <a:gd name="G43" fmla="sin 7728 G39"/>
              <a:gd name="G44" fmla="+- G40 10800 0"/>
              <a:gd name="G45" fmla="+- G41 10800 0"/>
              <a:gd name="G46" fmla="+- G42 10800 0"/>
              <a:gd name="G47" fmla="+- G43 10800 0"/>
              <a:gd name="G48" fmla="+- G35 10800 0"/>
              <a:gd name="G49" fmla="+- G36 10800 0"/>
              <a:gd name="T4" fmla="*/ 19428 w 21600"/>
              <a:gd name="T5" fmla="*/ 4305 h 21600"/>
              <a:gd name="T6" fmla="*/ 12070 w 21600"/>
              <a:gd name="T7" fmla="*/ 1623 h 21600"/>
              <a:gd name="T8" fmla="*/ 16974 w 21600"/>
              <a:gd name="T9" fmla="*/ 6152 h 21600"/>
              <a:gd name="T10" fmla="*/ 24162 w 21600"/>
              <a:gd name="T11" fmla="*/ 12721 h 21600"/>
              <a:gd name="T12" fmla="*/ 19366 w 21600"/>
              <a:gd name="T13" fmla="*/ 16311 h 21600"/>
              <a:gd name="T14" fmla="*/ 15776 w 21600"/>
              <a:gd name="T15" fmla="*/ 1151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449" y="11899"/>
                </a:moveTo>
                <a:cubicBezTo>
                  <a:pt x="18501" y="11535"/>
                  <a:pt x="18528" y="11168"/>
                  <a:pt x="18528" y="10800"/>
                </a:cubicBezTo>
                <a:cubicBezTo>
                  <a:pt x="18528" y="6941"/>
                  <a:pt x="15681" y="3674"/>
                  <a:pt x="11859" y="3145"/>
                </a:cubicBezTo>
                <a:lnTo>
                  <a:pt x="12281" y="102"/>
                </a:lnTo>
                <a:cubicBezTo>
                  <a:pt x="17622" y="841"/>
                  <a:pt x="21600" y="5407"/>
                  <a:pt x="21600" y="10800"/>
                </a:cubicBezTo>
                <a:cubicBezTo>
                  <a:pt x="21600" y="11314"/>
                  <a:pt x="21563" y="11828"/>
                  <a:pt x="21490" y="12337"/>
                </a:cubicBezTo>
                <a:lnTo>
                  <a:pt x="24162" y="12721"/>
                </a:lnTo>
                <a:lnTo>
                  <a:pt x="19366" y="16311"/>
                </a:lnTo>
                <a:lnTo>
                  <a:pt x="15776" y="11515"/>
                </a:lnTo>
                <a:lnTo>
                  <a:pt x="18449" y="1189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2" name="Oval 38"/>
          <p:cNvSpPr>
            <a:spLocks noChangeArrowheads="1"/>
          </p:cNvSpPr>
          <p:nvPr/>
        </p:nvSpPr>
        <p:spPr bwMode="auto">
          <a:xfrm flipH="1" flipV="1">
            <a:off x="6149290" y="4683743"/>
            <a:ext cx="76200" cy="4572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aphicFrame>
        <p:nvGraphicFramePr>
          <p:cNvPr id="33" name="オブジェクト 32"/>
          <p:cNvGraphicFramePr>
            <a:graphicFrameLocks noChangeAspect="1"/>
          </p:cNvGraphicFramePr>
          <p:nvPr>
            <p:extLst>
              <p:ext uri="{D42A27DB-BD31-4B8C-83A1-F6EECF244321}">
                <p14:modId xmlns:p14="http://schemas.microsoft.com/office/powerpoint/2010/main" val="3530845426"/>
              </p:ext>
            </p:extLst>
          </p:nvPr>
        </p:nvGraphicFramePr>
        <p:xfrm>
          <a:off x="4533905" y="3384561"/>
          <a:ext cx="45720" cy="53340"/>
        </p:xfrm>
        <a:graphic>
          <a:graphicData uri="http://schemas.openxmlformats.org/presentationml/2006/ole">
            <mc:AlternateContent xmlns:mc="http://schemas.openxmlformats.org/markup-compatibility/2006">
              <mc:Choice xmlns:v="urn:schemas-microsoft-com:vml" Requires="v">
                <p:oleObj spid="_x0000_s6202" name="数式" r:id="rId4" imgW="75960" imgH="88560" progId="Equation.3">
                  <p:embed/>
                </p:oleObj>
              </mc:Choice>
              <mc:Fallback>
                <p:oleObj name="数式" r:id="rId4" imgW="75960" imgH="885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3905" y="3384561"/>
                        <a:ext cx="45720" cy="533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65939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16632"/>
            <a:ext cx="8041440" cy="1442674"/>
          </a:xfrm>
        </p:spPr>
        <p:txBody>
          <a:bodyPr/>
          <a:lstStyle/>
          <a:p>
            <a:r>
              <a:rPr kumimoji="1" lang="ja-JP" altLang="en-US" dirty="0" smtClean="0"/>
              <a:t>問題点</a:t>
            </a:r>
            <a:endParaRPr kumimoji="1" lang="ja-JP" altLang="en-US" dirty="0"/>
          </a:p>
        </p:txBody>
      </p:sp>
      <p:sp>
        <p:nvSpPr>
          <p:cNvPr id="3" name="コンテンツ プレースホルダー 2"/>
          <p:cNvSpPr>
            <a:spLocks noGrp="1"/>
          </p:cNvSpPr>
          <p:nvPr>
            <p:ph idx="1"/>
          </p:nvPr>
        </p:nvSpPr>
        <p:spPr>
          <a:xfrm>
            <a:off x="827584" y="1916832"/>
            <a:ext cx="7467600" cy="3951337"/>
          </a:xfrm>
        </p:spPr>
        <p:txBody>
          <a:bodyPr/>
          <a:lstStyle/>
          <a:p>
            <a:r>
              <a:rPr kumimoji="1" lang="ja-JP" altLang="en-US" dirty="0" smtClean="0"/>
              <a:t>過去の実験で用いたシミュレータは，検証箇所のみをシミュレートした断片的なものであり，他のセンサを用いた実験を行うことができない</a:t>
            </a:r>
            <a:endParaRPr kumimoji="1" lang="en-US" altLang="ja-JP" dirty="0" smtClean="0"/>
          </a:p>
          <a:p>
            <a:endParaRPr kumimoji="1" lang="en-US" altLang="ja-JP" dirty="0" smtClean="0"/>
          </a:p>
          <a:p>
            <a:r>
              <a:rPr lang="ja-JP" altLang="en-US" dirty="0" smtClean="0"/>
              <a:t>人型ロボットには様々なセンサが取り付けられているが，動作対象とするアクチュエータ以外の環境情報を取得するセンサを加えた</a:t>
            </a:r>
            <a:r>
              <a:rPr lang="en-US" altLang="ja-JP" dirty="0" smtClean="0"/>
              <a:t>Motion </a:t>
            </a:r>
            <a:r>
              <a:rPr lang="en-US" altLang="ja-JP" dirty="0" err="1" smtClean="0"/>
              <a:t>SpaceTS</a:t>
            </a:r>
            <a:r>
              <a:rPr lang="ja-JP" altLang="en-US" dirty="0" smtClean="0"/>
              <a:t>の実験はまだ行っていない</a:t>
            </a:r>
            <a:endParaRPr kumimoji="1" lang="ja-JP" altLang="en-US" dirty="0"/>
          </a:p>
        </p:txBody>
      </p:sp>
    </p:spTree>
    <p:extLst>
      <p:ext uri="{BB962C8B-B14F-4D97-AF65-F5344CB8AC3E}">
        <p14:creationId xmlns:p14="http://schemas.microsoft.com/office/powerpoint/2010/main" val="2815997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目的</a:t>
            </a:r>
            <a:endParaRPr kumimoji="1" lang="ja-JP" altLang="en-US" dirty="0"/>
          </a:p>
        </p:txBody>
      </p:sp>
      <p:sp>
        <p:nvSpPr>
          <p:cNvPr id="3" name="コンテンツ プレースホルダー 2"/>
          <p:cNvSpPr>
            <a:spLocks noGrp="1"/>
          </p:cNvSpPr>
          <p:nvPr>
            <p:ph idx="1"/>
          </p:nvPr>
        </p:nvSpPr>
        <p:spPr>
          <a:xfrm>
            <a:off x="683568" y="2038388"/>
            <a:ext cx="7992888" cy="3951337"/>
          </a:xfrm>
        </p:spPr>
        <p:txBody>
          <a:bodyPr/>
          <a:lstStyle/>
          <a:p>
            <a:r>
              <a:rPr lang="en-US" altLang="ja-JP" dirty="0" smtClean="0"/>
              <a:t>Motion </a:t>
            </a:r>
            <a:r>
              <a:rPr lang="en-US" altLang="ja-JP" dirty="0" err="1" smtClean="0"/>
              <a:t>SpaceTS</a:t>
            </a:r>
            <a:r>
              <a:rPr lang="ja-JP" altLang="en-US" dirty="0" smtClean="0"/>
              <a:t>の実験を行うため，ロボット全体のシミュレータを作成する</a:t>
            </a:r>
            <a:endParaRPr lang="en-US" altLang="ja-JP" dirty="0" smtClean="0"/>
          </a:p>
          <a:p>
            <a:endParaRPr kumimoji="1" lang="en-US" altLang="ja-JP" dirty="0" smtClean="0"/>
          </a:p>
          <a:p>
            <a:r>
              <a:rPr lang="ja-JP" altLang="en-US" dirty="0" smtClean="0"/>
              <a:t>アクチュエータ以外の環境情報を取得するセンサとして姿勢センサを導入し，ロボットの姿勢を知識空間に追加して，</a:t>
            </a:r>
            <a:r>
              <a:rPr lang="en-US" altLang="ja-JP" dirty="0" smtClean="0"/>
              <a:t>Motion </a:t>
            </a:r>
            <a:r>
              <a:rPr lang="en-US" altLang="ja-JP" dirty="0" err="1" smtClean="0"/>
              <a:t>SpaceTS</a:t>
            </a:r>
            <a:r>
              <a:rPr lang="ja-JP" altLang="en-US" dirty="0" smtClean="0"/>
              <a:t>の検証実験を行う</a:t>
            </a:r>
            <a:endParaRPr lang="en-US" altLang="ja-JP" dirty="0" smtClean="0"/>
          </a:p>
        </p:txBody>
      </p:sp>
    </p:spTree>
    <p:extLst>
      <p:ext uri="{BB962C8B-B14F-4D97-AF65-F5344CB8AC3E}">
        <p14:creationId xmlns:p14="http://schemas.microsoft.com/office/powerpoint/2010/main" val="4211873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3642" y="8032"/>
            <a:ext cx="8041440" cy="1442674"/>
          </a:xfrm>
        </p:spPr>
        <p:txBody>
          <a:bodyPr/>
          <a:lstStyle/>
          <a:p>
            <a:r>
              <a:rPr lang="ja-JP" altLang="en-US" dirty="0" smtClean="0"/>
              <a:t>研究全体の流れ</a:t>
            </a:r>
            <a:endParaRPr kumimoji="1" lang="ja-JP" altLang="en-US" dirty="0"/>
          </a:p>
        </p:txBody>
      </p:sp>
      <p:sp>
        <p:nvSpPr>
          <p:cNvPr id="3" name="コンテンツ プレースホルダー 2"/>
          <p:cNvSpPr>
            <a:spLocks noGrp="1"/>
          </p:cNvSpPr>
          <p:nvPr>
            <p:ph idx="1"/>
          </p:nvPr>
        </p:nvSpPr>
        <p:spPr>
          <a:xfrm>
            <a:off x="863682" y="1448192"/>
            <a:ext cx="7884782" cy="5040560"/>
          </a:xfrm>
        </p:spPr>
        <p:txBody>
          <a:bodyPr>
            <a:normAutofit/>
          </a:bodyPr>
          <a:lstStyle/>
          <a:p>
            <a:pPr marL="0" indent="0">
              <a:buNone/>
            </a:pPr>
            <a:endParaRPr kumimoji="1" lang="en-US" altLang="ja-JP" dirty="0" smtClean="0"/>
          </a:p>
          <a:p>
            <a:endParaRPr lang="en-US" altLang="ja-JP" dirty="0" smtClean="0"/>
          </a:p>
          <a:p>
            <a:pPr marL="457200" indent="-457200">
              <a:buFont typeface="+mj-lt"/>
              <a:buAutoNum type="arabicPeriod"/>
            </a:pPr>
            <a:r>
              <a:rPr lang="ja-JP" altLang="en-US" dirty="0" smtClean="0"/>
              <a:t>シミュレーションロボットの作成</a:t>
            </a:r>
            <a:endParaRPr lang="en-US" altLang="ja-JP" dirty="0" smtClean="0"/>
          </a:p>
          <a:p>
            <a:pPr marL="457200" indent="-457200">
              <a:buFont typeface="+mj-lt"/>
              <a:buAutoNum type="arabicPeriod"/>
            </a:pPr>
            <a:endParaRPr lang="en-US" altLang="ja-JP" dirty="0" smtClean="0"/>
          </a:p>
          <a:p>
            <a:pPr marL="457200" indent="-457200">
              <a:buFont typeface="+mj-lt"/>
              <a:buAutoNum type="arabicPeriod"/>
            </a:pPr>
            <a:endParaRPr lang="en-US" altLang="ja-JP" dirty="0" smtClean="0"/>
          </a:p>
          <a:p>
            <a:pPr marL="457200" indent="-457200">
              <a:buFont typeface="+mj-lt"/>
              <a:buAutoNum type="arabicPeriod"/>
            </a:pPr>
            <a:endParaRPr lang="en-US" altLang="ja-JP" dirty="0" smtClean="0"/>
          </a:p>
          <a:p>
            <a:pPr marL="457200" indent="-457200">
              <a:buFont typeface="+mj-lt"/>
              <a:buAutoNum type="arabicPeriod"/>
            </a:pPr>
            <a:r>
              <a:rPr lang="en-US" altLang="ja-JP" dirty="0" smtClean="0"/>
              <a:t>Motion </a:t>
            </a:r>
            <a:r>
              <a:rPr lang="en-US" altLang="ja-JP" dirty="0" err="1" smtClean="0"/>
              <a:t>SpaceTS</a:t>
            </a:r>
            <a:r>
              <a:rPr lang="ja-JP" altLang="en-US" dirty="0" smtClean="0"/>
              <a:t>を含むシミュレータ全体の完成</a:t>
            </a:r>
            <a:endParaRPr lang="en-US" altLang="ja-JP" dirty="0" smtClean="0"/>
          </a:p>
          <a:p>
            <a:pPr marL="457200" indent="-457200">
              <a:buFont typeface="+mj-lt"/>
              <a:buAutoNum type="arabicPeriod"/>
            </a:pPr>
            <a:endParaRPr lang="en-US" altLang="ja-JP" dirty="0" smtClean="0"/>
          </a:p>
          <a:p>
            <a:pPr marL="457200" indent="-457200">
              <a:buFont typeface="+mj-lt"/>
              <a:buAutoNum type="arabicPeriod"/>
            </a:pPr>
            <a:r>
              <a:rPr lang="ja-JP" altLang="en-US" dirty="0" smtClean="0"/>
              <a:t>姿勢センサを加えた</a:t>
            </a:r>
            <a:r>
              <a:rPr lang="en-US" altLang="ja-JP" dirty="0" smtClean="0"/>
              <a:t>Motion </a:t>
            </a:r>
            <a:r>
              <a:rPr lang="en-US" altLang="ja-JP" dirty="0" err="1" smtClean="0"/>
              <a:t>SpaceTS</a:t>
            </a:r>
            <a:r>
              <a:rPr lang="ja-JP" altLang="en-US" dirty="0" smtClean="0"/>
              <a:t>の検証を行う</a:t>
            </a:r>
            <a:endParaRPr lang="en-US" altLang="ja-JP" dirty="0" smtClean="0"/>
          </a:p>
        </p:txBody>
      </p:sp>
      <p:sp>
        <p:nvSpPr>
          <p:cNvPr id="4" name="正方形/長方形 3"/>
          <p:cNvSpPr/>
          <p:nvPr/>
        </p:nvSpPr>
        <p:spPr>
          <a:xfrm>
            <a:off x="714883" y="2060848"/>
            <a:ext cx="7693378" cy="1152128"/>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940152" y="2708920"/>
            <a:ext cx="2440092" cy="400110"/>
          </a:xfrm>
          <a:prstGeom prst="rect">
            <a:avLst/>
          </a:prstGeom>
          <a:noFill/>
        </p:spPr>
        <p:txBody>
          <a:bodyPr wrap="none" rtlCol="0">
            <a:spAutoFit/>
          </a:bodyPr>
          <a:lstStyle/>
          <a:p>
            <a:r>
              <a:rPr kumimoji="1" lang="ja-JP" altLang="en-US" sz="2000" dirty="0" smtClean="0">
                <a:solidFill>
                  <a:schemeClr val="accent1">
                    <a:lumMod val="60000"/>
                    <a:lumOff val="40000"/>
                  </a:schemeClr>
                </a:solidFill>
                <a:latin typeface="ＭＳ Ｐゴシック" pitchFamily="50" charset="-128"/>
                <a:ea typeface="ＭＳ Ｐゴシック" pitchFamily="50" charset="-128"/>
              </a:rPr>
              <a:t>中間発表までの成果</a:t>
            </a:r>
            <a:endParaRPr kumimoji="1" lang="ja-JP" altLang="en-US" sz="2000" dirty="0">
              <a:solidFill>
                <a:schemeClr val="accent1">
                  <a:lumMod val="60000"/>
                  <a:lumOff val="40000"/>
                </a:schemeClr>
              </a:solidFill>
              <a:latin typeface="ＭＳ Ｐゴシック" pitchFamily="50" charset="-128"/>
              <a:ea typeface="ＭＳ Ｐゴシック" pitchFamily="50" charset="-128"/>
            </a:endParaRPr>
          </a:p>
        </p:txBody>
      </p:sp>
      <p:sp>
        <p:nvSpPr>
          <p:cNvPr id="6" name="正方形/長方形 5"/>
          <p:cNvSpPr/>
          <p:nvPr/>
        </p:nvSpPr>
        <p:spPr>
          <a:xfrm>
            <a:off x="714883" y="3789040"/>
            <a:ext cx="7693378" cy="2088232"/>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6444208" y="5445224"/>
            <a:ext cx="1927131" cy="400110"/>
          </a:xfrm>
          <a:prstGeom prst="rect">
            <a:avLst/>
          </a:prstGeom>
          <a:noFill/>
        </p:spPr>
        <p:txBody>
          <a:bodyPr wrap="none" rtlCol="0">
            <a:spAutoFit/>
          </a:bodyPr>
          <a:lstStyle/>
          <a:p>
            <a:r>
              <a:rPr kumimoji="1" lang="ja-JP" altLang="en-US" sz="2000" dirty="0" smtClean="0">
                <a:solidFill>
                  <a:schemeClr val="accent1">
                    <a:lumMod val="60000"/>
                    <a:lumOff val="40000"/>
                  </a:schemeClr>
                </a:solidFill>
                <a:latin typeface="ＭＳ Ｐゴシック" pitchFamily="50" charset="-128"/>
                <a:ea typeface="ＭＳ Ｐゴシック" pitchFamily="50" charset="-128"/>
              </a:rPr>
              <a:t>卒業までの予定</a:t>
            </a:r>
            <a:endParaRPr kumimoji="1" lang="ja-JP" altLang="en-US" sz="2000" dirty="0">
              <a:solidFill>
                <a:schemeClr val="accent1">
                  <a:lumMod val="60000"/>
                  <a:lumOff val="40000"/>
                </a:schemeClr>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358503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43408"/>
            <a:ext cx="8041440" cy="1442674"/>
          </a:xfrm>
        </p:spPr>
        <p:txBody>
          <a:bodyPr/>
          <a:lstStyle/>
          <a:p>
            <a:r>
              <a:rPr kumimoji="1" lang="ja-JP" altLang="en-US" sz="4000" dirty="0" smtClean="0"/>
              <a:t>シミュレーションロボットの</a:t>
            </a:r>
            <a:r>
              <a:rPr lang="ja-JP" altLang="en-US" sz="4000" dirty="0"/>
              <a:t>現状</a:t>
            </a:r>
            <a:endParaRPr kumimoji="1" lang="ja-JP" altLang="en-US" sz="4000" dirty="0"/>
          </a:p>
        </p:txBody>
      </p:sp>
      <p:sp>
        <p:nvSpPr>
          <p:cNvPr id="3" name="コンテンツ プレースホルダー 2"/>
          <p:cNvSpPr>
            <a:spLocks noGrp="1"/>
          </p:cNvSpPr>
          <p:nvPr>
            <p:ph idx="1"/>
          </p:nvPr>
        </p:nvSpPr>
        <p:spPr>
          <a:xfrm>
            <a:off x="827584" y="836712"/>
            <a:ext cx="7704856" cy="5517233"/>
          </a:xfrm>
        </p:spPr>
        <p:txBody>
          <a:bodyPr>
            <a:normAutofit/>
          </a:bodyPr>
          <a:lstStyle/>
          <a:p>
            <a:r>
              <a:rPr lang="ja-JP" altLang="en-US" dirty="0" smtClean="0"/>
              <a:t>参考文献が多いことから物理演算エンジンとして</a:t>
            </a:r>
            <a:r>
              <a:rPr lang="en-US" altLang="ja-JP" dirty="0" smtClean="0"/>
              <a:t>ODE</a:t>
            </a:r>
            <a:r>
              <a:rPr lang="ja-JP" altLang="en-US" dirty="0" smtClean="0"/>
              <a:t>を選択し，実機実験で用いた</a:t>
            </a:r>
            <a:r>
              <a:rPr lang="en-US" altLang="ja-JP" dirty="0" err="1" smtClean="0"/>
              <a:t>speecys</a:t>
            </a:r>
            <a:r>
              <a:rPr lang="ja-JP" altLang="en-US" dirty="0" smtClean="0"/>
              <a:t>を参考にロボットを作成</a:t>
            </a:r>
            <a:endParaRPr lang="en-US" altLang="ja-JP" dirty="0" smtClean="0"/>
          </a:p>
          <a:p>
            <a:r>
              <a:rPr lang="ja-JP" altLang="en-US" dirty="0" smtClean="0"/>
              <a:t>全体の高さ</a:t>
            </a:r>
            <a:r>
              <a:rPr lang="en-US" altLang="ja-JP" dirty="0" smtClean="0"/>
              <a:t>/</a:t>
            </a:r>
            <a:r>
              <a:rPr lang="ja-JP" altLang="en-US" dirty="0" smtClean="0"/>
              <a:t>重量　</a:t>
            </a:r>
            <a:r>
              <a:rPr lang="en-US" altLang="ja-JP" dirty="0"/>
              <a:t>5</a:t>
            </a:r>
            <a:r>
              <a:rPr lang="en-US" altLang="ja-JP" dirty="0" smtClean="0"/>
              <a:t>0cm/4.2kg</a:t>
            </a:r>
          </a:p>
          <a:p>
            <a:r>
              <a:rPr lang="ja-JP" altLang="en-US" dirty="0" smtClean="0"/>
              <a:t>関節可動部自由度　腕部　</a:t>
            </a:r>
            <a:r>
              <a:rPr lang="en-US" altLang="ja-JP" dirty="0" smtClean="0"/>
              <a:t>2</a:t>
            </a:r>
            <a:r>
              <a:rPr lang="ja-JP" altLang="en-US" dirty="0" smtClean="0"/>
              <a:t>自由度</a:t>
            </a:r>
            <a:endParaRPr lang="en-US" altLang="ja-JP" dirty="0" smtClean="0"/>
          </a:p>
          <a:p>
            <a:pPr>
              <a:buNone/>
            </a:pPr>
            <a:r>
              <a:rPr lang="ja-JP" altLang="en-US" dirty="0" smtClean="0"/>
              <a:t>　　　　　　　　　   脚部　</a:t>
            </a:r>
            <a:r>
              <a:rPr lang="en-US" altLang="ja-JP" dirty="0" smtClean="0"/>
              <a:t>3</a:t>
            </a:r>
            <a:r>
              <a:rPr lang="ja-JP" altLang="en-US" dirty="0" smtClean="0"/>
              <a:t>自由度</a:t>
            </a:r>
            <a:endParaRPr lang="en-US" altLang="ja-JP" dirty="0" smtClean="0"/>
          </a:p>
          <a:p>
            <a:r>
              <a:rPr lang="ja-JP" altLang="en-US" dirty="0" smtClean="0"/>
              <a:t>サーボトルク　</a:t>
            </a:r>
            <a:r>
              <a:rPr lang="en-US" altLang="ja-JP" dirty="0" smtClean="0"/>
              <a:t>21kgf</a:t>
            </a:r>
            <a:r>
              <a:rPr lang="ja-JP" altLang="en-US" dirty="0" smtClean="0"/>
              <a:t>･</a:t>
            </a:r>
            <a:r>
              <a:rPr lang="en-US" altLang="ja-JP" dirty="0" smtClean="0"/>
              <a:t>cm</a:t>
            </a:r>
          </a:p>
          <a:p>
            <a:r>
              <a:rPr lang="ja-JP" altLang="en-US" dirty="0" smtClean="0"/>
              <a:t>関節可動域　</a:t>
            </a:r>
            <a:r>
              <a:rPr lang="en-US" altLang="ja-JP" dirty="0" smtClean="0"/>
              <a:t>-120°~120°</a:t>
            </a:r>
          </a:p>
          <a:p>
            <a:pPr>
              <a:buNone/>
            </a:pPr>
            <a:endParaRPr lang="en-US" altLang="ja-JP" dirty="0" smtClean="0"/>
          </a:p>
        </p:txBody>
      </p:sp>
      <p:pic>
        <p:nvPicPr>
          <p:cNvPr id="4" name="Picture 2" descr="E:\tex\fig\robo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4221088"/>
            <a:ext cx="3140596" cy="2370123"/>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5"/>
          <p:cNvSpPr>
            <a:spLocks noChangeArrowheads="1"/>
          </p:cNvSpPr>
          <p:nvPr/>
        </p:nvSpPr>
        <p:spPr bwMode="auto">
          <a:xfrm>
            <a:off x="7956376" y="2852936"/>
            <a:ext cx="483870" cy="336042"/>
          </a:xfrm>
          <a:prstGeom prst="octagon">
            <a:avLst>
              <a:gd name="adj" fmla="val 29287"/>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 name="Rectangle 6"/>
          <p:cNvSpPr>
            <a:spLocks noChangeArrowheads="1"/>
          </p:cNvSpPr>
          <p:nvPr/>
        </p:nvSpPr>
        <p:spPr bwMode="auto">
          <a:xfrm>
            <a:off x="7884368" y="3284984"/>
            <a:ext cx="653610" cy="954180"/>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 name="Rectangle 9"/>
          <p:cNvSpPr>
            <a:spLocks noChangeArrowheads="1"/>
          </p:cNvSpPr>
          <p:nvPr/>
        </p:nvSpPr>
        <p:spPr bwMode="auto">
          <a:xfrm>
            <a:off x="7884368" y="4365104"/>
            <a:ext cx="274348" cy="621243"/>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 name="Rectangle 11"/>
          <p:cNvSpPr>
            <a:spLocks noChangeArrowheads="1"/>
          </p:cNvSpPr>
          <p:nvPr/>
        </p:nvSpPr>
        <p:spPr bwMode="auto">
          <a:xfrm flipV="1">
            <a:off x="7740352" y="5805264"/>
            <a:ext cx="406441" cy="57603"/>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4" name="Rectangle 9"/>
          <p:cNvSpPr>
            <a:spLocks noChangeArrowheads="1"/>
          </p:cNvSpPr>
          <p:nvPr/>
        </p:nvSpPr>
        <p:spPr bwMode="auto">
          <a:xfrm>
            <a:off x="8604448" y="3284984"/>
            <a:ext cx="182898" cy="530512"/>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5" name="Rectangle 9"/>
          <p:cNvSpPr>
            <a:spLocks noChangeArrowheads="1"/>
          </p:cNvSpPr>
          <p:nvPr/>
        </p:nvSpPr>
        <p:spPr bwMode="auto">
          <a:xfrm>
            <a:off x="8604448" y="3933056"/>
            <a:ext cx="182898" cy="530512"/>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6" name="Rectangle 9"/>
          <p:cNvSpPr>
            <a:spLocks noChangeArrowheads="1"/>
          </p:cNvSpPr>
          <p:nvPr/>
        </p:nvSpPr>
        <p:spPr bwMode="auto">
          <a:xfrm>
            <a:off x="7884368" y="5085184"/>
            <a:ext cx="274348" cy="621243"/>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7" name="Rectangle 9"/>
          <p:cNvSpPr>
            <a:spLocks noChangeArrowheads="1"/>
          </p:cNvSpPr>
          <p:nvPr/>
        </p:nvSpPr>
        <p:spPr bwMode="auto">
          <a:xfrm>
            <a:off x="8244408" y="4365104"/>
            <a:ext cx="274348" cy="621243"/>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8" name="Rectangle 9"/>
          <p:cNvSpPr>
            <a:spLocks noChangeArrowheads="1"/>
          </p:cNvSpPr>
          <p:nvPr/>
        </p:nvSpPr>
        <p:spPr bwMode="auto">
          <a:xfrm>
            <a:off x="8244408" y="5085184"/>
            <a:ext cx="274348" cy="621243"/>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9" name="Rectangle 11"/>
          <p:cNvSpPr>
            <a:spLocks noChangeArrowheads="1"/>
          </p:cNvSpPr>
          <p:nvPr/>
        </p:nvSpPr>
        <p:spPr bwMode="auto">
          <a:xfrm flipV="1">
            <a:off x="8244408" y="5805264"/>
            <a:ext cx="406441" cy="57603"/>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8" name="Text Box 26"/>
          <p:cNvSpPr txBox="1">
            <a:spLocks noChangeArrowheads="1"/>
          </p:cNvSpPr>
          <p:nvPr/>
        </p:nvSpPr>
        <p:spPr bwMode="auto">
          <a:xfrm>
            <a:off x="7884368" y="6165304"/>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smtClean="0"/>
              <a:t>正面</a:t>
            </a:r>
            <a:endParaRPr lang="en-US" altLang="ja-JP" dirty="0"/>
          </a:p>
        </p:txBody>
      </p:sp>
      <p:sp>
        <p:nvSpPr>
          <p:cNvPr id="39" name="Text Box 27"/>
          <p:cNvSpPr txBox="1">
            <a:spLocks noChangeArrowheads="1"/>
          </p:cNvSpPr>
          <p:nvPr/>
        </p:nvSpPr>
        <p:spPr bwMode="auto">
          <a:xfrm>
            <a:off x="5940152" y="6165304"/>
            <a:ext cx="15841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dirty="0" smtClean="0"/>
              <a:t>横</a:t>
            </a:r>
            <a:r>
              <a:rPr lang="en-US" altLang="ja-JP" dirty="0" smtClean="0"/>
              <a:t>(</a:t>
            </a:r>
            <a:r>
              <a:rPr lang="ja-JP" altLang="en-US" dirty="0" smtClean="0"/>
              <a:t>前腕省略</a:t>
            </a:r>
            <a:r>
              <a:rPr lang="en-US" altLang="ja-JP" dirty="0" smtClean="0"/>
              <a:t>)</a:t>
            </a:r>
            <a:endParaRPr lang="en-US" altLang="ja-JP" dirty="0"/>
          </a:p>
        </p:txBody>
      </p:sp>
      <p:sp>
        <p:nvSpPr>
          <p:cNvPr id="56" name="Rectangle 9"/>
          <p:cNvSpPr>
            <a:spLocks noChangeArrowheads="1"/>
          </p:cNvSpPr>
          <p:nvPr/>
        </p:nvSpPr>
        <p:spPr bwMode="auto">
          <a:xfrm>
            <a:off x="7596336" y="3861048"/>
            <a:ext cx="182898" cy="530512"/>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 name="Rectangle 9"/>
          <p:cNvSpPr>
            <a:spLocks noChangeArrowheads="1"/>
          </p:cNvSpPr>
          <p:nvPr/>
        </p:nvSpPr>
        <p:spPr bwMode="auto">
          <a:xfrm>
            <a:off x="7596336" y="3284984"/>
            <a:ext cx="182898" cy="530512"/>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 name="Line 15"/>
          <p:cNvSpPr>
            <a:spLocks noChangeAspect="1" noChangeShapeType="1"/>
          </p:cNvSpPr>
          <p:nvPr/>
        </p:nvSpPr>
        <p:spPr bwMode="auto">
          <a:xfrm>
            <a:off x="7524328" y="3861048"/>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16"/>
          <p:cNvSpPr>
            <a:spLocks noChangeAspect="1" noChangeShapeType="1"/>
          </p:cNvSpPr>
          <p:nvPr/>
        </p:nvSpPr>
        <p:spPr bwMode="auto">
          <a:xfrm flipV="1">
            <a:off x="7668344" y="3717032"/>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AutoShape 21"/>
          <p:cNvSpPr>
            <a:spLocks noChangeAspect="1" noChangeArrowheads="1"/>
          </p:cNvSpPr>
          <p:nvPr/>
        </p:nvSpPr>
        <p:spPr bwMode="auto">
          <a:xfrm rot="10800000">
            <a:off x="7380312" y="3573016"/>
            <a:ext cx="579118" cy="548640"/>
          </a:xfrm>
          <a:custGeom>
            <a:avLst/>
            <a:gdLst>
              <a:gd name="G0" fmla="+- 536249 0 0"/>
              <a:gd name="G1" fmla="+- -5333998 0 0"/>
              <a:gd name="G2" fmla="+- 536249 0 -5333998"/>
              <a:gd name="G3" fmla="+- 10800 0 0"/>
              <a:gd name="G4" fmla="+- 0 0 536249"/>
              <a:gd name="T0" fmla="*/ 360 256 1"/>
              <a:gd name="T1" fmla="*/ 0 256 1"/>
              <a:gd name="G5" fmla="+- G2 T0 T1"/>
              <a:gd name="G6" fmla="?: G2 G2 G5"/>
              <a:gd name="G7" fmla="+- 0 0 G6"/>
              <a:gd name="G8" fmla="+- 7728 0 0"/>
              <a:gd name="G9" fmla="+- 0 0 -5333998"/>
              <a:gd name="G10" fmla="+- 7728 0 2700"/>
              <a:gd name="G11" fmla="cos G10 536249"/>
              <a:gd name="G12" fmla="sin G10 536249"/>
              <a:gd name="G13" fmla="cos 13500 536249"/>
              <a:gd name="G14" fmla="sin 13500 536249"/>
              <a:gd name="G15" fmla="+- G11 10800 0"/>
              <a:gd name="G16" fmla="+- G12 10800 0"/>
              <a:gd name="G17" fmla="+- G13 10800 0"/>
              <a:gd name="G18" fmla="+- G14 10800 0"/>
              <a:gd name="G19" fmla="*/ 7728 1 2"/>
              <a:gd name="G20" fmla="+- G19 5400 0"/>
              <a:gd name="G21" fmla="cos G20 536249"/>
              <a:gd name="G22" fmla="sin G20 536249"/>
              <a:gd name="G23" fmla="+- G21 10800 0"/>
              <a:gd name="G24" fmla="+- G12 G23 G22"/>
              <a:gd name="G25" fmla="+- G22 G23 G11"/>
              <a:gd name="G26" fmla="cos 10800 536249"/>
              <a:gd name="G27" fmla="sin 10800 536249"/>
              <a:gd name="G28" fmla="cos 7728 536249"/>
              <a:gd name="G29" fmla="sin 7728 536249"/>
              <a:gd name="G30" fmla="+- G26 10800 0"/>
              <a:gd name="G31" fmla="+- G27 10800 0"/>
              <a:gd name="G32" fmla="+- G28 10800 0"/>
              <a:gd name="G33" fmla="+- G29 10800 0"/>
              <a:gd name="G34" fmla="+- G19 5400 0"/>
              <a:gd name="G35" fmla="cos G34 -5333998"/>
              <a:gd name="G36" fmla="sin G34 -5333998"/>
              <a:gd name="G37" fmla="+/ -5333998 536249 2"/>
              <a:gd name="T2" fmla="*/ 180 256 1"/>
              <a:gd name="T3" fmla="*/ 0 256 1"/>
              <a:gd name="G38" fmla="+- G37 T2 T3"/>
              <a:gd name="G39" fmla="?: G2 G37 G38"/>
              <a:gd name="G40" fmla="cos 10800 G39"/>
              <a:gd name="G41" fmla="sin 10800 G39"/>
              <a:gd name="G42" fmla="cos 7728 G39"/>
              <a:gd name="G43" fmla="sin 7728 G39"/>
              <a:gd name="G44" fmla="+- G40 10800 0"/>
              <a:gd name="G45" fmla="+- G41 10800 0"/>
              <a:gd name="G46" fmla="+- G42 10800 0"/>
              <a:gd name="G47" fmla="+- G43 10800 0"/>
              <a:gd name="G48" fmla="+- G35 10800 0"/>
              <a:gd name="G49" fmla="+- G36 10800 0"/>
              <a:gd name="T4" fmla="*/ 19469 w 21600"/>
              <a:gd name="T5" fmla="*/ 4360 h 21600"/>
              <a:gd name="T6" fmla="*/ 12186 w 21600"/>
              <a:gd name="T7" fmla="*/ 1640 h 21600"/>
              <a:gd name="T8" fmla="*/ 17003 w 21600"/>
              <a:gd name="T9" fmla="*/ 6191 h 21600"/>
              <a:gd name="T10" fmla="*/ 24162 w 21600"/>
              <a:gd name="T11" fmla="*/ 12721 h 21600"/>
              <a:gd name="T12" fmla="*/ 19366 w 21600"/>
              <a:gd name="T13" fmla="*/ 16311 h 21600"/>
              <a:gd name="T14" fmla="*/ 15776 w 21600"/>
              <a:gd name="T15" fmla="*/ 1151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449" y="11899"/>
                </a:moveTo>
                <a:cubicBezTo>
                  <a:pt x="18501" y="11535"/>
                  <a:pt x="18528" y="11168"/>
                  <a:pt x="18528" y="10800"/>
                </a:cubicBezTo>
                <a:cubicBezTo>
                  <a:pt x="18528" y="6978"/>
                  <a:pt x="15735" y="3731"/>
                  <a:pt x="11956" y="3159"/>
                </a:cubicBezTo>
                <a:lnTo>
                  <a:pt x="12416" y="121"/>
                </a:lnTo>
                <a:cubicBezTo>
                  <a:pt x="17696" y="921"/>
                  <a:pt x="21600" y="5459"/>
                  <a:pt x="21600" y="10800"/>
                </a:cubicBezTo>
                <a:cubicBezTo>
                  <a:pt x="21600" y="11314"/>
                  <a:pt x="21563" y="11828"/>
                  <a:pt x="21490" y="12337"/>
                </a:cubicBezTo>
                <a:lnTo>
                  <a:pt x="24162" y="12721"/>
                </a:lnTo>
                <a:lnTo>
                  <a:pt x="19366" y="16311"/>
                </a:lnTo>
                <a:lnTo>
                  <a:pt x="15776" y="11515"/>
                </a:lnTo>
                <a:lnTo>
                  <a:pt x="18449" y="1189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6" name="AutoShape 37"/>
          <p:cNvSpPr>
            <a:spLocks noChangeAspect="1" noChangeArrowheads="1"/>
          </p:cNvSpPr>
          <p:nvPr/>
        </p:nvSpPr>
        <p:spPr bwMode="auto">
          <a:xfrm rot="10800000" flipH="1">
            <a:off x="7380312" y="3573016"/>
            <a:ext cx="579118" cy="548640"/>
          </a:xfrm>
          <a:custGeom>
            <a:avLst/>
            <a:gdLst>
              <a:gd name="G0" fmla="+- 536249 0 0"/>
              <a:gd name="G1" fmla="+- -5381632 0 0"/>
              <a:gd name="G2" fmla="+- 536249 0 -5381632"/>
              <a:gd name="G3" fmla="+- 10800 0 0"/>
              <a:gd name="G4" fmla="+- 0 0 536249"/>
              <a:gd name="T0" fmla="*/ 360 256 1"/>
              <a:gd name="T1" fmla="*/ 0 256 1"/>
              <a:gd name="G5" fmla="+- G2 T0 T1"/>
              <a:gd name="G6" fmla="?: G2 G2 G5"/>
              <a:gd name="G7" fmla="+- 0 0 G6"/>
              <a:gd name="G8" fmla="+- 7728 0 0"/>
              <a:gd name="G9" fmla="+- 0 0 -5381632"/>
              <a:gd name="G10" fmla="+- 7728 0 2700"/>
              <a:gd name="G11" fmla="cos G10 536249"/>
              <a:gd name="G12" fmla="sin G10 536249"/>
              <a:gd name="G13" fmla="cos 13500 536249"/>
              <a:gd name="G14" fmla="sin 13500 536249"/>
              <a:gd name="G15" fmla="+- G11 10800 0"/>
              <a:gd name="G16" fmla="+- G12 10800 0"/>
              <a:gd name="G17" fmla="+- G13 10800 0"/>
              <a:gd name="G18" fmla="+- G14 10800 0"/>
              <a:gd name="G19" fmla="*/ 7728 1 2"/>
              <a:gd name="G20" fmla="+- G19 5400 0"/>
              <a:gd name="G21" fmla="cos G20 536249"/>
              <a:gd name="G22" fmla="sin G20 536249"/>
              <a:gd name="G23" fmla="+- G21 10800 0"/>
              <a:gd name="G24" fmla="+- G12 G23 G22"/>
              <a:gd name="G25" fmla="+- G22 G23 G11"/>
              <a:gd name="G26" fmla="cos 10800 536249"/>
              <a:gd name="G27" fmla="sin 10800 536249"/>
              <a:gd name="G28" fmla="cos 7728 536249"/>
              <a:gd name="G29" fmla="sin 7728 536249"/>
              <a:gd name="G30" fmla="+- G26 10800 0"/>
              <a:gd name="G31" fmla="+- G27 10800 0"/>
              <a:gd name="G32" fmla="+- G28 10800 0"/>
              <a:gd name="G33" fmla="+- G29 10800 0"/>
              <a:gd name="G34" fmla="+- G19 5400 0"/>
              <a:gd name="G35" fmla="cos G34 -5381632"/>
              <a:gd name="G36" fmla="sin G34 -5381632"/>
              <a:gd name="G37" fmla="+/ -5381632 536249 2"/>
              <a:gd name="T2" fmla="*/ 180 256 1"/>
              <a:gd name="T3" fmla="*/ 0 256 1"/>
              <a:gd name="G38" fmla="+- G37 T2 T3"/>
              <a:gd name="G39" fmla="?: G2 G37 G38"/>
              <a:gd name="G40" fmla="cos 10800 G39"/>
              <a:gd name="G41" fmla="sin 10800 G39"/>
              <a:gd name="G42" fmla="cos 7728 G39"/>
              <a:gd name="G43" fmla="sin 7728 G39"/>
              <a:gd name="G44" fmla="+- G40 10800 0"/>
              <a:gd name="G45" fmla="+- G41 10800 0"/>
              <a:gd name="G46" fmla="+- G42 10800 0"/>
              <a:gd name="G47" fmla="+- G43 10800 0"/>
              <a:gd name="G48" fmla="+- G35 10800 0"/>
              <a:gd name="G49" fmla="+- G36 10800 0"/>
              <a:gd name="T4" fmla="*/ 19428 w 21600"/>
              <a:gd name="T5" fmla="*/ 4305 h 21600"/>
              <a:gd name="T6" fmla="*/ 12070 w 21600"/>
              <a:gd name="T7" fmla="*/ 1623 h 21600"/>
              <a:gd name="T8" fmla="*/ 16974 w 21600"/>
              <a:gd name="T9" fmla="*/ 6152 h 21600"/>
              <a:gd name="T10" fmla="*/ 24162 w 21600"/>
              <a:gd name="T11" fmla="*/ 12721 h 21600"/>
              <a:gd name="T12" fmla="*/ 19366 w 21600"/>
              <a:gd name="T13" fmla="*/ 16311 h 21600"/>
              <a:gd name="T14" fmla="*/ 15776 w 21600"/>
              <a:gd name="T15" fmla="*/ 1151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449" y="11899"/>
                </a:moveTo>
                <a:cubicBezTo>
                  <a:pt x="18501" y="11535"/>
                  <a:pt x="18528" y="11168"/>
                  <a:pt x="18528" y="10800"/>
                </a:cubicBezTo>
                <a:cubicBezTo>
                  <a:pt x="18528" y="6941"/>
                  <a:pt x="15681" y="3674"/>
                  <a:pt x="11859" y="3145"/>
                </a:cubicBezTo>
                <a:lnTo>
                  <a:pt x="12281" y="102"/>
                </a:lnTo>
                <a:cubicBezTo>
                  <a:pt x="17622" y="841"/>
                  <a:pt x="21600" y="5407"/>
                  <a:pt x="21600" y="10800"/>
                </a:cubicBezTo>
                <a:cubicBezTo>
                  <a:pt x="21600" y="11314"/>
                  <a:pt x="21563" y="11828"/>
                  <a:pt x="21490" y="12337"/>
                </a:cubicBezTo>
                <a:lnTo>
                  <a:pt x="24162" y="12721"/>
                </a:lnTo>
                <a:lnTo>
                  <a:pt x="19366" y="16311"/>
                </a:lnTo>
                <a:lnTo>
                  <a:pt x="15776" y="11515"/>
                </a:lnTo>
                <a:lnTo>
                  <a:pt x="18449" y="1189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9" name="AutoShape 5"/>
          <p:cNvSpPr>
            <a:spLocks noChangeArrowheads="1"/>
          </p:cNvSpPr>
          <p:nvPr/>
        </p:nvSpPr>
        <p:spPr bwMode="auto">
          <a:xfrm>
            <a:off x="6444208" y="2852936"/>
            <a:ext cx="432048" cy="360040"/>
          </a:xfrm>
          <a:prstGeom prst="octagon">
            <a:avLst>
              <a:gd name="adj" fmla="val 29287"/>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0" name="Rectangle 6"/>
          <p:cNvSpPr>
            <a:spLocks noChangeArrowheads="1"/>
          </p:cNvSpPr>
          <p:nvPr/>
        </p:nvSpPr>
        <p:spPr bwMode="auto">
          <a:xfrm>
            <a:off x="6444208" y="3284984"/>
            <a:ext cx="432048" cy="954180"/>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1" name="Rectangle 9"/>
          <p:cNvSpPr>
            <a:spLocks noChangeArrowheads="1"/>
          </p:cNvSpPr>
          <p:nvPr/>
        </p:nvSpPr>
        <p:spPr bwMode="auto">
          <a:xfrm>
            <a:off x="6516216" y="3356992"/>
            <a:ext cx="182898" cy="530512"/>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 name="Rectangle 9"/>
          <p:cNvSpPr>
            <a:spLocks noChangeArrowheads="1"/>
          </p:cNvSpPr>
          <p:nvPr/>
        </p:nvSpPr>
        <p:spPr bwMode="auto">
          <a:xfrm>
            <a:off x="6516216" y="4293096"/>
            <a:ext cx="216024" cy="621243"/>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 name="Rectangle 9"/>
          <p:cNvSpPr>
            <a:spLocks noChangeArrowheads="1"/>
          </p:cNvSpPr>
          <p:nvPr/>
        </p:nvSpPr>
        <p:spPr bwMode="auto">
          <a:xfrm>
            <a:off x="6516216" y="5013176"/>
            <a:ext cx="216024" cy="621243"/>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6" name="Rectangle 11"/>
          <p:cNvSpPr>
            <a:spLocks noChangeArrowheads="1"/>
          </p:cNvSpPr>
          <p:nvPr/>
        </p:nvSpPr>
        <p:spPr bwMode="auto">
          <a:xfrm flipV="1">
            <a:off x="6516216" y="5733256"/>
            <a:ext cx="406441" cy="57603"/>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7" name="Line 15"/>
          <p:cNvSpPr>
            <a:spLocks noChangeAspect="1" noChangeShapeType="1"/>
          </p:cNvSpPr>
          <p:nvPr/>
        </p:nvSpPr>
        <p:spPr bwMode="auto">
          <a:xfrm>
            <a:off x="6444208" y="34290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16"/>
          <p:cNvSpPr>
            <a:spLocks noChangeAspect="1" noChangeShapeType="1"/>
          </p:cNvSpPr>
          <p:nvPr/>
        </p:nvSpPr>
        <p:spPr bwMode="auto">
          <a:xfrm flipV="1">
            <a:off x="6588224" y="3284984"/>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AutoShape 21"/>
          <p:cNvSpPr>
            <a:spLocks noChangeAspect="1" noChangeArrowheads="1"/>
          </p:cNvSpPr>
          <p:nvPr/>
        </p:nvSpPr>
        <p:spPr bwMode="auto">
          <a:xfrm rot="10800000">
            <a:off x="6300192" y="3140968"/>
            <a:ext cx="579118" cy="548640"/>
          </a:xfrm>
          <a:custGeom>
            <a:avLst/>
            <a:gdLst>
              <a:gd name="G0" fmla="+- 536249 0 0"/>
              <a:gd name="G1" fmla="+- -5333998 0 0"/>
              <a:gd name="G2" fmla="+- 536249 0 -5333998"/>
              <a:gd name="G3" fmla="+- 10800 0 0"/>
              <a:gd name="G4" fmla="+- 0 0 536249"/>
              <a:gd name="T0" fmla="*/ 360 256 1"/>
              <a:gd name="T1" fmla="*/ 0 256 1"/>
              <a:gd name="G5" fmla="+- G2 T0 T1"/>
              <a:gd name="G6" fmla="?: G2 G2 G5"/>
              <a:gd name="G7" fmla="+- 0 0 G6"/>
              <a:gd name="G8" fmla="+- 7728 0 0"/>
              <a:gd name="G9" fmla="+- 0 0 -5333998"/>
              <a:gd name="G10" fmla="+- 7728 0 2700"/>
              <a:gd name="G11" fmla="cos G10 536249"/>
              <a:gd name="G12" fmla="sin G10 536249"/>
              <a:gd name="G13" fmla="cos 13500 536249"/>
              <a:gd name="G14" fmla="sin 13500 536249"/>
              <a:gd name="G15" fmla="+- G11 10800 0"/>
              <a:gd name="G16" fmla="+- G12 10800 0"/>
              <a:gd name="G17" fmla="+- G13 10800 0"/>
              <a:gd name="G18" fmla="+- G14 10800 0"/>
              <a:gd name="G19" fmla="*/ 7728 1 2"/>
              <a:gd name="G20" fmla="+- G19 5400 0"/>
              <a:gd name="G21" fmla="cos G20 536249"/>
              <a:gd name="G22" fmla="sin G20 536249"/>
              <a:gd name="G23" fmla="+- G21 10800 0"/>
              <a:gd name="G24" fmla="+- G12 G23 G22"/>
              <a:gd name="G25" fmla="+- G22 G23 G11"/>
              <a:gd name="G26" fmla="cos 10800 536249"/>
              <a:gd name="G27" fmla="sin 10800 536249"/>
              <a:gd name="G28" fmla="cos 7728 536249"/>
              <a:gd name="G29" fmla="sin 7728 536249"/>
              <a:gd name="G30" fmla="+- G26 10800 0"/>
              <a:gd name="G31" fmla="+- G27 10800 0"/>
              <a:gd name="G32" fmla="+- G28 10800 0"/>
              <a:gd name="G33" fmla="+- G29 10800 0"/>
              <a:gd name="G34" fmla="+- G19 5400 0"/>
              <a:gd name="G35" fmla="cos G34 -5333998"/>
              <a:gd name="G36" fmla="sin G34 -5333998"/>
              <a:gd name="G37" fmla="+/ -5333998 536249 2"/>
              <a:gd name="T2" fmla="*/ 180 256 1"/>
              <a:gd name="T3" fmla="*/ 0 256 1"/>
              <a:gd name="G38" fmla="+- G37 T2 T3"/>
              <a:gd name="G39" fmla="?: G2 G37 G38"/>
              <a:gd name="G40" fmla="cos 10800 G39"/>
              <a:gd name="G41" fmla="sin 10800 G39"/>
              <a:gd name="G42" fmla="cos 7728 G39"/>
              <a:gd name="G43" fmla="sin 7728 G39"/>
              <a:gd name="G44" fmla="+- G40 10800 0"/>
              <a:gd name="G45" fmla="+- G41 10800 0"/>
              <a:gd name="G46" fmla="+- G42 10800 0"/>
              <a:gd name="G47" fmla="+- G43 10800 0"/>
              <a:gd name="G48" fmla="+- G35 10800 0"/>
              <a:gd name="G49" fmla="+- G36 10800 0"/>
              <a:gd name="T4" fmla="*/ 19469 w 21600"/>
              <a:gd name="T5" fmla="*/ 4360 h 21600"/>
              <a:gd name="T6" fmla="*/ 12186 w 21600"/>
              <a:gd name="T7" fmla="*/ 1640 h 21600"/>
              <a:gd name="T8" fmla="*/ 17003 w 21600"/>
              <a:gd name="T9" fmla="*/ 6191 h 21600"/>
              <a:gd name="T10" fmla="*/ 24162 w 21600"/>
              <a:gd name="T11" fmla="*/ 12721 h 21600"/>
              <a:gd name="T12" fmla="*/ 19366 w 21600"/>
              <a:gd name="T13" fmla="*/ 16311 h 21600"/>
              <a:gd name="T14" fmla="*/ 15776 w 21600"/>
              <a:gd name="T15" fmla="*/ 1151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449" y="11899"/>
                </a:moveTo>
                <a:cubicBezTo>
                  <a:pt x="18501" y="11535"/>
                  <a:pt x="18528" y="11168"/>
                  <a:pt x="18528" y="10800"/>
                </a:cubicBezTo>
                <a:cubicBezTo>
                  <a:pt x="18528" y="6978"/>
                  <a:pt x="15735" y="3731"/>
                  <a:pt x="11956" y="3159"/>
                </a:cubicBezTo>
                <a:lnTo>
                  <a:pt x="12416" y="121"/>
                </a:lnTo>
                <a:cubicBezTo>
                  <a:pt x="17696" y="921"/>
                  <a:pt x="21600" y="5459"/>
                  <a:pt x="21600" y="10800"/>
                </a:cubicBezTo>
                <a:cubicBezTo>
                  <a:pt x="21600" y="11314"/>
                  <a:pt x="21563" y="11828"/>
                  <a:pt x="21490" y="12337"/>
                </a:cubicBezTo>
                <a:lnTo>
                  <a:pt x="24162" y="12721"/>
                </a:lnTo>
                <a:lnTo>
                  <a:pt x="19366" y="16311"/>
                </a:lnTo>
                <a:lnTo>
                  <a:pt x="15776" y="11515"/>
                </a:lnTo>
                <a:lnTo>
                  <a:pt x="18449" y="1189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0" name="AutoShape 37"/>
          <p:cNvSpPr>
            <a:spLocks noChangeAspect="1" noChangeArrowheads="1"/>
          </p:cNvSpPr>
          <p:nvPr/>
        </p:nvSpPr>
        <p:spPr bwMode="auto">
          <a:xfrm rot="10800000" flipH="1">
            <a:off x="6300192" y="3140968"/>
            <a:ext cx="579118" cy="548640"/>
          </a:xfrm>
          <a:custGeom>
            <a:avLst/>
            <a:gdLst>
              <a:gd name="G0" fmla="+- 536249 0 0"/>
              <a:gd name="G1" fmla="+- -5381632 0 0"/>
              <a:gd name="G2" fmla="+- 536249 0 -5381632"/>
              <a:gd name="G3" fmla="+- 10800 0 0"/>
              <a:gd name="G4" fmla="+- 0 0 536249"/>
              <a:gd name="T0" fmla="*/ 360 256 1"/>
              <a:gd name="T1" fmla="*/ 0 256 1"/>
              <a:gd name="G5" fmla="+- G2 T0 T1"/>
              <a:gd name="G6" fmla="?: G2 G2 G5"/>
              <a:gd name="G7" fmla="+- 0 0 G6"/>
              <a:gd name="G8" fmla="+- 7728 0 0"/>
              <a:gd name="G9" fmla="+- 0 0 -5381632"/>
              <a:gd name="G10" fmla="+- 7728 0 2700"/>
              <a:gd name="G11" fmla="cos G10 536249"/>
              <a:gd name="G12" fmla="sin G10 536249"/>
              <a:gd name="G13" fmla="cos 13500 536249"/>
              <a:gd name="G14" fmla="sin 13500 536249"/>
              <a:gd name="G15" fmla="+- G11 10800 0"/>
              <a:gd name="G16" fmla="+- G12 10800 0"/>
              <a:gd name="G17" fmla="+- G13 10800 0"/>
              <a:gd name="G18" fmla="+- G14 10800 0"/>
              <a:gd name="G19" fmla="*/ 7728 1 2"/>
              <a:gd name="G20" fmla="+- G19 5400 0"/>
              <a:gd name="G21" fmla="cos G20 536249"/>
              <a:gd name="G22" fmla="sin G20 536249"/>
              <a:gd name="G23" fmla="+- G21 10800 0"/>
              <a:gd name="G24" fmla="+- G12 G23 G22"/>
              <a:gd name="G25" fmla="+- G22 G23 G11"/>
              <a:gd name="G26" fmla="cos 10800 536249"/>
              <a:gd name="G27" fmla="sin 10800 536249"/>
              <a:gd name="G28" fmla="cos 7728 536249"/>
              <a:gd name="G29" fmla="sin 7728 536249"/>
              <a:gd name="G30" fmla="+- G26 10800 0"/>
              <a:gd name="G31" fmla="+- G27 10800 0"/>
              <a:gd name="G32" fmla="+- G28 10800 0"/>
              <a:gd name="G33" fmla="+- G29 10800 0"/>
              <a:gd name="G34" fmla="+- G19 5400 0"/>
              <a:gd name="G35" fmla="cos G34 -5381632"/>
              <a:gd name="G36" fmla="sin G34 -5381632"/>
              <a:gd name="G37" fmla="+/ -5381632 536249 2"/>
              <a:gd name="T2" fmla="*/ 180 256 1"/>
              <a:gd name="T3" fmla="*/ 0 256 1"/>
              <a:gd name="G38" fmla="+- G37 T2 T3"/>
              <a:gd name="G39" fmla="?: G2 G37 G38"/>
              <a:gd name="G40" fmla="cos 10800 G39"/>
              <a:gd name="G41" fmla="sin 10800 G39"/>
              <a:gd name="G42" fmla="cos 7728 G39"/>
              <a:gd name="G43" fmla="sin 7728 G39"/>
              <a:gd name="G44" fmla="+- G40 10800 0"/>
              <a:gd name="G45" fmla="+- G41 10800 0"/>
              <a:gd name="G46" fmla="+- G42 10800 0"/>
              <a:gd name="G47" fmla="+- G43 10800 0"/>
              <a:gd name="G48" fmla="+- G35 10800 0"/>
              <a:gd name="G49" fmla="+- G36 10800 0"/>
              <a:gd name="T4" fmla="*/ 19428 w 21600"/>
              <a:gd name="T5" fmla="*/ 4305 h 21600"/>
              <a:gd name="T6" fmla="*/ 12070 w 21600"/>
              <a:gd name="T7" fmla="*/ 1623 h 21600"/>
              <a:gd name="T8" fmla="*/ 16974 w 21600"/>
              <a:gd name="T9" fmla="*/ 6152 h 21600"/>
              <a:gd name="T10" fmla="*/ 24162 w 21600"/>
              <a:gd name="T11" fmla="*/ 12721 h 21600"/>
              <a:gd name="T12" fmla="*/ 19366 w 21600"/>
              <a:gd name="T13" fmla="*/ 16311 h 21600"/>
              <a:gd name="T14" fmla="*/ 15776 w 21600"/>
              <a:gd name="T15" fmla="*/ 1151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449" y="11899"/>
                </a:moveTo>
                <a:cubicBezTo>
                  <a:pt x="18501" y="11535"/>
                  <a:pt x="18528" y="11168"/>
                  <a:pt x="18528" y="10800"/>
                </a:cubicBezTo>
                <a:cubicBezTo>
                  <a:pt x="18528" y="6941"/>
                  <a:pt x="15681" y="3674"/>
                  <a:pt x="11859" y="3145"/>
                </a:cubicBezTo>
                <a:lnTo>
                  <a:pt x="12281" y="102"/>
                </a:lnTo>
                <a:cubicBezTo>
                  <a:pt x="17622" y="841"/>
                  <a:pt x="21600" y="5407"/>
                  <a:pt x="21600" y="10800"/>
                </a:cubicBezTo>
                <a:cubicBezTo>
                  <a:pt x="21600" y="11314"/>
                  <a:pt x="21563" y="11828"/>
                  <a:pt x="21490" y="12337"/>
                </a:cubicBezTo>
                <a:lnTo>
                  <a:pt x="24162" y="12721"/>
                </a:lnTo>
                <a:lnTo>
                  <a:pt x="19366" y="16311"/>
                </a:lnTo>
                <a:lnTo>
                  <a:pt x="15776" y="11515"/>
                </a:lnTo>
                <a:lnTo>
                  <a:pt x="18449" y="1189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 name="Line 15"/>
          <p:cNvSpPr>
            <a:spLocks noChangeAspect="1" noChangeShapeType="1"/>
          </p:cNvSpPr>
          <p:nvPr/>
        </p:nvSpPr>
        <p:spPr bwMode="auto">
          <a:xfrm>
            <a:off x="6444208" y="4293096"/>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16"/>
          <p:cNvSpPr>
            <a:spLocks noChangeAspect="1" noChangeShapeType="1"/>
          </p:cNvSpPr>
          <p:nvPr/>
        </p:nvSpPr>
        <p:spPr bwMode="auto">
          <a:xfrm flipV="1">
            <a:off x="6588224" y="414908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AutoShape 21"/>
          <p:cNvSpPr>
            <a:spLocks noChangeAspect="1" noChangeArrowheads="1"/>
          </p:cNvSpPr>
          <p:nvPr/>
        </p:nvSpPr>
        <p:spPr bwMode="auto">
          <a:xfrm rot="10800000">
            <a:off x="6300192" y="4005064"/>
            <a:ext cx="579118" cy="548640"/>
          </a:xfrm>
          <a:custGeom>
            <a:avLst/>
            <a:gdLst>
              <a:gd name="G0" fmla="+- 536249 0 0"/>
              <a:gd name="G1" fmla="+- -5333998 0 0"/>
              <a:gd name="G2" fmla="+- 536249 0 -5333998"/>
              <a:gd name="G3" fmla="+- 10800 0 0"/>
              <a:gd name="G4" fmla="+- 0 0 536249"/>
              <a:gd name="T0" fmla="*/ 360 256 1"/>
              <a:gd name="T1" fmla="*/ 0 256 1"/>
              <a:gd name="G5" fmla="+- G2 T0 T1"/>
              <a:gd name="G6" fmla="?: G2 G2 G5"/>
              <a:gd name="G7" fmla="+- 0 0 G6"/>
              <a:gd name="G8" fmla="+- 7728 0 0"/>
              <a:gd name="G9" fmla="+- 0 0 -5333998"/>
              <a:gd name="G10" fmla="+- 7728 0 2700"/>
              <a:gd name="G11" fmla="cos G10 536249"/>
              <a:gd name="G12" fmla="sin G10 536249"/>
              <a:gd name="G13" fmla="cos 13500 536249"/>
              <a:gd name="G14" fmla="sin 13500 536249"/>
              <a:gd name="G15" fmla="+- G11 10800 0"/>
              <a:gd name="G16" fmla="+- G12 10800 0"/>
              <a:gd name="G17" fmla="+- G13 10800 0"/>
              <a:gd name="G18" fmla="+- G14 10800 0"/>
              <a:gd name="G19" fmla="*/ 7728 1 2"/>
              <a:gd name="G20" fmla="+- G19 5400 0"/>
              <a:gd name="G21" fmla="cos G20 536249"/>
              <a:gd name="G22" fmla="sin G20 536249"/>
              <a:gd name="G23" fmla="+- G21 10800 0"/>
              <a:gd name="G24" fmla="+- G12 G23 G22"/>
              <a:gd name="G25" fmla="+- G22 G23 G11"/>
              <a:gd name="G26" fmla="cos 10800 536249"/>
              <a:gd name="G27" fmla="sin 10800 536249"/>
              <a:gd name="G28" fmla="cos 7728 536249"/>
              <a:gd name="G29" fmla="sin 7728 536249"/>
              <a:gd name="G30" fmla="+- G26 10800 0"/>
              <a:gd name="G31" fmla="+- G27 10800 0"/>
              <a:gd name="G32" fmla="+- G28 10800 0"/>
              <a:gd name="G33" fmla="+- G29 10800 0"/>
              <a:gd name="G34" fmla="+- G19 5400 0"/>
              <a:gd name="G35" fmla="cos G34 -5333998"/>
              <a:gd name="G36" fmla="sin G34 -5333998"/>
              <a:gd name="G37" fmla="+/ -5333998 536249 2"/>
              <a:gd name="T2" fmla="*/ 180 256 1"/>
              <a:gd name="T3" fmla="*/ 0 256 1"/>
              <a:gd name="G38" fmla="+- G37 T2 T3"/>
              <a:gd name="G39" fmla="?: G2 G37 G38"/>
              <a:gd name="G40" fmla="cos 10800 G39"/>
              <a:gd name="G41" fmla="sin 10800 G39"/>
              <a:gd name="G42" fmla="cos 7728 G39"/>
              <a:gd name="G43" fmla="sin 7728 G39"/>
              <a:gd name="G44" fmla="+- G40 10800 0"/>
              <a:gd name="G45" fmla="+- G41 10800 0"/>
              <a:gd name="G46" fmla="+- G42 10800 0"/>
              <a:gd name="G47" fmla="+- G43 10800 0"/>
              <a:gd name="G48" fmla="+- G35 10800 0"/>
              <a:gd name="G49" fmla="+- G36 10800 0"/>
              <a:gd name="T4" fmla="*/ 19469 w 21600"/>
              <a:gd name="T5" fmla="*/ 4360 h 21600"/>
              <a:gd name="T6" fmla="*/ 12186 w 21600"/>
              <a:gd name="T7" fmla="*/ 1640 h 21600"/>
              <a:gd name="T8" fmla="*/ 17003 w 21600"/>
              <a:gd name="T9" fmla="*/ 6191 h 21600"/>
              <a:gd name="T10" fmla="*/ 24162 w 21600"/>
              <a:gd name="T11" fmla="*/ 12721 h 21600"/>
              <a:gd name="T12" fmla="*/ 19366 w 21600"/>
              <a:gd name="T13" fmla="*/ 16311 h 21600"/>
              <a:gd name="T14" fmla="*/ 15776 w 21600"/>
              <a:gd name="T15" fmla="*/ 1151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449" y="11899"/>
                </a:moveTo>
                <a:cubicBezTo>
                  <a:pt x="18501" y="11535"/>
                  <a:pt x="18528" y="11168"/>
                  <a:pt x="18528" y="10800"/>
                </a:cubicBezTo>
                <a:cubicBezTo>
                  <a:pt x="18528" y="6978"/>
                  <a:pt x="15735" y="3731"/>
                  <a:pt x="11956" y="3159"/>
                </a:cubicBezTo>
                <a:lnTo>
                  <a:pt x="12416" y="121"/>
                </a:lnTo>
                <a:cubicBezTo>
                  <a:pt x="17696" y="921"/>
                  <a:pt x="21600" y="5459"/>
                  <a:pt x="21600" y="10800"/>
                </a:cubicBezTo>
                <a:cubicBezTo>
                  <a:pt x="21600" y="11314"/>
                  <a:pt x="21563" y="11828"/>
                  <a:pt x="21490" y="12337"/>
                </a:cubicBezTo>
                <a:lnTo>
                  <a:pt x="24162" y="12721"/>
                </a:lnTo>
                <a:lnTo>
                  <a:pt x="19366" y="16311"/>
                </a:lnTo>
                <a:lnTo>
                  <a:pt x="15776" y="11515"/>
                </a:lnTo>
                <a:lnTo>
                  <a:pt x="18449" y="1189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6" name="AutoShape 37"/>
          <p:cNvSpPr>
            <a:spLocks noChangeAspect="1" noChangeArrowheads="1"/>
          </p:cNvSpPr>
          <p:nvPr/>
        </p:nvSpPr>
        <p:spPr bwMode="auto">
          <a:xfrm rot="10800000" flipH="1">
            <a:off x="6300192" y="4005064"/>
            <a:ext cx="579118" cy="548640"/>
          </a:xfrm>
          <a:custGeom>
            <a:avLst/>
            <a:gdLst>
              <a:gd name="G0" fmla="+- 536249 0 0"/>
              <a:gd name="G1" fmla="+- -5381632 0 0"/>
              <a:gd name="G2" fmla="+- 536249 0 -5381632"/>
              <a:gd name="G3" fmla="+- 10800 0 0"/>
              <a:gd name="G4" fmla="+- 0 0 536249"/>
              <a:gd name="T0" fmla="*/ 360 256 1"/>
              <a:gd name="T1" fmla="*/ 0 256 1"/>
              <a:gd name="G5" fmla="+- G2 T0 T1"/>
              <a:gd name="G6" fmla="?: G2 G2 G5"/>
              <a:gd name="G7" fmla="+- 0 0 G6"/>
              <a:gd name="G8" fmla="+- 7728 0 0"/>
              <a:gd name="G9" fmla="+- 0 0 -5381632"/>
              <a:gd name="G10" fmla="+- 7728 0 2700"/>
              <a:gd name="G11" fmla="cos G10 536249"/>
              <a:gd name="G12" fmla="sin G10 536249"/>
              <a:gd name="G13" fmla="cos 13500 536249"/>
              <a:gd name="G14" fmla="sin 13500 536249"/>
              <a:gd name="G15" fmla="+- G11 10800 0"/>
              <a:gd name="G16" fmla="+- G12 10800 0"/>
              <a:gd name="G17" fmla="+- G13 10800 0"/>
              <a:gd name="G18" fmla="+- G14 10800 0"/>
              <a:gd name="G19" fmla="*/ 7728 1 2"/>
              <a:gd name="G20" fmla="+- G19 5400 0"/>
              <a:gd name="G21" fmla="cos G20 536249"/>
              <a:gd name="G22" fmla="sin G20 536249"/>
              <a:gd name="G23" fmla="+- G21 10800 0"/>
              <a:gd name="G24" fmla="+- G12 G23 G22"/>
              <a:gd name="G25" fmla="+- G22 G23 G11"/>
              <a:gd name="G26" fmla="cos 10800 536249"/>
              <a:gd name="G27" fmla="sin 10800 536249"/>
              <a:gd name="G28" fmla="cos 7728 536249"/>
              <a:gd name="G29" fmla="sin 7728 536249"/>
              <a:gd name="G30" fmla="+- G26 10800 0"/>
              <a:gd name="G31" fmla="+- G27 10800 0"/>
              <a:gd name="G32" fmla="+- G28 10800 0"/>
              <a:gd name="G33" fmla="+- G29 10800 0"/>
              <a:gd name="G34" fmla="+- G19 5400 0"/>
              <a:gd name="G35" fmla="cos G34 -5381632"/>
              <a:gd name="G36" fmla="sin G34 -5381632"/>
              <a:gd name="G37" fmla="+/ -5381632 536249 2"/>
              <a:gd name="T2" fmla="*/ 180 256 1"/>
              <a:gd name="T3" fmla="*/ 0 256 1"/>
              <a:gd name="G38" fmla="+- G37 T2 T3"/>
              <a:gd name="G39" fmla="?: G2 G37 G38"/>
              <a:gd name="G40" fmla="cos 10800 G39"/>
              <a:gd name="G41" fmla="sin 10800 G39"/>
              <a:gd name="G42" fmla="cos 7728 G39"/>
              <a:gd name="G43" fmla="sin 7728 G39"/>
              <a:gd name="G44" fmla="+- G40 10800 0"/>
              <a:gd name="G45" fmla="+- G41 10800 0"/>
              <a:gd name="G46" fmla="+- G42 10800 0"/>
              <a:gd name="G47" fmla="+- G43 10800 0"/>
              <a:gd name="G48" fmla="+- G35 10800 0"/>
              <a:gd name="G49" fmla="+- G36 10800 0"/>
              <a:gd name="T4" fmla="*/ 19428 w 21600"/>
              <a:gd name="T5" fmla="*/ 4305 h 21600"/>
              <a:gd name="T6" fmla="*/ 12070 w 21600"/>
              <a:gd name="T7" fmla="*/ 1623 h 21600"/>
              <a:gd name="T8" fmla="*/ 16974 w 21600"/>
              <a:gd name="T9" fmla="*/ 6152 h 21600"/>
              <a:gd name="T10" fmla="*/ 24162 w 21600"/>
              <a:gd name="T11" fmla="*/ 12721 h 21600"/>
              <a:gd name="T12" fmla="*/ 19366 w 21600"/>
              <a:gd name="T13" fmla="*/ 16311 h 21600"/>
              <a:gd name="T14" fmla="*/ 15776 w 21600"/>
              <a:gd name="T15" fmla="*/ 1151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449" y="11899"/>
                </a:moveTo>
                <a:cubicBezTo>
                  <a:pt x="18501" y="11535"/>
                  <a:pt x="18528" y="11168"/>
                  <a:pt x="18528" y="10800"/>
                </a:cubicBezTo>
                <a:cubicBezTo>
                  <a:pt x="18528" y="6941"/>
                  <a:pt x="15681" y="3674"/>
                  <a:pt x="11859" y="3145"/>
                </a:cubicBezTo>
                <a:lnTo>
                  <a:pt x="12281" y="102"/>
                </a:lnTo>
                <a:cubicBezTo>
                  <a:pt x="17622" y="841"/>
                  <a:pt x="21600" y="5407"/>
                  <a:pt x="21600" y="10800"/>
                </a:cubicBezTo>
                <a:cubicBezTo>
                  <a:pt x="21600" y="11314"/>
                  <a:pt x="21563" y="11828"/>
                  <a:pt x="21490" y="12337"/>
                </a:cubicBezTo>
                <a:lnTo>
                  <a:pt x="24162" y="12721"/>
                </a:lnTo>
                <a:lnTo>
                  <a:pt x="19366" y="16311"/>
                </a:lnTo>
                <a:lnTo>
                  <a:pt x="15776" y="11515"/>
                </a:lnTo>
                <a:lnTo>
                  <a:pt x="18449" y="1189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9" name="Line 15"/>
          <p:cNvSpPr>
            <a:spLocks noChangeAspect="1" noChangeShapeType="1"/>
          </p:cNvSpPr>
          <p:nvPr/>
        </p:nvSpPr>
        <p:spPr bwMode="auto">
          <a:xfrm>
            <a:off x="6444208" y="5013176"/>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16"/>
          <p:cNvSpPr>
            <a:spLocks noChangeAspect="1" noChangeShapeType="1"/>
          </p:cNvSpPr>
          <p:nvPr/>
        </p:nvSpPr>
        <p:spPr bwMode="auto">
          <a:xfrm flipV="1">
            <a:off x="6588224" y="486916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AutoShape 21"/>
          <p:cNvSpPr>
            <a:spLocks noChangeAspect="1" noChangeArrowheads="1"/>
          </p:cNvSpPr>
          <p:nvPr/>
        </p:nvSpPr>
        <p:spPr bwMode="auto">
          <a:xfrm rot="10800000">
            <a:off x="6300192" y="4725144"/>
            <a:ext cx="579118" cy="548640"/>
          </a:xfrm>
          <a:custGeom>
            <a:avLst/>
            <a:gdLst>
              <a:gd name="G0" fmla="+- 536249 0 0"/>
              <a:gd name="G1" fmla="+- -5333998 0 0"/>
              <a:gd name="G2" fmla="+- 536249 0 -5333998"/>
              <a:gd name="G3" fmla="+- 10800 0 0"/>
              <a:gd name="G4" fmla="+- 0 0 536249"/>
              <a:gd name="T0" fmla="*/ 360 256 1"/>
              <a:gd name="T1" fmla="*/ 0 256 1"/>
              <a:gd name="G5" fmla="+- G2 T0 T1"/>
              <a:gd name="G6" fmla="?: G2 G2 G5"/>
              <a:gd name="G7" fmla="+- 0 0 G6"/>
              <a:gd name="G8" fmla="+- 7728 0 0"/>
              <a:gd name="G9" fmla="+- 0 0 -5333998"/>
              <a:gd name="G10" fmla="+- 7728 0 2700"/>
              <a:gd name="G11" fmla="cos G10 536249"/>
              <a:gd name="G12" fmla="sin G10 536249"/>
              <a:gd name="G13" fmla="cos 13500 536249"/>
              <a:gd name="G14" fmla="sin 13500 536249"/>
              <a:gd name="G15" fmla="+- G11 10800 0"/>
              <a:gd name="G16" fmla="+- G12 10800 0"/>
              <a:gd name="G17" fmla="+- G13 10800 0"/>
              <a:gd name="G18" fmla="+- G14 10800 0"/>
              <a:gd name="G19" fmla="*/ 7728 1 2"/>
              <a:gd name="G20" fmla="+- G19 5400 0"/>
              <a:gd name="G21" fmla="cos G20 536249"/>
              <a:gd name="G22" fmla="sin G20 536249"/>
              <a:gd name="G23" fmla="+- G21 10800 0"/>
              <a:gd name="G24" fmla="+- G12 G23 G22"/>
              <a:gd name="G25" fmla="+- G22 G23 G11"/>
              <a:gd name="G26" fmla="cos 10800 536249"/>
              <a:gd name="G27" fmla="sin 10800 536249"/>
              <a:gd name="G28" fmla="cos 7728 536249"/>
              <a:gd name="G29" fmla="sin 7728 536249"/>
              <a:gd name="G30" fmla="+- G26 10800 0"/>
              <a:gd name="G31" fmla="+- G27 10800 0"/>
              <a:gd name="G32" fmla="+- G28 10800 0"/>
              <a:gd name="G33" fmla="+- G29 10800 0"/>
              <a:gd name="G34" fmla="+- G19 5400 0"/>
              <a:gd name="G35" fmla="cos G34 -5333998"/>
              <a:gd name="G36" fmla="sin G34 -5333998"/>
              <a:gd name="G37" fmla="+/ -5333998 536249 2"/>
              <a:gd name="T2" fmla="*/ 180 256 1"/>
              <a:gd name="T3" fmla="*/ 0 256 1"/>
              <a:gd name="G38" fmla="+- G37 T2 T3"/>
              <a:gd name="G39" fmla="?: G2 G37 G38"/>
              <a:gd name="G40" fmla="cos 10800 G39"/>
              <a:gd name="G41" fmla="sin 10800 G39"/>
              <a:gd name="G42" fmla="cos 7728 G39"/>
              <a:gd name="G43" fmla="sin 7728 G39"/>
              <a:gd name="G44" fmla="+- G40 10800 0"/>
              <a:gd name="G45" fmla="+- G41 10800 0"/>
              <a:gd name="G46" fmla="+- G42 10800 0"/>
              <a:gd name="G47" fmla="+- G43 10800 0"/>
              <a:gd name="G48" fmla="+- G35 10800 0"/>
              <a:gd name="G49" fmla="+- G36 10800 0"/>
              <a:gd name="T4" fmla="*/ 19469 w 21600"/>
              <a:gd name="T5" fmla="*/ 4360 h 21600"/>
              <a:gd name="T6" fmla="*/ 12186 w 21600"/>
              <a:gd name="T7" fmla="*/ 1640 h 21600"/>
              <a:gd name="T8" fmla="*/ 17003 w 21600"/>
              <a:gd name="T9" fmla="*/ 6191 h 21600"/>
              <a:gd name="T10" fmla="*/ 24162 w 21600"/>
              <a:gd name="T11" fmla="*/ 12721 h 21600"/>
              <a:gd name="T12" fmla="*/ 19366 w 21600"/>
              <a:gd name="T13" fmla="*/ 16311 h 21600"/>
              <a:gd name="T14" fmla="*/ 15776 w 21600"/>
              <a:gd name="T15" fmla="*/ 1151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449" y="11899"/>
                </a:moveTo>
                <a:cubicBezTo>
                  <a:pt x="18501" y="11535"/>
                  <a:pt x="18528" y="11168"/>
                  <a:pt x="18528" y="10800"/>
                </a:cubicBezTo>
                <a:cubicBezTo>
                  <a:pt x="18528" y="6978"/>
                  <a:pt x="15735" y="3731"/>
                  <a:pt x="11956" y="3159"/>
                </a:cubicBezTo>
                <a:lnTo>
                  <a:pt x="12416" y="121"/>
                </a:lnTo>
                <a:cubicBezTo>
                  <a:pt x="17696" y="921"/>
                  <a:pt x="21600" y="5459"/>
                  <a:pt x="21600" y="10800"/>
                </a:cubicBezTo>
                <a:cubicBezTo>
                  <a:pt x="21600" y="11314"/>
                  <a:pt x="21563" y="11828"/>
                  <a:pt x="21490" y="12337"/>
                </a:cubicBezTo>
                <a:lnTo>
                  <a:pt x="24162" y="12721"/>
                </a:lnTo>
                <a:lnTo>
                  <a:pt x="19366" y="16311"/>
                </a:lnTo>
                <a:lnTo>
                  <a:pt x="15776" y="11515"/>
                </a:lnTo>
                <a:lnTo>
                  <a:pt x="18449" y="1189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2" name="AutoShape 37"/>
          <p:cNvSpPr>
            <a:spLocks noChangeAspect="1" noChangeArrowheads="1"/>
          </p:cNvSpPr>
          <p:nvPr/>
        </p:nvSpPr>
        <p:spPr bwMode="auto">
          <a:xfrm rot="10800000" flipH="1">
            <a:off x="6300192" y="4725144"/>
            <a:ext cx="579118" cy="548640"/>
          </a:xfrm>
          <a:custGeom>
            <a:avLst/>
            <a:gdLst>
              <a:gd name="G0" fmla="+- 536249 0 0"/>
              <a:gd name="G1" fmla="+- -5381632 0 0"/>
              <a:gd name="G2" fmla="+- 536249 0 -5381632"/>
              <a:gd name="G3" fmla="+- 10800 0 0"/>
              <a:gd name="G4" fmla="+- 0 0 536249"/>
              <a:gd name="T0" fmla="*/ 360 256 1"/>
              <a:gd name="T1" fmla="*/ 0 256 1"/>
              <a:gd name="G5" fmla="+- G2 T0 T1"/>
              <a:gd name="G6" fmla="?: G2 G2 G5"/>
              <a:gd name="G7" fmla="+- 0 0 G6"/>
              <a:gd name="G8" fmla="+- 7728 0 0"/>
              <a:gd name="G9" fmla="+- 0 0 -5381632"/>
              <a:gd name="G10" fmla="+- 7728 0 2700"/>
              <a:gd name="G11" fmla="cos G10 536249"/>
              <a:gd name="G12" fmla="sin G10 536249"/>
              <a:gd name="G13" fmla="cos 13500 536249"/>
              <a:gd name="G14" fmla="sin 13500 536249"/>
              <a:gd name="G15" fmla="+- G11 10800 0"/>
              <a:gd name="G16" fmla="+- G12 10800 0"/>
              <a:gd name="G17" fmla="+- G13 10800 0"/>
              <a:gd name="G18" fmla="+- G14 10800 0"/>
              <a:gd name="G19" fmla="*/ 7728 1 2"/>
              <a:gd name="G20" fmla="+- G19 5400 0"/>
              <a:gd name="G21" fmla="cos G20 536249"/>
              <a:gd name="G22" fmla="sin G20 536249"/>
              <a:gd name="G23" fmla="+- G21 10800 0"/>
              <a:gd name="G24" fmla="+- G12 G23 G22"/>
              <a:gd name="G25" fmla="+- G22 G23 G11"/>
              <a:gd name="G26" fmla="cos 10800 536249"/>
              <a:gd name="G27" fmla="sin 10800 536249"/>
              <a:gd name="G28" fmla="cos 7728 536249"/>
              <a:gd name="G29" fmla="sin 7728 536249"/>
              <a:gd name="G30" fmla="+- G26 10800 0"/>
              <a:gd name="G31" fmla="+- G27 10800 0"/>
              <a:gd name="G32" fmla="+- G28 10800 0"/>
              <a:gd name="G33" fmla="+- G29 10800 0"/>
              <a:gd name="G34" fmla="+- G19 5400 0"/>
              <a:gd name="G35" fmla="cos G34 -5381632"/>
              <a:gd name="G36" fmla="sin G34 -5381632"/>
              <a:gd name="G37" fmla="+/ -5381632 536249 2"/>
              <a:gd name="T2" fmla="*/ 180 256 1"/>
              <a:gd name="T3" fmla="*/ 0 256 1"/>
              <a:gd name="G38" fmla="+- G37 T2 T3"/>
              <a:gd name="G39" fmla="?: G2 G37 G38"/>
              <a:gd name="G40" fmla="cos 10800 G39"/>
              <a:gd name="G41" fmla="sin 10800 G39"/>
              <a:gd name="G42" fmla="cos 7728 G39"/>
              <a:gd name="G43" fmla="sin 7728 G39"/>
              <a:gd name="G44" fmla="+- G40 10800 0"/>
              <a:gd name="G45" fmla="+- G41 10800 0"/>
              <a:gd name="G46" fmla="+- G42 10800 0"/>
              <a:gd name="G47" fmla="+- G43 10800 0"/>
              <a:gd name="G48" fmla="+- G35 10800 0"/>
              <a:gd name="G49" fmla="+- G36 10800 0"/>
              <a:gd name="T4" fmla="*/ 19428 w 21600"/>
              <a:gd name="T5" fmla="*/ 4305 h 21600"/>
              <a:gd name="T6" fmla="*/ 12070 w 21600"/>
              <a:gd name="T7" fmla="*/ 1623 h 21600"/>
              <a:gd name="T8" fmla="*/ 16974 w 21600"/>
              <a:gd name="T9" fmla="*/ 6152 h 21600"/>
              <a:gd name="T10" fmla="*/ 24162 w 21600"/>
              <a:gd name="T11" fmla="*/ 12721 h 21600"/>
              <a:gd name="T12" fmla="*/ 19366 w 21600"/>
              <a:gd name="T13" fmla="*/ 16311 h 21600"/>
              <a:gd name="T14" fmla="*/ 15776 w 21600"/>
              <a:gd name="T15" fmla="*/ 1151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449" y="11899"/>
                </a:moveTo>
                <a:cubicBezTo>
                  <a:pt x="18501" y="11535"/>
                  <a:pt x="18528" y="11168"/>
                  <a:pt x="18528" y="10800"/>
                </a:cubicBezTo>
                <a:cubicBezTo>
                  <a:pt x="18528" y="6941"/>
                  <a:pt x="15681" y="3674"/>
                  <a:pt x="11859" y="3145"/>
                </a:cubicBezTo>
                <a:lnTo>
                  <a:pt x="12281" y="102"/>
                </a:lnTo>
                <a:cubicBezTo>
                  <a:pt x="17622" y="841"/>
                  <a:pt x="21600" y="5407"/>
                  <a:pt x="21600" y="10800"/>
                </a:cubicBezTo>
                <a:cubicBezTo>
                  <a:pt x="21600" y="11314"/>
                  <a:pt x="21563" y="11828"/>
                  <a:pt x="21490" y="12337"/>
                </a:cubicBezTo>
                <a:lnTo>
                  <a:pt x="24162" y="12721"/>
                </a:lnTo>
                <a:lnTo>
                  <a:pt x="19366" y="16311"/>
                </a:lnTo>
                <a:lnTo>
                  <a:pt x="15776" y="11515"/>
                </a:lnTo>
                <a:lnTo>
                  <a:pt x="18449" y="1189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5" name="Line 15"/>
          <p:cNvSpPr>
            <a:spLocks noChangeAspect="1" noChangeShapeType="1"/>
          </p:cNvSpPr>
          <p:nvPr/>
        </p:nvSpPr>
        <p:spPr bwMode="auto">
          <a:xfrm>
            <a:off x="6444208" y="5733256"/>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6"/>
          <p:cNvSpPr>
            <a:spLocks noChangeAspect="1" noChangeShapeType="1"/>
          </p:cNvSpPr>
          <p:nvPr/>
        </p:nvSpPr>
        <p:spPr bwMode="auto">
          <a:xfrm flipV="1">
            <a:off x="6588224" y="558924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AutoShape 21"/>
          <p:cNvSpPr>
            <a:spLocks noChangeAspect="1" noChangeArrowheads="1"/>
          </p:cNvSpPr>
          <p:nvPr/>
        </p:nvSpPr>
        <p:spPr bwMode="auto">
          <a:xfrm rot="10800000">
            <a:off x="6300192" y="5445224"/>
            <a:ext cx="579118" cy="548640"/>
          </a:xfrm>
          <a:custGeom>
            <a:avLst/>
            <a:gdLst>
              <a:gd name="G0" fmla="+- 536249 0 0"/>
              <a:gd name="G1" fmla="+- -5333998 0 0"/>
              <a:gd name="G2" fmla="+- 536249 0 -5333998"/>
              <a:gd name="G3" fmla="+- 10800 0 0"/>
              <a:gd name="G4" fmla="+- 0 0 536249"/>
              <a:gd name="T0" fmla="*/ 360 256 1"/>
              <a:gd name="T1" fmla="*/ 0 256 1"/>
              <a:gd name="G5" fmla="+- G2 T0 T1"/>
              <a:gd name="G6" fmla="?: G2 G2 G5"/>
              <a:gd name="G7" fmla="+- 0 0 G6"/>
              <a:gd name="G8" fmla="+- 7728 0 0"/>
              <a:gd name="G9" fmla="+- 0 0 -5333998"/>
              <a:gd name="G10" fmla="+- 7728 0 2700"/>
              <a:gd name="G11" fmla="cos G10 536249"/>
              <a:gd name="G12" fmla="sin G10 536249"/>
              <a:gd name="G13" fmla="cos 13500 536249"/>
              <a:gd name="G14" fmla="sin 13500 536249"/>
              <a:gd name="G15" fmla="+- G11 10800 0"/>
              <a:gd name="G16" fmla="+- G12 10800 0"/>
              <a:gd name="G17" fmla="+- G13 10800 0"/>
              <a:gd name="G18" fmla="+- G14 10800 0"/>
              <a:gd name="G19" fmla="*/ 7728 1 2"/>
              <a:gd name="G20" fmla="+- G19 5400 0"/>
              <a:gd name="G21" fmla="cos G20 536249"/>
              <a:gd name="G22" fmla="sin G20 536249"/>
              <a:gd name="G23" fmla="+- G21 10800 0"/>
              <a:gd name="G24" fmla="+- G12 G23 G22"/>
              <a:gd name="G25" fmla="+- G22 G23 G11"/>
              <a:gd name="G26" fmla="cos 10800 536249"/>
              <a:gd name="G27" fmla="sin 10800 536249"/>
              <a:gd name="G28" fmla="cos 7728 536249"/>
              <a:gd name="G29" fmla="sin 7728 536249"/>
              <a:gd name="G30" fmla="+- G26 10800 0"/>
              <a:gd name="G31" fmla="+- G27 10800 0"/>
              <a:gd name="G32" fmla="+- G28 10800 0"/>
              <a:gd name="G33" fmla="+- G29 10800 0"/>
              <a:gd name="G34" fmla="+- G19 5400 0"/>
              <a:gd name="G35" fmla="cos G34 -5333998"/>
              <a:gd name="G36" fmla="sin G34 -5333998"/>
              <a:gd name="G37" fmla="+/ -5333998 536249 2"/>
              <a:gd name="T2" fmla="*/ 180 256 1"/>
              <a:gd name="T3" fmla="*/ 0 256 1"/>
              <a:gd name="G38" fmla="+- G37 T2 T3"/>
              <a:gd name="G39" fmla="?: G2 G37 G38"/>
              <a:gd name="G40" fmla="cos 10800 G39"/>
              <a:gd name="G41" fmla="sin 10800 G39"/>
              <a:gd name="G42" fmla="cos 7728 G39"/>
              <a:gd name="G43" fmla="sin 7728 G39"/>
              <a:gd name="G44" fmla="+- G40 10800 0"/>
              <a:gd name="G45" fmla="+- G41 10800 0"/>
              <a:gd name="G46" fmla="+- G42 10800 0"/>
              <a:gd name="G47" fmla="+- G43 10800 0"/>
              <a:gd name="G48" fmla="+- G35 10800 0"/>
              <a:gd name="G49" fmla="+- G36 10800 0"/>
              <a:gd name="T4" fmla="*/ 19469 w 21600"/>
              <a:gd name="T5" fmla="*/ 4360 h 21600"/>
              <a:gd name="T6" fmla="*/ 12186 w 21600"/>
              <a:gd name="T7" fmla="*/ 1640 h 21600"/>
              <a:gd name="T8" fmla="*/ 17003 w 21600"/>
              <a:gd name="T9" fmla="*/ 6191 h 21600"/>
              <a:gd name="T10" fmla="*/ 24162 w 21600"/>
              <a:gd name="T11" fmla="*/ 12721 h 21600"/>
              <a:gd name="T12" fmla="*/ 19366 w 21600"/>
              <a:gd name="T13" fmla="*/ 16311 h 21600"/>
              <a:gd name="T14" fmla="*/ 15776 w 21600"/>
              <a:gd name="T15" fmla="*/ 1151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449" y="11899"/>
                </a:moveTo>
                <a:cubicBezTo>
                  <a:pt x="18501" y="11535"/>
                  <a:pt x="18528" y="11168"/>
                  <a:pt x="18528" y="10800"/>
                </a:cubicBezTo>
                <a:cubicBezTo>
                  <a:pt x="18528" y="6978"/>
                  <a:pt x="15735" y="3731"/>
                  <a:pt x="11956" y="3159"/>
                </a:cubicBezTo>
                <a:lnTo>
                  <a:pt x="12416" y="121"/>
                </a:lnTo>
                <a:cubicBezTo>
                  <a:pt x="17696" y="921"/>
                  <a:pt x="21600" y="5459"/>
                  <a:pt x="21600" y="10800"/>
                </a:cubicBezTo>
                <a:cubicBezTo>
                  <a:pt x="21600" y="11314"/>
                  <a:pt x="21563" y="11828"/>
                  <a:pt x="21490" y="12337"/>
                </a:cubicBezTo>
                <a:lnTo>
                  <a:pt x="24162" y="12721"/>
                </a:lnTo>
                <a:lnTo>
                  <a:pt x="19366" y="16311"/>
                </a:lnTo>
                <a:lnTo>
                  <a:pt x="15776" y="11515"/>
                </a:lnTo>
                <a:lnTo>
                  <a:pt x="18449" y="1189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8" name="AutoShape 37"/>
          <p:cNvSpPr>
            <a:spLocks noChangeAspect="1" noChangeArrowheads="1"/>
          </p:cNvSpPr>
          <p:nvPr/>
        </p:nvSpPr>
        <p:spPr bwMode="auto">
          <a:xfrm rot="10800000" flipH="1">
            <a:off x="6300192" y="5445224"/>
            <a:ext cx="579118" cy="548640"/>
          </a:xfrm>
          <a:custGeom>
            <a:avLst/>
            <a:gdLst>
              <a:gd name="G0" fmla="+- 536249 0 0"/>
              <a:gd name="G1" fmla="+- -5381632 0 0"/>
              <a:gd name="G2" fmla="+- 536249 0 -5381632"/>
              <a:gd name="G3" fmla="+- 10800 0 0"/>
              <a:gd name="G4" fmla="+- 0 0 536249"/>
              <a:gd name="T0" fmla="*/ 360 256 1"/>
              <a:gd name="T1" fmla="*/ 0 256 1"/>
              <a:gd name="G5" fmla="+- G2 T0 T1"/>
              <a:gd name="G6" fmla="?: G2 G2 G5"/>
              <a:gd name="G7" fmla="+- 0 0 G6"/>
              <a:gd name="G8" fmla="+- 7728 0 0"/>
              <a:gd name="G9" fmla="+- 0 0 -5381632"/>
              <a:gd name="G10" fmla="+- 7728 0 2700"/>
              <a:gd name="G11" fmla="cos G10 536249"/>
              <a:gd name="G12" fmla="sin G10 536249"/>
              <a:gd name="G13" fmla="cos 13500 536249"/>
              <a:gd name="G14" fmla="sin 13500 536249"/>
              <a:gd name="G15" fmla="+- G11 10800 0"/>
              <a:gd name="G16" fmla="+- G12 10800 0"/>
              <a:gd name="G17" fmla="+- G13 10800 0"/>
              <a:gd name="G18" fmla="+- G14 10800 0"/>
              <a:gd name="G19" fmla="*/ 7728 1 2"/>
              <a:gd name="G20" fmla="+- G19 5400 0"/>
              <a:gd name="G21" fmla="cos G20 536249"/>
              <a:gd name="G22" fmla="sin G20 536249"/>
              <a:gd name="G23" fmla="+- G21 10800 0"/>
              <a:gd name="G24" fmla="+- G12 G23 G22"/>
              <a:gd name="G25" fmla="+- G22 G23 G11"/>
              <a:gd name="G26" fmla="cos 10800 536249"/>
              <a:gd name="G27" fmla="sin 10800 536249"/>
              <a:gd name="G28" fmla="cos 7728 536249"/>
              <a:gd name="G29" fmla="sin 7728 536249"/>
              <a:gd name="G30" fmla="+- G26 10800 0"/>
              <a:gd name="G31" fmla="+- G27 10800 0"/>
              <a:gd name="G32" fmla="+- G28 10800 0"/>
              <a:gd name="G33" fmla="+- G29 10800 0"/>
              <a:gd name="G34" fmla="+- G19 5400 0"/>
              <a:gd name="G35" fmla="cos G34 -5381632"/>
              <a:gd name="G36" fmla="sin G34 -5381632"/>
              <a:gd name="G37" fmla="+/ -5381632 536249 2"/>
              <a:gd name="T2" fmla="*/ 180 256 1"/>
              <a:gd name="T3" fmla="*/ 0 256 1"/>
              <a:gd name="G38" fmla="+- G37 T2 T3"/>
              <a:gd name="G39" fmla="?: G2 G37 G38"/>
              <a:gd name="G40" fmla="cos 10800 G39"/>
              <a:gd name="G41" fmla="sin 10800 G39"/>
              <a:gd name="G42" fmla="cos 7728 G39"/>
              <a:gd name="G43" fmla="sin 7728 G39"/>
              <a:gd name="G44" fmla="+- G40 10800 0"/>
              <a:gd name="G45" fmla="+- G41 10800 0"/>
              <a:gd name="G46" fmla="+- G42 10800 0"/>
              <a:gd name="G47" fmla="+- G43 10800 0"/>
              <a:gd name="G48" fmla="+- G35 10800 0"/>
              <a:gd name="G49" fmla="+- G36 10800 0"/>
              <a:gd name="T4" fmla="*/ 19428 w 21600"/>
              <a:gd name="T5" fmla="*/ 4305 h 21600"/>
              <a:gd name="T6" fmla="*/ 12070 w 21600"/>
              <a:gd name="T7" fmla="*/ 1623 h 21600"/>
              <a:gd name="T8" fmla="*/ 16974 w 21600"/>
              <a:gd name="T9" fmla="*/ 6152 h 21600"/>
              <a:gd name="T10" fmla="*/ 24162 w 21600"/>
              <a:gd name="T11" fmla="*/ 12721 h 21600"/>
              <a:gd name="T12" fmla="*/ 19366 w 21600"/>
              <a:gd name="T13" fmla="*/ 16311 h 21600"/>
              <a:gd name="T14" fmla="*/ 15776 w 21600"/>
              <a:gd name="T15" fmla="*/ 1151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449" y="11899"/>
                </a:moveTo>
                <a:cubicBezTo>
                  <a:pt x="18501" y="11535"/>
                  <a:pt x="18528" y="11168"/>
                  <a:pt x="18528" y="10800"/>
                </a:cubicBezTo>
                <a:cubicBezTo>
                  <a:pt x="18528" y="6941"/>
                  <a:pt x="15681" y="3674"/>
                  <a:pt x="11859" y="3145"/>
                </a:cubicBezTo>
                <a:lnTo>
                  <a:pt x="12281" y="102"/>
                </a:lnTo>
                <a:cubicBezTo>
                  <a:pt x="17622" y="841"/>
                  <a:pt x="21600" y="5407"/>
                  <a:pt x="21600" y="10800"/>
                </a:cubicBezTo>
                <a:cubicBezTo>
                  <a:pt x="21600" y="11314"/>
                  <a:pt x="21563" y="11828"/>
                  <a:pt x="21490" y="12337"/>
                </a:cubicBezTo>
                <a:lnTo>
                  <a:pt x="24162" y="12721"/>
                </a:lnTo>
                <a:lnTo>
                  <a:pt x="19366" y="16311"/>
                </a:lnTo>
                <a:lnTo>
                  <a:pt x="15776" y="11515"/>
                </a:lnTo>
                <a:lnTo>
                  <a:pt x="18449" y="1189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595485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87424"/>
            <a:ext cx="8041440" cy="1442674"/>
          </a:xfrm>
        </p:spPr>
        <p:txBody>
          <a:bodyPr/>
          <a:lstStyle/>
          <a:p>
            <a:r>
              <a:rPr kumimoji="1" lang="ja-JP" altLang="en-US" dirty="0" smtClean="0"/>
              <a:t>ロボットの操作</a:t>
            </a:r>
            <a:endParaRPr kumimoji="1" lang="ja-JP" altLang="en-US" dirty="0"/>
          </a:p>
        </p:txBody>
      </p:sp>
      <p:sp>
        <p:nvSpPr>
          <p:cNvPr id="3" name="コンテンツ プレースホルダ 2"/>
          <p:cNvSpPr>
            <a:spLocks noGrp="1"/>
          </p:cNvSpPr>
          <p:nvPr>
            <p:ph idx="1"/>
          </p:nvPr>
        </p:nvSpPr>
        <p:spPr>
          <a:xfrm>
            <a:off x="323528" y="620688"/>
            <a:ext cx="8496944" cy="3951337"/>
          </a:xfrm>
        </p:spPr>
        <p:txBody>
          <a:bodyPr/>
          <a:lstStyle/>
          <a:p>
            <a:r>
              <a:rPr kumimoji="1" lang="ja-JP" altLang="en-US" dirty="0" smtClean="0"/>
              <a:t>シミュレーションの</a:t>
            </a:r>
            <a:r>
              <a:rPr kumimoji="1" lang="en-US" altLang="ja-JP" dirty="0" smtClean="0"/>
              <a:t>1</a:t>
            </a:r>
            <a:r>
              <a:rPr kumimoji="1" lang="ja-JP" altLang="en-US" dirty="0" smtClean="0"/>
              <a:t>ステップは，実時間の</a:t>
            </a:r>
            <a:r>
              <a:rPr kumimoji="1" lang="en-US" altLang="ja-JP" dirty="0" smtClean="0"/>
              <a:t>10000</a:t>
            </a:r>
            <a:r>
              <a:rPr kumimoji="1" lang="ja-JP" altLang="en-US" dirty="0" smtClean="0"/>
              <a:t>分の</a:t>
            </a:r>
            <a:r>
              <a:rPr kumimoji="1" lang="en-US" altLang="ja-JP" dirty="0" smtClean="0"/>
              <a:t>1</a:t>
            </a:r>
            <a:r>
              <a:rPr kumimoji="1" lang="ja-JP" altLang="en-US" dirty="0" smtClean="0"/>
              <a:t>秒となっている</a:t>
            </a:r>
            <a:endParaRPr kumimoji="1" lang="en-US" altLang="ja-JP" dirty="0" smtClean="0"/>
          </a:p>
          <a:p>
            <a:r>
              <a:rPr kumimoji="1" lang="ja-JP" altLang="en-US" dirty="0" smtClean="0"/>
              <a:t>キーボードイベントに対応していて，キーを一度入力すると</a:t>
            </a:r>
            <a:r>
              <a:rPr kumimoji="1" lang="en-US" altLang="ja-JP" dirty="0" smtClean="0"/>
              <a:t>1</a:t>
            </a:r>
            <a:r>
              <a:rPr kumimoji="1" lang="ja-JP" altLang="en-US" dirty="0" smtClean="0"/>
              <a:t>ステップ</a:t>
            </a:r>
            <a:r>
              <a:rPr lang="ja-JP" altLang="en-US" dirty="0" smtClean="0"/>
              <a:t>中</a:t>
            </a:r>
            <a:r>
              <a:rPr kumimoji="1" lang="ja-JP" altLang="en-US" dirty="0" smtClean="0"/>
              <a:t>に</a:t>
            </a:r>
            <a:r>
              <a:rPr kumimoji="1" lang="en-US" altLang="ja-JP" dirty="0" smtClean="0"/>
              <a:t>+1°,</a:t>
            </a:r>
            <a:r>
              <a:rPr lang="en-US" altLang="ja-JP" dirty="0" smtClean="0"/>
              <a:t>-</a:t>
            </a:r>
            <a:r>
              <a:rPr kumimoji="1" lang="en-US" altLang="ja-JP" dirty="0" smtClean="0"/>
              <a:t>1°</a:t>
            </a:r>
            <a:r>
              <a:rPr kumimoji="1" lang="ja-JP" altLang="en-US" dirty="0" smtClean="0"/>
              <a:t>目標角度を変更する</a:t>
            </a:r>
            <a:r>
              <a:rPr lang="ja-JP" altLang="en-US" dirty="0" smtClean="0"/>
              <a:t>ようになっている</a:t>
            </a:r>
            <a:endParaRPr lang="en-US" altLang="ja-JP" dirty="0" smtClean="0"/>
          </a:p>
        </p:txBody>
      </p:sp>
      <p:pic>
        <p:nvPicPr>
          <p:cNvPr id="2050" name="Picture 2" descr="G:\arm.png"/>
          <p:cNvPicPr>
            <a:picLocks noChangeAspect="1" noChangeArrowheads="1"/>
          </p:cNvPicPr>
          <p:nvPr/>
        </p:nvPicPr>
        <p:blipFill>
          <a:blip r:embed="rId2" cstate="print"/>
          <a:srcRect/>
          <a:stretch>
            <a:fillRect/>
          </a:stretch>
        </p:blipFill>
        <p:spPr bwMode="auto">
          <a:xfrm>
            <a:off x="1475656" y="2564904"/>
            <a:ext cx="6329090" cy="3388627"/>
          </a:xfrm>
          <a:prstGeom prst="rect">
            <a:avLst/>
          </a:prstGeom>
          <a:noFill/>
        </p:spPr>
      </p:pic>
      <p:sp>
        <p:nvSpPr>
          <p:cNvPr id="5" name="Text Box 27"/>
          <p:cNvSpPr txBox="1">
            <a:spLocks noChangeArrowheads="1"/>
          </p:cNvSpPr>
          <p:nvPr/>
        </p:nvSpPr>
        <p:spPr bwMode="auto">
          <a:xfrm>
            <a:off x="1043608" y="4653136"/>
            <a:ext cx="5180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smtClean="0"/>
              <a:t>-50</a:t>
            </a:r>
            <a:endParaRPr lang="en-US" altLang="ja-JP" dirty="0"/>
          </a:p>
        </p:txBody>
      </p:sp>
      <p:sp>
        <p:nvSpPr>
          <p:cNvPr id="6" name="Text Box 27"/>
          <p:cNvSpPr txBox="1">
            <a:spLocks noChangeArrowheads="1"/>
          </p:cNvSpPr>
          <p:nvPr/>
        </p:nvSpPr>
        <p:spPr bwMode="auto">
          <a:xfrm>
            <a:off x="899592" y="5733256"/>
            <a:ext cx="7200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dirty="0" smtClean="0"/>
              <a:t>-150</a:t>
            </a:r>
            <a:endParaRPr lang="en-US" altLang="ja-JP" dirty="0"/>
          </a:p>
        </p:txBody>
      </p:sp>
      <p:sp>
        <p:nvSpPr>
          <p:cNvPr id="7" name="Text Box 27"/>
          <p:cNvSpPr txBox="1">
            <a:spLocks noChangeArrowheads="1"/>
          </p:cNvSpPr>
          <p:nvPr/>
        </p:nvSpPr>
        <p:spPr bwMode="auto">
          <a:xfrm>
            <a:off x="899592" y="5229200"/>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smtClean="0"/>
              <a:t>-100</a:t>
            </a:r>
            <a:endParaRPr lang="en-US" altLang="ja-JP" dirty="0"/>
          </a:p>
        </p:txBody>
      </p:sp>
      <p:sp>
        <p:nvSpPr>
          <p:cNvPr id="8" name="Text Box 27"/>
          <p:cNvSpPr txBox="1">
            <a:spLocks noChangeArrowheads="1"/>
          </p:cNvSpPr>
          <p:nvPr/>
        </p:nvSpPr>
        <p:spPr bwMode="auto">
          <a:xfrm>
            <a:off x="1403648" y="5877272"/>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smtClean="0"/>
              <a:t>0</a:t>
            </a:r>
            <a:endParaRPr lang="en-US" altLang="ja-JP" dirty="0"/>
          </a:p>
        </p:txBody>
      </p:sp>
      <p:sp>
        <p:nvSpPr>
          <p:cNvPr id="9" name="Text Box 27"/>
          <p:cNvSpPr txBox="1">
            <a:spLocks noChangeArrowheads="1"/>
          </p:cNvSpPr>
          <p:nvPr/>
        </p:nvSpPr>
        <p:spPr bwMode="auto">
          <a:xfrm>
            <a:off x="2483768" y="5877272"/>
            <a:ext cx="4892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smtClean="0"/>
              <a:t>0.5</a:t>
            </a:r>
            <a:endParaRPr lang="en-US" altLang="ja-JP" dirty="0"/>
          </a:p>
        </p:txBody>
      </p:sp>
      <p:sp>
        <p:nvSpPr>
          <p:cNvPr id="10" name="Text Box 27"/>
          <p:cNvSpPr txBox="1">
            <a:spLocks noChangeArrowheads="1"/>
          </p:cNvSpPr>
          <p:nvPr/>
        </p:nvSpPr>
        <p:spPr bwMode="auto">
          <a:xfrm>
            <a:off x="3851920" y="5877272"/>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smtClean="0"/>
              <a:t>1</a:t>
            </a:r>
            <a:endParaRPr lang="en-US" altLang="ja-JP" dirty="0"/>
          </a:p>
        </p:txBody>
      </p:sp>
      <p:sp>
        <p:nvSpPr>
          <p:cNvPr id="11" name="Text Box 27"/>
          <p:cNvSpPr txBox="1">
            <a:spLocks noChangeArrowheads="1"/>
          </p:cNvSpPr>
          <p:nvPr/>
        </p:nvSpPr>
        <p:spPr bwMode="auto">
          <a:xfrm>
            <a:off x="5004048" y="5877272"/>
            <a:ext cx="4892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smtClean="0"/>
              <a:t>1.5</a:t>
            </a:r>
            <a:endParaRPr lang="en-US" altLang="ja-JP" dirty="0"/>
          </a:p>
        </p:txBody>
      </p:sp>
      <p:sp>
        <p:nvSpPr>
          <p:cNvPr id="12" name="Text Box 27"/>
          <p:cNvSpPr txBox="1">
            <a:spLocks noChangeArrowheads="1"/>
          </p:cNvSpPr>
          <p:nvPr/>
        </p:nvSpPr>
        <p:spPr bwMode="auto">
          <a:xfrm>
            <a:off x="6300192" y="5877272"/>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smtClean="0"/>
              <a:t>2</a:t>
            </a:r>
            <a:endParaRPr lang="en-US" altLang="ja-JP" dirty="0"/>
          </a:p>
        </p:txBody>
      </p:sp>
      <p:sp>
        <p:nvSpPr>
          <p:cNvPr id="13" name="Text Box 27"/>
          <p:cNvSpPr txBox="1">
            <a:spLocks noChangeArrowheads="1"/>
          </p:cNvSpPr>
          <p:nvPr/>
        </p:nvSpPr>
        <p:spPr bwMode="auto">
          <a:xfrm>
            <a:off x="7524328" y="5877272"/>
            <a:ext cx="4892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smtClean="0"/>
              <a:t>2.5</a:t>
            </a:r>
            <a:endParaRPr lang="en-US" altLang="ja-JP" dirty="0"/>
          </a:p>
        </p:txBody>
      </p:sp>
      <p:sp>
        <p:nvSpPr>
          <p:cNvPr id="14" name="Text Box 27"/>
          <p:cNvSpPr txBox="1">
            <a:spLocks noChangeArrowheads="1"/>
          </p:cNvSpPr>
          <p:nvPr/>
        </p:nvSpPr>
        <p:spPr bwMode="auto">
          <a:xfrm>
            <a:off x="1115616" y="3501008"/>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smtClean="0"/>
              <a:t>50</a:t>
            </a:r>
            <a:endParaRPr lang="en-US" altLang="ja-JP" dirty="0"/>
          </a:p>
        </p:txBody>
      </p:sp>
      <p:sp>
        <p:nvSpPr>
          <p:cNvPr id="15" name="Text Box 27"/>
          <p:cNvSpPr txBox="1">
            <a:spLocks noChangeArrowheads="1"/>
          </p:cNvSpPr>
          <p:nvPr/>
        </p:nvSpPr>
        <p:spPr bwMode="auto">
          <a:xfrm>
            <a:off x="1187624" y="4077072"/>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smtClean="0"/>
              <a:t>0</a:t>
            </a:r>
            <a:endParaRPr lang="en-US" altLang="ja-JP" dirty="0"/>
          </a:p>
        </p:txBody>
      </p:sp>
      <p:sp>
        <p:nvSpPr>
          <p:cNvPr id="16" name="Text Box 27"/>
          <p:cNvSpPr txBox="1">
            <a:spLocks noChangeArrowheads="1"/>
          </p:cNvSpPr>
          <p:nvPr/>
        </p:nvSpPr>
        <p:spPr bwMode="auto">
          <a:xfrm>
            <a:off x="971600" y="2996952"/>
            <a:ext cx="5693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smtClean="0"/>
              <a:t>100</a:t>
            </a:r>
            <a:endParaRPr lang="en-US" altLang="ja-JP" dirty="0"/>
          </a:p>
        </p:txBody>
      </p:sp>
      <p:sp>
        <p:nvSpPr>
          <p:cNvPr id="17" name="Text Box 27"/>
          <p:cNvSpPr txBox="1">
            <a:spLocks noChangeArrowheads="1"/>
          </p:cNvSpPr>
          <p:nvPr/>
        </p:nvSpPr>
        <p:spPr bwMode="auto">
          <a:xfrm>
            <a:off x="971600" y="2492896"/>
            <a:ext cx="5693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smtClean="0"/>
              <a:t>150</a:t>
            </a:r>
            <a:endParaRPr lang="en-US" altLang="ja-JP" dirty="0"/>
          </a:p>
        </p:txBody>
      </p:sp>
      <p:sp>
        <p:nvSpPr>
          <p:cNvPr id="18" name="Text Box 27"/>
          <p:cNvSpPr txBox="1">
            <a:spLocks noChangeArrowheads="1"/>
          </p:cNvSpPr>
          <p:nvPr/>
        </p:nvSpPr>
        <p:spPr bwMode="auto">
          <a:xfrm>
            <a:off x="179512" y="4509120"/>
            <a:ext cx="10534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smtClean="0"/>
              <a:t>角度</a:t>
            </a:r>
            <a:r>
              <a:rPr lang="en-US" altLang="ja-JP" dirty="0" smtClean="0"/>
              <a:t>(°)</a:t>
            </a:r>
            <a:endParaRPr lang="en-US" altLang="ja-JP" dirty="0"/>
          </a:p>
        </p:txBody>
      </p:sp>
      <p:sp>
        <p:nvSpPr>
          <p:cNvPr id="19" name="Text Box 27"/>
          <p:cNvSpPr txBox="1">
            <a:spLocks noChangeArrowheads="1"/>
          </p:cNvSpPr>
          <p:nvPr/>
        </p:nvSpPr>
        <p:spPr bwMode="auto">
          <a:xfrm>
            <a:off x="4067944" y="5949280"/>
            <a:ext cx="9220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smtClean="0"/>
              <a:t>時間</a:t>
            </a:r>
            <a:r>
              <a:rPr lang="en-US" altLang="ja-JP" dirty="0" smtClean="0"/>
              <a:t>(s)</a:t>
            </a:r>
            <a:endParaRPr lang="en-US" altLang="ja-JP" dirty="0"/>
          </a:p>
        </p:txBody>
      </p:sp>
      <p:sp>
        <p:nvSpPr>
          <p:cNvPr id="20" name="Text Box 27"/>
          <p:cNvSpPr txBox="1">
            <a:spLocks noChangeArrowheads="1"/>
          </p:cNvSpPr>
          <p:nvPr/>
        </p:nvSpPr>
        <p:spPr bwMode="auto">
          <a:xfrm>
            <a:off x="2483768" y="6309320"/>
            <a:ext cx="46805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dirty="0" smtClean="0"/>
              <a:t>　　右肩サーボモータ動作指示図</a:t>
            </a:r>
            <a:endParaRPr lang="en-US" altLang="ja-JP" dirty="0"/>
          </a:p>
        </p:txBody>
      </p:sp>
      <p:sp>
        <p:nvSpPr>
          <p:cNvPr id="4" name="正方形/長方形 3"/>
          <p:cNvSpPr/>
          <p:nvPr/>
        </p:nvSpPr>
        <p:spPr>
          <a:xfrm>
            <a:off x="6636665" y="2636912"/>
            <a:ext cx="1055246" cy="2253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p:cNvCxnSpPr/>
          <p:nvPr/>
        </p:nvCxnSpPr>
        <p:spPr>
          <a:xfrm flipH="1" flipV="1">
            <a:off x="5248666" y="3181618"/>
            <a:ext cx="763494" cy="50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6456645" y="3366284"/>
            <a:ext cx="347603" cy="50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Box 26"/>
          <p:cNvSpPr txBox="1">
            <a:spLocks noChangeArrowheads="1"/>
          </p:cNvSpPr>
          <p:nvPr/>
        </p:nvSpPr>
        <p:spPr bwMode="auto">
          <a:xfrm>
            <a:off x="6636665" y="3844001"/>
            <a:ext cx="12093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dirty="0" smtClean="0"/>
              <a:t>ロボットの動作</a:t>
            </a:r>
            <a:endParaRPr lang="en-US" altLang="ja-JP" dirty="0"/>
          </a:p>
        </p:txBody>
      </p:sp>
      <p:sp>
        <p:nvSpPr>
          <p:cNvPr id="26" name="Text Box 26"/>
          <p:cNvSpPr txBox="1">
            <a:spLocks noChangeArrowheads="1"/>
          </p:cNvSpPr>
          <p:nvPr/>
        </p:nvSpPr>
        <p:spPr bwMode="auto">
          <a:xfrm>
            <a:off x="4666825" y="2862228"/>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smtClean="0"/>
              <a:t>指示</a:t>
            </a:r>
            <a:endParaRPr lang="en-US" altLang="ja-JP"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0"/>
            <a:ext cx="8041440" cy="1442674"/>
          </a:xfrm>
        </p:spPr>
        <p:txBody>
          <a:bodyPr/>
          <a:lstStyle/>
          <a:p>
            <a:r>
              <a:rPr lang="ja-JP" altLang="en-US" dirty="0"/>
              <a:t>背景</a:t>
            </a:r>
            <a:endParaRPr kumimoji="1" lang="ja-JP" altLang="en-US" dirty="0"/>
          </a:p>
        </p:txBody>
      </p:sp>
      <p:sp>
        <p:nvSpPr>
          <p:cNvPr id="3" name="コンテンツ プレースホルダー 2"/>
          <p:cNvSpPr>
            <a:spLocks noGrp="1"/>
          </p:cNvSpPr>
          <p:nvPr>
            <p:ph idx="1"/>
          </p:nvPr>
        </p:nvSpPr>
        <p:spPr>
          <a:xfrm>
            <a:off x="827584" y="1412776"/>
            <a:ext cx="7416824" cy="4608512"/>
          </a:xfrm>
        </p:spPr>
        <p:txBody>
          <a:bodyPr>
            <a:normAutofit/>
          </a:bodyPr>
          <a:lstStyle/>
          <a:p>
            <a:endParaRPr lang="en-US" altLang="ja-JP" dirty="0" smtClean="0"/>
          </a:p>
          <a:p>
            <a:r>
              <a:rPr lang="ja-JP" altLang="en-US" dirty="0" smtClean="0"/>
              <a:t>ロボットは工場などの一般的に整備された環境で利用されていた</a:t>
            </a:r>
            <a:endParaRPr lang="en-US" altLang="ja-JP" dirty="0" smtClean="0"/>
          </a:p>
          <a:p>
            <a:r>
              <a:rPr lang="ja-JP" altLang="en-US" dirty="0" smtClean="0"/>
              <a:t>しかし，近年ではロボットを家庭などの動的な環境でも用いようという動きがある</a:t>
            </a:r>
            <a:endParaRPr lang="en-US" altLang="ja-JP" dirty="0" smtClean="0"/>
          </a:p>
          <a:p>
            <a:endParaRPr lang="en-US" altLang="ja-JP" dirty="0"/>
          </a:p>
          <a:p>
            <a:pPr marL="0" indent="0">
              <a:buNone/>
            </a:pPr>
            <a:endParaRPr lang="en-US" altLang="ja-JP" dirty="0" smtClean="0"/>
          </a:p>
          <a:p>
            <a:r>
              <a:rPr kumimoji="1" lang="ja-JP" altLang="en-US" dirty="0" smtClean="0"/>
              <a:t>環境の変化に応じて，ロボットの動作を作り出す手法が必要</a:t>
            </a:r>
            <a:endParaRPr kumimoji="1" lang="en-US" altLang="ja-JP" dirty="0" smtClean="0"/>
          </a:p>
          <a:p>
            <a:endParaRPr kumimoji="1" lang="ja-JP" altLang="en-US" dirty="0"/>
          </a:p>
        </p:txBody>
      </p:sp>
    </p:spTree>
    <p:extLst>
      <p:ext uri="{BB962C8B-B14F-4D97-AF65-F5344CB8AC3E}">
        <p14:creationId xmlns:p14="http://schemas.microsoft.com/office/powerpoint/2010/main" val="35885804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0852" y="116632"/>
            <a:ext cx="8041440" cy="1442674"/>
          </a:xfrm>
        </p:spPr>
        <p:txBody>
          <a:bodyPr/>
          <a:lstStyle/>
          <a:p>
            <a:r>
              <a:rPr kumimoji="1" lang="ja-JP" altLang="en-US" dirty="0" smtClean="0"/>
              <a:t>今後の流れ</a:t>
            </a:r>
            <a:endParaRPr kumimoji="1" lang="ja-JP" altLang="en-US" dirty="0"/>
          </a:p>
        </p:txBody>
      </p:sp>
      <p:sp>
        <p:nvSpPr>
          <p:cNvPr id="5" name="正方形/長方形 4"/>
          <p:cNvSpPr/>
          <p:nvPr/>
        </p:nvSpPr>
        <p:spPr>
          <a:xfrm>
            <a:off x="683568" y="1394386"/>
            <a:ext cx="7693378" cy="1728192"/>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7740352" y="2762538"/>
            <a:ext cx="697627" cy="400110"/>
          </a:xfrm>
          <a:prstGeom prst="rect">
            <a:avLst/>
          </a:prstGeom>
          <a:noFill/>
        </p:spPr>
        <p:txBody>
          <a:bodyPr wrap="none" rtlCol="0">
            <a:spAutoFit/>
          </a:bodyPr>
          <a:lstStyle/>
          <a:p>
            <a:r>
              <a:rPr lang="en-US" altLang="ja-JP" sz="2000" dirty="0" smtClean="0">
                <a:solidFill>
                  <a:schemeClr val="accent1">
                    <a:lumMod val="60000"/>
                    <a:lumOff val="40000"/>
                  </a:schemeClr>
                </a:solidFill>
                <a:latin typeface="ＭＳ Ｐゴシック" pitchFamily="50" charset="-128"/>
                <a:ea typeface="ＭＳ Ｐゴシック" pitchFamily="50" charset="-128"/>
              </a:rPr>
              <a:t>11</a:t>
            </a:r>
            <a:r>
              <a:rPr lang="ja-JP" altLang="en-US" sz="2000" dirty="0" smtClean="0">
                <a:solidFill>
                  <a:schemeClr val="accent1">
                    <a:lumMod val="60000"/>
                    <a:lumOff val="40000"/>
                  </a:schemeClr>
                </a:solidFill>
                <a:latin typeface="ＭＳ Ｐゴシック" pitchFamily="50" charset="-128"/>
                <a:ea typeface="ＭＳ Ｐゴシック" pitchFamily="50" charset="-128"/>
              </a:rPr>
              <a:t>月</a:t>
            </a:r>
            <a:endParaRPr kumimoji="1" lang="ja-JP" altLang="en-US" sz="2000" dirty="0">
              <a:solidFill>
                <a:schemeClr val="accent1">
                  <a:lumMod val="60000"/>
                  <a:lumOff val="40000"/>
                </a:schemeClr>
              </a:solidFill>
              <a:latin typeface="ＭＳ Ｐゴシック" pitchFamily="50" charset="-128"/>
              <a:ea typeface="ＭＳ Ｐゴシック" pitchFamily="50" charset="-128"/>
            </a:endParaRPr>
          </a:p>
        </p:txBody>
      </p:sp>
      <p:sp>
        <p:nvSpPr>
          <p:cNvPr id="7" name="正方形/長方形 6"/>
          <p:cNvSpPr/>
          <p:nvPr/>
        </p:nvSpPr>
        <p:spPr>
          <a:xfrm>
            <a:off x="683568" y="3194586"/>
            <a:ext cx="7693378" cy="1368151"/>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7740352" y="4202698"/>
            <a:ext cx="697627" cy="400110"/>
          </a:xfrm>
          <a:prstGeom prst="rect">
            <a:avLst/>
          </a:prstGeom>
          <a:noFill/>
        </p:spPr>
        <p:txBody>
          <a:bodyPr wrap="none" rtlCol="0">
            <a:spAutoFit/>
          </a:bodyPr>
          <a:lstStyle/>
          <a:p>
            <a:r>
              <a:rPr lang="en-US" altLang="ja-JP" sz="2000" dirty="0" smtClean="0">
                <a:solidFill>
                  <a:schemeClr val="accent1">
                    <a:lumMod val="60000"/>
                    <a:lumOff val="40000"/>
                  </a:schemeClr>
                </a:solidFill>
                <a:latin typeface="ＭＳ Ｐゴシック" pitchFamily="50" charset="-128"/>
                <a:ea typeface="ＭＳ Ｐゴシック" pitchFamily="50" charset="-128"/>
              </a:rPr>
              <a:t>12</a:t>
            </a:r>
            <a:r>
              <a:rPr lang="ja-JP" altLang="en-US" sz="2000" dirty="0" smtClean="0">
                <a:solidFill>
                  <a:schemeClr val="accent1">
                    <a:lumMod val="60000"/>
                    <a:lumOff val="40000"/>
                  </a:schemeClr>
                </a:solidFill>
                <a:latin typeface="ＭＳ Ｐゴシック" pitchFamily="50" charset="-128"/>
                <a:ea typeface="ＭＳ Ｐゴシック" pitchFamily="50" charset="-128"/>
              </a:rPr>
              <a:t>月</a:t>
            </a:r>
            <a:endParaRPr kumimoji="1" lang="ja-JP" altLang="en-US" sz="2000" dirty="0">
              <a:solidFill>
                <a:schemeClr val="accent1">
                  <a:lumMod val="60000"/>
                  <a:lumOff val="40000"/>
                </a:schemeClr>
              </a:solidFill>
              <a:latin typeface="ＭＳ Ｐゴシック" pitchFamily="50" charset="-128"/>
              <a:ea typeface="ＭＳ Ｐゴシック" pitchFamily="50" charset="-128"/>
            </a:endParaRPr>
          </a:p>
        </p:txBody>
      </p:sp>
      <p:sp>
        <p:nvSpPr>
          <p:cNvPr id="10" name="コンテンツ プレースホルダー 2"/>
          <p:cNvSpPr txBox="1">
            <a:spLocks/>
          </p:cNvSpPr>
          <p:nvPr/>
        </p:nvSpPr>
        <p:spPr>
          <a:xfrm>
            <a:off x="796457" y="1052736"/>
            <a:ext cx="7467600" cy="5040560"/>
          </a:xfrm>
          <a:prstGeom prst="rect">
            <a:avLst/>
          </a:prstGeom>
        </p:spPr>
        <p:txBody>
          <a:bodyPr vert="horz" lIns="91440" tIns="45720" rIns="91440" bIns="45720" rtlCol="0">
            <a:norm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kumimoji="1"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kumimoji="1"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kumimoji="1"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kumimoji="1"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kumimoji="1"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kumimoji="1"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kumimoji="1"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kumimoji="1"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kumimoji="1" sz="1400" kern="1200">
                <a:solidFill>
                  <a:schemeClr val="tx1">
                    <a:lumMod val="75000"/>
                    <a:lumOff val="25000"/>
                  </a:schemeClr>
                </a:solidFill>
                <a:latin typeface="+mn-lt"/>
                <a:ea typeface="+mn-ea"/>
                <a:cs typeface="+mn-cs"/>
              </a:defRPr>
            </a:lvl9pPr>
          </a:lstStyle>
          <a:p>
            <a:endParaRPr lang="en-US" altLang="ja-JP" dirty="0" smtClean="0"/>
          </a:p>
          <a:p>
            <a:pPr marL="457200" indent="-457200">
              <a:buFont typeface="+mj-lt"/>
              <a:buAutoNum type="arabicPeriod"/>
            </a:pPr>
            <a:r>
              <a:rPr lang="ja-JP" altLang="en-US" dirty="0" smtClean="0"/>
              <a:t>シミュレーションロボットと</a:t>
            </a:r>
            <a:r>
              <a:rPr lang="en-US" altLang="ja-JP" dirty="0" smtClean="0"/>
              <a:t>Motion </a:t>
            </a:r>
            <a:r>
              <a:rPr lang="en-US" altLang="ja-JP" dirty="0" err="1" smtClean="0"/>
              <a:t>SpaceTS</a:t>
            </a:r>
            <a:r>
              <a:rPr lang="ja-JP" altLang="en-US" dirty="0" smtClean="0"/>
              <a:t>のプログラムを合わせ，シミュレータの完成</a:t>
            </a:r>
            <a:endParaRPr lang="en-US" altLang="ja-JP" dirty="0" smtClean="0"/>
          </a:p>
          <a:p>
            <a:pPr marL="457200" indent="-457200">
              <a:buFont typeface="+mj-lt"/>
              <a:buAutoNum type="arabicPeriod"/>
            </a:pPr>
            <a:r>
              <a:rPr lang="en-US" altLang="ja-JP" dirty="0" smtClean="0"/>
              <a:t>Motion </a:t>
            </a:r>
            <a:r>
              <a:rPr lang="en-US" altLang="ja-JP" dirty="0" err="1" smtClean="0"/>
              <a:t>SpaceTS</a:t>
            </a:r>
            <a:r>
              <a:rPr lang="ja-JP" altLang="en-US" dirty="0" smtClean="0"/>
              <a:t>（右肩サーボモータのみを対象）の検証を行う</a:t>
            </a:r>
            <a:endParaRPr lang="en-US" altLang="ja-JP" dirty="0" smtClean="0"/>
          </a:p>
          <a:p>
            <a:pPr marL="457200" indent="-457200">
              <a:buFont typeface="+mj-lt"/>
              <a:buAutoNum type="arabicPeriod"/>
            </a:pPr>
            <a:endParaRPr lang="en-US" altLang="ja-JP" dirty="0" smtClean="0"/>
          </a:p>
          <a:p>
            <a:pPr marL="457200" indent="-457200">
              <a:buFont typeface="+mj-lt"/>
              <a:buAutoNum type="arabicPeriod"/>
            </a:pPr>
            <a:r>
              <a:rPr lang="ja-JP" altLang="en-US" dirty="0" smtClean="0"/>
              <a:t>姿勢センサを取り入れた</a:t>
            </a:r>
            <a:r>
              <a:rPr lang="en-US" altLang="ja-JP" dirty="0" smtClean="0"/>
              <a:t>Motion </a:t>
            </a:r>
            <a:r>
              <a:rPr lang="en-US" altLang="ja-JP" dirty="0" err="1" smtClean="0"/>
              <a:t>SpaceTS</a:t>
            </a:r>
            <a:r>
              <a:rPr lang="ja-JP" altLang="en-US" dirty="0" smtClean="0"/>
              <a:t>の検証実験を行う</a:t>
            </a:r>
            <a:endParaRPr lang="en-US" altLang="ja-JP" dirty="0" smtClean="0"/>
          </a:p>
          <a:p>
            <a:pPr marL="457200" indent="-457200">
              <a:buFont typeface="+mj-lt"/>
              <a:buAutoNum type="arabicPeriod"/>
            </a:pPr>
            <a:endParaRPr lang="en-US" altLang="ja-JP" dirty="0" smtClean="0"/>
          </a:p>
          <a:p>
            <a:pPr marL="457200" indent="-457200">
              <a:buFont typeface="+mj-lt"/>
              <a:buAutoNum type="arabicPeriod"/>
            </a:pPr>
            <a:r>
              <a:rPr lang="ja-JP" altLang="en-US" dirty="0" smtClean="0"/>
              <a:t>卒業論文</a:t>
            </a:r>
            <a:endParaRPr lang="en-US" altLang="ja-JP" dirty="0" smtClean="0"/>
          </a:p>
        </p:txBody>
      </p:sp>
      <p:sp>
        <p:nvSpPr>
          <p:cNvPr id="11" name="正方形/長方形 10"/>
          <p:cNvSpPr/>
          <p:nvPr/>
        </p:nvSpPr>
        <p:spPr>
          <a:xfrm>
            <a:off x="683568" y="4634746"/>
            <a:ext cx="7693378" cy="901534"/>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7812360" y="5138802"/>
            <a:ext cx="569387" cy="400110"/>
          </a:xfrm>
          <a:prstGeom prst="rect">
            <a:avLst/>
          </a:prstGeom>
          <a:noFill/>
        </p:spPr>
        <p:txBody>
          <a:bodyPr wrap="none" rtlCol="0">
            <a:spAutoFit/>
          </a:bodyPr>
          <a:lstStyle/>
          <a:p>
            <a:r>
              <a:rPr lang="en-US" altLang="ja-JP" sz="2000" dirty="0" smtClean="0">
                <a:solidFill>
                  <a:schemeClr val="accent1">
                    <a:lumMod val="60000"/>
                    <a:lumOff val="40000"/>
                  </a:schemeClr>
                </a:solidFill>
                <a:latin typeface="ＭＳ Ｐゴシック" pitchFamily="50" charset="-128"/>
                <a:ea typeface="ＭＳ Ｐゴシック" pitchFamily="50" charset="-128"/>
              </a:rPr>
              <a:t>1</a:t>
            </a:r>
            <a:r>
              <a:rPr lang="ja-JP" altLang="en-US" sz="2000" dirty="0" smtClean="0">
                <a:solidFill>
                  <a:schemeClr val="accent1">
                    <a:lumMod val="60000"/>
                    <a:lumOff val="40000"/>
                  </a:schemeClr>
                </a:solidFill>
                <a:latin typeface="ＭＳ Ｐゴシック" pitchFamily="50" charset="-128"/>
                <a:ea typeface="ＭＳ Ｐゴシック" pitchFamily="50" charset="-128"/>
              </a:rPr>
              <a:t>月</a:t>
            </a:r>
            <a:endParaRPr kumimoji="1" lang="ja-JP" altLang="en-US" sz="2000" dirty="0">
              <a:solidFill>
                <a:schemeClr val="accent1">
                  <a:lumMod val="60000"/>
                  <a:lumOff val="40000"/>
                </a:schemeClr>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114853894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0"/>
            <a:ext cx="8041440" cy="1442674"/>
          </a:xfrm>
        </p:spPr>
        <p:txBody>
          <a:bodyPr/>
          <a:lstStyle/>
          <a:p>
            <a:r>
              <a:rPr kumimoji="1" lang="ja-JP" altLang="en-US" dirty="0" smtClean="0"/>
              <a:t>姿勢を用いた</a:t>
            </a:r>
            <a:r>
              <a:rPr kumimoji="1" lang="en-US" altLang="ja-JP" dirty="0" smtClean="0"/>
              <a:t>Motion </a:t>
            </a:r>
            <a:r>
              <a:rPr kumimoji="1" lang="en-US" altLang="ja-JP" dirty="0" err="1" smtClean="0"/>
              <a:t>SpaceTS</a:t>
            </a:r>
            <a:r>
              <a:rPr kumimoji="1" lang="en-US" altLang="ja-JP" dirty="0" smtClean="0"/>
              <a:t/>
            </a:r>
            <a:br>
              <a:rPr kumimoji="1" lang="en-US" altLang="ja-JP" dirty="0" smtClean="0"/>
            </a:br>
            <a:r>
              <a:rPr kumimoji="1" lang="ja-JP" altLang="en-US" dirty="0" smtClean="0"/>
              <a:t>検証実験の目的</a:t>
            </a:r>
            <a:endParaRPr kumimoji="1" lang="ja-JP" altLang="en-US" dirty="0"/>
          </a:p>
        </p:txBody>
      </p:sp>
      <p:sp>
        <p:nvSpPr>
          <p:cNvPr id="3" name="コンテンツ プレースホルダ 2"/>
          <p:cNvSpPr>
            <a:spLocks noGrp="1"/>
          </p:cNvSpPr>
          <p:nvPr>
            <p:ph idx="1"/>
          </p:nvPr>
        </p:nvSpPr>
        <p:spPr>
          <a:xfrm>
            <a:off x="827584" y="1988840"/>
            <a:ext cx="7467600" cy="3951337"/>
          </a:xfrm>
        </p:spPr>
        <p:txBody>
          <a:bodyPr/>
          <a:lstStyle/>
          <a:p>
            <a:pPr>
              <a:buFont typeface="Wingdings" pitchFamily="2" charset="2"/>
              <a:buChar char="n"/>
            </a:pPr>
            <a:r>
              <a:rPr lang="ja-JP" altLang="en-US" dirty="0" smtClean="0"/>
              <a:t>環境の変化に応じた動きができるか検証を行う</a:t>
            </a:r>
            <a:endParaRPr lang="en-US" altLang="ja-JP" dirty="0" smtClean="0"/>
          </a:p>
          <a:p>
            <a:endParaRPr lang="en-US" altLang="ja-JP" dirty="0" smtClean="0"/>
          </a:p>
          <a:p>
            <a:r>
              <a:rPr lang="ja-JP" altLang="en-US" dirty="0" smtClean="0"/>
              <a:t>類似した動作で</a:t>
            </a:r>
            <a:r>
              <a:rPr lang="ja-JP" altLang="en-US" dirty="0"/>
              <a:t>姿勢</a:t>
            </a:r>
            <a:r>
              <a:rPr lang="ja-JP" altLang="en-US" dirty="0" smtClean="0"/>
              <a:t>が違う</a:t>
            </a:r>
            <a:r>
              <a:rPr lang="en-US" altLang="ja-JP" dirty="0" smtClean="0"/>
              <a:t>2</a:t>
            </a:r>
            <a:r>
              <a:rPr lang="ja-JP" altLang="en-US" dirty="0" smtClean="0"/>
              <a:t>種類の教示を行い知識空間を更新</a:t>
            </a:r>
            <a:endParaRPr lang="en-US" altLang="ja-JP" dirty="0" smtClean="0"/>
          </a:p>
          <a:p>
            <a:r>
              <a:rPr lang="ja-JP" altLang="en-US" dirty="0"/>
              <a:t>姿勢</a:t>
            </a:r>
            <a:r>
              <a:rPr kumimoji="1" lang="ja-JP" altLang="en-US" dirty="0" smtClean="0"/>
              <a:t>に変化があっても，指示をした動作を生成できるか確認する</a:t>
            </a:r>
            <a:endParaRPr kumimoji="1" lang="en-US" altLang="ja-JP" dirty="0" smtClean="0"/>
          </a:p>
          <a:p>
            <a:endParaRPr lang="en-US" altLang="ja-JP" dirty="0" smtClean="0"/>
          </a:p>
          <a:p>
            <a:endParaRPr kumimoji="1" lang="en-US" altLang="ja-JP" dirty="0" smtClean="0"/>
          </a:p>
          <a:p>
            <a:endParaRPr kumimoji="1" lang="en-US" altLang="ja-JP"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315416"/>
            <a:ext cx="8041440" cy="1442674"/>
          </a:xfrm>
        </p:spPr>
        <p:txBody>
          <a:bodyPr/>
          <a:lstStyle/>
          <a:p>
            <a:r>
              <a:rPr kumimoji="1" lang="ja-JP" altLang="en-US" dirty="0" smtClean="0"/>
              <a:t>検証実験の内容</a:t>
            </a:r>
            <a:endParaRPr kumimoji="1" lang="ja-JP" altLang="en-US" dirty="0"/>
          </a:p>
        </p:txBody>
      </p:sp>
      <p:sp>
        <p:nvSpPr>
          <p:cNvPr id="3" name="コンテンツ プレースホルダ 2"/>
          <p:cNvSpPr>
            <a:spLocks noGrp="1"/>
          </p:cNvSpPr>
          <p:nvPr>
            <p:ph idx="1"/>
          </p:nvPr>
        </p:nvSpPr>
        <p:spPr>
          <a:xfrm>
            <a:off x="796980" y="764704"/>
            <a:ext cx="7951484" cy="1872208"/>
          </a:xfrm>
        </p:spPr>
        <p:txBody>
          <a:bodyPr/>
          <a:lstStyle/>
          <a:p>
            <a:r>
              <a:rPr lang="en-US" altLang="ja-JP" dirty="0" smtClean="0"/>
              <a:t>2</a:t>
            </a:r>
            <a:r>
              <a:rPr lang="ja-JP" altLang="en-US" dirty="0" smtClean="0"/>
              <a:t>種類の動作教示を行い知識空間を更新</a:t>
            </a:r>
            <a:endParaRPr lang="en-US" altLang="ja-JP" dirty="0" smtClean="0"/>
          </a:p>
          <a:p>
            <a:pPr>
              <a:buNone/>
            </a:pPr>
            <a:r>
              <a:rPr lang="ja-JP" altLang="en-US" dirty="0" smtClean="0"/>
              <a:t>　胴の角度　　　教示範囲</a:t>
            </a:r>
            <a:endParaRPr lang="en-US" altLang="ja-JP" dirty="0" smtClean="0"/>
          </a:p>
          <a:p>
            <a:pPr>
              <a:buNone/>
            </a:pPr>
            <a:r>
              <a:rPr lang="ja-JP" altLang="en-US" dirty="0" smtClean="0"/>
              <a:t>　</a:t>
            </a:r>
            <a:r>
              <a:rPr lang="en-US" altLang="ja-JP" dirty="0" smtClean="0"/>
              <a:t>0°</a:t>
            </a:r>
            <a:r>
              <a:rPr lang="ja-JP" altLang="en-US" dirty="0" smtClean="0"/>
              <a:t>　　　　　右肩サーボモータ</a:t>
            </a:r>
            <a:r>
              <a:rPr lang="en-US" altLang="ja-JP" dirty="0" smtClean="0"/>
              <a:t>-30°~30°</a:t>
            </a:r>
          </a:p>
          <a:p>
            <a:pPr>
              <a:buNone/>
            </a:pPr>
            <a:r>
              <a:rPr lang="ja-JP" altLang="en-US" dirty="0" smtClean="0"/>
              <a:t>　</a:t>
            </a:r>
            <a:r>
              <a:rPr lang="en-US" altLang="ja-JP" dirty="0" smtClean="0"/>
              <a:t>60°</a:t>
            </a:r>
            <a:r>
              <a:rPr lang="ja-JP" altLang="en-US" dirty="0" smtClean="0"/>
              <a:t> 　　　　 右肩サーボモータ </a:t>
            </a:r>
            <a:r>
              <a:rPr lang="en-US" altLang="ja-JP" dirty="0" smtClean="0"/>
              <a:t>30°~90°</a:t>
            </a:r>
          </a:p>
        </p:txBody>
      </p:sp>
      <p:sp>
        <p:nvSpPr>
          <p:cNvPr id="4" name="AutoShape 5"/>
          <p:cNvSpPr>
            <a:spLocks noChangeAspect="1" noChangeArrowheads="1"/>
          </p:cNvSpPr>
          <p:nvPr/>
        </p:nvSpPr>
        <p:spPr bwMode="auto">
          <a:xfrm>
            <a:off x="1110102" y="3513222"/>
            <a:ext cx="381000" cy="266700"/>
          </a:xfrm>
          <a:prstGeom prst="octagon">
            <a:avLst>
              <a:gd name="adj" fmla="val 29287"/>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 name="Rectangle 6"/>
          <p:cNvSpPr>
            <a:spLocks noChangeAspect="1" noChangeArrowheads="1"/>
          </p:cNvSpPr>
          <p:nvPr/>
        </p:nvSpPr>
        <p:spPr bwMode="auto">
          <a:xfrm>
            <a:off x="1125545" y="3779922"/>
            <a:ext cx="442647" cy="757286"/>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 name="Rectangle 9"/>
          <p:cNvSpPr>
            <a:spLocks noChangeAspect="1" noChangeArrowheads="1"/>
          </p:cNvSpPr>
          <p:nvPr/>
        </p:nvSpPr>
        <p:spPr bwMode="auto">
          <a:xfrm>
            <a:off x="1173264" y="4606473"/>
            <a:ext cx="254676" cy="709075"/>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 name="Rectangle 10"/>
          <p:cNvSpPr>
            <a:spLocks noChangeAspect="1" noChangeArrowheads="1"/>
          </p:cNvSpPr>
          <p:nvPr/>
        </p:nvSpPr>
        <p:spPr bwMode="auto">
          <a:xfrm>
            <a:off x="1173234" y="5315548"/>
            <a:ext cx="254706" cy="5715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 name="Rectangle 11"/>
          <p:cNvSpPr>
            <a:spLocks noChangeAspect="1" noChangeArrowheads="1"/>
          </p:cNvSpPr>
          <p:nvPr/>
        </p:nvSpPr>
        <p:spPr bwMode="auto">
          <a:xfrm>
            <a:off x="1126273" y="5924314"/>
            <a:ext cx="533400" cy="381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 name="Rectangle 14"/>
          <p:cNvSpPr>
            <a:spLocks noChangeAspect="1" noChangeArrowheads="1"/>
          </p:cNvSpPr>
          <p:nvPr/>
        </p:nvSpPr>
        <p:spPr bwMode="auto">
          <a:xfrm>
            <a:off x="1224404" y="3894211"/>
            <a:ext cx="190499" cy="1066800"/>
          </a:xfrm>
          <a:prstGeom prst="rect">
            <a:avLst/>
          </a:prstGeom>
          <a:solidFill>
            <a:srgbClr val="FF505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 name="AutoShape 21"/>
          <p:cNvSpPr>
            <a:spLocks noChangeAspect="1" noChangeArrowheads="1"/>
          </p:cNvSpPr>
          <p:nvPr/>
        </p:nvSpPr>
        <p:spPr bwMode="auto">
          <a:xfrm rot="10800000">
            <a:off x="969511" y="4606473"/>
            <a:ext cx="509786" cy="220405"/>
          </a:xfrm>
          <a:custGeom>
            <a:avLst/>
            <a:gdLst>
              <a:gd name="G0" fmla="+- 536249 0 0"/>
              <a:gd name="G1" fmla="+- -5333998 0 0"/>
              <a:gd name="G2" fmla="+- 536249 0 -5333998"/>
              <a:gd name="G3" fmla="+- 10800 0 0"/>
              <a:gd name="G4" fmla="+- 0 0 536249"/>
              <a:gd name="T0" fmla="*/ 360 256 1"/>
              <a:gd name="T1" fmla="*/ 0 256 1"/>
              <a:gd name="G5" fmla="+- G2 T0 T1"/>
              <a:gd name="G6" fmla="?: G2 G2 G5"/>
              <a:gd name="G7" fmla="+- 0 0 G6"/>
              <a:gd name="G8" fmla="+- 7728 0 0"/>
              <a:gd name="G9" fmla="+- 0 0 -5333998"/>
              <a:gd name="G10" fmla="+- 7728 0 2700"/>
              <a:gd name="G11" fmla="cos G10 536249"/>
              <a:gd name="G12" fmla="sin G10 536249"/>
              <a:gd name="G13" fmla="cos 13500 536249"/>
              <a:gd name="G14" fmla="sin 13500 536249"/>
              <a:gd name="G15" fmla="+- G11 10800 0"/>
              <a:gd name="G16" fmla="+- G12 10800 0"/>
              <a:gd name="G17" fmla="+- G13 10800 0"/>
              <a:gd name="G18" fmla="+- G14 10800 0"/>
              <a:gd name="G19" fmla="*/ 7728 1 2"/>
              <a:gd name="G20" fmla="+- G19 5400 0"/>
              <a:gd name="G21" fmla="cos G20 536249"/>
              <a:gd name="G22" fmla="sin G20 536249"/>
              <a:gd name="G23" fmla="+- G21 10800 0"/>
              <a:gd name="G24" fmla="+- G12 G23 G22"/>
              <a:gd name="G25" fmla="+- G22 G23 G11"/>
              <a:gd name="G26" fmla="cos 10800 536249"/>
              <a:gd name="G27" fmla="sin 10800 536249"/>
              <a:gd name="G28" fmla="cos 7728 536249"/>
              <a:gd name="G29" fmla="sin 7728 536249"/>
              <a:gd name="G30" fmla="+- G26 10800 0"/>
              <a:gd name="G31" fmla="+- G27 10800 0"/>
              <a:gd name="G32" fmla="+- G28 10800 0"/>
              <a:gd name="G33" fmla="+- G29 10800 0"/>
              <a:gd name="G34" fmla="+- G19 5400 0"/>
              <a:gd name="G35" fmla="cos G34 -5333998"/>
              <a:gd name="G36" fmla="sin G34 -5333998"/>
              <a:gd name="G37" fmla="+/ -5333998 536249 2"/>
              <a:gd name="T2" fmla="*/ 180 256 1"/>
              <a:gd name="T3" fmla="*/ 0 256 1"/>
              <a:gd name="G38" fmla="+- G37 T2 T3"/>
              <a:gd name="G39" fmla="?: G2 G37 G38"/>
              <a:gd name="G40" fmla="cos 10800 G39"/>
              <a:gd name="G41" fmla="sin 10800 G39"/>
              <a:gd name="G42" fmla="cos 7728 G39"/>
              <a:gd name="G43" fmla="sin 7728 G39"/>
              <a:gd name="G44" fmla="+- G40 10800 0"/>
              <a:gd name="G45" fmla="+- G41 10800 0"/>
              <a:gd name="G46" fmla="+- G42 10800 0"/>
              <a:gd name="G47" fmla="+- G43 10800 0"/>
              <a:gd name="G48" fmla="+- G35 10800 0"/>
              <a:gd name="G49" fmla="+- G36 10800 0"/>
              <a:gd name="T4" fmla="*/ 19469 w 21600"/>
              <a:gd name="T5" fmla="*/ 4360 h 21600"/>
              <a:gd name="T6" fmla="*/ 12186 w 21600"/>
              <a:gd name="T7" fmla="*/ 1640 h 21600"/>
              <a:gd name="T8" fmla="*/ 17003 w 21600"/>
              <a:gd name="T9" fmla="*/ 6191 h 21600"/>
              <a:gd name="T10" fmla="*/ 24162 w 21600"/>
              <a:gd name="T11" fmla="*/ 12721 h 21600"/>
              <a:gd name="T12" fmla="*/ 19366 w 21600"/>
              <a:gd name="T13" fmla="*/ 16311 h 21600"/>
              <a:gd name="T14" fmla="*/ 15776 w 21600"/>
              <a:gd name="T15" fmla="*/ 1151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449" y="11899"/>
                </a:moveTo>
                <a:cubicBezTo>
                  <a:pt x="18501" y="11535"/>
                  <a:pt x="18528" y="11168"/>
                  <a:pt x="18528" y="10800"/>
                </a:cubicBezTo>
                <a:cubicBezTo>
                  <a:pt x="18528" y="6978"/>
                  <a:pt x="15735" y="3731"/>
                  <a:pt x="11956" y="3159"/>
                </a:cubicBezTo>
                <a:lnTo>
                  <a:pt x="12416" y="121"/>
                </a:lnTo>
                <a:cubicBezTo>
                  <a:pt x="17696" y="921"/>
                  <a:pt x="21600" y="5459"/>
                  <a:pt x="21600" y="10800"/>
                </a:cubicBezTo>
                <a:cubicBezTo>
                  <a:pt x="21600" y="11314"/>
                  <a:pt x="21563" y="11828"/>
                  <a:pt x="21490" y="12337"/>
                </a:cubicBezTo>
                <a:lnTo>
                  <a:pt x="24162" y="12721"/>
                </a:lnTo>
                <a:lnTo>
                  <a:pt x="19366" y="16311"/>
                </a:lnTo>
                <a:lnTo>
                  <a:pt x="15776" y="11515"/>
                </a:lnTo>
                <a:lnTo>
                  <a:pt x="18449" y="1189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 name="AutoShape 37"/>
          <p:cNvSpPr>
            <a:spLocks noChangeAspect="1" noChangeArrowheads="1"/>
          </p:cNvSpPr>
          <p:nvPr/>
        </p:nvSpPr>
        <p:spPr bwMode="auto">
          <a:xfrm rot="10800000" flipH="1">
            <a:off x="1173234" y="4606473"/>
            <a:ext cx="507877" cy="226249"/>
          </a:xfrm>
          <a:custGeom>
            <a:avLst/>
            <a:gdLst>
              <a:gd name="G0" fmla="+- 536249 0 0"/>
              <a:gd name="G1" fmla="+- -5381632 0 0"/>
              <a:gd name="G2" fmla="+- 536249 0 -5381632"/>
              <a:gd name="G3" fmla="+- 10800 0 0"/>
              <a:gd name="G4" fmla="+- 0 0 536249"/>
              <a:gd name="T0" fmla="*/ 360 256 1"/>
              <a:gd name="T1" fmla="*/ 0 256 1"/>
              <a:gd name="G5" fmla="+- G2 T0 T1"/>
              <a:gd name="G6" fmla="?: G2 G2 G5"/>
              <a:gd name="G7" fmla="+- 0 0 G6"/>
              <a:gd name="G8" fmla="+- 7728 0 0"/>
              <a:gd name="G9" fmla="+- 0 0 -5381632"/>
              <a:gd name="G10" fmla="+- 7728 0 2700"/>
              <a:gd name="G11" fmla="cos G10 536249"/>
              <a:gd name="G12" fmla="sin G10 536249"/>
              <a:gd name="G13" fmla="cos 13500 536249"/>
              <a:gd name="G14" fmla="sin 13500 536249"/>
              <a:gd name="G15" fmla="+- G11 10800 0"/>
              <a:gd name="G16" fmla="+- G12 10800 0"/>
              <a:gd name="G17" fmla="+- G13 10800 0"/>
              <a:gd name="G18" fmla="+- G14 10800 0"/>
              <a:gd name="G19" fmla="*/ 7728 1 2"/>
              <a:gd name="G20" fmla="+- G19 5400 0"/>
              <a:gd name="G21" fmla="cos G20 536249"/>
              <a:gd name="G22" fmla="sin G20 536249"/>
              <a:gd name="G23" fmla="+- G21 10800 0"/>
              <a:gd name="G24" fmla="+- G12 G23 G22"/>
              <a:gd name="G25" fmla="+- G22 G23 G11"/>
              <a:gd name="G26" fmla="cos 10800 536249"/>
              <a:gd name="G27" fmla="sin 10800 536249"/>
              <a:gd name="G28" fmla="cos 7728 536249"/>
              <a:gd name="G29" fmla="sin 7728 536249"/>
              <a:gd name="G30" fmla="+- G26 10800 0"/>
              <a:gd name="G31" fmla="+- G27 10800 0"/>
              <a:gd name="G32" fmla="+- G28 10800 0"/>
              <a:gd name="G33" fmla="+- G29 10800 0"/>
              <a:gd name="G34" fmla="+- G19 5400 0"/>
              <a:gd name="G35" fmla="cos G34 -5381632"/>
              <a:gd name="G36" fmla="sin G34 -5381632"/>
              <a:gd name="G37" fmla="+/ -5381632 536249 2"/>
              <a:gd name="T2" fmla="*/ 180 256 1"/>
              <a:gd name="T3" fmla="*/ 0 256 1"/>
              <a:gd name="G38" fmla="+- G37 T2 T3"/>
              <a:gd name="G39" fmla="?: G2 G37 G38"/>
              <a:gd name="G40" fmla="cos 10800 G39"/>
              <a:gd name="G41" fmla="sin 10800 G39"/>
              <a:gd name="G42" fmla="cos 7728 G39"/>
              <a:gd name="G43" fmla="sin 7728 G39"/>
              <a:gd name="G44" fmla="+- G40 10800 0"/>
              <a:gd name="G45" fmla="+- G41 10800 0"/>
              <a:gd name="G46" fmla="+- G42 10800 0"/>
              <a:gd name="G47" fmla="+- G43 10800 0"/>
              <a:gd name="G48" fmla="+- G35 10800 0"/>
              <a:gd name="G49" fmla="+- G36 10800 0"/>
              <a:gd name="T4" fmla="*/ 19428 w 21600"/>
              <a:gd name="T5" fmla="*/ 4305 h 21600"/>
              <a:gd name="T6" fmla="*/ 12070 w 21600"/>
              <a:gd name="T7" fmla="*/ 1623 h 21600"/>
              <a:gd name="T8" fmla="*/ 16974 w 21600"/>
              <a:gd name="T9" fmla="*/ 6152 h 21600"/>
              <a:gd name="T10" fmla="*/ 24162 w 21600"/>
              <a:gd name="T11" fmla="*/ 12721 h 21600"/>
              <a:gd name="T12" fmla="*/ 19366 w 21600"/>
              <a:gd name="T13" fmla="*/ 16311 h 21600"/>
              <a:gd name="T14" fmla="*/ 15776 w 21600"/>
              <a:gd name="T15" fmla="*/ 1151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449" y="11899"/>
                </a:moveTo>
                <a:cubicBezTo>
                  <a:pt x="18501" y="11535"/>
                  <a:pt x="18528" y="11168"/>
                  <a:pt x="18528" y="10800"/>
                </a:cubicBezTo>
                <a:cubicBezTo>
                  <a:pt x="18528" y="6941"/>
                  <a:pt x="15681" y="3674"/>
                  <a:pt x="11859" y="3145"/>
                </a:cubicBezTo>
                <a:lnTo>
                  <a:pt x="12281" y="102"/>
                </a:lnTo>
                <a:cubicBezTo>
                  <a:pt x="17622" y="841"/>
                  <a:pt x="21600" y="5407"/>
                  <a:pt x="21600" y="10800"/>
                </a:cubicBezTo>
                <a:cubicBezTo>
                  <a:pt x="21600" y="11314"/>
                  <a:pt x="21563" y="11828"/>
                  <a:pt x="21490" y="12337"/>
                </a:cubicBezTo>
                <a:lnTo>
                  <a:pt x="24162" y="12721"/>
                </a:lnTo>
                <a:lnTo>
                  <a:pt x="19366" y="16311"/>
                </a:lnTo>
                <a:lnTo>
                  <a:pt x="15776" y="11515"/>
                </a:lnTo>
                <a:lnTo>
                  <a:pt x="18449" y="1189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cxnSp>
        <p:nvCxnSpPr>
          <p:cNvPr id="12" name="直線コネクタ 11"/>
          <p:cNvCxnSpPr/>
          <p:nvPr/>
        </p:nvCxnSpPr>
        <p:spPr>
          <a:xfrm>
            <a:off x="1346868" y="4028825"/>
            <a:ext cx="382679" cy="592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H="1">
            <a:off x="969511" y="4028825"/>
            <a:ext cx="331076" cy="592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1110102" y="4028825"/>
            <a:ext cx="4580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1319653" y="3894211"/>
            <a:ext cx="0" cy="4307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Box 27"/>
          <p:cNvSpPr txBox="1">
            <a:spLocks noChangeArrowheads="1"/>
          </p:cNvSpPr>
          <p:nvPr/>
        </p:nvSpPr>
        <p:spPr bwMode="auto">
          <a:xfrm>
            <a:off x="1718663" y="4521710"/>
            <a:ext cx="6719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smtClean="0"/>
              <a:t>30°</a:t>
            </a:r>
            <a:endParaRPr lang="en-US" altLang="ja-JP" dirty="0"/>
          </a:p>
        </p:txBody>
      </p:sp>
      <p:sp>
        <p:nvSpPr>
          <p:cNvPr id="17" name="Text Box 27"/>
          <p:cNvSpPr txBox="1">
            <a:spLocks noChangeArrowheads="1"/>
          </p:cNvSpPr>
          <p:nvPr/>
        </p:nvSpPr>
        <p:spPr bwMode="auto">
          <a:xfrm>
            <a:off x="422519" y="4449702"/>
            <a:ext cx="7489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smtClean="0"/>
              <a:t>-30°</a:t>
            </a:r>
            <a:endParaRPr lang="en-US" altLang="ja-JP" dirty="0"/>
          </a:p>
        </p:txBody>
      </p:sp>
      <p:sp>
        <p:nvSpPr>
          <p:cNvPr id="18" name="Rectangle 9"/>
          <p:cNvSpPr>
            <a:spLocks noChangeAspect="1" noChangeArrowheads="1"/>
          </p:cNvSpPr>
          <p:nvPr/>
        </p:nvSpPr>
        <p:spPr bwMode="auto">
          <a:xfrm>
            <a:off x="2276247" y="4580688"/>
            <a:ext cx="254676" cy="709075"/>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 name="Rectangle 10"/>
          <p:cNvSpPr>
            <a:spLocks noChangeAspect="1" noChangeArrowheads="1"/>
          </p:cNvSpPr>
          <p:nvPr/>
        </p:nvSpPr>
        <p:spPr bwMode="auto">
          <a:xfrm>
            <a:off x="2276217" y="5305371"/>
            <a:ext cx="254706" cy="5715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 name="Rectangle 11"/>
          <p:cNvSpPr>
            <a:spLocks noChangeAspect="1" noChangeArrowheads="1"/>
          </p:cNvSpPr>
          <p:nvPr/>
        </p:nvSpPr>
        <p:spPr bwMode="auto">
          <a:xfrm>
            <a:off x="2229256" y="5906518"/>
            <a:ext cx="533400" cy="45719"/>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cxnSp>
        <p:nvCxnSpPr>
          <p:cNvPr id="21" name="直線コネクタ 20"/>
          <p:cNvCxnSpPr>
            <a:stCxn id="18" idx="0"/>
          </p:cNvCxnSpPr>
          <p:nvPr/>
        </p:nvCxnSpPr>
        <p:spPr>
          <a:xfrm flipH="1" flipV="1">
            <a:off x="2383684" y="3551453"/>
            <a:ext cx="19901" cy="10292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spect="1" noChangeArrowheads="1"/>
          </p:cNvSpPr>
          <p:nvPr/>
        </p:nvSpPr>
        <p:spPr bwMode="auto">
          <a:xfrm rot="3600000">
            <a:off x="2541334" y="3946740"/>
            <a:ext cx="442647" cy="757286"/>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3" name="AutoShape 5"/>
          <p:cNvSpPr>
            <a:spLocks noChangeAspect="1" noChangeArrowheads="1"/>
          </p:cNvSpPr>
          <p:nvPr/>
        </p:nvSpPr>
        <p:spPr bwMode="auto">
          <a:xfrm rot="3600000">
            <a:off x="3030246" y="3899678"/>
            <a:ext cx="381000" cy="266700"/>
          </a:xfrm>
          <a:prstGeom prst="octagon">
            <a:avLst>
              <a:gd name="adj" fmla="val 29287"/>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4" name="Rectangle 14"/>
          <p:cNvSpPr>
            <a:spLocks noChangeAspect="1" noChangeArrowheads="1"/>
          </p:cNvSpPr>
          <p:nvPr/>
        </p:nvSpPr>
        <p:spPr bwMode="auto">
          <a:xfrm>
            <a:off x="2819512" y="4127989"/>
            <a:ext cx="190499" cy="1066800"/>
          </a:xfrm>
          <a:prstGeom prst="rect">
            <a:avLst/>
          </a:prstGeom>
          <a:solidFill>
            <a:srgbClr val="FF505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5" name="AutoShape 21"/>
          <p:cNvSpPr>
            <a:spLocks noChangeAspect="1" noChangeArrowheads="1"/>
          </p:cNvSpPr>
          <p:nvPr/>
        </p:nvSpPr>
        <p:spPr bwMode="auto">
          <a:xfrm rot="10800000">
            <a:off x="2564619" y="4840251"/>
            <a:ext cx="509786" cy="220405"/>
          </a:xfrm>
          <a:custGeom>
            <a:avLst/>
            <a:gdLst>
              <a:gd name="G0" fmla="+- 536249 0 0"/>
              <a:gd name="G1" fmla="+- -5333998 0 0"/>
              <a:gd name="G2" fmla="+- 536249 0 -5333998"/>
              <a:gd name="G3" fmla="+- 10800 0 0"/>
              <a:gd name="G4" fmla="+- 0 0 536249"/>
              <a:gd name="T0" fmla="*/ 360 256 1"/>
              <a:gd name="T1" fmla="*/ 0 256 1"/>
              <a:gd name="G5" fmla="+- G2 T0 T1"/>
              <a:gd name="G6" fmla="?: G2 G2 G5"/>
              <a:gd name="G7" fmla="+- 0 0 G6"/>
              <a:gd name="G8" fmla="+- 7728 0 0"/>
              <a:gd name="G9" fmla="+- 0 0 -5333998"/>
              <a:gd name="G10" fmla="+- 7728 0 2700"/>
              <a:gd name="G11" fmla="cos G10 536249"/>
              <a:gd name="G12" fmla="sin G10 536249"/>
              <a:gd name="G13" fmla="cos 13500 536249"/>
              <a:gd name="G14" fmla="sin 13500 536249"/>
              <a:gd name="G15" fmla="+- G11 10800 0"/>
              <a:gd name="G16" fmla="+- G12 10800 0"/>
              <a:gd name="G17" fmla="+- G13 10800 0"/>
              <a:gd name="G18" fmla="+- G14 10800 0"/>
              <a:gd name="G19" fmla="*/ 7728 1 2"/>
              <a:gd name="G20" fmla="+- G19 5400 0"/>
              <a:gd name="G21" fmla="cos G20 536249"/>
              <a:gd name="G22" fmla="sin G20 536249"/>
              <a:gd name="G23" fmla="+- G21 10800 0"/>
              <a:gd name="G24" fmla="+- G12 G23 G22"/>
              <a:gd name="G25" fmla="+- G22 G23 G11"/>
              <a:gd name="G26" fmla="cos 10800 536249"/>
              <a:gd name="G27" fmla="sin 10800 536249"/>
              <a:gd name="G28" fmla="cos 7728 536249"/>
              <a:gd name="G29" fmla="sin 7728 536249"/>
              <a:gd name="G30" fmla="+- G26 10800 0"/>
              <a:gd name="G31" fmla="+- G27 10800 0"/>
              <a:gd name="G32" fmla="+- G28 10800 0"/>
              <a:gd name="G33" fmla="+- G29 10800 0"/>
              <a:gd name="G34" fmla="+- G19 5400 0"/>
              <a:gd name="G35" fmla="cos G34 -5333998"/>
              <a:gd name="G36" fmla="sin G34 -5333998"/>
              <a:gd name="G37" fmla="+/ -5333998 536249 2"/>
              <a:gd name="T2" fmla="*/ 180 256 1"/>
              <a:gd name="T3" fmla="*/ 0 256 1"/>
              <a:gd name="G38" fmla="+- G37 T2 T3"/>
              <a:gd name="G39" fmla="?: G2 G37 G38"/>
              <a:gd name="G40" fmla="cos 10800 G39"/>
              <a:gd name="G41" fmla="sin 10800 G39"/>
              <a:gd name="G42" fmla="cos 7728 G39"/>
              <a:gd name="G43" fmla="sin 7728 G39"/>
              <a:gd name="G44" fmla="+- G40 10800 0"/>
              <a:gd name="G45" fmla="+- G41 10800 0"/>
              <a:gd name="G46" fmla="+- G42 10800 0"/>
              <a:gd name="G47" fmla="+- G43 10800 0"/>
              <a:gd name="G48" fmla="+- G35 10800 0"/>
              <a:gd name="G49" fmla="+- G36 10800 0"/>
              <a:gd name="T4" fmla="*/ 19469 w 21600"/>
              <a:gd name="T5" fmla="*/ 4360 h 21600"/>
              <a:gd name="T6" fmla="*/ 12186 w 21600"/>
              <a:gd name="T7" fmla="*/ 1640 h 21600"/>
              <a:gd name="T8" fmla="*/ 17003 w 21600"/>
              <a:gd name="T9" fmla="*/ 6191 h 21600"/>
              <a:gd name="T10" fmla="*/ 24162 w 21600"/>
              <a:gd name="T11" fmla="*/ 12721 h 21600"/>
              <a:gd name="T12" fmla="*/ 19366 w 21600"/>
              <a:gd name="T13" fmla="*/ 16311 h 21600"/>
              <a:gd name="T14" fmla="*/ 15776 w 21600"/>
              <a:gd name="T15" fmla="*/ 1151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449" y="11899"/>
                </a:moveTo>
                <a:cubicBezTo>
                  <a:pt x="18501" y="11535"/>
                  <a:pt x="18528" y="11168"/>
                  <a:pt x="18528" y="10800"/>
                </a:cubicBezTo>
                <a:cubicBezTo>
                  <a:pt x="18528" y="6978"/>
                  <a:pt x="15735" y="3731"/>
                  <a:pt x="11956" y="3159"/>
                </a:cubicBezTo>
                <a:lnTo>
                  <a:pt x="12416" y="121"/>
                </a:lnTo>
                <a:cubicBezTo>
                  <a:pt x="17696" y="921"/>
                  <a:pt x="21600" y="5459"/>
                  <a:pt x="21600" y="10800"/>
                </a:cubicBezTo>
                <a:cubicBezTo>
                  <a:pt x="21600" y="11314"/>
                  <a:pt x="21563" y="11828"/>
                  <a:pt x="21490" y="12337"/>
                </a:cubicBezTo>
                <a:lnTo>
                  <a:pt x="24162" y="12721"/>
                </a:lnTo>
                <a:lnTo>
                  <a:pt x="19366" y="16311"/>
                </a:lnTo>
                <a:lnTo>
                  <a:pt x="15776" y="11515"/>
                </a:lnTo>
                <a:lnTo>
                  <a:pt x="18449" y="1189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6" name="AutoShape 37"/>
          <p:cNvSpPr>
            <a:spLocks noChangeAspect="1" noChangeArrowheads="1"/>
          </p:cNvSpPr>
          <p:nvPr/>
        </p:nvSpPr>
        <p:spPr bwMode="auto">
          <a:xfrm rot="10800000" flipH="1">
            <a:off x="2768342" y="4840251"/>
            <a:ext cx="507877" cy="226249"/>
          </a:xfrm>
          <a:custGeom>
            <a:avLst/>
            <a:gdLst>
              <a:gd name="G0" fmla="+- 536249 0 0"/>
              <a:gd name="G1" fmla="+- -5381632 0 0"/>
              <a:gd name="G2" fmla="+- 536249 0 -5381632"/>
              <a:gd name="G3" fmla="+- 10800 0 0"/>
              <a:gd name="G4" fmla="+- 0 0 536249"/>
              <a:gd name="T0" fmla="*/ 360 256 1"/>
              <a:gd name="T1" fmla="*/ 0 256 1"/>
              <a:gd name="G5" fmla="+- G2 T0 T1"/>
              <a:gd name="G6" fmla="?: G2 G2 G5"/>
              <a:gd name="G7" fmla="+- 0 0 G6"/>
              <a:gd name="G8" fmla="+- 7728 0 0"/>
              <a:gd name="G9" fmla="+- 0 0 -5381632"/>
              <a:gd name="G10" fmla="+- 7728 0 2700"/>
              <a:gd name="G11" fmla="cos G10 536249"/>
              <a:gd name="G12" fmla="sin G10 536249"/>
              <a:gd name="G13" fmla="cos 13500 536249"/>
              <a:gd name="G14" fmla="sin 13500 536249"/>
              <a:gd name="G15" fmla="+- G11 10800 0"/>
              <a:gd name="G16" fmla="+- G12 10800 0"/>
              <a:gd name="G17" fmla="+- G13 10800 0"/>
              <a:gd name="G18" fmla="+- G14 10800 0"/>
              <a:gd name="G19" fmla="*/ 7728 1 2"/>
              <a:gd name="G20" fmla="+- G19 5400 0"/>
              <a:gd name="G21" fmla="cos G20 536249"/>
              <a:gd name="G22" fmla="sin G20 536249"/>
              <a:gd name="G23" fmla="+- G21 10800 0"/>
              <a:gd name="G24" fmla="+- G12 G23 G22"/>
              <a:gd name="G25" fmla="+- G22 G23 G11"/>
              <a:gd name="G26" fmla="cos 10800 536249"/>
              <a:gd name="G27" fmla="sin 10800 536249"/>
              <a:gd name="G28" fmla="cos 7728 536249"/>
              <a:gd name="G29" fmla="sin 7728 536249"/>
              <a:gd name="G30" fmla="+- G26 10800 0"/>
              <a:gd name="G31" fmla="+- G27 10800 0"/>
              <a:gd name="G32" fmla="+- G28 10800 0"/>
              <a:gd name="G33" fmla="+- G29 10800 0"/>
              <a:gd name="G34" fmla="+- G19 5400 0"/>
              <a:gd name="G35" fmla="cos G34 -5381632"/>
              <a:gd name="G36" fmla="sin G34 -5381632"/>
              <a:gd name="G37" fmla="+/ -5381632 536249 2"/>
              <a:gd name="T2" fmla="*/ 180 256 1"/>
              <a:gd name="T3" fmla="*/ 0 256 1"/>
              <a:gd name="G38" fmla="+- G37 T2 T3"/>
              <a:gd name="G39" fmla="?: G2 G37 G38"/>
              <a:gd name="G40" fmla="cos 10800 G39"/>
              <a:gd name="G41" fmla="sin 10800 G39"/>
              <a:gd name="G42" fmla="cos 7728 G39"/>
              <a:gd name="G43" fmla="sin 7728 G39"/>
              <a:gd name="G44" fmla="+- G40 10800 0"/>
              <a:gd name="G45" fmla="+- G41 10800 0"/>
              <a:gd name="G46" fmla="+- G42 10800 0"/>
              <a:gd name="G47" fmla="+- G43 10800 0"/>
              <a:gd name="G48" fmla="+- G35 10800 0"/>
              <a:gd name="G49" fmla="+- G36 10800 0"/>
              <a:gd name="T4" fmla="*/ 19428 w 21600"/>
              <a:gd name="T5" fmla="*/ 4305 h 21600"/>
              <a:gd name="T6" fmla="*/ 12070 w 21600"/>
              <a:gd name="T7" fmla="*/ 1623 h 21600"/>
              <a:gd name="T8" fmla="*/ 16974 w 21600"/>
              <a:gd name="T9" fmla="*/ 6152 h 21600"/>
              <a:gd name="T10" fmla="*/ 24162 w 21600"/>
              <a:gd name="T11" fmla="*/ 12721 h 21600"/>
              <a:gd name="T12" fmla="*/ 19366 w 21600"/>
              <a:gd name="T13" fmla="*/ 16311 h 21600"/>
              <a:gd name="T14" fmla="*/ 15776 w 21600"/>
              <a:gd name="T15" fmla="*/ 1151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449" y="11899"/>
                </a:moveTo>
                <a:cubicBezTo>
                  <a:pt x="18501" y="11535"/>
                  <a:pt x="18528" y="11168"/>
                  <a:pt x="18528" y="10800"/>
                </a:cubicBezTo>
                <a:cubicBezTo>
                  <a:pt x="18528" y="6941"/>
                  <a:pt x="15681" y="3674"/>
                  <a:pt x="11859" y="3145"/>
                </a:cubicBezTo>
                <a:lnTo>
                  <a:pt x="12281" y="102"/>
                </a:lnTo>
                <a:cubicBezTo>
                  <a:pt x="17622" y="841"/>
                  <a:pt x="21600" y="5407"/>
                  <a:pt x="21600" y="10800"/>
                </a:cubicBezTo>
                <a:cubicBezTo>
                  <a:pt x="21600" y="11314"/>
                  <a:pt x="21563" y="11828"/>
                  <a:pt x="21490" y="12337"/>
                </a:cubicBezTo>
                <a:lnTo>
                  <a:pt x="24162" y="12721"/>
                </a:lnTo>
                <a:lnTo>
                  <a:pt x="19366" y="16311"/>
                </a:lnTo>
                <a:lnTo>
                  <a:pt x="15776" y="11515"/>
                </a:lnTo>
                <a:lnTo>
                  <a:pt x="18449" y="1189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cxnSp>
        <p:nvCxnSpPr>
          <p:cNvPr id="27" name="直線コネクタ 26"/>
          <p:cNvCxnSpPr/>
          <p:nvPr/>
        </p:nvCxnSpPr>
        <p:spPr>
          <a:xfrm>
            <a:off x="2941976" y="4262603"/>
            <a:ext cx="382679" cy="592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H="1">
            <a:off x="2564619" y="4262603"/>
            <a:ext cx="331076" cy="592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705210" y="4262603"/>
            <a:ext cx="4580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914761" y="4127989"/>
            <a:ext cx="0" cy="4307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 Box 27"/>
          <p:cNvSpPr txBox="1">
            <a:spLocks noChangeArrowheads="1"/>
          </p:cNvSpPr>
          <p:nvPr/>
        </p:nvSpPr>
        <p:spPr bwMode="auto">
          <a:xfrm>
            <a:off x="3259912" y="4821214"/>
            <a:ext cx="6719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smtClean="0"/>
              <a:t>90°</a:t>
            </a:r>
            <a:endParaRPr lang="en-US" altLang="ja-JP" dirty="0"/>
          </a:p>
        </p:txBody>
      </p:sp>
      <p:sp>
        <p:nvSpPr>
          <p:cNvPr id="32" name="Text Box 27"/>
          <p:cNvSpPr txBox="1">
            <a:spLocks noChangeArrowheads="1"/>
          </p:cNvSpPr>
          <p:nvPr/>
        </p:nvSpPr>
        <p:spPr bwMode="auto">
          <a:xfrm>
            <a:off x="2125012" y="4760831"/>
            <a:ext cx="6719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smtClean="0"/>
              <a:t>30°</a:t>
            </a:r>
            <a:endParaRPr lang="en-US" altLang="ja-JP" dirty="0"/>
          </a:p>
        </p:txBody>
      </p:sp>
      <p:sp>
        <p:nvSpPr>
          <p:cNvPr id="33" name="Rectangle 9"/>
          <p:cNvSpPr>
            <a:spLocks noChangeAspect="1" noChangeArrowheads="1"/>
          </p:cNvSpPr>
          <p:nvPr/>
        </p:nvSpPr>
        <p:spPr bwMode="auto">
          <a:xfrm>
            <a:off x="5100394" y="4616913"/>
            <a:ext cx="254676" cy="709075"/>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4" name="Rectangle 10"/>
          <p:cNvSpPr>
            <a:spLocks noChangeAspect="1" noChangeArrowheads="1"/>
          </p:cNvSpPr>
          <p:nvPr/>
        </p:nvSpPr>
        <p:spPr bwMode="auto">
          <a:xfrm>
            <a:off x="5100394" y="5325988"/>
            <a:ext cx="254706" cy="5715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5" name="Rectangle 11"/>
          <p:cNvSpPr>
            <a:spLocks noChangeAspect="1" noChangeArrowheads="1"/>
          </p:cNvSpPr>
          <p:nvPr/>
        </p:nvSpPr>
        <p:spPr bwMode="auto">
          <a:xfrm>
            <a:off x="5053433" y="5927135"/>
            <a:ext cx="533400" cy="45719"/>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cxnSp>
        <p:nvCxnSpPr>
          <p:cNvPr id="36" name="直線コネクタ 35"/>
          <p:cNvCxnSpPr>
            <a:endCxn id="50" idx="0"/>
          </p:cNvCxnSpPr>
          <p:nvPr/>
        </p:nvCxnSpPr>
        <p:spPr>
          <a:xfrm flipH="1" flipV="1">
            <a:off x="5128121" y="3612746"/>
            <a:ext cx="3" cy="9032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6"/>
          <p:cNvSpPr>
            <a:spLocks noChangeAspect="1" noChangeArrowheads="1"/>
          </p:cNvSpPr>
          <p:nvPr/>
        </p:nvSpPr>
        <p:spPr bwMode="auto">
          <a:xfrm rot="1800000">
            <a:off x="5175630" y="3850344"/>
            <a:ext cx="442647" cy="757286"/>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8" name="AutoShape 5"/>
          <p:cNvSpPr>
            <a:spLocks noChangeAspect="1" noChangeArrowheads="1"/>
          </p:cNvSpPr>
          <p:nvPr/>
        </p:nvSpPr>
        <p:spPr bwMode="auto">
          <a:xfrm rot="1800000">
            <a:off x="5438106" y="3617549"/>
            <a:ext cx="381000" cy="266700"/>
          </a:xfrm>
          <a:prstGeom prst="octagon">
            <a:avLst>
              <a:gd name="adj" fmla="val 29287"/>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9" name="Rectangle 14"/>
          <p:cNvSpPr>
            <a:spLocks noChangeAspect="1" noChangeArrowheads="1"/>
          </p:cNvSpPr>
          <p:nvPr/>
        </p:nvSpPr>
        <p:spPr bwMode="auto">
          <a:xfrm>
            <a:off x="5414906" y="3939419"/>
            <a:ext cx="190499" cy="1066800"/>
          </a:xfrm>
          <a:prstGeom prst="rect">
            <a:avLst/>
          </a:prstGeom>
          <a:solidFill>
            <a:srgbClr val="FF505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 name="AutoShape 21"/>
          <p:cNvSpPr>
            <a:spLocks noChangeAspect="1" noChangeArrowheads="1"/>
          </p:cNvSpPr>
          <p:nvPr/>
        </p:nvSpPr>
        <p:spPr bwMode="auto">
          <a:xfrm rot="10800000">
            <a:off x="5147744" y="4624896"/>
            <a:ext cx="509786" cy="220405"/>
          </a:xfrm>
          <a:custGeom>
            <a:avLst/>
            <a:gdLst>
              <a:gd name="G0" fmla="+- 536249 0 0"/>
              <a:gd name="G1" fmla="+- -5333998 0 0"/>
              <a:gd name="G2" fmla="+- 536249 0 -5333998"/>
              <a:gd name="G3" fmla="+- 10800 0 0"/>
              <a:gd name="G4" fmla="+- 0 0 536249"/>
              <a:gd name="T0" fmla="*/ 360 256 1"/>
              <a:gd name="T1" fmla="*/ 0 256 1"/>
              <a:gd name="G5" fmla="+- G2 T0 T1"/>
              <a:gd name="G6" fmla="?: G2 G2 G5"/>
              <a:gd name="G7" fmla="+- 0 0 G6"/>
              <a:gd name="G8" fmla="+- 7728 0 0"/>
              <a:gd name="G9" fmla="+- 0 0 -5333998"/>
              <a:gd name="G10" fmla="+- 7728 0 2700"/>
              <a:gd name="G11" fmla="cos G10 536249"/>
              <a:gd name="G12" fmla="sin G10 536249"/>
              <a:gd name="G13" fmla="cos 13500 536249"/>
              <a:gd name="G14" fmla="sin 13500 536249"/>
              <a:gd name="G15" fmla="+- G11 10800 0"/>
              <a:gd name="G16" fmla="+- G12 10800 0"/>
              <a:gd name="G17" fmla="+- G13 10800 0"/>
              <a:gd name="G18" fmla="+- G14 10800 0"/>
              <a:gd name="G19" fmla="*/ 7728 1 2"/>
              <a:gd name="G20" fmla="+- G19 5400 0"/>
              <a:gd name="G21" fmla="cos G20 536249"/>
              <a:gd name="G22" fmla="sin G20 536249"/>
              <a:gd name="G23" fmla="+- G21 10800 0"/>
              <a:gd name="G24" fmla="+- G12 G23 G22"/>
              <a:gd name="G25" fmla="+- G22 G23 G11"/>
              <a:gd name="G26" fmla="cos 10800 536249"/>
              <a:gd name="G27" fmla="sin 10800 536249"/>
              <a:gd name="G28" fmla="cos 7728 536249"/>
              <a:gd name="G29" fmla="sin 7728 536249"/>
              <a:gd name="G30" fmla="+- G26 10800 0"/>
              <a:gd name="G31" fmla="+- G27 10800 0"/>
              <a:gd name="G32" fmla="+- G28 10800 0"/>
              <a:gd name="G33" fmla="+- G29 10800 0"/>
              <a:gd name="G34" fmla="+- G19 5400 0"/>
              <a:gd name="G35" fmla="cos G34 -5333998"/>
              <a:gd name="G36" fmla="sin G34 -5333998"/>
              <a:gd name="G37" fmla="+/ -5333998 536249 2"/>
              <a:gd name="T2" fmla="*/ 180 256 1"/>
              <a:gd name="T3" fmla="*/ 0 256 1"/>
              <a:gd name="G38" fmla="+- G37 T2 T3"/>
              <a:gd name="G39" fmla="?: G2 G37 G38"/>
              <a:gd name="G40" fmla="cos 10800 G39"/>
              <a:gd name="G41" fmla="sin 10800 G39"/>
              <a:gd name="G42" fmla="cos 7728 G39"/>
              <a:gd name="G43" fmla="sin 7728 G39"/>
              <a:gd name="G44" fmla="+- G40 10800 0"/>
              <a:gd name="G45" fmla="+- G41 10800 0"/>
              <a:gd name="G46" fmla="+- G42 10800 0"/>
              <a:gd name="G47" fmla="+- G43 10800 0"/>
              <a:gd name="G48" fmla="+- G35 10800 0"/>
              <a:gd name="G49" fmla="+- G36 10800 0"/>
              <a:gd name="T4" fmla="*/ 19469 w 21600"/>
              <a:gd name="T5" fmla="*/ 4360 h 21600"/>
              <a:gd name="T6" fmla="*/ 12186 w 21600"/>
              <a:gd name="T7" fmla="*/ 1640 h 21600"/>
              <a:gd name="T8" fmla="*/ 17003 w 21600"/>
              <a:gd name="T9" fmla="*/ 6191 h 21600"/>
              <a:gd name="T10" fmla="*/ 24162 w 21600"/>
              <a:gd name="T11" fmla="*/ 12721 h 21600"/>
              <a:gd name="T12" fmla="*/ 19366 w 21600"/>
              <a:gd name="T13" fmla="*/ 16311 h 21600"/>
              <a:gd name="T14" fmla="*/ 15776 w 21600"/>
              <a:gd name="T15" fmla="*/ 1151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449" y="11899"/>
                </a:moveTo>
                <a:cubicBezTo>
                  <a:pt x="18501" y="11535"/>
                  <a:pt x="18528" y="11168"/>
                  <a:pt x="18528" y="10800"/>
                </a:cubicBezTo>
                <a:cubicBezTo>
                  <a:pt x="18528" y="6978"/>
                  <a:pt x="15735" y="3731"/>
                  <a:pt x="11956" y="3159"/>
                </a:cubicBezTo>
                <a:lnTo>
                  <a:pt x="12416" y="121"/>
                </a:lnTo>
                <a:cubicBezTo>
                  <a:pt x="17696" y="921"/>
                  <a:pt x="21600" y="5459"/>
                  <a:pt x="21600" y="10800"/>
                </a:cubicBezTo>
                <a:cubicBezTo>
                  <a:pt x="21600" y="11314"/>
                  <a:pt x="21563" y="11828"/>
                  <a:pt x="21490" y="12337"/>
                </a:cubicBezTo>
                <a:lnTo>
                  <a:pt x="24162" y="12721"/>
                </a:lnTo>
                <a:lnTo>
                  <a:pt x="19366" y="16311"/>
                </a:lnTo>
                <a:lnTo>
                  <a:pt x="15776" y="11515"/>
                </a:lnTo>
                <a:lnTo>
                  <a:pt x="18449" y="1189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 name="AutoShape 37"/>
          <p:cNvSpPr>
            <a:spLocks noChangeAspect="1" noChangeArrowheads="1"/>
          </p:cNvSpPr>
          <p:nvPr/>
        </p:nvSpPr>
        <p:spPr bwMode="auto">
          <a:xfrm rot="10800000" flipH="1">
            <a:off x="5351467" y="4624896"/>
            <a:ext cx="507877" cy="226249"/>
          </a:xfrm>
          <a:custGeom>
            <a:avLst/>
            <a:gdLst>
              <a:gd name="G0" fmla="+- 536249 0 0"/>
              <a:gd name="G1" fmla="+- -5381632 0 0"/>
              <a:gd name="G2" fmla="+- 536249 0 -5381632"/>
              <a:gd name="G3" fmla="+- 10800 0 0"/>
              <a:gd name="G4" fmla="+- 0 0 536249"/>
              <a:gd name="T0" fmla="*/ 360 256 1"/>
              <a:gd name="T1" fmla="*/ 0 256 1"/>
              <a:gd name="G5" fmla="+- G2 T0 T1"/>
              <a:gd name="G6" fmla="?: G2 G2 G5"/>
              <a:gd name="G7" fmla="+- 0 0 G6"/>
              <a:gd name="G8" fmla="+- 7728 0 0"/>
              <a:gd name="G9" fmla="+- 0 0 -5381632"/>
              <a:gd name="G10" fmla="+- 7728 0 2700"/>
              <a:gd name="G11" fmla="cos G10 536249"/>
              <a:gd name="G12" fmla="sin G10 536249"/>
              <a:gd name="G13" fmla="cos 13500 536249"/>
              <a:gd name="G14" fmla="sin 13500 536249"/>
              <a:gd name="G15" fmla="+- G11 10800 0"/>
              <a:gd name="G16" fmla="+- G12 10800 0"/>
              <a:gd name="G17" fmla="+- G13 10800 0"/>
              <a:gd name="G18" fmla="+- G14 10800 0"/>
              <a:gd name="G19" fmla="*/ 7728 1 2"/>
              <a:gd name="G20" fmla="+- G19 5400 0"/>
              <a:gd name="G21" fmla="cos G20 536249"/>
              <a:gd name="G22" fmla="sin G20 536249"/>
              <a:gd name="G23" fmla="+- G21 10800 0"/>
              <a:gd name="G24" fmla="+- G12 G23 G22"/>
              <a:gd name="G25" fmla="+- G22 G23 G11"/>
              <a:gd name="G26" fmla="cos 10800 536249"/>
              <a:gd name="G27" fmla="sin 10800 536249"/>
              <a:gd name="G28" fmla="cos 7728 536249"/>
              <a:gd name="G29" fmla="sin 7728 536249"/>
              <a:gd name="G30" fmla="+- G26 10800 0"/>
              <a:gd name="G31" fmla="+- G27 10800 0"/>
              <a:gd name="G32" fmla="+- G28 10800 0"/>
              <a:gd name="G33" fmla="+- G29 10800 0"/>
              <a:gd name="G34" fmla="+- G19 5400 0"/>
              <a:gd name="G35" fmla="cos G34 -5381632"/>
              <a:gd name="G36" fmla="sin G34 -5381632"/>
              <a:gd name="G37" fmla="+/ -5381632 536249 2"/>
              <a:gd name="T2" fmla="*/ 180 256 1"/>
              <a:gd name="T3" fmla="*/ 0 256 1"/>
              <a:gd name="G38" fmla="+- G37 T2 T3"/>
              <a:gd name="G39" fmla="?: G2 G37 G38"/>
              <a:gd name="G40" fmla="cos 10800 G39"/>
              <a:gd name="G41" fmla="sin 10800 G39"/>
              <a:gd name="G42" fmla="cos 7728 G39"/>
              <a:gd name="G43" fmla="sin 7728 G39"/>
              <a:gd name="G44" fmla="+- G40 10800 0"/>
              <a:gd name="G45" fmla="+- G41 10800 0"/>
              <a:gd name="G46" fmla="+- G42 10800 0"/>
              <a:gd name="G47" fmla="+- G43 10800 0"/>
              <a:gd name="G48" fmla="+- G35 10800 0"/>
              <a:gd name="G49" fmla="+- G36 10800 0"/>
              <a:gd name="T4" fmla="*/ 19428 w 21600"/>
              <a:gd name="T5" fmla="*/ 4305 h 21600"/>
              <a:gd name="T6" fmla="*/ 12070 w 21600"/>
              <a:gd name="T7" fmla="*/ 1623 h 21600"/>
              <a:gd name="T8" fmla="*/ 16974 w 21600"/>
              <a:gd name="T9" fmla="*/ 6152 h 21600"/>
              <a:gd name="T10" fmla="*/ 24162 w 21600"/>
              <a:gd name="T11" fmla="*/ 12721 h 21600"/>
              <a:gd name="T12" fmla="*/ 19366 w 21600"/>
              <a:gd name="T13" fmla="*/ 16311 h 21600"/>
              <a:gd name="T14" fmla="*/ 15776 w 21600"/>
              <a:gd name="T15" fmla="*/ 1151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449" y="11899"/>
                </a:moveTo>
                <a:cubicBezTo>
                  <a:pt x="18501" y="11535"/>
                  <a:pt x="18528" y="11168"/>
                  <a:pt x="18528" y="10800"/>
                </a:cubicBezTo>
                <a:cubicBezTo>
                  <a:pt x="18528" y="6941"/>
                  <a:pt x="15681" y="3674"/>
                  <a:pt x="11859" y="3145"/>
                </a:cubicBezTo>
                <a:lnTo>
                  <a:pt x="12281" y="102"/>
                </a:lnTo>
                <a:cubicBezTo>
                  <a:pt x="17622" y="841"/>
                  <a:pt x="21600" y="5407"/>
                  <a:pt x="21600" y="10800"/>
                </a:cubicBezTo>
                <a:cubicBezTo>
                  <a:pt x="21600" y="11314"/>
                  <a:pt x="21563" y="11828"/>
                  <a:pt x="21490" y="12337"/>
                </a:cubicBezTo>
                <a:lnTo>
                  <a:pt x="24162" y="12721"/>
                </a:lnTo>
                <a:lnTo>
                  <a:pt x="19366" y="16311"/>
                </a:lnTo>
                <a:lnTo>
                  <a:pt x="15776" y="11515"/>
                </a:lnTo>
                <a:lnTo>
                  <a:pt x="18449" y="1189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cxnSp>
        <p:nvCxnSpPr>
          <p:cNvPr id="42" name="直線コネクタ 41"/>
          <p:cNvCxnSpPr/>
          <p:nvPr/>
        </p:nvCxnSpPr>
        <p:spPr>
          <a:xfrm>
            <a:off x="5525101" y="4047248"/>
            <a:ext cx="382679" cy="592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H="1">
            <a:off x="5147744" y="4047248"/>
            <a:ext cx="331076" cy="592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5288335" y="4047248"/>
            <a:ext cx="4580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5497886" y="3912634"/>
            <a:ext cx="0" cy="4307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 Box 27"/>
          <p:cNvSpPr txBox="1">
            <a:spLocks noChangeArrowheads="1"/>
          </p:cNvSpPr>
          <p:nvPr/>
        </p:nvSpPr>
        <p:spPr bwMode="auto">
          <a:xfrm>
            <a:off x="5019110" y="3224903"/>
            <a:ext cx="6719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smtClean="0"/>
              <a:t>30°</a:t>
            </a:r>
            <a:endParaRPr lang="en-US" altLang="ja-JP" dirty="0"/>
          </a:p>
        </p:txBody>
      </p:sp>
      <p:sp>
        <p:nvSpPr>
          <p:cNvPr id="49" name="円弧 48"/>
          <p:cNvSpPr/>
          <p:nvPr/>
        </p:nvSpPr>
        <p:spPr>
          <a:xfrm>
            <a:off x="1702913" y="3503513"/>
            <a:ext cx="1381441" cy="1351279"/>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0" name="円弧 49"/>
          <p:cNvSpPr/>
          <p:nvPr/>
        </p:nvSpPr>
        <p:spPr>
          <a:xfrm>
            <a:off x="4818970" y="3612746"/>
            <a:ext cx="618303" cy="348888"/>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1" name="Text Box 27"/>
          <p:cNvSpPr txBox="1">
            <a:spLocks noChangeArrowheads="1"/>
          </p:cNvSpPr>
          <p:nvPr/>
        </p:nvSpPr>
        <p:spPr bwMode="auto">
          <a:xfrm>
            <a:off x="467544" y="5996450"/>
            <a:ext cx="34795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dirty="0" smtClean="0"/>
              <a:t>鉛直下向きを</a:t>
            </a:r>
            <a:r>
              <a:rPr lang="en-US" altLang="ja-JP" dirty="0" smtClean="0"/>
              <a:t>0°</a:t>
            </a:r>
            <a:r>
              <a:rPr lang="ja-JP" altLang="en-US" dirty="0" smtClean="0"/>
              <a:t>とし前後</a:t>
            </a:r>
            <a:r>
              <a:rPr lang="en-US" altLang="ja-JP" dirty="0" smtClean="0"/>
              <a:t>30°</a:t>
            </a:r>
            <a:r>
              <a:rPr lang="ja-JP" altLang="en-US" dirty="0" smtClean="0"/>
              <a:t>の範囲に腕を振る動作教示</a:t>
            </a:r>
            <a:endParaRPr lang="en-US" altLang="ja-JP" dirty="0"/>
          </a:p>
        </p:txBody>
      </p:sp>
      <p:sp>
        <p:nvSpPr>
          <p:cNvPr id="52" name="右矢印 51"/>
          <p:cNvSpPr/>
          <p:nvPr/>
        </p:nvSpPr>
        <p:spPr>
          <a:xfrm>
            <a:off x="3822776" y="4049524"/>
            <a:ext cx="914035" cy="11523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Text Box 27"/>
          <p:cNvSpPr txBox="1">
            <a:spLocks noChangeArrowheads="1"/>
          </p:cNvSpPr>
          <p:nvPr/>
        </p:nvSpPr>
        <p:spPr bwMode="auto">
          <a:xfrm>
            <a:off x="5227747" y="6062813"/>
            <a:ext cx="339071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dirty="0" smtClean="0"/>
              <a:t>姿勢に影響されない動作生成ができるか確認</a:t>
            </a:r>
            <a:endParaRPr lang="en-US" altLang="ja-JP" dirty="0"/>
          </a:p>
        </p:txBody>
      </p:sp>
      <p:sp>
        <p:nvSpPr>
          <p:cNvPr id="54" name="Text Box 27"/>
          <p:cNvSpPr txBox="1">
            <a:spLocks noChangeArrowheads="1"/>
          </p:cNvSpPr>
          <p:nvPr/>
        </p:nvSpPr>
        <p:spPr bwMode="auto">
          <a:xfrm>
            <a:off x="3722730" y="5268662"/>
            <a:ext cx="11141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dirty="0" smtClean="0"/>
              <a:t>動作生成</a:t>
            </a:r>
            <a:endParaRPr lang="en-US" altLang="ja-JP" dirty="0"/>
          </a:p>
        </p:txBody>
      </p:sp>
      <p:sp>
        <p:nvSpPr>
          <p:cNvPr id="55" name="Text Box 27"/>
          <p:cNvSpPr txBox="1">
            <a:spLocks noChangeArrowheads="1"/>
          </p:cNvSpPr>
          <p:nvPr/>
        </p:nvSpPr>
        <p:spPr bwMode="auto">
          <a:xfrm>
            <a:off x="2485052" y="3248663"/>
            <a:ext cx="6719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smtClean="0"/>
              <a:t>60°</a:t>
            </a:r>
            <a:endParaRPr lang="en-US" altLang="ja-JP" dirty="0"/>
          </a:p>
        </p:txBody>
      </p:sp>
      <p:cxnSp>
        <p:nvCxnSpPr>
          <p:cNvPr id="56" name="直線コネクタ 55"/>
          <p:cNvCxnSpPr/>
          <p:nvPr/>
        </p:nvCxnSpPr>
        <p:spPr>
          <a:xfrm flipH="1" flipV="1">
            <a:off x="1286615" y="3297574"/>
            <a:ext cx="19901" cy="10292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 Box 27"/>
          <p:cNvSpPr txBox="1">
            <a:spLocks noChangeArrowheads="1"/>
          </p:cNvSpPr>
          <p:nvPr/>
        </p:nvSpPr>
        <p:spPr bwMode="auto">
          <a:xfrm>
            <a:off x="1358623" y="3225566"/>
            <a:ext cx="5437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smtClean="0"/>
              <a:t>0°</a:t>
            </a:r>
            <a:endParaRPr lang="en-US" altLang="ja-JP" dirty="0"/>
          </a:p>
        </p:txBody>
      </p:sp>
      <p:sp>
        <p:nvSpPr>
          <p:cNvPr id="58" name="正方形/長方形 57"/>
          <p:cNvSpPr/>
          <p:nvPr/>
        </p:nvSpPr>
        <p:spPr>
          <a:xfrm>
            <a:off x="953326" y="1196752"/>
            <a:ext cx="6696744" cy="1296144"/>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0" name="直線コネクタ 59"/>
          <p:cNvCxnSpPr/>
          <p:nvPr/>
        </p:nvCxnSpPr>
        <p:spPr>
          <a:xfrm>
            <a:off x="2934255" y="1196752"/>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953326" y="1625748"/>
            <a:ext cx="66967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953326" y="2060848"/>
            <a:ext cx="6696744" cy="0"/>
          </a:xfrm>
          <a:prstGeom prst="line">
            <a:avLst/>
          </a:prstGeom>
        </p:spPr>
        <p:style>
          <a:lnRef idx="1">
            <a:schemeClr val="accent1"/>
          </a:lnRef>
          <a:fillRef idx="0">
            <a:schemeClr val="accent1"/>
          </a:fillRef>
          <a:effectRef idx="0">
            <a:schemeClr val="accent1"/>
          </a:effectRef>
          <a:fontRef idx="minor">
            <a:schemeClr val="tx1"/>
          </a:fontRef>
        </p:style>
      </p:cxnSp>
      <p:sp>
        <p:nvSpPr>
          <p:cNvPr id="75" name="コンテンツ プレースホルダー 2"/>
          <p:cNvSpPr txBox="1">
            <a:spLocks/>
          </p:cNvSpPr>
          <p:nvPr/>
        </p:nvSpPr>
        <p:spPr>
          <a:xfrm>
            <a:off x="656172" y="2451170"/>
            <a:ext cx="7884782" cy="5040560"/>
          </a:xfrm>
          <a:prstGeom prst="rect">
            <a:avLst/>
          </a:prstGeom>
        </p:spPr>
        <p:txBody>
          <a:bodyPr vert="horz" lIns="91440" tIns="45720" rIns="91440" bIns="45720" rtlCol="0">
            <a:normAutofit/>
          </a:bodyPr>
          <a:lstStyle/>
          <a:p>
            <a:pPr marL="228600" marR="0" lvl="0" indent="-228600" algn="l" defTabSz="457200" rtl="0" eaLnBrk="1" fontAlgn="auto" latinLnBrk="0" hangingPunct="1">
              <a:lnSpc>
                <a:spcPct val="100000"/>
              </a:lnSpc>
              <a:spcBef>
                <a:spcPct val="20000"/>
              </a:spcBef>
              <a:spcAft>
                <a:spcPts val="0"/>
              </a:spcAft>
              <a:buClr>
                <a:schemeClr val="accent1"/>
              </a:buClr>
              <a:buSzPct val="95000"/>
              <a:buFont typeface="Rage Italic" pitchFamily="66" charset="0"/>
              <a:buChar char="0"/>
              <a:tabLst/>
              <a:defRPr/>
            </a:pPr>
            <a:r>
              <a:rPr lang="ja-JP" altLang="en-US" sz="2400" dirty="0" smtClean="0">
                <a:solidFill>
                  <a:schemeClr val="tx1">
                    <a:lumMod val="75000"/>
                    <a:lumOff val="25000"/>
                  </a:schemeClr>
                </a:solidFill>
              </a:rPr>
              <a:t>姿勢が変動しても，環境に応じた動作ができるか確認</a:t>
            </a:r>
            <a:endParaRPr kumimoji="1" lang="en-US" altLang="ja-JP"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76" name="Text Box 27"/>
          <p:cNvSpPr txBox="1">
            <a:spLocks noChangeArrowheads="1"/>
          </p:cNvSpPr>
          <p:nvPr/>
        </p:nvSpPr>
        <p:spPr bwMode="auto">
          <a:xfrm>
            <a:off x="5955214" y="4521047"/>
            <a:ext cx="6719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smtClean="0"/>
              <a:t>60°</a:t>
            </a:r>
            <a:endParaRPr lang="en-US" altLang="ja-JP" dirty="0"/>
          </a:p>
        </p:txBody>
      </p:sp>
      <p:sp>
        <p:nvSpPr>
          <p:cNvPr id="77" name="Text Box 27"/>
          <p:cNvSpPr txBox="1">
            <a:spLocks noChangeArrowheads="1"/>
          </p:cNvSpPr>
          <p:nvPr/>
        </p:nvSpPr>
        <p:spPr bwMode="auto">
          <a:xfrm>
            <a:off x="4731078" y="4521047"/>
            <a:ext cx="5437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smtClean="0"/>
              <a:t>0°</a:t>
            </a:r>
            <a:endParaRPr lang="en-US" altLang="ja-JP" dirty="0"/>
          </a:p>
        </p:txBody>
      </p:sp>
      <p:sp>
        <p:nvSpPr>
          <p:cNvPr id="79" name="Text Box 27"/>
          <p:cNvSpPr txBox="1">
            <a:spLocks noChangeArrowheads="1"/>
          </p:cNvSpPr>
          <p:nvPr/>
        </p:nvSpPr>
        <p:spPr bwMode="auto">
          <a:xfrm>
            <a:off x="964777" y="2863628"/>
            <a:ext cx="21602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dirty="0" smtClean="0"/>
              <a:t>姿勢センサの角度</a:t>
            </a:r>
            <a:endParaRPr lang="en-US" altLang="ja-JP" dirty="0"/>
          </a:p>
        </p:txBody>
      </p:sp>
      <p:cxnSp>
        <p:nvCxnSpPr>
          <p:cNvPr id="81" name="直線コネクタ 80"/>
          <p:cNvCxnSpPr/>
          <p:nvPr/>
        </p:nvCxnSpPr>
        <p:spPr>
          <a:xfrm flipV="1">
            <a:off x="1538207" y="3160952"/>
            <a:ext cx="99107"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1631999" y="3176655"/>
            <a:ext cx="932620" cy="2209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angle 9"/>
          <p:cNvSpPr>
            <a:spLocks noChangeAspect="1" noChangeArrowheads="1"/>
          </p:cNvSpPr>
          <p:nvPr/>
        </p:nvSpPr>
        <p:spPr bwMode="auto">
          <a:xfrm>
            <a:off x="6834779" y="4613769"/>
            <a:ext cx="254676" cy="709075"/>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 name="Rectangle 10"/>
          <p:cNvSpPr>
            <a:spLocks noChangeAspect="1" noChangeArrowheads="1"/>
          </p:cNvSpPr>
          <p:nvPr/>
        </p:nvSpPr>
        <p:spPr bwMode="auto">
          <a:xfrm>
            <a:off x="6829848" y="5347768"/>
            <a:ext cx="254706" cy="5715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 name="Rectangle 11"/>
          <p:cNvSpPr>
            <a:spLocks noChangeAspect="1" noChangeArrowheads="1"/>
          </p:cNvSpPr>
          <p:nvPr/>
        </p:nvSpPr>
        <p:spPr bwMode="auto">
          <a:xfrm>
            <a:off x="6782887" y="5948915"/>
            <a:ext cx="533400" cy="45719"/>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cxnSp>
        <p:nvCxnSpPr>
          <p:cNvPr id="73" name="直線コネクタ 72"/>
          <p:cNvCxnSpPr/>
          <p:nvPr/>
        </p:nvCxnSpPr>
        <p:spPr>
          <a:xfrm flipH="1" flipV="1">
            <a:off x="6969035" y="3737012"/>
            <a:ext cx="3" cy="9032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Rectangle 6"/>
          <p:cNvSpPr>
            <a:spLocks noChangeAspect="1" noChangeArrowheads="1"/>
          </p:cNvSpPr>
          <p:nvPr/>
        </p:nvSpPr>
        <p:spPr bwMode="auto">
          <a:xfrm rot="2580000">
            <a:off x="7054052" y="3954323"/>
            <a:ext cx="442647" cy="757286"/>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0" name="AutoShape 5"/>
          <p:cNvSpPr>
            <a:spLocks noChangeAspect="1" noChangeArrowheads="1"/>
          </p:cNvSpPr>
          <p:nvPr/>
        </p:nvSpPr>
        <p:spPr bwMode="auto">
          <a:xfrm rot="2580000">
            <a:off x="7417493" y="3758941"/>
            <a:ext cx="381000" cy="266700"/>
          </a:xfrm>
          <a:prstGeom prst="octagon">
            <a:avLst>
              <a:gd name="adj" fmla="val 29287"/>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2" name="Rectangle 14"/>
          <p:cNvSpPr>
            <a:spLocks noChangeAspect="1" noChangeArrowheads="1"/>
          </p:cNvSpPr>
          <p:nvPr/>
        </p:nvSpPr>
        <p:spPr bwMode="auto">
          <a:xfrm>
            <a:off x="7370516" y="4106037"/>
            <a:ext cx="190499" cy="1066800"/>
          </a:xfrm>
          <a:prstGeom prst="rect">
            <a:avLst/>
          </a:prstGeom>
          <a:solidFill>
            <a:srgbClr val="FF505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4" name="AutoShape 21"/>
          <p:cNvSpPr>
            <a:spLocks noChangeAspect="1" noChangeArrowheads="1"/>
          </p:cNvSpPr>
          <p:nvPr/>
        </p:nvSpPr>
        <p:spPr bwMode="auto">
          <a:xfrm rot="10800000">
            <a:off x="7091833" y="4686260"/>
            <a:ext cx="509786" cy="220405"/>
          </a:xfrm>
          <a:custGeom>
            <a:avLst/>
            <a:gdLst>
              <a:gd name="G0" fmla="+- 536249 0 0"/>
              <a:gd name="G1" fmla="+- -5333998 0 0"/>
              <a:gd name="G2" fmla="+- 536249 0 -5333998"/>
              <a:gd name="G3" fmla="+- 10800 0 0"/>
              <a:gd name="G4" fmla="+- 0 0 536249"/>
              <a:gd name="T0" fmla="*/ 360 256 1"/>
              <a:gd name="T1" fmla="*/ 0 256 1"/>
              <a:gd name="G5" fmla="+- G2 T0 T1"/>
              <a:gd name="G6" fmla="?: G2 G2 G5"/>
              <a:gd name="G7" fmla="+- 0 0 G6"/>
              <a:gd name="G8" fmla="+- 7728 0 0"/>
              <a:gd name="G9" fmla="+- 0 0 -5333998"/>
              <a:gd name="G10" fmla="+- 7728 0 2700"/>
              <a:gd name="G11" fmla="cos G10 536249"/>
              <a:gd name="G12" fmla="sin G10 536249"/>
              <a:gd name="G13" fmla="cos 13500 536249"/>
              <a:gd name="G14" fmla="sin 13500 536249"/>
              <a:gd name="G15" fmla="+- G11 10800 0"/>
              <a:gd name="G16" fmla="+- G12 10800 0"/>
              <a:gd name="G17" fmla="+- G13 10800 0"/>
              <a:gd name="G18" fmla="+- G14 10800 0"/>
              <a:gd name="G19" fmla="*/ 7728 1 2"/>
              <a:gd name="G20" fmla="+- G19 5400 0"/>
              <a:gd name="G21" fmla="cos G20 536249"/>
              <a:gd name="G22" fmla="sin G20 536249"/>
              <a:gd name="G23" fmla="+- G21 10800 0"/>
              <a:gd name="G24" fmla="+- G12 G23 G22"/>
              <a:gd name="G25" fmla="+- G22 G23 G11"/>
              <a:gd name="G26" fmla="cos 10800 536249"/>
              <a:gd name="G27" fmla="sin 10800 536249"/>
              <a:gd name="G28" fmla="cos 7728 536249"/>
              <a:gd name="G29" fmla="sin 7728 536249"/>
              <a:gd name="G30" fmla="+- G26 10800 0"/>
              <a:gd name="G31" fmla="+- G27 10800 0"/>
              <a:gd name="G32" fmla="+- G28 10800 0"/>
              <a:gd name="G33" fmla="+- G29 10800 0"/>
              <a:gd name="G34" fmla="+- G19 5400 0"/>
              <a:gd name="G35" fmla="cos G34 -5333998"/>
              <a:gd name="G36" fmla="sin G34 -5333998"/>
              <a:gd name="G37" fmla="+/ -5333998 536249 2"/>
              <a:gd name="T2" fmla="*/ 180 256 1"/>
              <a:gd name="T3" fmla="*/ 0 256 1"/>
              <a:gd name="G38" fmla="+- G37 T2 T3"/>
              <a:gd name="G39" fmla="?: G2 G37 G38"/>
              <a:gd name="G40" fmla="cos 10800 G39"/>
              <a:gd name="G41" fmla="sin 10800 G39"/>
              <a:gd name="G42" fmla="cos 7728 G39"/>
              <a:gd name="G43" fmla="sin 7728 G39"/>
              <a:gd name="G44" fmla="+- G40 10800 0"/>
              <a:gd name="G45" fmla="+- G41 10800 0"/>
              <a:gd name="G46" fmla="+- G42 10800 0"/>
              <a:gd name="G47" fmla="+- G43 10800 0"/>
              <a:gd name="G48" fmla="+- G35 10800 0"/>
              <a:gd name="G49" fmla="+- G36 10800 0"/>
              <a:gd name="T4" fmla="*/ 19469 w 21600"/>
              <a:gd name="T5" fmla="*/ 4360 h 21600"/>
              <a:gd name="T6" fmla="*/ 12186 w 21600"/>
              <a:gd name="T7" fmla="*/ 1640 h 21600"/>
              <a:gd name="T8" fmla="*/ 17003 w 21600"/>
              <a:gd name="T9" fmla="*/ 6191 h 21600"/>
              <a:gd name="T10" fmla="*/ 24162 w 21600"/>
              <a:gd name="T11" fmla="*/ 12721 h 21600"/>
              <a:gd name="T12" fmla="*/ 19366 w 21600"/>
              <a:gd name="T13" fmla="*/ 16311 h 21600"/>
              <a:gd name="T14" fmla="*/ 15776 w 21600"/>
              <a:gd name="T15" fmla="*/ 1151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449" y="11899"/>
                </a:moveTo>
                <a:cubicBezTo>
                  <a:pt x="18501" y="11535"/>
                  <a:pt x="18528" y="11168"/>
                  <a:pt x="18528" y="10800"/>
                </a:cubicBezTo>
                <a:cubicBezTo>
                  <a:pt x="18528" y="6978"/>
                  <a:pt x="15735" y="3731"/>
                  <a:pt x="11956" y="3159"/>
                </a:cubicBezTo>
                <a:lnTo>
                  <a:pt x="12416" y="121"/>
                </a:lnTo>
                <a:cubicBezTo>
                  <a:pt x="17696" y="921"/>
                  <a:pt x="21600" y="5459"/>
                  <a:pt x="21600" y="10800"/>
                </a:cubicBezTo>
                <a:cubicBezTo>
                  <a:pt x="21600" y="11314"/>
                  <a:pt x="21563" y="11828"/>
                  <a:pt x="21490" y="12337"/>
                </a:cubicBezTo>
                <a:lnTo>
                  <a:pt x="24162" y="12721"/>
                </a:lnTo>
                <a:lnTo>
                  <a:pt x="19366" y="16311"/>
                </a:lnTo>
                <a:lnTo>
                  <a:pt x="15776" y="11515"/>
                </a:lnTo>
                <a:lnTo>
                  <a:pt x="18449" y="1189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 name="AutoShape 37"/>
          <p:cNvSpPr>
            <a:spLocks noChangeAspect="1" noChangeArrowheads="1"/>
          </p:cNvSpPr>
          <p:nvPr/>
        </p:nvSpPr>
        <p:spPr bwMode="auto">
          <a:xfrm rot="10800000" flipH="1">
            <a:off x="7291563" y="4702341"/>
            <a:ext cx="507877" cy="226249"/>
          </a:xfrm>
          <a:custGeom>
            <a:avLst/>
            <a:gdLst>
              <a:gd name="G0" fmla="+- 536249 0 0"/>
              <a:gd name="G1" fmla="+- -5381632 0 0"/>
              <a:gd name="G2" fmla="+- 536249 0 -5381632"/>
              <a:gd name="G3" fmla="+- 10800 0 0"/>
              <a:gd name="G4" fmla="+- 0 0 536249"/>
              <a:gd name="T0" fmla="*/ 360 256 1"/>
              <a:gd name="T1" fmla="*/ 0 256 1"/>
              <a:gd name="G5" fmla="+- G2 T0 T1"/>
              <a:gd name="G6" fmla="?: G2 G2 G5"/>
              <a:gd name="G7" fmla="+- 0 0 G6"/>
              <a:gd name="G8" fmla="+- 7728 0 0"/>
              <a:gd name="G9" fmla="+- 0 0 -5381632"/>
              <a:gd name="G10" fmla="+- 7728 0 2700"/>
              <a:gd name="G11" fmla="cos G10 536249"/>
              <a:gd name="G12" fmla="sin G10 536249"/>
              <a:gd name="G13" fmla="cos 13500 536249"/>
              <a:gd name="G14" fmla="sin 13500 536249"/>
              <a:gd name="G15" fmla="+- G11 10800 0"/>
              <a:gd name="G16" fmla="+- G12 10800 0"/>
              <a:gd name="G17" fmla="+- G13 10800 0"/>
              <a:gd name="G18" fmla="+- G14 10800 0"/>
              <a:gd name="G19" fmla="*/ 7728 1 2"/>
              <a:gd name="G20" fmla="+- G19 5400 0"/>
              <a:gd name="G21" fmla="cos G20 536249"/>
              <a:gd name="G22" fmla="sin G20 536249"/>
              <a:gd name="G23" fmla="+- G21 10800 0"/>
              <a:gd name="G24" fmla="+- G12 G23 G22"/>
              <a:gd name="G25" fmla="+- G22 G23 G11"/>
              <a:gd name="G26" fmla="cos 10800 536249"/>
              <a:gd name="G27" fmla="sin 10800 536249"/>
              <a:gd name="G28" fmla="cos 7728 536249"/>
              <a:gd name="G29" fmla="sin 7728 536249"/>
              <a:gd name="G30" fmla="+- G26 10800 0"/>
              <a:gd name="G31" fmla="+- G27 10800 0"/>
              <a:gd name="G32" fmla="+- G28 10800 0"/>
              <a:gd name="G33" fmla="+- G29 10800 0"/>
              <a:gd name="G34" fmla="+- G19 5400 0"/>
              <a:gd name="G35" fmla="cos G34 -5381632"/>
              <a:gd name="G36" fmla="sin G34 -5381632"/>
              <a:gd name="G37" fmla="+/ -5381632 536249 2"/>
              <a:gd name="T2" fmla="*/ 180 256 1"/>
              <a:gd name="T3" fmla="*/ 0 256 1"/>
              <a:gd name="G38" fmla="+- G37 T2 T3"/>
              <a:gd name="G39" fmla="?: G2 G37 G38"/>
              <a:gd name="G40" fmla="cos 10800 G39"/>
              <a:gd name="G41" fmla="sin 10800 G39"/>
              <a:gd name="G42" fmla="cos 7728 G39"/>
              <a:gd name="G43" fmla="sin 7728 G39"/>
              <a:gd name="G44" fmla="+- G40 10800 0"/>
              <a:gd name="G45" fmla="+- G41 10800 0"/>
              <a:gd name="G46" fmla="+- G42 10800 0"/>
              <a:gd name="G47" fmla="+- G43 10800 0"/>
              <a:gd name="G48" fmla="+- G35 10800 0"/>
              <a:gd name="G49" fmla="+- G36 10800 0"/>
              <a:gd name="T4" fmla="*/ 19428 w 21600"/>
              <a:gd name="T5" fmla="*/ 4305 h 21600"/>
              <a:gd name="T6" fmla="*/ 12070 w 21600"/>
              <a:gd name="T7" fmla="*/ 1623 h 21600"/>
              <a:gd name="T8" fmla="*/ 16974 w 21600"/>
              <a:gd name="T9" fmla="*/ 6152 h 21600"/>
              <a:gd name="T10" fmla="*/ 24162 w 21600"/>
              <a:gd name="T11" fmla="*/ 12721 h 21600"/>
              <a:gd name="T12" fmla="*/ 19366 w 21600"/>
              <a:gd name="T13" fmla="*/ 16311 h 21600"/>
              <a:gd name="T14" fmla="*/ 15776 w 21600"/>
              <a:gd name="T15" fmla="*/ 1151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449" y="11899"/>
                </a:moveTo>
                <a:cubicBezTo>
                  <a:pt x="18501" y="11535"/>
                  <a:pt x="18528" y="11168"/>
                  <a:pt x="18528" y="10800"/>
                </a:cubicBezTo>
                <a:cubicBezTo>
                  <a:pt x="18528" y="6941"/>
                  <a:pt x="15681" y="3674"/>
                  <a:pt x="11859" y="3145"/>
                </a:cubicBezTo>
                <a:lnTo>
                  <a:pt x="12281" y="102"/>
                </a:lnTo>
                <a:cubicBezTo>
                  <a:pt x="17622" y="841"/>
                  <a:pt x="21600" y="5407"/>
                  <a:pt x="21600" y="10800"/>
                </a:cubicBezTo>
                <a:cubicBezTo>
                  <a:pt x="21600" y="11314"/>
                  <a:pt x="21563" y="11828"/>
                  <a:pt x="21490" y="12337"/>
                </a:cubicBezTo>
                <a:lnTo>
                  <a:pt x="24162" y="12721"/>
                </a:lnTo>
                <a:lnTo>
                  <a:pt x="19366" y="16311"/>
                </a:lnTo>
                <a:lnTo>
                  <a:pt x="15776" y="11515"/>
                </a:lnTo>
                <a:lnTo>
                  <a:pt x="18449" y="1189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cxnSp>
        <p:nvCxnSpPr>
          <p:cNvPr id="86" name="直線コネクタ 85"/>
          <p:cNvCxnSpPr/>
          <p:nvPr/>
        </p:nvCxnSpPr>
        <p:spPr>
          <a:xfrm>
            <a:off x="7504136" y="4204274"/>
            <a:ext cx="382679" cy="592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flipH="1">
            <a:off x="7089455" y="4204275"/>
            <a:ext cx="331076" cy="592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7199179" y="4204275"/>
            <a:ext cx="4580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7453496" y="3959240"/>
            <a:ext cx="0" cy="4307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 Box 27"/>
          <p:cNvSpPr txBox="1">
            <a:spLocks noChangeArrowheads="1"/>
          </p:cNvSpPr>
          <p:nvPr/>
        </p:nvSpPr>
        <p:spPr bwMode="auto">
          <a:xfrm>
            <a:off x="6748564" y="3246683"/>
            <a:ext cx="6719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smtClean="0"/>
              <a:t>43°</a:t>
            </a:r>
            <a:endParaRPr lang="en-US" altLang="ja-JP" dirty="0"/>
          </a:p>
        </p:txBody>
      </p:sp>
      <p:sp>
        <p:nvSpPr>
          <p:cNvPr id="91" name="Text Box 27"/>
          <p:cNvSpPr txBox="1">
            <a:spLocks noChangeArrowheads="1"/>
          </p:cNvSpPr>
          <p:nvPr/>
        </p:nvSpPr>
        <p:spPr bwMode="auto">
          <a:xfrm>
            <a:off x="7916057" y="4598974"/>
            <a:ext cx="6719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smtClean="0"/>
              <a:t>73°</a:t>
            </a:r>
            <a:endParaRPr lang="en-US" altLang="ja-JP" dirty="0"/>
          </a:p>
        </p:txBody>
      </p:sp>
      <p:sp>
        <p:nvSpPr>
          <p:cNvPr id="92" name="Text Box 27"/>
          <p:cNvSpPr txBox="1">
            <a:spLocks noChangeArrowheads="1"/>
          </p:cNvSpPr>
          <p:nvPr/>
        </p:nvSpPr>
        <p:spPr bwMode="auto">
          <a:xfrm>
            <a:off x="6698537" y="4800546"/>
            <a:ext cx="6719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smtClean="0"/>
              <a:t>13°</a:t>
            </a:r>
            <a:endParaRPr lang="en-US" altLang="ja-JP" dirty="0"/>
          </a:p>
        </p:txBody>
      </p:sp>
      <p:sp>
        <p:nvSpPr>
          <p:cNvPr id="61" name="正方形/長方形 60"/>
          <p:cNvSpPr/>
          <p:nvPr/>
        </p:nvSpPr>
        <p:spPr>
          <a:xfrm>
            <a:off x="517656" y="5190546"/>
            <a:ext cx="1384706" cy="58594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78" name="Text Box 27"/>
          <p:cNvSpPr txBox="1">
            <a:spLocks noChangeArrowheads="1"/>
          </p:cNvSpPr>
          <p:nvPr/>
        </p:nvSpPr>
        <p:spPr bwMode="auto">
          <a:xfrm>
            <a:off x="434980" y="5143067"/>
            <a:ext cx="1619672" cy="646331"/>
          </a:xfrm>
          <a:prstGeom prst="rect">
            <a:avLst/>
          </a:prstGeom>
          <a:ln/>
          <a:extLst/>
        </p:spPr>
        <p:style>
          <a:lnRef idx="1">
            <a:schemeClr val="accent4"/>
          </a:lnRef>
          <a:fillRef idx="2">
            <a:schemeClr val="accent4"/>
          </a:fillRef>
          <a:effectRef idx="1">
            <a:schemeClr val="accent4"/>
          </a:effectRef>
          <a:fontRef idx="minor">
            <a:schemeClr val="dk1"/>
          </a:fontRef>
        </p:style>
        <p:txBody>
          <a:bodyPr wrap="square">
            <a:spAutoFit/>
          </a:bodyPr>
          <a:lstStyle/>
          <a:p>
            <a:r>
              <a:rPr lang="ja-JP" altLang="en-US" dirty="0" smtClean="0"/>
              <a:t>サーボモータの角度</a:t>
            </a:r>
            <a:endParaRPr lang="en-US" altLang="ja-JP" dirty="0"/>
          </a:p>
        </p:txBody>
      </p:sp>
      <p:sp>
        <p:nvSpPr>
          <p:cNvPr id="65" name="円弧 64"/>
          <p:cNvSpPr/>
          <p:nvPr/>
        </p:nvSpPr>
        <p:spPr>
          <a:xfrm>
            <a:off x="6381459" y="3700684"/>
            <a:ext cx="1151484" cy="784858"/>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636912"/>
            <a:ext cx="8892480" cy="1442674"/>
          </a:xfrm>
        </p:spPr>
        <p:txBody>
          <a:bodyPr/>
          <a:lstStyle/>
          <a:p>
            <a:r>
              <a:rPr lang="ja-JP" altLang="en-US" dirty="0" smtClean="0"/>
              <a:t>ご清聴ありがとうございました</a:t>
            </a:r>
            <a:endParaRPr kumimoji="1" lang="ja-JP" altLang="en-US" dirty="0"/>
          </a:p>
        </p:txBody>
      </p:sp>
    </p:spTree>
    <p:extLst>
      <p:ext uri="{BB962C8B-B14F-4D97-AF65-F5344CB8AC3E}">
        <p14:creationId xmlns:p14="http://schemas.microsoft.com/office/powerpoint/2010/main" val="2418295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8810" y="-315416"/>
            <a:ext cx="8041440" cy="1442674"/>
          </a:xfrm>
        </p:spPr>
        <p:txBody>
          <a:bodyPr/>
          <a:lstStyle/>
          <a:p>
            <a:r>
              <a:rPr kumimoji="1" lang="ja-JP" altLang="en-US" dirty="0" smtClean="0"/>
              <a:t>知識空間の更新方法</a:t>
            </a:r>
            <a:endParaRPr kumimoji="1" lang="ja-JP" altLang="en-US" dirty="0"/>
          </a:p>
        </p:txBody>
      </p:sp>
      <p:sp>
        <p:nvSpPr>
          <p:cNvPr id="4" name="円/楕円 3"/>
          <p:cNvSpPr/>
          <p:nvPr/>
        </p:nvSpPr>
        <p:spPr>
          <a:xfrm>
            <a:off x="1108298" y="2498412"/>
            <a:ext cx="2304256" cy="2232248"/>
          </a:xfrm>
          <a:prstGeom prst="ellipse">
            <a:avLst/>
          </a:prstGeom>
          <a:gradFill>
            <a:gsLst>
              <a:gs pos="40000">
                <a:schemeClr val="bg1"/>
              </a:gs>
              <a:gs pos="52000">
                <a:schemeClr val="tx2">
                  <a:lumMod val="60000"/>
                  <a:lumOff val="40000"/>
                </a:schemeClr>
              </a:gs>
              <a:gs pos="54000">
                <a:schemeClr val="tx2">
                  <a:lumMod val="60000"/>
                  <a:lumOff val="40000"/>
                </a:schemeClr>
              </a:gs>
              <a:gs pos="4000">
                <a:srgbClr val="FF0000"/>
              </a:gs>
              <a:gs pos="7700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リーフォーム 4"/>
          <p:cNvSpPr/>
          <p:nvPr/>
        </p:nvSpPr>
        <p:spPr>
          <a:xfrm>
            <a:off x="5923694" y="4027238"/>
            <a:ext cx="1091820" cy="634621"/>
          </a:xfrm>
          <a:custGeom>
            <a:avLst/>
            <a:gdLst>
              <a:gd name="connsiteX0" fmla="*/ 0 w 1091820"/>
              <a:gd name="connsiteY0" fmla="*/ 0 h 634621"/>
              <a:gd name="connsiteX1" fmla="*/ 218364 w 1091820"/>
              <a:gd name="connsiteY1" fmla="*/ 634621 h 634621"/>
              <a:gd name="connsiteX2" fmla="*/ 491319 w 1091820"/>
              <a:gd name="connsiteY2" fmla="*/ 204717 h 634621"/>
              <a:gd name="connsiteX3" fmla="*/ 1091820 w 1091820"/>
              <a:gd name="connsiteY3" fmla="*/ 6824 h 634621"/>
              <a:gd name="connsiteX4" fmla="*/ 0 w 1091820"/>
              <a:gd name="connsiteY4" fmla="*/ 0 h 634621"/>
              <a:gd name="connsiteX0" fmla="*/ 0 w 1091820"/>
              <a:gd name="connsiteY0" fmla="*/ 0 h 634621"/>
              <a:gd name="connsiteX1" fmla="*/ 218364 w 1091820"/>
              <a:gd name="connsiteY1" fmla="*/ 634621 h 634621"/>
              <a:gd name="connsiteX2" fmla="*/ 491319 w 1091820"/>
              <a:gd name="connsiteY2" fmla="*/ 204717 h 634621"/>
              <a:gd name="connsiteX3" fmla="*/ 1091820 w 1091820"/>
              <a:gd name="connsiteY3" fmla="*/ 6824 h 634621"/>
              <a:gd name="connsiteX4" fmla="*/ 0 w 1091820"/>
              <a:gd name="connsiteY4" fmla="*/ 0 h 634621"/>
              <a:gd name="connsiteX0" fmla="*/ 0 w 1091820"/>
              <a:gd name="connsiteY0" fmla="*/ 0 h 634621"/>
              <a:gd name="connsiteX1" fmla="*/ 218364 w 1091820"/>
              <a:gd name="connsiteY1" fmla="*/ 634621 h 634621"/>
              <a:gd name="connsiteX2" fmla="*/ 491319 w 1091820"/>
              <a:gd name="connsiteY2" fmla="*/ 204717 h 634621"/>
              <a:gd name="connsiteX3" fmla="*/ 1091820 w 1091820"/>
              <a:gd name="connsiteY3" fmla="*/ 6824 h 634621"/>
              <a:gd name="connsiteX4" fmla="*/ 0 w 1091820"/>
              <a:gd name="connsiteY4" fmla="*/ 0 h 634621"/>
              <a:gd name="connsiteX0" fmla="*/ 0 w 1091820"/>
              <a:gd name="connsiteY0" fmla="*/ 0 h 634621"/>
              <a:gd name="connsiteX1" fmla="*/ 218364 w 1091820"/>
              <a:gd name="connsiteY1" fmla="*/ 634621 h 634621"/>
              <a:gd name="connsiteX2" fmla="*/ 511790 w 1091820"/>
              <a:gd name="connsiteY2" fmla="*/ 204717 h 634621"/>
              <a:gd name="connsiteX3" fmla="*/ 1091820 w 1091820"/>
              <a:gd name="connsiteY3" fmla="*/ 6824 h 634621"/>
              <a:gd name="connsiteX4" fmla="*/ 0 w 1091820"/>
              <a:gd name="connsiteY4" fmla="*/ 0 h 634621"/>
              <a:gd name="connsiteX0" fmla="*/ 0 w 1091820"/>
              <a:gd name="connsiteY0" fmla="*/ 0 h 634621"/>
              <a:gd name="connsiteX1" fmla="*/ 218364 w 1091820"/>
              <a:gd name="connsiteY1" fmla="*/ 634621 h 634621"/>
              <a:gd name="connsiteX2" fmla="*/ 511790 w 1091820"/>
              <a:gd name="connsiteY2" fmla="*/ 204717 h 634621"/>
              <a:gd name="connsiteX3" fmla="*/ 1091820 w 1091820"/>
              <a:gd name="connsiteY3" fmla="*/ 6824 h 634621"/>
              <a:gd name="connsiteX4" fmla="*/ 0 w 1091820"/>
              <a:gd name="connsiteY4" fmla="*/ 0 h 634621"/>
              <a:gd name="connsiteX0" fmla="*/ 0 w 1091820"/>
              <a:gd name="connsiteY0" fmla="*/ 0 h 634621"/>
              <a:gd name="connsiteX1" fmla="*/ 218364 w 1091820"/>
              <a:gd name="connsiteY1" fmla="*/ 634621 h 634621"/>
              <a:gd name="connsiteX2" fmla="*/ 511790 w 1091820"/>
              <a:gd name="connsiteY2" fmla="*/ 204717 h 634621"/>
              <a:gd name="connsiteX3" fmla="*/ 1091820 w 1091820"/>
              <a:gd name="connsiteY3" fmla="*/ 6824 h 634621"/>
              <a:gd name="connsiteX4" fmla="*/ 0 w 1091820"/>
              <a:gd name="connsiteY4" fmla="*/ 0 h 634621"/>
              <a:gd name="connsiteX0" fmla="*/ 0 w 1091820"/>
              <a:gd name="connsiteY0" fmla="*/ 0 h 634621"/>
              <a:gd name="connsiteX1" fmla="*/ 218364 w 1091820"/>
              <a:gd name="connsiteY1" fmla="*/ 634621 h 634621"/>
              <a:gd name="connsiteX2" fmla="*/ 511790 w 1091820"/>
              <a:gd name="connsiteY2" fmla="*/ 204717 h 634621"/>
              <a:gd name="connsiteX3" fmla="*/ 1091820 w 1091820"/>
              <a:gd name="connsiteY3" fmla="*/ 6824 h 634621"/>
              <a:gd name="connsiteX4" fmla="*/ 0 w 1091820"/>
              <a:gd name="connsiteY4" fmla="*/ 0 h 634621"/>
              <a:gd name="connsiteX0" fmla="*/ 0 w 1091820"/>
              <a:gd name="connsiteY0" fmla="*/ 0 h 634621"/>
              <a:gd name="connsiteX1" fmla="*/ 218364 w 1091820"/>
              <a:gd name="connsiteY1" fmla="*/ 634621 h 634621"/>
              <a:gd name="connsiteX2" fmla="*/ 511790 w 1091820"/>
              <a:gd name="connsiteY2" fmla="*/ 204717 h 634621"/>
              <a:gd name="connsiteX3" fmla="*/ 1091820 w 1091820"/>
              <a:gd name="connsiteY3" fmla="*/ 6824 h 634621"/>
              <a:gd name="connsiteX4" fmla="*/ 0 w 1091820"/>
              <a:gd name="connsiteY4" fmla="*/ 0 h 634621"/>
              <a:gd name="connsiteX0" fmla="*/ 0 w 1091820"/>
              <a:gd name="connsiteY0" fmla="*/ 0 h 634621"/>
              <a:gd name="connsiteX1" fmla="*/ 218364 w 1091820"/>
              <a:gd name="connsiteY1" fmla="*/ 634621 h 634621"/>
              <a:gd name="connsiteX2" fmla="*/ 511790 w 1091820"/>
              <a:gd name="connsiteY2" fmla="*/ 204717 h 634621"/>
              <a:gd name="connsiteX3" fmla="*/ 1091820 w 1091820"/>
              <a:gd name="connsiteY3" fmla="*/ 6824 h 634621"/>
              <a:gd name="connsiteX4" fmla="*/ 0 w 1091820"/>
              <a:gd name="connsiteY4" fmla="*/ 0 h 634621"/>
              <a:gd name="connsiteX0" fmla="*/ 0 w 1091820"/>
              <a:gd name="connsiteY0" fmla="*/ 0 h 634621"/>
              <a:gd name="connsiteX1" fmla="*/ 218364 w 1091820"/>
              <a:gd name="connsiteY1" fmla="*/ 634621 h 634621"/>
              <a:gd name="connsiteX2" fmla="*/ 511790 w 1091820"/>
              <a:gd name="connsiteY2" fmla="*/ 204717 h 634621"/>
              <a:gd name="connsiteX3" fmla="*/ 1091820 w 1091820"/>
              <a:gd name="connsiteY3" fmla="*/ 6824 h 634621"/>
              <a:gd name="connsiteX4" fmla="*/ 0 w 1091820"/>
              <a:gd name="connsiteY4" fmla="*/ 0 h 634621"/>
              <a:gd name="connsiteX0" fmla="*/ 0 w 1091820"/>
              <a:gd name="connsiteY0" fmla="*/ 0 h 634621"/>
              <a:gd name="connsiteX1" fmla="*/ 218364 w 1091820"/>
              <a:gd name="connsiteY1" fmla="*/ 634621 h 634621"/>
              <a:gd name="connsiteX2" fmla="*/ 511790 w 1091820"/>
              <a:gd name="connsiteY2" fmla="*/ 204717 h 634621"/>
              <a:gd name="connsiteX3" fmla="*/ 1091820 w 1091820"/>
              <a:gd name="connsiteY3" fmla="*/ 6824 h 634621"/>
              <a:gd name="connsiteX4" fmla="*/ 0 w 1091820"/>
              <a:gd name="connsiteY4" fmla="*/ 0 h 634621"/>
              <a:gd name="connsiteX0" fmla="*/ 0 w 1091820"/>
              <a:gd name="connsiteY0" fmla="*/ 0 h 634621"/>
              <a:gd name="connsiteX1" fmla="*/ 218364 w 1091820"/>
              <a:gd name="connsiteY1" fmla="*/ 634621 h 634621"/>
              <a:gd name="connsiteX2" fmla="*/ 511790 w 1091820"/>
              <a:gd name="connsiteY2" fmla="*/ 204717 h 634621"/>
              <a:gd name="connsiteX3" fmla="*/ 1091820 w 1091820"/>
              <a:gd name="connsiteY3" fmla="*/ 6824 h 634621"/>
              <a:gd name="connsiteX4" fmla="*/ 0 w 1091820"/>
              <a:gd name="connsiteY4" fmla="*/ 0 h 634621"/>
              <a:gd name="connsiteX0" fmla="*/ 0 w 1091820"/>
              <a:gd name="connsiteY0" fmla="*/ 0 h 634621"/>
              <a:gd name="connsiteX1" fmla="*/ 218364 w 1091820"/>
              <a:gd name="connsiteY1" fmla="*/ 634621 h 634621"/>
              <a:gd name="connsiteX2" fmla="*/ 511790 w 1091820"/>
              <a:gd name="connsiteY2" fmla="*/ 204717 h 634621"/>
              <a:gd name="connsiteX3" fmla="*/ 1091820 w 1091820"/>
              <a:gd name="connsiteY3" fmla="*/ 6824 h 634621"/>
              <a:gd name="connsiteX4" fmla="*/ 0 w 1091820"/>
              <a:gd name="connsiteY4" fmla="*/ 0 h 634621"/>
              <a:gd name="connsiteX0" fmla="*/ 0 w 1091820"/>
              <a:gd name="connsiteY0" fmla="*/ 0 h 634621"/>
              <a:gd name="connsiteX1" fmla="*/ 218364 w 1091820"/>
              <a:gd name="connsiteY1" fmla="*/ 634621 h 634621"/>
              <a:gd name="connsiteX2" fmla="*/ 525438 w 1091820"/>
              <a:gd name="connsiteY2" fmla="*/ 204717 h 634621"/>
              <a:gd name="connsiteX3" fmla="*/ 1091820 w 1091820"/>
              <a:gd name="connsiteY3" fmla="*/ 6824 h 634621"/>
              <a:gd name="connsiteX4" fmla="*/ 0 w 1091820"/>
              <a:gd name="connsiteY4" fmla="*/ 0 h 634621"/>
              <a:gd name="connsiteX0" fmla="*/ 0 w 1091820"/>
              <a:gd name="connsiteY0" fmla="*/ 0 h 634621"/>
              <a:gd name="connsiteX1" fmla="*/ 218364 w 1091820"/>
              <a:gd name="connsiteY1" fmla="*/ 634621 h 634621"/>
              <a:gd name="connsiteX2" fmla="*/ 525438 w 1091820"/>
              <a:gd name="connsiteY2" fmla="*/ 204717 h 634621"/>
              <a:gd name="connsiteX3" fmla="*/ 1091820 w 1091820"/>
              <a:gd name="connsiteY3" fmla="*/ 6824 h 634621"/>
              <a:gd name="connsiteX4" fmla="*/ 0 w 1091820"/>
              <a:gd name="connsiteY4" fmla="*/ 0 h 634621"/>
              <a:gd name="connsiteX0" fmla="*/ 0 w 1091820"/>
              <a:gd name="connsiteY0" fmla="*/ 0 h 634621"/>
              <a:gd name="connsiteX1" fmla="*/ 218364 w 1091820"/>
              <a:gd name="connsiteY1" fmla="*/ 634621 h 634621"/>
              <a:gd name="connsiteX2" fmla="*/ 525438 w 1091820"/>
              <a:gd name="connsiteY2" fmla="*/ 204717 h 634621"/>
              <a:gd name="connsiteX3" fmla="*/ 1091820 w 1091820"/>
              <a:gd name="connsiteY3" fmla="*/ 6824 h 634621"/>
              <a:gd name="connsiteX4" fmla="*/ 0 w 1091820"/>
              <a:gd name="connsiteY4" fmla="*/ 0 h 634621"/>
              <a:gd name="connsiteX0" fmla="*/ 0 w 1091820"/>
              <a:gd name="connsiteY0" fmla="*/ 0 h 634621"/>
              <a:gd name="connsiteX1" fmla="*/ 218364 w 1091820"/>
              <a:gd name="connsiteY1" fmla="*/ 634621 h 634621"/>
              <a:gd name="connsiteX2" fmla="*/ 525438 w 1091820"/>
              <a:gd name="connsiteY2" fmla="*/ 204717 h 634621"/>
              <a:gd name="connsiteX3" fmla="*/ 1091820 w 1091820"/>
              <a:gd name="connsiteY3" fmla="*/ 6824 h 634621"/>
              <a:gd name="connsiteX4" fmla="*/ 0 w 1091820"/>
              <a:gd name="connsiteY4" fmla="*/ 0 h 634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820" h="634621">
                <a:moveTo>
                  <a:pt x="0" y="0"/>
                </a:moveTo>
                <a:cubicBezTo>
                  <a:pt x="93260" y="368489"/>
                  <a:pt x="77337" y="525439"/>
                  <a:pt x="218364" y="634621"/>
                </a:cubicBezTo>
                <a:cubicBezTo>
                  <a:pt x="316174" y="580031"/>
                  <a:pt x="386687" y="388960"/>
                  <a:pt x="525438" y="204717"/>
                </a:cubicBezTo>
                <a:cubicBezTo>
                  <a:pt x="691486" y="56867"/>
                  <a:pt x="884829" y="38668"/>
                  <a:pt x="1091820" y="6824"/>
                </a:cubicBezTo>
                <a:lnTo>
                  <a:pt x="0" y="0"/>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5"/>
          <p:cNvSpPr/>
          <p:nvPr/>
        </p:nvSpPr>
        <p:spPr>
          <a:xfrm>
            <a:off x="5555204" y="2477962"/>
            <a:ext cx="375313" cy="1549275"/>
          </a:xfrm>
          <a:custGeom>
            <a:avLst/>
            <a:gdLst>
              <a:gd name="connsiteX0" fmla="*/ 0 w 375313"/>
              <a:gd name="connsiteY0" fmla="*/ 0 h 1535373"/>
              <a:gd name="connsiteX1" fmla="*/ 6824 w 375313"/>
              <a:gd name="connsiteY1" fmla="*/ 1535373 h 1535373"/>
              <a:gd name="connsiteX2" fmla="*/ 375313 w 375313"/>
              <a:gd name="connsiteY2" fmla="*/ 1535373 h 1535373"/>
              <a:gd name="connsiteX3" fmla="*/ 122830 w 375313"/>
              <a:gd name="connsiteY3" fmla="*/ 211540 h 1535373"/>
              <a:gd name="connsiteX4" fmla="*/ 0 w 375313"/>
              <a:gd name="connsiteY4" fmla="*/ 0 h 1535373"/>
              <a:gd name="connsiteX0" fmla="*/ 0 w 376569"/>
              <a:gd name="connsiteY0" fmla="*/ 100278 h 1635651"/>
              <a:gd name="connsiteX1" fmla="*/ 6824 w 376569"/>
              <a:gd name="connsiteY1" fmla="*/ 1635651 h 1635651"/>
              <a:gd name="connsiteX2" fmla="*/ 375313 w 376569"/>
              <a:gd name="connsiteY2" fmla="*/ 1635651 h 1635651"/>
              <a:gd name="connsiteX3" fmla="*/ 122830 w 376569"/>
              <a:gd name="connsiteY3" fmla="*/ 311818 h 1635651"/>
              <a:gd name="connsiteX4" fmla="*/ 0 w 376569"/>
              <a:gd name="connsiteY4" fmla="*/ 100278 h 1635651"/>
              <a:gd name="connsiteX0" fmla="*/ 0 w 376743"/>
              <a:gd name="connsiteY0" fmla="*/ 75842 h 1611215"/>
              <a:gd name="connsiteX1" fmla="*/ 6824 w 376743"/>
              <a:gd name="connsiteY1" fmla="*/ 1611215 h 1611215"/>
              <a:gd name="connsiteX2" fmla="*/ 375313 w 376743"/>
              <a:gd name="connsiteY2" fmla="*/ 1611215 h 1611215"/>
              <a:gd name="connsiteX3" fmla="*/ 150125 w 376743"/>
              <a:gd name="connsiteY3" fmla="*/ 417035 h 1611215"/>
              <a:gd name="connsiteX4" fmla="*/ 0 w 376743"/>
              <a:gd name="connsiteY4" fmla="*/ 75842 h 1611215"/>
              <a:gd name="connsiteX0" fmla="*/ 0 w 376743"/>
              <a:gd name="connsiteY0" fmla="*/ 70299 h 1653439"/>
              <a:gd name="connsiteX1" fmla="*/ 6824 w 376743"/>
              <a:gd name="connsiteY1" fmla="*/ 1653439 h 1653439"/>
              <a:gd name="connsiteX2" fmla="*/ 375313 w 376743"/>
              <a:gd name="connsiteY2" fmla="*/ 1653439 h 1653439"/>
              <a:gd name="connsiteX3" fmla="*/ 150125 w 376743"/>
              <a:gd name="connsiteY3" fmla="*/ 459259 h 1653439"/>
              <a:gd name="connsiteX4" fmla="*/ 0 w 376743"/>
              <a:gd name="connsiteY4" fmla="*/ 70299 h 1653439"/>
              <a:gd name="connsiteX0" fmla="*/ 0 w 376743"/>
              <a:gd name="connsiteY0" fmla="*/ 2292 h 1585432"/>
              <a:gd name="connsiteX1" fmla="*/ 6824 w 376743"/>
              <a:gd name="connsiteY1" fmla="*/ 1585432 h 1585432"/>
              <a:gd name="connsiteX2" fmla="*/ 375313 w 376743"/>
              <a:gd name="connsiteY2" fmla="*/ 1585432 h 1585432"/>
              <a:gd name="connsiteX3" fmla="*/ 150125 w 376743"/>
              <a:gd name="connsiteY3" fmla="*/ 391252 h 1585432"/>
              <a:gd name="connsiteX4" fmla="*/ 0 w 376743"/>
              <a:gd name="connsiteY4" fmla="*/ 2292 h 1585432"/>
              <a:gd name="connsiteX0" fmla="*/ 0 w 376743"/>
              <a:gd name="connsiteY0" fmla="*/ 434 h 1583574"/>
              <a:gd name="connsiteX1" fmla="*/ 6824 w 376743"/>
              <a:gd name="connsiteY1" fmla="*/ 1583574 h 1583574"/>
              <a:gd name="connsiteX2" fmla="*/ 375313 w 376743"/>
              <a:gd name="connsiteY2" fmla="*/ 1583574 h 1583574"/>
              <a:gd name="connsiteX3" fmla="*/ 150125 w 376743"/>
              <a:gd name="connsiteY3" fmla="*/ 389394 h 1583574"/>
              <a:gd name="connsiteX4" fmla="*/ 0 w 376743"/>
              <a:gd name="connsiteY4" fmla="*/ 434 h 1583574"/>
              <a:gd name="connsiteX0" fmla="*/ 0 w 377117"/>
              <a:gd name="connsiteY0" fmla="*/ 204 h 1583344"/>
              <a:gd name="connsiteX1" fmla="*/ 6824 w 377117"/>
              <a:gd name="connsiteY1" fmla="*/ 1583344 h 1583344"/>
              <a:gd name="connsiteX2" fmla="*/ 375313 w 377117"/>
              <a:gd name="connsiteY2" fmla="*/ 1583344 h 1583344"/>
              <a:gd name="connsiteX3" fmla="*/ 191068 w 377117"/>
              <a:gd name="connsiteY3" fmla="*/ 552938 h 1583344"/>
              <a:gd name="connsiteX4" fmla="*/ 0 w 377117"/>
              <a:gd name="connsiteY4" fmla="*/ 204 h 1583344"/>
              <a:gd name="connsiteX0" fmla="*/ 0 w 379810"/>
              <a:gd name="connsiteY0" fmla="*/ 83 h 1583223"/>
              <a:gd name="connsiteX1" fmla="*/ 6824 w 379810"/>
              <a:gd name="connsiteY1" fmla="*/ 1583223 h 1583223"/>
              <a:gd name="connsiteX2" fmla="*/ 375313 w 379810"/>
              <a:gd name="connsiteY2" fmla="*/ 1583223 h 1583223"/>
              <a:gd name="connsiteX3" fmla="*/ 286602 w 379810"/>
              <a:gd name="connsiteY3" fmla="*/ 996369 h 1583223"/>
              <a:gd name="connsiteX4" fmla="*/ 0 w 379810"/>
              <a:gd name="connsiteY4" fmla="*/ 83 h 1583223"/>
              <a:gd name="connsiteX0" fmla="*/ 0 w 379071"/>
              <a:gd name="connsiteY0" fmla="*/ 89 h 1583229"/>
              <a:gd name="connsiteX1" fmla="*/ 6824 w 379071"/>
              <a:gd name="connsiteY1" fmla="*/ 1583229 h 1583229"/>
              <a:gd name="connsiteX2" fmla="*/ 375313 w 379071"/>
              <a:gd name="connsiteY2" fmla="*/ 1583229 h 1583229"/>
              <a:gd name="connsiteX3" fmla="*/ 286602 w 379071"/>
              <a:gd name="connsiteY3" fmla="*/ 996375 h 1583229"/>
              <a:gd name="connsiteX4" fmla="*/ 0 w 379071"/>
              <a:gd name="connsiteY4" fmla="*/ 89 h 1583229"/>
              <a:gd name="connsiteX0" fmla="*/ 0 w 383208"/>
              <a:gd name="connsiteY0" fmla="*/ 89 h 1583229"/>
              <a:gd name="connsiteX1" fmla="*/ 6824 w 383208"/>
              <a:gd name="connsiteY1" fmla="*/ 1583229 h 1583229"/>
              <a:gd name="connsiteX2" fmla="*/ 375313 w 383208"/>
              <a:gd name="connsiteY2" fmla="*/ 1583229 h 1583229"/>
              <a:gd name="connsiteX3" fmla="*/ 286602 w 383208"/>
              <a:gd name="connsiteY3" fmla="*/ 996375 h 1583229"/>
              <a:gd name="connsiteX4" fmla="*/ 0 w 383208"/>
              <a:gd name="connsiteY4" fmla="*/ 89 h 1583229"/>
              <a:gd name="connsiteX0" fmla="*/ 0 w 380280"/>
              <a:gd name="connsiteY0" fmla="*/ 94 h 1583234"/>
              <a:gd name="connsiteX1" fmla="*/ 6824 w 380280"/>
              <a:gd name="connsiteY1" fmla="*/ 1583234 h 1583234"/>
              <a:gd name="connsiteX2" fmla="*/ 375313 w 380280"/>
              <a:gd name="connsiteY2" fmla="*/ 1583234 h 1583234"/>
              <a:gd name="connsiteX3" fmla="*/ 286602 w 380280"/>
              <a:gd name="connsiteY3" fmla="*/ 996380 h 1583234"/>
              <a:gd name="connsiteX4" fmla="*/ 0 w 380280"/>
              <a:gd name="connsiteY4" fmla="*/ 94 h 1583234"/>
              <a:gd name="connsiteX0" fmla="*/ 0 w 376907"/>
              <a:gd name="connsiteY0" fmla="*/ 527 h 1583667"/>
              <a:gd name="connsiteX1" fmla="*/ 6824 w 376907"/>
              <a:gd name="connsiteY1" fmla="*/ 1583667 h 1583667"/>
              <a:gd name="connsiteX2" fmla="*/ 375313 w 376907"/>
              <a:gd name="connsiteY2" fmla="*/ 1583667 h 1583667"/>
              <a:gd name="connsiteX3" fmla="*/ 163772 w 376907"/>
              <a:gd name="connsiteY3" fmla="*/ 450902 h 1583667"/>
              <a:gd name="connsiteX4" fmla="*/ 0 w 376907"/>
              <a:gd name="connsiteY4" fmla="*/ 527 h 1583667"/>
              <a:gd name="connsiteX0" fmla="*/ 0 w 376795"/>
              <a:gd name="connsiteY0" fmla="*/ 235 h 1583375"/>
              <a:gd name="connsiteX1" fmla="*/ 6824 w 376795"/>
              <a:gd name="connsiteY1" fmla="*/ 1583375 h 1583375"/>
              <a:gd name="connsiteX2" fmla="*/ 375313 w 376795"/>
              <a:gd name="connsiteY2" fmla="*/ 1583375 h 1583375"/>
              <a:gd name="connsiteX3" fmla="*/ 163772 w 376795"/>
              <a:gd name="connsiteY3" fmla="*/ 450610 h 1583375"/>
              <a:gd name="connsiteX4" fmla="*/ 0 w 376795"/>
              <a:gd name="connsiteY4" fmla="*/ 235 h 1583375"/>
              <a:gd name="connsiteX0" fmla="*/ 0 w 376697"/>
              <a:gd name="connsiteY0" fmla="*/ 277 h 1583417"/>
              <a:gd name="connsiteX1" fmla="*/ 6824 w 376697"/>
              <a:gd name="connsiteY1" fmla="*/ 1583417 h 1583417"/>
              <a:gd name="connsiteX2" fmla="*/ 375313 w 376697"/>
              <a:gd name="connsiteY2" fmla="*/ 1583417 h 1583417"/>
              <a:gd name="connsiteX3" fmla="*/ 163772 w 376697"/>
              <a:gd name="connsiteY3" fmla="*/ 450652 h 1583417"/>
              <a:gd name="connsiteX4" fmla="*/ 0 w 376697"/>
              <a:gd name="connsiteY4" fmla="*/ 277 h 1583417"/>
              <a:gd name="connsiteX0" fmla="*/ 0 w 377710"/>
              <a:gd name="connsiteY0" fmla="*/ 277 h 1583417"/>
              <a:gd name="connsiteX1" fmla="*/ 6824 w 377710"/>
              <a:gd name="connsiteY1" fmla="*/ 1583417 h 1583417"/>
              <a:gd name="connsiteX2" fmla="*/ 375313 w 377710"/>
              <a:gd name="connsiteY2" fmla="*/ 1583417 h 1583417"/>
              <a:gd name="connsiteX3" fmla="*/ 163772 w 377710"/>
              <a:gd name="connsiteY3" fmla="*/ 450652 h 1583417"/>
              <a:gd name="connsiteX4" fmla="*/ 0 w 377710"/>
              <a:gd name="connsiteY4" fmla="*/ 277 h 1583417"/>
              <a:gd name="connsiteX0" fmla="*/ 0 w 377868"/>
              <a:gd name="connsiteY0" fmla="*/ 285 h 1583425"/>
              <a:gd name="connsiteX1" fmla="*/ 6824 w 377868"/>
              <a:gd name="connsiteY1" fmla="*/ 1583425 h 1583425"/>
              <a:gd name="connsiteX2" fmla="*/ 375313 w 377868"/>
              <a:gd name="connsiteY2" fmla="*/ 1583425 h 1583425"/>
              <a:gd name="connsiteX3" fmla="*/ 163772 w 377868"/>
              <a:gd name="connsiteY3" fmla="*/ 450660 h 1583425"/>
              <a:gd name="connsiteX4" fmla="*/ 0 w 377868"/>
              <a:gd name="connsiteY4" fmla="*/ 285 h 1583425"/>
              <a:gd name="connsiteX0" fmla="*/ 0 w 377955"/>
              <a:gd name="connsiteY0" fmla="*/ 354 h 1549375"/>
              <a:gd name="connsiteX1" fmla="*/ 6824 w 377955"/>
              <a:gd name="connsiteY1" fmla="*/ 1549375 h 1549375"/>
              <a:gd name="connsiteX2" fmla="*/ 375313 w 377955"/>
              <a:gd name="connsiteY2" fmla="*/ 1549375 h 1549375"/>
              <a:gd name="connsiteX3" fmla="*/ 163772 w 377955"/>
              <a:gd name="connsiteY3" fmla="*/ 416610 h 1549375"/>
              <a:gd name="connsiteX4" fmla="*/ 0 w 377955"/>
              <a:gd name="connsiteY4" fmla="*/ 354 h 1549375"/>
              <a:gd name="connsiteX0" fmla="*/ 0 w 378651"/>
              <a:gd name="connsiteY0" fmla="*/ 200 h 1549221"/>
              <a:gd name="connsiteX1" fmla="*/ 6824 w 378651"/>
              <a:gd name="connsiteY1" fmla="*/ 1549221 h 1549221"/>
              <a:gd name="connsiteX2" fmla="*/ 375313 w 378651"/>
              <a:gd name="connsiteY2" fmla="*/ 1549221 h 1549221"/>
              <a:gd name="connsiteX3" fmla="*/ 204715 w 378651"/>
              <a:gd name="connsiteY3" fmla="*/ 552934 h 1549221"/>
              <a:gd name="connsiteX4" fmla="*/ 0 w 378651"/>
              <a:gd name="connsiteY4" fmla="*/ 200 h 1549221"/>
              <a:gd name="connsiteX0" fmla="*/ 0 w 378389"/>
              <a:gd name="connsiteY0" fmla="*/ 235 h 1549256"/>
              <a:gd name="connsiteX1" fmla="*/ 6824 w 378389"/>
              <a:gd name="connsiteY1" fmla="*/ 1549256 h 1549256"/>
              <a:gd name="connsiteX2" fmla="*/ 375313 w 378389"/>
              <a:gd name="connsiteY2" fmla="*/ 1549256 h 1549256"/>
              <a:gd name="connsiteX3" fmla="*/ 204715 w 378389"/>
              <a:gd name="connsiteY3" fmla="*/ 552969 h 1549256"/>
              <a:gd name="connsiteX4" fmla="*/ 0 w 378389"/>
              <a:gd name="connsiteY4" fmla="*/ 235 h 1549256"/>
              <a:gd name="connsiteX0" fmla="*/ 0 w 375313"/>
              <a:gd name="connsiteY0" fmla="*/ 235 h 1549256"/>
              <a:gd name="connsiteX1" fmla="*/ 6824 w 375313"/>
              <a:gd name="connsiteY1" fmla="*/ 1549256 h 1549256"/>
              <a:gd name="connsiteX2" fmla="*/ 375313 w 375313"/>
              <a:gd name="connsiteY2" fmla="*/ 1549256 h 1549256"/>
              <a:gd name="connsiteX3" fmla="*/ 204715 w 375313"/>
              <a:gd name="connsiteY3" fmla="*/ 552969 h 1549256"/>
              <a:gd name="connsiteX4" fmla="*/ 0 w 375313"/>
              <a:gd name="connsiteY4" fmla="*/ 235 h 1549256"/>
              <a:gd name="connsiteX0" fmla="*/ 0 w 379883"/>
              <a:gd name="connsiteY0" fmla="*/ 235 h 1549256"/>
              <a:gd name="connsiteX1" fmla="*/ 6824 w 379883"/>
              <a:gd name="connsiteY1" fmla="*/ 1549256 h 1549256"/>
              <a:gd name="connsiteX2" fmla="*/ 375313 w 379883"/>
              <a:gd name="connsiteY2" fmla="*/ 1549256 h 1549256"/>
              <a:gd name="connsiteX3" fmla="*/ 204715 w 379883"/>
              <a:gd name="connsiteY3" fmla="*/ 552969 h 1549256"/>
              <a:gd name="connsiteX4" fmla="*/ 0 w 379883"/>
              <a:gd name="connsiteY4" fmla="*/ 235 h 1549256"/>
              <a:gd name="connsiteX0" fmla="*/ 0 w 379718"/>
              <a:gd name="connsiteY0" fmla="*/ 235 h 1549256"/>
              <a:gd name="connsiteX1" fmla="*/ 6824 w 379718"/>
              <a:gd name="connsiteY1" fmla="*/ 1549256 h 1549256"/>
              <a:gd name="connsiteX2" fmla="*/ 375313 w 379718"/>
              <a:gd name="connsiteY2" fmla="*/ 1549256 h 1549256"/>
              <a:gd name="connsiteX3" fmla="*/ 204715 w 379718"/>
              <a:gd name="connsiteY3" fmla="*/ 552969 h 1549256"/>
              <a:gd name="connsiteX4" fmla="*/ 0 w 379718"/>
              <a:gd name="connsiteY4" fmla="*/ 235 h 1549256"/>
              <a:gd name="connsiteX0" fmla="*/ 0 w 380476"/>
              <a:gd name="connsiteY0" fmla="*/ 254 h 1549275"/>
              <a:gd name="connsiteX1" fmla="*/ 6824 w 380476"/>
              <a:gd name="connsiteY1" fmla="*/ 1549275 h 1549275"/>
              <a:gd name="connsiteX2" fmla="*/ 375313 w 380476"/>
              <a:gd name="connsiteY2" fmla="*/ 1549275 h 1549275"/>
              <a:gd name="connsiteX3" fmla="*/ 204715 w 380476"/>
              <a:gd name="connsiteY3" fmla="*/ 552988 h 1549275"/>
              <a:gd name="connsiteX4" fmla="*/ 0 w 380476"/>
              <a:gd name="connsiteY4" fmla="*/ 254 h 1549275"/>
              <a:gd name="connsiteX0" fmla="*/ 0 w 380972"/>
              <a:gd name="connsiteY0" fmla="*/ 254 h 1549275"/>
              <a:gd name="connsiteX1" fmla="*/ 6824 w 380972"/>
              <a:gd name="connsiteY1" fmla="*/ 1549275 h 1549275"/>
              <a:gd name="connsiteX2" fmla="*/ 375313 w 380972"/>
              <a:gd name="connsiteY2" fmla="*/ 1549275 h 1549275"/>
              <a:gd name="connsiteX3" fmla="*/ 204715 w 380972"/>
              <a:gd name="connsiteY3" fmla="*/ 552988 h 1549275"/>
              <a:gd name="connsiteX4" fmla="*/ 0 w 380972"/>
              <a:gd name="connsiteY4" fmla="*/ 254 h 1549275"/>
              <a:gd name="connsiteX0" fmla="*/ 0 w 380307"/>
              <a:gd name="connsiteY0" fmla="*/ 254 h 1549275"/>
              <a:gd name="connsiteX1" fmla="*/ 6824 w 380307"/>
              <a:gd name="connsiteY1" fmla="*/ 1549275 h 1549275"/>
              <a:gd name="connsiteX2" fmla="*/ 375313 w 380307"/>
              <a:gd name="connsiteY2" fmla="*/ 1549275 h 1549275"/>
              <a:gd name="connsiteX3" fmla="*/ 204715 w 380307"/>
              <a:gd name="connsiteY3" fmla="*/ 552988 h 1549275"/>
              <a:gd name="connsiteX4" fmla="*/ 0 w 380307"/>
              <a:gd name="connsiteY4" fmla="*/ 254 h 1549275"/>
              <a:gd name="connsiteX0" fmla="*/ 0 w 375313"/>
              <a:gd name="connsiteY0" fmla="*/ 254 h 1549275"/>
              <a:gd name="connsiteX1" fmla="*/ 6824 w 375313"/>
              <a:gd name="connsiteY1" fmla="*/ 1549275 h 1549275"/>
              <a:gd name="connsiteX2" fmla="*/ 375313 w 375313"/>
              <a:gd name="connsiteY2" fmla="*/ 1549275 h 1549275"/>
              <a:gd name="connsiteX3" fmla="*/ 204715 w 375313"/>
              <a:gd name="connsiteY3" fmla="*/ 552988 h 1549275"/>
              <a:gd name="connsiteX4" fmla="*/ 0 w 375313"/>
              <a:gd name="connsiteY4" fmla="*/ 254 h 1549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313" h="1549275">
                <a:moveTo>
                  <a:pt x="0" y="254"/>
                </a:moveTo>
                <a:cubicBezTo>
                  <a:pt x="2275" y="512045"/>
                  <a:pt x="4549" y="1037484"/>
                  <a:pt x="6824" y="1549275"/>
                </a:cubicBezTo>
                <a:lnTo>
                  <a:pt x="375313" y="1549275"/>
                </a:lnTo>
                <a:cubicBezTo>
                  <a:pt x="340056" y="1355931"/>
                  <a:pt x="269542" y="887358"/>
                  <a:pt x="204715" y="552988"/>
                </a:cubicBezTo>
                <a:cubicBezTo>
                  <a:pt x="114868" y="226579"/>
                  <a:pt x="87574" y="-8845"/>
                  <a:pt x="0" y="254"/>
                </a:cubicBezTo>
                <a:close/>
              </a:path>
            </a:pathLst>
          </a:cu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a:off x="5268601" y="4036541"/>
            <a:ext cx="3200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5552646" y="1983486"/>
            <a:ext cx="1" cy="31605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443695" y="1706324"/>
            <a:ext cx="1620957" cy="338554"/>
          </a:xfrm>
          <a:prstGeom prst="rect">
            <a:avLst/>
          </a:prstGeom>
          <a:noFill/>
        </p:spPr>
        <p:txBody>
          <a:bodyPr wrap="none" rtlCol="0">
            <a:spAutoFit/>
          </a:bodyPr>
          <a:lstStyle/>
          <a:p>
            <a:r>
              <a:rPr lang="ja-JP" altLang="en-US" sz="1600" dirty="0" smtClean="0"/>
              <a:t>加減算選択</a:t>
            </a:r>
            <a:r>
              <a:rPr lang="ja-JP" altLang="en-US" sz="1600" dirty="0"/>
              <a:t>頻度</a:t>
            </a:r>
            <a:endParaRPr kumimoji="1" lang="ja-JP" altLang="en-US" sz="1600" dirty="0"/>
          </a:p>
        </p:txBody>
      </p:sp>
      <p:sp>
        <p:nvSpPr>
          <p:cNvPr id="10" name="テキスト ボックス 9"/>
          <p:cNvSpPr txBox="1"/>
          <p:nvPr/>
        </p:nvSpPr>
        <p:spPr>
          <a:xfrm>
            <a:off x="7402201" y="4085115"/>
            <a:ext cx="1398140" cy="338554"/>
          </a:xfrm>
          <a:prstGeom prst="rect">
            <a:avLst/>
          </a:prstGeom>
          <a:noFill/>
        </p:spPr>
        <p:txBody>
          <a:bodyPr wrap="none" rtlCol="0">
            <a:spAutoFit/>
          </a:bodyPr>
          <a:lstStyle/>
          <a:p>
            <a:r>
              <a:rPr lang="ja-JP" altLang="en-US" sz="1600" dirty="0"/>
              <a:t>セル間の距離</a:t>
            </a:r>
            <a:endParaRPr kumimoji="1" lang="en-US" altLang="ja-JP" sz="1600" dirty="0" smtClean="0"/>
          </a:p>
        </p:txBody>
      </p:sp>
      <p:sp>
        <p:nvSpPr>
          <p:cNvPr id="11" name="フリーフォーム 10"/>
          <p:cNvSpPr/>
          <p:nvPr/>
        </p:nvSpPr>
        <p:spPr>
          <a:xfrm>
            <a:off x="5555205" y="2485041"/>
            <a:ext cx="2449773" cy="2164138"/>
          </a:xfrm>
          <a:custGeom>
            <a:avLst/>
            <a:gdLst>
              <a:gd name="connsiteX0" fmla="*/ 0 w 2381535"/>
              <a:gd name="connsiteY0" fmla="*/ 0 h 2360249"/>
              <a:gd name="connsiteX1" fmla="*/ 559558 w 2381535"/>
              <a:gd name="connsiteY1" fmla="*/ 2286000 h 2360249"/>
              <a:gd name="connsiteX2" fmla="*/ 1078173 w 2381535"/>
              <a:gd name="connsiteY2" fmla="*/ 1794681 h 2360249"/>
              <a:gd name="connsiteX3" fmla="*/ 2381535 w 2381535"/>
              <a:gd name="connsiteY3" fmla="*/ 1712794 h 2360249"/>
              <a:gd name="connsiteX0" fmla="*/ 0 w 2408830"/>
              <a:gd name="connsiteY0" fmla="*/ 0 h 2360249"/>
              <a:gd name="connsiteX1" fmla="*/ 559558 w 2408830"/>
              <a:gd name="connsiteY1" fmla="*/ 2286000 h 2360249"/>
              <a:gd name="connsiteX2" fmla="*/ 1078173 w 2408830"/>
              <a:gd name="connsiteY2" fmla="*/ 1794681 h 2360249"/>
              <a:gd name="connsiteX3" fmla="*/ 2408830 w 2408830"/>
              <a:gd name="connsiteY3" fmla="*/ 1712794 h 2360249"/>
              <a:gd name="connsiteX0" fmla="*/ 0 w 2408830"/>
              <a:gd name="connsiteY0" fmla="*/ 0 h 2417681"/>
              <a:gd name="connsiteX1" fmla="*/ 552735 w 2408830"/>
              <a:gd name="connsiteY1" fmla="*/ 2347415 h 2417681"/>
              <a:gd name="connsiteX2" fmla="*/ 1078173 w 2408830"/>
              <a:gd name="connsiteY2" fmla="*/ 1794681 h 2417681"/>
              <a:gd name="connsiteX3" fmla="*/ 2408830 w 2408830"/>
              <a:gd name="connsiteY3" fmla="*/ 1712794 h 2417681"/>
              <a:gd name="connsiteX0" fmla="*/ 0 w 2463421"/>
              <a:gd name="connsiteY0" fmla="*/ 0 h 2417449"/>
              <a:gd name="connsiteX1" fmla="*/ 552735 w 2463421"/>
              <a:gd name="connsiteY1" fmla="*/ 2347415 h 2417449"/>
              <a:gd name="connsiteX2" fmla="*/ 1078173 w 2463421"/>
              <a:gd name="connsiteY2" fmla="*/ 1794681 h 2417449"/>
              <a:gd name="connsiteX3" fmla="*/ 2463421 w 2463421"/>
              <a:gd name="connsiteY3" fmla="*/ 1733265 h 2417449"/>
              <a:gd name="connsiteX0" fmla="*/ 0 w 2463421"/>
              <a:gd name="connsiteY0" fmla="*/ 0 h 2422960"/>
              <a:gd name="connsiteX1" fmla="*/ 552735 w 2463421"/>
              <a:gd name="connsiteY1" fmla="*/ 2347415 h 2422960"/>
              <a:gd name="connsiteX2" fmla="*/ 1078173 w 2463421"/>
              <a:gd name="connsiteY2" fmla="*/ 1835624 h 2422960"/>
              <a:gd name="connsiteX3" fmla="*/ 2463421 w 2463421"/>
              <a:gd name="connsiteY3" fmla="*/ 1733265 h 2422960"/>
              <a:gd name="connsiteX0" fmla="*/ 0 w 2463421"/>
              <a:gd name="connsiteY0" fmla="*/ 90431 h 2506964"/>
              <a:gd name="connsiteX1" fmla="*/ 95534 w 2463421"/>
              <a:gd name="connsiteY1" fmla="*/ 199612 h 2506964"/>
              <a:gd name="connsiteX2" fmla="*/ 552735 w 2463421"/>
              <a:gd name="connsiteY2" fmla="*/ 2437846 h 2506964"/>
              <a:gd name="connsiteX3" fmla="*/ 1078173 w 2463421"/>
              <a:gd name="connsiteY3" fmla="*/ 1926055 h 2506964"/>
              <a:gd name="connsiteX4" fmla="*/ 2463421 w 2463421"/>
              <a:gd name="connsiteY4" fmla="*/ 1823696 h 2506964"/>
              <a:gd name="connsiteX0" fmla="*/ 53442 w 2516863"/>
              <a:gd name="connsiteY0" fmla="*/ 0 h 2416533"/>
              <a:gd name="connsiteX1" fmla="*/ 148976 w 2516863"/>
              <a:gd name="connsiteY1" fmla="*/ 109181 h 2416533"/>
              <a:gd name="connsiteX2" fmla="*/ 606177 w 2516863"/>
              <a:gd name="connsiteY2" fmla="*/ 2347415 h 2416533"/>
              <a:gd name="connsiteX3" fmla="*/ 1131615 w 2516863"/>
              <a:gd name="connsiteY3" fmla="*/ 1835624 h 2416533"/>
              <a:gd name="connsiteX4" fmla="*/ 2516863 w 2516863"/>
              <a:gd name="connsiteY4" fmla="*/ 1733265 h 2416533"/>
              <a:gd name="connsiteX0" fmla="*/ 0 w 2463421"/>
              <a:gd name="connsiteY0" fmla="*/ 0 h 2416533"/>
              <a:gd name="connsiteX1" fmla="*/ 95534 w 2463421"/>
              <a:gd name="connsiteY1" fmla="*/ 109181 h 2416533"/>
              <a:gd name="connsiteX2" fmla="*/ 552735 w 2463421"/>
              <a:gd name="connsiteY2" fmla="*/ 2347415 h 2416533"/>
              <a:gd name="connsiteX3" fmla="*/ 1078173 w 2463421"/>
              <a:gd name="connsiteY3" fmla="*/ 1835624 h 2416533"/>
              <a:gd name="connsiteX4" fmla="*/ 2463421 w 2463421"/>
              <a:gd name="connsiteY4" fmla="*/ 1733265 h 2416533"/>
              <a:gd name="connsiteX0" fmla="*/ 0 w 2463421"/>
              <a:gd name="connsiteY0" fmla="*/ 0 h 2414549"/>
              <a:gd name="connsiteX1" fmla="*/ 102357 w 2463421"/>
              <a:gd name="connsiteY1" fmla="*/ 143300 h 2414549"/>
              <a:gd name="connsiteX2" fmla="*/ 552735 w 2463421"/>
              <a:gd name="connsiteY2" fmla="*/ 2347415 h 2414549"/>
              <a:gd name="connsiteX3" fmla="*/ 1078173 w 2463421"/>
              <a:gd name="connsiteY3" fmla="*/ 1835624 h 2414549"/>
              <a:gd name="connsiteX4" fmla="*/ 2463421 w 2463421"/>
              <a:gd name="connsiteY4" fmla="*/ 1733265 h 2414549"/>
              <a:gd name="connsiteX0" fmla="*/ 0 w 2463421"/>
              <a:gd name="connsiteY0" fmla="*/ 0 h 2414549"/>
              <a:gd name="connsiteX1" fmla="*/ 102357 w 2463421"/>
              <a:gd name="connsiteY1" fmla="*/ 143300 h 2414549"/>
              <a:gd name="connsiteX2" fmla="*/ 552735 w 2463421"/>
              <a:gd name="connsiteY2" fmla="*/ 2347415 h 2414549"/>
              <a:gd name="connsiteX3" fmla="*/ 1078173 w 2463421"/>
              <a:gd name="connsiteY3" fmla="*/ 1835624 h 2414549"/>
              <a:gd name="connsiteX4" fmla="*/ 2463421 w 2463421"/>
              <a:gd name="connsiteY4" fmla="*/ 1733265 h 2414549"/>
              <a:gd name="connsiteX0" fmla="*/ 0 w 2463421"/>
              <a:gd name="connsiteY0" fmla="*/ 0 h 2414549"/>
              <a:gd name="connsiteX1" fmla="*/ 102357 w 2463421"/>
              <a:gd name="connsiteY1" fmla="*/ 143300 h 2414549"/>
              <a:gd name="connsiteX2" fmla="*/ 552735 w 2463421"/>
              <a:gd name="connsiteY2" fmla="*/ 2347415 h 2414549"/>
              <a:gd name="connsiteX3" fmla="*/ 1078173 w 2463421"/>
              <a:gd name="connsiteY3" fmla="*/ 1835624 h 2414549"/>
              <a:gd name="connsiteX4" fmla="*/ 2463421 w 2463421"/>
              <a:gd name="connsiteY4" fmla="*/ 1733265 h 2414549"/>
              <a:gd name="connsiteX0" fmla="*/ 0 w 2463421"/>
              <a:gd name="connsiteY0" fmla="*/ 0 h 2414549"/>
              <a:gd name="connsiteX1" fmla="*/ 102357 w 2463421"/>
              <a:gd name="connsiteY1" fmla="*/ 143300 h 2414549"/>
              <a:gd name="connsiteX2" fmla="*/ 552735 w 2463421"/>
              <a:gd name="connsiteY2" fmla="*/ 2347415 h 2414549"/>
              <a:gd name="connsiteX3" fmla="*/ 1078173 w 2463421"/>
              <a:gd name="connsiteY3" fmla="*/ 1835624 h 2414549"/>
              <a:gd name="connsiteX4" fmla="*/ 2463421 w 2463421"/>
              <a:gd name="connsiteY4" fmla="*/ 1733265 h 2414549"/>
              <a:gd name="connsiteX0" fmla="*/ 0 w 2463421"/>
              <a:gd name="connsiteY0" fmla="*/ 0 h 2414549"/>
              <a:gd name="connsiteX1" fmla="*/ 102357 w 2463421"/>
              <a:gd name="connsiteY1" fmla="*/ 143300 h 2414549"/>
              <a:gd name="connsiteX2" fmla="*/ 552735 w 2463421"/>
              <a:gd name="connsiteY2" fmla="*/ 2347415 h 2414549"/>
              <a:gd name="connsiteX3" fmla="*/ 1078173 w 2463421"/>
              <a:gd name="connsiteY3" fmla="*/ 1835624 h 2414549"/>
              <a:gd name="connsiteX4" fmla="*/ 2463421 w 2463421"/>
              <a:gd name="connsiteY4" fmla="*/ 1733265 h 2414549"/>
              <a:gd name="connsiteX0" fmla="*/ 0 w 2463421"/>
              <a:gd name="connsiteY0" fmla="*/ 0 h 2414549"/>
              <a:gd name="connsiteX1" fmla="*/ 102357 w 2463421"/>
              <a:gd name="connsiteY1" fmla="*/ 143300 h 2414549"/>
              <a:gd name="connsiteX2" fmla="*/ 552735 w 2463421"/>
              <a:gd name="connsiteY2" fmla="*/ 2347415 h 2414549"/>
              <a:gd name="connsiteX3" fmla="*/ 1078173 w 2463421"/>
              <a:gd name="connsiteY3" fmla="*/ 1835624 h 2414549"/>
              <a:gd name="connsiteX4" fmla="*/ 2463421 w 2463421"/>
              <a:gd name="connsiteY4" fmla="*/ 1733265 h 2414549"/>
              <a:gd name="connsiteX0" fmla="*/ 0 w 2463421"/>
              <a:gd name="connsiteY0" fmla="*/ 0 h 2404424"/>
              <a:gd name="connsiteX1" fmla="*/ 150124 w 2463421"/>
              <a:gd name="connsiteY1" fmla="*/ 320720 h 2404424"/>
              <a:gd name="connsiteX2" fmla="*/ 552735 w 2463421"/>
              <a:gd name="connsiteY2" fmla="*/ 2347415 h 2404424"/>
              <a:gd name="connsiteX3" fmla="*/ 1078173 w 2463421"/>
              <a:gd name="connsiteY3" fmla="*/ 1835624 h 2404424"/>
              <a:gd name="connsiteX4" fmla="*/ 2463421 w 2463421"/>
              <a:gd name="connsiteY4" fmla="*/ 1733265 h 2404424"/>
              <a:gd name="connsiteX0" fmla="*/ 0 w 2463421"/>
              <a:gd name="connsiteY0" fmla="*/ 0 h 2404424"/>
              <a:gd name="connsiteX1" fmla="*/ 150124 w 2463421"/>
              <a:gd name="connsiteY1" fmla="*/ 320720 h 2404424"/>
              <a:gd name="connsiteX2" fmla="*/ 552735 w 2463421"/>
              <a:gd name="connsiteY2" fmla="*/ 2347415 h 2404424"/>
              <a:gd name="connsiteX3" fmla="*/ 1078173 w 2463421"/>
              <a:gd name="connsiteY3" fmla="*/ 1835624 h 2404424"/>
              <a:gd name="connsiteX4" fmla="*/ 2463421 w 2463421"/>
              <a:gd name="connsiteY4" fmla="*/ 1733265 h 2404424"/>
              <a:gd name="connsiteX0" fmla="*/ 0 w 2463421"/>
              <a:gd name="connsiteY0" fmla="*/ 0 h 2394678"/>
              <a:gd name="connsiteX1" fmla="*/ 211539 w 2463421"/>
              <a:gd name="connsiteY1" fmla="*/ 498141 h 2394678"/>
              <a:gd name="connsiteX2" fmla="*/ 552735 w 2463421"/>
              <a:gd name="connsiteY2" fmla="*/ 2347415 h 2394678"/>
              <a:gd name="connsiteX3" fmla="*/ 1078173 w 2463421"/>
              <a:gd name="connsiteY3" fmla="*/ 1835624 h 2394678"/>
              <a:gd name="connsiteX4" fmla="*/ 2463421 w 2463421"/>
              <a:gd name="connsiteY4" fmla="*/ 1733265 h 2394678"/>
              <a:gd name="connsiteX0" fmla="*/ 0 w 2463421"/>
              <a:gd name="connsiteY0" fmla="*/ 0 h 2394312"/>
              <a:gd name="connsiteX1" fmla="*/ 150124 w 2463421"/>
              <a:gd name="connsiteY1" fmla="*/ 504965 h 2394312"/>
              <a:gd name="connsiteX2" fmla="*/ 552735 w 2463421"/>
              <a:gd name="connsiteY2" fmla="*/ 2347415 h 2394312"/>
              <a:gd name="connsiteX3" fmla="*/ 1078173 w 2463421"/>
              <a:gd name="connsiteY3" fmla="*/ 1835624 h 2394312"/>
              <a:gd name="connsiteX4" fmla="*/ 2463421 w 2463421"/>
              <a:gd name="connsiteY4" fmla="*/ 1733265 h 2394312"/>
              <a:gd name="connsiteX0" fmla="*/ 0 w 2449773"/>
              <a:gd name="connsiteY0" fmla="*/ 0 h 2182772"/>
              <a:gd name="connsiteX1" fmla="*/ 136476 w 2449773"/>
              <a:gd name="connsiteY1" fmla="*/ 293425 h 2182772"/>
              <a:gd name="connsiteX2" fmla="*/ 539087 w 2449773"/>
              <a:gd name="connsiteY2" fmla="*/ 2135875 h 2182772"/>
              <a:gd name="connsiteX3" fmla="*/ 1064525 w 2449773"/>
              <a:gd name="connsiteY3" fmla="*/ 1624084 h 2182772"/>
              <a:gd name="connsiteX4" fmla="*/ 2449773 w 2449773"/>
              <a:gd name="connsiteY4" fmla="*/ 1521725 h 2182772"/>
              <a:gd name="connsiteX0" fmla="*/ 0 w 2449773"/>
              <a:gd name="connsiteY0" fmla="*/ 0 h 2182772"/>
              <a:gd name="connsiteX1" fmla="*/ 136476 w 2449773"/>
              <a:gd name="connsiteY1" fmla="*/ 293425 h 2182772"/>
              <a:gd name="connsiteX2" fmla="*/ 539087 w 2449773"/>
              <a:gd name="connsiteY2" fmla="*/ 2135875 h 2182772"/>
              <a:gd name="connsiteX3" fmla="*/ 1064525 w 2449773"/>
              <a:gd name="connsiteY3" fmla="*/ 1624084 h 2182772"/>
              <a:gd name="connsiteX4" fmla="*/ 2449773 w 2449773"/>
              <a:gd name="connsiteY4" fmla="*/ 1521725 h 2182772"/>
              <a:gd name="connsiteX0" fmla="*/ 0 w 2449773"/>
              <a:gd name="connsiteY0" fmla="*/ 0 h 2164138"/>
              <a:gd name="connsiteX1" fmla="*/ 218362 w 2449773"/>
              <a:gd name="connsiteY1" fmla="*/ 661915 h 2164138"/>
              <a:gd name="connsiteX2" fmla="*/ 539087 w 2449773"/>
              <a:gd name="connsiteY2" fmla="*/ 2135875 h 2164138"/>
              <a:gd name="connsiteX3" fmla="*/ 1064525 w 2449773"/>
              <a:gd name="connsiteY3" fmla="*/ 1624084 h 2164138"/>
              <a:gd name="connsiteX4" fmla="*/ 2449773 w 2449773"/>
              <a:gd name="connsiteY4" fmla="*/ 1521725 h 2164138"/>
              <a:gd name="connsiteX0" fmla="*/ 0 w 2449773"/>
              <a:gd name="connsiteY0" fmla="*/ 0 h 2164138"/>
              <a:gd name="connsiteX1" fmla="*/ 218362 w 2449773"/>
              <a:gd name="connsiteY1" fmla="*/ 661915 h 2164138"/>
              <a:gd name="connsiteX2" fmla="*/ 539087 w 2449773"/>
              <a:gd name="connsiteY2" fmla="*/ 2135875 h 2164138"/>
              <a:gd name="connsiteX3" fmla="*/ 1064525 w 2449773"/>
              <a:gd name="connsiteY3" fmla="*/ 1624084 h 2164138"/>
              <a:gd name="connsiteX4" fmla="*/ 2449773 w 2449773"/>
              <a:gd name="connsiteY4" fmla="*/ 1521725 h 2164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9773" h="2164138">
                <a:moveTo>
                  <a:pt x="0" y="0"/>
                </a:moveTo>
                <a:cubicBezTo>
                  <a:pt x="108044" y="13648"/>
                  <a:pt x="194480" y="523163"/>
                  <a:pt x="218362" y="661915"/>
                </a:cubicBezTo>
                <a:cubicBezTo>
                  <a:pt x="310484" y="1053151"/>
                  <a:pt x="398060" y="1975514"/>
                  <a:pt x="539087" y="2135875"/>
                </a:cubicBezTo>
                <a:cubicBezTo>
                  <a:pt x="680114" y="2296236"/>
                  <a:pt x="746078" y="1726442"/>
                  <a:pt x="1064525" y="1624084"/>
                </a:cubicBezTo>
                <a:cubicBezTo>
                  <a:pt x="1382972" y="1521726"/>
                  <a:pt x="1949923" y="1514901"/>
                  <a:pt x="2449773" y="1521725"/>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a:off x="5649601" y="3355086"/>
            <a:ext cx="0" cy="1600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6259201" y="4193286"/>
            <a:ext cx="2275"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5555205" y="4853190"/>
            <a:ext cx="703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5593269" y="4895581"/>
            <a:ext cx="1107996" cy="461665"/>
          </a:xfrm>
          <a:prstGeom prst="rect">
            <a:avLst/>
          </a:prstGeom>
          <a:noFill/>
        </p:spPr>
        <p:txBody>
          <a:bodyPr wrap="none" rtlCol="0">
            <a:spAutoFit/>
          </a:bodyPr>
          <a:lstStyle/>
          <a:p>
            <a:r>
              <a:rPr lang="ja-JP" altLang="en-US" sz="1200" dirty="0"/>
              <a:t>重心</a:t>
            </a:r>
            <a:r>
              <a:rPr kumimoji="1" lang="ja-JP" altLang="en-US" sz="1200" dirty="0" smtClean="0"/>
              <a:t>距離の比</a:t>
            </a:r>
            <a:endParaRPr kumimoji="1" lang="en-US" altLang="ja-JP" sz="1200" dirty="0" smtClean="0"/>
          </a:p>
          <a:p>
            <a:r>
              <a:rPr lang="en-US" altLang="ja-JP" sz="1200" dirty="0"/>
              <a:t>2</a:t>
            </a:r>
            <a:r>
              <a:rPr lang="ja-JP" altLang="en-US" sz="1200" dirty="0"/>
              <a:t>：</a:t>
            </a:r>
            <a:r>
              <a:rPr lang="en-US" altLang="ja-JP" sz="1200" dirty="0"/>
              <a:t>10</a:t>
            </a:r>
            <a:endParaRPr kumimoji="1" lang="ja-JP" altLang="en-US" sz="1200" dirty="0"/>
          </a:p>
        </p:txBody>
      </p:sp>
      <p:cxnSp>
        <p:nvCxnSpPr>
          <p:cNvPr id="16" name="直線コネクタ 15"/>
          <p:cNvCxnSpPr/>
          <p:nvPr/>
        </p:nvCxnSpPr>
        <p:spPr>
          <a:xfrm flipH="1">
            <a:off x="5421001" y="2477962"/>
            <a:ext cx="7801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V="1">
            <a:off x="7009259" y="3567110"/>
            <a:ext cx="0" cy="816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H="1" flipV="1">
            <a:off x="5923125" y="3523921"/>
            <a:ext cx="569" cy="8979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flipV="1">
            <a:off x="5116201" y="4649179"/>
            <a:ext cx="1049172" cy="126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a:off x="5742861" y="2630362"/>
            <a:ext cx="1037230" cy="2675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H="1" flipV="1">
            <a:off x="6353597" y="4344548"/>
            <a:ext cx="896204" cy="6107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7173601" y="4836234"/>
            <a:ext cx="1590500" cy="307777"/>
          </a:xfrm>
          <a:prstGeom prst="rect">
            <a:avLst/>
          </a:prstGeom>
          <a:noFill/>
        </p:spPr>
        <p:txBody>
          <a:bodyPr wrap="none" rtlCol="0">
            <a:spAutoFit/>
          </a:bodyPr>
          <a:lstStyle/>
          <a:p>
            <a:r>
              <a:rPr lang="ja-JP" altLang="en-US" sz="1400" dirty="0"/>
              <a:t>減算</a:t>
            </a:r>
            <a:r>
              <a:rPr lang="ja-JP" altLang="en-US" sz="1400" dirty="0" smtClean="0"/>
              <a:t>する</a:t>
            </a:r>
            <a:r>
              <a:rPr lang="ja-JP" altLang="en-US" sz="1400" dirty="0"/>
              <a:t>選択頻度</a:t>
            </a:r>
            <a:endParaRPr kumimoji="1" lang="en-US" altLang="ja-JP" sz="1400" dirty="0" smtClean="0"/>
          </a:p>
        </p:txBody>
      </p:sp>
      <p:sp>
        <p:nvSpPr>
          <p:cNvPr id="23" name="テキスト ボックス 22"/>
          <p:cNvSpPr txBox="1"/>
          <p:nvPr/>
        </p:nvSpPr>
        <p:spPr>
          <a:xfrm>
            <a:off x="6726101" y="2462399"/>
            <a:ext cx="1590500" cy="307777"/>
          </a:xfrm>
          <a:prstGeom prst="rect">
            <a:avLst/>
          </a:prstGeom>
          <a:noFill/>
        </p:spPr>
        <p:txBody>
          <a:bodyPr wrap="none" rtlCol="0">
            <a:spAutoFit/>
          </a:bodyPr>
          <a:lstStyle/>
          <a:p>
            <a:r>
              <a:rPr lang="ja-JP" altLang="en-US" sz="1400" dirty="0"/>
              <a:t>加算</a:t>
            </a:r>
            <a:r>
              <a:rPr lang="ja-JP" altLang="en-US" sz="1400" dirty="0" smtClean="0"/>
              <a:t>する</a:t>
            </a:r>
            <a:r>
              <a:rPr lang="ja-JP" altLang="en-US" sz="1400" dirty="0"/>
              <a:t>選択頻度</a:t>
            </a:r>
            <a:endParaRPr kumimoji="1" lang="en-US" altLang="ja-JP" sz="1400" dirty="0" smtClean="0"/>
          </a:p>
        </p:txBody>
      </p:sp>
      <p:sp>
        <p:nvSpPr>
          <p:cNvPr id="24" name="テキスト ボックス 23"/>
          <p:cNvSpPr txBox="1"/>
          <p:nvPr/>
        </p:nvSpPr>
        <p:spPr>
          <a:xfrm>
            <a:off x="5649601" y="2239887"/>
            <a:ext cx="1680268" cy="276999"/>
          </a:xfrm>
          <a:prstGeom prst="rect">
            <a:avLst/>
          </a:prstGeom>
          <a:noFill/>
        </p:spPr>
        <p:txBody>
          <a:bodyPr wrap="none" rtlCol="0">
            <a:spAutoFit/>
          </a:bodyPr>
          <a:lstStyle/>
          <a:p>
            <a:r>
              <a:rPr lang="ja-JP" altLang="en-US" sz="1200" dirty="0" smtClean="0"/>
              <a:t>選択頻度加算最大値</a:t>
            </a:r>
            <a:r>
              <a:rPr lang="en-US" altLang="ja-JP" sz="1200" dirty="0" smtClean="0"/>
              <a:t>C</a:t>
            </a:r>
            <a:endParaRPr kumimoji="1" lang="en-US" altLang="ja-JP" sz="1200" dirty="0" smtClean="0"/>
          </a:p>
        </p:txBody>
      </p:sp>
      <p:sp>
        <p:nvSpPr>
          <p:cNvPr id="25" name="テキスト ボックス 24"/>
          <p:cNvSpPr txBox="1"/>
          <p:nvPr/>
        </p:nvSpPr>
        <p:spPr>
          <a:xfrm>
            <a:off x="4371687" y="4373487"/>
            <a:ext cx="1277914" cy="276999"/>
          </a:xfrm>
          <a:prstGeom prst="rect">
            <a:avLst/>
          </a:prstGeom>
          <a:noFill/>
        </p:spPr>
        <p:txBody>
          <a:bodyPr wrap="none" rtlCol="0">
            <a:spAutoFit/>
          </a:bodyPr>
          <a:lstStyle/>
          <a:p>
            <a:r>
              <a:rPr lang="ja-JP" altLang="en-US" sz="1200" dirty="0"/>
              <a:t>減算</a:t>
            </a:r>
            <a:r>
              <a:rPr lang="ja-JP" altLang="en-US" sz="1200" dirty="0" smtClean="0"/>
              <a:t>最大値</a:t>
            </a:r>
            <a:r>
              <a:rPr lang="en-US" altLang="ja-JP" sz="1200" dirty="0" smtClean="0"/>
              <a:t>0.4C</a:t>
            </a:r>
            <a:endParaRPr kumimoji="1" lang="en-US" altLang="ja-JP" sz="1200" dirty="0" smtClean="0"/>
          </a:p>
        </p:txBody>
      </p:sp>
      <p:sp>
        <p:nvSpPr>
          <p:cNvPr id="26" name="テキスト ボックス 25"/>
          <p:cNvSpPr txBox="1"/>
          <p:nvPr/>
        </p:nvSpPr>
        <p:spPr>
          <a:xfrm>
            <a:off x="6945001" y="3763887"/>
            <a:ext cx="304892" cy="276999"/>
          </a:xfrm>
          <a:prstGeom prst="rect">
            <a:avLst/>
          </a:prstGeom>
          <a:noFill/>
        </p:spPr>
        <p:txBody>
          <a:bodyPr wrap="none" rtlCol="0">
            <a:spAutoFit/>
          </a:bodyPr>
          <a:lstStyle/>
          <a:p>
            <a:r>
              <a:rPr kumimoji="1" lang="en-US" altLang="ja-JP" sz="1200" dirty="0" smtClean="0"/>
              <a:t>Q</a:t>
            </a:r>
          </a:p>
        </p:txBody>
      </p:sp>
      <p:sp>
        <p:nvSpPr>
          <p:cNvPr id="27" name="テキスト ボックス 26"/>
          <p:cNvSpPr txBox="1"/>
          <p:nvPr/>
        </p:nvSpPr>
        <p:spPr>
          <a:xfrm>
            <a:off x="5878109" y="3763887"/>
            <a:ext cx="603050" cy="276999"/>
          </a:xfrm>
          <a:prstGeom prst="rect">
            <a:avLst/>
          </a:prstGeom>
          <a:noFill/>
        </p:spPr>
        <p:txBody>
          <a:bodyPr wrap="none" rtlCol="0">
            <a:spAutoFit/>
          </a:bodyPr>
          <a:lstStyle/>
          <a:p>
            <a:r>
              <a:rPr kumimoji="1" lang="en-US" altLang="ja-JP" sz="1200" dirty="0" smtClean="0"/>
              <a:t>0.18Q</a:t>
            </a:r>
          </a:p>
        </p:txBody>
      </p:sp>
      <p:sp>
        <p:nvSpPr>
          <p:cNvPr id="28" name="Line 44"/>
          <p:cNvSpPr>
            <a:spLocks noChangeShapeType="1"/>
          </p:cNvSpPr>
          <p:nvPr/>
        </p:nvSpPr>
        <p:spPr bwMode="auto">
          <a:xfrm flipV="1">
            <a:off x="759146" y="1741232"/>
            <a:ext cx="0" cy="3061436"/>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 name="Line 45"/>
          <p:cNvSpPr>
            <a:spLocks noChangeShapeType="1"/>
          </p:cNvSpPr>
          <p:nvPr/>
        </p:nvSpPr>
        <p:spPr bwMode="auto">
          <a:xfrm flipV="1">
            <a:off x="759146" y="4802667"/>
            <a:ext cx="3589512" cy="1"/>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mc:AlternateContent xmlns:mc="http://schemas.openxmlformats.org/markup-compatibility/2006" xmlns:a14="http://schemas.microsoft.com/office/drawing/2010/main">
        <mc:Choice Requires="a14">
          <p:sp>
            <p:nvSpPr>
              <p:cNvPr id="30" name="テキスト ボックス 29"/>
              <p:cNvSpPr txBox="1"/>
              <p:nvPr/>
            </p:nvSpPr>
            <p:spPr>
              <a:xfrm>
                <a:off x="366660" y="1752526"/>
                <a:ext cx="517811" cy="5116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a:rPr>
                        <m:t>𝜃</m:t>
                      </m:r>
                    </m:oMath>
                  </m:oMathPara>
                </a14:m>
                <a:endParaRPr kumimoji="1" lang="ja-JP" altLang="en-US" dirty="0"/>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366660" y="1752526"/>
                <a:ext cx="517811" cy="511669"/>
              </a:xfrm>
              <a:prstGeom prst="rect">
                <a:avLst/>
              </a:prstGeom>
              <a:blipFill rotWithShape="1">
                <a:blip r:embed="rId2" cstate="print"/>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テキスト ボックス 30"/>
              <p:cNvSpPr txBox="1"/>
              <p:nvPr/>
            </p:nvSpPr>
            <p:spPr>
              <a:xfrm>
                <a:off x="3819566" y="4345241"/>
                <a:ext cx="517811" cy="5294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ja-JP" altLang="en-US" i="1" smtClean="0">
                              <a:latin typeface="Cambria Math"/>
                            </a:rPr>
                          </m:ctrlPr>
                        </m:accPr>
                        <m:e>
                          <m:r>
                            <a:rPr kumimoji="1" lang="ja-JP" altLang="en-US" i="1" smtClean="0">
                              <a:latin typeface="Cambria Math"/>
                            </a:rPr>
                            <m:t>𝜃</m:t>
                          </m:r>
                        </m:e>
                      </m:acc>
                    </m:oMath>
                  </m:oMathPara>
                </a14:m>
                <a:endParaRPr kumimoji="1" lang="ja-JP" altLang="en-US" dirty="0"/>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3819566" y="4345241"/>
                <a:ext cx="517811" cy="529435"/>
              </a:xfrm>
              <a:prstGeom prst="rect">
                <a:avLst/>
              </a:prstGeom>
              <a:blipFill rotWithShape="1">
                <a:blip r:embed="rId3" cstate="print"/>
                <a:stretch>
                  <a:fillRect/>
                </a:stretch>
              </a:blipFill>
            </p:spPr>
            <p:txBody>
              <a:bodyPr/>
              <a:lstStyle/>
              <a:p>
                <a:r>
                  <a:rPr lang="ja-JP" altLang="en-US">
                    <a:noFill/>
                  </a:rPr>
                  <a:t> </a:t>
                </a:r>
              </a:p>
            </p:txBody>
          </p:sp>
        </mc:Fallback>
      </mc:AlternateContent>
      <p:sp>
        <p:nvSpPr>
          <p:cNvPr id="32" name="円/楕円 31"/>
          <p:cNvSpPr/>
          <p:nvPr/>
        </p:nvSpPr>
        <p:spPr>
          <a:xfrm>
            <a:off x="1108298" y="2489319"/>
            <a:ext cx="2304255" cy="22633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2194104" y="3477113"/>
            <a:ext cx="204780" cy="2111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矢印コネクタ 33"/>
          <p:cNvCxnSpPr>
            <a:stCxn id="4" idx="6"/>
          </p:cNvCxnSpPr>
          <p:nvPr/>
        </p:nvCxnSpPr>
        <p:spPr>
          <a:xfrm flipH="1" flipV="1">
            <a:off x="2254185" y="3582680"/>
            <a:ext cx="1158369" cy="31856"/>
          </a:xfrm>
          <a:prstGeom prst="straightConnector1">
            <a:avLst/>
          </a:prstGeom>
          <a:ln w="28575">
            <a:solidFill>
              <a:srgbClr val="00B0F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2665925" y="3101724"/>
            <a:ext cx="338055" cy="334626"/>
          </a:xfrm>
          <a:prstGeom prst="rect">
            <a:avLst/>
          </a:prstGeom>
          <a:solidFill>
            <a:schemeClr val="bg1">
              <a:alpha val="40000"/>
            </a:schemeClr>
          </a:solidFill>
        </p:spPr>
        <p:txBody>
          <a:bodyPr wrap="square" rtlCol="0">
            <a:spAutoFit/>
          </a:bodyPr>
          <a:lstStyle/>
          <a:p>
            <a:r>
              <a:rPr kumimoji="1" lang="en-US" altLang="ja-JP" dirty="0" smtClean="0"/>
              <a:t>Q</a:t>
            </a:r>
          </a:p>
        </p:txBody>
      </p:sp>
      <p:sp>
        <p:nvSpPr>
          <p:cNvPr id="36" name="テキスト ボックス 35"/>
          <p:cNvSpPr txBox="1"/>
          <p:nvPr/>
        </p:nvSpPr>
        <p:spPr>
          <a:xfrm>
            <a:off x="303397" y="5441448"/>
            <a:ext cx="8512267" cy="707886"/>
          </a:xfrm>
          <a:prstGeom prst="rect">
            <a:avLst/>
          </a:prstGeom>
          <a:noFill/>
        </p:spPr>
        <p:txBody>
          <a:bodyPr wrap="none" rtlCol="0">
            <a:spAutoFit/>
          </a:bodyPr>
          <a:lstStyle/>
          <a:p>
            <a:r>
              <a:rPr kumimoji="1" lang="ja-JP" altLang="en-US" sz="2000" dirty="0" smtClean="0"/>
              <a:t>知識空間を更新するにあたって，知識空間内の選択頻度の総量を一定に保つ</a:t>
            </a:r>
            <a:endParaRPr kumimoji="1" lang="en-US" altLang="ja-JP" sz="2000" dirty="0" smtClean="0"/>
          </a:p>
          <a:p>
            <a:r>
              <a:rPr kumimoji="1" lang="ja-JP" altLang="en-US" sz="2000" dirty="0" smtClean="0"/>
              <a:t>そのため，セルに選択頻度を加算した分，離れたセルから減算する</a:t>
            </a:r>
            <a:endParaRPr kumimoji="1" lang="ja-JP" altLang="en-US" sz="2000" dirty="0"/>
          </a:p>
        </p:txBody>
      </p:sp>
      <p:sp>
        <p:nvSpPr>
          <p:cNvPr id="37" name="テキスト ボックス 36"/>
          <p:cNvSpPr txBox="1"/>
          <p:nvPr/>
        </p:nvSpPr>
        <p:spPr>
          <a:xfrm>
            <a:off x="1695937" y="4802668"/>
            <a:ext cx="1415772" cy="461665"/>
          </a:xfrm>
          <a:prstGeom prst="rect">
            <a:avLst/>
          </a:prstGeom>
          <a:noFill/>
        </p:spPr>
        <p:txBody>
          <a:bodyPr wrap="none" rtlCol="0">
            <a:spAutoFit/>
          </a:bodyPr>
          <a:lstStyle/>
          <a:p>
            <a:r>
              <a:rPr kumimoji="1" lang="ja-JP" altLang="en-US" sz="2400" dirty="0" smtClean="0"/>
              <a:t>知識空間</a:t>
            </a:r>
            <a:endParaRPr kumimoji="1" lang="ja-JP" altLang="en-US" sz="2400" dirty="0"/>
          </a:p>
        </p:txBody>
      </p:sp>
      <p:sp>
        <p:nvSpPr>
          <p:cNvPr id="38" name="テキスト ボックス 37"/>
          <p:cNvSpPr txBox="1"/>
          <p:nvPr/>
        </p:nvSpPr>
        <p:spPr>
          <a:xfrm>
            <a:off x="437273" y="908720"/>
            <a:ext cx="8224549" cy="646331"/>
          </a:xfrm>
          <a:prstGeom prst="rect">
            <a:avLst/>
          </a:prstGeom>
          <a:noFill/>
        </p:spPr>
        <p:txBody>
          <a:bodyPr wrap="square" rtlCol="0">
            <a:spAutoFit/>
          </a:bodyPr>
          <a:lstStyle/>
          <a:p>
            <a:r>
              <a:rPr kumimoji="1" lang="ja-JP" altLang="en-US" dirty="0" smtClean="0"/>
              <a:t>知識空間内の選択頻度の大きさは，ロボットの動作生成に影響を与えるため，教示回数によって選択頻度が大きく変化しない更新方法が必要になる</a:t>
            </a:r>
            <a:endParaRPr kumimoji="1" lang="ja-JP" altLang="en-US" dirty="0"/>
          </a:p>
        </p:txBody>
      </p:sp>
    </p:spTree>
    <p:extLst>
      <p:ext uri="{BB962C8B-B14F-4D97-AF65-F5344CB8AC3E}">
        <p14:creationId xmlns:p14="http://schemas.microsoft.com/office/powerpoint/2010/main" val="2879704663"/>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315416"/>
            <a:ext cx="8041440" cy="1442674"/>
          </a:xfrm>
        </p:spPr>
        <p:txBody>
          <a:bodyPr>
            <a:normAutofit/>
          </a:bodyPr>
          <a:lstStyle/>
          <a:p>
            <a:r>
              <a:rPr lang="ja-JP" altLang="en-US" dirty="0" smtClean="0"/>
              <a:t>各セルの選択頻度更新</a:t>
            </a:r>
            <a:endParaRPr kumimoji="1" lang="ja-JP" altLang="en-US" dirty="0"/>
          </a:p>
        </p:txBody>
      </p:sp>
      <mc:AlternateContent xmlns:mc="http://schemas.openxmlformats.org/markup-compatibility/2006" xmlns:a14="http://schemas.microsoft.com/office/drawing/2010/main">
        <mc:Choice Requires="a14">
          <p:sp>
            <p:nvSpPr>
              <p:cNvPr id="4" name="テキスト ボックス 3"/>
              <p:cNvSpPr txBox="1"/>
              <p:nvPr/>
            </p:nvSpPr>
            <p:spPr>
              <a:xfrm>
                <a:off x="1265062" y="898492"/>
                <a:ext cx="7051353" cy="13989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i="1" smtClean="0">
                              <a:latin typeface="Cambria Math"/>
                            </a:rPr>
                          </m:ctrlPr>
                        </m:sSubPr>
                        <m:e>
                          <m:r>
                            <a:rPr kumimoji="1" lang="en-US" altLang="ja-JP" sz="1400" b="0" i="1" smtClean="0">
                              <a:latin typeface="Cambria Math"/>
                            </a:rPr>
                            <m:t>𝑢</m:t>
                          </m:r>
                        </m:e>
                        <m:sub>
                          <m:sSub>
                            <m:sSubPr>
                              <m:ctrlPr>
                                <a:rPr kumimoji="1" lang="en-US" altLang="ja-JP" sz="1400" i="1" smtClean="0">
                                  <a:latin typeface="Cambria Math"/>
                                </a:rPr>
                              </m:ctrlPr>
                            </m:sSubPr>
                            <m:e>
                              <m:r>
                                <a:rPr kumimoji="1" lang="en-US" altLang="ja-JP" sz="1400" b="0" i="1" smtClean="0">
                                  <a:latin typeface="Cambria Math"/>
                                </a:rPr>
                                <m:t>𝑖</m:t>
                              </m:r>
                            </m:e>
                            <m:sub>
                              <m:r>
                                <a:rPr kumimoji="1" lang="en-US" altLang="ja-JP" sz="1400" b="0" i="1" smtClean="0">
                                  <a:latin typeface="Cambria Math"/>
                                </a:rPr>
                                <m:t>1</m:t>
                              </m:r>
                            </m:sub>
                          </m:sSub>
                          <m:r>
                            <a:rPr kumimoji="1" lang="en-US" altLang="ja-JP" sz="1400" b="0" i="1" smtClean="0">
                              <a:latin typeface="Cambria Math"/>
                            </a:rPr>
                            <m:t>,</m:t>
                          </m:r>
                          <m:sSub>
                            <m:sSubPr>
                              <m:ctrlPr>
                                <a:rPr kumimoji="1" lang="en-US" altLang="ja-JP" sz="1400" b="0" i="1" smtClean="0">
                                  <a:latin typeface="Cambria Math"/>
                                </a:rPr>
                              </m:ctrlPr>
                            </m:sSubPr>
                            <m:e>
                              <m:r>
                                <a:rPr kumimoji="1" lang="en-US" altLang="ja-JP" sz="1400" b="0" i="1" smtClean="0">
                                  <a:latin typeface="Cambria Math"/>
                                </a:rPr>
                                <m:t>𝑖</m:t>
                              </m:r>
                            </m:e>
                            <m:sub>
                              <m:r>
                                <a:rPr kumimoji="1" lang="en-US" altLang="ja-JP" sz="1400" b="0" i="1" smtClean="0">
                                  <a:latin typeface="Cambria Math"/>
                                </a:rPr>
                                <m:t>2</m:t>
                              </m:r>
                            </m:sub>
                          </m:sSub>
                        </m:sub>
                      </m:sSub>
                      <m:r>
                        <a:rPr kumimoji="1" lang="en-US" altLang="ja-JP" sz="1400" b="0" i="1" smtClean="0">
                          <a:latin typeface="Cambria Math"/>
                        </a:rPr>
                        <m:t>=</m:t>
                      </m:r>
                      <m:d>
                        <m:dPr>
                          <m:begChr m:val="{"/>
                          <m:endChr m:val=""/>
                          <m:ctrlPr>
                            <a:rPr kumimoji="1" lang="en-US" altLang="ja-JP" sz="1400" b="0" i="1" smtClean="0">
                              <a:latin typeface="Cambria Math"/>
                            </a:rPr>
                          </m:ctrlPr>
                        </m:dPr>
                        <m:e>
                          <m:m>
                            <m:mPr>
                              <m:mcs>
                                <m:mc>
                                  <m:mcPr>
                                    <m:count m:val="2"/>
                                    <m:mcJc m:val="center"/>
                                  </m:mcPr>
                                </m:mc>
                              </m:mcs>
                              <m:ctrlPr>
                                <a:rPr kumimoji="1" lang="en-US" altLang="ja-JP" sz="1400" b="0" i="1" smtClean="0">
                                  <a:latin typeface="Cambria Math"/>
                                </a:rPr>
                              </m:ctrlPr>
                            </m:mPr>
                            <m:mr>
                              <m:e>
                                <m:d>
                                  <m:dPr>
                                    <m:ctrlPr>
                                      <a:rPr kumimoji="1" lang="en-US" altLang="ja-JP" sz="1400" b="0" i="1" smtClean="0">
                                        <a:latin typeface="Cambria Math"/>
                                      </a:rPr>
                                    </m:ctrlPr>
                                  </m:dPr>
                                  <m:e>
                                    <m:f>
                                      <m:fPr>
                                        <m:ctrlPr>
                                          <a:rPr kumimoji="1" lang="en-US" altLang="ja-JP" sz="1400" b="0" i="1" smtClean="0">
                                            <a:latin typeface="Cambria Math"/>
                                          </a:rPr>
                                        </m:ctrlPr>
                                      </m:fPr>
                                      <m:num>
                                        <m:r>
                                          <a:rPr kumimoji="1" lang="en-US" altLang="ja-JP" sz="1400" b="0" i="1" smtClean="0">
                                            <a:latin typeface="Cambria Math"/>
                                          </a:rPr>
                                          <m:t>2</m:t>
                                        </m:r>
                                      </m:num>
                                      <m:den>
                                        <m:sSup>
                                          <m:sSupPr>
                                            <m:ctrlPr>
                                              <a:rPr kumimoji="1" lang="en-US" altLang="ja-JP" sz="1400" b="0" i="1" smtClean="0">
                                                <a:latin typeface="Cambria Math"/>
                                              </a:rPr>
                                            </m:ctrlPr>
                                          </m:sSupPr>
                                          <m:e>
                                            <m:r>
                                              <a:rPr kumimoji="1" lang="en-US" altLang="ja-JP" sz="1400" b="0" i="1" smtClean="0">
                                                <a:latin typeface="Cambria Math"/>
                                              </a:rPr>
                                              <m:t>33</m:t>
                                            </m:r>
                                            <m:d>
                                              <m:dPr>
                                                <m:ctrlPr>
                                                  <a:rPr kumimoji="1" lang="en-US" altLang="ja-JP" sz="1400" b="0" i="1" smtClean="0">
                                                    <a:latin typeface="Cambria Math"/>
                                                  </a:rPr>
                                                </m:ctrlPr>
                                              </m:dPr>
                                              <m:e>
                                                <m:sSub>
                                                  <m:sSubPr>
                                                    <m:ctrlPr>
                                                      <a:rPr lang="en-US" altLang="ja-JP" sz="1400" i="1">
                                                        <a:latin typeface="Cambria Math"/>
                                                      </a:rPr>
                                                    </m:ctrlPr>
                                                  </m:sSubPr>
                                                  <m:e>
                                                    <m:r>
                                                      <a:rPr lang="en-US" altLang="ja-JP" sz="1400" i="1">
                                                        <a:latin typeface="Cambria Math"/>
                                                      </a:rPr>
                                                      <m:t>𝑞</m:t>
                                                    </m:r>
                                                  </m:e>
                                                  <m:sub>
                                                    <m:sSub>
                                                      <m:sSubPr>
                                                        <m:ctrlPr>
                                                          <a:rPr lang="en-US" altLang="ja-JP" sz="1400" i="1">
                                                            <a:latin typeface="Cambria Math"/>
                                                          </a:rPr>
                                                        </m:ctrlPr>
                                                      </m:sSubPr>
                                                      <m:e>
                                                        <m:r>
                                                          <a:rPr lang="en-US" altLang="ja-JP" sz="1400" i="1">
                                                            <a:latin typeface="Cambria Math"/>
                                                          </a:rPr>
                                                          <m:t>𝑖</m:t>
                                                        </m:r>
                                                      </m:e>
                                                      <m:sub>
                                                        <m:r>
                                                          <a:rPr lang="en-US" altLang="ja-JP" sz="1400" i="1">
                                                            <a:latin typeface="Cambria Math"/>
                                                          </a:rPr>
                                                          <m:t>1</m:t>
                                                        </m:r>
                                                      </m:sub>
                                                    </m:sSub>
                                                    <m:r>
                                                      <a:rPr lang="en-US" altLang="ja-JP" sz="1400" i="1">
                                                        <a:latin typeface="Cambria Math"/>
                                                      </a:rPr>
                                                      <m:t>,</m:t>
                                                    </m:r>
                                                    <m:sSub>
                                                      <m:sSubPr>
                                                        <m:ctrlPr>
                                                          <a:rPr lang="en-US" altLang="ja-JP" sz="1400" i="1">
                                                            <a:latin typeface="Cambria Math"/>
                                                          </a:rPr>
                                                        </m:ctrlPr>
                                                      </m:sSubPr>
                                                      <m:e>
                                                        <m:r>
                                                          <a:rPr lang="en-US" altLang="ja-JP" sz="1400" i="1">
                                                            <a:latin typeface="Cambria Math"/>
                                                          </a:rPr>
                                                          <m:t>𝑖</m:t>
                                                        </m:r>
                                                      </m:e>
                                                      <m:sub>
                                                        <m:r>
                                                          <a:rPr lang="en-US" altLang="ja-JP" sz="1400" i="1">
                                                            <a:latin typeface="Cambria Math"/>
                                                          </a:rPr>
                                                          <m:t>2</m:t>
                                                        </m:r>
                                                      </m:sub>
                                                    </m:sSub>
                                                  </m:sub>
                                                </m:sSub>
                                                <m:r>
                                                  <a:rPr kumimoji="1" lang="en-US" altLang="ja-JP" sz="1400" b="0" i="1" smtClean="0">
                                                    <a:latin typeface="Cambria Math"/>
                                                  </a:rPr>
                                                  <m:t>𝑄</m:t>
                                                </m:r>
                                              </m:e>
                                            </m:d>
                                          </m:e>
                                          <m:sup>
                                            <m:r>
                                              <a:rPr kumimoji="1" lang="en-US" altLang="ja-JP" sz="1400" b="0" i="1" smtClean="0">
                                                <a:latin typeface="Cambria Math"/>
                                              </a:rPr>
                                              <m:t>2</m:t>
                                            </m:r>
                                          </m:sup>
                                        </m:sSup>
                                        <m:r>
                                          <a:rPr kumimoji="1" lang="en-US" altLang="ja-JP" sz="1400" b="0" i="1" smtClean="0">
                                            <a:latin typeface="Cambria Math"/>
                                          </a:rPr>
                                          <m:t>+1</m:t>
                                        </m:r>
                                      </m:den>
                                    </m:f>
                                    <m:r>
                                      <a:rPr kumimoji="1" lang="en-US" altLang="ja-JP" sz="1400" b="0" i="1" smtClean="0">
                                        <a:latin typeface="Cambria Math"/>
                                      </a:rPr>
                                      <m:t>−</m:t>
                                    </m:r>
                                    <m:f>
                                      <m:fPr>
                                        <m:ctrlPr>
                                          <a:rPr kumimoji="1" lang="en-US" altLang="ja-JP" sz="1400" b="0" i="1" smtClean="0">
                                            <a:latin typeface="Cambria Math"/>
                                          </a:rPr>
                                        </m:ctrlPr>
                                      </m:fPr>
                                      <m:num>
                                        <m:r>
                                          <a:rPr kumimoji="1" lang="en-US" altLang="ja-JP" sz="1400" b="0" i="1" smtClean="0">
                                            <a:latin typeface="Cambria Math"/>
                                          </a:rPr>
                                          <m:t>1</m:t>
                                        </m:r>
                                      </m:num>
                                      <m:den>
                                        <m:r>
                                          <a:rPr kumimoji="1" lang="en-US" altLang="ja-JP" sz="1400" b="0" i="1" smtClean="0">
                                            <a:latin typeface="Cambria Math"/>
                                          </a:rPr>
                                          <m:t>16</m:t>
                                        </m:r>
                                        <m:sSup>
                                          <m:sSupPr>
                                            <m:ctrlPr>
                                              <a:rPr kumimoji="1" lang="en-US" altLang="ja-JP" sz="1400" b="0" i="1" smtClean="0">
                                                <a:latin typeface="Cambria Math"/>
                                              </a:rPr>
                                            </m:ctrlPr>
                                          </m:sSupPr>
                                          <m:e>
                                            <m:d>
                                              <m:dPr>
                                                <m:ctrlPr>
                                                  <a:rPr kumimoji="1" lang="en-US" altLang="ja-JP" sz="1400" b="0" i="1" smtClean="0">
                                                    <a:latin typeface="Cambria Math"/>
                                                  </a:rPr>
                                                </m:ctrlPr>
                                              </m:dPr>
                                              <m:e>
                                                <m:sSub>
                                                  <m:sSubPr>
                                                    <m:ctrlPr>
                                                      <a:rPr lang="en-US" altLang="ja-JP" sz="1400" i="1">
                                                        <a:latin typeface="Cambria Math"/>
                                                      </a:rPr>
                                                    </m:ctrlPr>
                                                  </m:sSubPr>
                                                  <m:e>
                                                    <m:r>
                                                      <a:rPr lang="en-US" altLang="ja-JP" sz="1400" i="1">
                                                        <a:latin typeface="Cambria Math"/>
                                                      </a:rPr>
                                                      <m:t>𝑞</m:t>
                                                    </m:r>
                                                  </m:e>
                                                  <m:sub>
                                                    <m:sSub>
                                                      <m:sSubPr>
                                                        <m:ctrlPr>
                                                          <a:rPr lang="en-US" altLang="ja-JP" sz="1400" i="1">
                                                            <a:latin typeface="Cambria Math"/>
                                                          </a:rPr>
                                                        </m:ctrlPr>
                                                      </m:sSubPr>
                                                      <m:e>
                                                        <m:r>
                                                          <a:rPr lang="en-US" altLang="ja-JP" sz="1400" i="1">
                                                            <a:latin typeface="Cambria Math"/>
                                                          </a:rPr>
                                                          <m:t>𝑖</m:t>
                                                        </m:r>
                                                      </m:e>
                                                      <m:sub>
                                                        <m:r>
                                                          <a:rPr lang="en-US" altLang="ja-JP" sz="1400" i="1">
                                                            <a:latin typeface="Cambria Math"/>
                                                          </a:rPr>
                                                          <m:t>1</m:t>
                                                        </m:r>
                                                      </m:sub>
                                                    </m:sSub>
                                                    <m:r>
                                                      <a:rPr lang="en-US" altLang="ja-JP" sz="1400" i="1">
                                                        <a:latin typeface="Cambria Math"/>
                                                      </a:rPr>
                                                      <m:t>,</m:t>
                                                    </m:r>
                                                    <m:sSub>
                                                      <m:sSubPr>
                                                        <m:ctrlPr>
                                                          <a:rPr lang="en-US" altLang="ja-JP" sz="1400" i="1">
                                                            <a:latin typeface="Cambria Math"/>
                                                          </a:rPr>
                                                        </m:ctrlPr>
                                                      </m:sSubPr>
                                                      <m:e>
                                                        <m:r>
                                                          <a:rPr lang="en-US" altLang="ja-JP" sz="1400" i="1">
                                                            <a:latin typeface="Cambria Math"/>
                                                          </a:rPr>
                                                          <m:t>𝑖</m:t>
                                                        </m:r>
                                                      </m:e>
                                                      <m:sub>
                                                        <m:r>
                                                          <a:rPr lang="en-US" altLang="ja-JP" sz="1400" i="1">
                                                            <a:latin typeface="Cambria Math"/>
                                                          </a:rPr>
                                                          <m:t>2</m:t>
                                                        </m:r>
                                                      </m:sub>
                                                    </m:sSub>
                                                  </m:sub>
                                                </m:sSub>
                                                <m:r>
                                                  <a:rPr kumimoji="1" lang="en-US" altLang="ja-JP" sz="1400" b="0" i="1" smtClean="0">
                                                    <a:latin typeface="Cambria Math"/>
                                                  </a:rPr>
                                                  <m:t>𝑄</m:t>
                                                </m:r>
                                              </m:e>
                                            </m:d>
                                          </m:e>
                                          <m:sup>
                                            <m:r>
                                              <a:rPr kumimoji="1" lang="en-US" altLang="ja-JP" sz="1400" b="0" i="1" smtClean="0">
                                                <a:latin typeface="Cambria Math"/>
                                              </a:rPr>
                                              <m:t>4</m:t>
                                            </m:r>
                                          </m:sup>
                                        </m:sSup>
                                        <m:r>
                                          <a:rPr kumimoji="1" lang="en-US" altLang="ja-JP" sz="1400" b="0" i="1" smtClean="0">
                                            <a:latin typeface="Cambria Math"/>
                                          </a:rPr>
                                          <m:t>+1</m:t>
                                        </m:r>
                                      </m:den>
                                    </m:f>
                                  </m:e>
                                </m:d>
                                <m:r>
                                  <m:rPr>
                                    <m:brk m:alnAt="7"/>
                                  </m:rPr>
                                  <a:rPr kumimoji="1" lang="en-US" altLang="ja-JP" sz="1400" b="0" i="1" smtClean="0">
                                    <a:latin typeface="Cambria Math"/>
                                    <a:ea typeface="Cambria Math"/>
                                  </a:rPr>
                                  <m:t>×</m:t>
                                </m:r>
                                <m:r>
                                  <a:rPr kumimoji="1" lang="en-US" altLang="ja-JP" sz="1400" b="0" i="1" smtClean="0">
                                    <a:latin typeface="Cambria Math"/>
                                    <a:ea typeface="Cambria Math"/>
                                  </a:rPr>
                                  <m:t>𝐶</m:t>
                                </m:r>
                              </m:e>
                              <m:e>
                                <m:r>
                                  <a:rPr lang="en-US" altLang="ja-JP" sz="1400" i="1">
                                    <a:latin typeface="Cambria Math"/>
                                  </a:rPr>
                                  <m:t>(</m:t>
                                </m:r>
                                <m:sSub>
                                  <m:sSubPr>
                                    <m:ctrlPr>
                                      <a:rPr lang="en-US" altLang="ja-JP" sz="1400" i="1">
                                        <a:latin typeface="Cambria Math"/>
                                      </a:rPr>
                                    </m:ctrlPr>
                                  </m:sSubPr>
                                  <m:e>
                                    <m:r>
                                      <a:rPr lang="en-US" altLang="ja-JP" sz="1400" i="1">
                                        <a:latin typeface="Cambria Math"/>
                                      </a:rPr>
                                      <m:t>𝑞</m:t>
                                    </m:r>
                                  </m:e>
                                  <m:sub>
                                    <m:sSub>
                                      <m:sSubPr>
                                        <m:ctrlPr>
                                          <a:rPr lang="en-US" altLang="ja-JP" sz="1400" i="1">
                                            <a:latin typeface="Cambria Math"/>
                                          </a:rPr>
                                        </m:ctrlPr>
                                      </m:sSubPr>
                                      <m:e>
                                        <m:r>
                                          <a:rPr lang="en-US" altLang="ja-JP" sz="1400" i="1">
                                            <a:latin typeface="Cambria Math"/>
                                          </a:rPr>
                                          <m:t>𝑖</m:t>
                                        </m:r>
                                      </m:e>
                                      <m:sub>
                                        <m:r>
                                          <a:rPr lang="en-US" altLang="ja-JP" sz="1400" i="1">
                                            <a:latin typeface="Cambria Math"/>
                                          </a:rPr>
                                          <m:t>1</m:t>
                                        </m:r>
                                      </m:sub>
                                    </m:sSub>
                                    <m:r>
                                      <a:rPr lang="en-US" altLang="ja-JP" sz="1400" i="1">
                                        <a:latin typeface="Cambria Math"/>
                                      </a:rPr>
                                      <m:t>,</m:t>
                                    </m:r>
                                    <m:sSub>
                                      <m:sSubPr>
                                        <m:ctrlPr>
                                          <a:rPr lang="en-US" altLang="ja-JP" sz="1400" i="1">
                                            <a:latin typeface="Cambria Math"/>
                                          </a:rPr>
                                        </m:ctrlPr>
                                      </m:sSubPr>
                                      <m:e>
                                        <m:r>
                                          <a:rPr lang="en-US" altLang="ja-JP" sz="1400" i="1">
                                            <a:latin typeface="Cambria Math"/>
                                          </a:rPr>
                                          <m:t>𝑖</m:t>
                                        </m:r>
                                      </m:e>
                                      <m:sub>
                                        <m:r>
                                          <a:rPr lang="en-US" altLang="ja-JP" sz="1400" i="1">
                                            <a:latin typeface="Cambria Math"/>
                                          </a:rPr>
                                          <m:t>2</m:t>
                                        </m:r>
                                      </m:sub>
                                    </m:sSub>
                                  </m:sub>
                                </m:sSub>
                                <m:r>
                                  <a:rPr lang="en-US" altLang="ja-JP" sz="1400" i="1">
                                    <a:latin typeface="Cambria Math"/>
                                    <a:ea typeface="Cambria Math"/>
                                  </a:rPr>
                                  <m:t>≤</m:t>
                                </m:r>
                                <m:r>
                                  <a:rPr lang="en-US" altLang="ja-JP" sz="1400" b="0" i="1" smtClean="0">
                                    <a:latin typeface="Cambria Math"/>
                                    <a:ea typeface="Cambria Math"/>
                                  </a:rPr>
                                  <m:t>0.18</m:t>
                                </m:r>
                                <m:r>
                                  <a:rPr lang="en-US" altLang="ja-JP" sz="1400" i="1">
                                    <a:latin typeface="Cambria Math"/>
                                    <a:ea typeface="Cambria Math"/>
                                  </a:rPr>
                                  <m:t>𝑄</m:t>
                                </m:r>
                                <m:r>
                                  <a:rPr lang="en-US" altLang="ja-JP" sz="1400" i="1">
                                    <a:latin typeface="Cambria Math"/>
                                  </a:rPr>
                                  <m:t>)</m:t>
                                </m:r>
                              </m:e>
                            </m:mr>
                            <m:mr>
                              <m:e>
                                <m:d>
                                  <m:dPr>
                                    <m:ctrlPr>
                                      <a:rPr lang="en-US" altLang="ja-JP" sz="1400" i="1">
                                        <a:latin typeface="Cambria Math"/>
                                      </a:rPr>
                                    </m:ctrlPr>
                                  </m:dPr>
                                  <m:e>
                                    <m:f>
                                      <m:fPr>
                                        <m:ctrlPr>
                                          <a:rPr lang="en-US" altLang="ja-JP" sz="1400" i="1">
                                            <a:latin typeface="Cambria Math"/>
                                          </a:rPr>
                                        </m:ctrlPr>
                                      </m:fPr>
                                      <m:num>
                                        <m:r>
                                          <a:rPr lang="en-US" altLang="ja-JP" sz="1400" i="1">
                                            <a:latin typeface="Cambria Math"/>
                                          </a:rPr>
                                          <m:t>2</m:t>
                                        </m:r>
                                      </m:num>
                                      <m:den>
                                        <m:sSup>
                                          <m:sSupPr>
                                            <m:ctrlPr>
                                              <a:rPr lang="en-US" altLang="ja-JP" sz="1400" i="1">
                                                <a:latin typeface="Cambria Math"/>
                                              </a:rPr>
                                            </m:ctrlPr>
                                          </m:sSupPr>
                                          <m:e>
                                            <m:r>
                                              <a:rPr lang="en-US" altLang="ja-JP" sz="1400" i="1">
                                                <a:latin typeface="Cambria Math"/>
                                              </a:rPr>
                                              <m:t>33</m:t>
                                            </m:r>
                                            <m:d>
                                              <m:dPr>
                                                <m:ctrlPr>
                                                  <a:rPr lang="en-US" altLang="ja-JP" sz="1400" i="1">
                                                    <a:latin typeface="Cambria Math"/>
                                                  </a:rPr>
                                                </m:ctrlPr>
                                              </m:dPr>
                                              <m:e>
                                                <m:sSub>
                                                  <m:sSubPr>
                                                    <m:ctrlPr>
                                                      <a:rPr lang="en-US" altLang="ja-JP" sz="1400" i="1">
                                                        <a:latin typeface="Cambria Math"/>
                                                      </a:rPr>
                                                    </m:ctrlPr>
                                                  </m:sSubPr>
                                                  <m:e>
                                                    <m:r>
                                                      <a:rPr lang="en-US" altLang="ja-JP" sz="1400" i="1">
                                                        <a:latin typeface="Cambria Math"/>
                                                      </a:rPr>
                                                      <m:t>𝑞</m:t>
                                                    </m:r>
                                                  </m:e>
                                                  <m:sub>
                                                    <m:sSub>
                                                      <m:sSubPr>
                                                        <m:ctrlPr>
                                                          <a:rPr lang="en-US" altLang="ja-JP" sz="1400" i="1">
                                                            <a:latin typeface="Cambria Math"/>
                                                          </a:rPr>
                                                        </m:ctrlPr>
                                                      </m:sSubPr>
                                                      <m:e>
                                                        <m:r>
                                                          <a:rPr lang="en-US" altLang="ja-JP" sz="1400" i="1">
                                                            <a:latin typeface="Cambria Math"/>
                                                          </a:rPr>
                                                          <m:t>𝑖</m:t>
                                                        </m:r>
                                                      </m:e>
                                                      <m:sub>
                                                        <m:r>
                                                          <a:rPr lang="en-US" altLang="ja-JP" sz="1400" i="1">
                                                            <a:latin typeface="Cambria Math"/>
                                                          </a:rPr>
                                                          <m:t>1</m:t>
                                                        </m:r>
                                                      </m:sub>
                                                    </m:sSub>
                                                    <m:r>
                                                      <a:rPr lang="en-US" altLang="ja-JP" sz="1400" i="1">
                                                        <a:latin typeface="Cambria Math"/>
                                                      </a:rPr>
                                                      <m:t>,</m:t>
                                                    </m:r>
                                                    <m:sSub>
                                                      <m:sSubPr>
                                                        <m:ctrlPr>
                                                          <a:rPr lang="en-US" altLang="ja-JP" sz="1400" i="1">
                                                            <a:latin typeface="Cambria Math"/>
                                                          </a:rPr>
                                                        </m:ctrlPr>
                                                      </m:sSubPr>
                                                      <m:e>
                                                        <m:r>
                                                          <a:rPr lang="en-US" altLang="ja-JP" sz="1400" i="1">
                                                            <a:latin typeface="Cambria Math"/>
                                                          </a:rPr>
                                                          <m:t>𝑖</m:t>
                                                        </m:r>
                                                      </m:e>
                                                      <m:sub>
                                                        <m:r>
                                                          <a:rPr lang="en-US" altLang="ja-JP" sz="1400" i="1">
                                                            <a:latin typeface="Cambria Math"/>
                                                          </a:rPr>
                                                          <m:t>2</m:t>
                                                        </m:r>
                                                      </m:sub>
                                                    </m:sSub>
                                                  </m:sub>
                                                </m:sSub>
                                                <m:r>
                                                  <a:rPr lang="en-US" altLang="ja-JP" sz="1400" i="1">
                                                    <a:latin typeface="Cambria Math"/>
                                                  </a:rPr>
                                                  <m:t>𝑄</m:t>
                                                </m:r>
                                              </m:e>
                                            </m:d>
                                          </m:e>
                                          <m:sup>
                                            <m:r>
                                              <a:rPr lang="en-US" altLang="ja-JP" sz="1400" i="1">
                                                <a:latin typeface="Cambria Math"/>
                                              </a:rPr>
                                              <m:t>2</m:t>
                                            </m:r>
                                          </m:sup>
                                        </m:sSup>
                                        <m:r>
                                          <a:rPr lang="en-US" altLang="ja-JP" sz="1400" i="1">
                                            <a:latin typeface="Cambria Math"/>
                                          </a:rPr>
                                          <m:t>+1</m:t>
                                        </m:r>
                                      </m:den>
                                    </m:f>
                                    <m:r>
                                      <a:rPr lang="en-US" altLang="ja-JP" sz="1400" i="1">
                                        <a:latin typeface="Cambria Math"/>
                                      </a:rPr>
                                      <m:t>−</m:t>
                                    </m:r>
                                    <m:f>
                                      <m:fPr>
                                        <m:ctrlPr>
                                          <a:rPr lang="en-US" altLang="ja-JP" sz="1400" i="1">
                                            <a:latin typeface="Cambria Math"/>
                                          </a:rPr>
                                        </m:ctrlPr>
                                      </m:fPr>
                                      <m:num>
                                        <m:r>
                                          <a:rPr lang="en-US" altLang="ja-JP" sz="1400" i="1">
                                            <a:latin typeface="Cambria Math"/>
                                          </a:rPr>
                                          <m:t>1</m:t>
                                        </m:r>
                                      </m:num>
                                      <m:den>
                                        <m:r>
                                          <a:rPr lang="en-US" altLang="ja-JP" sz="1400" i="1">
                                            <a:latin typeface="Cambria Math"/>
                                          </a:rPr>
                                          <m:t>16</m:t>
                                        </m:r>
                                        <m:sSup>
                                          <m:sSupPr>
                                            <m:ctrlPr>
                                              <a:rPr lang="en-US" altLang="ja-JP" sz="1400" i="1">
                                                <a:latin typeface="Cambria Math"/>
                                              </a:rPr>
                                            </m:ctrlPr>
                                          </m:sSupPr>
                                          <m:e>
                                            <m:d>
                                              <m:dPr>
                                                <m:ctrlPr>
                                                  <a:rPr lang="en-US" altLang="ja-JP" sz="1400" i="1">
                                                    <a:latin typeface="Cambria Math"/>
                                                  </a:rPr>
                                                </m:ctrlPr>
                                              </m:dPr>
                                              <m:e>
                                                <m:sSub>
                                                  <m:sSubPr>
                                                    <m:ctrlPr>
                                                      <a:rPr lang="en-US" altLang="ja-JP" sz="1400" i="1">
                                                        <a:latin typeface="Cambria Math"/>
                                                      </a:rPr>
                                                    </m:ctrlPr>
                                                  </m:sSubPr>
                                                  <m:e>
                                                    <m:r>
                                                      <a:rPr lang="en-US" altLang="ja-JP" sz="1400" i="1">
                                                        <a:latin typeface="Cambria Math"/>
                                                      </a:rPr>
                                                      <m:t>𝑞</m:t>
                                                    </m:r>
                                                  </m:e>
                                                  <m:sub>
                                                    <m:sSub>
                                                      <m:sSubPr>
                                                        <m:ctrlPr>
                                                          <a:rPr lang="en-US" altLang="ja-JP" sz="1400" i="1">
                                                            <a:latin typeface="Cambria Math"/>
                                                          </a:rPr>
                                                        </m:ctrlPr>
                                                      </m:sSubPr>
                                                      <m:e>
                                                        <m:r>
                                                          <a:rPr lang="en-US" altLang="ja-JP" sz="1400" i="1">
                                                            <a:latin typeface="Cambria Math"/>
                                                          </a:rPr>
                                                          <m:t>𝑖</m:t>
                                                        </m:r>
                                                      </m:e>
                                                      <m:sub>
                                                        <m:r>
                                                          <a:rPr lang="en-US" altLang="ja-JP" sz="1400" i="1">
                                                            <a:latin typeface="Cambria Math"/>
                                                          </a:rPr>
                                                          <m:t>1</m:t>
                                                        </m:r>
                                                      </m:sub>
                                                    </m:sSub>
                                                    <m:r>
                                                      <a:rPr lang="en-US" altLang="ja-JP" sz="1400" i="1">
                                                        <a:latin typeface="Cambria Math"/>
                                                      </a:rPr>
                                                      <m:t>,</m:t>
                                                    </m:r>
                                                    <m:sSub>
                                                      <m:sSubPr>
                                                        <m:ctrlPr>
                                                          <a:rPr lang="en-US" altLang="ja-JP" sz="1400" i="1">
                                                            <a:latin typeface="Cambria Math"/>
                                                          </a:rPr>
                                                        </m:ctrlPr>
                                                      </m:sSubPr>
                                                      <m:e>
                                                        <m:r>
                                                          <a:rPr lang="en-US" altLang="ja-JP" sz="1400" i="1">
                                                            <a:latin typeface="Cambria Math"/>
                                                          </a:rPr>
                                                          <m:t>𝑖</m:t>
                                                        </m:r>
                                                      </m:e>
                                                      <m:sub>
                                                        <m:r>
                                                          <a:rPr lang="en-US" altLang="ja-JP" sz="1400" i="1">
                                                            <a:latin typeface="Cambria Math"/>
                                                          </a:rPr>
                                                          <m:t>2</m:t>
                                                        </m:r>
                                                      </m:sub>
                                                    </m:sSub>
                                                  </m:sub>
                                                </m:sSub>
                                                <m:r>
                                                  <a:rPr lang="en-US" altLang="ja-JP" sz="1400" i="1">
                                                    <a:latin typeface="Cambria Math"/>
                                                  </a:rPr>
                                                  <m:t>𝑄</m:t>
                                                </m:r>
                                              </m:e>
                                            </m:d>
                                          </m:e>
                                          <m:sup>
                                            <m:r>
                                              <a:rPr lang="en-US" altLang="ja-JP" sz="1400" i="1">
                                                <a:latin typeface="Cambria Math"/>
                                              </a:rPr>
                                              <m:t>4</m:t>
                                            </m:r>
                                          </m:sup>
                                        </m:sSup>
                                        <m:r>
                                          <a:rPr lang="en-US" altLang="ja-JP" sz="1400" i="1">
                                            <a:latin typeface="Cambria Math"/>
                                          </a:rPr>
                                          <m:t>+1</m:t>
                                        </m:r>
                                      </m:den>
                                    </m:f>
                                  </m:e>
                                </m:d>
                                <m:r>
                                  <m:rPr>
                                    <m:brk m:alnAt="7"/>
                                  </m:rPr>
                                  <a:rPr lang="en-US" altLang="ja-JP" sz="1400" i="1">
                                    <a:latin typeface="Cambria Math"/>
                                    <a:ea typeface="Cambria Math"/>
                                  </a:rPr>
                                  <m:t>×</m:t>
                                </m:r>
                                <m:r>
                                  <a:rPr lang="en-US" altLang="ja-JP" sz="1400" i="1">
                                    <a:latin typeface="Cambria Math"/>
                                    <a:ea typeface="Cambria Math"/>
                                  </a:rPr>
                                  <m:t>𝐶</m:t>
                                </m:r>
                                <m:d>
                                  <m:dPr>
                                    <m:ctrlPr>
                                      <a:rPr lang="en-US" altLang="ja-JP" sz="1400" i="1" smtClean="0">
                                        <a:latin typeface="Cambria Math"/>
                                        <a:ea typeface="Cambria Math"/>
                                      </a:rPr>
                                    </m:ctrlPr>
                                  </m:dPr>
                                  <m:e>
                                    <m:sSup>
                                      <m:sSupPr>
                                        <m:ctrlPr>
                                          <a:rPr lang="en-US" altLang="ja-JP" sz="1400" i="1" smtClean="0">
                                            <a:latin typeface="Cambria Math"/>
                                            <a:ea typeface="Cambria Math"/>
                                          </a:rPr>
                                        </m:ctrlPr>
                                      </m:sSupPr>
                                      <m:e>
                                        <m:r>
                                          <a:rPr lang="en-US" altLang="ja-JP" sz="1400" b="0" i="1" smtClean="0">
                                            <a:latin typeface="Cambria Math"/>
                                            <a:ea typeface="Cambria Math"/>
                                          </a:rPr>
                                          <m:t>0.2</m:t>
                                        </m:r>
                                      </m:e>
                                      <m:sup>
                                        <m:r>
                                          <a:rPr lang="en-US" altLang="ja-JP" sz="1400" b="0" i="1" smtClean="0">
                                            <a:latin typeface="Cambria Math"/>
                                            <a:ea typeface="Cambria Math"/>
                                          </a:rPr>
                                          <m:t>𝐷</m:t>
                                        </m:r>
                                        <m:r>
                                          <a:rPr lang="en-US" altLang="ja-JP" sz="1400" b="0" i="1" smtClean="0">
                                            <a:latin typeface="Cambria Math"/>
                                            <a:ea typeface="Cambria Math"/>
                                          </a:rPr>
                                          <m:t>−1</m:t>
                                        </m:r>
                                      </m:sup>
                                    </m:sSup>
                                  </m:e>
                                </m:d>
                              </m:e>
                              <m:e>
                                <m:r>
                                  <a:rPr lang="en-US" altLang="ja-JP" sz="1400" i="1">
                                    <a:latin typeface="Cambria Math"/>
                                  </a:rPr>
                                  <m:t>(</m:t>
                                </m:r>
                                <m:r>
                                  <a:rPr lang="en-US" altLang="ja-JP" sz="1400" b="0" i="1" smtClean="0">
                                    <a:latin typeface="Cambria Math"/>
                                  </a:rPr>
                                  <m:t>0.18</m:t>
                                </m:r>
                                <m:r>
                                  <a:rPr lang="en-US" altLang="ja-JP" sz="1400" b="0" i="1" smtClean="0">
                                    <a:latin typeface="Cambria Math"/>
                                  </a:rPr>
                                  <m:t>𝑄</m:t>
                                </m:r>
                                <m:r>
                                  <a:rPr lang="en-US" altLang="ja-JP" sz="1400" b="0" i="1" smtClean="0">
                                    <a:latin typeface="Cambria Math"/>
                                  </a:rPr>
                                  <m:t>&lt;</m:t>
                                </m:r>
                                <m:sSub>
                                  <m:sSubPr>
                                    <m:ctrlPr>
                                      <a:rPr lang="en-US" altLang="ja-JP" sz="1400" i="1">
                                        <a:latin typeface="Cambria Math"/>
                                      </a:rPr>
                                    </m:ctrlPr>
                                  </m:sSubPr>
                                  <m:e>
                                    <m:r>
                                      <a:rPr lang="en-US" altLang="ja-JP" sz="1400" i="1">
                                        <a:latin typeface="Cambria Math"/>
                                      </a:rPr>
                                      <m:t>𝑞</m:t>
                                    </m:r>
                                  </m:e>
                                  <m:sub>
                                    <m:sSub>
                                      <m:sSubPr>
                                        <m:ctrlPr>
                                          <a:rPr lang="en-US" altLang="ja-JP" sz="1400" i="1">
                                            <a:latin typeface="Cambria Math"/>
                                          </a:rPr>
                                        </m:ctrlPr>
                                      </m:sSubPr>
                                      <m:e>
                                        <m:r>
                                          <a:rPr lang="en-US" altLang="ja-JP" sz="1400" i="1">
                                            <a:latin typeface="Cambria Math"/>
                                          </a:rPr>
                                          <m:t>𝑖</m:t>
                                        </m:r>
                                      </m:e>
                                      <m:sub>
                                        <m:r>
                                          <a:rPr lang="en-US" altLang="ja-JP" sz="1400" i="1">
                                            <a:latin typeface="Cambria Math"/>
                                          </a:rPr>
                                          <m:t>1</m:t>
                                        </m:r>
                                      </m:sub>
                                    </m:sSub>
                                    <m:r>
                                      <a:rPr lang="en-US" altLang="ja-JP" sz="1400" i="1">
                                        <a:latin typeface="Cambria Math"/>
                                      </a:rPr>
                                      <m:t>,</m:t>
                                    </m:r>
                                    <m:sSub>
                                      <m:sSubPr>
                                        <m:ctrlPr>
                                          <a:rPr lang="en-US" altLang="ja-JP" sz="1400" i="1">
                                            <a:latin typeface="Cambria Math"/>
                                          </a:rPr>
                                        </m:ctrlPr>
                                      </m:sSubPr>
                                      <m:e>
                                        <m:r>
                                          <a:rPr lang="en-US" altLang="ja-JP" sz="1400" i="1">
                                            <a:latin typeface="Cambria Math"/>
                                          </a:rPr>
                                          <m:t>𝑖</m:t>
                                        </m:r>
                                      </m:e>
                                      <m:sub>
                                        <m:r>
                                          <a:rPr lang="en-US" altLang="ja-JP" sz="1400" i="1">
                                            <a:latin typeface="Cambria Math"/>
                                          </a:rPr>
                                          <m:t>2</m:t>
                                        </m:r>
                                      </m:sub>
                                    </m:sSub>
                                  </m:sub>
                                </m:sSub>
                                <m:r>
                                  <a:rPr lang="en-US" altLang="ja-JP" sz="1400" i="1">
                                    <a:latin typeface="Cambria Math"/>
                                    <a:ea typeface="Cambria Math"/>
                                  </a:rPr>
                                  <m:t>≤</m:t>
                                </m:r>
                                <m:r>
                                  <a:rPr lang="en-US" altLang="ja-JP" sz="1400" i="1">
                                    <a:latin typeface="Cambria Math"/>
                                    <a:ea typeface="Cambria Math"/>
                                  </a:rPr>
                                  <m:t>𝑄</m:t>
                                </m:r>
                                <m:r>
                                  <a:rPr lang="en-US" altLang="ja-JP" sz="1400" i="1">
                                    <a:latin typeface="Cambria Math"/>
                                  </a:rPr>
                                  <m:t>)</m:t>
                                </m:r>
                              </m:e>
                            </m:mr>
                            <m:mr>
                              <m:e>
                                <m:r>
                                  <a:rPr kumimoji="1" lang="en-US" altLang="ja-JP" sz="1400" b="0" i="1" smtClean="0">
                                    <a:latin typeface="Cambria Math"/>
                                  </a:rPr>
                                  <m:t>0</m:t>
                                </m:r>
                              </m:e>
                              <m:e>
                                <m:r>
                                  <a:rPr lang="en-US" altLang="ja-JP" sz="1400" i="1">
                                    <a:latin typeface="Cambria Math"/>
                                  </a:rPr>
                                  <m:t>(</m:t>
                                </m:r>
                                <m:r>
                                  <a:rPr lang="en-US" altLang="ja-JP" sz="1400" i="1">
                                    <a:latin typeface="Cambria Math"/>
                                  </a:rPr>
                                  <m:t>𝑜𝑡h𝑒𝑟𝑤𝑖𝑠𝑒</m:t>
                                </m:r>
                                <m:r>
                                  <a:rPr lang="en-US" altLang="ja-JP" sz="1400" i="1">
                                    <a:latin typeface="Cambria Math"/>
                                  </a:rPr>
                                  <m:t>)</m:t>
                                </m:r>
                              </m:e>
                            </m:mr>
                          </m:m>
                        </m:e>
                      </m:d>
                      <m:r>
                        <a:rPr kumimoji="1" lang="en-US" altLang="ja-JP" sz="1400" b="0" i="1" smtClean="0">
                          <a:latin typeface="Cambria Math"/>
                          <a:ea typeface="Cambria Math"/>
                        </a:rPr>
                        <m:t>⋯(1)</m:t>
                      </m:r>
                    </m:oMath>
                  </m:oMathPara>
                </a14:m>
                <a:endParaRPr kumimoji="1" lang="ja-JP" altLang="en-US" sz="14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1265062" y="898492"/>
                <a:ext cx="7051353" cy="1398973"/>
              </a:xfrm>
              <a:prstGeom prst="rect">
                <a:avLst/>
              </a:prstGeom>
              <a:blipFill rotWithShape="1">
                <a:blip r:embed="rId2" cstate="print"/>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p:cNvSpPr txBox="1"/>
              <p:nvPr/>
            </p:nvSpPr>
            <p:spPr>
              <a:xfrm>
                <a:off x="2699791" y="2369473"/>
                <a:ext cx="3724930" cy="4934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𝑝</m:t>
                          </m:r>
                        </m:e>
                        <m:sub>
                          <m:sSub>
                            <m:sSubPr>
                              <m:ctrlPr>
                                <a:rPr kumimoji="1" lang="en-US" altLang="ja-JP" i="1" smtClean="0">
                                  <a:latin typeface="Cambria Math"/>
                                </a:rPr>
                              </m:ctrlPr>
                            </m:sSubPr>
                            <m:e>
                              <m:r>
                                <a:rPr kumimoji="1" lang="en-US" altLang="ja-JP" b="0" i="1" smtClean="0">
                                  <a:latin typeface="Cambria Math"/>
                                </a:rPr>
                                <m:t>𝑖</m:t>
                              </m:r>
                            </m:e>
                            <m:sub>
                              <m:r>
                                <a:rPr kumimoji="1" lang="en-US" altLang="ja-JP" b="0" i="1" smtClean="0">
                                  <a:latin typeface="Cambria Math"/>
                                </a:rPr>
                                <m:t>1</m:t>
                              </m:r>
                            </m:sub>
                          </m:sSub>
                          <m:r>
                            <a:rPr kumimoji="1" lang="en-US" altLang="ja-JP" b="0" i="1" smtClean="0">
                              <a:latin typeface="Cambria Math"/>
                            </a:rPr>
                            <m:t>,</m:t>
                          </m:r>
                          <m:sSub>
                            <m:sSubPr>
                              <m:ctrlPr>
                                <a:rPr kumimoji="1" lang="en-US" altLang="ja-JP" i="1" smtClean="0">
                                  <a:latin typeface="Cambria Math"/>
                                </a:rPr>
                              </m:ctrlPr>
                            </m:sSubPr>
                            <m:e>
                              <m:r>
                                <a:rPr kumimoji="1" lang="en-US" altLang="ja-JP" b="0" i="1" smtClean="0">
                                  <a:latin typeface="Cambria Math"/>
                                </a:rPr>
                                <m:t>𝑖</m:t>
                              </m:r>
                            </m:e>
                            <m:sub>
                              <m:r>
                                <a:rPr kumimoji="1" lang="en-US" altLang="ja-JP" b="0" i="1" smtClean="0">
                                  <a:latin typeface="Cambria Math"/>
                                </a:rPr>
                                <m:t>2</m:t>
                              </m:r>
                            </m:sub>
                          </m:sSub>
                        </m:sub>
                      </m:sSub>
                      <m:r>
                        <a:rPr kumimoji="1" lang="en-US" altLang="ja-JP" i="1" smtClean="0">
                          <a:latin typeface="Cambria Math"/>
                          <a:ea typeface="Cambria Math"/>
                        </a:rPr>
                        <m:t>←</m:t>
                      </m:r>
                      <m:sSub>
                        <m:sSubPr>
                          <m:ctrlPr>
                            <a:rPr kumimoji="1" lang="en-US" altLang="ja-JP" i="1" smtClean="0">
                              <a:latin typeface="Cambria Math"/>
                            </a:rPr>
                          </m:ctrlPr>
                        </m:sSubPr>
                        <m:e>
                          <m:r>
                            <a:rPr kumimoji="1" lang="en-US" altLang="ja-JP" b="0" i="1" smtClean="0">
                              <a:latin typeface="Cambria Math"/>
                            </a:rPr>
                            <m:t>𝑝</m:t>
                          </m:r>
                        </m:e>
                        <m:sub>
                          <m:sSub>
                            <m:sSubPr>
                              <m:ctrlPr>
                                <a:rPr kumimoji="1" lang="en-US" altLang="ja-JP" i="1" smtClean="0">
                                  <a:latin typeface="Cambria Math"/>
                                </a:rPr>
                              </m:ctrlPr>
                            </m:sSubPr>
                            <m:e>
                              <m:r>
                                <a:rPr kumimoji="1" lang="en-US" altLang="ja-JP" b="0" i="1" smtClean="0">
                                  <a:latin typeface="Cambria Math"/>
                                </a:rPr>
                                <m:t>𝑖</m:t>
                              </m:r>
                            </m:e>
                            <m:sub>
                              <m:r>
                                <a:rPr kumimoji="1" lang="en-US" altLang="ja-JP" b="0" i="1" smtClean="0">
                                  <a:latin typeface="Cambria Math"/>
                                </a:rPr>
                                <m:t>1</m:t>
                              </m:r>
                            </m:sub>
                          </m:sSub>
                          <m:r>
                            <a:rPr kumimoji="1" lang="en-US" altLang="ja-JP" b="0" i="1" smtClean="0">
                              <a:latin typeface="Cambria Math"/>
                            </a:rPr>
                            <m:t>,</m:t>
                          </m:r>
                          <m:sSub>
                            <m:sSubPr>
                              <m:ctrlPr>
                                <a:rPr kumimoji="1" lang="en-US" altLang="ja-JP" i="1" smtClean="0">
                                  <a:latin typeface="Cambria Math"/>
                                </a:rPr>
                              </m:ctrlPr>
                            </m:sSubPr>
                            <m:e>
                              <m:r>
                                <a:rPr kumimoji="1" lang="en-US" altLang="ja-JP" b="0" i="1" smtClean="0">
                                  <a:latin typeface="Cambria Math"/>
                                </a:rPr>
                                <m:t>𝑖</m:t>
                              </m:r>
                            </m:e>
                            <m:sub>
                              <m:r>
                                <a:rPr kumimoji="1" lang="en-US" altLang="ja-JP" b="0" i="1" smtClean="0">
                                  <a:latin typeface="Cambria Math"/>
                                </a:rPr>
                                <m:t>2</m:t>
                              </m:r>
                            </m:sub>
                          </m:sSub>
                        </m:sub>
                      </m:sSub>
                      <m:r>
                        <a:rPr kumimoji="1" lang="en-US" altLang="ja-JP" b="0" i="1" smtClean="0">
                          <a:latin typeface="Cambria Math"/>
                        </a:rPr>
                        <m:t>+</m:t>
                      </m:r>
                      <m:sSub>
                        <m:sSubPr>
                          <m:ctrlPr>
                            <a:rPr kumimoji="1" lang="en-US" altLang="ja-JP" i="1" smtClean="0">
                              <a:latin typeface="Cambria Math"/>
                            </a:rPr>
                          </m:ctrlPr>
                        </m:sSubPr>
                        <m:e>
                          <m:r>
                            <a:rPr kumimoji="1" lang="en-US" altLang="ja-JP" b="0" i="1" smtClean="0">
                              <a:latin typeface="Cambria Math"/>
                            </a:rPr>
                            <m:t>𝑢</m:t>
                          </m:r>
                        </m:e>
                        <m:sub>
                          <m:sSub>
                            <m:sSubPr>
                              <m:ctrlPr>
                                <a:rPr kumimoji="1" lang="en-US" altLang="ja-JP" i="1" smtClean="0">
                                  <a:latin typeface="Cambria Math"/>
                                </a:rPr>
                              </m:ctrlPr>
                            </m:sSubPr>
                            <m:e>
                              <m:r>
                                <a:rPr kumimoji="1" lang="en-US" altLang="ja-JP" b="0" i="1" smtClean="0">
                                  <a:latin typeface="Cambria Math"/>
                                </a:rPr>
                                <m:t>𝑖</m:t>
                              </m:r>
                            </m:e>
                            <m:sub>
                              <m:r>
                                <a:rPr kumimoji="1" lang="en-US" altLang="ja-JP" b="0" i="1" smtClean="0">
                                  <a:latin typeface="Cambria Math"/>
                                </a:rPr>
                                <m:t>1</m:t>
                              </m:r>
                            </m:sub>
                          </m:sSub>
                          <m:r>
                            <a:rPr kumimoji="1" lang="en-US" altLang="ja-JP" b="0" i="1" smtClean="0">
                              <a:latin typeface="Cambria Math"/>
                            </a:rPr>
                            <m:t>,</m:t>
                          </m:r>
                          <m:sSub>
                            <m:sSubPr>
                              <m:ctrlPr>
                                <a:rPr kumimoji="1" lang="en-US" altLang="ja-JP" i="1" smtClean="0">
                                  <a:latin typeface="Cambria Math"/>
                                </a:rPr>
                              </m:ctrlPr>
                            </m:sSubPr>
                            <m:e>
                              <m:r>
                                <a:rPr kumimoji="1" lang="en-US" altLang="ja-JP" b="0" i="1" smtClean="0">
                                  <a:latin typeface="Cambria Math"/>
                                </a:rPr>
                                <m:t>𝑖</m:t>
                              </m:r>
                            </m:e>
                            <m:sub>
                              <m:r>
                                <a:rPr kumimoji="1" lang="en-US" altLang="ja-JP" b="0" i="1" smtClean="0">
                                  <a:latin typeface="Cambria Math"/>
                                </a:rPr>
                                <m:t>2</m:t>
                              </m:r>
                            </m:sub>
                          </m:sSub>
                        </m:sub>
                      </m:sSub>
                      <m:r>
                        <a:rPr kumimoji="1" lang="en-US" altLang="ja-JP" b="0" i="1" smtClean="0">
                          <a:latin typeface="Cambria Math"/>
                          <a:ea typeface="Cambria Math"/>
                        </a:rPr>
                        <m:t>⋯(2)</m:t>
                      </m:r>
                    </m:oMath>
                  </m:oMathPara>
                </a14:m>
                <a:endParaRPr kumimoji="1" lang="ja-JP" altLang="en-US"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2699791" y="2369473"/>
                <a:ext cx="3724930" cy="493405"/>
              </a:xfrm>
              <a:prstGeom prst="rect">
                <a:avLst/>
              </a:prstGeom>
              <a:blipFill rotWithShape="1">
                <a:blip r:embed="rId3" cstate="print"/>
                <a:stretch>
                  <a:fillRect/>
                </a:stretch>
              </a:blipFill>
            </p:spPr>
            <p:txBody>
              <a:bodyPr/>
              <a:lstStyle/>
              <a:p>
                <a:r>
                  <a:rPr lang="ja-JP" altLang="en-US">
                    <a:noFill/>
                  </a:rPr>
                  <a:t> </a:t>
                </a:r>
              </a:p>
            </p:txBody>
          </p:sp>
        </mc:Fallback>
      </mc:AlternateContent>
      <p:sp>
        <p:nvSpPr>
          <p:cNvPr id="6" name="テキスト ボックス 5"/>
          <p:cNvSpPr txBox="1"/>
          <p:nvPr/>
        </p:nvSpPr>
        <p:spPr>
          <a:xfrm>
            <a:off x="4427983" y="3081541"/>
            <a:ext cx="4477508" cy="2723823"/>
          </a:xfrm>
          <a:prstGeom prst="rect">
            <a:avLst/>
          </a:prstGeom>
          <a:noFill/>
        </p:spPr>
        <p:txBody>
          <a:bodyPr wrap="none" rtlCol="0">
            <a:spAutoFit/>
          </a:bodyPr>
          <a:lstStyle/>
          <a:p>
            <a:pPr>
              <a:lnSpc>
                <a:spcPct val="150000"/>
              </a:lnSpc>
            </a:pPr>
            <a:r>
              <a:rPr lang="en-US" altLang="ja-JP" dirty="0" smtClean="0"/>
              <a:t>p</a:t>
            </a:r>
            <a:r>
              <a:rPr lang="en-US" altLang="ja-JP" sz="1200" dirty="0" smtClean="0"/>
              <a:t>i1,i2</a:t>
            </a:r>
            <a:r>
              <a:rPr lang="ja-JP" altLang="en-US" dirty="0" smtClean="0"/>
              <a:t>：各セルの持つ選択頻度の値</a:t>
            </a:r>
            <a:endParaRPr lang="en-US" altLang="ja-JP" dirty="0" smtClean="0"/>
          </a:p>
          <a:p>
            <a:pPr>
              <a:lnSpc>
                <a:spcPct val="150000"/>
              </a:lnSpc>
            </a:pPr>
            <a:r>
              <a:rPr lang="en-US" altLang="ja-JP" dirty="0" smtClean="0"/>
              <a:t>u</a:t>
            </a:r>
            <a:r>
              <a:rPr lang="en-US" altLang="ja-JP" sz="1200" dirty="0" smtClean="0"/>
              <a:t>i1,i2</a:t>
            </a:r>
            <a:r>
              <a:rPr lang="ja-JP" altLang="en-US" dirty="0" smtClean="0"/>
              <a:t>：</a:t>
            </a:r>
            <a:r>
              <a:rPr lang="en-US" altLang="ja-JP" dirty="0"/>
              <a:t> </a:t>
            </a:r>
            <a:r>
              <a:rPr lang="en-US" altLang="ja-JP" dirty="0" smtClean="0"/>
              <a:t>p</a:t>
            </a:r>
            <a:r>
              <a:rPr lang="en-US" altLang="ja-JP" sz="1200" dirty="0" smtClean="0"/>
              <a:t>i1,i2</a:t>
            </a:r>
            <a:r>
              <a:rPr lang="ja-JP" altLang="en-US" dirty="0" smtClean="0"/>
              <a:t>を更新する選択頻度の値</a:t>
            </a:r>
            <a:endParaRPr lang="en-US" altLang="ja-JP" dirty="0" smtClean="0"/>
          </a:p>
          <a:p>
            <a:pPr>
              <a:lnSpc>
                <a:spcPct val="150000"/>
              </a:lnSpc>
            </a:pPr>
            <a:r>
              <a:rPr lang="en-US" altLang="ja-JP" dirty="0" smtClean="0"/>
              <a:t>q</a:t>
            </a:r>
            <a:r>
              <a:rPr lang="en-US" altLang="ja-JP" sz="1200" dirty="0" smtClean="0"/>
              <a:t>i1,i2</a:t>
            </a:r>
            <a:r>
              <a:rPr lang="ja-JP" altLang="en-US" dirty="0" smtClean="0"/>
              <a:t>：各セルとサンプリング点間の距離</a:t>
            </a:r>
            <a:endParaRPr lang="en-US" altLang="ja-JP" dirty="0" smtClean="0"/>
          </a:p>
          <a:p>
            <a:pPr>
              <a:lnSpc>
                <a:spcPct val="150000"/>
              </a:lnSpc>
            </a:pPr>
            <a:r>
              <a:rPr lang="en-US" altLang="ja-JP" dirty="0" smtClean="0"/>
              <a:t>Q</a:t>
            </a:r>
            <a:r>
              <a:rPr lang="ja-JP" altLang="en-US" dirty="0" smtClean="0"/>
              <a:t>：一つのサンプリング点を元にして</a:t>
            </a:r>
            <a:endParaRPr lang="en-US" altLang="ja-JP" dirty="0" smtClean="0"/>
          </a:p>
          <a:p>
            <a:r>
              <a:rPr lang="ja-JP" altLang="en-US" dirty="0" smtClean="0"/>
              <a:t>選択頻度を</a:t>
            </a:r>
            <a:r>
              <a:rPr lang="ja-JP" altLang="en-US" dirty="0"/>
              <a:t>更新</a:t>
            </a:r>
            <a:r>
              <a:rPr lang="ja-JP" altLang="en-US" dirty="0" smtClean="0"/>
              <a:t>する範囲</a:t>
            </a:r>
            <a:endParaRPr lang="en-US" altLang="ja-JP" dirty="0" smtClean="0"/>
          </a:p>
          <a:p>
            <a:pPr>
              <a:lnSpc>
                <a:spcPct val="150000"/>
              </a:lnSpc>
            </a:pPr>
            <a:r>
              <a:rPr lang="en-US" altLang="ja-JP" dirty="0" smtClean="0"/>
              <a:t>C</a:t>
            </a:r>
            <a:r>
              <a:rPr lang="ja-JP" altLang="en-US" dirty="0" smtClean="0"/>
              <a:t>：一度の計算でセル</a:t>
            </a:r>
            <a:r>
              <a:rPr lang="ja-JP" altLang="en-US" dirty="0"/>
              <a:t>を</a:t>
            </a:r>
            <a:r>
              <a:rPr lang="ja-JP" altLang="en-US" dirty="0" smtClean="0"/>
              <a:t>更新する選択頻度の</a:t>
            </a:r>
            <a:endParaRPr lang="en-US" altLang="ja-JP" dirty="0" smtClean="0"/>
          </a:p>
          <a:p>
            <a:r>
              <a:rPr lang="ja-JP" altLang="en-US" dirty="0" smtClean="0"/>
              <a:t>最大値</a:t>
            </a:r>
            <a:endParaRPr lang="en-US" altLang="ja-JP" dirty="0"/>
          </a:p>
        </p:txBody>
      </p:sp>
      <p:grpSp>
        <p:nvGrpSpPr>
          <p:cNvPr id="7" name="グループ化 6"/>
          <p:cNvGrpSpPr/>
          <p:nvPr/>
        </p:nvGrpSpPr>
        <p:grpSpPr>
          <a:xfrm>
            <a:off x="170564" y="2762219"/>
            <a:ext cx="4189277" cy="3471464"/>
            <a:chOff x="22683" y="1844824"/>
            <a:chExt cx="4624983" cy="3831503"/>
          </a:xfrm>
        </p:grpSpPr>
        <p:grpSp>
          <p:nvGrpSpPr>
            <p:cNvPr id="8" name="グループ化 7"/>
            <p:cNvGrpSpPr/>
            <p:nvPr/>
          </p:nvGrpSpPr>
          <p:grpSpPr>
            <a:xfrm>
              <a:off x="251520" y="1844824"/>
              <a:ext cx="4396146" cy="3440686"/>
              <a:chOff x="857229" y="2472513"/>
              <a:chExt cx="2963455" cy="2250174"/>
            </a:xfrm>
          </p:grpSpPr>
          <p:grpSp>
            <p:nvGrpSpPr>
              <p:cNvPr id="23" name="グループ化 22"/>
              <p:cNvGrpSpPr/>
              <p:nvPr/>
            </p:nvGrpSpPr>
            <p:grpSpPr>
              <a:xfrm>
                <a:off x="1450026" y="3155806"/>
                <a:ext cx="1530189" cy="1533219"/>
                <a:chOff x="3460823" y="3176189"/>
                <a:chExt cx="1530189" cy="1533219"/>
              </a:xfrm>
            </p:grpSpPr>
            <p:sp>
              <p:nvSpPr>
                <p:cNvPr id="46" name="Rectangle 12"/>
                <p:cNvSpPr>
                  <a:spLocks noChangeArrowheads="1"/>
                </p:cNvSpPr>
                <p:nvPr/>
              </p:nvSpPr>
              <p:spPr bwMode="auto">
                <a:xfrm>
                  <a:off x="3770386" y="3792550"/>
                  <a:ext cx="300438" cy="304800"/>
                </a:xfrm>
                <a:prstGeom prst="rect">
                  <a:avLst/>
                </a:prstGeom>
                <a:solidFill>
                  <a:srgbClr val="FF5050"/>
                </a:solidFill>
                <a:ln>
                  <a:noFill/>
                </a:ln>
                <a:effectLst/>
                <a:extLst/>
              </p:spPr>
              <p:txBody>
                <a:bodyPr wrap="none" anchor="ctr"/>
                <a:lstStyle/>
                <a:p>
                  <a:endParaRPr lang="ja-JP" altLang="en-US"/>
                </a:p>
              </p:txBody>
            </p:sp>
            <p:grpSp>
              <p:nvGrpSpPr>
                <p:cNvPr id="47" name="グループ化 46"/>
                <p:cNvGrpSpPr/>
                <p:nvPr/>
              </p:nvGrpSpPr>
              <p:grpSpPr>
                <a:xfrm>
                  <a:off x="3460823" y="3176189"/>
                  <a:ext cx="1530189" cy="1533219"/>
                  <a:chOff x="3460823" y="3176189"/>
                  <a:chExt cx="1530189" cy="1533219"/>
                </a:xfrm>
              </p:grpSpPr>
              <p:sp>
                <p:nvSpPr>
                  <p:cNvPr id="48" name="Rectangle 28"/>
                  <p:cNvSpPr>
                    <a:spLocks noChangeArrowheads="1"/>
                  </p:cNvSpPr>
                  <p:nvPr/>
                </p:nvSpPr>
                <p:spPr bwMode="auto">
                  <a:xfrm>
                    <a:off x="3460823" y="4090919"/>
                    <a:ext cx="304800" cy="304967"/>
                  </a:xfrm>
                  <a:prstGeom prst="rect">
                    <a:avLst/>
                  </a:prstGeom>
                  <a:solidFill>
                    <a:srgbClr val="FFCCCC"/>
                  </a:solidFill>
                  <a:ln>
                    <a:noFill/>
                  </a:ln>
                  <a:effectLst/>
                  <a:extLst/>
                </p:spPr>
                <p:txBody>
                  <a:bodyPr wrap="none" anchor="ctr"/>
                  <a:lstStyle/>
                  <a:p>
                    <a:endParaRPr lang="ja-JP" altLang="en-US"/>
                  </a:p>
                </p:txBody>
              </p:sp>
              <p:sp>
                <p:nvSpPr>
                  <p:cNvPr id="49" name="Rectangle 12"/>
                  <p:cNvSpPr>
                    <a:spLocks noChangeArrowheads="1"/>
                  </p:cNvSpPr>
                  <p:nvPr/>
                </p:nvSpPr>
                <p:spPr bwMode="auto">
                  <a:xfrm>
                    <a:off x="3776811" y="3488782"/>
                    <a:ext cx="300438" cy="304800"/>
                  </a:xfrm>
                  <a:prstGeom prst="rect">
                    <a:avLst/>
                  </a:prstGeom>
                  <a:solidFill>
                    <a:srgbClr val="FF5050"/>
                  </a:solidFill>
                  <a:ln>
                    <a:noFill/>
                  </a:ln>
                  <a:effectLst/>
                  <a:extLst/>
                </p:spPr>
                <p:txBody>
                  <a:bodyPr wrap="none" anchor="ctr"/>
                  <a:lstStyle/>
                  <a:p>
                    <a:endParaRPr lang="ja-JP" altLang="en-US"/>
                  </a:p>
                </p:txBody>
              </p:sp>
              <p:sp>
                <p:nvSpPr>
                  <p:cNvPr id="50" name="Rectangle 28"/>
                  <p:cNvSpPr>
                    <a:spLocks noChangeArrowheads="1"/>
                  </p:cNvSpPr>
                  <p:nvPr/>
                </p:nvSpPr>
                <p:spPr bwMode="auto">
                  <a:xfrm>
                    <a:off x="4070900" y="4396362"/>
                    <a:ext cx="304800" cy="304967"/>
                  </a:xfrm>
                  <a:prstGeom prst="rect">
                    <a:avLst/>
                  </a:prstGeom>
                  <a:solidFill>
                    <a:srgbClr val="FFCCCC"/>
                  </a:solidFill>
                  <a:ln>
                    <a:noFill/>
                  </a:ln>
                  <a:effectLst/>
                  <a:extLst/>
                </p:spPr>
                <p:txBody>
                  <a:bodyPr wrap="none" anchor="ctr"/>
                  <a:lstStyle/>
                  <a:p>
                    <a:endParaRPr lang="ja-JP" altLang="en-US"/>
                  </a:p>
                </p:txBody>
              </p:sp>
              <p:sp>
                <p:nvSpPr>
                  <p:cNvPr id="51" name="Rectangle 28"/>
                  <p:cNvSpPr>
                    <a:spLocks noChangeArrowheads="1"/>
                  </p:cNvSpPr>
                  <p:nvPr/>
                </p:nvSpPr>
                <p:spPr bwMode="auto">
                  <a:xfrm>
                    <a:off x="3779912" y="4404441"/>
                    <a:ext cx="304800" cy="304967"/>
                  </a:xfrm>
                  <a:prstGeom prst="rect">
                    <a:avLst/>
                  </a:prstGeom>
                  <a:solidFill>
                    <a:srgbClr val="FFCCCC"/>
                  </a:solidFill>
                  <a:ln>
                    <a:noFill/>
                  </a:ln>
                  <a:effectLst/>
                  <a:extLst/>
                </p:spPr>
                <p:txBody>
                  <a:bodyPr wrap="none" anchor="ctr"/>
                  <a:lstStyle/>
                  <a:p>
                    <a:endParaRPr lang="ja-JP" altLang="en-US"/>
                  </a:p>
                </p:txBody>
              </p:sp>
              <p:sp>
                <p:nvSpPr>
                  <p:cNvPr id="52" name="Rectangle 28"/>
                  <p:cNvSpPr>
                    <a:spLocks noChangeArrowheads="1"/>
                  </p:cNvSpPr>
                  <p:nvPr/>
                </p:nvSpPr>
                <p:spPr bwMode="auto">
                  <a:xfrm>
                    <a:off x="4073309" y="3177166"/>
                    <a:ext cx="304800" cy="304967"/>
                  </a:xfrm>
                  <a:prstGeom prst="rect">
                    <a:avLst/>
                  </a:prstGeom>
                  <a:solidFill>
                    <a:srgbClr val="FF9999"/>
                  </a:solidFill>
                  <a:ln>
                    <a:noFill/>
                  </a:ln>
                  <a:effectLst/>
                  <a:extLst/>
                </p:spPr>
                <p:txBody>
                  <a:bodyPr wrap="none" anchor="ctr"/>
                  <a:lstStyle/>
                  <a:p>
                    <a:endParaRPr lang="ja-JP" altLang="en-US"/>
                  </a:p>
                </p:txBody>
              </p:sp>
              <p:sp>
                <p:nvSpPr>
                  <p:cNvPr id="53" name="Rectangle 28"/>
                  <p:cNvSpPr>
                    <a:spLocks noChangeArrowheads="1"/>
                  </p:cNvSpPr>
                  <p:nvPr/>
                </p:nvSpPr>
                <p:spPr bwMode="auto">
                  <a:xfrm>
                    <a:off x="4372888" y="3176189"/>
                    <a:ext cx="304800" cy="304967"/>
                  </a:xfrm>
                  <a:prstGeom prst="rect">
                    <a:avLst/>
                  </a:prstGeom>
                  <a:solidFill>
                    <a:srgbClr val="FFCCCC"/>
                  </a:solidFill>
                  <a:ln>
                    <a:noFill/>
                  </a:ln>
                  <a:effectLst/>
                  <a:extLst/>
                </p:spPr>
                <p:txBody>
                  <a:bodyPr wrap="none" anchor="ctr"/>
                  <a:lstStyle/>
                  <a:p>
                    <a:endParaRPr lang="ja-JP" altLang="en-US"/>
                  </a:p>
                </p:txBody>
              </p:sp>
              <p:sp>
                <p:nvSpPr>
                  <p:cNvPr id="54" name="Rectangle 28"/>
                  <p:cNvSpPr>
                    <a:spLocks noChangeArrowheads="1"/>
                  </p:cNvSpPr>
                  <p:nvPr/>
                </p:nvSpPr>
                <p:spPr bwMode="auto">
                  <a:xfrm>
                    <a:off x="3770386" y="3181752"/>
                    <a:ext cx="304800" cy="304967"/>
                  </a:xfrm>
                  <a:prstGeom prst="rect">
                    <a:avLst/>
                  </a:prstGeom>
                  <a:solidFill>
                    <a:srgbClr val="FFCCCC"/>
                  </a:solidFill>
                  <a:ln>
                    <a:noFill/>
                  </a:ln>
                  <a:effectLst/>
                  <a:extLst/>
                </p:spPr>
                <p:txBody>
                  <a:bodyPr wrap="none" anchor="ctr"/>
                  <a:lstStyle/>
                  <a:p>
                    <a:endParaRPr lang="ja-JP" altLang="en-US"/>
                  </a:p>
                </p:txBody>
              </p:sp>
              <p:sp>
                <p:nvSpPr>
                  <p:cNvPr id="55" name="Rectangle 28"/>
                  <p:cNvSpPr>
                    <a:spLocks noChangeArrowheads="1"/>
                  </p:cNvSpPr>
                  <p:nvPr/>
                </p:nvSpPr>
                <p:spPr bwMode="auto">
                  <a:xfrm>
                    <a:off x="3465586" y="3786173"/>
                    <a:ext cx="304800" cy="304967"/>
                  </a:xfrm>
                  <a:prstGeom prst="rect">
                    <a:avLst/>
                  </a:prstGeom>
                  <a:solidFill>
                    <a:srgbClr val="FFCCCC"/>
                  </a:solidFill>
                  <a:ln>
                    <a:noFill/>
                  </a:ln>
                  <a:effectLst/>
                  <a:extLst/>
                </p:spPr>
                <p:txBody>
                  <a:bodyPr wrap="none" anchor="ctr"/>
                  <a:lstStyle/>
                  <a:p>
                    <a:endParaRPr lang="ja-JP" altLang="en-US"/>
                  </a:p>
                </p:txBody>
              </p:sp>
              <p:sp>
                <p:nvSpPr>
                  <p:cNvPr id="56" name="Rectangle 28"/>
                  <p:cNvSpPr>
                    <a:spLocks noChangeArrowheads="1"/>
                  </p:cNvSpPr>
                  <p:nvPr/>
                </p:nvSpPr>
                <p:spPr bwMode="auto">
                  <a:xfrm>
                    <a:off x="3465586" y="3486719"/>
                    <a:ext cx="304800" cy="304967"/>
                  </a:xfrm>
                  <a:prstGeom prst="rect">
                    <a:avLst/>
                  </a:prstGeom>
                  <a:solidFill>
                    <a:srgbClr val="FFCCCC"/>
                  </a:solidFill>
                  <a:ln>
                    <a:noFill/>
                  </a:ln>
                  <a:effectLst/>
                  <a:extLst/>
                </p:spPr>
                <p:txBody>
                  <a:bodyPr wrap="none" anchor="ctr"/>
                  <a:lstStyle/>
                  <a:p>
                    <a:endParaRPr lang="ja-JP" altLang="en-US"/>
                  </a:p>
                </p:txBody>
              </p:sp>
              <p:sp>
                <p:nvSpPr>
                  <p:cNvPr id="57" name="Rectangle 28"/>
                  <p:cNvSpPr>
                    <a:spLocks noChangeArrowheads="1"/>
                  </p:cNvSpPr>
                  <p:nvPr/>
                </p:nvSpPr>
                <p:spPr bwMode="auto">
                  <a:xfrm>
                    <a:off x="4680196" y="4094483"/>
                    <a:ext cx="304800" cy="304967"/>
                  </a:xfrm>
                  <a:prstGeom prst="rect">
                    <a:avLst/>
                  </a:prstGeom>
                  <a:solidFill>
                    <a:srgbClr val="FFCCCC"/>
                  </a:solidFill>
                  <a:ln>
                    <a:noFill/>
                  </a:ln>
                  <a:effectLst/>
                  <a:extLst/>
                </p:spPr>
                <p:txBody>
                  <a:bodyPr wrap="none" anchor="ctr"/>
                  <a:lstStyle/>
                  <a:p>
                    <a:endParaRPr lang="ja-JP" altLang="en-US"/>
                  </a:p>
                </p:txBody>
              </p:sp>
              <p:sp>
                <p:nvSpPr>
                  <p:cNvPr id="58" name="Rectangle 28"/>
                  <p:cNvSpPr>
                    <a:spLocks noChangeArrowheads="1"/>
                  </p:cNvSpPr>
                  <p:nvPr/>
                </p:nvSpPr>
                <p:spPr bwMode="auto">
                  <a:xfrm>
                    <a:off x="4379349" y="4399229"/>
                    <a:ext cx="304800" cy="304967"/>
                  </a:xfrm>
                  <a:prstGeom prst="rect">
                    <a:avLst/>
                  </a:prstGeom>
                  <a:solidFill>
                    <a:srgbClr val="FFCCCC"/>
                  </a:solidFill>
                  <a:ln>
                    <a:noFill/>
                  </a:ln>
                  <a:effectLst/>
                  <a:extLst/>
                </p:spPr>
                <p:txBody>
                  <a:bodyPr wrap="none" anchor="ctr"/>
                  <a:lstStyle/>
                  <a:p>
                    <a:endParaRPr lang="ja-JP" altLang="en-US"/>
                  </a:p>
                </p:txBody>
              </p:sp>
              <p:sp>
                <p:nvSpPr>
                  <p:cNvPr id="59" name="Rectangle 28"/>
                  <p:cNvSpPr>
                    <a:spLocks noChangeArrowheads="1"/>
                  </p:cNvSpPr>
                  <p:nvPr/>
                </p:nvSpPr>
                <p:spPr bwMode="auto">
                  <a:xfrm>
                    <a:off x="3770386" y="4090919"/>
                    <a:ext cx="304800" cy="304967"/>
                  </a:xfrm>
                  <a:prstGeom prst="rect">
                    <a:avLst/>
                  </a:prstGeom>
                  <a:solidFill>
                    <a:srgbClr val="FF9999"/>
                  </a:solidFill>
                  <a:ln>
                    <a:noFill/>
                  </a:ln>
                  <a:effectLst/>
                  <a:extLst/>
                </p:spPr>
                <p:txBody>
                  <a:bodyPr wrap="none" anchor="ctr"/>
                  <a:lstStyle/>
                  <a:p>
                    <a:endParaRPr lang="ja-JP" altLang="en-US"/>
                  </a:p>
                </p:txBody>
              </p:sp>
              <p:sp>
                <p:nvSpPr>
                  <p:cNvPr id="60" name="Rectangle 28"/>
                  <p:cNvSpPr>
                    <a:spLocks noChangeArrowheads="1"/>
                  </p:cNvSpPr>
                  <p:nvPr/>
                </p:nvSpPr>
                <p:spPr bwMode="auto">
                  <a:xfrm>
                    <a:off x="4678354" y="3785952"/>
                    <a:ext cx="304800" cy="304967"/>
                  </a:xfrm>
                  <a:prstGeom prst="rect">
                    <a:avLst/>
                  </a:prstGeom>
                  <a:solidFill>
                    <a:srgbClr val="FF9999"/>
                  </a:solidFill>
                  <a:ln>
                    <a:noFill/>
                  </a:ln>
                  <a:effectLst/>
                  <a:extLst/>
                </p:spPr>
                <p:txBody>
                  <a:bodyPr wrap="none" anchor="ctr"/>
                  <a:lstStyle/>
                  <a:p>
                    <a:endParaRPr lang="ja-JP" altLang="en-US"/>
                  </a:p>
                </p:txBody>
              </p:sp>
              <p:sp>
                <p:nvSpPr>
                  <p:cNvPr id="61" name="Rectangle 28"/>
                  <p:cNvSpPr>
                    <a:spLocks noChangeArrowheads="1"/>
                  </p:cNvSpPr>
                  <p:nvPr/>
                </p:nvSpPr>
                <p:spPr bwMode="auto">
                  <a:xfrm>
                    <a:off x="4686212" y="3486719"/>
                    <a:ext cx="304800" cy="304967"/>
                  </a:xfrm>
                  <a:prstGeom prst="rect">
                    <a:avLst/>
                  </a:prstGeom>
                  <a:solidFill>
                    <a:srgbClr val="FFCCCC"/>
                  </a:solidFill>
                  <a:ln>
                    <a:noFill/>
                  </a:ln>
                  <a:effectLst/>
                  <a:extLst/>
                </p:spPr>
                <p:txBody>
                  <a:bodyPr wrap="none" anchor="ctr"/>
                  <a:lstStyle/>
                  <a:p>
                    <a:endParaRPr lang="ja-JP" altLang="en-US"/>
                  </a:p>
                </p:txBody>
              </p:sp>
              <p:sp>
                <p:nvSpPr>
                  <p:cNvPr id="62" name="Rectangle 12"/>
                  <p:cNvSpPr>
                    <a:spLocks noChangeArrowheads="1"/>
                  </p:cNvSpPr>
                  <p:nvPr/>
                </p:nvSpPr>
                <p:spPr bwMode="auto">
                  <a:xfrm>
                    <a:off x="4382679" y="4094650"/>
                    <a:ext cx="300438" cy="304800"/>
                  </a:xfrm>
                  <a:prstGeom prst="rect">
                    <a:avLst/>
                  </a:prstGeom>
                  <a:solidFill>
                    <a:srgbClr val="FF5050"/>
                  </a:solidFill>
                  <a:ln>
                    <a:noFill/>
                  </a:ln>
                  <a:effectLst/>
                  <a:extLst/>
                </p:spPr>
                <p:txBody>
                  <a:bodyPr wrap="none" anchor="ctr"/>
                  <a:lstStyle/>
                  <a:p>
                    <a:endParaRPr lang="ja-JP" altLang="en-US"/>
                  </a:p>
                </p:txBody>
              </p:sp>
              <p:sp>
                <p:nvSpPr>
                  <p:cNvPr id="63" name="Rectangle 12"/>
                  <p:cNvSpPr>
                    <a:spLocks noChangeArrowheads="1"/>
                  </p:cNvSpPr>
                  <p:nvPr/>
                </p:nvSpPr>
                <p:spPr bwMode="auto">
                  <a:xfrm>
                    <a:off x="4077249" y="3496420"/>
                    <a:ext cx="300438" cy="304800"/>
                  </a:xfrm>
                  <a:prstGeom prst="rect">
                    <a:avLst/>
                  </a:prstGeom>
                  <a:solidFill>
                    <a:schemeClr val="accent6">
                      <a:lumMod val="75000"/>
                    </a:schemeClr>
                  </a:solidFill>
                  <a:ln>
                    <a:noFill/>
                  </a:ln>
                  <a:effectLst/>
                  <a:extLst/>
                </p:spPr>
                <p:txBody>
                  <a:bodyPr wrap="none" anchor="ctr"/>
                  <a:lstStyle/>
                  <a:p>
                    <a:endParaRPr lang="ja-JP" altLang="en-US"/>
                  </a:p>
                </p:txBody>
              </p:sp>
              <p:sp>
                <p:nvSpPr>
                  <p:cNvPr id="64" name="Rectangle 12"/>
                  <p:cNvSpPr>
                    <a:spLocks noChangeArrowheads="1"/>
                  </p:cNvSpPr>
                  <p:nvPr/>
                </p:nvSpPr>
                <p:spPr bwMode="auto">
                  <a:xfrm>
                    <a:off x="4075816" y="4094650"/>
                    <a:ext cx="300438" cy="304800"/>
                  </a:xfrm>
                  <a:prstGeom prst="rect">
                    <a:avLst/>
                  </a:prstGeom>
                  <a:solidFill>
                    <a:srgbClr val="FF5050"/>
                  </a:solidFill>
                  <a:ln>
                    <a:noFill/>
                  </a:ln>
                  <a:effectLst/>
                  <a:extLst/>
                </p:spPr>
                <p:txBody>
                  <a:bodyPr wrap="none" anchor="ctr"/>
                  <a:lstStyle/>
                  <a:p>
                    <a:endParaRPr lang="ja-JP" altLang="en-US"/>
                  </a:p>
                </p:txBody>
              </p:sp>
              <p:sp>
                <p:nvSpPr>
                  <p:cNvPr id="65" name="Rectangle 12"/>
                  <p:cNvSpPr>
                    <a:spLocks noChangeArrowheads="1"/>
                  </p:cNvSpPr>
                  <p:nvPr/>
                </p:nvSpPr>
                <p:spPr bwMode="auto">
                  <a:xfrm>
                    <a:off x="4385774" y="3789850"/>
                    <a:ext cx="300438" cy="304800"/>
                  </a:xfrm>
                  <a:prstGeom prst="rect">
                    <a:avLst/>
                  </a:prstGeom>
                  <a:solidFill>
                    <a:schemeClr val="accent6">
                      <a:lumMod val="75000"/>
                    </a:schemeClr>
                  </a:solidFill>
                  <a:ln>
                    <a:noFill/>
                  </a:ln>
                  <a:effectLst/>
                  <a:extLst/>
                </p:spPr>
                <p:txBody>
                  <a:bodyPr wrap="none" anchor="ctr"/>
                  <a:lstStyle/>
                  <a:p>
                    <a:endParaRPr lang="ja-JP" altLang="en-US"/>
                  </a:p>
                </p:txBody>
              </p:sp>
              <p:sp>
                <p:nvSpPr>
                  <p:cNvPr id="66" name="Rectangle 12"/>
                  <p:cNvSpPr>
                    <a:spLocks noChangeArrowheads="1"/>
                  </p:cNvSpPr>
                  <p:nvPr/>
                </p:nvSpPr>
                <p:spPr bwMode="auto">
                  <a:xfrm>
                    <a:off x="4077249" y="3790625"/>
                    <a:ext cx="300438" cy="304800"/>
                  </a:xfrm>
                  <a:prstGeom prst="rect">
                    <a:avLst/>
                  </a:prstGeom>
                  <a:solidFill>
                    <a:schemeClr val="accent6">
                      <a:lumMod val="75000"/>
                    </a:schemeClr>
                  </a:solidFill>
                  <a:ln>
                    <a:noFill/>
                  </a:ln>
                  <a:effectLst/>
                  <a:extLst/>
                </p:spPr>
                <p:txBody>
                  <a:bodyPr wrap="none" anchor="ctr"/>
                  <a:lstStyle/>
                  <a:p>
                    <a:endParaRPr lang="ja-JP" altLang="en-US">
                      <a:solidFill>
                        <a:srgbClr val="002060"/>
                      </a:solidFill>
                    </a:endParaRPr>
                  </a:p>
                </p:txBody>
              </p:sp>
              <p:sp>
                <p:nvSpPr>
                  <p:cNvPr id="67" name="Rectangle 12"/>
                  <p:cNvSpPr>
                    <a:spLocks noChangeArrowheads="1"/>
                  </p:cNvSpPr>
                  <p:nvPr/>
                </p:nvSpPr>
                <p:spPr bwMode="auto">
                  <a:xfrm>
                    <a:off x="4385774" y="3488782"/>
                    <a:ext cx="300438" cy="304800"/>
                  </a:xfrm>
                  <a:prstGeom prst="rect">
                    <a:avLst/>
                  </a:prstGeom>
                  <a:solidFill>
                    <a:schemeClr val="accent6">
                      <a:lumMod val="60000"/>
                      <a:lumOff val="40000"/>
                    </a:schemeClr>
                  </a:solidFill>
                  <a:ln>
                    <a:noFill/>
                  </a:ln>
                  <a:effectLst/>
                  <a:extLst/>
                </p:spPr>
                <p:txBody>
                  <a:bodyPr wrap="none" anchor="ctr"/>
                  <a:lstStyle/>
                  <a:p>
                    <a:endParaRPr lang="ja-JP" altLang="en-US"/>
                  </a:p>
                </p:txBody>
              </p:sp>
            </p:grpSp>
          </p:grpSp>
          <p:grpSp>
            <p:nvGrpSpPr>
              <p:cNvPr id="24" name="グループ化 23"/>
              <p:cNvGrpSpPr/>
              <p:nvPr/>
            </p:nvGrpSpPr>
            <p:grpSpPr>
              <a:xfrm>
                <a:off x="857229" y="2472513"/>
                <a:ext cx="2963455" cy="2250174"/>
                <a:chOff x="1384307" y="1447800"/>
                <a:chExt cx="2963455" cy="2250174"/>
              </a:xfrm>
            </p:grpSpPr>
            <p:sp>
              <p:nvSpPr>
                <p:cNvPr id="29" name="Line 44"/>
                <p:cNvSpPr>
                  <a:spLocks noChangeShapeType="1"/>
                </p:cNvSpPr>
                <p:nvPr/>
              </p:nvSpPr>
              <p:spPr bwMode="auto">
                <a:xfrm flipV="1">
                  <a:off x="1676400" y="1447800"/>
                  <a:ext cx="0" cy="22098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 name="Line 45"/>
                <p:cNvSpPr>
                  <a:spLocks noChangeShapeType="1"/>
                </p:cNvSpPr>
                <p:nvPr/>
              </p:nvSpPr>
              <p:spPr bwMode="auto">
                <a:xfrm flipV="1">
                  <a:off x="1676400" y="3657599"/>
                  <a:ext cx="2671362" cy="1"/>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 name="Line 48"/>
                <p:cNvSpPr>
                  <a:spLocks noChangeShapeType="1"/>
                </p:cNvSpPr>
                <p:nvPr/>
              </p:nvSpPr>
              <p:spPr bwMode="auto">
                <a:xfrm>
                  <a:off x="1676400" y="33528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 name="Line 49"/>
                <p:cNvSpPr>
                  <a:spLocks noChangeShapeType="1"/>
                </p:cNvSpPr>
                <p:nvPr/>
              </p:nvSpPr>
              <p:spPr bwMode="auto">
                <a:xfrm>
                  <a:off x="1676400" y="30480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 name="Line 50"/>
                <p:cNvSpPr>
                  <a:spLocks noChangeShapeType="1"/>
                </p:cNvSpPr>
                <p:nvPr/>
              </p:nvSpPr>
              <p:spPr bwMode="auto">
                <a:xfrm>
                  <a:off x="1676400" y="27432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 name="Line 51"/>
                <p:cNvSpPr>
                  <a:spLocks noChangeShapeType="1"/>
                </p:cNvSpPr>
                <p:nvPr/>
              </p:nvSpPr>
              <p:spPr bwMode="auto">
                <a:xfrm>
                  <a:off x="1676400" y="24384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 name="Line 52"/>
                <p:cNvSpPr>
                  <a:spLocks noChangeShapeType="1"/>
                </p:cNvSpPr>
                <p:nvPr/>
              </p:nvSpPr>
              <p:spPr bwMode="auto">
                <a:xfrm>
                  <a:off x="1676400" y="21336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 name="Line 53"/>
                <p:cNvSpPr>
                  <a:spLocks noChangeShapeType="1"/>
                </p:cNvSpPr>
                <p:nvPr/>
              </p:nvSpPr>
              <p:spPr bwMode="auto">
                <a:xfrm>
                  <a:off x="1676400" y="18288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 name="Line 54"/>
                <p:cNvSpPr>
                  <a:spLocks noChangeShapeType="1"/>
                </p:cNvSpPr>
                <p:nvPr/>
              </p:nvSpPr>
              <p:spPr bwMode="auto">
                <a:xfrm flipV="1">
                  <a:off x="1981200" y="1710906"/>
                  <a:ext cx="0" cy="194669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 name="Line 55"/>
                <p:cNvSpPr>
                  <a:spLocks noChangeShapeType="1"/>
                </p:cNvSpPr>
                <p:nvPr/>
              </p:nvSpPr>
              <p:spPr bwMode="auto">
                <a:xfrm flipV="1">
                  <a:off x="2285999" y="1710906"/>
                  <a:ext cx="2875" cy="194669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 name="Line 56"/>
                <p:cNvSpPr>
                  <a:spLocks noChangeShapeType="1"/>
                </p:cNvSpPr>
                <p:nvPr/>
              </p:nvSpPr>
              <p:spPr bwMode="auto">
                <a:xfrm flipV="1">
                  <a:off x="2590800" y="1679274"/>
                  <a:ext cx="0" cy="19783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 name="Line 57"/>
                <p:cNvSpPr>
                  <a:spLocks noChangeShapeType="1"/>
                </p:cNvSpPr>
                <p:nvPr/>
              </p:nvSpPr>
              <p:spPr bwMode="auto">
                <a:xfrm flipH="1" flipV="1">
                  <a:off x="2889848" y="1679275"/>
                  <a:ext cx="5751" cy="19783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 name="Line 58"/>
                <p:cNvSpPr>
                  <a:spLocks noChangeShapeType="1"/>
                </p:cNvSpPr>
                <p:nvPr/>
              </p:nvSpPr>
              <p:spPr bwMode="auto">
                <a:xfrm flipV="1">
                  <a:off x="3202493" y="1690793"/>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 name="Line 59"/>
                <p:cNvSpPr>
                  <a:spLocks noChangeShapeType="1"/>
                </p:cNvSpPr>
                <p:nvPr/>
              </p:nvSpPr>
              <p:spPr bwMode="auto">
                <a:xfrm flipV="1">
                  <a:off x="3505200" y="16764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 name="Line 60"/>
                <p:cNvSpPr>
                  <a:spLocks noChangeShapeType="1"/>
                </p:cNvSpPr>
                <p:nvPr/>
              </p:nvSpPr>
              <p:spPr bwMode="auto">
                <a:xfrm flipV="1">
                  <a:off x="3810000" y="16764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mc:AlternateContent xmlns:mc="http://schemas.openxmlformats.org/markup-compatibility/2006" xmlns:a14="http://schemas.microsoft.com/office/drawing/2010/main">
              <mc:Choice Requires="a14">
                <p:sp>
                  <p:nvSpPr>
                    <p:cNvPr id="44" name="テキスト ボックス 43"/>
                    <p:cNvSpPr txBox="1"/>
                    <p:nvPr/>
                  </p:nvSpPr>
                  <p:spPr>
                    <a:xfrm>
                      <a:off x="1384307" y="1492034"/>
                      <a:ext cx="3853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a:rPr>
                              <m:t>𝜃</m:t>
                            </m:r>
                          </m:oMath>
                        </m:oMathPara>
                      </a14:m>
                      <a:endParaRPr kumimoji="1" lang="ja-JP" altLang="en-US" dirty="0"/>
                    </a:p>
                  </p:txBody>
                </p:sp>
              </mc:Choice>
              <mc:Fallback xmlns="">
                <p:sp>
                  <p:nvSpPr>
                    <p:cNvPr id="77" name="テキスト ボックス 76"/>
                    <p:cNvSpPr txBox="1">
                      <a:spLocks noRot="1" noChangeAspect="1" noMove="1" noResize="1" noEditPoints="1" noAdjustHandles="1" noChangeArrowheads="1" noChangeShapeType="1" noTextEdit="1"/>
                    </p:cNvSpPr>
                    <p:nvPr/>
                  </p:nvSpPr>
                  <p:spPr>
                    <a:xfrm>
                      <a:off x="1384307" y="1492034"/>
                      <a:ext cx="385362" cy="369332"/>
                    </a:xfrm>
                    <a:prstGeom prst="rect">
                      <a:avLst/>
                    </a:prstGeom>
                    <a:blipFill rotWithShape="1">
                      <a:blip r:embed="rId4" cstate="print"/>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5" name="テキスト ボックス 44"/>
                    <p:cNvSpPr txBox="1"/>
                    <p:nvPr/>
                  </p:nvSpPr>
                  <p:spPr>
                    <a:xfrm>
                      <a:off x="3954005" y="3315818"/>
                      <a:ext cx="385362" cy="3821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ja-JP" altLang="en-US" i="1" smtClean="0">
                                    <a:latin typeface="Cambria Math"/>
                                  </a:rPr>
                                </m:ctrlPr>
                              </m:accPr>
                              <m:e>
                                <m:r>
                                  <a:rPr kumimoji="1" lang="ja-JP" altLang="en-US" i="1" smtClean="0">
                                    <a:latin typeface="Cambria Math"/>
                                  </a:rPr>
                                  <m:t>𝜃</m:t>
                                </m:r>
                              </m:e>
                            </m:acc>
                          </m:oMath>
                        </m:oMathPara>
                      </a14:m>
                      <a:endParaRPr kumimoji="1" lang="ja-JP" altLang="en-US" dirty="0"/>
                    </a:p>
                  </p:txBody>
                </p:sp>
              </mc:Choice>
              <mc:Fallback xmlns="">
                <p:sp>
                  <p:nvSpPr>
                    <p:cNvPr id="78" name="テキスト ボックス 77"/>
                    <p:cNvSpPr txBox="1">
                      <a:spLocks noRot="1" noChangeAspect="1" noMove="1" noResize="1" noEditPoints="1" noAdjustHandles="1" noChangeArrowheads="1" noChangeShapeType="1" noTextEdit="1"/>
                    </p:cNvSpPr>
                    <p:nvPr/>
                  </p:nvSpPr>
                  <p:spPr>
                    <a:xfrm>
                      <a:off x="3954005" y="3315818"/>
                      <a:ext cx="385362" cy="382156"/>
                    </a:xfrm>
                    <a:prstGeom prst="rect">
                      <a:avLst/>
                    </a:prstGeom>
                    <a:blipFill rotWithShape="1">
                      <a:blip r:embed="rId5" cstate="print"/>
                      <a:stretch>
                        <a:fillRect/>
                      </a:stretch>
                    </a:blipFill>
                  </p:spPr>
                  <p:txBody>
                    <a:bodyPr/>
                    <a:lstStyle/>
                    <a:p>
                      <a:r>
                        <a:rPr lang="ja-JP" altLang="en-US">
                          <a:noFill/>
                        </a:rPr>
                        <a:t> </a:t>
                      </a:r>
                    </a:p>
                  </p:txBody>
                </p:sp>
              </mc:Fallback>
            </mc:AlternateContent>
          </p:grpSp>
          <p:sp>
            <p:nvSpPr>
              <p:cNvPr id="25" name="円/楕円 24"/>
              <p:cNvSpPr/>
              <p:nvPr/>
            </p:nvSpPr>
            <p:spPr>
              <a:xfrm>
                <a:off x="1454123" y="3048577"/>
                <a:ext cx="1611136" cy="16337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2217237" y="376158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矢印コネクタ 26"/>
              <p:cNvCxnSpPr/>
              <p:nvPr/>
            </p:nvCxnSpPr>
            <p:spPr>
              <a:xfrm flipH="1" flipV="1">
                <a:off x="2261948" y="3837784"/>
                <a:ext cx="797918" cy="1"/>
              </a:xfrm>
              <a:prstGeom prst="straightConnector1">
                <a:avLst/>
              </a:prstGeom>
              <a:ln w="28575">
                <a:solidFill>
                  <a:srgbClr val="00B0F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2568372" y="3490622"/>
                <a:ext cx="251585" cy="241539"/>
              </a:xfrm>
              <a:prstGeom prst="rect">
                <a:avLst/>
              </a:prstGeom>
              <a:solidFill>
                <a:schemeClr val="bg1">
                  <a:alpha val="40000"/>
                </a:schemeClr>
              </a:solidFill>
            </p:spPr>
            <p:txBody>
              <a:bodyPr wrap="square" rtlCol="0">
                <a:spAutoFit/>
              </a:bodyPr>
              <a:lstStyle/>
              <a:p>
                <a:r>
                  <a:rPr kumimoji="1" lang="en-US" altLang="ja-JP" dirty="0" smtClean="0"/>
                  <a:t>Q</a:t>
                </a:r>
              </a:p>
            </p:txBody>
          </p:sp>
        </p:grpSp>
        <p:cxnSp>
          <p:nvCxnSpPr>
            <p:cNvPr id="9" name="直線矢印コネクタ 8"/>
            <p:cNvCxnSpPr/>
            <p:nvPr/>
          </p:nvCxnSpPr>
          <p:spPr>
            <a:xfrm flipH="1" flipV="1">
              <a:off x="1775063" y="3131296"/>
              <a:ext cx="591837" cy="790551"/>
            </a:xfrm>
            <a:prstGeom prst="straightConnector1">
              <a:avLst/>
            </a:prstGeom>
            <a:ln w="28575">
              <a:solidFill>
                <a:srgbClr val="00B05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1962577" y="3164967"/>
              <a:ext cx="513282" cy="369332"/>
            </a:xfrm>
            <a:prstGeom prst="rect">
              <a:avLst/>
            </a:prstGeom>
            <a:solidFill>
              <a:schemeClr val="bg1">
                <a:alpha val="50000"/>
              </a:schemeClr>
            </a:solidFill>
          </p:spPr>
          <p:txBody>
            <a:bodyPr wrap="none" rtlCol="0">
              <a:spAutoFit/>
            </a:bodyPr>
            <a:lstStyle/>
            <a:p>
              <a:r>
                <a:rPr lang="en-US" altLang="ja-JP" dirty="0" err="1" smtClean="0"/>
                <a:t>q</a:t>
              </a:r>
              <a:r>
                <a:rPr lang="en-US" altLang="ja-JP" sz="1200" dirty="0" err="1" smtClean="0"/>
                <a:t>x,y</a:t>
              </a:r>
              <a:endParaRPr kumimoji="1" lang="ja-JP" altLang="en-US" sz="1200" dirty="0"/>
            </a:p>
          </p:txBody>
        </p:sp>
        <p:sp>
          <p:nvSpPr>
            <p:cNvPr id="11" name="テキスト ボックス 10"/>
            <p:cNvSpPr txBox="1"/>
            <p:nvPr/>
          </p:nvSpPr>
          <p:spPr>
            <a:xfrm>
              <a:off x="1547664" y="5193757"/>
              <a:ext cx="519694" cy="338554"/>
            </a:xfrm>
            <a:prstGeom prst="rect">
              <a:avLst/>
            </a:prstGeom>
            <a:noFill/>
          </p:spPr>
          <p:txBody>
            <a:bodyPr wrap="none" rtlCol="0">
              <a:spAutoFit/>
            </a:bodyPr>
            <a:lstStyle/>
            <a:p>
              <a:r>
                <a:rPr lang="en-US" altLang="ja-JP" sz="1600" dirty="0"/>
                <a:t>i</a:t>
              </a:r>
              <a:r>
                <a:rPr kumimoji="1" lang="en-US" altLang="ja-JP" sz="1600" dirty="0" smtClean="0"/>
                <a:t>1=x</a:t>
              </a:r>
              <a:endParaRPr kumimoji="1" lang="ja-JP" altLang="en-US" sz="1600" dirty="0"/>
            </a:p>
          </p:txBody>
        </p:sp>
        <p:sp>
          <p:nvSpPr>
            <p:cNvPr id="12" name="テキスト ボックス 11"/>
            <p:cNvSpPr txBox="1"/>
            <p:nvPr/>
          </p:nvSpPr>
          <p:spPr>
            <a:xfrm>
              <a:off x="22683" y="2909246"/>
              <a:ext cx="554960" cy="338554"/>
            </a:xfrm>
            <a:prstGeom prst="rect">
              <a:avLst/>
            </a:prstGeom>
            <a:noFill/>
          </p:spPr>
          <p:txBody>
            <a:bodyPr wrap="none" rtlCol="0">
              <a:spAutoFit/>
            </a:bodyPr>
            <a:lstStyle/>
            <a:p>
              <a:r>
                <a:rPr lang="en-US" altLang="ja-JP" sz="1600" dirty="0" smtClean="0"/>
                <a:t>i2</a:t>
              </a:r>
              <a:r>
                <a:rPr kumimoji="1" lang="en-US" altLang="ja-JP" sz="1600" dirty="0" smtClean="0"/>
                <a:t>=y</a:t>
              </a:r>
              <a:endParaRPr kumimoji="1" lang="ja-JP" altLang="en-US" sz="1600" dirty="0"/>
            </a:p>
          </p:txBody>
        </p:sp>
        <p:sp>
          <p:nvSpPr>
            <p:cNvPr id="13" name="テキスト ボックス 12"/>
            <p:cNvSpPr txBox="1"/>
            <p:nvPr/>
          </p:nvSpPr>
          <p:spPr>
            <a:xfrm>
              <a:off x="2395868" y="5213502"/>
              <a:ext cx="732893" cy="338554"/>
            </a:xfrm>
            <a:prstGeom prst="rect">
              <a:avLst/>
            </a:prstGeom>
            <a:noFill/>
          </p:spPr>
          <p:txBody>
            <a:bodyPr wrap="none" rtlCol="0">
              <a:spAutoFit/>
            </a:bodyPr>
            <a:lstStyle/>
            <a:p>
              <a:r>
                <a:rPr lang="en-US" altLang="ja-JP" sz="1600" dirty="0" smtClean="0"/>
                <a:t>i</a:t>
              </a:r>
              <a:r>
                <a:rPr kumimoji="1" lang="en-US" altLang="ja-JP" sz="1600" dirty="0" smtClean="0"/>
                <a:t>1=x+2</a:t>
              </a:r>
              <a:endParaRPr kumimoji="1" lang="ja-JP" altLang="en-US" sz="1600" dirty="0"/>
            </a:p>
          </p:txBody>
        </p:sp>
        <p:sp>
          <p:nvSpPr>
            <p:cNvPr id="14" name="テキスト ボックス 13"/>
            <p:cNvSpPr txBox="1"/>
            <p:nvPr/>
          </p:nvSpPr>
          <p:spPr>
            <a:xfrm>
              <a:off x="1907704" y="5337773"/>
              <a:ext cx="697627" cy="338554"/>
            </a:xfrm>
            <a:prstGeom prst="rect">
              <a:avLst/>
            </a:prstGeom>
            <a:noFill/>
          </p:spPr>
          <p:txBody>
            <a:bodyPr wrap="none" rtlCol="0">
              <a:spAutoFit/>
            </a:bodyPr>
            <a:lstStyle/>
            <a:p>
              <a:r>
                <a:rPr lang="en-US" altLang="ja-JP" sz="1600" dirty="0" smtClean="0"/>
                <a:t>i</a:t>
              </a:r>
              <a:r>
                <a:rPr kumimoji="1" lang="en-US" altLang="ja-JP" sz="1600" dirty="0" smtClean="0"/>
                <a:t>1=x+1</a:t>
              </a:r>
              <a:endParaRPr kumimoji="1" lang="ja-JP" altLang="en-US" sz="1600" dirty="0"/>
            </a:p>
          </p:txBody>
        </p:sp>
        <p:sp>
          <p:nvSpPr>
            <p:cNvPr id="15" name="テキスト ボックス 14"/>
            <p:cNvSpPr txBox="1"/>
            <p:nvPr/>
          </p:nvSpPr>
          <p:spPr>
            <a:xfrm>
              <a:off x="1043608" y="5337773"/>
              <a:ext cx="657552" cy="338554"/>
            </a:xfrm>
            <a:prstGeom prst="rect">
              <a:avLst/>
            </a:prstGeom>
            <a:noFill/>
          </p:spPr>
          <p:txBody>
            <a:bodyPr wrap="none" rtlCol="0">
              <a:spAutoFit/>
            </a:bodyPr>
            <a:lstStyle/>
            <a:p>
              <a:r>
                <a:rPr lang="en-US" altLang="ja-JP" sz="1600" dirty="0" smtClean="0"/>
                <a:t>i</a:t>
              </a:r>
              <a:r>
                <a:rPr kumimoji="1" lang="en-US" altLang="ja-JP" sz="1600" dirty="0" smtClean="0"/>
                <a:t>1=x-1</a:t>
              </a:r>
              <a:endParaRPr kumimoji="1" lang="ja-JP" altLang="en-US" sz="1600" dirty="0"/>
            </a:p>
          </p:txBody>
        </p:sp>
        <p:sp>
          <p:nvSpPr>
            <p:cNvPr id="16" name="テキスト ボックス 15"/>
            <p:cNvSpPr txBox="1"/>
            <p:nvPr/>
          </p:nvSpPr>
          <p:spPr>
            <a:xfrm>
              <a:off x="22683" y="3393557"/>
              <a:ext cx="692818" cy="338554"/>
            </a:xfrm>
            <a:prstGeom prst="rect">
              <a:avLst/>
            </a:prstGeom>
            <a:noFill/>
          </p:spPr>
          <p:txBody>
            <a:bodyPr wrap="none" rtlCol="0">
              <a:spAutoFit/>
            </a:bodyPr>
            <a:lstStyle/>
            <a:p>
              <a:r>
                <a:rPr lang="en-US" altLang="ja-JP" sz="1600" dirty="0" smtClean="0"/>
                <a:t>i2</a:t>
              </a:r>
              <a:r>
                <a:rPr kumimoji="1" lang="en-US" altLang="ja-JP" sz="1600" dirty="0" smtClean="0"/>
                <a:t>=y-1</a:t>
              </a:r>
              <a:endParaRPr kumimoji="1" lang="ja-JP" altLang="en-US" sz="1600" dirty="0"/>
            </a:p>
          </p:txBody>
        </p:sp>
        <p:sp>
          <p:nvSpPr>
            <p:cNvPr id="17" name="テキスト ボックス 16"/>
            <p:cNvSpPr txBox="1"/>
            <p:nvPr/>
          </p:nvSpPr>
          <p:spPr>
            <a:xfrm>
              <a:off x="22683" y="3845350"/>
              <a:ext cx="728084" cy="338554"/>
            </a:xfrm>
            <a:prstGeom prst="rect">
              <a:avLst/>
            </a:prstGeom>
            <a:noFill/>
          </p:spPr>
          <p:txBody>
            <a:bodyPr wrap="none" rtlCol="0">
              <a:spAutoFit/>
            </a:bodyPr>
            <a:lstStyle/>
            <a:p>
              <a:r>
                <a:rPr lang="en-US" altLang="ja-JP" sz="1600" dirty="0" smtClean="0"/>
                <a:t>i2</a:t>
              </a:r>
              <a:r>
                <a:rPr kumimoji="1" lang="en-US" altLang="ja-JP" sz="1600" dirty="0" smtClean="0"/>
                <a:t>=y-2</a:t>
              </a:r>
              <a:endParaRPr kumimoji="1" lang="ja-JP" altLang="en-US" sz="1600" dirty="0"/>
            </a:p>
          </p:txBody>
        </p:sp>
        <p:sp>
          <p:nvSpPr>
            <p:cNvPr id="18" name="テキスト ボックス 17"/>
            <p:cNvSpPr txBox="1"/>
            <p:nvPr/>
          </p:nvSpPr>
          <p:spPr>
            <a:xfrm>
              <a:off x="22683" y="2457453"/>
              <a:ext cx="732893" cy="338554"/>
            </a:xfrm>
            <a:prstGeom prst="rect">
              <a:avLst/>
            </a:prstGeom>
            <a:noFill/>
          </p:spPr>
          <p:txBody>
            <a:bodyPr wrap="none" rtlCol="0">
              <a:spAutoFit/>
            </a:bodyPr>
            <a:lstStyle/>
            <a:p>
              <a:r>
                <a:rPr lang="en-US" altLang="ja-JP" sz="1600" dirty="0" smtClean="0"/>
                <a:t>i2</a:t>
              </a:r>
              <a:r>
                <a:rPr kumimoji="1" lang="en-US" altLang="ja-JP" sz="1600" dirty="0" smtClean="0"/>
                <a:t>=y+1</a:t>
              </a:r>
              <a:endParaRPr kumimoji="1" lang="ja-JP" altLang="en-US" sz="1600" dirty="0"/>
            </a:p>
          </p:txBody>
        </p:sp>
        <p:sp>
          <p:nvSpPr>
            <p:cNvPr id="19" name="テキスト ボックス 18"/>
            <p:cNvSpPr txBox="1"/>
            <p:nvPr/>
          </p:nvSpPr>
          <p:spPr>
            <a:xfrm>
              <a:off x="683568" y="5141494"/>
              <a:ext cx="362600" cy="369332"/>
            </a:xfrm>
            <a:prstGeom prst="rect">
              <a:avLst/>
            </a:prstGeom>
            <a:noFill/>
          </p:spPr>
          <p:txBody>
            <a:bodyPr wrap="none" rtlCol="0">
              <a:spAutoFit/>
            </a:bodyPr>
            <a:lstStyle/>
            <a:p>
              <a:r>
                <a:rPr kumimoji="1" lang="en-US" altLang="ja-JP" dirty="0" smtClean="0"/>
                <a:t>…</a:t>
              </a:r>
              <a:endParaRPr kumimoji="1" lang="ja-JP" altLang="en-US" dirty="0"/>
            </a:p>
          </p:txBody>
        </p:sp>
        <p:sp>
          <p:nvSpPr>
            <p:cNvPr id="20" name="テキスト ボックス 19"/>
            <p:cNvSpPr txBox="1"/>
            <p:nvPr/>
          </p:nvSpPr>
          <p:spPr>
            <a:xfrm>
              <a:off x="3059832" y="5204210"/>
              <a:ext cx="362600" cy="369332"/>
            </a:xfrm>
            <a:prstGeom prst="rect">
              <a:avLst/>
            </a:prstGeom>
            <a:noFill/>
          </p:spPr>
          <p:txBody>
            <a:bodyPr wrap="none" rtlCol="0">
              <a:spAutoFit/>
            </a:bodyPr>
            <a:lstStyle/>
            <a:p>
              <a:r>
                <a:rPr kumimoji="1" lang="en-US" altLang="ja-JP" dirty="0" smtClean="0"/>
                <a:t>…</a:t>
              </a:r>
              <a:endParaRPr kumimoji="1" lang="ja-JP" altLang="en-US" dirty="0"/>
            </a:p>
          </p:txBody>
        </p:sp>
        <p:sp>
          <p:nvSpPr>
            <p:cNvPr id="21" name="テキスト ボックス 20"/>
            <p:cNvSpPr txBox="1"/>
            <p:nvPr/>
          </p:nvSpPr>
          <p:spPr>
            <a:xfrm rot="5400000">
              <a:off x="245594" y="4274032"/>
              <a:ext cx="362600" cy="369332"/>
            </a:xfrm>
            <a:prstGeom prst="rect">
              <a:avLst/>
            </a:prstGeom>
            <a:noFill/>
          </p:spPr>
          <p:txBody>
            <a:bodyPr wrap="none" rtlCol="0">
              <a:spAutoFit/>
            </a:bodyPr>
            <a:lstStyle/>
            <a:p>
              <a:r>
                <a:rPr kumimoji="1" lang="en-US" altLang="ja-JP" dirty="0" smtClean="0"/>
                <a:t>…</a:t>
              </a:r>
              <a:endParaRPr kumimoji="1" lang="ja-JP" altLang="en-US" dirty="0"/>
            </a:p>
          </p:txBody>
        </p:sp>
        <p:sp>
          <p:nvSpPr>
            <p:cNvPr id="22" name="テキスト ボックス 21"/>
            <p:cNvSpPr txBox="1"/>
            <p:nvPr/>
          </p:nvSpPr>
          <p:spPr>
            <a:xfrm rot="5400000">
              <a:off x="245594" y="2111232"/>
              <a:ext cx="362600" cy="369332"/>
            </a:xfrm>
            <a:prstGeom prst="rect">
              <a:avLst/>
            </a:prstGeom>
            <a:noFill/>
          </p:spPr>
          <p:txBody>
            <a:bodyPr wrap="none" rtlCol="0">
              <a:spAutoFit/>
            </a:bodyPr>
            <a:lstStyle/>
            <a:p>
              <a:r>
                <a:rPr kumimoji="1" lang="en-US" altLang="ja-JP" dirty="0" smtClean="0"/>
                <a:t>…</a:t>
              </a:r>
              <a:endParaRPr kumimoji="1" lang="ja-JP" altLang="en-US" dirty="0"/>
            </a:p>
          </p:txBody>
        </p:sp>
      </p:grpSp>
    </p:spTree>
    <p:extLst>
      <p:ext uri="{BB962C8B-B14F-4D97-AF65-F5344CB8AC3E}">
        <p14:creationId xmlns:p14="http://schemas.microsoft.com/office/powerpoint/2010/main" val="2453437479"/>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7970" y="0"/>
            <a:ext cx="8041440" cy="1442674"/>
          </a:xfrm>
        </p:spPr>
        <p:txBody>
          <a:bodyPr/>
          <a:lstStyle/>
          <a:p>
            <a:r>
              <a:rPr kumimoji="1" lang="ja-JP" altLang="en-US" dirty="0" smtClean="0"/>
              <a:t>動作生成の影響範囲の決定</a:t>
            </a:r>
            <a:endParaRPr kumimoji="1" lang="ja-JP" altLang="en-US" dirty="0"/>
          </a:p>
        </p:txBody>
      </p:sp>
      <p:grpSp>
        <p:nvGrpSpPr>
          <p:cNvPr id="4" name="グループ化 3"/>
          <p:cNvGrpSpPr/>
          <p:nvPr/>
        </p:nvGrpSpPr>
        <p:grpSpPr>
          <a:xfrm>
            <a:off x="431600" y="1685701"/>
            <a:ext cx="3052362" cy="2210956"/>
            <a:chOff x="1295400" y="1447800"/>
            <a:chExt cx="3052362" cy="2210956"/>
          </a:xfrm>
        </p:grpSpPr>
        <p:sp>
          <p:nvSpPr>
            <p:cNvPr id="5" name="Line 44"/>
            <p:cNvSpPr>
              <a:spLocks noChangeShapeType="1"/>
            </p:cNvSpPr>
            <p:nvPr/>
          </p:nvSpPr>
          <p:spPr bwMode="auto">
            <a:xfrm flipV="1">
              <a:off x="1676400" y="1524000"/>
              <a:ext cx="0" cy="21336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 name="Line 45"/>
            <p:cNvSpPr>
              <a:spLocks noChangeShapeType="1"/>
            </p:cNvSpPr>
            <p:nvPr/>
          </p:nvSpPr>
          <p:spPr bwMode="auto">
            <a:xfrm flipV="1">
              <a:off x="1676400" y="3657600"/>
              <a:ext cx="243840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 name="Line 48"/>
            <p:cNvSpPr>
              <a:spLocks noChangeShapeType="1"/>
            </p:cNvSpPr>
            <p:nvPr/>
          </p:nvSpPr>
          <p:spPr bwMode="auto">
            <a:xfrm>
              <a:off x="1676400" y="33528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 name="Line 49"/>
            <p:cNvSpPr>
              <a:spLocks noChangeShapeType="1"/>
            </p:cNvSpPr>
            <p:nvPr/>
          </p:nvSpPr>
          <p:spPr bwMode="auto">
            <a:xfrm>
              <a:off x="1676400" y="30480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 name="Line 50"/>
            <p:cNvSpPr>
              <a:spLocks noChangeShapeType="1"/>
            </p:cNvSpPr>
            <p:nvPr/>
          </p:nvSpPr>
          <p:spPr bwMode="auto">
            <a:xfrm>
              <a:off x="1676400" y="27432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Line 51"/>
            <p:cNvSpPr>
              <a:spLocks noChangeShapeType="1"/>
            </p:cNvSpPr>
            <p:nvPr/>
          </p:nvSpPr>
          <p:spPr bwMode="auto">
            <a:xfrm>
              <a:off x="1676400" y="24384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Line 52"/>
            <p:cNvSpPr>
              <a:spLocks noChangeShapeType="1"/>
            </p:cNvSpPr>
            <p:nvPr/>
          </p:nvSpPr>
          <p:spPr bwMode="auto">
            <a:xfrm>
              <a:off x="1676400" y="21336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Line 53"/>
            <p:cNvSpPr>
              <a:spLocks noChangeShapeType="1"/>
            </p:cNvSpPr>
            <p:nvPr/>
          </p:nvSpPr>
          <p:spPr bwMode="auto">
            <a:xfrm>
              <a:off x="1676400" y="18288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 name="Line 54"/>
            <p:cNvSpPr>
              <a:spLocks noChangeShapeType="1"/>
            </p:cNvSpPr>
            <p:nvPr/>
          </p:nvSpPr>
          <p:spPr bwMode="auto">
            <a:xfrm flipV="1">
              <a:off x="1981200" y="1710906"/>
              <a:ext cx="0" cy="194669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Line 55"/>
            <p:cNvSpPr>
              <a:spLocks noChangeShapeType="1"/>
            </p:cNvSpPr>
            <p:nvPr/>
          </p:nvSpPr>
          <p:spPr bwMode="auto">
            <a:xfrm flipV="1">
              <a:off x="2285999" y="1710906"/>
              <a:ext cx="2875" cy="194669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Line 56"/>
            <p:cNvSpPr>
              <a:spLocks noChangeShapeType="1"/>
            </p:cNvSpPr>
            <p:nvPr/>
          </p:nvSpPr>
          <p:spPr bwMode="auto">
            <a:xfrm flipV="1">
              <a:off x="2590800" y="1679274"/>
              <a:ext cx="0" cy="19783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Line 57"/>
            <p:cNvSpPr>
              <a:spLocks noChangeShapeType="1"/>
            </p:cNvSpPr>
            <p:nvPr/>
          </p:nvSpPr>
          <p:spPr bwMode="auto">
            <a:xfrm flipH="1" flipV="1">
              <a:off x="2889848" y="1679275"/>
              <a:ext cx="5751" cy="19783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Line 58"/>
            <p:cNvSpPr>
              <a:spLocks noChangeShapeType="1"/>
            </p:cNvSpPr>
            <p:nvPr/>
          </p:nvSpPr>
          <p:spPr bwMode="auto">
            <a:xfrm flipV="1">
              <a:off x="3200400" y="16764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Line 59"/>
            <p:cNvSpPr>
              <a:spLocks noChangeShapeType="1"/>
            </p:cNvSpPr>
            <p:nvPr/>
          </p:nvSpPr>
          <p:spPr bwMode="auto">
            <a:xfrm flipV="1">
              <a:off x="3505200" y="16764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Line 60"/>
            <p:cNvSpPr>
              <a:spLocks noChangeShapeType="1"/>
            </p:cNvSpPr>
            <p:nvPr/>
          </p:nvSpPr>
          <p:spPr bwMode="auto">
            <a:xfrm flipV="1">
              <a:off x="3810000" y="16764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mc:AlternateContent xmlns:mc="http://schemas.openxmlformats.org/markup-compatibility/2006" xmlns:a14="http://schemas.microsoft.com/office/drawing/2010/main">
          <mc:Choice Requires="a14">
            <p:sp>
              <p:nvSpPr>
                <p:cNvPr id="20" name="テキスト ボックス 19"/>
                <p:cNvSpPr txBox="1"/>
                <p:nvPr/>
              </p:nvSpPr>
              <p:spPr>
                <a:xfrm>
                  <a:off x="1295400" y="1447800"/>
                  <a:ext cx="3853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a:rPr>
                          <m:t>𝜃</m:t>
                        </m:r>
                      </m:oMath>
                    </m:oMathPara>
                  </a14:m>
                  <a:endParaRPr kumimoji="1" lang="ja-JP" altLang="en-US" dirty="0"/>
                </a:p>
              </p:txBody>
            </p:sp>
          </mc:Choice>
          <mc:Fallback xmlns="">
            <p:sp>
              <p:nvSpPr>
                <p:cNvPr id="3" name="テキスト ボックス 21"/>
                <p:cNvSpPr txBox="1">
                  <a:spLocks noRot="1" noChangeAspect="1" noMove="1" noResize="1" noEditPoints="1" noAdjustHandles="1" noChangeArrowheads="1" noChangeShapeType="1" noTextEdit="1"/>
                </p:cNvSpPr>
                <p:nvPr/>
              </p:nvSpPr>
              <p:spPr>
                <a:xfrm>
                  <a:off x="1295400" y="1447800"/>
                  <a:ext cx="385362" cy="369332"/>
                </a:xfrm>
                <a:prstGeom prst="rect">
                  <a:avLst/>
                </a:prstGeom>
                <a:blipFill rotWithShape="1">
                  <a:blip r:embed="rId2" cstate="print"/>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p:cNvSpPr txBox="1"/>
                <p:nvPr/>
              </p:nvSpPr>
              <p:spPr>
                <a:xfrm>
                  <a:off x="3962400" y="3276600"/>
                  <a:ext cx="385362" cy="3821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ja-JP" altLang="en-US" i="1" smtClean="0">
                                <a:latin typeface="Cambria Math"/>
                              </a:rPr>
                            </m:ctrlPr>
                          </m:accPr>
                          <m:e>
                            <m:r>
                              <a:rPr kumimoji="1" lang="ja-JP" altLang="en-US" i="1" smtClean="0">
                                <a:latin typeface="Cambria Math"/>
                              </a:rPr>
                              <m:t>𝜃</m:t>
                            </m:r>
                          </m:e>
                        </m:acc>
                      </m:oMath>
                    </m:oMathPara>
                  </a14:m>
                  <a:endParaRPr kumimoji="1" lang="ja-JP" altLang="en-US" dirty="0"/>
                </a:p>
              </p:txBody>
            </p:sp>
          </mc:Choice>
          <mc:Fallback xmlns="">
            <p:sp>
              <p:nvSpPr>
                <p:cNvPr id="20" name="テキスト ボックス 39"/>
                <p:cNvSpPr txBox="1">
                  <a:spLocks noRot="1" noChangeAspect="1" noMove="1" noResize="1" noEditPoints="1" noAdjustHandles="1" noChangeArrowheads="1" noChangeShapeType="1" noTextEdit="1"/>
                </p:cNvSpPr>
                <p:nvPr/>
              </p:nvSpPr>
              <p:spPr>
                <a:xfrm>
                  <a:off x="3962400" y="3276600"/>
                  <a:ext cx="385362" cy="382156"/>
                </a:xfrm>
                <a:prstGeom prst="rect">
                  <a:avLst/>
                </a:prstGeom>
                <a:blipFill rotWithShape="1">
                  <a:blip r:embed="rId3" cstate="print"/>
                  <a:stretch>
                    <a:fillRect r="-1587"/>
                  </a:stretch>
                </a:blipFill>
              </p:spPr>
              <p:txBody>
                <a:bodyPr/>
                <a:lstStyle/>
                <a:p>
                  <a:r>
                    <a:rPr lang="ja-JP" altLang="en-US">
                      <a:noFill/>
                    </a:rPr>
                    <a:t> </a:t>
                  </a:r>
                </a:p>
              </p:txBody>
            </p:sp>
          </mc:Fallback>
        </mc:AlternateContent>
      </p:grpSp>
      <p:sp>
        <p:nvSpPr>
          <p:cNvPr id="22" name="パイ 21"/>
          <p:cNvSpPr/>
          <p:nvPr/>
        </p:nvSpPr>
        <p:spPr>
          <a:xfrm>
            <a:off x="485800" y="2091861"/>
            <a:ext cx="2286000" cy="2235679"/>
          </a:xfrm>
          <a:prstGeom prst="pie">
            <a:avLst>
              <a:gd name="adj1" fmla="val 14599853"/>
              <a:gd name="adj2" fmla="val 1504888"/>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円/楕円 22"/>
          <p:cNvSpPr/>
          <p:nvPr/>
        </p:nvSpPr>
        <p:spPr>
          <a:xfrm>
            <a:off x="1425074" y="313350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p:cNvCxnSpPr/>
          <p:nvPr/>
        </p:nvCxnSpPr>
        <p:spPr>
          <a:xfrm flipH="1">
            <a:off x="1577474" y="3250780"/>
            <a:ext cx="1143000" cy="0"/>
          </a:xfrm>
          <a:prstGeom prst="line">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テキスト ボックス 24"/>
              <p:cNvSpPr txBox="1"/>
              <p:nvPr/>
            </p:nvSpPr>
            <p:spPr>
              <a:xfrm>
                <a:off x="1912146" y="2887387"/>
                <a:ext cx="473655" cy="369332"/>
              </a:xfrm>
              <a:prstGeom prst="rect">
                <a:avLst/>
              </a:prstGeom>
              <a:solidFill>
                <a:schemeClr val="bg1">
                  <a:alpha val="30000"/>
                </a:schemeClr>
              </a:solidFill>
            </p:spPr>
            <p:txBody>
              <a:bodyPr wrap="none" rtlCol="0">
                <a:spAutoFit/>
              </a:bodyPr>
              <a:lstStyle/>
              <a:p>
                <a:pPr algn="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a:rPr>
                          </m:ctrlPr>
                        </m:sSubPr>
                        <m:e>
                          <m:r>
                            <a:rPr kumimoji="1" lang="en-US" altLang="ja-JP" b="0" i="1" smtClean="0">
                              <a:latin typeface="Cambria Math"/>
                            </a:rPr>
                            <m:t>𝑅</m:t>
                          </m:r>
                        </m:e>
                        <m:sub>
                          <m:r>
                            <a:rPr kumimoji="1" lang="en-US" altLang="ja-JP" b="0" i="1" smtClean="0">
                              <a:latin typeface="Cambria Math"/>
                            </a:rPr>
                            <m:t>𝑡</m:t>
                          </m:r>
                        </m:sub>
                      </m:sSub>
                    </m:oMath>
                  </m:oMathPara>
                </a14:m>
                <a:endParaRPr kumimoji="1" lang="ja-JP" altLang="en-US"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1912146" y="2887387"/>
                <a:ext cx="473655" cy="369332"/>
              </a:xfrm>
              <a:prstGeom prst="rect">
                <a:avLst/>
              </a:prstGeom>
              <a:blipFill rotWithShape="1">
                <a:blip r:embed="rId4" cstate="print"/>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1536415" y="2523901"/>
                <a:ext cx="474424" cy="369332"/>
              </a:xfrm>
              <a:prstGeom prst="rect">
                <a:avLst/>
              </a:prstGeom>
              <a:solidFill>
                <a:schemeClr val="bg1">
                  <a:alpha val="3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1" i="1" smtClean="0">
                              <a:latin typeface="Cambria Math"/>
                            </a:rPr>
                            <m:t>𝒗</m:t>
                          </m:r>
                        </m:e>
                        <m:sub>
                          <m:r>
                            <a:rPr kumimoji="1" lang="en-US" altLang="ja-JP" b="0" i="1" smtClean="0">
                              <a:latin typeface="Cambria Math"/>
                            </a:rPr>
                            <m:t>𝑡</m:t>
                          </m:r>
                        </m:sub>
                      </m:sSub>
                    </m:oMath>
                  </m:oMathPara>
                </a14:m>
                <a:endParaRPr kumimoji="1" lang="ja-JP" altLang="en-US"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1536415" y="2523901"/>
                <a:ext cx="474424" cy="369332"/>
              </a:xfrm>
              <a:prstGeom prst="rect">
                <a:avLst/>
              </a:prstGeom>
              <a:blipFill rotWithShape="1">
                <a:blip r:embed="rId5" cstate="print"/>
                <a:stretch>
                  <a:fillRect/>
                </a:stretch>
              </a:blipFill>
            </p:spPr>
            <p:txBody>
              <a:bodyPr/>
              <a:lstStyle/>
              <a:p>
                <a:r>
                  <a:rPr lang="ja-JP" altLang="en-US">
                    <a:noFill/>
                  </a:rPr>
                  <a:t> </a:t>
                </a:r>
              </a:p>
            </p:txBody>
          </p:sp>
        </mc:Fallback>
      </mc:AlternateContent>
      <p:sp>
        <p:nvSpPr>
          <p:cNvPr id="27" name="正方形/長方形 26"/>
          <p:cNvSpPr/>
          <p:nvPr/>
        </p:nvSpPr>
        <p:spPr>
          <a:xfrm>
            <a:off x="1120274" y="2371335"/>
            <a:ext cx="304800" cy="304799"/>
          </a:xfrm>
          <a:prstGeom prst="rect">
            <a:avLst/>
          </a:prstGeom>
          <a:solidFill>
            <a:srgbClr val="FF656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コネクタ 27"/>
          <p:cNvCxnSpPr>
            <a:stCxn id="30" idx="1"/>
          </p:cNvCxnSpPr>
          <p:nvPr/>
        </p:nvCxnSpPr>
        <p:spPr>
          <a:xfrm flipH="1" flipV="1">
            <a:off x="2526898" y="2860386"/>
            <a:ext cx="788716" cy="334778"/>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31" idx="1"/>
            <a:endCxn id="27" idx="3"/>
          </p:cNvCxnSpPr>
          <p:nvPr/>
        </p:nvCxnSpPr>
        <p:spPr>
          <a:xfrm flipH="1">
            <a:off x="1425074" y="2070335"/>
            <a:ext cx="1778445" cy="453400"/>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3315614" y="2779665"/>
            <a:ext cx="1959191" cy="830997"/>
          </a:xfrm>
          <a:prstGeom prst="rect">
            <a:avLst/>
          </a:prstGeom>
          <a:noFill/>
        </p:spPr>
        <p:txBody>
          <a:bodyPr wrap="none" rtlCol="0">
            <a:spAutoFit/>
          </a:bodyPr>
          <a:lstStyle/>
          <a:p>
            <a:r>
              <a:rPr lang="ja-JP" altLang="en-US" sz="1600" dirty="0" smtClean="0"/>
              <a:t>影響</a:t>
            </a:r>
            <a:r>
              <a:rPr lang="ja-JP" altLang="en-US" sz="1600" dirty="0"/>
              <a:t>範囲：</a:t>
            </a:r>
          </a:p>
          <a:p>
            <a:r>
              <a:rPr lang="ja-JP" altLang="en-US" sz="1600" dirty="0"/>
              <a:t>次状態計算に用いる</a:t>
            </a:r>
          </a:p>
          <a:p>
            <a:r>
              <a:rPr lang="ja-JP" altLang="en-US" sz="1600" dirty="0"/>
              <a:t>知識空間の</a:t>
            </a:r>
            <a:r>
              <a:rPr lang="ja-JP" altLang="en-US" sz="1600" dirty="0" smtClean="0"/>
              <a:t>範囲</a:t>
            </a:r>
            <a:endParaRPr lang="ja-JP" altLang="en-US" sz="1600" dirty="0"/>
          </a:p>
        </p:txBody>
      </p:sp>
      <p:sp>
        <p:nvSpPr>
          <p:cNvPr id="31" name="テキスト ボックス 30"/>
          <p:cNvSpPr txBox="1"/>
          <p:nvPr/>
        </p:nvSpPr>
        <p:spPr>
          <a:xfrm>
            <a:off x="3203519" y="1654836"/>
            <a:ext cx="1805302" cy="830997"/>
          </a:xfrm>
          <a:prstGeom prst="rect">
            <a:avLst/>
          </a:prstGeom>
          <a:noFill/>
        </p:spPr>
        <p:txBody>
          <a:bodyPr wrap="none" rtlCol="0">
            <a:spAutoFit/>
          </a:bodyPr>
          <a:lstStyle/>
          <a:p>
            <a:r>
              <a:rPr lang="ja-JP" altLang="en-US" sz="1600" dirty="0" smtClean="0"/>
              <a:t>移動先候補の中で</a:t>
            </a:r>
            <a:endParaRPr lang="en-US" altLang="ja-JP" sz="1600" dirty="0" smtClean="0"/>
          </a:p>
          <a:p>
            <a:r>
              <a:rPr lang="ja-JP" altLang="en-US" sz="1600" dirty="0"/>
              <a:t>もっとも選択頻度</a:t>
            </a:r>
            <a:r>
              <a:rPr lang="ja-JP" altLang="en-US" sz="1600" dirty="0" smtClean="0"/>
              <a:t>の</a:t>
            </a:r>
            <a:endParaRPr lang="en-US" altLang="ja-JP" sz="1600" dirty="0" smtClean="0"/>
          </a:p>
          <a:p>
            <a:r>
              <a:rPr lang="ja-JP" altLang="en-US" sz="1600" dirty="0"/>
              <a:t>高いセル</a:t>
            </a:r>
            <a:endParaRPr lang="en-US" altLang="ja-JP" sz="1600" dirty="0" smtClean="0"/>
          </a:p>
        </p:txBody>
      </p:sp>
      <p:sp>
        <p:nvSpPr>
          <p:cNvPr id="32" name="円弧 31"/>
          <p:cNvSpPr/>
          <p:nvPr/>
        </p:nvSpPr>
        <p:spPr>
          <a:xfrm>
            <a:off x="1341554" y="2848403"/>
            <a:ext cx="612166" cy="609600"/>
          </a:xfrm>
          <a:prstGeom prst="arc">
            <a:avLst>
              <a:gd name="adj1" fmla="val 14619476"/>
              <a:gd name="adj2" fmla="val 143004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3" name="直線コネクタ 32"/>
          <p:cNvCxnSpPr/>
          <p:nvPr/>
        </p:nvCxnSpPr>
        <p:spPr>
          <a:xfrm flipH="1">
            <a:off x="1594869" y="2364451"/>
            <a:ext cx="797582" cy="788752"/>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V="1">
            <a:off x="1583127" y="2828700"/>
            <a:ext cx="381000" cy="38100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179512" y="1533301"/>
            <a:ext cx="489236" cy="369332"/>
          </a:xfrm>
          <a:prstGeom prst="rect">
            <a:avLst/>
          </a:prstGeom>
          <a:noFill/>
        </p:spPr>
        <p:txBody>
          <a:bodyPr wrap="none" rtlCol="0">
            <a:spAutoFit/>
          </a:bodyPr>
          <a:lstStyle/>
          <a:p>
            <a:r>
              <a:rPr kumimoji="1" lang="en-US" altLang="ja-JP" dirty="0" smtClean="0"/>
              <a:t>(2)</a:t>
            </a:r>
            <a:endParaRPr kumimoji="1" lang="ja-JP" altLang="en-US" dirty="0"/>
          </a:p>
        </p:txBody>
      </p:sp>
      <mc:AlternateContent xmlns:mc="http://schemas.openxmlformats.org/markup-compatibility/2006" xmlns:a14="http://schemas.microsoft.com/office/drawing/2010/main">
        <mc:Choice Requires="a14">
          <p:sp>
            <p:nvSpPr>
              <p:cNvPr id="36" name="テキスト ボックス 35"/>
              <p:cNvSpPr txBox="1"/>
              <p:nvPr/>
            </p:nvSpPr>
            <p:spPr>
              <a:xfrm>
                <a:off x="1700057" y="3204932"/>
                <a:ext cx="51129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l-GR" altLang="ja-JP" i="1" smtClean="0">
                              <a:latin typeface="Cambria Math"/>
                              <a:ea typeface="Cambria Math"/>
                            </a:rPr>
                          </m:ctrlPr>
                        </m:sSubPr>
                        <m:e>
                          <m:r>
                            <m:rPr>
                              <m:sty m:val="p"/>
                            </m:rPr>
                            <a:rPr lang="el-GR" altLang="ja-JP" i="1">
                              <a:latin typeface="Cambria Math"/>
                              <a:ea typeface="Cambria Math"/>
                            </a:rPr>
                            <m:t>Φ</m:t>
                          </m:r>
                        </m:e>
                        <m:sub>
                          <m:r>
                            <a:rPr kumimoji="1" lang="en-US" altLang="ja-JP" b="0" i="1" smtClean="0">
                              <a:latin typeface="Cambria Math"/>
                              <a:ea typeface="Cambria Math"/>
                            </a:rPr>
                            <m:t>𝑡</m:t>
                          </m:r>
                        </m:sub>
                      </m:sSub>
                    </m:oMath>
                  </m:oMathPara>
                </a14:m>
                <a:endParaRPr kumimoji="1" lang="ja-JP" altLang="en-US" dirty="0"/>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1700057" y="3204932"/>
                <a:ext cx="511294" cy="369332"/>
              </a:xfrm>
              <a:prstGeom prst="rect">
                <a:avLst/>
              </a:prstGeom>
              <a:blipFill rotWithShape="1">
                <a:blip r:embed="rId6" cstate="print"/>
                <a:stretch>
                  <a:fillRect/>
                </a:stretch>
              </a:blipFill>
            </p:spPr>
            <p:txBody>
              <a:bodyPr/>
              <a:lstStyle/>
              <a:p>
                <a:r>
                  <a:rPr lang="ja-JP" altLang="en-US">
                    <a:noFill/>
                  </a:rPr>
                  <a:t> </a:t>
                </a:r>
              </a:p>
            </p:txBody>
          </p:sp>
        </mc:Fallback>
      </mc:AlternateContent>
      <p:cxnSp>
        <p:nvCxnSpPr>
          <p:cNvPr id="37" name="直線コネクタ 36"/>
          <p:cNvCxnSpPr/>
          <p:nvPr/>
        </p:nvCxnSpPr>
        <p:spPr>
          <a:xfrm flipH="1">
            <a:off x="1615402" y="2772342"/>
            <a:ext cx="26758" cy="149812"/>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H="1">
            <a:off x="1911219" y="3153203"/>
            <a:ext cx="137592" cy="2098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テキスト ボックス 38"/>
              <p:cNvSpPr txBox="1"/>
              <p:nvPr/>
            </p:nvSpPr>
            <p:spPr>
              <a:xfrm>
                <a:off x="395536" y="4261197"/>
                <a:ext cx="5132944" cy="642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a:rPr>
                          </m:ctrlPr>
                        </m:sSubPr>
                        <m:e>
                          <m:r>
                            <a:rPr kumimoji="1" lang="en-US" altLang="ja-JP" b="0" i="1" smtClean="0">
                              <a:latin typeface="Cambria Math"/>
                            </a:rPr>
                            <m:t>𝑅</m:t>
                          </m:r>
                        </m:e>
                        <m:sub>
                          <m:r>
                            <a:rPr kumimoji="1" lang="en-US" altLang="ja-JP" b="0" i="1" smtClean="0">
                              <a:latin typeface="Cambria Math"/>
                            </a:rPr>
                            <m:t>𝑡</m:t>
                          </m:r>
                        </m:sub>
                      </m:sSub>
                      <m:r>
                        <a:rPr kumimoji="1" lang="en-US" altLang="ja-JP" b="0" i="1" smtClean="0">
                          <a:latin typeface="Cambria Math"/>
                        </a:rPr>
                        <m:t>=</m:t>
                      </m:r>
                      <m:d>
                        <m:dPr>
                          <m:begChr m:val="{"/>
                          <m:endChr m:val=""/>
                          <m:ctrlPr>
                            <a:rPr kumimoji="1" lang="en-US" altLang="ja-JP" i="1" smtClean="0">
                              <a:latin typeface="Cambria Math"/>
                            </a:rPr>
                          </m:ctrlPr>
                        </m:dPr>
                        <m:e>
                          <m:m>
                            <m:mPr>
                              <m:mcs>
                                <m:mc>
                                  <m:mcPr>
                                    <m:count m:val="2"/>
                                    <m:mcJc m:val="center"/>
                                  </m:mcPr>
                                </m:mc>
                              </m:mcs>
                              <m:ctrlPr>
                                <a:rPr kumimoji="1" lang="en-US" altLang="ja-JP" i="1" smtClean="0">
                                  <a:latin typeface="Cambria Math"/>
                                </a:rPr>
                              </m:ctrlPr>
                            </m:mPr>
                            <m:mr>
                              <m:e>
                                <m:sSub>
                                  <m:sSubPr>
                                    <m:ctrlPr>
                                      <a:rPr kumimoji="1" lang="en-US" altLang="ja-JP" i="1" smtClean="0">
                                        <a:latin typeface="Cambria Math"/>
                                      </a:rPr>
                                    </m:ctrlPr>
                                  </m:sSubPr>
                                  <m:e>
                                    <m:r>
                                      <a:rPr kumimoji="1" lang="ja-JP" altLang="en-US" i="1" smtClean="0">
                                        <a:latin typeface="Cambria Math"/>
                                      </a:rPr>
                                      <m:t>𝛽</m:t>
                                    </m:r>
                                  </m:e>
                                  <m:sub>
                                    <m:r>
                                      <a:rPr kumimoji="1" lang="en-US" altLang="ja-JP" b="0" i="1" smtClean="0">
                                        <a:latin typeface="Cambria Math"/>
                                      </a:rPr>
                                      <m:t>1</m:t>
                                    </m:r>
                                  </m:sub>
                                </m:sSub>
                                <m:r>
                                  <m:rPr>
                                    <m:brk m:alnAt="7"/>
                                  </m:rPr>
                                  <a:rPr kumimoji="1" lang="en-US" altLang="ja-JP" b="0" i="1" smtClean="0">
                                    <a:latin typeface="Cambria Math"/>
                                  </a:rPr>
                                  <m:t>+</m:t>
                                </m:r>
                                <m:d>
                                  <m:dPr>
                                    <m:begChr m:val="|"/>
                                    <m:endChr m:val="|"/>
                                    <m:ctrlPr>
                                      <a:rPr kumimoji="1" lang="en-US" altLang="ja-JP" b="0" i="1" smtClean="0">
                                        <a:latin typeface="Cambria Math"/>
                                      </a:rPr>
                                    </m:ctrlPr>
                                  </m:dPr>
                                  <m:e>
                                    <m:sSub>
                                      <m:sSubPr>
                                        <m:ctrlPr>
                                          <a:rPr kumimoji="1" lang="en-US" altLang="ja-JP" b="0" i="1" smtClean="0">
                                            <a:latin typeface="Cambria Math"/>
                                          </a:rPr>
                                        </m:ctrlPr>
                                      </m:sSubPr>
                                      <m:e>
                                        <m:r>
                                          <a:rPr kumimoji="1" lang="en-US" altLang="ja-JP" b="0" i="1" smtClean="0">
                                            <a:latin typeface="Cambria Math"/>
                                          </a:rPr>
                                          <m:t>𝑣</m:t>
                                        </m:r>
                                      </m:e>
                                      <m:sub>
                                        <m:r>
                                          <a:rPr kumimoji="1" lang="en-US" altLang="ja-JP" b="0" i="1" smtClean="0">
                                            <a:latin typeface="Cambria Math"/>
                                          </a:rPr>
                                          <m:t>𝑡</m:t>
                                        </m:r>
                                      </m:sub>
                                    </m:sSub>
                                  </m:e>
                                </m:d>
                                <m:r>
                                  <m:rPr>
                                    <m:brk m:alnAt="7"/>
                                  </m:rPr>
                                  <a:rPr kumimoji="1" lang="en-US" altLang="ja-JP" b="0" i="1" smtClean="0">
                                    <a:latin typeface="Cambria Math"/>
                                    <a:ea typeface="Cambria Math"/>
                                  </a:rPr>
                                  <m:t>×</m:t>
                                </m:r>
                                <m:sSub>
                                  <m:sSubPr>
                                    <m:ctrlPr>
                                      <a:rPr kumimoji="1" lang="en-US" altLang="ja-JP" b="0" i="1" smtClean="0">
                                        <a:latin typeface="Cambria Math"/>
                                        <a:ea typeface="Cambria Math"/>
                                      </a:rPr>
                                    </m:ctrlPr>
                                  </m:sSubPr>
                                  <m:e>
                                    <m:r>
                                      <a:rPr kumimoji="1" lang="ja-JP" altLang="en-US" b="0" i="1" smtClean="0">
                                        <a:latin typeface="Cambria Math"/>
                                        <a:ea typeface="Cambria Math"/>
                                      </a:rPr>
                                      <m:t>𝛽</m:t>
                                    </m:r>
                                  </m:e>
                                  <m:sub>
                                    <m:r>
                                      <a:rPr kumimoji="1" lang="en-US" altLang="ja-JP" b="0" i="1" smtClean="0">
                                        <a:latin typeface="Cambria Math"/>
                                        <a:ea typeface="Cambria Math"/>
                                      </a:rPr>
                                      <m:t>2</m:t>
                                    </m:r>
                                  </m:sub>
                                </m:sSub>
                              </m:e>
                              <m:e>
                                <m:d>
                                  <m:dPr>
                                    <m:ctrlPr>
                                      <a:rPr kumimoji="1" lang="en-US" altLang="ja-JP" i="1" smtClean="0">
                                        <a:latin typeface="Cambria Math"/>
                                      </a:rPr>
                                    </m:ctrlPr>
                                  </m:dPr>
                                  <m:e>
                                    <m:sSub>
                                      <m:sSubPr>
                                        <m:ctrlPr>
                                          <a:rPr lang="en-US" altLang="ja-JP" i="1">
                                            <a:latin typeface="Cambria Math"/>
                                          </a:rPr>
                                        </m:ctrlPr>
                                      </m:sSubPr>
                                      <m:e>
                                        <m:r>
                                          <a:rPr lang="ja-JP" altLang="en-US" i="1">
                                            <a:latin typeface="Cambria Math"/>
                                          </a:rPr>
                                          <m:t>𝛽</m:t>
                                        </m:r>
                                      </m:e>
                                      <m:sub>
                                        <m:r>
                                          <a:rPr lang="en-US" altLang="ja-JP" i="1">
                                            <a:latin typeface="Cambria Math"/>
                                          </a:rPr>
                                          <m:t>1</m:t>
                                        </m:r>
                                      </m:sub>
                                    </m:sSub>
                                    <m:r>
                                      <m:rPr>
                                        <m:brk m:alnAt="7"/>
                                      </m:rPr>
                                      <a:rPr lang="en-US" altLang="ja-JP" i="1">
                                        <a:latin typeface="Cambria Math"/>
                                      </a:rPr>
                                      <m:t>+</m:t>
                                    </m:r>
                                    <m:d>
                                      <m:dPr>
                                        <m:begChr m:val="|"/>
                                        <m:endChr m:val="|"/>
                                        <m:ctrlPr>
                                          <a:rPr lang="en-US" altLang="ja-JP" i="1">
                                            <a:latin typeface="Cambria Math"/>
                                          </a:rPr>
                                        </m:ctrlPr>
                                      </m:dPr>
                                      <m:e>
                                        <m:sSub>
                                          <m:sSubPr>
                                            <m:ctrlPr>
                                              <a:rPr lang="en-US" altLang="ja-JP" i="1">
                                                <a:latin typeface="Cambria Math"/>
                                              </a:rPr>
                                            </m:ctrlPr>
                                          </m:sSubPr>
                                          <m:e>
                                            <m:r>
                                              <a:rPr lang="en-US" altLang="ja-JP" i="1">
                                                <a:latin typeface="Cambria Math"/>
                                              </a:rPr>
                                              <m:t>𝑣</m:t>
                                            </m:r>
                                          </m:e>
                                          <m:sub>
                                            <m:r>
                                              <a:rPr lang="en-US" altLang="ja-JP" i="1">
                                                <a:latin typeface="Cambria Math"/>
                                              </a:rPr>
                                              <m:t>𝑡</m:t>
                                            </m:r>
                                          </m:sub>
                                        </m:sSub>
                                      </m:e>
                                    </m:d>
                                    <m:r>
                                      <m:rPr>
                                        <m:brk m:alnAt="7"/>
                                      </m:rPr>
                                      <a:rPr lang="en-US" altLang="ja-JP" i="1">
                                        <a:latin typeface="Cambria Math"/>
                                        <a:ea typeface="Cambria Math"/>
                                      </a:rPr>
                                      <m:t>×</m:t>
                                    </m:r>
                                    <m:sSub>
                                      <m:sSubPr>
                                        <m:ctrlPr>
                                          <a:rPr lang="en-US" altLang="ja-JP" i="1">
                                            <a:latin typeface="Cambria Math"/>
                                            <a:ea typeface="Cambria Math"/>
                                          </a:rPr>
                                        </m:ctrlPr>
                                      </m:sSubPr>
                                      <m:e>
                                        <m:r>
                                          <a:rPr lang="ja-JP" altLang="en-US" i="1">
                                            <a:latin typeface="Cambria Math"/>
                                            <a:ea typeface="Cambria Math"/>
                                          </a:rPr>
                                          <m:t>𝛽</m:t>
                                        </m:r>
                                      </m:e>
                                      <m:sub>
                                        <m:r>
                                          <a:rPr lang="en-US" altLang="ja-JP" i="1">
                                            <a:latin typeface="Cambria Math"/>
                                            <a:ea typeface="Cambria Math"/>
                                          </a:rPr>
                                          <m:t>2</m:t>
                                        </m:r>
                                      </m:sub>
                                    </m:sSub>
                                    <m:r>
                                      <a:rPr kumimoji="1" lang="en-US" altLang="ja-JP" b="0" i="1" smtClean="0">
                                        <a:latin typeface="Cambria Math"/>
                                      </a:rPr>
                                      <m:t>&lt;</m:t>
                                    </m:r>
                                    <m:sSub>
                                      <m:sSubPr>
                                        <m:ctrlPr>
                                          <a:rPr kumimoji="1" lang="en-US" altLang="ja-JP" b="0" i="1" smtClean="0">
                                            <a:latin typeface="Cambria Math"/>
                                          </a:rPr>
                                        </m:ctrlPr>
                                      </m:sSubPr>
                                      <m:e>
                                        <m:r>
                                          <a:rPr kumimoji="1" lang="ja-JP" altLang="en-US" b="0" i="1" smtClean="0">
                                            <a:latin typeface="Cambria Math"/>
                                          </a:rPr>
                                          <m:t>𝛽</m:t>
                                        </m:r>
                                      </m:e>
                                      <m:sub>
                                        <m:r>
                                          <a:rPr kumimoji="1" lang="en-US" altLang="ja-JP" b="0" i="1" smtClean="0">
                                            <a:latin typeface="Cambria Math"/>
                                          </a:rPr>
                                          <m:t>3</m:t>
                                        </m:r>
                                      </m:sub>
                                    </m:sSub>
                                  </m:e>
                                </m:d>
                              </m:e>
                            </m:mr>
                            <m:mr>
                              <m:e>
                                <m:sSub>
                                  <m:sSubPr>
                                    <m:ctrlPr>
                                      <a:rPr kumimoji="1" lang="en-US" altLang="ja-JP" i="1" smtClean="0">
                                        <a:latin typeface="Cambria Math"/>
                                      </a:rPr>
                                    </m:ctrlPr>
                                  </m:sSubPr>
                                  <m:e>
                                    <m:r>
                                      <a:rPr kumimoji="1" lang="ja-JP" altLang="en-US" i="1" smtClean="0">
                                        <a:latin typeface="Cambria Math"/>
                                      </a:rPr>
                                      <m:t>𝛽</m:t>
                                    </m:r>
                                  </m:e>
                                  <m:sub>
                                    <m:r>
                                      <a:rPr kumimoji="1" lang="en-US" altLang="ja-JP" b="0" i="1" smtClean="0">
                                        <a:latin typeface="Cambria Math"/>
                                      </a:rPr>
                                      <m:t>3</m:t>
                                    </m:r>
                                  </m:sub>
                                </m:sSub>
                              </m:e>
                              <m:e>
                                <m:d>
                                  <m:dPr>
                                    <m:ctrlPr>
                                      <a:rPr kumimoji="1" lang="en-US" altLang="ja-JP" i="1" smtClean="0">
                                        <a:latin typeface="Cambria Math"/>
                                      </a:rPr>
                                    </m:ctrlPr>
                                  </m:dPr>
                                  <m:e>
                                    <m:r>
                                      <a:rPr lang="en-US" altLang="ja-JP" i="1">
                                        <a:latin typeface="Cambria Math"/>
                                      </a:rPr>
                                      <m:t>𝑜𝑡h𝑒𝑟𝑤𝑖𝑠𝑒</m:t>
                                    </m:r>
                                  </m:e>
                                </m:d>
                              </m:e>
                            </m:mr>
                          </m:m>
                        </m:e>
                      </m:d>
                      <m:r>
                        <a:rPr lang="en-US" altLang="ja-JP" i="1">
                          <a:latin typeface="Cambria Math"/>
                        </a:rPr>
                        <m:t>⋯(3)</m:t>
                      </m:r>
                    </m:oMath>
                  </m:oMathPara>
                </a14:m>
                <a:endParaRPr kumimoji="1" lang="ja-JP" altLang="en-US" dirty="0"/>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395536" y="4261197"/>
                <a:ext cx="5132944" cy="642484"/>
              </a:xfrm>
              <a:prstGeom prst="rect">
                <a:avLst/>
              </a:prstGeom>
              <a:blipFill rotWithShape="1">
                <a:blip r:embed="rId7" cstate="print"/>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p:cNvSpPr txBox="1"/>
              <p:nvPr/>
            </p:nvSpPr>
            <p:spPr>
              <a:xfrm>
                <a:off x="2048810" y="4917677"/>
                <a:ext cx="1984198" cy="7448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m:rPr>
                              <m:sty m:val="p"/>
                            </m:rPr>
                            <a:rPr kumimoji="1" lang="el-GR" altLang="ja-JP" i="1" smtClean="0">
                              <a:latin typeface="Cambria Math"/>
                              <a:ea typeface="Cambria Math"/>
                            </a:rPr>
                            <m:t>Φ</m:t>
                          </m:r>
                        </m:e>
                        <m:sub>
                          <m:r>
                            <a:rPr kumimoji="1" lang="en-US" altLang="ja-JP" b="0" i="1" smtClean="0">
                              <a:latin typeface="Cambria Math"/>
                            </a:rPr>
                            <m:t>𝑡</m:t>
                          </m:r>
                        </m:sub>
                      </m:sSub>
                      <m:r>
                        <a:rPr kumimoji="1" lang="en-US" altLang="ja-JP" b="0" i="1" smtClean="0">
                          <a:latin typeface="Cambria Math"/>
                        </a:rPr>
                        <m:t>=</m:t>
                      </m:r>
                      <m:r>
                        <a:rPr kumimoji="1" lang="ja-JP" altLang="en-US" b="0" i="1" smtClean="0">
                          <a:latin typeface="Cambria Math"/>
                        </a:rPr>
                        <m:t>𝜋</m:t>
                      </m:r>
                      <m:f>
                        <m:fPr>
                          <m:ctrlPr>
                            <a:rPr kumimoji="1" lang="en-US" altLang="ja-JP" b="0" i="1" smtClean="0">
                              <a:latin typeface="Cambria Math"/>
                            </a:rPr>
                          </m:ctrlPr>
                        </m:fPr>
                        <m:num>
                          <m:sSup>
                            <m:sSupPr>
                              <m:ctrlPr>
                                <a:rPr kumimoji="1" lang="en-US" altLang="ja-JP" b="0" i="1" smtClean="0">
                                  <a:latin typeface="Cambria Math"/>
                                </a:rPr>
                              </m:ctrlPr>
                            </m:sSupPr>
                            <m:e>
                              <m:sSub>
                                <m:sSubPr>
                                  <m:ctrlPr>
                                    <a:rPr kumimoji="1" lang="en-US" altLang="ja-JP" b="0" i="1" smtClean="0">
                                      <a:latin typeface="Cambria Math"/>
                                    </a:rPr>
                                  </m:ctrlPr>
                                </m:sSubPr>
                                <m:e>
                                  <m:r>
                                    <a:rPr kumimoji="1" lang="ja-JP" altLang="en-US" b="0" i="1" smtClean="0">
                                      <a:latin typeface="Cambria Math"/>
                                    </a:rPr>
                                    <m:t>𝛽</m:t>
                                  </m:r>
                                </m:e>
                                <m:sub>
                                  <m:r>
                                    <a:rPr kumimoji="1" lang="en-US" altLang="ja-JP" b="0" i="1" smtClean="0">
                                      <a:latin typeface="Cambria Math"/>
                                    </a:rPr>
                                    <m:t>1</m:t>
                                  </m:r>
                                </m:sub>
                              </m:sSub>
                            </m:e>
                            <m:sup>
                              <m:r>
                                <a:rPr kumimoji="1" lang="en-US" altLang="ja-JP" b="0" i="1" smtClean="0">
                                  <a:latin typeface="Cambria Math"/>
                                </a:rPr>
                                <m:t>2</m:t>
                              </m:r>
                            </m:sup>
                          </m:sSup>
                        </m:num>
                        <m:den>
                          <m:sSup>
                            <m:sSupPr>
                              <m:ctrlPr>
                                <a:rPr kumimoji="1" lang="en-US" altLang="ja-JP" b="0" i="1" smtClean="0">
                                  <a:latin typeface="Cambria Math"/>
                                </a:rPr>
                              </m:ctrlPr>
                            </m:sSupPr>
                            <m:e>
                              <m:sSub>
                                <m:sSubPr>
                                  <m:ctrlPr>
                                    <a:rPr kumimoji="1" lang="en-US" altLang="ja-JP" b="0" i="1" smtClean="0">
                                      <a:latin typeface="Cambria Math"/>
                                    </a:rPr>
                                  </m:ctrlPr>
                                </m:sSubPr>
                                <m:e>
                                  <m:r>
                                    <a:rPr kumimoji="1" lang="en-US" altLang="ja-JP" b="0" i="1" smtClean="0">
                                      <a:latin typeface="Cambria Math"/>
                                    </a:rPr>
                                    <m:t>𝑅</m:t>
                                  </m:r>
                                </m:e>
                                <m:sub>
                                  <m:r>
                                    <a:rPr kumimoji="1" lang="en-US" altLang="ja-JP" b="0" i="1" smtClean="0">
                                      <a:latin typeface="Cambria Math"/>
                                    </a:rPr>
                                    <m:t>𝑡</m:t>
                                  </m:r>
                                </m:sub>
                              </m:sSub>
                            </m:e>
                            <m:sup>
                              <m:r>
                                <a:rPr kumimoji="1" lang="en-US" altLang="ja-JP" b="0" i="1" smtClean="0">
                                  <a:latin typeface="Cambria Math"/>
                                </a:rPr>
                                <m:t>2</m:t>
                              </m:r>
                            </m:sup>
                          </m:sSup>
                        </m:den>
                      </m:f>
                      <m:r>
                        <a:rPr kumimoji="1" lang="en-US" altLang="ja-JP" b="0" i="1" smtClean="0">
                          <a:latin typeface="Cambria Math"/>
                        </a:rPr>
                        <m:t>⋯(4)</m:t>
                      </m:r>
                    </m:oMath>
                  </m:oMathPara>
                </a14:m>
                <a:endParaRPr kumimoji="1" lang="ja-JP" altLang="en-US" dirty="0"/>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2048810" y="4917677"/>
                <a:ext cx="1984198" cy="744819"/>
              </a:xfrm>
              <a:prstGeom prst="rect">
                <a:avLst/>
              </a:prstGeom>
              <a:blipFill rotWithShape="1">
                <a:blip r:embed="rId8" cstate="print"/>
                <a:stretch>
                  <a:fillRect/>
                </a:stretch>
              </a:blipFill>
            </p:spPr>
            <p:txBody>
              <a:bodyPr/>
              <a:lstStyle/>
              <a:p>
                <a:r>
                  <a:rPr lang="ja-JP" altLang="en-US">
                    <a:noFill/>
                  </a:rPr>
                  <a:t> </a:t>
                </a:r>
              </a:p>
            </p:txBody>
          </p:sp>
        </mc:Fallback>
      </mc:AlternateContent>
      <p:sp>
        <p:nvSpPr>
          <p:cNvPr id="41" name="テキスト ボックス 40"/>
          <p:cNvSpPr txBox="1"/>
          <p:nvPr/>
        </p:nvSpPr>
        <p:spPr>
          <a:xfrm>
            <a:off x="924521" y="5734504"/>
            <a:ext cx="7463903" cy="400110"/>
          </a:xfrm>
          <a:prstGeom prst="rect">
            <a:avLst/>
          </a:prstGeom>
          <a:noFill/>
        </p:spPr>
        <p:txBody>
          <a:bodyPr wrap="none" rtlCol="0">
            <a:spAutoFit/>
          </a:bodyPr>
          <a:lstStyle/>
          <a:p>
            <a:r>
              <a:rPr kumimoji="1" lang="ja-JP" altLang="en-US" sz="2000" dirty="0" smtClean="0"/>
              <a:t>影響範囲の中で最も高い選択頻度を持つセルを，</a:t>
            </a:r>
            <a:r>
              <a:rPr kumimoji="1" lang="ja-JP" altLang="en-US" sz="2000" dirty="0" smtClean="0">
                <a:solidFill>
                  <a:srgbClr val="FF0000"/>
                </a:solidFill>
              </a:rPr>
              <a:t>次状態候補</a:t>
            </a:r>
            <a:r>
              <a:rPr kumimoji="1" lang="ja-JP" altLang="en-US" sz="2000" dirty="0" smtClean="0"/>
              <a:t>とする</a:t>
            </a:r>
            <a:endParaRPr kumimoji="1" lang="ja-JP" altLang="en-US" sz="2000" dirty="0"/>
          </a:p>
        </p:txBody>
      </p:sp>
      <mc:AlternateContent xmlns:mc="http://schemas.openxmlformats.org/markup-compatibility/2006" xmlns:a14="http://schemas.microsoft.com/office/drawing/2010/main">
        <mc:Choice Requires="a14">
          <p:sp>
            <p:nvSpPr>
              <p:cNvPr id="42" name="テキスト ボックス 41"/>
              <p:cNvSpPr txBox="1"/>
              <p:nvPr/>
            </p:nvSpPr>
            <p:spPr>
              <a:xfrm>
                <a:off x="5796136" y="1774064"/>
                <a:ext cx="3214341" cy="2585323"/>
              </a:xfrm>
              <a:prstGeom prst="rect">
                <a:avLst/>
              </a:prstGeom>
              <a:noFill/>
            </p:spPr>
            <p:txBody>
              <a:bodyPr wrap="none" spcCol="0" rtlCol="0">
                <a:spAutoFit/>
              </a:bodyPr>
              <a:lstStyle/>
              <a:p>
                <a:pPr>
                  <a:lnSpc>
                    <a:spcPct val="150000"/>
                  </a:lnSpc>
                </a:pPr>
                <a:r>
                  <a:rPr lang="ja-JP" altLang="en-US" dirty="0" smtClean="0"/>
                  <a:t>：</a:t>
                </a:r>
                <a14:m>
                  <m:oMath xmlns:m="http://schemas.openxmlformats.org/officeDocument/2006/math">
                    <m:r>
                      <a:rPr kumimoji="1" lang="en-US" altLang="ja-JP" b="0" i="1" dirty="0" smtClean="0">
                        <a:latin typeface="Cambria Math"/>
                      </a:rPr>
                      <m:t>𝑡</m:t>
                    </m:r>
                  </m:oMath>
                </a14:m>
                <a:r>
                  <a:rPr kumimoji="1" lang="ja-JP" altLang="en-US" dirty="0" smtClean="0"/>
                  <a:t>における状態点の速度</a:t>
                </a:r>
                <a:endParaRPr kumimoji="1" lang="en-US" altLang="ja-JP" dirty="0" smtClean="0"/>
              </a:p>
              <a:p>
                <a:pPr>
                  <a:lnSpc>
                    <a:spcPct val="150000"/>
                  </a:lnSpc>
                </a:pPr>
                <a:r>
                  <a:rPr kumimoji="1" lang="ja-JP" altLang="en-US" dirty="0" smtClean="0"/>
                  <a:t>：影響範囲の半径</a:t>
                </a:r>
                <a:endParaRPr kumimoji="1" lang="en-US" altLang="ja-JP" dirty="0" smtClean="0"/>
              </a:p>
              <a:p>
                <a:pPr>
                  <a:lnSpc>
                    <a:spcPct val="150000"/>
                  </a:lnSpc>
                </a:pPr>
                <a:r>
                  <a:rPr lang="ja-JP" altLang="en-US" dirty="0" smtClean="0"/>
                  <a:t>：中心線からの影響範囲の角度</a:t>
                </a:r>
                <a:endParaRPr lang="en-US" altLang="ja-JP" dirty="0" smtClean="0"/>
              </a:p>
              <a:p>
                <a:pPr>
                  <a:lnSpc>
                    <a:spcPct val="150000"/>
                  </a:lnSpc>
                </a:pPr>
                <a:r>
                  <a:rPr kumimoji="1" lang="ja-JP" altLang="en-US" dirty="0" smtClean="0"/>
                  <a:t>：影響範囲の最低半径</a:t>
                </a:r>
                <a:endParaRPr kumimoji="1" lang="en-US" altLang="ja-JP" dirty="0" smtClean="0"/>
              </a:p>
              <a:p>
                <a:pPr>
                  <a:lnSpc>
                    <a:spcPct val="150000"/>
                  </a:lnSpc>
                </a:pPr>
                <a:r>
                  <a:rPr lang="ja-JP" altLang="en-US" dirty="0" smtClean="0"/>
                  <a:t>：速度と半径の関係係数</a:t>
                </a:r>
                <a:endParaRPr kumimoji="1" lang="en-US" altLang="ja-JP" dirty="0" smtClean="0"/>
              </a:p>
              <a:p>
                <a:pPr>
                  <a:lnSpc>
                    <a:spcPct val="150000"/>
                  </a:lnSpc>
                </a:pPr>
                <a:r>
                  <a:rPr lang="ja-JP" altLang="en-US" dirty="0" smtClean="0"/>
                  <a:t>：影響範囲の最大半径</a:t>
                </a:r>
                <a:endParaRPr kumimoji="1" lang="ja-JP" altLang="en-US" dirty="0"/>
              </a:p>
            </p:txBody>
          </p:sp>
        </mc:Choice>
        <mc:Fallback xmlns="">
          <p:sp>
            <p:nvSpPr>
              <p:cNvPr id="42" name="テキスト ボックス 41"/>
              <p:cNvSpPr txBox="1">
                <a:spLocks noRot="1" noChangeAspect="1" noMove="1" noResize="1" noEditPoints="1" noAdjustHandles="1" noChangeArrowheads="1" noChangeShapeType="1" noTextEdit="1"/>
              </p:cNvSpPr>
              <p:nvPr/>
            </p:nvSpPr>
            <p:spPr>
              <a:xfrm>
                <a:off x="5796136" y="1774064"/>
                <a:ext cx="3214341" cy="2585323"/>
              </a:xfrm>
              <a:prstGeom prst="rect">
                <a:avLst/>
              </a:prstGeom>
              <a:blipFill rotWithShape="1">
                <a:blip r:embed="rId9" cstate="print"/>
                <a:stretch>
                  <a:fillRect l="-1708" r="-6831" b="-23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テキスト ボックス 42"/>
              <p:cNvSpPr txBox="1"/>
              <p:nvPr/>
            </p:nvSpPr>
            <p:spPr>
              <a:xfrm>
                <a:off x="5470986" y="3072952"/>
                <a:ext cx="50167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latin typeface="Cambria Math"/>
                            </a:rPr>
                          </m:ctrlPr>
                        </m:sSubPr>
                        <m:e>
                          <m:r>
                            <a:rPr kumimoji="1" lang="ja-JP" altLang="en-US" sz="2000" i="1" smtClean="0">
                              <a:latin typeface="Cambria Math"/>
                            </a:rPr>
                            <m:t>𝛽</m:t>
                          </m:r>
                        </m:e>
                        <m:sub>
                          <m:r>
                            <a:rPr kumimoji="1" lang="en-US" altLang="ja-JP" sz="2000" b="0" i="1" smtClean="0">
                              <a:latin typeface="Cambria Math"/>
                            </a:rPr>
                            <m:t>1</m:t>
                          </m:r>
                        </m:sub>
                      </m:sSub>
                    </m:oMath>
                  </m:oMathPara>
                </a14:m>
                <a:endParaRPr kumimoji="1" lang="ja-JP" altLang="en-US" sz="2000" dirty="0"/>
              </a:p>
            </p:txBody>
          </p:sp>
        </mc:Choice>
        <mc:Fallback xmlns="">
          <p:sp>
            <p:nvSpPr>
              <p:cNvPr id="43" name="テキスト ボックス 42"/>
              <p:cNvSpPr txBox="1">
                <a:spLocks noRot="1" noChangeAspect="1" noMove="1" noResize="1" noEditPoints="1" noAdjustHandles="1" noChangeArrowheads="1" noChangeShapeType="1" noTextEdit="1"/>
              </p:cNvSpPr>
              <p:nvPr/>
            </p:nvSpPr>
            <p:spPr>
              <a:xfrm>
                <a:off x="5470986" y="3072952"/>
                <a:ext cx="501676" cy="400110"/>
              </a:xfrm>
              <a:prstGeom prst="rect">
                <a:avLst/>
              </a:prstGeom>
              <a:blipFill rotWithShape="1">
                <a:blip r:embed="rId10" cstate="print"/>
                <a:stretch>
                  <a:fillRect b="-1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テキスト ボックス 43"/>
              <p:cNvSpPr txBox="1"/>
              <p:nvPr/>
            </p:nvSpPr>
            <p:spPr>
              <a:xfrm>
                <a:off x="5470986" y="3471478"/>
                <a:ext cx="50763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latin typeface="Cambria Math"/>
                            </a:rPr>
                          </m:ctrlPr>
                        </m:sSubPr>
                        <m:e>
                          <m:r>
                            <a:rPr kumimoji="1" lang="ja-JP" altLang="en-US" sz="2000" i="1" smtClean="0">
                              <a:latin typeface="Cambria Math"/>
                            </a:rPr>
                            <m:t>𝛽</m:t>
                          </m:r>
                        </m:e>
                        <m:sub>
                          <m:r>
                            <a:rPr kumimoji="1" lang="en-US" altLang="ja-JP" sz="2000" b="0" i="1" smtClean="0">
                              <a:latin typeface="Cambria Math"/>
                            </a:rPr>
                            <m:t>2</m:t>
                          </m:r>
                        </m:sub>
                      </m:sSub>
                    </m:oMath>
                  </m:oMathPara>
                </a14:m>
                <a:endParaRPr kumimoji="1" lang="ja-JP" altLang="en-US" sz="2000" dirty="0"/>
              </a:p>
            </p:txBody>
          </p:sp>
        </mc:Choice>
        <mc:Fallback xmlns="">
          <p:sp>
            <p:nvSpPr>
              <p:cNvPr id="44" name="テキスト ボックス 43"/>
              <p:cNvSpPr txBox="1">
                <a:spLocks noRot="1" noChangeAspect="1" noMove="1" noResize="1" noEditPoints="1" noAdjustHandles="1" noChangeArrowheads="1" noChangeShapeType="1" noTextEdit="1"/>
              </p:cNvSpPr>
              <p:nvPr/>
            </p:nvSpPr>
            <p:spPr>
              <a:xfrm>
                <a:off x="5470986" y="3471478"/>
                <a:ext cx="507638" cy="400110"/>
              </a:xfrm>
              <a:prstGeom prst="rect">
                <a:avLst/>
              </a:prstGeom>
              <a:blipFill rotWithShape="1">
                <a:blip r:embed="rId11" cstate="print"/>
                <a:stretch>
                  <a:fillRect b="-1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5" name="テキスト ボックス 44"/>
              <p:cNvSpPr txBox="1"/>
              <p:nvPr/>
            </p:nvSpPr>
            <p:spPr>
              <a:xfrm>
                <a:off x="5470986" y="3894234"/>
                <a:ext cx="50763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latin typeface="Cambria Math"/>
                            </a:rPr>
                          </m:ctrlPr>
                        </m:sSubPr>
                        <m:e>
                          <m:r>
                            <a:rPr kumimoji="1" lang="ja-JP" altLang="en-US" sz="2000" i="1" smtClean="0">
                              <a:latin typeface="Cambria Math"/>
                            </a:rPr>
                            <m:t>𝛽</m:t>
                          </m:r>
                        </m:e>
                        <m:sub>
                          <m:r>
                            <a:rPr kumimoji="1" lang="en-US" altLang="ja-JP" sz="2000" b="0" i="1" smtClean="0">
                              <a:latin typeface="Cambria Math"/>
                            </a:rPr>
                            <m:t>3</m:t>
                          </m:r>
                        </m:sub>
                      </m:sSub>
                    </m:oMath>
                  </m:oMathPara>
                </a14:m>
                <a:endParaRPr kumimoji="1" lang="ja-JP" altLang="en-US" sz="2000" dirty="0"/>
              </a:p>
            </p:txBody>
          </p:sp>
        </mc:Choice>
        <mc:Fallback xmlns="">
          <p:sp>
            <p:nvSpPr>
              <p:cNvPr id="45" name="テキスト ボックス 44"/>
              <p:cNvSpPr txBox="1">
                <a:spLocks noRot="1" noChangeAspect="1" noMove="1" noResize="1" noEditPoints="1" noAdjustHandles="1" noChangeArrowheads="1" noChangeShapeType="1" noTextEdit="1"/>
              </p:cNvSpPr>
              <p:nvPr/>
            </p:nvSpPr>
            <p:spPr>
              <a:xfrm>
                <a:off x="5470986" y="3894234"/>
                <a:ext cx="507638" cy="400110"/>
              </a:xfrm>
              <a:prstGeom prst="rect">
                <a:avLst/>
              </a:prstGeom>
              <a:blipFill rotWithShape="1">
                <a:blip r:embed="rId12" cstate="print"/>
                <a:stretch>
                  <a:fillRect b="-1846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6" name="テキスト ボックス 45"/>
              <p:cNvSpPr txBox="1"/>
              <p:nvPr/>
            </p:nvSpPr>
            <p:spPr>
              <a:xfrm>
                <a:off x="5436096" y="2247342"/>
                <a:ext cx="50533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a:rPr>
                          </m:ctrlPr>
                        </m:sSubPr>
                        <m:e>
                          <m:r>
                            <a:rPr kumimoji="1" lang="en-US" altLang="ja-JP" sz="2000" b="0" i="1" smtClean="0">
                              <a:latin typeface="Cambria Math"/>
                            </a:rPr>
                            <m:t>𝑅</m:t>
                          </m:r>
                        </m:e>
                        <m:sub>
                          <m:r>
                            <a:rPr kumimoji="1" lang="en-US" altLang="ja-JP" sz="2000" b="0" i="1" smtClean="0">
                              <a:latin typeface="Cambria Math"/>
                            </a:rPr>
                            <m:t>𝑡</m:t>
                          </m:r>
                        </m:sub>
                      </m:sSub>
                    </m:oMath>
                  </m:oMathPara>
                </a14:m>
                <a:endParaRPr kumimoji="1" lang="en-US" altLang="ja-JP" sz="2000" b="0" dirty="0" smtClean="0"/>
              </a:p>
            </p:txBody>
          </p:sp>
        </mc:Choice>
        <mc:Fallback xmlns="">
          <p:sp>
            <p:nvSpPr>
              <p:cNvPr id="46" name="テキスト ボックス 45"/>
              <p:cNvSpPr txBox="1">
                <a:spLocks noRot="1" noChangeAspect="1" noMove="1" noResize="1" noEditPoints="1" noAdjustHandles="1" noChangeArrowheads="1" noChangeShapeType="1" noTextEdit="1"/>
              </p:cNvSpPr>
              <p:nvPr/>
            </p:nvSpPr>
            <p:spPr>
              <a:xfrm>
                <a:off x="5436096" y="2247342"/>
                <a:ext cx="505330" cy="400110"/>
              </a:xfrm>
              <a:prstGeom prst="rect">
                <a:avLst/>
              </a:prstGeom>
              <a:blipFill rotWithShape="1">
                <a:blip r:embed="rId13" cstate="print"/>
                <a:stretch>
                  <a:fillRect b="-30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7" name="テキスト ボックス 46"/>
              <p:cNvSpPr txBox="1"/>
              <p:nvPr/>
            </p:nvSpPr>
            <p:spPr>
              <a:xfrm>
                <a:off x="5436096" y="2670098"/>
                <a:ext cx="54816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a:rPr>
                          </m:ctrlPr>
                        </m:sSubPr>
                        <m:e>
                          <m:r>
                            <m:rPr>
                              <m:sty m:val="p"/>
                            </m:rPr>
                            <a:rPr kumimoji="1" lang="el-GR" altLang="ja-JP" sz="2000" b="0" i="1" smtClean="0">
                              <a:latin typeface="Cambria Math"/>
                              <a:ea typeface="Cambria Math"/>
                            </a:rPr>
                            <m:t>Φ</m:t>
                          </m:r>
                        </m:e>
                        <m:sub>
                          <m:r>
                            <a:rPr kumimoji="1" lang="en-US" altLang="ja-JP" sz="2000" b="0" i="1" smtClean="0">
                              <a:latin typeface="Cambria Math"/>
                            </a:rPr>
                            <m:t>𝑡</m:t>
                          </m:r>
                        </m:sub>
                      </m:sSub>
                    </m:oMath>
                  </m:oMathPara>
                </a14:m>
                <a:endParaRPr kumimoji="1" lang="en-US" altLang="ja-JP" sz="2000" b="0" dirty="0" smtClean="0"/>
              </a:p>
            </p:txBody>
          </p:sp>
        </mc:Choice>
        <mc:Fallback xmlns="">
          <p:sp>
            <p:nvSpPr>
              <p:cNvPr id="47" name="テキスト ボックス 46"/>
              <p:cNvSpPr txBox="1">
                <a:spLocks noRot="1" noChangeAspect="1" noMove="1" noResize="1" noEditPoints="1" noAdjustHandles="1" noChangeArrowheads="1" noChangeShapeType="1" noTextEdit="1"/>
              </p:cNvSpPr>
              <p:nvPr/>
            </p:nvSpPr>
            <p:spPr>
              <a:xfrm>
                <a:off x="5436096" y="2670098"/>
                <a:ext cx="548163" cy="400110"/>
              </a:xfrm>
              <a:prstGeom prst="rect">
                <a:avLst/>
              </a:prstGeom>
              <a:blipFill rotWithShape="1">
                <a:blip r:embed="rId14" cstate="print"/>
                <a:stretch>
                  <a:fillRect b="-151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8" name="テキスト ボックス 47"/>
              <p:cNvSpPr txBox="1"/>
              <p:nvPr/>
            </p:nvSpPr>
            <p:spPr>
              <a:xfrm>
                <a:off x="5436096" y="1806002"/>
                <a:ext cx="48314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a:rPr>
                          </m:ctrlPr>
                        </m:sSubPr>
                        <m:e>
                          <m:r>
                            <a:rPr kumimoji="1" lang="en-US" altLang="ja-JP" sz="2000" b="0" i="1" smtClean="0">
                              <a:latin typeface="Cambria Math"/>
                            </a:rPr>
                            <m:t>𝑣</m:t>
                          </m:r>
                        </m:e>
                        <m:sub>
                          <m:r>
                            <a:rPr kumimoji="1" lang="en-US" altLang="ja-JP" sz="2000" b="0" i="1" smtClean="0">
                              <a:latin typeface="Cambria Math"/>
                            </a:rPr>
                            <m:t>𝑡</m:t>
                          </m:r>
                        </m:sub>
                      </m:sSub>
                    </m:oMath>
                  </m:oMathPara>
                </a14:m>
                <a:endParaRPr kumimoji="1" lang="en-US" altLang="ja-JP" sz="2000" b="0" dirty="0" smtClean="0"/>
              </a:p>
            </p:txBody>
          </p:sp>
        </mc:Choice>
        <mc:Fallback xmlns="">
          <p:sp>
            <p:nvSpPr>
              <p:cNvPr id="48" name="テキスト ボックス 47"/>
              <p:cNvSpPr txBox="1">
                <a:spLocks noRot="1" noChangeAspect="1" noMove="1" noResize="1" noEditPoints="1" noAdjustHandles="1" noChangeArrowheads="1" noChangeShapeType="1" noTextEdit="1"/>
              </p:cNvSpPr>
              <p:nvPr/>
            </p:nvSpPr>
            <p:spPr>
              <a:xfrm>
                <a:off x="5436096" y="1806002"/>
                <a:ext cx="483145" cy="400110"/>
              </a:xfrm>
              <a:prstGeom prst="rect">
                <a:avLst/>
              </a:prstGeom>
              <a:blipFill rotWithShape="1">
                <a:blip r:embed="rId15" cstate="print"/>
                <a:stretch>
                  <a:fillRect b="-151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249823108"/>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8424"/>
            <a:ext cx="8041440" cy="1442674"/>
          </a:xfrm>
        </p:spPr>
        <p:txBody>
          <a:bodyPr/>
          <a:lstStyle/>
          <a:p>
            <a:r>
              <a:rPr kumimoji="1" lang="ja-JP" altLang="en-US" dirty="0" smtClean="0"/>
              <a:t>力の計算</a:t>
            </a:r>
            <a:endParaRPr kumimoji="1" lang="ja-JP" altLang="en-US" dirty="0"/>
          </a:p>
        </p:txBody>
      </p:sp>
      <p:grpSp>
        <p:nvGrpSpPr>
          <p:cNvPr id="4" name="グループ化 3"/>
          <p:cNvGrpSpPr/>
          <p:nvPr/>
        </p:nvGrpSpPr>
        <p:grpSpPr>
          <a:xfrm>
            <a:off x="1179037" y="1809471"/>
            <a:ext cx="3052362" cy="2210956"/>
            <a:chOff x="1295400" y="1447800"/>
            <a:chExt cx="3052362" cy="2210956"/>
          </a:xfrm>
        </p:grpSpPr>
        <p:sp>
          <p:nvSpPr>
            <p:cNvPr id="5" name="Line 44"/>
            <p:cNvSpPr>
              <a:spLocks noChangeShapeType="1"/>
            </p:cNvSpPr>
            <p:nvPr/>
          </p:nvSpPr>
          <p:spPr bwMode="auto">
            <a:xfrm flipV="1">
              <a:off x="1676400" y="1524000"/>
              <a:ext cx="0" cy="21336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 name="Line 45"/>
            <p:cNvSpPr>
              <a:spLocks noChangeShapeType="1"/>
            </p:cNvSpPr>
            <p:nvPr/>
          </p:nvSpPr>
          <p:spPr bwMode="auto">
            <a:xfrm flipV="1">
              <a:off x="1676400" y="3657600"/>
              <a:ext cx="243840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 name="Line 48"/>
            <p:cNvSpPr>
              <a:spLocks noChangeShapeType="1"/>
            </p:cNvSpPr>
            <p:nvPr/>
          </p:nvSpPr>
          <p:spPr bwMode="auto">
            <a:xfrm>
              <a:off x="1676400" y="33528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 name="Line 49"/>
            <p:cNvSpPr>
              <a:spLocks noChangeShapeType="1"/>
            </p:cNvSpPr>
            <p:nvPr/>
          </p:nvSpPr>
          <p:spPr bwMode="auto">
            <a:xfrm>
              <a:off x="1676400" y="30480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 name="Line 50"/>
            <p:cNvSpPr>
              <a:spLocks noChangeShapeType="1"/>
            </p:cNvSpPr>
            <p:nvPr/>
          </p:nvSpPr>
          <p:spPr bwMode="auto">
            <a:xfrm>
              <a:off x="1676400" y="27432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Line 51"/>
            <p:cNvSpPr>
              <a:spLocks noChangeShapeType="1"/>
            </p:cNvSpPr>
            <p:nvPr/>
          </p:nvSpPr>
          <p:spPr bwMode="auto">
            <a:xfrm>
              <a:off x="1676400" y="24384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Line 52"/>
            <p:cNvSpPr>
              <a:spLocks noChangeShapeType="1"/>
            </p:cNvSpPr>
            <p:nvPr/>
          </p:nvSpPr>
          <p:spPr bwMode="auto">
            <a:xfrm>
              <a:off x="1676400" y="21336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Line 53"/>
            <p:cNvSpPr>
              <a:spLocks noChangeShapeType="1"/>
            </p:cNvSpPr>
            <p:nvPr/>
          </p:nvSpPr>
          <p:spPr bwMode="auto">
            <a:xfrm>
              <a:off x="1676400" y="18288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 name="Line 54"/>
            <p:cNvSpPr>
              <a:spLocks noChangeShapeType="1"/>
            </p:cNvSpPr>
            <p:nvPr/>
          </p:nvSpPr>
          <p:spPr bwMode="auto">
            <a:xfrm flipV="1">
              <a:off x="1981200" y="1710906"/>
              <a:ext cx="0" cy="194669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Line 55"/>
            <p:cNvSpPr>
              <a:spLocks noChangeShapeType="1"/>
            </p:cNvSpPr>
            <p:nvPr/>
          </p:nvSpPr>
          <p:spPr bwMode="auto">
            <a:xfrm flipV="1">
              <a:off x="2285999" y="1710906"/>
              <a:ext cx="2875" cy="194669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Line 56"/>
            <p:cNvSpPr>
              <a:spLocks noChangeShapeType="1"/>
            </p:cNvSpPr>
            <p:nvPr/>
          </p:nvSpPr>
          <p:spPr bwMode="auto">
            <a:xfrm flipV="1">
              <a:off x="2590800" y="1679274"/>
              <a:ext cx="0" cy="19783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Line 57"/>
            <p:cNvSpPr>
              <a:spLocks noChangeShapeType="1"/>
            </p:cNvSpPr>
            <p:nvPr/>
          </p:nvSpPr>
          <p:spPr bwMode="auto">
            <a:xfrm flipH="1" flipV="1">
              <a:off x="2889848" y="1679275"/>
              <a:ext cx="5751" cy="19783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Line 58"/>
            <p:cNvSpPr>
              <a:spLocks noChangeShapeType="1"/>
            </p:cNvSpPr>
            <p:nvPr/>
          </p:nvSpPr>
          <p:spPr bwMode="auto">
            <a:xfrm flipV="1">
              <a:off x="3200400" y="16764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Line 59"/>
            <p:cNvSpPr>
              <a:spLocks noChangeShapeType="1"/>
            </p:cNvSpPr>
            <p:nvPr/>
          </p:nvSpPr>
          <p:spPr bwMode="auto">
            <a:xfrm flipV="1">
              <a:off x="3505200" y="16764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Line 60"/>
            <p:cNvSpPr>
              <a:spLocks noChangeShapeType="1"/>
            </p:cNvSpPr>
            <p:nvPr/>
          </p:nvSpPr>
          <p:spPr bwMode="auto">
            <a:xfrm flipV="1">
              <a:off x="3810000" y="16764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mc:AlternateContent xmlns:mc="http://schemas.openxmlformats.org/markup-compatibility/2006" xmlns:a14="http://schemas.microsoft.com/office/drawing/2010/main">
          <mc:Choice Requires="a14">
            <p:sp>
              <p:nvSpPr>
                <p:cNvPr id="20" name="テキスト ボックス 19"/>
                <p:cNvSpPr txBox="1"/>
                <p:nvPr/>
              </p:nvSpPr>
              <p:spPr>
                <a:xfrm>
                  <a:off x="1295400" y="1447800"/>
                  <a:ext cx="3853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a:rPr>
                          <m:t>𝜃</m:t>
                        </m:r>
                      </m:oMath>
                    </m:oMathPara>
                  </a14:m>
                  <a:endParaRPr kumimoji="1" lang="ja-JP" altLang="en-US" dirty="0"/>
                </a:p>
              </p:txBody>
            </p:sp>
          </mc:Choice>
          <mc:Fallback xmlns="">
            <p:sp>
              <p:nvSpPr>
                <p:cNvPr id="3" name="テキスト ボックス 21"/>
                <p:cNvSpPr txBox="1">
                  <a:spLocks noRot="1" noChangeAspect="1" noMove="1" noResize="1" noEditPoints="1" noAdjustHandles="1" noChangeArrowheads="1" noChangeShapeType="1" noTextEdit="1"/>
                </p:cNvSpPr>
                <p:nvPr/>
              </p:nvSpPr>
              <p:spPr>
                <a:xfrm>
                  <a:off x="1295400" y="1447800"/>
                  <a:ext cx="385362" cy="369332"/>
                </a:xfrm>
                <a:prstGeom prst="rect">
                  <a:avLst/>
                </a:prstGeom>
                <a:blipFill rotWithShape="1">
                  <a:blip r:embed="rId2" cstate="print"/>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p:cNvSpPr txBox="1"/>
                <p:nvPr/>
              </p:nvSpPr>
              <p:spPr>
                <a:xfrm>
                  <a:off x="3962400" y="3276600"/>
                  <a:ext cx="385362" cy="3821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ja-JP" altLang="en-US" i="1" smtClean="0">
                                <a:latin typeface="Cambria Math"/>
                              </a:rPr>
                            </m:ctrlPr>
                          </m:accPr>
                          <m:e>
                            <m:r>
                              <a:rPr kumimoji="1" lang="ja-JP" altLang="en-US" i="1" smtClean="0">
                                <a:latin typeface="Cambria Math"/>
                              </a:rPr>
                              <m:t>𝜃</m:t>
                            </m:r>
                          </m:e>
                        </m:acc>
                      </m:oMath>
                    </m:oMathPara>
                  </a14:m>
                  <a:endParaRPr kumimoji="1" lang="ja-JP" altLang="en-US" dirty="0"/>
                </a:p>
              </p:txBody>
            </p:sp>
          </mc:Choice>
          <mc:Fallback xmlns="">
            <p:sp>
              <p:nvSpPr>
                <p:cNvPr id="76" name="テキスト ボックス 75"/>
                <p:cNvSpPr txBox="1">
                  <a:spLocks noRot="1" noChangeAspect="1" noMove="1" noResize="1" noEditPoints="1" noAdjustHandles="1" noChangeArrowheads="1" noChangeShapeType="1" noTextEdit="1"/>
                </p:cNvSpPr>
                <p:nvPr/>
              </p:nvSpPr>
              <p:spPr>
                <a:xfrm>
                  <a:off x="3962400" y="3276600"/>
                  <a:ext cx="385362" cy="382156"/>
                </a:xfrm>
                <a:prstGeom prst="rect">
                  <a:avLst/>
                </a:prstGeom>
                <a:blipFill rotWithShape="1">
                  <a:blip r:embed="rId3" cstate="print"/>
                  <a:stretch>
                    <a:fillRect r="-1587"/>
                  </a:stretch>
                </a:blipFill>
              </p:spPr>
              <p:txBody>
                <a:bodyPr/>
                <a:lstStyle/>
                <a:p>
                  <a:r>
                    <a:rPr lang="ja-JP" altLang="en-US">
                      <a:noFill/>
                    </a:rPr>
                    <a:t> </a:t>
                  </a:r>
                </a:p>
              </p:txBody>
            </p:sp>
          </mc:Fallback>
        </mc:AlternateContent>
      </p:grpSp>
      <p:sp>
        <p:nvSpPr>
          <p:cNvPr id="22" name="円/楕円 21"/>
          <p:cNvSpPr/>
          <p:nvPr/>
        </p:nvSpPr>
        <p:spPr>
          <a:xfrm>
            <a:off x="2173999" y="325727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矢印コネクタ 22"/>
          <p:cNvCxnSpPr/>
          <p:nvPr/>
        </p:nvCxnSpPr>
        <p:spPr>
          <a:xfrm flipV="1">
            <a:off x="2236541" y="2966046"/>
            <a:ext cx="381000" cy="381000"/>
          </a:xfrm>
          <a:prstGeom prst="straightConnector1">
            <a:avLst/>
          </a:prstGeom>
          <a:ln w="25400">
            <a:solidFill>
              <a:srgbClr val="EE5C5C"/>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テキスト ボックス 23"/>
              <p:cNvSpPr txBox="1"/>
              <p:nvPr/>
            </p:nvSpPr>
            <p:spPr>
              <a:xfrm>
                <a:off x="2326399" y="3131470"/>
                <a:ext cx="591444" cy="369332"/>
              </a:xfrm>
              <a:prstGeom prst="rect">
                <a:avLst/>
              </a:prstGeom>
              <a:noFill/>
            </p:spPr>
            <p:txBody>
              <a:bodyPr wrap="none" rtlCol="0">
                <a:spAutoFit/>
              </a:bodyPr>
              <a:lstStyle/>
              <a:p>
                <a14:m>
                  <m:oMath xmlns:m="http://schemas.openxmlformats.org/officeDocument/2006/math">
                    <m:sSub>
                      <m:sSubPr>
                        <m:ctrlPr>
                          <a:rPr kumimoji="1" lang="en-US" altLang="ja-JP" i="1" smtClean="0">
                            <a:latin typeface="Cambria Math"/>
                          </a:rPr>
                        </m:ctrlPr>
                      </m:sSubPr>
                      <m:e>
                        <m:r>
                          <a:rPr kumimoji="1" lang="en-US" altLang="ja-JP" b="1" i="1" smtClean="0">
                            <a:latin typeface="Cambria Math"/>
                          </a:rPr>
                          <m:t>(</m:t>
                        </m:r>
                        <m:r>
                          <a:rPr kumimoji="1" lang="en-US" altLang="ja-JP" b="1" i="1" smtClean="0">
                            <a:latin typeface="Cambria Math"/>
                          </a:rPr>
                          <m:t>𝒗</m:t>
                        </m:r>
                      </m:e>
                      <m:sub>
                        <m:r>
                          <a:rPr kumimoji="1" lang="en-US" altLang="ja-JP" b="0" i="1" smtClean="0">
                            <a:latin typeface="Cambria Math"/>
                          </a:rPr>
                          <m:t>𝑡</m:t>
                        </m:r>
                      </m:sub>
                    </m:sSub>
                  </m:oMath>
                </a14:m>
                <a:r>
                  <a:rPr kumimoji="1" lang="en-US" altLang="ja-JP" dirty="0" smtClean="0"/>
                  <a:t>)</a:t>
                </a:r>
                <a:endParaRPr kumimoji="1" lang="ja-JP" altLang="en-US"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2326399" y="3131470"/>
                <a:ext cx="591444" cy="369332"/>
              </a:xfrm>
              <a:prstGeom prst="rect">
                <a:avLst/>
              </a:prstGeom>
              <a:blipFill rotWithShape="1">
                <a:blip r:embed="rId4" cstate="print"/>
                <a:stretch>
                  <a:fillRect l="-3093" t="-10000" r="-8247" b="-25000"/>
                </a:stretch>
              </a:blipFill>
            </p:spPr>
            <p:txBody>
              <a:bodyPr/>
              <a:lstStyle/>
              <a:p>
                <a:r>
                  <a:rPr lang="ja-JP" altLang="en-US">
                    <a:noFill/>
                  </a:rPr>
                  <a:t> </a:t>
                </a:r>
              </a:p>
            </p:txBody>
          </p:sp>
        </mc:Fallback>
      </mc:AlternateContent>
      <p:sp>
        <p:nvSpPr>
          <p:cNvPr id="25" name="正方形/長方形 24"/>
          <p:cNvSpPr/>
          <p:nvPr/>
        </p:nvSpPr>
        <p:spPr>
          <a:xfrm>
            <a:off x="1869199" y="2495105"/>
            <a:ext cx="304800" cy="304799"/>
          </a:xfrm>
          <a:prstGeom prst="rect">
            <a:avLst/>
          </a:prstGeom>
          <a:solidFill>
            <a:srgbClr val="FF656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矢印コネクタ 25"/>
          <p:cNvCxnSpPr/>
          <p:nvPr/>
        </p:nvCxnSpPr>
        <p:spPr>
          <a:xfrm flipH="1" flipV="1">
            <a:off x="2021599" y="2647504"/>
            <a:ext cx="228600" cy="685967"/>
          </a:xfrm>
          <a:prstGeom prst="straightConnector1">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V="1">
            <a:off x="2250199" y="2266671"/>
            <a:ext cx="175354" cy="1044482"/>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テキスト ボックス 27"/>
              <p:cNvSpPr txBox="1"/>
              <p:nvPr/>
            </p:nvSpPr>
            <p:spPr>
              <a:xfrm>
                <a:off x="2407943" y="2114271"/>
                <a:ext cx="816955" cy="3742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sSup>
                            <m:sSupPr>
                              <m:ctrlPr>
                                <a:rPr kumimoji="1" lang="en-US" altLang="ja-JP" b="0" i="1" smtClean="0">
                                  <a:latin typeface="Cambria Math"/>
                                </a:rPr>
                              </m:ctrlPr>
                            </m:sSupPr>
                            <m:e>
                              <m:r>
                                <a:rPr kumimoji="1" lang="en-US" altLang="ja-JP" b="1" i="1" smtClean="0">
                                  <a:latin typeface="Cambria Math"/>
                                </a:rPr>
                                <m:t>𝒗</m:t>
                              </m:r>
                            </m:e>
                            <m:sup>
                              <m:r>
                                <a:rPr kumimoji="1" lang="en-US" altLang="ja-JP" b="0" i="1" smtClean="0">
                                  <a:latin typeface="Cambria Math"/>
                                </a:rPr>
                                <m:t>𝑑</m:t>
                              </m:r>
                            </m:sup>
                          </m:sSup>
                        </m:e>
                        <m:sub>
                          <m:r>
                            <a:rPr kumimoji="1" lang="en-US" altLang="ja-JP" b="0" i="1" smtClean="0">
                              <a:latin typeface="Cambria Math"/>
                            </a:rPr>
                            <m:t>𝑡</m:t>
                          </m:r>
                          <m:r>
                            <a:rPr kumimoji="1" lang="en-US" altLang="ja-JP" b="0" i="1" smtClean="0">
                              <a:latin typeface="Cambria Math"/>
                            </a:rPr>
                            <m:t>+1</m:t>
                          </m:r>
                        </m:sub>
                      </m:sSub>
                    </m:oMath>
                  </m:oMathPara>
                </a14:m>
                <a:endParaRPr kumimoji="1" lang="ja-JP" altLang="en-US" dirty="0"/>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2407943" y="2114271"/>
                <a:ext cx="816955" cy="374270"/>
              </a:xfrm>
              <a:prstGeom prst="rect">
                <a:avLst/>
              </a:prstGeom>
              <a:blipFill rotWithShape="1">
                <a:blip r:embed="rId5" cstate="print"/>
                <a:stretch>
                  <a:fillRect b="-1639"/>
                </a:stretch>
              </a:blipFill>
            </p:spPr>
            <p:txBody>
              <a:bodyPr/>
              <a:lstStyle/>
              <a:p>
                <a:r>
                  <a:rPr lang="ja-JP" altLang="en-US">
                    <a:noFill/>
                  </a:rPr>
                  <a:t> </a:t>
                </a:r>
              </a:p>
            </p:txBody>
          </p:sp>
        </mc:Fallback>
      </mc:AlternateContent>
      <p:cxnSp>
        <p:nvCxnSpPr>
          <p:cNvPr id="29" name="直線コネクタ 28"/>
          <p:cNvCxnSpPr/>
          <p:nvPr/>
        </p:nvCxnSpPr>
        <p:spPr>
          <a:xfrm flipV="1">
            <a:off x="2021599" y="2298937"/>
            <a:ext cx="378126" cy="348568"/>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flipV="1">
            <a:off x="2399725" y="2299103"/>
            <a:ext cx="217816" cy="666943"/>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テキスト ボックス 30"/>
              <p:cNvSpPr txBox="1"/>
              <p:nvPr/>
            </p:nvSpPr>
            <p:spPr>
              <a:xfrm>
                <a:off x="1208296" y="2915446"/>
                <a:ext cx="10068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𝑎</m:t>
                          </m:r>
                        </m:e>
                        <m:sub>
                          <m:r>
                            <a:rPr kumimoji="1" lang="en-US" altLang="ja-JP" b="0" i="1" smtClean="0">
                              <a:latin typeface="Cambria Math"/>
                            </a:rPr>
                            <m:t>𝑡</m:t>
                          </m:r>
                        </m:sub>
                      </m:sSub>
                      <m:r>
                        <a:rPr kumimoji="1" lang="en-US" altLang="ja-JP" b="0" i="1" smtClean="0">
                          <a:latin typeface="Cambria Math"/>
                          <a:ea typeface="Cambria Math"/>
                        </a:rPr>
                        <m:t>×∆</m:t>
                      </m:r>
                      <m:r>
                        <a:rPr kumimoji="1" lang="en-US" altLang="ja-JP" b="0" i="1" smtClean="0">
                          <a:latin typeface="Cambria Math"/>
                          <a:ea typeface="Cambria Math"/>
                        </a:rPr>
                        <m:t>𝑇</m:t>
                      </m:r>
                    </m:oMath>
                  </m:oMathPara>
                </a14:m>
                <a:endParaRPr kumimoji="1" lang="ja-JP" altLang="en-US" dirty="0"/>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1208296" y="2915446"/>
                <a:ext cx="1006879" cy="369332"/>
              </a:xfrm>
              <a:prstGeom prst="rect">
                <a:avLst/>
              </a:prstGeom>
              <a:blipFill rotWithShape="1">
                <a:blip r:embed="rId6" cstate="print"/>
                <a:stretch>
                  <a:fillRect/>
                </a:stretch>
              </a:blipFill>
            </p:spPr>
            <p:txBody>
              <a:bodyPr/>
              <a:lstStyle/>
              <a:p>
                <a:r>
                  <a:rPr lang="ja-JP" altLang="en-US">
                    <a:noFill/>
                  </a:rPr>
                  <a:t> </a:t>
                </a:r>
              </a:p>
            </p:txBody>
          </p:sp>
        </mc:Fallback>
      </mc:AlternateContent>
      <p:cxnSp>
        <p:nvCxnSpPr>
          <p:cNvPr id="32" name="直線コネクタ 31"/>
          <p:cNvCxnSpPr/>
          <p:nvPr/>
        </p:nvCxnSpPr>
        <p:spPr>
          <a:xfrm flipH="1">
            <a:off x="1371718" y="3169404"/>
            <a:ext cx="838945" cy="455346"/>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69062" y="892279"/>
            <a:ext cx="1653017" cy="830997"/>
          </a:xfrm>
          <a:prstGeom prst="rect">
            <a:avLst/>
          </a:prstGeom>
          <a:noFill/>
        </p:spPr>
        <p:txBody>
          <a:bodyPr wrap="none" rtlCol="0">
            <a:spAutoFit/>
          </a:bodyPr>
          <a:lstStyle/>
          <a:p>
            <a:r>
              <a:rPr lang="ja-JP" altLang="en-US" sz="1600" dirty="0" smtClean="0"/>
              <a:t>このステップから</a:t>
            </a:r>
            <a:endParaRPr lang="en-US" altLang="ja-JP" sz="1600" dirty="0" smtClean="0"/>
          </a:p>
          <a:p>
            <a:r>
              <a:rPr lang="ja-JP" altLang="en-US" sz="1600" dirty="0" smtClean="0"/>
              <a:t>次</a:t>
            </a:r>
            <a:r>
              <a:rPr kumimoji="1" lang="ja-JP" altLang="en-US" sz="1600" dirty="0" smtClean="0"/>
              <a:t>のステップまで</a:t>
            </a:r>
            <a:endParaRPr kumimoji="1" lang="en-US" altLang="ja-JP" sz="1600" dirty="0" smtClean="0"/>
          </a:p>
          <a:p>
            <a:r>
              <a:rPr kumimoji="1" lang="ja-JP" altLang="en-US" sz="1600" dirty="0" smtClean="0"/>
              <a:t>の速度</a:t>
            </a:r>
            <a:endParaRPr kumimoji="1" lang="ja-JP" altLang="en-US" sz="1600" dirty="0"/>
          </a:p>
        </p:txBody>
      </p:sp>
      <p:cxnSp>
        <p:nvCxnSpPr>
          <p:cNvPr id="34" name="直線コネクタ 33"/>
          <p:cNvCxnSpPr/>
          <p:nvPr/>
        </p:nvCxnSpPr>
        <p:spPr>
          <a:xfrm>
            <a:off x="1564399" y="1500547"/>
            <a:ext cx="773477" cy="994724"/>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818997" y="1657071"/>
            <a:ext cx="489236" cy="369332"/>
          </a:xfrm>
          <a:prstGeom prst="rect">
            <a:avLst/>
          </a:prstGeom>
          <a:noFill/>
        </p:spPr>
        <p:txBody>
          <a:bodyPr wrap="none" rtlCol="0">
            <a:spAutoFit/>
          </a:bodyPr>
          <a:lstStyle/>
          <a:p>
            <a:r>
              <a:rPr kumimoji="1" lang="en-US" altLang="ja-JP" dirty="0" smtClean="0"/>
              <a:t>(3)</a:t>
            </a:r>
            <a:endParaRPr kumimoji="1" lang="ja-JP" altLang="en-US" dirty="0"/>
          </a:p>
        </p:txBody>
      </p:sp>
      <mc:AlternateContent xmlns:mc="http://schemas.openxmlformats.org/markup-compatibility/2006" xmlns:a14="http://schemas.microsoft.com/office/drawing/2010/main">
        <mc:Choice Requires="a14">
          <p:sp>
            <p:nvSpPr>
              <p:cNvPr id="36" name="テキスト ボックス 35"/>
              <p:cNvSpPr txBox="1"/>
              <p:nvPr/>
            </p:nvSpPr>
            <p:spPr>
              <a:xfrm>
                <a:off x="333258" y="5081207"/>
                <a:ext cx="4199868" cy="6298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1" i="1" smtClean="0">
                              <a:latin typeface="Cambria Math"/>
                            </a:rPr>
                            <m:t>𝒂</m:t>
                          </m:r>
                        </m:e>
                        <m:sub>
                          <m:r>
                            <a:rPr kumimoji="1" lang="en-US" altLang="ja-JP" b="0" i="1" smtClean="0">
                              <a:latin typeface="Cambria Math"/>
                            </a:rPr>
                            <m:t>𝑡</m:t>
                          </m:r>
                        </m:sub>
                      </m:sSub>
                      <m:r>
                        <a:rPr kumimoji="1" lang="en-US" altLang="ja-JP" b="0" i="1" smtClean="0">
                          <a:latin typeface="Cambria Math"/>
                        </a:rPr>
                        <m:t>=</m:t>
                      </m:r>
                      <m:f>
                        <m:fPr>
                          <m:ctrlPr>
                            <a:rPr kumimoji="1" lang="en-US" altLang="ja-JP" b="0" i="1" smtClean="0">
                              <a:latin typeface="Cambria Math"/>
                            </a:rPr>
                          </m:ctrlPr>
                        </m:fPr>
                        <m:num>
                          <m:sSub>
                            <m:sSubPr>
                              <m:ctrlPr>
                                <a:rPr kumimoji="1" lang="en-US" altLang="ja-JP" b="0" i="1" smtClean="0">
                                  <a:latin typeface="Cambria Math"/>
                                </a:rPr>
                              </m:ctrlPr>
                            </m:sSubPr>
                            <m:e>
                              <m:r>
                                <a:rPr kumimoji="1" lang="en-US" altLang="ja-JP" b="0" i="1" smtClean="0">
                                  <a:latin typeface="Cambria Math"/>
                                </a:rPr>
                                <m:t>𝑘</m:t>
                              </m:r>
                            </m:e>
                            <m:sub>
                              <m:r>
                                <a:rPr kumimoji="1" lang="en-US" altLang="ja-JP" b="0" i="1" smtClean="0">
                                  <a:latin typeface="Cambria Math"/>
                                </a:rPr>
                                <m:t>𝑡</m:t>
                              </m:r>
                              <m:r>
                                <a:rPr kumimoji="1" lang="en-US" altLang="ja-JP" b="0" i="1" smtClean="0">
                                  <a:latin typeface="Cambria Math"/>
                                </a:rPr>
                                <m:t>+1</m:t>
                              </m:r>
                            </m:sub>
                          </m:sSub>
                          <m:r>
                            <a:rPr kumimoji="1" lang="en-US" altLang="ja-JP" b="0" i="1" smtClean="0">
                              <a:latin typeface="Cambria Math"/>
                              <a:ea typeface="Cambria Math"/>
                            </a:rPr>
                            <m:t>×</m:t>
                          </m:r>
                          <m:d>
                            <m:dPr>
                              <m:ctrlPr>
                                <a:rPr kumimoji="1" lang="en-US" altLang="ja-JP" b="0" i="1" smtClean="0">
                                  <a:latin typeface="Cambria Math"/>
                                  <a:ea typeface="Cambria Math"/>
                                </a:rPr>
                              </m:ctrlPr>
                            </m:dPr>
                            <m:e>
                              <m:sSub>
                                <m:sSubPr>
                                  <m:ctrlPr>
                                    <a:rPr kumimoji="1" lang="en-US" altLang="ja-JP" b="0" i="1" smtClean="0">
                                      <a:latin typeface="Cambria Math"/>
                                      <a:ea typeface="Cambria Math"/>
                                    </a:rPr>
                                  </m:ctrlPr>
                                </m:sSubPr>
                                <m:e>
                                  <m:r>
                                    <a:rPr kumimoji="1" lang="en-US" altLang="ja-JP" b="1" i="1" smtClean="0">
                                      <a:latin typeface="Cambria Math"/>
                                      <a:ea typeface="Cambria Math"/>
                                    </a:rPr>
                                    <m:t>𝑵</m:t>
                                  </m:r>
                                </m:e>
                                <m:sub>
                                  <m:r>
                                    <a:rPr kumimoji="1" lang="en-US" altLang="ja-JP" b="0" i="1" smtClean="0">
                                      <a:latin typeface="Cambria Math"/>
                                      <a:ea typeface="Cambria Math"/>
                                    </a:rPr>
                                    <m:t>𝑡</m:t>
                                  </m:r>
                                  <m:r>
                                    <a:rPr kumimoji="1" lang="en-US" altLang="ja-JP" b="0" i="1" smtClean="0">
                                      <a:latin typeface="Cambria Math"/>
                                      <a:ea typeface="Cambria Math"/>
                                    </a:rPr>
                                    <m:t>+1</m:t>
                                  </m:r>
                                </m:sub>
                              </m:sSub>
                              <m:r>
                                <a:rPr kumimoji="1" lang="en-US" altLang="ja-JP" b="0" i="1" smtClean="0">
                                  <a:latin typeface="Cambria Math"/>
                                  <a:ea typeface="Cambria Math"/>
                                </a:rPr>
                                <m:t>−</m:t>
                              </m:r>
                              <m:sSub>
                                <m:sSubPr>
                                  <m:ctrlPr>
                                    <a:rPr kumimoji="1" lang="en-US" altLang="ja-JP" b="0" i="1" smtClean="0">
                                      <a:latin typeface="Cambria Math"/>
                                      <a:ea typeface="Cambria Math"/>
                                    </a:rPr>
                                  </m:ctrlPr>
                                </m:sSubPr>
                                <m:e>
                                  <m:r>
                                    <a:rPr kumimoji="1" lang="en-US" altLang="ja-JP" b="1" i="1" smtClean="0">
                                      <a:latin typeface="Cambria Math"/>
                                      <a:ea typeface="Cambria Math"/>
                                    </a:rPr>
                                    <m:t>𝑴</m:t>
                                  </m:r>
                                </m:e>
                                <m:sub>
                                  <m:r>
                                    <a:rPr kumimoji="1" lang="en-US" altLang="ja-JP" b="0" i="1" smtClean="0">
                                      <a:latin typeface="Cambria Math"/>
                                      <a:ea typeface="Cambria Math"/>
                                    </a:rPr>
                                    <m:t>𝑡</m:t>
                                  </m:r>
                                </m:sub>
                              </m:sSub>
                            </m:e>
                          </m:d>
                          <m:r>
                            <a:rPr kumimoji="1" lang="en-US" altLang="ja-JP" b="0" i="1" smtClean="0">
                              <a:latin typeface="Cambria Math"/>
                              <a:ea typeface="Cambria Math"/>
                            </a:rPr>
                            <m:t>−</m:t>
                          </m:r>
                          <m:sSub>
                            <m:sSubPr>
                              <m:ctrlPr>
                                <a:rPr kumimoji="1" lang="en-US" altLang="ja-JP" b="0" i="1" smtClean="0">
                                  <a:latin typeface="Cambria Math"/>
                                  <a:ea typeface="Cambria Math"/>
                                </a:rPr>
                              </m:ctrlPr>
                            </m:sSubPr>
                            <m:e>
                              <m:r>
                                <a:rPr kumimoji="1" lang="en-US" altLang="ja-JP" b="0" i="1" smtClean="0">
                                  <a:latin typeface="Cambria Math"/>
                                  <a:ea typeface="Cambria Math"/>
                                </a:rPr>
                                <m:t>𝑣</m:t>
                              </m:r>
                            </m:e>
                            <m:sub>
                              <m:r>
                                <a:rPr kumimoji="1" lang="en-US" altLang="ja-JP" b="0" i="1" smtClean="0">
                                  <a:latin typeface="Cambria Math"/>
                                  <a:ea typeface="Cambria Math"/>
                                </a:rPr>
                                <m:t>𝑡</m:t>
                              </m:r>
                            </m:sub>
                          </m:sSub>
                          <m:r>
                            <a:rPr kumimoji="1" lang="en-US" altLang="ja-JP" b="0" i="1" smtClean="0">
                              <a:latin typeface="Cambria Math"/>
                              <a:ea typeface="Cambria Math"/>
                            </a:rPr>
                            <m:t>×</m:t>
                          </m:r>
                          <m:r>
                            <a:rPr kumimoji="1" lang="ja-JP" altLang="en-US" b="0" i="1" smtClean="0">
                              <a:latin typeface="Cambria Math"/>
                              <a:ea typeface="Cambria Math"/>
                            </a:rPr>
                            <m:t>𝛾</m:t>
                          </m:r>
                        </m:num>
                        <m:den>
                          <m:r>
                            <a:rPr kumimoji="1" lang="en-US" altLang="ja-JP" b="0" i="1" smtClean="0">
                              <a:latin typeface="Cambria Math"/>
                            </a:rPr>
                            <m:t>𝑚</m:t>
                          </m:r>
                        </m:den>
                      </m:f>
                      <m:r>
                        <a:rPr kumimoji="1" lang="en-US" altLang="ja-JP" b="0" i="1" smtClean="0">
                          <a:latin typeface="Cambria Math"/>
                          <a:ea typeface="Cambria Math"/>
                        </a:rPr>
                        <m:t>⋯(6)</m:t>
                      </m:r>
                    </m:oMath>
                  </m:oMathPara>
                </a14:m>
                <a:endParaRPr kumimoji="1" lang="ja-JP" altLang="en-US" dirty="0"/>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333258" y="5081207"/>
                <a:ext cx="4199868" cy="629852"/>
              </a:xfrm>
              <a:prstGeom prst="rect">
                <a:avLst/>
              </a:prstGeom>
              <a:blipFill rotWithShape="1">
                <a:blip r:embed="rId7" cstate="print"/>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テキスト ボックス 36"/>
              <p:cNvSpPr txBox="1"/>
              <p:nvPr/>
            </p:nvSpPr>
            <p:spPr>
              <a:xfrm>
                <a:off x="249093" y="4324516"/>
                <a:ext cx="4126322" cy="7013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a:rPr>
                          </m:ctrlPr>
                        </m:sSubPr>
                        <m:e>
                          <m:r>
                            <a:rPr kumimoji="1" lang="en-US" altLang="ja-JP" b="0" i="1" smtClean="0">
                              <a:latin typeface="Cambria Math"/>
                            </a:rPr>
                            <m:t>𝑘</m:t>
                          </m:r>
                        </m:e>
                        <m:sub>
                          <m:r>
                            <a:rPr kumimoji="1" lang="en-US" altLang="ja-JP" b="0" i="1" smtClean="0">
                              <a:latin typeface="Cambria Math"/>
                            </a:rPr>
                            <m:t>𝑡</m:t>
                          </m:r>
                          <m:r>
                            <a:rPr kumimoji="1" lang="en-US" altLang="ja-JP" b="0" i="1" smtClean="0">
                              <a:latin typeface="Cambria Math"/>
                            </a:rPr>
                            <m:t>+1</m:t>
                          </m:r>
                        </m:sub>
                      </m:sSub>
                      <m:r>
                        <a:rPr kumimoji="1" lang="en-US" altLang="ja-JP" b="0" i="1" smtClean="0">
                          <a:latin typeface="Cambria Math"/>
                        </a:rPr>
                        <m:t>=</m:t>
                      </m:r>
                      <m:f>
                        <m:fPr>
                          <m:ctrlPr>
                            <a:rPr kumimoji="1" lang="en-US" altLang="ja-JP" i="1" smtClean="0">
                              <a:latin typeface="Cambria Math"/>
                            </a:rPr>
                          </m:ctrlPr>
                        </m:fPr>
                        <m:num>
                          <m:sSub>
                            <m:sSubPr>
                              <m:ctrlPr>
                                <a:rPr kumimoji="1" lang="en-US" altLang="ja-JP" i="1" smtClean="0">
                                  <a:latin typeface="Cambria Math"/>
                                </a:rPr>
                              </m:ctrlPr>
                            </m:sSubPr>
                            <m:e>
                              <m:r>
                                <a:rPr kumimoji="1" lang="en-US" altLang="ja-JP" b="0" i="1" smtClean="0">
                                  <a:latin typeface="Cambria Math"/>
                                </a:rPr>
                                <m:t>𝑝</m:t>
                              </m:r>
                            </m:e>
                            <m:sub>
                              <m:r>
                                <a:rPr kumimoji="1" lang="en-US" altLang="ja-JP" b="0" i="1" smtClean="0">
                                  <a:latin typeface="Cambria Math"/>
                                </a:rPr>
                                <m:t>𝑚𝑎𝑥</m:t>
                              </m:r>
                            </m:sub>
                          </m:sSub>
                        </m:num>
                        <m:den>
                          <m:nary>
                            <m:naryPr>
                              <m:chr m:val="∑"/>
                              <m:limLoc m:val="subSup"/>
                              <m:ctrlPr>
                                <a:rPr kumimoji="1" lang="en-US" altLang="ja-JP" i="1" smtClean="0">
                                  <a:latin typeface="Cambria Math"/>
                                </a:rPr>
                              </m:ctrlPr>
                            </m:naryPr>
                            <m:sub>
                              <m:sSub>
                                <m:sSubPr>
                                  <m:ctrlPr>
                                    <a:rPr lang="en-US" altLang="ja-JP" i="1">
                                      <a:latin typeface="Cambria Math"/>
                                    </a:rPr>
                                  </m:ctrlPr>
                                </m:sSubPr>
                                <m:e>
                                  <m:r>
                                    <a:rPr lang="en-US" altLang="ja-JP" i="1">
                                      <a:latin typeface="Cambria Math"/>
                                    </a:rPr>
                                    <m:t>𝑖</m:t>
                                  </m:r>
                                </m:e>
                                <m:sub>
                                  <m:r>
                                    <a:rPr lang="en-US" altLang="ja-JP" i="1">
                                      <a:latin typeface="Cambria Math"/>
                                    </a:rPr>
                                    <m:t>1</m:t>
                                  </m:r>
                                </m:sub>
                              </m:sSub>
                              <m:r>
                                <a:rPr lang="en-US" altLang="ja-JP" b="0" i="1" smtClean="0">
                                  <a:latin typeface="Cambria Math"/>
                                </a:rPr>
                                <m:t>=0</m:t>
                              </m:r>
                              <m:r>
                                <a:rPr lang="en-US" altLang="ja-JP" i="1" smtClean="0">
                                  <a:latin typeface="Cambria Math"/>
                                </a:rPr>
                                <m:t> </m:t>
                              </m:r>
                            </m:sub>
                            <m:sup>
                              <m:sSub>
                                <m:sSubPr>
                                  <m:ctrlPr>
                                    <a:rPr lang="en-US" altLang="ja-JP" i="1">
                                      <a:latin typeface="Cambria Math"/>
                                    </a:rPr>
                                  </m:ctrlPr>
                                </m:sSubPr>
                                <m:e>
                                  <m:r>
                                    <a:rPr lang="en-US" altLang="ja-JP" b="0" i="1" smtClean="0">
                                      <a:latin typeface="Cambria Math"/>
                                    </a:rPr>
                                    <m:t>𝑛</m:t>
                                  </m:r>
                                </m:e>
                                <m:sub>
                                  <m:r>
                                    <a:rPr lang="en-US" altLang="ja-JP" i="1">
                                      <a:latin typeface="Cambria Math"/>
                                    </a:rPr>
                                    <m:t>1</m:t>
                                  </m:r>
                                </m:sub>
                              </m:sSub>
                            </m:sup>
                            <m:e>
                              <m:nary>
                                <m:naryPr>
                                  <m:chr m:val="∑"/>
                                  <m:limLoc m:val="subSup"/>
                                  <m:ctrlPr>
                                    <a:rPr kumimoji="1" lang="en-US" altLang="ja-JP" i="1" smtClean="0">
                                      <a:latin typeface="Cambria Math"/>
                                    </a:rPr>
                                  </m:ctrlPr>
                                </m:naryPr>
                                <m:sub>
                                  <m:sSub>
                                    <m:sSubPr>
                                      <m:ctrlPr>
                                        <a:rPr lang="en-US" altLang="ja-JP" i="1">
                                          <a:latin typeface="Cambria Math"/>
                                        </a:rPr>
                                      </m:ctrlPr>
                                    </m:sSubPr>
                                    <m:e>
                                      <m:r>
                                        <a:rPr lang="en-US" altLang="ja-JP" i="1">
                                          <a:latin typeface="Cambria Math"/>
                                        </a:rPr>
                                        <m:t>𝑖</m:t>
                                      </m:r>
                                    </m:e>
                                    <m:sub>
                                      <m:r>
                                        <a:rPr lang="en-US" altLang="ja-JP" b="0" i="1" smtClean="0">
                                          <a:latin typeface="Cambria Math"/>
                                        </a:rPr>
                                        <m:t>2</m:t>
                                      </m:r>
                                    </m:sub>
                                  </m:sSub>
                                  <m:r>
                                    <a:rPr lang="en-US" altLang="ja-JP" b="0" i="1" smtClean="0">
                                      <a:latin typeface="Cambria Math"/>
                                    </a:rPr>
                                    <m:t>=0</m:t>
                                  </m:r>
                                </m:sub>
                                <m:sup>
                                  <m:sSub>
                                    <m:sSubPr>
                                      <m:ctrlPr>
                                        <a:rPr lang="en-US" altLang="ja-JP" i="1">
                                          <a:latin typeface="Cambria Math"/>
                                        </a:rPr>
                                      </m:ctrlPr>
                                    </m:sSubPr>
                                    <m:e>
                                      <m:r>
                                        <a:rPr lang="en-US" altLang="ja-JP" b="0" i="1" smtClean="0">
                                          <a:latin typeface="Cambria Math"/>
                                        </a:rPr>
                                        <m:t>𝑛</m:t>
                                      </m:r>
                                    </m:e>
                                    <m:sub>
                                      <m:r>
                                        <a:rPr lang="en-US" altLang="ja-JP" i="1">
                                          <a:latin typeface="Cambria Math"/>
                                        </a:rPr>
                                        <m:t>2</m:t>
                                      </m:r>
                                    </m:sub>
                                  </m:sSub>
                                </m:sup>
                                <m:e>
                                  <m:sSub>
                                    <m:sSubPr>
                                      <m:ctrlPr>
                                        <a:rPr kumimoji="1" lang="en-US" altLang="ja-JP" i="1" smtClean="0">
                                          <a:latin typeface="Cambria Math"/>
                                        </a:rPr>
                                      </m:ctrlPr>
                                    </m:sSubPr>
                                    <m:e>
                                      <m:r>
                                        <a:rPr kumimoji="1" lang="en-US" altLang="ja-JP" b="0" i="1" smtClean="0">
                                          <a:latin typeface="Cambria Math"/>
                                        </a:rPr>
                                        <m:t>𝑝</m:t>
                                      </m:r>
                                    </m:e>
                                    <m:sub>
                                      <m:sSub>
                                        <m:sSubPr>
                                          <m:ctrlPr>
                                            <a:rPr kumimoji="1" lang="en-US" altLang="ja-JP" i="1" smtClean="0">
                                              <a:latin typeface="Cambria Math"/>
                                            </a:rPr>
                                          </m:ctrlPr>
                                        </m:sSubPr>
                                        <m:e>
                                          <m:r>
                                            <a:rPr kumimoji="1" lang="en-US" altLang="ja-JP" b="0" i="1" smtClean="0">
                                              <a:latin typeface="Cambria Math"/>
                                            </a:rPr>
                                            <m:t>𝑖</m:t>
                                          </m:r>
                                        </m:e>
                                        <m:sub>
                                          <m:r>
                                            <a:rPr kumimoji="1" lang="en-US" altLang="ja-JP" b="0" i="1" smtClean="0">
                                              <a:latin typeface="Cambria Math"/>
                                            </a:rPr>
                                            <m:t>1</m:t>
                                          </m:r>
                                        </m:sub>
                                      </m:sSub>
                                      <m:r>
                                        <a:rPr kumimoji="1" lang="en-US" altLang="ja-JP" b="0" i="1" smtClean="0">
                                          <a:latin typeface="Cambria Math"/>
                                        </a:rPr>
                                        <m:t>,</m:t>
                                      </m:r>
                                      <m:sSub>
                                        <m:sSubPr>
                                          <m:ctrlPr>
                                            <a:rPr kumimoji="1" lang="en-US" altLang="ja-JP" i="1" smtClean="0">
                                              <a:latin typeface="Cambria Math"/>
                                            </a:rPr>
                                          </m:ctrlPr>
                                        </m:sSubPr>
                                        <m:e>
                                          <m:r>
                                            <a:rPr kumimoji="1" lang="en-US" altLang="ja-JP" b="0" i="1" smtClean="0">
                                              <a:latin typeface="Cambria Math"/>
                                            </a:rPr>
                                            <m:t>𝑖</m:t>
                                          </m:r>
                                        </m:e>
                                        <m:sub>
                                          <m:r>
                                            <a:rPr kumimoji="1" lang="en-US" altLang="ja-JP" b="0" i="1" smtClean="0">
                                              <a:latin typeface="Cambria Math"/>
                                            </a:rPr>
                                            <m:t>2</m:t>
                                          </m:r>
                                        </m:sub>
                                      </m:sSub>
                                    </m:sub>
                                  </m:sSub>
                                  <m:sSub>
                                    <m:sSubPr>
                                      <m:ctrlPr>
                                        <a:rPr kumimoji="1" lang="en-US" altLang="ja-JP" i="1" smtClean="0">
                                          <a:latin typeface="Cambria Math"/>
                                        </a:rPr>
                                      </m:ctrlPr>
                                    </m:sSubPr>
                                    <m:e>
                                      <m:r>
                                        <a:rPr kumimoji="1" lang="en-US" altLang="ja-JP" b="0" i="1" smtClean="0">
                                          <a:latin typeface="Cambria Math"/>
                                        </a:rPr>
                                        <m:t>𝑤</m:t>
                                      </m:r>
                                    </m:e>
                                    <m:sub>
                                      <m:sSub>
                                        <m:sSubPr>
                                          <m:ctrlPr>
                                            <a:rPr lang="en-US" altLang="ja-JP" i="1">
                                              <a:latin typeface="Cambria Math"/>
                                            </a:rPr>
                                          </m:ctrlPr>
                                        </m:sSubPr>
                                        <m:e>
                                          <m:r>
                                            <a:rPr lang="en-US" altLang="ja-JP" i="1">
                                              <a:latin typeface="Cambria Math"/>
                                            </a:rPr>
                                            <m:t>𝑖</m:t>
                                          </m:r>
                                        </m:e>
                                        <m:sub>
                                          <m:r>
                                            <a:rPr lang="en-US" altLang="ja-JP" i="1">
                                              <a:latin typeface="Cambria Math"/>
                                            </a:rPr>
                                            <m:t>1</m:t>
                                          </m:r>
                                        </m:sub>
                                      </m:sSub>
                                      <m:r>
                                        <a:rPr lang="en-US" altLang="ja-JP" i="1">
                                          <a:latin typeface="Cambria Math"/>
                                        </a:rPr>
                                        <m:t>,</m:t>
                                      </m:r>
                                      <m:sSub>
                                        <m:sSubPr>
                                          <m:ctrlPr>
                                            <a:rPr lang="en-US" altLang="ja-JP" i="1">
                                              <a:latin typeface="Cambria Math"/>
                                            </a:rPr>
                                          </m:ctrlPr>
                                        </m:sSubPr>
                                        <m:e>
                                          <m:r>
                                            <a:rPr lang="en-US" altLang="ja-JP" i="1">
                                              <a:latin typeface="Cambria Math"/>
                                            </a:rPr>
                                            <m:t>𝑖</m:t>
                                          </m:r>
                                        </m:e>
                                        <m:sub>
                                          <m:r>
                                            <a:rPr lang="en-US" altLang="ja-JP" i="1">
                                              <a:latin typeface="Cambria Math"/>
                                            </a:rPr>
                                            <m:t>2</m:t>
                                          </m:r>
                                        </m:sub>
                                      </m:sSub>
                                    </m:sub>
                                  </m:sSub>
                                </m:e>
                              </m:nary>
                            </m:e>
                          </m:nary>
                        </m:den>
                      </m:f>
                      <m:r>
                        <a:rPr kumimoji="1" lang="en-US" altLang="ja-JP" i="1" smtClean="0">
                          <a:latin typeface="Cambria Math"/>
                          <a:ea typeface="Cambria Math"/>
                        </a:rPr>
                        <m:t>×</m:t>
                      </m:r>
                      <m:r>
                        <a:rPr kumimoji="1" lang="ja-JP" altLang="en-US" i="1" smtClean="0">
                          <a:latin typeface="Cambria Math"/>
                          <a:ea typeface="Cambria Math"/>
                        </a:rPr>
                        <m:t>𝛼</m:t>
                      </m:r>
                      <m:r>
                        <a:rPr kumimoji="1" lang="ja-JP" altLang="en-US" i="1" smtClean="0">
                          <a:latin typeface="Cambria Math"/>
                          <a:ea typeface="Cambria Math"/>
                        </a:rPr>
                        <m:t>⋯(5)</m:t>
                      </m:r>
                    </m:oMath>
                  </m:oMathPara>
                </a14:m>
                <a:endParaRPr kumimoji="1" lang="ja-JP" altLang="en-US" dirty="0"/>
              </a:p>
            </p:txBody>
          </p:sp>
        </mc:Choice>
        <mc:Fallback xmlns="">
          <p:sp>
            <p:nvSpPr>
              <p:cNvPr id="37" name="テキスト ボックス 36"/>
              <p:cNvSpPr txBox="1">
                <a:spLocks noRot="1" noChangeAspect="1" noMove="1" noResize="1" noEditPoints="1" noAdjustHandles="1" noChangeArrowheads="1" noChangeShapeType="1" noTextEdit="1"/>
              </p:cNvSpPr>
              <p:nvPr/>
            </p:nvSpPr>
            <p:spPr>
              <a:xfrm>
                <a:off x="249093" y="4324516"/>
                <a:ext cx="4126322" cy="701346"/>
              </a:xfrm>
              <a:prstGeom prst="rect">
                <a:avLst/>
              </a:prstGeom>
              <a:blipFill rotWithShape="1">
                <a:blip r:embed="rId8" cstate="print"/>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p:cNvSpPr txBox="1"/>
              <p:nvPr/>
            </p:nvSpPr>
            <p:spPr>
              <a:xfrm>
                <a:off x="4853955" y="1238644"/>
                <a:ext cx="3937296" cy="4524315"/>
              </a:xfrm>
              <a:prstGeom prst="rect">
                <a:avLst/>
              </a:prstGeom>
              <a:noFill/>
            </p:spPr>
            <p:txBody>
              <a:bodyPr wrap="none" spcCol="0" rtlCol="0">
                <a:spAutoFit/>
              </a:bodyPr>
              <a:lstStyle/>
              <a:p>
                <a:pPr>
                  <a:lnSpc>
                    <a:spcPct val="150000"/>
                  </a:lnSpc>
                </a:pPr>
                <a:r>
                  <a:rPr lang="ja-JP" altLang="en-US" dirty="0" smtClean="0"/>
                  <a:t>：</a:t>
                </a:r>
                <a14:m>
                  <m:oMath xmlns:m="http://schemas.openxmlformats.org/officeDocument/2006/math">
                    <m:r>
                      <a:rPr kumimoji="1" lang="en-US" altLang="ja-JP" b="0" i="1" dirty="0" smtClean="0">
                        <a:latin typeface="Cambria Math"/>
                      </a:rPr>
                      <m:t>𝑡</m:t>
                    </m:r>
                  </m:oMath>
                </a14:m>
                <a:r>
                  <a:rPr kumimoji="1" lang="ja-JP" altLang="en-US" dirty="0" smtClean="0"/>
                  <a:t>における状態点の速度</a:t>
                </a:r>
                <a:endParaRPr kumimoji="1" lang="en-US" altLang="ja-JP" dirty="0" smtClean="0"/>
              </a:p>
              <a:p>
                <a:pPr>
                  <a:lnSpc>
                    <a:spcPct val="150000"/>
                  </a:lnSpc>
                </a:pPr>
                <a:r>
                  <a:rPr kumimoji="1" lang="ja-JP" altLang="en-US" dirty="0" smtClean="0"/>
                  <a:t>：</a:t>
                </a:r>
                <a:r>
                  <a:rPr lang="ja-JP" altLang="en-US" dirty="0"/>
                  <a:t>影響範囲内に</a:t>
                </a:r>
                <a:r>
                  <a:rPr lang="ja-JP" altLang="en-US" dirty="0" smtClean="0"/>
                  <a:t>おける選択頻度の比</a:t>
                </a:r>
                <a:endParaRPr kumimoji="1" lang="en-US" altLang="ja-JP" dirty="0" smtClean="0"/>
              </a:p>
              <a:p>
                <a:pPr>
                  <a:lnSpc>
                    <a:spcPct val="150000"/>
                  </a:lnSpc>
                </a:pPr>
                <a:r>
                  <a:rPr lang="ja-JP" altLang="en-US" dirty="0" smtClean="0"/>
                  <a:t>：</a:t>
                </a:r>
                <a:r>
                  <a:rPr lang="ja-JP" altLang="en-US" dirty="0"/>
                  <a:t>影響範囲内で最も</a:t>
                </a:r>
                <a:r>
                  <a:rPr lang="ja-JP" altLang="en-US" dirty="0" smtClean="0"/>
                  <a:t>高い選択頻度の値</a:t>
                </a:r>
                <a:endParaRPr lang="en-US" altLang="ja-JP" dirty="0" smtClean="0"/>
              </a:p>
              <a:p>
                <a:pPr>
                  <a:lnSpc>
                    <a:spcPct val="150000"/>
                  </a:lnSpc>
                </a:pPr>
                <a:r>
                  <a:rPr kumimoji="1" lang="ja-JP" altLang="en-US" dirty="0" smtClean="0"/>
                  <a:t>：</a:t>
                </a:r>
                <a:r>
                  <a:rPr lang="ja-JP" altLang="en-US" dirty="0"/>
                  <a:t>セル</a:t>
                </a:r>
                <a14:m>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𝑖</m:t>
                        </m:r>
                      </m:e>
                      <m:sub>
                        <m:r>
                          <a:rPr kumimoji="1" lang="en-US" altLang="ja-JP" b="0" i="1" smtClean="0">
                            <a:latin typeface="Cambria Math"/>
                          </a:rPr>
                          <m:t>1</m:t>
                        </m:r>
                      </m:sub>
                    </m:sSub>
                    <m:r>
                      <a:rPr kumimoji="1" lang="en-US" altLang="ja-JP" b="0" i="1" smtClean="0">
                        <a:latin typeface="Cambria Math"/>
                      </a:rPr>
                      <m:t>,</m:t>
                    </m:r>
                    <m:sSub>
                      <m:sSubPr>
                        <m:ctrlPr>
                          <a:rPr kumimoji="1" lang="en-US" altLang="ja-JP" b="0" i="1" smtClean="0">
                            <a:latin typeface="Cambria Math"/>
                          </a:rPr>
                        </m:ctrlPr>
                      </m:sSubPr>
                      <m:e>
                        <m:r>
                          <a:rPr kumimoji="1" lang="en-US" altLang="ja-JP" b="0" i="1" smtClean="0">
                            <a:latin typeface="Cambria Math"/>
                          </a:rPr>
                          <m:t>𝑖</m:t>
                        </m:r>
                      </m:e>
                      <m:sub>
                        <m:r>
                          <a:rPr kumimoji="1" lang="en-US" altLang="ja-JP" b="0" i="1" smtClean="0">
                            <a:latin typeface="Cambria Math"/>
                          </a:rPr>
                          <m:t>2</m:t>
                        </m:r>
                      </m:sub>
                    </m:sSub>
                  </m:oMath>
                </a14:m>
                <a:r>
                  <a:rPr kumimoji="1" lang="ja-JP" altLang="en-US" dirty="0" smtClean="0"/>
                  <a:t>の持つ選択頻度の値</a:t>
                </a:r>
                <a:endParaRPr kumimoji="1" lang="en-US" altLang="ja-JP" dirty="0" smtClean="0"/>
              </a:p>
              <a:p>
                <a:pPr>
                  <a:lnSpc>
                    <a:spcPct val="150000"/>
                  </a:lnSpc>
                </a:pPr>
                <a:r>
                  <a:rPr lang="ja-JP" altLang="en-US" dirty="0" smtClean="0"/>
                  <a:t>：</a:t>
                </a:r>
                <a:r>
                  <a:rPr lang="ja-JP" altLang="en-US" dirty="0"/>
                  <a:t>セル</a:t>
                </a:r>
                <a14:m>
                  <m:oMath xmlns:m="http://schemas.openxmlformats.org/officeDocument/2006/math">
                    <m:sSub>
                      <m:sSubPr>
                        <m:ctrlPr>
                          <a:rPr lang="en-US" altLang="ja-JP" i="1">
                            <a:latin typeface="Cambria Math"/>
                          </a:rPr>
                        </m:ctrlPr>
                      </m:sSubPr>
                      <m:e>
                        <m:r>
                          <a:rPr lang="en-US" altLang="ja-JP" i="1">
                            <a:latin typeface="Cambria Math"/>
                          </a:rPr>
                          <m:t>𝑖</m:t>
                        </m:r>
                      </m:e>
                      <m:sub>
                        <m:r>
                          <a:rPr lang="en-US" altLang="ja-JP" i="1">
                            <a:latin typeface="Cambria Math"/>
                          </a:rPr>
                          <m:t>1</m:t>
                        </m:r>
                      </m:sub>
                    </m:sSub>
                    <m:r>
                      <a:rPr lang="en-US" altLang="ja-JP" i="1">
                        <a:latin typeface="Cambria Math"/>
                      </a:rPr>
                      <m:t>,</m:t>
                    </m:r>
                    <m:sSub>
                      <m:sSubPr>
                        <m:ctrlPr>
                          <a:rPr lang="en-US" altLang="ja-JP" i="1">
                            <a:latin typeface="Cambria Math"/>
                          </a:rPr>
                        </m:ctrlPr>
                      </m:sSubPr>
                      <m:e>
                        <m:r>
                          <a:rPr lang="en-US" altLang="ja-JP" i="1">
                            <a:latin typeface="Cambria Math"/>
                          </a:rPr>
                          <m:t>𝑖</m:t>
                        </m:r>
                      </m:e>
                      <m:sub>
                        <m:r>
                          <a:rPr lang="en-US" altLang="ja-JP" i="1">
                            <a:latin typeface="Cambria Math"/>
                          </a:rPr>
                          <m:t>2</m:t>
                        </m:r>
                      </m:sub>
                    </m:sSub>
                  </m:oMath>
                </a14:m>
                <a:r>
                  <a:rPr lang="ja-JP" altLang="en-US" dirty="0" smtClean="0"/>
                  <a:t>が影響範囲に含まれている</a:t>
                </a:r>
                <a:endParaRPr lang="en-US" altLang="ja-JP" dirty="0" smtClean="0"/>
              </a:p>
              <a:p>
                <a:r>
                  <a:rPr kumimoji="1" lang="ja-JP" altLang="en-US" dirty="0" smtClean="0"/>
                  <a:t>ことを確認する判定値</a:t>
                </a:r>
                <a:endParaRPr kumimoji="1" lang="en-US" altLang="ja-JP" dirty="0" smtClean="0"/>
              </a:p>
              <a:p>
                <a:pPr>
                  <a:lnSpc>
                    <a:spcPct val="150000"/>
                  </a:lnSpc>
                </a:pPr>
                <a:r>
                  <a:rPr lang="ja-JP" altLang="en-US" dirty="0" smtClean="0"/>
                  <a:t>：傾斜係数</a:t>
                </a:r>
                <a:endParaRPr lang="en-US" altLang="ja-JP" dirty="0" smtClean="0"/>
              </a:p>
              <a:p>
                <a:pPr>
                  <a:lnSpc>
                    <a:spcPct val="150000"/>
                  </a:lnSpc>
                </a:pPr>
                <a:r>
                  <a:rPr kumimoji="1" lang="ja-JP" altLang="en-US" dirty="0" smtClean="0"/>
                  <a:t>：次状態候補セルが表すロボットの状態</a:t>
                </a:r>
                <a:endParaRPr kumimoji="1" lang="en-US" altLang="ja-JP" dirty="0" smtClean="0"/>
              </a:p>
              <a:p>
                <a:pPr>
                  <a:lnSpc>
                    <a:spcPct val="150000"/>
                  </a:lnSpc>
                </a:pPr>
                <a:r>
                  <a:rPr lang="ja-JP" altLang="en-US" dirty="0" smtClean="0"/>
                  <a:t>：</a:t>
                </a:r>
                <a:r>
                  <a:rPr lang="ja-JP" altLang="en-US" dirty="0"/>
                  <a:t>現在のロボットの</a:t>
                </a:r>
                <a:r>
                  <a:rPr lang="ja-JP" altLang="en-US" dirty="0" smtClean="0"/>
                  <a:t>状態</a:t>
                </a:r>
                <a:endParaRPr lang="en-US" altLang="ja-JP" dirty="0" smtClean="0"/>
              </a:p>
              <a:p>
                <a:pPr>
                  <a:lnSpc>
                    <a:spcPct val="150000"/>
                  </a:lnSpc>
                </a:pPr>
                <a:r>
                  <a:rPr kumimoji="1" lang="ja-JP" altLang="en-US" dirty="0" smtClean="0"/>
                  <a:t>：知識空間における抵抗係数</a:t>
                </a:r>
                <a:endParaRPr kumimoji="1" lang="en-US" altLang="ja-JP" dirty="0" smtClean="0"/>
              </a:p>
              <a:p>
                <a:pPr>
                  <a:lnSpc>
                    <a:spcPct val="150000"/>
                  </a:lnSpc>
                </a:pPr>
                <a:r>
                  <a:rPr lang="ja-JP" altLang="en-US" dirty="0" smtClean="0"/>
                  <a:t>：状態に仮想的に持たせる質量</a:t>
                </a:r>
                <a:endParaRPr kumimoji="1" lang="ja-JP" altLang="en-US" dirty="0"/>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4853955" y="1238644"/>
                <a:ext cx="3937296" cy="4524315"/>
              </a:xfrm>
              <a:prstGeom prst="rect">
                <a:avLst/>
              </a:prstGeom>
              <a:blipFill rotWithShape="1">
                <a:blip r:embed="rId9" cstate="print"/>
                <a:stretch>
                  <a:fillRect l="-1238" r="-1052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テキスト ボックス 38"/>
              <p:cNvSpPr txBox="1"/>
              <p:nvPr/>
            </p:nvSpPr>
            <p:spPr>
              <a:xfrm>
                <a:off x="4307847" y="2537532"/>
                <a:ext cx="762132" cy="4265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latin typeface="Cambria Math"/>
                            </a:rPr>
                          </m:ctrlPr>
                        </m:sSubPr>
                        <m:e>
                          <m:r>
                            <a:rPr kumimoji="1" lang="en-US" altLang="ja-JP" sz="2000" b="0" i="1" smtClean="0">
                              <a:latin typeface="Cambria Math"/>
                            </a:rPr>
                            <m:t>𝑝</m:t>
                          </m:r>
                        </m:e>
                        <m:sub>
                          <m:sSub>
                            <m:sSubPr>
                              <m:ctrlPr>
                                <a:rPr kumimoji="1" lang="en-US" altLang="ja-JP" sz="2000" i="1" smtClean="0">
                                  <a:latin typeface="Cambria Math"/>
                                </a:rPr>
                              </m:ctrlPr>
                            </m:sSubPr>
                            <m:e>
                              <m:r>
                                <a:rPr kumimoji="1" lang="en-US" altLang="ja-JP" sz="2000" b="0" i="1" smtClean="0">
                                  <a:latin typeface="Cambria Math"/>
                                </a:rPr>
                                <m:t>𝑖</m:t>
                              </m:r>
                            </m:e>
                            <m:sub>
                              <m:r>
                                <a:rPr kumimoji="1" lang="en-US" altLang="ja-JP" sz="2000" b="0" i="1" smtClean="0">
                                  <a:latin typeface="Cambria Math"/>
                                </a:rPr>
                                <m:t>1</m:t>
                              </m:r>
                            </m:sub>
                          </m:sSub>
                          <m:r>
                            <a:rPr kumimoji="1" lang="en-US" altLang="ja-JP" sz="2000" b="0" i="1" smtClean="0">
                              <a:latin typeface="Cambria Math"/>
                            </a:rPr>
                            <m:t>,</m:t>
                          </m:r>
                          <m:sSub>
                            <m:sSubPr>
                              <m:ctrlPr>
                                <a:rPr kumimoji="1" lang="en-US" altLang="ja-JP" sz="2000" b="0" i="1" smtClean="0">
                                  <a:latin typeface="Cambria Math"/>
                                </a:rPr>
                              </m:ctrlPr>
                            </m:sSubPr>
                            <m:e>
                              <m:r>
                                <a:rPr kumimoji="1" lang="en-US" altLang="ja-JP" sz="2000" b="0" i="1" smtClean="0">
                                  <a:latin typeface="Cambria Math"/>
                                </a:rPr>
                                <m:t>𝑖</m:t>
                              </m:r>
                            </m:e>
                            <m:sub>
                              <m:r>
                                <a:rPr kumimoji="1" lang="en-US" altLang="ja-JP" sz="2000" b="0" i="1" smtClean="0">
                                  <a:latin typeface="Cambria Math"/>
                                </a:rPr>
                                <m:t>2</m:t>
                              </m:r>
                            </m:sub>
                          </m:sSub>
                        </m:sub>
                      </m:sSub>
                    </m:oMath>
                  </m:oMathPara>
                </a14:m>
                <a:endParaRPr kumimoji="1" lang="ja-JP" altLang="en-US" sz="2000" dirty="0"/>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4307847" y="2537532"/>
                <a:ext cx="762132" cy="426527"/>
              </a:xfrm>
              <a:prstGeom prst="rect">
                <a:avLst/>
              </a:prstGeom>
              <a:blipFill rotWithShape="1">
                <a:blip r:embed="rId10" cstate="print"/>
                <a:stretch>
                  <a:fillRect b="-142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p:cNvSpPr txBox="1"/>
              <p:nvPr/>
            </p:nvSpPr>
            <p:spPr>
              <a:xfrm>
                <a:off x="4528805" y="3578326"/>
                <a:ext cx="45525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ja-JP" altLang="en-US" sz="2400" i="1" smtClean="0">
                          <a:latin typeface="Cambria Math"/>
                        </a:rPr>
                        <m:t>𝛼</m:t>
                      </m:r>
                    </m:oMath>
                  </m:oMathPara>
                </a14:m>
                <a:endParaRPr kumimoji="1" lang="ja-JP" altLang="en-US" sz="2400" dirty="0"/>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4528805" y="3578326"/>
                <a:ext cx="455253" cy="461665"/>
              </a:xfrm>
              <a:prstGeom prst="rect">
                <a:avLst/>
              </a:prstGeom>
              <a:blipFill rotWithShape="1">
                <a:blip r:embed="rId11" cstate="print"/>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p:cNvSpPr txBox="1"/>
              <p:nvPr/>
            </p:nvSpPr>
            <p:spPr>
              <a:xfrm>
                <a:off x="4277891" y="4030699"/>
                <a:ext cx="75770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latin typeface="Cambria Math"/>
                            </a:rPr>
                          </m:ctrlPr>
                        </m:sSubPr>
                        <m:e>
                          <m:r>
                            <a:rPr kumimoji="1" lang="en-US" altLang="ja-JP" sz="2000" b="0" i="1" smtClean="0">
                              <a:latin typeface="Cambria Math"/>
                            </a:rPr>
                            <m:t>𝑁</m:t>
                          </m:r>
                        </m:e>
                        <m:sub>
                          <m:r>
                            <a:rPr kumimoji="1" lang="en-US" altLang="ja-JP" sz="2000" b="0" i="1" smtClean="0">
                              <a:latin typeface="Cambria Math"/>
                            </a:rPr>
                            <m:t>𝑡</m:t>
                          </m:r>
                          <m:r>
                            <a:rPr kumimoji="1" lang="en-US" altLang="ja-JP" sz="2000" b="0" i="1" smtClean="0">
                              <a:latin typeface="Cambria Math"/>
                            </a:rPr>
                            <m:t>+1</m:t>
                          </m:r>
                        </m:sub>
                      </m:sSub>
                    </m:oMath>
                  </m:oMathPara>
                </a14:m>
                <a:endParaRPr kumimoji="1" lang="ja-JP" altLang="en-US" sz="2000" dirty="0"/>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4277891" y="4030699"/>
                <a:ext cx="757708" cy="400110"/>
              </a:xfrm>
              <a:prstGeom prst="rect">
                <a:avLst/>
              </a:prstGeom>
              <a:blipFill rotWithShape="1">
                <a:blip r:embed="rId12" cstate="print"/>
                <a:stretch>
                  <a:fillRect b="-151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テキスト ボックス 41"/>
              <p:cNvSpPr txBox="1"/>
              <p:nvPr/>
            </p:nvSpPr>
            <p:spPr>
              <a:xfrm>
                <a:off x="4349899" y="1711922"/>
                <a:ext cx="73250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a:rPr>
                          </m:ctrlPr>
                        </m:sSubPr>
                        <m:e>
                          <m:r>
                            <a:rPr kumimoji="1" lang="en-US" altLang="ja-JP" sz="2000" b="0" i="1" smtClean="0">
                              <a:latin typeface="Cambria Math"/>
                            </a:rPr>
                            <m:t>𝑘</m:t>
                          </m:r>
                        </m:e>
                        <m:sub>
                          <m:r>
                            <a:rPr kumimoji="1" lang="en-US" altLang="ja-JP" sz="2000" b="0" i="1" smtClean="0">
                              <a:latin typeface="Cambria Math"/>
                            </a:rPr>
                            <m:t>𝑡</m:t>
                          </m:r>
                          <m:r>
                            <a:rPr kumimoji="1" lang="en-US" altLang="ja-JP" sz="2000" b="0" i="1" smtClean="0">
                              <a:latin typeface="Cambria Math"/>
                            </a:rPr>
                            <m:t>+1</m:t>
                          </m:r>
                        </m:sub>
                      </m:sSub>
                    </m:oMath>
                  </m:oMathPara>
                </a14:m>
                <a:endParaRPr kumimoji="1" lang="en-US" altLang="ja-JP" sz="2000" b="0" dirty="0" smtClean="0"/>
              </a:p>
            </p:txBody>
          </p:sp>
        </mc:Choice>
        <mc:Fallback xmlns="">
          <p:sp>
            <p:nvSpPr>
              <p:cNvPr id="42" name="テキスト ボックス 41"/>
              <p:cNvSpPr txBox="1">
                <a:spLocks noRot="1" noChangeAspect="1" noMove="1" noResize="1" noEditPoints="1" noAdjustHandles="1" noChangeArrowheads="1" noChangeShapeType="1" noTextEdit="1"/>
              </p:cNvSpPr>
              <p:nvPr/>
            </p:nvSpPr>
            <p:spPr>
              <a:xfrm>
                <a:off x="4349899" y="1711922"/>
                <a:ext cx="732508" cy="400110"/>
              </a:xfrm>
              <a:prstGeom prst="rect">
                <a:avLst/>
              </a:prstGeom>
              <a:blipFill rotWithShape="1">
                <a:blip r:embed="rId13" cstate="print"/>
                <a:stretch>
                  <a:fillRect b="-30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テキスト ボックス 42"/>
              <p:cNvSpPr txBox="1"/>
              <p:nvPr/>
            </p:nvSpPr>
            <p:spPr>
              <a:xfrm>
                <a:off x="4277891" y="2134678"/>
                <a:ext cx="79945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a:rPr>
                          </m:ctrlPr>
                        </m:sSubPr>
                        <m:e>
                          <m:r>
                            <a:rPr kumimoji="1" lang="en-US" altLang="ja-JP" sz="2000" b="0" i="1" smtClean="0">
                              <a:latin typeface="Cambria Math"/>
                            </a:rPr>
                            <m:t>𝑝</m:t>
                          </m:r>
                        </m:e>
                        <m:sub>
                          <m:r>
                            <a:rPr kumimoji="1" lang="en-US" altLang="ja-JP" sz="2000" b="0" i="1" smtClean="0">
                              <a:latin typeface="Cambria Math"/>
                            </a:rPr>
                            <m:t>𝑚𝑎𝑥</m:t>
                          </m:r>
                        </m:sub>
                      </m:sSub>
                    </m:oMath>
                  </m:oMathPara>
                </a14:m>
                <a:endParaRPr kumimoji="1" lang="en-US" altLang="ja-JP" sz="2000" b="0" dirty="0" smtClean="0"/>
              </a:p>
            </p:txBody>
          </p:sp>
        </mc:Choice>
        <mc:Fallback xmlns="">
          <p:sp>
            <p:nvSpPr>
              <p:cNvPr id="43" name="テキスト ボックス 42"/>
              <p:cNvSpPr txBox="1">
                <a:spLocks noRot="1" noChangeAspect="1" noMove="1" noResize="1" noEditPoints="1" noAdjustHandles="1" noChangeArrowheads="1" noChangeShapeType="1" noTextEdit="1"/>
              </p:cNvSpPr>
              <p:nvPr/>
            </p:nvSpPr>
            <p:spPr>
              <a:xfrm>
                <a:off x="4277891" y="2134678"/>
                <a:ext cx="799450" cy="400110"/>
              </a:xfrm>
              <a:prstGeom prst="rect">
                <a:avLst/>
              </a:prstGeom>
              <a:blipFill rotWithShape="1">
                <a:blip r:embed="rId14" cstate="print"/>
                <a:stretch>
                  <a:fillRect b="-90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テキスト ボックス 43"/>
              <p:cNvSpPr txBox="1"/>
              <p:nvPr/>
            </p:nvSpPr>
            <p:spPr>
              <a:xfrm>
                <a:off x="4493915" y="1270582"/>
                <a:ext cx="48314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a:rPr>
                          </m:ctrlPr>
                        </m:sSubPr>
                        <m:e>
                          <m:r>
                            <a:rPr kumimoji="1" lang="en-US" altLang="ja-JP" sz="2000" b="0" i="1" smtClean="0">
                              <a:latin typeface="Cambria Math"/>
                            </a:rPr>
                            <m:t>𝑣</m:t>
                          </m:r>
                        </m:e>
                        <m:sub>
                          <m:r>
                            <a:rPr kumimoji="1" lang="en-US" altLang="ja-JP" sz="2000" b="0" i="1" smtClean="0">
                              <a:latin typeface="Cambria Math"/>
                            </a:rPr>
                            <m:t>𝑡</m:t>
                          </m:r>
                        </m:sub>
                      </m:sSub>
                    </m:oMath>
                  </m:oMathPara>
                </a14:m>
                <a:endParaRPr kumimoji="1" lang="en-US" altLang="ja-JP" sz="2000" b="0" dirty="0" smtClean="0"/>
              </a:p>
            </p:txBody>
          </p:sp>
        </mc:Choice>
        <mc:Fallback xmlns="">
          <p:sp>
            <p:nvSpPr>
              <p:cNvPr id="44" name="テキスト ボックス 43"/>
              <p:cNvSpPr txBox="1">
                <a:spLocks noRot="1" noChangeAspect="1" noMove="1" noResize="1" noEditPoints="1" noAdjustHandles="1" noChangeArrowheads="1" noChangeShapeType="1" noTextEdit="1"/>
              </p:cNvSpPr>
              <p:nvPr/>
            </p:nvSpPr>
            <p:spPr>
              <a:xfrm>
                <a:off x="4493915" y="1270582"/>
                <a:ext cx="483145" cy="400110"/>
              </a:xfrm>
              <a:prstGeom prst="rect">
                <a:avLst/>
              </a:prstGeom>
              <a:blipFill rotWithShape="1">
                <a:blip r:embed="rId15" cstate="print"/>
                <a:stretch>
                  <a:fillRect b="-151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5" name="テキスト ボックス 44"/>
              <p:cNvSpPr txBox="1"/>
              <p:nvPr/>
            </p:nvSpPr>
            <p:spPr>
              <a:xfrm>
                <a:off x="4307847" y="2893384"/>
                <a:ext cx="808234" cy="4265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latin typeface="Cambria Math"/>
                            </a:rPr>
                          </m:ctrlPr>
                        </m:sSubPr>
                        <m:e>
                          <m:r>
                            <a:rPr kumimoji="1" lang="en-US" altLang="ja-JP" sz="2000" b="0" i="1" smtClean="0">
                              <a:latin typeface="Cambria Math"/>
                            </a:rPr>
                            <m:t>𝑤</m:t>
                          </m:r>
                        </m:e>
                        <m:sub>
                          <m:sSub>
                            <m:sSubPr>
                              <m:ctrlPr>
                                <a:rPr kumimoji="1" lang="en-US" altLang="ja-JP" sz="2000" i="1" smtClean="0">
                                  <a:latin typeface="Cambria Math"/>
                                </a:rPr>
                              </m:ctrlPr>
                            </m:sSubPr>
                            <m:e>
                              <m:r>
                                <a:rPr kumimoji="1" lang="en-US" altLang="ja-JP" sz="2000" b="0" i="1" smtClean="0">
                                  <a:latin typeface="Cambria Math"/>
                                </a:rPr>
                                <m:t>𝑖</m:t>
                              </m:r>
                            </m:e>
                            <m:sub>
                              <m:r>
                                <a:rPr kumimoji="1" lang="en-US" altLang="ja-JP" sz="2000" b="0" i="1" smtClean="0">
                                  <a:latin typeface="Cambria Math"/>
                                </a:rPr>
                                <m:t>1</m:t>
                              </m:r>
                            </m:sub>
                          </m:sSub>
                          <m:r>
                            <a:rPr kumimoji="1" lang="en-US" altLang="ja-JP" sz="2000" b="0" i="1" smtClean="0">
                              <a:latin typeface="Cambria Math"/>
                            </a:rPr>
                            <m:t>,</m:t>
                          </m:r>
                          <m:sSub>
                            <m:sSubPr>
                              <m:ctrlPr>
                                <a:rPr kumimoji="1" lang="en-US" altLang="ja-JP" sz="2000" b="0" i="1" smtClean="0">
                                  <a:latin typeface="Cambria Math"/>
                                </a:rPr>
                              </m:ctrlPr>
                            </m:sSubPr>
                            <m:e>
                              <m:r>
                                <a:rPr kumimoji="1" lang="en-US" altLang="ja-JP" sz="2000" b="0" i="1" smtClean="0">
                                  <a:latin typeface="Cambria Math"/>
                                </a:rPr>
                                <m:t>𝑖</m:t>
                              </m:r>
                            </m:e>
                            <m:sub>
                              <m:r>
                                <a:rPr kumimoji="1" lang="en-US" altLang="ja-JP" sz="2000" b="0" i="1" smtClean="0">
                                  <a:latin typeface="Cambria Math"/>
                                </a:rPr>
                                <m:t>2</m:t>
                              </m:r>
                            </m:sub>
                          </m:sSub>
                        </m:sub>
                      </m:sSub>
                    </m:oMath>
                  </m:oMathPara>
                </a14:m>
                <a:endParaRPr kumimoji="1" lang="ja-JP" altLang="en-US" sz="2000" dirty="0"/>
              </a:p>
            </p:txBody>
          </p:sp>
        </mc:Choice>
        <mc:Fallback xmlns="">
          <p:sp>
            <p:nvSpPr>
              <p:cNvPr id="45" name="テキスト ボックス 44"/>
              <p:cNvSpPr txBox="1">
                <a:spLocks noRot="1" noChangeAspect="1" noMove="1" noResize="1" noEditPoints="1" noAdjustHandles="1" noChangeArrowheads="1" noChangeShapeType="1" noTextEdit="1"/>
              </p:cNvSpPr>
              <p:nvPr/>
            </p:nvSpPr>
            <p:spPr>
              <a:xfrm>
                <a:off x="4307847" y="2893384"/>
                <a:ext cx="808234" cy="426527"/>
              </a:xfrm>
              <a:prstGeom prst="rect">
                <a:avLst/>
              </a:prstGeom>
              <a:blipFill rotWithShape="1">
                <a:blip r:embed="rId16" cstate="print"/>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6" name="テキスト ボックス 45"/>
              <p:cNvSpPr txBox="1"/>
              <p:nvPr/>
            </p:nvSpPr>
            <p:spPr>
              <a:xfrm>
                <a:off x="4376775" y="4438934"/>
                <a:ext cx="54918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latin typeface="Cambria Math"/>
                            </a:rPr>
                          </m:ctrlPr>
                        </m:sSubPr>
                        <m:e>
                          <m:r>
                            <a:rPr kumimoji="1" lang="en-US" altLang="ja-JP" sz="2000" b="0" i="1" smtClean="0">
                              <a:latin typeface="Cambria Math"/>
                            </a:rPr>
                            <m:t>𝑀</m:t>
                          </m:r>
                        </m:e>
                        <m:sub>
                          <m:r>
                            <a:rPr kumimoji="1" lang="en-US" altLang="ja-JP" sz="2000" b="0" i="1" smtClean="0">
                              <a:latin typeface="Cambria Math"/>
                            </a:rPr>
                            <m:t>𝑡</m:t>
                          </m:r>
                        </m:sub>
                      </m:sSub>
                    </m:oMath>
                  </m:oMathPara>
                </a14:m>
                <a:endParaRPr kumimoji="1" lang="ja-JP" altLang="en-US" sz="2000" dirty="0"/>
              </a:p>
            </p:txBody>
          </p:sp>
        </mc:Choice>
        <mc:Fallback xmlns="">
          <p:sp>
            <p:nvSpPr>
              <p:cNvPr id="46" name="テキスト ボックス 45"/>
              <p:cNvSpPr txBox="1">
                <a:spLocks noRot="1" noChangeAspect="1" noMove="1" noResize="1" noEditPoints="1" noAdjustHandles="1" noChangeArrowheads="1" noChangeShapeType="1" noTextEdit="1"/>
              </p:cNvSpPr>
              <p:nvPr/>
            </p:nvSpPr>
            <p:spPr>
              <a:xfrm>
                <a:off x="4376775" y="4438934"/>
                <a:ext cx="549188" cy="400110"/>
              </a:xfrm>
              <a:prstGeom prst="rect">
                <a:avLst/>
              </a:prstGeom>
              <a:blipFill rotWithShape="1">
                <a:blip r:embed="rId17" cstate="print"/>
                <a:stretch>
                  <a:fillRect b="-151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7" name="テキスト ボックス 46"/>
              <p:cNvSpPr txBox="1"/>
              <p:nvPr/>
            </p:nvSpPr>
            <p:spPr>
              <a:xfrm>
                <a:off x="4493915" y="4839044"/>
                <a:ext cx="39030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ja-JP" altLang="en-US" sz="2000" i="1" smtClean="0">
                          <a:latin typeface="Cambria Math"/>
                        </a:rPr>
                        <m:t>𝛾</m:t>
                      </m:r>
                    </m:oMath>
                  </m:oMathPara>
                </a14:m>
                <a:endParaRPr kumimoji="1" lang="ja-JP" altLang="en-US" sz="2000" dirty="0"/>
              </a:p>
            </p:txBody>
          </p:sp>
        </mc:Choice>
        <mc:Fallback xmlns="">
          <p:sp>
            <p:nvSpPr>
              <p:cNvPr id="47" name="テキスト ボックス 46"/>
              <p:cNvSpPr txBox="1">
                <a:spLocks noRot="1" noChangeAspect="1" noMove="1" noResize="1" noEditPoints="1" noAdjustHandles="1" noChangeArrowheads="1" noChangeShapeType="1" noTextEdit="1"/>
              </p:cNvSpPr>
              <p:nvPr/>
            </p:nvSpPr>
            <p:spPr>
              <a:xfrm>
                <a:off x="4493915" y="4839044"/>
                <a:ext cx="390300" cy="400110"/>
              </a:xfrm>
              <a:prstGeom prst="rect">
                <a:avLst/>
              </a:prstGeom>
              <a:blipFill rotWithShape="1">
                <a:blip r:embed="rId18" cstate="print"/>
                <a:stretch>
                  <a:fillRect b="-92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8" name="テキスト ボックス 47"/>
              <p:cNvSpPr txBox="1"/>
              <p:nvPr/>
            </p:nvSpPr>
            <p:spPr>
              <a:xfrm>
                <a:off x="4493915" y="5231022"/>
                <a:ext cx="46794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a:rPr>
                        <m:t>𝑚</m:t>
                      </m:r>
                    </m:oMath>
                  </m:oMathPara>
                </a14:m>
                <a:endParaRPr kumimoji="1" lang="ja-JP" altLang="en-US" sz="2000" dirty="0"/>
              </a:p>
            </p:txBody>
          </p:sp>
        </mc:Choice>
        <mc:Fallback xmlns="">
          <p:sp>
            <p:nvSpPr>
              <p:cNvPr id="48" name="テキスト ボックス 47"/>
              <p:cNvSpPr txBox="1">
                <a:spLocks noRot="1" noChangeAspect="1" noMove="1" noResize="1" noEditPoints="1" noAdjustHandles="1" noChangeArrowheads="1" noChangeShapeType="1" noTextEdit="1"/>
              </p:cNvSpPr>
              <p:nvPr/>
            </p:nvSpPr>
            <p:spPr>
              <a:xfrm>
                <a:off x="4493915" y="5231022"/>
                <a:ext cx="467949" cy="400110"/>
              </a:xfrm>
              <a:prstGeom prst="rect">
                <a:avLst/>
              </a:prstGeom>
              <a:blipFill rotWithShape="1">
                <a:blip r:embed="rId19" cstate="print"/>
                <a:stretch>
                  <a:fillRect/>
                </a:stretch>
              </a:blipFill>
            </p:spPr>
            <p:txBody>
              <a:bodyPr/>
              <a:lstStyle/>
              <a:p>
                <a:r>
                  <a:rPr lang="ja-JP" altLang="en-US">
                    <a:noFill/>
                  </a:rPr>
                  <a:t> </a:t>
                </a:r>
              </a:p>
            </p:txBody>
          </p:sp>
        </mc:Fallback>
      </mc:AlternateContent>
      <p:sp>
        <p:nvSpPr>
          <p:cNvPr id="49" name="テキスト ボックス 48"/>
          <p:cNvSpPr txBox="1"/>
          <p:nvPr/>
        </p:nvSpPr>
        <p:spPr>
          <a:xfrm>
            <a:off x="342967" y="3356786"/>
            <a:ext cx="1172116" cy="584775"/>
          </a:xfrm>
          <a:prstGeom prst="rect">
            <a:avLst/>
          </a:prstGeom>
          <a:noFill/>
        </p:spPr>
        <p:txBody>
          <a:bodyPr wrap="none" rtlCol="0">
            <a:spAutoFit/>
          </a:bodyPr>
          <a:lstStyle/>
          <a:p>
            <a:r>
              <a:rPr kumimoji="1" lang="ja-JP" altLang="en-US" sz="1600" dirty="0" smtClean="0"/>
              <a:t>状態を</a:t>
            </a:r>
            <a:endParaRPr kumimoji="1" lang="en-US" altLang="ja-JP" sz="1600" dirty="0" smtClean="0"/>
          </a:p>
          <a:p>
            <a:r>
              <a:rPr kumimoji="1" lang="ja-JP" altLang="en-US" sz="1600" dirty="0" smtClean="0"/>
              <a:t>引き込む力</a:t>
            </a:r>
            <a:endParaRPr kumimoji="1" lang="ja-JP" altLang="en-US" sz="1600" dirty="0"/>
          </a:p>
        </p:txBody>
      </p:sp>
    </p:spTree>
    <p:extLst>
      <p:ext uri="{BB962C8B-B14F-4D97-AF65-F5344CB8AC3E}">
        <p14:creationId xmlns:p14="http://schemas.microsoft.com/office/powerpoint/2010/main" val="3995511248"/>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4720"/>
            <a:ext cx="8041440" cy="1442674"/>
          </a:xfrm>
        </p:spPr>
        <p:txBody>
          <a:bodyPr/>
          <a:lstStyle/>
          <a:p>
            <a:r>
              <a:rPr kumimoji="1" lang="ja-JP" altLang="en-US" dirty="0" smtClean="0"/>
              <a:t>次状態指令値の算出</a:t>
            </a:r>
            <a:endParaRPr kumimoji="1" lang="ja-JP" altLang="en-US" dirty="0"/>
          </a:p>
        </p:txBody>
      </p:sp>
      <mc:AlternateContent xmlns:mc="http://schemas.openxmlformats.org/markup-compatibility/2006" xmlns:a14="http://schemas.microsoft.com/office/drawing/2010/main">
        <mc:Choice Requires="a14">
          <p:sp>
            <p:nvSpPr>
              <p:cNvPr id="4" name="テキスト ボックス 3"/>
              <p:cNvSpPr txBox="1"/>
              <p:nvPr/>
            </p:nvSpPr>
            <p:spPr>
              <a:xfrm>
                <a:off x="720685" y="4831990"/>
                <a:ext cx="2797432" cy="3797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sSup>
                            <m:sSupPr>
                              <m:ctrlPr>
                                <a:rPr kumimoji="1" lang="en-US" altLang="ja-JP" b="1" i="1" smtClean="0">
                                  <a:latin typeface="Cambria Math"/>
                                </a:rPr>
                              </m:ctrlPr>
                            </m:sSupPr>
                            <m:e>
                              <m:r>
                                <a:rPr kumimoji="1" lang="en-US" altLang="ja-JP" b="1" i="1" smtClean="0">
                                  <a:latin typeface="Cambria Math"/>
                                </a:rPr>
                                <m:t>𝒗</m:t>
                              </m:r>
                            </m:e>
                            <m:sup>
                              <m:r>
                                <a:rPr kumimoji="1" lang="en-US" altLang="ja-JP" b="1" i="1" smtClean="0">
                                  <a:latin typeface="Cambria Math"/>
                                </a:rPr>
                                <m:t>𝒅</m:t>
                              </m:r>
                            </m:sup>
                          </m:sSup>
                        </m:e>
                        <m:sub>
                          <m:r>
                            <a:rPr kumimoji="1" lang="en-US" altLang="ja-JP" b="0" i="1" smtClean="0">
                              <a:latin typeface="Cambria Math"/>
                            </a:rPr>
                            <m:t>𝑡</m:t>
                          </m:r>
                          <m:r>
                            <a:rPr kumimoji="1" lang="en-US" altLang="ja-JP" b="0" i="1" smtClean="0">
                              <a:latin typeface="Cambria Math"/>
                            </a:rPr>
                            <m:t>+1</m:t>
                          </m:r>
                        </m:sub>
                      </m:sSub>
                      <m:r>
                        <a:rPr kumimoji="1" lang="en-US" altLang="ja-JP" b="0" i="1" smtClean="0">
                          <a:latin typeface="Cambria Math"/>
                        </a:rPr>
                        <m:t>=</m:t>
                      </m:r>
                      <m:sSub>
                        <m:sSubPr>
                          <m:ctrlPr>
                            <a:rPr kumimoji="1" lang="en-US" altLang="ja-JP" b="0" i="1" smtClean="0">
                              <a:latin typeface="Cambria Math"/>
                            </a:rPr>
                          </m:ctrlPr>
                        </m:sSubPr>
                        <m:e>
                          <m:r>
                            <a:rPr kumimoji="1" lang="en-US" altLang="ja-JP" b="1" i="1" smtClean="0">
                              <a:latin typeface="Cambria Math"/>
                            </a:rPr>
                            <m:t>𝒗</m:t>
                          </m:r>
                        </m:e>
                        <m:sub>
                          <m:r>
                            <a:rPr kumimoji="1" lang="en-US" altLang="ja-JP" b="0" i="1" smtClean="0">
                              <a:latin typeface="Cambria Math"/>
                            </a:rPr>
                            <m:t>𝑡</m:t>
                          </m:r>
                        </m:sub>
                      </m:sSub>
                      <m:r>
                        <a:rPr kumimoji="1" lang="en-US" altLang="ja-JP" b="0" i="1" smtClean="0">
                          <a:latin typeface="Cambria Math"/>
                        </a:rPr>
                        <m:t>+</m:t>
                      </m:r>
                      <m:r>
                        <a:rPr kumimoji="1" lang="en-US" altLang="ja-JP" b="0" i="1" smtClean="0">
                          <a:latin typeface="Cambria Math"/>
                          <a:ea typeface="Cambria Math"/>
                        </a:rPr>
                        <m:t>∆</m:t>
                      </m:r>
                      <m:r>
                        <a:rPr kumimoji="1" lang="en-US" altLang="ja-JP" b="0" i="1" smtClean="0">
                          <a:latin typeface="Cambria Math"/>
                          <a:ea typeface="Cambria Math"/>
                        </a:rPr>
                        <m:t>𝑇</m:t>
                      </m:r>
                      <m:sSub>
                        <m:sSubPr>
                          <m:ctrlPr>
                            <a:rPr kumimoji="1" lang="en-US" altLang="ja-JP" b="0" i="1" smtClean="0">
                              <a:latin typeface="Cambria Math"/>
                              <a:ea typeface="Cambria Math"/>
                            </a:rPr>
                          </m:ctrlPr>
                        </m:sSubPr>
                        <m:e>
                          <m:r>
                            <a:rPr kumimoji="1" lang="en-US" altLang="ja-JP" b="1" i="1" smtClean="0">
                              <a:latin typeface="Cambria Math"/>
                              <a:ea typeface="Cambria Math"/>
                            </a:rPr>
                            <m:t>𝒂</m:t>
                          </m:r>
                        </m:e>
                        <m:sub>
                          <m:r>
                            <a:rPr kumimoji="1" lang="en-US" altLang="ja-JP" b="0" i="1" smtClean="0">
                              <a:latin typeface="Cambria Math"/>
                              <a:ea typeface="Cambria Math"/>
                            </a:rPr>
                            <m:t>𝑡</m:t>
                          </m:r>
                        </m:sub>
                      </m:sSub>
                      <m:r>
                        <a:rPr kumimoji="1" lang="en-US" altLang="ja-JP" b="0" i="1" smtClean="0">
                          <a:latin typeface="Cambria Math"/>
                          <a:ea typeface="Cambria Math"/>
                        </a:rPr>
                        <m:t>⋯</m:t>
                      </m:r>
                      <m:d>
                        <m:dPr>
                          <m:ctrlPr>
                            <a:rPr kumimoji="1" lang="en-US" altLang="ja-JP" b="0" i="1" smtClean="0">
                              <a:latin typeface="Cambria Math"/>
                              <a:ea typeface="Cambria Math"/>
                            </a:rPr>
                          </m:ctrlPr>
                        </m:dPr>
                        <m:e>
                          <m:r>
                            <a:rPr kumimoji="1" lang="en-US" altLang="ja-JP" b="0" i="1" smtClean="0">
                              <a:latin typeface="Cambria Math"/>
                              <a:ea typeface="Cambria Math"/>
                            </a:rPr>
                            <m:t>7</m:t>
                          </m:r>
                        </m:e>
                      </m:d>
                    </m:oMath>
                  </m:oMathPara>
                </a14:m>
                <a:endParaRPr kumimoji="1" lang="en-US" altLang="ja-JP" b="0" dirty="0" smtClean="0">
                  <a:ea typeface="Cambria Math"/>
                </a:endParaRP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720685" y="4831990"/>
                <a:ext cx="2797432" cy="379784"/>
              </a:xfrm>
              <a:prstGeom prst="rect">
                <a:avLst/>
              </a:prstGeom>
              <a:blipFill rotWithShape="1">
                <a:blip r:embed="rId2" cstate="print"/>
                <a:stretch>
                  <a:fillRect b="-161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p:cNvSpPr txBox="1"/>
              <p:nvPr/>
            </p:nvSpPr>
            <p:spPr>
              <a:xfrm>
                <a:off x="323528" y="5523593"/>
                <a:ext cx="3192477" cy="3797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sSup>
                            <m:sSupPr>
                              <m:ctrlPr>
                                <a:rPr kumimoji="1" lang="en-US" altLang="ja-JP" b="1" i="1" smtClean="0">
                                  <a:latin typeface="Cambria Math"/>
                                </a:rPr>
                              </m:ctrlPr>
                            </m:sSupPr>
                            <m:e>
                              <m:r>
                                <a:rPr kumimoji="1" lang="en-US" altLang="ja-JP" b="1" i="1" smtClean="0">
                                  <a:latin typeface="Cambria Math"/>
                                </a:rPr>
                                <m:t>𝑴</m:t>
                              </m:r>
                            </m:e>
                            <m:sup>
                              <m:r>
                                <a:rPr kumimoji="1" lang="en-US" altLang="ja-JP" b="1" i="1" smtClean="0">
                                  <a:latin typeface="Cambria Math"/>
                                </a:rPr>
                                <m:t>𝒅</m:t>
                              </m:r>
                            </m:sup>
                          </m:sSup>
                        </m:e>
                        <m:sub>
                          <m:r>
                            <a:rPr kumimoji="1" lang="en-US" altLang="ja-JP" b="0" i="1" smtClean="0">
                              <a:latin typeface="Cambria Math"/>
                            </a:rPr>
                            <m:t>𝑡</m:t>
                          </m:r>
                          <m:r>
                            <a:rPr kumimoji="1" lang="en-US" altLang="ja-JP" b="0" i="1" smtClean="0">
                              <a:latin typeface="Cambria Math"/>
                            </a:rPr>
                            <m:t>+1</m:t>
                          </m:r>
                        </m:sub>
                      </m:sSub>
                      <m:r>
                        <a:rPr kumimoji="1" lang="en-US" altLang="ja-JP" b="0" i="1" smtClean="0">
                          <a:latin typeface="Cambria Math"/>
                        </a:rPr>
                        <m:t>=</m:t>
                      </m:r>
                      <m:sSub>
                        <m:sSubPr>
                          <m:ctrlPr>
                            <a:rPr kumimoji="1" lang="en-US" altLang="ja-JP" b="0" i="1" smtClean="0">
                              <a:latin typeface="Cambria Math"/>
                            </a:rPr>
                          </m:ctrlPr>
                        </m:sSubPr>
                        <m:e>
                          <m:r>
                            <a:rPr kumimoji="1" lang="en-US" altLang="ja-JP" b="1" i="1" smtClean="0">
                              <a:latin typeface="Cambria Math"/>
                            </a:rPr>
                            <m:t>𝑴</m:t>
                          </m:r>
                        </m:e>
                        <m:sub>
                          <m:r>
                            <a:rPr kumimoji="1" lang="en-US" altLang="ja-JP" b="0" i="1" smtClean="0">
                              <a:latin typeface="Cambria Math"/>
                            </a:rPr>
                            <m:t>𝑡</m:t>
                          </m:r>
                        </m:sub>
                      </m:sSub>
                      <m:r>
                        <a:rPr kumimoji="1" lang="en-US" altLang="ja-JP" b="0" i="1" smtClean="0">
                          <a:latin typeface="Cambria Math"/>
                        </a:rPr>
                        <m:t>+</m:t>
                      </m:r>
                      <m:r>
                        <a:rPr kumimoji="1" lang="en-US" altLang="ja-JP" b="0" i="1" smtClean="0">
                          <a:latin typeface="Cambria Math"/>
                          <a:ea typeface="Cambria Math"/>
                        </a:rPr>
                        <m:t>∆</m:t>
                      </m:r>
                      <m:r>
                        <a:rPr kumimoji="1" lang="en-US" altLang="ja-JP" b="0" i="1" smtClean="0">
                          <a:latin typeface="Cambria Math"/>
                          <a:ea typeface="Cambria Math"/>
                        </a:rPr>
                        <m:t>𝑇</m:t>
                      </m:r>
                      <m:sSub>
                        <m:sSubPr>
                          <m:ctrlPr>
                            <a:rPr kumimoji="1" lang="en-US" altLang="ja-JP" b="0" i="1" smtClean="0">
                              <a:latin typeface="Cambria Math"/>
                              <a:ea typeface="Cambria Math"/>
                            </a:rPr>
                          </m:ctrlPr>
                        </m:sSubPr>
                        <m:e>
                          <m:sSup>
                            <m:sSupPr>
                              <m:ctrlPr>
                                <a:rPr kumimoji="1" lang="en-US" altLang="ja-JP" b="1" i="1" smtClean="0">
                                  <a:latin typeface="Cambria Math"/>
                                  <a:ea typeface="Cambria Math"/>
                                </a:rPr>
                              </m:ctrlPr>
                            </m:sSupPr>
                            <m:e>
                              <m:r>
                                <a:rPr kumimoji="1" lang="en-US" altLang="ja-JP" b="1" i="1" smtClean="0">
                                  <a:latin typeface="Cambria Math"/>
                                  <a:ea typeface="Cambria Math"/>
                                </a:rPr>
                                <m:t>𝒗</m:t>
                              </m:r>
                            </m:e>
                            <m:sup>
                              <m:r>
                                <a:rPr kumimoji="1" lang="en-US" altLang="ja-JP" b="1" i="1" smtClean="0">
                                  <a:latin typeface="Cambria Math"/>
                                  <a:ea typeface="Cambria Math"/>
                                </a:rPr>
                                <m:t>𝒅</m:t>
                              </m:r>
                            </m:sup>
                          </m:sSup>
                        </m:e>
                        <m:sub>
                          <m:r>
                            <a:rPr kumimoji="1" lang="en-US" altLang="ja-JP" b="0" i="1" smtClean="0">
                              <a:latin typeface="Cambria Math"/>
                              <a:ea typeface="Cambria Math"/>
                            </a:rPr>
                            <m:t>𝑡</m:t>
                          </m:r>
                          <m:r>
                            <a:rPr kumimoji="1" lang="en-US" altLang="ja-JP" b="0" i="1" smtClean="0">
                              <a:latin typeface="Cambria Math"/>
                              <a:ea typeface="Cambria Math"/>
                            </a:rPr>
                            <m:t>+1</m:t>
                          </m:r>
                        </m:sub>
                      </m:sSub>
                      <m:r>
                        <a:rPr kumimoji="1" lang="en-US" altLang="ja-JP" b="0" i="1" smtClean="0">
                          <a:latin typeface="Cambria Math"/>
                          <a:ea typeface="Cambria Math"/>
                        </a:rPr>
                        <m:t>⋯(8)</m:t>
                      </m:r>
                    </m:oMath>
                  </m:oMathPara>
                </a14:m>
                <a:endParaRPr kumimoji="1" lang="ja-JP" altLang="en-US"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323528" y="5523593"/>
                <a:ext cx="3192477" cy="379784"/>
              </a:xfrm>
              <a:prstGeom prst="rect">
                <a:avLst/>
              </a:prstGeom>
              <a:blipFill rotWithShape="1">
                <a:blip r:embed="rId3" cstate="print"/>
                <a:stretch>
                  <a:fillRect b="-14516"/>
                </a:stretch>
              </a:blipFill>
            </p:spPr>
            <p:txBody>
              <a:bodyPr/>
              <a:lstStyle/>
              <a:p>
                <a:r>
                  <a:rPr lang="ja-JP" altLang="en-US">
                    <a:noFill/>
                  </a:rPr>
                  <a:t> </a:t>
                </a:r>
              </a:p>
            </p:txBody>
          </p:sp>
        </mc:Fallback>
      </mc:AlternateContent>
      <p:grpSp>
        <p:nvGrpSpPr>
          <p:cNvPr id="6" name="グループ化 5"/>
          <p:cNvGrpSpPr/>
          <p:nvPr/>
        </p:nvGrpSpPr>
        <p:grpSpPr>
          <a:xfrm>
            <a:off x="862770" y="2062072"/>
            <a:ext cx="3052362" cy="2210956"/>
            <a:chOff x="1295400" y="1447800"/>
            <a:chExt cx="3052362" cy="2210956"/>
          </a:xfrm>
        </p:grpSpPr>
        <p:sp>
          <p:nvSpPr>
            <p:cNvPr id="7" name="Line 44"/>
            <p:cNvSpPr>
              <a:spLocks noChangeShapeType="1"/>
            </p:cNvSpPr>
            <p:nvPr/>
          </p:nvSpPr>
          <p:spPr bwMode="auto">
            <a:xfrm flipV="1">
              <a:off x="1676400" y="1524000"/>
              <a:ext cx="0" cy="21336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 name="Line 45"/>
            <p:cNvSpPr>
              <a:spLocks noChangeShapeType="1"/>
            </p:cNvSpPr>
            <p:nvPr/>
          </p:nvSpPr>
          <p:spPr bwMode="auto">
            <a:xfrm flipV="1">
              <a:off x="1676400" y="3657600"/>
              <a:ext cx="243840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 name="Line 48"/>
            <p:cNvSpPr>
              <a:spLocks noChangeShapeType="1"/>
            </p:cNvSpPr>
            <p:nvPr/>
          </p:nvSpPr>
          <p:spPr bwMode="auto">
            <a:xfrm>
              <a:off x="1676400" y="33528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Line 49"/>
            <p:cNvSpPr>
              <a:spLocks noChangeShapeType="1"/>
            </p:cNvSpPr>
            <p:nvPr/>
          </p:nvSpPr>
          <p:spPr bwMode="auto">
            <a:xfrm>
              <a:off x="1676400" y="30480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Line 50"/>
            <p:cNvSpPr>
              <a:spLocks noChangeShapeType="1"/>
            </p:cNvSpPr>
            <p:nvPr/>
          </p:nvSpPr>
          <p:spPr bwMode="auto">
            <a:xfrm>
              <a:off x="1676400" y="27432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Line 51"/>
            <p:cNvSpPr>
              <a:spLocks noChangeShapeType="1"/>
            </p:cNvSpPr>
            <p:nvPr/>
          </p:nvSpPr>
          <p:spPr bwMode="auto">
            <a:xfrm>
              <a:off x="1676400" y="24384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 name="Line 52"/>
            <p:cNvSpPr>
              <a:spLocks noChangeShapeType="1"/>
            </p:cNvSpPr>
            <p:nvPr/>
          </p:nvSpPr>
          <p:spPr bwMode="auto">
            <a:xfrm>
              <a:off x="1676400" y="21336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Line 53"/>
            <p:cNvSpPr>
              <a:spLocks noChangeShapeType="1"/>
            </p:cNvSpPr>
            <p:nvPr/>
          </p:nvSpPr>
          <p:spPr bwMode="auto">
            <a:xfrm>
              <a:off x="1676400" y="18288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Line 54"/>
            <p:cNvSpPr>
              <a:spLocks noChangeShapeType="1"/>
            </p:cNvSpPr>
            <p:nvPr/>
          </p:nvSpPr>
          <p:spPr bwMode="auto">
            <a:xfrm flipV="1">
              <a:off x="1981200" y="1710906"/>
              <a:ext cx="0" cy="194669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Line 55"/>
            <p:cNvSpPr>
              <a:spLocks noChangeShapeType="1"/>
            </p:cNvSpPr>
            <p:nvPr/>
          </p:nvSpPr>
          <p:spPr bwMode="auto">
            <a:xfrm flipV="1">
              <a:off x="2285999" y="1710906"/>
              <a:ext cx="2875" cy="194669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Line 56"/>
            <p:cNvSpPr>
              <a:spLocks noChangeShapeType="1"/>
            </p:cNvSpPr>
            <p:nvPr/>
          </p:nvSpPr>
          <p:spPr bwMode="auto">
            <a:xfrm flipV="1">
              <a:off x="2590800" y="1679274"/>
              <a:ext cx="0" cy="19783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Line 57"/>
            <p:cNvSpPr>
              <a:spLocks noChangeShapeType="1"/>
            </p:cNvSpPr>
            <p:nvPr/>
          </p:nvSpPr>
          <p:spPr bwMode="auto">
            <a:xfrm flipH="1" flipV="1">
              <a:off x="2889848" y="1679275"/>
              <a:ext cx="5751" cy="19783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Line 58"/>
            <p:cNvSpPr>
              <a:spLocks noChangeShapeType="1"/>
            </p:cNvSpPr>
            <p:nvPr/>
          </p:nvSpPr>
          <p:spPr bwMode="auto">
            <a:xfrm flipV="1">
              <a:off x="3200400" y="16764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 name="Line 59"/>
            <p:cNvSpPr>
              <a:spLocks noChangeShapeType="1"/>
            </p:cNvSpPr>
            <p:nvPr/>
          </p:nvSpPr>
          <p:spPr bwMode="auto">
            <a:xfrm flipV="1">
              <a:off x="3505200" y="16764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 name="Line 60"/>
            <p:cNvSpPr>
              <a:spLocks noChangeShapeType="1"/>
            </p:cNvSpPr>
            <p:nvPr/>
          </p:nvSpPr>
          <p:spPr bwMode="auto">
            <a:xfrm flipV="1">
              <a:off x="3810000" y="16764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mc:AlternateContent xmlns:mc="http://schemas.openxmlformats.org/markup-compatibility/2006" xmlns:a14="http://schemas.microsoft.com/office/drawing/2010/main">
          <mc:Choice Requires="a14">
            <p:sp>
              <p:nvSpPr>
                <p:cNvPr id="22" name="テキスト ボックス 21"/>
                <p:cNvSpPr txBox="1"/>
                <p:nvPr/>
              </p:nvSpPr>
              <p:spPr>
                <a:xfrm>
                  <a:off x="1295400" y="1447800"/>
                  <a:ext cx="3853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a:rPr>
                          <m:t>𝜃</m:t>
                        </m:r>
                      </m:oMath>
                    </m:oMathPara>
                  </a14:m>
                  <a:endParaRPr kumimoji="1" lang="ja-JP" altLang="en-US" dirty="0"/>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1295400" y="1447800"/>
                  <a:ext cx="385362" cy="369332"/>
                </a:xfrm>
                <a:prstGeom prst="rect">
                  <a:avLst/>
                </a:prstGeom>
                <a:blipFill rotWithShape="1">
                  <a:blip r:embed="rId4" cstate="print"/>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p:cNvSpPr txBox="1"/>
                <p:nvPr/>
              </p:nvSpPr>
              <p:spPr>
                <a:xfrm>
                  <a:off x="3962400" y="3276600"/>
                  <a:ext cx="385362" cy="3821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ja-JP" altLang="en-US" i="1" smtClean="0">
                                <a:latin typeface="Cambria Math"/>
                              </a:rPr>
                            </m:ctrlPr>
                          </m:accPr>
                          <m:e>
                            <m:r>
                              <a:rPr kumimoji="1" lang="ja-JP" altLang="en-US" i="1" smtClean="0">
                                <a:latin typeface="Cambria Math"/>
                              </a:rPr>
                              <m:t>𝜃</m:t>
                            </m:r>
                          </m:e>
                        </m:acc>
                      </m:oMath>
                    </m:oMathPara>
                  </a14:m>
                  <a:endParaRPr kumimoji="1" lang="ja-JP" altLang="en-US" dirty="0"/>
                </a:p>
              </p:txBody>
            </p:sp>
          </mc:Choice>
          <mc:Fallback xmlns="">
            <p:sp>
              <p:nvSpPr>
                <p:cNvPr id="58" name="テキスト ボックス 57"/>
                <p:cNvSpPr txBox="1">
                  <a:spLocks noRot="1" noChangeAspect="1" noMove="1" noResize="1" noEditPoints="1" noAdjustHandles="1" noChangeArrowheads="1" noChangeShapeType="1" noTextEdit="1"/>
                </p:cNvSpPr>
                <p:nvPr/>
              </p:nvSpPr>
              <p:spPr>
                <a:xfrm>
                  <a:off x="3962400" y="3276600"/>
                  <a:ext cx="385362" cy="382156"/>
                </a:xfrm>
                <a:prstGeom prst="rect">
                  <a:avLst/>
                </a:prstGeom>
                <a:blipFill rotWithShape="1">
                  <a:blip r:embed="rId5" cstate="print"/>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24" name="テキスト ボックス 23"/>
              <p:cNvSpPr txBox="1"/>
              <p:nvPr/>
            </p:nvSpPr>
            <p:spPr>
              <a:xfrm>
                <a:off x="777581" y="3357472"/>
                <a:ext cx="4582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lang="ja-JP" altLang="en-US" i="1">
                              <a:latin typeface="Cambria Math"/>
                            </a:rPr>
                            <m:t>𝜃</m:t>
                          </m:r>
                        </m:e>
                        <m:sub>
                          <m:r>
                            <a:rPr kumimoji="1" lang="en-US" altLang="ja-JP" b="0" i="1" smtClean="0">
                              <a:latin typeface="Cambria Math"/>
                            </a:rPr>
                            <m:t>𝑡</m:t>
                          </m:r>
                        </m:sub>
                      </m:sSub>
                    </m:oMath>
                  </m:oMathPara>
                </a14:m>
                <a:endParaRPr kumimoji="1" lang="ja-JP" altLang="en-US"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777581" y="3357472"/>
                <a:ext cx="458267" cy="369332"/>
              </a:xfrm>
              <a:prstGeom prst="rect">
                <a:avLst/>
              </a:prstGeom>
              <a:blipFill rotWithShape="1">
                <a:blip r:embed="rId6" cstate="print"/>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500451" y="2340132"/>
                <a:ext cx="819519" cy="4077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sSubSup>
                            <m:sSubSupPr>
                              <m:ctrlPr>
                                <a:rPr lang="en-US" altLang="ja-JP" i="1" smtClean="0">
                                  <a:latin typeface="Cambria Math"/>
                                </a:rPr>
                              </m:ctrlPr>
                            </m:sSubSupPr>
                            <m:e>
                              <m:r>
                                <a:rPr lang="ja-JP" altLang="en-US" i="1">
                                  <a:latin typeface="Cambria Math"/>
                                </a:rPr>
                                <m:t>𝜃</m:t>
                              </m:r>
                            </m:e>
                            <m:sub/>
                            <m:sup>
                              <m:r>
                                <a:rPr lang="en-US" altLang="ja-JP" b="0" i="1" smtClean="0">
                                  <a:latin typeface="Cambria Math"/>
                                </a:rPr>
                                <m:t>𝑑</m:t>
                              </m:r>
                            </m:sup>
                          </m:sSubSup>
                        </m:e>
                        <m:sub>
                          <m:r>
                            <a:rPr kumimoji="1" lang="en-US" altLang="ja-JP" b="0" i="1" smtClean="0">
                              <a:latin typeface="Cambria Math"/>
                            </a:rPr>
                            <m:t>𝑡</m:t>
                          </m:r>
                          <m:r>
                            <a:rPr kumimoji="1" lang="en-US" altLang="ja-JP" b="0" i="1" smtClean="0">
                              <a:latin typeface="Cambria Math"/>
                            </a:rPr>
                            <m:t>+1</m:t>
                          </m:r>
                        </m:sub>
                      </m:sSub>
                    </m:oMath>
                  </m:oMathPara>
                </a14:m>
                <a:endParaRPr kumimoji="1" lang="ja-JP" altLang="en-US"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500451" y="2340132"/>
                <a:ext cx="819519" cy="407740"/>
              </a:xfrm>
              <a:prstGeom prst="rect">
                <a:avLst/>
              </a:prstGeom>
              <a:blipFill rotWithShape="1">
                <a:blip r:embed="rId7" cstate="print"/>
                <a:stretch>
                  <a:fillRect b="-2985"/>
                </a:stretch>
              </a:blipFill>
            </p:spPr>
            <p:txBody>
              <a:bodyPr/>
              <a:lstStyle/>
              <a:p>
                <a:r>
                  <a:rPr lang="ja-JP" altLang="en-US">
                    <a:noFill/>
                  </a:rPr>
                  <a:t> </a:t>
                </a:r>
              </a:p>
            </p:txBody>
          </p:sp>
        </mc:Fallback>
      </mc:AlternateContent>
      <p:cxnSp>
        <p:nvCxnSpPr>
          <p:cNvPr id="26" name="直線コネクタ 25"/>
          <p:cNvCxnSpPr/>
          <p:nvPr/>
        </p:nvCxnSpPr>
        <p:spPr>
          <a:xfrm flipH="1">
            <a:off x="1123730" y="3586072"/>
            <a:ext cx="7979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H="1">
            <a:off x="1131652" y="2519272"/>
            <a:ext cx="9333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V="1">
            <a:off x="1921648" y="3586072"/>
            <a:ext cx="0"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テキスト ボックス 29"/>
              <p:cNvSpPr txBox="1"/>
              <p:nvPr/>
            </p:nvSpPr>
            <p:spPr>
              <a:xfrm>
                <a:off x="1627110" y="4259806"/>
                <a:ext cx="458267" cy="3821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acc>
                            <m:accPr>
                              <m:chr m:val="̇"/>
                              <m:ctrlPr>
                                <a:rPr lang="ja-JP" altLang="en-US" i="1">
                                  <a:latin typeface="Cambria Math"/>
                                </a:rPr>
                              </m:ctrlPr>
                            </m:accPr>
                            <m:e>
                              <m:r>
                                <a:rPr lang="ja-JP" altLang="en-US" i="1">
                                  <a:latin typeface="Cambria Math"/>
                                </a:rPr>
                                <m:t>𝜃</m:t>
                              </m:r>
                            </m:e>
                          </m:acc>
                        </m:e>
                        <m:sub>
                          <m:r>
                            <a:rPr lang="en-US" altLang="ja-JP" b="0" i="1" smtClean="0">
                              <a:latin typeface="Cambria Math"/>
                            </a:rPr>
                            <m:t>𝑡</m:t>
                          </m:r>
                        </m:sub>
                      </m:sSub>
                    </m:oMath>
                  </m:oMathPara>
                </a14:m>
                <a:endParaRPr kumimoji="1" lang="ja-JP" altLang="en-US" dirty="0"/>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1627110" y="4259806"/>
                <a:ext cx="458267" cy="382156"/>
              </a:xfrm>
              <a:prstGeom prst="rect">
                <a:avLst/>
              </a:prstGeom>
              <a:blipFill rotWithShape="1">
                <a:blip r:embed="rId8" cstate="print"/>
                <a:stretch>
                  <a:fillRect b="-161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テキスト ボックス 30"/>
              <p:cNvSpPr txBox="1"/>
              <p:nvPr/>
            </p:nvSpPr>
            <p:spPr>
              <a:xfrm>
                <a:off x="1982761" y="4277341"/>
                <a:ext cx="819519" cy="3821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sSup>
                            <m:sSupPr>
                              <m:ctrlPr>
                                <a:rPr lang="en-US" altLang="ja-JP" i="1" smtClean="0">
                                  <a:latin typeface="Cambria Math"/>
                                </a:rPr>
                              </m:ctrlPr>
                            </m:sSupPr>
                            <m:e>
                              <m:acc>
                                <m:accPr>
                                  <m:chr m:val="̇"/>
                                  <m:ctrlPr>
                                    <a:rPr lang="ja-JP" altLang="en-US" i="1">
                                      <a:latin typeface="Cambria Math"/>
                                    </a:rPr>
                                  </m:ctrlPr>
                                </m:accPr>
                                <m:e>
                                  <m:r>
                                    <a:rPr lang="ja-JP" altLang="en-US" i="1">
                                      <a:latin typeface="Cambria Math"/>
                                    </a:rPr>
                                    <m:t>𝜃</m:t>
                                  </m:r>
                                </m:e>
                              </m:acc>
                            </m:e>
                            <m:sup>
                              <m:r>
                                <a:rPr lang="en-US" altLang="ja-JP" b="0" i="1" smtClean="0">
                                  <a:latin typeface="Cambria Math"/>
                                </a:rPr>
                                <m:t>𝑑</m:t>
                              </m:r>
                            </m:sup>
                          </m:sSup>
                        </m:e>
                        <m:sub>
                          <m:r>
                            <a:rPr lang="en-US" altLang="ja-JP" b="0" i="1" smtClean="0">
                              <a:latin typeface="Cambria Math"/>
                            </a:rPr>
                            <m:t>𝑡</m:t>
                          </m:r>
                          <m:r>
                            <a:rPr lang="en-US" altLang="ja-JP" b="0" i="1" smtClean="0">
                              <a:latin typeface="Cambria Math"/>
                            </a:rPr>
                            <m:t>+1</m:t>
                          </m:r>
                        </m:sub>
                      </m:sSub>
                    </m:oMath>
                  </m:oMathPara>
                </a14:m>
                <a:endParaRPr kumimoji="1" lang="ja-JP" altLang="en-US" dirty="0"/>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1982761" y="4277341"/>
                <a:ext cx="819519" cy="382156"/>
              </a:xfrm>
              <a:prstGeom prst="rect">
                <a:avLst/>
              </a:prstGeom>
              <a:blipFill rotWithShape="1">
                <a:blip r:embed="rId9" cstate="print"/>
                <a:stretch>
                  <a:fillRect b="-3226"/>
                </a:stretch>
              </a:blipFill>
            </p:spPr>
            <p:txBody>
              <a:bodyPr/>
              <a:lstStyle/>
              <a:p>
                <a:r>
                  <a:rPr lang="ja-JP" altLang="en-US">
                    <a:noFill/>
                  </a:rPr>
                  <a:t> </a:t>
                </a:r>
              </a:p>
            </p:txBody>
          </p:sp>
        </mc:Fallback>
      </mc:AlternateContent>
      <p:sp>
        <p:nvSpPr>
          <p:cNvPr id="32" name="円/楕円 31"/>
          <p:cNvSpPr/>
          <p:nvPr/>
        </p:nvSpPr>
        <p:spPr>
          <a:xfrm>
            <a:off x="1997848" y="2443072"/>
            <a:ext cx="152400" cy="152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1845448" y="350987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矢印コネクタ 33"/>
          <p:cNvCxnSpPr/>
          <p:nvPr/>
        </p:nvCxnSpPr>
        <p:spPr>
          <a:xfrm flipV="1">
            <a:off x="1929570" y="2519272"/>
            <a:ext cx="144478" cy="106680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2723965" y="1489208"/>
            <a:ext cx="2828018" cy="584775"/>
          </a:xfrm>
          <a:prstGeom prst="rect">
            <a:avLst/>
          </a:prstGeom>
          <a:noFill/>
        </p:spPr>
        <p:txBody>
          <a:bodyPr wrap="none" rtlCol="0">
            <a:spAutoFit/>
          </a:bodyPr>
          <a:lstStyle/>
          <a:p>
            <a:r>
              <a:rPr lang="ja-JP" altLang="en-US" sz="1600" dirty="0" smtClean="0"/>
              <a:t>次状態指令値：</a:t>
            </a:r>
            <a:endParaRPr lang="en-US" altLang="ja-JP" sz="1600" dirty="0"/>
          </a:p>
          <a:p>
            <a:r>
              <a:rPr lang="ja-JP" altLang="en-US" sz="1600" dirty="0" smtClean="0"/>
              <a:t>ロボットに出力し，動作させる値</a:t>
            </a:r>
            <a:endParaRPr lang="en-US" altLang="ja-JP" sz="1600" dirty="0"/>
          </a:p>
        </p:txBody>
      </p:sp>
      <p:cxnSp>
        <p:nvCxnSpPr>
          <p:cNvPr id="36" name="直線コネクタ 35"/>
          <p:cNvCxnSpPr>
            <a:stCxn id="35" idx="1"/>
            <a:endCxn id="32" idx="7"/>
          </p:cNvCxnSpPr>
          <p:nvPr/>
        </p:nvCxnSpPr>
        <p:spPr>
          <a:xfrm flipH="1">
            <a:off x="2127930" y="1781596"/>
            <a:ext cx="596035" cy="683794"/>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テキスト ボックス 36"/>
              <p:cNvSpPr txBox="1"/>
              <p:nvPr/>
            </p:nvSpPr>
            <p:spPr>
              <a:xfrm>
                <a:off x="2053395" y="2686823"/>
                <a:ext cx="816955" cy="3742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sSup>
                            <m:sSupPr>
                              <m:ctrlPr>
                                <a:rPr kumimoji="1" lang="en-US" altLang="ja-JP" b="0" i="1" smtClean="0">
                                  <a:latin typeface="Cambria Math"/>
                                </a:rPr>
                              </m:ctrlPr>
                            </m:sSupPr>
                            <m:e>
                              <m:r>
                                <a:rPr kumimoji="1" lang="en-US" altLang="ja-JP" b="1" i="1" smtClean="0">
                                  <a:latin typeface="Cambria Math"/>
                                </a:rPr>
                                <m:t>𝒗</m:t>
                              </m:r>
                            </m:e>
                            <m:sup>
                              <m:r>
                                <a:rPr kumimoji="1" lang="en-US" altLang="ja-JP" b="0" i="1" smtClean="0">
                                  <a:latin typeface="Cambria Math"/>
                                </a:rPr>
                                <m:t>𝑑</m:t>
                              </m:r>
                            </m:sup>
                          </m:sSup>
                        </m:e>
                        <m:sub>
                          <m:r>
                            <a:rPr kumimoji="1" lang="en-US" altLang="ja-JP" b="0" i="1" smtClean="0">
                              <a:latin typeface="Cambria Math"/>
                            </a:rPr>
                            <m:t>𝑡</m:t>
                          </m:r>
                          <m:r>
                            <a:rPr kumimoji="1" lang="en-US" altLang="ja-JP" b="0" i="1" smtClean="0">
                              <a:latin typeface="Cambria Math"/>
                            </a:rPr>
                            <m:t>+1</m:t>
                          </m:r>
                        </m:sub>
                      </m:sSub>
                    </m:oMath>
                  </m:oMathPara>
                </a14:m>
                <a:endParaRPr kumimoji="1" lang="ja-JP" altLang="en-US" dirty="0"/>
              </a:p>
            </p:txBody>
          </p:sp>
        </mc:Choice>
        <mc:Fallback xmlns="">
          <p:sp>
            <p:nvSpPr>
              <p:cNvPr id="37" name="テキスト ボックス 36"/>
              <p:cNvSpPr txBox="1">
                <a:spLocks noRot="1" noChangeAspect="1" noMove="1" noResize="1" noEditPoints="1" noAdjustHandles="1" noChangeArrowheads="1" noChangeShapeType="1" noTextEdit="1"/>
              </p:cNvSpPr>
              <p:nvPr/>
            </p:nvSpPr>
            <p:spPr>
              <a:xfrm>
                <a:off x="2053395" y="2686823"/>
                <a:ext cx="816955" cy="374270"/>
              </a:xfrm>
              <a:prstGeom prst="rect">
                <a:avLst/>
              </a:prstGeom>
              <a:blipFill rotWithShape="1">
                <a:blip r:embed="rId10" cstate="print"/>
                <a:stretch>
                  <a:fillRect b="-1639"/>
                </a:stretch>
              </a:blipFill>
            </p:spPr>
            <p:txBody>
              <a:bodyPr/>
              <a:lstStyle/>
              <a:p>
                <a:r>
                  <a:rPr lang="ja-JP" altLang="en-US">
                    <a:noFill/>
                  </a:rPr>
                  <a:t> </a:t>
                </a:r>
              </a:p>
            </p:txBody>
          </p:sp>
        </mc:Fallback>
      </mc:AlternateContent>
      <p:sp>
        <p:nvSpPr>
          <p:cNvPr id="38" name="テキスト ボックス 37"/>
          <p:cNvSpPr txBox="1"/>
          <p:nvPr/>
        </p:nvSpPr>
        <p:spPr>
          <a:xfrm>
            <a:off x="548376" y="1909672"/>
            <a:ext cx="489236" cy="369332"/>
          </a:xfrm>
          <a:prstGeom prst="rect">
            <a:avLst/>
          </a:prstGeom>
          <a:noFill/>
        </p:spPr>
        <p:txBody>
          <a:bodyPr wrap="none" rtlCol="0">
            <a:spAutoFit/>
          </a:bodyPr>
          <a:lstStyle/>
          <a:p>
            <a:r>
              <a:rPr kumimoji="1" lang="en-US" altLang="ja-JP" dirty="0" smtClean="0"/>
              <a:t>(4)</a:t>
            </a:r>
            <a:endParaRPr kumimoji="1" lang="ja-JP" altLang="en-US" dirty="0"/>
          </a:p>
        </p:txBody>
      </p:sp>
      <mc:AlternateContent xmlns:mc="http://schemas.openxmlformats.org/markup-compatibility/2006" xmlns:a14="http://schemas.microsoft.com/office/drawing/2010/main">
        <mc:Choice Requires="a14">
          <p:sp>
            <p:nvSpPr>
              <p:cNvPr id="39" name="テキスト ボックス 38"/>
              <p:cNvSpPr txBox="1"/>
              <p:nvPr/>
            </p:nvSpPr>
            <p:spPr>
              <a:xfrm>
                <a:off x="5148064" y="2117705"/>
                <a:ext cx="3416320" cy="2585323"/>
              </a:xfrm>
              <a:prstGeom prst="rect">
                <a:avLst/>
              </a:prstGeom>
              <a:noFill/>
            </p:spPr>
            <p:txBody>
              <a:bodyPr wrap="none" spcCol="0" rtlCol="0">
                <a:spAutoFit/>
              </a:bodyPr>
              <a:lstStyle/>
              <a:p>
                <a:pPr>
                  <a:lnSpc>
                    <a:spcPct val="150000"/>
                  </a:lnSpc>
                </a:pPr>
                <a:r>
                  <a:rPr lang="ja-JP" altLang="en-US" dirty="0" smtClean="0"/>
                  <a:t>：</a:t>
                </a:r>
                <a14:m>
                  <m:oMath xmlns:m="http://schemas.openxmlformats.org/officeDocument/2006/math">
                    <m:r>
                      <a:rPr kumimoji="1" lang="en-US" altLang="ja-JP" b="0" i="1" dirty="0" smtClean="0">
                        <a:latin typeface="Cambria Math"/>
                      </a:rPr>
                      <m:t>𝑡</m:t>
                    </m:r>
                  </m:oMath>
                </a14:m>
                <a:r>
                  <a:rPr kumimoji="1" lang="ja-JP" altLang="en-US" dirty="0" smtClean="0"/>
                  <a:t>における状態点の速度</a:t>
                </a:r>
                <a:endParaRPr kumimoji="1" lang="en-US" altLang="ja-JP" dirty="0" smtClean="0"/>
              </a:p>
              <a:p>
                <a:pPr>
                  <a:lnSpc>
                    <a:spcPct val="150000"/>
                  </a:lnSpc>
                </a:pPr>
                <a:r>
                  <a:rPr lang="ja-JP" altLang="en-US" dirty="0" smtClean="0"/>
                  <a:t>：次状態値を求めるための速度</a:t>
                </a:r>
                <a:endParaRPr kumimoji="1" lang="en-US" altLang="ja-JP" dirty="0" smtClean="0"/>
              </a:p>
              <a:p>
                <a:pPr>
                  <a:lnSpc>
                    <a:spcPct val="150000"/>
                  </a:lnSpc>
                </a:pPr>
                <a:r>
                  <a:rPr lang="ja-JP" altLang="en-US" dirty="0" smtClean="0"/>
                  <a:t>：状態点に加える加速</a:t>
                </a:r>
                <a:r>
                  <a:rPr lang="ja-JP" altLang="en-US" dirty="0"/>
                  <a:t>度</a:t>
                </a:r>
                <a:endParaRPr lang="en-US" altLang="ja-JP" dirty="0" smtClean="0"/>
              </a:p>
              <a:p>
                <a:pPr>
                  <a:lnSpc>
                    <a:spcPct val="150000"/>
                  </a:lnSpc>
                </a:pPr>
                <a:r>
                  <a:rPr lang="ja-JP" altLang="en-US" dirty="0" smtClean="0"/>
                  <a:t>：動作サンプリング時間</a:t>
                </a:r>
                <a:endParaRPr kumimoji="1" lang="en-US" altLang="ja-JP" dirty="0" smtClean="0"/>
              </a:p>
              <a:p>
                <a:pPr>
                  <a:lnSpc>
                    <a:spcPct val="150000"/>
                  </a:lnSpc>
                </a:pPr>
                <a:r>
                  <a:rPr lang="ja-JP" altLang="en-US" dirty="0" smtClean="0"/>
                  <a:t>：ロボットの次状態指令値</a:t>
                </a:r>
                <a:endParaRPr kumimoji="1" lang="en-US" altLang="ja-JP" dirty="0" smtClean="0"/>
              </a:p>
              <a:p>
                <a:pPr>
                  <a:lnSpc>
                    <a:spcPct val="150000"/>
                  </a:lnSpc>
                </a:pPr>
                <a:r>
                  <a:rPr lang="ja-JP" altLang="en-US" dirty="0"/>
                  <a:t>：</a:t>
                </a:r>
                <a:r>
                  <a:rPr lang="ja-JP" altLang="en-US" dirty="0" smtClean="0"/>
                  <a:t>現在</a:t>
                </a:r>
                <a:r>
                  <a:rPr lang="ja-JP" altLang="en-US" dirty="0"/>
                  <a:t>のロボットの状態</a:t>
                </a:r>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5148064" y="2117705"/>
                <a:ext cx="3416320" cy="2585323"/>
              </a:xfrm>
              <a:prstGeom prst="rect">
                <a:avLst/>
              </a:prstGeom>
              <a:blipFill rotWithShape="1">
                <a:blip r:embed="rId11" cstate="print"/>
                <a:stretch>
                  <a:fillRect l="-1426" r="-535" b="-23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p:cNvSpPr txBox="1"/>
              <p:nvPr/>
            </p:nvSpPr>
            <p:spPr>
              <a:xfrm>
                <a:off x="4733081" y="3416593"/>
                <a:ext cx="55899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i="1" smtClean="0">
                          <a:latin typeface="Cambria Math"/>
                          <a:ea typeface="Cambria Math"/>
                        </a:rPr>
                        <m:t>∆</m:t>
                      </m:r>
                      <m:r>
                        <a:rPr kumimoji="1" lang="en-US" altLang="ja-JP" sz="2000" b="0" i="1" smtClean="0">
                          <a:latin typeface="Cambria Math"/>
                          <a:ea typeface="Cambria Math"/>
                        </a:rPr>
                        <m:t>𝑇</m:t>
                      </m:r>
                    </m:oMath>
                  </m:oMathPara>
                </a14:m>
                <a:endParaRPr kumimoji="1" lang="ja-JP" altLang="en-US" sz="2000" dirty="0"/>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4733081" y="3416593"/>
                <a:ext cx="558999" cy="400110"/>
              </a:xfrm>
              <a:prstGeom prst="rect">
                <a:avLst/>
              </a:prstGeom>
              <a:blipFill rotWithShape="1">
                <a:blip r:embed="rId12" cstate="print"/>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p:cNvSpPr txBox="1"/>
              <p:nvPr/>
            </p:nvSpPr>
            <p:spPr>
              <a:xfrm>
                <a:off x="4750906" y="4237875"/>
                <a:ext cx="54918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latin typeface="Cambria Math"/>
                            </a:rPr>
                          </m:ctrlPr>
                        </m:sSubPr>
                        <m:e>
                          <m:r>
                            <a:rPr kumimoji="1" lang="en-US" altLang="ja-JP" sz="2000" b="0" i="1" smtClean="0">
                              <a:latin typeface="Cambria Math"/>
                            </a:rPr>
                            <m:t>𝑀</m:t>
                          </m:r>
                        </m:e>
                        <m:sub>
                          <m:r>
                            <a:rPr kumimoji="1" lang="en-US" altLang="ja-JP" sz="2000" b="0" i="1" smtClean="0">
                              <a:latin typeface="Cambria Math"/>
                            </a:rPr>
                            <m:t>𝑡</m:t>
                          </m:r>
                        </m:sub>
                      </m:sSub>
                    </m:oMath>
                  </m:oMathPara>
                </a14:m>
                <a:endParaRPr kumimoji="1" lang="ja-JP" altLang="en-US" sz="2000" dirty="0"/>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4750906" y="4237875"/>
                <a:ext cx="549189" cy="400110"/>
              </a:xfrm>
              <a:prstGeom prst="rect">
                <a:avLst/>
              </a:prstGeom>
              <a:blipFill rotWithShape="1">
                <a:blip r:embed="rId13" cstate="print"/>
                <a:stretch>
                  <a:fillRect b="-151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テキスト ボックス 41"/>
              <p:cNvSpPr txBox="1"/>
              <p:nvPr/>
            </p:nvSpPr>
            <p:spPr>
              <a:xfrm>
                <a:off x="4427984" y="2590983"/>
                <a:ext cx="882742" cy="4056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a:rPr>
                          </m:ctrlPr>
                        </m:sSubPr>
                        <m:e>
                          <m:sSup>
                            <m:sSupPr>
                              <m:ctrlPr>
                                <a:rPr kumimoji="1" lang="en-US" altLang="ja-JP" sz="2000" b="0" i="1" smtClean="0">
                                  <a:latin typeface="Cambria Math"/>
                                </a:rPr>
                              </m:ctrlPr>
                            </m:sSupPr>
                            <m:e>
                              <m:r>
                                <a:rPr kumimoji="1" lang="en-US" altLang="ja-JP" sz="2000" b="0" i="1" smtClean="0">
                                  <a:latin typeface="Cambria Math"/>
                                </a:rPr>
                                <m:t>𝑣</m:t>
                              </m:r>
                            </m:e>
                            <m:sup>
                              <m:r>
                                <a:rPr kumimoji="1" lang="en-US" altLang="ja-JP" sz="2000" b="0" i="1" smtClean="0">
                                  <a:latin typeface="Cambria Math"/>
                                </a:rPr>
                                <m:t>𝑑</m:t>
                              </m:r>
                            </m:sup>
                          </m:sSup>
                        </m:e>
                        <m:sub>
                          <m:r>
                            <a:rPr kumimoji="1" lang="en-US" altLang="ja-JP" sz="2000" b="0" i="1" smtClean="0">
                              <a:latin typeface="Cambria Math"/>
                            </a:rPr>
                            <m:t>𝑡</m:t>
                          </m:r>
                          <m:r>
                            <a:rPr kumimoji="1" lang="en-US" altLang="ja-JP" sz="2000" b="0" i="1" smtClean="0">
                              <a:latin typeface="Cambria Math"/>
                            </a:rPr>
                            <m:t>+1</m:t>
                          </m:r>
                        </m:sub>
                      </m:sSub>
                    </m:oMath>
                  </m:oMathPara>
                </a14:m>
                <a:endParaRPr kumimoji="1" lang="en-US" altLang="ja-JP" sz="2000" b="0" dirty="0" smtClean="0"/>
              </a:p>
            </p:txBody>
          </p:sp>
        </mc:Choice>
        <mc:Fallback xmlns="">
          <p:sp>
            <p:nvSpPr>
              <p:cNvPr id="42" name="テキスト ボックス 41"/>
              <p:cNvSpPr txBox="1">
                <a:spLocks noRot="1" noChangeAspect="1" noMove="1" noResize="1" noEditPoints="1" noAdjustHandles="1" noChangeArrowheads="1" noChangeShapeType="1" noTextEdit="1"/>
              </p:cNvSpPr>
              <p:nvPr/>
            </p:nvSpPr>
            <p:spPr>
              <a:xfrm>
                <a:off x="4427984" y="2590983"/>
                <a:ext cx="882742" cy="405624"/>
              </a:xfrm>
              <a:prstGeom prst="rect">
                <a:avLst/>
              </a:prstGeom>
              <a:blipFill rotWithShape="1">
                <a:blip r:embed="rId14" cstate="print"/>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テキスト ボックス 42"/>
              <p:cNvSpPr txBox="1"/>
              <p:nvPr/>
            </p:nvSpPr>
            <p:spPr>
              <a:xfrm>
                <a:off x="4788024" y="2974836"/>
                <a:ext cx="48885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a:rPr>
                          </m:ctrlPr>
                        </m:sSubPr>
                        <m:e>
                          <m:r>
                            <a:rPr kumimoji="1" lang="en-US" altLang="ja-JP" sz="2000" b="0" i="1" smtClean="0">
                              <a:latin typeface="Cambria Math"/>
                            </a:rPr>
                            <m:t>𝑎</m:t>
                          </m:r>
                        </m:e>
                        <m:sub>
                          <m:r>
                            <a:rPr kumimoji="1" lang="en-US" altLang="ja-JP" sz="2000" b="0" i="1" smtClean="0">
                              <a:latin typeface="Cambria Math"/>
                            </a:rPr>
                            <m:t>𝑡</m:t>
                          </m:r>
                        </m:sub>
                      </m:sSub>
                    </m:oMath>
                  </m:oMathPara>
                </a14:m>
                <a:endParaRPr kumimoji="1" lang="en-US" altLang="ja-JP" sz="2000" b="0" dirty="0" smtClean="0"/>
              </a:p>
            </p:txBody>
          </p:sp>
        </mc:Choice>
        <mc:Fallback xmlns="">
          <p:sp>
            <p:nvSpPr>
              <p:cNvPr id="43" name="テキスト ボックス 42"/>
              <p:cNvSpPr txBox="1">
                <a:spLocks noRot="1" noChangeAspect="1" noMove="1" noResize="1" noEditPoints="1" noAdjustHandles="1" noChangeArrowheads="1" noChangeShapeType="1" noTextEdit="1"/>
              </p:cNvSpPr>
              <p:nvPr/>
            </p:nvSpPr>
            <p:spPr>
              <a:xfrm>
                <a:off x="4788024" y="2974836"/>
                <a:ext cx="488852" cy="400110"/>
              </a:xfrm>
              <a:prstGeom prst="rect">
                <a:avLst/>
              </a:prstGeom>
              <a:blipFill rotWithShape="1">
                <a:blip r:embed="rId15" cstate="print"/>
                <a:stretch>
                  <a:fillRect b="-151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テキスト ボックス 43"/>
              <p:cNvSpPr txBox="1"/>
              <p:nvPr/>
            </p:nvSpPr>
            <p:spPr>
              <a:xfrm>
                <a:off x="4788024" y="2149643"/>
                <a:ext cx="48314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a:rPr>
                          </m:ctrlPr>
                        </m:sSubPr>
                        <m:e>
                          <m:r>
                            <a:rPr kumimoji="1" lang="en-US" altLang="ja-JP" sz="2000" b="0" i="1" smtClean="0">
                              <a:latin typeface="Cambria Math"/>
                            </a:rPr>
                            <m:t>𝑣</m:t>
                          </m:r>
                        </m:e>
                        <m:sub>
                          <m:r>
                            <a:rPr kumimoji="1" lang="en-US" altLang="ja-JP" sz="2000" b="0" i="1" smtClean="0">
                              <a:latin typeface="Cambria Math"/>
                            </a:rPr>
                            <m:t>𝑡</m:t>
                          </m:r>
                        </m:sub>
                      </m:sSub>
                    </m:oMath>
                  </m:oMathPara>
                </a14:m>
                <a:endParaRPr kumimoji="1" lang="en-US" altLang="ja-JP" sz="2000" b="0" dirty="0" smtClean="0"/>
              </a:p>
            </p:txBody>
          </p:sp>
        </mc:Choice>
        <mc:Fallback xmlns="">
          <p:sp>
            <p:nvSpPr>
              <p:cNvPr id="44" name="テキスト ボックス 43"/>
              <p:cNvSpPr txBox="1">
                <a:spLocks noRot="1" noChangeAspect="1" noMove="1" noResize="1" noEditPoints="1" noAdjustHandles="1" noChangeArrowheads="1" noChangeShapeType="1" noTextEdit="1"/>
              </p:cNvSpPr>
              <p:nvPr/>
            </p:nvSpPr>
            <p:spPr>
              <a:xfrm>
                <a:off x="4788024" y="2149643"/>
                <a:ext cx="483145" cy="400110"/>
              </a:xfrm>
              <a:prstGeom prst="rect">
                <a:avLst/>
              </a:prstGeom>
              <a:blipFill rotWithShape="1">
                <a:blip r:embed="rId16" cstate="print"/>
                <a:stretch>
                  <a:fillRect b="-30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5" name="テキスト ボックス 44"/>
              <p:cNvSpPr txBox="1"/>
              <p:nvPr/>
            </p:nvSpPr>
            <p:spPr>
              <a:xfrm>
                <a:off x="4355976" y="3838932"/>
                <a:ext cx="952568" cy="4056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a:rPr>
                          </m:ctrlPr>
                        </m:sSubPr>
                        <m:e>
                          <m:sSup>
                            <m:sSupPr>
                              <m:ctrlPr>
                                <a:rPr kumimoji="1" lang="en-US" altLang="ja-JP" sz="2000" b="0" i="1" smtClean="0">
                                  <a:latin typeface="Cambria Math"/>
                                </a:rPr>
                              </m:ctrlPr>
                            </m:sSupPr>
                            <m:e>
                              <m:r>
                                <a:rPr kumimoji="1" lang="en-US" altLang="ja-JP" sz="2000" b="0" i="1" smtClean="0">
                                  <a:latin typeface="Cambria Math"/>
                                </a:rPr>
                                <m:t>𝑀</m:t>
                              </m:r>
                            </m:e>
                            <m:sup>
                              <m:r>
                                <a:rPr kumimoji="1" lang="en-US" altLang="ja-JP" sz="2000" b="0" i="1" smtClean="0">
                                  <a:latin typeface="Cambria Math"/>
                                </a:rPr>
                                <m:t>𝑑</m:t>
                              </m:r>
                            </m:sup>
                          </m:sSup>
                        </m:e>
                        <m:sub>
                          <m:r>
                            <a:rPr kumimoji="1" lang="en-US" altLang="ja-JP" sz="2000" b="0" i="1" smtClean="0">
                              <a:latin typeface="Cambria Math"/>
                            </a:rPr>
                            <m:t>𝑡</m:t>
                          </m:r>
                          <m:r>
                            <a:rPr kumimoji="1" lang="en-US" altLang="ja-JP" sz="2000" b="0" i="1" smtClean="0">
                              <a:latin typeface="Cambria Math"/>
                            </a:rPr>
                            <m:t>+1</m:t>
                          </m:r>
                        </m:sub>
                      </m:sSub>
                    </m:oMath>
                  </m:oMathPara>
                </a14:m>
                <a:endParaRPr kumimoji="1" lang="en-US" altLang="ja-JP" sz="2000" b="0" dirty="0" smtClean="0"/>
              </a:p>
            </p:txBody>
          </p:sp>
        </mc:Choice>
        <mc:Fallback xmlns="">
          <p:sp>
            <p:nvSpPr>
              <p:cNvPr id="45" name="テキスト ボックス 44"/>
              <p:cNvSpPr txBox="1">
                <a:spLocks noRot="1" noChangeAspect="1" noMove="1" noResize="1" noEditPoints="1" noAdjustHandles="1" noChangeArrowheads="1" noChangeShapeType="1" noTextEdit="1"/>
              </p:cNvSpPr>
              <p:nvPr/>
            </p:nvSpPr>
            <p:spPr>
              <a:xfrm>
                <a:off x="4355976" y="3838932"/>
                <a:ext cx="952568" cy="405624"/>
              </a:xfrm>
              <a:prstGeom prst="rect">
                <a:avLst/>
              </a:prstGeom>
              <a:blipFill rotWithShape="1">
                <a:blip r:embed="rId17" cstate="print"/>
                <a:stretch>
                  <a:fillRect b="-151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6" name="テキスト ボックス 45"/>
              <p:cNvSpPr txBox="1"/>
              <p:nvPr/>
            </p:nvSpPr>
            <p:spPr>
              <a:xfrm>
                <a:off x="3915132" y="4877137"/>
                <a:ext cx="4931799" cy="707886"/>
              </a:xfrm>
              <a:prstGeom prst="rect">
                <a:avLst/>
              </a:prstGeom>
              <a:noFill/>
            </p:spPr>
            <p:txBody>
              <a:bodyPr wrap="none" rtlCol="0">
                <a:spAutoFit/>
              </a:bodyPr>
              <a:lstStyle/>
              <a:p>
                <a:r>
                  <a:rPr kumimoji="1" lang="ja-JP" altLang="en-US" sz="2000" dirty="0" smtClean="0"/>
                  <a:t>次状態指令値をもとに，実際にロボット</a:t>
                </a:r>
                <a:r>
                  <a:rPr lang="ja-JP" altLang="en-US" sz="2000" dirty="0"/>
                  <a:t>を</a:t>
                </a:r>
                <a:endParaRPr kumimoji="1" lang="en-US" altLang="ja-JP" sz="2000" dirty="0" smtClean="0"/>
              </a:p>
              <a:p>
                <a:r>
                  <a:rPr kumimoji="1" lang="ja-JP" altLang="en-US" sz="2000" dirty="0" smtClean="0"/>
                  <a:t>動作させて得られた状態が次の</a:t>
                </a:r>
                <a14:m>
                  <m:oMath xmlns:m="http://schemas.openxmlformats.org/officeDocument/2006/math">
                    <m:sSub>
                      <m:sSubPr>
                        <m:ctrlPr>
                          <a:rPr lang="en-US" altLang="ja-JP" sz="2000" i="1">
                            <a:latin typeface="Cambria Math"/>
                          </a:rPr>
                        </m:ctrlPr>
                      </m:sSubPr>
                      <m:e>
                        <m:r>
                          <a:rPr lang="en-US" altLang="ja-JP" sz="2000" i="1">
                            <a:latin typeface="Cambria Math"/>
                          </a:rPr>
                          <m:t>𝑀</m:t>
                        </m:r>
                      </m:e>
                      <m:sub>
                        <m:r>
                          <a:rPr lang="en-US" altLang="ja-JP" sz="2000" i="1">
                            <a:latin typeface="Cambria Math"/>
                          </a:rPr>
                          <m:t>𝑡</m:t>
                        </m:r>
                        <m:r>
                          <a:rPr lang="en-US" altLang="ja-JP" sz="2000" b="0" i="1" smtClean="0">
                            <a:latin typeface="Cambria Math"/>
                          </a:rPr>
                          <m:t>+1</m:t>
                        </m:r>
                      </m:sub>
                    </m:sSub>
                  </m:oMath>
                </a14:m>
                <a:r>
                  <a:rPr kumimoji="1" lang="ja-JP" altLang="en-US" sz="2000" dirty="0" smtClean="0"/>
                  <a:t>となる</a:t>
                </a:r>
                <a:endParaRPr kumimoji="1" lang="ja-JP" altLang="en-US" sz="2000" dirty="0"/>
              </a:p>
            </p:txBody>
          </p:sp>
        </mc:Choice>
        <mc:Fallback xmlns="">
          <p:sp>
            <p:nvSpPr>
              <p:cNvPr id="46" name="テキスト ボックス 45"/>
              <p:cNvSpPr txBox="1">
                <a:spLocks noRot="1" noChangeAspect="1" noMove="1" noResize="1" noEditPoints="1" noAdjustHandles="1" noChangeArrowheads="1" noChangeShapeType="1" noTextEdit="1"/>
              </p:cNvSpPr>
              <p:nvPr/>
            </p:nvSpPr>
            <p:spPr>
              <a:xfrm>
                <a:off x="3915132" y="4877137"/>
                <a:ext cx="4931799" cy="707886"/>
              </a:xfrm>
              <a:prstGeom prst="rect">
                <a:avLst/>
              </a:prstGeom>
              <a:blipFill rotWithShape="1">
                <a:blip r:embed="rId18" cstate="print"/>
                <a:stretch>
                  <a:fillRect l="-1236" t="-6034" r="-3585" b="-12931"/>
                </a:stretch>
              </a:blipFill>
            </p:spPr>
            <p:txBody>
              <a:bodyPr/>
              <a:lstStyle/>
              <a:p>
                <a:r>
                  <a:rPr lang="ja-JP" altLang="en-US">
                    <a:noFill/>
                  </a:rPr>
                  <a:t> </a:t>
                </a:r>
              </a:p>
            </p:txBody>
          </p:sp>
        </mc:Fallback>
      </mc:AlternateContent>
      <p:cxnSp>
        <p:nvCxnSpPr>
          <p:cNvPr id="48" name="直線コネクタ 47"/>
          <p:cNvCxnSpPr/>
          <p:nvPr/>
        </p:nvCxnSpPr>
        <p:spPr>
          <a:xfrm>
            <a:off x="2119401" y="2595472"/>
            <a:ext cx="14752" cy="1745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6699123"/>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16632"/>
            <a:ext cx="8041440" cy="1442674"/>
          </a:xfrm>
        </p:spPr>
        <p:txBody>
          <a:bodyPr/>
          <a:lstStyle/>
          <a:p>
            <a:r>
              <a:rPr kumimoji="1" lang="ja-JP" altLang="en-US" dirty="0" smtClean="0"/>
              <a:t>従来研究</a:t>
            </a:r>
            <a:endParaRPr kumimoji="1" lang="ja-JP" altLang="en-US" dirty="0"/>
          </a:p>
        </p:txBody>
      </p:sp>
      <p:sp>
        <p:nvSpPr>
          <p:cNvPr id="3" name="コンテンツ プレースホルダー 2"/>
          <p:cNvSpPr>
            <a:spLocks noGrp="1"/>
          </p:cNvSpPr>
          <p:nvPr>
            <p:ph idx="1"/>
          </p:nvPr>
        </p:nvSpPr>
        <p:spPr>
          <a:xfrm>
            <a:off x="188220" y="1448780"/>
            <a:ext cx="8712968" cy="4968552"/>
          </a:xfrm>
        </p:spPr>
        <p:txBody>
          <a:bodyPr>
            <a:normAutofit/>
          </a:bodyPr>
          <a:lstStyle/>
          <a:p>
            <a:pPr>
              <a:buFont typeface="Wingdings" panose="05000000000000000000" pitchFamily="2" charset="2"/>
              <a:buChar char="n"/>
            </a:pPr>
            <a:r>
              <a:rPr lang="ja-JP" altLang="en-US" dirty="0" smtClean="0"/>
              <a:t>“脳型情報処理を行う力学系の多項式設計法とそのヒューマノイドの全身運動生成への応用”（</a:t>
            </a:r>
            <a:r>
              <a:rPr lang="en-US" altLang="ja-JP" dirty="0" smtClean="0"/>
              <a:t>2004</a:t>
            </a:r>
            <a:r>
              <a:rPr lang="ja-JP" altLang="en-US" dirty="0" smtClean="0"/>
              <a:t>年</a:t>
            </a:r>
            <a:r>
              <a:rPr lang="ja-JP" altLang="en-US" dirty="0"/>
              <a:t>，岡田</a:t>
            </a:r>
            <a:r>
              <a:rPr lang="ja-JP" altLang="en-US" dirty="0" smtClean="0"/>
              <a:t>昌史他）</a:t>
            </a:r>
            <a:endParaRPr lang="en-US" altLang="ja-JP" dirty="0"/>
          </a:p>
          <a:p>
            <a:r>
              <a:rPr lang="ja-JP" altLang="en-US" dirty="0" smtClean="0"/>
              <a:t>アトラクタを用いてロボットの動きを設計し，状態の引き込みによって動作を生成する</a:t>
            </a:r>
            <a:endParaRPr lang="en-US" altLang="ja-JP" dirty="0" smtClean="0"/>
          </a:p>
          <a:p>
            <a:r>
              <a:rPr lang="ja-JP" altLang="en-US" dirty="0" smtClean="0"/>
              <a:t>目標運動を定めず，アトラクタへと引き込むことで環境に応じた動作の安定化ができる</a:t>
            </a:r>
            <a:endParaRPr lang="en-US" altLang="ja-JP" dirty="0" smtClean="0"/>
          </a:p>
          <a:p>
            <a:endParaRPr kumimoji="1" lang="en-US" altLang="ja-JP" dirty="0" smtClean="0"/>
          </a:p>
          <a:p>
            <a:endParaRPr kumimoji="1" lang="en-US" altLang="ja-JP" dirty="0"/>
          </a:p>
          <a:p>
            <a:r>
              <a:rPr lang="ja-JP" altLang="en-US" dirty="0"/>
              <a:t>環境の変化に応じることが可能な手法の</a:t>
            </a:r>
            <a:r>
              <a:rPr lang="en-US" altLang="ja-JP" dirty="0"/>
              <a:t>1</a:t>
            </a:r>
            <a:r>
              <a:rPr lang="ja-JP" altLang="en-US" dirty="0"/>
              <a:t>つとして</a:t>
            </a:r>
            <a:endParaRPr lang="en-US" altLang="ja-JP" dirty="0"/>
          </a:p>
          <a:p>
            <a:endParaRPr lang="en-US" altLang="ja-JP" dirty="0"/>
          </a:p>
          <a:p>
            <a:pPr>
              <a:buNone/>
            </a:pPr>
            <a:r>
              <a:rPr lang="ja-JP" altLang="en-US" dirty="0"/>
              <a:t>　　　　　　　　　　　　　　　　　　　が提案された</a:t>
            </a:r>
          </a:p>
          <a:p>
            <a:endParaRPr kumimoji="1" lang="ja-JP" altLang="en-US" dirty="0"/>
          </a:p>
        </p:txBody>
      </p:sp>
      <p:sp>
        <p:nvSpPr>
          <p:cNvPr id="4" name="下矢印 3"/>
          <p:cNvSpPr/>
          <p:nvPr/>
        </p:nvSpPr>
        <p:spPr>
          <a:xfrm>
            <a:off x="4165232" y="3933056"/>
            <a:ext cx="720080" cy="7116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2627784" y="5517232"/>
            <a:ext cx="3361818" cy="58477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ja-JP" altLang="en-US" sz="3200" dirty="0" smtClean="0">
                <a:solidFill>
                  <a:schemeClr val="tx1"/>
                </a:solidFill>
              </a:rPr>
              <a:t>“</a:t>
            </a:r>
            <a:r>
              <a:rPr lang="en-US" altLang="ja-JP" sz="3200" dirty="0" smtClean="0">
                <a:solidFill>
                  <a:schemeClr val="tx1"/>
                </a:solidFill>
              </a:rPr>
              <a:t>Motion Space</a:t>
            </a:r>
            <a:r>
              <a:rPr lang="ja-JP" altLang="en-US" sz="3200" dirty="0" smtClean="0">
                <a:solidFill>
                  <a:schemeClr val="tx1"/>
                </a:solidFill>
              </a:rPr>
              <a:t>”</a:t>
            </a:r>
            <a:endParaRPr lang="ja-JP" altLang="en-US" sz="3200" dirty="0">
              <a:solidFill>
                <a:schemeClr val="tx1"/>
              </a:solidFill>
            </a:endParaRPr>
          </a:p>
        </p:txBody>
      </p:sp>
    </p:spTree>
    <p:extLst>
      <p:ext uri="{BB962C8B-B14F-4D97-AF65-F5344CB8AC3E}">
        <p14:creationId xmlns:p14="http://schemas.microsoft.com/office/powerpoint/2010/main" val="1249338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0"/>
            <a:ext cx="8041440" cy="1442674"/>
          </a:xfrm>
        </p:spPr>
        <p:txBody>
          <a:bodyPr/>
          <a:lstStyle/>
          <a:p>
            <a:r>
              <a:rPr lang="ja-JP" altLang="en-US" dirty="0" smtClean="0"/>
              <a:t>先行研究</a:t>
            </a:r>
            <a:r>
              <a:rPr lang="en-US" altLang="ja-JP" dirty="0" smtClean="0"/>
              <a:t>:Motion Space</a:t>
            </a:r>
            <a:endParaRPr kumimoji="1" lang="ja-JP" altLang="en-US" dirty="0"/>
          </a:p>
        </p:txBody>
      </p:sp>
      <p:sp>
        <p:nvSpPr>
          <p:cNvPr id="4" name="コンテンツ プレースホルダ 2"/>
          <p:cNvSpPr txBox="1">
            <a:spLocks/>
          </p:cNvSpPr>
          <p:nvPr/>
        </p:nvSpPr>
        <p:spPr>
          <a:xfrm>
            <a:off x="822960" y="1916832"/>
            <a:ext cx="7493456" cy="5157192"/>
          </a:xfrm>
          <a:prstGeom prst="rect">
            <a:avLst/>
          </a:prstGeom>
        </p:spPr>
        <p:txBody>
          <a:bodyPr vert="horz" lIns="91440" tIns="45720" rIns="91440" bIns="45720" rtlCol="0">
            <a:normAutofit/>
          </a:bodyPr>
          <a:lstStyle/>
          <a:p>
            <a:pPr marL="228600" marR="0" lvl="0" indent="-228600" algn="l" defTabSz="457200" rtl="0" eaLnBrk="1" fontAlgn="auto" latinLnBrk="0" hangingPunct="1">
              <a:lnSpc>
                <a:spcPct val="100000"/>
              </a:lnSpc>
              <a:spcBef>
                <a:spcPct val="20000"/>
              </a:spcBef>
              <a:spcAft>
                <a:spcPts val="0"/>
              </a:spcAft>
              <a:buClr>
                <a:schemeClr val="accent1"/>
              </a:buClr>
              <a:buSzPct val="95000"/>
              <a:buFont typeface="Rage Italic" pitchFamily="66" charset="0"/>
              <a:buChar char="0"/>
              <a:tabLst/>
              <a:defRPr/>
            </a:pPr>
            <a:endParaRPr lang="en-US" altLang="ja-JP" sz="2400" dirty="0" smtClean="0">
              <a:solidFill>
                <a:schemeClr val="tx1">
                  <a:lumMod val="75000"/>
                  <a:lumOff val="25000"/>
                </a:schemeClr>
              </a:solidFill>
            </a:endParaRPr>
          </a:p>
          <a:p>
            <a:pPr marL="228600" marR="0" lvl="0" indent="-228600" algn="l" defTabSz="457200" rtl="0" eaLnBrk="1" fontAlgn="auto" latinLnBrk="0" hangingPunct="1">
              <a:lnSpc>
                <a:spcPct val="100000"/>
              </a:lnSpc>
              <a:spcBef>
                <a:spcPct val="20000"/>
              </a:spcBef>
              <a:spcAft>
                <a:spcPts val="0"/>
              </a:spcAft>
              <a:buClr>
                <a:schemeClr val="accent1"/>
              </a:buClr>
              <a:buSzPct val="95000"/>
              <a:buFont typeface="Rage Italic" pitchFamily="66" charset="0"/>
              <a:buChar char="0"/>
              <a:tabLst/>
              <a:defRPr/>
            </a:pPr>
            <a:r>
              <a:rPr lang="ja-JP" altLang="en-US" sz="2400" dirty="0" smtClean="0">
                <a:solidFill>
                  <a:schemeClr val="tx1">
                    <a:lumMod val="75000"/>
                    <a:lumOff val="25000"/>
                  </a:schemeClr>
                </a:solidFill>
              </a:rPr>
              <a:t>ロボット</a:t>
            </a:r>
            <a:r>
              <a:rPr lang="ja-JP" altLang="en-US" sz="2400" dirty="0" smtClean="0">
                <a:solidFill>
                  <a:schemeClr val="tx1">
                    <a:lumMod val="75000"/>
                    <a:lumOff val="25000"/>
                  </a:schemeClr>
                </a:solidFill>
              </a:rPr>
              <a:t>が取得した環境情報を用いて，知識空間と呼ばれる空間に動作を決定するために必要な動きの知識を形成</a:t>
            </a:r>
            <a:endParaRPr lang="en-US" altLang="ja-JP" sz="2400" dirty="0" smtClean="0">
              <a:solidFill>
                <a:schemeClr val="tx1">
                  <a:lumMod val="75000"/>
                  <a:lumOff val="25000"/>
                </a:schemeClr>
              </a:solidFill>
            </a:endParaRPr>
          </a:p>
          <a:p>
            <a:pPr marL="228600" marR="0" lvl="0" indent="-228600" algn="l" defTabSz="457200" rtl="0" eaLnBrk="1" fontAlgn="auto" latinLnBrk="0" hangingPunct="1">
              <a:lnSpc>
                <a:spcPct val="100000"/>
              </a:lnSpc>
              <a:spcBef>
                <a:spcPct val="20000"/>
              </a:spcBef>
              <a:spcAft>
                <a:spcPts val="0"/>
              </a:spcAft>
              <a:buClr>
                <a:schemeClr val="accent1"/>
              </a:buClr>
              <a:buSzPct val="95000"/>
              <a:buFont typeface="Rage Italic" pitchFamily="66" charset="0"/>
              <a:buChar char="0"/>
              <a:tabLst/>
              <a:defRPr/>
            </a:pPr>
            <a:r>
              <a:rPr lang="ja-JP" altLang="en-US" sz="2400" dirty="0" smtClean="0">
                <a:solidFill>
                  <a:schemeClr val="tx1">
                    <a:lumMod val="75000"/>
                    <a:lumOff val="25000"/>
                  </a:schemeClr>
                </a:solidFill>
              </a:rPr>
              <a:t>動作生成のたびに環境情報を取り入れながら，知識空間の中でロボットの現状態を表す仮想球を引き込むことで動作の生成を行う手法</a:t>
            </a:r>
            <a:endParaRPr kumimoji="1" lang="en-US" altLang="ja-JP" sz="2400" b="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228600" marR="0" lvl="0" indent="-228600" algn="l" defTabSz="457200" rtl="0" eaLnBrk="1" fontAlgn="auto" latinLnBrk="0" hangingPunct="1">
              <a:lnSpc>
                <a:spcPct val="100000"/>
              </a:lnSpc>
              <a:spcBef>
                <a:spcPct val="20000"/>
              </a:spcBef>
              <a:spcAft>
                <a:spcPts val="0"/>
              </a:spcAft>
              <a:buClr>
                <a:schemeClr val="accent1"/>
              </a:buClr>
              <a:buSzPct val="95000"/>
              <a:buFont typeface="Rage Italic" pitchFamily="66" charset="0"/>
              <a:buChar char="0"/>
              <a:tabLst/>
              <a:defRPr/>
            </a:pPr>
            <a:endParaRPr lang="en-US" altLang="ja-JP" sz="2400" dirty="0">
              <a:solidFill>
                <a:schemeClr val="tx1">
                  <a:lumMod val="75000"/>
                  <a:lumOff val="25000"/>
                </a:schemeClr>
              </a:solidFill>
            </a:endParaRPr>
          </a:p>
          <a:p>
            <a:pPr marL="228600" marR="0" lvl="0" indent="-228600" algn="l" defTabSz="457200" rtl="0" eaLnBrk="1" fontAlgn="auto" latinLnBrk="0" hangingPunct="1">
              <a:lnSpc>
                <a:spcPct val="100000"/>
              </a:lnSpc>
              <a:spcBef>
                <a:spcPct val="20000"/>
              </a:spcBef>
              <a:spcAft>
                <a:spcPts val="0"/>
              </a:spcAft>
              <a:buClr>
                <a:schemeClr val="accent1"/>
              </a:buClr>
              <a:buSzPct val="95000"/>
              <a:buFont typeface="Rage Italic" pitchFamily="66" charset="0"/>
              <a:buChar char="0"/>
              <a:tabLst/>
              <a:defRPr/>
            </a:pPr>
            <a:endParaRPr kumimoji="1" lang="en-US" altLang="ja-JP" sz="2400" b="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228600" marR="0" lvl="0" indent="-228600" algn="l" defTabSz="457200" rtl="0" eaLnBrk="1" fontAlgn="auto" latinLnBrk="0" hangingPunct="1">
              <a:lnSpc>
                <a:spcPct val="100000"/>
              </a:lnSpc>
              <a:spcBef>
                <a:spcPct val="20000"/>
              </a:spcBef>
              <a:spcAft>
                <a:spcPts val="0"/>
              </a:spcAft>
              <a:buClr>
                <a:schemeClr val="accent1"/>
              </a:buClr>
              <a:buSzPct val="95000"/>
              <a:buFont typeface="Rage Italic" pitchFamily="66" charset="0"/>
              <a:buChar char="0"/>
              <a:tabLst/>
              <a:defRPr/>
            </a:pPr>
            <a:endParaRPr lang="en-US" altLang="ja-JP" sz="2400" dirty="0" smtClean="0">
              <a:solidFill>
                <a:schemeClr val="tx1">
                  <a:lumMod val="75000"/>
                  <a:lumOff val="2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43408"/>
            <a:ext cx="8041440" cy="1442674"/>
          </a:xfrm>
        </p:spPr>
        <p:txBody>
          <a:bodyPr/>
          <a:lstStyle/>
          <a:p>
            <a:r>
              <a:rPr kumimoji="1" lang="ja-JP" altLang="en-US" dirty="0" smtClean="0"/>
              <a:t>知識空間</a:t>
            </a:r>
            <a:endParaRPr kumimoji="1" lang="ja-JP" altLang="en-US" dirty="0"/>
          </a:p>
        </p:txBody>
      </p:sp>
      <p:sp>
        <p:nvSpPr>
          <p:cNvPr id="3" name="コンテンツ プレースホルダ 2"/>
          <p:cNvSpPr>
            <a:spLocks noGrp="1"/>
          </p:cNvSpPr>
          <p:nvPr>
            <p:ph idx="1"/>
          </p:nvPr>
        </p:nvSpPr>
        <p:spPr>
          <a:xfrm>
            <a:off x="359532" y="783621"/>
            <a:ext cx="8568952" cy="5184576"/>
          </a:xfrm>
        </p:spPr>
        <p:txBody>
          <a:bodyPr/>
          <a:lstStyle/>
          <a:p>
            <a:r>
              <a:rPr kumimoji="1" lang="ja-JP" altLang="en-US" dirty="0" smtClean="0"/>
              <a:t>時間軸と，</a:t>
            </a:r>
            <a:r>
              <a:rPr lang="ja-JP" altLang="en-US" dirty="0"/>
              <a:t>環境情報</a:t>
            </a:r>
            <a:r>
              <a:rPr lang="en-US" altLang="ja-JP" baseline="-25000" dirty="0" smtClean="0"/>
              <a:t> </a:t>
            </a:r>
            <a:r>
              <a:rPr lang="en-US" altLang="ja-JP" dirty="0" smtClean="0"/>
              <a:t> S</a:t>
            </a:r>
            <a:r>
              <a:rPr lang="en-US" altLang="ja-JP" baseline="-25000" dirty="0" smtClean="0"/>
              <a:t>1</a:t>
            </a:r>
            <a:r>
              <a:rPr lang="en-US" altLang="ja-JP" dirty="0" smtClean="0"/>
              <a:t>,</a:t>
            </a:r>
            <a:r>
              <a:rPr lang="ja-JP" altLang="en-US" dirty="0" smtClean="0"/>
              <a:t>･･･</a:t>
            </a:r>
            <a:r>
              <a:rPr lang="en-US" altLang="ja-JP" dirty="0" err="1" smtClean="0"/>
              <a:t>S</a:t>
            </a:r>
            <a:r>
              <a:rPr lang="en-US" altLang="ja-JP" baseline="-25000" dirty="0" err="1" smtClean="0"/>
              <a:t>n</a:t>
            </a:r>
            <a:r>
              <a:rPr lang="ja-JP" altLang="en-US" dirty="0" smtClean="0"/>
              <a:t> で構成</a:t>
            </a:r>
            <a:endParaRPr lang="en-US" altLang="ja-JP" dirty="0" smtClean="0"/>
          </a:p>
          <a:p>
            <a:r>
              <a:rPr lang="ja-JP" altLang="en-US" dirty="0" smtClean="0"/>
              <a:t>セル：ロボットの状態で区切られる範囲</a:t>
            </a:r>
            <a:endParaRPr lang="en-US" altLang="ja-JP" dirty="0" smtClean="0"/>
          </a:p>
          <a:p>
            <a:r>
              <a:rPr lang="ja-JP" altLang="en-US" dirty="0" smtClean="0"/>
              <a:t>仮想球：ロボットの現状態を表す</a:t>
            </a:r>
            <a:endParaRPr lang="en-US" altLang="ja-JP" dirty="0" smtClean="0"/>
          </a:p>
          <a:p>
            <a:r>
              <a:rPr lang="ja-JP" altLang="en-US" dirty="0" smtClean="0"/>
              <a:t>選択頻度：動作を軌跡と見た場合のセル付近を通る頻度</a:t>
            </a:r>
            <a:endParaRPr lang="en-US" altLang="ja-JP" dirty="0" smtClean="0"/>
          </a:p>
          <a:p>
            <a:pPr>
              <a:buFont typeface="Wingdings" panose="05000000000000000000" pitchFamily="2" charset="2"/>
              <a:buChar char="n"/>
            </a:pPr>
            <a:r>
              <a:rPr lang="ja-JP" altLang="en-US" dirty="0" smtClean="0"/>
              <a:t>仮想球が選択</a:t>
            </a:r>
            <a:r>
              <a:rPr lang="ja-JP" altLang="en-US" dirty="0"/>
              <a:t>頻度の高いセルから引き込まれることで動作を</a:t>
            </a:r>
            <a:r>
              <a:rPr lang="ja-JP" altLang="en-US" dirty="0" smtClean="0"/>
              <a:t>生成，これにより状況に応じた動作が生成可能となる</a:t>
            </a:r>
            <a:endParaRPr lang="en-US" altLang="ja-JP" dirty="0"/>
          </a:p>
          <a:p>
            <a:endParaRPr lang="en-US" altLang="ja-JP" dirty="0" smtClean="0"/>
          </a:p>
        </p:txBody>
      </p:sp>
      <p:grpSp>
        <p:nvGrpSpPr>
          <p:cNvPr id="4" name="グループ化 3"/>
          <p:cNvGrpSpPr/>
          <p:nvPr/>
        </p:nvGrpSpPr>
        <p:grpSpPr>
          <a:xfrm>
            <a:off x="291918" y="4042018"/>
            <a:ext cx="4540262" cy="2275183"/>
            <a:chOff x="669726" y="3786338"/>
            <a:chExt cx="7925844" cy="2326772"/>
          </a:xfrm>
        </p:grpSpPr>
        <p:grpSp>
          <p:nvGrpSpPr>
            <p:cNvPr id="5" name="グループ化 3"/>
            <p:cNvGrpSpPr/>
            <p:nvPr/>
          </p:nvGrpSpPr>
          <p:grpSpPr>
            <a:xfrm>
              <a:off x="669726" y="3786338"/>
              <a:ext cx="7925844" cy="2326772"/>
              <a:chOff x="669726" y="3786338"/>
              <a:chExt cx="7925844" cy="2326772"/>
            </a:xfrm>
          </p:grpSpPr>
          <p:sp>
            <p:nvSpPr>
              <p:cNvPr id="7" name="テキスト ボックス 6"/>
              <p:cNvSpPr txBox="1"/>
              <p:nvPr/>
            </p:nvSpPr>
            <p:spPr>
              <a:xfrm>
                <a:off x="7399952" y="5490391"/>
                <a:ext cx="1195618" cy="331830"/>
              </a:xfrm>
              <a:prstGeom prst="rect">
                <a:avLst/>
              </a:prstGeom>
              <a:noFill/>
            </p:spPr>
            <p:txBody>
              <a:bodyPr wrap="square" rtlCol="0">
                <a:spAutoFit/>
              </a:bodyPr>
              <a:lstStyle/>
              <a:p>
                <a:r>
                  <a:rPr lang="ja-JP" altLang="en-US" sz="1600" dirty="0" smtClean="0">
                    <a:ea typeface="ＭＳ Ｐゴシック" pitchFamily="50" charset="-128"/>
                  </a:rPr>
                  <a:t>セル</a:t>
                </a:r>
                <a:endParaRPr kumimoji="1" lang="ja-JP" altLang="en-US" sz="1600" dirty="0">
                  <a:latin typeface="ＭＳ Ｐゴシック" pitchFamily="50" charset="-128"/>
                  <a:ea typeface="ＭＳ Ｐゴシック" pitchFamily="50" charset="-128"/>
                </a:endParaRPr>
              </a:p>
            </p:txBody>
          </p:sp>
          <p:grpSp>
            <p:nvGrpSpPr>
              <p:cNvPr id="8" name="グループ化 2"/>
              <p:cNvGrpSpPr/>
              <p:nvPr/>
            </p:nvGrpSpPr>
            <p:grpSpPr>
              <a:xfrm>
                <a:off x="669726" y="3786338"/>
                <a:ext cx="7219531" cy="2326772"/>
                <a:chOff x="669726" y="3786338"/>
                <a:chExt cx="7219531" cy="2326772"/>
              </a:xfrm>
            </p:grpSpPr>
            <mc:AlternateContent xmlns:mc="http://schemas.openxmlformats.org/markup-compatibility/2006" xmlns:a14="http://schemas.microsoft.com/office/drawing/2010/main">
              <mc:Choice Requires="a14">
                <p:sp>
                  <p:nvSpPr>
                    <p:cNvPr id="144" name="テキスト ボックス 143"/>
                    <p:cNvSpPr txBox="1"/>
                    <p:nvPr/>
                  </p:nvSpPr>
                  <p:spPr>
                    <a:xfrm>
                      <a:off x="2664619" y="3820195"/>
                      <a:ext cx="4971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a:ea typeface="ＭＳ Ｐゴシック" pitchFamily="50" charset="-128"/>
                                  </a:rPr>
                                </m:ctrlPr>
                              </m:sSubPr>
                              <m:e>
                                <m:r>
                                  <a:rPr kumimoji="1" lang="en-US" altLang="ja-JP" b="1" i="1" smtClean="0">
                                    <a:latin typeface="Cambria Math"/>
                                    <a:ea typeface="ＭＳ Ｐゴシック" pitchFamily="50" charset="-128"/>
                                  </a:rPr>
                                  <m:t>𝑺</m:t>
                                </m:r>
                              </m:e>
                              <m:sub>
                                <m:r>
                                  <a:rPr kumimoji="1" lang="en-US" altLang="ja-JP" b="1" i="1" smtClean="0">
                                    <a:latin typeface="Cambria Math"/>
                                    <a:ea typeface="ＭＳ Ｐゴシック" pitchFamily="50" charset="-128"/>
                                  </a:rPr>
                                  <m:t>𝟐</m:t>
                                </m:r>
                              </m:sub>
                            </m:sSub>
                          </m:oMath>
                        </m:oMathPara>
                      </a14:m>
                      <a:endParaRPr kumimoji="1" lang="ja-JP" altLang="en-US" b="1" dirty="0">
                        <a:latin typeface="ＭＳ Ｐゴシック" pitchFamily="50" charset="-128"/>
                        <a:ea typeface="ＭＳ Ｐゴシック" pitchFamily="50" charset="-128"/>
                      </a:endParaRPr>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2664619" y="3820195"/>
                      <a:ext cx="497187" cy="369332"/>
                    </a:xfrm>
                    <a:prstGeom prst="rect">
                      <a:avLst/>
                    </a:prstGeom>
                    <a:blipFill rotWithShape="1">
                      <a:blip r:embed="rId2" cstate="print"/>
                      <a:stretch>
                        <a:fillRect r="-38298" b="-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1" name="テキスト ボックス 160"/>
                    <p:cNvSpPr txBox="1"/>
                    <p:nvPr/>
                  </p:nvSpPr>
                  <p:spPr>
                    <a:xfrm>
                      <a:off x="1714111" y="3786338"/>
                      <a:ext cx="49718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a:ea typeface="ＭＳ Ｐゴシック" pitchFamily="50" charset="-128"/>
                                  </a:rPr>
                                </m:ctrlPr>
                              </m:sSubPr>
                              <m:e>
                                <m:r>
                                  <a:rPr kumimoji="1" lang="en-US" altLang="ja-JP" b="1" i="1" smtClean="0">
                                    <a:latin typeface="Cambria Math"/>
                                    <a:ea typeface="ＭＳ Ｐゴシック" pitchFamily="50" charset="-128"/>
                                  </a:rPr>
                                  <m:t>𝑺</m:t>
                                </m:r>
                              </m:e>
                              <m:sub>
                                <m:r>
                                  <a:rPr kumimoji="1" lang="en-US" altLang="ja-JP" b="1" i="1" smtClean="0">
                                    <a:latin typeface="Cambria Math"/>
                                    <a:ea typeface="ＭＳ Ｐゴシック" pitchFamily="50" charset="-128"/>
                                  </a:rPr>
                                  <m:t>𝟑</m:t>
                                </m:r>
                              </m:sub>
                            </m:sSub>
                          </m:oMath>
                        </m:oMathPara>
                      </a14:m>
                      <a:endParaRPr kumimoji="1" lang="ja-JP" altLang="en-US" b="1" dirty="0">
                        <a:latin typeface="ＭＳ Ｐゴシック" pitchFamily="50" charset="-128"/>
                        <a:ea typeface="ＭＳ Ｐゴシック" pitchFamily="50" charset="-128"/>
                      </a:endParaRPr>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1714111" y="3786338"/>
                      <a:ext cx="497188" cy="369332"/>
                    </a:xfrm>
                    <a:prstGeom prst="rect">
                      <a:avLst/>
                    </a:prstGeom>
                    <a:blipFill rotWithShape="1">
                      <a:blip r:embed="rId3" cstate="print"/>
                      <a:stretch>
                        <a:fillRect r="-36170" b="-508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2" name="テキスト ボックス 161"/>
                    <p:cNvSpPr txBox="1"/>
                    <p:nvPr/>
                  </p:nvSpPr>
                  <p:spPr>
                    <a:xfrm>
                      <a:off x="669726" y="3853485"/>
                      <a:ext cx="5052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a:ea typeface="ＭＳ Ｐゴシック" pitchFamily="50" charset="-128"/>
                                  </a:rPr>
                                </m:ctrlPr>
                              </m:sSubPr>
                              <m:e>
                                <m:r>
                                  <a:rPr kumimoji="1" lang="en-US" altLang="ja-JP" b="1" i="1" smtClean="0">
                                    <a:latin typeface="Cambria Math"/>
                                    <a:ea typeface="ＭＳ Ｐゴシック" pitchFamily="50" charset="-128"/>
                                  </a:rPr>
                                  <m:t>𝑺</m:t>
                                </m:r>
                              </m:e>
                              <m:sub>
                                <m:r>
                                  <a:rPr kumimoji="1" lang="en-US" altLang="ja-JP" b="1" i="1" smtClean="0">
                                    <a:latin typeface="Cambria Math"/>
                                    <a:ea typeface="ＭＳ Ｐゴシック" pitchFamily="50" charset="-128"/>
                                  </a:rPr>
                                  <m:t>𝒏</m:t>
                                </m:r>
                              </m:sub>
                            </m:sSub>
                          </m:oMath>
                        </m:oMathPara>
                      </a14:m>
                      <a:endParaRPr kumimoji="1" lang="ja-JP" altLang="en-US" b="1" dirty="0">
                        <a:latin typeface="ＭＳ Ｐゴシック" pitchFamily="50" charset="-128"/>
                        <a:ea typeface="ＭＳ Ｐゴシック" pitchFamily="50" charset="-128"/>
                      </a:endParaRPr>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669726" y="3853485"/>
                      <a:ext cx="505205" cy="369332"/>
                    </a:xfrm>
                    <a:prstGeom prst="rect">
                      <a:avLst/>
                    </a:prstGeom>
                    <a:blipFill rotWithShape="1">
                      <a:blip r:embed="rId4" cstate="print"/>
                      <a:stretch>
                        <a:fillRect r="-31915" b="-169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9" name="正方形/長方形 58"/>
                    <p:cNvSpPr/>
                    <p:nvPr/>
                  </p:nvSpPr>
                  <p:spPr>
                    <a:xfrm>
                      <a:off x="3352058" y="4165912"/>
                      <a:ext cx="48436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b="1" i="1">
                                    <a:latin typeface="Cambria Math"/>
                                    <a:ea typeface="ＭＳ Ｐゴシック" pitchFamily="50" charset="-128"/>
                                  </a:rPr>
                                </m:ctrlPr>
                              </m:sSubPr>
                              <m:e>
                                <m:r>
                                  <a:rPr lang="en-US" altLang="ja-JP" b="1" i="1">
                                    <a:latin typeface="Cambria Math"/>
                                    <a:ea typeface="ＭＳ Ｐゴシック" pitchFamily="50" charset="-128"/>
                                  </a:rPr>
                                  <m:t>𝑺</m:t>
                                </m:r>
                              </m:e>
                              <m:sub>
                                <m:r>
                                  <a:rPr lang="en-US" altLang="ja-JP" b="1" i="1">
                                    <a:latin typeface="Cambria Math"/>
                                    <a:ea typeface="ＭＳ Ｐゴシック" pitchFamily="50" charset="-128"/>
                                  </a:rPr>
                                  <m:t>𝟏</m:t>
                                </m:r>
                              </m:sub>
                            </m:sSub>
                          </m:oMath>
                        </m:oMathPara>
                      </a14:m>
                      <a:endParaRPr lang="ja-JP" altLang="en-US" dirty="0"/>
                    </a:p>
                  </p:txBody>
                </p:sp>
              </mc:Choice>
              <mc:Fallback xmlns="">
                <p:sp>
                  <p:nvSpPr>
                    <p:cNvPr id="14" name="正方形/長方形 13"/>
                    <p:cNvSpPr>
                      <a:spLocks noRot="1" noChangeAspect="1" noMove="1" noResize="1" noEditPoints="1" noAdjustHandles="1" noChangeArrowheads="1" noChangeShapeType="1" noTextEdit="1"/>
                    </p:cNvSpPr>
                    <p:nvPr/>
                  </p:nvSpPr>
                  <p:spPr>
                    <a:xfrm>
                      <a:off x="3352058" y="4165912"/>
                      <a:ext cx="484363" cy="369332"/>
                    </a:xfrm>
                    <a:prstGeom prst="rect">
                      <a:avLst/>
                    </a:prstGeom>
                    <a:blipFill rotWithShape="1">
                      <a:blip r:embed="rId5" cstate="print"/>
                      <a:stretch>
                        <a:fillRect r="-42222" b="-3390"/>
                      </a:stretch>
                    </a:blipFill>
                  </p:spPr>
                  <p:txBody>
                    <a:bodyPr/>
                    <a:lstStyle/>
                    <a:p>
                      <a:r>
                        <a:rPr lang="ja-JP" altLang="en-US">
                          <a:noFill/>
                        </a:rPr>
                        <a:t> </a:t>
                      </a:r>
                    </a:p>
                  </p:txBody>
                </p:sp>
              </mc:Fallback>
            </mc:AlternateContent>
            <p:grpSp>
              <p:nvGrpSpPr>
                <p:cNvPr id="15" name="グループ化 56"/>
                <p:cNvGrpSpPr/>
                <p:nvPr/>
              </p:nvGrpSpPr>
              <p:grpSpPr>
                <a:xfrm>
                  <a:off x="669726" y="4035708"/>
                  <a:ext cx="7219531" cy="2077402"/>
                  <a:chOff x="1598129" y="4016960"/>
                  <a:chExt cx="6502264" cy="2077402"/>
                </a:xfrm>
              </p:grpSpPr>
              <p:grpSp>
                <p:nvGrpSpPr>
                  <p:cNvPr id="19" name="グループ化 46"/>
                  <p:cNvGrpSpPr/>
                  <p:nvPr/>
                </p:nvGrpSpPr>
                <p:grpSpPr>
                  <a:xfrm>
                    <a:off x="1598129" y="4016960"/>
                    <a:ext cx="6502264" cy="2077402"/>
                    <a:chOff x="1598129" y="4016960"/>
                    <a:chExt cx="6502264" cy="2077402"/>
                  </a:xfrm>
                </p:grpSpPr>
                <p:grpSp>
                  <p:nvGrpSpPr>
                    <p:cNvPr id="21" name="グループ化 87"/>
                    <p:cNvGrpSpPr/>
                    <p:nvPr/>
                  </p:nvGrpSpPr>
                  <p:grpSpPr>
                    <a:xfrm>
                      <a:off x="1598129" y="4016960"/>
                      <a:ext cx="6502264" cy="2077402"/>
                      <a:chOff x="2332792" y="2348882"/>
                      <a:chExt cx="4940926" cy="3118664"/>
                    </a:xfrm>
                  </p:grpSpPr>
                  <p:grpSp>
                    <p:nvGrpSpPr>
                      <p:cNvPr id="23" name="グループ化 88"/>
                      <p:cNvGrpSpPr/>
                      <p:nvPr/>
                    </p:nvGrpSpPr>
                    <p:grpSpPr>
                      <a:xfrm>
                        <a:off x="2500044" y="3045192"/>
                        <a:ext cx="4773674" cy="2405125"/>
                        <a:chOff x="2500044" y="3045192"/>
                        <a:chExt cx="4773674" cy="2405125"/>
                      </a:xfrm>
                    </p:grpSpPr>
                    <p:grpSp>
                      <p:nvGrpSpPr>
                        <p:cNvPr id="27" name="グループ化 99"/>
                        <p:cNvGrpSpPr/>
                        <p:nvPr/>
                      </p:nvGrpSpPr>
                      <p:grpSpPr>
                        <a:xfrm>
                          <a:off x="2500044" y="3045192"/>
                          <a:ext cx="4773674" cy="2405125"/>
                          <a:chOff x="971600" y="3781106"/>
                          <a:chExt cx="4773674" cy="2405125"/>
                        </a:xfrm>
                      </p:grpSpPr>
                      <p:cxnSp>
                        <p:nvCxnSpPr>
                          <p:cNvPr id="30" name="直線矢印コネクタ 29"/>
                          <p:cNvCxnSpPr/>
                          <p:nvPr/>
                        </p:nvCxnSpPr>
                        <p:spPr>
                          <a:xfrm>
                            <a:off x="1495417" y="5517232"/>
                            <a:ext cx="3253424" cy="45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V="1">
                            <a:off x="971600" y="3781109"/>
                            <a:ext cx="1999981" cy="23675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V="1">
                            <a:off x="1259632" y="3781107"/>
                            <a:ext cx="1999981" cy="2367515"/>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V="1">
                            <a:off x="1547664" y="3781106"/>
                            <a:ext cx="1999981" cy="2367515"/>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V="1">
                            <a:off x="1763688" y="3801496"/>
                            <a:ext cx="1999981" cy="2367515"/>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V="1">
                            <a:off x="2051720" y="3801495"/>
                            <a:ext cx="1999981" cy="2367515"/>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V="1">
                            <a:off x="2339752" y="3801496"/>
                            <a:ext cx="1999981" cy="2367515"/>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flipV="1">
                            <a:off x="2627784" y="3818716"/>
                            <a:ext cx="1999981" cy="2367515"/>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V="1">
                            <a:off x="2898609" y="3818716"/>
                            <a:ext cx="1999981" cy="2367515"/>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3227216" y="3781108"/>
                            <a:ext cx="1999981" cy="2367515"/>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V="1">
                            <a:off x="3745293" y="3809090"/>
                            <a:ext cx="1999981" cy="2367515"/>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flipV="1">
                            <a:off x="3447754" y="3818716"/>
                            <a:ext cx="1999981" cy="2367515"/>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1665943" y="5313724"/>
                            <a:ext cx="2952328" cy="0"/>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1863578" y="5085184"/>
                            <a:ext cx="2952328" cy="0"/>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直線矢印コネクタ 43"/>
                          <p:cNvCxnSpPr/>
                          <p:nvPr/>
                        </p:nvCxnSpPr>
                        <p:spPr>
                          <a:xfrm>
                            <a:off x="2071481" y="4869160"/>
                            <a:ext cx="2952328" cy="0"/>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2259622" y="4653136"/>
                            <a:ext cx="2952328" cy="0"/>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2432879" y="4437112"/>
                            <a:ext cx="2952328" cy="0"/>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2627784" y="4221088"/>
                            <a:ext cx="2952328" cy="0"/>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2792946" y="4005064"/>
                            <a:ext cx="2952328" cy="0"/>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8" name="直線矢印コネクタ 27"/>
                        <p:cNvCxnSpPr/>
                        <p:nvPr/>
                      </p:nvCxnSpPr>
                      <p:spPr>
                        <a:xfrm>
                          <a:off x="2870561" y="4958319"/>
                          <a:ext cx="2952328" cy="0"/>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2710306" y="5146854"/>
                          <a:ext cx="2952328" cy="0"/>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4" name="直線矢印コネクタ 23"/>
                      <p:cNvCxnSpPr/>
                      <p:nvPr/>
                    </p:nvCxnSpPr>
                    <p:spPr>
                      <a:xfrm flipV="1">
                        <a:off x="2758681" y="2544350"/>
                        <a:ext cx="1215752" cy="28561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V="1">
                        <a:off x="2903456" y="2348882"/>
                        <a:ext cx="628460" cy="31186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H="1" flipV="1">
                        <a:off x="2332792" y="2534232"/>
                        <a:ext cx="920309" cy="286239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4" name="テキスト ボックス 43"/>
                        <p:cNvSpPr txBox="1"/>
                        <p:nvPr/>
                      </p:nvSpPr>
                      <p:spPr>
                        <a:xfrm rot="21239406">
                          <a:off x="2026122" y="4293520"/>
                          <a:ext cx="686242" cy="5731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ja-JP" altLang="en-US" sz="3200" i="1" smtClean="0">
                                    <a:latin typeface="Cambria Math"/>
                                  </a:rPr>
                                  <m:t>⋯</m:t>
                                </m:r>
                              </m:oMath>
                            </m:oMathPara>
                          </a14:m>
                          <a:endParaRPr kumimoji="1" lang="ja-JP" altLang="en-US" sz="3200" dirty="0"/>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rot="21239406">
                          <a:off x="2026122" y="4293520"/>
                          <a:ext cx="686242" cy="573160"/>
                        </a:xfrm>
                        <a:prstGeom prst="rect">
                          <a:avLst/>
                        </a:prstGeom>
                        <a:blipFill rotWithShape="1">
                          <a:blip r:embed="rId6" cstate="print"/>
                          <a:stretch>
                            <a:fillRect/>
                          </a:stretch>
                        </a:blipFill>
                      </p:spPr>
                      <p:txBody>
                        <a:bodyPr/>
                        <a:lstStyle/>
                        <a:p>
                          <a:r>
                            <a:rPr lang="ja-JP" altLang="en-US">
                              <a:noFill/>
                            </a:rPr>
                            <a:t> </a:t>
                          </a:r>
                        </a:p>
                      </p:txBody>
                    </p:sp>
                  </mc:Fallback>
                </mc:AlternateContent>
              </p:grpSp>
              <p:sp>
                <p:nvSpPr>
                  <p:cNvPr id="17" name="平行四辺形 16"/>
                  <p:cNvSpPr/>
                  <p:nvPr/>
                </p:nvSpPr>
                <p:spPr>
                  <a:xfrm>
                    <a:off x="5794601" y="4627549"/>
                    <a:ext cx="568409" cy="143898"/>
                  </a:xfrm>
                  <a:prstGeom prst="parallelogram">
                    <a:avLst>
                      <a:gd name="adj" fmla="val 10539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6" name="円/楕円 5"/>
            <p:cNvSpPr>
              <a:spLocks noChangeAspect="1"/>
            </p:cNvSpPr>
            <p:nvPr/>
          </p:nvSpPr>
          <p:spPr>
            <a:xfrm>
              <a:off x="5576374" y="4634317"/>
              <a:ext cx="189453" cy="153483"/>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9" name="テキスト ボックス 48"/>
          <p:cNvSpPr txBox="1"/>
          <p:nvPr/>
        </p:nvSpPr>
        <p:spPr>
          <a:xfrm>
            <a:off x="742041" y="6317201"/>
            <a:ext cx="3041321" cy="338554"/>
          </a:xfrm>
          <a:prstGeom prst="rect">
            <a:avLst/>
          </a:prstGeom>
          <a:noFill/>
        </p:spPr>
        <p:txBody>
          <a:bodyPr wrap="square" rtlCol="0">
            <a:spAutoFit/>
          </a:bodyPr>
          <a:lstStyle/>
          <a:p>
            <a:r>
              <a:rPr lang="ja-JP" altLang="en-US" sz="1600" dirty="0" smtClean="0">
                <a:latin typeface="ＭＳ Ｐゴシック" pitchFamily="50" charset="-128"/>
                <a:ea typeface="ＭＳ Ｐゴシック" pitchFamily="50" charset="-128"/>
              </a:rPr>
              <a:t>複数センサの多次元知識空間</a:t>
            </a:r>
            <a:endParaRPr kumimoji="1" lang="ja-JP" altLang="en-US" sz="1600" dirty="0">
              <a:latin typeface="ＭＳ Ｐゴシック" pitchFamily="50" charset="-128"/>
              <a:ea typeface="ＭＳ Ｐゴシック" pitchFamily="50" charset="-128"/>
            </a:endParaRPr>
          </a:p>
        </p:txBody>
      </p:sp>
      <p:sp>
        <p:nvSpPr>
          <p:cNvPr id="53" name="Text Box 26"/>
          <p:cNvSpPr txBox="1">
            <a:spLocks noChangeArrowheads="1"/>
          </p:cNvSpPr>
          <p:nvPr/>
        </p:nvSpPr>
        <p:spPr bwMode="auto">
          <a:xfrm>
            <a:off x="3326508" y="5870526"/>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smtClean="0"/>
              <a:t>時間</a:t>
            </a:r>
            <a:endParaRPr lang="en-US" altLang="ja-JP" dirty="0"/>
          </a:p>
        </p:txBody>
      </p:sp>
      <p:sp>
        <p:nvSpPr>
          <p:cNvPr id="54" name="テキスト ボックス 53"/>
          <p:cNvSpPr txBox="1"/>
          <p:nvPr/>
        </p:nvSpPr>
        <p:spPr>
          <a:xfrm>
            <a:off x="3995614" y="4365700"/>
            <a:ext cx="936104" cy="338554"/>
          </a:xfrm>
          <a:prstGeom prst="rect">
            <a:avLst/>
          </a:prstGeom>
          <a:noFill/>
        </p:spPr>
        <p:txBody>
          <a:bodyPr wrap="square" rtlCol="0">
            <a:spAutoFit/>
          </a:bodyPr>
          <a:lstStyle/>
          <a:p>
            <a:r>
              <a:rPr lang="ja-JP" altLang="en-US" sz="1600" dirty="0" smtClean="0">
                <a:ea typeface="ＭＳ Ｐゴシック" pitchFamily="50" charset="-128"/>
              </a:rPr>
              <a:t>仮想球</a:t>
            </a:r>
            <a:endParaRPr kumimoji="1" lang="ja-JP" altLang="en-US" sz="1600" dirty="0">
              <a:latin typeface="ＭＳ Ｐゴシック" pitchFamily="50" charset="-128"/>
              <a:ea typeface="ＭＳ Ｐゴシック" pitchFamily="50" charset="-128"/>
            </a:endParaRPr>
          </a:p>
        </p:txBody>
      </p:sp>
      <p:pic>
        <p:nvPicPr>
          <p:cNvPr id="4098" name="Picture 2" descr="E:\中間発表\sentakuhin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0032" y="3585138"/>
            <a:ext cx="3896746" cy="2708431"/>
          </a:xfrm>
          <a:prstGeom prst="rect">
            <a:avLst/>
          </a:prstGeom>
          <a:noFill/>
          <a:extLst>
            <a:ext uri="{909E8E84-426E-40DD-AFC4-6F175D3DCCD1}">
              <a14:hiddenFill xmlns:a14="http://schemas.microsoft.com/office/drawing/2010/main">
                <a:solidFill>
                  <a:srgbClr val="FFFFFF"/>
                </a:solidFill>
              </a14:hiddenFill>
            </a:ext>
          </a:extLst>
        </p:spPr>
      </p:pic>
      <p:sp>
        <p:nvSpPr>
          <p:cNvPr id="170" name="円/楕円 169"/>
          <p:cNvSpPr>
            <a:spLocks noChangeAspect="1"/>
          </p:cNvSpPr>
          <p:nvPr/>
        </p:nvSpPr>
        <p:spPr>
          <a:xfrm>
            <a:off x="5652120" y="5039839"/>
            <a:ext cx="108527" cy="15008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a:stCxn id="6" idx="6"/>
          </p:cNvCxnSpPr>
          <p:nvPr/>
        </p:nvCxnSpPr>
        <p:spPr>
          <a:xfrm flipV="1">
            <a:off x="3211183" y="4704254"/>
            <a:ext cx="1078147" cy="241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a:endCxn id="170" idx="2"/>
          </p:cNvCxnSpPr>
          <p:nvPr/>
        </p:nvCxnSpPr>
        <p:spPr>
          <a:xfrm>
            <a:off x="4466426" y="4716164"/>
            <a:ext cx="1185694" cy="3987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a:stCxn id="17" idx="3"/>
            <a:endCxn id="7" idx="1"/>
          </p:cNvCxnSpPr>
          <p:nvPr/>
        </p:nvCxnSpPr>
        <p:spPr>
          <a:xfrm>
            <a:off x="3067630" y="5023618"/>
            <a:ext cx="1079649" cy="8469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6" name="直線コネクタ 4095"/>
          <p:cNvCxnSpPr/>
          <p:nvPr/>
        </p:nvCxnSpPr>
        <p:spPr>
          <a:xfrm flipV="1">
            <a:off x="4644008" y="5160223"/>
            <a:ext cx="756599" cy="5774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5" name="テキスト ボックス 174"/>
          <p:cNvSpPr txBox="1"/>
          <p:nvPr/>
        </p:nvSpPr>
        <p:spPr>
          <a:xfrm>
            <a:off x="5015776" y="6194090"/>
            <a:ext cx="3041321" cy="584775"/>
          </a:xfrm>
          <a:prstGeom prst="rect">
            <a:avLst/>
          </a:prstGeom>
          <a:noFill/>
        </p:spPr>
        <p:txBody>
          <a:bodyPr wrap="square" rtlCol="0">
            <a:spAutoFit/>
          </a:bodyPr>
          <a:lstStyle/>
          <a:p>
            <a:r>
              <a:rPr kumimoji="1" lang="ja-JP" altLang="en-US" sz="1600" dirty="0" smtClean="0">
                <a:latin typeface="ＭＳ Ｐゴシック" pitchFamily="50" charset="-128"/>
                <a:ea typeface="ＭＳ Ｐゴシック" pitchFamily="50" charset="-128"/>
              </a:rPr>
              <a:t>選択頻度の高いセルへの，状態の引き込みによって動作を生成</a:t>
            </a:r>
            <a:endParaRPr kumimoji="1" lang="ja-JP" altLang="en-US" sz="1600" dirty="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1159004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024" y="332656"/>
            <a:ext cx="9217024" cy="2060848"/>
          </a:xfrm>
        </p:spPr>
        <p:txBody>
          <a:bodyPr/>
          <a:lstStyle/>
          <a:p>
            <a:r>
              <a:rPr kumimoji="1" lang="ja-JP" altLang="en-US" dirty="0" smtClean="0"/>
              <a:t>先行研究</a:t>
            </a:r>
            <a:r>
              <a:rPr kumimoji="1" lang="en-US" altLang="ja-JP" dirty="0" smtClean="0"/>
              <a:t>:Motion </a:t>
            </a:r>
            <a:r>
              <a:rPr kumimoji="1" lang="en-US" altLang="ja-JP" dirty="0" err="1" smtClean="0"/>
              <a:t>SpaceTS</a:t>
            </a:r>
            <a:r>
              <a:rPr kumimoji="1" lang="en-US" altLang="ja-JP" dirty="0" smtClean="0"/>
              <a:t/>
            </a:r>
            <a:br>
              <a:rPr kumimoji="1" lang="en-US" altLang="ja-JP" dirty="0" smtClean="0"/>
            </a:br>
            <a:r>
              <a:rPr kumimoji="1" lang="en-US" altLang="ja-JP" dirty="0" smtClean="0"/>
              <a:t>                        </a:t>
            </a:r>
            <a:r>
              <a:rPr kumimoji="1" lang="ja-JP" altLang="en-US" dirty="0" smtClean="0"/>
              <a:t>（</a:t>
            </a:r>
            <a:r>
              <a:rPr kumimoji="1" lang="en-US" altLang="ja-JP" dirty="0" smtClean="0"/>
              <a:t>Time </a:t>
            </a:r>
            <a:r>
              <a:rPr kumimoji="1" lang="en-US" altLang="ja-JP" dirty="0" err="1" smtClean="0"/>
              <a:t>Subsitution</a:t>
            </a:r>
            <a:r>
              <a:rPr kumimoji="1" lang="ja-JP" altLang="en-US" dirty="0" smtClean="0"/>
              <a:t>）</a:t>
            </a:r>
            <a:endParaRPr kumimoji="1" lang="ja-JP" altLang="en-US" dirty="0"/>
          </a:p>
        </p:txBody>
      </p:sp>
      <p:sp>
        <p:nvSpPr>
          <p:cNvPr id="3" name="コンテンツ プレースホルダー 2"/>
          <p:cNvSpPr>
            <a:spLocks noGrp="1"/>
          </p:cNvSpPr>
          <p:nvPr>
            <p:ph idx="1"/>
          </p:nvPr>
        </p:nvSpPr>
        <p:spPr>
          <a:xfrm>
            <a:off x="827584" y="2425067"/>
            <a:ext cx="7467600" cy="4432933"/>
          </a:xfrm>
        </p:spPr>
        <p:txBody>
          <a:bodyPr>
            <a:normAutofit/>
          </a:bodyPr>
          <a:lstStyle/>
          <a:p>
            <a:r>
              <a:rPr lang="ja-JP" altLang="en-US" dirty="0" smtClean="0"/>
              <a:t>知識空間から時間軸を取り除くことで，</a:t>
            </a:r>
            <a:r>
              <a:rPr lang="en-US" altLang="ja-JP" dirty="0" smtClean="0"/>
              <a:t>Motion Space</a:t>
            </a:r>
            <a:r>
              <a:rPr lang="ja-JP" altLang="en-US" dirty="0" smtClean="0"/>
              <a:t>が抱える問題を解消した手法</a:t>
            </a:r>
            <a:endParaRPr lang="en-US" altLang="ja-JP" dirty="0" smtClean="0"/>
          </a:p>
          <a:p>
            <a:pPr>
              <a:buNone/>
            </a:pPr>
            <a:endParaRPr lang="en-US" altLang="ja-JP" dirty="0" smtClean="0"/>
          </a:p>
          <a:p>
            <a:r>
              <a:rPr lang="ja-JP" altLang="en-US" dirty="0" smtClean="0"/>
              <a:t>ロボットが得た環境情報の時間微分を知識化に用いることで，知識空間に時間を抽象化した情報を取り入れる</a:t>
            </a:r>
            <a:endParaRPr lang="en-US" altLang="ja-JP" dirty="0" smtClean="0"/>
          </a:p>
          <a:p>
            <a:endParaRPr lang="en-US" altLang="ja-JP" dirty="0" smtClean="0"/>
          </a:p>
        </p:txBody>
      </p:sp>
    </p:spTree>
    <p:extLst>
      <p:ext uri="{BB962C8B-B14F-4D97-AF65-F5344CB8AC3E}">
        <p14:creationId xmlns:p14="http://schemas.microsoft.com/office/powerpoint/2010/main" val="2761064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4788024" y="5517232"/>
            <a:ext cx="1872208" cy="360040"/>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6732240" y="4941168"/>
            <a:ext cx="1080120" cy="432048"/>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5004048" y="4293096"/>
            <a:ext cx="1080120" cy="432048"/>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4932040" y="3068960"/>
            <a:ext cx="1368152" cy="432048"/>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932040" y="2276872"/>
            <a:ext cx="1152128" cy="50405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7308304" y="1628800"/>
            <a:ext cx="1080120" cy="360040"/>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4932040" y="1556792"/>
            <a:ext cx="1152128" cy="50405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611560" y="188964"/>
            <a:ext cx="8041440" cy="1442674"/>
          </a:xfrm>
        </p:spPr>
        <p:txBody>
          <a:bodyPr/>
          <a:lstStyle/>
          <a:p>
            <a:r>
              <a:rPr kumimoji="1" lang="en-US" altLang="ja-JP" dirty="0" smtClean="0"/>
              <a:t>Motion </a:t>
            </a:r>
            <a:r>
              <a:rPr kumimoji="1" lang="en-US" altLang="ja-JP" dirty="0" err="1" smtClean="0"/>
              <a:t>SpaceTS</a:t>
            </a:r>
            <a:r>
              <a:rPr kumimoji="1" lang="ja-JP" altLang="en-US" dirty="0" smtClean="0"/>
              <a:t>の概要</a:t>
            </a:r>
            <a:endParaRPr kumimoji="1" lang="ja-JP" altLang="en-US" dirty="0"/>
          </a:p>
        </p:txBody>
      </p:sp>
      <p:sp>
        <p:nvSpPr>
          <p:cNvPr id="4" name="コンテンツ プレースホルダー 2"/>
          <p:cNvSpPr txBox="1">
            <a:spLocks/>
          </p:cNvSpPr>
          <p:nvPr/>
        </p:nvSpPr>
        <p:spPr>
          <a:xfrm>
            <a:off x="467544" y="1793032"/>
            <a:ext cx="4320480" cy="4360925"/>
          </a:xfrm>
          <a:prstGeom prst="rect">
            <a:avLst/>
          </a:prstGeom>
        </p:spPr>
        <p:txBody>
          <a:bodyPr vert="horz" lIns="91440" tIns="45720" rIns="91440" bIns="45720" rtlCol="0">
            <a:normAutofit lnSpcReduction="10000"/>
          </a:bodyPr>
          <a:lstStyle>
            <a:lvl1pPr marL="228600" indent="-228600" algn="l" defTabSz="457200" rtl="0" eaLnBrk="1" latinLnBrk="0" hangingPunct="1">
              <a:spcBef>
                <a:spcPct val="20000"/>
              </a:spcBef>
              <a:buClr>
                <a:schemeClr val="accent1"/>
              </a:buClr>
              <a:buSzPct val="95000"/>
              <a:buFont typeface="Rage Italic" pitchFamily="66" charset="0"/>
              <a:buChar char="0"/>
              <a:defRPr kumimoji="1"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kumimoji="1"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kumimoji="1"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kumimoji="1"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kumimoji="1"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kumimoji="1"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kumimoji="1"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kumimoji="1"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kumimoji="1" sz="1400" kern="1200">
                <a:solidFill>
                  <a:schemeClr val="tx1">
                    <a:lumMod val="75000"/>
                    <a:lumOff val="25000"/>
                  </a:schemeClr>
                </a:solidFill>
                <a:latin typeface="+mn-lt"/>
                <a:ea typeface="+mn-ea"/>
                <a:cs typeface="+mn-cs"/>
              </a:defRPr>
            </a:lvl9pPr>
          </a:lstStyle>
          <a:p>
            <a:r>
              <a:rPr lang="ja-JP" altLang="en-US" dirty="0" smtClean="0"/>
              <a:t>利用者は，ロボットを動かし動作指示を行う</a:t>
            </a:r>
            <a:endParaRPr lang="en-US" altLang="ja-JP" dirty="0" smtClean="0"/>
          </a:p>
          <a:p>
            <a:r>
              <a:rPr lang="ja-JP" altLang="en-US" dirty="0" smtClean="0"/>
              <a:t>ロボットは，搭載されたセンサを用いて教示動作に対する環境情報を取得</a:t>
            </a:r>
            <a:endParaRPr lang="en-US" altLang="ja-JP" dirty="0" smtClean="0"/>
          </a:p>
          <a:p>
            <a:r>
              <a:rPr lang="ja-JP" altLang="en-US" dirty="0"/>
              <a:t>教示</a:t>
            </a:r>
            <a:r>
              <a:rPr lang="ja-JP" altLang="en-US" dirty="0" smtClean="0"/>
              <a:t>データと環境情報を動作データとして，知識空間を更新</a:t>
            </a:r>
            <a:endParaRPr lang="en-US" altLang="ja-JP" dirty="0" smtClean="0"/>
          </a:p>
          <a:p>
            <a:r>
              <a:rPr lang="ja-JP" altLang="en-US" dirty="0" smtClean="0"/>
              <a:t>ロボットの動作生成には，知識空間とその時の環境情報を合わせ，そのつど動作を生成</a:t>
            </a:r>
            <a:endParaRPr lang="ja-JP" altLang="en-US" dirty="0"/>
          </a:p>
        </p:txBody>
      </p:sp>
      <p:sp>
        <p:nvSpPr>
          <p:cNvPr id="5" name="テキスト ボックス 4"/>
          <p:cNvSpPr txBox="1"/>
          <p:nvPr/>
        </p:nvSpPr>
        <p:spPr>
          <a:xfrm>
            <a:off x="4977132" y="1608366"/>
            <a:ext cx="1323060" cy="369332"/>
          </a:xfrm>
          <a:prstGeom prst="rect">
            <a:avLst/>
          </a:prstGeom>
          <a:noFill/>
        </p:spPr>
        <p:txBody>
          <a:bodyPr wrap="square" rtlCol="0">
            <a:spAutoFit/>
          </a:bodyPr>
          <a:lstStyle/>
          <a:p>
            <a:r>
              <a:rPr lang="ja-JP" altLang="en-US" dirty="0" smtClean="0"/>
              <a:t>動作指示</a:t>
            </a:r>
            <a:endParaRPr kumimoji="1" lang="ja-JP" altLang="en-US" dirty="0"/>
          </a:p>
        </p:txBody>
      </p:sp>
      <p:sp>
        <p:nvSpPr>
          <p:cNvPr id="6" name="テキスト ボックス 5"/>
          <p:cNvSpPr txBox="1"/>
          <p:nvPr/>
        </p:nvSpPr>
        <p:spPr>
          <a:xfrm>
            <a:off x="4977132" y="2334300"/>
            <a:ext cx="1152128" cy="369332"/>
          </a:xfrm>
          <a:prstGeom prst="rect">
            <a:avLst/>
          </a:prstGeom>
          <a:noFill/>
        </p:spPr>
        <p:txBody>
          <a:bodyPr wrap="square" rtlCol="0">
            <a:spAutoFit/>
          </a:bodyPr>
          <a:lstStyle/>
          <a:p>
            <a:r>
              <a:rPr kumimoji="1" lang="ja-JP" altLang="en-US" dirty="0" smtClean="0"/>
              <a:t>環境情報</a:t>
            </a:r>
            <a:endParaRPr kumimoji="1" lang="ja-JP" altLang="en-US" dirty="0"/>
          </a:p>
        </p:txBody>
      </p:sp>
      <p:sp>
        <p:nvSpPr>
          <p:cNvPr id="7" name="テキスト ボックス 6"/>
          <p:cNvSpPr txBox="1"/>
          <p:nvPr/>
        </p:nvSpPr>
        <p:spPr>
          <a:xfrm>
            <a:off x="4949316" y="3108702"/>
            <a:ext cx="1368152" cy="369332"/>
          </a:xfrm>
          <a:prstGeom prst="rect">
            <a:avLst/>
          </a:prstGeom>
          <a:noFill/>
        </p:spPr>
        <p:txBody>
          <a:bodyPr wrap="square" rtlCol="0">
            <a:spAutoFit/>
          </a:bodyPr>
          <a:lstStyle/>
          <a:p>
            <a:r>
              <a:rPr kumimoji="1" lang="ja-JP" altLang="en-US" dirty="0" smtClean="0"/>
              <a:t>動作データ</a:t>
            </a:r>
            <a:endParaRPr kumimoji="1" lang="ja-JP" altLang="en-US" dirty="0"/>
          </a:p>
        </p:txBody>
      </p:sp>
      <p:sp>
        <p:nvSpPr>
          <p:cNvPr id="8" name="テキスト ボックス 7"/>
          <p:cNvSpPr txBox="1"/>
          <p:nvPr/>
        </p:nvSpPr>
        <p:spPr>
          <a:xfrm>
            <a:off x="4977132" y="4333746"/>
            <a:ext cx="1584176" cy="369332"/>
          </a:xfrm>
          <a:prstGeom prst="rect">
            <a:avLst/>
          </a:prstGeom>
          <a:noFill/>
        </p:spPr>
        <p:txBody>
          <a:bodyPr wrap="square" rtlCol="0">
            <a:spAutoFit/>
          </a:bodyPr>
          <a:lstStyle/>
          <a:p>
            <a:r>
              <a:rPr kumimoji="1" lang="ja-JP" altLang="en-US" dirty="0" smtClean="0"/>
              <a:t>知識空間</a:t>
            </a:r>
            <a:endParaRPr kumimoji="1" lang="ja-JP" altLang="en-US" dirty="0"/>
          </a:p>
        </p:txBody>
      </p:sp>
      <p:cxnSp>
        <p:nvCxnSpPr>
          <p:cNvPr id="9" name="直線矢印コネクタ 8"/>
          <p:cNvCxnSpPr/>
          <p:nvPr/>
        </p:nvCxnSpPr>
        <p:spPr>
          <a:xfrm>
            <a:off x="6129260" y="1793032"/>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7308304" y="1628800"/>
            <a:ext cx="1440160" cy="369332"/>
          </a:xfrm>
          <a:prstGeom prst="rect">
            <a:avLst/>
          </a:prstGeom>
          <a:noFill/>
        </p:spPr>
        <p:txBody>
          <a:bodyPr wrap="square" rtlCol="0">
            <a:spAutoFit/>
          </a:bodyPr>
          <a:lstStyle/>
          <a:p>
            <a:r>
              <a:rPr kumimoji="1" lang="ja-JP" altLang="en-US" dirty="0" smtClean="0"/>
              <a:t>ロボット</a:t>
            </a:r>
            <a:endParaRPr kumimoji="1" lang="en-US" altLang="ja-JP" dirty="0" smtClean="0"/>
          </a:p>
        </p:txBody>
      </p:sp>
      <p:cxnSp>
        <p:nvCxnSpPr>
          <p:cNvPr id="11" name="カギ線コネクタ 10"/>
          <p:cNvCxnSpPr/>
          <p:nvPr/>
        </p:nvCxnSpPr>
        <p:spPr>
          <a:xfrm flipV="1">
            <a:off x="6129260" y="1977698"/>
            <a:ext cx="1080120" cy="54126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カギ線コネクタ 11"/>
          <p:cNvCxnSpPr/>
          <p:nvPr/>
        </p:nvCxnSpPr>
        <p:spPr>
          <a:xfrm rot="10800000" flipV="1">
            <a:off x="6417292" y="2276872"/>
            <a:ext cx="1035028" cy="101649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5580112" y="3573016"/>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6714060" y="4978598"/>
            <a:ext cx="1359416" cy="369332"/>
          </a:xfrm>
          <a:prstGeom prst="rect">
            <a:avLst/>
          </a:prstGeom>
          <a:noFill/>
        </p:spPr>
        <p:txBody>
          <a:bodyPr wrap="square" rtlCol="0">
            <a:spAutoFit/>
          </a:bodyPr>
          <a:lstStyle/>
          <a:p>
            <a:r>
              <a:rPr kumimoji="1" lang="ja-JP" altLang="en-US" dirty="0" smtClean="0"/>
              <a:t>環境情報</a:t>
            </a:r>
            <a:endParaRPr kumimoji="1" lang="ja-JP" altLang="en-US" dirty="0"/>
          </a:p>
        </p:txBody>
      </p:sp>
      <p:sp>
        <p:nvSpPr>
          <p:cNvPr id="18" name="テキスト ボックス 17"/>
          <p:cNvSpPr txBox="1"/>
          <p:nvPr/>
        </p:nvSpPr>
        <p:spPr>
          <a:xfrm>
            <a:off x="4788024" y="5517232"/>
            <a:ext cx="1872208" cy="369332"/>
          </a:xfrm>
          <a:prstGeom prst="rect">
            <a:avLst/>
          </a:prstGeom>
          <a:noFill/>
        </p:spPr>
        <p:txBody>
          <a:bodyPr wrap="square" rtlCol="0">
            <a:spAutoFit/>
          </a:bodyPr>
          <a:lstStyle/>
          <a:p>
            <a:r>
              <a:rPr lang="ja-JP" altLang="en-US" dirty="0" smtClean="0"/>
              <a:t>ロボットの動作</a:t>
            </a:r>
            <a:endParaRPr kumimoji="1" lang="ja-JP" altLang="en-US" dirty="0"/>
          </a:p>
        </p:txBody>
      </p:sp>
      <p:cxnSp>
        <p:nvCxnSpPr>
          <p:cNvPr id="27" name="直線矢印コネクタ 26"/>
          <p:cNvCxnSpPr/>
          <p:nvPr/>
        </p:nvCxnSpPr>
        <p:spPr>
          <a:xfrm>
            <a:off x="5580112" y="4725144"/>
            <a:ext cx="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H="1">
            <a:off x="5580112" y="5157192"/>
            <a:ext cx="1080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7452320" y="1988840"/>
            <a:ext cx="0" cy="2880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2052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0"/>
            <a:ext cx="8041440" cy="1442674"/>
          </a:xfrm>
        </p:spPr>
        <p:txBody>
          <a:bodyPr/>
          <a:lstStyle/>
          <a:p>
            <a:r>
              <a:rPr kumimoji="1" lang="ja-JP" altLang="en-US" dirty="0" smtClean="0"/>
              <a:t>知識空間の動作知識化</a:t>
            </a:r>
            <a:endParaRPr kumimoji="1" lang="ja-JP" altLang="en-US" dirty="0"/>
          </a:p>
        </p:txBody>
      </p:sp>
      <p:sp>
        <p:nvSpPr>
          <p:cNvPr id="4" name="テキスト ボックス 3"/>
          <p:cNvSpPr txBox="1"/>
          <p:nvPr/>
        </p:nvSpPr>
        <p:spPr>
          <a:xfrm>
            <a:off x="796280" y="2323462"/>
            <a:ext cx="1750800" cy="338554"/>
          </a:xfrm>
          <a:prstGeom prst="rect">
            <a:avLst/>
          </a:prstGeom>
          <a:noFill/>
        </p:spPr>
        <p:txBody>
          <a:bodyPr wrap="none" rtlCol="0">
            <a:spAutoFit/>
          </a:bodyPr>
          <a:lstStyle/>
          <a:p>
            <a:r>
              <a:rPr lang="ja-JP" altLang="en-US" sz="1600" dirty="0"/>
              <a:t>入力</a:t>
            </a:r>
            <a:r>
              <a:rPr lang="ja-JP" altLang="en-US" sz="1600" dirty="0" smtClean="0"/>
              <a:t>データの</a:t>
            </a:r>
            <a:r>
              <a:rPr lang="ja-JP" altLang="en-US" sz="1600" dirty="0"/>
              <a:t>軌跡</a:t>
            </a:r>
            <a:endParaRPr lang="en-US" altLang="ja-JP" sz="1600" dirty="0" smtClean="0"/>
          </a:p>
        </p:txBody>
      </p:sp>
      <p:sp>
        <p:nvSpPr>
          <p:cNvPr id="6" name="テキスト ボックス 5"/>
          <p:cNvSpPr txBox="1"/>
          <p:nvPr/>
        </p:nvSpPr>
        <p:spPr>
          <a:xfrm>
            <a:off x="2702950" y="5082063"/>
            <a:ext cx="1443024" cy="584775"/>
          </a:xfrm>
          <a:prstGeom prst="rect">
            <a:avLst/>
          </a:prstGeom>
          <a:noFill/>
        </p:spPr>
        <p:txBody>
          <a:bodyPr wrap="none" rtlCol="0">
            <a:spAutoFit/>
          </a:bodyPr>
          <a:lstStyle/>
          <a:p>
            <a:r>
              <a:rPr lang="ja-JP" altLang="en-US" sz="1600" dirty="0" smtClean="0"/>
              <a:t>状態の</a:t>
            </a:r>
            <a:endParaRPr lang="en-US" altLang="ja-JP" sz="1600" dirty="0" smtClean="0"/>
          </a:p>
          <a:p>
            <a:r>
              <a:rPr lang="ja-JP" altLang="en-US" sz="1600" dirty="0" smtClean="0"/>
              <a:t>サンプリング点</a:t>
            </a:r>
            <a:endParaRPr lang="en-US" altLang="ja-JP" sz="1600" dirty="0"/>
          </a:p>
        </p:txBody>
      </p:sp>
      <p:cxnSp>
        <p:nvCxnSpPr>
          <p:cNvPr id="7" name="直線コネクタ 6"/>
          <p:cNvCxnSpPr>
            <a:endCxn id="107" idx="5"/>
          </p:cNvCxnSpPr>
          <p:nvPr/>
        </p:nvCxnSpPr>
        <p:spPr>
          <a:xfrm flipH="1" flipV="1">
            <a:off x="1864447" y="4794052"/>
            <a:ext cx="1112391" cy="288011"/>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 name="直線コネクタ 7"/>
          <p:cNvCxnSpPr>
            <a:stCxn id="4" idx="2"/>
          </p:cNvCxnSpPr>
          <p:nvPr/>
        </p:nvCxnSpPr>
        <p:spPr>
          <a:xfrm flipH="1">
            <a:off x="905548" y="2662016"/>
            <a:ext cx="766132" cy="1005347"/>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264328" y="2628969"/>
            <a:ext cx="577402" cy="338554"/>
          </a:xfrm>
          <a:prstGeom prst="rect">
            <a:avLst/>
          </a:prstGeom>
          <a:noFill/>
        </p:spPr>
        <p:txBody>
          <a:bodyPr wrap="none" rtlCol="0">
            <a:spAutoFit/>
          </a:bodyPr>
          <a:lstStyle/>
          <a:p>
            <a:r>
              <a:rPr lang="ja-JP" altLang="en-US" sz="1600" dirty="0"/>
              <a:t>セル</a:t>
            </a:r>
            <a:endParaRPr lang="en-US" altLang="ja-JP" sz="1600" dirty="0" smtClean="0"/>
          </a:p>
        </p:txBody>
      </p:sp>
      <p:sp>
        <p:nvSpPr>
          <p:cNvPr id="10" name="テキスト ボックス 9"/>
          <p:cNvSpPr txBox="1"/>
          <p:nvPr/>
        </p:nvSpPr>
        <p:spPr>
          <a:xfrm>
            <a:off x="91103" y="2458948"/>
            <a:ext cx="489236" cy="369332"/>
          </a:xfrm>
          <a:prstGeom prst="rect">
            <a:avLst/>
          </a:prstGeom>
          <a:noFill/>
        </p:spPr>
        <p:txBody>
          <a:bodyPr wrap="none" rtlCol="0">
            <a:spAutoFit/>
          </a:bodyPr>
          <a:lstStyle/>
          <a:p>
            <a:r>
              <a:rPr kumimoji="1" lang="en-US" altLang="ja-JP" dirty="0" smtClean="0"/>
              <a:t>(1)</a:t>
            </a:r>
            <a:endParaRPr kumimoji="1" lang="ja-JP" altLang="en-US" dirty="0"/>
          </a:p>
        </p:txBody>
      </p:sp>
      <p:cxnSp>
        <p:nvCxnSpPr>
          <p:cNvPr id="11" name="直線コネクタ 10"/>
          <p:cNvCxnSpPr/>
          <p:nvPr/>
        </p:nvCxnSpPr>
        <p:spPr>
          <a:xfrm flipH="1">
            <a:off x="324500" y="4068967"/>
            <a:ext cx="120991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a:endCxn id="109" idx="4"/>
          </p:cNvCxnSpPr>
          <p:nvPr/>
        </p:nvCxnSpPr>
        <p:spPr>
          <a:xfrm flipH="1" flipV="1">
            <a:off x="1610615" y="4147271"/>
            <a:ext cx="10776" cy="10056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グループ化 12"/>
          <p:cNvGrpSpPr/>
          <p:nvPr/>
        </p:nvGrpSpPr>
        <p:grpSpPr>
          <a:xfrm>
            <a:off x="6299148" y="3107098"/>
            <a:ext cx="1843763" cy="1830654"/>
            <a:chOff x="6472638" y="2895266"/>
            <a:chExt cx="1843763" cy="1830654"/>
          </a:xfrm>
        </p:grpSpPr>
        <p:sp>
          <p:nvSpPr>
            <p:cNvPr id="14" name="Rectangle 12"/>
            <p:cNvSpPr>
              <a:spLocks noChangeArrowheads="1"/>
            </p:cNvSpPr>
            <p:nvPr/>
          </p:nvSpPr>
          <p:spPr bwMode="auto">
            <a:xfrm>
              <a:off x="7391400" y="3810000"/>
              <a:ext cx="300438" cy="304800"/>
            </a:xfrm>
            <a:prstGeom prst="rect">
              <a:avLst/>
            </a:prstGeom>
            <a:solidFill>
              <a:srgbClr val="FF5050"/>
            </a:solidFill>
            <a:ln>
              <a:noFill/>
            </a:ln>
            <a:effectLst/>
            <a:extLst/>
          </p:spPr>
          <p:txBody>
            <a:bodyPr wrap="none" anchor="ctr"/>
            <a:lstStyle/>
            <a:p>
              <a:endParaRPr lang="ja-JP" altLang="en-US"/>
            </a:p>
          </p:txBody>
        </p:sp>
        <p:sp>
          <p:nvSpPr>
            <p:cNvPr id="15" name="Rectangle 16"/>
            <p:cNvSpPr>
              <a:spLocks noChangeArrowheads="1"/>
            </p:cNvSpPr>
            <p:nvPr/>
          </p:nvSpPr>
          <p:spPr bwMode="auto">
            <a:xfrm>
              <a:off x="7391400" y="3498788"/>
              <a:ext cx="307676" cy="31531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 name="Rectangle 16"/>
            <p:cNvSpPr>
              <a:spLocks noChangeArrowheads="1"/>
            </p:cNvSpPr>
            <p:nvPr/>
          </p:nvSpPr>
          <p:spPr bwMode="auto">
            <a:xfrm>
              <a:off x="7693324" y="4104288"/>
              <a:ext cx="307676" cy="31531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 name="Rectangle 16"/>
            <p:cNvSpPr>
              <a:spLocks noChangeArrowheads="1"/>
            </p:cNvSpPr>
            <p:nvPr/>
          </p:nvSpPr>
          <p:spPr bwMode="auto">
            <a:xfrm>
              <a:off x="6477000" y="3195227"/>
              <a:ext cx="307676" cy="31531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 name="Rectangle 16"/>
            <p:cNvSpPr>
              <a:spLocks noChangeArrowheads="1"/>
            </p:cNvSpPr>
            <p:nvPr/>
          </p:nvSpPr>
          <p:spPr bwMode="auto">
            <a:xfrm>
              <a:off x="7693324" y="4409088"/>
              <a:ext cx="307676" cy="31531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 name="Rectangle 12"/>
            <p:cNvSpPr>
              <a:spLocks noChangeArrowheads="1"/>
            </p:cNvSpPr>
            <p:nvPr/>
          </p:nvSpPr>
          <p:spPr bwMode="auto">
            <a:xfrm>
              <a:off x="7686086" y="3810000"/>
              <a:ext cx="310552" cy="304800"/>
            </a:xfrm>
            <a:prstGeom prst="rect">
              <a:avLst/>
            </a:prstGeom>
            <a:solidFill>
              <a:srgbClr val="FF5050"/>
            </a:solidFill>
            <a:ln>
              <a:noFill/>
            </a:ln>
            <a:effectLst/>
            <a:extLst/>
          </p:spPr>
          <p:txBody>
            <a:bodyPr wrap="none" anchor="ctr"/>
            <a:lstStyle/>
            <a:p>
              <a:endParaRPr lang="ja-JP" altLang="en-US"/>
            </a:p>
          </p:txBody>
        </p:sp>
        <p:sp>
          <p:nvSpPr>
            <p:cNvPr id="20" name="Rectangle 12"/>
            <p:cNvSpPr>
              <a:spLocks noChangeArrowheads="1"/>
            </p:cNvSpPr>
            <p:nvPr/>
          </p:nvSpPr>
          <p:spPr bwMode="auto">
            <a:xfrm>
              <a:off x="7090962" y="3505200"/>
              <a:ext cx="300438" cy="304800"/>
            </a:xfrm>
            <a:prstGeom prst="rect">
              <a:avLst/>
            </a:prstGeom>
            <a:solidFill>
              <a:srgbClr val="FF5050"/>
            </a:solidFill>
            <a:ln>
              <a:noFill/>
            </a:ln>
            <a:effectLst/>
            <a:extLst/>
          </p:spPr>
          <p:txBody>
            <a:bodyPr wrap="none" anchor="ctr"/>
            <a:lstStyle/>
            <a:p>
              <a:endParaRPr lang="ja-JP" altLang="en-US"/>
            </a:p>
          </p:txBody>
        </p:sp>
        <p:sp>
          <p:nvSpPr>
            <p:cNvPr id="21" name="Rectangle 12"/>
            <p:cNvSpPr>
              <a:spLocks noChangeArrowheads="1"/>
            </p:cNvSpPr>
            <p:nvPr/>
          </p:nvSpPr>
          <p:spPr bwMode="auto">
            <a:xfrm>
              <a:off x="6777438" y="3200400"/>
              <a:ext cx="309162" cy="304800"/>
            </a:xfrm>
            <a:prstGeom prst="rect">
              <a:avLst/>
            </a:prstGeom>
            <a:solidFill>
              <a:srgbClr val="FF5050"/>
            </a:solidFill>
            <a:ln>
              <a:noFill/>
            </a:ln>
            <a:effectLst/>
            <a:extLst/>
          </p:spPr>
          <p:txBody>
            <a:bodyPr wrap="none" anchor="ctr"/>
            <a:lstStyle/>
            <a:p>
              <a:endParaRPr lang="ja-JP" altLang="en-US"/>
            </a:p>
          </p:txBody>
        </p:sp>
        <p:sp>
          <p:nvSpPr>
            <p:cNvPr id="3" name="Rectangle 28"/>
            <p:cNvSpPr>
              <a:spLocks noChangeArrowheads="1"/>
            </p:cNvSpPr>
            <p:nvPr/>
          </p:nvSpPr>
          <p:spPr bwMode="auto">
            <a:xfrm>
              <a:off x="7696200" y="3505200"/>
              <a:ext cx="304800" cy="304967"/>
            </a:xfrm>
            <a:prstGeom prst="rect">
              <a:avLst/>
            </a:prstGeom>
            <a:solidFill>
              <a:srgbClr val="FF9999"/>
            </a:solidFill>
            <a:ln>
              <a:noFill/>
            </a:ln>
            <a:effectLst/>
            <a:extLst/>
          </p:spPr>
          <p:txBody>
            <a:bodyPr wrap="none" anchor="ctr"/>
            <a:lstStyle/>
            <a:p>
              <a:endParaRPr lang="ja-JP" altLang="en-US"/>
            </a:p>
          </p:txBody>
        </p:sp>
        <p:sp>
          <p:nvSpPr>
            <p:cNvPr id="22" name="Rectangle 28"/>
            <p:cNvSpPr>
              <a:spLocks noChangeArrowheads="1"/>
            </p:cNvSpPr>
            <p:nvPr/>
          </p:nvSpPr>
          <p:spPr bwMode="auto">
            <a:xfrm>
              <a:off x="7391400" y="4114633"/>
              <a:ext cx="304800" cy="304967"/>
            </a:xfrm>
            <a:prstGeom prst="rect">
              <a:avLst/>
            </a:prstGeom>
            <a:solidFill>
              <a:srgbClr val="FF9999"/>
            </a:solidFill>
            <a:ln>
              <a:noFill/>
            </a:ln>
            <a:effectLst/>
            <a:extLst/>
          </p:spPr>
          <p:txBody>
            <a:bodyPr wrap="none" anchor="ctr"/>
            <a:lstStyle/>
            <a:p>
              <a:endParaRPr lang="ja-JP" altLang="en-US"/>
            </a:p>
          </p:txBody>
        </p:sp>
        <p:sp>
          <p:nvSpPr>
            <p:cNvPr id="24" name="Rectangle 28"/>
            <p:cNvSpPr>
              <a:spLocks noChangeArrowheads="1"/>
            </p:cNvSpPr>
            <p:nvPr/>
          </p:nvSpPr>
          <p:spPr bwMode="auto">
            <a:xfrm>
              <a:off x="6781800" y="3505200"/>
              <a:ext cx="304800" cy="304967"/>
            </a:xfrm>
            <a:prstGeom prst="rect">
              <a:avLst/>
            </a:prstGeom>
            <a:solidFill>
              <a:srgbClr val="FF9999"/>
            </a:solidFill>
            <a:ln>
              <a:noFill/>
            </a:ln>
            <a:effectLst/>
            <a:extLst/>
          </p:spPr>
          <p:txBody>
            <a:bodyPr wrap="none" anchor="ctr"/>
            <a:lstStyle/>
            <a:p>
              <a:endParaRPr lang="ja-JP" altLang="en-US"/>
            </a:p>
          </p:txBody>
        </p:sp>
        <p:sp>
          <p:nvSpPr>
            <p:cNvPr id="25" name="Rectangle 28"/>
            <p:cNvSpPr>
              <a:spLocks noChangeArrowheads="1"/>
            </p:cNvSpPr>
            <p:nvPr/>
          </p:nvSpPr>
          <p:spPr bwMode="auto">
            <a:xfrm>
              <a:off x="7086600" y="3200233"/>
              <a:ext cx="304800" cy="304967"/>
            </a:xfrm>
            <a:prstGeom prst="rect">
              <a:avLst/>
            </a:prstGeom>
            <a:solidFill>
              <a:srgbClr val="FF9999"/>
            </a:solidFill>
            <a:ln>
              <a:noFill/>
            </a:ln>
            <a:effectLst/>
            <a:extLst/>
          </p:spPr>
          <p:txBody>
            <a:bodyPr wrap="none" anchor="ctr"/>
            <a:lstStyle/>
            <a:p>
              <a:endParaRPr lang="ja-JP" altLang="en-US"/>
            </a:p>
          </p:txBody>
        </p:sp>
        <p:sp>
          <p:nvSpPr>
            <p:cNvPr id="26" name="Rectangle 28"/>
            <p:cNvSpPr>
              <a:spLocks noChangeArrowheads="1"/>
            </p:cNvSpPr>
            <p:nvPr/>
          </p:nvSpPr>
          <p:spPr bwMode="auto">
            <a:xfrm>
              <a:off x="8001000" y="4419433"/>
              <a:ext cx="304800" cy="304967"/>
            </a:xfrm>
            <a:prstGeom prst="rect">
              <a:avLst/>
            </a:prstGeom>
            <a:solidFill>
              <a:srgbClr val="FF9999"/>
            </a:solidFill>
            <a:ln>
              <a:noFill/>
            </a:ln>
            <a:effectLst/>
            <a:extLst/>
          </p:spPr>
          <p:txBody>
            <a:bodyPr wrap="none" anchor="ctr"/>
            <a:lstStyle/>
            <a:p>
              <a:endParaRPr lang="ja-JP" altLang="en-US"/>
            </a:p>
          </p:txBody>
        </p:sp>
        <p:sp>
          <p:nvSpPr>
            <p:cNvPr id="27" name="Rectangle 28"/>
            <p:cNvSpPr>
              <a:spLocks noChangeArrowheads="1"/>
            </p:cNvSpPr>
            <p:nvPr/>
          </p:nvSpPr>
          <p:spPr bwMode="auto">
            <a:xfrm>
              <a:off x="7387037" y="3204166"/>
              <a:ext cx="304800" cy="304967"/>
            </a:xfrm>
            <a:prstGeom prst="rect">
              <a:avLst/>
            </a:prstGeom>
            <a:solidFill>
              <a:srgbClr val="FF9999"/>
            </a:solidFill>
            <a:ln>
              <a:noFill/>
            </a:ln>
            <a:effectLst/>
            <a:extLst/>
          </p:spPr>
          <p:txBody>
            <a:bodyPr wrap="none" anchor="ctr"/>
            <a:lstStyle/>
            <a:p>
              <a:endParaRPr lang="ja-JP" altLang="en-US"/>
            </a:p>
          </p:txBody>
        </p:sp>
        <p:sp>
          <p:nvSpPr>
            <p:cNvPr id="28" name="Rectangle 28"/>
            <p:cNvSpPr>
              <a:spLocks noChangeArrowheads="1"/>
            </p:cNvSpPr>
            <p:nvPr/>
          </p:nvSpPr>
          <p:spPr bwMode="auto">
            <a:xfrm>
              <a:off x="7086600" y="3809833"/>
              <a:ext cx="304800" cy="304967"/>
            </a:xfrm>
            <a:prstGeom prst="rect">
              <a:avLst/>
            </a:prstGeom>
            <a:solidFill>
              <a:srgbClr val="FF9999"/>
            </a:solidFill>
            <a:ln>
              <a:noFill/>
            </a:ln>
            <a:effectLst/>
            <a:extLst/>
          </p:spPr>
          <p:txBody>
            <a:bodyPr wrap="none" anchor="ctr"/>
            <a:lstStyle/>
            <a:p>
              <a:endParaRPr lang="ja-JP" altLang="en-US"/>
            </a:p>
          </p:txBody>
        </p:sp>
        <p:sp>
          <p:nvSpPr>
            <p:cNvPr id="29" name="Rectangle 28"/>
            <p:cNvSpPr>
              <a:spLocks noChangeArrowheads="1"/>
            </p:cNvSpPr>
            <p:nvPr/>
          </p:nvSpPr>
          <p:spPr bwMode="auto">
            <a:xfrm>
              <a:off x="8001000" y="4114633"/>
              <a:ext cx="304800" cy="304967"/>
            </a:xfrm>
            <a:prstGeom prst="rect">
              <a:avLst/>
            </a:prstGeom>
            <a:solidFill>
              <a:srgbClr val="FF9999"/>
            </a:solidFill>
            <a:ln>
              <a:noFill/>
            </a:ln>
            <a:effectLst/>
            <a:extLst/>
          </p:spPr>
          <p:txBody>
            <a:bodyPr wrap="none" anchor="ctr"/>
            <a:lstStyle/>
            <a:p>
              <a:endParaRPr lang="ja-JP" altLang="en-US"/>
            </a:p>
          </p:txBody>
        </p:sp>
        <p:sp>
          <p:nvSpPr>
            <p:cNvPr id="30" name="Rectangle 28"/>
            <p:cNvSpPr>
              <a:spLocks noChangeArrowheads="1"/>
            </p:cNvSpPr>
            <p:nvPr/>
          </p:nvSpPr>
          <p:spPr bwMode="auto">
            <a:xfrm>
              <a:off x="6477000" y="2895600"/>
              <a:ext cx="304800" cy="304967"/>
            </a:xfrm>
            <a:prstGeom prst="rect">
              <a:avLst/>
            </a:prstGeom>
            <a:solidFill>
              <a:srgbClr val="FF9999"/>
            </a:solidFill>
            <a:ln>
              <a:noFill/>
            </a:ln>
            <a:effectLst/>
            <a:extLst/>
          </p:spPr>
          <p:txBody>
            <a:bodyPr wrap="none" anchor="ctr"/>
            <a:lstStyle/>
            <a:p>
              <a:endParaRPr lang="ja-JP" altLang="en-US"/>
            </a:p>
          </p:txBody>
        </p:sp>
        <p:sp>
          <p:nvSpPr>
            <p:cNvPr id="31" name="Rectangle 28"/>
            <p:cNvSpPr>
              <a:spLocks noChangeArrowheads="1"/>
            </p:cNvSpPr>
            <p:nvPr/>
          </p:nvSpPr>
          <p:spPr bwMode="auto">
            <a:xfrm>
              <a:off x="6472638" y="3510539"/>
              <a:ext cx="304800" cy="304967"/>
            </a:xfrm>
            <a:prstGeom prst="rect">
              <a:avLst/>
            </a:prstGeom>
            <a:solidFill>
              <a:srgbClr val="FFCCCC"/>
            </a:solidFill>
            <a:ln>
              <a:noFill/>
            </a:ln>
            <a:effectLst/>
            <a:extLst/>
          </p:spPr>
          <p:txBody>
            <a:bodyPr wrap="none" anchor="ctr"/>
            <a:lstStyle/>
            <a:p>
              <a:endParaRPr lang="ja-JP" altLang="en-US"/>
            </a:p>
          </p:txBody>
        </p:sp>
        <p:sp>
          <p:nvSpPr>
            <p:cNvPr id="32" name="Rectangle 28"/>
            <p:cNvSpPr>
              <a:spLocks noChangeArrowheads="1"/>
            </p:cNvSpPr>
            <p:nvPr/>
          </p:nvSpPr>
          <p:spPr bwMode="auto">
            <a:xfrm>
              <a:off x="6780312" y="2895266"/>
              <a:ext cx="304800" cy="304967"/>
            </a:xfrm>
            <a:prstGeom prst="rect">
              <a:avLst/>
            </a:prstGeom>
            <a:solidFill>
              <a:srgbClr val="FFCCCC"/>
            </a:solidFill>
            <a:ln>
              <a:noFill/>
            </a:ln>
            <a:effectLst/>
            <a:extLst/>
          </p:spPr>
          <p:txBody>
            <a:bodyPr wrap="none" anchor="ctr"/>
            <a:lstStyle/>
            <a:p>
              <a:endParaRPr lang="ja-JP" altLang="en-US"/>
            </a:p>
          </p:txBody>
        </p:sp>
        <p:sp>
          <p:nvSpPr>
            <p:cNvPr id="33" name="Rectangle 28"/>
            <p:cNvSpPr>
              <a:spLocks noChangeArrowheads="1"/>
            </p:cNvSpPr>
            <p:nvPr/>
          </p:nvSpPr>
          <p:spPr bwMode="auto">
            <a:xfrm>
              <a:off x="7381286" y="4420953"/>
              <a:ext cx="304800" cy="304967"/>
            </a:xfrm>
            <a:prstGeom prst="rect">
              <a:avLst/>
            </a:prstGeom>
            <a:solidFill>
              <a:srgbClr val="FFCCCC"/>
            </a:solidFill>
            <a:ln>
              <a:noFill/>
            </a:ln>
            <a:effectLst/>
            <a:extLst/>
          </p:spPr>
          <p:txBody>
            <a:bodyPr wrap="none" anchor="ctr"/>
            <a:lstStyle/>
            <a:p>
              <a:endParaRPr lang="ja-JP" altLang="en-US"/>
            </a:p>
          </p:txBody>
        </p:sp>
        <p:sp>
          <p:nvSpPr>
            <p:cNvPr id="34" name="Rectangle 28"/>
            <p:cNvSpPr>
              <a:spLocks noChangeArrowheads="1"/>
            </p:cNvSpPr>
            <p:nvPr/>
          </p:nvSpPr>
          <p:spPr bwMode="auto">
            <a:xfrm>
              <a:off x="8005849" y="3815901"/>
              <a:ext cx="304800" cy="304967"/>
            </a:xfrm>
            <a:prstGeom prst="rect">
              <a:avLst/>
            </a:prstGeom>
            <a:solidFill>
              <a:srgbClr val="FFCCCC"/>
            </a:solidFill>
            <a:ln>
              <a:noFill/>
            </a:ln>
            <a:effectLst/>
            <a:extLst/>
          </p:spPr>
          <p:txBody>
            <a:bodyPr wrap="none" anchor="ctr"/>
            <a:lstStyle/>
            <a:p>
              <a:endParaRPr lang="ja-JP" altLang="en-US"/>
            </a:p>
          </p:txBody>
        </p:sp>
        <p:sp>
          <p:nvSpPr>
            <p:cNvPr id="35" name="Rectangle 12"/>
            <p:cNvSpPr>
              <a:spLocks noChangeArrowheads="1"/>
            </p:cNvSpPr>
            <p:nvPr/>
          </p:nvSpPr>
          <p:spPr bwMode="auto">
            <a:xfrm>
              <a:off x="8005849" y="4421120"/>
              <a:ext cx="310552" cy="304800"/>
            </a:xfrm>
            <a:prstGeom prst="rect">
              <a:avLst/>
            </a:prstGeom>
            <a:solidFill>
              <a:srgbClr val="FF5050"/>
            </a:solidFill>
            <a:ln>
              <a:noFill/>
            </a:ln>
            <a:effectLst/>
            <a:extLst/>
          </p:spPr>
          <p:txBody>
            <a:bodyPr wrap="none" anchor="ctr"/>
            <a:lstStyle/>
            <a:p>
              <a:endParaRPr lang="ja-JP" altLang="en-US"/>
            </a:p>
          </p:txBody>
        </p:sp>
      </p:grpSp>
      <p:grpSp>
        <p:nvGrpSpPr>
          <p:cNvPr id="36" name="グループ化 35"/>
          <p:cNvGrpSpPr/>
          <p:nvPr/>
        </p:nvGrpSpPr>
        <p:grpSpPr>
          <a:xfrm>
            <a:off x="5918148" y="2726432"/>
            <a:ext cx="3052362" cy="2210956"/>
            <a:chOff x="1295400" y="1447800"/>
            <a:chExt cx="3052362" cy="2210956"/>
          </a:xfrm>
        </p:grpSpPr>
        <p:sp>
          <p:nvSpPr>
            <p:cNvPr id="37" name="Line 44"/>
            <p:cNvSpPr>
              <a:spLocks noChangeShapeType="1"/>
            </p:cNvSpPr>
            <p:nvPr/>
          </p:nvSpPr>
          <p:spPr bwMode="auto">
            <a:xfrm flipV="1">
              <a:off x="1676400" y="1524000"/>
              <a:ext cx="0" cy="21336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 name="Line 45"/>
            <p:cNvSpPr>
              <a:spLocks noChangeShapeType="1"/>
            </p:cNvSpPr>
            <p:nvPr/>
          </p:nvSpPr>
          <p:spPr bwMode="auto">
            <a:xfrm flipV="1">
              <a:off x="1676400" y="3657600"/>
              <a:ext cx="243840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 name="Line 48"/>
            <p:cNvSpPr>
              <a:spLocks noChangeShapeType="1"/>
            </p:cNvSpPr>
            <p:nvPr/>
          </p:nvSpPr>
          <p:spPr bwMode="auto">
            <a:xfrm>
              <a:off x="1676400" y="33528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 name="Line 49"/>
            <p:cNvSpPr>
              <a:spLocks noChangeShapeType="1"/>
            </p:cNvSpPr>
            <p:nvPr/>
          </p:nvSpPr>
          <p:spPr bwMode="auto">
            <a:xfrm>
              <a:off x="1676400" y="30480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 name="Line 50"/>
            <p:cNvSpPr>
              <a:spLocks noChangeShapeType="1"/>
            </p:cNvSpPr>
            <p:nvPr/>
          </p:nvSpPr>
          <p:spPr bwMode="auto">
            <a:xfrm>
              <a:off x="1676400" y="27432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 name="Line 51"/>
            <p:cNvSpPr>
              <a:spLocks noChangeShapeType="1"/>
            </p:cNvSpPr>
            <p:nvPr/>
          </p:nvSpPr>
          <p:spPr bwMode="auto">
            <a:xfrm>
              <a:off x="1676400" y="24384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 name="Line 52"/>
            <p:cNvSpPr>
              <a:spLocks noChangeShapeType="1"/>
            </p:cNvSpPr>
            <p:nvPr/>
          </p:nvSpPr>
          <p:spPr bwMode="auto">
            <a:xfrm>
              <a:off x="1676400" y="21336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 name="Line 53"/>
            <p:cNvSpPr>
              <a:spLocks noChangeShapeType="1"/>
            </p:cNvSpPr>
            <p:nvPr/>
          </p:nvSpPr>
          <p:spPr bwMode="auto">
            <a:xfrm>
              <a:off x="1676400" y="18288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 name="Line 54"/>
            <p:cNvSpPr>
              <a:spLocks noChangeShapeType="1"/>
            </p:cNvSpPr>
            <p:nvPr/>
          </p:nvSpPr>
          <p:spPr bwMode="auto">
            <a:xfrm flipV="1">
              <a:off x="1981200" y="1710906"/>
              <a:ext cx="0" cy="194669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 name="Line 55"/>
            <p:cNvSpPr>
              <a:spLocks noChangeShapeType="1"/>
            </p:cNvSpPr>
            <p:nvPr/>
          </p:nvSpPr>
          <p:spPr bwMode="auto">
            <a:xfrm flipV="1">
              <a:off x="2285999" y="1710906"/>
              <a:ext cx="2875" cy="194669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7" name="Line 56"/>
            <p:cNvSpPr>
              <a:spLocks noChangeShapeType="1"/>
            </p:cNvSpPr>
            <p:nvPr/>
          </p:nvSpPr>
          <p:spPr bwMode="auto">
            <a:xfrm flipV="1">
              <a:off x="2590800" y="1679274"/>
              <a:ext cx="0" cy="19783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 name="Line 57"/>
            <p:cNvSpPr>
              <a:spLocks noChangeShapeType="1"/>
            </p:cNvSpPr>
            <p:nvPr/>
          </p:nvSpPr>
          <p:spPr bwMode="auto">
            <a:xfrm flipH="1" flipV="1">
              <a:off x="2889848" y="1679275"/>
              <a:ext cx="5751" cy="19783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9" name="Line 58"/>
            <p:cNvSpPr>
              <a:spLocks noChangeShapeType="1"/>
            </p:cNvSpPr>
            <p:nvPr/>
          </p:nvSpPr>
          <p:spPr bwMode="auto">
            <a:xfrm flipV="1">
              <a:off x="3200400" y="16764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 name="Line 59"/>
            <p:cNvSpPr>
              <a:spLocks noChangeShapeType="1"/>
            </p:cNvSpPr>
            <p:nvPr/>
          </p:nvSpPr>
          <p:spPr bwMode="auto">
            <a:xfrm flipV="1">
              <a:off x="3505200" y="16764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 name="Line 60"/>
            <p:cNvSpPr>
              <a:spLocks noChangeShapeType="1"/>
            </p:cNvSpPr>
            <p:nvPr/>
          </p:nvSpPr>
          <p:spPr bwMode="auto">
            <a:xfrm flipV="1">
              <a:off x="3810000" y="16764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mc:AlternateContent xmlns:mc="http://schemas.openxmlformats.org/markup-compatibility/2006" xmlns:a14="http://schemas.microsoft.com/office/drawing/2010/main">
          <mc:Choice Requires="a14">
            <p:sp>
              <p:nvSpPr>
                <p:cNvPr id="52" name="テキスト ボックス 51"/>
                <p:cNvSpPr txBox="1"/>
                <p:nvPr/>
              </p:nvSpPr>
              <p:spPr>
                <a:xfrm>
                  <a:off x="1295400" y="1447800"/>
                  <a:ext cx="3853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a:rPr>
                          <m:t>𝜃</m:t>
                        </m:r>
                      </m:oMath>
                    </m:oMathPara>
                  </a14:m>
                  <a:endParaRPr kumimoji="1" lang="ja-JP" altLang="en-US" dirty="0"/>
                </a:p>
              </p:txBody>
            </p:sp>
          </mc:Choice>
          <mc:Fallback xmlns="">
            <p:sp>
              <p:nvSpPr>
                <p:cNvPr id="53" name="テキスト ボックス 21"/>
                <p:cNvSpPr txBox="1">
                  <a:spLocks noRot="1" noChangeAspect="1" noMove="1" noResize="1" noEditPoints="1" noAdjustHandles="1" noChangeArrowheads="1" noChangeShapeType="1" noTextEdit="1"/>
                </p:cNvSpPr>
                <p:nvPr/>
              </p:nvSpPr>
              <p:spPr>
                <a:xfrm>
                  <a:off x="1295400" y="1447800"/>
                  <a:ext cx="385362" cy="369332"/>
                </a:xfrm>
                <a:prstGeom prst="rect">
                  <a:avLst/>
                </a:prstGeom>
                <a:blipFill rotWithShape="1">
                  <a:blip r:embed="rId3" cstate="print"/>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3" name="テキスト ボックス 52"/>
                <p:cNvSpPr txBox="1"/>
                <p:nvPr/>
              </p:nvSpPr>
              <p:spPr>
                <a:xfrm>
                  <a:off x="3962400" y="3276600"/>
                  <a:ext cx="385362" cy="3821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ja-JP" altLang="en-US" i="1" smtClean="0">
                                <a:latin typeface="Cambria Math"/>
                              </a:rPr>
                            </m:ctrlPr>
                          </m:accPr>
                          <m:e>
                            <m:r>
                              <a:rPr kumimoji="1" lang="ja-JP" altLang="en-US" i="1" smtClean="0">
                                <a:latin typeface="Cambria Math"/>
                              </a:rPr>
                              <m:t>𝜃</m:t>
                            </m:r>
                          </m:e>
                        </m:acc>
                      </m:oMath>
                    </m:oMathPara>
                  </a14:m>
                  <a:endParaRPr kumimoji="1" lang="ja-JP" altLang="en-US" dirty="0"/>
                </a:p>
              </p:txBody>
            </p:sp>
          </mc:Choice>
          <mc:Fallback xmlns="">
            <p:sp>
              <p:nvSpPr>
                <p:cNvPr id="70" name="テキスト ボックス 22"/>
                <p:cNvSpPr txBox="1">
                  <a:spLocks noRot="1" noChangeAspect="1" noMove="1" noResize="1" noEditPoints="1" noAdjustHandles="1" noChangeArrowheads="1" noChangeShapeType="1" noTextEdit="1"/>
                </p:cNvSpPr>
                <p:nvPr/>
              </p:nvSpPr>
              <p:spPr>
                <a:xfrm>
                  <a:off x="3962400" y="3276600"/>
                  <a:ext cx="385362" cy="382156"/>
                </a:xfrm>
                <a:prstGeom prst="rect">
                  <a:avLst/>
                </a:prstGeom>
                <a:blipFill rotWithShape="1">
                  <a:blip r:embed="rId4" cstate="print"/>
                  <a:stretch>
                    <a:fillRect/>
                  </a:stretch>
                </a:blipFill>
              </p:spPr>
              <p:txBody>
                <a:bodyPr/>
                <a:lstStyle/>
                <a:p>
                  <a:r>
                    <a:rPr lang="ja-JP" altLang="en-US">
                      <a:noFill/>
                    </a:rPr>
                    <a:t> </a:t>
                  </a:r>
                </a:p>
              </p:txBody>
            </p:sp>
          </mc:Fallback>
        </mc:AlternateContent>
      </p:grpSp>
      <p:grpSp>
        <p:nvGrpSpPr>
          <p:cNvPr id="54" name="グループ化 53"/>
          <p:cNvGrpSpPr/>
          <p:nvPr/>
        </p:nvGrpSpPr>
        <p:grpSpPr>
          <a:xfrm>
            <a:off x="3053038" y="2721496"/>
            <a:ext cx="3052362" cy="2210956"/>
            <a:chOff x="1295400" y="1447800"/>
            <a:chExt cx="3052362" cy="2210956"/>
          </a:xfrm>
        </p:grpSpPr>
        <p:sp>
          <p:nvSpPr>
            <p:cNvPr id="55" name="Line 44"/>
            <p:cNvSpPr>
              <a:spLocks noChangeShapeType="1"/>
            </p:cNvSpPr>
            <p:nvPr/>
          </p:nvSpPr>
          <p:spPr bwMode="auto">
            <a:xfrm flipV="1">
              <a:off x="1676400" y="1524000"/>
              <a:ext cx="0" cy="21336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 name="Line 45"/>
            <p:cNvSpPr>
              <a:spLocks noChangeShapeType="1"/>
            </p:cNvSpPr>
            <p:nvPr/>
          </p:nvSpPr>
          <p:spPr bwMode="auto">
            <a:xfrm flipV="1">
              <a:off x="1676400" y="3657600"/>
              <a:ext cx="243840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7" name="Line 48"/>
            <p:cNvSpPr>
              <a:spLocks noChangeShapeType="1"/>
            </p:cNvSpPr>
            <p:nvPr/>
          </p:nvSpPr>
          <p:spPr bwMode="auto">
            <a:xfrm>
              <a:off x="1676400" y="33528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 name="Line 49"/>
            <p:cNvSpPr>
              <a:spLocks noChangeShapeType="1"/>
            </p:cNvSpPr>
            <p:nvPr/>
          </p:nvSpPr>
          <p:spPr bwMode="auto">
            <a:xfrm>
              <a:off x="1676400" y="30480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 name="Line 50"/>
            <p:cNvSpPr>
              <a:spLocks noChangeShapeType="1"/>
            </p:cNvSpPr>
            <p:nvPr/>
          </p:nvSpPr>
          <p:spPr bwMode="auto">
            <a:xfrm>
              <a:off x="1676400" y="27432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 name="Line 51"/>
            <p:cNvSpPr>
              <a:spLocks noChangeShapeType="1"/>
            </p:cNvSpPr>
            <p:nvPr/>
          </p:nvSpPr>
          <p:spPr bwMode="auto">
            <a:xfrm>
              <a:off x="1676400" y="24384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 name="Line 52"/>
            <p:cNvSpPr>
              <a:spLocks noChangeShapeType="1"/>
            </p:cNvSpPr>
            <p:nvPr/>
          </p:nvSpPr>
          <p:spPr bwMode="auto">
            <a:xfrm>
              <a:off x="1676400" y="21336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2" name="Line 53"/>
            <p:cNvSpPr>
              <a:spLocks noChangeShapeType="1"/>
            </p:cNvSpPr>
            <p:nvPr/>
          </p:nvSpPr>
          <p:spPr bwMode="auto">
            <a:xfrm>
              <a:off x="1676400" y="18288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3" name="Line 54"/>
            <p:cNvSpPr>
              <a:spLocks noChangeShapeType="1"/>
            </p:cNvSpPr>
            <p:nvPr/>
          </p:nvSpPr>
          <p:spPr bwMode="auto">
            <a:xfrm flipV="1">
              <a:off x="1981200" y="1710906"/>
              <a:ext cx="0" cy="194669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4" name="Line 55"/>
            <p:cNvSpPr>
              <a:spLocks noChangeShapeType="1"/>
            </p:cNvSpPr>
            <p:nvPr/>
          </p:nvSpPr>
          <p:spPr bwMode="auto">
            <a:xfrm flipV="1">
              <a:off x="2285999" y="1710906"/>
              <a:ext cx="2875" cy="194669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5" name="Line 56"/>
            <p:cNvSpPr>
              <a:spLocks noChangeShapeType="1"/>
            </p:cNvSpPr>
            <p:nvPr/>
          </p:nvSpPr>
          <p:spPr bwMode="auto">
            <a:xfrm flipV="1">
              <a:off x="2590800" y="1679274"/>
              <a:ext cx="0" cy="19783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6" name="Line 57"/>
            <p:cNvSpPr>
              <a:spLocks noChangeShapeType="1"/>
            </p:cNvSpPr>
            <p:nvPr/>
          </p:nvSpPr>
          <p:spPr bwMode="auto">
            <a:xfrm flipH="1" flipV="1">
              <a:off x="2889848" y="1679275"/>
              <a:ext cx="5751" cy="19783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7" name="Line 58"/>
            <p:cNvSpPr>
              <a:spLocks noChangeShapeType="1"/>
            </p:cNvSpPr>
            <p:nvPr/>
          </p:nvSpPr>
          <p:spPr bwMode="auto">
            <a:xfrm flipV="1">
              <a:off x="3200400" y="16764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8" name="Line 59"/>
            <p:cNvSpPr>
              <a:spLocks noChangeShapeType="1"/>
            </p:cNvSpPr>
            <p:nvPr/>
          </p:nvSpPr>
          <p:spPr bwMode="auto">
            <a:xfrm flipV="1">
              <a:off x="3505200" y="16764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9" name="Line 60"/>
            <p:cNvSpPr>
              <a:spLocks noChangeShapeType="1"/>
            </p:cNvSpPr>
            <p:nvPr/>
          </p:nvSpPr>
          <p:spPr bwMode="auto">
            <a:xfrm flipV="1">
              <a:off x="3810000" y="16764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mc:AlternateContent xmlns:mc="http://schemas.openxmlformats.org/markup-compatibility/2006" xmlns:a14="http://schemas.microsoft.com/office/drawing/2010/main">
          <mc:Choice Requires="a14">
            <p:sp>
              <p:nvSpPr>
                <p:cNvPr id="70" name="テキスト ボックス 69"/>
                <p:cNvSpPr txBox="1"/>
                <p:nvPr/>
              </p:nvSpPr>
              <p:spPr>
                <a:xfrm>
                  <a:off x="1295400" y="1447800"/>
                  <a:ext cx="3853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a:rPr>
                          <m:t>𝜃</m:t>
                        </m:r>
                      </m:oMath>
                    </m:oMathPara>
                  </a14:m>
                  <a:endParaRPr kumimoji="1" lang="ja-JP" altLang="en-US" dirty="0"/>
                </a:p>
              </p:txBody>
            </p:sp>
          </mc:Choice>
          <mc:Fallback xmlns="">
            <p:sp>
              <p:nvSpPr>
                <p:cNvPr id="71" name="テキスト ボックス 21"/>
                <p:cNvSpPr txBox="1">
                  <a:spLocks noRot="1" noChangeAspect="1" noMove="1" noResize="1" noEditPoints="1" noAdjustHandles="1" noChangeArrowheads="1" noChangeShapeType="1" noTextEdit="1"/>
                </p:cNvSpPr>
                <p:nvPr/>
              </p:nvSpPr>
              <p:spPr>
                <a:xfrm>
                  <a:off x="1295400" y="1447800"/>
                  <a:ext cx="385362" cy="369332"/>
                </a:xfrm>
                <a:prstGeom prst="rect">
                  <a:avLst/>
                </a:prstGeom>
                <a:blipFill rotWithShape="1">
                  <a:blip r:embed="rId3" cstate="print"/>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1" name="テキスト ボックス 70"/>
                <p:cNvSpPr txBox="1"/>
                <p:nvPr/>
              </p:nvSpPr>
              <p:spPr>
                <a:xfrm>
                  <a:off x="3962400" y="3276600"/>
                  <a:ext cx="385362" cy="3821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ja-JP" altLang="en-US" i="1" smtClean="0">
                                <a:latin typeface="Cambria Math"/>
                              </a:rPr>
                            </m:ctrlPr>
                          </m:accPr>
                          <m:e>
                            <m:r>
                              <a:rPr kumimoji="1" lang="ja-JP" altLang="en-US" i="1" smtClean="0">
                                <a:latin typeface="Cambria Math"/>
                              </a:rPr>
                              <m:t>𝜃</m:t>
                            </m:r>
                          </m:e>
                        </m:acc>
                      </m:oMath>
                    </m:oMathPara>
                  </a14:m>
                  <a:endParaRPr kumimoji="1" lang="ja-JP" altLang="en-US" dirty="0"/>
                </a:p>
              </p:txBody>
            </p:sp>
          </mc:Choice>
          <mc:Fallback xmlns="">
            <p:sp>
              <p:nvSpPr>
                <p:cNvPr id="104" name="テキスト ボックス 22"/>
                <p:cNvSpPr txBox="1">
                  <a:spLocks noRot="1" noChangeAspect="1" noMove="1" noResize="1" noEditPoints="1" noAdjustHandles="1" noChangeArrowheads="1" noChangeShapeType="1" noTextEdit="1"/>
                </p:cNvSpPr>
                <p:nvPr/>
              </p:nvSpPr>
              <p:spPr>
                <a:xfrm>
                  <a:off x="3962400" y="3276600"/>
                  <a:ext cx="385362" cy="382156"/>
                </a:xfrm>
                <a:prstGeom prst="rect">
                  <a:avLst/>
                </a:prstGeom>
                <a:blipFill rotWithShape="1">
                  <a:blip r:embed="rId4" cstate="print"/>
                  <a:stretch>
                    <a:fillRect/>
                  </a:stretch>
                </a:blipFill>
              </p:spPr>
              <p:txBody>
                <a:bodyPr/>
                <a:lstStyle/>
                <a:p>
                  <a:r>
                    <a:rPr lang="ja-JP" altLang="en-US">
                      <a:noFill/>
                    </a:rPr>
                    <a:t> </a:t>
                  </a:r>
                </a:p>
              </p:txBody>
            </p:sp>
          </mc:Fallback>
        </mc:AlternateContent>
      </p:grpSp>
      <p:sp>
        <p:nvSpPr>
          <p:cNvPr id="72" name="右矢印 71"/>
          <p:cNvSpPr/>
          <p:nvPr/>
        </p:nvSpPr>
        <p:spPr>
          <a:xfrm>
            <a:off x="2976838" y="3488265"/>
            <a:ext cx="373861" cy="8383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右矢印 72"/>
          <p:cNvSpPr/>
          <p:nvPr/>
        </p:nvSpPr>
        <p:spPr>
          <a:xfrm>
            <a:off x="5796238" y="3483496"/>
            <a:ext cx="421281" cy="8383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73"/>
          <p:cNvSpPr/>
          <p:nvPr/>
        </p:nvSpPr>
        <p:spPr>
          <a:xfrm>
            <a:off x="4042572" y="3559696"/>
            <a:ext cx="1076864" cy="10711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p:cNvSpPr txBox="1"/>
          <p:nvPr/>
        </p:nvSpPr>
        <p:spPr>
          <a:xfrm>
            <a:off x="3080266" y="2154185"/>
            <a:ext cx="2379177" cy="338554"/>
          </a:xfrm>
          <a:prstGeom prst="rect">
            <a:avLst/>
          </a:prstGeom>
          <a:noFill/>
        </p:spPr>
        <p:txBody>
          <a:bodyPr wrap="none" rtlCol="0">
            <a:spAutoFit/>
          </a:bodyPr>
          <a:lstStyle/>
          <a:p>
            <a:r>
              <a:rPr lang="ja-JP" altLang="en-US" sz="1600" dirty="0" smtClean="0"/>
              <a:t>選択頻度を</a:t>
            </a:r>
            <a:r>
              <a:rPr lang="ja-JP" altLang="en-US" sz="1600" dirty="0"/>
              <a:t>更新</a:t>
            </a:r>
            <a:r>
              <a:rPr lang="ja-JP" altLang="en-US" sz="1600" dirty="0" smtClean="0"/>
              <a:t>する範囲</a:t>
            </a:r>
            <a:endParaRPr lang="en-US" altLang="ja-JP" sz="1600" dirty="0" smtClean="0"/>
          </a:p>
        </p:txBody>
      </p:sp>
      <p:cxnSp>
        <p:nvCxnSpPr>
          <p:cNvPr id="76" name="直線コネクタ 75"/>
          <p:cNvCxnSpPr/>
          <p:nvPr/>
        </p:nvCxnSpPr>
        <p:spPr>
          <a:xfrm>
            <a:off x="4431318" y="2428364"/>
            <a:ext cx="0" cy="1135181"/>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3017119" y="2428364"/>
            <a:ext cx="489236" cy="369332"/>
          </a:xfrm>
          <a:prstGeom prst="rect">
            <a:avLst/>
          </a:prstGeom>
          <a:noFill/>
        </p:spPr>
        <p:txBody>
          <a:bodyPr wrap="none" rtlCol="0">
            <a:spAutoFit/>
          </a:bodyPr>
          <a:lstStyle/>
          <a:p>
            <a:r>
              <a:rPr kumimoji="1" lang="en-US" altLang="ja-JP" dirty="0" smtClean="0"/>
              <a:t>(2)</a:t>
            </a:r>
            <a:endParaRPr kumimoji="1" lang="ja-JP" altLang="en-US" dirty="0"/>
          </a:p>
        </p:txBody>
      </p:sp>
      <p:sp>
        <p:nvSpPr>
          <p:cNvPr id="78" name="テキスト ボックス 77"/>
          <p:cNvSpPr txBox="1"/>
          <p:nvPr/>
        </p:nvSpPr>
        <p:spPr>
          <a:xfrm>
            <a:off x="5836519" y="2416696"/>
            <a:ext cx="489236" cy="369332"/>
          </a:xfrm>
          <a:prstGeom prst="rect">
            <a:avLst/>
          </a:prstGeom>
          <a:noFill/>
        </p:spPr>
        <p:txBody>
          <a:bodyPr wrap="none" rtlCol="0">
            <a:spAutoFit/>
          </a:bodyPr>
          <a:lstStyle/>
          <a:p>
            <a:r>
              <a:rPr kumimoji="1" lang="en-US" altLang="ja-JP" dirty="0" smtClean="0"/>
              <a:t>(3)</a:t>
            </a:r>
            <a:endParaRPr kumimoji="1" lang="ja-JP" altLang="en-US" dirty="0"/>
          </a:p>
        </p:txBody>
      </p:sp>
      <p:sp>
        <p:nvSpPr>
          <p:cNvPr id="79" name="円/楕円 78"/>
          <p:cNvSpPr/>
          <p:nvPr/>
        </p:nvSpPr>
        <p:spPr>
          <a:xfrm>
            <a:off x="4701903" y="467966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p:nvPr/>
        </p:nvSpPr>
        <p:spPr>
          <a:xfrm>
            <a:off x="4239671" y="4184580"/>
            <a:ext cx="1076864" cy="10711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p:cNvSpPr/>
          <p:nvPr/>
        </p:nvSpPr>
        <p:spPr>
          <a:xfrm>
            <a:off x="3156226" y="3114980"/>
            <a:ext cx="1076864" cy="10711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p:nvPr/>
        </p:nvSpPr>
        <p:spPr>
          <a:xfrm>
            <a:off x="3625039" y="3248476"/>
            <a:ext cx="1076864" cy="10711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p:cNvSpPr/>
          <p:nvPr/>
        </p:nvSpPr>
        <p:spPr>
          <a:xfrm>
            <a:off x="4117455" y="374356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円/楕円 83"/>
          <p:cNvSpPr/>
          <p:nvPr/>
        </p:nvSpPr>
        <p:spPr>
          <a:xfrm>
            <a:off x="4501953" y="401056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円/楕円 84"/>
          <p:cNvSpPr/>
          <p:nvPr/>
        </p:nvSpPr>
        <p:spPr>
          <a:xfrm>
            <a:off x="3613399" y="359116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p:cNvSpPr txBox="1">
            <a:spLocks noRot="1" noChangeAspect="1" noMove="1" noResize="1" noEditPoints="1" noAdjustHandles="1" noChangeArrowheads="1" noChangeShapeType="1" noTextEdit="1"/>
          </p:cNvSpPr>
          <p:nvPr/>
        </p:nvSpPr>
        <p:spPr>
          <a:xfrm>
            <a:off x="35496" y="3779748"/>
            <a:ext cx="458267" cy="369332"/>
          </a:xfrm>
          <a:prstGeom prst="rect">
            <a:avLst/>
          </a:prstGeom>
          <a:blipFill rotWithShape="1">
            <a:blip r:embed="rId5" cstate="print"/>
            <a:stretch>
              <a:fillRect/>
            </a:stretch>
          </a:blipFill>
        </p:spPr>
        <p:txBody>
          <a:bodyPr/>
          <a:lstStyle/>
          <a:p>
            <a:r>
              <a:rPr lang="ja-JP" altLang="en-US">
                <a:noFill/>
              </a:rPr>
              <a:t> </a:t>
            </a:r>
          </a:p>
        </p:txBody>
      </p:sp>
      <p:cxnSp>
        <p:nvCxnSpPr>
          <p:cNvPr id="87" name="直線コネクタ 86"/>
          <p:cNvCxnSpPr>
            <a:stCxn id="6" idx="0"/>
            <a:endCxn id="79" idx="2"/>
          </p:cNvCxnSpPr>
          <p:nvPr/>
        </p:nvCxnSpPr>
        <p:spPr>
          <a:xfrm flipV="1">
            <a:off x="3424462" y="4755867"/>
            <a:ext cx="1277441" cy="326196"/>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88" name="グループ化 87"/>
          <p:cNvGrpSpPr/>
          <p:nvPr/>
        </p:nvGrpSpPr>
        <p:grpSpPr>
          <a:xfrm>
            <a:off x="85500" y="2705799"/>
            <a:ext cx="3029019" cy="2210956"/>
            <a:chOff x="1295400" y="1447800"/>
            <a:chExt cx="3029019" cy="2210956"/>
          </a:xfrm>
        </p:grpSpPr>
        <p:sp>
          <p:nvSpPr>
            <p:cNvPr id="89" name="Line 44"/>
            <p:cNvSpPr>
              <a:spLocks noChangeShapeType="1"/>
            </p:cNvSpPr>
            <p:nvPr/>
          </p:nvSpPr>
          <p:spPr bwMode="auto">
            <a:xfrm flipV="1">
              <a:off x="1676400" y="1524000"/>
              <a:ext cx="0" cy="21336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45"/>
            <p:cNvSpPr>
              <a:spLocks noChangeShapeType="1"/>
            </p:cNvSpPr>
            <p:nvPr/>
          </p:nvSpPr>
          <p:spPr bwMode="auto">
            <a:xfrm flipV="1">
              <a:off x="1676400" y="3657600"/>
              <a:ext cx="243840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48"/>
            <p:cNvSpPr>
              <a:spLocks noChangeShapeType="1"/>
            </p:cNvSpPr>
            <p:nvPr/>
          </p:nvSpPr>
          <p:spPr bwMode="auto">
            <a:xfrm>
              <a:off x="1676400" y="33528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49"/>
            <p:cNvSpPr>
              <a:spLocks noChangeShapeType="1"/>
            </p:cNvSpPr>
            <p:nvPr/>
          </p:nvSpPr>
          <p:spPr bwMode="auto">
            <a:xfrm>
              <a:off x="1676400" y="30480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50"/>
            <p:cNvSpPr>
              <a:spLocks noChangeShapeType="1"/>
            </p:cNvSpPr>
            <p:nvPr/>
          </p:nvSpPr>
          <p:spPr bwMode="auto">
            <a:xfrm>
              <a:off x="1676400" y="27432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51"/>
            <p:cNvSpPr>
              <a:spLocks noChangeShapeType="1"/>
            </p:cNvSpPr>
            <p:nvPr/>
          </p:nvSpPr>
          <p:spPr bwMode="auto">
            <a:xfrm>
              <a:off x="1676400" y="24384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52"/>
            <p:cNvSpPr>
              <a:spLocks noChangeShapeType="1"/>
            </p:cNvSpPr>
            <p:nvPr/>
          </p:nvSpPr>
          <p:spPr bwMode="auto">
            <a:xfrm>
              <a:off x="1676400" y="21336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53"/>
            <p:cNvSpPr>
              <a:spLocks noChangeShapeType="1"/>
            </p:cNvSpPr>
            <p:nvPr/>
          </p:nvSpPr>
          <p:spPr bwMode="auto">
            <a:xfrm>
              <a:off x="1676400" y="18288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54"/>
            <p:cNvSpPr>
              <a:spLocks noChangeShapeType="1"/>
            </p:cNvSpPr>
            <p:nvPr/>
          </p:nvSpPr>
          <p:spPr bwMode="auto">
            <a:xfrm flipV="1">
              <a:off x="1981200" y="1710906"/>
              <a:ext cx="0" cy="194669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55"/>
            <p:cNvSpPr>
              <a:spLocks noChangeShapeType="1"/>
            </p:cNvSpPr>
            <p:nvPr/>
          </p:nvSpPr>
          <p:spPr bwMode="auto">
            <a:xfrm flipV="1">
              <a:off x="2285999" y="1710906"/>
              <a:ext cx="2875" cy="194669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56"/>
            <p:cNvSpPr>
              <a:spLocks noChangeShapeType="1"/>
            </p:cNvSpPr>
            <p:nvPr/>
          </p:nvSpPr>
          <p:spPr bwMode="auto">
            <a:xfrm flipV="1">
              <a:off x="2590800" y="1679274"/>
              <a:ext cx="0" cy="19783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57"/>
            <p:cNvSpPr>
              <a:spLocks noChangeShapeType="1"/>
            </p:cNvSpPr>
            <p:nvPr/>
          </p:nvSpPr>
          <p:spPr bwMode="auto">
            <a:xfrm flipH="1" flipV="1">
              <a:off x="2889848" y="1679275"/>
              <a:ext cx="5751" cy="19783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58"/>
            <p:cNvSpPr>
              <a:spLocks noChangeShapeType="1"/>
            </p:cNvSpPr>
            <p:nvPr/>
          </p:nvSpPr>
          <p:spPr bwMode="auto">
            <a:xfrm flipV="1">
              <a:off x="3200400" y="16764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59"/>
            <p:cNvSpPr>
              <a:spLocks noChangeShapeType="1"/>
            </p:cNvSpPr>
            <p:nvPr/>
          </p:nvSpPr>
          <p:spPr bwMode="auto">
            <a:xfrm flipV="1">
              <a:off x="3505200" y="16764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60"/>
            <p:cNvSpPr>
              <a:spLocks noChangeShapeType="1"/>
            </p:cNvSpPr>
            <p:nvPr/>
          </p:nvSpPr>
          <p:spPr bwMode="auto">
            <a:xfrm flipV="1">
              <a:off x="3810000" y="16764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mc:AlternateContent xmlns:mc="http://schemas.openxmlformats.org/markup-compatibility/2006" xmlns:a14="http://schemas.microsoft.com/office/drawing/2010/main">
          <mc:Choice Requires="a14">
            <p:sp>
              <p:nvSpPr>
                <p:cNvPr id="104" name="テキスト ボックス 103"/>
                <p:cNvSpPr txBox="1"/>
                <p:nvPr/>
              </p:nvSpPr>
              <p:spPr>
                <a:xfrm>
                  <a:off x="1295400" y="1447800"/>
                  <a:ext cx="3853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a:rPr>
                          <m:t>𝜃</m:t>
                        </m:r>
                      </m:oMath>
                    </m:oMathPara>
                  </a14:m>
                  <a:endParaRPr kumimoji="1" lang="ja-JP" altLang="en-US" dirty="0"/>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1295400" y="1447800"/>
                  <a:ext cx="385362" cy="369332"/>
                </a:xfrm>
                <a:prstGeom prst="rect">
                  <a:avLst/>
                </a:prstGeom>
                <a:blipFill rotWithShape="1">
                  <a:blip r:embed="rId3" cstate="print"/>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5" name="テキスト ボックス 104"/>
                <p:cNvSpPr txBox="1"/>
                <p:nvPr/>
              </p:nvSpPr>
              <p:spPr>
                <a:xfrm>
                  <a:off x="3939057" y="3276600"/>
                  <a:ext cx="385362" cy="3821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ja-JP" altLang="en-US" i="1" smtClean="0">
                                <a:latin typeface="Cambria Math"/>
                              </a:rPr>
                            </m:ctrlPr>
                          </m:accPr>
                          <m:e>
                            <m:r>
                              <a:rPr kumimoji="1" lang="ja-JP" altLang="en-US" i="1" smtClean="0">
                                <a:latin typeface="Cambria Math"/>
                              </a:rPr>
                              <m:t>𝜃</m:t>
                            </m:r>
                          </m:e>
                        </m:acc>
                      </m:oMath>
                    </m:oMathPara>
                  </a14:m>
                  <a:endParaRPr kumimoji="1" lang="ja-JP" altLang="en-US" dirty="0"/>
                </a:p>
              </p:txBody>
            </p:sp>
          </mc:Choice>
          <mc:Fallback xmlns="">
            <p:sp>
              <p:nvSpPr>
                <p:cNvPr id="105" name="テキスト ボックス 104"/>
                <p:cNvSpPr txBox="1">
                  <a:spLocks noRot="1" noChangeAspect="1" noMove="1" noResize="1" noEditPoints="1" noAdjustHandles="1" noChangeArrowheads="1" noChangeShapeType="1" noTextEdit="1"/>
                </p:cNvSpPr>
                <p:nvPr/>
              </p:nvSpPr>
              <p:spPr>
                <a:xfrm>
                  <a:off x="3939057" y="3276600"/>
                  <a:ext cx="385362" cy="382156"/>
                </a:xfrm>
                <a:prstGeom prst="rect">
                  <a:avLst/>
                </a:prstGeom>
                <a:blipFill rotWithShape="1">
                  <a:blip r:embed="rId6"/>
                  <a:stretch>
                    <a:fillRect/>
                  </a:stretch>
                </a:blipFill>
              </p:spPr>
              <p:txBody>
                <a:bodyPr/>
                <a:lstStyle/>
                <a:p>
                  <a:r>
                    <a:rPr lang="ja-JP" altLang="en-US">
                      <a:noFill/>
                    </a:rPr>
                    <a:t> </a:t>
                  </a:r>
                </a:p>
              </p:txBody>
            </p:sp>
          </mc:Fallback>
        </mc:AlternateContent>
      </p:grpSp>
      <p:sp>
        <p:nvSpPr>
          <p:cNvPr id="106" name="フリーフォーム 105"/>
          <p:cNvSpPr/>
          <p:nvPr/>
        </p:nvSpPr>
        <p:spPr>
          <a:xfrm>
            <a:off x="453933" y="3552005"/>
            <a:ext cx="1383101" cy="1366663"/>
          </a:xfrm>
          <a:custGeom>
            <a:avLst/>
            <a:gdLst>
              <a:gd name="connsiteX0" fmla="*/ 0 w 543464"/>
              <a:gd name="connsiteY0" fmla="*/ 0 h 992037"/>
              <a:gd name="connsiteX1" fmla="*/ 439947 w 543464"/>
              <a:gd name="connsiteY1" fmla="*/ 388188 h 992037"/>
              <a:gd name="connsiteX2" fmla="*/ 543464 w 543464"/>
              <a:gd name="connsiteY2" fmla="*/ 992037 h 992037"/>
              <a:gd name="connsiteX0" fmla="*/ 0 w 1057903"/>
              <a:gd name="connsiteY0" fmla="*/ 0 h 1233577"/>
              <a:gd name="connsiteX1" fmla="*/ 940279 w 1057903"/>
              <a:gd name="connsiteY1" fmla="*/ 629728 h 1233577"/>
              <a:gd name="connsiteX2" fmla="*/ 1043796 w 1057903"/>
              <a:gd name="connsiteY2" fmla="*/ 1233577 h 1233577"/>
              <a:gd name="connsiteX0" fmla="*/ 0 w 1043796"/>
              <a:gd name="connsiteY0" fmla="*/ 0 h 1233577"/>
              <a:gd name="connsiteX1" fmla="*/ 572219 w 1043796"/>
              <a:gd name="connsiteY1" fmla="*/ 250688 h 1233577"/>
              <a:gd name="connsiteX2" fmla="*/ 940279 w 1043796"/>
              <a:gd name="connsiteY2" fmla="*/ 629728 h 1233577"/>
              <a:gd name="connsiteX3" fmla="*/ 1043796 w 1043796"/>
              <a:gd name="connsiteY3" fmla="*/ 1233577 h 1233577"/>
              <a:gd name="connsiteX0" fmla="*/ 0 w 1078301"/>
              <a:gd name="connsiteY0" fmla="*/ 0 h 1302588"/>
              <a:gd name="connsiteX1" fmla="*/ 572219 w 1078301"/>
              <a:gd name="connsiteY1" fmla="*/ 250688 h 1302588"/>
              <a:gd name="connsiteX2" fmla="*/ 940279 w 1078301"/>
              <a:gd name="connsiteY2" fmla="*/ 629728 h 1302588"/>
              <a:gd name="connsiteX3" fmla="*/ 1078301 w 1078301"/>
              <a:gd name="connsiteY3" fmla="*/ 1302588 h 1302588"/>
              <a:gd name="connsiteX0" fmla="*/ 0 w 1078301"/>
              <a:gd name="connsiteY0" fmla="*/ 0 h 1302588"/>
              <a:gd name="connsiteX1" fmla="*/ 572219 w 1078301"/>
              <a:gd name="connsiteY1" fmla="*/ 250688 h 1302588"/>
              <a:gd name="connsiteX2" fmla="*/ 974784 w 1078301"/>
              <a:gd name="connsiteY2" fmla="*/ 646981 h 1302588"/>
              <a:gd name="connsiteX3" fmla="*/ 1078301 w 1078301"/>
              <a:gd name="connsiteY3" fmla="*/ 1302588 h 1302588"/>
              <a:gd name="connsiteX0" fmla="*/ 0 w 1078301"/>
              <a:gd name="connsiteY0" fmla="*/ 0 h 1302588"/>
              <a:gd name="connsiteX1" fmla="*/ 675736 w 1078301"/>
              <a:gd name="connsiteY1" fmla="*/ 285194 h 1302588"/>
              <a:gd name="connsiteX2" fmla="*/ 974784 w 1078301"/>
              <a:gd name="connsiteY2" fmla="*/ 646981 h 1302588"/>
              <a:gd name="connsiteX3" fmla="*/ 1078301 w 1078301"/>
              <a:gd name="connsiteY3" fmla="*/ 1302588 h 1302588"/>
            </a:gdLst>
            <a:ahLst/>
            <a:cxnLst>
              <a:cxn ang="0">
                <a:pos x="connsiteX0" y="connsiteY0"/>
              </a:cxn>
              <a:cxn ang="0">
                <a:pos x="connsiteX1" y="connsiteY1"/>
              </a:cxn>
              <a:cxn ang="0">
                <a:pos x="connsiteX2" y="connsiteY2"/>
              </a:cxn>
              <a:cxn ang="0">
                <a:pos x="connsiteX3" y="connsiteY3"/>
              </a:cxn>
            </a:cxnLst>
            <a:rect l="l" t="t" r="r" b="b"/>
            <a:pathLst>
              <a:path w="1078301" h="1302588">
                <a:moveTo>
                  <a:pt x="0" y="0"/>
                </a:moveTo>
                <a:cubicBezTo>
                  <a:pt x="88181" y="54721"/>
                  <a:pt x="519023" y="180239"/>
                  <a:pt x="675736" y="285194"/>
                </a:cubicBezTo>
                <a:cubicBezTo>
                  <a:pt x="832449" y="390149"/>
                  <a:pt x="907690" y="477415"/>
                  <a:pt x="974784" y="646981"/>
                </a:cubicBezTo>
                <a:cubicBezTo>
                  <a:pt x="1041878" y="816547"/>
                  <a:pt x="1078301" y="1302588"/>
                  <a:pt x="1078301" y="1302588"/>
                </a:cubicBezTo>
              </a:path>
            </a:pathLst>
          </a:custGeom>
          <a:noFill/>
          <a:ln>
            <a:solidFill>
              <a:schemeClr val="accent2"/>
            </a:solidFill>
            <a:head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円/楕円 106"/>
          <p:cNvSpPr/>
          <p:nvPr/>
        </p:nvSpPr>
        <p:spPr>
          <a:xfrm>
            <a:off x="1734365" y="466397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円/楕円 107"/>
          <p:cNvSpPr/>
          <p:nvPr/>
        </p:nvSpPr>
        <p:spPr>
          <a:xfrm>
            <a:off x="1149917" y="372786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円/楕円 108"/>
          <p:cNvSpPr/>
          <p:nvPr/>
        </p:nvSpPr>
        <p:spPr>
          <a:xfrm>
            <a:off x="1534415" y="399487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円/楕円 109"/>
          <p:cNvSpPr/>
          <p:nvPr/>
        </p:nvSpPr>
        <p:spPr>
          <a:xfrm>
            <a:off x="645861" y="357546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テキスト ボックス 110"/>
          <p:cNvSpPr txBox="1"/>
          <p:nvPr/>
        </p:nvSpPr>
        <p:spPr>
          <a:xfrm>
            <a:off x="576324" y="5514111"/>
            <a:ext cx="2345514" cy="1200329"/>
          </a:xfrm>
          <a:prstGeom prst="rect">
            <a:avLst/>
          </a:prstGeom>
          <a:noFill/>
        </p:spPr>
        <p:txBody>
          <a:bodyPr wrap="none" rtlCol="0">
            <a:spAutoFit/>
          </a:bodyPr>
          <a:lstStyle/>
          <a:p>
            <a:r>
              <a:rPr kumimoji="1" lang="ja-JP" altLang="en-US" dirty="0" smtClean="0"/>
              <a:t>入力データの軌跡を</a:t>
            </a:r>
            <a:endParaRPr kumimoji="1" lang="en-US" altLang="ja-JP" dirty="0" smtClean="0"/>
          </a:p>
          <a:p>
            <a:r>
              <a:rPr lang="ja-JP" altLang="en-US" dirty="0"/>
              <a:t>知識空間上</a:t>
            </a:r>
            <a:r>
              <a:rPr lang="ja-JP" altLang="en-US" dirty="0" smtClean="0"/>
              <a:t>に表示し，</a:t>
            </a:r>
            <a:endParaRPr lang="en-US" altLang="ja-JP" dirty="0" smtClean="0"/>
          </a:p>
          <a:p>
            <a:r>
              <a:rPr kumimoji="1" lang="ja-JP" altLang="en-US" dirty="0"/>
              <a:t>一定時間ごと</a:t>
            </a:r>
            <a:r>
              <a:rPr kumimoji="1" lang="ja-JP" altLang="en-US" dirty="0" smtClean="0"/>
              <a:t>に座標を</a:t>
            </a:r>
            <a:endParaRPr kumimoji="1" lang="en-US" altLang="ja-JP" dirty="0" smtClean="0"/>
          </a:p>
          <a:p>
            <a:r>
              <a:rPr kumimoji="1" lang="ja-JP" altLang="en-US" dirty="0" smtClean="0"/>
              <a:t>サンプリングする</a:t>
            </a:r>
            <a:endParaRPr kumimoji="1" lang="ja-JP" altLang="en-US" dirty="0"/>
          </a:p>
        </p:txBody>
      </p:sp>
      <p:sp>
        <p:nvSpPr>
          <p:cNvPr id="112" name="テキスト ボックス 111"/>
          <p:cNvSpPr txBox="1"/>
          <p:nvPr/>
        </p:nvSpPr>
        <p:spPr>
          <a:xfrm>
            <a:off x="3281878" y="5742909"/>
            <a:ext cx="2850460" cy="923330"/>
          </a:xfrm>
          <a:prstGeom prst="rect">
            <a:avLst/>
          </a:prstGeom>
          <a:noFill/>
        </p:spPr>
        <p:txBody>
          <a:bodyPr wrap="none" rtlCol="0">
            <a:spAutoFit/>
          </a:bodyPr>
          <a:lstStyle/>
          <a:p>
            <a:r>
              <a:rPr kumimoji="1" lang="ja-JP" altLang="en-US" dirty="0" smtClean="0"/>
              <a:t>各サンプリング点から</a:t>
            </a:r>
            <a:endParaRPr kumimoji="1" lang="en-US" altLang="ja-JP" dirty="0" smtClean="0"/>
          </a:p>
          <a:p>
            <a:r>
              <a:rPr kumimoji="1" lang="ja-JP" altLang="en-US" dirty="0" smtClean="0"/>
              <a:t>一定距離以内にある</a:t>
            </a:r>
            <a:endParaRPr kumimoji="1" lang="en-US" altLang="ja-JP" dirty="0" smtClean="0"/>
          </a:p>
          <a:p>
            <a:r>
              <a:rPr kumimoji="1" lang="ja-JP" altLang="en-US" dirty="0" smtClean="0"/>
              <a:t>セルの選択頻度を更新する</a:t>
            </a:r>
            <a:endParaRPr kumimoji="1" lang="ja-JP" altLang="en-US" dirty="0"/>
          </a:p>
        </p:txBody>
      </p:sp>
      <p:sp>
        <p:nvSpPr>
          <p:cNvPr id="113" name="テキスト ボックス 112"/>
          <p:cNvSpPr txBox="1"/>
          <p:nvPr/>
        </p:nvSpPr>
        <p:spPr>
          <a:xfrm>
            <a:off x="6232514" y="5587860"/>
            <a:ext cx="2593980" cy="646331"/>
          </a:xfrm>
          <a:prstGeom prst="rect">
            <a:avLst/>
          </a:prstGeom>
          <a:noFill/>
        </p:spPr>
        <p:txBody>
          <a:bodyPr wrap="none" rtlCol="0">
            <a:spAutoFit/>
          </a:bodyPr>
          <a:lstStyle/>
          <a:p>
            <a:r>
              <a:rPr kumimoji="1" lang="ja-JP" altLang="en-US" dirty="0" smtClean="0"/>
              <a:t>知識空間に，入力した</a:t>
            </a:r>
            <a:endParaRPr kumimoji="1" lang="en-US" altLang="ja-JP" dirty="0" smtClean="0"/>
          </a:p>
          <a:p>
            <a:r>
              <a:rPr kumimoji="1" lang="ja-JP" altLang="en-US" dirty="0" smtClean="0"/>
              <a:t>動作の知識が追加される</a:t>
            </a:r>
            <a:endParaRPr kumimoji="1" lang="ja-JP" altLang="en-US" dirty="0"/>
          </a:p>
        </p:txBody>
      </p:sp>
      <p:sp>
        <p:nvSpPr>
          <p:cNvPr id="114" name="テキスト ボックス 113"/>
          <p:cNvSpPr txBox="1"/>
          <p:nvPr/>
        </p:nvSpPr>
        <p:spPr>
          <a:xfrm>
            <a:off x="655771" y="1196752"/>
            <a:ext cx="3542958" cy="507831"/>
          </a:xfrm>
          <a:prstGeom prst="rect">
            <a:avLst/>
          </a:prstGeom>
          <a:noFill/>
        </p:spPr>
        <p:txBody>
          <a:bodyPr wrap="none" spcCol="0" rtlCol="0">
            <a:spAutoFit/>
          </a:bodyPr>
          <a:lstStyle/>
          <a:p>
            <a:pPr>
              <a:lnSpc>
                <a:spcPct val="150000"/>
              </a:lnSpc>
            </a:pPr>
            <a:r>
              <a:rPr lang="en-US" altLang="ja-JP" dirty="0" smtClean="0"/>
              <a:t>θ</a:t>
            </a:r>
            <a:r>
              <a:rPr lang="ja-JP" altLang="en-US" dirty="0" smtClean="0"/>
              <a:t>：ロボットが取得した環境情報</a:t>
            </a:r>
            <a:endParaRPr kumimoji="1" lang="en-US" altLang="ja-JP" dirty="0" smtClean="0"/>
          </a:p>
        </p:txBody>
      </p:sp>
      <p:sp>
        <p:nvSpPr>
          <p:cNvPr id="115" name="テキスト ボックス 114"/>
          <p:cNvSpPr txBox="1"/>
          <p:nvPr/>
        </p:nvSpPr>
        <p:spPr>
          <a:xfrm>
            <a:off x="645860" y="1645511"/>
            <a:ext cx="5965325" cy="507831"/>
          </a:xfrm>
          <a:prstGeom prst="rect">
            <a:avLst/>
          </a:prstGeom>
          <a:noFill/>
        </p:spPr>
        <p:txBody>
          <a:bodyPr wrap="square" spcCol="0" rtlCol="0">
            <a:spAutoFit/>
          </a:bodyPr>
          <a:lstStyle/>
          <a:p>
            <a:pPr>
              <a:lnSpc>
                <a:spcPct val="150000"/>
              </a:lnSpc>
            </a:pPr>
            <a:r>
              <a:rPr lang="en-US" altLang="ja-JP" dirty="0" smtClean="0"/>
              <a:t>θ</a:t>
            </a:r>
            <a:r>
              <a:rPr lang="ja-JP" altLang="en-US" dirty="0" smtClean="0"/>
              <a:t>：ロボットが取得した環境情報の時間微分</a:t>
            </a:r>
            <a:endParaRPr kumimoji="1" lang="en-US" altLang="ja-JP" dirty="0" smtClean="0"/>
          </a:p>
        </p:txBody>
      </p:sp>
      <p:graphicFrame>
        <p:nvGraphicFramePr>
          <p:cNvPr id="23" name="オブジェクト 22"/>
          <p:cNvGraphicFramePr>
            <a:graphicFrameLocks noChangeAspect="1"/>
          </p:cNvGraphicFramePr>
          <p:nvPr>
            <p:extLst>
              <p:ext uri="{D42A27DB-BD31-4B8C-83A1-F6EECF244321}">
                <p14:modId xmlns:p14="http://schemas.microsoft.com/office/powerpoint/2010/main" val="1034368320"/>
              </p:ext>
            </p:extLst>
          </p:nvPr>
        </p:nvGraphicFramePr>
        <p:xfrm>
          <a:off x="726290" y="1704583"/>
          <a:ext cx="155555" cy="181862"/>
        </p:xfrm>
        <a:graphic>
          <a:graphicData uri="http://schemas.openxmlformats.org/presentationml/2006/ole">
            <mc:AlternateContent xmlns:mc="http://schemas.openxmlformats.org/markup-compatibility/2006">
              <mc:Choice xmlns:v="urn:schemas-microsoft-com:vml" Requires="v">
                <p:oleObj spid="_x0000_s5183" name="数式" r:id="rId7" imgW="75936" imgH="88592" progId="Equation.3">
                  <p:embed/>
                </p:oleObj>
              </mc:Choice>
              <mc:Fallback>
                <p:oleObj name="数式" r:id="rId7" imgW="75936" imgH="88592"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6290" y="1704583"/>
                        <a:ext cx="155555" cy="181862"/>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116" name="テキスト ボックス 115"/>
              <p:cNvSpPr txBox="1"/>
              <p:nvPr/>
            </p:nvSpPr>
            <p:spPr>
              <a:xfrm>
                <a:off x="1411056" y="5130208"/>
                <a:ext cx="372538" cy="382156"/>
              </a:xfrm>
              <a:prstGeom prst="rect">
                <a:avLst/>
              </a:prstGeom>
              <a:noFill/>
            </p:spPr>
            <p:txBody>
              <a:bodyPr wrap="none" rtlCol="0">
                <a:spAutoFit/>
              </a:bodyPr>
              <a:lstStyle/>
              <a:p>
                <a14:m>
                  <m:oMath xmlns:m="http://schemas.openxmlformats.org/officeDocument/2006/math">
                    <m:acc>
                      <m:accPr>
                        <m:chr m:val="̇"/>
                        <m:ctrlPr>
                          <a:rPr kumimoji="1" lang="ja-JP" altLang="en-US" i="1" smtClean="0">
                            <a:latin typeface="Cambria Math"/>
                          </a:rPr>
                        </m:ctrlPr>
                      </m:accPr>
                      <m:e>
                        <m:r>
                          <a:rPr kumimoji="1" lang="ja-JP" altLang="en-US" i="1" smtClean="0">
                            <a:latin typeface="Cambria Math"/>
                          </a:rPr>
                          <m:t>𝜃</m:t>
                        </m:r>
                      </m:e>
                    </m:acc>
                  </m:oMath>
                </a14:m>
                <a:r>
                  <a:rPr kumimoji="1" lang="en-US" altLang="ja-JP" baseline="-25000" dirty="0" smtClean="0"/>
                  <a:t>t</a:t>
                </a:r>
                <a:endParaRPr kumimoji="1" lang="ja-JP" altLang="en-US" dirty="0"/>
              </a:p>
            </p:txBody>
          </p:sp>
        </mc:Choice>
        <mc:Fallback xmlns="">
          <p:sp>
            <p:nvSpPr>
              <p:cNvPr id="116" name="テキスト ボックス 115"/>
              <p:cNvSpPr txBox="1">
                <a:spLocks noRot="1" noChangeAspect="1" noMove="1" noResize="1" noEditPoints="1" noAdjustHandles="1" noChangeArrowheads="1" noChangeShapeType="1" noTextEdit="1"/>
              </p:cNvSpPr>
              <p:nvPr/>
            </p:nvSpPr>
            <p:spPr>
              <a:xfrm>
                <a:off x="1411056" y="5130208"/>
                <a:ext cx="372538" cy="382156"/>
              </a:xfrm>
              <a:prstGeom prst="rect">
                <a:avLst/>
              </a:prstGeom>
              <a:blipFill rotWithShape="1">
                <a:blip r:embed="rId9"/>
                <a:stretch>
                  <a:fillRect b="-2258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240961147"/>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315416"/>
            <a:ext cx="8041440" cy="1442674"/>
          </a:xfrm>
        </p:spPr>
        <p:txBody>
          <a:bodyPr/>
          <a:lstStyle/>
          <a:p>
            <a:r>
              <a:rPr lang="ja-JP" altLang="en-US" dirty="0" smtClean="0"/>
              <a:t>動作生成の概要一覧</a:t>
            </a:r>
            <a:endParaRPr kumimoji="1" lang="ja-JP" altLang="en-US" dirty="0"/>
          </a:p>
        </p:txBody>
      </p:sp>
      <p:sp>
        <p:nvSpPr>
          <p:cNvPr id="4" name="パイ 3"/>
          <p:cNvSpPr/>
          <p:nvPr/>
        </p:nvSpPr>
        <p:spPr>
          <a:xfrm>
            <a:off x="4558776" y="1475490"/>
            <a:ext cx="2286000" cy="2235679"/>
          </a:xfrm>
          <a:prstGeom prst="pie">
            <a:avLst>
              <a:gd name="adj1" fmla="val 14599853"/>
              <a:gd name="adj2" fmla="val 1504888"/>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5" name="グループ化 4"/>
          <p:cNvGrpSpPr/>
          <p:nvPr/>
        </p:nvGrpSpPr>
        <p:grpSpPr>
          <a:xfrm>
            <a:off x="1485454" y="1051826"/>
            <a:ext cx="3052362" cy="2210956"/>
            <a:chOff x="1295400" y="1447800"/>
            <a:chExt cx="3052362" cy="2210956"/>
          </a:xfrm>
        </p:grpSpPr>
        <p:sp>
          <p:nvSpPr>
            <p:cNvPr id="6" name="Line 44"/>
            <p:cNvSpPr>
              <a:spLocks noChangeShapeType="1"/>
            </p:cNvSpPr>
            <p:nvPr/>
          </p:nvSpPr>
          <p:spPr bwMode="auto">
            <a:xfrm flipV="1">
              <a:off x="1676400" y="1524000"/>
              <a:ext cx="0" cy="21336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 name="Line 45"/>
            <p:cNvSpPr>
              <a:spLocks noChangeShapeType="1"/>
            </p:cNvSpPr>
            <p:nvPr/>
          </p:nvSpPr>
          <p:spPr bwMode="auto">
            <a:xfrm flipV="1">
              <a:off x="1676400" y="3657600"/>
              <a:ext cx="243840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 name="Line 48"/>
            <p:cNvSpPr>
              <a:spLocks noChangeShapeType="1"/>
            </p:cNvSpPr>
            <p:nvPr/>
          </p:nvSpPr>
          <p:spPr bwMode="auto">
            <a:xfrm>
              <a:off x="1676400" y="33528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 name="Line 49"/>
            <p:cNvSpPr>
              <a:spLocks noChangeShapeType="1"/>
            </p:cNvSpPr>
            <p:nvPr/>
          </p:nvSpPr>
          <p:spPr bwMode="auto">
            <a:xfrm>
              <a:off x="1676400" y="30480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Line 50"/>
            <p:cNvSpPr>
              <a:spLocks noChangeShapeType="1"/>
            </p:cNvSpPr>
            <p:nvPr/>
          </p:nvSpPr>
          <p:spPr bwMode="auto">
            <a:xfrm>
              <a:off x="1676400" y="27432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Line 51"/>
            <p:cNvSpPr>
              <a:spLocks noChangeShapeType="1"/>
            </p:cNvSpPr>
            <p:nvPr/>
          </p:nvSpPr>
          <p:spPr bwMode="auto">
            <a:xfrm>
              <a:off x="1676400" y="24384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Line 52"/>
            <p:cNvSpPr>
              <a:spLocks noChangeShapeType="1"/>
            </p:cNvSpPr>
            <p:nvPr/>
          </p:nvSpPr>
          <p:spPr bwMode="auto">
            <a:xfrm>
              <a:off x="1676400" y="21336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 name="Line 53"/>
            <p:cNvSpPr>
              <a:spLocks noChangeShapeType="1"/>
            </p:cNvSpPr>
            <p:nvPr/>
          </p:nvSpPr>
          <p:spPr bwMode="auto">
            <a:xfrm>
              <a:off x="1676400" y="18288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Line 54"/>
            <p:cNvSpPr>
              <a:spLocks noChangeShapeType="1"/>
            </p:cNvSpPr>
            <p:nvPr/>
          </p:nvSpPr>
          <p:spPr bwMode="auto">
            <a:xfrm flipV="1">
              <a:off x="1981200" y="1710906"/>
              <a:ext cx="0" cy="194669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Line 55"/>
            <p:cNvSpPr>
              <a:spLocks noChangeShapeType="1"/>
            </p:cNvSpPr>
            <p:nvPr/>
          </p:nvSpPr>
          <p:spPr bwMode="auto">
            <a:xfrm flipV="1">
              <a:off x="2285999" y="1710906"/>
              <a:ext cx="2875" cy="194669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Line 56"/>
            <p:cNvSpPr>
              <a:spLocks noChangeShapeType="1"/>
            </p:cNvSpPr>
            <p:nvPr/>
          </p:nvSpPr>
          <p:spPr bwMode="auto">
            <a:xfrm flipV="1">
              <a:off x="2590800" y="1679274"/>
              <a:ext cx="0" cy="19783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Line 57"/>
            <p:cNvSpPr>
              <a:spLocks noChangeShapeType="1"/>
            </p:cNvSpPr>
            <p:nvPr/>
          </p:nvSpPr>
          <p:spPr bwMode="auto">
            <a:xfrm flipH="1" flipV="1">
              <a:off x="2889848" y="1679275"/>
              <a:ext cx="5751" cy="19783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Line 58"/>
            <p:cNvSpPr>
              <a:spLocks noChangeShapeType="1"/>
            </p:cNvSpPr>
            <p:nvPr/>
          </p:nvSpPr>
          <p:spPr bwMode="auto">
            <a:xfrm flipV="1">
              <a:off x="3200400" y="16764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Line 59"/>
            <p:cNvSpPr>
              <a:spLocks noChangeShapeType="1"/>
            </p:cNvSpPr>
            <p:nvPr/>
          </p:nvSpPr>
          <p:spPr bwMode="auto">
            <a:xfrm flipV="1">
              <a:off x="3505200" y="16764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 name="Line 60"/>
            <p:cNvSpPr>
              <a:spLocks noChangeShapeType="1"/>
            </p:cNvSpPr>
            <p:nvPr/>
          </p:nvSpPr>
          <p:spPr bwMode="auto">
            <a:xfrm flipV="1">
              <a:off x="3810000" y="16764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mc:AlternateContent xmlns:mc="http://schemas.openxmlformats.org/markup-compatibility/2006" xmlns:a14="http://schemas.microsoft.com/office/drawing/2010/main">
          <mc:Choice Requires="a14">
            <p:sp>
              <p:nvSpPr>
                <p:cNvPr id="21" name="テキスト ボックス 20"/>
                <p:cNvSpPr txBox="1"/>
                <p:nvPr/>
              </p:nvSpPr>
              <p:spPr>
                <a:xfrm>
                  <a:off x="1295400" y="1447800"/>
                  <a:ext cx="3853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a:rPr>
                          <m:t>𝜃</m:t>
                        </m:r>
                      </m:oMath>
                    </m:oMathPara>
                  </a14:m>
                  <a:endParaRPr kumimoji="1" lang="ja-JP" altLang="en-US" dirty="0"/>
                </a:p>
              </p:txBody>
            </p:sp>
          </mc:Choice>
          <mc:Fallback xmlns="">
            <p:sp>
              <p:nvSpPr>
                <p:cNvPr id="3" name="テキスト ボックス 21"/>
                <p:cNvSpPr txBox="1">
                  <a:spLocks noRot="1" noChangeAspect="1" noMove="1" noResize="1" noEditPoints="1" noAdjustHandles="1" noChangeArrowheads="1" noChangeShapeType="1" noTextEdit="1"/>
                </p:cNvSpPr>
                <p:nvPr/>
              </p:nvSpPr>
              <p:spPr>
                <a:xfrm>
                  <a:off x="1295400" y="1447800"/>
                  <a:ext cx="385362" cy="369332"/>
                </a:xfrm>
                <a:prstGeom prst="rect">
                  <a:avLst/>
                </a:prstGeom>
                <a:blipFill rotWithShape="1">
                  <a:blip r:embed="rId2" cstate="print"/>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テキスト ボックス 21"/>
                <p:cNvSpPr txBox="1"/>
                <p:nvPr/>
              </p:nvSpPr>
              <p:spPr>
                <a:xfrm>
                  <a:off x="3962400" y="3276600"/>
                  <a:ext cx="385362" cy="3821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ja-JP" altLang="en-US" i="1" smtClean="0">
                                <a:latin typeface="Cambria Math"/>
                              </a:rPr>
                            </m:ctrlPr>
                          </m:accPr>
                          <m:e>
                            <m:r>
                              <a:rPr kumimoji="1" lang="ja-JP" altLang="en-US" i="1" smtClean="0">
                                <a:latin typeface="Cambria Math"/>
                              </a:rPr>
                              <m:t>𝜃</m:t>
                            </m:r>
                          </m:e>
                        </m:acc>
                      </m:oMath>
                    </m:oMathPara>
                  </a14:m>
                  <a:endParaRPr kumimoji="1" lang="ja-JP" altLang="en-US" dirty="0"/>
                </a:p>
              </p:txBody>
            </p:sp>
          </mc:Choice>
          <mc:Fallback xmlns="">
            <p:sp>
              <p:nvSpPr>
                <p:cNvPr id="21" name="テキスト ボックス 22"/>
                <p:cNvSpPr txBox="1">
                  <a:spLocks noRot="1" noChangeAspect="1" noMove="1" noResize="1" noEditPoints="1" noAdjustHandles="1" noChangeArrowheads="1" noChangeShapeType="1" noTextEdit="1"/>
                </p:cNvSpPr>
                <p:nvPr/>
              </p:nvSpPr>
              <p:spPr>
                <a:xfrm>
                  <a:off x="3962400" y="3276600"/>
                  <a:ext cx="385362" cy="382156"/>
                </a:xfrm>
                <a:prstGeom prst="rect">
                  <a:avLst/>
                </a:prstGeom>
                <a:blipFill rotWithShape="1">
                  <a:blip r:embed="rId3" cstate="print"/>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23" name="テキスト ボックス 22"/>
              <p:cNvSpPr txBox="1"/>
              <p:nvPr/>
            </p:nvSpPr>
            <p:spPr>
              <a:xfrm>
                <a:off x="1408187" y="2347226"/>
                <a:ext cx="4582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lang="ja-JP" altLang="en-US" i="1">
                              <a:latin typeface="Cambria Math"/>
                            </a:rPr>
                            <m:t>𝜃</m:t>
                          </m:r>
                        </m:e>
                        <m:sub>
                          <m:r>
                            <a:rPr kumimoji="1" lang="en-US" altLang="ja-JP" b="0" i="1" smtClean="0">
                              <a:latin typeface="Cambria Math"/>
                            </a:rPr>
                            <m:t>𝑡</m:t>
                          </m:r>
                        </m:sub>
                      </m:sSub>
                    </m:oMath>
                  </m:oMathPara>
                </a14:m>
                <a:endParaRPr kumimoji="1" lang="ja-JP" altLang="en-US"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1408187" y="2347226"/>
                <a:ext cx="458267" cy="369332"/>
              </a:xfrm>
              <a:prstGeom prst="rect">
                <a:avLst/>
              </a:prstGeom>
              <a:blipFill rotWithShape="1">
                <a:blip r:embed="rId4" cstate="print"/>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1188576" y="2728226"/>
                <a:ext cx="67787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lang="ja-JP" altLang="en-US" i="1">
                              <a:latin typeface="Cambria Math"/>
                            </a:rPr>
                            <m:t>𝜃</m:t>
                          </m:r>
                        </m:e>
                        <m:sub>
                          <m:r>
                            <a:rPr kumimoji="1" lang="en-US" altLang="ja-JP" b="0" i="1" smtClean="0">
                              <a:latin typeface="Cambria Math"/>
                            </a:rPr>
                            <m:t>𝑡</m:t>
                          </m:r>
                          <m:r>
                            <a:rPr kumimoji="1" lang="en-US" altLang="ja-JP" b="0" i="1" smtClean="0">
                              <a:latin typeface="Cambria Math"/>
                            </a:rPr>
                            <m:t>−1</m:t>
                          </m:r>
                        </m:sub>
                      </m:sSub>
                    </m:oMath>
                  </m:oMathPara>
                </a14:m>
                <a:endParaRPr kumimoji="1" lang="ja-JP" altLang="en-US"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1188576" y="2728226"/>
                <a:ext cx="677878" cy="369332"/>
              </a:xfrm>
              <a:prstGeom prst="rect">
                <a:avLst/>
              </a:prstGeom>
              <a:blipFill rotWithShape="1">
                <a:blip r:embed="rId5" cstate="print"/>
                <a:stretch>
                  <a:fillRect b="-1667"/>
                </a:stretch>
              </a:blipFill>
            </p:spPr>
            <p:txBody>
              <a:bodyPr/>
              <a:lstStyle/>
              <a:p>
                <a:r>
                  <a:rPr lang="ja-JP" altLang="en-US">
                    <a:noFill/>
                  </a:rPr>
                  <a:t> </a:t>
                </a:r>
              </a:p>
            </p:txBody>
          </p:sp>
        </mc:Fallback>
      </mc:AlternateContent>
      <p:cxnSp>
        <p:nvCxnSpPr>
          <p:cNvPr id="25" name="直線コネクタ 24"/>
          <p:cNvCxnSpPr/>
          <p:nvPr/>
        </p:nvCxnSpPr>
        <p:spPr>
          <a:xfrm flipH="1">
            <a:off x="1754336" y="2575826"/>
            <a:ext cx="7979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H="1">
            <a:off x="1754336" y="2956826"/>
            <a:ext cx="4169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H="1" flipV="1">
            <a:off x="2161190" y="2956826"/>
            <a:ext cx="10064"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2552254" y="2575826"/>
            <a:ext cx="0"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テキスト ボックス 28"/>
              <p:cNvSpPr txBox="1"/>
              <p:nvPr/>
            </p:nvSpPr>
            <p:spPr>
              <a:xfrm>
                <a:off x="2322587" y="3267095"/>
                <a:ext cx="458267" cy="3821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acc>
                            <m:accPr>
                              <m:chr m:val="̇"/>
                              <m:ctrlPr>
                                <a:rPr lang="ja-JP" altLang="en-US" i="1">
                                  <a:latin typeface="Cambria Math"/>
                                </a:rPr>
                              </m:ctrlPr>
                            </m:accPr>
                            <m:e>
                              <m:r>
                                <a:rPr lang="ja-JP" altLang="en-US" i="1">
                                  <a:latin typeface="Cambria Math"/>
                                </a:rPr>
                                <m:t>𝜃</m:t>
                              </m:r>
                            </m:e>
                          </m:acc>
                        </m:e>
                        <m:sub>
                          <m:r>
                            <a:rPr lang="en-US" altLang="ja-JP" b="0" i="1" smtClean="0">
                              <a:latin typeface="Cambria Math"/>
                            </a:rPr>
                            <m:t>𝑡</m:t>
                          </m:r>
                        </m:sub>
                      </m:sSub>
                    </m:oMath>
                  </m:oMathPara>
                </a14:m>
                <a:endParaRPr kumimoji="1" lang="ja-JP" altLang="en-US" dirty="0"/>
              </a:p>
            </p:txBody>
          </p:sp>
        </mc:Choice>
        <mc:Fallback xmlns="">
          <p:sp>
            <p:nvSpPr>
              <p:cNvPr id="29" name="テキスト ボックス 28"/>
              <p:cNvSpPr txBox="1">
                <a:spLocks noRot="1" noChangeAspect="1" noMove="1" noResize="1" noEditPoints="1" noAdjustHandles="1" noChangeArrowheads="1" noChangeShapeType="1" noTextEdit="1"/>
              </p:cNvSpPr>
              <p:nvPr/>
            </p:nvSpPr>
            <p:spPr>
              <a:xfrm>
                <a:off x="2322587" y="3267095"/>
                <a:ext cx="458267" cy="382156"/>
              </a:xfrm>
              <a:prstGeom prst="rect">
                <a:avLst/>
              </a:prstGeom>
              <a:blipFill rotWithShape="1">
                <a:blip r:embed="rId6" cstate="print"/>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p:cNvSpPr txBox="1"/>
              <p:nvPr/>
            </p:nvSpPr>
            <p:spPr>
              <a:xfrm>
                <a:off x="1866454" y="3261626"/>
                <a:ext cx="677878" cy="3821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acc>
                            <m:accPr>
                              <m:chr m:val="̇"/>
                              <m:ctrlPr>
                                <a:rPr lang="ja-JP" altLang="en-US" i="1">
                                  <a:latin typeface="Cambria Math"/>
                                </a:rPr>
                              </m:ctrlPr>
                            </m:accPr>
                            <m:e>
                              <m:r>
                                <a:rPr lang="ja-JP" altLang="en-US" i="1">
                                  <a:latin typeface="Cambria Math"/>
                                </a:rPr>
                                <m:t>𝜃</m:t>
                              </m:r>
                            </m:e>
                          </m:acc>
                        </m:e>
                        <m:sub>
                          <m:r>
                            <a:rPr lang="en-US" altLang="ja-JP" b="0" i="1" smtClean="0">
                              <a:latin typeface="Cambria Math"/>
                            </a:rPr>
                            <m:t>𝑡</m:t>
                          </m:r>
                          <m:r>
                            <a:rPr lang="en-US" altLang="ja-JP" b="0" i="1" smtClean="0">
                              <a:latin typeface="Cambria Math"/>
                            </a:rPr>
                            <m:t>−1</m:t>
                          </m:r>
                        </m:sub>
                      </m:sSub>
                    </m:oMath>
                  </m:oMathPara>
                </a14:m>
                <a:endParaRPr kumimoji="1" lang="ja-JP" altLang="en-US" dirty="0"/>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1866454" y="3261626"/>
                <a:ext cx="677878" cy="382156"/>
              </a:xfrm>
              <a:prstGeom prst="rect">
                <a:avLst/>
              </a:prstGeom>
              <a:blipFill rotWithShape="1">
                <a:blip r:embed="rId7" cstate="print"/>
                <a:stretch>
                  <a:fillRect b="-1587"/>
                </a:stretch>
              </a:blipFill>
            </p:spPr>
            <p:txBody>
              <a:bodyPr/>
              <a:lstStyle/>
              <a:p>
                <a:r>
                  <a:rPr lang="ja-JP" altLang="en-US">
                    <a:noFill/>
                  </a:rPr>
                  <a:t> </a:t>
                </a:r>
              </a:p>
            </p:txBody>
          </p:sp>
        </mc:Fallback>
      </mc:AlternateContent>
      <p:sp>
        <p:nvSpPr>
          <p:cNvPr id="31" name="円/楕円 30"/>
          <p:cNvSpPr/>
          <p:nvPr/>
        </p:nvSpPr>
        <p:spPr>
          <a:xfrm>
            <a:off x="2095054" y="2880626"/>
            <a:ext cx="152400" cy="1524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2476054" y="249962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矢印コネクタ 32"/>
          <p:cNvCxnSpPr/>
          <p:nvPr/>
        </p:nvCxnSpPr>
        <p:spPr>
          <a:xfrm flipV="1">
            <a:off x="2171254" y="2575826"/>
            <a:ext cx="381000" cy="38100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テキスト ボックス 33"/>
              <p:cNvSpPr txBox="1"/>
              <p:nvPr/>
            </p:nvSpPr>
            <p:spPr>
              <a:xfrm>
                <a:off x="2018854" y="2499626"/>
                <a:ext cx="4744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1" i="1" smtClean="0">
                              <a:latin typeface="Cambria Math"/>
                            </a:rPr>
                            <m:t>𝒗</m:t>
                          </m:r>
                        </m:e>
                        <m:sub>
                          <m:r>
                            <a:rPr kumimoji="1" lang="en-US" altLang="ja-JP" b="0" i="1" smtClean="0">
                              <a:latin typeface="Cambria Math"/>
                            </a:rPr>
                            <m:t>𝑡</m:t>
                          </m:r>
                        </m:sub>
                      </m:sSub>
                    </m:oMath>
                  </m:oMathPara>
                </a14:m>
                <a:endParaRPr kumimoji="1" lang="ja-JP" altLang="en-US" dirty="0"/>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2018854" y="2499626"/>
                <a:ext cx="474424" cy="369332"/>
              </a:xfrm>
              <a:prstGeom prst="rect">
                <a:avLst/>
              </a:prstGeom>
              <a:blipFill rotWithShape="1">
                <a:blip r:embed="rId8" cstate="print"/>
                <a:stretch>
                  <a:fillRect/>
                </a:stretch>
              </a:blipFill>
            </p:spPr>
            <p:txBody>
              <a:bodyPr/>
              <a:lstStyle/>
              <a:p>
                <a:r>
                  <a:rPr lang="ja-JP" altLang="en-US">
                    <a:noFill/>
                  </a:rPr>
                  <a:t> </a:t>
                </a:r>
              </a:p>
            </p:txBody>
          </p:sp>
        </mc:Fallback>
      </mc:AlternateContent>
      <p:sp>
        <p:nvSpPr>
          <p:cNvPr id="35" name="右矢印 34"/>
          <p:cNvSpPr/>
          <p:nvPr/>
        </p:nvSpPr>
        <p:spPr>
          <a:xfrm>
            <a:off x="4234931" y="1885057"/>
            <a:ext cx="457200" cy="8383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1171060" y="899426"/>
            <a:ext cx="489236" cy="369332"/>
          </a:xfrm>
          <a:prstGeom prst="rect">
            <a:avLst/>
          </a:prstGeom>
          <a:noFill/>
        </p:spPr>
        <p:txBody>
          <a:bodyPr wrap="none" rtlCol="0">
            <a:spAutoFit/>
          </a:bodyPr>
          <a:lstStyle/>
          <a:p>
            <a:r>
              <a:rPr kumimoji="1" lang="en-US" altLang="ja-JP" dirty="0" smtClean="0"/>
              <a:t>(1)</a:t>
            </a:r>
            <a:endParaRPr kumimoji="1" lang="ja-JP" altLang="en-US" dirty="0"/>
          </a:p>
        </p:txBody>
      </p:sp>
      <p:cxnSp>
        <p:nvCxnSpPr>
          <p:cNvPr id="41" name="直線コネクタ 40"/>
          <p:cNvCxnSpPr/>
          <p:nvPr/>
        </p:nvCxnSpPr>
        <p:spPr>
          <a:xfrm flipV="1">
            <a:off x="1568632" y="1020961"/>
            <a:ext cx="2583822" cy="2528688"/>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nvGrpSpPr>
          <p:cNvPr id="42" name="グループ化 41"/>
          <p:cNvGrpSpPr/>
          <p:nvPr/>
        </p:nvGrpSpPr>
        <p:grpSpPr>
          <a:xfrm>
            <a:off x="4612115" y="1064734"/>
            <a:ext cx="3052362" cy="2210956"/>
            <a:chOff x="1295400" y="1447800"/>
            <a:chExt cx="3052362" cy="2210956"/>
          </a:xfrm>
        </p:grpSpPr>
        <p:sp>
          <p:nvSpPr>
            <p:cNvPr id="43" name="Line 44"/>
            <p:cNvSpPr>
              <a:spLocks noChangeShapeType="1"/>
            </p:cNvSpPr>
            <p:nvPr/>
          </p:nvSpPr>
          <p:spPr bwMode="auto">
            <a:xfrm flipV="1">
              <a:off x="1676400" y="1524000"/>
              <a:ext cx="0" cy="21336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 name="Line 45"/>
            <p:cNvSpPr>
              <a:spLocks noChangeShapeType="1"/>
            </p:cNvSpPr>
            <p:nvPr/>
          </p:nvSpPr>
          <p:spPr bwMode="auto">
            <a:xfrm flipV="1">
              <a:off x="1676400" y="3657600"/>
              <a:ext cx="243840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 name="Line 48"/>
            <p:cNvSpPr>
              <a:spLocks noChangeShapeType="1"/>
            </p:cNvSpPr>
            <p:nvPr/>
          </p:nvSpPr>
          <p:spPr bwMode="auto">
            <a:xfrm>
              <a:off x="1676400" y="33528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 name="Line 49"/>
            <p:cNvSpPr>
              <a:spLocks noChangeShapeType="1"/>
            </p:cNvSpPr>
            <p:nvPr/>
          </p:nvSpPr>
          <p:spPr bwMode="auto">
            <a:xfrm>
              <a:off x="1676400" y="30480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7" name="Line 50"/>
            <p:cNvSpPr>
              <a:spLocks noChangeShapeType="1"/>
            </p:cNvSpPr>
            <p:nvPr/>
          </p:nvSpPr>
          <p:spPr bwMode="auto">
            <a:xfrm>
              <a:off x="1676400" y="27432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 name="Line 51"/>
            <p:cNvSpPr>
              <a:spLocks noChangeShapeType="1"/>
            </p:cNvSpPr>
            <p:nvPr/>
          </p:nvSpPr>
          <p:spPr bwMode="auto">
            <a:xfrm>
              <a:off x="1676400" y="24384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9" name="Line 52"/>
            <p:cNvSpPr>
              <a:spLocks noChangeShapeType="1"/>
            </p:cNvSpPr>
            <p:nvPr/>
          </p:nvSpPr>
          <p:spPr bwMode="auto">
            <a:xfrm>
              <a:off x="1676400" y="21336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 name="Line 53"/>
            <p:cNvSpPr>
              <a:spLocks noChangeShapeType="1"/>
            </p:cNvSpPr>
            <p:nvPr/>
          </p:nvSpPr>
          <p:spPr bwMode="auto">
            <a:xfrm>
              <a:off x="1676400" y="18288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 name="Line 54"/>
            <p:cNvSpPr>
              <a:spLocks noChangeShapeType="1"/>
            </p:cNvSpPr>
            <p:nvPr/>
          </p:nvSpPr>
          <p:spPr bwMode="auto">
            <a:xfrm flipV="1">
              <a:off x="1981200" y="1710906"/>
              <a:ext cx="0" cy="194669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 name="Line 55"/>
            <p:cNvSpPr>
              <a:spLocks noChangeShapeType="1"/>
            </p:cNvSpPr>
            <p:nvPr/>
          </p:nvSpPr>
          <p:spPr bwMode="auto">
            <a:xfrm flipV="1">
              <a:off x="2285999" y="1710906"/>
              <a:ext cx="2875" cy="194669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 name="Line 56"/>
            <p:cNvSpPr>
              <a:spLocks noChangeShapeType="1"/>
            </p:cNvSpPr>
            <p:nvPr/>
          </p:nvSpPr>
          <p:spPr bwMode="auto">
            <a:xfrm flipV="1">
              <a:off x="2590800" y="1679274"/>
              <a:ext cx="0" cy="19783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 name="Line 57"/>
            <p:cNvSpPr>
              <a:spLocks noChangeShapeType="1"/>
            </p:cNvSpPr>
            <p:nvPr/>
          </p:nvSpPr>
          <p:spPr bwMode="auto">
            <a:xfrm flipH="1" flipV="1">
              <a:off x="2889848" y="1679275"/>
              <a:ext cx="5751" cy="19783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 name="Line 58"/>
            <p:cNvSpPr>
              <a:spLocks noChangeShapeType="1"/>
            </p:cNvSpPr>
            <p:nvPr/>
          </p:nvSpPr>
          <p:spPr bwMode="auto">
            <a:xfrm flipV="1">
              <a:off x="3200400" y="16764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 name="Line 59"/>
            <p:cNvSpPr>
              <a:spLocks noChangeShapeType="1"/>
            </p:cNvSpPr>
            <p:nvPr/>
          </p:nvSpPr>
          <p:spPr bwMode="auto">
            <a:xfrm flipV="1">
              <a:off x="3505200" y="16764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7" name="Line 60"/>
            <p:cNvSpPr>
              <a:spLocks noChangeShapeType="1"/>
            </p:cNvSpPr>
            <p:nvPr/>
          </p:nvSpPr>
          <p:spPr bwMode="auto">
            <a:xfrm flipV="1">
              <a:off x="3810000" y="16764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mc:AlternateContent xmlns:mc="http://schemas.openxmlformats.org/markup-compatibility/2006" xmlns:a14="http://schemas.microsoft.com/office/drawing/2010/main">
          <mc:Choice Requires="a14">
            <p:sp>
              <p:nvSpPr>
                <p:cNvPr id="58" name="テキスト ボックス 57"/>
                <p:cNvSpPr txBox="1"/>
                <p:nvPr/>
              </p:nvSpPr>
              <p:spPr>
                <a:xfrm>
                  <a:off x="1295400" y="1447800"/>
                  <a:ext cx="3853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a:rPr>
                          <m:t>𝜃</m:t>
                        </m:r>
                      </m:oMath>
                    </m:oMathPara>
                  </a14:m>
                  <a:endParaRPr kumimoji="1" lang="ja-JP" altLang="en-US" dirty="0"/>
                </a:p>
              </p:txBody>
            </p:sp>
          </mc:Choice>
          <mc:Fallback xmlns="">
            <p:sp>
              <p:nvSpPr>
                <p:cNvPr id="36" name="テキスト ボックス 21"/>
                <p:cNvSpPr txBox="1">
                  <a:spLocks noRot="1" noChangeAspect="1" noMove="1" noResize="1" noEditPoints="1" noAdjustHandles="1" noChangeArrowheads="1" noChangeShapeType="1" noTextEdit="1"/>
                </p:cNvSpPr>
                <p:nvPr/>
              </p:nvSpPr>
              <p:spPr>
                <a:xfrm>
                  <a:off x="1295400" y="1447800"/>
                  <a:ext cx="385362" cy="369332"/>
                </a:xfrm>
                <a:prstGeom prst="rect">
                  <a:avLst/>
                </a:prstGeom>
                <a:blipFill rotWithShape="1">
                  <a:blip r:embed="rId2" cstate="print"/>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9" name="テキスト ボックス 58"/>
                <p:cNvSpPr txBox="1"/>
                <p:nvPr/>
              </p:nvSpPr>
              <p:spPr>
                <a:xfrm>
                  <a:off x="3962400" y="3276600"/>
                  <a:ext cx="385362" cy="3821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ja-JP" altLang="en-US" i="1" smtClean="0">
                                <a:latin typeface="Cambria Math"/>
                              </a:rPr>
                            </m:ctrlPr>
                          </m:accPr>
                          <m:e>
                            <m:r>
                              <a:rPr kumimoji="1" lang="ja-JP" altLang="en-US" i="1" smtClean="0">
                                <a:latin typeface="Cambria Math"/>
                              </a:rPr>
                              <m:t>𝜃</m:t>
                            </m:r>
                          </m:e>
                        </m:acc>
                      </m:oMath>
                    </m:oMathPara>
                  </a14:m>
                  <a:endParaRPr kumimoji="1" lang="ja-JP" altLang="en-US" dirty="0"/>
                </a:p>
              </p:txBody>
            </p:sp>
          </mc:Choice>
          <mc:Fallback xmlns="">
            <p:sp>
              <p:nvSpPr>
                <p:cNvPr id="37" name="テキスト ボックス 39"/>
                <p:cNvSpPr txBox="1">
                  <a:spLocks noRot="1" noChangeAspect="1" noMove="1" noResize="1" noEditPoints="1" noAdjustHandles="1" noChangeArrowheads="1" noChangeShapeType="1" noTextEdit="1"/>
                </p:cNvSpPr>
                <p:nvPr/>
              </p:nvSpPr>
              <p:spPr>
                <a:xfrm>
                  <a:off x="3962400" y="3276600"/>
                  <a:ext cx="385362" cy="382156"/>
                </a:xfrm>
                <a:prstGeom prst="rect">
                  <a:avLst/>
                </a:prstGeom>
                <a:blipFill rotWithShape="1">
                  <a:blip r:embed="rId9" cstate="print"/>
                  <a:stretch>
                    <a:fillRect r="-1587"/>
                  </a:stretch>
                </a:blipFill>
              </p:spPr>
              <p:txBody>
                <a:bodyPr/>
                <a:lstStyle/>
                <a:p>
                  <a:r>
                    <a:rPr lang="ja-JP" altLang="en-US">
                      <a:noFill/>
                    </a:rPr>
                    <a:t> </a:t>
                  </a:r>
                </a:p>
              </p:txBody>
            </p:sp>
          </mc:Fallback>
        </mc:AlternateContent>
      </p:grpSp>
      <p:sp>
        <p:nvSpPr>
          <p:cNvPr id="60" name="円/楕円 59"/>
          <p:cNvSpPr/>
          <p:nvPr/>
        </p:nvSpPr>
        <p:spPr>
          <a:xfrm>
            <a:off x="5605589" y="251253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直線コネクタ 60"/>
          <p:cNvCxnSpPr/>
          <p:nvPr/>
        </p:nvCxnSpPr>
        <p:spPr>
          <a:xfrm flipH="1">
            <a:off x="5681789" y="2588734"/>
            <a:ext cx="1143000" cy="0"/>
          </a:xfrm>
          <a:prstGeom prst="line">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テキスト ボックス 61"/>
              <p:cNvSpPr txBox="1"/>
              <p:nvPr/>
            </p:nvSpPr>
            <p:spPr>
              <a:xfrm>
                <a:off x="6046612" y="2266420"/>
                <a:ext cx="473655" cy="369332"/>
              </a:xfrm>
              <a:prstGeom prst="rect">
                <a:avLst/>
              </a:prstGeom>
              <a:solidFill>
                <a:schemeClr val="bg1">
                  <a:alpha val="30000"/>
                </a:schemeClr>
              </a:solidFill>
            </p:spPr>
            <p:txBody>
              <a:bodyPr wrap="none" rtlCol="0">
                <a:spAutoFit/>
              </a:bodyPr>
              <a:lstStyle/>
              <a:p>
                <a:pPr algn="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a:rPr>
                          </m:ctrlPr>
                        </m:sSubPr>
                        <m:e>
                          <m:r>
                            <a:rPr kumimoji="1" lang="en-US" altLang="ja-JP" b="0" i="1" smtClean="0">
                              <a:latin typeface="Cambria Math"/>
                            </a:rPr>
                            <m:t>𝑅</m:t>
                          </m:r>
                        </m:e>
                        <m:sub>
                          <m:r>
                            <a:rPr kumimoji="1" lang="en-US" altLang="ja-JP" b="0" i="1" smtClean="0">
                              <a:latin typeface="Cambria Math"/>
                            </a:rPr>
                            <m:t>𝑡</m:t>
                          </m:r>
                        </m:sub>
                      </m:sSub>
                    </m:oMath>
                  </m:oMathPara>
                </a14:m>
                <a:endParaRPr kumimoji="1" lang="ja-JP" altLang="en-US" dirty="0"/>
              </a:p>
            </p:txBody>
          </p:sp>
        </mc:Choice>
        <mc:Fallback xmlns="">
          <p:sp>
            <p:nvSpPr>
              <p:cNvPr id="62" name="テキスト ボックス 61"/>
              <p:cNvSpPr txBox="1">
                <a:spLocks noRot="1" noChangeAspect="1" noMove="1" noResize="1" noEditPoints="1" noAdjustHandles="1" noChangeArrowheads="1" noChangeShapeType="1" noTextEdit="1"/>
              </p:cNvSpPr>
              <p:nvPr/>
            </p:nvSpPr>
            <p:spPr>
              <a:xfrm>
                <a:off x="6046612" y="2266420"/>
                <a:ext cx="473655" cy="369332"/>
              </a:xfrm>
              <a:prstGeom prst="rect">
                <a:avLst/>
              </a:prstGeom>
              <a:blipFill rotWithShape="1">
                <a:blip r:embed="rId10" cstate="print"/>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3" name="テキスト ボックス 62"/>
              <p:cNvSpPr txBox="1"/>
              <p:nvPr/>
            </p:nvSpPr>
            <p:spPr>
              <a:xfrm>
                <a:off x="5716930" y="1902934"/>
                <a:ext cx="474424" cy="369332"/>
              </a:xfrm>
              <a:prstGeom prst="rect">
                <a:avLst/>
              </a:prstGeom>
              <a:solidFill>
                <a:schemeClr val="bg1">
                  <a:alpha val="3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1" i="1" smtClean="0">
                              <a:latin typeface="Cambria Math"/>
                            </a:rPr>
                            <m:t>𝒗</m:t>
                          </m:r>
                        </m:e>
                        <m:sub>
                          <m:r>
                            <a:rPr kumimoji="1" lang="en-US" altLang="ja-JP" b="0" i="1" smtClean="0">
                              <a:latin typeface="Cambria Math"/>
                            </a:rPr>
                            <m:t>𝑡</m:t>
                          </m:r>
                        </m:sub>
                      </m:sSub>
                    </m:oMath>
                  </m:oMathPara>
                </a14:m>
                <a:endParaRPr kumimoji="1" lang="ja-JP" altLang="en-US" dirty="0"/>
              </a:p>
            </p:txBody>
          </p:sp>
        </mc:Choice>
        <mc:Fallback xmlns="">
          <p:sp>
            <p:nvSpPr>
              <p:cNvPr id="63" name="テキスト ボックス 62"/>
              <p:cNvSpPr txBox="1">
                <a:spLocks noRot="1" noChangeAspect="1" noMove="1" noResize="1" noEditPoints="1" noAdjustHandles="1" noChangeArrowheads="1" noChangeShapeType="1" noTextEdit="1"/>
              </p:cNvSpPr>
              <p:nvPr/>
            </p:nvSpPr>
            <p:spPr>
              <a:xfrm>
                <a:off x="5716930" y="1902934"/>
                <a:ext cx="474424" cy="369332"/>
              </a:xfrm>
              <a:prstGeom prst="rect">
                <a:avLst/>
              </a:prstGeom>
              <a:blipFill rotWithShape="1">
                <a:blip r:embed="rId11" cstate="print"/>
                <a:stretch>
                  <a:fillRect/>
                </a:stretch>
              </a:blipFill>
            </p:spPr>
            <p:txBody>
              <a:bodyPr/>
              <a:lstStyle/>
              <a:p>
                <a:r>
                  <a:rPr lang="ja-JP" altLang="en-US">
                    <a:noFill/>
                  </a:rPr>
                  <a:t> </a:t>
                </a:r>
              </a:p>
            </p:txBody>
          </p:sp>
        </mc:Fallback>
      </mc:AlternateContent>
      <p:sp>
        <p:nvSpPr>
          <p:cNvPr id="64" name="正方形/長方形 63"/>
          <p:cNvSpPr/>
          <p:nvPr/>
        </p:nvSpPr>
        <p:spPr>
          <a:xfrm>
            <a:off x="5300789" y="1750368"/>
            <a:ext cx="304800" cy="304799"/>
          </a:xfrm>
          <a:prstGeom prst="rect">
            <a:avLst/>
          </a:prstGeom>
          <a:solidFill>
            <a:srgbClr val="FF656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弧 67"/>
          <p:cNvSpPr/>
          <p:nvPr/>
        </p:nvSpPr>
        <p:spPr>
          <a:xfrm>
            <a:off x="5376989" y="2283934"/>
            <a:ext cx="612166" cy="609600"/>
          </a:xfrm>
          <a:prstGeom prst="arc">
            <a:avLst>
              <a:gd name="adj1" fmla="val 14619476"/>
              <a:gd name="adj2" fmla="val 143004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69" name="直線コネクタ 68"/>
          <p:cNvCxnSpPr/>
          <p:nvPr/>
        </p:nvCxnSpPr>
        <p:spPr>
          <a:xfrm flipH="1">
            <a:off x="5673932" y="1801503"/>
            <a:ext cx="797582" cy="788752"/>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flipV="1">
            <a:off x="5668131" y="2221309"/>
            <a:ext cx="381000" cy="38100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4360027" y="912334"/>
            <a:ext cx="489236" cy="369332"/>
          </a:xfrm>
          <a:prstGeom prst="rect">
            <a:avLst/>
          </a:prstGeom>
          <a:noFill/>
        </p:spPr>
        <p:txBody>
          <a:bodyPr wrap="none" rtlCol="0">
            <a:spAutoFit/>
          </a:bodyPr>
          <a:lstStyle/>
          <a:p>
            <a:r>
              <a:rPr kumimoji="1" lang="en-US" altLang="ja-JP" dirty="0" smtClean="0"/>
              <a:t>(2)</a:t>
            </a:r>
            <a:endParaRPr kumimoji="1" lang="ja-JP" altLang="en-US" dirty="0"/>
          </a:p>
        </p:txBody>
      </p:sp>
      <mc:AlternateContent xmlns:mc="http://schemas.openxmlformats.org/markup-compatibility/2006" xmlns:a14="http://schemas.microsoft.com/office/drawing/2010/main">
        <mc:Choice Requires="a14">
          <p:sp>
            <p:nvSpPr>
              <p:cNvPr id="72" name="テキスト ボックス 71"/>
              <p:cNvSpPr txBox="1"/>
              <p:nvPr/>
            </p:nvSpPr>
            <p:spPr>
              <a:xfrm>
                <a:off x="5880572" y="2583965"/>
                <a:ext cx="51129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l-GR" altLang="ja-JP" i="1" smtClean="0">
                              <a:latin typeface="Cambria Math"/>
                              <a:ea typeface="Cambria Math"/>
                            </a:rPr>
                          </m:ctrlPr>
                        </m:sSubPr>
                        <m:e>
                          <m:r>
                            <m:rPr>
                              <m:sty m:val="p"/>
                            </m:rPr>
                            <a:rPr lang="el-GR" altLang="ja-JP" i="1">
                              <a:latin typeface="Cambria Math"/>
                              <a:ea typeface="Cambria Math"/>
                            </a:rPr>
                            <m:t>Φ</m:t>
                          </m:r>
                        </m:e>
                        <m:sub>
                          <m:r>
                            <a:rPr kumimoji="1" lang="en-US" altLang="ja-JP" b="0" i="1" smtClean="0">
                              <a:latin typeface="Cambria Math"/>
                              <a:ea typeface="Cambria Math"/>
                            </a:rPr>
                            <m:t>𝑡</m:t>
                          </m:r>
                        </m:sub>
                      </m:sSub>
                    </m:oMath>
                  </m:oMathPara>
                </a14:m>
                <a:endParaRPr kumimoji="1" lang="ja-JP" altLang="en-US" dirty="0"/>
              </a:p>
            </p:txBody>
          </p:sp>
        </mc:Choice>
        <mc:Fallback xmlns="">
          <p:sp>
            <p:nvSpPr>
              <p:cNvPr id="72" name="テキスト ボックス 71"/>
              <p:cNvSpPr txBox="1">
                <a:spLocks noRot="1" noChangeAspect="1" noMove="1" noResize="1" noEditPoints="1" noAdjustHandles="1" noChangeArrowheads="1" noChangeShapeType="1" noTextEdit="1"/>
              </p:cNvSpPr>
              <p:nvPr/>
            </p:nvSpPr>
            <p:spPr>
              <a:xfrm>
                <a:off x="5880572" y="2583965"/>
                <a:ext cx="511294" cy="369332"/>
              </a:xfrm>
              <a:prstGeom prst="rect">
                <a:avLst/>
              </a:prstGeom>
              <a:blipFill rotWithShape="1">
                <a:blip r:embed="rId12" cstate="print"/>
                <a:stretch>
                  <a:fillRect/>
                </a:stretch>
              </a:blipFill>
            </p:spPr>
            <p:txBody>
              <a:bodyPr/>
              <a:lstStyle/>
              <a:p>
                <a:r>
                  <a:rPr lang="ja-JP" altLang="en-US">
                    <a:noFill/>
                  </a:rPr>
                  <a:t> </a:t>
                </a:r>
              </a:p>
            </p:txBody>
          </p:sp>
        </mc:Fallback>
      </mc:AlternateContent>
      <p:cxnSp>
        <p:nvCxnSpPr>
          <p:cNvPr id="73" name="直線コネクタ 72"/>
          <p:cNvCxnSpPr/>
          <p:nvPr/>
        </p:nvCxnSpPr>
        <p:spPr>
          <a:xfrm flipH="1">
            <a:off x="5704473" y="2207734"/>
            <a:ext cx="26758" cy="149812"/>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flipH="1">
            <a:off x="5913437" y="2538175"/>
            <a:ext cx="132282" cy="6625"/>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75" name="グループ化 74"/>
          <p:cNvGrpSpPr/>
          <p:nvPr/>
        </p:nvGrpSpPr>
        <p:grpSpPr>
          <a:xfrm>
            <a:off x="1434406" y="3585014"/>
            <a:ext cx="3052362" cy="2210956"/>
            <a:chOff x="1295400" y="1447800"/>
            <a:chExt cx="3052362" cy="2210956"/>
          </a:xfrm>
        </p:grpSpPr>
        <p:sp>
          <p:nvSpPr>
            <p:cNvPr id="76" name="Line 44"/>
            <p:cNvSpPr>
              <a:spLocks noChangeShapeType="1"/>
            </p:cNvSpPr>
            <p:nvPr/>
          </p:nvSpPr>
          <p:spPr bwMode="auto">
            <a:xfrm flipV="1">
              <a:off x="1676400" y="1524000"/>
              <a:ext cx="0" cy="21336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 name="Line 45"/>
            <p:cNvSpPr>
              <a:spLocks noChangeShapeType="1"/>
            </p:cNvSpPr>
            <p:nvPr/>
          </p:nvSpPr>
          <p:spPr bwMode="auto">
            <a:xfrm flipV="1">
              <a:off x="1676400" y="3657600"/>
              <a:ext cx="243840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 name="Line 48"/>
            <p:cNvSpPr>
              <a:spLocks noChangeShapeType="1"/>
            </p:cNvSpPr>
            <p:nvPr/>
          </p:nvSpPr>
          <p:spPr bwMode="auto">
            <a:xfrm>
              <a:off x="1676400" y="33528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9"/>
            <p:cNvSpPr>
              <a:spLocks noChangeShapeType="1"/>
            </p:cNvSpPr>
            <p:nvPr/>
          </p:nvSpPr>
          <p:spPr bwMode="auto">
            <a:xfrm>
              <a:off x="1676400" y="30480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50"/>
            <p:cNvSpPr>
              <a:spLocks noChangeShapeType="1"/>
            </p:cNvSpPr>
            <p:nvPr/>
          </p:nvSpPr>
          <p:spPr bwMode="auto">
            <a:xfrm>
              <a:off x="1676400" y="27432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1"/>
            <p:cNvSpPr>
              <a:spLocks noChangeShapeType="1"/>
            </p:cNvSpPr>
            <p:nvPr/>
          </p:nvSpPr>
          <p:spPr bwMode="auto">
            <a:xfrm>
              <a:off x="1676400" y="24384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52"/>
            <p:cNvSpPr>
              <a:spLocks noChangeShapeType="1"/>
            </p:cNvSpPr>
            <p:nvPr/>
          </p:nvSpPr>
          <p:spPr bwMode="auto">
            <a:xfrm>
              <a:off x="1676400" y="21336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53"/>
            <p:cNvSpPr>
              <a:spLocks noChangeShapeType="1"/>
            </p:cNvSpPr>
            <p:nvPr/>
          </p:nvSpPr>
          <p:spPr bwMode="auto">
            <a:xfrm>
              <a:off x="1676400" y="18288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54"/>
            <p:cNvSpPr>
              <a:spLocks noChangeShapeType="1"/>
            </p:cNvSpPr>
            <p:nvPr/>
          </p:nvSpPr>
          <p:spPr bwMode="auto">
            <a:xfrm flipV="1">
              <a:off x="1981200" y="1710906"/>
              <a:ext cx="0" cy="194669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55"/>
            <p:cNvSpPr>
              <a:spLocks noChangeShapeType="1"/>
            </p:cNvSpPr>
            <p:nvPr/>
          </p:nvSpPr>
          <p:spPr bwMode="auto">
            <a:xfrm flipV="1">
              <a:off x="2285999" y="1710906"/>
              <a:ext cx="2875" cy="194669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56"/>
            <p:cNvSpPr>
              <a:spLocks noChangeShapeType="1"/>
            </p:cNvSpPr>
            <p:nvPr/>
          </p:nvSpPr>
          <p:spPr bwMode="auto">
            <a:xfrm flipV="1">
              <a:off x="2590800" y="1679274"/>
              <a:ext cx="0" cy="19783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57"/>
            <p:cNvSpPr>
              <a:spLocks noChangeShapeType="1"/>
            </p:cNvSpPr>
            <p:nvPr/>
          </p:nvSpPr>
          <p:spPr bwMode="auto">
            <a:xfrm flipH="1" flipV="1">
              <a:off x="2889848" y="1679275"/>
              <a:ext cx="5751" cy="19783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58"/>
            <p:cNvSpPr>
              <a:spLocks noChangeShapeType="1"/>
            </p:cNvSpPr>
            <p:nvPr/>
          </p:nvSpPr>
          <p:spPr bwMode="auto">
            <a:xfrm flipV="1">
              <a:off x="3200400" y="16764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59"/>
            <p:cNvSpPr>
              <a:spLocks noChangeShapeType="1"/>
            </p:cNvSpPr>
            <p:nvPr/>
          </p:nvSpPr>
          <p:spPr bwMode="auto">
            <a:xfrm flipV="1">
              <a:off x="3505200" y="16764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60"/>
            <p:cNvSpPr>
              <a:spLocks noChangeShapeType="1"/>
            </p:cNvSpPr>
            <p:nvPr/>
          </p:nvSpPr>
          <p:spPr bwMode="auto">
            <a:xfrm flipV="1">
              <a:off x="3810000" y="16764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mc:AlternateContent xmlns:mc="http://schemas.openxmlformats.org/markup-compatibility/2006" xmlns:a14="http://schemas.microsoft.com/office/drawing/2010/main">
          <mc:Choice Requires="a14">
            <p:sp>
              <p:nvSpPr>
                <p:cNvPr id="91" name="テキスト ボックス 90"/>
                <p:cNvSpPr txBox="1"/>
                <p:nvPr/>
              </p:nvSpPr>
              <p:spPr>
                <a:xfrm>
                  <a:off x="1295400" y="1447800"/>
                  <a:ext cx="3853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a:rPr>
                          <m:t>𝜃</m:t>
                        </m:r>
                      </m:oMath>
                    </m:oMathPara>
                  </a14:m>
                  <a:endParaRPr kumimoji="1" lang="ja-JP" altLang="en-US" dirty="0"/>
                </a:p>
              </p:txBody>
            </p:sp>
          </mc:Choice>
          <mc:Fallback xmlns="">
            <p:sp>
              <p:nvSpPr>
                <p:cNvPr id="38" name="テキスト ボックス 21"/>
                <p:cNvSpPr txBox="1">
                  <a:spLocks noRot="1" noChangeAspect="1" noMove="1" noResize="1" noEditPoints="1" noAdjustHandles="1" noChangeArrowheads="1" noChangeShapeType="1" noTextEdit="1"/>
                </p:cNvSpPr>
                <p:nvPr/>
              </p:nvSpPr>
              <p:spPr>
                <a:xfrm>
                  <a:off x="1295400" y="1447800"/>
                  <a:ext cx="385362" cy="369332"/>
                </a:xfrm>
                <a:prstGeom prst="rect">
                  <a:avLst/>
                </a:prstGeom>
                <a:blipFill rotWithShape="1">
                  <a:blip r:embed="rId2" cstate="print"/>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2" name="テキスト ボックス 91"/>
                <p:cNvSpPr txBox="1"/>
                <p:nvPr/>
              </p:nvSpPr>
              <p:spPr>
                <a:xfrm>
                  <a:off x="3962400" y="3276600"/>
                  <a:ext cx="385362" cy="3821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ja-JP" altLang="en-US" i="1" smtClean="0">
                                <a:latin typeface="Cambria Math"/>
                              </a:rPr>
                            </m:ctrlPr>
                          </m:accPr>
                          <m:e>
                            <m:r>
                              <a:rPr kumimoji="1" lang="ja-JP" altLang="en-US" i="1" smtClean="0">
                                <a:latin typeface="Cambria Math"/>
                              </a:rPr>
                              <m:t>𝜃</m:t>
                            </m:r>
                          </m:e>
                        </m:acc>
                      </m:oMath>
                    </m:oMathPara>
                  </a14:m>
                  <a:endParaRPr kumimoji="1" lang="ja-JP" altLang="en-US" dirty="0"/>
                </a:p>
              </p:txBody>
            </p:sp>
          </mc:Choice>
          <mc:Fallback xmlns="">
            <p:sp>
              <p:nvSpPr>
                <p:cNvPr id="39" name="テキスト ボックス 75"/>
                <p:cNvSpPr txBox="1">
                  <a:spLocks noRot="1" noChangeAspect="1" noMove="1" noResize="1" noEditPoints="1" noAdjustHandles="1" noChangeArrowheads="1" noChangeShapeType="1" noTextEdit="1"/>
                </p:cNvSpPr>
                <p:nvPr/>
              </p:nvSpPr>
              <p:spPr>
                <a:xfrm>
                  <a:off x="3962400" y="3276600"/>
                  <a:ext cx="385362" cy="382156"/>
                </a:xfrm>
                <a:prstGeom prst="rect">
                  <a:avLst/>
                </a:prstGeom>
                <a:blipFill rotWithShape="1">
                  <a:blip r:embed="rId9" cstate="print"/>
                  <a:stretch>
                    <a:fillRect r="-1587"/>
                  </a:stretch>
                </a:blipFill>
              </p:spPr>
              <p:txBody>
                <a:bodyPr/>
                <a:lstStyle/>
                <a:p>
                  <a:r>
                    <a:rPr lang="ja-JP" altLang="en-US">
                      <a:noFill/>
                    </a:rPr>
                    <a:t> </a:t>
                  </a:r>
                </a:p>
              </p:txBody>
            </p:sp>
          </mc:Fallback>
        </mc:AlternateContent>
      </p:grpSp>
      <p:sp>
        <p:nvSpPr>
          <p:cNvPr id="93" name="円/楕円 92"/>
          <p:cNvSpPr/>
          <p:nvPr/>
        </p:nvSpPr>
        <p:spPr>
          <a:xfrm>
            <a:off x="2429368" y="503281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4" name="直線矢印コネクタ 93"/>
          <p:cNvCxnSpPr/>
          <p:nvPr/>
        </p:nvCxnSpPr>
        <p:spPr>
          <a:xfrm flipV="1">
            <a:off x="2491910" y="4741589"/>
            <a:ext cx="381000" cy="381000"/>
          </a:xfrm>
          <a:prstGeom prst="straightConnector1">
            <a:avLst/>
          </a:prstGeom>
          <a:ln w="25400">
            <a:solidFill>
              <a:srgbClr val="EE5C5C"/>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テキスト ボックス 94"/>
              <p:cNvSpPr txBox="1"/>
              <p:nvPr/>
            </p:nvSpPr>
            <p:spPr>
              <a:xfrm>
                <a:off x="2581768" y="4907013"/>
                <a:ext cx="591444" cy="369332"/>
              </a:xfrm>
              <a:prstGeom prst="rect">
                <a:avLst/>
              </a:prstGeom>
              <a:noFill/>
            </p:spPr>
            <p:txBody>
              <a:bodyPr wrap="none" rtlCol="0">
                <a:spAutoFit/>
              </a:bodyPr>
              <a:lstStyle/>
              <a:p>
                <a14:m>
                  <m:oMath xmlns:m="http://schemas.openxmlformats.org/officeDocument/2006/math">
                    <m:sSub>
                      <m:sSubPr>
                        <m:ctrlPr>
                          <a:rPr kumimoji="1" lang="en-US" altLang="ja-JP" i="1" smtClean="0">
                            <a:latin typeface="Cambria Math"/>
                          </a:rPr>
                        </m:ctrlPr>
                      </m:sSubPr>
                      <m:e>
                        <m:r>
                          <a:rPr kumimoji="1" lang="en-US" altLang="ja-JP" b="1" i="1" smtClean="0">
                            <a:latin typeface="Cambria Math"/>
                          </a:rPr>
                          <m:t>(</m:t>
                        </m:r>
                        <m:r>
                          <a:rPr kumimoji="1" lang="en-US" altLang="ja-JP" b="1" i="1" smtClean="0">
                            <a:latin typeface="Cambria Math"/>
                          </a:rPr>
                          <m:t>𝒗</m:t>
                        </m:r>
                      </m:e>
                      <m:sub>
                        <m:r>
                          <a:rPr kumimoji="1" lang="en-US" altLang="ja-JP" b="0" i="1" smtClean="0">
                            <a:latin typeface="Cambria Math"/>
                          </a:rPr>
                          <m:t>𝑡</m:t>
                        </m:r>
                      </m:sub>
                    </m:sSub>
                  </m:oMath>
                </a14:m>
                <a:r>
                  <a:rPr kumimoji="1" lang="en-US" altLang="ja-JP" dirty="0" smtClean="0"/>
                  <a:t>)</a:t>
                </a:r>
                <a:endParaRPr kumimoji="1" lang="ja-JP" altLang="en-US" dirty="0"/>
              </a:p>
            </p:txBody>
          </p:sp>
        </mc:Choice>
        <mc:Fallback xmlns="">
          <p:sp>
            <p:nvSpPr>
              <p:cNvPr id="95" name="テキスト ボックス 94"/>
              <p:cNvSpPr txBox="1">
                <a:spLocks noRot="1" noChangeAspect="1" noMove="1" noResize="1" noEditPoints="1" noAdjustHandles="1" noChangeArrowheads="1" noChangeShapeType="1" noTextEdit="1"/>
              </p:cNvSpPr>
              <p:nvPr/>
            </p:nvSpPr>
            <p:spPr>
              <a:xfrm>
                <a:off x="2581768" y="4907013"/>
                <a:ext cx="591444" cy="369332"/>
              </a:xfrm>
              <a:prstGeom prst="rect">
                <a:avLst/>
              </a:prstGeom>
              <a:blipFill rotWithShape="1">
                <a:blip r:embed="rId13" cstate="print"/>
                <a:stretch>
                  <a:fillRect l="-3093" t="-9836" r="-8247" b="-22951"/>
                </a:stretch>
              </a:blipFill>
            </p:spPr>
            <p:txBody>
              <a:bodyPr/>
              <a:lstStyle/>
              <a:p>
                <a:r>
                  <a:rPr lang="ja-JP" altLang="en-US">
                    <a:noFill/>
                  </a:rPr>
                  <a:t> </a:t>
                </a:r>
              </a:p>
            </p:txBody>
          </p:sp>
        </mc:Fallback>
      </mc:AlternateContent>
      <p:sp>
        <p:nvSpPr>
          <p:cNvPr id="96" name="正方形/長方形 95"/>
          <p:cNvSpPr/>
          <p:nvPr/>
        </p:nvSpPr>
        <p:spPr>
          <a:xfrm>
            <a:off x="2124568" y="4270648"/>
            <a:ext cx="304800" cy="304799"/>
          </a:xfrm>
          <a:prstGeom prst="rect">
            <a:avLst/>
          </a:prstGeom>
          <a:solidFill>
            <a:srgbClr val="FF656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7" name="直線矢印コネクタ 96"/>
          <p:cNvCxnSpPr/>
          <p:nvPr/>
        </p:nvCxnSpPr>
        <p:spPr>
          <a:xfrm flipH="1" flipV="1">
            <a:off x="2276968" y="4423047"/>
            <a:ext cx="228600" cy="685967"/>
          </a:xfrm>
          <a:prstGeom prst="straightConnector1">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8" name="直線矢印コネクタ 97"/>
          <p:cNvCxnSpPr/>
          <p:nvPr/>
        </p:nvCxnSpPr>
        <p:spPr>
          <a:xfrm flipV="1">
            <a:off x="2505568" y="4042214"/>
            <a:ext cx="175354" cy="1044482"/>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9" name="テキスト ボックス 98"/>
              <p:cNvSpPr txBox="1"/>
              <p:nvPr/>
            </p:nvSpPr>
            <p:spPr>
              <a:xfrm>
                <a:off x="2663312" y="3889814"/>
                <a:ext cx="816955" cy="3742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sSup>
                            <m:sSupPr>
                              <m:ctrlPr>
                                <a:rPr kumimoji="1" lang="en-US" altLang="ja-JP" b="0" i="1" smtClean="0">
                                  <a:latin typeface="Cambria Math"/>
                                </a:rPr>
                              </m:ctrlPr>
                            </m:sSupPr>
                            <m:e>
                              <m:r>
                                <a:rPr kumimoji="1" lang="en-US" altLang="ja-JP" b="1" i="1" smtClean="0">
                                  <a:latin typeface="Cambria Math"/>
                                </a:rPr>
                                <m:t>𝒗</m:t>
                              </m:r>
                            </m:e>
                            <m:sup>
                              <m:r>
                                <a:rPr kumimoji="1" lang="en-US" altLang="ja-JP" b="0" i="1" smtClean="0">
                                  <a:latin typeface="Cambria Math"/>
                                </a:rPr>
                                <m:t>𝑑</m:t>
                              </m:r>
                            </m:sup>
                          </m:sSup>
                        </m:e>
                        <m:sub>
                          <m:r>
                            <a:rPr kumimoji="1" lang="en-US" altLang="ja-JP" b="0" i="1" smtClean="0">
                              <a:latin typeface="Cambria Math"/>
                            </a:rPr>
                            <m:t>𝑡</m:t>
                          </m:r>
                          <m:r>
                            <a:rPr kumimoji="1" lang="en-US" altLang="ja-JP" b="0" i="1" smtClean="0">
                              <a:latin typeface="Cambria Math"/>
                            </a:rPr>
                            <m:t>+1</m:t>
                          </m:r>
                        </m:sub>
                      </m:sSub>
                    </m:oMath>
                  </m:oMathPara>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2663312" y="3889814"/>
                <a:ext cx="816955" cy="374270"/>
              </a:xfrm>
              <a:prstGeom prst="rect">
                <a:avLst/>
              </a:prstGeom>
              <a:blipFill rotWithShape="1">
                <a:blip r:embed="rId14" cstate="print"/>
                <a:stretch>
                  <a:fillRect b="-1639"/>
                </a:stretch>
              </a:blipFill>
            </p:spPr>
            <p:txBody>
              <a:bodyPr/>
              <a:lstStyle/>
              <a:p>
                <a:r>
                  <a:rPr lang="ja-JP" altLang="en-US">
                    <a:noFill/>
                  </a:rPr>
                  <a:t> </a:t>
                </a:r>
              </a:p>
            </p:txBody>
          </p:sp>
        </mc:Fallback>
      </mc:AlternateContent>
      <p:cxnSp>
        <p:nvCxnSpPr>
          <p:cNvPr id="100" name="直線コネクタ 99"/>
          <p:cNvCxnSpPr/>
          <p:nvPr/>
        </p:nvCxnSpPr>
        <p:spPr>
          <a:xfrm flipV="1">
            <a:off x="2276968" y="4074480"/>
            <a:ext cx="378126" cy="348568"/>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flipH="1" flipV="1">
            <a:off x="2655094" y="4074646"/>
            <a:ext cx="217816" cy="666943"/>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2" name="テキスト ボックス 101"/>
              <p:cNvSpPr txBox="1"/>
              <p:nvPr/>
            </p:nvSpPr>
            <p:spPr>
              <a:xfrm>
                <a:off x="1463665" y="4690989"/>
                <a:ext cx="10068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𝑎</m:t>
                          </m:r>
                        </m:e>
                        <m:sub>
                          <m:r>
                            <a:rPr kumimoji="1" lang="en-US" altLang="ja-JP" b="0" i="1" smtClean="0">
                              <a:latin typeface="Cambria Math"/>
                            </a:rPr>
                            <m:t>𝑡</m:t>
                          </m:r>
                        </m:sub>
                      </m:sSub>
                      <m:r>
                        <a:rPr kumimoji="1" lang="en-US" altLang="ja-JP" b="0" i="1" smtClean="0">
                          <a:latin typeface="Cambria Math"/>
                          <a:ea typeface="Cambria Math"/>
                        </a:rPr>
                        <m:t>×∆</m:t>
                      </m:r>
                      <m:r>
                        <a:rPr kumimoji="1" lang="en-US" altLang="ja-JP" b="0" i="1" smtClean="0">
                          <a:latin typeface="Cambria Math"/>
                          <a:ea typeface="Cambria Math"/>
                        </a:rPr>
                        <m:t>𝑇</m:t>
                      </m:r>
                    </m:oMath>
                  </m:oMathPara>
                </a14:m>
                <a:endParaRPr kumimoji="1" lang="ja-JP" altLang="en-US" dirty="0"/>
              </a:p>
            </p:txBody>
          </p:sp>
        </mc:Choice>
        <mc:Fallback xmlns="">
          <p:sp>
            <p:nvSpPr>
              <p:cNvPr id="102" name="テキスト ボックス 101"/>
              <p:cNvSpPr txBox="1">
                <a:spLocks noRot="1" noChangeAspect="1" noMove="1" noResize="1" noEditPoints="1" noAdjustHandles="1" noChangeArrowheads="1" noChangeShapeType="1" noTextEdit="1"/>
              </p:cNvSpPr>
              <p:nvPr/>
            </p:nvSpPr>
            <p:spPr>
              <a:xfrm>
                <a:off x="1463665" y="4690989"/>
                <a:ext cx="1006879" cy="369332"/>
              </a:xfrm>
              <a:prstGeom prst="rect">
                <a:avLst/>
              </a:prstGeom>
              <a:blipFill rotWithShape="1">
                <a:blip r:embed="rId15" cstate="print"/>
                <a:stretch>
                  <a:fillRect/>
                </a:stretch>
              </a:blipFill>
            </p:spPr>
            <p:txBody>
              <a:bodyPr/>
              <a:lstStyle/>
              <a:p>
                <a:r>
                  <a:rPr lang="ja-JP" altLang="en-US">
                    <a:noFill/>
                  </a:rPr>
                  <a:t> </a:t>
                </a:r>
              </a:p>
            </p:txBody>
          </p:sp>
        </mc:Fallback>
      </mc:AlternateContent>
      <p:sp>
        <p:nvSpPr>
          <p:cNvPr id="106" name="テキスト ボックス 105"/>
          <p:cNvSpPr txBox="1"/>
          <p:nvPr/>
        </p:nvSpPr>
        <p:spPr>
          <a:xfrm>
            <a:off x="1074366" y="3432614"/>
            <a:ext cx="489236" cy="369332"/>
          </a:xfrm>
          <a:prstGeom prst="rect">
            <a:avLst/>
          </a:prstGeom>
          <a:noFill/>
        </p:spPr>
        <p:txBody>
          <a:bodyPr wrap="none" rtlCol="0">
            <a:spAutoFit/>
          </a:bodyPr>
          <a:lstStyle/>
          <a:p>
            <a:r>
              <a:rPr kumimoji="1" lang="en-US" altLang="ja-JP" dirty="0" smtClean="0"/>
              <a:t>(3)</a:t>
            </a:r>
            <a:endParaRPr kumimoji="1" lang="ja-JP" altLang="en-US" dirty="0"/>
          </a:p>
        </p:txBody>
      </p:sp>
      <p:grpSp>
        <p:nvGrpSpPr>
          <p:cNvPr id="107" name="グループ化 106"/>
          <p:cNvGrpSpPr/>
          <p:nvPr/>
        </p:nvGrpSpPr>
        <p:grpSpPr>
          <a:xfrm>
            <a:off x="4597250" y="3560522"/>
            <a:ext cx="3052362" cy="2210956"/>
            <a:chOff x="1295400" y="1447800"/>
            <a:chExt cx="3052362" cy="2210956"/>
          </a:xfrm>
        </p:grpSpPr>
        <p:sp>
          <p:nvSpPr>
            <p:cNvPr id="108" name="Line 44"/>
            <p:cNvSpPr>
              <a:spLocks noChangeShapeType="1"/>
            </p:cNvSpPr>
            <p:nvPr/>
          </p:nvSpPr>
          <p:spPr bwMode="auto">
            <a:xfrm flipV="1">
              <a:off x="1676400" y="1524000"/>
              <a:ext cx="0" cy="21336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45"/>
            <p:cNvSpPr>
              <a:spLocks noChangeShapeType="1"/>
            </p:cNvSpPr>
            <p:nvPr/>
          </p:nvSpPr>
          <p:spPr bwMode="auto">
            <a:xfrm flipV="1">
              <a:off x="1676400" y="3657600"/>
              <a:ext cx="243840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48"/>
            <p:cNvSpPr>
              <a:spLocks noChangeShapeType="1"/>
            </p:cNvSpPr>
            <p:nvPr/>
          </p:nvSpPr>
          <p:spPr bwMode="auto">
            <a:xfrm>
              <a:off x="1676400" y="33528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49"/>
            <p:cNvSpPr>
              <a:spLocks noChangeShapeType="1"/>
            </p:cNvSpPr>
            <p:nvPr/>
          </p:nvSpPr>
          <p:spPr bwMode="auto">
            <a:xfrm>
              <a:off x="1676400" y="30480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50"/>
            <p:cNvSpPr>
              <a:spLocks noChangeShapeType="1"/>
            </p:cNvSpPr>
            <p:nvPr/>
          </p:nvSpPr>
          <p:spPr bwMode="auto">
            <a:xfrm>
              <a:off x="1676400" y="27432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51"/>
            <p:cNvSpPr>
              <a:spLocks noChangeShapeType="1"/>
            </p:cNvSpPr>
            <p:nvPr/>
          </p:nvSpPr>
          <p:spPr bwMode="auto">
            <a:xfrm>
              <a:off x="1676400" y="24384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52"/>
            <p:cNvSpPr>
              <a:spLocks noChangeShapeType="1"/>
            </p:cNvSpPr>
            <p:nvPr/>
          </p:nvSpPr>
          <p:spPr bwMode="auto">
            <a:xfrm>
              <a:off x="1676400" y="21336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53"/>
            <p:cNvSpPr>
              <a:spLocks noChangeShapeType="1"/>
            </p:cNvSpPr>
            <p:nvPr/>
          </p:nvSpPr>
          <p:spPr bwMode="auto">
            <a:xfrm>
              <a:off x="1676400" y="1828800"/>
              <a:ext cx="228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54"/>
            <p:cNvSpPr>
              <a:spLocks noChangeShapeType="1"/>
            </p:cNvSpPr>
            <p:nvPr/>
          </p:nvSpPr>
          <p:spPr bwMode="auto">
            <a:xfrm flipV="1">
              <a:off x="1981200" y="1710906"/>
              <a:ext cx="0" cy="194669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55"/>
            <p:cNvSpPr>
              <a:spLocks noChangeShapeType="1"/>
            </p:cNvSpPr>
            <p:nvPr/>
          </p:nvSpPr>
          <p:spPr bwMode="auto">
            <a:xfrm flipV="1">
              <a:off x="2285999" y="1710906"/>
              <a:ext cx="2875" cy="194669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56"/>
            <p:cNvSpPr>
              <a:spLocks noChangeShapeType="1"/>
            </p:cNvSpPr>
            <p:nvPr/>
          </p:nvSpPr>
          <p:spPr bwMode="auto">
            <a:xfrm flipV="1">
              <a:off x="2590800" y="1679274"/>
              <a:ext cx="0" cy="19783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57"/>
            <p:cNvSpPr>
              <a:spLocks noChangeShapeType="1"/>
            </p:cNvSpPr>
            <p:nvPr/>
          </p:nvSpPr>
          <p:spPr bwMode="auto">
            <a:xfrm flipH="1" flipV="1">
              <a:off x="2889848" y="1679275"/>
              <a:ext cx="5751" cy="19783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58"/>
            <p:cNvSpPr>
              <a:spLocks noChangeShapeType="1"/>
            </p:cNvSpPr>
            <p:nvPr/>
          </p:nvSpPr>
          <p:spPr bwMode="auto">
            <a:xfrm flipV="1">
              <a:off x="3200400" y="16764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59"/>
            <p:cNvSpPr>
              <a:spLocks noChangeShapeType="1"/>
            </p:cNvSpPr>
            <p:nvPr/>
          </p:nvSpPr>
          <p:spPr bwMode="auto">
            <a:xfrm flipV="1">
              <a:off x="3505200" y="16764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 name="Line 60"/>
            <p:cNvSpPr>
              <a:spLocks noChangeShapeType="1"/>
            </p:cNvSpPr>
            <p:nvPr/>
          </p:nvSpPr>
          <p:spPr bwMode="auto">
            <a:xfrm flipV="1">
              <a:off x="3810000" y="16764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mc:AlternateContent xmlns:mc="http://schemas.openxmlformats.org/markup-compatibility/2006" xmlns:a14="http://schemas.microsoft.com/office/drawing/2010/main">
          <mc:Choice Requires="a14">
            <p:sp>
              <p:nvSpPr>
                <p:cNvPr id="123" name="テキスト ボックス 122"/>
                <p:cNvSpPr txBox="1"/>
                <p:nvPr/>
              </p:nvSpPr>
              <p:spPr>
                <a:xfrm>
                  <a:off x="1295400" y="1447800"/>
                  <a:ext cx="3853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a:rPr>
                          <m:t>𝜃</m:t>
                        </m:r>
                      </m:oMath>
                    </m:oMathPara>
                  </a14:m>
                  <a:endParaRPr kumimoji="1" lang="ja-JP" altLang="en-US" dirty="0"/>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1295400" y="1447800"/>
                  <a:ext cx="385362" cy="369332"/>
                </a:xfrm>
                <a:prstGeom prst="rect">
                  <a:avLst/>
                </a:prstGeom>
                <a:blipFill rotWithShape="1">
                  <a:blip r:embed="rId2" cstate="print"/>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4" name="テキスト ボックス 123"/>
                <p:cNvSpPr txBox="1"/>
                <p:nvPr/>
              </p:nvSpPr>
              <p:spPr>
                <a:xfrm>
                  <a:off x="3962400" y="3276600"/>
                  <a:ext cx="385362" cy="3821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ja-JP" altLang="en-US" i="1" smtClean="0">
                                <a:latin typeface="Cambria Math"/>
                              </a:rPr>
                            </m:ctrlPr>
                          </m:accPr>
                          <m:e>
                            <m:r>
                              <a:rPr kumimoji="1" lang="ja-JP" altLang="en-US" i="1" smtClean="0">
                                <a:latin typeface="Cambria Math"/>
                              </a:rPr>
                              <m:t>𝜃</m:t>
                            </m:r>
                          </m:e>
                        </m:acc>
                      </m:oMath>
                    </m:oMathPara>
                  </a14:m>
                  <a:endParaRPr kumimoji="1" lang="ja-JP" altLang="en-US" dirty="0"/>
                </a:p>
              </p:txBody>
            </p:sp>
          </mc:Choice>
          <mc:Fallback xmlns="">
            <p:sp>
              <p:nvSpPr>
                <p:cNvPr id="58" name="テキスト ボックス 57"/>
                <p:cNvSpPr txBox="1">
                  <a:spLocks noRot="1" noChangeAspect="1" noMove="1" noResize="1" noEditPoints="1" noAdjustHandles="1" noChangeArrowheads="1" noChangeShapeType="1" noTextEdit="1"/>
                </p:cNvSpPr>
                <p:nvPr/>
              </p:nvSpPr>
              <p:spPr>
                <a:xfrm>
                  <a:off x="3962400" y="3276600"/>
                  <a:ext cx="385362" cy="382156"/>
                </a:xfrm>
                <a:prstGeom prst="rect">
                  <a:avLst/>
                </a:prstGeom>
                <a:blipFill rotWithShape="1">
                  <a:blip r:embed="rId3" cstate="print"/>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125" name="テキスト ボックス 124"/>
              <p:cNvSpPr txBox="1"/>
              <p:nvPr/>
            </p:nvSpPr>
            <p:spPr>
              <a:xfrm>
                <a:off x="4512061" y="4855922"/>
                <a:ext cx="4582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lang="ja-JP" altLang="en-US" i="1">
                              <a:latin typeface="Cambria Math"/>
                            </a:rPr>
                            <m:t>𝜃</m:t>
                          </m:r>
                        </m:e>
                        <m:sub>
                          <m:r>
                            <a:rPr kumimoji="1" lang="en-US" altLang="ja-JP" b="0" i="1" smtClean="0">
                              <a:latin typeface="Cambria Math"/>
                            </a:rPr>
                            <m:t>𝑡</m:t>
                          </m:r>
                        </m:sub>
                      </m:sSub>
                    </m:oMath>
                  </m:oMathPara>
                </a14:m>
                <a:endParaRPr kumimoji="1" lang="ja-JP" altLang="en-US" dirty="0"/>
              </a:p>
            </p:txBody>
          </p:sp>
        </mc:Choice>
        <mc:Fallback xmlns="">
          <p:sp>
            <p:nvSpPr>
              <p:cNvPr id="125" name="テキスト ボックス 124"/>
              <p:cNvSpPr txBox="1">
                <a:spLocks noRot="1" noChangeAspect="1" noMove="1" noResize="1" noEditPoints="1" noAdjustHandles="1" noChangeArrowheads="1" noChangeShapeType="1" noTextEdit="1"/>
              </p:cNvSpPr>
              <p:nvPr/>
            </p:nvSpPr>
            <p:spPr>
              <a:xfrm>
                <a:off x="4512061" y="4855922"/>
                <a:ext cx="458267" cy="369332"/>
              </a:xfrm>
              <a:prstGeom prst="rect">
                <a:avLst/>
              </a:prstGeom>
              <a:blipFill rotWithShape="1">
                <a:blip r:embed="rId16" cstate="print"/>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6" name="テキスト ボックス 125"/>
              <p:cNvSpPr txBox="1"/>
              <p:nvPr/>
            </p:nvSpPr>
            <p:spPr>
              <a:xfrm>
                <a:off x="4234931" y="3838582"/>
                <a:ext cx="819519" cy="4077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sSubSup>
                            <m:sSubSupPr>
                              <m:ctrlPr>
                                <a:rPr lang="en-US" altLang="ja-JP" i="1" smtClean="0">
                                  <a:latin typeface="Cambria Math"/>
                                </a:rPr>
                              </m:ctrlPr>
                            </m:sSubSupPr>
                            <m:e>
                              <m:r>
                                <a:rPr lang="ja-JP" altLang="en-US" i="1">
                                  <a:latin typeface="Cambria Math"/>
                                </a:rPr>
                                <m:t>𝜃</m:t>
                              </m:r>
                            </m:e>
                            <m:sub/>
                            <m:sup>
                              <m:r>
                                <a:rPr lang="en-US" altLang="ja-JP" b="0" i="1" smtClean="0">
                                  <a:latin typeface="Cambria Math"/>
                                </a:rPr>
                                <m:t>𝑑</m:t>
                              </m:r>
                            </m:sup>
                          </m:sSubSup>
                        </m:e>
                        <m:sub>
                          <m:r>
                            <a:rPr kumimoji="1" lang="en-US" altLang="ja-JP" b="0" i="1" smtClean="0">
                              <a:latin typeface="Cambria Math"/>
                            </a:rPr>
                            <m:t>𝑡</m:t>
                          </m:r>
                          <m:r>
                            <a:rPr kumimoji="1" lang="en-US" altLang="ja-JP" b="0" i="1" smtClean="0">
                              <a:latin typeface="Cambria Math"/>
                            </a:rPr>
                            <m:t>+1</m:t>
                          </m:r>
                        </m:sub>
                      </m:sSub>
                    </m:oMath>
                  </m:oMathPara>
                </a14:m>
                <a:endParaRPr kumimoji="1" lang="ja-JP" altLang="en-US" dirty="0"/>
              </a:p>
            </p:txBody>
          </p:sp>
        </mc:Choice>
        <mc:Fallback xmlns="">
          <p:sp>
            <p:nvSpPr>
              <p:cNvPr id="126" name="テキスト ボックス 125"/>
              <p:cNvSpPr txBox="1">
                <a:spLocks noRot="1" noChangeAspect="1" noMove="1" noResize="1" noEditPoints="1" noAdjustHandles="1" noChangeArrowheads="1" noChangeShapeType="1" noTextEdit="1"/>
              </p:cNvSpPr>
              <p:nvPr/>
            </p:nvSpPr>
            <p:spPr>
              <a:xfrm>
                <a:off x="4234931" y="3838582"/>
                <a:ext cx="819519" cy="407740"/>
              </a:xfrm>
              <a:prstGeom prst="rect">
                <a:avLst/>
              </a:prstGeom>
              <a:blipFill rotWithShape="1">
                <a:blip r:embed="rId17" cstate="print"/>
                <a:stretch>
                  <a:fillRect b="-2985"/>
                </a:stretch>
              </a:blipFill>
            </p:spPr>
            <p:txBody>
              <a:bodyPr/>
              <a:lstStyle/>
              <a:p>
                <a:r>
                  <a:rPr lang="ja-JP" altLang="en-US">
                    <a:noFill/>
                  </a:rPr>
                  <a:t> </a:t>
                </a:r>
              </a:p>
            </p:txBody>
          </p:sp>
        </mc:Fallback>
      </mc:AlternateContent>
      <p:cxnSp>
        <p:nvCxnSpPr>
          <p:cNvPr id="127" name="直線コネクタ 126"/>
          <p:cNvCxnSpPr/>
          <p:nvPr/>
        </p:nvCxnSpPr>
        <p:spPr>
          <a:xfrm flipH="1">
            <a:off x="4858210" y="5084522"/>
            <a:ext cx="7979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flipH="1">
            <a:off x="4866132" y="4017722"/>
            <a:ext cx="9333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flipV="1">
            <a:off x="5808528" y="4118280"/>
            <a:ext cx="7922" cy="17282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flipV="1">
            <a:off x="5656128" y="5084522"/>
            <a:ext cx="0"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1" name="テキスト ボックス 130"/>
              <p:cNvSpPr txBox="1"/>
              <p:nvPr/>
            </p:nvSpPr>
            <p:spPr>
              <a:xfrm>
                <a:off x="5361590" y="5758256"/>
                <a:ext cx="458267" cy="3821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acc>
                            <m:accPr>
                              <m:chr m:val="̇"/>
                              <m:ctrlPr>
                                <a:rPr lang="ja-JP" altLang="en-US" i="1">
                                  <a:latin typeface="Cambria Math"/>
                                </a:rPr>
                              </m:ctrlPr>
                            </m:accPr>
                            <m:e>
                              <m:r>
                                <a:rPr lang="ja-JP" altLang="en-US" i="1">
                                  <a:latin typeface="Cambria Math"/>
                                </a:rPr>
                                <m:t>𝜃</m:t>
                              </m:r>
                            </m:e>
                          </m:acc>
                        </m:e>
                        <m:sub>
                          <m:r>
                            <a:rPr lang="en-US" altLang="ja-JP" b="0" i="1" smtClean="0">
                              <a:latin typeface="Cambria Math"/>
                            </a:rPr>
                            <m:t>𝑡</m:t>
                          </m:r>
                        </m:sub>
                      </m:sSub>
                    </m:oMath>
                  </m:oMathPara>
                </a14:m>
                <a:endParaRPr kumimoji="1" lang="ja-JP" altLang="en-US" dirty="0"/>
              </a:p>
            </p:txBody>
          </p:sp>
        </mc:Choice>
        <mc:Fallback xmlns="">
          <p:sp>
            <p:nvSpPr>
              <p:cNvPr id="131" name="テキスト ボックス 130"/>
              <p:cNvSpPr txBox="1">
                <a:spLocks noRot="1" noChangeAspect="1" noMove="1" noResize="1" noEditPoints="1" noAdjustHandles="1" noChangeArrowheads="1" noChangeShapeType="1" noTextEdit="1"/>
              </p:cNvSpPr>
              <p:nvPr/>
            </p:nvSpPr>
            <p:spPr>
              <a:xfrm>
                <a:off x="5361590" y="5758256"/>
                <a:ext cx="458267" cy="382156"/>
              </a:xfrm>
              <a:prstGeom prst="rect">
                <a:avLst/>
              </a:prstGeom>
              <a:blipFill rotWithShape="1">
                <a:blip r:embed="rId18" cstate="print"/>
                <a:stretch>
                  <a:fillRect b="-161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2" name="テキスト ボックス 131"/>
              <p:cNvSpPr txBox="1"/>
              <p:nvPr/>
            </p:nvSpPr>
            <p:spPr>
              <a:xfrm>
                <a:off x="5717241" y="5775791"/>
                <a:ext cx="819519" cy="3821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sSup>
                            <m:sSupPr>
                              <m:ctrlPr>
                                <a:rPr lang="en-US" altLang="ja-JP" i="1" smtClean="0">
                                  <a:latin typeface="Cambria Math"/>
                                </a:rPr>
                              </m:ctrlPr>
                            </m:sSupPr>
                            <m:e>
                              <m:acc>
                                <m:accPr>
                                  <m:chr m:val="̇"/>
                                  <m:ctrlPr>
                                    <a:rPr lang="ja-JP" altLang="en-US" i="1">
                                      <a:latin typeface="Cambria Math"/>
                                    </a:rPr>
                                  </m:ctrlPr>
                                </m:accPr>
                                <m:e>
                                  <m:r>
                                    <a:rPr lang="ja-JP" altLang="en-US" i="1">
                                      <a:latin typeface="Cambria Math"/>
                                    </a:rPr>
                                    <m:t>𝜃</m:t>
                                  </m:r>
                                </m:e>
                              </m:acc>
                            </m:e>
                            <m:sup>
                              <m:r>
                                <a:rPr lang="en-US" altLang="ja-JP" b="0" i="1" smtClean="0">
                                  <a:latin typeface="Cambria Math"/>
                                </a:rPr>
                                <m:t>𝑑</m:t>
                              </m:r>
                            </m:sup>
                          </m:sSup>
                        </m:e>
                        <m:sub>
                          <m:r>
                            <a:rPr lang="en-US" altLang="ja-JP" b="0" i="1" smtClean="0">
                              <a:latin typeface="Cambria Math"/>
                            </a:rPr>
                            <m:t>𝑡</m:t>
                          </m:r>
                          <m:r>
                            <a:rPr lang="en-US" altLang="ja-JP" b="0" i="1" smtClean="0">
                              <a:latin typeface="Cambria Math"/>
                            </a:rPr>
                            <m:t>+1</m:t>
                          </m:r>
                        </m:sub>
                      </m:sSub>
                    </m:oMath>
                  </m:oMathPara>
                </a14:m>
                <a:endParaRPr kumimoji="1" lang="ja-JP" altLang="en-US" dirty="0"/>
              </a:p>
            </p:txBody>
          </p:sp>
        </mc:Choice>
        <mc:Fallback xmlns="">
          <p:sp>
            <p:nvSpPr>
              <p:cNvPr id="132" name="テキスト ボックス 131"/>
              <p:cNvSpPr txBox="1">
                <a:spLocks noRot="1" noChangeAspect="1" noMove="1" noResize="1" noEditPoints="1" noAdjustHandles="1" noChangeArrowheads="1" noChangeShapeType="1" noTextEdit="1"/>
              </p:cNvSpPr>
              <p:nvPr/>
            </p:nvSpPr>
            <p:spPr>
              <a:xfrm>
                <a:off x="5717241" y="5775791"/>
                <a:ext cx="819519" cy="382156"/>
              </a:xfrm>
              <a:prstGeom prst="rect">
                <a:avLst/>
              </a:prstGeom>
              <a:blipFill rotWithShape="1">
                <a:blip r:embed="rId19" cstate="print"/>
                <a:stretch>
                  <a:fillRect b="-1587"/>
                </a:stretch>
              </a:blipFill>
            </p:spPr>
            <p:txBody>
              <a:bodyPr/>
              <a:lstStyle/>
              <a:p>
                <a:r>
                  <a:rPr lang="ja-JP" altLang="en-US">
                    <a:noFill/>
                  </a:rPr>
                  <a:t> </a:t>
                </a:r>
              </a:p>
            </p:txBody>
          </p:sp>
        </mc:Fallback>
      </mc:AlternateContent>
      <p:sp>
        <p:nvSpPr>
          <p:cNvPr id="133" name="円/楕円 132"/>
          <p:cNvSpPr/>
          <p:nvPr/>
        </p:nvSpPr>
        <p:spPr>
          <a:xfrm>
            <a:off x="5732328" y="3941522"/>
            <a:ext cx="152400" cy="152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円/楕円 133"/>
          <p:cNvSpPr/>
          <p:nvPr/>
        </p:nvSpPr>
        <p:spPr>
          <a:xfrm>
            <a:off x="5579928" y="500832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5" name="直線矢印コネクタ 134"/>
          <p:cNvCxnSpPr/>
          <p:nvPr/>
        </p:nvCxnSpPr>
        <p:spPr>
          <a:xfrm flipV="1">
            <a:off x="5664050" y="4017722"/>
            <a:ext cx="144478" cy="106680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7" name="テキスト ボックス 136"/>
              <p:cNvSpPr txBox="1"/>
              <p:nvPr/>
            </p:nvSpPr>
            <p:spPr>
              <a:xfrm>
                <a:off x="5787875" y="4185273"/>
                <a:ext cx="816955" cy="3742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sSup>
                            <m:sSupPr>
                              <m:ctrlPr>
                                <a:rPr kumimoji="1" lang="en-US" altLang="ja-JP" b="0" i="1" smtClean="0">
                                  <a:latin typeface="Cambria Math"/>
                                </a:rPr>
                              </m:ctrlPr>
                            </m:sSupPr>
                            <m:e>
                              <m:r>
                                <a:rPr kumimoji="1" lang="en-US" altLang="ja-JP" b="1" i="1" smtClean="0">
                                  <a:latin typeface="Cambria Math"/>
                                </a:rPr>
                                <m:t>𝒗</m:t>
                              </m:r>
                            </m:e>
                            <m:sup>
                              <m:r>
                                <a:rPr kumimoji="1" lang="en-US" altLang="ja-JP" b="0" i="1" smtClean="0">
                                  <a:latin typeface="Cambria Math"/>
                                </a:rPr>
                                <m:t>𝑑</m:t>
                              </m:r>
                            </m:sup>
                          </m:sSup>
                        </m:e>
                        <m:sub>
                          <m:r>
                            <a:rPr kumimoji="1" lang="en-US" altLang="ja-JP" b="0" i="1" smtClean="0">
                              <a:latin typeface="Cambria Math"/>
                            </a:rPr>
                            <m:t>𝑡</m:t>
                          </m:r>
                          <m:r>
                            <a:rPr kumimoji="1" lang="en-US" altLang="ja-JP" b="0" i="1" smtClean="0">
                              <a:latin typeface="Cambria Math"/>
                            </a:rPr>
                            <m:t>+1</m:t>
                          </m:r>
                        </m:sub>
                      </m:sSub>
                    </m:oMath>
                  </m:oMathPara>
                </a14:m>
                <a:endParaRPr kumimoji="1" lang="ja-JP" altLang="en-US" dirty="0"/>
              </a:p>
            </p:txBody>
          </p:sp>
        </mc:Choice>
        <mc:Fallback xmlns="">
          <p:sp>
            <p:nvSpPr>
              <p:cNvPr id="137" name="テキスト ボックス 136"/>
              <p:cNvSpPr txBox="1">
                <a:spLocks noRot="1" noChangeAspect="1" noMove="1" noResize="1" noEditPoints="1" noAdjustHandles="1" noChangeArrowheads="1" noChangeShapeType="1" noTextEdit="1"/>
              </p:cNvSpPr>
              <p:nvPr/>
            </p:nvSpPr>
            <p:spPr>
              <a:xfrm>
                <a:off x="5787875" y="4185273"/>
                <a:ext cx="816955" cy="374270"/>
              </a:xfrm>
              <a:prstGeom prst="rect">
                <a:avLst/>
              </a:prstGeom>
              <a:blipFill rotWithShape="1">
                <a:blip r:embed="rId20" cstate="print"/>
                <a:stretch>
                  <a:fillRect b="-1639"/>
                </a:stretch>
              </a:blipFill>
            </p:spPr>
            <p:txBody>
              <a:bodyPr/>
              <a:lstStyle/>
              <a:p>
                <a:r>
                  <a:rPr lang="ja-JP" altLang="en-US">
                    <a:noFill/>
                  </a:rPr>
                  <a:t> </a:t>
                </a:r>
              </a:p>
            </p:txBody>
          </p:sp>
        </mc:Fallback>
      </mc:AlternateContent>
      <p:sp>
        <p:nvSpPr>
          <p:cNvPr id="138" name="テキスト ボックス 137"/>
          <p:cNvSpPr txBox="1"/>
          <p:nvPr/>
        </p:nvSpPr>
        <p:spPr>
          <a:xfrm>
            <a:off x="4282856" y="3408122"/>
            <a:ext cx="489236" cy="369332"/>
          </a:xfrm>
          <a:prstGeom prst="rect">
            <a:avLst/>
          </a:prstGeom>
          <a:noFill/>
        </p:spPr>
        <p:txBody>
          <a:bodyPr wrap="none" rtlCol="0">
            <a:spAutoFit/>
          </a:bodyPr>
          <a:lstStyle/>
          <a:p>
            <a:r>
              <a:rPr kumimoji="1" lang="en-US" altLang="ja-JP" dirty="0" smtClean="0"/>
              <a:t>(4)</a:t>
            </a:r>
            <a:endParaRPr kumimoji="1" lang="ja-JP" altLang="en-US" dirty="0"/>
          </a:p>
        </p:txBody>
      </p:sp>
      <p:sp>
        <p:nvSpPr>
          <p:cNvPr id="139" name="右矢印 138"/>
          <p:cNvSpPr/>
          <p:nvPr/>
        </p:nvSpPr>
        <p:spPr>
          <a:xfrm>
            <a:off x="4209779" y="4427818"/>
            <a:ext cx="457200" cy="8383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右矢印 139"/>
          <p:cNvSpPr/>
          <p:nvPr/>
        </p:nvSpPr>
        <p:spPr>
          <a:xfrm>
            <a:off x="861784" y="4427817"/>
            <a:ext cx="457200" cy="8383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31036149"/>
      </p:ext>
    </p:extLst>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TC101790492[[fn=スケッチブック]]</Template>
  <TotalTime>11037</TotalTime>
  <Words>2608</Words>
  <Application>Microsoft Office PowerPoint</Application>
  <PresentationFormat>画面に合わせる (4:3)</PresentationFormat>
  <Paragraphs>428</Paragraphs>
  <Slides>28</Slides>
  <Notes>0</Notes>
  <HiddenSlides>5</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28</vt:i4>
      </vt:variant>
    </vt:vector>
  </HeadingPairs>
  <TitlesOfParts>
    <vt:vector size="30" baseType="lpstr">
      <vt:lpstr>Sketchbook</vt:lpstr>
      <vt:lpstr>数式</vt:lpstr>
      <vt:lpstr>環境情報を考慮したMotion SpaceTSの実現 -物理演算を用いたシミュレータによる検証-</vt:lpstr>
      <vt:lpstr>背景</vt:lpstr>
      <vt:lpstr>従来研究</vt:lpstr>
      <vt:lpstr>先行研究:Motion Space</vt:lpstr>
      <vt:lpstr>知識空間</vt:lpstr>
      <vt:lpstr>先行研究:Motion SpaceTS                         （Time Subsitution）</vt:lpstr>
      <vt:lpstr>Motion SpaceTSの概要</vt:lpstr>
      <vt:lpstr>知識空間の動作知識化</vt:lpstr>
      <vt:lpstr>動作生成の概要一覧</vt:lpstr>
      <vt:lpstr>速度ベクトルの生成</vt:lpstr>
      <vt:lpstr>動作生成の影響範囲の決定</vt:lpstr>
      <vt:lpstr>力の計算</vt:lpstr>
      <vt:lpstr>次状態指令値の算出</vt:lpstr>
      <vt:lpstr>Motion SpaceTSの状況</vt:lpstr>
      <vt:lpstr>問題点</vt:lpstr>
      <vt:lpstr>目的</vt:lpstr>
      <vt:lpstr>研究全体の流れ</vt:lpstr>
      <vt:lpstr>シミュレーションロボットの現状</vt:lpstr>
      <vt:lpstr>ロボットの操作</vt:lpstr>
      <vt:lpstr>今後の流れ</vt:lpstr>
      <vt:lpstr>姿勢を用いたMotion SpaceTS 検証実験の目的</vt:lpstr>
      <vt:lpstr>検証実験の内容</vt:lpstr>
      <vt:lpstr>ご清聴ありがとうございました</vt:lpstr>
      <vt:lpstr>知識空間の更新方法</vt:lpstr>
      <vt:lpstr>各セルの選択頻度更新</vt:lpstr>
      <vt:lpstr>動作生成の影響範囲の決定</vt:lpstr>
      <vt:lpstr>力の計算</vt:lpstr>
      <vt:lpstr>次状態指令値の算出</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Motion SpaceTS</dc:title>
  <dc:creator>tene0802</dc:creator>
  <cp:lastModifiedBy>tene0802</cp:lastModifiedBy>
  <cp:revision>346</cp:revision>
  <cp:lastPrinted>2013-11-12T09:07:06Z</cp:lastPrinted>
  <dcterms:created xsi:type="dcterms:W3CDTF">2013-10-10T09:33:01Z</dcterms:created>
  <dcterms:modified xsi:type="dcterms:W3CDTF">2013-11-12T11:07:56Z</dcterms:modified>
</cp:coreProperties>
</file>