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handoutMasterIdLst>
    <p:handoutMasterId r:id="rId42"/>
  </p:handoutMasterIdLst>
  <p:sldIdLst>
    <p:sldId id="256" r:id="rId2"/>
    <p:sldId id="257" r:id="rId3"/>
    <p:sldId id="279" r:id="rId4"/>
    <p:sldId id="331" r:id="rId5"/>
    <p:sldId id="313" r:id="rId6"/>
    <p:sldId id="327" r:id="rId7"/>
    <p:sldId id="355" r:id="rId8"/>
    <p:sldId id="283" r:id="rId9"/>
    <p:sldId id="311" r:id="rId10"/>
    <p:sldId id="359" r:id="rId11"/>
    <p:sldId id="285" r:id="rId12"/>
    <p:sldId id="300" r:id="rId13"/>
    <p:sldId id="322" r:id="rId14"/>
    <p:sldId id="321" r:id="rId15"/>
    <p:sldId id="307" r:id="rId16"/>
    <p:sldId id="277" r:id="rId17"/>
    <p:sldId id="259" r:id="rId18"/>
    <p:sldId id="308" r:id="rId19"/>
    <p:sldId id="335" r:id="rId20"/>
    <p:sldId id="260" r:id="rId21"/>
    <p:sldId id="287" r:id="rId22"/>
    <p:sldId id="266" r:id="rId23"/>
    <p:sldId id="317" r:id="rId24"/>
    <p:sldId id="264" r:id="rId25"/>
    <p:sldId id="265" r:id="rId26"/>
    <p:sldId id="263" r:id="rId27"/>
    <p:sldId id="289" r:id="rId28"/>
    <p:sldId id="290" r:id="rId29"/>
    <p:sldId id="339" r:id="rId30"/>
    <p:sldId id="358" r:id="rId31"/>
    <p:sldId id="357" r:id="rId32"/>
    <p:sldId id="360" r:id="rId33"/>
    <p:sldId id="351" r:id="rId34"/>
    <p:sldId id="352" r:id="rId35"/>
    <p:sldId id="353" r:id="rId36"/>
    <p:sldId id="354" r:id="rId37"/>
    <p:sldId id="338" r:id="rId38"/>
    <p:sldId id="314" r:id="rId39"/>
    <p:sldId id="312" r:id="rId40"/>
    <p:sldId id="298" r:id="rId41"/>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B0FF"/>
    <a:srgbClr val="CEE9AD"/>
    <a:srgbClr val="EBF6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8" autoAdjust="0"/>
    <p:restoredTop sz="94660"/>
  </p:normalViewPr>
  <p:slideViewPr>
    <p:cSldViewPr>
      <p:cViewPr varScale="1">
        <p:scale>
          <a:sx n="68" d="100"/>
          <a:sy n="68" d="100"/>
        </p:scale>
        <p:origin x="-5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4014" cy="495855"/>
          </a:xfrm>
          <a:prstGeom prst="rect">
            <a:avLst/>
          </a:prstGeom>
        </p:spPr>
        <p:txBody>
          <a:bodyPr vert="horz" lIns="91166" tIns="45583" rIns="91166" bIns="455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3505" y="0"/>
            <a:ext cx="2934014" cy="495855"/>
          </a:xfrm>
          <a:prstGeom prst="rect">
            <a:avLst/>
          </a:prstGeom>
        </p:spPr>
        <p:txBody>
          <a:bodyPr vert="horz" lIns="91166" tIns="45583" rIns="91166" bIns="45583" rtlCol="0"/>
          <a:lstStyle>
            <a:lvl1pPr algn="r">
              <a:defRPr sz="1200"/>
            </a:lvl1pPr>
          </a:lstStyle>
          <a:p>
            <a:fld id="{C66F4254-E07E-4CF2-A9F1-DB89FB898161}" type="datetimeFigureOut">
              <a:rPr kumimoji="1" lang="ja-JP" altLang="en-US" smtClean="0"/>
              <a:t>2012/11/16</a:t>
            </a:fld>
            <a:endParaRPr kumimoji="1" lang="ja-JP" altLang="en-US"/>
          </a:p>
        </p:txBody>
      </p:sp>
      <p:sp>
        <p:nvSpPr>
          <p:cNvPr id="4" name="フッター プレースホルダー 3"/>
          <p:cNvSpPr>
            <a:spLocks noGrp="1"/>
          </p:cNvSpPr>
          <p:nvPr>
            <p:ph type="ftr" sz="quarter" idx="2"/>
          </p:nvPr>
        </p:nvSpPr>
        <p:spPr>
          <a:xfrm>
            <a:off x="0" y="9408562"/>
            <a:ext cx="2934014" cy="495854"/>
          </a:xfrm>
          <a:prstGeom prst="rect">
            <a:avLst/>
          </a:prstGeom>
        </p:spPr>
        <p:txBody>
          <a:bodyPr vert="horz" lIns="91166" tIns="45583" rIns="91166" bIns="455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3505" y="9408562"/>
            <a:ext cx="2934014" cy="495854"/>
          </a:xfrm>
          <a:prstGeom prst="rect">
            <a:avLst/>
          </a:prstGeom>
        </p:spPr>
        <p:txBody>
          <a:bodyPr vert="horz" lIns="91166" tIns="45583" rIns="91166" bIns="45583" rtlCol="0" anchor="b"/>
          <a:lstStyle>
            <a:lvl1pPr algn="r">
              <a:defRPr sz="1200"/>
            </a:lvl1pPr>
          </a:lstStyle>
          <a:p>
            <a:fld id="{1E0387C6-4443-46A5-A654-033E8C23FB87}" type="slidenum">
              <a:rPr kumimoji="1" lang="ja-JP" altLang="en-US" smtClean="0"/>
              <a:t>‹#›</a:t>
            </a:fld>
            <a:endParaRPr kumimoji="1" lang="ja-JP" altLang="en-US"/>
          </a:p>
        </p:txBody>
      </p:sp>
    </p:spTree>
    <p:extLst>
      <p:ext uri="{BB962C8B-B14F-4D97-AF65-F5344CB8AC3E}">
        <p14:creationId xmlns:p14="http://schemas.microsoft.com/office/powerpoint/2010/main" val="16617918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353F620-B6F8-4D52-B343-351EE4AD81A7}" type="datetimeFigureOut">
              <a:rPr kumimoji="1" lang="ja-JP" altLang="en-US" smtClean="0"/>
              <a:t>2012/11/16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CDC38F-DC4B-4226-B6D8-10604DF0B70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353F620-B6F8-4D52-B343-351EE4AD81A7}" type="datetimeFigureOut">
              <a:rPr kumimoji="1" lang="ja-JP" altLang="en-US" smtClean="0"/>
              <a:t>2012/11/16</a:t>
            </a:fld>
            <a:endParaRPr kumimoji="1" lang="ja-JP"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1" lang="ja-JP"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0CDC38F-DC4B-4226-B6D8-10604DF0B703}" type="slidenum">
              <a:rPr kumimoji="1" lang="ja-JP" altLang="en-US" smtClean="0"/>
              <a:t>‹#›</a:t>
            </a:fld>
            <a:endParaRPr kumimoji="1" lang="ja-JP"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8" Type="http://schemas.openxmlformats.org/officeDocument/2006/relationships/image" Target="../media/image12.png"/><Relationship Id="rId21" Type="http://schemas.openxmlformats.org/officeDocument/2006/relationships/image" Target="../media/image15.png"/><Relationship Id="rId17" Type="http://schemas.openxmlformats.org/officeDocument/2006/relationships/image" Target="../media/image11.png"/><Relationship Id="rId16" Type="http://schemas.openxmlformats.org/officeDocument/2006/relationships/image" Target="../media/image138.png"/><Relationship Id="rId20" Type="http://schemas.openxmlformats.org/officeDocument/2006/relationships/image" Target="../media/image14.png"/><Relationship Id="rId1" Type="http://schemas.openxmlformats.org/officeDocument/2006/relationships/slideLayout" Target="../slideLayouts/slideLayout2.xml"/><Relationship Id="rId11" Type="http://schemas.openxmlformats.org/officeDocument/2006/relationships/image" Target="../media/image1202.png"/><Relationship Id="rId15" Type="http://schemas.openxmlformats.org/officeDocument/2006/relationships/image" Target="../media/image1100.png"/><Relationship Id="rId23" Type="http://schemas.openxmlformats.org/officeDocument/2006/relationships/image" Target="../media/image17.png"/><Relationship Id="rId19" Type="http://schemas.openxmlformats.org/officeDocument/2006/relationships/image" Target="../media/image13.png"/><Relationship Id="rId22" Type="http://schemas.openxmlformats.org/officeDocument/2006/relationships/image" Target="../media/image16.png"/></Relationships>
</file>

<file path=ppt/slides/_rels/slide11.xml.rels><?xml version="1.0" encoding="UTF-8" standalone="yes"?>
<Relationships xmlns="http://schemas.openxmlformats.org/package/2006/relationships"><Relationship Id="rId18" Type="http://schemas.openxmlformats.org/officeDocument/2006/relationships/image" Target="../media/image202.png"/><Relationship Id="rId17" Type="http://schemas.openxmlformats.org/officeDocument/2006/relationships/image" Target="../media/image199.png"/><Relationship Id="rId16" Type="http://schemas.openxmlformats.org/officeDocument/2006/relationships/image" Target="../media/image198.png"/><Relationship Id="rId1" Type="http://schemas.openxmlformats.org/officeDocument/2006/relationships/slideLayout" Target="../slideLayouts/slideLayout2.xml"/><Relationship Id="rId15" Type="http://schemas.openxmlformats.org/officeDocument/2006/relationships/image" Target="../media/image1101.png"/><Relationship Id="rId19" Type="http://schemas.openxmlformats.org/officeDocument/2006/relationships/image" Target="../media/image2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image" Target="../media/image20.png"/><Relationship Id="rId21" Type="http://schemas.openxmlformats.org/officeDocument/2006/relationships/image" Target="../media/image240.png"/><Relationship Id="rId25" Type="http://schemas.openxmlformats.org/officeDocument/2006/relationships/image" Target="../media/image19.png"/><Relationship Id="rId17" Type="http://schemas.openxmlformats.org/officeDocument/2006/relationships/image" Target="../media/image201.png"/><Relationship Id="rId2" Type="http://schemas.openxmlformats.org/officeDocument/2006/relationships/image" Target="../media/image18.png"/><Relationship Id="rId29" Type="http://schemas.openxmlformats.org/officeDocument/2006/relationships/image" Target="../media/image23.png"/><Relationship Id="rId1" Type="http://schemas.openxmlformats.org/officeDocument/2006/relationships/slideLayout" Target="../slideLayouts/slideLayout2.xml"/><Relationship Id="rId24" Type="http://schemas.openxmlformats.org/officeDocument/2006/relationships/image" Target="../media/image237.png"/><Relationship Id="rId15" Type="http://schemas.openxmlformats.org/officeDocument/2006/relationships/image" Target="../media/image180.png"/><Relationship Id="rId28" Type="http://schemas.openxmlformats.org/officeDocument/2006/relationships/image" Target="../media/image22.png"/><Relationship Id="rId19" Type="http://schemas.openxmlformats.org/officeDocument/2006/relationships/image" Target="../media/image220.png"/><Relationship Id="rId27" Type="http://schemas.openxmlformats.org/officeDocument/2006/relationships/image" Target="../media/image21.png"/><Relationship Id="rId30"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8" Type="http://schemas.openxmlformats.org/officeDocument/2006/relationships/image" Target="../media/image72.png"/><Relationship Id="rId12" Type="http://schemas.openxmlformats.org/officeDocument/2006/relationships/image" Target="../media/image381.png"/><Relationship Id="rId17" Type="http://schemas.openxmlformats.org/officeDocument/2006/relationships/image" Target="../media/image69.png"/><Relationship Id="rId16" Type="http://schemas.openxmlformats.org/officeDocument/2006/relationships/image" Target="../media/image68.png"/><Relationship Id="rId20" Type="http://schemas.openxmlformats.org/officeDocument/2006/relationships/image" Target="../media/image78.png"/><Relationship Id="rId1" Type="http://schemas.openxmlformats.org/officeDocument/2006/relationships/slideLayout" Target="../slideLayouts/slideLayout2.xml"/><Relationship Id="rId11" Type="http://schemas.openxmlformats.org/officeDocument/2006/relationships/image" Target="../media/image371.png"/><Relationship Id="rId15" Type="http://schemas.openxmlformats.org/officeDocument/2006/relationships/image" Target="../media/image67.png"/><Relationship Id="rId19" Type="http://schemas.openxmlformats.org/officeDocument/2006/relationships/image" Target="../media/image73.png"/></Relationships>
</file>

<file path=ppt/slides/_rels/slide16.xml.rels><?xml version="1.0" encoding="UTF-8" standalone="yes"?>
<Relationships xmlns="http://schemas.openxmlformats.org/package/2006/relationships"><Relationship Id="rId18" Type="http://schemas.openxmlformats.org/officeDocument/2006/relationships/image" Target="../media/image31.png"/><Relationship Id="rId3" Type="http://schemas.openxmlformats.org/officeDocument/2006/relationships/image" Target="../media/image40.png"/><Relationship Id="rId17" Type="http://schemas.openxmlformats.org/officeDocument/2006/relationships/image" Target="../media/image30.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0.png"/><Relationship Id="rId15" Type="http://schemas.openxmlformats.org/officeDocument/2006/relationships/image" Target="../media/image28.png"/><Relationship Id="rId4" Type="http://schemas.openxmlformats.org/officeDocument/2006/relationships/image" Target="../media/image41.png"/><Relationship Id="rId14" Type="http://schemas.openxmlformats.org/officeDocument/2006/relationships/image" Target="../media/image9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5" Type="http://schemas.openxmlformats.org/officeDocument/2006/relationships/image" Target="../media/image33.png"/><Relationship Id="rId7" Type="http://schemas.openxmlformats.org/officeDocument/2006/relationships/image" Target="../media/image461.png"/><Relationship Id="rId59" Type="http://schemas.openxmlformats.org/officeDocument/2006/relationships/image" Target="../media/image36.png"/><Relationship Id="rId2" Type="http://schemas.openxmlformats.org/officeDocument/2006/relationships/image" Target="../media/image32.png"/><Relationship Id="rId41" Type="http://schemas.openxmlformats.org/officeDocument/2006/relationships/image" Target="../media/image125.png"/><Relationship Id="rId54" Type="http://schemas.openxmlformats.org/officeDocument/2006/relationships/image" Target="../media/image219.png"/><Relationship Id="rId1" Type="http://schemas.openxmlformats.org/officeDocument/2006/relationships/slideLayout" Target="../slideLayouts/slideLayout2.xml"/><Relationship Id="rId53" Type="http://schemas.openxmlformats.org/officeDocument/2006/relationships/image" Target="../media/image218.png"/><Relationship Id="rId45" Type="http://schemas.openxmlformats.org/officeDocument/2006/relationships/image" Target="../media/image129.png"/><Relationship Id="rId58" Type="http://schemas.openxmlformats.org/officeDocument/2006/relationships/image" Target="../media/image222.png"/><Relationship Id="rId57" Type="http://schemas.openxmlformats.org/officeDocument/2006/relationships/image" Target="../media/image35.png"/><Relationship Id="rId44" Type="http://schemas.openxmlformats.org/officeDocument/2006/relationships/image" Target="../media/image128.png"/><Relationship Id="rId60" Type="http://schemas.openxmlformats.org/officeDocument/2006/relationships/image" Target="../media/image37.png"/><Relationship Id="rId56" Type="http://schemas.openxmlformats.org/officeDocument/2006/relationships/image" Target="../media/image34.png"/></Relationships>
</file>

<file path=ppt/slides/_rels/slide19.xml.rels><?xml version="1.0" encoding="UTF-8" standalone="yes"?>
<Relationships xmlns="http://schemas.openxmlformats.org/package/2006/relationships"><Relationship Id="rId38" Type="http://schemas.openxmlformats.org/officeDocument/2006/relationships/image" Target="../media/image122.png"/><Relationship Id="rId59" Type="http://schemas.openxmlformats.org/officeDocument/2006/relationships/image" Target="../media/image226.png"/><Relationship Id="rId2" Type="http://schemas.openxmlformats.org/officeDocument/2006/relationships/image" Target="../media/image38.png"/><Relationship Id="rId1" Type="http://schemas.openxmlformats.org/officeDocument/2006/relationships/slideLayout" Target="../slideLayouts/slideLayout2.xml"/><Relationship Id="rId32" Type="http://schemas.openxmlformats.org/officeDocument/2006/relationships/image" Target="../media/image115.png"/><Relationship Id="rId58" Type="http://schemas.openxmlformats.org/officeDocument/2006/relationships/image" Target="../media/image225.png"/><Relationship Id="rId37" Type="http://schemas.openxmlformats.org/officeDocument/2006/relationships/image" Target="../media/image121.png"/><Relationship Id="rId57" Type="http://schemas.openxmlformats.org/officeDocument/2006/relationships/image" Target="../media/image224.png"/><Relationship Id="rId61" Type="http://schemas.openxmlformats.org/officeDocument/2006/relationships/image" Target="../media/image42.png"/><Relationship Id="rId60" Type="http://schemas.openxmlformats.org/officeDocument/2006/relationships/image" Target="../media/image39.png"/><Relationship Id="rId30" Type="http://schemas.openxmlformats.org/officeDocument/2006/relationships/image" Target="../media/image113.png"/><Relationship Id="rId4" Type="http://schemas.openxmlformats.org/officeDocument/2006/relationships/image" Target="../media/image430.png"/><Relationship Id="rId56" Type="http://schemas.openxmlformats.org/officeDocument/2006/relationships/image" Target="../media/image2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47.png"/><Relationship Id="rId26" Type="http://schemas.openxmlformats.org/officeDocument/2006/relationships/image" Target="../media/image233.png"/><Relationship Id="rId18" Type="http://schemas.openxmlformats.org/officeDocument/2006/relationships/image" Target="../media/image52.png"/><Relationship Id="rId3" Type="http://schemas.openxmlformats.org/officeDocument/2006/relationships/image" Target="../media/image420.png"/><Relationship Id="rId7" Type="http://schemas.openxmlformats.org/officeDocument/2006/relationships/image" Target="../media/image46.png"/><Relationship Id="rId25" Type="http://schemas.openxmlformats.org/officeDocument/2006/relationships/image" Target="../media/image232.png"/><Relationship Id="rId17"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 Id="rId11" Type="http://schemas.openxmlformats.org/officeDocument/2006/relationships/image" Target="../media/image370.png"/><Relationship Id="rId24" Type="http://schemas.openxmlformats.org/officeDocument/2006/relationships/image" Target="../media/image229.png"/><Relationship Id="rId23" Type="http://schemas.openxmlformats.org/officeDocument/2006/relationships/image" Target="../media/image45.png"/><Relationship Id="rId15" Type="http://schemas.openxmlformats.org/officeDocument/2006/relationships/image" Target="../media/image49.png"/><Relationship Id="rId10" Type="http://schemas.openxmlformats.org/officeDocument/2006/relationships/image" Target="../media/image360.png"/><Relationship Id="rId4" Type="http://schemas.openxmlformats.org/officeDocument/2006/relationships/image" Target="../media/image431.png"/><Relationship Id="rId22" Type="http://schemas.openxmlformats.org/officeDocument/2006/relationships/image" Target="../media/image44.png"/><Relationship Id="rId9" Type="http://schemas.openxmlformats.org/officeDocument/2006/relationships/image" Target="../media/image350.png"/><Relationship Id="rId27"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8" Type="http://schemas.openxmlformats.org/officeDocument/2006/relationships/image" Target="../media/image72.png"/><Relationship Id="rId12" Type="http://schemas.openxmlformats.org/officeDocument/2006/relationships/image" Target="../media/image381.png"/><Relationship Id="rId17" Type="http://schemas.openxmlformats.org/officeDocument/2006/relationships/image" Target="../media/image69.png"/><Relationship Id="rId16" Type="http://schemas.openxmlformats.org/officeDocument/2006/relationships/image" Target="../media/image68.png"/><Relationship Id="rId20" Type="http://schemas.openxmlformats.org/officeDocument/2006/relationships/image" Target="../media/image78.png"/><Relationship Id="rId1" Type="http://schemas.openxmlformats.org/officeDocument/2006/relationships/slideLayout" Target="../slideLayouts/slideLayout2.xml"/><Relationship Id="rId11" Type="http://schemas.openxmlformats.org/officeDocument/2006/relationships/image" Target="../media/image371.png"/><Relationship Id="rId15" Type="http://schemas.openxmlformats.org/officeDocument/2006/relationships/image" Target="../media/image67.png"/><Relationship Id="rId19" Type="http://schemas.openxmlformats.org/officeDocument/2006/relationships/image" Target="../media/image73.png"/></Relationships>
</file>

<file path=ppt/slides/_rels/slide35.xml.rels><?xml version="1.0" encoding="UTF-8" standalone="yes"?>
<Relationships xmlns="http://schemas.openxmlformats.org/package/2006/relationships"><Relationship Id="rId55" Type="http://schemas.openxmlformats.org/officeDocument/2006/relationships/image" Target="../media/image222.png"/><Relationship Id="rId47" Type="http://schemas.openxmlformats.org/officeDocument/2006/relationships/image" Target="../media/image132.png"/><Relationship Id="rId50" Type="http://schemas.openxmlformats.org/officeDocument/2006/relationships/image" Target="../media/image135.png"/><Relationship Id="rId7" Type="http://schemas.openxmlformats.org/officeDocument/2006/relationships/image" Target="../media/image461.png"/><Relationship Id="rId38" Type="http://schemas.openxmlformats.org/officeDocument/2006/relationships/image" Target="../media/image122.png"/><Relationship Id="rId59" Type="http://schemas.openxmlformats.org/officeDocument/2006/relationships/image" Target="../media/image226.png"/><Relationship Id="rId41" Type="http://schemas.openxmlformats.org/officeDocument/2006/relationships/image" Target="../media/image125.png"/><Relationship Id="rId54" Type="http://schemas.openxmlformats.org/officeDocument/2006/relationships/image" Target="../media/image219.png"/><Relationship Id="rId1" Type="http://schemas.openxmlformats.org/officeDocument/2006/relationships/slideLayout" Target="../slideLayouts/slideLayout2.xml"/><Relationship Id="rId53" Type="http://schemas.openxmlformats.org/officeDocument/2006/relationships/image" Target="../media/image218.png"/><Relationship Id="rId45" Type="http://schemas.openxmlformats.org/officeDocument/2006/relationships/image" Target="../media/image129.png"/><Relationship Id="rId32" Type="http://schemas.openxmlformats.org/officeDocument/2006/relationships/image" Target="../media/image115.png"/><Relationship Id="rId58" Type="http://schemas.openxmlformats.org/officeDocument/2006/relationships/image" Target="../media/image225.png"/><Relationship Id="rId37" Type="http://schemas.openxmlformats.org/officeDocument/2006/relationships/image" Target="../media/image121.png"/><Relationship Id="rId57" Type="http://schemas.openxmlformats.org/officeDocument/2006/relationships/image" Target="../media/image224.png"/><Relationship Id="rId49" Type="http://schemas.openxmlformats.org/officeDocument/2006/relationships/image" Target="../media/image134.png"/><Relationship Id="rId52" Type="http://schemas.openxmlformats.org/officeDocument/2006/relationships/image" Target="../media/image217.png"/><Relationship Id="rId44" Type="http://schemas.openxmlformats.org/officeDocument/2006/relationships/image" Target="../media/image128.png"/><Relationship Id="rId30" Type="http://schemas.openxmlformats.org/officeDocument/2006/relationships/image" Target="../media/image113.png"/><Relationship Id="rId4" Type="http://schemas.openxmlformats.org/officeDocument/2006/relationships/image" Target="../media/image430.png"/><Relationship Id="rId56" Type="http://schemas.openxmlformats.org/officeDocument/2006/relationships/image" Target="../media/image223.png"/><Relationship Id="rId48" Type="http://schemas.openxmlformats.org/officeDocument/2006/relationships/image" Target="../media/image1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3" Type="http://schemas.openxmlformats.org/officeDocument/2006/relationships/image" Target="../media/image600.png"/><Relationship Id="rId3" Type="http://schemas.openxmlformats.org/officeDocument/2006/relationships/image" Target="../media/image3110.png"/><Relationship Id="rId17" Type="http://schemas.openxmlformats.org/officeDocument/2006/relationships/image" Target="../media/image710.png"/><Relationship Id="rId2" Type="http://schemas.openxmlformats.org/officeDocument/2006/relationships/image" Target="../media/image440.png"/><Relationship Id="rId16" Type="http://schemas.openxmlformats.org/officeDocument/2006/relationships/image" Target="../media/image900.png"/><Relationship Id="rId1" Type="http://schemas.openxmlformats.org/officeDocument/2006/relationships/slideLayout" Target="../slideLayouts/slideLayout2.xml"/><Relationship Id="rId4" Type="http://schemas.openxmlformats.org/officeDocument/2006/relationships/image" Target="../media/image176.png"/><Relationship Id="rId14" Type="http://schemas.openxmlformats.org/officeDocument/2006/relationships/image" Target="../media/image700.png"/></Relationships>
</file>

<file path=ppt/slides/_rels/slide39.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1.png"/><Relationship Id="rId12" Type="http://schemas.openxmlformats.org/officeDocument/2006/relationships/image" Target="../media/image382.png"/><Relationship Id="rId2" Type="http://schemas.openxmlformats.org/officeDocument/2006/relationships/image" Target="../media/image314.png"/><Relationship Id="rId1" Type="http://schemas.openxmlformats.org/officeDocument/2006/relationships/slideLayout" Target="../slideLayouts/slideLayout2.xml"/><Relationship Id="rId6" Type="http://schemas.openxmlformats.org/officeDocument/2006/relationships/image" Target="../media/image351.png"/><Relationship Id="rId11" Type="http://schemas.openxmlformats.org/officeDocument/2006/relationships/image" Target="../media/image372.png"/><Relationship Id="rId5" Type="http://schemas.openxmlformats.org/officeDocument/2006/relationships/image" Target="../media/image342.png"/><Relationship Id="rId10" Type="http://schemas.openxmlformats.org/officeDocument/2006/relationships/image" Target="../media/image2601.png"/><Relationship Id="rId4" Type="http://schemas.openxmlformats.org/officeDocument/2006/relationships/image" Target="../media/image33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34" Type="http://schemas.openxmlformats.org/officeDocument/2006/relationships/image" Target="../media/image165.png"/><Relationship Id="rId55"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png"/><Relationship Id="rId54"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3" Type="http://schemas.openxmlformats.org/officeDocument/2006/relationships/image" Target="../media/image244.png"/><Relationship Id="rId37" Type="http://schemas.openxmlformats.org/officeDocument/2006/relationships/image" Target="../media/image168.png"/><Relationship Id="rId5" Type="http://schemas.openxmlformats.org/officeDocument/2006/relationships/image" Target="../media/image5.png"/><Relationship Id="rId36" Type="http://schemas.openxmlformats.org/officeDocument/2006/relationships/image" Target="../media/image167.png"/><Relationship Id="rId4" Type="http://schemas.openxmlformats.org/officeDocument/2006/relationships/image" Target="../media/image4.png"/><Relationship Id="rId35" Type="http://schemas.openxmlformats.org/officeDocument/2006/relationships/image" Target="../media/image166.png"/></Relationships>
</file>

<file path=ppt/slides/_rels/slide40.xml.rels><?xml version="1.0" encoding="UTF-8" standalone="yes"?>
<Relationships xmlns="http://schemas.openxmlformats.org/package/2006/relationships"><Relationship Id="rId13" Type="http://schemas.openxmlformats.org/officeDocument/2006/relationships/image" Target="../media/image100.png"/><Relationship Id="rId12" Type="http://schemas.openxmlformats.org/officeDocument/2006/relationships/image" Target="../media/image140.png"/><Relationship Id="rId16" Type="http://schemas.openxmlformats.org/officeDocument/2006/relationships/image" Target="../media/image150.png"/><Relationship Id="rId1" Type="http://schemas.openxmlformats.org/officeDocument/2006/relationships/slideLayout" Target="../slideLayouts/slideLayout2.xml"/><Relationship Id="rId11" Type="http://schemas.openxmlformats.org/officeDocument/2006/relationships/image" Target="../media/image120.png"/><Relationship Id="rId15" Type="http://schemas.openxmlformats.org/officeDocument/2006/relationships/image" Target="../media/image110.png"/><Relationship Id="rId14"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7.png"/><Relationship Id="rId7" Type="http://schemas.openxmlformats.org/officeDocument/2006/relationships/image" Target="../media/image192.png"/><Relationship Id="rId12" Type="http://schemas.openxmlformats.org/officeDocument/2006/relationships/image" Target="../media/image197.png"/><Relationship Id="rId1" Type="http://schemas.openxmlformats.org/officeDocument/2006/relationships/slideLayout" Target="../slideLayouts/slideLayout2.xml"/><Relationship Id="rId11" Type="http://schemas.openxmlformats.org/officeDocument/2006/relationships/image" Target="../media/image196.png"/><Relationship Id="rId5" Type="http://schemas.openxmlformats.org/officeDocument/2006/relationships/image" Target="../media/image189.png"/><Relationship Id="rId10" Type="http://schemas.openxmlformats.org/officeDocument/2006/relationships/image" Target="../media/image195.png"/><Relationship Id="rId9" Type="http://schemas.openxmlformats.org/officeDocument/2006/relationships/image" Target="../media/image194.png"/><Relationship Id="rId4" Type="http://schemas.openxmlformats.org/officeDocument/2006/relationships/image" Target="../media/image188.png"/></Relationships>
</file>

<file path=ppt/slides/_rels/slide6.xml.rels><?xml version="1.0" encoding="UTF-8" standalone="yes"?>
<Relationships xmlns="http://schemas.openxmlformats.org/package/2006/relationships"><Relationship Id="rId26" Type="http://schemas.openxmlformats.org/officeDocument/2006/relationships/image" Target="../media/image258.png"/><Relationship Id="rId34" Type="http://schemas.openxmlformats.org/officeDocument/2006/relationships/image" Target="../media/image268.png"/><Relationship Id="rId33" Type="http://schemas.openxmlformats.org/officeDocument/2006/relationships/image" Target="../media/image267.png"/><Relationship Id="rId1" Type="http://schemas.openxmlformats.org/officeDocument/2006/relationships/slideLayout" Target="../slideLayouts/slideLayout2.xml"/><Relationship Id="rId11" Type="http://schemas.openxmlformats.org/officeDocument/2006/relationships/image" Target="../media/image1202.png"/><Relationship Id="rId24" Type="http://schemas.openxmlformats.org/officeDocument/2006/relationships/image" Target="../media/image256.png"/><Relationship Id="rId28" Type="http://schemas.openxmlformats.org/officeDocument/2006/relationships/image" Target="../media/image10.png"/><Relationship Id="rId31" Type="http://schemas.openxmlformats.org/officeDocument/2006/relationships/image" Target="../media/image265.png"/><Relationship Id="rId27" Type="http://schemas.openxmlformats.org/officeDocument/2006/relationships/image" Target="../media/image259.png"/><Relationship Id="rId30" Type="http://schemas.openxmlformats.org/officeDocument/2006/relationships/image" Target="../media/image2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8" Type="http://schemas.openxmlformats.org/officeDocument/2006/relationships/image" Target="../media/image12.png"/><Relationship Id="rId21" Type="http://schemas.openxmlformats.org/officeDocument/2006/relationships/image" Target="../media/image15.png"/><Relationship Id="rId17" Type="http://schemas.openxmlformats.org/officeDocument/2006/relationships/image" Target="../media/image11.png"/><Relationship Id="rId16" Type="http://schemas.openxmlformats.org/officeDocument/2006/relationships/image" Target="../media/image138.png"/><Relationship Id="rId20" Type="http://schemas.openxmlformats.org/officeDocument/2006/relationships/image" Target="../media/image14.png"/><Relationship Id="rId1" Type="http://schemas.openxmlformats.org/officeDocument/2006/relationships/slideLayout" Target="../slideLayouts/slideLayout2.xml"/><Relationship Id="rId11" Type="http://schemas.openxmlformats.org/officeDocument/2006/relationships/image" Target="../media/image1202.png"/><Relationship Id="rId15" Type="http://schemas.openxmlformats.org/officeDocument/2006/relationships/image" Target="../media/image1100.png"/><Relationship Id="rId23" Type="http://schemas.openxmlformats.org/officeDocument/2006/relationships/image" Target="../media/image17.png"/><Relationship Id="rId19" Type="http://schemas.openxmlformats.org/officeDocument/2006/relationships/image" Target="../media/image13.pn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908720"/>
            <a:ext cx="7848872" cy="1944216"/>
          </a:xfrm>
        </p:spPr>
        <p:txBody>
          <a:bodyPr>
            <a:normAutofit fontScale="90000"/>
          </a:bodyPr>
          <a:lstStyle/>
          <a:p>
            <a:pPr algn="ctr"/>
            <a:r>
              <a:rPr lang="en-US" altLang="ja-JP" sz="5300" dirty="0" smtClean="0">
                <a:solidFill>
                  <a:schemeClr val="bg1"/>
                </a:solidFill>
                <a:latin typeface="ＭＳ Ｐゴシック" pitchFamily="50" charset="-128"/>
                <a:ea typeface="ＭＳ Ｐゴシック" pitchFamily="50" charset="-128"/>
              </a:rPr>
              <a:t>Motion Space</a:t>
            </a:r>
            <a:r>
              <a:rPr lang="ja-JP" altLang="en-US" sz="5300" dirty="0">
                <a:solidFill>
                  <a:schemeClr val="bg1"/>
                </a:solidFill>
                <a:latin typeface="ＭＳ Ｐゴシック" pitchFamily="50" charset="-128"/>
                <a:ea typeface="ＭＳ Ｐゴシック" pitchFamily="50" charset="-128"/>
              </a:rPr>
              <a:t> </a:t>
            </a:r>
            <a:r>
              <a:rPr lang="en-US" altLang="ja-JP" sz="5300" dirty="0" smtClean="0">
                <a:solidFill>
                  <a:schemeClr val="bg1"/>
                </a:solidFill>
                <a:latin typeface="ＭＳ Ｐゴシック" pitchFamily="50" charset="-128"/>
                <a:ea typeface="ＭＳ Ｐゴシック" pitchFamily="50" charset="-128"/>
              </a:rPr>
              <a:t>TS</a:t>
            </a:r>
            <a:r>
              <a:rPr lang="ja-JP" altLang="en-US" sz="5300" dirty="0" smtClean="0">
                <a:solidFill>
                  <a:schemeClr val="bg1"/>
                </a:solidFill>
                <a:latin typeface="ＭＳ Ｐゴシック" pitchFamily="50" charset="-128"/>
                <a:ea typeface="ＭＳ Ｐゴシック" pitchFamily="50" charset="-128"/>
              </a:rPr>
              <a:t>の実現</a:t>
            </a:r>
            <a:r>
              <a:rPr lang="en-US" altLang="ja-JP" sz="5300" dirty="0" smtClean="0">
                <a:solidFill>
                  <a:schemeClr val="bg1"/>
                </a:solidFill>
                <a:latin typeface="ＭＳ Ｐゴシック" pitchFamily="50" charset="-128"/>
                <a:ea typeface="ＭＳ Ｐゴシック" pitchFamily="50" charset="-128"/>
              </a:rPr>
              <a:t/>
            </a:r>
            <a:br>
              <a:rPr lang="en-US" altLang="ja-JP" sz="5300" dirty="0" smtClean="0">
                <a:solidFill>
                  <a:schemeClr val="bg1"/>
                </a:solidFill>
                <a:latin typeface="ＭＳ Ｐゴシック" pitchFamily="50" charset="-128"/>
                <a:ea typeface="ＭＳ Ｐゴシック" pitchFamily="50" charset="-128"/>
              </a:rPr>
            </a:br>
            <a:r>
              <a:rPr lang="en-US" altLang="ja-JP" sz="5300" dirty="0" smtClean="0">
                <a:solidFill>
                  <a:schemeClr val="bg1"/>
                </a:solidFill>
                <a:latin typeface="ＭＳ Ｐゴシック" pitchFamily="50" charset="-128"/>
                <a:ea typeface="ＭＳ Ｐゴシック" pitchFamily="50" charset="-128"/>
              </a:rPr>
              <a:t>‐</a:t>
            </a:r>
            <a:r>
              <a:rPr lang="ja-JP" altLang="en-US" sz="5300" dirty="0" smtClean="0">
                <a:solidFill>
                  <a:schemeClr val="bg1"/>
                </a:solidFill>
                <a:latin typeface="ＭＳ Ｐゴシック" pitchFamily="50" charset="-128"/>
                <a:ea typeface="ＭＳ Ｐゴシック" pitchFamily="50" charset="-128"/>
              </a:rPr>
              <a:t>シミュレーションによる検証</a:t>
            </a:r>
            <a:r>
              <a:rPr lang="en-US" altLang="ja-JP" sz="5300" dirty="0" smtClean="0">
                <a:solidFill>
                  <a:schemeClr val="bg1"/>
                </a:solidFill>
                <a:latin typeface="ＭＳ Ｐゴシック" pitchFamily="50" charset="-128"/>
                <a:ea typeface="ＭＳ Ｐゴシック" pitchFamily="50" charset="-128"/>
              </a:rPr>
              <a:t>‐</a:t>
            </a:r>
            <a:endParaRPr kumimoji="1" lang="ja-JP" altLang="en-US" sz="4400" dirty="0">
              <a:solidFill>
                <a:schemeClr val="bg1"/>
              </a:solidFill>
              <a:latin typeface="ＭＳ Ｐゴシック" pitchFamily="50" charset="-128"/>
              <a:ea typeface="ＭＳ Ｐゴシック" pitchFamily="50" charset="-128"/>
            </a:endParaRPr>
          </a:p>
        </p:txBody>
      </p:sp>
      <p:sp>
        <p:nvSpPr>
          <p:cNvPr id="3" name="サブタイトル 2"/>
          <p:cNvSpPr>
            <a:spLocks noGrp="1"/>
          </p:cNvSpPr>
          <p:nvPr>
            <p:ph type="subTitle" idx="1"/>
          </p:nvPr>
        </p:nvSpPr>
        <p:spPr>
          <a:xfrm>
            <a:off x="762000" y="4149080"/>
            <a:ext cx="7554416" cy="1565920"/>
          </a:xfrm>
        </p:spPr>
        <p:txBody>
          <a:bodyPr>
            <a:normAutofit/>
          </a:bodyPr>
          <a:lstStyle/>
          <a:p>
            <a:pPr algn="r"/>
            <a:r>
              <a:rPr kumimoji="1" lang="ja-JP" altLang="en-US" dirty="0" smtClean="0">
                <a:solidFill>
                  <a:schemeClr val="tx1"/>
                </a:solidFill>
                <a:latin typeface="ＭＳ Ｐゴシック" pitchFamily="50" charset="-128"/>
                <a:ea typeface="ＭＳ Ｐゴシック" pitchFamily="50" charset="-128"/>
              </a:rPr>
              <a:t>室蘭工業大学</a:t>
            </a:r>
            <a:r>
              <a:rPr lang="ja-JP" altLang="en-US" dirty="0">
                <a:solidFill>
                  <a:schemeClr val="tx1"/>
                </a:solidFill>
                <a:latin typeface="ＭＳ Ｐゴシック" pitchFamily="50" charset="-128"/>
                <a:ea typeface="ＭＳ Ｐゴシック" pitchFamily="50" charset="-128"/>
              </a:rPr>
              <a:t>　</a:t>
            </a:r>
            <a:r>
              <a:rPr lang="ja-JP" altLang="en-US" dirty="0" smtClean="0">
                <a:solidFill>
                  <a:schemeClr val="tx1"/>
                </a:solidFill>
                <a:latin typeface="ＭＳ Ｐゴシック" pitchFamily="50" charset="-128"/>
                <a:ea typeface="ＭＳ Ｐゴシック" pitchFamily="50" charset="-128"/>
              </a:rPr>
              <a:t>情報電子工学系学科</a:t>
            </a:r>
            <a:endParaRPr lang="en-US" altLang="ja-JP" dirty="0" smtClean="0">
              <a:solidFill>
                <a:schemeClr val="tx1"/>
              </a:solidFill>
              <a:latin typeface="ＭＳ Ｐゴシック" pitchFamily="50" charset="-128"/>
              <a:ea typeface="ＭＳ Ｐゴシック" pitchFamily="50" charset="-128"/>
            </a:endParaRPr>
          </a:p>
          <a:p>
            <a:pPr algn="r"/>
            <a:r>
              <a:rPr lang="ja-JP" altLang="en-US" dirty="0" smtClean="0">
                <a:solidFill>
                  <a:schemeClr val="tx1"/>
                </a:solidFill>
                <a:latin typeface="ＭＳ Ｐゴシック" pitchFamily="50" charset="-128"/>
                <a:ea typeface="ＭＳ Ｐゴシック" pitchFamily="50" charset="-128"/>
              </a:rPr>
              <a:t>認知ロボティクス研究室</a:t>
            </a:r>
            <a:endParaRPr lang="en-US" altLang="ja-JP" dirty="0" smtClean="0">
              <a:solidFill>
                <a:schemeClr val="tx1"/>
              </a:solidFill>
              <a:latin typeface="ＭＳ Ｐゴシック" pitchFamily="50" charset="-128"/>
              <a:ea typeface="ＭＳ Ｐゴシック" pitchFamily="50" charset="-128"/>
            </a:endParaRPr>
          </a:p>
          <a:p>
            <a:pPr algn="r"/>
            <a:r>
              <a:rPr lang="ja-JP" altLang="en-US" dirty="0" smtClean="0">
                <a:solidFill>
                  <a:schemeClr val="tx1"/>
                </a:solidFill>
                <a:latin typeface="ＭＳ Ｐゴシック" pitchFamily="50" charset="-128"/>
                <a:ea typeface="ＭＳ Ｐゴシック" pitchFamily="50" charset="-128"/>
              </a:rPr>
              <a:t>挾間重直</a:t>
            </a:r>
            <a:endParaRPr kumimoji="1" lang="ja-JP" altLang="en-US"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096484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398503" cy="792088"/>
          </a:xfrm>
        </p:spPr>
        <p:txBody>
          <a:bodyPr>
            <a:noAutofit/>
          </a:bodyPr>
          <a:lstStyle/>
          <a:p>
            <a:r>
              <a:rPr kumimoji="1" lang="ja-JP" altLang="en-US" sz="4800" dirty="0" smtClean="0">
                <a:latin typeface="ＭＳ Ｐゴシック" pitchFamily="50" charset="-128"/>
                <a:ea typeface="ＭＳ Ｐゴシック" pitchFamily="50" charset="-128"/>
              </a:rPr>
              <a:t>時間情報の役割</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49195" y="908720"/>
            <a:ext cx="8064896" cy="924371"/>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時間情報は状態の前後関係を表現している</a:t>
            </a:r>
            <a:endParaRPr lang="en-US" altLang="ja-JP" sz="3200" dirty="0" smtClean="0">
              <a:latin typeface="ＭＳ Ｐゴシック" pitchFamily="50" charset="-128"/>
              <a:ea typeface="ＭＳ Ｐゴシック" pitchFamily="50" charset="-128"/>
            </a:endParaRPr>
          </a:p>
        </p:txBody>
      </p:sp>
      <p:sp>
        <p:nvSpPr>
          <p:cNvPr id="5" name="テキスト ボックス 4"/>
          <p:cNvSpPr txBox="1"/>
          <p:nvPr/>
        </p:nvSpPr>
        <p:spPr>
          <a:xfrm>
            <a:off x="1858890" y="5858229"/>
            <a:ext cx="1411072"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a:t>
            </a:r>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44007859"/>
              </p:ext>
            </p:extLst>
          </p:nvPr>
        </p:nvGraphicFramePr>
        <p:xfrm>
          <a:off x="1009430" y="3051138"/>
          <a:ext cx="312420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グループ化 6"/>
          <p:cNvGrpSpPr/>
          <p:nvPr/>
        </p:nvGrpSpPr>
        <p:grpSpPr>
          <a:xfrm>
            <a:off x="827584" y="2648625"/>
            <a:ext cx="3654059" cy="3212881"/>
            <a:chOff x="1206122" y="2571888"/>
            <a:chExt cx="3654059" cy="3212881"/>
          </a:xfrm>
        </p:grpSpPr>
        <p:sp>
          <p:nvSpPr>
            <p:cNvPr id="8" name="フリーフォーム 7"/>
            <p:cNvSpPr/>
            <p:nvPr/>
          </p:nvSpPr>
          <p:spPr>
            <a:xfrm>
              <a:off x="3241622" y="3416093"/>
              <a:ext cx="1271593" cy="1557210"/>
            </a:xfrm>
            <a:custGeom>
              <a:avLst/>
              <a:gdLst>
                <a:gd name="connsiteX0" fmla="*/ 0 w 1272619"/>
                <a:gd name="connsiteY0" fmla="*/ 689944 h 1557210"/>
                <a:gd name="connsiteX1" fmla="*/ 443060 w 1272619"/>
                <a:gd name="connsiteY1" fmla="*/ 30067 h 1557210"/>
                <a:gd name="connsiteX2" fmla="*/ 1272619 w 1272619"/>
                <a:gd name="connsiteY2" fmla="*/ 1557210 h 1557210"/>
              </a:gdLst>
              <a:ahLst/>
              <a:cxnLst>
                <a:cxn ang="0">
                  <a:pos x="connsiteX0" y="connsiteY0"/>
                </a:cxn>
                <a:cxn ang="0">
                  <a:pos x="connsiteX1" y="connsiteY1"/>
                </a:cxn>
                <a:cxn ang="0">
                  <a:pos x="connsiteX2" y="connsiteY2"/>
                </a:cxn>
              </a:cxnLst>
              <a:rect l="l" t="t" r="r" b="b"/>
              <a:pathLst>
                <a:path w="1272619" h="1557210">
                  <a:moveTo>
                    <a:pt x="0" y="689944"/>
                  </a:moveTo>
                  <a:cubicBezTo>
                    <a:pt x="115478" y="287733"/>
                    <a:pt x="230957" y="-114477"/>
                    <a:pt x="443060" y="30067"/>
                  </a:cubicBezTo>
                  <a:cubicBezTo>
                    <a:pt x="655163" y="174611"/>
                    <a:pt x="963891" y="865910"/>
                    <a:pt x="1272619" y="1557210"/>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06122" y="2571888"/>
              <a:ext cx="3654059" cy="3212881"/>
              <a:chOff x="1206122" y="2571888"/>
              <a:chExt cx="3654059" cy="3212881"/>
            </a:xfrm>
          </p:grpSpPr>
          <p:grpSp>
            <p:nvGrpSpPr>
              <p:cNvPr id="10" name="グループ化 9"/>
              <p:cNvGrpSpPr/>
              <p:nvPr/>
            </p:nvGrpSpPr>
            <p:grpSpPr>
              <a:xfrm>
                <a:off x="1206122" y="2571888"/>
                <a:ext cx="3654059" cy="3212881"/>
                <a:chOff x="177481" y="2439376"/>
                <a:chExt cx="3654059" cy="3212881"/>
              </a:xfrm>
            </p:grpSpPr>
            <p:cxnSp>
              <p:nvCxnSpPr>
                <p:cNvPr id="12" name="直線矢印コネクタ 11"/>
                <p:cNvCxnSpPr/>
                <p:nvPr/>
              </p:nvCxnSpPr>
              <p:spPr>
                <a:xfrm flipH="1" flipV="1">
                  <a:off x="344486" y="2798142"/>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44486" y="5645703"/>
                  <a:ext cx="3260403" cy="6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492153" y="5266580"/>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92153" y="5266580"/>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16" name="テキスト ボックス 15"/>
                <p:cNvSpPr txBox="1"/>
                <p:nvPr/>
              </p:nvSpPr>
              <p:spPr>
                <a:xfrm>
                  <a:off x="3097861" y="4807054"/>
                  <a:ext cx="702712"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pSp>
          <p:sp>
            <p:nvSpPr>
              <p:cNvPr id="11" name="フリーフォーム 10"/>
              <p:cNvSpPr/>
              <p:nvPr/>
            </p:nvSpPr>
            <p:spPr>
              <a:xfrm>
                <a:off x="1386888" y="3267986"/>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 name="円/楕円 17"/>
          <p:cNvSpPr>
            <a:spLocks noChangeAspect="1"/>
          </p:cNvSpPr>
          <p:nvPr/>
        </p:nvSpPr>
        <p:spPr>
          <a:xfrm>
            <a:off x="1195184" y="3656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1394398" y="331587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1610398" y="35408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a:spLocks noChangeAspect="1"/>
          </p:cNvSpPr>
          <p:nvPr/>
        </p:nvSpPr>
        <p:spPr>
          <a:xfrm>
            <a:off x="1807988" y="413332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2024012" y="4941176"/>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2240036" y="54294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2419184" y="5528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2635184" y="4997418"/>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2851184" y="411695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3067184" y="3548242"/>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3248148" y="3485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3464172" y="37012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3680196" y="413331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a:spLocks noChangeAspect="1"/>
          </p:cNvSpPr>
          <p:nvPr/>
        </p:nvSpPr>
        <p:spPr>
          <a:xfrm>
            <a:off x="3896220" y="456537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a:stCxn id="21" idx="7"/>
          </p:cNvCxnSpPr>
          <p:nvPr/>
        </p:nvCxnSpPr>
        <p:spPr>
          <a:xfrm flipV="1">
            <a:off x="1868484" y="2833291"/>
            <a:ext cx="345714" cy="1310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flipV="1">
            <a:off x="2712467" y="2833291"/>
            <a:ext cx="149097" cy="1294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255979" y="2447591"/>
            <a:ext cx="2912977" cy="369332"/>
          </a:xfrm>
          <a:prstGeom prst="rect">
            <a:avLst/>
          </a:prstGeom>
          <a:noFill/>
          <a:ln w="19050">
            <a:solidFill>
              <a:schemeClr val="accent1"/>
            </a:solidFill>
          </a:ln>
        </p:spPr>
        <p:txBody>
          <a:bodyPr wrap="none" rtlCol="0">
            <a:spAutoFit/>
          </a:bodyPr>
          <a:lstStyle/>
          <a:p>
            <a:r>
              <a:rPr kumimoji="1" lang="ja-JP" altLang="en-US" dirty="0" smtClean="0">
                <a:latin typeface="ＭＳ Ｐゴシック" pitchFamily="50" charset="-128"/>
                <a:ea typeface="ＭＳ Ｐゴシック" pitchFamily="50" charset="-128"/>
              </a:rPr>
              <a:t>同じ状態として知識化される</a:t>
            </a:r>
            <a:endParaRPr kumimoji="1" lang="ja-JP" altLang="en-US" dirty="0">
              <a:latin typeface="ＭＳ Ｐゴシック" pitchFamily="50" charset="-128"/>
              <a:ea typeface="ＭＳ Ｐゴシック"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687900955"/>
              </p:ext>
            </p:extLst>
          </p:nvPr>
        </p:nvGraphicFramePr>
        <p:xfrm>
          <a:off x="5172324" y="3081001"/>
          <a:ext cx="479796" cy="2809635"/>
        </p:xfrm>
        <a:graphic>
          <a:graphicData uri="http://schemas.openxmlformats.org/drawingml/2006/table">
            <a:tbl>
              <a:tblPr firstRow="1" bandRow="1">
                <a:effectLst/>
                <a:tableStyleId>{5C22544A-7EE6-4342-B048-85BDC9FD1C3A}</a:tableStyleId>
              </a:tblPr>
              <a:tblGrid>
                <a:gridCol w="479796"/>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8" name="グループ化 47"/>
          <p:cNvGrpSpPr/>
          <p:nvPr/>
        </p:nvGrpSpPr>
        <p:grpSpPr>
          <a:xfrm>
            <a:off x="4995642" y="2673679"/>
            <a:ext cx="440454" cy="3205420"/>
            <a:chOff x="5292080" y="2632257"/>
            <a:chExt cx="440454" cy="3205420"/>
          </a:xfrm>
        </p:grpSpPr>
        <p:sp>
          <p:nvSpPr>
            <p:cNvPr id="36" name="円/楕円 35"/>
            <p:cNvSpPr>
              <a:spLocks noChangeAspect="1"/>
            </p:cNvSpPr>
            <p:nvPr/>
          </p:nvSpPr>
          <p:spPr>
            <a:xfrm>
              <a:off x="5661658" y="41796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5292080" y="2632257"/>
              <a:ext cx="354965" cy="3205420"/>
              <a:chOff x="4827366" y="2645749"/>
              <a:chExt cx="354965" cy="3205420"/>
            </a:xfrm>
          </p:grpSpPr>
          <p:cxnSp>
            <p:nvCxnSpPr>
              <p:cNvPr id="42" name="直線矢印コネクタ 41"/>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17"/>
                    <a:stretch>
                      <a:fillRect b="-1667"/>
                    </a:stretch>
                  </a:blipFill>
                </p:spPr>
                <p:txBody>
                  <a:bodyPr/>
                  <a:lstStyle/>
                  <a:p>
                    <a:r>
                      <a:rPr lang="ja-JP" altLang="en-US">
                        <a:noFill/>
                      </a:rPr>
                      <a:t> </a:t>
                    </a:r>
                  </a:p>
                </p:txBody>
              </p:sp>
            </mc:Fallback>
          </mc:AlternateContent>
        </p:grpSp>
      </p:grpSp>
      <p:grpSp>
        <p:nvGrpSpPr>
          <p:cNvPr id="44" name="グループ化 43"/>
          <p:cNvGrpSpPr/>
          <p:nvPr/>
        </p:nvGrpSpPr>
        <p:grpSpPr>
          <a:xfrm>
            <a:off x="4450676" y="3117740"/>
            <a:ext cx="544966" cy="2542755"/>
            <a:chOff x="4007963" y="2942327"/>
            <a:chExt cx="544966" cy="2542755"/>
          </a:xfrm>
        </p:grpSpPr>
        <p:sp>
          <p:nvSpPr>
            <p:cNvPr id="45" name="右矢印 44"/>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4007963" y="3588208"/>
              <a:ext cx="461665" cy="1246495"/>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grpSp>
      <p:grpSp>
        <p:nvGrpSpPr>
          <p:cNvPr id="49" name="グループ化 48"/>
          <p:cNvGrpSpPr/>
          <p:nvPr/>
        </p:nvGrpSpPr>
        <p:grpSpPr>
          <a:xfrm>
            <a:off x="7703641" y="3026964"/>
            <a:ext cx="665882" cy="3015931"/>
            <a:chOff x="8149567" y="2834165"/>
            <a:chExt cx="665882" cy="3015931"/>
          </a:xfrm>
        </p:grpSpPr>
        <p:sp>
          <p:nvSpPr>
            <p:cNvPr id="50" name="正方形/長方形 49"/>
            <p:cNvSpPr/>
            <p:nvPr/>
          </p:nvSpPr>
          <p:spPr>
            <a:xfrm>
              <a:off x="8250695" y="3193418"/>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8384562" y="3737842"/>
              <a:ext cx="430887" cy="1085853"/>
              <a:chOff x="8181578" y="3973251"/>
              <a:chExt cx="430887" cy="1085853"/>
            </a:xfrm>
          </p:grpSpPr>
          <p:sp>
            <p:nvSpPr>
              <p:cNvPr id="54" name="テキスト ボックス 53"/>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5" name="テキスト ボックス 54"/>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p:sp>
          <p:nvSpPr>
            <p:cNvPr id="52" name="テキスト ボックス 51"/>
            <p:cNvSpPr txBox="1"/>
            <p:nvPr/>
          </p:nvSpPr>
          <p:spPr>
            <a:xfrm>
              <a:off x="8149567" y="283416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3" name="テキスト ボックス 52"/>
            <p:cNvSpPr txBox="1"/>
            <p:nvPr/>
          </p:nvSpPr>
          <p:spPr>
            <a:xfrm>
              <a:off x="8149567" y="5511542"/>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cxnSp>
        <p:nvCxnSpPr>
          <p:cNvPr id="56" name="直線矢印コネクタ 55"/>
          <p:cNvCxnSpPr>
            <a:endCxn id="36" idx="1"/>
          </p:cNvCxnSpPr>
          <p:nvPr/>
        </p:nvCxnSpPr>
        <p:spPr>
          <a:xfrm>
            <a:off x="4168956" y="2632257"/>
            <a:ext cx="1206644" cy="159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円/楕円 59"/>
          <p:cNvSpPr>
            <a:spLocks noChangeAspect="1"/>
          </p:cNvSpPr>
          <p:nvPr/>
        </p:nvSpPr>
        <p:spPr>
          <a:xfrm>
            <a:off x="5364088" y="5013184"/>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p:cNvCxnSpPr/>
          <p:nvPr/>
        </p:nvCxnSpPr>
        <p:spPr>
          <a:xfrm>
            <a:off x="1906438" y="4373592"/>
            <a:ext cx="118325" cy="4016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2922060" y="3683479"/>
            <a:ext cx="105812" cy="35985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5400658" y="3713189"/>
            <a:ext cx="1" cy="33014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5400658" y="4542234"/>
            <a:ext cx="1" cy="34098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 name="円/楕円 79"/>
          <p:cNvSpPr>
            <a:spLocks noChangeAspect="1"/>
          </p:cNvSpPr>
          <p:nvPr/>
        </p:nvSpPr>
        <p:spPr>
          <a:xfrm>
            <a:off x="5364088" y="3501008"/>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2" name="表 81"/>
          <p:cNvGraphicFramePr>
            <a:graphicFrameLocks noGrp="1"/>
          </p:cNvGraphicFramePr>
          <p:nvPr>
            <p:extLst>
              <p:ext uri="{D42A27DB-BD31-4B8C-83A1-F6EECF244321}">
                <p14:modId xmlns:p14="http://schemas.microsoft.com/office/powerpoint/2010/main" val="2647071919"/>
              </p:ext>
            </p:extLst>
          </p:nvPr>
        </p:nvGraphicFramePr>
        <p:xfrm>
          <a:off x="6156176" y="3080362"/>
          <a:ext cx="416560" cy="2809635"/>
        </p:xfrm>
        <a:graphic>
          <a:graphicData uri="http://schemas.openxmlformats.org/drawingml/2006/table">
            <a:tbl>
              <a:tblPr firstRow="1" bandRow="1">
                <a:effectLst/>
                <a:tableStyleId>{5C22544A-7EE6-4342-B048-85BDC9FD1C3A}</a:tableStyleId>
              </a:tblPr>
              <a:tblGrid>
                <a:gridCol w="208280"/>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580243988"/>
              </p:ext>
            </p:extLst>
          </p:nvPr>
        </p:nvGraphicFramePr>
        <p:xfrm>
          <a:off x="6948264" y="3082208"/>
          <a:ext cx="416560" cy="2809635"/>
        </p:xfrm>
        <a:graphic>
          <a:graphicData uri="http://schemas.openxmlformats.org/drawingml/2006/table">
            <a:tbl>
              <a:tblPr firstRow="1" bandRow="1">
                <a:effectLst/>
                <a:tableStyleId>{5C22544A-7EE6-4342-B048-85BDC9FD1C3A}</a:tableStyleId>
              </a:tblPr>
              <a:tblGrid>
                <a:gridCol w="208280"/>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4" name="テキスト ボックス 103"/>
          <p:cNvSpPr txBox="1"/>
          <p:nvPr/>
        </p:nvSpPr>
        <p:spPr>
          <a:xfrm>
            <a:off x="5982561" y="2396680"/>
            <a:ext cx="179889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前後関係がわかる</a:t>
            </a:r>
            <a:endParaRPr kumimoji="1" lang="ja-JP" altLang="en-US" sz="1600" dirty="0">
              <a:latin typeface="ＭＳ Ｐゴシック" pitchFamily="50" charset="-128"/>
              <a:ea typeface="ＭＳ Ｐゴシック" pitchFamily="50" charset="-128"/>
            </a:endParaRPr>
          </a:p>
        </p:txBody>
      </p:sp>
      <p:sp>
        <p:nvSpPr>
          <p:cNvPr id="105" name="テキスト ボックス 104"/>
          <p:cNvSpPr txBox="1"/>
          <p:nvPr/>
        </p:nvSpPr>
        <p:spPr>
          <a:xfrm>
            <a:off x="4771973" y="2273570"/>
            <a:ext cx="1210588" cy="584775"/>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前後関係が</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わからない</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06" name="テキスト ボックス 105"/>
              <p:cNvSpPr txBox="1"/>
              <p:nvPr/>
            </p:nvSpPr>
            <p:spPr>
              <a:xfrm>
                <a:off x="4254992" y="5905956"/>
                <a:ext cx="1873782" cy="338554"/>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dirty="0" smtClean="0">
                              <a:latin typeface="Cambria Math"/>
                              <a:ea typeface="ＭＳ Ｐゴシック" pitchFamily="50" charset="-128"/>
                            </a:rPr>
                          </m:ctrlPr>
                        </m:sSubPr>
                        <m:e>
                          <m:r>
                            <a:rPr kumimoji="1" lang="en-US" altLang="ja-JP" sz="1600" b="0" i="1" dirty="0" smtClean="0">
                              <a:latin typeface="Cambria Math"/>
                              <a:ea typeface="ＭＳ Ｐゴシック" pitchFamily="50" charset="-128"/>
                            </a:rPr>
                            <m:t>𝑆</m:t>
                          </m:r>
                        </m:e>
                        <m:sub>
                          <m:r>
                            <a:rPr kumimoji="1" lang="en-US" altLang="ja-JP" sz="1600" b="0" i="1" dirty="0" smtClean="0">
                              <a:latin typeface="Cambria Math"/>
                              <a:ea typeface="ＭＳ Ｐゴシック" pitchFamily="50" charset="-128"/>
                            </a:rPr>
                            <m:t>1</m:t>
                          </m:r>
                        </m:sub>
                      </m:sSub>
                      <m:r>
                        <a:rPr lang="ja-JP" altLang="en-US" sz="1600" i="1" dirty="0">
                          <a:latin typeface="Cambria Math"/>
                          <a:ea typeface="ＭＳ Ｐゴシック" pitchFamily="50" charset="-128"/>
                        </a:rPr>
                        <m:t>のみ</m:t>
                      </m:r>
                      <m:r>
                        <a:rPr lang="ja-JP" altLang="en-US" sz="1600" b="0" i="1" dirty="0" smtClean="0">
                          <a:latin typeface="Cambria Math"/>
                          <a:ea typeface="ＭＳ Ｐゴシック" pitchFamily="50" charset="-128"/>
                        </a:rPr>
                        <m:t>の</m:t>
                      </m:r>
                      <m:r>
                        <a:rPr lang="ja-JP" altLang="en-US" sz="1600" i="1" dirty="0">
                          <a:latin typeface="Cambria Math"/>
                          <a:ea typeface="ＭＳ Ｐゴシック" pitchFamily="50" charset="-128"/>
                        </a:rPr>
                        <m:t>知識空間</m:t>
                      </m:r>
                    </m:oMath>
                  </m:oMathPara>
                </a14:m>
                <a:endParaRPr kumimoji="1" lang="ja-JP" altLang="en-US" sz="1600" dirty="0">
                  <a:latin typeface="ＭＳ Ｐゴシック" pitchFamily="50" charset="-128"/>
                  <a:ea typeface="ＭＳ Ｐゴシック" pitchFamily="50" charset="-128"/>
                </a:endParaRPr>
              </a:p>
            </p:txBody>
          </p:sp>
        </mc:Choice>
        <mc:Fallback xmlns="">
          <p:sp>
            <p:nvSpPr>
              <p:cNvPr id="106" name="テキスト ボックス 105"/>
              <p:cNvSpPr txBox="1">
                <a:spLocks noRot="1" noChangeAspect="1" noMove="1" noResize="1" noEditPoints="1" noAdjustHandles="1" noChangeArrowheads="1" noChangeShapeType="1" noTextEdit="1"/>
              </p:cNvSpPr>
              <p:nvPr/>
            </p:nvSpPr>
            <p:spPr>
              <a:xfrm>
                <a:off x="4254992" y="5905956"/>
                <a:ext cx="1873782" cy="338554"/>
              </a:xfrm>
              <a:prstGeom prst="rect">
                <a:avLst/>
              </a:prstGeom>
              <a:blipFill rotWithShape="1">
                <a:blip r:embed="rId18"/>
                <a:stretch>
                  <a:fillRect b="-7273"/>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7" name="テキスト ボックス 106"/>
              <p:cNvSpPr txBox="1"/>
              <p:nvPr/>
            </p:nvSpPr>
            <p:spPr>
              <a:xfrm>
                <a:off x="6113109" y="5905956"/>
                <a:ext cx="1420838" cy="338554"/>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dirty="0" smtClean="0">
                          <a:latin typeface="Cambria Math"/>
                          <a:ea typeface="ＭＳ Ｐゴシック" pitchFamily="50" charset="-128"/>
                        </a:rPr>
                        <m:t>𝑡</m:t>
                      </m:r>
                      <m:r>
                        <a:rPr kumimoji="1" lang="en-US" altLang="ja-JP" sz="1600" b="0" i="1" dirty="0" smtClean="0">
                          <a:latin typeface="Cambria Math"/>
                          <a:ea typeface="ＭＳ Ｐゴシック" pitchFamily="50" charset="-128"/>
                        </a:rPr>
                        <m:t>,</m:t>
                      </m:r>
                      <m:sSub>
                        <m:sSubPr>
                          <m:ctrlPr>
                            <a:rPr kumimoji="1" lang="en-US" altLang="ja-JP" sz="1600" i="1" dirty="0" smtClean="0">
                              <a:latin typeface="Cambria Math"/>
                              <a:ea typeface="ＭＳ Ｐゴシック" pitchFamily="50" charset="-128"/>
                            </a:rPr>
                          </m:ctrlPr>
                        </m:sSubPr>
                        <m:e>
                          <m:r>
                            <a:rPr kumimoji="1" lang="en-US" altLang="ja-JP" sz="1600" b="0" i="1" dirty="0" smtClean="0">
                              <a:latin typeface="Cambria Math"/>
                              <a:ea typeface="ＭＳ Ｐゴシック" pitchFamily="50" charset="-128"/>
                            </a:rPr>
                            <m:t>𝑆</m:t>
                          </m:r>
                        </m:e>
                        <m:sub>
                          <m:r>
                            <a:rPr kumimoji="1" lang="en-US" altLang="ja-JP" sz="1600" b="0" i="1" dirty="0" smtClean="0">
                              <a:latin typeface="Cambria Math"/>
                              <a:ea typeface="ＭＳ Ｐゴシック" pitchFamily="50" charset="-128"/>
                            </a:rPr>
                            <m:t>1</m:t>
                          </m:r>
                        </m:sub>
                      </m:sSub>
                      <m:r>
                        <a:rPr lang="ja-JP" altLang="en-US" sz="1600" i="1" dirty="0">
                          <a:latin typeface="Cambria Math"/>
                          <a:ea typeface="ＭＳ Ｐゴシック" pitchFamily="50" charset="-128"/>
                        </a:rPr>
                        <m:t>知識空間</m:t>
                      </m:r>
                    </m:oMath>
                  </m:oMathPara>
                </a14:m>
                <a:endParaRPr kumimoji="1" lang="ja-JP" altLang="en-US" sz="1600" dirty="0">
                  <a:latin typeface="ＭＳ Ｐゴシック" pitchFamily="50" charset="-128"/>
                  <a:ea typeface="ＭＳ Ｐゴシック"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6113109" y="5905956"/>
                <a:ext cx="1420838" cy="338554"/>
              </a:xfrm>
              <a:prstGeom prst="rect">
                <a:avLst/>
              </a:prstGeom>
              <a:blipFill rotWithShape="1">
                <a:blip r:embed="rId19"/>
                <a:stretch>
                  <a:fillRect b="-7273"/>
                </a:stretch>
              </a:blipFill>
              <a:ln w="19050">
                <a:noFill/>
              </a:ln>
            </p:spPr>
            <p:txBody>
              <a:bodyPr/>
              <a:lstStyle/>
              <a:p>
                <a:r>
                  <a:rPr lang="ja-JP" altLang="en-US">
                    <a:noFill/>
                  </a:rPr>
                  <a:t> </a:t>
                </a:r>
              </a:p>
            </p:txBody>
          </p:sp>
        </mc:Fallback>
      </mc:AlternateContent>
      <p:grpSp>
        <p:nvGrpSpPr>
          <p:cNvPr id="126" name="グループ化 125"/>
          <p:cNvGrpSpPr/>
          <p:nvPr/>
        </p:nvGrpSpPr>
        <p:grpSpPr>
          <a:xfrm>
            <a:off x="5971297" y="2687022"/>
            <a:ext cx="901559" cy="3212131"/>
            <a:chOff x="5971297" y="2655254"/>
            <a:chExt cx="901559" cy="3212131"/>
          </a:xfrm>
        </p:grpSpPr>
        <p:sp>
          <p:nvSpPr>
            <p:cNvPr id="83" name="円/楕円 82"/>
            <p:cNvSpPr>
              <a:spLocks noChangeAspect="1"/>
            </p:cNvSpPr>
            <p:nvPr/>
          </p:nvSpPr>
          <p:spPr>
            <a:xfrm>
              <a:off x="6229316" y="4077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a:spLocks noChangeAspect="1"/>
            </p:cNvSpPr>
            <p:nvPr/>
          </p:nvSpPr>
          <p:spPr>
            <a:xfrm>
              <a:off x="6445340" y="4941168"/>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矢印コネクタ 91"/>
            <p:cNvCxnSpPr/>
            <p:nvPr/>
          </p:nvCxnSpPr>
          <p:spPr>
            <a:xfrm>
              <a:off x="6300192" y="4352525"/>
              <a:ext cx="121393" cy="4095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96" name="グループ化 95"/>
            <p:cNvGrpSpPr/>
            <p:nvPr/>
          </p:nvGrpSpPr>
          <p:grpSpPr>
            <a:xfrm>
              <a:off x="5971297" y="2655254"/>
              <a:ext cx="354965" cy="3205420"/>
              <a:chOff x="4827366" y="2645749"/>
              <a:chExt cx="354965" cy="3205420"/>
            </a:xfrm>
          </p:grpSpPr>
          <p:cxnSp>
            <p:nvCxnSpPr>
              <p:cNvPr id="97" name="直線矢印コネクタ 96"/>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テキスト ボックス 97"/>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20"/>
                    <a:stretch>
                      <a:fillRect b="-1667"/>
                    </a:stretch>
                  </a:blipFill>
                </p:spPr>
                <p:txBody>
                  <a:bodyPr/>
                  <a:lstStyle/>
                  <a:p>
                    <a:r>
                      <a:rPr lang="ja-JP" altLang="en-US">
                        <a:noFill/>
                      </a:rPr>
                      <a:t> </a:t>
                    </a:r>
                  </a:p>
                </p:txBody>
              </p:sp>
            </mc:Fallback>
          </mc:AlternateContent>
        </p:grpSp>
        <p:cxnSp>
          <p:nvCxnSpPr>
            <p:cNvPr id="108" name="直線矢印コネクタ 107"/>
            <p:cNvCxnSpPr/>
            <p:nvPr/>
          </p:nvCxnSpPr>
          <p:spPr>
            <a:xfrm flipV="1">
              <a:off x="6159369" y="5858229"/>
              <a:ext cx="500863" cy="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p:cNvSpPr txBox="1"/>
                <p:nvPr/>
              </p:nvSpPr>
              <p:spPr>
                <a:xfrm>
                  <a:off x="6533469" y="5498053"/>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6533469" y="5498053"/>
                  <a:ext cx="339387" cy="369332"/>
                </a:xfrm>
                <a:prstGeom prst="rect">
                  <a:avLst/>
                </a:prstGeom>
                <a:blipFill rotWithShape="1">
                  <a:blip r:embed="rId21"/>
                  <a:stretch>
                    <a:fillRect/>
                  </a:stretch>
                </a:blipFill>
              </p:spPr>
              <p:txBody>
                <a:bodyPr/>
                <a:lstStyle/>
                <a:p>
                  <a:r>
                    <a:rPr lang="ja-JP" altLang="en-US">
                      <a:noFill/>
                    </a:rPr>
                    <a:t> </a:t>
                  </a:r>
                </a:p>
              </p:txBody>
            </p:sp>
          </mc:Fallback>
        </mc:AlternateContent>
      </p:grpSp>
      <p:grpSp>
        <p:nvGrpSpPr>
          <p:cNvPr id="127" name="グループ化 126"/>
          <p:cNvGrpSpPr/>
          <p:nvPr/>
        </p:nvGrpSpPr>
        <p:grpSpPr>
          <a:xfrm>
            <a:off x="6768073" y="2673679"/>
            <a:ext cx="935568" cy="3236733"/>
            <a:chOff x="6768073" y="2626997"/>
            <a:chExt cx="935568" cy="3236733"/>
          </a:xfrm>
        </p:grpSpPr>
        <p:sp>
          <p:nvSpPr>
            <p:cNvPr id="86" name="円/楕円 85"/>
            <p:cNvSpPr>
              <a:spLocks noChangeAspect="1"/>
            </p:cNvSpPr>
            <p:nvPr/>
          </p:nvSpPr>
          <p:spPr>
            <a:xfrm>
              <a:off x="7021404" y="4077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7236296" y="3501016"/>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p:cNvCxnSpPr/>
            <p:nvPr/>
          </p:nvCxnSpPr>
          <p:spPr>
            <a:xfrm flipV="1">
              <a:off x="7096998" y="3591324"/>
              <a:ext cx="117658" cy="36388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01" name="グループ化 100"/>
            <p:cNvGrpSpPr/>
            <p:nvPr/>
          </p:nvGrpSpPr>
          <p:grpSpPr>
            <a:xfrm>
              <a:off x="6768073" y="2626997"/>
              <a:ext cx="354965" cy="3205420"/>
              <a:chOff x="4827366" y="2645749"/>
              <a:chExt cx="354965" cy="3205420"/>
            </a:xfrm>
          </p:grpSpPr>
          <p:cxnSp>
            <p:nvCxnSpPr>
              <p:cNvPr id="102" name="直線矢印コネクタ 101"/>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テキスト ボックス 102"/>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22"/>
                    <a:stretch>
                      <a:fillRect b="-1667"/>
                    </a:stretch>
                  </a:blipFill>
                </p:spPr>
                <p:txBody>
                  <a:bodyPr/>
                  <a:lstStyle/>
                  <a:p>
                    <a:r>
                      <a:rPr lang="ja-JP" altLang="en-US">
                        <a:noFill/>
                      </a:rPr>
                      <a:t> </a:t>
                    </a:r>
                  </a:p>
                </p:txBody>
              </p:sp>
            </mc:Fallback>
          </mc:AlternateContent>
        </p:grpSp>
        <p:cxnSp>
          <p:nvCxnSpPr>
            <p:cNvPr id="113" name="直線矢印コネクタ 112"/>
            <p:cNvCxnSpPr/>
            <p:nvPr/>
          </p:nvCxnSpPr>
          <p:spPr>
            <a:xfrm flipV="1">
              <a:off x="6935078" y="5845448"/>
              <a:ext cx="500863" cy="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テキスト ボックス 114"/>
                <p:cNvSpPr txBox="1"/>
                <p:nvPr/>
              </p:nvSpPr>
              <p:spPr>
                <a:xfrm>
                  <a:off x="7364254" y="54943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7364254" y="5494398"/>
                  <a:ext cx="339387" cy="369332"/>
                </a:xfrm>
                <a:prstGeom prst="rect">
                  <a:avLst/>
                </a:prstGeom>
                <a:blipFill rotWithShape="1">
                  <a:blip r:embed="rId23"/>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95194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時間情報の代役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39552" y="1124744"/>
            <a:ext cx="7992888" cy="5040088"/>
          </a:xfrm>
          <a:ln>
            <a:noFill/>
          </a:ln>
        </p:spPr>
        <p:txBody>
          <a:bodyPr>
            <a:normAutofit lnSpcReduction="10000"/>
          </a:bodyPr>
          <a:lstStyle/>
          <a:p>
            <a:r>
              <a:rPr lang="ja-JP" altLang="en-US" sz="2800" dirty="0" smtClean="0">
                <a:latin typeface="ＭＳ Ｐゴシック" pitchFamily="50" charset="-128"/>
                <a:ea typeface="ＭＳ Ｐゴシック" pitchFamily="50" charset="-128"/>
              </a:rPr>
              <a:t>時間情報以外に状態の前後関係を表現できる値の検討</a:t>
            </a:r>
            <a:endParaRPr lang="en-US" altLang="ja-JP" sz="2800" dirty="0" smtClean="0">
              <a:latin typeface="ＭＳ Ｐゴシック" pitchFamily="50" charset="-128"/>
              <a:ea typeface="ＭＳ Ｐゴシック" pitchFamily="50" charset="-128"/>
            </a:endParaRPr>
          </a:p>
          <a:p>
            <a:pPr marL="0" indent="0">
              <a:buNone/>
            </a:pPr>
            <a:endParaRPr lang="en-US" altLang="ja-JP" sz="2800" dirty="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同じ状態でも前状態から</a:t>
            </a:r>
            <a:endParaRPr lang="en-US" altLang="ja-JP" sz="2800" dirty="0" smtClean="0">
              <a:latin typeface="ＭＳ Ｐゴシック" pitchFamily="50" charset="-128"/>
              <a:ea typeface="ＭＳ Ｐゴシック" pitchFamily="50" charset="-128"/>
            </a:endParaRPr>
          </a:p>
          <a:p>
            <a:pPr marL="0" indent="0">
              <a:buNone/>
            </a:pPr>
            <a:r>
              <a:rPr lang="ja-JP" altLang="en-US" sz="2800" dirty="0" smtClean="0">
                <a:latin typeface="ＭＳ Ｐゴシック" pitchFamily="50" charset="-128"/>
                <a:ea typeface="ＭＳ Ｐゴシック" pitchFamily="50" charset="-128"/>
              </a:rPr>
              <a:t>　の時間変化により，</a:t>
            </a:r>
            <a:endParaRPr lang="en-US" altLang="ja-JP" sz="2800" dirty="0" smtClean="0">
              <a:latin typeface="ＭＳ Ｐゴシック" pitchFamily="50" charset="-128"/>
              <a:ea typeface="ＭＳ Ｐゴシック" pitchFamily="50" charset="-128"/>
            </a:endParaRPr>
          </a:p>
          <a:p>
            <a:pPr marL="0" indent="0">
              <a:buNone/>
            </a:pPr>
            <a:r>
              <a:rPr lang="ja-JP" altLang="en-US" sz="2800" dirty="0">
                <a:latin typeface="ＭＳ Ｐゴシック" pitchFamily="50" charset="-128"/>
                <a:ea typeface="ＭＳ Ｐゴシック" pitchFamily="50" charset="-128"/>
              </a:rPr>
              <a:t>　次</a:t>
            </a:r>
            <a:r>
              <a:rPr lang="ja-JP" altLang="en-US" sz="2800" dirty="0" smtClean="0">
                <a:latin typeface="ＭＳ Ｐゴシック" pitchFamily="50" charset="-128"/>
                <a:ea typeface="ＭＳ Ｐゴシック" pitchFamily="50" charset="-128"/>
              </a:rPr>
              <a:t>状態を特定できる</a:t>
            </a:r>
            <a:endParaRPr lang="en-US" altLang="ja-JP" sz="2800" dirty="0" smtClean="0">
              <a:latin typeface="ＭＳ Ｐゴシック" pitchFamily="50" charset="-128"/>
              <a:ea typeface="ＭＳ Ｐゴシック" pitchFamily="50" charset="-128"/>
            </a:endParaRPr>
          </a:p>
          <a:p>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時間微分した状態値は</a:t>
            </a:r>
            <a:endParaRPr lang="en-US" altLang="ja-JP" sz="2800" dirty="0">
              <a:latin typeface="ＭＳ Ｐゴシック" pitchFamily="50" charset="-128"/>
              <a:ea typeface="ＭＳ Ｐゴシック" pitchFamily="50" charset="-128"/>
            </a:endParaRPr>
          </a:p>
          <a:p>
            <a:pPr marL="0" indent="0">
              <a:buNone/>
            </a:pPr>
            <a:r>
              <a:rPr lang="ja-JP" altLang="en-US" sz="2800" dirty="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状態の前後関係を表す</a:t>
            </a:r>
            <a:endParaRPr lang="en-US" altLang="ja-JP" sz="2800" dirty="0" smtClean="0">
              <a:latin typeface="ＭＳ Ｐゴシック" pitchFamily="50" charset="-128"/>
              <a:ea typeface="ＭＳ Ｐゴシック" pitchFamily="50" charset="-128"/>
            </a:endParaRPr>
          </a:p>
          <a:p>
            <a:pPr marL="0" indent="0">
              <a:buNone/>
            </a:pPr>
            <a:r>
              <a:rPr lang="ja-JP" altLang="en-US" sz="2800" dirty="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ことができる</a:t>
            </a:r>
            <a:endParaRPr lang="en-US" altLang="ja-JP" sz="2800" dirty="0">
              <a:latin typeface="ＭＳ Ｐゴシック" pitchFamily="50" charset="-128"/>
              <a:ea typeface="ＭＳ Ｐゴシック" pitchFamily="50" charset="-128"/>
            </a:endParaRPr>
          </a:p>
        </p:txBody>
      </p:sp>
      <p:sp>
        <p:nvSpPr>
          <p:cNvPr id="36" name="右矢印 35"/>
          <p:cNvSpPr/>
          <p:nvPr/>
        </p:nvSpPr>
        <p:spPr>
          <a:xfrm rot="5400000">
            <a:off x="2524053" y="1876373"/>
            <a:ext cx="39896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915012401"/>
              </p:ext>
            </p:extLst>
          </p:nvPr>
        </p:nvGraphicFramePr>
        <p:xfrm>
          <a:off x="4887040" y="3183456"/>
          <a:ext cx="312420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グループ化 6"/>
          <p:cNvGrpSpPr/>
          <p:nvPr/>
        </p:nvGrpSpPr>
        <p:grpSpPr>
          <a:xfrm>
            <a:off x="4705194" y="2780943"/>
            <a:ext cx="3654059" cy="3212881"/>
            <a:chOff x="1206122" y="2571888"/>
            <a:chExt cx="3654059" cy="3212881"/>
          </a:xfrm>
        </p:grpSpPr>
        <p:sp>
          <p:nvSpPr>
            <p:cNvPr id="8" name="フリーフォーム 7"/>
            <p:cNvSpPr/>
            <p:nvPr/>
          </p:nvSpPr>
          <p:spPr>
            <a:xfrm>
              <a:off x="3241622" y="3416093"/>
              <a:ext cx="1271593" cy="1557210"/>
            </a:xfrm>
            <a:custGeom>
              <a:avLst/>
              <a:gdLst>
                <a:gd name="connsiteX0" fmla="*/ 0 w 1272619"/>
                <a:gd name="connsiteY0" fmla="*/ 689944 h 1557210"/>
                <a:gd name="connsiteX1" fmla="*/ 443060 w 1272619"/>
                <a:gd name="connsiteY1" fmla="*/ 30067 h 1557210"/>
                <a:gd name="connsiteX2" fmla="*/ 1272619 w 1272619"/>
                <a:gd name="connsiteY2" fmla="*/ 1557210 h 1557210"/>
              </a:gdLst>
              <a:ahLst/>
              <a:cxnLst>
                <a:cxn ang="0">
                  <a:pos x="connsiteX0" y="connsiteY0"/>
                </a:cxn>
                <a:cxn ang="0">
                  <a:pos x="connsiteX1" y="connsiteY1"/>
                </a:cxn>
                <a:cxn ang="0">
                  <a:pos x="connsiteX2" y="connsiteY2"/>
                </a:cxn>
              </a:cxnLst>
              <a:rect l="l" t="t" r="r" b="b"/>
              <a:pathLst>
                <a:path w="1272619" h="1557210">
                  <a:moveTo>
                    <a:pt x="0" y="689944"/>
                  </a:moveTo>
                  <a:cubicBezTo>
                    <a:pt x="115478" y="287733"/>
                    <a:pt x="230957" y="-114477"/>
                    <a:pt x="443060" y="30067"/>
                  </a:cubicBezTo>
                  <a:cubicBezTo>
                    <a:pt x="655163" y="174611"/>
                    <a:pt x="963891" y="865910"/>
                    <a:pt x="1272619" y="1557210"/>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06122" y="2571888"/>
              <a:ext cx="3654059" cy="3212881"/>
              <a:chOff x="1206122" y="2571888"/>
              <a:chExt cx="3654059" cy="3212881"/>
            </a:xfrm>
          </p:grpSpPr>
          <p:grpSp>
            <p:nvGrpSpPr>
              <p:cNvPr id="10" name="グループ化 9"/>
              <p:cNvGrpSpPr/>
              <p:nvPr/>
            </p:nvGrpSpPr>
            <p:grpSpPr>
              <a:xfrm>
                <a:off x="1206122" y="2571888"/>
                <a:ext cx="3654059" cy="3212881"/>
                <a:chOff x="177481" y="2439376"/>
                <a:chExt cx="3654059" cy="3212881"/>
              </a:xfrm>
            </p:grpSpPr>
            <p:cxnSp>
              <p:nvCxnSpPr>
                <p:cNvPr id="12" name="直線矢印コネクタ 11"/>
                <p:cNvCxnSpPr/>
                <p:nvPr/>
              </p:nvCxnSpPr>
              <p:spPr>
                <a:xfrm flipH="1" flipV="1">
                  <a:off x="344486" y="2798142"/>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44486" y="5645703"/>
                  <a:ext cx="3260403" cy="6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492153" y="5266580"/>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92153" y="5266580"/>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16" name="テキスト ボックス 15"/>
                <p:cNvSpPr txBox="1"/>
                <p:nvPr/>
              </p:nvSpPr>
              <p:spPr>
                <a:xfrm>
                  <a:off x="3097861" y="4807054"/>
                  <a:ext cx="702712"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pSp>
          <p:sp>
            <p:nvSpPr>
              <p:cNvPr id="11" name="フリーフォーム 10"/>
              <p:cNvSpPr/>
              <p:nvPr/>
            </p:nvSpPr>
            <p:spPr>
              <a:xfrm>
                <a:off x="1386888" y="3267986"/>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円/楕円 16"/>
          <p:cNvSpPr>
            <a:spLocks noChangeAspect="1"/>
          </p:cNvSpPr>
          <p:nvPr/>
        </p:nvSpPr>
        <p:spPr>
          <a:xfrm>
            <a:off x="5072794" y="3788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a:spLocks noChangeAspect="1"/>
          </p:cNvSpPr>
          <p:nvPr/>
        </p:nvSpPr>
        <p:spPr>
          <a:xfrm>
            <a:off x="5272008" y="344819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5488008" y="3717040"/>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5685598" y="42656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a:spLocks noChangeAspect="1"/>
          </p:cNvSpPr>
          <p:nvPr/>
        </p:nvSpPr>
        <p:spPr>
          <a:xfrm>
            <a:off x="5901622" y="498572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6117646" y="556178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6296794" y="5660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6512794" y="5129736"/>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6728794" y="424927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6944794" y="3680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7125758" y="36175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7341782" y="383358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7557806" y="426563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7773830" y="469768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H="1">
            <a:off x="5741578" y="2949241"/>
            <a:ext cx="411506" cy="130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638513" y="2949241"/>
            <a:ext cx="90281" cy="130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515942" y="2579909"/>
            <a:ext cx="2912977" cy="369332"/>
          </a:xfrm>
          <a:prstGeom prst="rect">
            <a:avLst/>
          </a:prstGeom>
          <a:noFill/>
          <a:ln w="19050">
            <a:solidFill>
              <a:schemeClr val="accent1"/>
            </a:solidFill>
          </a:ln>
        </p:spPr>
        <p:txBody>
          <a:bodyPr wrap="none" rtlCol="0">
            <a:spAutoFit/>
          </a:bodyPr>
          <a:lstStyle/>
          <a:p>
            <a:r>
              <a:rPr kumimoji="1" lang="ja-JP" altLang="en-US" dirty="0" smtClean="0">
                <a:latin typeface="ＭＳ Ｐゴシック" pitchFamily="50" charset="-128"/>
                <a:ea typeface="ＭＳ Ｐゴシック" pitchFamily="50" charset="-128"/>
              </a:rPr>
              <a:t>同じ状態として知識化される</a:t>
            </a:r>
            <a:endParaRPr kumimoji="1" lang="ja-JP" altLang="en-US" dirty="0">
              <a:latin typeface="ＭＳ Ｐゴシック" pitchFamily="50" charset="-128"/>
              <a:ea typeface="ＭＳ Ｐゴシック" pitchFamily="50" charset="-128"/>
            </a:endParaRPr>
          </a:p>
        </p:txBody>
      </p:sp>
      <p:cxnSp>
        <p:nvCxnSpPr>
          <p:cNvPr id="5" name="直線コネクタ 4"/>
          <p:cNvCxnSpPr/>
          <p:nvPr/>
        </p:nvCxnSpPr>
        <p:spPr>
          <a:xfrm>
            <a:off x="5558884" y="3752560"/>
            <a:ext cx="59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747549" y="4301632"/>
            <a:ext cx="400341"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4882676" y="4292788"/>
            <a:ext cx="1846118" cy="8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5930884" y="3753040"/>
            <a:ext cx="0" cy="568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6799670" y="4301632"/>
            <a:ext cx="361526"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6590077" y="5165736"/>
            <a:ext cx="6065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6980232" y="4301640"/>
            <a:ext cx="0" cy="864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テキスト ボックス 72"/>
              <p:cNvSpPr txBox="1"/>
              <p:nvPr/>
            </p:nvSpPr>
            <p:spPr>
              <a:xfrm>
                <a:off x="4494465" y="4108122"/>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𝑑</m:t>
                          </m:r>
                        </m:e>
                        <m:sub>
                          <m:r>
                            <a:rPr kumimoji="1" lang="en-US" altLang="ja-JP" b="0" i="1" smtClean="0">
                              <a:latin typeface="Cambria Math"/>
                            </a:rPr>
                            <m:t>1</m:t>
                          </m:r>
                        </m:sub>
                      </m:sSub>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4494465" y="4108122"/>
                <a:ext cx="354965" cy="369332"/>
              </a:xfrm>
              <a:prstGeom prst="rect">
                <a:avLst/>
              </a:prstGeom>
              <a:blipFill rotWithShape="1">
                <a:blip r:embed="rId17"/>
                <a:stretch>
                  <a:fillRect r="-5085"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p:cNvSpPr txBox="1"/>
              <p:nvPr/>
            </p:nvSpPr>
            <p:spPr>
              <a:xfrm>
                <a:off x="5947719" y="3833584"/>
                <a:ext cx="354965" cy="3853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𝑑</m:t>
                              </m:r>
                            </m:e>
                          </m:acc>
                        </m:e>
                        <m:sub>
                          <m:r>
                            <a:rPr kumimoji="1" lang="en-US" altLang="ja-JP" b="0" i="1" smtClean="0">
                              <a:latin typeface="Cambria Math"/>
                            </a:rPr>
                            <m:t>1</m:t>
                          </m:r>
                        </m:sub>
                      </m:sSub>
                    </m:oMath>
                  </m:oMathPara>
                </a14:m>
                <a:endParaRPr kumimoji="1" lang="ja-JP" altLang="en-US" dirty="0"/>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5947719" y="3833584"/>
                <a:ext cx="354965" cy="385362"/>
              </a:xfrm>
              <a:prstGeom prst="rect">
                <a:avLst/>
              </a:prstGeom>
              <a:blipFill rotWithShape="1">
                <a:blip r:embed="rId18"/>
                <a:stretch>
                  <a:fillRect r="-5172" b="-15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p:cNvSpPr txBox="1"/>
              <p:nvPr/>
            </p:nvSpPr>
            <p:spPr>
              <a:xfrm>
                <a:off x="6625267" y="4563036"/>
                <a:ext cx="354965" cy="3853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𝑑</m:t>
                              </m:r>
                            </m:e>
                          </m:acc>
                        </m:e>
                        <m:sub>
                          <m:r>
                            <a:rPr kumimoji="1" lang="en-US" altLang="ja-JP" b="0" i="1" smtClean="0">
                              <a:latin typeface="Cambria Math"/>
                            </a:rPr>
                            <m:t>1</m:t>
                          </m:r>
                        </m:sub>
                      </m:sSub>
                    </m:oMath>
                  </m:oMathPara>
                </a14:m>
                <a:endParaRPr kumimoji="1" lang="ja-JP" altLang="en-US" dirty="0"/>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6625267" y="4563036"/>
                <a:ext cx="354965" cy="385362"/>
              </a:xfrm>
              <a:prstGeom prst="rect">
                <a:avLst/>
              </a:prstGeom>
              <a:blipFill rotWithShape="1">
                <a:blip r:embed="rId19"/>
                <a:stretch>
                  <a:fillRect r="-5172" b="-1587"/>
                </a:stretch>
              </a:blipFill>
            </p:spPr>
            <p:txBody>
              <a:bodyPr/>
              <a:lstStyle/>
              <a:p>
                <a:r>
                  <a:rPr lang="ja-JP" altLang="en-US">
                    <a:noFill/>
                  </a:rPr>
                  <a:t> </a:t>
                </a:r>
              </a:p>
            </p:txBody>
          </p:sp>
        </mc:Fallback>
      </mc:AlternateContent>
      <p:cxnSp>
        <p:nvCxnSpPr>
          <p:cNvPr id="76" name="直線矢印コネクタ 75"/>
          <p:cNvCxnSpPr>
            <a:endCxn id="74" idx="1"/>
          </p:cNvCxnSpPr>
          <p:nvPr/>
        </p:nvCxnSpPr>
        <p:spPr>
          <a:xfrm>
            <a:off x="4636740" y="2445250"/>
            <a:ext cx="1310979" cy="1581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4885960" y="2445250"/>
            <a:ext cx="2094272" cy="2117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417496" y="1798919"/>
            <a:ext cx="2438488" cy="646331"/>
          </a:xfrm>
          <a:prstGeom prst="rect">
            <a:avLst/>
          </a:prstGeom>
          <a:noFill/>
          <a:ln w="19050">
            <a:solidFill>
              <a:schemeClr val="accent1"/>
            </a:solidFill>
          </a:ln>
        </p:spPr>
        <p:txBody>
          <a:bodyPr wrap="none" rtlCol="0">
            <a:spAutoFit/>
          </a:bodyPr>
          <a:lstStyle/>
          <a:p>
            <a:pPr algn="ctr"/>
            <a:r>
              <a:rPr lang="ja-JP" altLang="en-US" dirty="0" smtClean="0">
                <a:latin typeface="ＭＳ Ｐゴシック" pitchFamily="50" charset="-128"/>
                <a:ea typeface="ＭＳ Ｐゴシック" pitchFamily="50" charset="-128"/>
              </a:rPr>
              <a:t>同じ状態への時間変化</a:t>
            </a:r>
            <a:endParaRPr lang="en-US" altLang="ja-JP" dirty="0" smtClean="0">
              <a:latin typeface="ＭＳ Ｐゴシック" pitchFamily="50" charset="-128"/>
              <a:ea typeface="ＭＳ Ｐゴシック" pitchFamily="50" charset="-128"/>
            </a:endParaRPr>
          </a:p>
          <a:p>
            <a:pPr algn="ctr"/>
            <a:r>
              <a:rPr lang="ja-JP" altLang="en-US" dirty="0" smtClean="0">
                <a:latin typeface="ＭＳ Ｐゴシック" pitchFamily="50" charset="-128"/>
                <a:ea typeface="ＭＳ Ｐゴシック" pitchFamily="50" charset="-128"/>
              </a:rPr>
              <a:t>異なる状態値</a:t>
            </a:r>
            <a:endParaRPr kumimoji="1" lang="ja-JP" altLang="en-US" dirty="0">
              <a:latin typeface="ＭＳ Ｐゴシック" pitchFamily="50" charset="-128"/>
              <a:ea typeface="ＭＳ Ｐゴシック" pitchFamily="50" charset="-128"/>
            </a:endParaRPr>
          </a:p>
        </p:txBody>
      </p:sp>
      <p:sp>
        <p:nvSpPr>
          <p:cNvPr id="92" name="右矢印 91"/>
          <p:cNvSpPr/>
          <p:nvPr/>
        </p:nvSpPr>
        <p:spPr>
          <a:xfrm rot="5400000">
            <a:off x="2524054" y="3803547"/>
            <a:ext cx="39896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4494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latin typeface="ＭＳ Ｐゴシック" pitchFamily="50" charset="-128"/>
                <a:ea typeface="ＭＳ Ｐゴシック" pitchFamily="50" charset="-128"/>
              </a:rPr>
              <a:t>アプローチ</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24190" y="1124744"/>
            <a:ext cx="7543800" cy="1368152"/>
          </a:xfrm>
        </p:spPr>
        <p:txBody>
          <a:bodyPr>
            <a:normAutofit/>
          </a:bodyPr>
          <a:lstStyle/>
          <a:p>
            <a:r>
              <a:rPr lang="ja-JP" altLang="en-US" sz="3200" dirty="0" smtClean="0">
                <a:latin typeface="ＭＳ Ｐゴシック" pitchFamily="50" charset="-128"/>
                <a:ea typeface="ＭＳ Ｐゴシック" pitchFamily="50" charset="-128"/>
              </a:rPr>
              <a:t>時間微分した状態を用いることで状態の前後関係を表現</a:t>
            </a:r>
            <a:r>
              <a:rPr lang="ja-JP" altLang="en-US" sz="3200" dirty="0">
                <a:latin typeface="ＭＳ Ｐゴシック" pitchFamily="50" charset="-128"/>
                <a:ea typeface="ＭＳ Ｐゴシック" pitchFamily="50" charset="-128"/>
              </a:rPr>
              <a:t>する</a:t>
            </a:r>
            <a:endParaRPr lang="en-US" altLang="ja-JP" sz="3200" dirty="0" smtClean="0">
              <a:latin typeface="ＭＳ Ｐゴシック" pitchFamily="50" charset="-128"/>
              <a:ea typeface="ＭＳ Ｐゴシック" pitchFamily="50" charset="-128"/>
            </a:endParaRPr>
          </a:p>
        </p:txBody>
      </p:sp>
      <p:sp>
        <p:nvSpPr>
          <p:cNvPr id="35" name="コンテンツ プレースホルダー 2"/>
          <p:cNvSpPr txBox="1">
            <a:spLocks/>
          </p:cNvSpPr>
          <p:nvPr/>
        </p:nvSpPr>
        <p:spPr>
          <a:xfrm>
            <a:off x="755576" y="4293096"/>
            <a:ext cx="7560840" cy="1828661"/>
          </a:xfrm>
          <a:prstGeom prst="rect">
            <a:avLst/>
          </a:prstGeom>
          <a:noFill/>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r>
              <a:rPr lang="ja-JP" altLang="en-US" sz="3200" dirty="0" smtClean="0">
                <a:latin typeface="ＭＳ Ｐゴシック" pitchFamily="50" charset="-128"/>
                <a:ea typeface="ＭＳ Ｐゴシック" pitchFamily="50" charset="-128"/>
              </a:rPr>
              <a:t>状態値と時間微分した状態値を軸とした</a:t>
            </a:r>
            <a:r>
              <a:rPr lang="ja-JP" altLang="en-US" sz="3200" dirty="0">
                <a:latin typeface="ＭＳ Ｐゴシック" pitchFamily="50" charset="-128"/>
                <a:ea typeface="ＭＳ Ｐゴシック" pitchFamily="50" charset="-128"/>
              </a:rPr>
              <a:t>知識空間</a:t>
            </a:r>
            <a:r>
              <a:rPr lang="ja-JP" altLang="en-US" sz="3200" dirty="0" smtClean="0">
                <a:latin typeface="ＭＳ Ｐゴシック" pitchFamily="50" charset="-128"/>
                <a:ea typeface="ＭＳ Ｐゴシック" pitchFamily="50" charset="-128"/>
              </a:rPr>
              <a:t>を用いて動作表現を行う</a:t>
            </a:r>
            <a:endParaRPr lang="en-US" altLang="ja-JP" sz="3200" dirty="0" smtClean="0">
              <a:latin typeface="ＭＳ Ｐゴシック" pitchFamily="50" charset="-128"/>
              <a:ea typeface="ＭＳ Ｐゴシック" pitchFamily="50" charset="-128"/>
            </a:endParaRPr>
          </a:p>
        </p:txBody>
      </p:sp>
      <p:sp>
        <p:nvSpPr>
          <p:cNvPr id="36" name="右矢印 35"/>
          <p:cNvSpPr/>
          <p:nvPr/>
        </p:nvSpPr>
        <p:spPr>
          <a:xfrm rot="5400000">
            <a:off x="4166601" y="3104964"/>
            <a:ext cx="64807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78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提案手法：</a:t>
            </a:r>
            <a:r>
              <a:rPr lang="en-US" altLang="ja-JP" sz="4800" dirty="0" smtClean="0">
                <a:latin typeface="ＭＳ Ｐゴシック" pitchFamily="50" charset="-128"/>
                <a:ea typeface="ＭＳ Ｐゴシック" pitchFamily="50" charset="-128"/>
              </a:rPr>
              <a:t>Motion Space</a:t>
            </a:r>
            <a:r>
              <a:rPr lang="ja-JP" altLang="en-US" sz="4800" dirty="0">
                <a:latin typeface="ＭＳ Ｐゴシック" pitchFamily="50" charset="-128"/>
                <a:ea typeface="ＭＳ Ｐゴシック" pitchFamily="50" charset="-128"/>
              </a:rPr>
              <a:t> </a:t>
            </a:r>
            <a:r>
              <a:rPr lang="en-US" altLang="ja-JP" sz="4800" dirty="0" smtClean="0">
                <a:latin typeface="ＭＳ Ｐゴシック" pitchFamily="50" charset="-128"/>
                <a:ea typeface="ＭＳ Ｐゴシック" pitchFamily="50" charset="-128"/>
              </a:rPr>
              <a:t>TS</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918127" y="1040462"/>
                <a:ext cx="7253149" cy="1502647"/>
              </a:xfrm>
            </p:spPr>
            <p:txBody>
              <a:bodyPr>
                <a:normAutofit/>
              </a:bodyPr>
              <a:lstStyle/>
              <a:p>
                <a:r>
                  <a:rPr lang="ja-JP" altLang="en-US" dirty="0">
                    <a:latin typeface="ＭＳ Ｐゴシック" pitchFamily="50" charset="-128"/>
                    <a:ea typeface="ＭＳ Ｐゴシック" pitchFamily="50" charset="-128"/>
                  </a:rPr>
                  <a:t>知識</a:t>
                </a:r>
                <a:r>
                  <a:rPr lang="ja-JP" altLang="en-US" dirty="0" smtClean="0">
                    <a:latin typeface="ＭＳ Ｐゴシック" pitchFamily="50" charset="-128"/>
                    <a:ea typeface="ＭＳ Ｐゴシック" pitchFamily="50" charset="-128"/>
                  </a:rPr>
                  <a:t>空間は時間軸</a:t>
                </a:r>
                <a14:m>
                  <m:oMath xmlns:m="http://schemas.openxmlformats.org/officeDocument/2006/math">
                    <m:r>
                      <a:rPr lang="en-US" altLang="ja-JP" b="0" i="1" smtClean="0">
                        <a:latin typeface="Cambria Math"/>
                        <a:ea typeface="ＭＳ Ｐゴシック" pitchFamily="50" charset="-128"/>
                      </a:rPr>
                      <m:t>𝑡</m:t>
                    </m:r>
                  </m:oMath>
                </a14:m>
                <a:r>
                  <a:rPr lang="ja-JP" altLang="en-US" dirty="0" smtClean="0">
                    <a:latin typeface="ＭＳ Ｐゴシック" pitchFamily="50" charset="-128"/>
                    <a:ea typeface="ＭＳ Ｐゴシック" pitchFamily="50" charset="-128"/>
                  </a:rPr>
                  <a:t>を使用せず，状態軸</a:t>
                </a:r>
                <a14:m>
                  <m:oMath xmlns:m="http://schemas.openxmlformats.org/officeDocument/2006/math">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𝑆</m:t>
                        </m:r>
                      </m:e>
                      <m:sub>
                        <m:r>
                          <a:rPr lang="en-US" altLang="ja-JP" b="0" i="1" smtClean="0">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に対して時間微分した軸</a:t>
                </a:r>
                <a14:m>
                  <m:oMath xmlns:m="http://schemas.openxmlformats.org/officeDocument/2006/math">
                    <m:sSub>
                      <m:sSubPr>
                        <m:ctrlPr>
                          <a:rPr lang="en-US" altLang="ja-JP" i="1" smtClean="0">
                            <a:latin typeface="Cambria Math"/>
                            <a:ea typeface="ＭＳ Ｐゴシック" pitchFamily="50" charset="-128"/>
                          </a:rPr>
                        </m:ctrlPr>
                      </m:sSubPr>
                      <m:e>
                        <m:acc>
                          <m:accPr>
                            <m:chr m:val="̇"/>
                            <m:ctrlPr>
                              <a:rPr lang="en-US" altLang="ja-JP" i="1" smtClean="0">
                                <a:latin typeface="Cambria Math"/>
                                <a:ea typeface="ＭＳ Ｐゴシック" pitchFamily="50" charset="-128"/>
                              </a:rPr>
                            </m:ctrlPr>
                          </m:accPr>
                          <m:e>
                            <m:r>
                              <a:rPr lang="en-US" altLang="ja-JP" b="0" i="1" smtClean="0">
                                <a:latin typeface="Cambria Math"/>
                                <a:ea typeface="ＭＳ Ｐゴシック" pitchFamily="50" charset="-128"/>
                              </a:rPr>
                              <m:t>𝑆</m:t>
                            </m:r>
                          </m:e>
                        </m:acc>
                      </m:e>
                      <m:sub>
                        <m:r>
                          <a:rPr lang="en-US" altLang="ja-JP" b="0" i="1" smtClean="0">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a:t>
                </a:r>
                <a:r>
                  <a:rPr lang="ja-JP" altLang="en-US" dirty="0">
                    <a:latin typeface="ＭＳ Ｐゴシック" pitchFamily="50" charset="-128"/>
                    <a:ea typeface="ＭＳ Ｐゴシック" pitchFamily="50" charset="-128"/>
                  </a:rPr>
                  <a:t>使用</a:t>
                </a:r>
                <a:r>
                  <a:rPr lang="ja-JP" altLang="en-US" dirty="0" smtClean="0">
                    <a:latin typeface="ＭＳ Ｐゴシック" pitchFamily="50" charset="-128"/>
                    <a:ea typeface="ＭＳ Ｐゴシック" pitchFamily="50" charset="-128"/>
                  </a:rPr>
                  <a:t>する．</a:t>
                </a:r>
                <a:endParaRPr lang="en-US" altLang="ja-JP"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918127" y="1040462"/>
                <a:ext cx="7253149" cy="1502647"/>
              </a:xfrm>
              <a:blipFill rotWithShape="1">
                <a:blip r:embed="rId2"/>
                <a:stretch>
                  <a:fillRect l="-1177"/>
                </a:stretch>
              </a:blipFill>
            </p:spPr>
            <p:txBody>
              <a:bodyPr/>
              <a:lstStyle/>
              <a:p>
                <a:r>
                  <a:rPr lang="ja-JP" altLang="en-US">
                    <a:noFill/>
                  </a:rPr>
                  <a:t> </a:t>
                </a:r>
              </a:p>
            </p:txBody>
          </p:sp>
        </mc:Fallback>
      </mc:AlternateContent>
      <p:graphicFrame>
        <p:nvGraphicFramePr>
          <p:cNvPr id="108" name="表 107"/>
          <p:cNvGraphicFramePr>
            <a:graphicFrameLocks noGrp="1"/>
          </p:cNvGraphicFramePr>
          <p:nvPr>
            <p:extLst>
              <p:ext uri="{D42A27DB-BD31-4B8C-83A1-F6EECF244321}">
                <p14:modId xmlns:p14="http://schemas.microsoft.com/office/powerpoint/2010/main" val="3802627197"/>
              </p:ext>
            </p:extLst>
          </p:nvPr>
        </p:nvGraphicFramePr>
        <p:xfrm>
          <a:off x="3080984" y="3016104"/>
          <a:ext cx="2499360" cy="2622326"/>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グループ化 3"/>
          <p:cNvGrpSpPr/>
          <p:nvPr/>
        </p:nvGrpSpPr>
        <p:grpSpPr>
          <a:xfrm>
            <a:off x="2895397" y="2358444"/>
            <a:ext cx="3406832" cy="3593122"/>
            <a:chOff x="2895397" y="2358444"/>
            <a:chExt cx="3406832" cy="3593122"/>
          </a:xfrm>
        </p:grpSpPr>
        <p:cxnSp>
          <p:nvCxnSpPr>
            <p:cNvPr id="105" name="直線矢印コネクタ 104"/>
            <p:cNvCxnSpPr/>
            <p:nvPr/>
          </p:nvCxnSpPr>
          <p:spPr>
            <a:xfrm flipV="1">
              <a:off x="2895397" y="5637594"/>
              <a:ext cx="2847900" cy="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テキスト ボックス 106"/>
                <p:cNvSpPr txBox="1"/>
                <p:nvPr/>
              </p:nvSpPr>
              <p:spPr>
                <a:xfrm>
                  <a:off x="4098554" y="5571718"/>
                  <a:ext cx="456087" cy="3798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𝑆</m:t>
                                </m:r>
                              </m:e>
                            </m:acc>
                          </m:e>
                          <m:sub>
                            <m:r>
                              <a:rPr kumimoji="1" lang="en-US" altLang="ja-JP" b="0" i="1" smtClean="0">
                                <a:latin typeface="Cambria Math"/>
                              </a:rPr>
                              <m:t>1</m:t>
                            </m:r>
                          </m:sub>
                        </m:sSub>
                      </m:oMath>
                    </m:oMathPara>
                  </a14:m>
                  <a:endParaRPr kumimoji="1" lang="ja-JP" altLang="en-US" dirty="0"/>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4098554" y="5571718"/>
                  <a:ext cx="456087" cy="379848"/>
                </a:xfrm>
                <a:prstGeom prst="rect">
                  <a:avLst/>
                </a:prstGeom>
                <a:blipFill rotWithShape="1">
                  <a:blip r:embed="rId24"/>
                  <a:stretch>
                    <a:fillRect b="-1613"/>
                  </a:stretch>
                </a:blipFill>
              </p:spPr>
              <p:txBody>
                <a:bodyPr/>
                <a:lstStyle/>
                <a:p>
                  <a:r>
                    <a:rPr lang="ja-JP" altLang="en-US">
                      <a:noFill/>
                    </a:rPr>
                    <a:t> </a:t>
                  </a:r>
                </a:p>
              </p:txBody>
            </p:sp>
          </mc:Fallback>
        </mc:AlternateContent>
        <p:sp>
          <p:nvSpPr>
            <p:cNvPr id="127" name="正方形/長方形 126"/>
            <p:cNvSpPr/>
            <p:nvPr/>
          </p:nvSpPr>
          <p:spPr>
            <a:xfrm>
              <a:off x="5742088" y="3192150"/>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 name="グループ化 127"/>
            <p:cNvGrpSpPr/>
            <p:nvPr/>
          </p:nvGrpSpPr>
          <p:grpSpPr>
            <a:xfrm>
              <a:off x="5871342" y="3634389"/>
              <a:ext cx="430887" cy="1098008"/>
              <a:chOff x="8141419" y="3962950"/>
              <a:chExt cx="430887" cy="1098008"/>
            </a:xfrm>
          </p:grpSpPr>
          <p:sp>
            <p:nvSpPr>
              <p:cNvPr id="129" name="テキスト ボックス 128"/>
              <p:cNvSpPr txBox="1"/>
              <p:nvPr/>
            </p:nvSpPr>
            <p:spPr>
              <a:xfrm>
                <a:off x="8141419" y="3962950"/>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30" name="テキスト ボックス 129"/>
                  <p:cNvSpPr txBox="1"/>
                  <p:nvPr/>
                </p:nvSpPr>
                <p:spPr>
                  <a:xfrm>
                    <a:off x="8173046" y="4691626"/>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173046" y="4691626"/>
                    <a:ext cx="367631" cy="369332"/>
                  </a:xfrm>
                  <a:prstGeom prst="rect">
                    <a:avLst/>
                  </a:prstGeom>
                  <a:blipFill rotWithShape="1">
                    <a:blip r:embed="rId25"/>
                    <a:stretch>
                      <a:fillRect b="-833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42" name="テキスト ボックス 141"/>
                <p:cNvSpPr txBox="1"/>
                <p:nvPr/>
              </p:nvSpPr>
              <p:spPr>
                <a:xfrm>
                  <a:off x="4151961" y="2358444"/>
                  <a:ext cx="3574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𝑆</m:t>
                            </m:r>
                          </m:e>
                          <m:sub>
                            <m:r>
                              <a:rPr kumimoji="1" lang="en-US" altLang="ja-JP" b="0" i="1" smtClean="0">
                                <a:latin typeface="Cambria Math"/>
                              </a:rPr>
                              <m:t>1</m:t>
                            </m:r>
                          </m:sub>
                        </m:sSub>
                      </m:oMath>
                    </m:oMathPara>
                  </a14:m>
                  <a:endParaRPr kumimoji="1" lang="ja-JP" altLang="en-US" dirty="0"/>
                </a:p>
              </p:txBody>
            </p:sp>
          </mc:Choice>
          <mc:Fallback xmlns="">
            <p:sp>
              <p:nvSpPr>
                <p:cNvPr id="142" name="テキスト ボックス 141"/>
                <p:cNvSpPr txBox="1">
                  <a:spLocks noRot="1" noChangeAspect="1" noMove="1" noResize="1" noEditPoints="1" noAdjustHandles="1" noChangeArrowheads="1" noChangeShapeType="1" noTextEdit="1"/>
                </p:cNvSpPr>
                <p:nvPr/>
              </p:nvSpPr>
              <p:spPr>
                <a:xfrm>
                  <a:off x="4151961" y="2358444"/>
                  <a:ext cx="357406" cy="369332"/>
                </a:xfrm>
                <a:prstGeom prst="rect">
                  <a:avLst/>
                </a:prstGeom>
                <a:blipFill rotWithShape="1">
                  <a:blip r:embed="rId26"/>
                  <a:stretch>
                    <a:fillRect b="-1667"/>
                  </a:stretch>
                </a:blipFill>
              </p:spPr>
              <p:txBody>
                <a:bodyPr/>
                <a:lstStyle/>
                <a:p>
                  <a:r>
                    <a:rPr lang="ja-JP" altLang="en-US">
                      <a:noFill/>
                    </a:rPr>
                    <a:t> </a:t>
                  </a:r>
                </a:p>
              </p:txBody>
            </p:sp>
          </mc:Fallback>
        </mc:AlternateContent>
        <p:sp>
          <p:nvSpPr>
            <p:cNvPr id="145" name="テキスト ボックス 144"/>
            <p:cNvSpPr txBox="1"/>
            <p:nvPr/>
          </p:nvSpPr>
          <p:spPr>
            <a:xfrm>
              <a:off x="5640960" y="281673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46" name="テキスト ボックス 145"/>
            <p:cNvSpPr txBox="1"/>
            <p:nvPr/>
          </p:nvSpPr>
          <p:spPr>
            <a:xfrm>
              <a:off x="5640960" y="5502179"/>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cxnSp>
          <p:nvCxnSpPr>
            <p:cNvPr id="104" name="直線矢印コネクタ 103"/>
            <p:cNvCxnSpPr/>
            <p:nvPr/>
          </p:nvCxnSpPr>
          <p:spPr>
            <a:xfrm flipV="1">
              <a:off x="4326903" y="2723820"/>
              <a:ext cx="3762" cy="2913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442396" y="1725753"/>
            <a:ext cx="1831181" cy="2448826"/>
            <a:chOff x="136584" y="1576962"/>
            <a:chExt cx="2516712" cy="3384626"/>
          </a:xfrm>
        </p:grpSpPr>
        <p:grpSp>
          <p:nvGrpSpPr>
            <p:cNvPr id="34" name="グループ化 33"/>
            <p:cNvGrpSpPr/>
            <p:nvPr/>
          </p:nvGrpSpPr>
          <p:grpSpPr>
            <a:xfrm>
              <a:off x="136584" y="1576962"/>
              <a:ext cx="2516712" cy="3384626"/>
              <a:chOff x="68960" y="2243447"/>
              <a:chExt cx="2516712" cy="3384626"/>
            </a:xfrm>
          </p:grpSpPr>
          <p:cxnSp>
            <p:nvCxnSpPr>
              <p:cNvPr id="35" name="直線矢印コネクタ 34"/>
              <p:cNvCxnSpPr/>
              <p:nvPr/>
            </p:nvCxnSpPr>
            <p:spPr>
              <a:xfrm flipH="1" flipV="1">
                <a:off x="344486" y="2798142"/>
                <a:ext cx="5239" cy="275717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341814" y="5556145"/>
                <a:ext cx="204682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68960" y="2243447"/>
                    <a:ext cx="551050"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𝑆</m:t>
                              </m:r>
                            </m:e>
                            <m:sub>
                              <m:r>
                                <a:rPr kumimoji="1" lang="en-US" altLang="ja-JP" sz="2400" b="0" i="1" smtClean="0">
                                  <a:latin typeface="Cambria Math"/>
                                </a:rPr>
                                <m:t>1</m:t>
                              </m:r>
                            </m:sub>
                          </m:sSub>
                        </m:oMath>
                      </m:oMathPara>
                    </a14:m>
                    <a:endParaRPr kumimoji="1" lang="ja-JP" altLang="en-US" sz="24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68960" y="2243447"/>
                    <a:ext cx="551050" cy="638087"/>
                  </a:xfrm>
                  <a:prstGeom prst="rect">
                    <a:avLst/>
                  </a:prstGeom>
                  <a:blipFill rotWithShape="1">
                    <a:blip r:embed="rId27"/>
                    <a:stretch>
                      <a:fillRect l="-4615" r="-9231"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2126976" y="4989986"/>
                    <a:ext cx="458696"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2126976" y="4989986"/>
                    <a:ext cx="458696" cy="638087"/>
                  </a:xfrm>
                  <a:prstGeom prst="rect">
                    <a:avLst/>
                  </a:prstGeom>
                  <a:blipFill rotWithShape="1">
                    <a:blip r:embed="rId15"/>
                    <a:stretch>
                      <a:fillRect/>
                    </a:stretch>
                  </a:blipFill>
                </p:spPr>
                <p:txBody>
                  <a:bodyPr/>
                  <a:lstStyle/>
                  <a:p>
                    <a:r>
                      <a:rPr lang="ja-JP" altLang="en-US">
                        <a:noFill/>
                      </a:rPr>
                      <a:t> </a:t>
                    </a:r>
                  </a:p>
                </p:txBody>
              </p:sp>
            </mc:Fallback>
          </mc:AlternateContent>
        </p:grpSp>
        <p:sp>
          <p:nvSpPr>
            <p:cNvPr id="40" name="フリーフォーム 39"/>
            <p:cNvSpPr/>
            <p:nvPr/>
          </p:nvSpPr>
          <p:spPr>
            <a:xfrm>
              <a:off x="430404" y="2467632"/>
              <a:ext cx="1865485"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646283" y="5849644"/>
            <a:ext cx="1627294"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状態値入力</a:t>
            </a:r>
            <a:endParaRPr kumimoji="1" lang="ja-JP" altLang="en-US" dirty="0">
              <a:latin typeface="ＭＳ Ｐゴシック" pitchFamily="50" charset="-128"/>
              <a:ea typeface="ＭＳ Ｐゴシック" pitchFamily="50" charset="-128"/>
            </a:endParaRPr>
          </a:p>
        </p:txBody>
      </p:sp>
      <p:grpSp>
        <p:nvGrpSpPr>
          <p:cNvPr id="63" name="グループ化 62"/>
          <p:cNvGrpSpPr/>
          <p:nvPr/>
        </p:nvGrpSpPr>
        <p:grpSpPr>
          <a:xfrm>
            <a:off x="442396" y="4132233"/>
            <a:ext cx="1921299" cy="1775412"/>
            <a:chOff x="68960" y="2019205"/>
            <a:chExt cx="2640567" cy="3536110"/>
          </a:xfrm>
        </p:grpSpPr>
        <p:cxnSp>
          <p:nvCxnSpPr>
            <p:cNvPr id="89" name="直線矢印コネクタ 88"/>
            <p:cNvCxnSpPr/>
            <p:nvPr/>
          </p:nvCxnSpPr>
          <p:spPr>
            <a:xfrm flipH="1" flipV="1">
              <a:off x="344486" y="2798142"/>
              <a:ext cx="5239" cy="275717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352728" y="4314062"/>
              <a:ext cx="2035908" cy="2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テキスト ボックス 90"/>
                <p:cNvSpPr txBox="1"/>
                <p:nvPr/>
              </p:nvSpPr>
              <p:spPr>
                <a:xfrm>
                  <a:off x="68960" y="2019205"/>
                  <a:ext cx="537681" cy="947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acc>
                              <m:accPr>
                                <m:chr m:val="̇"/>
                                <m:ctrlPr>
                                  <a:rPr lang="en-US" altLang="ja-JP" sz="2400" i="1">
                                    <a:latin typeface="Cambria Math"/>
                                  </a:rPr>
                                </m:ctrlPr>
                              </m:accPr>
                              <m:e>
                                <m:r>
                                  <a:rPr lang="en-US" altLang="ja-JP" sz="2400" b="0" i="1" smtClean="0">
                                    <a:latin typeface="Cambria Math"/>
                                  </a:rPr>
                                  <m:t>𝑆</m:t>
                                </m:r>
                              </m:e>
                            </m:acc>
                          </m:e>
                          <m:sub>
                            <m:r>
                              <a:rPr lang="en-US" altLang="ja-JP" sz="2400" i="1">
                                <a:latin typeface="Cambria Math"/>
                              </a:rPr>
                              <m:t>1</m:t>
                            </m:r>
                          </m:sub>
                        </m:sSub>
                      </m:oMath>
                    </m:oMathPara>
                  </a14:m>
                  <a:endParaRPr kumimoji="1" lang="ja-JP" altLang="en-US" sz="2400"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68960" y="2019205"/>
                  <a:ext cx="537681" cy="947344"/>
                </a:xfrm>
                <a:prstGeom prst="rect">
                  <a:avLst/>
                </a:prstGeom>
                <a:blipFill rotWithShape="1">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2151503" y="4150074"/>
                  <a:ext cx="558024" cy="919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151503" y="4150074"/>
                  <a:ext cx="558024" cy="919504"/>
                </a:xfrm>
                <a:prstGeom prst="rect">
                  <a:avLst/>
                </a:prstGeom>
                <a:blipFill rotWithShape="1">
                  <a:blip r:embed="rId17"/>
                  <a:stretch>
                    <a:fillRect/>
                  </a:stretch>
                </a:blipFill>
              </p:spPr>
              <p:txBody>
                <a:bodyPr/>
                <a:lstStyle/>
                <a:p>
                  <a:r>
                    <a:rPr lang="ja-JP" altLang="en-US">
                      <a:noFill/>
                    </a:rPr>
                    <a:t> </a:t>
                  </a:r>
                </a:p>
              </p:txBody>
            </p:sp>
          </mc:Fallback>
        </mc:AlternateContent>
      </p:grpSp>
      <p:grpSp>
        <p:nvGrpSpPr>
          <p:cNvPr id="94" name="グループ化 93"/>
          <p:cNvGrpSpPr/>
          <p:nvPr/>
        </p:nvGrpSpPr>
        <p:grpSpPr>
          <a:xfrm>
            <a:off x="6709703" y="1706117"/>
            <a:ext cx="1831181" cy="2448826"/>
            <a:chOff x="136584" y="1576962"/>
            <a:chExt cx="2516712" cy="3384626"/>
          </a:xfrm>
        </p:grpSpPr>
        <p:grpSp>
          <p:nvGrpSpPr>
            <p:cNvPr id="95" name="グループ化 94"/>
            <p:cNvGrpSpPr/>
            <p:nvPr/>
          </p:nvGrpSpPr>
          <p:grpSpPr>
            <a:xfrm>
              <a:off x="136584" y="1576962"/>
              <a:ext cx="2516712" cy="3384626"/>
              <a:chOff x="68960" y="2243447"/>
              <a:chExt cx="2516712" cy="3384626"/>
            </a:xfrm>
          </p:grpSpPr>
          <p:cxnSp>
            <p:nvCxnSpPr>
              <p:cNvPr id="112" name="直線矢印コネクタ 111"/>
              <p:cNvCxnSpPr/>
              <p:nvPr/>
            </p:nvCxnSpPr>
            <p:spPr>
              <a:xfrm flipH="1" flipV="1">
                <a:off x="344486" y="2798142"/>
                <a:ext cx="5239" cy="275717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341814" y="5556145"/>
                <a:ext cx="204682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p:cNvSpPr txBox="1"/>
                  <p:nvPr/>
                </p:nvSpPr>
                <p:spPr>
                  <a:xfrm>
                    <a:off x="68960" y="2243447"/>
                    <a:ext cx="551050"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𝑆</m:t>
                              </m:r>
                            </m:e>
                            <m:sub>
                              <m:r>
                                <a:rPr kumimoji="1" lang="en-US" altLang="ja-JP" sz="2400" b="0" i="1" smtClean="0">
                                  <a:latin typeface="Cambria Math"/>
                                </a:rPr>
                                <m:t>1</m:t>
                              </m:r>
                            </m:sub>
                          </m:sSub>
                        </m:oMath>
                      </m:oMathPara>
                    </a14:m>
                    <a:endParaRPr kumimoji="1" lang="ja-JP" altLang="en-US" sz="2400"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68960" y="2243447"/>
                    <a:ext cx="551050" cy="638087"/>
                  </a:xfrm>
                  <a:prstGeom prst="rect">
                    <a:avLst/>
                  </a:prstGeom>
                  <a:blipFill rotWithShape="1">
                    <a:blip r:embed="rId29"/>
                    <a:stretch>
                      <a:fillRect l="-4615" r="-9231"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5" name="テキスト ボックス 114"/>
                  <p:cNvSpPr txBox="1"/>
                  <p:nvPr/>
                </p:nvSpPr>
                <p:spPr>
                  <a:xfrm>
                    <a:off x="2126976" y="4989986"/>
                    <a:ext cx="458696" cy="638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2126976" y="4989986"/>
                    <a:ext cx="458696" cy="638087"/>
                  </a:xfrm>
                  <a:prstGeom prst="rect">
                    <a:avLst/>
                  </a:prstGeom>
                  <a:blipFill rotWithShape="1">
                    <a:blip r:embed="rId19"/>
                    <a:stretch>
                      <a:fillRect/>
                    </a:stretch>
                  </a:blipFill>
                </p:spPr>
                <p:txBody>
                  <a:bodyPr/>
                  <a:lstStyle/>
                  <a:p>
                    <a:r>
                      <a:rPr lang="ja-JP" altLang="en-US">
                        <a:noFill/>
                      </a:rPr>
                      <a:t> </a:t>
                    </a:r>
                  </a:p>
                </p:txBody>
              </p:sp>
            </mc:Fallback>
          </mc:AlternateContent>
        </p:grpSp>
        <p:sp>
          <p:nvSpPr>
            <p:cNvPr id="97" name="フリーフォーム 96"/>
            <p:cNvSpPr/>
            <p:nvPr/>
          </p:nvSpPr>
          <p:spPr>
            <a:xfrm>
              <a:off x="430404" y="2467632"/>
              <a:ext cx="1865485"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6709703" y="4112597"/>
            <a:ext cx="1921299" cy="1775412"/>
            <a:chOff x="68960" y="2019205"/>
            <a:chExt cx="2640567" cy="3536110"/>
          </a:xfrm>
        </p:grpSpPr>
        <p:cxnSp>
          <p:nvCxnSpPr>
            <p:cNvPr id="136" name="直線矢印コネクタ 135"/>
            <p:cNvCxnSpPr/>
            <p:nvPr/>
          </p:nvCxnSpPr>
          <p:spPr>
            <a:xfrm flipH="1" flipV="1">
              <a:off x="344486" y="2798142"/>
              <a:ext cx="5239" cy="275717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352728" y="4314062"/>
              <a:ext cx="2035908" cy="29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テキスト ボックス 137"/>
                <p:cNvSpPr txBox="1"/>
                <p:nvPr/>
              </p:nvSpPr>
              <p:spPr>
                <a:xfrm>
                  <a:off x="68960" y="2019205"/>
                  <a:ext cx="537681" cy="947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acc>
                              <m:accPr>
                                <m:chr m:val="̇"/>
                                <m:ctrlPr>
                                  <a:rPr lang="en-US" altLang="ja-JP" sz="2400" i="1">
                                    <a:latin typeface="Cambria Math"/>
                                  </a:rPr>
                                </m:ctrlPr>
                              </m:accPr>
                              <m:e>
                                <m:r>
                                  <a:rPr lang="en-US" altLang="ja-JP" sz="2400" b="0" i="1" smtClean="0">
                                    <a:latin typeface="Cambria Math"/>
                                  </a:rPr>
                                  <m:t>𝑆</m:t>
                                </m:r>
                              </m:e>
                            </m:acc>
                          </m:e>
                          <m:sub>
                            <m:r>
                              <a:rPr lang="en-US" altLang="ja-JP" sz="2400" i="1">
                                <a:latin typeface="Cambria Math"/>
                              </a:rPr>
                              <m:t>1</m:t>
                            </m:r>
                          </m:sub>
                        </m:sSub>
                      </m:oMath>
                    </m:oMathPara>
                  </a14:m>
                  <a:endParaRPr kumimoji="1" lang="ja-JP" altLang="en-US" sz="2400" dirty="0"/>
                </a:p>
              </p:txBody>
            </p:sp>
          </mc:Choice>
          <mc:Fallback xmlns="">
            <p:sp>
              <p:nvSpPr>
                <p:cNvPr id="138" name="テキスト ボックス 137"/>
                <p:cNvSpPr txBox="1">
                  <a:spLocks noRot="1" noChangeAspect="1" noMove="1" noResize="1" noEditPoints="1" noAdjustHandles="1" noChangeArrowheads="1" noChangeShapeType="1" noTextEdit="1"/>
                </p:cNvSpPr>
                <p:nvPr/>
              </p:nvSpPr>
              <p:spPr>
                <a:xfrm>
                  <a:off x="68960" y="2019205"/>
                  <a:ext cx="537681" cy="947344"/>
                </a:xfrm>
                <a:prstGeom prst="rect">
                  <a:avLst/>
                </a:prstGeom>
                <a:blipFill rotWithShape="1">
                  <a:blip r:embed="rId3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9" name="テキスト ボックス 138"/>
                <p:cNvSpPr txBox="1"/>
                <p:nvPr/>
              </p:nvSpPr>
              <p:spPr>
                <a:xfrm>
                  <a:off x="2151503" y="4150074"/>
                  <a:ext cx="558024" cy="919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m:t>
                        </m:r>
                      </m:oMath>
                    </m:oMathPara>
                  </a14:m>
                  <a:endParaRPr kumimoji="1" lang="ja-JP" altLang="en-US" sz="2400" dirty="0"/>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2151503" y="4150074"/>
                  <a:ext cx="558024" cy="919504"/>
                </a:xfrm>
                <a:prstGeom prst="rect">
                  <a:avLst/>
                </a:prstGeom>
                <a:blipFill rotWithShape="1">
                  <a:blip r:embed="rId21"/>
                  <a:stretch>
                    <a:fillRect/>
                  </a:stretch>
                </a:blipFill>
              </p:spPr>
              <p:txBody>
                <a:bodyPr/>
                <a:lstStyle/>
                <a:p>
                  <a:r>
                    <a:rPr lang="ja-JP" altLang="en-US">
                      <a:noFill/>
                    </a:rPr>
                    <a:t> </a:t>
                  </a:r>
                </a:p>
              </p:txBody>
            </p:sp>
          </mc:Fallback>
        </mc:AlternateContent>
      </p:grpSp>
      <p:sp>
        <p:nvSpPr>
          <p:cNvPr id="141" name="テキスト ボックス 140"/>
          <p:cNvSpPr txBox="1"/>
          <p:nvPr/>
        </p:nvSpPr>
        <p:spPr>
          <a:xfrm>
            <a:off x="3763571" y="5833399"/>
            <a:ext cx="1294066" cy="369332"/>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知識空間</a:t>
            </a:r>
            <a:endParaRPr kumimoji="1" lang="ja-JP" altLang="en-US" dirty="0">
              <a:latin typeface="ＭＳ Ｐゴシック" pitchFamily="50" charset="-128"/>
              <a:ea typeface="ＭＳ Ｐゴシック" pitchFamily="50" charset="-128"/>
            </a:endParaRPr>
          </a:p>
        </p:txBody>
      </p:sp>
      <p:sp>
        <p:nvSpPr>
          <p:cNvPr id="144" name="テキスト ボックス 143"/>
          <p:cNvSpPr txBox="1"/>
          <p:nvPr/>
        </p:nvSpPr>
        <p:spPr>
          <a:xfrm>
            <a:off x="7241831" y="5843220"/>
            <a:ext cx="1530443"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状態値出力</a:t>
            </a:r>
            <a:endParaRPr kumimoji="1" lang="ja-JP" altLang="en-US" dirty="0">
              <a:latin typeface="ＭＳ Ｐゴシック" pitchFamily="50" charset="-128"/>
              <a:ea typeface="ＭＳ Ｐゴシック" pitchFamily="50" charset="-128"/>
            </a:endParaRPr>
          </a:p>
        </p:txBody>
      </p:sp>
      <p:sp>
        <p:nvSpPr>
          <p:cNvPr id="9" name="フリーフォーム 8"/>
          <p:cNvSpPr/>
          <p:nvPr/>
        </p:nvSpPr>
        <p:spPr>
          <a:xfrm>
            <a:off x="642869" y="4900273"/>
            <a:ext cx="1370655" cy="729053"/>
          </a:xfrm>
          <a:custGeom>
            <a:avLst/>
            <a:gdLst>
              <a:gd name="connsiteX0" fmla="*/ 0 w 1444059"/>
              <a:gd name="connsiteY0" fmla="*/ 38290 h 762910"/>
              <a:gd name="connsiteX1" fmla="*/ 241540 w 1444059"/>
              <a:gd name="connsiteY1" fmla="*/ 90048 h 762910"/>
              <a:gd name="connsiteX2" fmla="*/ 664234 w 1444059"/>
              <a:gd name="connsiteY2" fmla="*/ 762908 h 762910"/>
              <a:gd name="connsiteX3" fmla="*/ 1354347 w 1444059"/>
              <a:gd name="connsiteY3" fmla="*/ 81422 h 762910"/>
              <a:gd name="connsiteX4" fmla="*/ 1414732 w 1444059"/>
              <a:gd name="connsiteY4" fmla="*/ 38290 h 762910"/>
              <a:gd name="connsiteX0" fmla="*/ 0 w 1436441"/>
              <a:gd name="connsiteY0" fmla="*/ 35667 h 717155"/>
              <a:gd name="connsiteX1" fmla="*/ 241540 w 1436441"/>
              <a:gd name="connsiteY1" fmla="*/ 87425 h 717155"/>
              <a:gd name="connsiteX2" fmla="*/ 810883 w 1436441"/>
              <a:gd name="connsiteY2" fmla="*/ 717153 h 717155"/>
              <a:gd name="connsiteX3" fmla="*/ 1354347 w 1436441"/>
              <a:gd name="connsiteY3" fmla="*/ 78799 h 717155"/>
              <a:gd name="connsiteX4" fmla="*/ 1414732 w 1436441"/>
              <a:gd name="connsiteY4" fmla="*/ 35667 h 717155"/>
              <a:gd name="connsiteX0" fmla="*/ 0 w 1433693"/>
              <a:gd name="connsiteY0" fmla="*/ 54724 h 736283"/>
              <a:gd name="connsiteX1" fmla="*/ 241540 w 1433693"/>
              <a:gd name="connsiteY1" fmla="*/ 106482 h 736283"/>
              <a:gd name="connsiteX2" fmla="*/ 810883 w 1433693"/>
              <a:gd name="connsiteY2" fmla="*/ 736210 h 736283"/>
              <a:gd name="connsiteX3" fmla="*/ 1345721 w 1433693"/>
              <a:gd name="connsiteY3" fmla="*/ 63350 h 736283"/>
              <a:gd name="connsiteX4" fmla="*/ 1414732 w 1433693"/>
              <a:gd name="connsiteY4" fmla="*/ 54724 h 736283"/>
              <a:gd name="connsiteX0" fmla="*/ 0 w 1452785"/>
              <a:gd name="connsiteY0" fmla="*/ 30042 h 711601"/>
              <a:gd name="connsiteX1" fmla="*/ 241540 w 1452785"/>
              <a:gd name="connsiteY1" fmla="*/ 81800 h 711601"/>
              <a:gd name="connsiteX2" fmla="*/ 810883 w 1452785"/>
              <a:gd name="connsiteY2" fmla="*/ 711528 h 711601"/>
              <a:gd name="connsiteX3" fmla="*/ 1345721 w 1452785"/>
              <a:gd name="connsiteY3" fmla="*/ 38668 h 711601"/>
              <a:gd name="connsiteX4" fmla="*/ 1414732 w 1452785"/>
              <a:gd name="connsiteY4" fmla="*/ 30042 h 711601"/>
              <a:gd name="connsiteX0" fmla="*/ 0 w 1448782"/>
              <a:gd name="connsiteY0" fmla="*/ 30042 h 711575"/>
              <a:gd name="connsiteX1" fmla="*/ 241540 w 1448782"/>
              <a:gd name="connsiteY1" fmla="*/ 81800 h 711575"/>
              <a:gd name="connsiteX2" fmla="*/ 810883 w 1448782"/>
              <a:gd name="connsiteY2" fmla="*/ 711528 h 711575"/>
              <a:gd name="connsiteX3" fmla="*/ 1337095 w 1448782"/>
              <a:gd name="connsiteY3" fmla="*/ 47295 h 711575"/>
              <a:gd name="connsiteX4" fmla="*/ 1414732 w 1448782"/>
              <a:gd name="connsiteY4" fmla="*/ 30042 h 711575"/>
              <a:gd name="connsiteX0" fmla="*/ 0 w 1379771"/>
              <a:gd name="connsiteY0" fmla="*/ 21686 h 729098"/>
              <a:gd name="connsiteX1" fmla="*/ 172529 w 1379771"/>
              <a:gd name="connsiteY1" fmla="*/ 99323 h 729098"/>
              <a:gd name="connsiteX2" fmla="*/ 741872 w 1379771"/>
              <a:gd name="connsiteY2" fmla="*/ 729051 h 729098"/>
              <a:gd name="connsiteX3" fmla="*/ 1268084 w 1379771"/>
              <a:gd name="connsiteY3" fmla="*/ 64818 h 729098"/>
              <a:gd name="connsiteX4" fmla="*/ 1345721 w 1379771"/>
              <a:gd name="connsiteY4" fmla="*/ 47565 h 729098"/>
              <a:gd name="connsiteX0" fmla="*/ 0 w 1328013"/>
              <a:gd name="connsiteY0" fmla="*/ 21686 h 729098"/>
              <a:gd name="connsiteX1" fmla="*/ 120771 w 1328013"/>
              <a:gd name="connsiteY1" fmla="*/ 99323 h 729098"/>
              <a:gd name="connsiteX2" fmla="*/ 690114 w 1328013"/>
              <a:gd name="connsiteY2" fmla="*/ 729051 h 729098"/>
              <a:gd name="connsiteX3" fmla="*/ 1216326 w 1328013"/>
              <a:gd name="connsiteY3" fmla="*/ 64818 h 729098"/>
              <a:gd name="connsiteX4" fmla="*/ 1293963 w 1328013"/>
              <a:gd name="connsiteY4" fmla="*/ 47565 h 729098"/>
              <a:gd name="connsiteX0" fmla="*/ 0 w 1313595"/>
              <a:gd name="connsiteY0" fmla="*/ 24189 h 740227"/>
              <a:gd name="connsiteX1" fmla="*/ 120771 w 1313595"/>
              <a:gd name="connsiteY1" fmla="*/ 101826 h 740227"/>
              <a:gd name="connsiteX2" fmla="*/ 612476 w 1313595"/>
              <a:gd name="connsiteY2" fmla="*/ 740181 h 740227"/>
              <a:gd name="connsiteX3" fmla="*/ 1216326 w 1313595"/>
              <a:gd name="connsiteY3" fmla="*/ 67321 h 740227"/>
              <a:gd name="connsiteX4" fmla="*/ 1293963 w 1313595"/>
              <a:gd name="connsiteY4" fmla="*/ 50068 h 740227"/>
              <a:gd name="connsiteX0" fmla="*/ 0 w 1313595"/>
              <a:gd name="connsiteY0" fmla="*/ 24189 h 740694"/>
              <a:gd name="connsiteX1" fmla="*/ 120771 w 1313595"/>
              <a:gd name="connsiteY1" fmla="*/ 101826 h 740694"/>
              <a:gd name="connsiteX2" fmla="*/ 612476 w 1313595"/>
              <a:gd name="connsiteY2" fmla="*/ 740181 h 740694"/>
              <a:gd name="connsiteX3" fmla="*/ 1216326 w 1313595"/>
              <a:gd name="connsiteY3" fmla="*/ 67321 h 740694"/>
              <a:gd name="connsiteX4" fmla="*/ 1293963 w 1313595"/>
              <a:gd name="connsiteY4" fmla="*/ 50068 h 740694"/>
              <a:gd name="connsiteX0" fmla="*/ 0 w 1310899"/>
              <a:gd name="connsiteY0" fmla="*/ 23593 h 731478"/>
              <a:gd name="connsiteX1" fmla="*/ 120771 w 1310899"/>
              <a:gd name="connsiteY1" fmla="*/ 101230 h 731478"/>
              <a:gd name="connsiteX2" fmla="*/ 681488 w 1310899"/>
              <a:gd name="connsiteY2" fmla="*/ 730959 h 731478"/>
              <a:gd name="connsiteX3" fmla="*/ 1216326 w 1310899"/>
              <a:gd name="connsiteY3" fmla="*/ 66725 h 731478"/>
              <a:gd name="connsiteX4" fmla="*/ 1293963 w 1310899"/>
              <a:gd name="connsiteY4" fmla="*/ 49472 h 731478"/>
              <a:gd name="connsiteX0" fmla="*/ 0 w 1310899"/>
              <a:gd name="connsiteY0" fmla="*/ 23593 h 730959"/>
              <a:gd name="connsiteX1" fmla="*/ 120771 w 1310899"/>
              <a:gd name="connsiteY1" fmla="*/ 101230 h 730959"/>
              <a:gd name="connsiteX2" fmla="*/ 681488 w 1310899"/>
              <a:gd name="connsiteY2" fmla="*/ 730959 h 730959"/>
              <a:gd name="connsiteX3" fmla="*/ 1216326 w 1310899"/>
              <a:gd name="connsiteY3" fmla="*/ 66725 h 730959"/>
              <a:gd name="connsiteX4" fmla="*/ 1293963 w 1310899"/>
              <a:gd name="connsiteY4" fmla="*/ 49472 h 730959"/>
              <a:gd name="connsiteX0" fmla="*/ 0 w 1339813"/>
              <a:gd name="connsiteY0" fmla="*/ 37232 h 744598"/>
              <a:gd name="connsiteX1" fmla="*/ 120771 w 1339813"/>
              <a:gd name="connsiteY1" fmla="*/ 114869 h 744598"/>
              <a:gd name="connsiteX2" fmla="*/ 681488 w 1339813"/>
              <a:gd name="connsiteY2" fmla="*/ 744598 h 744598"/>
              <a:gd name="connsiteX3" fmla="*/ 1216326 w 1339813"/>
              <a:gd name="connsiteY3" fmla="*/ 80364 h 744598"/>
              <a:gd name="connsiteX4" fmla="*/ 1328468 w 1339813"/>
              <a:gd name="connsiteY4" fmla="*/ 37232 h 744598"/>
              <a:gd name="connsiteX0" fmla="*/ 0 w 1371241"/>
              <a:gd name="connsiteY0" fmla="*/ 21687 h 729053"/>
              <a:gd name="connsiteX1" fmla="*/ 120771 w 1371241"/>
              <a:gd name="connsiteY1" fmla="*/ 99324 h 729053"/>
              <a:gd name="connsiteX2" fmla="*/ 681488 w 1371241"/>
              <a:gd name="connsiteY2" fmla="*/ 729053 h 729053"/>
              <a:gd name="connsiteX3" fmla="*/ 1216326 w 1371241"/>
              <a:gd name="connsiteY3" fmla="*/ 64819 h 729053"/>
              <a:gd name="connsiteX4" fmla="*/ 1362974 w 1371241"/>
              <a:gd name="connsiteY4" fmla="*/ 64819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99324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56192 h 729053"/>
              <a:gd name="connsiteX0" fmla="*/ 0 w 1371242"/>
              <a:gd name="connsiteY0" fmla="*/ 21687 h 729053"/>
              <a:gd name="connsiteX1" fmla="*/ 120771 w 1371242"/>
              <a:gd name="connsiteY1" fmla="*/ 99324 h 729053"/>
              <a:gd name="connsiteX2" fmla="*/ 681488 w 1371242"/>
              <a:gd name="connsiteY2" fmla="*/ 729053 h 729053"/>
              <a:gd name="connsiteX3" fmla="*/ 1216326 w 1371242"/>
              <a:gd name="connsiteY3" fmla="*/ 64819 h 729053"/>
              <a:gd name="connsiteX4" fmla="*/ 1362975 w 1371242"/>
              <a:gd name="connsiteY4" fmla="*/ 107950 h 729053"/>
              <a:gd name="connsiteX0" fmla="*/ 0 w 1420512"/>
              <a:gd name="connsiteY0" fmla="*/ 21687 h 729053"/>
              <a:gd name="connsiteX1" fmla="*/ 120771 w 1420512"/>
              <a:gd name="connsiteY1" fmla="*/ 99324 h 729053"/>
              <a:gd name="connsiteX2" fmla="*/ 681488 w 1420512"/>
              <a:gd name="connsiteY2" fmla="*/ 729053 h 729053"/>
              <a:gd name="connsiteX3" fmla="*/ 1216326 w 1420512"/>
              <a:gd name="connsiteY3" fmla="*/ 64819 h 729053"/>
              <a:gd name="connsiteX4" fmla="*/ 1414733 w 1420512"/>
              <a:gd name="connsiteY4" fmla="*/ 107950 h 729053"/>
              <a:gd name="connsiteX0" fmla="*/ 0 w 1419155"/>
              <a:gd name="connsiteY0" fmla="*/ 21687 h 729053"/>
              <a:gd name="connsiteX1" fmla="*/ 120771 w 1419155"/>
              <a:gd name="connsiteY1" fmla="*/ 99324 h 729053"/>
              <a:gd name="connsiteX2" fmla="*/ 681488 w 1419155"/>
              <a:gd name="connsiteY2" fmla="*/ 729053 h 729053"/>
              <a:gd name="connsiteX3" fmla="*/ 1173194 w 1419155"/>
              <a:gd name="connsiteY3" fmla="*/ 142457 h 729053"/>
              <a:gd name="connsiteX4" fmla="*/ 1414733 w 1419155"/>
              <a:gd name="connsiteY4" fmla="*/ 107950 h 729053"/>
              <a:gd name="connsiteX0" fmla="*/ 0 w 1453661"/>
              <a:gd name="connsiteY0" fmla="*/ 21687 h 729053"/>
              <a:gd name="connsiteX1" fmla="*/ 155277 w 1453661"/>
              <a:gd name="connsiteY1" fmla="*/ 99324 h 729053"/>
              <a:gd name="connsiteX2" fmla="*/ 715994 w 1453661"/>
              <a:gd name="connsiteY2" fmla="*/ 729053 h 729053"/>
              <a:gd name="connsiteX3" fmla="*/ 1207700 w 1453661"/>
              <a:gd name="connsiteY3" fmla="*/ 142457 h 729053"/>
              <a:gd name="connsiteX4" fmla="*/ 1449239 w 1453661"/>
              <a:gd name="connsiteY4" fmla="*/ 107950 h 72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61" h="729053">
                <a:moveTo>
                  <a:pt x="0" y="21687"/>
                </a:moveTo>
                <a:cubicBezTo>
                  <a:pt x="65417" y="-12819"/>
                  <a:pt x="35945" y="-18570"/>
                  <a:pt x="155277" y="99324"/>
                </a:cubicBezTo>
                <a:cubicBezTo>
                  <a:pt x="274609" y="217218"/>
                  <a:pt x="524776" y="708925"/>
                  <a:pt x="715994" y="729053"/>
                </a:cubicBezTo>
                <a:cubicBezTo>
                  <a:pt x="907212" y="714676"/>
                  <a:pt x="1085493" y="245974"/>
                  <a:pt x="1207700" y="142457"/>
                </a:cubicBezTo>
                <a:cubicBezTo>
                  <a:pt x="1329908" y="38940"/>
                  <a:pt x="1481588" y="69131"/>
                  <a:pt x="1449239" y="107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フリーフォーム 147"/>
          <p:cNvSpPr/>
          <p:nvPr/>
        </p:nvSpPr>
        <p:spPr>
          <a:xfrm>
            <a:off x="6912084" y="4889240"/>
            <a:ext cx="1370655" cy="729053"/>
          </a:xfrm>
          <a:custGeom>
            <a:avLst/>
            <a:gdLst>
              <a:gd name="connsiteX0" fmla="*/ 0 w 1444059"/>
              <a:gd name="connsiteY0" fmla="*/ 38290 h 762910"/>
              <a:gd name="connsiteX1" fmla="*/ 241540 w 1444059"/>
              <a:gd name="connsiteY1" fmla="*/ 90048 h 762910"/>
              <a:gd name="connsiteX2" fmla="*/ 664234 w 1444059"/>
              <a:gd name="connsiteY2" fmla="*/ 762908 h 762910"/>
              <a:gd name="connsiteX3" fmla="*/ 1354347 w 1444059"/>
              <a:gd name="connsiteY3" fmla="*/ 81422 h 762910"/>
              <a:gd name="connsiteX4" fmla="*/ 1414732 w 1444059"/>
              <a:gd name="connsiteY4" fmla="*/ 38290 h 762910"/>
              <a:gd name="connsiteX0" fmla="*/ 0 w 1436441"/>
              <a:gd name="connsiteY0" fmla="*/ 35667 h 717155"/>
              <a:gd name="connsiteX1" fmla="*/ 241540 w 1436441"/>
              <a:gd name="connsiteY1" fmla="*/ 87425 h 717155"/>
              <a:gd name="connsiteX2" fmla="*/ 810883 w 1436441"/>
              <a:gd name="connsiteY2" fmla="*/ 717153 h 717155"/>
              <a:gd name="connsiteX3" fmla="*/ 1354347 w 1436441"/>
              <a:gd name="connsiteY3" fmla="*/ 78799 h 717155"/>
              <a:gd name="connsiteX4" fmla="*/ 1414732 w 1436441"/>
              <a:gd name="connsiteY4" fmla="*/ 35667 h 717155"/>
              <a:gd name="connsiteX0" fmla="*/ 0 w 1433693"/>
              <a:gd name="connsiteY0" fmla="*/ 54724 h 736283"/>
              <a:gd name="connsiteX1" fmla="*/ 241540 w 1433693"/>
              <a:gd name="connsiteY1" fmla="*/ 106482 h 736283"/>
              <a:gd name="connsiteX2" fmla="*/ 810883 w 1433693"/>
              <a:gd name="connsiteY2" fmla="*/ 736210 h 736283"/>
              <a:gd name="connsiteX3" fmla="*/ 1345721 w 1433693"/>
              <a:gd name="connsiteY3" fmla="*/ 63350 h 736283"/>
              <a:gd name="connsiteX4" fmla="*/ 1414732 w 1433693"/>
              <a:gd name="connsiteY4" fmla="*/ 54724 h 736283"/>
              <a:gd name="connsiteX0" fmla="*/ 0 w 1452785"/>
              <a:gd name="connsiteY0" fmla="*/ 30042 h 711601"/>
              <a:gd name="connsiteX1" fmla="*/ 241540 w 1452785"/>
              <a:gd name="connsiteY1" fmla="*/ 81800 h 711601"/>
              <a:gd name="connsiteX2" fmla="*/ 810883 w 1452785"/>
              <a:gd name="connsiteY2" fmla="*/ 711528 h 711601"/>
              <a:gd name="connsiteX3" fmla="*/ 1345721 w 1452785"/>
              <a:gd name="connsiteY3" fmla="*/ 38668 h 711601"/>
              <a:gd name="connsiteX4" fmla="*/ 1414732 w 1452785"/>
              <a:gd name="connsiteY4" fmla="*/ 30042 h 711601"/>
              <a:gd name="connsiteX0" fmla="*/ 0 w 1448782"/>
              <a:gd name="connsiteY0" fmla="*/ 30042 h 711575"/>
              <a:gd name="connsiteX1" fmla="*/ 241540 w 1448782"/>
              <a:gd name="connsiteY1" fmla="*/ 81800 h 711575"/>
              <a:gd name="connsiteX2" fmla="*/ 810883 w 1448782"/>
              <a:gd name="connsiteY2" fmla="*/ 711528 h 711575"/>
              <a:gd name="connsiteX3" fmla="*/ 1337095 w 1448782"/>
              <a:gd name="connsiteY3" fmla="*/ 47295 h 711575"/>
              <a:gd name="connsiteX4" fmla="*/ 1414732 w 1448782"/>
              <a:gd name="connsiteY4" fmla="*/ 30042 h 711575"/>
              <a:gd name="connsiteX0" fmla="*/ 0 w 1379771"/>
              <a:gd name="connsiteY0" fmla="*/ 21686 h 729098"/>
              <a:gd name="connsiteX1" fmla="*/ 172529 w 1379771"/>
              <a:gd name="connsiteY1" fmla="*/ 99323 h 729098"/>
              <a:gd name="connsiteX2" fmla="*/ 741872 w 1379771"/>
              <a:gd name="connsiteY2" fmla="*/ 729051 h 729098"/>
              <a:gd name="connsiteX3" fmla="*/ 1268084 w 1379771"/>
              <a:gd name="connsiteY3" fmla="*/ 64818 h 729098"/>
              <a:gd name="connsiteX4" fmla="*/ 1345721 w 1379771"/>
              <a:gd name="connsiteY4" fmla="*/ 47565 h 729098"/>
              <a:gd name="connsiteX0" fmla="*/ 0 w 1328013"/>
              <a:gd name="connsiteY0" fmla="*/ 21686 h 729098"/>
              <a:gd name="connsiteX1" fmla="*/ 120771 w 1328013"/>
              <a:gd name="connsiteY1" fmla="*/ 99323 h 729098"/>
              <a:gd name="connsiteX2" fmla="*/ 690114 w 1328013"/>
              <a:gd name="connsiteY2" fmla="*/ 729051 h 729098"/>
              <a:gd name="connsiteX3" fmla="*/ 1216326 w 1328013"/>
              <a:gd name="connsiteY3" fmla="*/ 64818 h 729098"/>
              <a:gd name="connsiteX4" fmla="*/ 1293963 w 1328013"/>
              <a:gd name="connsiteY4" fmla="*/ 47565 h 729098"/>
              <a:gd name="connsiteX0" fmla="*/ 0 w 1313595"/>
              <a:gd name="connsiteY0" fmla="*/ 24189 h 740227"/>
              <a:gd name="connsiteX1" fmla="*/ 120771 w 1313595"/>
              <a:gd name="connsiteY1" fmla="*/ 101826 h 740227"/>
              <a:gd name="connsiteX2" fmla="*/ 612476 w 1313595"/>
              <a:gd name="connsiteY2" fmla="*/ 740181 h 740227"/>
              <a:gd name="connsiteX3" fmla="*/ 1216326 w 1313595"/>
              <a:gd name="connsiteY3" fmla="*/ 67321 h 740227"/>
              <a:gd name="connsiteX4" fmla="*/ 1293963 w 1313595"/>
              <a:gd name="connsiteY4" fmla="*/ 50068 h 740227"/>
              <a:gd name="connsiteX0" fmla="*/ 0 w 1313595"/>
              <a:gd name="connsiteY0" fmla="*/ 24189 h 740694"/>
              <a:gd name="connsiteX1" fmla="*/ 120771 w 1313595"/>
              <a:gd name="connsiteY1" fmla="*/ 101826 h 740694"/>
              <a:gd name="connsiteX2" fmla="*/ 612476 w 1313595"/>
              <a:gd name="connsiteY2" fmla="*/ 740181 h 740694"/>
              <a:gd name="connsiteX3" fmla="*/ 1216326 w 1313595"/>
              <a:gd name="connsiteY3" fmla="*/ 67321 h 740694"/>
              <a:gd name="connsiteX4" fmla="*/ 1293963 w 1313595"/>
              <a:gd name="connsiteY4" fmla="*/ 50068 h 740694"/>
              <a:gd name="connsiteX0" fmla="*/ 0 w 1310899"/>
              <a:gd name="connsiteY0" fmla="*/ 23593 h 731478"/>
              <a:gd name="connsiteX1" fmla="*/ 120771 w 1310899"/>
              <a:gd name="connsiteY1" fmla="*/ 101230 h 731478"/>
              <a:gd name="connsiteX2" fmla="*/ 681488 w 1310899"/>
              <a:gd name="connsiteY2" fmla="*/ 730959 h 731478"/>
              <a:gd name="connsiteX3" fmla="*/ 1216326 w 1310899"/>
              <a:gd name="connsiteY3" fmla="*/ 66725 h 731478"/>
              <a:gd name="connsiteX4" fmla="*/ 1293963 w 1310899"/>
              <a:gd name="connsiteY4" fmla="*/ 49472 h 731478"/>
              <a:gd name="connsiteX0" fmla="*/ 0 w 1310899"/>
              <a:gd name="connsiteY0" fmla="*/ 23593 h 730959"/>
              <a:gd name="connsiteX1" fmla="*/ 120771 w 1310899"/>
              <a:gd name="connsiteY1" fmla="*/ 101230 h 730959"/>
              <a:gd name="connsiteX2" fmla="*/ 681488 w 1310899"/>
              <a:gd name="connsiteY2" fmla="*/ 730959 h 730959"/>
              <a:gd name="connsiteX3" fmla="*/ 1216326 w 1310899"/>
              <a:gd name="connsiteY3" fmla="*/ 66725 h 730959"/>
              <a:gd name="connsiteX4" fmla="*/ 1293963 w 1310899"/>
              <a:gd name="connsiteY4" fmla="*/ 49472 h 730959"/>
              <a:gd name="connsiteX0" fmla="*/ 0 w 1339813"/>
              <a:gd name="connsiteY0" fmla="*/ 37232 h 744598"/>
              <a:gd name="connsiteX1" fmla="*/ 120771 w 1339813"/>
              <a:gd name="connsiteY1" fmla="*/ 114869 h 744598"/>
              <a:gd name="connsiteX2" fmla="*/ 681488 w 1339813"/>
              <a:gd name="connsiteY2" fmla="*/ 744598 h 744598"/>
              <a:gd name="connsiteX3" fmla="*/ 1216326 w 1339813"/>
              <a:gd name="connsiteY3" fmla="*/ 80364 h 744598"/>
              <a:gd name="connsiteX4" fmla="*/ 1328468 w 1339813"/>
              <a:gd name="connsiteY4" fmla="*/ 37232 h 744598"/>
              <a:gd name="connsiteX0" fmla="*/ 0 w 1371241"/>
              <a:gd name="connsiteY0" fmla="*/ 21687 h 729053"/>
              <a:gd name="connsiteX1" fmla="*/ 120771 w 1371241"/>
              <a:gd name="connsiteY1" fmla="*/ 99324 h 729053"/>
              <a:gd name="connsiteX2" fmla="*/ 681488 w 1371241"/>
              <a:gd name="connsiteY2" fmla="*/ 729053 h 729053"/>
              <a:gd name="connsiteX3" fmla="*/ 1216326 w 1371241"/>
              <a:gd name="connsiteY3" fmla="*/ 64819 h 729053"/>
              <a:gd name="connsiteX4" fmla="*/ 1362974 w 1371241"/>
              <a:gd name="connsiteY4" fmla="*/ 64819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99324 h 729053"/>
              <a:gd name="connsiteX0" fmla="*/ 0 w 1403913"/>
              <a:gd name="connsiteY0" fmla="*/ 21687 h 729053"/>
              <a:gd name="connsiteX1" fmla="*/ 120771 w 1403913"/>
              <a:gd name="connsiteY1" fmla="*/ 99324 h 729053"/>
              <a:gd name="connsiteX2" fmla="*/ 681488 w 1403913"/>
              <a:gd name="connsiteY2" fmla="*/ 729053 h 729053"/>
              <a:gd name="connsiteX3" fmla="*/ 1216326 w 1403913"/>
              <a:gd name="connsiteY3" fmla="*/ 64819 h 729053"/>
              <a:gd name="connsiteX4" fmla="*/ 1397480 w 1403913"/>
              <a:gd name="connsiteY4" fmla="*/ 56192 h 729053"/>
              <a:gd name="connsiteX0" fmla="*/ 0 w 1371242"/>
              <a:gd name="connsiteY0" fmla="*/ 21687 h 729053"/>
              <a:gd name="connsiteX1" fmla="*/ 120771 w 1371242"/>
              <a:gd name="connsiteY1" fmla="*/ 99324 h 729053"/>
              <a:gd name="connsiteX2" fmla="*/ 681488 w 1371242"/>
              <a:gd name="connsiteY2" fmla="*/ 729053 h 729053"/>
              <a:gd name="connsiteX3" fmla="*/ 1216326 w 1371242"/>
              <a:gd name="connsiteY3" fmla="*/ 64819 h 729053"/>
              <a:gd name="connsiteX4" fmla="*/ 1362975 w 1371242"/>
              <a:gd name="connsiteY4" fmla="*/ 107950 h 729053"/>
              <a:gd name="connsiteX0" fmla="*/ 0 w 1420512"/>
              <a:gd name="connsiteY0" fmla="*/ 21687 h 729053"/>
              <a:gd name="connsiteX1" fmla="*/ 120771 w 1420512"/>
              <a:gd name="connsiteY1" fmla="*/ 99324 h 729053"/>
              <a:gd name="connsiteX2" fmla="*/ 681488 w 1420512"/>
              <a:gd name="connsiteY2" fmla="*/ 729053 h 729053"/>
              <a:gd name="connsiteX3" fmla="*/ 1216326 w 1420512"/>
              <a:gd name="connsiteY3" fmla="*/ 64819 h 729053"/>
              <a:gd name="connsiteX4" fmla="*/ 1414733 w 1420512"/>
              <a:gd name="connsiteY4" fmla="*/ 107950 h 729053"/>
              <a:gd name="connsiteX0" fmla="*/ 0 w 1419155"/>
              <a:gd name="connsiteY0" fmla="*/ 21687 h 729053"/>
              <a:gd name="connsiteX1" fmla="*/ 120771 w 1419155"/>
              <a:gd name="connsiteY1" fmla="*/ 99324 h 729053"/>
              <a:gd name="connsiteX2" fmla="*/ 681488 w 1419155"/>
              <a:gd name="connsiteY2" fmla="*/ 729053 h 729053"/>
              <a:gd name="connsiteX3" fmla="*/ 1173194 w 1419155"/>
              <a:gd name="connsiteY3" fmla="*/ 142457 h 729053"/>
              <a:gd name="connsiteX4" fmla="*/ 1414733 w 1419155"/>
              <a:gd name="connsiteY4" fmla="*/ 107950 h 729053"/>
              <a:gd name="connsiteX0" fmla="*/ 0 w 1453661"/>
              <a:gd name="connsiteY0" fmla="*/ 21687 h 729053"/>
              <a:gd name="connsiteX1" fmla="*/ 155277 w 1453661"/>
              <a:gd name="connsiteY1" fmla="*/ 99324 h 729053"/>
              <a:gd name="connsiteX2" fmla="*/ 715994 w 1453661"/>
              <a:gd name="connsiteY2" fmla="*/ 729053 h 729053"/>
              <a:gd name="connsiteX3" fmla="*/ 1207700 w 1453661"/>
              <a:gd name="connsiteY3" fmla="*/ 142457 h 729053"/>
              <a:gd name="connsiteX4" fmla="*/ 1449239 w 1453661"/>
              <a:gd name="connsiteY4" fmla="*/ 107950 h 729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661" h="729053">
                <a:moveTo>
                  <a:pt x="0" y="21687"/>
                </a:moveTo>
                <a:cubicBezTo>
                  <a:pt x="65417" y="-12819"/>
                  <a:pt x="35945" y="-18570"/>
                  <a:pt x="155277" y="99324"/>
                </a:cubicBezTo>
                <a:cubicBezTo>
                  <a:pt x="274609" y="217218"/>
                  <a:pt x="524776" y="708925"/>
                  <a:pt x="715994" y="729053"/>
                </a:cubicBezTo>
                <a:cubicBezTo>
                  <a:pt x="907212" y="714676"/>
                  <a:pt x="1085493" y="245974"/>
                  <a:pt x="1207700" y="142457"/>
                </a:cubicBezTo>
                <a:cubicBezTo>
                  <a:pt x="1329908" y="38940"/>
                  <a:pt x="1481588" y="69131"/>
                  <a:pt x="1449239" y="107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p:cNvGrpSpPr/>
          <p:nvPr/>
        </p:nvGrpSpPr>
        <p:grpSpPr>
          <a:xfrm>
            <a:off x="2384308" y="3002174"/>
            <a:ext cx="544966" cy="2542755"/>
            <a:chOff x="4007963" y="2942327"/>
            <a:chExt cx="544966" cy="2542755"/>
          </a:xfrm>
        </p:grpSpPr>
        <p:sp>
          <p:nvSpPr>
            <p:cNvPr id="150" name="右矢印 149"/>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4007963" y="3588208"/>
              <a:ext cx="461665" cy="1246495"/>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grpSp>
      <p:grpSp>
        <p:nvGrpSpPr>
          <p:cNvPr id="152" name="グループ化 151"/>
          <p:cNvGrpSpPr/>
          <p:nvPr/>
        </p:nvGrpSpPr>
        <p:grpSpPr>
          <a:xfrm>
            <a:off x="6218928" y="2986012"/>
            <a:ext cx="544966" cy="2542755"/>
            <a:chOff x="4007963" y="2942327"/>
            <a:chExt cx="544966" cy="2542755"/>
          </a:xfrm>
        </p:grpSpPr>
        <p:sp>
          <p:nvSpPr>
            <p:cNvPr id="153" name="右矢印 152"/>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4007963" y="3705872"/>
              <a:ext cx="461665" cy="1015663"/>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動作生成</a:t>
              </a:r>
              <a:endParaRPr kumimoji="1" lang="ja-JP" altLang="en-US" dirty="0">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388359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32656"/>
            <a:ext cx="7776864" cy="792088"/>
          </a:xfrm>
        </p:spPr>
        <p:txBody>
          <a:bodyPr>
            <a:noAutofit/>
          </a:bodyPr>
          <a:lstStyle/>
          <a:p>
            <a:r>
              <a:rPr lang="ja-JP" altLang="en-US" sz="4800" dirty="0" smtClean="0">
                <a:latin typeface="ＭＳ Ｐゴシック" pitchFamily="50" charset="-128"/>
                <a:ea typeface="ＭＳ Ｐゴシック" pitchFamily="50" charset="-128"/>
              </a:rPr>
              <a:t>提案手法</a:t>
            </a:r>
            <a:r>
              <a:rPr lang="ja-JP" altLang="en-US" sz="4800" dirty="0">
                <a:latin typeface="ＭＳ Ｐゴシック" pitchFamily="50" charset="-128"/>
                <a:ea typeface="ＭＳ Ｐゴシック" pitchFamily="50" charset="-128"/>
              </a:rPr>
              <a:t>概要</a:t>
            </a:r>
            <a:r>
              <a:rPr lang="ja-JP" altLang="en-US" sz="4800" dirty="0" smtClean="0">
                <a:latin typeface="ＭＳ Ｐゴシック" pitchFamily="50" charset="-128"/>
                <a:ea typeface="ＭＳ Ｐゴシック" pitchFamily="50" charset="-128"/>
              </a:rPr>
              <a:t>図</a:t>
            </a:r>
            <a:endParaRPr kumimoji="1" lang="ja-JP" altLang="en-US" sz="4800" dirty="0">
              <a:latin typeface="ＭＳ Ｐゴシック" pitchFamily="50" charset="-128"/>
              <a:ea typeface="ＭＳ Ｐゴシック" pitchFamily="50" charset="-128"/>
            </a:endParaRPr>
          </a:p>
        </p:txBody>
      </p:sp>
      <p:sp>
        <p:nvSpPr>
          <p:cNvPr id="59" name="コンテンツ プレースホルダー 2"/>
          <p:cNvSpPr>
            <a:spLocks noGrp="1"/>
          </p:cNvSpPr>
          <p:nvPr>
            <p:ph idx="1"/>
          </p:nvPr>
        </p:nvSpPr>
        <p:spPr>
          <a:xfrm>
            <a:off x="582684" y="3526522"/>
            <a:ext cx="8208912" cy="1158512"/>
          </a:xfrm>
        </p:spPr>
        <p:txBody>
          <a:bodyPr>
            <a:noAutofit/>
          </a:bodyPr>
          <a:lstStyle/>
          <a:p>
            <a:pPr>
              <a:buFont typeface="Wingdings" pitchFamily="2" charset="2"/>
              <a:buChar char="n"/>
            </a:pPr>
            <a:r>
              <a:rPr lang="ja-JP" altLang="en-US" sz="2800" dirty="0" smtClean="0">
                <a:latin typeface="ＭＳ Ｐゴシック" pitchFamily="50" charset="-128"/>
                <a:ea typeface="ＭＳ Ｐゴシック" pitchFamily="50" charset="-128"/>
              </a:rPr>
              <a:t>動作生成</a:t>
            </a:r>
            <a:endParaRPr lang="en-US" altLang="ja-JP" sz="2800" dirty="0" smtClean="0">
              <a:latin typeface="ＭＳ Ｐゴシック" pitchFamily="50" charset="-128"/>
              <a:ea typeface="ＭＳ Ｐゴシック" pitchFamily="50" charset="-128"/>
            </a:endParaRPr>
          </a:p>
          <a:p>
            <a:pPr lvl="1"/>
            <a:r>
              <a:rPr kumimoji="1" lang="ja-JP" altLang="en-US" sz="2400" dirty="0" smtClean="0">
                <a:latin typeface="ＭＳ Ｐゴシック" pitchFamily="50" charset="-128"/>
                <a:ea typeface="ＭＳ Ｐゴシック" pitchFamily="50" charset="-128"/>
              </a:rPr>
              <a:t>入力された状態値と動作知識から次状態を出力する</a:t>
            </a:r>
            <a:endParaRPr kumimoji="1" lang="en-US" altLang="ja-JP" sz="2400" dirty="0" smtClean="0">
              <a:latin typeface="ＭＳ Ｐゴシック" pitchFamily="50" charset="-128"/>
              <a:ea typeface="ＭＳ Ｐゴシック" pitchFamily="50" charset="-128"/>
            </a:endParaRPr>
          </a:p>
          <a:p>
            <a:endParaRPr kumimoji="1" lang="ja-JP" altLang="en-US" sz="2800" dirty="0">
              <a:latin typeface="ＭＳ Ｐゴシック" pitchFamily="50" charset="-128"/>
              <a:ea typeface="ＭＳ Ｐゴシック" pitchFamily="50" charset="-128"/>
            </a:endParaRPr>
          </a:p>
        </p:txBody>
      </p:sp>
      <p:sp>
        <p:nvSpPr>
          <p:cNvPr id="19" name="コンテンツ プレースホルダー 2"/>
          <p:cNvSpPr txBox="1">
            <a:spLocks/>
          </p:cNvSpPr>
          <p:nvPr/>
        </p:nvSpPr>
        <p:spPr>
          <a:xfrm>
            <a:off x="539552" y="908720"/>
            <a:ext cx="8208912" cy="1224416"/>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2800" dirty="0" smtClean="0">
                <a:latin typeface="ＭＳ Ｐゴシック" pitchFamily="50" charset="-128"/>
                <a:ea typeface="ＭＳ Ｐゴシック" pitchFamily="50" charset="-128"/>
              </a:rPr>
              <a:t>動作知識化</a:t>
            </a:r>
            <a:endParaRPr lang="en-US" altLang="ja-JP" sz="2800" dirty="0" smtClean="0">
              <a:latin typeface="ＭＳ Ｐゴシック" pitchFamily="50" charset="-128"/>
              <a:ea typeface="ＭＳ Ｐゴシック" pitchFamily="50" charset="-128"/>
            </a:endParaRPr>
          </a:p>
          <a:p>
            <a:pPr lvl="1"/>
            <a:r>
              <a:rPr lang="ja-JP" altLang="en-US" sz="2400" dirty="0" smtClean="0">
                <a:latin typeface="ＭＳ Ｐゴシック" pitchFamily="50" charset="-128"/>
                <a:ea typeface="ＭＳ Ｐゴシック" pitchFamily="50" charset="-128"/>
              </a:rPr>
              <a:t>状態値が入力され，</a:t>
            </a:r>
            <a:r>
              <a:rPr lang="ja-JP" altLang="en-US" sz="2400" dirty="0">
                <a:latin typeface="ＭＳ Ｐゴシック" pitchFamily="50" charset="-128"/>
                <a:ea typeface="ＭＳ Ｐゴシック" pitchFamily="50" charset="-128"/>
              </a:rPr>
              <a:t>知識空間</a:t>
            </a:r>
            <a:r>
              <a:rPr lang="ja-JP" altLang="en-US" sz="2400" dirty="0" smtClean="0">
                <a:latin typeface="ＭＳ Ｐゴシック" pitchFamily="50" charset="-128"/>
                <a:ea typeface="ＭＳ Ｐゴシック" pitchFamily="50" charset="-128"/>
              </a:rPr>
              <a:t>に動作知識を与える</a:t>
            </a:r>
            <a:endParaRPr lang="en-US" altLang="ja-JP" sz="2400" dirty="0" smtClean="0">
              <a:latin typeface="ＭＳ Ｐゴシック" pitchFamily="50" charset="-128"/>
              <a:ea typeface="ＭＳ Ｐゴシック" pitchFamily="50" charset="-128"/>
            </a:endParaRPr>
          </a:p>
        </p:txBody>
      </p:sp>
      <p:grpSp>
        <p:nvGrpSpPr>
          <p:cNvPr id="54" name="グループ化 53"/>
          <p:cNvGrpSpPr/>
          <p:nvPr/>
        </p:nvGrpSpPr>
        <p:grpSpPr>
          <a:xfrm>
            <a:off x="1073338" y="2045762"/>
            <a:ext cx="4642164" cy="1394041"/>
            <a:chOff x="1763688" y="2572844"/>
            <a:chExt cx="4642164" cy="1394041"/>
          </a:xfrm>
        </p:grpSpPr>
        <p:cxnSp>
          <p:nvCxnSpPr>
            <p:cNvPr id="4" name="直線矢印コネクタ 3"/>
            <p:cNvCxnSpPr/>
            <p:nvPr/>
          </p:nvCxnSpPr>
          <p:spPr>
            <a:xfrm>
              <a:off x="5157098" y="3043642"/>
              <a:ext cx="1735" cy="4423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1763688" y="2572844"/>
              <a:ext cx="4642164" cy="1394041"/>
              <a:chOff x="849457" y="3342511"/>
              <a:chExt cx="4642164" cy="1458129"/>
            </a:xfrm>
          </p:grpSpPr>
          <p:grpSp>
            <p:nvGrpSpPr>
              <p:cNvPr id="16" name="グループ化 15"/>
              <p:cNvGrpSpPr/>
              <p:nvPr/>
            </p:nvGrpSpPr>
            <p:grpSpPr>
              <a:xfrm>
                <a:off x="849457" y="3342511"/>
                <a:ext cx="4642164" cy="1458129"/>
                <a:chOff x="849457" y="3342511"/>
                <a:chExt cx="4642164" cy="1458129"/>
              </a:xfrm>
            </p:grpSpPr>
            <p:grpSp>
              <p:nvGrpSpPr>
                <p:cNvPr id="53" name="グループ化 52"/>
                <p:cNvGrpSpPr/>
                <p:nvPr/>
              </p:nvGrpSpPr>
              <p:grpSpPr>
                <a:xfrm>
                  <a:off x="849457" y="3342511"/>
                  <a:ext cx="4320481" cy="1458129"/>
                  <a:chOff x="996783" y="2539119"/>
                  <a:chExt cx="4576980" cy="1596129"/>
                </a:xfrm>
              </p:grpSpPr>
              <mc:AlternateContent xmlns:mc="http://schemas.openxmlformats.org/markup-compatibility/2006" xmlns:a14="http://schemas.microsoft.com/office/drawing/2010/main">
                <mc:Choice Requires="a14">
                  <p:sp>
                    <p:nvSpPr>
                      <p:cNvPr id="46" name="テキスト ボックス 45"/>
                      <p:cNvSpPr txBox="1"/>
                      <p:nvPr/>
                    </p:nvSpPr>
                    <p:spPr>
                      <a:xfrm>
                        <a:off x="996783" y="2834649"/>
                        <a:ext cx="2673077" cy="823941"/>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状態</a:t>
                        </a:r>
                        <a14:m>
                          <m:oMath xmlns:m="http://schemas.openxmlformats.org/officeDocument/2006/math">
                            <m:sSub>
                              <m:sSubPr>
                                <m:ctrlPr>
                                  <a:rPr kumimoji="1" lang="en-US" altLang="ja-JP" sz="2000" b="1" i="1" smtClean="0">
                                    <a:latin typeface="Cambria Math"/>
                                    <a:ea typeface="ＭＳ Ｐゴシック" pitchFamily="50" charset="-128"/>
                                  </a:rPr>
                                </m:ctrlPr>
                              </m:sSubPr>
                              <m:e>
                                <m:r>
                                  <a:rPr kumimoji="1" lang="en-US" altLang="ja-JP" sz="2000" b="1" i="1" smtClean="0">
                                    <a:latin typeface="Cambria Math"/>
                                    <a:ea typeface="ＭＳ Ｐゴシック" pitchFamily="50" charset="-128"/>
                                  </a:rPr>
                                  <m:t>𝑺</m:t>
                                </m:r>
                              </m:e>
                              <m:sub>
                                <m:r>
                                  <a:rPr kumimoji="1" lang="en-US" altLang="ja-JP" sz="2000" b="0" i="1" smtClean="0">
                                    <a:latin typeface="Cambria Math"/>
                                    <a:ea typeface="ＭＳ Ｐゴシック" pitchFamily="50" charset="-128"/>
                                  </a:rPr>
                                  <m:t>𝑡</m:t>
                                </m:r>
                              </m:sub>
                            </m:sSub>
                          </m:oMath>
                        </a14:m>
                        <a:r>
                          <a:rPr kumimoji="1" lang="en-US" altLang="ja-JP" sz="2000" dirty="0" smtClean="0">
                            <a:latin typeface="ＭＳ Ｐゴシック" pitchFamily="50" charset="-128"/>
                            <a:ea typeface="ＭＳ Ｐゴシック" pitchFamily="50" charset="-128"/>
                          </a:rPr>
                          <a:t>,</a:t>
                        </a:r>
                      </a:p>
                      <a:p>
                        <a:r>
                          <a:rPr kumimoji="1" lang="ja-JP" altLang="en-US" sz="2000" dirty="0" smtClean="0">
                            <a:latin typeface="ＭＳ Ｐゴシック" pitchFamily="50" charset="-128"/>
                            <a:ea typeface="ＭＳ Ｐゴシック" pitchFamily="50" charset="-128"/>
                          </a:rPr>
                          <a:t>時間微分した状態</a:t>
                        </a:r>
                        <a14:m>
                          <m:oMath xmlns:m="http://schemas.openxmlformats.org/officeDocument/2006/math">
                            <m:acc>
                              <m:accPr>
                                <m:chr m:val="̇"/>
                                <m:ctrlPr>
                                  <a:rPr kumimoji="1" lang="ja-JP" altLang="en-US" sz="2000" b="1" i="1" smtClean="0">
                                    <a:latin typeface="Cambria Math"/>
                                    <a:ea typeface="ＭＳ Ｐゴシック" pitchFamily="50" charset="-128"/>
                                  </a:rPr>
                                </m:ctrlPr>
                              </m:accPr>
                              <m:e>
                                <m:sSub>
                                  <m:sSubPr>
                                    <m:ctrlPr>
                                      <a:rPr kumimoji="1" lang="en-US" altLang="ja-JP" sz="2000" b="1" i="1" smtClean="0">
                                        <a:latin typeface="Cambria Math"/>
                                        <a:ea typeface="ＭＳ Ｐゴシック" pitchFamily="50" charset="-128"/>
                                      </a:rPr>
                                    </m:ctrlPr>
                                  </m:sSubPr>
                                  <m:e>
                                    <m:r>
                                      <a:rPr kumimoji="1" lang="en-US" altLang="ja-JP" sz="2000" b="1" i="1" smtClean="0">
                                        <a:latin typeface="Cambria Math"/>
                                        <a:ea typeface="ＭＳ Ｐゴシック" pitchFamily="50" charset="-128"/>
                                      </a:rPr>
                                      <m:t>𝑺</m:t>
                                    </m:r>
                                  </m:e>
                                  <m:sub>
                                    <m:r>
                                      <a:rPr kumimoji="1" lang="en-US" altLang="ja-JP" sz="2000" b="0" i="1" smtClean="0">
                                        <a:latin typeface="Cambria Math"/>
                                        <a:ea typeface="ＭＳ Ｐゴシック" pitchFamily="50" charset="-128"/>
                                      </a:rPr>
                                      <m:t>𝑡</m:t>
                                    </m:r>
                                  </m:sub>
                                </m:sSub>
                              </m:e>
                            </m:acc>
                          </m:oMath>
                        </a14:m>
                        <a:endParaRPr kumimoji="1" lang="ja-JP" altLang="en-US" sz="2000" dirty="0">
                          <a:latin typeface="ＭＳ Ｐゴシック" pitchFamily="50" charset="-128"/>
                          <a:ea typeface="ＭＳ Ｐゴシック" pitchFamily="50" charset="-128"/>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996783" y="2834649"/>
                        <a:ext cx="2673077" cy="823941"/>
                      </a:xfrm>
                      <a:prstGeom prst="rect">
                        <a:avLst/>
                      </a:prstGeom>
                      <a:blipFill rotWithShape="1">
                        <a:blip r:embed="rId2"/>
                        <a:stretch>
                          <a:fillRect l="-2415" t="-5932" b="-12712"/>
                        </a:stretch>
                      </a:blipFill>
                      <a:ln w="28575">
                        <a:noFill/>
                      </a:ln>
                    </p:spPr>
                    <p:txBody>
                      <a:bodyPr/>
                      <a:lstStyle/>
                      <a:p>
                        <a:r>
                          <a:rPr lang="ja-JP" altLang="en-US">
                            <a:noFill/>
                          </a:rPr>
                          <a:t> </a:t>
                        </a:r>
                      </a:p>
                    </p:txBody>
                  </p:sp>
                </mc:Fallback>
              </mc:AlternateContent>
              <p:sp>
                <p:nvSpPr>
                  <p:cNvPr id="38" name="テキスト ボックス 37"/>
                  <p:cNvSpPr txBox="1"/>
                  <p:nvPr/>
                </p:nvSpPr>
                <p:spPr>
                  <a:xfrm rot="16200000">
                    <a:off x="4318449" y="3090503"/>
                    <a:ext cx="563830" cy="1525660"/>
                  </a:xfrm>
                  <a:prstGeom prst="rect">
                    <a:avLst/>
                  </a:prstGeom>
                  <a:no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知識空間</a:t>
                    </a:r>
                    <a:endParaRPr kumimoji="1" lang="ja-JP" altLang="en-US" sz="2000" dirty="0">
                      <a:latin typeface="ＭＳ Ｐゴシック" pitchFamily="50" charset="-128"/>
                      <a:ea typeface="ＭＳ Ｐゴシック" pitchFamily="50" charset="-128"/>
                    </a:endParaRPr>
                  </a:p>
                </p:txBody>
              </p:sp>
              <p:sp>
                <p:nvSpPr>
                  <p:cNvPr id="79" name="テキスト ボックス 78"/>
                  <p:cNvSpPr txBox="1"/>
                  <p:nvPr/>
                </p:nvSpPr>
                <p:spPr>
                  <a:xfrm rot="16200000">
                    <a:off x="4312559" y="1816964"/>
                    <a:ext cx="539049" cy="1983359"/>
                  </a:xfrm>
                  <a:prstGeom prst="rect">
                    <a:avLst/>
                  </a:prstGeom>
                  <a:solidFill>
                    <a:schemeClr val="accent1">
                      <a:lumMod val="20000"/>
                      <a:lumOff val="80000"/>
                    </a:schemeClr>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動作知識化部</a:t>
                    </a:r>
                    <a:endParaRPr kumimoji="1" lang="ja-JP" altLang="en-US" sz="2000" dirty="0">
                      <a:latin typeface="ＭＳ Ｐゴシック" pitchFamily="50" charset="-128"/>
                      <a:ea typeface="ＭＳ Ｐゴシック" pitchFamily="50" charset="-128"/>
                    </a:endParaRPr>
                  </a:p>
                </p:txBody>
              </p:sp>
            </p:grpSp>
            <p:sp>
              <p:nvSpPr>
                <p:cNvPr id="28" name="テキスト ボックス 27"/>
                <p:cNvSpPr txBox="1"/>
                <p:nvPr/>
              </p:nvSpPr>
              <p:spPr>
                <a:xfrm>
                  <a:off x="4254264" y="3840791"/>
                  <a:ext cx="1237357" cy="418504"/>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動作知識</a:t>
                  </a:r>
                  <a:endParaRPr kumimoji="1" lang="ja-JP" altLang="en-US" sz="2000" dirty="0">
                    <a:latin typeface="ＭＳ Ｐゴシック" pitchFamily="50" charset="-128"/>
                    <a:ea typeface="ＭＳ Ｐゴシック" pitchFamily="50" charset="-128"/>
                  </a:endParaRPr>
                </a:p>
              </p:txBody>
            </p:sp>
          </p:grpSp>
          <p:cxnSp>
            <p:nvCxnSpPr>
              <p:cNvPr id="21" name="直線矢印コネクタ 20"/>
              <p:cNvCxnSpPr/>
              <p:nvPr/>
            </p:nvCxnSpPr>
            <p:spPr>
              <a:xfrm flipV="1">
                <a:off x="849457" y="3588333"/>
                <a:ext cx="2448272" cy="400"/>
              </a:xfrm>
              <a:prstGeom prst="straightConnector1">
                <a:avLst/>
              </a:prstGeom>
              <a:ln w="381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4" name="グループ化 63"/>
          <p:cNvGrpSpPr/>
          <p:nvPr/>
        </p:nvGrpSpPr>
        <p:grpSpPr>
          <a:xfrm>
            <a:off x="1259632" y="4576207"/>
            <a:ext cx="7065181" cy="1469047"/>
            <a:chOff x="1080567" y="4221088"/>
            <a:chExt cx="7065181" cy="1469047"/>
          </a:xfrm>
        </p:grpSpPr>
        <p:cxnSp>
          <p:nvCxnSpPr>
            <p:cNvPr id="50" name="直線矢印コネクタ 49"/>
            <p:cNvCxnSpPr/>
            <p:nvPr/>
          </p:nvCxnSpPr>
          <p:spPr>
            <a:xfrm flipV="1">
              <a:off x="1105192" y="5481101"/>
              <a:ext cx="2495585" cy="38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63" name="グループ化 62"/>
            <p:cNvGrpSpPr/>
            <p:nvPr/>
          </p:nvGrpSpPr>
          <p:grpSpPr>
            <a:xfrm>
              <a:off x="1080567" y="4221088"/>
              <a:ext cx="7065181" cy="1469047"/>
              <a:chOff x="1080567" y="4221088"/>
              <a:chExt cx="7065181" cy="1469047"/>
            </a:xfrm>
          </p:grpSpPr>
          <p:grpSp>
            <p:nvGrpSpPr>
              <p:cNvPr id="62" name="グループ化 61"/>
              <p:cNvGrpSpPr/>
              <p:nvPr/>
            </p:nvGrpSpPr>
            <p:grpSpPr>
              <a:xfrm>
                <a:off x="3098031" y="4221088"/>
                <a:ext cx="1986650" cy="976603"/>
                <a:chOff x="3098031" y="4221088"/>
                <a:chExt cx="1986650" cy="976603"/>
              </a:xfrm>
            </p:grpSpPr>
            <p:sp>
              <p:nvSpPr>
                <p:cNvPr id="47" name="テキスト ボックス 46"/>
                <p:cNvSpPr txBox="1"/>
                <p:nvPr/>
              </p:nvSpPr>
              <p:spPr>
                <a:xfrm>
                  <a:off x="3098031" y="4713531"/>
                  <a:ext cx="1330972" cy="400110"/>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動作知識</a:t>
                  </a:r>
                  <a:endParaRPr kumimoji="1" lang="ja-JP" altLang="en-US" sz="2000" dirty="0">
                    <a:latin typeface="ＭＳ Ｐゴシック" pitchFamily="50" charset="-128"/>
                    <a:ea typeface="ＭＳ Ｐゴシック" pitchFamily="50" charset="-128"/>
                  </a:endParaRPr>
                </a:p>
              </p:txBody>
            </p:sp>
            <p:grpSp>
              <p:nvGrpSpPr>
                <p:cNvPr id="61" name="グループ化 60"/>
                <p:cNvGrpSpPr/>
                <p:nvPr/>
              </p:nvGrpSpPr>
              <p:grpSpPr>
                <a:xfrm>
                  <a:off x="3566884" y="4221088"/>
                  <a:ext cx="1517797" cy="976603"/>
                  <a:chOff x="3566884" y="4221088"/>
                  <a:chExt cx="1517797" cy="976603"/>
                </a:xfrm>
              </p:grpSpPr>
              <p:sp>
                <p:nvSpPr>
                  <p:cNvPr id="45" name="テキスト ボックス 44"/>
                  <p:cNvSpPr txBox="1"/>
                  <p:nvPr/>
                </p:nvSpPr>
                <p:spPr>
                  <a:xfrm rot="16200000">
                    <a:off x="4079561" y="3708411"/>
                    <a:ext cx="492443" cy="1517797"/>
                  </a:xfrm>
                  <a:prstGeom prst="rect">
                    <a:avLst/>
                  </a:prstGeom>
                  <a:noFill/>
                  <a:ln w="28575">
                    <a:solidFill>
                      <a:schemeClr val="tx1"/>
                    </a:solidFill>
                  </a:ln>
                </p:spPr>
                <p:txBody>
                  <a:bodyPr vert="eaVert" wrap="square" rtlCol="0">
                    <a:spAutoFit/>
                  </a:bodyPr>
                  <a:lstStyle/>
                  <a:p>
                    <a:pPr algn="ctr"/>
                    <a:r>
                      <a:rPr lang="ja-JP" altLang="en-US" sz="2000" dirty="0" smtClean="0">
                        <a:latin typeface="ＭＳ Ｐゴシック" pitchFamily="50" charset="-128"/>
                        <a:ea typeface="ＭＳ Ｐゴシック" pitchFamily="50" charset="-128"/>
                      </a:rPr>
                      <a:t>知識</a:t>
                    </a:r>
                    <a:r>
                      <a:rPr lang="ja-JP" altLang="en-US" sz="2000" dirty="0">
                        <a:latin typeface="ＭＳ Ｐゴシック" pitchFamily="50" charset="-128"/>
                        <a:ea typeface="ＭＳ Ｐゴシック" pitchFamily="50" charset="-128"/>
                      </a:rPr>
                      <a:t>空間</a:t>
                    </a:r>
                    <a:endParaRPr kumimoji="1" lang="ja-JP" altLang="en-US" sz="2000" dirty="0">
                      <a:latin typeface="ＭＳ Ｐゴシック" pitchFamily="50" charset="-128"/>
                      <a:ea typeface="ＭＳ Ｐゴシック" pitchFamily="50" charset="-128"/>
                    </a:endParaRPr>
                  </a:p>
                </p:txBody>
              </p:sp>
              <p:cxnSp>
                <p:nvCxnSpPr>
                  <p:cNvPr id="48" name="直線矢印コネクタ 47"/>
                  <p:cNvCxnSpPr/>
                  <p:nvPr/>
                </p:nvCxnSpPr>
                <p:spPr>
                  <a:xfrm flipH="1">
                    <a:off x="4322796" y="4725839"/>
                    <a:ext cx="1128" cy="4718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0" name="グループ化 59"/>
              <p:cNvGrpSpPr/>
              <p:nvPr/>
            </p:nvGrpSpPr>
            <p:grpSpPr>
              <a:xfrm>
                <a:off x="1080567" y="4719325"/>
                <a:ext cx="7065181" cy="970810"/>
                <a:chOff x="1080567" y="4719325"/>
                <a:chExt cx="7065181" cy="970810"/>
              </a:xfrm>
            </p:grpSpPr>
            <p:grpSp>
              <p:nvGrpSpPr>
                <p:cNvPr id="33" name="グループ化 32"/>
                <p:cNvGrpSpPr/>
                <p:nvPr/>
              </p:nvGrpSpPr>
              <p:grpSpPr>
                <a:xfrm>
                  <a:off x="1080567" y="4719325"/>
                  <a:ext cx="7065181" cy="970810"/>
                  <a:chOff x="1241614" y="4046232"/>
                  <a:chExt cx="7484630" cy="1062688"/>
                </a:xfrm>
              </p:grpSpPr>
              <mc:AlternateContent xmlns:mc="http://schemas.openxmlformats.org/markup-compatibility/2006" xmlns:a14="http://schemas.microsoft.com/office/drawing/2010/main">
                <mc:Choice Requires="a14">
                  <p:sp>
                    <p:nvSpPr>
                      <p:cNvPr id="35" name="テキスト ボックス 34"/>
                      <p:cNvSpPr txBox="1"/>
                      <p:nvPr/>
                    </p:nvSpPr>
                    <p:spPr>
                      <a:xfrm>
                        <a:off x="1241614" y="4084004"/>
                        <a:ext cx="2787322" cy="787727"/>
                      </a:xfrm>
                      <a:prstGeom prst="rect">
                        <a:avLst/>
                      </a:prstGeom>
                      <a:noFill/>
                      <a:ln w="28575">
                        <a:noFill/>
                      </a:ln>
                    </p:spPr>
                    <p:txBody>
                      <a:bodyPr wrap="square" rtlCol="0">
                        <a:spAutoFit/>
                      </a:bodyPr>
                      <a:lstStyle/>
                      <a:p>
                        <a:r>
                          <a:rPr kumimoji="1" lang="ja-JP" altLang="en-US" sz="2000" dirty="0" smtClean="0">
                            <a:latin typeface="ＭＳ Ｐゴシック" pitchFamily="50" charset="-128"/>
                            <a:ea typeface="ＭＳ Ｐゴシック" pitchFamily="50" charset="-128"/>
                          </a:rPr>
                          <a:t>状態</a:t>
                        </a:r>
                        <a14:m>
                          <m:oMath xmlns:m="http://schemas.openxmlformats.org/officeDocument/2006/math">
                            <m:sSub>
                              <m:sSubPr>
                                <m:ctrlPr>
                                  <a:rPr lang="en-US" altLang="ja-JP" sz="2000" b="1" i="1">
                                    <a:latin typeface="Cambria Math"/>
                                    <a:ea typeface="ＭＳ Ｐゴシック" pitchFamily="50" charset="-128"/>
                                  </a:rPr>
                                </m:ctrlPr>
                              </m:sSubPr>
                              <m:e>
                                <m:r>
                                  <a:rPr lang="en-US" altLang="ja-JP" sz="2000" b="1" i="1">
                                    <a:latin typeface="Cambria Math"/>
                                    <a:ea typeface="ＭＳ Ｐゴシック" pitchFamily="50" charset="-128"/>
                                  </a:rPr>
                                  <m:t>𝑺</m:t>
                                </m:r>
                              </m:e>
                              <m:sub>
                                <m:r>
                                  <a:rPr lang="en-US" altLang="ja-JP" sz="2000" b="0" i="1">
                                    <a:latin typeface="Cambria Math"/>
                                    <a:ea typeface="ＭＳ Ｐゴシック" pitchFamily="50" charset="-128"/>
                                  </a:rPr>
                                  <m:t>𝑡</m:t>
                                </m:r>
                              </m:sub>
                            </m:sSub>
                          </m:oMath>
                        </a14:m>
                        <a:r>
                          <a:rPr kumimoji="1" lang="en-US" altLang="ja-JP" sz="2000" dirty="0" smtClean="0">
                            <a:latin typeface="ＭＳ Ｐゴシック" pitchFamily="50" charset="-128"/>
                            <a:ea typeface="ＭＳ Ｐゴシック" pitchFamily="50" charset="-128"/>
                          </a:rPr>
                          <a:t>,</a:t>
                        </a:r>
                      </a:p>
                      <a:p>
                        <a:r>
                          <a:rPr kumimoji="1" lang="ja-JP" altLang="en-US" sz="2000" dirty="0" smtClean="0">
                            <a:latin typeface="ＭＳ Ｐゴシック" pitchFamily="50" charset="-128"/>
                            <a:ea typeface="ＭＳ Ｐゴシック" pitchFamily="50" charset="-128"/>
                          </a:rPr>
                          <a:t>時間微分した状態</a:t>
                        </a:r>
                        <a14:m>
                          <m:oMath xmlns:m="http://schemas.openxmlformats.org/officeDocument/2006/math">
                            <m:acc>
                              <m:accPr>
                                <m:chr m:val="̇"/>
                                <m:ctrlPr>
                                  <a:rPr lang="ja-JP" altLang="en-US" sz="2000" b="1" i="1">
                                    <a:latin typeface="Cambria Math"/>
                                    <a:ea typeface="ＭＳ Ｐゴシック" pitchFamily="50" charset="-128"/>
                                  </a:rPr>
                                </m:ctrlPr>
                              </m:accPr>
                              <m:e>
                                <m:sSub>
                                  <m:sSubPr>
                                    <m:ctrlPr>
                                      <a:rPr lang="en-US" altLang="ja-JP" sz="2000" b="1" i="1">
                                        <a:latin typeface="Cambria Math"/>
                                        <a:ea typeface="ＭＳ Ｐゴシック" pitchFamily="50" charset="-128"/>
                                      </a:rPr>
                                    </m:ctrlPr>
                                  </m:sSubPr>
                                  <m:e>
                                    <m:r>
                                      <a:rPr lang="en-US" altLang="ja-JP" sz="2000" b="1" i="1">
                                        <a:latin typeface="Cambria Math"/>
                                        <a:ea typeface="ＭＳ Ｐゴシック" pitchFamily="50" charset="-128"/>
                                      </a:rPr>
                                      <m:t>𝑺</m:t>
                                    </m:r>
                                  </m:e>
                                  <m:sub>
                                    <m:r>
                                      <a:rPr lang="en-US" altLang="ja-JP" sz="2000" b="0" i="1">
                                        <a:latin typeface="Cambria Math"/>
                                        <a:ea typeface="ＭＳ Ｐゴシック" pitchFamily="50" charset="-128"/>
                                      </a:rPr>
                                      <m:t>𝑡</m:t>
                                    </m:r>
                                  </m:sub>
                                </m:sSub>
                              </m:e>
                            </m:acc>
                          </m:oMath>
                        </a14:m>
                        <a:endParaRPr kumimoji="1" lang="ja-JP" altLang="en-US" sz="2000" dirty="0">
                          <a:latin typeface="ＭＳ Ｐゴシック" pitchFamily="50" charset="-128"/>
                          <a:ea typeface="ＭＳ Ｐゴシック" pitchFamily="50" charset="-128"/>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1241614" y="4084004"/>
                        <a:ext cx="2787322" cy="787727"/>
                      </a:xfrm>
                      <a:prstGeom prst="rect">
                        <a:avLst/>
                      </a:prstGeom>
                      <a:blipFill rotWithShape="1">
                        <a:blip r:embed="rId3"/>
                        <a:stretch>
                          <a:fillRect l="-2552" t="-5932" b="-12712"/>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5621241" y="4046232"/>
                        <a:ext cx="3105003" cy="1057249"/>
                      </a:xfrm>
                      <a:prstGeom prst="rect">
                        <a:avLst/>
                      </a:prstGeom>
                    </p:spPr>
                    <p:txBody>
                      <a:bodyPr wrap="square">
                        <a:spAutoFit/>
                      </a:bodyPr>
                      <a:lstStyle/>
                      <a:p>
                        <a:r>
                          <a:rPr lang="ja-JP" altLang="en-US" sz="2000" dirty="0" smtClean="0">
                            <a:latin typeface="ＭＳ Ｐゴシック" pitchFamily="50" charset="-128"/>
                            <a:ea typeface="ＭＳ Ｐゴシック" pitchFamily="50" charset="-128"/>
                          </a:rPr>
                          <a:t>次状態</a:t>
                        </a:r>
                        <a14:m>
                          <m:oMath xmlns:m="http://schemas.openxmlformats.org/officeDocument/2006/math">
                            <m:sSub>
                              <m:sSubPr>
                                <m:ctrlPr>
                                  <a:rPr lang="en-US" altLang="ja-JP" sz="2000" b="1" i="1">
                                    <a:latin typeface="Cambria Math"/>
                                    <a:ea typeface="ＭＳ Ｐゴシック" pitchFamily="50" charset="-128"/>
                                  </a:rPr>
                                </m:ctrlPr>
                              </m:sSubPr>
                              <m:e>
                                <m:r>
                                  <a:rPr lang="en-US" altLang="ja-JP" sz="2000" b="1" i="1">
                                    <a:latin typeface="Cambria Math"/>
                                    <a:ea typeface="ＭＳ Ｐゴシック" pitchFamily="50" charset="-128"/>
                                  </a:rPr>
                                  <m:t>𝑺</m:t>
                                </m:r>
                              </m:e>
                              <m:sub>
                                <m:r>
                                  <a:rPr lang="en-US" altLang="ja-JP" sz="2000" b="0" i="1">
                                    <a:latin typeface="Cambria Math"/>
                                    <a:ea typeface="ＭＳ Ｐゴシック" pitchFamily="50" charset="-128"/>
                                  </a:rPr>
                                  <m:t>𝑡</m:t>
                                </m:r>
                                <m:r>
                                  <a:rPr lang="en-US" altLang="ja-JP" sz="2000" b="0" i="1" smtClean="0">
                                    <a:latin typeface="Cambria Math"/>
                                    <a:ea typeface="ＭＳ Ｐゴシック" pitchFamily="50" charset="-128"/>
                                  </a:rPr>
                                  <m:t>+1</m:t>
                                </m:r>
                              </m:sub>
                            </m:sSub>
                          </m:oMath>
                        </a14:m>
                        <a:r>
                          <a:rPr lang="en-US" altLang="ja-JP" sz="2000" dirty="0">
                            <a:latin typeface="ＭＳ Ｐゴシック" pitchFamily="50" charset="-128"/>
                            <a:ea typeface="ＭＳ Ｐゴシック" pitchFamily="50" charset="-128"/>
                          </a:rPr>
                          <a:t>,</a:t>
                        </a:r>
                        <a:endParaRPr lang="en-US" altLang="ja-JP" sz="2000" dirty="0" smtClean="0">
                          <a:latin typeface="ＭＳ Ｐゴシック" pitchFamily="50" charset="-128"/>
                          <a:ea typeface="ＭＳ Ｐゴシック" pitchFamily="50" charset="-128"/>
                        </a:endParaRPr>
                      </a:p>
                      <a:p>
                        <a:r>
                          <a:rPr lang="ja-JP" altLang="en-US" sz="2000" dirty="0">
                            <a:latin typeface="ＭＳ Ｐゴシック" pitchFamily="50" charset="-128"/>
                            <a:ea typeface="ＭＳ Ｐゴシック" pitchFamily="50" charset="-128"/>
                          </a:rPr>
                          <a:t>時間微分</a:t>
                        </a:r>
                        <a:r>
                          <a:rPr lang="ja-JP" altLang="en-US" sz="2000" dirty="0" smtClean="0">
                            <a:latin typeface="ＭＳ Ｐゴシック" pitchFamily="50" charset="-128"/>
                            <a:ea typeface="ＭＳ Ｐゴシック" pitchFamily="50" charset="-128"/>
                          </a:rPr>
                          <a:t>した次状態</a:t>
                        </a:r>
                        <a14:m>
                          <m:oMath xmlns:m="http://schemas.openxmlformats.org/officeDocument/2006/math">
                            <m:sSub>
                              <m:sSubPr>
                                <m:ctrlPr>
                                  <a:rPr lang="en-US" altLang="ja-JP" sz="2000" i="1" smtClean="0">
                                    <a:latin typeface="Cambria Math"/>
                                    <a:ea typeface="ＭＳ Ｐゴシック" pitchFamily="50" charset="-128"/>
                                  </a:rPr>
                                </m:ctrlPr>
                              </m:sSubPr>
                              <m:e>
                                <m:acc>
                                  <m:accPr>
                                    <m:chr m:val="̇"/>
                                    <m:ctrlPr>
                                      <a:rPr lang="en-US" altLang="ja-JP" sz="2000" i="1" smtClean="0">
                                        <a:latin typeface="Cambria Math"/>
                                        <a:ea typeface="ＭＳ Ｐゴシック" pitchFamily="50" charset="-128"/>
                                      </a:rPr>
                                    </m:ctrlPr>
                                  </m:accPr>
                                  <m:e>
                                    <m:r>
                                      <a:rPr lang="en-US" altLang="ja-JP" sz="2000" b="1" i="1" smtClean="0">
                                        <a:latin typeface="Cambria Math"/>
                                        <a:ea typeface="ＭＳ Ｐゴシック" pitchFamily="50" charset="-128"/>
                                      </a:rPr>
                                      <m:t>𝑺</m:t>
                                    </m:r>
                                  </m:e>
                                </m:acc>
                              </m:e>
                              <m:sub>
                                <m:r>
                                  <a:rPr lang="en-US" altLang="ja-JP" sz="2000" b="0" i="1" smtClean="0">
                                    <a:latin typeface="Cambria Math"/>
                                    <a:ea typeface="ＭＳ Ｐゴシック" pitchFamily="50" charset="-128"/>
                                  </a:rPr>
                                  <m:t>𝑡</m:t>
                                </m:r>
                                <m:r>
                                  <a:rPr lang="en-US" altLang="ja-JP" sz="2000" b="0" i="1" smtClean="0">
                                    <a:latin typeface="Cambria Math"/>
                                    <a:ea typeface="ＭＳ Ｐゴシック" pitchFamily="50" charset="-128"/>
                                  </a:rPr>
                                  <m:t>+1</m:t>
                                </m:r>
                              </m:sub>
                            </m:sSub>
                          </m:oMath>
                        </a14:m>
                        <a:endParaRPr lang="ja-JP" altLang="en-US" sz="2000" dirty="0">
                          <a:latin typeface="ＭＳ Ｐゴシック" pitchFamily="50" charset="-128"/>
                          <a:ea typeface="ＭＳ Ｐゴシック" pitchFamily="50" charset="-128"/>
                        </a:endParaRPr>
                      </a:p>
                      <a:p>
                        <a:endParaRPr lang="en-US" altLang="ja-JP" sz="1600" dirty="0" smtClean="0">
                          <a:latin typeface="ＭＳ Ｐゴシック" pitchFamily="50" charset="-128"/>
                          <a:ea typeface="ＭＳ Ｐゴシック" pitchFamily="50" charset="-128"/>
                        </a:endParaRPr>
                      </a:p>
                    </p:txBody>
                  </p:sp>
                </mc:Choice>
                <mc:Fallback xmlns="">
                  <p:sp>
                    <p:nvSpPr>
                      <p:cNvPr id="36" name="正方形/長方形 35"/>
                      <p:cNvSpPr>
                        <a:spLocks noRot="1" noChangeAspect="1" noMove="1" noResize="1" noEditPoints="1" noAdjustHandles="1" noChangeArrowheads="1" noChangeShapeType="1" noTextEdit="1"/>
                      </p:cNvSpPr>
                      <p:nvPr/>
                    </p:nvSpPr>
                    <p:spPr>
                      <a:xfrm>
                        <a:off x="5621241" y="4046232"/>
                        <a:ext cx="3105003" cy="1057249"/>
                      </a:xfrm>
                      <a:prstGeom prst="rect">
                        <a:avLst/>
                      </a:prstGeom>
                      <a:blipFill rotWithShape="1">
                        <a:blip r:embed="rId4"/>
                        <a:stretch>
                          <a:fillRect l="-2287" t="-4403"/>
                        </a:stretch>
                      </a:blipFill>
                    </p:spPr>
                    <p:txBody>
                      <a:bodyPr/>
                      <a:lstStyle/>
                      <a:p>
                        <a:r>
                          <a:rPr lang="ja-JP" altLang="en-US">
                            <a:noFill/>
                          </a:rPr>
                          <a:t> </a:t>
                        </a:r>
                      </a:p>
                    </p:txBody>
                  </p:sp>
                </mc:Fallback>
              </mc:AlternateContent>
              <p:sp>
                <p:nvSpPr>
                  <p:cNvPr id="44" name="テキスト ボックス 43"/>
                  <p:cNvSpPr txBox="1"/>
                  <p:nvPr/>
                </p:nvSpPr>
                <p:spPr>
                  <a:xfrm rot="16200000">
                    <a:off x="4425814" y="4038424"/>
                    <a:ext cx="539049" cy="1601943"/>
                  </a:xfrm>
                  <a:prstGeom prst="rect">
                    <a:avLst/>
                  </a:prstGeom>
                  <a:solidFill>
                    <a:srgbClr val="89B0FF"/>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動作生成部</a:t>
                    </a:r>
                    <a:endParaRPr kumimoji="1" lang="ja-JP" altLang="en-US" sz="2000" dirty="0">
                      <a:latin typeface="ＭＳ Ｐゴシック" pitchFamily="50" charset="-128"/>
                      <a:ea typeface="ＭＳ Ｐゴシック" pitchFamily="50" charset="-128"/>
                    </a:endParaRPr>
                  </a:p>
                </p:txBody>
              </p:sp>
            </p:grpSp>
            <p:cxnSp>
              <p:nvCxnSpPr>
                <p:cNvPr id="51" name="直線矢印コネクタ 50"/>
                <p:cNvCxnSpPr/>
                <p:nvPr/>
              </p:nvCxnSpPr>
              <p:spPr>
                <a:xfrm flipV="1">
                  <a:off x="5128452" y="5478988"/>
                  <a:ext cx="2926452" cy="671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28714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610477976"/>
              </p:ext>
            </p:extLst>
          </p:nvPr>
        </p:nvGraphicFramePr>
        <p:xfrm>
          <a:off x="1121310" y="3301320"/>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782957" y="332656"/>
            <a:ext cx="7560840" cy="792088"/>
          </a:xfrm>
        </p:spPr>
        <p:txBody>
          <a:bodyPr>
            <a:noAutofit/>
          </a:bodyPr>
          <a:lstStyle/>
          <a:p>
            <a:r>
              <a:rPr lang="ja-JP" altLang="en-US" sz="4800" dirty="0">
                <a:latin typeface="ＭＳ Ｐゴシック" pitchFamily="50" charset="-128"/>
                <a:ea typeface="ＭＳ Ｐゴシック" pitchFamily="50" charset="-128"/>
              </a:rPr>
              <a:t>動作</a:t>
            </a:r>
            <a:r>
              <a:rPr lang="ja-JP" altLang="en-US" sz="4800" dirty="0" smtClean="0">
                <a:latin typeface="ＭＳ Ｐゴシック" pitchFamily="50" charset="-128"/>
                <a:ea typeface="ＭＳ Ｐゴシック" pitchFamily="50" charset="-128"/>
              </a:rPr>
              <a:t>知識化</a:t>
            </a:r>
            <a:r>
              <a:rPr lang="ja-JP" altLang="en-US" sz="4800" dirty="0">
                <a:latin typeface="ＭＳ Ｐゴシック" pitchFamily="50" charset="-128"/>
                <a:ea typeface="ＭＳ Ｐゴシック" pitchFamily="50" charset="-128"/>
              </a:rPr>
              <a:t>部</a:t>
            </a:r>
            <a:r>
              <a:rPr lang="ja-JP" altLang="en-US" sz="4800" dirty="0" smtClean="0">
                <a:latin typeface="ＭＳ Ｐゴシック" pitchFamily="50" charset="-128"/>
                <a:ea typeface="ＭＳ Ｐゴシック" pitchFamily="50" charset="-128"/>
              </a:rPr>
              <a:t>の</a:t>
            </a:r>
            <a:r>
              <a:rPr lang="ja-JP" altLang="en-US" sz="4800" dirty="0">
                <a:latin typeface="ＭＳ Ｐゴシック" pitchFamily="50" charset="-128"/>
                <a:ea typeface="ＭＳ Ｐゴシック" pitchFamily="50" charset="-128"/>
              </a:rPr>
              <a:t>プロセス</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38111" y="1175266"/>
            <a:ext cx="8352928" cy="1821686"/>
          </a:xfrm>
        </p:spPr>
        <p:txBody>
          <a:bodyPr>
            <a:normAutofit fontScale="92500" lnSpcReduction="20000"/>
          </a:bodyPr>
          <a:lstStyle/>
          <a:p>
            <a:r>
              <a:rPr lang="ja-JP" altLang="en-US" sz="2200" dirty="0" smtClean="0">
                <a:latin typeface="ＭＳ Ｐゴシック" pitchFamily="50" charset="-128"/>
                <a:ea typeface="ＭＳ Ｐゴシック" pitchFamily="50" charset="-128"/>
              </a:rPr>
              <a:t>入力した状態を知識空間内の状態点として扱う</a:t>
            </a:r>
            <a:endParaRPr lang="en-US" altLang="ja-JP" sz="2200" dirty="0" smtClean="0">
              <a:latin typeface="ＭＳ Ｐゴシック" pitchFamily="50" charset="-128"/>
              <a:ea typeface="ＭＳ Ｐゴシック" pitchFamily="50" charset="-128"/>
            </a:endParaRPr>
          </a:p>
          <a:p>
            <a:r>
              <a:rPr lang="ja-JP" altLang="en-US" sz="2200" dirty="0">
                <a:latin typeface="ＭＳ Ｐゴシック" pitchFamily="50" charset="-128"/>
                <a:ea typeface="ＭＳ Ｐゴシック" pitchFamily="50" charset="-128"/>
              </a:rPr>
              <a:t>状態</a:t>
            </a:r>
            <a:r>
              <a:rPr lang="ja-JP" altLang="en-US" sz="2200" dirty="0" smtClean="0">
                <a:latin typeface="ＭＳ Ｐゴシック" pitchFamily="50" charset="-128"/>
                <a:ea typeface="ＭＳ Ｐゴシック" pitchFamily="50" charset="-128"/>
              </a:rPr>
              <a:t>点が含まれるセルを中心に円状の範囲に選択頻度を与える</a:t>
            </a:r>
            <a:endParaRPr lang="en-US" altLang="ja-JP" sz="2200" dirty="0" smtClean="0">
              <a:latin typeface="ＭＳ Ｐゴシック" pitchFamily="50" charset="-128"/>
              <a:ea typeface="ＭＳ Ｐゴシック" pitchFamily="50" charset="-128"/>
            </a:endParaRPr>
          </a:p>
          <a:p>
            <a:r>
              <a:rPr kumimoji="1" lang="ja-JP" altLang="en-US" sz="2200" dirty="0" smtClean="0">
                <a:latin typeface="ＭＳ Ｐゴシック" pitchFamily="50" charset="-128"/>
                <a:ea typeface="ＭＳ Ｐゴシック" pitchFamily="50" charset="-128"/>
              </a:rPr>
              <a:t>選択頻度は円</a:t>
            </a:r>
            <a:r>
              <a:rPr lang="ja-JP" altLang="en-US" sz="2200" dirty="0" smtClean="0">
                <a:latin typeface="ＭＳ Ｐゴシック" pitchFamily="50" charset="-128"/>
                <a:ea typeface="ＭＳ Ｐゴシック" pitchFamily="50" charset="-128"/>
              </a:rPr>
              <a:t>の中心</a:t>
            </a:r>
            <a:r>
              <a:rPr kumimoji="1" lang="ja-JP" altLang="en-US" sz="2200" dirty="0" smtClean="0">
                <a:latin typeface="ＭＳ Ｐゴシック" pitchFamily="50" charset="-128"/>
                <a:ea typeface="ＭＳ Ｐゴシック" pitchFamily="50" charset="-128"/>
              </a:rPr>
              <a:t>に近いセルほど高く与えられる</a:t>
            </a:r>
            <a:endParaRPr kumimoji="1" lang="en-US" altLang="ja-JP" sz="2200" dirty="0" smtClean="0">
              <a:latin typeface="ＭＳ Ｐゴシック" pitchFamily="50" charset="-128"/>
              <a:ea typeface="ＭＳ Ｐゴシック" pitchFamily="50" charset="-128"/>
            </a:endParaRPr>
          </a:p>
          <a:p>
            <a:pPr marL="0" indent="0">
              <a:buNone/>
            </a:pPr>
            <a:endParaRPr kumimoji="1" lang="en-US" altLang="ja-JP" sz="2200" dirty="0" smtClean="0">
              <a:latin typeface="ＭＳ Ｐゴシック" pitchFamily="50" charset="-128"/>
              <a:ea typeface="ＭＳ Ｐゴシック" pitchFamily="50" charset="-128"/>
            </a:endParaRPr>
          </a:p>
          <a:p>
            <a:r>
              <a:rPr kumimoji="1" lang="ja-JP" altLang="en-US" sz="2200" dirty="0" smtClean="0">
                <a:latin typeface="ＭＳ Ｐゴシック" pitchFamily="50" charset="-128"/>
                <a:ea typeface="ＭＳ Ｐゴシック" pitchFamily="50" charset="-128"/>
              </a:rPr>
              <a:t>選択頻度を円状に与えることで動作生成時，初期状態に関わらず高い選択頻度をもつセルに近づける</a:t>
            </a:r>
            <a:endParaRPr kumimoji="1" lang="en-US" altLang="ja-JP" sz="2200" dirty="0" smtClean="0">
              <a:latin typeface="ＭＳ Ｐゴシック" pitchFamily="50" charset="-128"/>
              <a:ea typeface="ＭＳ Ｐゴシック" pitchFamily="50" charset="-128"/>
            </a:endParaRPr>
          </a:p>
        </p:txBody>
      </p:sp>
      <p:sp>
        <p:nvSpPr>
          <p:cNvPr id="49" name="正方形/長方形 48"/>
          <p:cNvSpPr/>
          <p:nvPr/>
        </p:nvSpPr>
        <p:spPr>
          <a:xfrm>
            <a:off x="7893546" y="328498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36832" y="294643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2" name="テキスト ボックス 51"/>
          <p:cNvSpPr txBox="1"/>
          <p:nvPr/>
        </p:nvSpPr>
        <p:spPr>
          <a:xfrm>
            <a:off x="7842637" y="580230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640894" y="4789457"/>
                <a:ext cx="46161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sub>
                      </m:sSub>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640894" y="4789457"/>
                <a:ext cx="461610" cy="381515"/>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801803" y="5747160"/>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801803" y="5747160"/>
                <a:ext cx="559640" cy="381515"/>
              </a:xfrm>
              <a:prstGeom prst="rect">
                <a:avLst/>
              </a:prstGeom>
              <a:blipFill rotWithShape="1">
                <a:blip r:embed="rId16"/>
                <a:stretch>
                  <a:fillRect/>
                </a:stretch>
              </a:blipFill>
            </p:spPr>
            <p:txBody>
              <a:bodyPr/>
              <a:lstStyle/>
              <a:p>
                <a:r>
                  <a:rPr lang="ja-JP" altLang="en-US">
                    <a:noFill/>
                  </a:rPr>
                  <a:t> </a:t>
                </a:r>
              </a:p>
            </p:txBody>
          </p:sp>
        </mc:Fallback>
      </mc:AlternateContent>
      <p:sp>
        <p:nvSpPr>
          <p:cNvPr id="59" name="右矢印 58"/>
          <p:cNvSpPr/>
          <p:nvPr/>
        </p:nvSpPr>
        <p:spPr>
          <a:xfrm>
            <a:off x="4076949" y="4511011"/>
            <a:ext cx="576064"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8181578" y="3973251"/>
            <a:ext cx="430887" cy="1120359"/>
            <a:chOff x="8181578" y="3973251"/>
            <a:chExt cx="430887" cy="1120359"/>
          </a:xfrm>
        </p:grpSpPr>
        <p:sp>
          <p:nvSpPr>
            <p:cNvPr id="53" name="テキスト ボックス 5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grpSp>
        <p:nvGrpSpPr>
          <p:cNvPr id="15" name="グループ化 14"/>
          <p:cNvGrpSpPr/>
          <p:nvPr/>
        </p:nvGrpSpPr>
        <p:grpSpPr>
          <a:xfrm>
            <a:off x="1112982" y="4922872"/>
            <a:ext cx="1958022" cy="877839"/>
            <a:chOff x="5722146" y="467354"/>
            <a:chExt cx="1958022" cy="877839"/>
          </a:xfrm>
        </p:grpSpPr>
        <p:cxnSp>
          <p:nvCxnSpPr>
            <p:cNvPr id="11" name="直線コネクタ 10"/>
            <p:cNvCxnSpPr/>
            <p:nvPr/>
          </p:nvCxnSpPr>
          <p:spPr>
            <a:xfrm flipV="1">
              <a:off x="5722146" y="478791"/>
              <a:ext cx="1958022" cy="144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677623" y="467354"/>
              <a:ext cx="0" cy="87783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747539" y="2996952"/>
            <a:ext cx="3291871" cy="3156343"/>
            <a:chOff x="390133" y="2914406"/>
            <a:chExt cx="3291871" cy="3156343"/>
          </a:xfrm>
        </p:grpSpPr>
        <p:cxnSp>
          <p:nvCxnSpPr>
            <p:cNvPr id="6" name="直線矢印コネクタ 5"/>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3235856" y="5701417"/>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235856" y="5701417"/>
                  <a:ext cx="446148" cy="369332"/>
                </a:xfrm>
                <a:prstGeom prst="rect">
                  <a:avLst/>
                </a:prstGeom>
                <a:blipFill rotWithShape="1">
                  <a:blip r:embed="rId12"/>
                  <a:stretch>
                    <a:fillRect b="-1667"/>
                  </a:stretch>
                </a:blipFill>
              </p:spPr>
              <p:txBody>
                <a:bodyPr/>
                <a:lstStyle/>
                <a:p>
                  <a:r>
                    <a:rPr lang="ja-JP" altLang="en-US">
                      <a:noFill/>
                    </a:rPr>
                    <a:t> </a:t>
                  </a:r>
                </a:p>
              </p:txBody>
            </p:sp>
          </mc:Fallback>
        </mc:AlternateContent>
      </p:grpSp>
      <p:sp>
        <p:nvSpPr>
          <p:cNvPr id="60" name="円/楕円 59"/>
          <p:cNvSpPr/>
          <p:nvPr/>
        </p:nvSpPr>
        <p:spPr>
          <a:xfrm>
            <a:off x="2421365" y="4313207"/>
            <a:ext cx="1286540" cy="1237289"/>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4" name="表 43"/>
          <p:cNvGraphicFramePr>
            <a:graphicFrameLocks noGrp="1"/>
          </p:cNvGraphicFramePr>
          <p:nvPr>
            <p:extLst>
              <p:ext uri="{D42A27DB-BD31-4B8C-83A1-F6EECF244321}">
                <p14:modId xmlns:p14="http://schemas.microsoft.com/office/powerpoint/2010/main" val="3979650990"/>
              </p:ext>
            </p:extLst>
          </p:nvPr>
        </p:nvGraphicFramePr>
        <p:xfrm>
          <a:off x="4840974" y="3329627"/>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6" name="テキスト ボックス 45"/>
              <p:cNvSpPr txBox="1"/>
              <p:nvPr/>
            </p:nvSpPr>
            <p:spPr>
              <a:xfrm>
                <a:off x="4188176" y="3973251"/>
                <a:ext cx="652798"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4188176" y="3973251"/>
                <a:ext cx="652798" cy="381515"/>
              </a:xfrm>
              <a:prstGeom prst="rect">
                <a:avLst/>
              </a:prstGeom>
              <a:blipFill rotWithShape="1">
                <a:blip r:embed="rId17"/>
                <a:stretch>
                  <a:fillRect r="-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626034" y="5759343"/>
                <a:ext cx="773153"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626034" y="5759343"/>
                <a:ext cx="773153" cy="381515"/>
              </a:xfrm>
              <a:prstGeom prst="rect">
                <a:avLst/>
              </a:prstGeom>
              <a:blipFill rotWithShape="1">
                <a:blip r:embed="rId18"/>
                <a:stretch>
                  <a:fillRect/>
                </a:stretch>
              </a:blipFill>
            </p:spPr>
            <p:txBody>
              <a:bodyPr/>
              <a:lstStyle/>
              <a:p>
                <a:r>
                  <a:rPr lang="ja-JP" altLang="en-US">
                    <a:noFill/>
                  </a:rPr>
                  <a:t> </a:t>
                </a:r>
              </a:p>
            </p:txBody>
          </p:sp>
        </mc:Fallback>
      </mc:AlternateContent>
      <p:grpSp>
        <p:nvGrpSpPr>
          <p:cNvPr id="68" name="グループ化 67"/>
          <p:cNvGrpSpPr/>
          <p:nvPr/>
        </p:nvGrpSpPr>
        <p:grpSpPr>
          <a:xfrm>
            <a:off x="4475531" y="3014001"/>
            <a:ext cx="3291871" cy="3114674"/>
            <a:chOff x="390133" y="2914406"/>
            <a:chExt cx="3291871" cy="3114674"/>
          </a:xfrm>
        </p:grpSpPr>
        <p:cxnSp>
          <p:nvCxnSpPr>
            <p:cNvPr id="69" name="直線矢印コネクタ 68"/>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テキスト ボックス 70"/>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235856" y="565974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235856" y="5659748"/>
                  <a:ext cx="446148" cy="369332"/>
                </a:xfrm>
                <a:prstGeom prst="rect">
                  <a:avLst/>
                </a:prstGeom>
                <a:blipFill rotWithShape="1">
                  <a:blip r:embed="rId19"/>
                  <a:stretch>
                    <a:fillRect b="-1667"/>
                  </a:stretch>
                </a:blipFill>
              </p:spPr>
              <p:txBody>
                <a:bodyPr/>
                <a:lstStyle/>
                <a:p>
                  <a:r>
                    <a:rPr lang="ja-JP" altLang="en-US">
                      <a:noFill/>
                    </a:rPr>
                    <a:t> </a:t>
                  </a:r>
                </a:p>
              </p:txBody>
            </p:sp>
          </mc:Fallback>
        </mc:AlternateContent>
      </p:grpSp>
      <p:grpSp>
        <p:nvGrpSpPr>
          <p:cNvPr id="74" name="グループ化 73"/>
          <p:cNvGrpSpPr/>
          <p:nvPr/>
        </p:nvGrpSpPr>
        <p:grpSpPr>
          <a:xfrm>
            <a:off x="4830220" y="3579962"/>
            <a:ext cx="1820746" cy="2248683"/>
            <a:chOff x="775048" y="3413400"/>
            <a:chExt cx="1820746" cy="2248683"/>
          </a:xfrm>
        </p:grpSpPr>
        <p:grpSp>
          <p:nvGrpSpPr>
            <p:cNvPr id="77" name="グループ化 76"/>
            <p:cNvGrpSpPr/>
            <p:nvPr/>
          </p:nvGrpSpPr>
          <p:grpSpPr>
            <a:xfrm>
              <a:off x="775048" y="4039603"/>
              <a:ext cx="1182391" cy="1622480"/>
              <a:chOff x="6837358" y="967675"/>
              <a:chExt cx="1182391" cy="1622480"/>
            </a:xfrm>
          </p:grpSpPr>
          <p:cxnSp>
            <p:nvCxnSpPr>
              <p:cNvPr id="79" name="直線コネクタ 78"/>
              <p:cNvCxnSpPr/>
              <p:nvPr/>
            </p:nvCxnSpPr>
            <p:spPr>
              <a:xfrm flipH="1">
                <a:off x="8019299" y="971201"/>
                <a:ext cx="450" cy="1618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837358" y="967675"/>
                <a:ext cx="1182391" cy="3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円/楕円 75"/>
            <p:cNvSpPr/>
            <p:nvPr/>
          </p:nvSpPr>
          <p:spPr>
            <a:xfrm>
              <a:off x="1301832" y="3413400"/>
              <a:ext cx="1293962" cy="124220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円/楕円 81"/>
          <p:cNvSpPr>
            <a:spLocks noChangeAspect="1"/>
          </p:cNvSpPr>
          <p:nvPr/>
        </p:nvSpPr>
        <p:spPr>
          <a:xfrm>
            <a:off x="3024000" y="489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5976000" y="417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049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1585575192"/>
              </p:ext>
            </p:extLst>
          </p:nvPr>
        </p:nvGraphicFramePr>
        <p:xfrm>
          <a:off x="5361454" y="3279729"/>
          <a:ext cx="2581220" cy="2487610"/>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グループ化 5"/>
          <p:cNvGrpSpPr/>
          <p:nvPr/>
        </p:nvGrpSpPr>
        <p:grpSpPr>
          <a:xfrm>
            <a:off x="5004048" y="2018580"/>
            <a:ext cx="4243468" cy="4118091"/>
            <a:chOff x="5004048" y="2018580"/>
            <a:chExt cx="4243468" cy="4118091"/>
          </a:xfrm>
        </p:grpSpPr>
        <p:sp>
          <p:nvSpPr>
            <p:cNvPr id="8" name="円弧 7"/>
            <p:cNvSpPr/>
            <p:nvPr/>
          </p:nvSpPr>
          <p:spPr>
            <a:xfrm rot="10800000">
              <a:off x="5874586" y="2018580"/>
              <a:ext cx="3372930" cy="3252157"/>
            </a:xfrm>
            <a:prstGeom prst="arc">
              <a:avLst>
                <a:gd name="adj1" fmla="val 15485307"/>
                <a:gd name="adj2" fmla="val 90628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0" name="グループ化 29"/>
            <p:cNvGrpSpPr/>
            <p:nvPr/>
          </p:nvGrpSpPr>
          <p:grpSpPr>
            <a:xfrm>
              <a:off x="5004048" y="2959027"/>
              <a:ext cx="3283834" cy="3177644"/>
              <a:chOff x="398170" y="2914406"/>
              <a:chExt cx="3283834" cy="3177644"/>
            </a:xfrm>
          </p:grpSpPr>
          <p:cxnSp>
            <p:nvCxnSpPr>
              <p:cNvPr id="31" name="直線矢印コネクタ 30"/>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398170" y="2914406"/>
                    <a:ext cx="3574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b="0"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398170" y="2914406"/>
                    <a:ext cx="35740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3235856" y="572271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3235856" y="5722718"/>
                    <a:ext cx="446148" cy="369332"/>
                  </a:xfrm>
                  <a:prstGeom prst="rect">
                    <a:avLst/>
                  </a:prstGeom>
                  <a:blipFill rotWithShape="1">
                    <a:blip r:embed="rId4"/>
                    <a:stretch>
                      <a:fillRect/>
                    </a:stretch>
                  </a:blipFill>
                </p:spPr>
                <p:txBody>
                  <a:bodyPr/>
                  <a:lstStyle/>
                  <a:p>
                    <a:r>
                      <a:rPr lang="ja-JP" altLang="en-US">
                        <a:noFill/>
                      </a:rPr>
                      <a:t> </a:t>
                    </a:r>
                  </a:p>
                </p:txBody>
              </p:sp>
            </mc:Fallback>
          </mc:AlternateContent>
        </p:grpSp>
      </p:grpSp>
      <p:grpSp>
        <p:nvGrpSpPr>
          <p:cNvPr id="17" name="グループ化 16"/>
          <p:cNvGrpSpPr/>
          <p:nvPr/>
        </p:nvGrpSpPr>
        <p:grpSpPr>
          <a:xfrm>
            <a:off x="6029864" y="3636169"/>
            <a:ext cx="1549282" cy="668412"/>
            <a:chOff x="5842652" y="3768047"/>
            <a:chExt cx="1638994" cy="656927"/>
          </a:xfrm>
        </p:grpSpPr>
        <p:cxnSp>
          <p:nvCxnSpPr>
            <p:cNvPr id="15" name="直線矢印コネクタ 14"/>
            <p:cNvCxnSpPr/>
            <p:nvPr/>
          </p:nvCxnSpPr>
          <p:spPr>
            <a:xfrm flipV="1">
              <a:off x="5842652" y="3789040"/>
              <a:ext cx="1638994" cy="635934"/>
            </a:xfrm>
            <a:prstGeom prst="straightConnector1">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p:cNvSpPr txBox="1"/>
                <p:nvPr/>
              </p:nvSpPr>
              <p:spPr>
                <a:xfrm>
                  <a:off x="6300833" y="3768047"/>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𝑄</m:t>
                        </m:r>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6300833" y="3768047"/>
                  <a:ext cx="404598" cy="369332"/>
                </a:xfrm>
                <a:prstGeom prst="rect">
                  <a:avLst/>
                </a:prstGeom>
                <a:blipFill rotWithShape="1">
                  <a:blip r:embed="rId14"/>
                  <a:stretch>
                    <a:fillRect b="-8065"/>
                  </a:stretch>
                </a:blipFill>
              </p:spPr>
              <p:txBody>
                <a:bodyPr/>
                <a:lstStyle/>
                <a:p>
                  <a:r>
                    <a:rPr lang="ja-JP" altLang="en-US">
                      <a:noFill/>
                    </a:rPr>
                    <a:t> </a:t>
                  </a:r>
                </a:p>
              </p:txBody>
            </p:sp>
          </mc:Fallback>
        </mc:AlternateContent>
      </p:grpSp>
      <p:grpSp>
        <p:nvGrpSpPr>
          <p:cNvPr id="59" name="グループ化 58"/>
          <p:cNvGrpSpPr/>
          <p:nvPr/>
        </p:nvGrpSpPr>
        <p:grpSpPr>
          <a:xfrm>
            <a:off x="6758965" y="3636169"/>
            <a:ext cx="934020" cy="1015441"/>
            <a:chOff x="6802931" y="3628834"/>
            <a:chExt cx="934020" cy="1015441"/>
          </a:xfrm>
        </p:grpSpPr>
        <mc:AlternateContent xmlns:mc="http://schemas.openxmlformats.org/markup-compatibility/2006" xmlns:a14="http://schemas.microsoft.com/office/drawing/2010/main">
          <mc:Choice Requires="a14">
            <p:sp>
              <p:nvSpPr>
                <p:cNvPr id="27" name="テキスト ボックス 26"/>
                <p:cNvSpPr txBox="1"/>
                <p:nvPr/>
              </p:nvSpPr>
              <p:spPr>
                <a:xfrm>
                  <a:off x="7033105" y="4137452"/>
                  <a:ext cx="7038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𝑞</m:t>
                            </m:r>
                          </m:e>
                          <m:sub>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1</m:t>
                                </m:r>
                              </m:sub>
                            </m:sSub>
                            <m:r>
                              <a:rPr kumimoji="1" lang="en-US" altLang="ja-JP" b="0" i="1" smtClean="0">
                                <a:latin typeface="Cambria Math"/>
                              </a:rPr>
                              <m:t>,</m:t>
                            </m:r>
                            <m:sSub>
                              <m:sSubPr>
                                <m:ctrlPr>
                                  <a:rPr kumimoji="1" lang="en-US" altLang="ja-JP" i="1" smtClean="0">
                                    <a:latin typeface="Cambria Math"/>
                                  </a:rPr>
                                </m:ctrlPr>
                              </m:sSubPr>
                              <m:e>
                                <m:r>
                                  <a:rPr kumimoji="1" lang="en-US" altLang="ja-JP" b="0" i="1" smtClean="0">
                                    <a:latin typeface="Cambria Math"/>
                                  </a:rPr>
                                  <m:t>𝑖</m:t>
                                </m:r>
                              </m:e>
                              <m:sub>
                                <m:r>
                                  <a:rPr kumimoji="1" lang="en-US" altLang="ja-JP" b="0" i="1" smtClean="0">
                                    <a:latin typeface="Cambria Math"/>
                                  </a:rPr>
                                  <m:t>2</m:t>
                                </m:r>
                              </m:sub>
                            </m:sSub>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7033105" y="4137452"/>
                  <a:ext cx="703846" cy="393121"/>
                </a:xfrm>
                <a:prstGeom prst="rect">
                  <a:avLst/>
                </a:prstGeom>
                <a:blipFill rotWithShape="1">
                  <a:blip r:embed="rId6"/>
                  <a:stretch>
                    <a:fillRect b="-1563"/>
                  </a:stretch>
                </a:blipFill>
              </p:spPr>
              <p:txBody>
                <a:bodyPr/>
                <a:lstStyle/>
                <a:p>
                  <a:r>
                    <a:rPr lang="ja-JP" altLang="en-US">
                      <a:noFill/>
                    </a:rPr>
                    <a:t> </a:t>
                  </a:r>
                </a:p>
              </p:txBody>
            </p:sp>
          </mc:Fallback>
        </mc:AlternateContent>
        <p:cxnSp>
          <p:nvCxnSpPr>
            <p:cNvPr id="21" name="直線矢印コネクタ 20"/>
            <p:cNvCxnSpPr/>
            <p:nvPr/>
          </p:nvCxnSpPr>
          <p:spPr>
            <a:xfrm flipV="1">
              <a:off x="6802931" y="3628834"/>
              <a:ext cx="806306" cy="101544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テキスト ボックス 21"/>
              <p:cNvSpPr txBox="1"/>
              <p:nvPr/>
            </p:nvSpPr>
            <p:spPr>
              <a:xfrm>
                <a:off x="7511808" y="2926950"/>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b="0" i="1">
                              <a:latin typeface="Cambria Math"/>
                              <a:ea typeface="ＭＳ Ｐゴシック" pitchFamily="50" charset="-128"/>
                            </a:rPr>
                            <m:t>𝑀</m:t>
                          </m:r>
                        </m:e>
                        <m:sub>
                          <m:r>
                            <a:rPr lang="en-US" altLang="ja-JP" i="1">
                              <a:latin typeface="Cambria Math"/>
                              <a:ea typeface="ＭＳ Ｐゴシック" pitchFamily="50" charset="-128"/>
                            </a:rPr>
                            <m:t>𝑡</m:t>
                          </m:r>
                        </m:sub>
                      </m:sSub>
                    </m:oMath>
                  </m:oMathPara>
                </a14:m>
                <a:endParaRPr kumimoji="1" lang="ja-JP" altLang="en-US"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7511808" y="2926950"/>
                <a:ext cx="513795" cy="369332"/>
              </a:xfrm>
              <a:prstGeom prst="rect">
                <a:avLst/>
              </a:prstGeom>
              <a:blipFill rotWithShape="1">
                <a:blip r:embed="rId15"/>
                <a:stretch>
                  <a:fillRect/>
                </a:stretch>
              </a:blipFill>
            </p:spPr>
            <p:txBody>
              <a:bodyPr/>
              <a:lstStyle/>
              <a:p>
                <a:r>
                  <a:rPr lang="ja-JP" altLang="en-US">
                    <a:noFill/>
                  </a:rPr>
                  <a:t> </a:t>
                </a:r>
              </a:p>
            </p:txBody>
          </p:sp>
        </mc:Fallback>
      </mc:AlternateContent>
      <p:sp>
        <p:nvSpPr>
          <p:cNvPr id="4" name="テキスト ボックス 3"/>
          <p:cNvSpPr txBox="1"/>
          <p:nvPr/>
        </p:nvSpPr>
        <p:spPr>
          <a:xfrm>
            <a:off x="4908798" y="5365631"/>
            <a:ext cx="1826141"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選択頻度加算</a:t>
            </a:r>
            <a:r>
              <a:rPr lang="ja-JP" altLang="en-US" sz="1600" dirty="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26" name="直線矢印コネクタ 25"/>
          <p:cNvCxnSpPr/>
          <p:nvPr/>
        </p:nvCxnSpPr>
        <p:spPr>
          <a:xfrm flipV="1">
            <a:off x="5874586" y="4873925"/>
            <a:ext cx="552093" cy="491706"/>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円/楕円 22"/>
          <p:cNvSpPr>
            <a:spLocks noChangeAspect="1"/>
          </p:cNvSpPr>
          <p:nvPr/>
        </p:nvSpPr>
        <p:spPr>
          <a:xfrm>
            <a:off x="7524000" y="363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V="1">
            <a:off x="7575532" y="3247514"/>
            <a:ext cx="153175" cy="393165"/>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650966" y="4270075"/>
            <a:ext cx="4654" cy="1696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130073" y="4532262"/>
            <a:ext cx="2044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6909758" y="4278702"/>
            <a:ext cx="1" cy="1708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130073" y="4769709"/>
            <a:ext cx="2054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p:cNvSpPr/>
              <p:nvPr/>
            </p:nvSpPr>
            <p:spPr>
              <a:xfrm>
                <a:off x="6593867" y="5780039"/>
                <a:ext cx="418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𝑖</m:t>
                          </m:r>
                        </m:e>
                        <m:sub>
                          <m:r>
                            <a:rPr lang="en-US" altLang="ja-JP" i="1">
                              <a:latin typeface="Cambria Math"/>
                              <a:ea typeface="ＭＳ Ｐゴシック" pitchFamily="50" charset="-128"/>
                            </a:rPr>
                            <m:t>1</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6593867" y="5780039"/>
                <a:ext cx="418127" cy="369332"/>
              </a:xfrm>
              <a:prstGeom prst="rect">
                <a:avLst/>
              </a:prstGeom>
              <a:blipFill rotWithShape="1">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正方形/長方形 40"/>
              <p:cNvSpPr/>
              <p:nvPr/>
            </p:nvSpPr>
            <p:spPr>
              <a:xfrm>
                <a:off x="4918348" y="4409908"/>
                <a:ext cx="4234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𝑖</m:t>
                          </m:r>
                        </m:e>
                        <m:sub>
                          <m:r>
                            <a:rPr lang="en-US" altLang="ja-JP" i="1">
                              <a:latin typeface="Cambria Math"/>
                              <a:ea typeface="ＭＳ Ｐゴシック" pitchFamily="50" charset="-128"/>
                            </a:rPr>
                            <m:t>2</m:t>
                          </m:r>
                        </m:sub>
                      </m:sSub>
                    </m:oMath>
                  </m:oMathPara>
                </a14:m>
                <a:endParaRPr lang="ja-JP" altLang="en-US" dirty="0"/>
              </a:p>
            </p:txBody>
          </p:sp>
        </mc:Choice>
        <mc:Fallback xmlns="">
          <p:sp>
            <p:nvSpPr>
              <p:cNvPr id="41" name="正方形/長方形 40"/>
              <p:cNvSpPr>
                <a:spLocks noRot="1" noChangeAspect="1" noMove="1" noResize="1" noEditPoints="1" noAdjustHandles="1" noChangeArrowheads="1" noChangeShapeType="1" noTextEdit="1"/>
              </p:cNvSpPr>
              <p:nvPr/>
            </p:nvSpPr>
            <p:spPr>
              <a:xfrm>
                <a:off x="4918348" y="4409908"/>
                <a:ext cx="423449" cy="369332"/>
              </a:xfrm>
              <a:prstGeom prst="rect">
                <a:avLst/>
              </a:prstGeom>
              <a:blipFill rotWithShape="1">
                <a:blip r:embed="rId17"/>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a:xfrm>
            <a:off x="757057" y="332656"/>
            <a:ext cx="7560840" cy="792088"/>
          </a:xfrm>
        </p:spPr>
        <p:txBody>
          <a:bodyPr>
            <a:noAutofit/>
          </a:bodyPr>
          <a:lstStyle/>
          <a:p>
            <a:r>
              <a:rPr lang="ja-JP" altLang="en-US" sz="4800" dirty="0">
                <a:latin typeface="ＭＳ Ｐゴシック" pitchFamily="50" charset="-128"/>
                <a:ea typeface="ＭＳ Ｐゴシック" pitchFamily="50" charset="-128"/>
              </a:rPr>
              <a:t>選択頻度加算式</a:t>
            </a:r>
            <a:endParaRPr lang="en-US" altLang="ja-JP"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55576" y="1268761"/>
                <a:ext cx="5274288" cy="4837132"/>
              </a:xfrm>
            </p:spPr>
            <p:txBody>
              <a:bodyPr>
                <a:normAutofit/>
              </a:bodyPr>
              <a:lstStyle/>
              <a:p>
                <a:pPr marL="0" indent="0">
                  <a:buNone/>
                </a:pPr>
                <a:endParaRPr kumimoji="1" lang="en-US" altLang="ja-JP" sz="2000" i="1" dirty="0" smtClean="0">
                  <a:latin typeface="Cambria Math"/>
                  <a:ea typeface="ＭＳ Ｐゴシック" pitchFamily="50" charset="-128"/>
                </a:endParaRPr>
              </a:p>
              <a:p>
                <a:pPr>
                  <a:buFont typeface="Wingdings" pitchFamily="2" charset="2"/>
                  <a:buChar char="l"/>
                </a:pPr>
                <a14:m>
                  <m:oMath xmlns:m="http://schemas.openxmlformats.org/officeDocument/2006/math">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𝑢</m:t>
                        </m:r>
                      </m:e>
                      <m:sub>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1</m:t>
                            </m:r>
                          </m:sub>
                        </m:sSub>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m:t>
                            </m:r>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2</m:t>
                            </m:r>
                          </m:sub>
                        </m:sSub>
                      </m:sub>
                    </m:sSub>
                    <m:r>
                      <a:rPr kumimoji="1" lang="en-US" altLang="ja-JP" b="0" i="1" smtClean="0">
                        <a:latin typeface="Cambria Math"/>
                        <a:ea typeface="ＭＳ Ｐゴシック" pitchFamily="50" charset="-128"/>
                      </a:rPr>
                      <m:t>=</m:t>
                    </m:r>
                    <m:d>
                      <m:dPr>
                        <m:begChr m:val="{"/>
                        <m:endChr m:val=""/>
                        <m:ctrlPr>
                          <a:rPr lang="en-US" altLang="ja-JP" i="1">
                            <a:latin typeface="Cambria Math"/>
                            <a:ea typeface="ＭＳ Ｐゴシック" pitchFamily="50" charset="-128"/>
                          </a:rPr>
                        </m:ctrlPr>
                      </m:dPr>
                      <m:e>
                        <m:eqArr>
                          <m:eqArrPr>
                            <m:ctrlPr>
                              <a:rPr lang="en-US" altLang="ja-JP" i="1">
                                <a:latin typeface="Cambria Math"/>
                                <a:ea typeface="ＭＳ Ｐゴシック" pitchFamily="50" charset="-128"/>
                              </a:rPr>
                            </m:ctrlPr>
                          </m:eqArrPr>
                          <m:e>
                            <m:f>
                              <m:fPr>
                                <m:ctrlPr>
                                  <a:rPr lang="en-US" altLang="ja-JP" i="1">
                                    <a:latin typeface="Cambria Math"/>
                                    <a:ea typeface="ＭＳ Ｐゴシック" pitchFamily="50" charset="-128"/>
                                  </a:rPr>
                                </m:ctrlPr>
                              </m:fPr>
                              <m:num>
                                <m:r>
                                  <a:rPr lang="en-US" altLang="ja-JP" i="1">
                                    <a:latin typeface="Cambria Math"/>
                                    <a:ea typeface="ＭＳ Ｐゴシック" pitchFamily="50" charset="-128"/>
                                  </a:rPr>
                                  <m:t>𝐶</m:t>
                                </m:r>
                              </m:num>
                              <m:den>
                                <m:r>
                                  <a:rPr lang="en-US" altLang="ja-JP" i="1">
                                    <a:latin typeface="Cambria Math"/>
                                    <a:ea typeface="ＭＳ Ｐゴシック" pitchFamily="50" charset="-128"/>
                                  </a:rPr>
                                  <m:t>1+</m:t>
                                </m:r>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𝑞</m:t>
                                    </m:r>
                                  </m:e>
                                  <m:sub>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𝑖</m:t>
                                        </m:r>
                                      </m:e>
                                      <m:sub>
                                        <m:r>
                                          <a:rPr lang="en-US" altLang="ja-JP" b="0" i="1" smtClean="0">
                                            <a:latin typeface="Cambria Math"/>
                                            <a:ea typeface="ＭＳ Ｐゴシック" pitchFamily="50" charset="-128"/>
                                          </a:rPr>
                                          <m:t>1</m:t>
                                        </m:r>
                                      </m:sub>
                                    </m:sSub>
                                    <m:r>
                                      <a:rPr lang="en-US" altLang="ja-JP" b="0" i="1" smtClean="0">
                                        <a:latin typeface="Cambria Math"/>
                                        <a:ea typeface="ＭＳ Ｐゴシック" pitchFamily="50" charset="-128"/>
                                      </a:rPr>
                                      <m:t>,</m:t>
                                    </m:r>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𝑖</m:t>
                                        </m:r>
                                      </m:e>
                                      <m:sub>
                                        <m:r>
                                          <a:rPr lang="en-US" altLang="ja-JP" b="0" i="1" smtClean="0">
                                            <a:latin typeface="Cambria Math"/>
                                            <a:ea typeface="ＭＳ Ｐゴシック" pitchFamily="50" charset="-128"/>
                                          </a:rPr>
                                          <m:t>2</m:t>
                                        </m:r>
                                      </m:sub>
                                    </m:sSub>
                                  </m:sub>
                                </m:sSub>
                              </m:den>
                            </m:f>
                            <m:r>
                              <a:rPr lang="en-US" altLang="ja-JP" b="0" i="1" smtClean="0">
                                <a:latin typeface="Cambria Math"/>
                                <a:ea typeface="ＭＳ Ｐゴシック" pitchFamily="50" charset="-128"/>
                              </a:rPr>
                              <m:t> </m:t>
                            </m:r>
                            <m:d>
                              <m:dPr>
                                <m:ctrlPr>
                                  <a:rPr lang="en-US" altLang="ja-JP" i="1" smtClean="0">
                                    <a:latin typeface="Cambria Math"/>
                                    <a:ea typeface="ＭＳ Ｐゴシック" pitchFamily="50" charset="-128"/>
                                  </a:rPr>
                                </m:ctrlPr>
                              </m:dPr>
                              <m:e>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𝑞</m:t>
                                    </m:r>
                                  </m:e>
                                  <m:sub>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𝑖</m:t>
                                        </m:r>
                                      </m:e>
                                      <m:sub>
                                        <m:r>
                                          <a:rPr lang="en-US" altLang="ja-JP" b="0" i="1" smtClean="0">
                                            <a:latin typeface="Cambria Math"/>
                                            <a:ea typeface="ＭＳ Ｐゴシック" pitchFamily="50" charset="-128"/>
                                          </a:rPr>
                                          <m:t>1</m:t>
                                        </m:r>
                                      </m:sub>
                                    </m:sSub>
                                    <m:r>
                                      <a:rPr lang="en-US" altLang="ja-JP" b="0" i="1" smtClean="0">
                                        <a:latin typeface="Cambria Math"/>
                                        <a:ea typeface="ＭＳ Ｐゴシック" pitchFamily="50" charset="-128"/>
                                      </a:rPr>
                                      <m:t>,</m:t>
                                    </m:r>
                                    <m:sSub>
                                      <m:sSubPr>
                                        <m:ctrlPr>
                                          <a:rPr lang="en-US" altLang="ja-JP" i="1" smtClean="0">
                                            <a:latin typeface="Cambria Math"/>
                                            <a:ea typeface="ＭＳ Ｐゴシック" pitchFamily="50" charset="-128"/>
                                          </a:rPr>
                                        </m:ctrlPr>
                                      </m:sSubPr>
                                      <m:e>
                                        <m:r>
                                          <a:rPr lang="en-US" altLang="ja-JP" b="0" i="1" smtClean="0">
                                            <a:latin typeface="Cambria Math"/>
                                            <a:ea typeface="ＭＳ Ｐゴシック" pitchFamily="50" charset="-128"/>
                                          </a:rPr>
                                          <m:t>𝑖</m:t>
                                        </m:r>
                                      </m:e>
                                      <m:sub>
                                        <m:r>
                                          <a:rPr lang="en-US" altLang="ja-JP" b="0" i="1" smtClean="0">
                                            <a:latin typeface="Cambria Math"/>
                                            <a:ea typeface="ＭＳ Ｐゴシック" pitchFamily="50" charset="-128"/>
                                          </a:rPr>
                                          <m:t>2</m:t>
                                        </m:r>
                                      </m:sub>
                                    </m:sSub>
                                  </m:sub>
                                </m:sSub>
                                <m:r>
                                  <a:rPr lang="en-US" altLang="ja-JP" i="1" smtClean="0">
                                    <a:latin typeface="Cambria Math"/>
                                    <a:ea typeface="Cambria Math"/>
                                  </a:rPr>
                                  <m:t>≤</m:t>
                                </m:r>
                                <m:r>
                                  <a:rPr lang="en-US" altLang="ja-JP" b="0" i="1" smtClean="0">
                                    <a:latin typeface="Cambria Math"/>
                                    <a:ea typeface="Cambria Math"/>
                                  </a:rPr>
                                  <m:t>𝑄</m:t>
                                </m:r>
                              </m:e>
                            </m:d>
                          </m:e>
                          <m:e>
                            <m:r>
                              <a:rPr lang="en-US" altLang="ja-JP" i="1">
                                <a:latin typeface="Cambria Math"/>
                                <a:ea typeface="ＭＳ Ｐゴシック" pitchFamily="50" charset="-128"/>
                              </a:rPr>
                              <m:t>&amp;</m:t>
                            </m:r>
                            <m:r>
                              <a:rPr lang="ja-JP" altLang="en-US" b="0" i="1" smtClean="0">
                                <a:latin typeface="Cambria Math"/>
                                <a:ea typeface="ＭＳ Ｐゴシック" pitchFamily="50" charset="-128"/>
                              </a:rPr>
                              <m:t>　</m:t>
                            </m:r>
                            <m:r>
                              <a:rPr lang="en-US" altLang="ja-JP" b="0" i="1" smtClean="0">
                                <a:latin typeface="Cambria Math"/>
                                <a:ea typeface="ＭＳ Ｐゴシック" pitchFamily="50" charset="-128"/>
                              </a:rPr>
                              <m:t>0</m:t>
                            </m:r>
                            <m:r>
                              <a:rPr lang="ja-JP" altLang="en-US" b="0" i="1" smtClean="0">
                                <a:latin typeface="Cambria Math"/>
                                <a:ea typeface="ＭＳ Ｐゴシック" pitchFamily="50" charset="-128"/>
                              </a:rPr>
                              <m:t>　　　</m:t>
                            </m:r>
                            <m:d>
                              <m:dPr>
                                <m:ctrlPr>
                                  <a:rPr lang="en-US" altLang="ja-JP" b="0" i="1" smtClean="0">
                                    <a:latin typeface="Cambria Math"/>
                                    <a:ea typeface="ＭＳ Ｐゴシック" pitchFamily="50" charset="-128"/>
                                  </a:rPr>
                                </m:ctrlPr>
                              </m:dPr>
                              <m:e>
                                <m:sSub>
                                  <m:sSubPr>
                                    <m:ctrlPr>
                                      <a:rPr lang="en-US" altLang="ja-JP" b="0" i="1" smtClean="0">
                                        <a:latin typeface="Cambria Math"/>
                                        <a:ea typeface="ＭＳ Ｐゴシック" pitchFamily="50" charset="-128"/>
                                      </a:rPr>
                                    </m:ctrlPr>
                                  </m:sSubPr>
                                  <m:e>
                                    <m:r>
                                      <a:rPr lang="en-US" altLang="ja-JP" b="0" i="1" smtClean="0">
                                        <a:latin typeface="Cambria Math"/>
                                        <a:ea typeface="ＭＳ Ｐゴシック" pitchFamily="50" charset="-128"/>
                                      </a:rPr>
                                      <m:t>𝑞</m:t>
                                    </m:r>
                                  </m:e>
                                  <m:sub>
                                    <m:sSub>
                                      <m:sSubPr>
                                        <m:ctrlPr>
                                          <a:rPr lang="en-US" altLang="ja-JP" b="0" i="1" smtClean="0">
                                            <a:latin typeface="Cambria Math"/>
                                            <a:ea typeface="ＭＳ Ｐゴシック" pitchFamily="50" charset="-128"/>
                                          </a:rPr>
                                        </m:ctrlPr>
                                      </m:sSubPr>
                                      <m:e>
                                        <m:r>
                                          <a:rPr lang="en-US" altLang="ja-JP" b="0" i="1" smtClean="0">
                                            <a:latin typeface="Cambria Math"/>
                                            <a:ea typeface="ＭＳ Ｐゴシック" pitchFamily="50" charset="-128"/>
                                          </a:rPr>
                                          <m:t>𝑖</m:t>
                                        </m:r>
                                      </m:e>
                                      <m:sub>
                                        <m:r>
                                          <a:rPr lang="en-US" altLang="ja-JP" b="0" i="1" smtClean="0">
                                            <a:latin typeface="Cambria Math"/>
                                            <a:ea typeface="ＭＳ Ｐゴシック" pitchFamily="50" charset="-128"/>
                                          </a:rPr>
                                          <m:t>1</m:t>
                                        </m:r>
                                      </m:sub>
                                    </m:sSub>
                                    <m:r>
                                      <a:rPr lang="en-US" altLang="ja-JP" b="0" i="1" smtClean="0">
                                        <a:latin typeface="Cambria Math"/>
                                        <a:ea typeface="ＭＳ Ｐゴシック" pitchFamily="50" charset="-128"/>
                                      </a:rPr>
                                      <m:t>,</m:t>
                                    </m:r>
                                    <m:sSub>
                                      <m:sSubPr>
                                        <m:ctrlPr>
                                          <a:rPr lang="en-US" altLang="ja-JP" b="0" i="1" smtClean="0">
                                            <a:latin typeface="Cambria Math"/>
                                            <a:ea typeface="ＭＳ Ｐゴシック" pitchFamily="50" charset="-128"/>
                                          </a:rPr>
                                        </m:ctrlPr>
                                      </m:sSubPr>
                                      <m:e>
                                        <m:r>
                                          <a:rPr lang="en-US" altLang="ja-JP" b="0" i="1" smtClean="0">
                                            <a:latin typeface="Cambria Math"/>
                                            <a:ea typeface="ＭＳ Ｐゴシック" pitchFamily="50" charset="-128"/>
                                          </a:rPr>
                                          <m:t>𝑖</m:t>
                                        </m:r>
                                      </m:e>
                                      <m:sub>
                                        <m:r>
                                          <a:rPr lang="en-US" altLang="ja-JP" b="0" i="1" smtClean="0">
                                            <a:latin typeface="Cambria Math"/>
                                            <a:ea typeface="ＭＳ Ｐゴシック" pitchFamily="50" charset="-128"/>
                                          </a:rPr>
                                          <m:t>2</m:t>
                                        </m:r>
                                      </m:sub>
                                    </m:sSub>
                                  </m:sub>
                                </m:sSub>
                                <m:r>
                                  <a:rPr lang="en-US" altLang="ja-JP" i="1" smtClean="0">
                                    <a:latin typeface="Cambria Math"/>
                                    <a:ea typeface="Cambria Math"/>
                                  </a:rPr>
                                  <m:t>&gt;</m:t>
                                </m:r>
                                <m:r>
                                  <a:rPr lang="en-US" altLang="ja-JP" i="1">
                                    <a:latin typeface="Cambria Math"/>
                                    <a:ea typeface="Cambria Math"/>
                                  </a:rPr>
                                  <m:t>𝑄</m:t>
                                </m:r>
                              </m:e>
                            </m:d>
                          </m:e>
                        </m:eqArr>
                      </m:e>
                    </m:d>
                    <m:r>
                      <a:rPr lang="en-US" altLang="ja-JP" b="0" i="1" smtClean="0">
                        <a:latin typeface="Cambria Math"/>
                        <a:ea typeface="Cambria Math"/>
                      </a:rPr>
                      <m:t>⋯(1)</m:t>
                    </m:r>
                  </m:oMath>
                </a14:m>
                <a:endParaRPr kumimoji="1" lang="en-US" altLang="ja-JP"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𝑝</m:t>
                        </m:r>
                      </m:e>
                      <m:sub>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1</m:t>
                            </m:r>
                          </m:sub>
                        </m:sSub>
                        <m:r>
                          <a:rPr kumimoji="1" lang="en-US" altLang="ja-JP" b="0" i="1" smtClean="0">
                            <a:latin typeface="Cambria Math"/>
                            <a:ea typeface="ＭＳ Ｐゴシック" pitchFamily="50" charset="-128"/>
                          </a:rPr>
                          <m:t>,</m:t>
                        </m:r>
                        <m:sSub>
                          <m:sSubPr>
                            <m:ctrlPr>
                              <a:rPr kumimoji="1" lang="en-US" altLang="ja-JP" b="0" i="1" smtClean="0">
                                <a:latin typeface="Cambria Math"/>
                                <a:ea typeface="ＭＳ Ｐゴシック" pitchFamily="50" charset="-128"/>
                              </a:rPr>
                            </m:ctrlPr>
                          </m:sSubPr>
                          <m:e>
                            <m:r>
                              <a:rPr kumimoji="1" lang="en-US" altLang="ja-JP" b="0" i="1" smtClean="0">
                                <a:latin typeface="Cambria Math"/>
                                <a:ea typeface="ＭＳ Ｐゴシック" pitchFamily="50" charset="-128"/>
                              </a:rPr>
                              <m:t>𝑖</m:t>
                            </m:r>
                          </m:e>
                          <m:sub>
                            <m:r>
                              <a:rPr kumimoji="1" lang="en-US" altLang="ja-JP" b="0" i="1" smtClean="0">
                                <a:latin typeface="Cambria Math"/>
                                <a:ea typeface="ＭＳ Ｐゴシック" pitchFamily="50" charset="-128"/>
                              </a:rPr>
                              <m:t>2</m:t>
                            </m:r>
                          </m:sub>
                        </m:sSub>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𝑝</m:t>
                        </m:r>
                      </m:e>
                      <m:sub>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1</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2</m:t>
                            </m:r>
                          </m:sub>
                        </m:sSub>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𝑢</m:t>
                        </m:r>
                      </m:e>
                      <m:sub>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1</m:t>
                            </m:r>
                          </m:sub>
                        </m:sSub>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𝑖</m:t>
                            </m:r>
                          </m:e>
                          <m:sub>
                            <m:r>
                              <a:rPr kumimoji="1" lang="en-US" altLang="ja-JP" b="0" i="1" smtClean="0">
                                <a:latin typeface="Cambria Math"/>
                                <a:ea typeface="Cambria Math"/>
                              </a:rPr>
                              <m:t>2</m:t>
                            </m:r>
                          </m:sub>
                        </m:sSub>
                      </m:sub>
                    </m:sSub>
                    <m:r>
                      <a:rPr kumimoji="1" lang="en-US" altLang="ja-JP" b="0" i="1" smtClean="0">
                        <a:latin typeface="Cambria Math"/>
                        <a:ea typeface="Cambria Math"/>
                      </a:rPr>
                      <m:t>⋯(2)</m:t>
                    </m:r>
                  </m:oMath>
                </a14:m>
                <a:endParaRPr kumimoji="1" lang="en-US" altLang="ja-JP" dirty="0" smtClean="0">
                  <a:latin typeface="ＭＳ Ｐゴシック" pitchFamily="50" charset="-128"/>
                  <a:ea typeface="ＭＳ Ｐゴシック" pitchFamily="50" charset="-128"/>
                </a:endParaRPr>
              </a:p>
              <a:p>
                <a:pPr marL="0" indent="0">
                  <a:buNone/>
                </a:pP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b="0" i="1">
                            <a:latin typeface="Cambria Math"/>
                            <a:ea typeface="ＭＳ Ｐゴシック" pitchFamily="50" charset="-128"/>
                          </a:rPr>
                          <m:t>𝑀</m:t>
                        </m:r>
                      </m:e>
                      <m:sub>
                        <m:r>
                          <a:rPr lang="en-US" altLang="ja-JP" sz="1800" i="1">
                            <a:latin typeface="Cambria Math"/>
                            <a:ea typeface="ＭＳ Ｐゴシック" pitchFamily="50" charset="-128"/>
                          </a:rPr>
                          <m:t>𝑡</m:t>
                        </m:r>
                      </m:sub>
                    </m:sSub>
                  </m:oMath>
                </a14:m>
                <a:r>
                  <a:rPr kumimoji="1" lang="ja-JP" altLang="en-US" sz="1800" dirty="0" smtClean="0">
                    <a:latin typeface="ＭＳ Ｐゴシック" pitchFamily="50" charset="-128"/>
                    <a:ea typeface="ＭＳ Ｐゴシック" pitchFamily="50" charset="-128"/>
                  </a:rPr>
                  <a:t>：現在の状態</a:t>
                </a:r>
                <a:r>
                  <a:rPr lang="ja-JP" altLang="en-US" sz="1800" dirty="0" smtClean="0">
                    <a:latin typeface="ＭＳ Ｐゴシック" pitchFamily="50" charset="-128"/>
                    <a:ea typeface="ＭＳ Ｐゴシック" pitchFamily="50" charset="-128"/>
                  </a:rPr>
                  <a:t>点</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𝑢</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m:t>
                            </m:r>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：加算頻度の値</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𝑝</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：加算対象セルが持つ選択頻度値</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r>
                      <a:rPr lang="en-US" altLang="ja-JP" sz="1800" i="1">
                        <a:latin typeface="Cambria Math"/>
                        <a:ea typeface="Cambria Math"/>
                      </a:rPr>
                      <m:t>𝑄</m:t>
                    </m:r>
                  </m:oMath>
                </a14:m>
                <a:r>
                  <a:rPr kumimoji="1" lang="ja-JP" altLang="en-US" sz="1800" dirty="0" smtClean="0">
                    <a:latin typeface="ＭＳ Ｐゴシック" pitchFamily="50" charset="-128"/>
                    <a:ea typeface="ＭＳ Ｐゴシック" pitchFamily="50" charset="-128"/>
                  </a:rPr>
                  <a:t>：選択頻度加算範囲半径</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𝑞</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a:t>
                </a:r>
                <a14:m>
                  <m:oMath xmlns:m="http://schemas.openxmlformats.org/officeDocument/2006/math">
                    <m:sSub>
                      <m:sSubPr>
                        <m:ctrlPr>
                          <a:rPr lang="en-US" altLang="ja-JP" sz="1800" i="1">
                            <a:latin typeface="Cambria Math"/>
                            <a:ea typeface="ＭＳ Ｐゴシック" pitchFamily="50" charset="-128"/>
                          </a:rPr>
                        </m:ctrlPr>
                      </m:sSubPr>
                      <m:e>
                        <m:r>
                          <a:rPr lang="en-US" altLang="ja-JP" sz="1800" b="1" i="1">
                            <a:latin typeface="Cambria Math"/>
                            <a:ea typeface="ＭＳ Ｐゴシック" pitchFamily="50" charset="-128"/>
                          </a:rPr>
                          <m:t>𝑴</m:t>
                        </m:r>
                      </m:e>
                      <m:sub>
                        <m:r>
                          <a:rPr lang="en-US" altLang="ja-JP" sz="1800" i="1">
                            <a:latin typeface="Cambria Math"/>
                            <a:ea typeface="ＭＳ Ｐゴシック" pitchFamily="50" charset="-128"/>
                          </a:rPr>
                          <m:t>𝑡</m:t>
                        </m:r>
                      </m:sub>
                    </m:sSub>
                    <m:r>
                      <a:rPr lang="ja-JP" altLang="en-US" sz="1800" b="0" i="1" smtClean="0">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𝑢</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m:t>
                            </m:r>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kumimoji="1" lang="ja-JP" altLang="en-US" sz="1800" dirty="0" smtClean="0">
                    <a:latin typeface="ＭＳ Ｐゴシック" pitchFamily="50" charset="-128"/>
                    <a:ea typeface="ＭＳ Ｐゴシック" pitchFamily="50" charset="-128"/>
                  </a:rPr>
                  <a:t>間の</a:t>
                </a:r>
                <a:r>
                  <a:rPr lang="ja-JP" altLang="en-US" sz="1800" dirty="0" smtClean="0">
                    <a:latin typeface="ＭＳ Ｐゴシック" pitchFamily="50" charset="-128"/>
                    <a:ea typeface="ＭＳ Ｐゴシック" pitchFamily="50" charset="-128"/>
                  </a:rPr>
                  <a:t>知識空間</a:t>
                </a:r>
                <a:r>
                  <a:rPr lang="ja-JP" altLang="en-US" sz="1800" dirty="0">
                    <a:latin typeface="ＭＳ Ｐゴシック" pitchFamily="50" charset="-128"/>
                    <a:ea typeface="ＭＳ Ｐゴシック" pitchFamily="50" charset="-128"/>
                  </a:rPr>
                  <a:t>上</a:t>
                </a:r>
                <a:r>
                  <a:rPr kumimoji="1" lang="ja-JP" altLang="en-US" sz="1800" dirty="0" smtClean="0">
                    <a:latin typeface="ＭＳ Ｐゴシック" pitchFamily="50" charset="-128"/>
                    <a:ea typeface="ＭＳ Ｐゴシック" pitchFamily="50" charset="-128"/>
                  </a:rPr>
                  <a:t>距離</a:t>
                </a:r>
                <a:endParaRPr kumimoji="1"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kumimoji="1" lang="en-US" altLang="ja-JP" sz="1800" i="1" smtClean="0">
                            <a:latin typeface="Cambria Math"/>
                            <a:ea typeface="ＭＳ Ｐゴシック" pitchFamily="50" charset="-128"/>
                          </a:rPr>
                        </m:ctrlPr>
                      </m:sSubPr>
                      <m:e>
                        <m:r>
                          <a:rPr kumimoji="1" lang="en-US" altLang="ja-JP" sz="1800" b="0" i="1" smtClean="0">
                            <a:latin typeface="Cambria Math"/>
                            <a:ea typeface="ＭＳ Ｐゴシック" pitchFamily="50" charset="-128"/>
                          </a:rPr>
                          <m:t>𝑖</m:t>
                        </m:r>
                      </m:e>
                      <m:sub>
                        <m:r>
                          <a:rPr kumimoji="1" lang="en-US" altLang="ja-JP" sz="1800" b="0" i="1" smtClean="0">
                            <a:latin typeface="Cambria Math"/>
                            <a:ea typeface="ＭＳ Ｐゴシック" pitchFamily="50" charset="-128"/>
                          </a:rPr>
                          <m:t>1</m:t>
                        </m:r>
                      </m:sub>
                    </m:sSub>
                    <m:r>
                      <a:rPr kumimoji="1" lang="en-US" altLang="ja-JP" sz="1800" b="0" i="1" smtClean="0">
                        <a:latin typeface="Cambria Math"/>
                        <a:ea typeface="ＭＳ Ｐゴシック" pitchFamily="50" charset="-128"/>
                      </a:rPr>
                      <m:t>,</m:t>
                    </m:r>
                    <m:sSub>
                      <m:sSubPr>
                        <m:ctrlPr>
                          <a:rPr kumimoji="1" lang="en-US" altLang="ja-JP" sz="1800" b="0" i="1" smtClean="0">
                            <a:latin typeface="Cambria Math"/>
                            <a:ea typeface="ＭＳ Ｐゴシック" pitchFamily="50" charset="-128"/>
                          </a:rPr>
                        </m:ctrlPr>
                      </m:sSubPr>
                      <m:e>
                        <m:r>
                          <a:rPr kumimoji="1" lang="en-US" altLang="ja-JP" sz="1800" b="0" i="1" smtClean="0">
                            <a:latin typeface="Cambria Math"/>
                            <a:ea typeface="ＭＳ Ｐゴシック" pitchFamily="50" charset="-128"/>
                          </a:rPr>
                          <m:t>𝑖</m:t>
                        </m:r>
                      </m:e>
                      <m:sub>
                        <m:r>
                          <a:rPr kumimoji="1" lang="en-US" altLang="ja-JP" sz="1800" b="0" i="1" smtClean="0">
                            <a:latin typeface="Cambria Math"/>
                            <a:ea typeface="ＭＳ Ｐゴシック" pitchFamily="50" charset="-128"/>
                          </a:rPr>
                          <m:t>2</m:t>
                        </m:r>
                      </m:sub>
                    </m:sSub>
                  </m:oMath>
                </a14:m>
                <a:r>
                  <a:rPr kumimoji="1" lang="ja-JP" altLang="en-US" sz="1800" dirty="0" smtClean="0">
                    <a:latin typeface="ＭＳ Ｐゴシック" pitchFamily="50" charset="-128"/>
                    <a:ea typeface="ＭＳ Ｐゴシック" pitchFamily="50" charset="-128"/>
                  </a:rPr>
                  <a:t>：状態軸</a:t>
                </a:r>
                <a14:m>
                  <m:oMath xmlns:m="http://schemas.openxmlformats.org/officeDocument/2006/math">
                    <m:sSub>
                      <m:sSubPr>
                        <m:ctrlPr>
                          <a:rPr lang="en-US" altLang="ja-JP" sz="1800" i="1">
                            <a:latin typeface="Cambria Math"/>
                          </a:rPr>
                        </m:ctrlPr>
                      </m:sSubPr>
                      <m:e>
                        <m:r>
                          <a:rPr lang="en-US" altLang="ja-JP" sz="1800" i="1">
                            <a:latin typeface="Cambria Math"/>
                          </a:rPr>
                          <m:t>𝑠</m:t>
                        </m:r>
                      </m:e>
                      <m:sub>
                        <m:r>
                          <a:rPr lang="en-US" altLang="ja-JP" sz="1800" i="1">
                            <a:latin typeface="Cambria Math"/>
                          </a:rPr>
                          <m:t>1</m:t>
                        </m:r>
                      </m:sub>
                    </m:sSub>
                    <m:r>
                      <a:rPr lang="en-US" altLang="ja-JP" sz="1800" b="0" i="1" smtClean="0">
                        <a:latin typeface="Cambria Math"/>
                      </a:rPr>
                      <m:t>,</m:t>
                    </m:r>
                  </m:oMath>
                </a14:m>
                <a:r>
                  <a:rPr lang="en-US" altLang="ja-JP" sz="1800" dirty="0"/>
                  <a:t> </a:t>
                </a:r>
                <a14:m>
                  <m:oMath xmlns:m="http://schemas.openxmlformats.org/officeDocument/2006/math">
                    <m:sSub>
                      <m:sSubPr>
                        <m:ctrlPr>
                          <a:rPr lang="en-US" altLang="ja-JP" sz="1800" i="1">
                            <a:latin typeface="Cambria Math"/>
                          </a:rPr>
                        </m:ctrlPr>
                      </m:sSubPr>
                      <m:e>
                        <m:acc>
                          <m:accPr>
                            <m:chr m:val="̇"/>
                            <m:ctrlPr>
                              <a:rPr lang="en-US" altLang="ja-JP" sz="1800" i="1">
                                <a:latin typeface="Cambria Math"/>
                              </a:rPr>
                            </m:ctrlPr>
                          </m:accPr>
                          <m:e>
                            <m:r>
                              <a:rPr lang="en-US" altLang="ja-JP" sz="1800" i="1">
                                <a:latin typeface="Cambria Math"/>
                              </a:rPr>
                              <m:t>𝑠</m:t>
                            </m:r>
                          </m:e>
                        </m:acc>
                      </m:e>
                      <m:sub>
                        <m:r>
                          <a:rPr lang="en-US" altLang="ja-JP" sz="1800" i="1">
                            <a:latin typeface="Cambria Math"/>
                          </a:rPr>
                          <m:t>1</m:t>
                        </m:r>
                      </m:sub>
                    </m:sSub>
                  </m:oMath>
                </a14:m>
                <a:r>
                  <a:rPr kumimoji="1" lang="ja-JP" altLang="en-US" sz="1800" dirty="0" smtClean="0">
                    <a:latin typeface="ＭＳ Ｐゴシック" pitchFamily="50" charset="-128"/>
                    <a:ea typeface="ＭＳ Ｐゴシック" pitchFamily="50" charset="-128"/>
                  </a:rPr>
                  <a:t>のセル番号</a:t>
                </a:r>
                <a:endParaRPr kumimoji="1" lang="en-US" altLang="ja-JP" sz="1800" dirty="0" smtClean="0">
                  <a:latin typeface="ＭＳ Ｐゴシック" pitchFamily="50" charset="-128"/>
                  <a:ea typeface="ＭＳ Ｐゴシック" pitchFamily="50" charset="-128"/>
                </a:endParaRPr>
              </a:p>
              <a:p>
                <a:pPr marL="0" indent="0">
                  <a:buNone/>
                </a:pPr>
                <a:endParaRPr lang="en-US" altLang="ja-JP" dirty="0" smtClean="0">
                  <a:latin typeface="ＭＳ Ｐゴシック" pitchFamily="50" charset="-128"/>
                  <a:ea typeface="ＭＳ Ｐゴシック" pitchFamily="50" charset="-128"/>
                </a:endParaRPr>
              </a:p>
              <a:p>
                <a:pPr marL="0" indent="0">
                  <a:buNone/>
                </a:pPr>
                <a:endParaRPr kumimoji="1" lang="ja-JP" altLang="en-US" dirty="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55576" y="1268761"/>
                <a:ext cx="5274288" cy="4837132"/>
              </a:xfrm>
              <a:blipFill rotWithShape="1">
                <a:blip r:embed="rId18"/>
                <a:stretch>
                  <a:fillRect l="-16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29252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動作生成部のプロセス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1340768"/>
            <a:ext cx="7543800" cy="4680520"/>
          </a:xfrm>
        </p:spPr>
        <p:txBody>
          <a:bodyPr>
            <a:noAutofit/>
          </a:bodyPr>
          <a:lstStyle/>
          <a:p>
            <a:r>
              <a:rPr lang="ja-JP" altLang="en-US" sz="2800" dirty="0" smtClean="0">
                <a:latin typeface="ＭＳ Ｐゴシック" pitchFamily="50" charset="-128"/>
                <a:ea typeface="ＭＳ Ｐゴシック" pitchFamily="50" charset="-128"/>
              </a:rPr>
              <a:t>知識空間内で</a:t>
            </a:r>
            <a:r>
              <a:rPr kumimoji="1" lang="ja-JP" altLang="en-US" sz="2800" dirty="0" smtClean="0">
                <a:latin typeface="ＭＳ Ｐゴシック" pitchFamily="50" charset="-128"/>
                <a:ea typeface="ＭＳ Ｐゴシック" pitchFamily="50" charset="-128"/>
              </a:rPr>
              <a:t>仮想球</a:t>
            </a:r>
            <a:r>
              <a:rPr lang="ja-JP" altLang="en-US" sz="2800" dirty="0">
                <a:latin typeface="ＭＳ Ｐゴシック" pitchFamily="50" charset="-128"/>
                <a:ea typeface="ＭＳ Ｐゴシック" pitchFamily="50" charset="-128"/>
              </a:rPr>
              <a:t>を</a:t>
            </a:r>
            <a:r>
              <a:rPr kumimoji="1" lang="ja-JP" altLang="en-US" sz="2800" dirty="0" smtClean="0">
                <a:latin typeface="ＭＳ Ｐゴシック" pitchFamily="50" charset="-128"/>
                <a:ea typeface="ＭＳ Ｐゴシック" pitchFamily="50" charset="-128"/>
              </a:rPr>
              <a:t>運動させ，仮想球の次状態を</a:t>
            </a:r>
            <a:r>
              <a:rPr lang="ja-JP" altLang="en-US" sz="2800" dirty="0">
                <a:latin typeface="ＭＳ Ｐゴシック" pitchFamily="50" charset="-128"/>
                <a:ea typeface="ＭＳ Ｐゴシック" pitchFamily="50" charset="-128"/>
              </a:rPr>
              <a:t>ロボット</a:t>
            </a:r>
            <a:r>
              <a:rPr lang="ja-JP" altLang="en-US" sz="2800" dirty="0" smtClean="0">
                <a:latin typeface="ＭＳ Ｐゴシック" pitchFamily="50" charset="-128"/>
                <a:ea typeface="ＭＳ Ｐゴシック" pitchFamily="50" charset="-128"/>
              </a:rPr>
              <a:t>の次状態として</a:t>
            </a:r>
            <a:r>
              <a:rPr kumimoji="1" lang="ja-JP" altLang="en-US" sz="2800" dirty="0" smtClean="0">
                <a:latin typeface="ＭＳ Ｐゴシック" pitchFamily="50" charset="-128"/>
                <a:ea typeface="ＭＳ Ｐゴシック" pitchFamily="50" charset="-128"/>
              </a:rPr>
              <a:t>出力する</a:t>
            </a:r>
            <a:endParaRPr kumimoji="1" lang="en-US" altLang="ja-JP" sz="2800" dirty="0" smtClean="0">
              <a:latin typeface="ＭＳ Ｐゴシック" pitchFamily="50" charset="-128"/>
              <a:ea typeface="ＭＳ Ｐゴシック" pitchFamily="50" charset="-128"/>
            </a:endParaRPr>
          </a:p>
          <a:p>
            <a:endParaRPr kumimoji="1" lang="en-US" altLang="ja-JP" sz="2800" dirty="0" smtClean="0">
              <a:latin typeface="ＭＳ Ｐゴシック" pitchFamily="50" charset="-128"/>
              <a:ea typeface="ＭＳ Ｐゴシック" pitchFamily="50" charset="-128"/>
            </a:endParaRPr>
          </a:p>
          <a:p>
            <a:r>
              <a:rPr lang="en-US" altLang="ja-JP" sz="2800" dirty="0" smtClean="0">
                <a:latin typeface="ＭＳ Ｐゴシック" pitchFamily="50" charset="-128"/>
                <a:ea typeface="ＭＳ Ｐゴシック" pitchFamily="50" charset="-128"/>
              </a:rPr>
              <a:t>Motion Space</a:t>
            </a:r>
            <a:r>
              <a:rPr lang="ja-JP" altLang="en-US" sz="2800" dirty="0" smtClean="0">
                <a:latin typeface="ＭＳ Ｐゴシック" pitchFamily="50" charset="-128"/>
                <a:ea typeface="ＭＳ Ｐゴシック" pitchFamily="50" charset="-128"/>
              </a:rPr>
              <a:t>上の仮想球の次状態は実際の次状態の入力が行われたとき位置を修正する</a:t>
            </a:r>
            <a:endParaRPr lang="en-US" altLang="ja-JP" sz="2800" dirty="0" smtClean="0">
              <a:latin typeface="ＭＳ Ｐゴシック" pitchFamily="50" charset="-128"/>
              <a:ea typeface="ＭＳ Ｐゴシック" pitchFamily="50" charset="-128"/>
            </a:endParaRPr>
          </a:p>
          <a:p>
            <a:endParaRPr lang="en-US" altLang="ja-JP" sz="2800" dirty="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位置修正によって実際の状態を考慮し，仮想球の運動で徐々に次状態の動きに近づけることで無理な動作を生成しない．</a:t>
            </a:r>
            <a:endParaRPr lang="en-US" altLang="ja-JP" sz="2800" dirty="0" smtClean="0">
              <a:latin typeface="ＭＳ Ｐゴシック" pitchFamily="50" charset="-128"/>
              <a:ea typeface="ＭＳ Ｐゴシック" pitchFamily="50" charset="-128"/>
            </a:endParaRPr>
          </a:p>
          <a:p>
            <a:endParaRPr kumimoji="1" lang="ja-JP" altLang="en-US" sz="28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179966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仮想球運動の計算１</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3348" y="1108289"/>
                <a:ext cx="7769091" cy="2247086"/>
              </a:xfrm>
            </p:spPr>
            <p:txBody>
              <a:bodyPr>
                <a:noAutofit/>
              </a:bodyPr>
              <a:lstStyle/>
              <a:p>
                <a:r>
                  <a:rPr kumimoji="1" lang="ja-JP" altLang="en-US" dirty="0" smtClean="0">
                    <a:latin typeface="ＭＳ Ｐゴシック" pitchFamily="50" charset="-128"/>
                    <a:ea typeface="ＭＳ Ｐゴシック" pitchFamily="50" charset="-128"/>
                  </a:rPr>
                  <a:t>取得した時刻</a:t>
                </a:r>
                <a14:m>
                  <m:oMath xmlns:m="http://schemas.openxmlformats.org/officeDocument/2006/math">
                    <m:r>
                      <a:rPr kumimoji="1" lang="en-US" altLang="ja-JP" i="1" dirty="0" smtClean="0">
                        <a:latin typeface="Cambria Math"/>
                        <a:ea typeface="ＭＳ Ｐゴシック" pitchFamily="50" charset="-128"/>
                      </a:rPr>
                      <m:t>𝑡</m:t>
                    </m:r>
                  </m:oMath>
                </a14:m>
                <a:r>
                  <a:rPr kumimoji="1" lang="ja-JP" altLang="en-US" dirty="0" smtClean="0">
                    <a:latin typeface="ＭＳ Ｐゴシック" pitchFamily="50" charset="-128"/>
                    <a:ea typeface="ＭＳ Ｐゴシック" pitchFamily="50" charset="-128"/>
                  </a:rPr>
                  <a:t>の</a:t>
                </a:r>
                <a:r>
                  <a:rPr lang="ja-JP" altLang="en-US" dirty="0">
                    <a:latin typeface="ＭＳ Ｐゴシック" pitchFamily="50" charset="-128"/>
                    <a:ea typeface="ＭＳ Ｐゴシック" pitchFamily="50" charset="-128"/>
                  </a:rPr>
                  <a:t>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と時刻</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b="0" dirty="0" smtClean="0">
                    <a:latin typeface="ＭＳ Ｐゴシック" pitchFamily="50" charset="-128"/>
                    <a:ea typeface="ＭＳ Ｐゴシック" pitchFamily="50" charset="-128"/>
                  </a:rPr>
                  <a:t>の状態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i="1">
                            <a:latin typeface="Cambria Math"/>
                            <a:ea typeface="Cambria Math"/>
                          </a:rPr>
                          <m:t>−1</m:t>
                        </m:r>
                      </m:sub>
                    </m:sSub>
                  </m:oMath>
                </a14:m>
                <a:r>
                  <a:rPr lang="ja-JP" altLang="en-US" b="0" dirty="0" smtClean="0">
                    <a:latin typeface="ＭＳ Ｐゴシック" pitchFamily="50" charset="-128"/>
                    <a:ea typeface="ＭＳ Ｐゴシック" pitchFamily="50" charset="-128"/>
                  </a:rPr>
                  <a:t>間のベクトル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oMath>
                </a14:m>
                <a:r>
                  <a:rPr lang="ja-JP" altLang="en-US" b="0" dirty="0" smtClean="0">
                    <a:latin typeface="ＭＳ Ｐゴシック" pitchFamily="50" charset="-128"/>
                    <a:ea typeface="ＭＳ Ｐゴシック" pitchFamily="50" charset="-128"/>
                  </a:rPr>
                  <a:t>を次状態の目安の</a:t>
                </a:r>
                <a:r>
                  <a:rPr lang="ja-JP" altLang="en-US" dirty="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b="0" dirty="0" smtClean="0">
                    <a:latin typeface="ＭＳ Ｐゴシック" pitchFamily="50" charset="-128"/>
                    <a:ea typeface="ＭＳ Ｐゴシック" pitchFamily="50" charset="-128"/>
                  </a:rPr>
                  <a:t>とする</a:t>
                </a:r>
                <a:endParaRPr lang="en-US" altLang="ja-JP" b="0" dirty="0" smtClean="0">
                  <a:latin typeface="ＭＳ Ｐゴシック" pitchFamily="50" charset="-128"/>
                  <a:ea typeface="ＭＳ Ｐゴシック" pitchFamily="50" charset="-128"/>
                </a:endParaRPr>
              </a:p>
              <a:p>
                <a:endParaRPr lang="en-US" altLang="ja-JP" b="0"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dirty="0" smtClean="0">
                    <a:latin typeface="ＭＳ Ｐゴシック" pitchFamily="50" charset="-128"/>
                    <a:ea typeface="ＭＳ Ｐゴシック" pitchFamily="50" charset="-128"/>
                  </a:rPr>
                  <a:t>を中心に展開した扇型内の最高の選択頻度を持つセルへの仮想的な引力を与え，加速度</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を求める</a:t>
                </a:r>
                <a:endParaRPr lang="en-US" altLang="ja-JP"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3348" y="1108289"/>
                <a:ext cx="7769091" cy="2247086"/>
              </a:xfrm>
              <a:blipFill rotWithShape="1">
                <a:blip r:embed="rId2"/>
                <a:stretch>
                  <a:fillRect l="-1020" r="-863" b="-1630"/>
                </a:stretch>
              </a:blipFill>
            </p:spPr>
            <p:txBody>
              <a:bodyPr/>
              <a:lstStyle/>
              <a:p>
                <a:r>
                  <a:rPr lang="ja-JP" altLang="en-US">
                    <a:noFill/>
                  </a:rPr>
                  <a:t> </a:t>
                </a:r>
              </a:p>
            </p:txBody>
          </p:sp>
        </mc:Fallback>
      </mc:AlternateContent>
      <p:graphicFrame>
        <p:nvGraphicFramePr>
          <p:cNvPr id="23" name="表 22"/>
          <p:cNvGraphicFramePr>
            <a:graphicFrameLocks noGrp="1"/>
          </p:cNvGraphicFramePr>
          <p:nvPr>
            <p:extLst>
              <p:ext uri="{D42A27DB-BD31-4B8C-83A1-F6EECF244321}">
                <p14:modId xmlns:p14="http://schemas.microsoft.com/office/powerpoint/2010/main" val="415311820"/>
              </p:ext>
            </p:extLst>
          </p:nvPr>
        </p:nvGraphicFramePr>
        <p:xfrm>
          <a:off x="1195677" y="3575460"/>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 name="右矢印 38"/>
          <p:cNvSpPr/>
          <p:nvPr/>
        </p:nvSpPr>
        <p:spPr>
          <a:xfrm>
            <a:off x="4095095" y="4401799"/>
            <a:ext cx="623589"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848151" y="3343798"/>
            <a:ext cx="2891979" cy="2788725"/>
            <a:chOff x="1056919" y="3441214"/>
            <a:chExt cx="2891979" cy="2788725"/>
          </a:xfrm>
        </p:grpSpPr>
        <p:grpSp>
          <p:nvGrpSpPr>
            <p:cNvPr id="59" name="グループ化 58"/>
            <p:cNvGrpSpPr/>
            <p:nvPr/>
          </p:nvGrpSpPr>
          <p:grpSpPr>
            <a:xfrm>
              <a:off x="1056919" y="3441214"/>
              <a:ext cx="2891979" cy="2788725"/>
              <a:chOff x="5006489" y="460734"/>
              <a:chExt cx="2891979" cy="2788725"/>
            </a:xfrm>
          </p:grpSpPr>
          <p:grpSp>
            <p:nvGrpSpPr>
              <p:cNvPr id="68" name="グループ化 67"/>
              <p:cNvGrpSpPr/>
              <p:nvPr/>
            </p:nvGrpSpPr>
            <p:grpSpPr>
              <a:xfrm>
                <a:off x="5724692" y="1108942"/>
                <a:ext cx="1563812" cy="1448633"/>
                <a:chOff x="5724692" y="1108942"/>
                <a:chExt cx="1563812" cy="1448633"/>
              </a:xfrm>
            </p:grpSpPr>
            <p:cxnSp>
              <p:nvCxnSpPr>
                <p:cNvPr id="70" name="直線矢印コネクタ 69"/>
                <p:cNvCxnSpPr/>
                <p:nvPr/>
              </p:nvCxnSpPr>
              <p:spPr>
                <a:xfrm flipV="1">
                  <a:off x="6518120" y="1108942"/>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5724692" y="1787523"/>
                  <a:ext cx="841676" cy="770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5006489" y="460734"/>
                <a:ext cx="2891979" cy="2788725"/>
                <a:chOff x="5006489" y="460734"/>
                <a:chExt cx="2891979" cy="2788725"/>
              </a:xfrm>
            </p:grpSpPr>
            <p:grpSp>
              <p:nvGrpSpPr>
                <p:cNvPr id="62" name="グループ化 61"/>
                <p:cNvGrpSpPr/>
                <p:nvPr/>
              </p:nvGrpSpPr>
              <p:grpSpPr>
                <a:xfrm>
                  <a:off x="5361454" y="460734"/>
                  <a:ext cx="2537014" cy="2788725"/>
                  <a:chOff x="755576" y="3252960"/>
                  <a:chExt cx="2537014" cy="2788725"/>
                </a:xfrm>
              </p:grpSpPr>
              <p:cxnSp>
                <p:nvCxnSpPr>
                  <p:cNvPr id="64" name="直線矢印コネクタ 63"/>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755576" y="5731344"/>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2846442" y="5672353"/>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2846442" y="5672353"/>
                        <a:ext cx="446148" cy="369332"/>
                      </a:xfrm>
                      <a:prstGeom prst="rect">
                        <a:avLst/>
                      </a:prstGeom>
                      <a:blipFill rotWithShape="1">
                        <a:blip r:embed="rId4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3" name="テキスト ボックス 62"/>
                    <p:cNvSpPr txBox="1"/>
                    <p:nvPr/>
                  </p:nvSpPr>
                  <p:spPr>
                    <a:xfrm>
                      <a:off x="5006489" y="500015"/>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006489" y="500015"/>
                      <a:ext cx="354965" cy="369332"/>
                    </a:xfrm>
                    <a:prstGeom prst="rect">
                      <a:avLst/>
                    </a:prstGeom>
                    <a:blipFill rotWithShape="1">
                      <a:blip r:embed="rId7"/>
                      <a:stretch>
                        <a:fillRect/>
                      </a:stretch>
                    </a:blipFill>
                  </p:spPr>
                  <p:txBody>
                    <a:bodyPr/>
                    <a:lstStyle/>
                    <a:p>
                      <a:r>
                        <a:rPr lang="ja-JP" altLang="en-US">
                          <a:noFill/>
                        </a:rPr>
                        <a:t> </a:t>
                      </a:r>
                    </a:p>
                  </p:txBody>
                </p:sp>
              </mc:Fallback>
            </mc:AlternateContent>
          </p:grpSp>
        </p:grpSp>
        <p:sp>
          <p:nvSpPr>
            <p:cNvPr id="87" name="円/楕円 86"/>
            <p:cNvSpPr>
              <a:spLocks noChangeAspect="1"/>
            </p:cNvSpPr>
            <p:nvPr/>
          </p:nvSpPr>
          <p:spPr>
            <a:xfrm>
              <a:off x="1764000" y="5508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2556000" y="4752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9" name="正方形/長方形 88"/>
                <p:cNvSpPr/>
                <p:nvPr/>
              </p:nvSpPr>
              <p:spPr>
                <a:xfrm>
                  <a:off x="2045226" y="5099574"/>
                  <a:ext cx="46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b="0" i="1" smtClean="0">
                                <a:latin typeface="Cambria Math"/>
                                <a:ea typeface="ＭＳ Ｐゴシック" pitchFamily="50" charset="-128"/>
                              </a:rPr>
                              <m:t>𝑡</m:t>
                            </m:r>
                          </m:sub>
                        </m:sSub>
                      </m:oMath>
                    </m:oMathPara>
                  </a14:m>
                  <a:endParaRPr lang="ja-JP" altLang="en-US"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2045226" y="5099574"/>
                  <a:ext cx="468013" cy="369332"/>
                </a:xfrm>
                <a:prstGeom prst="rect">
                  <a:avLst/>
                </a:prstGeom>
                <a:blipFill rotWithShape="1">
                  <a:blip r:embed="rId5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p:cNvSpPr/>
                <p:nvPr/>
              </p:nvSpPr>
              <p:spPr>
                <a:xfrm>
                  <a:off x="2953742" y="4314549"/>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0" name="正方形/長方形 89"/>
                <p:cNvSpPr>
                  <a:spLocks noRot="1" noChangeAspect="1" noMove="1" noResize="1" noEditPoints="1" noAdjustHandles="1" noChangeArrowheads="1" noChangeShapeType="1" noTextEdit="1"/>
                </p:cNvSpPr>
                <p:nvPr/>
              </p:nvSpPr>
              <p:spPr>
                <a:xfrm>
                  <a:off x="2953742" y="4314549"/>
                  <a:ext cx="527324" cy="369332"/>
                </a:xfrm>
                <a:prstGeom prst="rect">
                  <a:avLst/>
                </a:prstGeom>
                <a:blipFill rotWithShape="1">
                  <a:blip r:embed="rId5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テキスト ボックス 90"/>
                <p:cNvSpPr txBox="1"/>
                <p:nvPr/>
              </p:nvSpPr>
              <p:spPr>
                <a:xfrm>
                  <a:off x="2225074" y="4314549"/>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2225074" y="4314549"/>
                  <a:ext cx="513795" cy="369332"/>
                </a:xfrm>
                <a:prstGeom prst="rect">
                  <a:avLst/>
                </a:prstGeom>
                <a:blipFill rotWithShape="1">
                  <a:blip r:embed="rId5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1408419" y="503327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408419" y="5033272"/>
                  <a:ext cx="733406" cy="369332"/>
                </a:xfrm>
                <a:prstGeom prst="rect">
                  <a:avLst/>
                </a:prstGeom>
                <a:blipFill rotWithShape="1">
                  <a:blip r:embed="rId45"/>
                  <a:stretch>
                    <a:fillRect b="-1667"/>
                  </a:stretch>
                </a:blipFill>
              </p:spPr>
              <p:txBody>
                <a:bodyPr/>
                <a:lstStyle/>
                <a:p>
                  <a:r>
                    <a:rPr lang="ja-JP" altLang="en-US">
                      <a:noFill/>
                    </a:rPr>
                    <a:t> </a:t>
                  </a:r>
                </a:p>
              </p:txBody>
            </p:sp>
          </mc:Fallback>
        </mc:AlternateContent>
      </p:grpSp>
      <p:cxnSp>
        <p:nvCxnSpPr>
          <p:cNvPr id="171" name="直線コネクタ 170"/>
          <p:cNvCxnSpPr/>
          <p:nvPr/>
        </p:nvCxnSpPr>
        <p:spPr>
          <a:xfrm>
            <a:off x="1205828" y="4698051"/>
            <a:ext cx="1131645" cy="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2380606" y="4715698"/>
            <a:ext cx="0" cy="110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テキスト ボックス 179"/>
              <p:cNvSpPr txBox="1"/>
              <p:nvPr/>
            </p:nvSpPr>
            <p:spPr>
              <a:xfrm>
                <a:off x="2100786" y="5746636"/>
                <a:ext cx="559640"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sub>
                      </m:sSub>
                    </m:oMath>
                  </m:oMathPara>
                </a14:m>
                <a:endParaRPr kumimoji="1" lang="ja-JP" altLang="en-US" dirty="0"/>
              </a:p>
            </p:txBody>
          </p:sp>
        </mc:Choice>
        <mc:Fallback xmlns="">
          <p:sp>
            <p:nvSpPr>
              <p:cNvPr id="180" name="テキスト ボックス 179"/>
              <p:cNvSpPr txBox="1">
                <a:spLocks noRot="1" noChangeAspect="1" noMove="1" noResize="1" noEditPoints="1" noAdjustHandles="1" noChangeArrowheads="1" noChangeShapeType="1" noTextEdit="1"/>
              </p:cNvSpPr>
              <p:nvPr/>
            </p:nvSpPr>
            <p:spPr>
              <a:xfrm>
                <a:off x="2100786" y="5746636"/>
                <a:ext cx="559640" cy="381515"/>
              </a:xfrm>
              <a:prstGeom prst="rect">
                <a:avLst/>
              </a:prstGeom>
              <a:blipFill rotWithShape="1">
                <a:blip r:embed="rId5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1" name="正方形/長方形 180"/>
              <p:cNvSpPr/>
              <p:nvPr/>
            </p:nvSpPr>
            <p:spPr>
              <a:xfrm>
                <a:off x="745813" y="4513906"/>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181" name="正方形/長方形 180"/>
              <p:cNvSpPr>
                <a:spLocks noRot="1" noChangeAspect="1" noMove="1" noResize="1" noEditPoints="1" noAdjustHandles="1" noChangeArrowheads="1" noChangeShapeType="1" noTextEdit="1"/>
              </p:cNvSpPr>
              <p:nvPr/>
            </p:nvSpPr>
            <p:spPr>
              <a:xfrm>
                <a:off x="745813" y="4513906"/>
                <a:ext cx="559640" cy="381515"/>
              </a:xfrm>
              <a:prstGeom prst="rect">
                <a:avLst/>
              </a:prstGeom>
              <a:blipFill rotWithShape="1">
                <a:blip r:embed="rId57"/>
                <a:stretch>
                  <a:fillRect/>
                </a:stretch>
              </a:blipFill>
            </p:spPr>
            <p:txBody>
              <a:bodyPr/>
              <a:lstStyle/>
              <a:p>
                <a:r>
                  <a:rPr lang="ja-JP" altLang="en-US">
                    <a:noFill/>
                  </a:rPr>
                  <a:t> </a:t>
                </a:r>
              </a:p>
            </p:txBody>
          </p:sp>
        </mc:Fallback>
      </mc:AlternateContent>
      <p:graphicFrame>
        <p:nvGraphicFramePr>
          <p:cNvPr id="74" name="表 73"/>
          <p:cNvGraphicFramePr>
            <a:graphicFrameLocks noGrp="1"/>
          </p:cNvGraphicFramePr>
          <p:nvPr>
            <p:extLst>
              <p:ext uri="{D42A27DB-BD31-4B8C-83A1-F6EECF244321}">
                <p14:modId xmlns:p14="http://schemas.microsoft.com/office/powerpoint/2010/main" val="1383808696"/>
              </p:ext>
            </p:extLst>
          </p:nvPr>
        </p:nvGraphicFramePr>
        <p:xfrm>
          <a:off x="5351574" y="3614741"/>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5" name="グループ化 74"/>
          <p:cNvGrpSpPr/>
          <p:nvPr/>
        </p:nvGrpSpPr>
        <p:grpSpPr>
          <a:xfrm>
            <a:off x="5004048" y="3383079"/>
            <a:ext cx="2891979" cy="2788725"/>
            <a:chOff x="1056919" y="3441214"/>
            <a:chExt cx="2891979" cy="2788725"/>
          </a:xfrm>
        </p:grpSpPr>
        <p:grpSp>
          <p:nvGrpSpPr>
            <p:cNvPr id="76" name="グループ化 75"/>
            <p:cNvGrpSpPr/>
            <p:nvPr/>
          </p:nvGrpSpPr>
          <p:grpSpPr>
            <a:xfrm>
              <a:off x="1056919" y="3441214"/>
              <a:ext cx="2891979" cy="2788725"/>
              <a:chOff x="5006489" y="460734"/>
              <a:chExt cx="2891979" cy="2788725"/>
            </a:xfrm>
          </p:grpSpPr>
          <p:grpSp>
            <p:nvGrpSpPr>
              <p:cNvPr id="96" name="グループ化 95"/>
              <p:cNvGrpSpPr/>
              <p:nvPr/>
            </p:nvGrpSpPr>
            <p:grpSpPr>
              <a:xfrm>
                <a:off x="5361455" y="692696"/>
                <a:ext cx="2313330" cy="2237795"/>
                <a:chOff x="5361455" y="692696"/>
                <a:chExt cx="2313330" cy="2237795"/>
              </a:xfrm>
            </p:grpSpPr>
            <p:sp>
              <p:nvSpPr>
                <p:cNvPr id="103" name="パイ 102"/>
                <p:cNvSpPr/>
                <p:nvPr/>
              </p:nvSpPr>
              <p:spPr>
                <a:xfrm>
                  <a:off x="5361455" y="692696"/>
                  <a:ext cx="2313330" cy="2237795"/>
                </a:xfrm>
                <a:prstGeom prst="pie">
                  <a:avLst>
                    <a:gd name="adj1" fmla="val 13627267"/>
                    <a:gd name="adj2" fmla="val 27656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04" name="グループ化 103"/>
                <p:cNvGrpSpPr/>
                <p:nvPr/>
              </p:nvGrpSpPr>
              <p:grpSpPr>
                <a:xfrm>
                  <a:off x="5724692" y="1073935"/>
                  <a:ext cx="1563812" cy="1483640"/>
                  <a:chOff x="5724692" y="1073935"/>
                  <a:chExt cx="1563812" cy="1483640"/>
                </a:xfrm>
              </p:grpSpPr>
              <p:cxnSp>
                <p:nvCxnSpPr>
                  <p:cNvPr id="105" name="直線矢印コネクタ 104"/>
                  <p:cNvCxnSpPr>
                    <a:stCxn id="82" idx="4"/>
                  </p:cNvCxnSpPr>
                  <p:nvPr/>
                </p:nvCxnSpPr>
                <p:spPr>
                  <a:xfrm flipH="1" flipV="1">
                    <a:off x="6270076" y="1073935"/>
                    <a:ext cx="270932" cy="76958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6518120" y="1108942"/>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5724692" y="1787523"/>
                    <a:ext cx="841676" cy="770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nvGrpSpPr>
              <p:cNvPr id="97" name="グループ化 96"/>
              <p:cNvGrpSpPr/>
              <p:nvPr/>
            </p:nvGrpSpPr>
            <p:grpSpPr>
              <a:xfrm>
                <a:off x="5006489" y="460734"/>
                <a:ext cx="2891979" cy="2788725"/>
                <a:chOff x="5006489" y="460734"/>
                <a:chExt cx="2891979" cy="2788725"/>
              </a:xfrm>
            </p:grpSpPr>
            <p:grpSp>
              <p:nvGrpSpPr>
                <p:cNvPr id="98" name="グループ化 97"/>
                <p:cNvGrpSpPr/>
                <p:nvPr/>
              </p:nvGrpSpPr>
              <p:grpSpPr>
                <a:xfrm>
                  <a:off x="5361454" y="460734"/>
                  <a:ext cx="2537014" cy="2788725"/>
                  <a:chOff x="755576" y="3252960"/>
                  <a:chExt cx="2537014" cy="2788725"/>
                </a:xfrm>
              </p:grpSpPr>
              <p:cxnSp>
                <p:nvCxnSpPr>
                  <p:cNvPr id="100" name="直線矢印コネクタ 99"/>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755576" y="5731344"/>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テキスト ボックス 101"/>
                      <p:cNvSpPr txBox="1"/>
                      <p:nvPr/>
                    </p:nvSpPr>
                    <p:spPr>
                      <a:xfrm>
                        <a:off x="2846442" y="5672353"/>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2846442" y="5672353"/>
                        <a:ext cx="446148" cy="369332"/>
                      </a:xfrm>
                      <a:prstGeom prst="rect">
                        <a:avLst/>
                      </a:prstGeom>
                      <a:blipFill rotWithShape="1">
                        <a:blip r:embed="rId4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9" name="テキスト ボックス 98"/>
                    <p:cNvSpPr txBox="1"/>
                    <p:nvPr/>
                  </p:nvSpPr>
                  <p:spPr>
                    <a:xfrm>
                      <a:off x="5006489" y="500015"/>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006489" y="500015"/>
                      <a:ext cx="354965" cy="369332"/>
                    </a:xfrm>
                    <a:prstGeom prst="rect">
                      <a:avLst/>
                    </a:prstGeom>
                    <a:blipFill rotWithShape="1">
                      <a:blip r:embed="rId7"/>
                      <a:stretch>
                        <a:fillRect/>
                      </a:stretch>
                    </a:blipFill>
                  </p:spPr>
                  <p:txBody>
                    <a:bodyPr/>
                    <a:lstStyle/>
                    <a:p>
                      <a:r>
                        <a:rPr lang="ja-JP" altLang="en-US">
                          <a:noFill/>
                        </a:rPr>
                        <a:t> </a:t>
                      </a:r>
                    </a:p>
                  </p:txBody>
                </p:sp>
              </mc:Fallback>
            </mc:AlternateContent>
          </p:grpSp>
        </p:grpSp>
        <p:sp>
          <p:nvSpPr>
            <p:cNvPr id="80" name="円/楕円 79"/>
            <p:cNvSpPr>
              <a:spLocks noChangeAspect="1"/>
            </p:cNvSpPr>
            <p:nvPr/>
          </p:nvSpPr>
          <p:spPr>
            <a:xfrm>
              <a:off x="1764000" y="5508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a:spLocks noChangeAspect="1"/>
            </p:cNvSpPr>
            <p:nvPr/>
          </p:nvSpPr>
          <p:spPr>
            <a:xfrm>
              <a:off x="2556000" y="4752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3" name="正方形/長方形 82"/>
                <p:cNvSpPr/>
                <p:nvPr/>
              </p:nvSpPr>
              <p:spPr>
                <a:xfrm>
                  <a:off x="2045226" y="5099574"/>
                  <a:ext cx="46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b="0" i="1" smtClean="0">
                                <a:latin typeface="Cambria Math"/>
                                <a:ea typeface="ＭＳ Ｐゴシック" pitchFamily="50" charset="-128"/>
                              </a:rPr>
                              <m:t>𝑡</m:t>
                            </m:r>
                          </m:sub>
                        </m:sSub>
                      </m:oMath>
                    </m:oMathPara>
                  </a14:m>
                  <a:endParaRPr lang="ja-JP" altLang="en-US"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2045226" y="5099574"/>
                  <a:ext cx="468013" cy="369332"/>
                </a:xfrm>
                <a:prstGeom prst="rect">
                  <a:avLst/>
                </a:prstGeom>
                <a:blipFill rotWithShape="1">
                  <a:blip r:embed="rId5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4" name="正方形/長方形 83"/>
                <p:cNvSpPr/>
                <p:nvPr/>
              </p:nvSpPr>
              <p:spPr>
                <a:xfrm>
                  <a:off x="2953742" y="4314549"/>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0" name="正方形/長方形 89"/>
                <p:cNvSpPr>
                  <a:spLocks noRot="1" noChangeAspect="1" noMove="1" noResize="1" noEditPoints="1" noAdjustHandles="1" noChangeArrowheads="1" noChangeShapeType="1" noTextEdit="1"/>
                </p:cNvSpPr>
                <p:nvPr/>
              </p:nvSpPr>
              <p:spPr>
                <a:xfrm>
                  <a:off x="2953742" y="4314549"/>
                  <a:ext cx="527324" cy="369332"/>
                </a:xfrm>
                <a:prstGeom prst="rect">
                  <a:avLst/>
                </a:prstGeom>
                <a:blipFill rotWithShape="1">
                  <a:blip r:embed="rId5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テキスト ボックス 84"/>
                <p:cNvSpPr txBox="1"/>
                <p:nvPr/>
              </p:nvSpPr>
              <p:spPr>
                <a:xfrm>
                  <a:off x="1836378" y="4395662"/>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1836378" y="4395662"/>
                  <a:ext cx="513795" cy="369332"/>
                </a:xfrm>
                <a:prstGeom prst="rect">
                  <a:avLst/>
                </a:prstGeom>
                <a:blipFill rotWithShape="1">
                  <a:blip r:embed="rId4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テキスト ボックス 85"/>
                <p:cNvSpPr txBox="1"/>
                <p:nvPr/>
              </p:nvSpPr>
              <p:spPr>
                <a:xfrm>
                  <a:off x="1408419" y="503327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408419" y="5033272"/>
                  <a:ext cx="733406" cy="369332"/>
                </a:xfrm>
                <a:prstGeom prst="rect">
                  <a:avLst/>
                </a:prstGeom>
                <a:blipFill rotWithShape="1">
                  <a:blip r:embed="rId4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正方形/長方形 94"/>
                <p:cNvSpPr/>
                <p:nvPr/>
              </p:nvSpPr>
              <p:spPr>
                <a:xfrm>
                  <a:off x="2116226" y="4193881"/>
                  <a:ext cx="472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2116226" y="4193881"/>
                  <a:ext cx="472822" cy="369332"/>
                </a:xfrm>
                <a:prstGeom prst="rect">
                  <a:avLst/>
                </a:prstGeom>
                <a:blipFill rotWithShape="1">
                  <a:blip r:embed="rId58"/>
                  <a:stretch>
                    <a:fillRect/>
                  </a:stretch>
                </a:blipFill>
              </p:spPr>
              <p:txBody>
                <a:bodyPr/>
                <a:lstStyle/>
                <a:p>
                  <a:r>
                    <a:rPr lang="ja-JP" altLang="en-US">
                      <a:noFill/>
                    </a:rPr>
                    <a:t> </a:t>
                  </a:r>
                </a:p>
              </p:txBody>
            </p:sp>
          </mc:Fallback>
        </mc:AlternateContent>
      </p:grpSp>
      <p:grpSp>
        <p:nvGrpSpPr>
          <p:cNvPr id="108" name="グループ化 107"/>
          <p:cNvGrpSpPr/>
          <p:nvPr/>
        </p:nvGrpSpPr>
        <p:grpSpPr>
          <a:xfrm>
            <a:off x="6957090" y="3425020"/>
            <a:ext cx="1005403" cy="625668"/>
            <a:chOff x="4461864" y="3425609"/>
            <a:chExt cx="1005403" cy="625668"/>
          </a:xfrm>
        </p:grpSpPr>
        <p:sp>
          <p:nvSpPr>
            <p:cNvPr id="109" name="テキスト ボックス 108"/>
            <p:cNvSpPr txBox="1"/>
            <p:nvPr/>
          </p:nvSpPr>
          <p:spPr>
            <a:xfrm>
              <a:off x="4461864" y="3425609"/>
              <a:ext cx="1005403"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探索</a:t>
              </a:r>
              <a:r>
                <a:rPr lang="ja-JP" altLang="en-US" sz="1600" dirty="0" smtClean="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110" name="直線矢印コネクタ 109"/>
            <p:cNvCxnSpPr>
              <a:endCxn id="109" idx="2"/>
            </p:cNvCxnSpPr>
            <p:nvPr/>
          </p:nvCxnSpPr>
          <p:spPr>
            <a:xfrm flipV="1">
              <a:off x="4946542" y="3764163"/>
              <a:ext cx="18024" cy="287114"/>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1" name="直線コネクタ 110"/>
          <p:cNvCxnSpPr/>
          <p:nvPr/>
        </p:nvCxnSpPr>
        <p:spPr>
          <a:xfrm>
            <a:off x="5361725" y="4737332"/>
            <a:ext cx="1131645" cy="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6536503" y="4754979"/>
            <a:ext cx="0" cy="110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テキスト ボックス 112"/>
              <p:cNvSpPr txBox="1"/>
              <p:nvPr/>
            </p:nvSpPr>
            <p:spPr>
              <a:xfrm>
                <a:off x="6256683" y="5785917"/>
                <a:ext cx="559640"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sub>
                      </m:sSub>
                    </m:oMath>
                  </m:oMathPara>
                </a14:m>
                <a:endParaRPr kumimoji="1" lang="ja-JP" altLang="en-US" dirty="0"/>
              </a:p>
            </p:txBody>
          </p:sp>
        </mc:Choice>
        <mc:Fallback xmlns="">
          <p:sp>
            <p:nvSpPr>
              <p:cNvPr id="113" name="テキスト ボックス 112"/>
              <p:cNvSpPr txBox="1">
                <a:spLocks noRot="1" noChangeAspect="1" noMove="1" noResize="1" noEditPoints="1" noAdjustHandles="1" noChangeArrowheads="1" noChangeShapeType="1" noTextEdit="1"/>
              </p:cNvSpPr>
              <p:nvPr/>
            </p:nvSpPr>
            <p:spPr>
              <a:xfrm>
                <a:off x="6256683" y="5785917"/>
                <a:ext cx="559640" cy="381515"/>
              </a:xfrm>
              <a:prstGeom prst="rect">
                <a:avLst/>
              </a:prstGeom>
              <a:blipFill rotWithShape="1">
                <a:blip r:embed="rId5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正方形/長方形 113"/>
              <p:cNvSpPr/>
              <p:nvPr/>
            </p:nvSpPr>
            <p:spPr>
              <a:xfrm>
                <a:off x="4901710" y="4553187"/>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114" name="正方形/長方形 113"/>
              <p:cNvSpPr>
                <a:spLocks noRot="1" noChangeAspect="1" noMove="1" noResize="1" noEditPoints="1" noAdjustHandles="1" noChangeArrowheads="1" noChangeShapeType="1" noTextEdit="1"/>
              </p:cNvSpPr>
              <p:nvPr/>
            </p:nvSpPr>
            <p:spPr>
              <a:xfrm>
                <a:off x="4901710" y="4553187"/>
                <a:ext cx="559640" cy="381515"/>
              </a:xfrm>
              <a:prstGeom prst="rect">
                <a:avLst/>
              </a:prstGeom>
              <a:blipFill rotWithShape="1">
                <a:blip r:embed="rId60"/>
                <a:stretch>
                  <a:fillRect/>
                </a:stretch>
              </a:blipFill>
            </p:spPr>
            <p:txBody>
              <a:bodyPr/>
              <a:lstStyle/>
              <a:p>
                <a:r>
                  <a:rPr lang="ja-JP" altLang="en-US">
                    <a:noFill/>
                  </a:rPr>
                  <a:t> </a:t>
                </a:r>
              </a:p>
            </p:txBody>
          </p:sp>
        </mc:Fallback>
      </mc:AlternateContent>
      <p:sp>
        <p:nvSpPr>
          <p:cNvPr id="115" name="テキスト ボックス 114"/>
          <p:cNvSpPr txBox="1"/>
          <p:nvPr/>
        </p:nvSpPr>
        <p:spPr>
          <a:xfrm>
            <a:off x="4071091" y="3791692"/>
            <a:ext cx="1386918" cy="584775"/>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選択頻度が</a:t>
            </a:r>
            <a:endParaRPr kumimoji="1" lang="en-US" altLang="ja-JP" sz="1600" dirty="0" smtClean="0">
              <a:latin typeface="ＭＳ Ｐゴシック" pitchFamily="50" charset="-128"/>
              <a:ea typeface="ＭＳ Ｐゴシック" pitchFamily="50" charset="-128"/>
            </a:endParaRPr>
          </a:p>
          <a:p>
            <a:r>
              <a:rPr kumimoji="1" lang="ja-JP" altLang="en-US" sz="1600" dirty="0" smtClean="0">
                <a:latin typeface="ＭＳ Ｐゴシック" pitchFamily="50" charset="-128"/>
                <a:ea typeface="ＭＳ Ｐゴシック" pitchFamily="50" charset="-128"/>
              </a:rPr>
              <a:t>一番高いセル</a:t>
            </a:r>
            <a:endParaRPr kumimoji="1" lang="ja-JP" altLang="en-US" sz="1600" dirty="0">
              <a:latin typeface="ＭＳ Ｐゴシック" pitchFamily="50" charset="-128"/>
              <a:ea typeface="ＭＳ Ｐゴシック" pitchFamily="50" charset="-128"/>
            </a:endParaRPr>
          </a:p>
        </p:txBody>
      </p:sp>
      <p:cxnSp>
        <p:nvCxnSpPr>
          <p:cNvPr id="116" name="直線矢印コネクタ 115"/>
          <p:cNvCxnSpPr/>
          <p:nvPr/>
        </p:nvCxnSpPr>
        <p:spPr>
          <a:xfrm flipV="1">
            <a:off x="5181530" y="3992006"/>
            <a:ext cx="961559" cy="58682"/>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57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仮想球運動の計算２</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3349" y="1108289"/>
                <a:ext cx="7543800" cy="2247086"/>
              </a:xfrm>
            </p:spPr>
            <p:txBody>
              <a:bodyPr>
                <a:noAutofit/>
              </a:bodyPr>
              <a:lstStyle/>
              <a:p>
                <a:r>
                  <a:rPr lang="ja-JP" altLang="en-US" dirty="0" smtClean="0">
                    <a:latin typeface="ＭＳ Ｐゴシック" pitchFamily="50" charset="-128"/>
                    <a:ea typeface="ＭＳ Ｐゴシック" pitchFamily="50" charset="-128"/>
                  </a:rPr>
                  <a:t>ベクトル</a:t>
                </a:r>
                <a14:m>
                  <m:oMath xmlns:m="http://schemas.openxmlformats.org/officeDocument/2006/math">
                    <m:sSubSup>
                      <m:sSubSupPr>
                        <m:ctrlPr>
                          <a:rPr lang="en-US" altLang="ja-JP" i="1">
                            <a:latin typeface="Cambria Math"/>
                            <a:ea typeface="ＭＳ Ｐゴシック" pitchFamily="50" charset="-128"/>
                          </a:rPr>
                        </m:ctrlPr>
                      </m:sSubSup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up>
                        <m:r>
                          <a:rPr lang="en-US" altLang="ja-JP" i="1">
                            <a:latin typeface="Cambria Math"/>
                            <a:ea typeface="ＭＳ Ｐゴシック" pitchFamily="50" charset="-128"/>
                          </a:rPr>
                          <m:t>′</m:t>
                        </m:r>
                      </m:sup>
                    </m:sSubSup>
                  </m:oMath>
                </a14:m>
                <a:r>
                  <a:rPr lang="ja-JP" altLang="en-US" dirty="0" smtClean="0">
                    <a:latin typeface="ＭＳ Ｐゴシック" pitchFamily="50" charset="-128"/>
                    <a:ea typeface="ＭＳ Ｐゴシック" pitchFamily="50" charset="-128"/>
                  </a:rPr>
                  <a:t>と引力</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より求めたベクトル</a:t>
                </a:r>
                <a14:m>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を合成したベクトル</a:t>
                </a:r>
                <a14:m>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dirty="0" smtClean="0">
                    <a:latin typeface="ＭＳ Ｐゴシック" pitchFamily="50" charset="-128"/>
                    <a:ea typeface="ＭＳ Ｐゴシック" pitchFamily="50" charset="-128"/>
                  </a:rPr>
                  <a:t>状態への速度とし次状態への移動距離を</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として次状態</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を求める</a:t>
                </a:r>
                <a:endParaRPr lang="en-US" altLang="ja-JP" b="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3349" y="1108289"/>
                <a:ext cx="7543800" cy="2247086"/>
              </a:xfrm>
              <a:blipFill rotWithShape="1">
                <a:blip r:embed="rId2"/>
                <a:stretch>
                  <a:fillRect l="-1050"/>
                </a:stretch>
              </a:blipFill>
            </p:spPr>
            <p:txBody>
              <a:bodyPr/>
              <a:lstStyle/>
              <a:p>
                <a:r>
                  <a:rPr lang="ja-JP" altLang="en-US">
                    <a:noFill/>
                  </a:rPr>
                  <a:t> </a:t>
                </a:r>
              </a:p>
            </p:txBody>
          </p:sp>
        </mc:Fallback>
      </mc:AlternateContent>
      <p:graphicFrame>
        <p:nvGraphicFramePr>
          <p:cNvPr id="26" name="表 25"/>
          <p:cNvGraphicFramePr>
            <a:graphicFrameLocks noGrp="1"/>
          </p:cNvGraphicFramePr>
          <p:nvPr>
            <p:extLst>
              <p:ext uri="{D42A27DB-BD31-4B8C-83A1-F6EECF244321}">
                <p14:modId xmlns:p14="http://schemas.microsoft.com/office/powerpoint/2010/main" val="2592406159"/>
              </p:ext>
            </p:extLst>
          </p:nvPr>
        </p:nvGraphicFramePr>
        <p:xfrm>
          <a:off x="1315613" y="3691098"/>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3" name="円/楕円 92"/>
          <p:cNvSpPr>
            <a:spLocks noChangeAspect="1"/>
          </p:cNvSpPr>
          <p:nvPr/>
        </p:nvSpPr>
        <p:spPr>
          <a:xfrm>
            <a:off x="1935971" y="551458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964772" y="3465532"/>
            <a:ext cx="2878751" cy="2749444"/>
            <a:chOff x="5400801" y="3422949"/>
            <a:chExt cx="2878751" cy="2749444"/>
          </a:xfrm>
        </p:grpSpPr>
        <p:grpSp>
          <p:nvGrpSpPr>
            <p:cNvPr id="40" name="グループ化 39"/>
            <p:cNvGrpSpPr/>
            <p:nvPr/>
          </p:nvGrpSpPr>
          <p:grpSpPr>
            <a:xfrm>
              <a:off x="5400801" y="3422949"/>
              <a:ext cx="2878751" cy="2749444"/>
              <a:chOff x="5018499" y="3438323"/>
              <a:chExt cx="2878751" cy="2749444"/>
            </a:xfrm>
          </p:grpSpPr>
          <p:cxnSp>
            <p:nvCxnSpPr>
              <p:cNvPr id="41" name="直線矢印コネクタ 40"/>
              <p:cNvCxnSpPr/>
              <p:nvPr/>
            </p:nvCxnSpPr>
            <p:spPr>
              <a:xfrm flipV="1">
                <a:off x="6016697" y="4818695"/>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613717" y="4377164"/>
                <a:ext cx="402682" cy="1147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5619096" y="3728034"/>
                <a:ext cx="721469" cy="677234"/>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6369208" y="3705934"/>
                <a:ext cx="402682" cy="1147002"/>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018499" y="3438323"/>
                <a:ext cx="2878751" cy="2749444"/>
                <a:chOff x="5018499" y="3438323"/>
                <a:chExt cx="2878751" cy="2749444"/>
              </a:xfrm>
            </p:grpSpPr>
            <p:grpSp>
              <p:nvGrpSpPr>
                <p:cNvPr id="52" name="グループ化 51"/>
                <p:cNvGrpSpPr/>
                <p:nvPr/>
              </p:nvGrpSpPr>
              <p:grpSpPr>
                <a:xfrm>
                  <a:off x="5373464" y="3438323"/>
                  <a:ext cx="2523786" cy="2749444"/>
                  <a:chOff x="755576" y="3252960"/>
                  <a:chExt cx="2523786" cy="2749444"/>
                </a:xfrm>
              </p:grpSpPr>
              <p:cxnSp>
                <p:nvCxnSpPr>
                  <p:cNvPr id="55" name="直線矢印コネクタ 54"/>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テキスト ボックス 56"/>
                      <p:cNvSpPr txBox="1"/>
                      <p:nvPr/>
                    </p:nvSpPr>
                    <p:spPr>
                      <a:xfrm>
                        <a:off x="2833214" y="563307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2833214" y="5633072"/>
                        <a:ext cx="446148" cy="369332"/>
                      </a:xfrm>
                      <a:prstGeom prst="rect">
                        <a:avLst/>
                      </a:prstGeom>
                      <a:blipFill rotWithShape="1">
                        <a:blip r:embed="rId30"/>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3" name="テキスト ボックス 52"/>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51" name="直線矢印コネクタ 50"/>
              <p:cNvCxnSpPr/>
              <p:nvPr/>
            </p:nvCxnSpPr>
            <p:spPr>
              <a:xfrm flipV="1">
                <a:off x="6023964" y="3709893"/>
                <a:ext cx="326452" cy="18331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テキスト ボックス 72"/>
                <p:cNvSpPr txBox="1"/>
                <p:nvPr/>
              </p:nvSpPr>
              <p:spPr>
                <a:xfrm>
                  <a:off x="5780586" y="5342971"/>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780586" y="5342971"/>
                  <a:ext cx="513795" cy="369332"/>
                </a:xfrm>
                <a:prstGeom prst="rect">
                  <a:avLst/>
                </a:prstGeom>
                <a:blipFill rotWithShape="1">
                  <a:blip r:embed="rId3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p:cNvSpPr/>
                <p:nvPr/>
              </p:nvSpPr>
              <p:spPr>
                <a:xfrm>
                  <a:off x="5604543" y="4683881"/>
                  <a:ext cx="753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5604543" y="4683881"/>
                  <a:ext cx="753604" cy="369332"/>
                </a:xfrm>
                <a:prstGeom prst="rect">
                  <a:avLst/>
                </a:prstGeom>
                <a:blipFill rotWithShape="1">
                  <a:blip r:embed="rId5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p:cNvSpPr/>
                <p:nvPr/>
              </p:nvSpPr>
              <p:spPr>
                <a:xfrm>
                  <a:off x="6050312" y="4343607"/>
                  <a:ext cx="6876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81" name="正方形/長方形 80"/>
                <p:cNvSpPr>
                  <a:spLocks noRot="1" noChangeAspect="1" noMove="1" noResize="1" noEditPoints="1" noAdjustHandles="1" noChangeArrowheads="1" noChangeShapeType="1" noTextEdit="1"/>
                </p:cNvSpPr>
                <p:nvPr/>
              </p:nvSpPr>
              <p:spPr>
                <a:xfrm>
                  <a:off x="6050312" y="4343607"/>
                  <a:ext cx="687624" cy="369332"/>
                </a:xfrm>
                <a:prstGeom prst="rect">
                  <a:avLst/>
                </a:prstGeom>
                <a:blipFill rotWithShape="1">
                  <a:blip r:embed="rId5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6646873" y="5033272"/>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6646873" y="5033272"/>
                  <a:ext cx="527324" cy="369332"/>
                </a:xfrm>
                <a:prstGeom prst="rect">
                  <a:avLst/>
                </a:prstGeom>
                <a:blipFill rotWithShape="1">
                  <a:blip r:embed="rId58"/>
                  <a:stretch>
                    <a:fillRect/>
                  </a:stretch>
                </a:blipFill>
              </p:spPr>
              <p:txBody>
                <a:bodyPr/>
                <a:lstStyle/>
                <a:p>
                  <a:r>
                    <a:rPr lang="ja-JP" altLang="en-US">
                      <a:noFill/>
                    </a:rPr>
                    <a:t> </a:t>
                  </a:r>
                </a:p>
              </p:txBody>
            </p:sp>
          </mc:Fallback>
        </mc:AlternateContent>
      </p:grpSp>
      <p:sp>
        <p:nvSpPr>
          <p:cNvPr id="140" name="右矢印 139"/>
          <p:cNvSpPr/>
          <p:nvPr/>
        </p:nvSpPr>
        <p:spPr>
          <a:xfrm>
            <a:off x="3995936" y="4349002"/>
            <a:ext cx="648072"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表 140"/>
          <p:cNvGraphicFramePr>
            <a:graphicFrameLocks noGrp="1"/>
          </p:cNvGraphicFramePr>
          <p:nvPr>
            <p:extLst>
              <p:ext uri="{D42A27DB-BD31-4B8C-83A1-F6EECF244321}">
                <p14:modId xmlns:p14="http://schemas.microsoft.com/office/powerpoint/2010/main" val="1258355314"/>
              </p:ext>
            </p:extLst>
          </p:nvPr>
        </p:nvGraphicFramePr>
        <p:xfrm>
          <a:off x="5426897" y="3664236"/>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3" name="円/楕円 142"/>
          <p:cNvSpPr>
            <a:spLocks noChangeAspect="1"/>
          </p:cNvSpPr>
          <p:nvPr/>
        </p:nvSpPr>
        <p:spPr>
          <a:xfrm>
            <a:off x="6047255" y="548772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5076056" y="3438670"/>
            <a:ext cx="2878751" cy="2749444"/>
            <a:chOff x="5899152" y="3390284"/>
            <a:chExt cx="2878751" cy="2749444"/>
          </a:xfrm>
        </p:grpSpPr>
        <p:grpSp>
          <p:nvGrpSpPr>
            <p:cNvPr id="144" name="グループ化 143"/>
            <p:cNvGrpSpPr/>
            <p:nvPr/>
          </p:nvGrpSpPr>
          <p:grpSpPr>
            <a:xfrm>
              <a:off x="5899152" y="3390284"/>
              <a:ext cx="2878751" cy="2749444"/>
              <a:chOff x="5400801" y="3422949"/>
              <a:chExt cx="2878751" cy="2749444"/>
            </a:xfrm>
          </p:grpSpPr>
          <p:grpSp>
            <p:nvGrpSpPr>
              <p:cNvPr id="145" name="グループ化 144"/>
              <p:cNvGrpSpPr/>
              <p:nvPr/>
            </p:nvGrpSpPr>
            <p:grpSpPr>
              <a:xfrm>
                <a:off x="5400801" y="3422949"/>
                <a:ext cx="2878751" cy="2749444"/>
                <a:chOff x="5018499" y="3438323"/>
                <a:chExt cx="2878751" cy="2749444"/>
              </a:xfrm>
            </p:grpSpPr>
            <p:grpSp>
              <p:nvGrpSpPr>
                <p:cNvPr id="159" name="グループ化 158"/>
                <p:cNvGrpSpPr/>
                <p:nvPr/>
              </p:nvGrpSpPr>
              <p:grpSpPr>
                <a:xfrm>
                  <a:off x="5018499" y="3438323"/>
                  <a:ext cx="2878751" cy="2749444"/>
                  <a:chOff x="5018499" y="3438323"/>
                  <a:chExt cx="2878751" cy="2749444"/>
                </a:xfrm>
              </p:grpSpPr>
              <p:grpSp>
                <p:nvGrpSpPr>
                  <p:cNvPr id="161" name="グループ化 160"/>
                  <p:cNvGrpSpPr/>
                  <p:nvPr/>
                </p:nvGrpSpPr>
                <p:grpSpPr>
                  <a:xfrm>
                    <a:off x="5373464" y="3438323"/>
                    <a:ext cx="2523786" cy="2749444"/>
                    <a:chOff x="755576" y="3252960"/>
                    <a:chExt cx="2523786" cy="2749444"/>
                  </a:xfrm>
                </p:grpSpPr>
                <p:cxnSp>
                  <p:nvCxnSpPr>
                    <p:cNvPr id="163" name="直線矢印コネクタ 162"/>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テキスト ボックス 164"/>
                        <p:cNvSpPr txBox="1"/>
                        <p:nvPr/>
                      </p:nvSpPr>
                      <p:spPr>
                        <a:xfrm>
                          <a:off x="2833214" y="563307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2833214" y="5633072"/>
                          <a:ext cx="446148" cy="369332"/>
                        </a:xfrm>
                        <a:prstGeom prst="rect">
                          <a:avLst/>
                        </a:prstGeom>
                        <a:blipFill rotWithShape="1">
                          <a:blip r:embed="rId37"/>
                          <a:stretch>
                            <a:fillRect b="-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62" name="テキスト ボックス 161"/>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160" name="直線矢印コネクタ 159"/>
                <p:cNvCxnSpPr>
                  <a:endCxn id="153" idx="3"/>
                </p:cNvCxnSpPr>
                <p:nvPr/>
              </p:nvCxnSpPr>
              <p:spPr>
                <a:xfrm flipV="1">
                  <a:off x="6016697" y="4321495"/>
                  <a:ext cx="241030" cy="1184869"/>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6" name="テキスト ボックス 145"/>
                  <p:cNvSpPr txBox="1"/>
                  <p:nvPr/>
                </p:nvSpPr>
                <p:spPr>
                  <a:xfrm>
                    <a:off x="6333822" y="383271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kumimoji="1" lang="ja-JP" altLang="en-US" dirty="0"/>
                  </a:p>
                </p:txBody>
              </p:sp>
            </mc:Choice>
            <mc:Fallback xmlns="">
              <p:sp>
                <p:nvSpPr>
                  <p:cNvPr id="146" name="テキスト ボックス 145"/>
                  <p:cNvSpPr txBox="1">
                    <a:spLocks noRot="1" noChangeAspect="1" noMove="1" noResize="1" noEditPoints="1" noAdjustHandles="1" noChangeArrowheads="1" noChangeShapeType="1" noTextEdit="1"/>
                  </p:cNvSpPr>
                  <p:nvPr/>
                </p:nvSpPr>
                <p:spPr>
                  <a:xfrm>
                    <a:off x="6333822" y="3832712"/>
                    <a:ext cx="733406" cy="369332"/>
                  </a:xfrm>
                  <a:prstGeom prst="rect">
                    <a:avLst/>
                  </a:prstGeom>
                  <a:blipFill rotWithShape="1">
                    <a:blip r:embed="rId3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1" name="正方形/長方形 150"/>
                  <p:cNvSpPr/>
                  <p:nvPr/>
                </p:nvSpPr>
                <p:spPr>
                  <a:xfrm>
                    <a:off x="5691756" y="4623027"/>
                    <a:ext cx="963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151" name="正方形/長方形 150"/>
                  <p:cNvSpPr>
                    <a:spLocks noRot="1" noChangeAspect="1" noMove="1" noResize="1" noEditPoints="1" noAdjustHandles="1" noChangeArrowheads="1" noChangeShapeType="1" noTextEdit="1"/>
                  </p:cNvSpPr>
                  <p:nvPr/>
                </p:nvSpPr>
                <p:spPr>
                  <a:xfrm>
                    <a:off x="5691756" y="4623027"/>
                    <a:ext cx="963341" cy="369332"/>
                  </a:xfrm>
                  <a:prstGeom prst="rect">
                    <a:avLst/>
                  </a:prstGeom>
                  <a:blipFill rotWithShape="1">
                    <a:blip r:embed="rId59"/>
                    <a:stretch>
                      <a:fillRect/>
                    </a:stretch>
                  </a:blipFill>
                </p:spPr>
                <p:txBody>
                  <a:bodyPr/>
                  <a:lstStyle/>
                  <a:p>
                    <a:r>
                      <a:rPr lang="ja-JP" altLang="en-US">
                        <a:noFill/>
                      </a:rPr>
                      <a:t> </a:t>
                    </a:r>
                  </a:p>
                </p:txBody>
              </p:sp>
            </mc:Fallback>
          </mc:AlternateContent>
          <p:sp>
            <p:nvSpPr>
              <p:cNvPr id="153" name="円/楕円 152"/>
              <p:cNvSpPr>
                <a:spLocks noChangeAspect="1"/>
              </p:cNvSpPr>
              <p:nvPr/>
            </p:nvSpPr>
            <p:spPr>
              <a:xfrm>
                <a:off x="6629649" y="424466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8" name="直線コネクタ 167"/>
            <p:cNvCxnSpPr>
              <a:endCxn id="153" idx="4"/>
            </p:cNvCxnSpPr>
            <p:nvPr/>
          </p:nvCxnSpPr>
          <p:spPr>
            <a:xfrm flipV="1">
              <a:off x="7163438" y="4284000"/>
              <a:ext cx="0" cy="157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endCxn id="153" idx="2"/>
            </p:cNvCxnSpPr>
            <p:nvPr/>
          </p:nvCxnSpPr>
          <p:spPr>
            <a:xfrm flipV="1">
              <a:off x="6254117" y="4248000"/>
              <a:ext cx="873883" cy="3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9" name="正方形/長方形 168"/>
              <p:cNvSpPr/>
              <p:nvPr/>
            </p:nvSpPr>
            <p:spPr>
              <a:xfrm>
                <a:off x="4757016" y="4086338"/>
                <a:ext cx="77925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lang="ja-JP" altLang="en-US" dirty="0"/>
              </a:p>
            </p:txBody>
          </p:sp>
        </mc:Choice>
        <mc:Fallback xmlns="">
          <p:sp>
            <p:nvSpPr>
              <p:cNvPr id="169" name="正方形/長方形 168"/>
              <p:cNvSpPr>
                <a:spLocks noRot="1" noChangeAspect="1" noMove="1" noResize="1" noEditPoints="1" noAdjustHandles="1" noChangeArrowheads="1" noChangeShapeType="1" noTextEdit="1"/>
              </p:cNvSpPr>
              <p:nvPr/>
            </p:nvSpPr>
            <p:spPr>
              <a:xfrm>
                <a:off x="4757016" y="4086338"/>
                <a:ext cx="779252" cy="381515"/>
              </a:xfrm>
              <a:prstGeom prst="rect">
                <a:avLst/>
              </a:prstGeom>
              <a:blipFill rotWithShape="1">
                <a:blip r:embed="rId6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0" name="テキスト ボックス 169"/>
              <p:cNvSpPr txBox="1"/>
              <p:nvPr/>
            </p:nvSpPr>
            <p:spPr>
              <a:xfrm>
                <a:off x="5962958" y="5823154"/>
                <a:ext cx="779252"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170" name="テキスト ボックス 169"/>
              <p:cNvSpPr txBox="1">
                <a:spLocks noRot="1" noChangeAspect="1" noMove="1" noResize="1" noEditPoints="1" noAdjustHandles="1" noChangeArrowheads="1" noChangeShapeType="1" noTextEdit="1"/>
              </p:cNvSpPr>
              <p:nvPr/>
            </p:nvSpPr>
            <p:spPr>
              <a:xfrm>
                <a:off x="5962958" y="5823154"/>
                <a:ext cx="779252" cy="381515"/>
              </a:xfrm>
              <a:prstGeom prst="rect">
                <a:avLst/>
              </a:prstGeom>
              <a:blipFill rotWithShape="1">
                <a:blip r:embed="rId6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8448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背景</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980728"/>
            <a:ext cx="7543800" cy="2736304"/>
          </a:xfrm>
        </p:spPr>
        <p:txBody>
          <a:bodyPr>
            <a:normAutofit/>
          </a:bodyPr>
          <a:lstStyle/>
          <a:p>
            <a:pPr>
              <a:buFont typeface="Wingdings" pitchFamily="2" charset="2"/>
              <a:buChar char="l"/>
            </a:pPr>
            <a:r>
              <a:rPr kumimoji="1" lang="ja-JP" altLang="en-US" sz="2800" dirty="0" smtClean="0">
                <a:solidFill>
                  <a:schemeClr val="tx1"/>
                </a:solidFill>
                <a:latin typeface="ＭＳ Ｐゴシック" pitchFamily="50" charset="-128"/>
                <a:ea typeface="ＭＳ Ｐゴシック" pitchFamily="50" charset="-128"/>
              </a:rPr>
              <a:t>ロボットの一般家庭などへの普及には，</a:t>
            </a:r>
            <a:r>
              <a:rPr lang="ja-JP" altLang="en-US" sz="2800" dirty="0" smtClean="0">
                <a:solidFill>
                  <a:schemeClr val="tx1"/>
                </a:solidFill>
                <a:latin typeface="ＭＳ Ｐゴシック" pitchFamily="50" charset="-128"/>
                <a:ea typeface="ＭＳ Ｐゴシック" pitchFamily="50" charset="-128"/>
              </a:rPr>
              <a:t>ロボットへの動作指示が容易であることが望ましい．</a:t>
            </a:r>
            <a:endParaRPr lang="en-US" altLang="ja-JP" sz="2800" dirty="0" smtClean="0">
              <a:solidFill>
                <a:schemeClr val="tx1"/>
              </a:solidFill>
              <a:latin typeface="ＭＳ Ｐゴシック" pitchFamily="50" charset="-128"/>
              <a:ea typeface="ＭＳ Ｐゴシック" pitchFamily="50" charset="-128"/>
            </a:endParaRPr>
          </a:p>
        </p:txBody>
      </p:sp>
      <p:sp>
        <p:nvSpPr>
          <p:cNvPr id="4" name="コンテンツ プレースホルダー 2"/>
          <p:cNvSpPr txBox="1">
            <a:spLocks/>
          </p:cNvSpPr>
          <p:nvPr/>
        </p:nvSpPr>
        <p:spPr>
          <a:xfrm>
            <a:off x="755576" y="4221088"/>
            <a:ext cx="7488832" cy="1820312"/>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l"/>
            </a:pPr>
            <a:r>
              <a:rPr lang="ja-JP" altLang="en-US" sz="2800" dirty="0" smtClean="0">
                <a:solidFill>
                  <a:schemeClr val="tx1"/>
                </a:solidFill>
                <a:latin typeface="ＭＳ Ｐゴシック" pitchFamily="50" charset="-128"/>
                <a:ea typeface="ＭＳ Ｐゴシック" pitchFamily="50" charset="-128"/>
              </a:rPr>
              <a:t>ロボットを扱う人が専門知識を持たずに動作を教示できる手法の一つとして</a:t>
            </a:r>
            <a:r>
              <a:rPr lang="en-US" altLang="ja-JP" sz="2800" dirty="0" smtClean="0">
                <a:solidFill>
                  <a:schemeClr val="tx1"/>
                </a:solidFill>
                <a:latin typeface="ＭＳ Ｐゴシック" pitchFamily="50" charset="-128"/>
                <a:ea typeface="ＭＳ Ｐゴシック" pitchFamily="50" charset="-128"/>
              </a:rPr>
              <a:t>Motion Space</a:t>
            </a:r>
            <a:r>
              <a:rPr lang="ja-JP" altLang="en-US" sz="2800" dirty="0" smtClean="0">
                <a:solidFill>
                  <a:schemeClr val="tx1"/>
                </a:solidFill>
                <a:latin typeface="ＭＳ Ｐゴシック" pitchFamily="50" charset="-128"/>
                <a:ea typeface="ＭＳ Ｐゴシック" pitchFamily="50" charset="-128"/>
              </a:rPr>
              <a:t>が存在する．</a:t>
            </a:r>
            <a:endParaRPr lang="ja-JP" altLang="en-US" sz="2800"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305359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ext uri="{D42A27DB-BD31-4B8C-83A1-F6EECF244321}">
                <p14:modId xmlns:p14="http://schemas.microsoft.com/office/powerpoint/2010/main" val="541195282"/>
              </p:ext>
            </p:extLst>
          </p:nvPr>
        </p:nvGraphicFramePr>
        <p:xfrm>
          <a:off x="5768275" y="691642"/>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490871" y="316854"/>
            <a:ext cx="7704856" cy="792088"/>
          </a:xfrm>
        </p:spPr>
        <p:txBody>
          <a:bodyPr>
            <a:noAutofit/>
          </a:bodyPr>
          <a:lstStyle/>
          <a:p>
            <a:r>
              <a:rPr lang="ja-JP" altLang="en-US" sz="4800" dirty="0" smtClean="0">
                <a:latin typeface="ＭＳ Ｐゴシック" pitchFamily="50" charset="-128"/>
                <a:ea typeface="ＭＳ Ｐゴシック" pitchFamily="50" charset="-128"/>
              </a:rPr>
              <a:t>仮想球運動計算式</a:t>
            </a:r>
            <a:endParaRPr lang="en-US" altLang="ja-JP" sz="3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58017" y="824693"/>
                <a:ext cx="4248472" cy="2856259"/>
              </a:xfrm>
            </p:spPr>
            <p:txBody>
              <a:bodyPr>
                <a:normAutofit/>
              </a:bodyPr>
              <a:lstStyle/>
              <a:p>
                <a:pPr>
                  <a:buFont typeface="Wingdings" pitchFamily="2" charset="2"/>
                  <a:buChar char="l"/>
                </a:pPr>
                <a14:m>
                  <m:oMath xmlns:m="http://schemas.openxmlformats.org/officeDocument/2006/math">
                    <m:sSub>
                      <m:sSubPr>
                        <m:ctrlPr>
                          <a:rPr lang="en-US" altLang="ja-JP" sz="2000" i="1" smtClean="0">
                            <a:latin typeface="Cambria Math"/>
                            <a:ea typeface="ＭＳ Ｐゴシック" pitchFamily="50" charset="-128"/>
                          </a:rPr>
                        </m:ctrlPr>
                      </m:sSubPr>
                      <m:e>
                        <m:r>
                          <a:rPr lang="en-US" altLang="ja-JP" sz="2000" i="1">
                            <a:latin typeface="Cambria Math"/>
                            <a:ea typeface="ＭＳ Ｐゴシック" pitchFamily="50" charset="-128"/>
                          </a:rPr>
                          <m:t>𝑘</m:t>
                        </m:r>
                      </m:e>
                      <m:sub>
                        <m:r>
                          <a:rPr lang="en-US" altLang="ja-JP" sz="2000" i="1">
                            <a:latin typeface="Cambria Math"/>
                            <a:ea typeface="ＭＳ Ｐゴシック" pitchFamily="50" charset="-128"/>
                          </a:rPr>
                          <m:t>𝑡</m:t>
                        </m:r>
                      </m:sub>
                    </m:sSub>
                    <m:r>
                      <a:rPr lang="en-US" altLang="ja-JP" sz="2000" i="1">
                        <a:latin typeface="Cambria Math"/>
                        <a:ea typeface="ＭＳ Ｐゴシック" pitchFamily="50" charset="-128"/>
                      </a:rPr>
                      <m:t>=</m:t>
                    </m:r>
                    <m:f>
                      <m:fPr>
                        <m:ctrlPr>
                          <a:rPr lang="en-US" altLang="ja-JP" sz="2000" i="1">
                            <a:latin typeface="Cambria Math"/>
                            <a:ea typeface="ＭＳ Ｐゴシック" pitchFamily="50" charset="-128"/>
                          </a:rPr>
                        </m:ctrlPr>
                      </m:fPr>
                      <m:num>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𝑝</m:t>
                            </m:r>
                          </m:e>
                          <m:sub>
                            <m:r>
                              <a:rPr lang="en-US" altLang="ja-JP" sz="2000" i="1">
                                <a:latin typeface="Cambria Math"/>
                                <a:ea typeface="ＭＳ Ｐゴシック" pitchFamily="50" charset="-128"/>
                              </a:rPr>
                              <m:t>𝑡</m:t>
                            </m:r>
                            <m:r>
                              <a:rPr lang="en-US" altLang="ja-JP" sz="2000" i="1">
                                <a:latin typeface="Cambria Math"/>
                                <a:ea typeface="ＭＳ Ｐゴシック" pitchFamily="50" charset="-128"/>
                              </a:rPr>
                              <m:t>,</m:t>
                            </m:r>
                            <m:r>
                              <a:rPr lang="en-US" altLang="ja-JP" sz="2000" i="1">
                                <a:latin typeface="Cambria Math"/>
                                <a:ea typeface="ＭＳ Ｐゴシック" pitchFamily="50" charset="-128"/>
                              </a:rPr>
                              <m:t>𝑚𝑎𝑥</m:t>
                            </m:r>
                          </m:sub>
                        </m:sSub>
                      </m:num>
                      <m:den>
                        <m:nary>
                          <m:naryPr>
                            <m:chr m:val="∑"/>
                            <m:limLoc m:val="subSup"/>
                            <m:ctrlPr>
                              <a:rPr lang="en-US" altLang="ja-JP" sz="2000" i="1">
                                <a:latin typeface="Cambria Math"/>
                                <a:ea typeface="ＭＳ Ｐゴシック" pitchFamily="50" charset="-128"/>
                              </a:rPr>
                            </m:ctrlPr>
                          </m:naryPr>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m:rPr>
                                <m:brk m:alnAt="25"/>
                              </m:rPr>
                              <a:rPr lang="en-US" altLang="ja-JP" sz="2000" i="1">
                                <a:latin typeface="Cambria Math"/>
                                <a:ea typeface="ＭＳ Ｐゴシック" pitchFamily="50" charset="-128"/>
                              </a:rPr>
                              <m:t>=</m:t>
                            </m:r>
                            <m:r>
                              <a:rPr lang="en-US" altLang="ja-JP" sz="2000" i="1">
                                <a:latin typeface="Cambria Math"/>
                                <a:ea typeface="ＭＳ Ｐゴシック" pitchFamily="50" charset="-128"/>
                              </a:rPr>
                              <m:t>0</m:t>
                            </m:r>
                          </m:sub>
                          <m:sup>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𝑛</m:t>
                                </m:r>
                              </m:e>
                              <m:sub>
                                <m:r>
                                  <a:rPr lang="en-US" altLang="ja-JP" sz="2000" i="1">
                                    <a:latin typeface="Cambria Math"/>
                                    <a:ea typeface="ＭＳ Ｐゴシック" pitchFamily="50" charset="-128"/>
                                  </a:rPr>
                                  <m:t>1</m:t>
                                </m:r>
                              </m:sub>
                            </m:sSub>
                          </m:sup>
                          <m:e>
                            <m:nary>
                              <m:naryPr>
                                <m:chr m:val="∑"/>
                                <m:limLoc m:val="subSup"/>
                                <m:ctrlPr>
                                  <a:rPr lang="en-US" altLang="ja-JP" sz="2000" i="1">
                                    <a:latin typeface="Cambria Math"/>
                                    <a:ea typeface="ＭＳ Ｐゴシック" pitchFamily="50" charset="-128"/>
                                  </a:rPr>
                                </m:ctrlPr>
                              </m:naryPr>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r>
                                  <m:rPr>
                                    <m:brk m:alnAt="25"/>
                                  </m:rPr>
                                  <a:rPr lang="en-US" altLang="ja-JP" sz="2000" i="1">
                                    <a:latin typeface="Cambria Math"/>
                                    <a:ea typeface="ＭＳ Ｐゴシック" pitchFamily="50" charset="-128"/>
                                  </a:rPr>
                                  <m:t>=</m:t>
                                </m:r>
                                <m:r>
                                  <a:rPr lang="en-US" altLang="ja-JP" sz="2000" i="1">
                                    <a:latin typeface="Cambria Math"/>
                                    <a:ea typeface="ＭＳ Ｐゴシック" pitchFamily="50" charset="-128"/>
                                  </a:rPr>
                                  <m:t>0</m:t>
                                </m:r>
                              </m:sub>
                              <m:sup>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𝑛</m:t>
                                    </m:r>
                                  </m:e>
                                  <m:sub>
                                    <m:r>
                                      <a:rPr lang="en-US" altLang="ja-JP" sz="2000" i="1">
                                        <a:latin typeface="Cambria Math"/>
                                        <a:ea typeface="ＭＳ Ｐゴシック" pitchFamily="50" charset="-128"/>
                                      </a:rPr>
                                      <m:t>2</m:t>
                                    </m:r>
                                  </m:sub>
                                </m:sSub>
                              </m:sup>
                              <m:e>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𝑝</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𝑤</m:t>
                                    </m:r>
                                  </m:e>
                                  <m:sub>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1</m:t>
                                        </m:r>
                                      </m:sub>
                                    </m:sSub>
                                    <m:r>
                                      <a:rPr lang="en-US" altLang="ja-JP" sz="2000" i="1">
                                        <a:latin typeface="Cambria Math"/>
                                        <a:ea typeface="ＭＳ Ｐゴシック" pitchFamily="50" charset="-128"/>
                                      </a:rPr>
                                      <m:t>,</m:t>
                                    </m:r>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𝑖</m:t>
                                        </m:r>
                                      </m:e>
                                      <m:sub>
                                        <m:r>
                                          <a:rPr lang="en-US" altLang="ja-JP" sz="2000" i="1">
                                            <a:latin typeface="Cambria Math"/>
                                            <a:ea typeface="ＭＳ Ｐゴシック" pitchFamily="50" charset="-128"/>
                                          </a:rPr>
                                          <m:t>2</m:t>
                                        </m:r>
                                      </m:sub>
                                    </m:sSub>
                                  </m:sub>
                                </m:sSub>
                              </m:e>
                            </m:nary>
                          </m:e>
                        </m:nary>
                      </m:den>
                    </m:f>
                    <m:r>
                      <a:rPr lang="en-US" altLang="ja-JP" sz="2000" i="1">
                        <a:latin typeface="Cambria Math"/>
                        <a:ea typeface="Cambria Math"/>
                      </a:rPr>
                      <m:t>×</m:t>
                    </m:r>
                    <m:r>
                      <a:rPr lang="ja-JP" altLang="en-US" sz="2000" i="1">
                        <a:latin typeface="Cambria Math"/>
                        <a:ea typeface="Cambria Math"/>
                      </a:rPr>
                      <m:t>𝛼</m:t>
                    </m:r>
                    <m:r>
                      <a:rPr lang="ja-JP" altLang="en-US" sz="2000" i="1" smtClean="0">
                        <a:latin typeface="Cambria Math"/>
                        <a:ea typeface="Cambria Math"/>
                      </a:rPr>
                      <m:t>⋯</m:t>
                    </m:r>
                    <m:r>
                      <a:rPr lang="en-US" altLang="ja-JP" sz="2000" b="0" i="1" smtClean="0">
                        <a:latin typeface="Cambria Math"/>
                        <a:ea typeface="Cambria Math"/>
                      </a:rPr>
                      <m:t>(3)</m:t>
                    </m:r>
                  </m:oMath>
                </a14:m>
                <a:endParaRPr lang="en-US" altLang="ja-JP" sz="2000" dirty="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𝑎</m:t>
                        </m:r>
                      </m:e>
                      <m:sub>
                        <m:r>
                          <a:rPr lang="en-US" altLang="ja-JP" sz="2000" i="1">
                            <a:latin typeface="Cambria Math"/>
                            <a:ea typeface="ＭＳ Ｐゴシック" pitchFamily="50" charset="-128"/>
                          </a:rPr>
                          <m:t>𝑡</m:t>
                        </m:r>
                      </m:sub>
                    </m:sSub>
                    <m:r>
                      <a:rPr lang="en-US" altLang="ja-JP" sz="2000" i="1">
                        <a:latin typeface="Cambria Math"/>
                        <a:ea typeface="Cambria Math"/>
                      </a:rPr>
                      <m:t>=</m:t>
                    </m:r>
                    <m:f>
                      <m:fPr>
                        <m:ctrlPr>
                          <a:rPr lang="en-US" altLang="ja-JP" sz="2000" i="1">
                            <a:latin typeface="Cambria Math"/>
                            <a:ea typeface="Cambria Math"/>
                          </a:rPr>
                        </m:ctrlPr>
                      </m:fPr>
                      <m:num>
                        <m:sSub>
                          <m:sSubPr>
                            <m:ctrlPr>
                              <a:rPr lang="en-US" altLang="ja-JP" sz="2000" i="1">
                                <a:latin typeface="Cambria Math"/>
                                <a:ea typeface="Cambria Math"/>
                              </a:rPr>
                            </m:ctrlPr>
                          </m:sSubPr>
                          <m:e>
                            <m:r>
                              <a:rPr lang="en-US" altLang="ja-JP" sz="2000" i="1">
                                <a:latin typeface="Cambria Math"/>
                                <a:ea typeface="Cambria Math"/>
                              </a:rPr>
                              <m:t>𝑘</m:t>
                            </m:r>
                          </m:e>
                          <m:sub>
                            <m:r>
                              <a:rPr lang="en-US" altLang="ja-JP" sz="2000" i="1">
                                <a:latin typeface="Cambria Math"/>
                                <a:ea typeface="Cambria Math"/>
                              </a:rPr>
                              <m:t>𝑡</m:t>
                            </m:r>
                          </m:sub>
                        </m:sSub>
                        <m:d>
                          <m:dPr>
                            <m:ctrlPr>
                              <a:rPr lang="en-US" altLang="ja-JP" sz="2000" i="1">
                                <a:latin typeface="Cambria Math"/>
                                <a:ea typeface="Cambria Math"/>
                              </a:rPr>
                            </m:ctrlPr>
                          </m:dPr>
                          <m:e>
                            <m:sSub>
                              <m:sSubPr>
                                <m:ctrlPr>
                                  <a:rPr lang="en-US" altLang="ja-JP" sz="2000" i="1">
                                    <a:latin typeface="Cambria Math"/>
                                    <a:ea typeface="Cambria Math"/>
                                  </a:rPr>
                                </m:ctrlPr>
                              </m:sSubPr>
                              <m:e>
                                <m:r>
                                  <a:rPr lang="en-US" altLang="ja-JP" sz="2000" i="1">
                                    <a:latin typeface="Cambria Math"/>
                                    <a:ea typeface="Cambria Math"/>
                                  </a:rPr>
                                  <m:t>𝑁</m:t>
                                </m:r>
                              </m:e>
                              <m:sub>
                                <m:r>
                                  <a:rPr lang="en-US" altLang="ja-JP" sz="2000" i="1">
                                    <a:latin typeface="Cambria Math"/>
                                    <a:ea typeface="Cambria Math"/>
                                  </a:rPr>
                                  <m:t>𝑡</m:t>
                                </m:r>
                                <m:r>
                                  <a:rPr lang="en-US" altLang="ja-JP" sz="2000" i="1">
                                    <a:latin typeface="Cambria Math"/>
                                    <a:ea typeface="Cambria Math"/>
                                  </a:rPr>
                                  <m:t>+1</m:t>
                                </m:r>
                              </m:sub>
                            </m:sSub>
                            <m:r>
                              <a:rPr lang="en-US" altLang="ja-JP" sz="2000" i="1">
                                <a:latin typeface="Cambria Math"/>
                                <a:ea typeface="Cambria Math"/>
                              </a:rPr>
                              <m:t>−</m:t>
                            </m:r>
                            <m:sSub>
                              <m:sSubPr>
                                <m:ctrlPr>
                                  <a:rPr lang="en-US" altLang="ja-JP" sz="2000" i="1">
                                    <a:latin typeface="Cambria Math"/>
                                    <a:ea typeface="Cambria Math"/>
                                  </a:rPr>
                                </m:ctrlPr>
                              </m:sSubPr>
                              <m:e>
                                <m:r>
                                  <a:rPr lang="en-US" altLang="ja-JP" sz="2000" i="1">
                                    <a:latin typeface="Cambria Math"/>
                                    <a:ea typeface="Cambria Math"/>
                                  </a:rPr>
                                  <m:t>𝑀</m:t>
                                </m:r>
                              </m:e>
                              <m:sub>
                                <m:r>
                                  <a:rPr lang="en-US" altLang="ja-JP" sz="2000" i="1">
                                    <a:latin typeface="Cambria Math"/>
                                    <a:ea typeface="Cambria Math"/>
                                  </a:rPr>
                                  <m:t>𝑡</m:t>
                                </m:r>
                              </m:sub>
                            </m:sSub>
                          </m:e>
                        </m:d>
                      </m:num>
                      <m:den>
                        <m:r>
                          <a:rPr lang="en-US" altLang="ja-JP" sz="2000" i="1">
                            <a:latin typeface="Cambria Math"/>
                            <a:ea typeface="Cambria Math"/>
                          </a:rPr>
                          <m:t>𝑚</m:t>
                        </m:r>
                      </m:den>
                    </m:f>
                    <m:r>
                      <a:rPr lang="en-US" altLang="ja-JP" sz="2000" i="1" smtClean="0">
                        <a:latin typeface="Cambria Math"/>
                        <a:ea typeface="Cambria Math"/>
                      </a:rPr>
                      <m:t>⋯</m:t>
                    </m:r>
                    <m:r>
                      <a:rPr lang="en-US" altLang="ja-JP" sz="2000" b="0" i="1" smtClean="0">
                        <a:latin typeface="Cambria Math"/>
                        <a:ea typeface="Cambria Math"/>
                      </a:rPr>
                      <m:t>(4)</m:t>
                    </m:r>
                  </m:oMath>
                </a14:m>
                <a:endParaRPr lang="en-US" altLang="ja-JP" sz="2000"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smtClean="0">
                            <a:latin typeface="Cambria Math"/>
                            <a:ea typeface="ＭＳ Ｐゴシック" pitchFamily="50" charset="-128"/>
                          </a:rPr>
                        </m:ctrlPr>
                      </m:sSubPr>
                      <m:e>
                        <m:r>
                          <a:rPr lang="en-US" altLang="ja-JP" sz="2000" b="0" i="1" smtClean="0">
                            <a:latin typeface="Cambria Math"/>
                            <a:ea typeface="ＭＳ Ｐゴシック" pitchFamily="50" charset="-128"/>
                          </a:rPr>
                          <m:t>𝑣</m:t>
                        </m:r>
                      </m:e>
                      <m:sub>
                        <m:r>
                          <a:rPr lang="en-US" altLang="ja-JP" sz="2000" b="0" i="1" smtClean="0">
                            <a:latin typeface="Cambria Math"/>
                            <a:ea typeface="ＭＳ Ｐゴシック" pitchFamily="50" charset="-128"/>
                          </a:rPr>
                          <m:t>𝑡</m:t>
                        </m:r>
                        <m:r>
                          <a:rPr lang="en-US" altLang="ja-JP" sz="2000" b="0" i="1" smtClean="0">
                            <a:latin typeface="Cambria Math"/>
                            <a:ea typeface="ＭＳ Ｐゴシック" pitchFamily="50" charset="-128"/>
                          </a:rPr>
                          <m:t>+1</m:t>
                        </m:r>
                      </m:sub>
                    </m:sSub>
                    <m:r>
                      <a:rPr lang="en-US" altLang="ja-JP" sz="2000" b="0" i="1" smtClean="0">
                        <a:latin typeface="Cambria Math"/>
                        <a:ea typeface="ＭＳ Ｐゴシック" pitchFamily="50" charset="-128"/>
                      </a:rPr>
                      <m:t>=</m:t>
                    </m:r>
                    <m:sSub>
                      <m:sSubPr>
                        <m:ctrlPr>
                          <a:rPr lang="en-US" altLang="ja-JP" sz="2000" b="0" i="1" smtClean="0">
                            <a:latin typeface="Cambria Math"/>
                            <a:ea typeface="ＭＳ Ｐゴシック" pitchFamily="50" charset="-128"/>
                          </a:rPr>
                        </m:ctrlPr>
                      </m:sSubPr>
                      <m:e>
                        <m:r>
                          <a:rPr lang="en-US" altLang="ja-JP" sz="2000" b="0" i="1" smtClean="0">
                            <a:latin typeface="Cambria Math"/>
                            <a:ea typeface="ＭＳ Ｐゴシック" pitchFamily="50" charset="-128"/>
                          </a:rPr>
                          <m:t>𝑣</m:t>
                        </m:r>
                      </m:e>
                      <m:sub>
                        <m:r>
                          <a:rPr lang="en-US" altLang="ja-JP" sz="2000" b="0" i="1" smtClean="0">
                            <a:latin typeface="Cambria Math"/>
                            <a:ea typeface="ＭＳ Ｐゴシック" pitchFamily="50" charset="-128"/>
                          </a:rPr>
                          <m:t>𝑡</m:t>
                        </m:r>
                      </m:sub>
                    </m:sSub>
                    <m:r>
                      <a:rPr lang="en-US" altLang="ja-JP" sz="2000" b="0" i="1" smtClean="0">
                        <a:latin typeface="Cambria Math"/>
                        <a:ea typeface="ＭＳ Ｐゴシック" pitchFamily="50" charset="-128"/>
                      </a:rPr>
                      <m:t>′+</m:t>
                    </m:r>
                    <m:r>
                      <a:rPr lang="en-US" altLang="ja-JP" sz="2000" b="0" i="1" smtClean="0">
                        <a:latin typeface="Cambria Math"/>
                        <a:ea typeface="Cambria Math"/>
                      </a:rPr>
                      <m:t>∆</m:t>
                    </m:r>
                    <m:r>
                      <a:rPr lang="en-US" altLang="ja-JP" sz="2000" b="0" i="1" smtClean="0">
                        <a:latin typeface="Cambria Math"/>
                        <a:ea typeface="Cambria Math"/>
                      </a:rPr>
                      <m:t>𝑇</m:t>
                    </m:r>
                    <m:sSub>
                      <m:sSubPr>
                        <m:ctrlPr>
                          <a:rPr lang="en-US" altLang="ja-JP" sz="2000" b="0" i="1" smtClean="0">
                            <a:latin typeface="Cambria Math"/>
                            <a:ea typeface="Cambria Math"/>
                          </a:rPr>
                        </m:ctrlPr>
                      </m:sSubPr>
                      <m:e>
                        <m:r>
                          <a:rPr lang="en-US" altLang="ja-JP" sz="2000" b="0" i="1" smtClean="0">
                            <a:latin typeface="Cambria Math"/>
                            <a:ea typeface="Cambria Math"/>
                          </a:rPr>
                          <m:t>𝑎</m:t>
                        </m:r>
                      </m:e>
                      <m:sub>
                        <m:r>
                          <a:rPr lang="en-US" altLang="ja-JP" sz="2000" b="0" i="1" smtClean="0">
                            <a:latin typeface="Cambria Math"/>
                            <a:ea typeface="Cambria Math"/>
                          </a:rPr>
                          <m:t>𝑡</m:t>
                        </m:r>
                      </m:sub>
                    </m:sSub>
                    <m:r>
                      <a:rPr lang="en-US" altLang="ja-JP" sz="2000" b="0" i="1" smtClean="0">
                        <a:latin typeface="Cambria Math"/>
                        <a:ea typeface="Cambria Math"/>
                      </a:rPr>
                      <m:t>⋯(5)</m:t>
                    </m:r>
                  </m:oMath>
                </a14:m>
                <a:endParaRPr lang="en-US" altLang="ja-JP" sz="2000" dirty="0" smtClean="0">
                  <a:latin typeface="ＭＳ Ｐゴシック" pitchFamily="50" charset="-128"/>
                  <a:ea typeface="ＭＳ Ｐゴシック" pitchFamily="50" charset="-128"/>
                </a:endParaRPr>
              </a:p>
              <a:p>
                <a:pPr>
                  <a:buFont typeface="Wingdings" pitchFamily="2" charset="2"/>
                  <a:buChar char="l"/>
                </a:pPr>
                <a14:m>
                  <m:oMath xmlns:m="http://schemas.openxmlformats.org/officeDocument/2006/math">
                    <m:sSub>
                      <m:sSubPr>
                        <m:ctrlPr>
                          <a:rPr lang="en-US" altLang="ja-JP" sz="2000" i="1">
                            <a:latin typeface="Cambria Math"/>
                            <a:ea typeface="ＭＳ Ｐゴシック" pitchFamily="50" charset="-128"/>
                          </a:rPr>
                        </m:ctrlPr>
                      </m:sSubPr>
                      <m:e>
                        <m:r>
                          <a:rPr lang="en-US" altLang="ja-JP" sz="2000" i="1">
                            <a:latin typeface="Cambria Math"/>
                            <a:ea typeface="ＭＳ Ｐゴシック" pitchFamily="50" charset="-128"/>
                          </a:rPr>
                          <m:t>𝑀</m:t>
                        </m:r>
                      </m:e>
                      <m:sub>
                        <m:r>
                          <a:rPr lang="en-US" altLang="ja-JP" sz="2000" i="1">
                            <a:latin typeface="Cambria Math"/>
                            <a:ea typeface="ＭＳ Ｐゴシック" pitchFamily="50" charset="-128"/>
                          </a:rPr>
                          <m:t>𝑡</m:t>
                        </m:r>
                        <m:r>
                          <a:rPr lang="en-US" altLang="ja-JP" sz="2000" i="1">
                            <a:latin typeface="Cambria Math"/>
                            <a:ea typeface="ＭＳ Ｐゴシック" pitchFamily="50" charset="-128"/>
                          </a:rPr>
                          <m:t>+1</m:t>
                        </m:r>
                      </m:sub>
                    </m:sSub>
                    <m:r>
                      <a:rPr lang="en-US" altLang="ja-JP" sz="2000" i="1">
                        <a:latin typeface="Cambria Math"/>
                        <a:ea typeface="Cambria Math"/>
                      </a:rPr>
                      <m:t>=</m:t>
                    </m:r>
                    <m:sSub>
                      <m:sSubPr>
                        <m:ctrlPr>
                          <a:rPr lang="en-US" altLang="ja-JP" sz="2000" i="1">
                            <a:latin typeface="Cambria Math"/>
                            <a:ea typeface="Cambria Math"/>
                          </a:rPr>
                        </m:ctrlPr>
                      </m:sSubPr>
                      <m:e>
                        <m:r>
                          <a:rPr lang="en-US" altLang="ja-JP" sz="2000" i="1">
                            <a:latin typeface="Cambria Math"/>
                            <a:ea typeface="Cambria Math"/>
                          </a:rPr>
                          <m:t>𝑀</m:t>
                        </m:r>
                      </m:e>
                      <m:sub>
                        <m:r>
                          <a:rPr lang="en-US" altLang="ja-JP" sz="2000" i="1">
                            <a:latin typeface="Cambria Math"/>
                            <a:ea typeface="Cambria Math"/>
                          </a:rPr>
                          <m:t>𝑡</m:t>
                        </m:r>
                      </m:sub>
                    </m:sSub>
                    <m:r>
                      <a:rPr lang="en-US" altLang="ja-JP" sz="2000" i="1">
                        <a:latin typeface="Cambria Math"/>
                        <a:ea typeface="Cambria Math"/>
                      </a:rPr>
                      <m:t>+∆</m:t>
                    </m:r>
                    <m:r>
                      <a:rPr lang="en-US" altLang="ja-JP" sz="2000" i="1">
                        <a:latin typeface="Cambria Math"/>
                        <a:ea typeface="Cambria Math"/>
                      </a:rPr>
                      <m:t>𝑇</m:t>
                    </m:r>
                    <m:sSub>
                      <m:sSubPr>
                        <m:ctrlPr>
                          <a:rPr lang="en-US" altLang="ja-JP" sz="2000" i="1">
                            <a:latin typeface="Cambria Math"/>
                            <a:ea typeface="Cambria Math"/>
                          </a:rPr>
                        </m:ctrlPr>
                      </m:sSubPr>
                      <m:e>
                        <m:r>
                          <a:rPr lang="en-US" altLang="ja-JP" sz="2000" i="1">
                            <a:latin typeface="Cambria Math"/>
                            <a:ea typeface="Cambria Math"/>
                          </a:rPr>
                          <m:t>𝑣</m:t>
                        </m:r>
                      </m:e>
                      <m:sub>
                        <m:r>
                          <a:rPr lang="en-US" altLang="ja-JP" sz="2000" i="1">
                            <a:latin typeface="Cambria Math"/>
                            <a:ea typeface="Cambria Math"/>
                          </a:rPr>
                          <m:t>𝑡</m:t>
                        </m:r>
                        <m:r>
                          <a:rPr lang="en-US" altLang="ja-JP" sz="2000" i="1">
                            <a:latin typeface="Cambria Math"/>
                            <a:ea typeface="Cambria Math"/>
                          </a:rPr>
                          <m:t>+1</m:t>
                        </m:r>
                      </m:sub>
                    </m:sSub>
                    <m:r>
                      <a:rPr lang="en-US" altLang="ja-JP" sz="2000" i="1" smtClean="0">
                        <a:latin typeface="Cambria Math"/>
                        <a:ea typeface="Cambria Math"/>
                      </a:rPr>
                      <m:t>⋯</m:t>
                    </m:r>
                    <m:r>
                      <a:rPr lang="en-US" altLang="ja-JP" sz="2000" b="0" i="1" smtClean="0">
                        <a:latin typeface="Cambria Math"/>
                        <a:ea typeface="Cambria Math"/>
                      </a:rPr>
                      <m:t>(6)</m:t>
                    </m:r>
                  </m:oMath>
                </a14:m>
                <a:endParaRPr lang="en-US" altLang="ja-JP" sz="200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58017" y="824693"/>
                <a:ext cx="4248472" cy="2856259"/>
              </a:xfrm>
              <a:blipFill rotWithShape="1">
                <a:blip r:embed="rId2"/>
                <a:stretch>
                  <a:fillRect l="-1148"/>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ext uri="{D42A27DB-BD31-4B8C-83A1-F6EECF244321}">
                <p14:modId xmlns:p14="http://schemas.microsoft.com/office/powerpoint/2010/main" val="2746225089"/>
              </p:ext>
            </p:extLst>
          </p:nvPr>
        </p:nvGraphicFramePr>
        <p:xfrm>
          <a:off x="5751642" y="3648515"/>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6" name="右矢印 55"/>
          <p:cNvSpPr/>
          <p:nvPr/>
        </p:nvSpPr>
        <p:spPr>
          <a:xfrm rot="5400000">
            <a:off x="6798368" y="2936397"/>
            <a:ext cx="423863"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5242334" y="3422949"/>
            <a:ext cx="3216610" cy="3204740"/>
            <a:chOff x="4860032" y="3438323"/>
            <a:chExt cx="3216610" cy="3204740"/>
          </a:xfrm>
        </p:grpSpPr>
        <p:cxnSp>
          <p:nvCxnSpPr>
            <p:cNvPr id="43" name="直線矢印コネクタ 42"/>
            <p:cNvCxnSpPr/>
            <p:nvPr/>
          </p:nvCxnSpPr>
          <p:spPr>
            <a:xfrm flipV="1">
              <a:off x="6016697" y="4818695"/>
              <a:ext cx="770384" cy="724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パイ 45"/>
            <p:cNvSpPr/>
            <p:nvPr/>
          </p:nvSpPr>
          <p:spPr>
            <a:xfrm>
              <a:off x="4860032" y="4405268"/>
              <a:ext cx="2313330" cy="2237795"/>
            </a:xfrm>
            <a:prstGeom prst="pie">
              <a:avLst>
                <a:gd name="adj1" fmla="val 13627267"/>
                <a:gd name="adj2" fmla="val 27656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7" name="直線矢印コネクタ 46"/>
            <p:cNvCxnSpPr/>
            <p:nvPr/>
          </p:nvCxnSpPr>
          <p:spPr>
            <a:xfrm flipH="1" flipV="1">
              <a:off x="5613717" y="4377164"/>
              <a:ext cx="402682" cy="1147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5619096" y="3680952"/>
              <a:ext cx="770384" cy="724316"/>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flipV="1">
              <a:off x="6369208" y="3705934"/>
              <a:ext cx="402682" cy="1147002"/>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5018499" y="3438323"/>
              <a:ext cx="3058143" cy="2827272"/>
              <a:chOff x="5018499" y="3438323"/>
              <a:chExt cx="3058143" cy="2827272"/>
            </a:xfrm>
          </p:grpSpPr>
          <p:grpSp>
            <p:nvGrpSpPr>
              <p:cNvPr id="5" name="グループ化 4"/>
              <p:cNvGrpSpPr/>
              <p:nvPr/>
            </p:nvGrpSpPr>
            <p:grpSpPr>
              <a:xfrm>
                <a:off x="5373464" y="3438323"/>
                <a:ext cx="2703178" cy="2827272"/>
                <a:chOff x="755576" y="3252960"/>
                <a:chExt cx="2703178" cy="2827272"/>
              </a:xfrm>
            </p:grpSpPr>
            <p:cxnSp>
              <p:nvCxnSpPr>
                <p:cNvPr id="6" name="直線矢印コネクタ 5"/>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p:cNvSpPr txBox="1"/>
                    <p:nvPr/>
                  </p:nvSpPr>
                  <p:spPr>
                    <a:xfrm>
                      <a:off x="3012606" y="5710900"/>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012606" y="5710900"/>
                      <a:ext cx="446148" cy="369332"/>
                    </a:xfrm>
                    <a:prstGeom prst="rect">
                      <a:avLst/>
                    </a:prstGeom>
                    <a:blipFill rotWithShape="1">
                      <a:blip r:embed="rId3"/>
                      <a:stretch>
                        <a:fillRect b="-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8" name="テキスト ボックス 57"/>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52" name="直線矢印コネクタ 51"/>
            <p:cNvCxnSpPr/>
            <p:nvPr/>
          </p:nvCxnSpPr>
          <p:spPr>
            <a:xfrm flipV="1">
              <a:off x="6023964" y="3705934"/>
              <a:ext cx="345244" cy="1837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コンテンツ プレースホルダー 2"/>
              <p:cNvSpPr txBox="1">
                <a:spLocks/>
              </p:cNvSpPr>
              <p:nvPr/>
            </p:nvSpPr>
            <p:spPr>
              <a:xfrm>
                <a:off x="809750" y="3316911"/>
                <a:ext cx="4946016" cy="2933310"/>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14:m>
                  <m:oMath xmlns:m="http://schemas.openxmlformats.org/officeDocument/2006/math">
                    <m:r>
                      <a:rPr lang="ja-JP" altLang="en-US" sz="1800" i="1" smtClean="0">
                        <a:latin typeface="Cambria Math"/>
                        <a:ea typeface="Cambria Math"/>
                      </a:rPr>
                      <m:t>𝛼</m:t>
                    </m:r>
                  </m:oMath>
                </a14:m>
                <a:r>
                  <a:rPr lang="ja-JP" altLang="en-US" sz="1800" dirty="0" smtClean="0">
                    <a:latin typeface="ＭＳ Ｐゴシック" pitchFamily="50" charset="-128"/>
                    <a:ea typeface="ＭＳ Ｐゴシック" pitchFamily="50" charset="-128"/>
                  </a:rPr>
                  <a:t>：傾斜係数</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b="1" i="1">
                            <a:latin typeface="Cambria Math"/>
                            <a:ea typeface="ＭＳ Ｐゴシック" pitchFamily="50" charset="-128"/>
                          </a:rPr>
                        </m:ctrlPr>
                      </m:sSubPr>
                      <m:e>
                        <m:r>
                          <a:rPr lang="en-US" altLang="ja-JP" sz="1800" b="1" i="1">
                            <a:latin typeface="Cambria Math"/>
                            <a:ea typeface="ＭＳ Ｐゴシック" pitchFamily="50" charset="-128"/>
                          </a:rPr>
                          <m:t>𝒂</m:t>
                        </m:r>
                      </m:e>
                      <m:sub>
                        <m:r>
                          <a:rPr lang="en-US" altLang="ja-JP" sz="1800" b="1" i="1">
                            <a:latin typeface="Cambria Math"/>
                            <a:ea typeface="ＭＳ Ｐゴシック" pitchFamily="50" charset="-128"/>
                          </a:rPr>
                          <m:t>𝒕</m:t>
                        </m:r>
                      </m:sub>
                    </m:sSub>
                  </m:oMath>
                </a14:m>
                <a:r>
                  <a:rPr lang="ja-JP" altLang="en-US" sz="1800" dirty="0" smtClean="0">
                    <a:latin typeface="ＭＳ Ｐゴシック" pitchFamily="50" charset="-128"/>
                    <a:ea typeface="ＭＳ Ｐゴシック" pitchFamily="50" charset="-128"/>
                  </a:rPr>
                  <a:t>：</a:t>
                </a:r>
                <a14:m>
                  <m:oMath xmlns:m="http://schemas.openxmlformats.org/officeDocument/2006/math">
                    <m:sSub>
                      <m:sSubPr>
                        <m:ctrlPr>
                          <a:rPr lang="en-US" altLang="ja-JP" sz="1800" i="1">
                            <a:latin typeface="Cambria Math"/>
                            <a:ea typeface="Cambria Math"/>
                          </a:rPr>
                        </m:ctrlPr>
                      </m:sSubPr>
                      <m:e>
                        <m:r>
                          <a:rPr lang="en-US" altLang="ja-JP" sz="1800" i="1">
                            <a:latin typeface="Cambria Math"/>
                            <a:ea typeface="Cambria Math"/>
                          </a:rPr>
                          <m:t>𝑁</m:t>
                        </m:r>
                      </m:e>
                      <m:sub>
                        <m:r>
                          <a:rPr lang="en-US" altLang="ja-JP" sz="1800" i="1">
                            <a:latin typeface="Cambria Math"/>
                            <a:ea typeface="Cambria Math"/>
                          </a:rPr>
                          <m:t>𝑡</m:t>
                        </m:r>
                        <m:r>
                          <a:rPr lang="en-US" altLang="ja-JP" sz="1800" i="1">
                            <a:latin typeface="Cambria Math"/>
                            <a:ea typeface="Cambria Math"/>
                          </a:rPr>
                          <m:t>+1</m:t>
                        </m:r>
                      </m:sub>
                    </m:sSub>
                  </m:oMath>
                </a14:m>
                <a:r>
                  <a:rPr lang="ja-JP" altLang="en-US" sz="1800" dirty="0" smtClean="0">
                    <a:latin typeface="ＭＳ Ｐゴシック" pitchFamily="50" charset="-128"/>
                    <a:ea typeface="ＭＳ Ｐゴシック" pitchFamily="50" charset="-128"/>
                  </a:rPr>
                  <a:t>からの仮想引力より求めた加速度</a:t>
                </a:r>
                <a:endParaRPr lang="en-US" altLang="ja-JP" sz="1800" dirty="0" smtClean="0">
                  <a:latin typeface="ＭＳ Ｐゴシック" pitchFamily="50" charset="-128"/>
                  <a:ea typeface="ＭＳ Ｐゴシック" pitchFamily="50" charset="-128"/>
                </a:endParaRPr>
              </a:p>
              <a:p>
                <a14:m>
                  <m:oMath xmlns:m="http://schemas.openxmlformats.org/officeDocument/2006/math">
                    <m:r>
                      <a:rPr lang="en-US" altLang="ja-JP" sz="1800" i="1">
                        <a:latin typeface="Cambria Math"/>
                        <a:ea typeface="Cambria Math"/>
                      </a:rPr>
                      <m:t>𝑚</m:t>
                    </m:r>
                  </m:oMath>
                </a14:m>
                <a:r>
                  <a:rPr lang="ja-JP" altLang="en-US" sz="1800" dirty="0" smtClean="0">
                    <a:latin typeface="ＭＳ Ｐゴシック" pitchFamily="50" charset="-128"/>
                    <a:ea typeface="ＭＳ Ｐゴシック" pitchFamily="50" charset="-128"/>
                  </a:rPr>
                  <a:t>：仮想球の質量</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b="1" i="1">
                            <a:latin typeface="Cambria Math"/>
                            <a:ea typeface="ＭＳ Ｐゴシック" pitchFamily="50" charset="-128"/>
                          </a:rPr>
                        </m:ctrlPr>
                      </m:sSubPr>
                      <m:e>
                        <m:r>
                          <a:rPr lang="en-US" altLang="ja-JP" sz="1800" b="1" i="1">
                            <a:latin typeface="Cambria Math"/>
                            <a:ea typeface="ＭＳ Ｐゴシック" pitchFamily="50" charset="-128"/>
                          </a:rPr>
                          <m:t>𝒗</m:t>
                        </m:r>
                      </m:e>
                      <m:sub>
                        <m:r>
                          <a:rPr lang="en-US" altLang="ja-JP" sz="1800" b="1" i="1">
                            <a:latin typeface="Cambria Math"/>
                            <a:ea typeface="ＭＳ Ｐゴシック" pitchFamily="50" charset="-128"/>
                          </a:rPr>
                          <m:t>𝒕</m:t>
                        </m:r>
                        <m:r>
                          <a:rPr lang="en-US" altLang="ja-JP" sz="1800" b="1" i="1">
                            <a:latin typeface="Cambria Math"/>
                            <a:ea typeface="ＭＳ Ｐゴシック" pitchFamily="50" charset="-128"/>
                          </a:rPr>
                          <m:t>+</m:t>
                        </m:r>
                        <m:r>
                          <a:rPr lang="en-US" altLang="ja-JP" sz="1800" b="1" i="1">
                            <a:latin typeface="Cambria Math"/>
                            <a:ea typeface="ＭＳ Ｐゴシック" pitchFamily="50" charset="-128"/>
                          </a:rPr>
                          <m:t>𝟏</m:t>
                        </m:r>
                      </m:sub>
                    </m:sSub>
                  </m:oMath>
                </a14:m>
                <a:r>
                  <a:rPr lang="ja-JP" altLang="en-US" sz="1800" dirty="0" smtClean="0">
                    <a:latin typeface="ＭＳ Ｐゴシック" pitchFamily="50" charset="-128"/>
                    <a:ea typeface="ＭＳ Ｐゴシック" pitchFamily="50" charset="-128"/>
                  </a:rPr>
                  <a:t>：</a:t>
                </a:r>
                <a:r>
                  <a:rPr lang="ja-JP" altLang="en-US" sz="1800" dirty="0">
                    <a:latin typeface="ＭＳ Ｐゴシック" pitchFamily="50" charset="-128"/>
                    <a:ea typeface="ＭＳ Ｐゴシック" pitchFamily="50" charset="-128"/>
                  </a:rPr>
                  <a:t>次</a:t>
                </a:r>
                <a:r>
                  <a:rPr lang="ja-JP" altLang="en-US" sz="1800" dirty="0" smtClean="0">
                    <a:latin typeface="ＭＳ Ｐゴシック" pitchFamily="50" charset="-128"/>
                    <a:ea typeface="ＭＳ Ｐゴシック" pitchFamily="50" charset="-128"/>
                  </a:rPr>
                  <a:t>状態への速度ベクトル</a:t>
                </a:r>
                <a:endParaRPr lang="en-US" altLang="ja-JP" sz="1800" i="1" dirty="0" smtClean="0">
                  <a:latin typeface="Cambria Math"/>
                  <a:ea typeface="ＭＳ Ｐゴシック" pitchFamily="50" charset="-128"/>
                </a:endParaRPr>
              </a:p>
              <a:p>
                <a14:m>
                  <m:oMath xmlns:m="http://schemas.openxmlformats.org/officeDocument/2006/math">
                    <m:sSub>
                      <m:sSubPr>
                        <m:ctrlPr>
                          <a:rPr lang="en-US" altLang="ja-JP" sz="1800" b="1" i="1" smtClean="0">
                            <a:latin typeface="Cambria Math"/>
                            <a:ea typeface="ＭＳ Ｐゴシック" pitchFamily="50" charset="-128"/>
                          </a:rPr>
                        </m:ctrlPr>
                      </m:sSubPr>
                      <m:e>
                        <m:r>
                          <a:rPr lang="en-US" altLang="ja-JP" sz="1800" b="1" i="1">
                            <a:latin typeface="Cambria Math"/>
                            <a:ea typeface="ＭＳ Ｐゴシック" pitchFamily="50" charset="-128"/>
                          </a:rPr>
                          <m:t>𝑴</m:t>
                        </m:r>
                      </m:e>
                      <m:sub>
                        <m:r>
                          <a:rPr lang="en-US" altLang="ja-JP" sz="1800" b="1" i="1">
                            <a:latin typeface="Cambria Math"/>
                            <a:ea typeface="ＭＳ Ｐゴシック" pitchFamily="50" charset="-128"/>
                          </a:rPr>
                          <m:t>𝒕</m:t>
                        </m:r>
                        <m:r>
                          <a:rPr lang="en-US" altLang="ja-JP" sz="1800" b="1" i="1">
                            <a:latin typeface="Cambria Math"/>
                            <a:ea typeface="ＭＳ Ｐゴシック" pitchFamily="50" charset="-128"/>
                          </a:rPr>
                          <m:t>+</m:t>
                        </m:r>
                        <m:r>
                          <a:rPr lang="en-US" altLang="ja-JP" sz="1800" b="1" i="1">
                            <a:latin typeface="Cambria Math"/>
                            <a:ea typeface="ＭＳ Ｐゴシック" pitchFamily="50" charset="-128"/>
                          </a:rPr>
                          <m:t>𝟏</m:t>
                        </m:r>
                      </m:sub>
                    </m:sSub>
                  </m:oMath>
                </a14:m>
                <a:r>
                  <a:rPr lang="ja-JP" altLang="en-US" sz="1800" dirty="0" smtClean="0">
                    <a:latin typeface="ＭＳ Ｐゴシック" pitchFamily="50" charset="-128"/>
                    <a:ea typeface="ＭＳ Ｐゴシック" pitchFamily="50" charset="-128"/>
                  </a:rPr>
                  <a:t>：次状態</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b="1" i="1">
                            <a:latin typeface="Cambria Math"/>
                            <a:ea typeface="Cambria Math"/>
                          </a:rPr>
                        </m:ctrlPr>
                      </m:sSubPr>
                      <m:e>
                        <m:r>
                          <a:rPr lang="en-US" altLang="ja-JP" sz="1800" b="1" i="1">
                            <a:latin typeface="Cambria Math"/>
                            <a:ea typeface="Cambria Math"/>
                          </a:rPr>
                          <m:t>𝑵</m:t>
                        </m:r>
                      </m:e>
                      <m:sub>
                        <m:r>
                          <a:rPr lang="en-US" altLang="ja-JP" sz="1800" b="1" i="1">
                            <a:latin typeface="Cambria Math"/>
                            <a:ea typeface="Cambria Math"/>
                          </a:rPr>
                          <m:t>𝒕</m:t>
                        </m:r>
                        <m:r>
                          <a:rPr lang="en-US" altLang="ja-JP" sz="1800" b="1" i="1">
                            <a:latin typeface="Cambria Math"/>
                            <a:ea typeface="Cambria Math"/>
                          </a:rPr>
                          <m:t>+</m:t>
                        </m:r>
                        <m:r>
                          <a:rPr lang="en-US" altLang="ja-JP" sz="1800" b="1" i="1">
                            <a:latin typeface="Cambria Math"/>
                            <a:ea typeface="Cambria Math"/>
                          </a:rPr>
                          <m:t>𝟏</m:t>
                        </m:r>
                      </m:sub>
                    </m:sSub>
                  </m:oMath>
                </a14:m>
                <a:r>
                  <a:rPr lang="ja-JP" altLang="en-US" sz="1800" dirty="0" smtClean="0">
                    <a:latin typeface="ＭＳ Ｐゴシック" pitchFamily="50" charset="-128"/>
                    <a:ea typeface="ＭＳ Ｐゴシック" pitchFamily="50" charset="-128"/>
                  </a:rPr>
                  <a:t>：探索範囲内最大頻度を持つセルの中心</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oMath>
                </a14:m>
                <a:r>
                  <a:rPr lang="ja-JP" altLang="en-US" sz="1800" dirty="0" smtClean="0">
                    <a:latin typeface="ＭＳ Ｐゴシック" pitchFamily="50" charset="-128"/>
                    <a:ea typeface="ＭＳ Ｐゴシック" pitchFamily="50" charset="-128"/>
                  </a:rPr>
                  <a:t>：</a:t>
                </a:r>
                <a:r>
                  <a:rPr lang="en-US" altLang="ja-JP" sz="1600" dirty="0"/>
                  <a:t> </a:t>
                </a:r>
                <a14:m>
                  <m:oMath xmlns:m="http://schemas.openxmlformats.org/officeDocument/2006/math">
                    <m:sSub>
                      <m:sSubPr>
                        <m:ctrlPr>
                          <a:rPr lang="en-US" altLang="ja-JP" sz="1600" i="1">
                            <a:latin typeface="Cambria Math"/>
                          </a:rPr>
                        </m:ctrlPr>
                      </m:sSubPr>
                      <m:e>
                        <m:r>
                          <a:rPr lang="en-US" altLang="ja-JP" sz="1600" i="1">
                            <a:latin typeface="Cambria Math"/>
                          </a:rPr>
                          <m:t>𝑠</m:t>
                        </m:r>
                      </m:e>
                      <m:sub>
                        <m:r>
                          <a:rPr lang="en-US" altLang="ja-JP" sz="1600" i="1">
                            <a:latin typeface="Cambria Math"/>
                          </a:rPr>
                          <m:t>1</m:t>
                        </m:r>
                      </m:sub>
                    </m:sSub>
                  </m:oMath>
                </a14:m>
                <a:r>
                  <a:rPr lang="ja-JP" altLang="en-US" sz="1800" dirty="0" smtClean="0">
                    <a:latin typeface="ＭＳ Ｐゴシック" pitchFamily="50" charset="-128"/>
                    <a:ea typeface="ＭＳ Ｐゴシック" pitchFamily="50" charset="-128"/>
                  </a:rPr>
                  <a:t>軸のセル番号，</a:t>
                </a:r>
                <a:r>
                  <a:rPr lang="en-US" altLang="ja-JP" sz="1600" dirty="0"/>
                  <a:t> </a:t>
                </a:r>
                <a14:m>
                  <m:oMath xmlns:m="http://schemas.openxmlformats.org/officeDocument/2006/math">
                    <m:sSub>
                      <m:sSubPr>
                        <m:ctrlPr>
                          <a:rPr lang="en-US" altLang="ja-JP" sz="1600" i="1">
                            <a:latin typeface="Cambria Math"/>
                          </a:rPr>
                        </m:ctrlPr>
                      </m:sSubPr>
                      <m:e>
                        <m:r>
                          <a:rPr lang="en-US" altLang="ja-JP" sz="1600" i="1">
                            <a:latin typeface="Cambria Math"/>
                          </a:rPr>
                          <m:t>𝑠</m:t>
                        </m:r>
                      </m:e>
                      <m:sub>
                        <m:r>
                          <a:rPr lang="en-US" altLang="ja-JP" sz="1600" b="0" i="1" smtClean="0">
                            <a:latin typeface="Cambria Math"/>
                          </a:rPr>
                          <m:t>2</m:t>
                        </m:r>
                      </m:sub>
                    </m:sSub>
                  </m:oMath>
                </a14:m>
                <a:r>
                  <a:rPr lang="ja-JP" altLang="en-US" sz="1800" dirty="0" smtClean="0">
                    <a:latin typeface="ＭＳ Ｐゴシック" pitchFamily="50" charset="-128"/>
                    <a:ea typeface="ＭＳ Ｐゴシック" pitchFamily="50" charset="-128"/>
                  </a:rPr>
                  <a:t>軸のセル番号</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𝑝</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lang="ja-JP" altLang="en-US" sz="1800" dirty="0" smtClean="0">
                    <a:latin typeface="ＭＳ Ｐゴシック" pitchFamily="50" charset="-128"/>
                    <a:ea typeface="ＭＳ Ｐゴシック" pitchFamily="50" charset="-128"/>
                  </a:rPr>
                  <a:t>：セル</a:t>
                </a:r>
                <a:r>
                  <a:rPr lang="en-US" altLang="ja-JP" sz="1800" dirty="0" smtClean="0">
                    <a:latin typeface="ＭＳ Ｐゴシック" pitchFamily="50" charset="-128"/>
                    <a:ea typeface="ＭＳ Ｐゴシック" pitchFamily="50" charset="-128"/>
                  </a:rPr>
                  <a:t>(</a:t>
                </a:r>
                <a14:m>
                  <m:oMath xmlns:m="http://schemas.openxmlformats.org/officeDocument/2006/math">
                    <m:sSub>
                      <m:sSubPr>
                        <m:ctrlPr>
                          <a:rPr lang="en-US" altLang="ja-JP" sz="1800" i="1" smtClean="0">
                            <a:latin typeface="Cambria Math"/>
                            <a:ea typeface="ＭＳ Ｐゴシック" pitchFamily="50" charset="-128"/>
                          </a:rPr>
                        </m:ctrlPr>
                      </m:sSubPr>
                      <m:e>
                        <m:r>
                          <a:rPr lang="en-US" altLang="ja-JP" sz="1800" b="0" i="1" smtClean="0">
                            <a:latin typeface="Cambria Math"/>
                            <a:ea typeface="ＭＳ Ｐゴシック" pitchFamily="50" charset="-128"/>
                          </a:rPr>
                          <m:t>𝑖</m:t>
                        </m:r>
                      </m:e>
                      <m:sub>
                        <m:r>
                          <a:rPr lang="en-US" altLang="ja-JP" sz="1800" b="0" i="1" smtClean="0">
                            <a:latin typeface="Cambria Math"/>
                            <a:ea typeface="ＭＳ Ｐゴシック" pitchFamily="50" charset="-128"/>
                          </a:rPr>
                          <m:t>1</m:t>
                        </m:r>
                      </m:sub>
                    </m:sSub>
                    <m:r>
                      <a:rPr lang="en-US" altLang="ja-JP" sz="1800" b="0" i="1" smtClean="0">
                        <a:latin typeface="Cambria Math"/>
                        <a:ea typeface="ＭＳ Ｐゴシック" pitchFamily="50" charset="-128"/>
                      </a:rPr>
                      <m:t>,</m:t>
                    </m:r>
                    <m:sSub>
                      <m:sSubPr>
                        <m:ctrlPr>
                          <a:rPr lang="en-US" altLang="ja-JP" sz="1800" i="1" smtClean="0">
                            <a:latin typeface="Cambria Math"/>
                            <a:ea typeface="ＭＳ Ｐゴシック" pitchFamily="50" charset="-128"/>
                          </a:rPr>
                        </m:ctrlPr>
                      </m:sSubPr>
                      <m:e>
                        <m:r>
                          <a:rPr lang="en-US" altLang="ja-JP" sz="1800" b="0" i="1" smtClean="0">
                            <a:latin typeface="Cambria Math"/>
                            <a:ea typeface="ＭＳ Ｐゴシック" pitchFamily="50" charset="-128"/>
                          </a:rPr>
                          <m:t>𝑖</m:t>
                        </m:r>
                      </m:e>
                      <m:sub>
                        <m:r>
                          <a:rPr lang="en-US" altLang="ja-JP" sz="1800" b="0" i="1" smtClean="0">
                            <a:latin typeface="Cambria Math"/>
                            <a:ea typeface="ＭＳ Ｐゴシック" pitchFamily="50" charset="-128"/>
                          </a:rPr>
                          <m:t>2</m:t>
                        </m:r>
                      </m:sub>
                    </m:sSub>
                  </m:oMath>
                </a14:m>
                <a:r>
                  <a:rPr lang="en-US" altLang="ja-JP" sz="1800" dirty="0" smtClean="0">
                    <a:latin typeface="ＭＳ Ｐゴシック" pitchFamily="50" charset="-128"/>
                    <a:ea typeface="ＭＳ Ｐゴシック" pitchFamily="50" charset="-128"/>
                  </a:rPr>
                  <a:t>)</a:t>
                </a:r>
                <a:r>
                  <a:rPr lang="ja-JP" altLang="en-US" sz="1800" dirty="0" smtClean="0">
                    <a:latin typeface="ＭＳ Ｐゴシック" pitchFamily="50" charset="-128"/>
                    <a:ea typeface="ＭＳ Ｐゴシック" pitchFamily="50" charset="-128"/>
                  </a:rPr>
                  <a:t>が持つ選択頻度値</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𝑝</m:t>
                        </m:r>
                      </m:e>
                      <m:sub>
                        <m:r>
                          <a:rPr lang="en-US" altLang="ja-JP" sz="1800" i="1">
                            <a:latin typeface="Cambria Math"/>
                            <a:ea typeface="ＭＳ Ｐゴシック" pitchFamily="50" charset="-128"/>
                          </a:rPr>
                          <m:t>𝑡</m:t>
                        </m:r>
                        <m:r>
                          <a:rPr lang="en-US" altLang="ja-JP" sz="1800" i="1">
                            <a:latin typeface="Cambria Math"/>
                            <a:ea typeface="ＭＳ Ｐゴシック" pitchFamily="50" charset="-128"/>
                          </a:rPr>
                          <m:t>,</m:t>
                        </m:r>
                        <m:r>
                          <a:rPr lang="en-US" altLang="ja-JP" sz="1800" i="1">
                            <a:latin typeface="Cambria Math"/>
                            <a:ea typeface="ＭＳ Ｐゴシック" pitchFamily="50" charset="-128"/>
                          </a:rPr>
                          <m:t>𝑚𝑎𝑥</m:t>
                        </m:r>
                      </m:sub>
                    </m:sSub>
                  </m:oMath>
                </a14:m>
                <a:r>
                  <a:rPr lang="ja-JP" altLang="en-US" sz="1800" dirty="0" smtClean="0">
                    <a:latin typeface="ＭＳ Ｐゴシック" pitchFamily="50" charset="-128"/>
                    <a:ea typeface="ＭＳ Ｐゴシック" pitchFamily="50" charset="-128"/>
                  </a:rPr>
                  <a:t>：探索範囲内の選択頻度最高値</a:t>
                </a:r>
                <a:endParaRPr lang="en-US" altLang="ja-JP" sz="1800" dirty="0" smtClean="0">
                  <a:latin typeface="ＭＳ Ｐゴシック" pitchFamily="50" charset="-128"/>
                  <a:ea typeface="ＭＳ Ｐゴシック" pitchFamily="50" charset="-128"/>
                </a:endParaRPr>
              </a:p>
              <a:p>
                <a14:m>
                  <m:oMath xmlns:m="http://schemas.openxmlformats.org/officeDocument/2006/math">
                    <m:r>
                      <m:rPr>
                        <m:sty m:val="p"/>
                      </m:rPr>
                      <a:rPr lang="en-US" altLang="ja-JP" sz="1800" i="1">
                        <a:latin typeface="Cambria Math"/>
                        <a:ea typeface="ＭＳ Ｐゴシック" pitchFamily="50" charset="-128"/>
                      </a:rPr>
                      <m:t>Φ</m:t>
                    </m:r>
                  </m:oMath>
                </a14:m>
                <a:r>
                  <a:rPr lang="ja-JP" altLang="en-US" sz="1800" dirty="0" smtClean="0">
                    <a:latin typeface="ＭＳ Ｐゴシック" pitchFamily="50" charset="-128"/>
                    <a:ea typeface="ＭＳ Ｐゴシック" pitchFamily="50" charset="-128"/>
                  </a:rPr>
                  <a:t>：扇型探索範囲の角度</a:t>
                </a:r>
                <a:endParaRPr lang="en-US" altLang="ja-JP" sz="1800" dirty="0" smtClean="0">
                  <a:latin typeface="ＭＳ Ｐゴシック" pitchFamily="50" charset="-128"/>
                  <a:ea typeface="ＭＳ Ｐゴシック" pitchFamily="50" charset="-128"/>
                </a:endParaRPr>
              </a:p>
              <a:p>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𝑤</m:t>
                        </m:r>
                      </m:e>
                      <m:sub>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sub>
                    </m:sSub>
                  </m:oMath>
                </a14:m>
                <a:r>
                  <a:rPr lang="ja-JP" altLang="en-US" sz="1800" dirty="0" smtClean="0">
                    <a:latin typeface="ＭＳ Ｐゴシック" pitchFamily="50" charset="-128"/>
                    <a:ea typeface="ＭＳ Ｐゴシック" pitchFamily="50" charset="-128"/>
                  </a:rPr>
                  <a:t>：セル</a:t>
                </a:r>
                <a:r>
                  <a:rPr lang="en-US" altLang="ja-JP" sz="1800" dirty="0">
                    <a:latin typeface="ＭＳ Ｐゴシック" pitchFamily="50" charset="-128"/>
                    <a:ea typeface="ＭＳ Ｐゴシック" pitchFamily="50" charset="-128"/>
                  </a:rPr>
                  <a:t>(</a:t>
                </a:r>
                <a14:m>
                  <m:oMath xmlns:m="http://schemas.openxmlformats.org/officeDocument/2006/math">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1</m:t>
                        </m:r>
                      </m:sub>
                    </m:sSub>
                    <m:r>
                      <a:rPr lang="en-US" altLang="ja-JP" sz="1800" i="1">
                        <a:latin typeface="Cambria Math"/>
                        <a:ea typeface="ＭＳ Ｐゴシック" pitchFamily="50" charset="-128"/>
                      </a:rPr>
                      <m:t>,</m:t>
                    </m:r>
                    <m:sSub>
                      <m:sSubPr>
                        <m:ctrlPr>
                          <a:rPr lang="en-US" altLang="ja-JP" sz="1800" i="1">
                            <a:latin typeface="Cambria Math"/>
                            <a:ea typeface="ＭＳ Ｐゴシック" pitchFamily="50" charset="-128"/>
                          </a:rPr>
                        </m:ctrlPr>
                      </m:sSubPr>
                      <m:e>
                        <m:r>
                          <a:rPr lang="en-US" altLang="ja-JP" sz="1800" i="1">
                            <a:latin typeface="Cambria Math"/>
                            <a:ea typeface="ＭＳ Ｐゴシック" pitchFamily="50" charset="-128"/>
                          </a:rPr>
                          <m:t>𝑖</m:t>
                        </m:r>
                      </m:e>
                      <m:sub>
                        <m:r>
                          <a:rPr lang="en-US" altLang="ja-JP" sz="1800" i="1">
                            <a:latin typeface="Cambria Math"/>
                            <a:ea typeface="ＭＳ Ｐゴシック" pitchFamily="50" charset="-128"/>
                          </a:rPr>
                          <m:t>2</m:t>
                        </m:r>
                      </m:sub>
                    </m:sSub>
                  </m:oMath>
                </a14:m>
                <a:r>
                  <a:rPr lang="en-US" altLang="ja-JP" sz="1800" dirty="0">
                    <a:latin typeface="ＭＳ Ｐゴシック" pitchFamily="50" charset="-128"/>
                    <a:ea typeface="ＭＳ Ｐゴシック" pitchFamily="50" charset="-128"/>
                  </a:rPr>
                  <a:t>)</a:t>
                </a:r>
                <a:r>
                  <a:rPr lang="ja-JP" altLang="en-US" sz="1800" dirty="0">
                    <a:latin typeface="ＭＳ Ｐゴシック" pitchFamily="50" charset="-128"/>
                    <a:ea typeface="ＭＳ Ｐゴシック" pitchFamily="50" charset="-128"/>
                  </a:rPr>
                  <a:t>が</a:t>
                </a:r>
                <a:r>
                  <a:rPr lang="ja-JP" altLang="en-US" sz="1800" dirty="0" smtClean="0">
                    <a:latin typeface="ＭＳ Ｐゴシック" pitchFamily="50" charset="-128"/>
                    <a:ea typeface="ＭＳ Ｐゴシック" pitchFamily="50" charset="-128"/>
                  </a:rPr>
                  <a:t>探索範囲内：</a:t>
                </a:r>
                <a:r>
                  <a:rPr lang="en-US" altLang="ja-JP" sz="1800" dirty="0">
                    <a:latin typeface="ＭＳ Ｐゴシック" pitchFamily="50" charset="-128"/>
                    <a:ea typeface="ＭＳ Ｐゴシック" pitchFamily="50" charset="-128"/>
                  </a:rPr>
                  <a:t>1</a:t>
                </a:r>
                <a:r>
                  <a:rPr lang="ja-JP" altLang="en-US" sz="1800" dirty="0" err="1" smtClean="0">
                    <a:latin typeface="ＭＳ Ｐゴシック" pitchFamily="50" charset="-128"/>
                    <a:ea typeface="ＭＳ Ｐゴシック" pitchFamily="50" charset="-128"/>
                  </a:rPr>
                  <a:t>，</a:t>
                </a:r>
                <a:r>
                  <a:rPr lang="ja-JP" altLang="en-US" sz="1800" dirty="0" smtClean="0">
                    <a:latin typeface="ＭＳ Ｐゴシック" pitchFamily="50" charset="-128"/>
                    <a:ea typeface="ＭＳ Ｐゴシック" pitchFamily="50" charset="-128"/>
                  </a:rPr>
                  <a:t>探索範囲外</a:t>
                </a:r>
                <a:r>
                  <a:rPr lang="en-US" altLang="ja-JP" sz="1800" dirty="0" smtClean="0">
                    <a:latin typeface="ＭＳ Ｐゴシック" pitchFamily="50" charset="-128"/>
                    <a:ea typeface="ＭＳ Ｐゴシック" pitchFamily="50" charset="-128"/>
                  </a:rPr>
                  <a:t>:0</a:t>
                </a:r>
              </a:p>
              <a:p>
                <a:endParaRPr lang="en-US" altLang="ja-JP" sz="1800" dirty="0" smtClean="0">
                  <a:latin typeface="ＭＳ Ｐゴシック" pitchFamily="50" charset="-128"/>
                  <a:ea typeface="ＭＳ Ｐゴシック" pitchFamily="50" charset="-128"/>
                </a:endParaRPr>
              </a:p>
            </p:txBody>
          </p:sp>
        </mc:Choice>
        <mc:Fallback xmlns="">
          <p:sp>
            <p:nvSpPr>
              <p:cNvPr id="29" name="コンテンツ プレースホルダー 2"/>
              <p:cNvSpPr txBox="1">
                <a:spLocks noRot="1" noChangeAspect="1" noMove="1" noResize="1" noEditPoints="1" noAdjustHandles="1" noChangeArrowheads="1" noChangeShapeType="1" noTextEdit="1"/>
              </p:cNvSpPr>
              <p:nvPr/>
            </p:nvSpPr>
            <p:spPr>
              <a:xfrm>
                <a:off x="809750" y="3316911"/>
                <a:ext cx="4946016" cy="2933310"/>
              </a:xfrm>
              <a:prstGeom prst="rect">
                <a:avLst/>
              </a:prstGeom>
              <a:blipFill rotWithShape="1">
                <a:blip r:embed="rId22"/>
                <a:stretch>
                  <a:fillRect l="-370" t="-4574"/>
                </a:stretch>
              </a:blipFill>
            </p:spPr>
            <p:txBody>
              <a:bodyPr/>
              <a:lstStyle/>
              <a:p>
                <a:r>
                  <a:rPr lang="ja-JP" altLang="en-US">
                    <a:noFill/>
                  </a:rPr>
                  <a:t> </a:t>
                </a:r>
              </a:p>
            </p:txBody>
          </p:sp>
        </mc:Fallback>
      </mc:AlternateContent>
      <p:sp>
        <p:nvSpPr>
          <p:cNvPr id="34" name="円/楕円 33"/>
          <p:cNvSpPr/>
          <p:nvPr/>
        </p:nvSpPr>
        <p:spPr>
          <a:xfrm>
            <a:off x="6866284" y="1746913"/>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5409190" y="460734"/>
            <a:ext cx="2875413" cy="2839090"/>
            <a:chOff x="5006489" y="460734"/>
            <a:chExt cx="2875413" cy="2839090"/>
          </a:xfrm>
        </p:grpSpPr>
        <p:grpSp>
          <p:nvGrpSpPr>
            <p:cNvPr id="10" name="グループ化 9"/>
            <p:cNvGrpSpPr/>
            <p:nvPr/>
          </p:nvGrpSpPr>
          <p:grpSpPr>
            <a:xfrm>
              <a:off x="5361455" y="692696"/>
              <a:ext cx="2313330" cy="2237795"/>
              <a:chOff x="5361455" y="692696"/>
              <a:chExt cx="2313330" cy="2237795"/>
            </a:xfrm>
          </p:grpSpPr>
          <p:sp>
            <p:nvSpPr>
              <p:cNvPr id="37" name="パイ 36"/>
              <p:cNvSpPr/>
              <p:nvPr/>
            </p:nvSpPr>
            <p:spPr>
              <a:xfrm>
                <a:off x="5361455" y="692696"/>
                <a:ext cx="2313330" cy="2237795"/>
              </a:xfrm>
              <a:prstGeom prst="pie">
                <a:avLst>
                  <a:gd name="adj1" fmla="val 13627267"/>
                  <a:gd name="adj2" fmla="val 27656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8" name="グループ化 7"/>
              <p:cNvGrpSpPr/>
              <p:nvPr/>
            </p:nvGrpSpPr>
            <p:grpSpPr>
              <a:xfrm>
                <a:off x="5724692" y="1052736"/>
                <a:ext cx="1563812" cy="1504839"/>
                <a:chOff x="5724692" y="1052736"/>
                <a:chExt cx="1563812" cy="1504839"/>
              </a:xfrm>
            </p:grpSpPr>
            <p:cxnSp>
              <p:nvCxnSpPr>
                <p:cNvPr id="36" name="直線矢印コネクタ 35"/>
                <p:cNvCxnSpPr/>
                <p:nvPr/>
              </p:nvCxnSpPr>
              <p:spPr>
                <a:xfrm flipH="1" flipV="1">
                  <a:off x="6300192" y="1052736"/>
                  <a:ext cx="217928" cy="780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518120" y="1108942"/>
                  <a:ext cx="770384" cy="724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5724692" y="1787523"/>
                  <a:ext cx="841676" cy="770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1" name="グループ化 10"/>
            <p:cNvGrpSpPr/>
            <p:nvPr/>
          </p:nvGrpSpPr>
          <p:grpSpPr>
            <a:xfrm>
              <a:off x="5006489" y="460734"/>
              <a:ext cx="2875413" cy="2839090"/>
              <a:chOff x="5006489" y="460734"/>
              <a:chExt cx="2875413" cy="2839090"/>
            </a:xfrm>
          </p:grpSpPr>
          <p:grpSp>
            <p:nvGrpSpPr>
              <p:cNvPr id="22" name="グループ化 21"/>
              <p:cNvGrpSpPr/>
              <p:nvPr/>
            </p:nvGrpSpPr>
            <p:grpSpPr>
              <a:xfrm>
                <a:off x="5361454" y="460734"/>
                <a:ext cx="2520448" cy="2839090"/>
                <a:chOff x="755576" y="3252960"/>
                <a:chExt cx="2520448" cy="2839090"/>
              </a:xfrm>
            </p:grpSpPr>
            <p:cxnSp>
              <p:nvCxnSpPr>
                <p:cNvPr id="23" name="直線矢印コネクタ 22"/>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55576" y="5722718"/>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p:cNvSpPr txBox="1"/>
                    <p:nvPr/>
                  </p:nvSpPr>
                  <p:spPr>
                    <a:xfrm>
                      <a:off x="2829876" y="572271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829876" y="5722718"/>
                      <a:ext cx="446148" cy="369332"/>
                    </a:xfrm>
                    <a:prstGeom prst="rect">
                      <a:avLst/>
                    </a:prstGeom>
                    <a:blipFill rotWithShape="1">
                      <a:blip r:embed="rId23"/>
                      <a:stretch>
                        <a:fillRect b="-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7" name="テキスト ボックス 56"/>
                  <p:cNvSpPr txBox="1"/>
                  <p:nvPr/>
                </p:nvSpPr>
                <p:spPr>
                  <a:xfrm>
                    <a:off x="5006489" y="500015"/>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006489" y="500015"/>
                    <a:ext cx="354965" cy="369332"/>
                  </a:xfrm>
                  <a:prstGeom prst="rect">
                    <a:avLst/>
                  </a:prstGeom>
                  <a:blipFill rotWithShape="1">
                    <a:blip r:embed="rId7"/>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7" name="テキスト ボックス 16"/>
              <p:cNvSpPr txBox="1"/>
              <p:nvPr/>
            </p:nvSpPr>
            <p:spPr>
              <a:xfrm>
                <a:off x="5780586" y="5342971"/>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780586" y="5342971"/>
                <a:ext cx="513795" cy="369332"/>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6712171" y="1885243"/>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6712171" y="1885243"/>
                <a:ext cx="513795" cy="369332"/>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6263969" y="2420888"/>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6263969" y="2420888"/>
                <a:ext cx="733406" cy="3693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6450453" y="2070610"/>
                <a:ext cx="4529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oMath>
                  </m:oMathPara>
                </a14:m>
                <a:endParaRPr lang="ja-JP" altLang="en-US"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6450453" y="2070610"/>
                <a:ext cx="452945" cy="369332"/>
              </a:xfrm>
              <a:prstGeom prst="rect">
                <a:avLst/>
              </a:prstGeom>
              <a:blipFill rotWithShape="1">
                <a:blip r:embed="rId24"/>
                <a:stretch>
                  <a:fillRect/>
                </a:stretch>
              </a:blipFill>
            </p:spPr>
            <p:txBody>
              <a:bodyPr/>
              <a:lstStyle/>
              <a:p>
                <a:r>
                  <a:rPr lang="ja-JP" altLang="en-US">
                    <a:noFill/>
                  </a:rPr>
                  <a:t> </a:t>
                </a:r>
              </a:p>
            </p:txBody>
          </p:sp>
        </mc:Fallback>
      </mc:AlternateContent>
      <p:sp>
        <p:nvSpPr>
          <p:cNvPr id="42" name="テキスト ボックス 41"/>
          <p:cNvSpPr txBox="1"/>
          <p:nvPr/>
        </p:nvSpPr>
        <p:spPr>
          <a:xfrm>
            <a:off x="4719704" y="2715004"/>
            <a:ext cx="1005403"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探索</a:t>
            </a:r>
            <a:r>
              <a:rPr lang="ja-JP" altLang="en-US" sz="1600" dirty="0" smtClean="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44" name="直線矢印コネクタ 43"/>
          <p:cNvCxnSpPr/>
          <p:nvPr/>
        </p:nvCxnSpPr>
        <p:spPr>
          <a:xfrm flipV="1">
            <a:off x="5222406" y="1301009"/>
            <a:ext cx="1225403" cy="141929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714191" y="3704929"/>
            <a:ext cx="1005403"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探索</a:t>
            </a:r>
            <a:r>
              <a:rPr lang="ja-JP" altLang="en-US" sz="1600" dirty="0" smtClean="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48" name="直線矢印コネクタ 47"/>
          <p:cNvCxnSpPr/>
          <p:nvPr/>
        </p:nvCxnSpPr>
        <p:spPr>
          <a:xfrm flipV="1">
            <a:off x="7335078" y="4027736"/>
            <a:ext cx="758662" cy="87225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p:cNvSpPr/>
              <p:nvPr/>
            </p:nvSpPr>
            <p:spPr>
              <a:xfrm>
                <a:off x="5610531" y="4574593"/>
                <a:ext cx="739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5610531" y="4574593"/>
                <a:ext cx="739177" cy="369332"/>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6742595" y="5007634"/>
                <a:ext cx="5122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6742595" y="5007634"/>
                <a:ext cx="512256" cy="369332"/>
              </a:xfrm>
              <a:prstGeom prst="rect">
                <a:avLst/>
              </a:prstGeom>
              <a:blipFill rotWithShape="1">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6127393" y="3992458"/>
                <a:ext cx="6725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6127393" y="3992458"/>
                <a:ext cx="67255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7452438" y="1180961"/>
                <a:ext cx="5122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7452438" y="1180961"/>
                <a:ext cx="512256" cy="369332"/>
              </a:xfrm>
              <a:prstGeom prst="rect">
                <a:avLst/>
              </a:prstGeom>
              <a:blipFill rotWithShape="1">
                <a:blip r:embed="rId26"/>
                <a:stretch>
                  <a:fillRect/>
                </a:stretch>
              </a:blipFill>
            </p:spPr>
            <p:txBody>
              <a:bodyPr/>
              <a:lstStyle/>
              <a:p>
                <a:r>
                  <a:rPr lang="ja-JP" altLang="en-US">
                    <a:noFill/>
                  </a:rPr>
                  <a:t> </a:t>
                </a:r>
              </a:p>
            </p:txBody>
          </p:sp>
        </mc:Fallback>
      </mc:AlternateContent>
      <p:sp>
        <p:nvSpPr>
          <p:cNvPr id="53" name="パイ 52"/>
          <p:cNvSpPr/>
          <p:nvPr/>
        </p:nvSpPr>
        <p:spPr>
          <a:xfrm>
            <a:off x="6442769" y="1296552"/>
            <a:ext cx="1020163" cy="1073411"/>
          </a:xfrm>
          <a:prstGeom prst="pie">
            <a:avLst>
              <a:gd name="adj1" fmla="val 13627267"/>
              <a:gd name="adj2" fmla="val 276566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27" name="正方形/長方形 26"/>
              <p:cNvSpPr/>
              <p:nvPr/>
            </p:nvSpPr>
            <p:spPr>
              <a:xfrm>
                <a:off x="7373726" y="1602857"/>
                <a:ext cx="43633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n-US" altLang="ja-JP" i="1">
                          <a:latin typeface="Cambria Math"/>
                          <a:ea typeface="ＭＳ Ｐゴシック" pitchFamily="50" charset="-128"/>
                        </a:rPr>
                        <m:t>Φ</m:t>
                      </m:r>
                    </m:oMath>
                  </m:oMathPara>
                </a14:m>
                <a:endParaRPr lang="ja-JP" altLang="en-US" dirty="0">
                  <a:latin typeface="ＭＳ Ｐゴシック" pitchFamily="50" charset="-128"/>
                  <a:ea typeface="ＭＳ Ｐゴシック" pitchFamily="50" charset="-128"/>
                </a:endParaRPr>
              </a:p>
            </p:txBody>
          </p:sp>
        </mc:Choice>
        <mc:Fallback xmlns="">
          <p:sp>
            <p:nvSpPr>
              <p:cNvPr id="27" name="正方形/長方形 26"/>
              <p:cNvSpPr>
                <a:spLocks noRot="1" noChangeAspect="1" noMove="1" noResize="1" noEditPoints="1" noAdjustHandles="1" noChangeArrowheads="1" noChangeShapeType="1" noTextEdit="1"/>
              </p:cNvSpPr>
              <p:nvPr/>
            </p:nvSpPr>
            <p:spPr>
              <a:xfrm>
                <a:off x="7373726" y="1602857"/>
                <a:ext cx="436337"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55" name="直線矢印コネクタ 54"/>
          <p:cNvCxnSpPr/>
          <p:nvPr/>
        </p:nvCxnSpPr>
        <p:spPr>
          <a:xfrm>
            <a:off x="6037483" y="1108942"/>
            <a:ext cx="775431" cy="80541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正方形/長方形 31"/>
              <p:cNvSpPr/>
              <p:nvPr/>
            </p:nvSpPr>
            <p:spPr>
              <a:xfrm>
                <a:off x="6245750" y="1515911"/>
                <a:ext cx="409406"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ja-JP" i="1">
                          <a:latin typeface="Cambria Math"/>
                          <a:ea typeface="ＭＳ Ｐゴシック" pitchFamily="50" charset="-128"/>
                        </a:rPr>
                        <m:t>𝑅</m:t>
                      </m:r>
                    </m:oMath>
                  </m:oMathPara>
                </a14:m>
                <a:endParaRPr lang="ja-JP" altLang="en-US" dirty="0">
                  <a:latin typeface="ＭＳ Ｐゴシック" pitchFamily="50" charset="-128"/>
                  <a:ea typeface="ＭＳ Ｐゴシック" pitchFamily="50" charset="-128"/>
                </a:endParaRPr>
              </a:p>
            </p:txBody>
          </p:sp>
        </mc:Choice>
        <mc:Fallback xmlns="">
          <p:sp>
            <p:nvSpPr>
              <p:cNvPr id="32" name="正方形/長方形 31"/>
              <p:cNvSpPr>
                <a:spLocks noRot="1" noChangeAspect="1" noMove="1" noResize="1" noEditPoints="1" noAdjustHandles="1" noChangeArrowheads="1" noChangeShapeType="1" noTextEdit="1"/>
              </p:cNvSpPr>
              <p:nvPr/>
            </p:nvSpPr>
            <p:spPr>
              <a:xfrm>
                <a:off x="6245750" y="1515911"/>
                <a:ext cx="409406" cy="369332"/>
              </a:xfrm>
              <a:prstGeom prst="rect">
                <a:avLst/>
              </a:prstGeom>
              <a:blipFill rotWithShape="1">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6311390" y="620688"/>
                <a:ext cx="6989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𝑁</m:t>
                          </m:r>
                        </m:e>
                        <m:sub>
                          <m:r>
                            <a:rPr lang="en-US" altLang="ja-JP" i="1">
                              <a:latin typeface="Cambria Math"/>
                              <a:ea typeface="Cambria Math"/>
                            </a:rPr>
                            <m:t>𝑡</m:t>
                          </m:r>
                          <m:r>
                            <a:rPr lang="en-US" altLang="ja-JP" i="1">
                              <a:latin typeface="Cambria Math"/>
                              <a:ea typeface="Cambria Math"/>
                            </a:rPr>
                            <m:t>+1</m:t>
                          </m:r>
                        </m:sub>
                      </m:sSub>
                    </m:oMath>
                  </m:oMathPara>
                </a14:m>
                <a:endParaRPr lang="ja-JP" altLang="en-US"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6311390" y="620688"/>
                <a:ext cx="698909" cy="369332"/>
              </a:xfrm>
              <a:prstGeom prst="rect">
                <a:avLst/>
              </a:prstGeom>
              <a:blipFill rotWithShape="1">
                <a:blip r:embed="rId27"/>
                <a:stretch>
                  <a:fillRect b="-1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4147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smtClean="0">
                <a:latin typeface="ＭＳ Ｐゴシック" pitchFamily="50" charset="-128"/>
                <a:ea typeface="ＭＳ Ｐゴシック" pitchFamily="50" charset="-128"/>
              </a:rPr>
              <a:t>シミュレーション</a:t>
            </a:r>
            <a:r>
              <a:rPr lang="ja-JP" altLang="en-US" sz="4800" dirty="0" smtClean="0">
                <a:latin typeface="ＭＳ Ｐゴシック" pitchFamily="50" charset="-128"/>
                <a:ea typeface="ＭＳ Ｐゴシック" pitchFamily="50" charset="-128"/>
              </a:rPr>
              <a:t>実験</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61138" y="1628800"/>
            <a:ext cx="7543800" cy="4392488"/>
          </a:xfrm>
        </p:spPr>
        <p:txBody>
          <a:bodyPr>
            <a:normAutofit/>
          </a:bodyPr>
          <a:lstStyle/>
          <a:p>
            <a:pPr>
              <a:buFont typeface="Wingdings" pitchFamily="2" charset="2"/>
              <a:buChar char="l"/>
            </a:pPr>
            <a:r>
              <a:rPr kumimoji="1" lang="ja-JP" altLang="en-US" sz="2800" dirty="0" smtClean="0">
                <a:latin typeface="ＭＳ Ｐゴシック" pitchFamily="50" charset="-128"/>
                <a:ea typeface="ＭＳ Ｐゴシック" pitchFamily="50" charset="-128"/>
              </a:rPr>
              <a:t>提案手法による動作知識化と動作生成が可能であることを確認する．</a:t>
            </a:r>
            <a:endParaRPr kumimoji="1" lang="en-US" altLang="ja-JP" sz="2800" dirty="0" smtClean="0">
              <a:latin typeface="ＭＳ Ｐゴシック" pitchFamily="50" charset="-128"/>
              <a:ea typeface="ＭＳ Ｐゴシック" pitchFamily="50" charset="-128"/>
            </a:endParaRPr>
          </a:p>
          <a:p>
            <a:pPr marL="0" indent="0">
              <a:buNone/>
            </a:pPr>
            <a:endParaRPr kumimoji="1" lang="en-US" altLang="ja-JP" dirty="0" smtClean="0">
              <a:latin typeface="ＭＳ Ｐゴシック" pitchFamily="50" charset="-128"/>
              <a:ea typeface="ＭＳ Ｐゴシック" pitchFamily="50" charset="-128"/>
            </a:endParaRPr>
          </a:p>
          <a:p>
            <a:pPr marL="457200" indent="-457200">
              <a:buFont typeface="+mj-lt"/>
              <a:buAutoNum type="arabicPeriod"/>
            </a:pPr>
            <a:r>
              <a:rPr lang="ja-JP" altLang="en-US" dirty="0" smtClean="0">
                <a:latin typeface="ＭＳ Ｐゴシック" pitchFamily="50" charset="-128"/>
                <a:ea typeface="ＭＳ Ｐゴシック" pitchFamily="50" charset="-128"/>
              </a:rPr>
              <a:t>状態の入力に対して動作の知識化を行い，知識空間に動作</a:t>
            </a:r>
            <a:r>
              <a:rPr lang="ja-JP" altLang="en-US" dirty="0">
                <a:latin typeface="ＭＳ Ｐゴシック" pitchFamily="50" charset="-128"/>
                <a:ea typeface="ＭＳ Ｐゴシック" pitchFamily="50" charset="-128"/>
              </a:rPr>
              <a:t>が</a:t>
            </a:r>
            <a:r>
              <a:rPr lang="ja-JP" altLang="en-US" dirty="0" smtClean="0">
                <a:latin typeface="ＭＳ Ｐゴシック" pitchFamily="50" charset="-128"/>
                <a:ea typeface="ＭＳ Ｐゴシック" pitchFamily="50" charset="-128"/>
              </a:rPr>
              <a:t>知識化されていることを確認する．</a:t>
            </a:r>
            <a:endParaRPr lang="en-US" altLang="ja-JP" dirty="0" smtClean="0">
              <a:latin typeface="ＭＳ Ｐゴシック" pitchFamily="50" charset="-128"/>
              <a:ea typeface="ＭＳ Ｐゴシック" pitchFamily="50" charset="-128"/>
            </a:endParaRPr>
          </a:p>
          <a:p>
            <a:pPr marL="457200" indent="-457200">
              <a:buFont typeface="+mj-lt"/>
              <a:buAutoNum type="arabicPeriod"/>
            </a:pPr>
            <a:endParaRPr lang="en-US" altLang="ja-JP" dirty="0" smtClean="0">
              <a:latin typeface="ＭＳ Ｐゴシック" pitchFamily="50" charset="-128"/>
              <a:ea typeface="ＭＳ Ｐゴシック" pitchFamily="50" charset="-128"/>
            </a:endParaRPr>
          </a:p>
          <a:p>
            <a:pPr marL="457200" indent="-457200">
              <a:buFont typeface="+mj-lt"/>
              <a:buAutoNum type="arabicPeriod"/>
            </a:pPr>
            <a:endParaRPr lang="en-US" altLang="ja-JP" dirty="0" smtClean="0">
              <a:latin typeface="ＭＳ Ｐゴシック" pitchFamily="50" charset="-128"/>
              <a:ea typeface="ＭＳ Ｐゴシック" pitchFamily="50" charset="-128"/>
            </a:endParaRPr>
          </a:p>
          <a:p>
            <a:pPr marL="457200" indent="-457200">
              <a:buFont typeface="+mj-lt"/>
              <a:buAutoNum type="arabicPeriod"/>
            </a:pPr>
            <a:r>
              <a:rPr lang="ja-JP" altLang="en-US" dirty="0" smtClean="0">
                <a:latin typeface="ＭＳ Ｐゴシック" pitchFamily="50" charset="-128"/>
                <a:ea typeface="ＭＳ Ｐゴシック" pitchFamily="50" charset="-128"/>
              </a:rPr>
              <a:t>知識空間上での仮想球の運動によって入力した次状態が出力され，動作の生成がされることを確認する．</a:t>
            </a:r>
            <a:endParaRPr lang="en-US" altLang="ja-JP" dirty="0">
              <a:latin typeface="ＭＳ Ｐゴシック" pitchFamily="50" charset="-128"/>
              <a:ea typeface="ＭＳ Ｐゴシック" pitchFamily="50" charset="-128"/>
            </a:endParaRPr>
          </a:p>
          <a:p>
            <a:endParaRPr kumimoji="1" lang="ja-JP" altLang="en-US" sz="2000" dirty="0">
              <a:latin typeface="ＭＳ Ｐゴシック" pitchFamily="50" charset="-128"/>
              <a:ea typeface="ＭＳ Ｐゴシック" pitchFamily="50" charset="-128"/>
            </a:endParaRPr>
          </a:p>
        </p:txBody>
      </p:sp>
      <p:sp>
        <p:nvSpPr>
          <p:cNvPr id="12" name="コンテンツ プレースホルダー 2"/>
          <p:cNvSpPr txBox="1">
            <a:spLocks/>
          </p:cNvSpPr>
          <p:nvPr/>
        </p:nvSpPr>
        <p:spPr>
          <a:xfrm>
            <a:off x="761138" y="1124744"/>
            <a:ext cx="7543800" cy="43204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3200" dirty="0" smtClean="0">
                <a:latin typeface="ＭＳ Ｐゴシック" pitchFamily="50" charset="-128"/>
                <a:ea typeface="ＭＳ Ｐゴシック" pitchFamily="50" charset="-128"/>
              </a:rPr>
              <a:t>実験目的</a:t>
            </a:r>
            <a:endParaRPr lang="ja-JP" altLang="en-US" sz="3200" dirty="0">
              <a:latin typeface="ＭＳ Ｐゴシック" pitchFamily="50" charset="-128"/>
              <a:ea typeface="ＭＳ Ｐゴシック" pitchFamily="50" charset="-128"/>
            </a:endParaRPr>
          </a:p>
        </p:txBody>
      </p:sp>
      <p:sp>
        <p:nvSpPr>
          <p:cNvPr id="4" name="正方形/長方形 3"/>
          <p:cNvSpPr/>
          <p:nvPr/>
        </p:nvSpPr>
        <p:spPr>
          <a:xfrm>
            <a:off x="750793" y="2636912"/>
            <a:ext cx="7693378" cy="158417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004079" y="3823209"/>
            <a:ext cx="2440092" cy="400110"/>
          </a:xfrm>
          <a:prstGeom prst="rect">
            <a:avLst/>
          </a:prstGeom>
          <a:noFill/>
        </p:spPr>
        <p:txBody>
          <a:bodyPr wrap="none" rtlCol="0">
            <a:spAutoFit/>
          </a:bodyPr>
          <a:lstStyle/>
          <a:p>
            <a:r>
              <a:rPr kumimoji="1" lang="ja-JP" altLang="en-US" sz="2000" dirty="0" smtClean="0">
                <a:solidFill>
                  <a:schemeClr val="accent1">
                    <a:lumMod val="60000"/>
                    <a:lumOff val="40000"/>
                  </a:schemeClr>
                </a:solidFill>
                <a:latin typeface="ＭＳ Ｐゴシック" pitchFamily="50" charset="-128"/>
                <a:ea typeface="ＭＳ Ｐゴシック" pitchFamily="50" charset="-128"/>
              </a:rPr>
              <a:t>中間発表までの成果</a:t>
            </a:r>
            <a:endParaRPr kumimoji="1" lang="ja-JP" altLang="en-US" sz="2000" dirty="0">
              <a:solidFill>
                <a:schemeClr val="accent1">
                  <a:lumMod val="60000"/>
                  <a:lumOff val="40000"/>
                </a:schemeClr>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008977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実験設定</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39552" y="1196752"/>
            <a:ext cx="7907651" cy="4896544"/>
          </a:xfrm>
        </p:spPr>
        <p:txBody>
          <a:bodyPr>
            <a:noAutofit/>
          </a:bodyPr>
          <a:lstStyle/>
          <a:p>
            <a:r>
              <a:rPr lang="ja-JP" altLang="en-US" sz="2800" dirty="0" smtClean="0">
                <a:latin typeface="ＭＳ Ｐゴシック" pitchFamily="50" charset="-128"/>
                <a:ea typeface="ＭＳ Ｐゴシック" pitchFamily="50" charset="-128"/>
              </a:rPr>
              <a:t>ロボットの身体</a:t>
            </a:r>
            <a:r>
              <a:rPr lang="ja-JP" altLang="en-US" sz="2800" dirty="0">
                <a:latin typeface="ＭＳ Ｐゴシック" pitchFamily="50" charset="-128"/>
                <a:ea typeface="ＭＳ Ｐゴシック" pitchFamily="50" charset="-128"/>
              </a:rPr>
              <a:t>は</a:t>
            </a:r>
            <a:r>
              <a:rPr lang="ja-JP" altLang="en-US" sz="2800" dirty="0" smtClean="0">
                <a:latin typeface="ＭＳ Ｐゴシック" pitchFamily="50" charset="-128"/>
                <a:ea typeface="ＭＳ Ｐゴシック" pitchFamily="50" charset="-128"/>
              </a:rPr>
              <a:t>アクチュエータ１つと角度，角速度センサの構成</a:t>
            </a:r>
            <a:endParaRPr lang="en-US" altLang="ja-JP" sz="2800" dirty="0" smtClean="0">
              <a:latin typeface="ＭＳ Ｐゴシック" pitchFamily="50" charset="-128"/>
              <a:ea typeface="ＭＳ Ｐゴシック" pitchFamily="50" charset="-128"/>
            </a:endParaRPr>
          </a:p>
          <a:p>
            <a:endParaRPr lang="en-US" altLang="ja-JP" sz="2800" dirty="0" smtClean="0">
              <a:latin typeface="ＭＳ Ｐゴシック" pitchFamily="50" charset="-128"/>
              <a:ea typeface="ＭＳ Ｐゴシック" pitchFamily="50" charset="-128"/>
            </a:endParaRPr>
          </a:p>
          <a:p>
            <a:r>
              <a:rPr lang="ja-JP" altLang="en-US" sz="2800" dirty="0">
                <a:latin typeface="ＭＳ Ｐゴシック" pitchFamily="50" charset="-128"/>
                <a:ea typeface="ＭＳ Ｐゴシック" pitchFamily="50" charset="-128"/>
              </a:rPr>
              <a:t>知識</a:t>
            </a:r>
            <a:r>
              <a:rPr lang="ja-JP" altLang="en-US" sz="2800" dirty="0" smtClean="0">
                <a:latin typeface="ＭＳ Ｐゴシック" pitchFamily="50" charset="-128"/>
                <a:ea typeface="ＭＳ Ｐゴシック" pitchFamily="50" charset="-128"/>
              </a:rPr>
              <a:t>空間はアクチュエータの角度，角速度を状態軸として構成</a:t>
            </a:r>
            <a:endParaRPr lang="en-US" altLang="ja-JP" sz="2800" dirty="0">
              <a:latin typeface="ＭＳ Ｐゴシック" pitchFamily="50" charset="-128"/>
              <a:ea typeface="ＭＳ Ｐゴシック" pitchFamily="50" charset="-128"/>
            </a:endParaRPr>
          </a:p>
          <a:p>
            <a:pPr marL="0" indent="0">
              <a:buNone/>
            </a:pPr>
            <a:endParaRPr lang="en-US" altLang="ja-JP" sz="26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教示動作は周期的な動作</a:t>
            </a:r>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教示回数は同一の動作を</a:t>
            </a:r>
            <a:r>
              <a:rPr lang="en-US" altLang="ja-JP" sz="2800" dirty="0" smtClean="0">
                <a:latin typeface="ＭＳ Ｐゴシック" pitchFamily="50" charset="-128"/>
                <a:ea typeface="ＭＳ Ｐゴシック" pitchFamily="50" charset="-128"/>
              </a:rPr>
              <a:t>10</a:t>
            </a:r>
            <a:r>
              <a:rPr lang="ja-JP" altLang="en-US" sz="2800" dirty="0" smtClean="0">
                <a:latin typeface="ＭＳ Ｐゴシック" pitchFamily="50" charset="-128"/>
                <a:ea typeface="ＭＳ Ｐゴシック" pitchFamily="50" charset="-128"/>
              </a:rPr>
              <a:t>回</a:t>
            </a:r>
            <a:endParaRPr lang="en-US" altLang="ja-JP" sz="28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24147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785" y="476672"/>
            <a:ext cx="7689980" cy="792088"/>
          </a:xfrm>
        </p:spPr>
        <p:txBody>
          <a:bodyPr>
            <a:noAutofit/>
          </a:bodyPr>
          <a:lstStyle/>
          <a:p>
            <a:r>
              <a:rPr lang="ja-JP" altLang="en-US" sz="4800" dirty="0" smtClean="0">
                <a:latin typeface="ＭＳ Ｐゴシック" pitchFamily="50" charset="-128"/>
                <a:ea typeface="ＭＳ Ｐゴシック" pitchFamily="50" charset="-128"/>
              </a:rPr>
              <a:t>実験概要図</a:t>
            </a:r>
            <a:endParaRPr kumimoji="1" lang="ja-JP" altLang="en-US" sz="4800" dirty="0">
              <a:latin typeface="ＭＳ Ｐゴシック" pitchFamily="50" charset="-128"/>
              <a:ea typeface="ＭＳ Ｐゴシック" pitchFamily="50" charset="-128"/>
            </a:endParaRPr>
          </a:p>
        </p:txBody>
      </p:sp>
      <p:grpSp>
        <p:nvGrpSpPr>
          <p:cNvPr id="35" name="グループ化 34"/>
          <p:cNvGrpSpPr/>
          <p:nvPr/>
        </p:nvGrpSpPr>
        <p:grpSpPr>
          <a:xfrm>
            <a:off x="1406951" y="2286000"/>
            <a:ext cx="6490434" cy="3680703"/>
            <a:chOff x="1406951" y="2286001"/>
            <a:chExt cx="6490434" cy="3680701"/>
          </a:xfrm>
        </p:grpSpPr>
        <p:grpSp>
          <p:nvGrpSpPr>
            <p:cNvPr id="53" name="グループ化 52"/>
            <p:cNvGrpSpPr/>
            <p:nvPr/>
          </p:nvGrpSpPr>
          <p:grpSpPr>
            <a:xfrm>
              <a:off x="1987879" y="2286001"/>
              <a:ext cx="5909506" cy="2386719"/>
              <a:chOff x="1703351" y="1695962"/>
              <a:chExt cx="5909506" cy="2428013"/>
            </a:xfrm>
          </p:grpSpPr>
          <p:sp>
            <p:nvSpPr>
              <p:cNvPr id="14" name="正方形/長方形 13"/>
              <p:cNvSpPr/>
              <p:nvPr/>
            </p:nvSpPr>
            <p:spPr>
              <a:xfrm>
                <a:off x="1703351" y="1695962"/>
                <a:ext cx="5909506" cy="2428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708113" y="2404909"/>
                <a:ext cx="2378501" cy="720134"/>
              </a:xfrm>
              <a:prstGeom prst="rect">
                <a:avLst/>
              </a:prstGeom>
              <a:noFill/>
              <a:ln w="28575">
                <a:noFill/>
              </a:ln>
            </p:spPr>
            <p:txBody>
              <a:bodyPr wrap="square" rtlCol="0">
                <a:spAutoFit/>
              </a:bodyPr>
              <a:lstStyle/>
              <a:p>
                <a:r>
                  <a:rPr lang="ja-JP" altLang="en-US" sz="2000" dirty="0" smtClean="0">
                    <a:latin typeface="ＭＳ Ｐゴシック" pitchFamily="50" charset="-128"/>
                    <a:ea typeface="ＭＳ Ｐゴシック" pitchFamily="50" charset="-128"/>
                  </a:rPr>
                  <a:t>ロボットの状態</a:t>
                </a:r>
                <a:endParaRPr kumimoji="1" lang="en-US" altLang="ja-JP" sz="2000" dirty="0" smtClean="0">
                  <a:latin typeface="ＭＳ Ｐゴシック" pitchFamily="50" charset="-128"/>
                  <a:ea typeface="ＭＳ Ｐゴシック" pitchFamily="50" charset="-128"/>
                </a:endParaRPr>
              </a:p>
              <a:p>
                <a:r>
                  <a:rPr kumimoji="1" lang="en-US" altLang="ja-JP" sz="2000" dirty="0" smtClean="0">
                    <a:latin typeface="ＭＳ Ｐゴシック" pitchFamily="50" charset="-128"/>
                    <a:ea typeface="ＭＳ Ｐゴシック" pitchFamily="50" charset="-128"/>
                  </a:rPr>
                  <a:t>(</a:t>
                </a:r>
                <a:r>
                  <a:rPr lang="ja-JP" altLang="en-US" sz="2000" dirty="0">
                    <a:latin typeface="ＭＳ Ｐゴシック" pitchFamily="50" charset="-128"/>
                    <a:ea typeface="ＭＳ Ｐゴシック" pitchFamily="50" charset="-128"/>
                  </a:rPr>
                  <a:t>角度</a:t>
                </a:r>
                <a:r>
                  <a:rPr kumimoji="1" lang="en-US" altLang="ja-JP" sz="2000" dirty="0" smtClean="0">
                    <a:latin typeface="ＭＳ Ｐゴシック" pitchFamily="50" charset="-128"/>
                    <a:ea typeface="ＭＳ Ｐゴシック" pitchFamily="50" charset="-128"/>
                  </a:rPr>
                  <a:t>,</a:t>
                </a:r>
                <a:r>
                  <a:rPr lang="ja-JP" altLang="en-US" sz="2000" dirty="0">
                    <a:latin typeface="ＭＳ Ｐゴシック" pitchFamily="50" charset="-128"/>
                    <a:ea typeface="ＭＳ Ｐゴシック" pitchFamily="50" charset="-128"/>
                  </a:rPr>
                  <a:t>角速度</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p:txBody>
          </p:sp>
          <p:sp>
            <p:nvSpPr>
              <p:cNvPr id="41" name="テキスト ボックス 40"/>
              <p:cNvSpPr txBox="1"/>
              <p:nvPr/>
            </p:nvSpPr>
            <p:spPr>
              <a:xfrm rot="16200000">
                <a:off x="5964485" y="1465309"/>
                <a:ext cx="500963" cy="1118255"/>
              </a:xfrm>
              <a:prstGeom prst="rect">
                <a:avLst/>
              </a:prstGeom>
              <a:noFill/>
              <a:ln w="28575">
                <a:no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提案手法</a:t>
                </a:r>
                <a:endParaRPr kumimoji="1" lang="ja-JP" altLang="en-US" sz="2000" dirty="0">
                  <a:latin typeface="ＭＳ Ｐゴシック" pitchFamily="50" charset="-128"/>
                  <a:ea typeface="ＭＳ Ｐゴシック" pitchFamily="50" charset="-128"/>
                </a:endParaRPr>
              </a:p>
            </p:txBody>
          </p:sp>
          <p:cxnSp>
            <p:nvCxnSpPr>
              <p:cNvPr id="7" name="カギ線コネクタ 6"/>
              <p:cNvCxnSpPr/>
              <p:nvPr/>
            </p:nvCxnSpPr>
            <p:spPr>
              <a:xfrm>
                <a:off x="1703351" y="2410091"/>
                <a:ext cx="2625896" cy="249939"/>
              </a:xfrm>
              <a:prstGeom prst="bentConnector3">
                <a:avLst>
                  <a:gd name="adj1" fmla="val 99934"/>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6200000">
                <a:off x="4376312" y="2504384"/>
                <a:ext cx="563583" cy="2538936"/>
              </a:xfrm>
              <a:prstGeom prst="rect">
                <a:avLst/>
              </a:prstGeom>
              <a:noFill/>
              <a:ln w="28575">
                <a:solidFill>
                  <a:schemeClr val="tx1"/>
                </a:solidFill>
              </a:ln>
            </p:spPr>
            <p:txBody>
              <a:bodyPr vert="eaVert" wrap="square" rtlCol="0">
                <a:spAutoFit/>
              </a:bodyPr>
              <a:lstStyle/>
              <a:p>
                <a:pPr algn="ctr"/>
                <a:r>
                  <a:rPr lang="ja-JP" altLang="en-US" sz="2400" dirty="0" smtClean="0">
                    <a:latin typeface="ＭＳ Ｐゴシック" pitchFamily="50" charset="-128"/>
                    <a:ea typeface="ＭＳ Ｐゴシック" pitchFamily="50" charset="-128"/>
                  </a:rPr>
                  <a:t>知識空間</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411882" y="2090644"/>
                <a:ext cx="492443" cy="1631216"/>
              </a:xfrm>
              <a:prstGeom prst="rect">
                <a:avLst/>
              </a:prstGeom>
              <a:solidFill>
                <a:schemeClr val="accent1">
                  <a:lumMod val="60000"/>
                  <a:lumOff val="40000"/>
                </a:schemeClr>
              </a:solid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動作知識化部</a:t>
                </a:r>
                <a:endParaRPr kumimoji="1" lang="ja-JP" altLang="en-US" sz="2000" dirty="0">
                  <a:latin typeface="ＭＳ Ｐゴシック" pitchFamily="50" charset="-128"/>
                  <a:ea typeface="ＭＳ Ｐゴシック" pitchFamily="50" charset="-128"/>
                </a:endParaRPr>
              </a:p>
            </p:txBody>
          </p:sp>
        </p:grpSp>
        <p:cxnSp>
          <p:nvCxnSpPr>
            <p:cNvPr id="48" name="直線矢印コネクタ 47"/>
            <p:cNvCxnSpPr/>
            <p:nvPr/>
          </p:nvCxnSpPr>
          <p:spPr>
            <a:xfrm flipH="1">
              <a:off x="4942632" y="3717742"/>
              <a:ext cx="157" cy="333811"/>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rot="16200000">
              <a:off x="5298154" y="3428111"/>
              <a:ext cx="430887" cy="913070"/>
            </a:xfrm>
            <a:prstGeom prst="rect">
              <a:avLst/>
            </a:prstGeom>
            <a:noFill/>
            <a:ln w="28575">
              <a:no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動作知識</a:t>
              </a:r>
              <a:endParaRPr kumimoji="1" lang="ja-JP" altLang="en-US" sz="1600" dirty="0">
                <a:latin typeface="ＭＳ Ｐゴシック" pitchFamily="50" charset="-128"/>
                <a:ea typeface="ＭＳ Ｐゴシック" pitchFamily="50" charset="-128"/>
              </a:endParaRPr>
            </a:p>
          </p:txBody>
        </p:sp>
        <p:cxnSp>
          <p:nvCxnSpPr>
            <p:cNvPr id="50" name="直線矢印コネクタ 49"/>
            <p:cNvCxnSpPr/>
            <p:nvPr/>
          </p:nvCxnSpPr>
          <p:spPr>
            <a:xfrm flipH="1" flipV="1">
              <a:off x="1406952" y="5144845"/>
              <a:ext cx="2063635" cy="2"/>
            </a:xfrm>
            <a:prstGeom prst="straightConnector1">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rot="5400000" flipH="1" flipV="1">
              <a:off x="618986" y="3775953"/>
              <a:ext cx="2156858" cy="580927"/>
            </a:xfrm>
            <a:prstGeom prst="bentConnector3">
              <a:avLst>
                <a:gd name="adj1" fmla="val 99743"/>
              </a:avLst>
            </a:prstGeom>
            <a:ln w="28575">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rot="16200000">
              <a:off x="3832562" y="4435175"/>
              <a:ext cx="1169550" cy="1893504"/>
            </a:xfrm>
            <a:prstGeom prst="rect">
              <a:avLst/>
            </a:prstGeom>
            <a:noFill/>
            <a:ln w="28575">
              <a:solidFill>
                <a:schemeClr val="tx1"/>
              </a:solidFill>
            </a:ln>
          </p:spPr>
          <p:txBody>
            <a:bodyPr vert="eaVert" wrap="square" rtlCol="0">
              <a:spAutoFit/>
            </a:bodyPr>
            <a:lstStyle/>
            <a:p>
              <a:pPr algn="ctr"/>
              <a:r>
                <a:rPr lang="ja-JP" altLang="en-US" sz="2400" dirty="0" smtClean="0">
                  <a:latin typeface="ＭＳ Ｐゴシック" pitchFamily="50" charset="-128"/>
                  <a:ea typeface="ＭＳ Ｐゴシック" pitchFamily="50" charset="-128"/>
                </a:rPr>
                <a:t>シミュレータ</a:t>
              </a:r>
              <a:endParaRPr lang="en-US" altLang="ja-JP" sz="2400" dirty="0" smtClean="0">
                <a:latin typeface="ＭＳ Ｐゴシック" pitchFamily="50" charset="-128"/>
                <a:ea typeface="ＭＳ Ｐゴシック" pitchFamily="50" charset="-128"/>
              </a:endParaRPr>
            </a:p>
            <a:p>
              <a:pPr marL="342900" indent="-342900">
                <a:buFont typeface="Arial" pitchFamily="34" charset="0"/>
                <a:buChar char="•"/>
              </a:pPr>
              <a:r>
                <a:rPr lang="ja-JP" altLang="en-US" sz="2000" dirty="0" smtClean="0">
                  <a:latin typeface="ＭＳ Ｐゴシック" pitchFamily="50" charset="-128"/>
                  <a:ea typeface="ＭＳ Ｐゴシック" pitchFamily="50" charset="-128"/>
                </a:rPr>
                <a:t>ロボット</a:t>
              </a:r>
              <a:endParaRPr lang="en-US" altLang="ja-JP" sz="2000" dirty="0" smtClean="0">
                <a:latin typeface="ＭＳ Ｐゴシック" pitchFamily="50" charset="-128"/>
                <a:ea typeface="ＭＳ Ｐゴシック" pitchFamily="50" charset="-128"/>
              </a:endParaRPr>
            </a:p>
            <a:p>
              <a:pPr marL="342900" indent="-342900">
                <a:buFont typeface="Arial" pitchFamily="34" charset="0"/>
                <a:buChar char="•"/>
              </a:pPr>
              <a:r>
                <a:rPr kumimoji="1" lang="ja-JP" altLang="en-US" sz="2000" dirty="0">
                  <a:latin typeface="ＭＳ Ｐゴシック" pitchFamily="50" charset="-128"/>
                  <a:ea typeface="ＭＳ Ｐゴシック" pitchFamily="50" charset="-128"/>
                </a:rPr>
                <a:t>環境</a:t>
              </a:r>
            </a:p>
          </p:txBody>
        </p:sp>
      </p:grpSp>
    </p:spTree>
    <p:extLst>
      <p:ext uri="{BB962C8B-B14F-4D97-AF65-F5344CB8AC3E}">
        <p14:creationId xmlns:p14="http://schemas.microsoft.com/office/powerpoint/2010/main" val="34871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latin typeface="ＭＳ Ｐゴシック" pitchFamily="50" charset="-128"/>
                <a:ea typeface="ＭＳ Ｐゴシック" pitchFamily="50" charset="-128"/>
              </a:rPr>
              <a:t>パラメータ設定</a:t>
            </a:r>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3146470391"/>
                  </p:ext>
                </p:extLst>
              </p:nvPr>
            </p:nvGraphicFramePr>
            <p:xfrm>
              <a:off x="755576" y="1484784"/>
              <a:ext cx="7560843" cy="4277277"/>
            </p:xfrm>
            <a:graphic>
              <a:graphicData uri="http://schemas.openxmlformats.org/drawingml/2006/table">
                <a:tbl>
                  <a:tblPr firstRow="1" bandRow="1">
                    <a:tableStyleId>{5C22544A-7EE6-4342-B048-85BDC9FD1C3A}</a:tableStyleId>
                  </a:tblPr>
                  <a:tblGrid>
                    <a:gridCol w="5016328"/>
                    <a:gridCol w="1090505"/>
                    <a:gridCol w="1454010"/>
                  </a:tblGrid>
                  <a:tr h="475253">
                    <a:tc>
                      <a:txBody>
                        <a:bodyPr/>
                        <a:lstStyle/>
                        <a:p>
                          <a:pPr algn="l"/>
                          <a:r>
                            <a:rPr kumimoji="1" lang="ja-JP" altLang="en-US" sz="2000" b="0" dirty="0" smtClean="0">
                              <a:latin typeface="ＭＳ Ｐゴシック" pitchFamily="50" charset="-128"/>
                              <a:ea typeface="ＭＳ Ｐゴシック" pitchFamily="50" charset="-128"/>
                            </a:rPr>
                            <a:t>パラメータ</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b="0" dirty="0" smtClean="0">
                              <a:latin typeface="ＭＳ Ｐゴシック" pitchFamily="50" charset="-128"/>
                              <a:ea typeface="ＭＳ Ｐゴシック" pitchFamily="50" charset="-128"/>
                            </a:rPr>
                            <a:t>記号</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dirty="0" smtClean="0">
                              <a:latin typeface="ＭＳ Ｐゴシック" pitchFamily="50" charset="-128"/>
                              <a:ea typeface="ＭＳ Ｐゴシック" pitchFamily="50" charset="-128"/>
                            </a:rPr>
                            <a:t>値</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教示動作時間</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10.0</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サンプリング時間</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2000" i="1" smtClean="0">
                                    <a:latin typeface="Cambria Math"/>
                                    <a:ea typeface="ＭＳ Ｐゴシック" pitchFamily="50" charset="-128"/>
                                  </a:rPr>
                                  <m:t>∆</m:t>
                                </m:r>
                                <m:r>
                                  <a:rPr kumimoji="1" lang="en-US" altLang="ja-JP" sz="2000" b="0" i="1" smtClean="0">
                                    <a:latin typeface="Cambria Math"/>
                                    <a:ea typeface="ＭＳ Ｐゴシック" pitchFamily="50" charset="-128"/>
                                  </a:rPr>
                                  <m:t>𝑇</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0.25</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知識空間全体の角度範囲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14:m>
                            <m:oMathPara xmlns:m="http://schemas.openxmlformats.org/officeDocument/2006/math">
                              <m:oMathParaPr>
                                <m:jc m:val="right"/>
                              </m:oMathParaPr>
                              <m:oMath xmlns:m="http://schemas.openxmlformats.org/officeDocument/2006/math">
                                <m:r>
                                  <a:rPr kumimoji="1" lang="en-US" altLang="ja-JP" sz="2000" b="0" i="1" smtClean="0">
                                    <a:latin typeface="Cambria Math"/>
                                    <a:ea typeface="ＭＳ Ｐゴシック" pitchFamily="50" charset="-128"/>
                                  </a:rPr>
                                  <m:t>−120</m:t>
                                </m:r>
                                <m:r>
                                  <a:rPr kumimoji="1" lang="en-US" altLang="ja-JP" sz="2000" b="0" i="0" smtClean="0">
                                    <a:latin typeface="Cambria Math"/>
                                    <a:ea typeface="ＭＳ Ｐゴシック" pitchFamily="50" charset="-128"/>
                                  </a:rPr>
                                  <m:t>~120</m:t>
                                </m:r>
                              </m:oMath>
                            </m:oMathPara>
                          </a14:m>
                          <a:endParaRPr kumimoji="1" lang="en-US" altLang="ja-JP" sz="2000" b="0" dirty="0" smtClean="0">
                            <a:latin typeface="ＭＳ Ｐゴシック" pitchFamily="50" charset="-128"/>
                            <a:ea typeface="ＭＳ Ｐゴシック" pitchFamily="50" charset="-128"/>
                          </a:endParaRPr>
                        </a:p>
                      </a:txBody>
                      <a:tcPr/>
                    </a:tc>
                  </a:tr>
                  <a:tr h="475253">
                    <a:tc>
                      <a:txBody>
                        <a:bodyPr/>
                        <a:lstStyle/>
                        <a:p>
                          <a:pPr algn="l"/>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知識空間全体の角速度範囲</a:t>
                          </a:r>
                          <a:r>
                            <a:rPr kumimoji="1" lang="en-US" altLang="ja-JP" sz="2000" dirty="0" smtClean="0">
                              <a:latin typeface="ＭＳ Ｐゴシック" pitchFamily="50" charset="-128"/>
                              <a:ea typeface="ＭＳ Ｐゴシック" pitchFamily="50" charset="-128"/>
                            </a:rPr>
                            <a:t>[deg./s]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14:m>
                            <m:oMathPara xmlns:m="http://schemas.openxmlformats.org/officeDocument/2006/math">
                              <m:oMathParaPr>
                                <m:jc m:val="right"/>
                              </m:oMathParaPr>
                              <m:oMath xmlns:m="http://schemas.openxmlformats.org/officeDocument/2006/math">
                                <m:r>
                                  <a:rPr kumimoji="1" lang="en-US" altLang="ja-JP" sz="2000" b="0" i="1" smtClean="0">
                                    <a:latin typeface="Cambria Math"/>
                                    <a:ea typeface="ＭＳ Ｐゴシック" pitchFamily="50" charset="-128"/>
                                  </a:rPr>
                                  <m:t>−180~180</m:t>
                                </m:r>
                              </m:oMath>
                            </m:oMathPara>
                          </a14:m>
                          <a:endParaRPr kumimoji="1" lang="ja-JP" altLang="en-US" sz="2000" dirty="0">
                            <a:latin typeface="ＭＳ Ｐゴシック" pitchFamily="50" charset="-128"/>
                            <a:ea typeface="ＭＳ Ｐゴシック" pitchFamily="50" charset="-128"/>
                          </a:endParaRPr>
                        </a:p>
                      </a:txBody>
                      <a:tcPr/>
                    </a:tc>
                  </a:tr>
                  <a:tr h="475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セルの角速度範囲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/s]</a:t>
                          </a:r>
                          <a:endParaRPr kumimoji="1" lang="ja-JP" altLang="en-US" sz="2000" dirty="0" smtClean="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選択頻度加算半径</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セル</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ＭＳ Ｐゴシック" pitchFamily="50" charset="-128"/>
                                  </a:rPr>
                                  <m:t>𝑄</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8</a:t>
                          </a:r>
                          <a:endParaRPr kumimoji="1" lang="ja-JP" altLang="en-US" sz="2000" dirty="0">
                            <a:latin typeface="ＭＳ Ｐゴシック" pitchFamily="50" charset="-128"/>
                            <a:ea typeface="ＭＳ Ｐゴシック" pitchFamily="50" charset="-128"/>
                          </a:endParaRPr>
                        </a:p>
                      </a:txBody>
                      <a:tcPr/>
                    </a:tc>
                  </a:tr>
                  <a:tr h="475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各時刻各セルの選択頻度加算最大値</a:t>
                          </a: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a:ea typeface="ＭＳ Ｐゴシック" pitchFamily="50" charset="-128"/>
                                  </a:rPr>
                                  <m:t>𝐶</m:t>
                                </m:r>
                              </m:oMath>
                            </m:oMathPara>
                          </a14:m>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a:t>
                          </a:r>
                          <a:endParaRPr kumimoji="1" lang="ja-JP" altLang="en-US" sz="2000" dirty="0">
                            <a:latin typeface="ＭＳ Ｐゴシック" pitchFamily="50" charset="-128"/>
                            <a:ea typeface="ＭＳ Ｐゴシック" pitchFamily="50" charset="-128"/>
                          </a:endParaRPr>
                        </a:p>
                      </a:txBody>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3146470391"/>
                  </p:ext>
                </p:extLst>
              </p:nvPr>
            </p:nvGraphicFramePr>
            <p:xfrm>
              <a:off x="755576" y="1484784"/>
              <a:ext cx="7560843" cy="4277277"/>
            </p:xfrm>
            <a:graphic>
              <a:graphicData uri="http://schemas.openxmlformats.org/drawingml/2006/table">
                <a:tbl>
                  <a:tblPr firstRow="1" bandRow="1">
                    <a:tableStyleId>{5C22544A-7EE6-4342-B048-85BDC9FD1C3A}</a:tableStyleId>
                  </a:tblPr>
                  <a:tblGrid>
                    <a:gridCol w="5016328"/>
                    <a:gridCol w="1090505"/>
                    <a:gridCol w="1454010"/>
                  </a:tblGrid>
                  <a:tr h="475253">
                    <a:tc>
                      <a:txBody>
                        <a:bodyPr/>
                        <a:lstStyle/>
                        <a:p>
                          <a:pPr algn="l"/>
                          <a:r>
                            <a:rPr kumimoji="1" lang="ja-JP" altLang="en-US" sz="2000" b="0" dirty="0" smtClean="0">
                              <a:latin typeface="ＭＳ Ｐゴシック" pitchFamily="50" charset="-128"/>
                              <a:ea typeface="ＭＳ Ｐゴシック" pitchFamily="50" charset="-128"/>
                            </a:rPr>
                            <a:t>パラメータ</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b="0" dirty="0" smtClean="0">
                              <a:latin typeface="ＭＳ Ｐゴシック" pitchFamily="50" charset="-128"/>
                              <a:ea typeface="ＭＳ Ｐゴシック" pitchFamily="50" charset="-128"/>
                            </a:rPr>
                            <a:t>記号</a:t>
                          </a:r>
                          <a:endParaRPr kumimoji="1" lang="ja-JP" altLang="en-US" sz="2000" b="0" dirty="0">
                            <a:latin typeface="ＭＳ Ｐゴシック" pitchFamily="50" charset="-128"/>
                            <a:ea typeface="ＭＳ Ｐゴシック" pitchFamily="50" charset="-128"/>
                          </a:endParaRPr>
                        </a:p>
                      </a:txBody>
                      <a:tcPr/>
                    </a:tc>
                    <a:tc>
                      <a:txBody>
                        <a:bodyPr/>
                        <a:lstStyle/>
                        <a:p>
                          <a:pPr algn="l"/>
                          <a:r>
                            <a:rPr kumimoji="1" lang="ja-JP" altLang="en-US" sz="2000" dirty="0" smtClean="0">
                              <a:latin typeface="ＭＳ Ｐゴシック" pitchFamily="50" charset="-128"/>
                              <a:ea typeface="ＭＳ Ｐゴシック" pitchFamily="50" charset="-128"/>
                            </a:rPr>
                            <a:t>値</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教示動作時間</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10.0</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サンプリング時間</a:t>
                          </a:r>
                          <a:r>
                            <a:rPr kumimoji="1" lang="en-US" altLang="ja-JP" sz="2000" dirty="0" smtClean="0">
                              <a:latin typeface="ＭＳ Ｐゴシック" pitchFamily="50" charset="-128"/>
                              <a:ea typeface="ＭＳ Ｐゴシック" pitchFamily="50" charset="-128"/>
                            </a:rPr>
                            <a:t>[s]</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60335" t="-206410" r="-133520" b="-605128"/>
                          </a:stretch>
                        </a:blipFill>
                      </a:tcPr>
                    </a:tc>
                    <a:tc>
                      <a:txBody>
                        <a:bodyPr/>
                        <a:lstStyle/>
                        <a:p>
                          <a:pPr algn="r"/>
                          <a:r>
                            <a:rPr kumimoji="1" lang="en-US" altLang="ja-JP" sz="2000" dirty="0" smtClean="0">
                              <a:latin typeface="ＭＳ Ｐゴシック" pitchFamily="50" charset="-128"/>
                              <a:ea typeface="ＭＳ Ｐゴシック" pitchFamily="50" charset="-128"/>
                            </a:rPr>
                            <a:t>0.25</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知識空間全体</a:t>
                          </a:r>
                          <a:r>
                            <a:rPr kumimoji="1" lang="ja-JP" altLang="en-US" sz="2000" dirty="0" smtClean="0">
                              <a:latin typeface="ＭＳ Ｐゴシック" pitchFamily="50" charset="-128"/>
                              <a:ea typeface="ＭＳ Ｐゴシック" pitchFamily="50" charset="-128"/>
                            </a:rPr>
                            <a:t>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21429" t="-306410" r="-420" b="-505128"/>
                          </a:stretch>
                        </a:blipFill>
                      </a:tcPr>
                    </a:tc>
                  </a:tr>
                  <a:tr h="475253">
                    <a:tc>
                      <a:txBody>
                        <a:bodyPr/>
                        <a:lstStyle/>
                        <a:p>
                          <a:pPr algn="l"/>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知識空間全体</a:t>
                          </a:r>
                          <a:r>
                            <a:rPr kumimoji="1" lang="ja-JP" altLang="en-US" sz="2000" dirty="0" smtClean="0">
                              <a:latin typeface="ＭＳ Ｐゴシック" pitchFamily="50" charset="-128"/>
                              <a:ea typeface="ＭＳ Ｐゴシック" pitchFamily="50" charset="-128"/>
                            </a:rPr>
                            <a:t>の角速度範囲</a:t>
                          </a:r>
                          <a:r>
                            <a:rPr kumimoji="1" lang="en-US" altLang="ja-JP" sz="2000" dirty="0" smtClean="0">
                              <a:latin typeface="ＭＳ Ｐゴシック" pitchFamily="50" charset="-128"/>
                              <a:ea typeface="ＭＳ Ｐゴシック" pitchFamily="50" charset="-128"/>
                            </a:rPr>
                            <a:t>[deg./s]</a:t>
                          </a:r>
                          <a:endParaRPr kumimoji="1" lang="ja-JP" altLang="en-US" sz="2000" dirty="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21429" t="-505128" r="-420" b="-306410"/>
                          </a:stretch>
                        </a:blipFill>
                      </a:tcPr>
                    </a:tc>
                  </a:tr>
                  <a:tr h="475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ＭＳ Ｐゴシック" pitchFamily="50" charset="-128"/>
                              <a:ea typeface="ＭＳ Ｐゴシック" pitchFamily="50" charset="-128"/>
                            </a:rPr>
                            <a:t>1</a:t>
                          </a:r>
                          <a:r>
                            <a:rPr kumimoji="1" lang="ja-JP" altLang="en-US" sz="2000" dirty="0" smtClean="0">
                              <a:latin typeface="ＭＳ Ｐゴシック" pitchFamily="50" charset="-128"/>
                              <a:ea typeface="ＭＳ Ｐゴシック" pitchFamily="50" charset="-128"/>
                            </a:rPr>
                            <a:t>セルの角速度範囲</a:t>
                          </a:r>
                          <a:r>
                            <a:rPr kumimoji="1" lang="en-US" altLang="ja-JP" sz="2000" dirty="0" smtClean="0">
                              <a:latin typeface="ＭＳ Ｐゴシック" pitchFamily="50" charset="-128"/>
                              <a:ea typeface="ＭＳ Ｐゴシック" pitchFamily="50" charset="-128"/>
                            </a:rPr>
                            <a:t>[</a:t>
                          </a:r>
                          <a:r>
                            <a:rPr kumimoji="1" lang="en-US" altLang="ja-JP" sz="2000" dirty="0" err="1" smtClean="0">
                              <a:latin typeface="ＭＳ Ｐゴシック" pitchFamily="50" charset="-128"/>
                              <a:ea typeface="ＭＳ Ｐゴシック" pitchFamily="50" charset="-128"/>
                            </a:rPr>
                            <a:t>deg</a:t>
                          </a:r>
                          <a:r>
                            <a:rPr kumimoji="1" lang="en-US" altLang="ja-JP" sz="2000" dirty="0" smtClean="0">
                              <a:latin typeface="ＭＳ Ｐゴシック" pitchFamily="50" charset="-128"/>
                              <a:ea typeface="ＭＳ Ｐゴシック" pitchFamily="50" charset="-128"/>
                            </a:rPr>
                            <a:t>/s</a:t>
                          </a:r>
                          <a:r>
                            <a:rPr kumimoji="1" lang="en-US" altLang="ja-JP" sz="2000" dirty="0" smtClean="0">
                              <a:latin typeface="ＭＳ Ｐゴシック" pitchFamily="50" charset="-128"/>
                              <a:ea typeface="ＭＳ Ｐゴシック" pitchFamily="50" charset="-128"/>
                            </a:rPr>
                            <a:t>]</a:t>
                          </a:r>
                          <a:endParaRPr kumimoji="1" lang="ja-JP" altLang="en-US" sz="2000" dirty="0" smtClean="0">
                            <a:latin typeface="ＭＳ Ｐゴシック" pitchFamily="50" charset="-128"/>
                            <a:ea typeface="ＭＳ Ｐゴシック" pitchFamily="50" charset="-128"/>
                          </a:endParaRPr>
                        </a:p>
                      </a:txBody>
                      <a:tcPr/>
                    </a:tc>
                    <a:tc>
                      <a:txBody>
                        <a:bodyPr/>
                        <a:lstStyle/>
                        <a:p>
                          <a:pPr algn="ct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pPr algn="r"/>
                          <a:r>
                            <a:rPr kumimoji="1" lang="en-US" altLang="ja-JP" sz="2000" dirty="0" smtClean="0">
                              <a:latin typeface="ＭＳ Ｐゴシック" pitchFamily="50" charset="-128"/>
                              <a:ea typeface="ＭＳ Ｐゴシック" pitchFamily="50" charset="-128"/>
                            </a:rPr>
                            <a:t>6</a:t>
                          </a:r>
                          <a:endParaRPr kumimoji="1" lang="ja-JP" altLang="en-US" sz="2000" dirty="0">
                            <a:latin typeface="ＭＳ Ｐゴシック" pitchFamily="50" charset="-128"/>
                            <a:ea typeface="ＭＳ Ｐゴシック" pitchFamily="50" charset="-128"/>
                          </a:endParaRPr>
                        </a:p>
                      </a:txBody>
                      <a:tcPr/>
                    </a:tc>
                  </a:tr>
                  <a:tr h="475253">
                    <a:tc>
                      <a:txBody>
                        <a:bodyPr/>
                        <a:lstStyle/>
                        <a:p>
                          <a:pPr algn="l"/>
                          <a:r>
                            <a:rPr kumimoji="1" lang="ja-JP" altLang="en-US" sz="2000" dirty="0" smtClean="0">
                              <a:latin typeface="ＭＳ Ｐゴシック" pitchFamily="50" charset="-128"/>
                              <a:ea typeface="ＭＳ Ｐゴシック" pitchFamily="50" charset="-128"/>
                            </a:rPr>
                            <a:t>選択頻度加算半径</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セル</a:t>
                          </a:r>
                          <a:r>
                            <a:rPr kumimoji="1" lang="en-US" altLang="ja-JP" sz="2000" dirty="0" smtClean="0">
                              <a:latin typeface="ＭＳ Ｐゴシック" pitchFamily="50" charset="-128"/>
                              <a:ea typeface="ＭＳ Ｐゴシック" pitchFamily="50" charset="-128"/>
                            </a:rPr>
                            <a:t>]</a:t>
                          </a:r>
                          <a:endParaRPr kumimoji="1" lang="ja-JP" altLang="en-US" sz="2000" dirty="0">
                            <a:latin typeface="ＭＳ Ｐゴシック" pitchFamily="50" charset="-128"/>
                            <a:ea typeface="ＭＳ Ｐゴシック" pitchFamily="50" charset="-128"/>
                          </a:endParaRPr>
                        </a:p>
                      </a:txBody>
                      <a:tcPr/>
                    </a:tc>
                    <a:tc>
                      <a:txBody>
                        <a:bodyPr/>
                        <a:lstStyle/>
                        <a:p>
                          <a:endParaRPr lang="ja-JP"/>
                        </a:p>
                      </a:txBody>
                      <a:tcPr>
                        <a:blipFill rotWithShape="1">
                          <a:blip r:embed="rId2"/>
                          <a:stretch>
                            <a:fillRect l="-460335" t="-705128" r="-133520" b="-106410"/>
                          </a:stretch>
                        </a:blipFill>
                      </a:tcPr>
                    </a:tc>
                    <a:tc>
                      <a:txBody>
                        <a:bodyPr/>
                        <a:lstStyle/>
                        <a:p>
                          <a:pPr algn="r"/>
                          <a:r>
                            <a:rPr kumimoji="1" lang="en-US" altLang="ja-JP" sz="2000" dirty="0" smtClean="0">
                              <a:latin typeface="ＭＳ Ｐゴシック" pitchFamily="50" charset="-128"/>
                              <a:ea typeface="ＭＳ Ｐゴシック" pitchFamily="50" charset="-128"/>
                            </a:rPr>
                            <a:t>8</a:t>
                          </a:r>
                          <a:endParaRPr kumimoji="1" lang="ja-JP" altLang="en-US" sz="2000" dirty="0">
                            <a:latin typeface="ＭＳ Ｐゴシック" pitchFamily="50" charset="-128"/>
                            <a:ea typeface="ＭＳ Ｐゴシック" pitchFamily="50" charset="-128"/>
                          </a:endParaRPr>
                        </a:p>
                      </a:txBody>
                      <a:tcPr/>
                    </a:tc>
                  </a:tr>
                  <a:tr h="475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ＭＳ Ｐゴシック" pitchFamily="50" charset="-128"/>
                              <a:ea typeface="ＭＳ Ｐゴシック" pitchFamily="50" charset="-128"/>
                            </a:rPr>
                            <a:t>各時刻各セルの選択頻度加算最大値</a:t>
                          </a:r>
                        </a:p>
                      </a:txBody>
                      <a:tcPr/>
                    </a:tc>
                    <a:tc>
                      <a:txBody>
                        <a:bodyPr/>
                        <a:lstStyle/>
                        <a:p>
                          <a:endParaRPr lang="ja-JP"/>
                        </a:p>
                      </a:txBody>
                      <a:tcPr>
                        <a:blipFill rotWithShape="1">
                          <a:blip r:embed="rId2"/>
                          <a:stretch>
                            <a:fillRect l="-460335" t="-805128" r="-133520" b="-6410"/>
                          </a:stretch>
                        </a:blipFill>
                      </a:tcPr>
                    </a:tc>
                    <a:tc>
                      <a:txBody>
                        <a:bodyPr/>
                        <a:lstStyle/>
                        <a:p>
                          <a:pPr algn="r"/>
                          <a:r>
                            <a:rPr kumimoji="1" lang="en-US" altLang="ja-JP" sz="2000" dirty="0" smtClean="0">
                              <a:latin typeface="ＭＳ Ｐゴシック" pitchFamily="50" charset="-128"/>
                              <a:ea typeface="ＭＳ Ｐゴシック" pitchFamily="50" charset="-128"/>
                            </a:rPr>
                            <a:t>1</a:t>
                          </a:r>
                          <a:endParaRPr kumimoji="1" lang="ja-JP" altLang="en-US" sz="2000" dirty="0">
                            <a:latin typeface="ＭＳ Ｐゴシック" pitchFamily="50" charset="-128"/>
                            <a:ea typeface="ＭＳ Ｐゴシック" pitchFamily="50" charset="-128"/>
                          </a:endParaRPr>
                        </a:p>
                      </a:txBody>
                      <a:tcPr/>
                    </a:tc>
                  </a:tr>
                </a:tbl>
              </a:graphicData>
            </a:graphic>
          </p:graphicFrame>
        </mc:Fallback>
      </mc:AlternateContent>
    </p:spTree>
    <p:extLst>
      <p:ext uri="{BB962C8B-B14F-4D97-AF65-F5344CB8AC3E}">
        <p14:creationId xmlns:p14="http://schemas.microsoft.com/office/powerpoint/2010/main" val="3241478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55576" y="332656"/>
            <a:ext cx="7560840" cy="7920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smtClean="0">
                <a:latin typeface="ＭＳ Ｐゴシック" pitchFamily="50" charset="-128"/>
                <a:ea typeface="ＭＳ Ｐゴシック" pitchFamily="50" charset="-128"/>
              </a:rPr>
              <a:t>入力状態値</a:t>
            </a:r>
            <a:endParaRPr lang="ja-JP" altLang="en-US" sz="4800" dirty="0">
              <a:latin typeface="ＭＳ Ｐゴシック" pitchFamily="50" charset="-128"/>
              <a:ea typeface="ＭＳ Ｐゴシック" pitchFamily="50" charset="-128"/>
            </a:endParaRPr>
          </a:p>
        </p:txBody>
      </p:sp>
      <p:sp>
        <p:nvSpPr>
          <p:cNvPr id="6" name="コンテンツ プレースホルダー 2"/>
          <p:cNvSpPr txBox="1">
            <a:spLocks/>
          </p:cNvSpPr>
          <p:nvPr/>
        </p:nvSpPr>
        <p:spPr>
          <a:xfrm>
            <a:off x="755576" y="1126906"/>
            <a:ext cx="7543800" cy="43204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3200" dirty="0" smtClean="0">
                <a:latin typeface="ＭＳ Ｐゴシック" pitchFamily="50" charset="-128"/>
                <a:ea typeface="ＭＳ Ｐゴシック" pitchFamily="50" charset="-128"/>
              </a:rPr>
              <a:t>実験に使用した入力状態値のデータ</a:t>
            </a:r>
            <a:endParaRPr lang="ja-JP" altLang="en-US" sz="3200" dirty="0">
              <a:latin typeface="ＭＳ Ｐゴシック" pitchFamily="50" charset="-128"/>
              <a:ea typeface="ＭＳ Ｐゴシック" pitchFamily="50" charset="-128"/>
            </a:endParaRPr>
          </a:p>
        </p:txBody>
      </p:sp>
      <p:grpSp>
        <p:nvGrpSpPr>
          <p:cNvPr id="15" name="グループ化 14"/>
          <p:cNvGrpSpPr/>
          <p:nvPr/>
        </p:nvGrpSpPr>
        <p:grpSpPr>
          <a:xfrm>
            <a:off x="755576" y="1700808"/>
            <a:ext cx="7560840" cy="4372543"/>
            <a:chOff x="755576" y="1700808"/>
            <a:chExt cx="7560840" cy="4372543"/>
          </a:xfrm>
        </p:grpSpPr>
        <p:grpSp>
          <p:nvGrpSpPr>
            <p:cNvPr id="14" name="グループ化 13"/>
            <p:cNvGrpSpPr/>
            <p:nvPr/>
          </p:nvGrpSpPr>
          <p:grpSpPr>
            <a:xfrm>
              <a:off x="755576" y="1700808"/>
              <a:ext cx="7560840" cy="4372543"/>
              <a:chOff x="755576" y="1700808"/>
              <a:chExt cx="7560840" cy="4372543"/>
            </a:xfrm>
          </p:grpSpPr>
          <p:pic>
            <p:nvPicPr>
              <p:cNvPr id="2051" name="Picture 3" descr="C:\Users\hazama\Desktop\図\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560840" cy="437254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035186" y="2042736"/>
                <a:ext cx="861705" cy="338554"/>
              </a:xfrm>
              <a:prstGeom prst="rect">
                <a:avLst/>
              </a:prstGeom>
              <a:noFill/>
            </p:spPr>
            <p:txBody>
              <a:bodyPr wrap="square" rtlCol="0">
                <a:spAutoFit/>
              </a:bodyPr>
              <a:lstStyle/>
              <a:p>
                <a:r>
                  <a:rPr lang="ja-JP" altLang="en-US" sz="1600" dirty="0" smtClean="0">
                    <a:latin typeface="ＭＳ Ｐゴシック" pitchFamily="50" charset="-128"/>
                    <a:ea typeface="ＭＳ Ｐゴシック" pitchFamily="50" charset="-128"/>
                  </a:rPr>
                  <a:t>角速度</a:t>
                </a:r>
                <a:endParaRPr kumimoji="1" lang="ja-JP" altLang="en-US" sz="1600" dirty="0">
                  <a:latin typeface="ＭＳ Ｐゴシック" pitchFamily="50" charset="-128"/>
                  <a:ea typeface="ＭＳ Ｐゴシック" pitchFamily="50" charset="-128"/>
                </a:endParaRPr>
              </a:p>
            </p:txBody>
          </p:sp>
        </p:grpSp>
        <p:sp>
          <p:nvSpPr>
            <p:cNvPr id="12" name="テキスト ボックス 11"/>
            <p:cNvSpPr txBox="1"/>
            <p:nvPr/>
          </p:nvSpPr>
          <p:spPr>
            <a:xfrm>
              <a:off x="6222191" y="1798697"/>
              <a:ext cx="666074" cy="338554"/>
            </a:xfrm>
            <a:prstGeom prst="rect">
              <a:avLst/>
            </a:prstGeom>
            <a:noFill/>
          </p:spPr>
          <p:txBody>
            <a:bodyPr wrap="square" rtlCol="0">
              <a:spAutoFit/>
            </a:bodyPr>
            <a:lstStyle/>
            <a:p>
              <a:r>
                <a:rPr lang="ja-JP" altLang="en-US" sz="1600" dirty="0">
                  <a:latin typeface="ＭＳ Ｐゴシック" pitchFamily="50" charset="-128"/>
                  <a:ea typeface="ＭＳ Ｐゴシック" pitchFamily="50" charset="-128"/>
                </a:rPr>
                <a:t>角度</a:t>
              </a:r>
              <a:endParaRPr kumimoji="1" lang="ja-JP" altLang="en-US" sz="1600" dirty="0">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3241478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実験結果</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1340768"/>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入力状態値を動作知識化した知識空間</a:t>
            </a:r>
            <a:endParaRPr lang="en-US" altLang="ja-JP" sz="3200" dirty="0" smtClean="0">
              <a:latin typeface="ＭＳ Ｐゴシック" pitchFamily="50" charset="-128"/>
              <a:ea typeface="ＭＳ Ｐゴシック" pitchFamily="50" charset="-128"/>
            </a:endParaRPr>
          </a:p>
        </p:txBody>
      </p:sp>
      <p:grpSp>
        <p:nvGrpSpPr>
          <p:cNvPr id="17" name="グループ化 16"/>
          <p:cNvGrpSpPr/>
          <p:nvPr/>
        </p:nvGrpSpPr>
        <p:grpSpPr>
          <a:xfrm>
            <a:off x="755576" y="2204864"/>
            <a:ext cx="7560840" cy="3845992"/>
            <a:chOff x="755576" y="2204864"/>
            <a:chExt cx="7560840" cy="3845992"/>
          </a:xfrm>
        </p:grpSpPr>
        <p:grpSp>
          <p:nvGrpSpPr>
            <p:cNvPr id="15" name="グループ化 14"/>
            <p:cNvGrpSpPr/>
            <p:nvPr/>
          </p:nvGrpSpPr>
          <p:grpSpPr>
            <a:xfrm>
              <a:off x="755576" y="2204864"/>
              <a:ext cx="7560840" cy="3845992"/>
              <a:chOff x="755576" y="2204864"/>
              <a:chExt cx="7560840" cy="3845992"/>
            </a:xfrm>
          </p:grpSpPr>
          <p:pic>
            <p:nvPicPr>
              <p:cNvPr id="1029" name="Picture 5" descr="C:\Users\hazama\Desktop\図\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560840" cy="384599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635896" y="5589191"/>
                <a:ext cx="1107996" cy="461665"/>
              </a:xfrm>
              <a:prstGeom prst="rect">
                <a:avLst/>
              </a:prstGeom>
              <a:noFill/>
            </p:spPr>
            <p:txBody>
              <a:bodyPr wrap="none" rtlCol="0">
                <a:spAutoFit/>
              </a:bodyPr>
              <a:lstStyle/>
              <a:p>
                <a:r>
                  <a:rPr lang="ja-JP" altLang="en-US" sz="2400" dirty="0">
                    <a:latin typeface="ＭＳ Ｐゴシック" pitchFamily="50" charset="-128"/>
                    <a:ea typeface="ＭＳ Ｐゴシック" pitchFamily="50" charset="-128"/>
                  </a:rPr>
                  <a:t>角速度</a:t>
                </a:r>
                <a:endParaRPr kumimoji="1" lang="ja-JP" altLang="en-US" sz="2400" dirty="0">
                  <a:latin typeface="ＭＳ Ｐゴシック" pitchFamily="50" charset="-128"/>
                  <a:ea typeface="ＭＳ Ｐゴシック" pitchFamily="50" charset="-128"/>
                </a:endParaRPr>
              </a:p>
            </p:txBody>
          </p:sp>
        </p:grpSp>
        <p:sp>
          <p:nvSpPr>
            <p:cNvPr id="16" name="テキスト ボックス 15"/>
            <p:cNvSpPr txBox="1"/>
            <p:nvPr/>
          </p:nvSpPr>
          <p:spPr>
            <a:xfrm>
              <a:off x="922763" y="3493561"/>
              <a:ext cx="553998" cy="707886"/>
            </a:xfrm>
            <a:prstGeom prst="rect">
              <a:avLst/>
            </a:prstGeom>
            <a:noFill/>
          </p:spPr>
          <p:txBody>
            <a:bodyPr vert="eaVert" wrap="none" rtlCol="0">
              <a:spAutoFit/>
            </a:bodyPr>
            <a:lstStyle/>
            <a:p>
              <a:r>
                <a:rPr kumimoji="1" lang="ja-JP" altLang="en-US" sz="2400" dirty="0" smtClean="0">
                  <a:latin typeface="ＭＳ Ｐゴシック" pitchFamily="50" charset="-128"/>
                  <a:ea typeface="ＭＳ Ｐゴシック" pitchFamily="50" charset="-128"/>
                </a:rPr>
                <a:t>角度</a:t>
              </a:r>
              <a:endParaRPr kumimoji="1" lang="ja-JP" altLang="en-US" sz="2400" dirty="0">
                <a:latin typeface="ＭＳ Ｐゴシック" pitchFamily="50" charset="-128"/>
                <a:ea typeface="ＭＳ Ｐゴシック" pitchFamily="50" charset="-128"/>
              </a:endParaRPr>
            </a:p>
          </p:txBody>
        </p:sp>
      </p:grpSp>
    </p:spTree>
    <p:extLst>
      <p:ext uri="{BB962C8B-B14F-4D97-AF65-F5344CB8AC3E}">
        <p14:creationId xmlns:p14="http://schemas.microsoft.com/office/powerpoint/2010/main" val="3241478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考察</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196752"/>
            <a:ext cx="8496944" cy="4176464"/>
          </a:xfrm>
        </p:spPr>
        <p:txBody>
          <a:bodyPr>
            <a:normAutofit fontScale="92500" lnSpcReduction="10000"/>
          </a:bodyPr>
          <a:lstStyle/>
          <a:p>
            <a:pPr marL="0" indent="0">
              <a:buNone/>
            </a:pPr>
            <a:endParaRPr lang="en-US" altLang="ja-JP" sz="32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入力データの点に対応するセルに近いほど高い選択頻度</a:t>
            </a:r>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角度値が同じ複数</a:t>
            </a:r>
            <a:r>
              <a:rPr lang="ja-JP" altLang="en-US" sz="2800" dirty="0">
                <a:latin typeface="ＭＳ Ｐゴシック" pitchFamily="50" charset="-128"/>
                <a:ea typeface="ＭＳ Ｐゴシック" pitchFamily="50" charset="-128"/>
              </a:rPr>
              <a:t>の</a:t>
            </a:r>
            <a:r>
              <a:rPr lang="ja-JP" altLang="en-US" sz="2800" dirty="0" smtClean="0">
                <a:latin typeface="ＭＳ Ｐゴシック" pitchFamily="50" charset="-128"/>
                <a:ea typeface="ＭＳ Ｐゴシック" pitchFamily="50" charset="-128"/>
              </a:rPr>
              <a:t>状態を角速度によって別状態として知識化</a:t>
            </a:r>
            <a:endParaRPr lang="en-US" altLang="ja-JP" sz="2800" dirty="0" smtClean="0">
              <a:latin typeface="ＭＳ Ｐゴシック" pitchFamily="50" charset="-128"/>
              <a:ea typeface="ＭＳ Ｐゴシック" pitchFamily="50" charset="-128"/>
            </a:endParaRPr>
          </a:p>
          <a:p>
            <a:pPr>
              <a:buFont typeface="Wingdings" pitchFamily="2" charset="2"/>
              <a:buChar char="n"/>
            </a:pPr>
            <a:endParaRPr lang="en-US" altLang="ja-JP" sz="3200" dirty="0" smtClean="0">
              <a:latin typeface="ＭＳ Ｐゴシック" pitchFamily="50" charset="-128"/>
              <a:ea typeface="ＭＳ Ｐゴシック" pitchFamily="50" charset="-128"/>
            </a:endParaRPr>
          </a:p>
          <a:p>
            <a:pPr>
              <a:buFont typeface="Wingdings" pitchFamily="2" charset="2"/>
              <a:buChar char="n"/>
            </a:pPr>
            <a:endParaRPr lang="en-US" altLang="ja-JP" sz="3200" dirty="0">
              <a:latin typeface="ＭＳ Ｐゴシック" pitchFamily="50" charset="-128"/>
              <a:ea typeface="ＭＳ Ｐゴシック" pitchFamily="50" charset="-128"/>
            </a:endParaRPr>
          </a:p>
          <a:p>
            <a:pPr>
              <a:buFont typeface="Wingdings" pitchFamily="2" charset="2"/>
              <a:buChar char="n"/>
            </a:pPr>
            <a:endParaRPr lang="en-US" altLang="ja-JP" sz="3200" dirty="0" smtClean="0">
              <a:latin typeface="ＭＳ Ｐゴシック" pitchFamily="50" charset="-128"/>
              <a:ea typeface="ＭＳ Ｐゴシック" pitchFamily="50" charset="-128"/>
            </a:endParaRPr>
          </a:p>
          <a:p>
            <a:pPr>
              <a:buFont typeface="Wingdings" pitchFamily="2" charset="2"/>
              <a:buChar char="n"/>
            </a:pPr>
            <a:r>
              <a:rPr lang="ja-JP" altLang="en-US" sz="3200" dirty="0" smtClean="0">
                <a:latin typeface="ＭＳ Ｐゴシック" pitchFamily="50" charset="-128"/>
                <a:ea typeface="ＭＳ Ｐゴシック" pitchFamily="50" charset="-128"/>
              </a:rPr>
              <a:t>提案手法を用いて入力に対して動作が知識化出来ることを確認した</a:t>
            </a:r>
            <a:endParaRPr lang="en-US" altLang="ja-JP" sz="3200" dirty="0" smtClean="0">
              <a:latin typeface="ＭＳ Ｐゴシック" pitchFamily="50" charset="-128"/>
              <a:ea typeface="ＭＳ Ｐゴシック" pitchFamily="50" charset="-128"/>
            </a:endParaRPr>
          </a:p>
        </p:txBody>
      </p:sp>
      <p:sp>
        <p:nvSpPr>
          <p:cNvPr id="4" name="右矢印 3"/>
          <p:cNvSpPr/>
          <p:nvPr/>
        </p:nvSpPr>
        <p:spPr>
          <a:xfrm rot="5400000">
            <a:off x="4146535" y="3028142"/>
            <a:ext cx="64807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4068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今後の</a:t>
            </a:r>
            <a:r>
              <a:rPr lang="ja-JP" altLang="en-US" sz="4800" dirty="0">
                <a:latin typeface="ＭＳ Ｐゴシック" pitchFamily="50" charset="-128"/>
                <a:ea typeface="ＭＳ Ｐゴシック" pitchFamily="50" charset="-128"/>
              </a:rPr>
              <a:t>予定</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95536" y="1052736"/>
            <a:ext cx="8352928" cy="2160240"/>
          </a:xfrm>
        </p:spPr>
        <p:txBody>
          <a:bodyPr>
            <a:normAutofit fontScale="92500" lnSpcReduction="10000"/>
          </a:bodyPr>
          <a:lstStyle/>
          <a:p>
            <a:pPr marL="457200" lvl="1" indent="-457200">
              <a:buFont typeface="Wingdings" pitchFamily="2" charset="2"/>
              <a:buChar char="n"/>
            </a:pPr>
            <a:r>
              <a:rPr lang="ja-JP" altLang="en-US" sz="3000" dirty="0" smtClean="0">
                <a:latin typeface="ＭＳ Ｐゴシック" pitchFamily="50" charset="-128"/>
                <a:ea typeface="ＭＳ Ｐゴシック" pitchFamily="50" charset="-128"/>
              </a:rPr>
              <a:t>提案</a:t>
            </a:r>
            <a:r>
              <a:rPr lang="ja-JP" altLang="en-US" sz="3000" dirty="0">
                <a:latin typeface="ＭＳ Ｐゴシック" pitchFamily="50" charset="-128"/>
                <a:ea typeface="ＭＳ Ｐゴシック" pitchFamily="50" charset="-128"/>
              </a:rPr>
              <a:t>手法での動作</a:t>
            </a:r>
            <a:r>
              <a:rPr lang="ja-JP" altLang="en-US" sz="3000" dirty="0" smtClean="0">
                <a:latin typeface="ＭＳ Ｐゴシック" pitchFamily="50" charset="-128"/>
                <a:ea typeface="ＭＳ Ｐゴシック" pitchFamily="50" charset="-128"/>
              </a:rPr>
              <a:t>生成を検証</a:t>
            </a:r>
            <a:endParaRPr lang="en-US" altLang="ja-JP" sz="3000" dirty="0" smtClean="0">
              <a:latin typeface="ＭＳ Ｐゴシック" pitchFamily="50" charset="-128"/>
              <a:ea typeface="ＭＳ Ｐゴシック" pitchFamily="50" charset="-128"/>
            </a:endParaRPr>
          </a:p>
          <a:p>
            <a:pPr marL="777240" lvl="2" indent="-457200"/>
            <a:r>
              <a:rPr kumimoji="1" lang="ja-JP" altLang="en-US" sz="2400" dirty="0" smtClean="0">
                <a:latin typeface="ＭＳ Ｐゴシック" pitchFamily="50" charset="-128"/>
                <a:ea typeface="ＭＳ Ｐゴシック" pitchFamily="50" charset="-128"/>
              </a:rPr>
              <a:t>動作生成部を完成させ，動作知識化から</a:t>
            </a:r>
            <a:r>
              <a:rPr lang="ja-JP" altLang="en-US" sz="2400" dirty="0" smtClean="0">
                <a:latin typeface="ＭＳ Ｐゴシック" pitchFamily="50" charset="-128"/>
                <a:ea typeface="ＭＳ Ｐゴシック" pitchFamily="50" charset="-128"/>
              </a:rPr>
              <a:t>動作生成の一連の手順が行えることを確認する．</a:t>
            </a:r>
            <a:endParaRPr lang="en-US" altLang="ja-JP" sz="2400" dirty="0" smtClean="0">
              <a:latin typeface="ＭＳ Ｐゴシック" pitchFamily="50" charset="-128"/>
              <a:ea typeface="ＭＳ Ｐゴシック" pitchFamily="50" charset="-128"/>
            </a:endParaRPr>
          </a:p>
          <a:p>
            <a:pPr marL="777240" lvl="2" indent="-457200"/>
            <a:endParaRPr lang="en-US" altLang="ja-JP" sz="2400" dirty="0" smtClean="0">
              <a:latin typeface="ＭＳ Ｐゴシック" pitchFamily="50" charset="-128"/>
              <a:ea typeface="ＭＳ Ｐゴシック" pitchFamily="50" charset="-128"/>
            </a:endParaRPr>
          </a:p>
          <a:p>
            <a:pPr marL="0" indent="0">
              <a:buNone/>
            </a:pPr>
            <a:r>
              <a:rPr lang="ja-JP" altLang="en-US" sz="3200" dirty="0" smtClean="0">
                <a:latin typeface="ＭＳ Ｐゴシック" pitchFamily="50" charset="-128"/>
                <a:ea typeface="ＭＳ Ｐゴシック" pitchFamily="50" charset="-128"/>
              </a:rPr>
              <a:t>実験概要図</a:t>
            </a:r>
            <a:endParaRPr lang="en-US" altLang="ja-JP" sz="3200" dirty="0" smtClean="0">
              <a:latin typeface="ＭＳ Ｐゴシック" pitchFamily="50" charset="-128"/>
              <a:ea typeface="ＭＳ Ｐゴシック" pitchFamily="50" charset="-128"/>
            </a:endParaRPr>
          </a:p>
        </p:txBody>
      </p:sp>
      <p:grpSp>
        <p:nvGrpSpPr>
          <p:cNvPr id="58" name="グループ化 57"/>
          <p:cNvGrpSpPr/>
          <p:nvPr/>
        </p:nvGrpSpPr>
        <p:grpSpPr>
          <a:xfrm>
            <a:off x="1423357" y="3389271"/>
            <a:ext cx="6019036" cy="2466697"/>
            <a:chOff x="1443649" y="2151976"/>
            <a:chExt cx="6415895" cy="2813737"/>
          </a:xfrm>
        </p:grpSpPr>
        <p:grpSp>
          <p:nvGrpSpPr>
            <p:cNvPr id="5" name="グループ化 4"/>
            <p:cNvGrpSpPr/>
            <p:nvPr/>
          </p:nvGrpSpPr>
          <p:grpSpPr>
            <a:xfrm>
              <a:off x="1698993" y="2151976"/>
              <a:ext cx="5909506" cy="2087132"/>
              <a:chOff x="1698993" y="2191086"/>
              <a:chExt cx="5909506" cy="2123243"/>
            </a:xfrm>
          </p:grpSpPr>
          <p:sp>
            <p:nvSpPr>
              <p:cNvPr id="6" name="正方形/長方形 5"/>
              <p:cNvSpPr/>
              <p:nvPr/>
            </p:nvSpPr>
            <p:spPr>
              <a:xfrm>
                <a:off x="1698993" y="2191086"/>
                <a:ext cx="5909506" cy="21232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47899" y="2410092"/>
                <a:ext cx="2378501" cy="678588"/>
              </a:xfrm>
              <a:prstGeom prst="rect">
                <a:avLst/>
              </a:prstGeom>
              <a:noFill/>
              <a:ln w="28575">
                <a:noFill/>
              </a:ln>
            </p:spPr>
            <p:txBody>
              <a:bodyPr wrap="square" rtlCol="0">
                <a:spAutoFit/>
              </a:bodyPr>
              <a:lstStyle/>
              <a:p>
                <a:pPr algn="ctr"/>
                <a:r>
                  <a:rPr lang="ja-JP" altLang="en-US" sz="1600" dirty="0" smtClean="0">
                    <a:latin typeface="ＭＳ Ｐゴシック" pitchFamily="50" charset="-128"/>
                    <a:ea typeface="ＭＳ Ｐゴシック" pitchFamily="50" charset="-128"/>
                  </a:rPr>
                  <a:t>ロボットの状態</a:t>
                </a:r>
                <a:endParaRPr kumimoji="1" lang="en-US" altLang="ja-JP" sz="1600" dirty="0" smtClean="0">
                  <a:latin typeface="ＭＳ Ｐゴシック" pitchFamily="50" charset="-128"/>
                  <a:ea typeface="ＭＳ Ｐゴシック" pitchFamily="50" charset="-128"/>
                </a:endParaRPr>
              </a:p>
              <a:p>
                <a:pPr algn="ctr"/>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角度</a:t>
                </a:r>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角速度</a:t>
                </a:r>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p:sp>
            <p:nvSpPr>
              <p:cNvPr id="8" name="テキスト ボックス 7"/>
              <p:cNvSpPr txBox="1"/>
              <p:nvPr/>
            </p:nvSpPr>
            <p:spPr>
              <a:xfrm rot="16200000">
                <a:off x="6462763" y="3291646"/>
                <a:ext cx="571444" cy="1465378"/>
              </a:xfrm>
              <a:prstGeom prst="rect">
                <a:avLst/>
              </a:prstGeom>
              <a:noFill/>
              <a:ln w="28575">
                <a:no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提案手法部</a:t>
                </a:r>
                <a:endParaRPr kumimoji="1" lang="ja-JP" altLang="en-US" sz="2000" dirty="0">
                  <a:latin typeface="ＭＳ Ｐゴシック" pitchFamily="50" charset="-128"/>
                  <a:ea typeface="ＭＳ Ｐゴシック" pitchFamily="50" charset="-128"/>
                </a:endParaRPr>
              </a:p>
            </p:txBody>
          </p:sp>
          <p:cxnSp>
            <p:nvCxnSpPr>
              <p:cNvPr id="9" name="カギ線コネクタ 8"/>
              <p:cNvCxnSpPr/>
              <p:nvPr/>
            </p:nvCxnSpPr>
            <p:spPr>
              <a:xfrm>
                <a:off x="1703351" y="2410091"/>
                <a:ext cx="2625896" cy="249939"/>
              </a:xfrm>
              <a:prstGeom prst="bentConnector3">
                <a:avLst>
                  <a:gd name="adj1" fmla="val 99934"/>
                </a:avLst>
              </a:prstGeom>
              <a:ln w="38100">
                <a:solidFill>
                  <a:srgbClr val="89B0FF"/>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rot="16200000">
                <a:off x="4358830" y="3095919"/>
                <a:ext cx="571444" cy="1576746"/>
              </a:xfrm>
              <a:prstGeom prst="rect">
                <a:avLst/>
              </a:prstGeom>
              <a:noFill/>
              <a:ln w="28575">
                <a:solidFill>
                  <a:schemeClr val="tx1"/>
                </a:solidFill>
              </a:ln>
            </p:spPr>
            <p:txBody>
              <a:bodyPr vert="eaVert" wrap="square" rtlCol="0">
                <a:spAutoFit/>
              </a:bodyPr>
              <a:lstStyle/>
              <a:p>
                <a:pPr algn="ctr"/>
                <a:r>
                  <a:rPr lang="ja-JP" altLang="en-US" sz="2000" dirty="0" smtClean="0">
                    <a:latin typeface="ＭＳ Ｐゴシック" pitchFamily="50" charset="-128"/>
                    <a:ea typeface="ＭＳ Ｐゴシック" pitchFamily="50" charset="-128"/>
                  </a:rPr>
                  <a:t>知識空間</a:t>
                </a:r>
                <a:endParaRPr kumimoji="1" lang="ja-JP" altLang="en-US" sz="2000" dirty="0">
                  <a:latin typeface="ＭＳ Ｐゴシック" pitchFamily="50" charset="-128"/>
                  <a:ea typeface="ＭＳ Ｐゴシック" pitchFamily="50" charset="-128"/>
                </a:endParaRPr>
              </a:p>
            </p:txBody>
          </p:sp>
        </p:grpSp>
        <p:cxnSp>
          <p:nvCxnSpPr>
            <p:cNvPr id="14" name="直線矢印コネクタ 13"/>
            <p:cNvCxnSpPr>
              <a:stCxn id="10" idx="3"/>
            </p:cNvCxnSpPr>
            <p:nvPr/>
          </p:nvCxnSpPr>
          <p:spPr>
            <a:xfrm flipH="1" flipV="1">
              <a:off x="4643576" y="3107500"/>
              <a:ext cx="976" cy="428022"/>
            </a:xfrm>
            <a:prstGeom prst="straightConnector1">
              <a:avLst/>
            </a:prstGeom>
            <a:ln w="38100">
              <a:solidFill>
                <a:srgbClr val="89B0FF"/>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16200000">
              <a:off x="4992511" y="2837098"/>
              <a:ext cx="491509" cy="973273"/>
            </a:xfrm>
            <a:prstGeom prst="rect">
              <a:avLst/>
            </a:prstGeom>
            <a:noFill/>
            <a:ln w="28575">
              <a:no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動作知識</a:t>
              </a:r>
              <a:endParaRPr kumimoji="1" lang="ja-JP" altLang="en-US" sz="1600" dirty="0">
                <a:latin typeface="ＭＳ Ｐゴシック" pitchFamily="50" charset="-128"/>
                <a:ea typeface="ＭＳ Ｐゴシック" pitchFamily="50" charset="-128"/>
              </a:endParaRPr>
            </a:p>
          </p:txBody>
        </p:sp>
        <p:cxnSp>
          <p:nvCxnSpPr>
            <p:cNvPr id="18" name="直線矢印コネクタ 17"/>
            <p:cNvCxnSpPr/>
            <p:nvPr/>
          </p:nvCxnSpPr>
          <p:spPr>
            <a:xfrm flipH="1" flipV="1">
              <a:off x="1452846" y="4681912"/>
              <a:ext cx="2479677" cy="2162"/>
            </a:xfrm>
            <a:prstGeom prst="straightConnector1">
              <a:avLst/>
            </a:prstGeom>
            <a:ln w="38100">
              <a:solidFill>
                <a:srgbClr val="89B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p:nvPr/>
          </p:nvCxnSpPr>
          <p:spPr>
            <a:xfrm rot="5400000" flipH="1" flipV="1">
              <a:off x="413997" y="3396919"/>
              <a:ext cx="2314648" cy="255343"/>
            </a:xfrm>
            <a:prstGeom prst="bentConnector3">
              <a:avLst>
                <a:gd name="adj1" fmla="val 100164"/>
              </a:avLst>
            </a:prstGeom>
            <a:ln w="38100">
              <a:solidFill>
                <a:srgbClr val="89B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rot="16200000">
              <a:off x="4387721" y="3957288"/>
              <a:ext cx="561725" cy="1455125"/>
            </a:xfrm>
            <a:prstGeom prst="rect">
              <a:avLst/>
            </a:prstGeom>
            <a:no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シミュレータ</a:t>
              </a:r>
              <a:endParaRPr kumimoji="1" lang="ja-JP" altLang="en-US" sz="2000" dirty="0">
                <a:latin typeface="ＭＳ Ｐゴシック" pitchFamily="50" charset="-128"/>
                <a:ea typeface="ＭＳ Ｐゴシック" pitchFamily="50" charset="-128"/>
              </a:endParaRPr>
            </a:p>
          </p:txBody>
        </p:sp>
        <p:sp>
          <p:nvSpPr>
            <p:cNvPr id="44" name="テキスト ボックス 43"/>
            <p:cNvSpPr txBox="1"/>
            <p:nvPr/>
          </p:nvSpPr>
          <p:spPr>
            <a:xfrm rot="16200000">
              <a:off x="4343667" y="2122289"/>
              <a:ext cx="561725" cy="1465378"/>
            </a:xfrm>
            <a:prstGeom prst="rect">
              <a:avLst/>
            </a:prstGeom>
            <a:solidFill>
              <a:srgbClr val="89B0FF"/>
            </a:solid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動作生成部</a:t>
              </a:r>
              <a:endParaRPr kumimoji="1" lang="ja-JP" altLang="en-US" sz="2000" dirty="0">
                <a:latin typeface="ＭＳ Ｐゴシック" pitchFamily="50" charset="-128"/>
                <a:ea typeface="ＭＳ Ｐゴシック" pitchFamily="50" charset="-128"/>
              </a:endParaRPr>
            </a:p>
          </p:txBody>
        </p:sp>
        <p:cxnSp>
          <p:nvCxnSpPr>
            <p:cNvPr id="45" name="カギ線コネクタ 44"/>
            <p:cNvCxnSpPr/>
            <p:nvPr/>
          </p:nvCxnSpPr>
          <p:spPr>
            <a:xfrm flipV="1">
              <a:off x="4902018" y="2380891"/>
              <a:ext cx="2706480" cy="232053"/>
            </a:xfrm>
            <a:prstGeom prst="bentConnector3">
              <a:avLst>
                <a:gd name="adj1" fmla="val -41"/>
              </a:avLst>
            </a:prstGeom>
            <a:ln w="28575">
              <a:solidFill>
                <a:srgbClr val="89B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473712" y="2380891"/>
              <a:ext cx="1802178" cy="667047"/>
            </a:xfrm>
            <a:prstGeom prst="rect">
              <a:avLst/>
            </a:prstGeom>
            <a:noFill/>
            <a:ln w="28575">
              <a:noFill/>
            </a:ln>
          </p:spPr>
          <p:txBody>
            <a:bodyPr wrap="square" rtlCol="0">
              <a:spAutoFit/>
            </a:bodyPr>
            <a:lstStyle/>
            <a:p>
              <a:pPr algn="ctr"/>
              <a:r>
                <a:rPr lang="ja-JP" altLang="en-US" sz="1600" dirty="0" smtClean="0">
                  <a:latin typeface="ＭＳ Ｐゴシック" pitchFamily="50" charset="-128"/>
                  <a:ea typeface="ＭＳ Ｐゴシック" pitchFamily="50" charset="-128"/>
                </a:rPr>
                <a:t>ロボットの次状態</a:t>
              </a:r>
              <a:endParaRPr kumimoji="1" lang="en-US" altLang="ja-JP" sz="1600" dirty="0" smtClean="0">
                <a:latin typeface="ＭＳ Ｐゴシック" pitchFamily="50" charset="-128"/>
                <a:ea typeface="ＭＳ Ｐゴシック" pitchFamily="50" charset="-128"/>
              </a:endParaRPr>
            </a:p>
            <a:p>
              <a:pPr algn="ctr"/>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角度</a:t>
              </a:r>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角速度</a:t>
              </a:r>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p:cxnSp>
          <p:nvCxnSpPr>
            <p:cNvPr id="52" name="カギ線コネクタ 51"/>
            <p:cNvCxnSpPr/>
            <p:nvPr/>
          </p:nvCxnSpPr>
          <p:spPr>
            <a:xfrm rot="16200000" flipV="1">
              <a:off x="6578401" y="3421187"/>
              <a:ext cx="2321439" cy="240847"/>
            </a:xfrm>
            <a:prstGeom prst="bentConnector3">
              <a:avLst>
                <a:gd name="adj1" fmla="val 100442"/>
              </a:avLst>
            </a:prstGeom>
            <a:ln w="38100">
              <a:solidFill>
                <a:srgbClr val="89B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a:off x="5396148" y="4698267"/>
              <a:ext cx="2463395" cy="8126"/>
            </a:xfrm>
            <a:prstGeom prst="straightConnector1">
              <a:avLst/>
            </a:prstGeom>
            <a:ln w="38100">
              <a:solidFill>
                <a:srgbClr val="89B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6302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今後の</a:t>
            </a:r>
            <a:r>
              <a:rPr lang="ja-JP" altLang="en-US" sz="4800" dirty="0">
                <a:latin typeface="ＭＳ Ｐゴシック" pitchFamily="50" charset="-128"/>
                <a:ea typeface="ＭＳ Ｐゴシック" pitchFamily="50" charset="-128"/>
              </a:rPr>
              <a:t>予定</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67544" y="1052736"/>
            <a:ext cx="8064896" cy="5256584"/>
          </a:xfrm>
        </p:spPr>
        <p:txBody>
          <a:bodyPr>
            <a:normAutofit/>
          </a:bodyPr>
          <a:lstStyle/>
          <a:p>
            <a:pPr>
              <a:buFont typeface="Wingdings" pitchFamily="2" charset="2"/>
              <a:buChar char="n"/>
            </a:pPr>
            <a:r>
              <a:rPr lang="ja-JP" altLang="en-US" sz="3000" dirty="0" smtClean="0">
                <a:latin typeface="ＭＳ Ｐゴシック" pitchFamily="50" charset="-128"/>
                <a:ea typeface="ＭＳ Ｐゴシック" pitchFamily="50" charset="-128"/>
              </a:rPr>
              <a:t>任意の動作時間が可能かを検証する</a:t>
            </a:r>
            <a:endParaRPr lang="en-US" altLang="ja-JP" sz="3000" dirty="0" smtClean="0">
              <a:latin typeface="ＭＳ Ｐゴシック" pitchFamily="50" charset="-128"/>
              <a:ea typeface="ＭＳ Ｐゴシック" pitchFamily="50" charset="-128"/>
            </a:endParaRPr>
          </a:p>
          <a:p>
            <a:pPr lvl="1"/>
            <a:r>
              <a:rPr lang="ja-JP" altLang="en-US" sz="2800" dirty="0" smtClean="0">
                <a:latin typeface="ＭＳ Ｐゴシック" pitchFamily="50" charset="-128"/>
                <a:ea typeface="ＭＳ Ｐゴシック" pitchFamily="50" charset="-128"/>
              </a:rPr>
              <a:t>異なる時間の動作を入力し，知識化できることを確認する</a:t>
            </a:r>
            <a:endParaRPr lang="en-US" altLang="ja-JP" sz="2800" dirty="0" smtClean="0">
              <a:latin typeface="ＭＳ Ｐゴシック" pitchFamily="50" charset="-128"/>
              <a:ea typeface="ＭＳ Ｐゴシック" pitchFamily="50" charset="-128"/>
            </a:endParaRPr>
          </a:p>
          <a:p>
            <a:pPr lvl="1"/>
            <a:endParaRPr lang="en-US" altLang="ja-JP" sz="28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50050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solidFill>
                  <a:schemeClr val="tx1"/>
                </a:solidFill>
                <a:latin typeface="ＭＳ Ｐゴシック" pitchFamily="50" charset="-128"/>
                <a:ea typeface="ＭＳ Ｐゴシック" pitchFamily="50" charset="-128"/>
              </a:rPr>
              <a:t>従来研究：</a:t>
            </a:r>
            <a:r>
              <a:rPr lang="en-US" altLang="ja-JP" sz="4800" dirty="0" smtClean="0">
                <a:solidFill>
                  <a:schemeClr val="tx1"/>
                </a:solidFill>
                <a:latin typeface="ＭＳ Ｐゴシック" pitchFamily="50" charset="-128"/>
                <a:ea typeface="ＭＳ Ｐゴシック" pitchFamily="50" charset="-128"/>
              </a:rPr>
              <a:t>Motion Space</a:t>
            </a:r>
            <a:endParaRPr kumimoji="1" lang="ja-JP" altLang="en-US" sz="4800" dirty="0">
              <a:solidFill>
                <a:schemeClr val="tx1"/>
              </a:solidFill>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39552" y="1052736"/>
            <a:ext cx="7920880" cy="4896544"/>
          </a:xfrm>
        </p:spPr>
        <p:txBody>
          <a:bodyPr>
            <a:normAutofit/>
          </a:bodyPr>
          <a:lstStyle/>
          <a:p>
            <a:pPr>
              <a:buFont typeface="Wingdings" pitchFamily="2" charset="2"/>
              <a:buChar char="n"/>
            </a:pPr>
            <a:r>
              <a:rPr kumimoji="1" lang="ja-JP" altLang="en-US" sz="2800" dirty="0" smtClean="0">
                <a:solidFill>
                  <a:schemeClr val="tx1"/>
                </a:solidFill>
                <a:latin typeface="ＭＳ Ｐゴシック" pitchFamily="50" charset="-128"/>
                <a:ea typeface="ＭＳ Ｐゴシック" pitchFamily="50" charset="-128"/>
              </a:rPr>
              <a:t>ロボットの動きを表現するための手法</a:t>
            </a:r>
            <a:endParaRPr kumimoji="1" lang="en-US" altLang="ja-JP" sz="2800" dirty="0" smtClean="0">
              <a:solidFill>
                <a:schemeClr val="tx1"/>
              </a:solidFill>
              <a:latin typeface="ＭＳ Ｐゴシック" pitchFamily="50" charset="-128"/>
              <a:ea typeface="ＭＳ Ｐゴシック" pitchFamily="50" charset="-128"/>
            </a:endParaRPr>
          </a:p>
          <a:p>
            <a:pPr>
              <a:buFont typeface="Wingdings" pitchFamily="2" charset="2"/>
              <a:buChar char="n"/>
            </a:pPr>
            <a:endParaRPr kumimoji="1" lang="en-US" altLang="ja-JP" sz="2800" dirty="0" smtClean="0">
              <a:solidFill>
                <a:schemeClr val="tx1"/>
              </a:solidFill>
              <a:latin typeface="ＭＳ Ｐゴシック" pitchFamily="50" charset="-128"/>
              <a:ea typeface="ＭＳ Ｐゴシック" pitchFamily="50" charset="-128"/>
            </a:endParaRPr>
          </a:p>
          <a:p>
            <a:pPr>
              <a:buFont typeface="Wingdings" pitchFamily="2" charset="2"/>
              <a:buChar char="n"/>
            </a:pPr>
            <a:r>
              <a:rPr lang="ja-JP" altLang="en-US" sz="2800" dirty="0">
                <a:solidFill>
                  <a:schemeClr val="tx1"/>
                </a:solidFill>
                <a:latin typeface="ＭＳ Ｐゴシック" pitchFamily="50" charset="-128"/>
                <a:ea typeface="ＭＳ Ｐゴシック" pitchFamily="50" charset="-128"/>
              </a:rPr>
              <a:t>動きの元となる知識</a:t>
            </a:r>
            <a:r>
              <a:rPr lang="ja-JP" altLang="en-US" sz="2800" dirty="0" smtClean="0">
                <a:solidFill>
                  <a:schemeClr val="tx1"/>
                </a:solidFill>
                <a:latin typeface="ＭＳ Ｐゴシック" pitchFamily="50" charset="-128"/>
                <a:ea typeface="ＭＳ Ｐゴシック" pitchFamily="50" charset="-128"/>
              </a:rPr>
              <a:t>空間を構成し，２つ</a:t>
            </a:r>
            <a:r>
              <a:rPr lang="ja-JP" altLang="en-US" sz="2800" dirty="0">
                <a:solidFill>
                  <a:schemeClr val="tx1"/>
                </a:solidFill>
                <a:latin typeface="ＭＳ Ｐゴシック" pitchFamily="50" charset="-128"/>
                <a:ea typeface="ＭＳ Ｐゴシック" pitchFamily="50" charset="-128"/>
              </a:rPr>
              <a:t>の</a:t>
            </a:r>
            <a:r>
              <a:rPr lang="ja-JP" altLang="en-US" sz="2800" dirty="0" smtClean="0">
                <a:solidFill>
                  <a:schemeClr val="tx1"/>
                </a:solidFill>
                <a:latin typeface="ＭＳ Ｐゴシック" pitchFamily="50" charset="-128"/>
                <a:ea typeface="ＭＳ Ｐゴシック" pitchFamily="50" charset="-128"/>
              </a:rPr>
              <a:t>手順で利用する</a:t>
            </a:r>
            <a:endParaRPr lang="en-US" altLang="ja-JP" sz="2800" dirty="0">
              <a:solidFill>
                <a:schemeClr val="tx1"/>
              </a:solidFill>
              <a:latin typeface="ＭＳ Ｐゴシック" pitchFamily="50" charset="-128"/>
              <a:ea typeface="ＭＳ Ｐゴシック" pitchFamily="50" charset="-128"/>
            </a:endParaRPr>
          </a:p>
          <a:p>
            <a:pPr>
              <a:buFont typeface="Wingdings" pitchFamily="2" charset="2"/>
              <a:buChar char="l"/>
            </a:pPr>
            <a:r>
              <a:rPr lang="ja-JP" altLang="en-US" sz="2800" dirty="0" smtClean="0">
                <a:solidFill>
                  <a:schemeClr val="tx1"/>
                </a:solidFill>
                <a:latin typeface="ＭＳ Ｐゴシック" pitchFamily="50" charset="-128"/>
                <a:ea typeface="ＭＳ Ｐゴシック" pitchFamily="50" charset="-128"/>
              </a:rPr>
              <a:t>動作知識化</a:t>
            </a:r>
            <a:endParaRPr lang="en-US" altLang="ja-JP" sz="2800" dirty="0" smtClean="0">
              <a:solidFill>
                <a:schemeClr val="tx1"/>
              </a:solidFill>
              <a:latin typeface="ＭＳ Ｐゴシック" pitchFamily="50" charset="-128"/>
              <a:ea typeface="ＭＳ Ｐゴシック" pitchFamily="50" charset="-128"/>
            </a:endParaRPr>
          </a:p>
          <a:p>
            <a:pPr lvl="1"/>
            <a:r>
              <a:rPr lang="ja-JP" altLang="en-US" sz="2600" dirty="0" smtClean="0">
                <a:solidFill>
                  <a:schemeClr val="tx1"/>
                </a:solidFill>
                <a:latin typeface="ＭＳ Ｐゴシック" pitchFamily="50" charset="-128"/>
                <a:ea typeface="ＭＳ Ｐゴシック" pitchFamily="50" charset="-128"/>
              </a:rPr>
              <a:t>ロボットの動作を知識空間に知識化する</a:t>
            </a:r>
            <a:endParaRPr lang="en-US" altLang="ja-JP" sz="2600" dirty="0" smtClean="0">
              <a:solidFill>
                <a:schemeClr val="tx1"/>
              </a:solidFill>
              <a:latin typeface="ＭＳ Ｐゴシック" pitchFamily="50" charset="-128"/>
              <a:ea typeface="ＭＳ Ｐゴシック" pitchFamily="50" charset="-128"/>
            </a:endParaRPr>
          </a:p>
          <a:p>
            <a:pPr>
              <a:buFont typeface="Wingdings" pitchFamily="2" charset="2"/>
              <a:buChar char="l"/>
            </a:pPr>
            <a:r>
              <a:rPr lang="ja-JP" altLang="en-US" sz="2800" dirty="0" smtClean="0">
                <a:solidFill>
                  <a:schemeClr val="tx1"/>
                </a:solidFill>
                <a:latin typeface="ＭＳ Ｐゴシック" pitchFamily="50" charset="-128"/>
                <a:ea typeface="ＭＳ Ｐゴシック" pitchFamily="50" charset="-128"/>
              </a:rPr>
              <a:t>動作生成</a:t>
            </a:r>
            <a:endParaRPr lang="en-US" altLang="ja-JP" sz="2800" dirty="0" smtClean="0">
              <a:solidFill>
                <a:schemeClr val="tx1"/>
              </a:solidFill>
              <a:latin typeface="ＭＳ Ｐゴシック" pitchFamily="50" charset="-128"/>
              <a:ea typeface="ＭＳ Ｐゴシック" pitchFamily="50" charset="-128"/>
            </a:endParaRPr>
          </a:p>
          <a:p>
            <a:pPr lvl="1"/>
            <a:r>
              <a:rPr lang="ja-JP" altLang="en-US" sz="2600" dirty="0" smtClean="0">
                <a:solidFill>
                  <a:schemeClr val="tx1"/>
                </a:solidFill>
                <a:latin typeface="ＭＳ Ｐゴシック" pitchFamily="50" charset="-128"/>
                <a:ea typeface="ＭＳ Ｐゴシック" pitchFamily="50" charset="-128"/>
              </a:rPr>
              <a:t>知識空間を元にロボットの動作を生成する</a:t>
            </a:r>
            <a:endParaRPr lang="en-US" altLang="ja-JP" sz="2600" dirty="0" smtClean="0">
              <a:solidFill>
                <a:schemeClr val="tx1"/>
              </a:solidFill>
              <a:latin typeface="ＭＳ Ｐゴシック" pitchFamily="50" charset="-128"/>
              <a:ea typeface="ＭＳ Ｐゴシック" pitchFamily="50" charset="-128"/>
            </a:endParaRPr>
          </a:p>
          <a:p>
            <a:pPr lvl="1"/>
            <a:endParaRPr kumimoji="1" lang="en-US" altLang="ja-JP" sz="2600" dirty="0" smtClean="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45687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1"/>
          <p:cNvSpPr txBox="1">
            <a:spLocks/>
          </p:cNvSpPr>
          <p:nvPr/>
        </p:nvSpPr>
        <p:spPr>
          <a:xfrm>
            <a:off x="755576" y="332656"/>
            <a:ext cx="7560840" cy="79208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smtClean="0">
                <a:latin typeface="ＭＳ Ｐゴシック" pitchFamily="50" charset="-128"/>
                <a:ea typeface="ＭＳ Ｐゴシック" pitchFamily="50" charset="-128"/>
              </a:rPr>
              <a:t>入力状態値</a:t>
            </a:r>
            <a:endParaRPr lang="ja-JP" altLang="en-US" sz="4800" dirty="0">
              <a:latin typeface="ＭＳ Ｐゴシック" pitchFamily="50" charset="-128"/>
              <a:ea typeface="ＭＳ Ｐゴシック" pitchFamily="50" charset="-128"/>
            </a:endParaRPr>
          </a:p>
        </p:txBody>
      </p:sp>
      <p:sp>
        <p:nvSpPr>
          <p:cNvPr id="6" name="コンテンツ プレースホルダー 2"/>
          <p:cNvSpPr txBox="1">
            <a:spLocks/>
          </p:cNvSpPr>
          <p:nvPr/>
        </p:nvSpPr>
        <p:spPr>
          <a:xfrm>
            <a:off x="755576" y="1126906"/>
            <a:ext cx="7543800" cy="43204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sz="3200" dirty="0" smtClean="0">
                <a:latin typeface="ＭＳ Ｐゴシック" pitchFamily="50" charset="-128"/>
                <a:ea typeface="ＭＳ Ｐゴシック" pitchFamily="50" charset="-128"/>
              </a:rPr>
              <a:t>実機から取得したデータ</a:t>
            </a:r>
            <a:endParaRPr lang="ja-JP" altLang="en-US" sz="3200" dirty="0">
              <a:latin typeface="ＭＳ Ｐゴシック" pitchFamily="50" charset="-128"/>
              <a:ea typeface="ＭＳ Ｐゴシック" pitchFamily="50" charset="-128"/>
            </a:endParaRPr>
          </a:p>
        </p:txBody>
      </p:sp>
      <p:pic>
        <p:nvPicPr>
          <p:cNvPr id="4099" name="Picture 3" descr="C:\Users\hazama\Desktop\図\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560839" cy="444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知識空間</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1340768"/>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入力状態値を動作知識化した知識空間</a:t>
            </a:r>
            <a:endParaRPr lang="en-US" altLang="ja-JP" sz="3200" dirty="0" smtClean="0">
              <a:latin typeface="ＭＳ Ｐゴシック" pitchFamily="50" charset="-128"/>
              <a:ea typeface="ＭＳ Ｐゴシック" pitchFamily="50" charset="-128"/>
            </a:endParaRPr>
          </a:p>
        </p:txBody>
      </p:sp>
      <p:pic>
        <p:nvPicPr>
          <p:cNvPr id="3074" name="Picture 2" descr="C:\Users\hazama\Desktop\図\a4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488832" cy="40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8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a:latin typeface="ＭＳ Ｐゴシック" pitchFamily="50" charset="-128"/>
                <a:ea typeface="ＭＳ Ｐゴシック" pitchFamily="50" charset="-128"/>
              </a:rPr>
              <a:t>知識</a:t>
            </a:r>
            <a:r>
              <a:rPr lang="ja-JP" altLang="en-US" sz="4800" dirty="0" smtClean="0">
                <a:latin typeface="ＭＳ Ｐゴシック" pitchFamily="50" charset="-128"/>
                <a:ea typeface="ＭＳ Ｐゴシック" pitchFamily="50" charset="-128"/>
              </a:rPr>
              <a:t>空間のイメージ</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55576" y="1340768"/>
            <a:ext cx="7441795" cy="792088"/>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選択頻度の高さで表現する</a:t>
            </a:r>
            <a:endParaRPr lang="en-US" altLang="ja-JP" sz="3200" dirty="0" smtClean="0">
              <a:latin typeface="ＭＳ Ｐゴシック" pitchFamily="50" charset="-128"/>
              <a:ea typeface="ＭＳ Ｐゴシック" pitchFamily="50" charset="-128"/>
            </a:endParaRPr>
          </a:p>
        </p:txBody>
      </p:sp>
      <p:pic>
        <p:nvPicPr>
          <p:cNvPr id="5122" name="Picture 2" descr="C:\Users\hazama\Desktop\図\sp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18" y="2079959"/>
            <a:ext cx="83039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53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状態の時間微分</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24190" y="1124744"/>
            <a:ext cx="7543800" cy="4896544"/>
          </a:xfrm>
        </p:spPr>
        <p:txBody>
          <a:bodyPr>
            <a:normAutofit/>
          </a:bodyPr>
          <a:lstStyle/>
          <a:p>
            <a:r>
              <a:rPr lang="ja-JP" altLang="en-US" sz="2800" dirty="0" smtClean="0">
                <a:latin typeface="ＭＳ Ｐゴシック" pitchFamily="50" charset="-128"/>
                <a:ea typeface="ＭＳ Ｐゴシック" pitchFamily="50" charset="-128"/>
              </a:rPr>
              <a:t>時間微分した状態を用いることで状態を分けることが出来る</a:t>
            </a:r>
            <a:endParaRPr lang="en-US" altLang="ja-JP" sz="2800" dirty="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状態を分けることで各々の状態が異なる次状態へ移動することを可能に</a:t>
            </a:r>
            <a:r>
              <a:rPr lang="ja-JP" altLang="en-US" sz="2800" dirty="0">
                <a:latin typeface="ＭＳ Ｐゴシック" pitchFamily="50" charset="-128"/>
                <a:ea typeface="ＭＳ Ｐゴシック" pitchFamily="50" charset="-128"/>
              </a:rPr>
              <a:t>する</a:t>
            </a:r>
            <a:endParaRPr lang="en-US" altLang="ja-JP" sz="2800" dirty="0" smtClean="0">
              <a:latin typeface="ＭＳ Ｐゴシック" pitchFamily="50" charset="-128"/>
              <a:ea typeface="ＭＳ Ｐゴシック" pitchFamily="50" charset="-128"/>
            </a:endParaRPr>
          </a:p>
          <a:p>
            <a:endParaRPr lang="en-US" altLang="ja-JP" sz="2800" dirty="0" smtClean="0">
              <a:latin typeface="ＭＳ Ｐゴシック" pitchFamily="50" charset="-128"/>
              <a:ea typeface="ＭＳ Ｐゴシック" pitchFamily="50" charset="-128"/>
            </a:endParaRPr>
          </a:p>
          <a:p>
            <a:endParaRPr lang="en-US" altLang="ja-JP" sz="2800" dirty="0" smtClean="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状態の前後関係を表現できる</a:t>
            </a:r>
            <a:endParaRPr lang="en-US" altLang="ja-JP" sz="2800" dirty="0" smtClean="0">
              <a:latin typeface="ＭＳ Ｐゴシック" pitchFamily="50" charset="-128"/>
              <a:ea typeface="ＭＳ Ｐゴシック" pitchFamily="50" charset="-128"/>
            </a:endParaRPr>
          </a:p>
        </p:txBody>
      </p:sp>
      <p:sp>
        <p:nvSpPr>
          <p:cNvPr id="6" name="右矢印 5"/>
          <p:cNvSpPr/>
          <p:nvPr/>
        </p:nvSpPr>
        <p:spPr>
          <a:xfrm rot="5400000">
            <a:off x="4166600" y="3753036"/>
            <a:ext cx="648071" cy="100811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738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53198963"/>
              </p:ext>
            </p:extLst>
          </p:nvPr>
        </p:nvGraphicFramePr>
        <p:xfrm>
          <a:off x="1121310" y="3301320"/>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782957" y="332656"/>
            <a:ext cx="7560840" cy="792088"/>
          </a:xfrm>
        </p:spPr>
        <p:txBody>
          <a:bodyPr>
            <a:noAutofit/>
          </a:bodyPr>
          <a:lstStyle/>
          <a:p>
            <a:r>
              <a:rPr lang="ja-JP" altLang="en-US" sz="4800" dirty="0">
                <a:latin typeface="ＭＳ Ｐゴシック" pitchFamily="50" charset="-128"/>
                <a:ea typeface="ＭＳ Ｐゴシック" pitchFamily="50" charset="-128"/>
              </a:rPr>
              <a:t>動作</a:t>
            </a:r>
            <a:r>
              <a:rPr lang="ja-JP" altLang="en-US" sz="4800" dirty="0" smtClean="0">
                <a:latin typeface="ＭＳ Ｐゴシック" pitchFamily="50" charset="-128"/>
                <a:ea typeface="ＭＳ Ｐゴシック" pitchFamily="50" charset="-128"/>
              </a:rPr>
              <a:t>知識化</a:t>
            </a:r>
            <a:r>
              <a:rPr lang="ja-JP" altLang="en-US" sz="4800" dirty="0">
                <a:latin typeface="ＭＳ Ｐゴシック" pitchFamily="50" charset="-128"/>
                <a:ea typeface="ＭＳ Ｐゴシック" pitchFamily="50" charset="-128"/>
              </a:rPr>
              <a:t>部</a:t>
            </a:r>
            <a:r>
              <a:rPr lang="ja-JP" altLang="en-US" sz="4800" dirty="0" smtClean="0">
                <a:latin typeface="ＭＳ Ｐゴシック" pitchFamily="50" charset="-128"/>
                <a:ea typeface="ＭＳ Ｐゴシック" pitchFamily="50" charset="-128"/>
              </a:rPr>
              <a:t>の</a:t>
            </a:r>
            <a:r>
              <a:rPr lang="ja-JP" altLang="en-US" sz="4800" dirty="0">
                <a:latin typeface="ＭＳ Ｐゴシック" pitchFamily="50" charset="-128"/>
                <a:ea typeface="ＭＳ Ｐゴシック" pitchFamily="50" charset="-128"/>
              </a:rPr>
              <a:t>プロセス</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38111" y="1124744"/>
            <a:ext cx="8352928" cy="1512169"/>
          </a:xfrm>
        </p:spPr>
        <p:txBody>
          <a:bodyPr>
            <a:normAutofit fontScale="92500"/>
          </a:bodyPr>
          <a:lstStyle/>
          <a:p>
            <a:r>
              <a:rPr lang="ja-JP" altLang="en-US" dirty="0" smtClean="0">
                <a:latin typeface="ＭＳ Ｐゴシック" pitchFamily="50" charset="-128"/>
                <a:ea typeface="ＭＳ Ｐゴシック" pitchFamily="50" charset="-128"/>
              </a:rPr>
              <a:t>各時刻に入力される状態を知識空間内の状態点として扱う</a:t>
            </a:r>
            <a:endParaRPr lang="en-US" altLang="ja-JP" dirty="0" smtClean="0">
              <a:latin typeface="ＭＳ Ｐゴシック" pitchFamily="50" charset="-128"/>
              <a:ea typeface="ＭＳ Ｐゴシック" pitchFamily="50" charset="-128"/>
            </a:endParaRPr>
          </a:p>
          <a:p>
            <a:r>
              <a:rPr lang="ja-JP" altLang="en-US" dirty="0">
                <a:latin typeface="ＭＳ Ｐゴシック" pitchFamily="50" charset="-128"/>
                <a:ea typeface="ＭＳ Ｐゴシック" pitchFamily="50" charset="-128"/>
              </a:rPr>
              <a:t>状態</a:t>
            </a:r>
            <a:r>
              <a:rPr lang="ja-JP" altLang="en-US" dirty="0" smtClean="0">
                <a:latin typeface="ＭＳ Ｐゴシック" pitchFamily="50" charset="-128"/>
                <a:ea typeface="ＭＳ Ｐゴシック" pitchFamily="50" charset="-128"/>
              </a:rPr>
              <a:t>点が含まれるセルを中心に円状の範囲に選択頻度を与える</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選択頻度は円</a:t>
            </a:r>
            <a:r>
              <a:rPr lang="ja-JP" altLang="en-US" dirty="0" smtClean="0">
                <a:latin typeface="ＭＳ Ｐゴシック" pitchFamily="50" charset="-128"/>
                <a:ea typeface="ＭＳ Ｐゴシック" pitchFamily="50" charset="-128"/>
              </a:rPr>
              <a:t>の中心</a:t>
            </a:r>
            <a:r>
              <a:rPr kumimoji="1" lang="ja-JP" altLang="en-US" dirty="0" smtClean="0">
                <a:latin typeface="ＭＳ Ｐゴシック" pitchFamily="50" charset="-128"/>
                <a:ea typeface="ＭＳ Ｐゴシック" pitchFamily="50" charset="-128"/>
              </a:rPr>
              <a:t>に近いセルほど高く与えられる</a:t>
            </a:r>
            <a:endParaRPr kumimoji="1" lang="en-US" altLang="ja-JP" dirty="0" smtClean="0">
              <a:latin typeface="ＭＳ Ｐゴシック" pitchFamily="50" charset="-128"/>
              <a:ea typeface="ＭＳ Ｐゴシック" pitchFamily="50" charset="-128"/>
            </a:endParaRPr>
          </a:p>
        </p:txBody>
      </p:sp>
      <p:sp>
        <p:nvSpPr>
          <p:cNvPr id="49" name="正方形/長方形 48"/>
          <p:cNvSpPr/>
          <p:nvPr/>
        </p:nvSpPr>
        <p:spPr>
          <a:xfrm>
            <a:off x="7893546" y="328498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36832" y="294643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2" name="テキスト ボックス 51"/>
          <p:cNvSpPr txBox="1"/>
          <p:nvPr/>
        </p:nvSpPr>
        <p:spPr>
          <a:xfrm>
            <a:off x="7842637" y="580230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640894" y="4789457"/>
                <a:ext cx="46161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sub>
                      </m:sSub>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640894" y="4789457"/>
                <a:ext cx="461610" cy="381515"/>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801803" y="5747160"/>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801803" y="5747160"/>
                <a:ext cx="559640" cy="381515"/>
              </a:xfrm>
              <a:prstGeom prst="rect">
                <a:avLst/>
              </a:prstGeom>
              <a:blipFill rotWithShape="1">
                <a:blip r:embed="rId16"/>
                <a:stretch>
                  <a:fillRect/>
                </a:stretch>
              </a:blipFill>
            </p:spPr>
            <p:txBody>
              <a:bodyPr/>
              <a:lstStyle/>
              <a:p>
                <a:r>
                  <a:rPr lang="ja-JP" altLang="en-US">
                    <a:noFill/>
                  </a:rPr>
                  <a:t> </a:t>
                </a:r>
              </a:p>
            </p:txBody>
          </p:sp>
        </mc:Fallback>
      </mc:AlternateContent>
      <p:sp>
        <p:nvSpPr>
          <p:cNvPr id="59" name="右矢印 58"/>
          <p:cNvSpPr/>
          <p:nvPr/>
        </p:nvSpPr>
        <p:spPr>
          <a:xfrm>
            <a:off x="4076949" y="4511011"/>
            <a:ext cx="576064"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8181578" y="3973251"/>
            <a:ext cx="430887" cy="1120359"/>
            <a:chOff x="8181578" y="3973251"/>
            <a:chExt cx="430887" cy="1120359"/>
          </a:xfrm>
        </p:grpSpPr>
        <p:sp>
          <p:nvSpPr>
            <p:cNvPr id="53" name="テキスト ボックス 5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6" y="4724278"/>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6" y="4724278"/>
                  <a:ext cx="367631" cy="369332"/>
                </a:xfrm>
                <a:prstGeom prst="rect">
                  <a:avLst/>
                </a:prstGeom>
                <a:blipFill rotWithShape="1">
                  <a:blip r:embed="rId20"/>
                  <a:stretch>
                    <a:fillRect b="-6557"/>
                  </a:stretch>
                </a:blipFill>
              </p:spPr>
              <p:txBody>
                <a:bodyPr/>
                <a:lstStyle/>
                <a:p>
                  <a:r>
                    <a:rPr lang="ja-JP" altLang="en-US">
                      <a:noFill/>
                    </a:rPr>
                    <a:t> </a:t>
                  </a:r>
                </a:p>
              </p:txBody>
            </p:sp>
          </mc:Fallback>
        </mc:AlternateContent>
      </p:grpSp>
      <p:grpSp>
        <p:nvGrpSpPr>
          <p:cNvPr id="15" name="グループ化 14"/>
          <p:cNvGrpSpPr/>
          <p:nvPr/>
        </p:nvGrpSpPr>
        <p:grpSpPr>
          <a:xfrm>
            <a:off x="1112982" y="4922872"/>
            <a:ext cx="1958022" cy="877839"/>
            <a:chOff x="5722146" y="467354"/>
            <a:chExt cx="1958022" cy="877839"/>
          </a:xfrm>
        </p:grpSpPr>
        <p:cxnSp>
          <p:nvCxnSpPr>
            <p:cNvPr id="11" name="直線コネクタ 10"/>
            <p:cNvCxnSpPr/>
            <p:nvPr/>
          </p:nvCxnSpPr>
          <p:spPr>
            <a:xfrm flipV="1">
              <a:off x="5722146" y="478791"/>
              <a:ext cx="1958022" cy="144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677623" y="467354"/>
              <a:ext cx="0" cy="87783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747539" y="2996952"/>
            <a:ext cx="3291871" cy="3156343"/>
            <a:chOff x="390133" y="2914406"/>
            <a:chExt cx="3291871" cy="3156343"/>
          </a:xfrm>
        </p:grpSpPr>
        <p:cxnSp>
          <p:nvCxnSpPr>
            <p:cNvPr id="6" name="直線矢印コネクタ 5"/>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3235856" y="5701417"/>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235856" y="5701417"/>
                  <a:ext cx="446148" cy="369332"/>
                </a:xfrm>
                <a:prstGeom prst="rect">
                  <a:avLst/>
                </a:prstGeom>
                <a:blipFill rotWithShape="1">
                  <a:blip r:embed="rId12"/>
                  <a:stretch>
                    <a:fillRect b="-1667"/>
                  </a:stretch>
                </a:blipFill>
              </p:spPr>
              <p:txBody>
                <a:bodyPr/>
                <a:lstStyle/>
                <a:p>
                  <a:r>
                    <a:rPr lang="ja-JP" altLang="en-US">
                      <a:noFill/>
                    </a:rPr>
                    <a:t> </a:t>
                  </a:r>
                </a:p>
              </p:txBody>
            </p:sp>
          </mc:Fallback>
        </mc:AlternateContent>
      </p:grpSp>
      <p:sp>
        <p:nvSpPr>
          <p:cNvPr id="60" name="円/楕円 59"/>
          <p:cNvSpPr/>
          <p:nvPr/>
        </p:nvSpPr>
        <p:spPr>
          <a:xfrm>
            <a:off x="2421365" y="4313207"/>
            <a:ext cx="1286540" cy="1237289"/>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4" name="表 43"/>
          <p:cNvGraphicFramePr>
            <a:graphicFrameLocks noGrp="1"/>
          </p:cNvGraphicFramePr>
          <p:nvPr>
            <p:extLst>
              <p:ext uri="{D42A27DB-BD31-4B8C-83A1-F6EECF244321}">
                <p14:modId xmlns:p14="http://schemas.microsoft.com/office/powerpoint/2010/main" val="895076178"/>
              </p:ext>
            </p:extLst>
          </p:nvPr>
        </p:nvGraphicFramePr>
        <p:xfrm>
          <a:off x="4840974" y="3329627"/>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6" name="テキスト ボックス 45"/>
              <p:cNvSpPr txBox="1"/>
              <p:nvPr/>
            </p:nvSpPr>
            <p:spPr>
              <a:xfrm>
                <a:off x="4188176" y="3973251"/>
                <a:ext cx="652798"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4188176" y="3973251"/>
                <a:ext cx="652798" cy="381515"/>
              </a:xfrm>
              <a:prstGeom prst="rect">
                <a:avLst/>
              </a:prstGeom>
              <a:blipFill rotWithShape="1">
                <a:blip r:embed="rId17"/>
                <a:stretch>
                  <a:fillRect r="-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626034" y="5759343"/>
                <a:ext cx="773153"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626034" y="5759343"/>
                <a:ext cx="773153" cy="381515"/>
              </a:xfrm>
              <a:prstGeom prst="rect">
                <a:avLst/>
              </a:prstGeom>
              <a:blipFill rotWithShape="1">
                <a:blip r:embed="rId18"/>
                <a:stretch>
                  <a:fillRect/>
                </a:stretch>
              </a:blipFill>
            </p:spPr>
            <p:txBody>
              <a:bodyPr/>
              <a:lstStyle/>
              <a:p>
                <a:r>
                  <a:rPr lang="ja-JP" altLang="en-US">
                    <a:noFill/>
                  </a:rPr>
                  <a:t> </a:t>
                </a:r>
              </a:p>
            </p:txBody>
          </p:sp>
        </mc:Fallback>
      </mc:AlternateContent>
      <p:grpSp>
        <p:nvGrpSpPr>
          <p:cNvPr id="68" name="グループ化 67"/>
          <p:cNvGrpSpPr/>
          <p:nvPr/>
        </p:nvGrpSpPr>
        <p:grpSpPr>
          <a:xfrm>
            <a:off x="4475531" y="3014001"/>
            <a:ext cx="3291871" cy="3114674"/>
            <a:chOff x="390133" y="2914406"/>
            <a:chExt cx="3291871" cy="3114674"/>
          </a:xfrm>
        </p:grpSpPr>
        <p:cxnSp>
          <p:nvCxnSpPr>
            <p:cNvPr id="69" name="直線矢印コネクタ 68"/>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テキスト ボックス 70"/>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235856" y="5659748"/>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235856" y="5659748"/>
                  <a:ext cx="446148" cy="369332"/>
                </a:xfrm>
                <a:prstGeom prst="rect">
                  <a:avLst/>
                </a:prstGeom>
                <a:blipFill rotWithShape="1">
                  <a:blip r:embed="rId19"/>
                  <a:stretch>
                    <a:fillRect b="-1667"/>
                  </a:stretch>
                </a:blipFill>
              </p:spPr>
              <p:txBody>
                <a:bodyPr/>
                <a:lstStyle/>
                <a:p>
                  <a:r>
                    <a:rPr lang="ja-JP" altLang="en-US">
                      <a:noFill/>
                    </a:rPr>
                    <a:t> </a:t>
                  </a:r>
                </a:p>
              </p:txBody>
            </p:sp>
          </mc:Fallback>
        </mc:AlternateContent>
      </p:grpSp>
      <p:grpSp>
        <p:nvGrpSpPr>
          <p:cNvPr id="74" name="グループ化 73"/>
          <p:cNvGrpSpPr/>
          <p:nvPr/>
        </p:nvGrpSpPr>
        <p:grpSpPr>
          <a:xfrm>
            <a:off x="4830220" y="3579962"/>
            <a:ext cx="1820746" cy="2248683"/>
            <a:chOff x="775048" y="3413400"/>
            <a:chExt cx="1820746" cy="2248683"/>
          </a:xfrm>
        </p:grpSpPr>
        <p:grpSp>
          <p:nvGrpSpPr>
            <p:cNvPr id="77" name="グループ化 76"/>
            <p:cNvGrpSpPr/>
            <p:nvPr/>
          </p:nvGrpSpPr>
          <p:grpSpPr>
            <a:xfrm>
              <a:off x="775048" y="4039603"/>
              <a:ext cx="1182391" cy="1622480"/>
              <a:chOff x="6837358" y="967675"/>
              <a:chExt cx="1182391" cy="1622480"/>
            </a:xfrm>
          </p:grpSpPr>
          <p:cxnSp>
            <p:nvCxnSpPr>
              <p:cNvPr id="79" name="直線コネクタ 78"/>
              <p:cNvCxnSpPr/>
              <p:nvPr/>
            </p:nvCxnSpPr>
            <p:spPr>
              <a:xfrm flipH="1">
                <a:off x="8019299" y="971201"/>
                <a:ext cx="450" cy="1618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837358" y="967675"/>
                <a:ext cx="1182391" cy="3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円/楕円 75"/>
            <p:cNvSpPr/>
            <p:nvPr/>
          </p:nvSpPr>
          <p:spPr>
            <a:xfrm>
              <a:off x="1301832" y="3413400"/>
              <a:ext cx="1293962" cy="1242204"/>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円/楕円 81"/>
          <p:cNvSpPr>
            <a:spLocks noChangeAspect="1"/>
          </p:cNvSpPr>
          <p:nvPr/>
        </p:nvSpPr>
        <p:spPr>
          <a:xfrm>
            <a:off x="3024000" y="489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5976000" y="417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08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仮想球運動の計算</a:t>
            </a:r>
            <a:endParaRPr kumimoji="1" lang="ja-JP" altLang="en-US" sz="48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763349" y="1108289"/>
                <a:ext cx="7543800" cy="2247086"/>
              </a:xfrm>
            </p:spPr>
            <p:txBody>
              <a:bodyPr>
                <a:noAutofit/>
              </a:bodyPr>
              <a:lstStyle/>
              <a:p>
                <a:r>
                  <a:rPr kumimoji="1" lang="ja-JP" altLang="en-US" dirty="0" smtClean="0">
                    <a:latin typeface="ＭＳ Ｐゴシック" pitchFamily="50" charset="-128"/>
                    <a:ea typeface="ＭＳ Ｐゴシック" pitchFamily="50" charset="-128"/>
                  </a:rPr>
                  <a:t>取得した時刻</a:t>
                </a:r>
                <a14:m>
                  <m:oMath xmlns:m="http://schemas.openxmlformats.org/officeDocument/2006/math">
                    <m:r>
                      <a:rPr kumimoji="1" lang="en-US" altLang="ja-JP" i="1" dirty="0" smtClean="0">
                        <a:latin typeface="Cambria Math"/>
                        <a:ea typeface="ＭＳ Ｐゴシック" pitchFamily="50" charset="-128"/>
                      </a:rPr>
                      <m:t>𝑡</m:t>
                    </m:r>
                  </m:oMath>
                </a14:m>
                <a:r>
                  <a:rPr kumimoji="1" lang="ja-JP" altLang="en-US" dirty="0" smtClean="0">
                    <a:latin typeface="ＭＳ Ｐゴシック" pitchFamily="50" charset="-128"/>
                    <a:ea typeface="ＭＳ Ｐゴシック" pitchFamily="50" charset="-128"/>
                  </a:rPr>
                  <a:t>の</a:t>
                </a:r>
                <a:r>
                  <a:rPr lang="ja-JP" altLang="en-US" dirty="0">
                    <a:latin typeface="ＭＳ Ｐゴシック" pitchFamily="50" charset="-128"/>
                    <a:ea typeface="ＭＳ Ｐゴシック" pitchFamily="50" charset="-128"/>
                  </a:rPr>
                  <a:t>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と時刻</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b="0" dirty="0" smtClean="0">
                    <a:latin typeface="ＭＳ Ｐゴシック" pitchFamily="50" charset="-128"/>
                    <a:ea typeface="ＭＳ Ｐゴシック" pitchFamily="50" charset="-128"/>
                  </a:rPr>
                  <a:t>の状態</a:t>
                </a:r>
                <a14:m>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i="1">
                            <a:latin typeface="Cambria Math"/>
                            <a:ea typeface="Cambria Math"/>
                          </a:rPr>
                          <m:t>−1</m:t>
                        </m:r>
                      </m:sub>
                    </m:sSub>
                  </m:oMath>
                </a14:m>
                <a:r>
                  <a:rPr lang="ja-JP" altLang="en-US" b="0" dirty="0" smtClean="0">
                    <a:latin typeface="ＭＳ Ｐゴシック" pitchFamily="50" charset="-128"/>
                    <a:ea typeface="ＭＳ Ｐゴシック" pitchFamily="50" charset="-128"/>
                  </a:rPr>
                  <a:t>間のベクトル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oMath>
                </a14:m>
                <a:r>
                  <a:rPr lang="ja-JP" altLang="en-US" b="0" dirty="0" smtClean="0">
                    <a:latin typeface="ＭＳ Ｐゴシック" pitchFamily="50" charset="-128"/>
                    <a:ea typeface="ＭＳ Ｐゴシック" pitchFamily="50" charset="-128"/>
                  </a:rPr>
                  <a:t>を次状態の目安の</a:t>
                </a:r>
                <a:r>
                  <a:rPr lang="ja-JP" altLang="en-US" dirty="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b="0" dirty="0" smtClean="0">
                    <a:latin typeface="ＭＳ Ｐゴシック" pitchFamily="50" charset="-128"/>
                    <a:ea typeface="ＭＳ Ｐゴシック" pitchFamily="50" charset="-128"/>
                  </a:rPr>
                  <a:t>とする</a:t>
                </a:r>
                <a:endParaRPr lang="en-US" altLang="ja-JP" b="0"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ベクトル</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Sub>
                    <m:r>
                      <a:rPr lang="en-US" altLang="ja-JP" i="1">
                        <a:latin typeface="Cambria Math"/>
                        <a:ea typeface="ＭＳ Ｐゴシック" pitchFamily="50" charset="-128"/>
                      </a:rPr>
                      <m:t>′</m:t>
                    </m:r>
                  </m:oMath>
                </a14:m>
                <a:r>
                  <a:rPr lang="ja-JP" altLang="en-US" dirty="0" smtClean="0">
                    <a:latin typeface="ＭＳ Ｐゴシック" pitchFamily="50" charset="-128"/>
                    <a:ea typeface="ＭＳ Ｐゴシック" pitchFamily="50" charset="-128"/>
                  </a:rPr>
                  <a:t>を中心に展開した扇型内の最高の選択頻度を持つセルへのベクトル</a:t>
                </a:r>
                <a14:m>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を求める</a:t>
                </a:r>
                <a:endParaRPr lang="en-US" altLang="ja-JP" dirty="0" smtClean="0">
                  <a:latin typeface="ＭＳ Ｐゴシック" pitchFamily="50" charset="-128"/>
                  <a:ea typeface="ＭＳ Ｐゴシック" pitchFamily="50" charset="-128"/>
                </a:endParaRPr>
              </a:p>
              <a:p>
                <a:r>
                  <a:rPr lang="en-US" altLang="ja-JP" dirty="0" smtClean="0">
                    <a:latin typeface="ＭＳ Ｐゴシック" pitchFamily="50" charset="-128"/>
                    <a:ea typeface="ＭＳ Ｐゴシック" pitchFamily="50" charset="-128"/>
                  </a:rPr>
                  <a:t>2</a:t>
                </a:r>
                <a:r>
                  <a:rPr lang="ja-JP" altLang="en-US" dirty="0" err="1" smtClean="0">
                    <a:latin typeface="ＭＳ Ｐゴシック" pitchFamily="50" charset="-128"/>
                    <a:ea typeface="ＭＳ Ｐゴシック" pitchFamily="50" charset="-128"/>
                  </a:rPr>
                  <a:t>つの</a:t>
                </a:r>
                <a:r>
                  <a:rPr lang="ja-JP" altLang="en-US" dirty="0" smtClean="0">
                    <a:latin typeface="ＭＳ Ｐゴシック" pitchFamily="50" charset="-128"/>
                    <a:ea typeface="ＭＳ Ｐゴシック" pitchFamily="50" charset="-128"/>
                  </a:rPr>
                  <a:t>ベクトル</a:t>
                </a:r>
                <a14:m>
                  <m:oMath xmlns:m="http://schemas.openxmlformats.org/officeDocument/2006/math">
                    <m:sSubSup>
                      <m:sSubSupPr>
                        <m:ctrlPr>
                          <a:rPr lang="en-US" altLang="ja-JP" i="1">
                            <a:latin typeface="Cambria Math"/>
                            <a:ea typeface="ＭＳ Ｐゴシック" pitchFamily="50" charset="-128"/>
                          </a:rPr>
                        </m:ctrlPr>
                      </m:sSubSupPr>
                      <m:e>
                        <m:r>
                          <a:rPr lang="en-US" altLang="ja-JP" i="1">
                            <a:latin typeface="Cambria Math"/>
                            <a:ea typeface="ＭＳ Ｐゴシック" pitchFamily="50" charset="-128"/>
                          </a:rPr>
                          <m:t>𝑣</m:t>
                        </m:r>
                      </m:e>
                      <m:sub>
                        <m:r>
                          <a:rPr lang="en-US" altLang="ja-JP" i="1">
                            <a:latin typeface="Cambria Math"/>
                            <a:ea typeface="ＭＳ Ｐゴシック" pitchFamily="50" charset="-128"/>
                          </a:rPr>
                          <m:t>𝑡</m:t>
                        </m:r>
                      </m:sub>
                      <m:sup>
                        <m:r>
                          <a:rPr lang="en-US" altLang="ja-JP" i="1">
                            <a:latin typeface="Cambria Math"/>
                            <a:ea typeface="ＭＳ Ｐゴシック" pitchFamily="50" charset="-128"/>
                          </a:rPr>
                          <m:t>′</m:t>
                        </m:r>
                      </m:sup>
                    </m:sSubSup>
                    <m:r>
                      <a:rPr lang="en-US" altLang="ja-JP" b="0" i="0" smtClean="0">
                        <a:latin typeface="Cambria Math"/>
                        <a:ea typeface="ＭＳ Ｐゴシック" pitchFamily="50" charset="-128"/>
                      </a:rPr>
                      <m:t>,</m:t>
                    </m:r>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i="1">
                            <a:latin typeface="Cambria Math"/>
                            <a:ea typeface="Cambria Math"/>
                          </a:rPr>
                          <m:t>𝑎</m:t>
                        </m:r>
                      </m:e>
                      <m:sub>
                        <m:r>
                          <a:rPr lang="en-US" altLang="ja-JP" i="1">
                            <a:latin typeface="Cambria Math"/>
                            <a:ea typeface="Cambria Math"/>
                          </a:rPr>
                          <m:t>𝑡</m:t>
                        </m:r>
                      </m:sub>
                    </m:sSub>
                  </m:oMath>
                </a14:m>
                <a:r>
                  <a:rPr lang="ja-JP" altLang="en-US" dirty="0" smtClean="0">
                    <a:latin typeface="ＭＳ Ｐゴシック" pitchFamily="50" charset="-128"/>
                    <a:ea typeface="ＭＳ Ｐゴシック" pitchFamily="50" charset="-128"/>
                  </a:rPr>
                  <a:t>を合成したベクトル</a:t>
                </a:r>
                <a14:m>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a:t>
                </a:r>
                <a14:m>
                  <m:oMath xmlns:m="http://schemas.openxmlformats.org/officeDocument/2006/math">
                    <m:r>
                      <a:rPr lang="en-US" altLang="ja-JP" b="0" i="1" smtClean="0">
                        <a:latin typeface="Cambria Math"/>
                        <a:ea typeface="ＭＳ Ｐゴシック" pitchFamily="50" charset="-128"/>
                      </a:rPr>
                      <m:t>𝑡</m:t>
                    </m:r>
                    <m:r>
                      <a:rPr lang="en-US" altLang="ja-JP" b="0" i="1" smtClean="0">
                        <a:latin typeface="Cambria Math"/>
                        <a:ea typeface="ＭＳ Ｐゴシック" pitchFamily="50" charset="-128"/>
                      </a:rPr>
                      <m:t>+1</m:t>
                    </m:r>
                  </m:oMath>
                </a14:m>
                <a:r>
                  <a:rPr lang="ja-JP" altLang="en-US" dirty="0" smtClean="0">
                    <a:latin typeface="ＭＳ Ｐゴシック" pitchFamily="50" charset="-128"/>
                    <a:ea typeface="ＭＳ Ｐゴシック" pitchFamily="50" charset="-128"/>
                  </a:rPr>
                  <a:t>状態への速度</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として次状態</a:t>
                </a:r>
                <a14:m>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a14:m>
                <a:r>
                  <a:rPr lang="ja-JP" altLang="en-US" dirty="0" smtClean="0">
                    <a:latin typeface="ＭＳ Ｐゴシック" pitchFamily="50" charset="-128"/>
                    <a:ea typeface="ＭＳ Ｐゴシック" pitchFamily="50" charset="-128"/>
                  </a:rPr>
                  <a:t>を求める</a:t>
                </a:r>
                <a:endParaRPr lang="en-US" altLang="ja-JP" b="0" dirty="0" smtClean="0">
                  <a:latin typeface="ＭＳ Ｐゴシック" pitchFamily="50" charset="-128"/>
                  <a:ea typeface="ＭＳ Ｐゴシック"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763349" y="1108289"/>
                <a:ext cx="7543800" cy="2247086"/>
              </a:xfrm>
              <a:blipFill rotWithShape="1">
                <a:blip r:embed="rId52"/>
                <a:stretch>
                  <a:fillRect l="-1050" t="-7065" r="-889" b="-9783"/>
                </a:stretch>
              </a:blipFill>
            </p:spPr>
            <p:txBody>
              <a:bodyPr/>
              <a:lstStyle/>
              <a:p>
                <a:r>
                  <a:rPr lang="ja-JP" altLang="en-US">
                    <a:noFill/>
                  </a:rPr>
                  <a:t> </a:t>
                </a:r>
              </a:p>
            </p:txBody>
          </p:sp>
        </mc:Fallback>
      </mc:AlternateContent>
      <p:graphicFrame>
        <p:nvGraphicFramePr>
          <p:cNvPr id="23" name="表 22"/>
          <p:cNvGraphicFramePr>
            <a:graphicFrameLocks noGrp="1"/>
          </p:cNvGraphicFramePr>
          <p:nvPr>
            <p:extLst>
              <p:ext uri="{D42A27DB-BD31-4B8C-83A1-F6EECF244321}">
                <p14:modId xmlns:p14="http://schemas.microsoft.com/office/powerpoint/2010/main" val="535956852"/>
              </p:ext>
            </p:extLst>
          </p:nvPr>
        </p:nvGraphicFramePr>
        <p:xfrm>
          <a:off x="488596" y="3587037"/>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567776561"/>
              </p:ext>
            </p:extLst>
          </p:nvPr>
        </p:nvGraphicFramePr>
        <p:xfrm>
          <a:off x="3383890" y="3620222"/>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 name="右矢印 38"/>
          <p:cNvSpPr/>
          <p:nvPr/>
        </p:nvSpPr>
        <p:spPr>
          <a:xfrm>
            <a:off x="2953298" y="4437772"/>
            <a:ext cx="29243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141070" y="3355375"/>
            <a:ext cx="2891979" cy="2788725"/>
            <a:chOff x="1056919" y="3441214"/>
            <a:chExt cx="2891979" cy="2788725"/>
          </a:xfrm>
        </p:grpSpPr>
        <p:grpSp>
          <p:nvGrpSpPr>
            <p:cNvPr id="59" name="グループ化 58"/>
            <p:cNvGrpSpPr/>
            <p:nvPr/>
          </p:nvGrpSpPr>
          <p:grpSpPr>
            <a:xfrm>
              <a:off x="1056919" y="3441214"/>
              <a:ext cx="2891979" cy="2788725"/>
              <a:chOff x="5006489" y="460734"/>
              <a:chExt cx="2891979" cy="2788725"/>
            </a:xfrm>
          </p:grpSpPr>
          <p:grpSp>
            <p:nvGrpSpPr>
              <p:cNvPr id="60" name="グループ化 59"/>
              <p:cNvGrpSpPr/>
              <p:nvPr/>
            </p:nvGrpSpPr>
            <p:grpSpPr>
              <a:xfrm>
                <a:off x="5361455" y="692696"/>
                <a:ext cx="2313330" cy="2237795"/>
                <a:chOff x="5361455" y="692696"/>
                <a:chExt cx="2313330" cy="2237795"/>
              </a:xfrm>
            </p:grpSpPr>
            <p:sp>
              <p:nvSpPr>
                <p:cNvPr id="67" name="パイ 66"/>
                <p:cNvSpPr/>
                <p:nvPr/>
              </p:nvSpPr>
              <p:spPr>
                <a:xfrm>
                  <a:off x="5361455" y="692696"/>
                  <a:ext cx="2313330" cy="2237795"/>
                </a:xfrm>
                <a:prstGeom prst="pie">
                  <a:avLst>
                    <a:gd name="adj1" fmla="val 13627267"/>
                    <a:gd name="adj2" fmla="val 27656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8" name="グループ化 67"/>
                <p:cNvGrpSpPr/>
                <p:nvPr/>
              </p:nvGrpSpPr>
              <p:grpSpPr>
                <a:xfrm>
                  <a:off x="5724692" y="1073935"/>
                  <a:ext cx="1563812" cy="1483640"/>
                  <a:chOff x="5724692" y="1073935"/>
                  <a:chExt cx="1563812" cy="1483640"/>
                </a:xfrm>
              </p:grpSpPr>
              <p:cxnSp>
                <p:nvCxnSpPr>
                  <p:cNvPr id="69" name="直線矢印コネクタ 68"/>
                  <p:cNvCxnSpPr>
                    <a:stCxn id="88" idx="4"/>
                  </p:cNvCxnSpPr>
                  <p:nvPr/>
                </p:nvCxnSpPr>
                <p:spPr>
                  <a:xfrm flipH="1" flipV="1">
                    <a:off x="6270076" y="1073935"/>
                    <a:ext cx="270932" cy="76958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6518120" y="1108942"/>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5724692" y="1787523"/>
                    <a:ext cx="841676" cy="770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nvGrpSpPr>
              <p:cNvPr id="61" name="グループ化 60"/>
              <p:cNvGrpSpPr/>
              <p:nvPr/>
            </p:nvGrpSpPr>
            <p:grpSpPr>
              <a:xfrm>
                <a:off x="5006489" y="460734"/>
                <a:ext cx="2891979" cy="2788725"/>
                <a:chOff x="5006489" y="460734"/>
                <a:chExt cx="2891979" cy="2788725"/>
              </a:xfrm>
            </p:grpSpPr>
            <p:grpSp>
              <p:nvGrpSpPr>
                <p:cNvPr id="62" name="グループ化 61"/>
                <p:cNvGrpSpPr/>
                <p:nvPr/>
              </p:nvGrpSpPr>
              <p:grpSpPr>
                <a:xfrm>
                  <a:off x="5361454" y="460734"/>
                  <a:ext cx="2537014" cy="2788725"/>
                  <a:chOff x="755576" y="3252960"/>
                  <a:chExt cx="2537014" cy="2788725"/>
                </a:xfrm>
              </p:grpSpPr>
              <p:cxnSp>
                <p:nvCxnSpPr>
                  <p:cNvPr id="64" name="直線矢印コネクタ 63"/>
                  <p:cNvCxnSpPr/>
                  <p:nvPr/>
                </p:nvCxnSpPr>
                <p:spPr>
                  <a:xfrm flipH="1" flipV="1">
                    <a:off x="755576" y="3252960"/>
                    <a:ext cx="1" cy="2482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755576" y="5731344"/>
                    <a:ext cx="24922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2846442" y="5672353"/>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2846442" y="5672353"/>
                        <a:ext cx="446148" cy="369332"/>
                      </a:xfrm>
                      <a:prstGeom prst="rect">
                        <a:avLst/>
                      </a:prstGeom>
                      <a:blipFill rotWithShape="1">
                        <a:blip r:embed="rId4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3" name="テキスト ボックス 62"/>
                    <p:cNvSpPr txBox="1"/>
                    <p:nvPr/>
                  </p:nvSpPr>
                  <p:spPr>
                    <a:xfrm>
                      <a:off x="5006489" y="500015"/>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5006489" y="500015"/>
                      <a:ext cx="354965" cy="369332"/>
                    </a:xfrm>
                    <a:prstGeom prst="rect">
                      <a:avLst/>
                    </a:prstGeom>
                    <a:blipFill rotWithShape="1">
                      <a:blip r:embed="rId7"/>
                      <a:stretch>
                        <a:fillRect/>
                      </a:stretch>
                    </a:blipFill>
                  </p:spPr>
                  <p:txBody>
                    <a:bodyPr/>
                    <a:lstStyle/>
                    <a:p>
                      <a:r>
                        <a:rPr lang="ja-JP" altLang="en-US">
                          <a:noFill/>
                        </a:rPr>
                        <a:t> </a:t>
                      </a:r>
                    </a:p>
                  </p:txBody>
                </p:sp>
              </mc:Fallback>
            </mc:AlternateContent>
          </p:grpSp>
        </p:grpSp>
        <p:sp>
          <p:nvSpPr>
            <p:cNvPr id="87" name="円/楕円 86"/>
            <p:cNvSpPr>
              <a:spLocks noChangeAspect="1"/>
            </p:cNvSpPr>
            <p:nvPr/>
          </p:nvSpPr>
          <p:spPr>
            <a:xfrm>
              <a:off x="1764000" y="5508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2556000" y="4752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9" name="正方形/長方形 88"/>
                <p:cNvSpPr/>
                <p:nvPr/>
              </p:nvSpPr>
              <p:spPr>
                <a:xfrm>
                  <a:off x="2045226" y="5099574"/>
                  <a:ext cx="46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b="0" i="1" smtClean="0">
                                <a:latin typeface="Cambria Math"/>
                                <a:ea typeface="ＭＳ Ｐゴシック" pitchFamily="50" charset="-128"/>
                              </a:rPr>
                              <m:t>𝑡</m:t>
                            </m:r>
                          </m:sub>
                        </m:sSub>
                      </m:oMath>
                    </m:oMathPara>
                  </a14:m>
                  <a:endParaRPr lang="ja-JP" altLang="en-US"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2045226" y="5099574"/>
                  <a:ext cx="468013" cy="369332"/>
                </a:xfrm>
                <a:prstGeom prst="rect">
                  <a:avLst/>
                </a:prstGeom>
                <a:blipFill rotWithShape="1">
                  <a:blip r:embed="rId5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0" name="正方形/長方形 89"/>
                <p:cNvSpPr/>
                <p:nvPr/>
              </p:nvSpPr>
              <p:spPr>
                <a:xfrm>
                  <a:off x="2953742" y="4314549"/>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0" name="正方形/長方形 89"/>
                <p:cNvSpPr>
                  <a:spLocks noRot="1" noChangeAspect="1" noMove="1" noResize="1" noEditPoints="1" noAdjustHandles="1" noChangeArrowheads="1" noChangeShapeType="1" noTextEdit="1"/>
                </p:cNvSpPr>
                <p:nvPr/>
              </p:nvSpPr>
              <p:spPr>
                <a:xfrm>
                  <a:off x="2953742" y="4314549"/>
                  <a:ext cx="527324" cy="369332"/>
                </a:xfrm>
                <a:prstGeom prst="rect">
                  <a:avLst/>
                </a:prstGeom>
                <a:blipFill rotWithShape="1">
                  <a:blip r:embed="rId5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テキスト ボックス 90"/>
                <p:cNvSpPr txBox="1"/>
                <p:nvPr/>
              </p:nvSpPr>
              <p:spPr>
                <a:xfrm>
                  <a:off x="1836378" y="4395662"/>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91" name="テキスト ボックス 90"/>
                <p:cNvSpPr txBox="1">
                  <a:spLocks noRot="1" noChangeAspect="1" noMove="1" noResize="1" noEditPoints="1" noAdjustHandles="1" noChangeArrowheads="1" noChangeShapeType="1" noTextEdit="1"/>
                </p:cNvSpPr>
                <p:nvPr/>
              </p:nvSpPr>
              <p:spPr>
                <a:xfrm>
                  <a:off x="1836378" y="4395662"/>
                  <a:ext cx="513795" cy="369332"/>
                </a:xfrm>
                <a:prstGeom prst="rect">
                  <a:avLst/>
                </a:prstGeom>
                <a:blipFill rotWithShape="1">
                  <a:blip r:embed="rId4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テキスト ボックス 91"/>
                <p:cNvSpPr txBox="1"/>
                <p:nvPr/>
              </p:nvSpPr>
              <p:spPr>
                <a:xfrm>
                  <a:off x="1408419" y="503327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r>
                              <a:rPr lang="en-US" altLang="ja-JP" b="0" i="1" smtClean="0">
                                <a:latin typeface="Cambria Math"/>
                                <a:ea typeface="Cambria Math"/>
                              </a:rPr>
                              <m:t>−1</m:t>
                            </m:r>
                          </m:sub>
                        </m:sSub>
                      </m:oMath>
                    </m:oMathPara>
                  </a14:m>
                  <a:endParaRPr kumimoji="1" lang="ja-JP" altLang="en-US"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408419" y="5033272"/>
                  <a:ext cx="733406" cy="369332"/>
                </a:xfrm>
                <a:prstGeom prst="rect">
                  <a:avLst/>
                </a:prstGeom>
                <a:blipFill rotWithShape="1">
                  <a:blip r:embed="rId4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2116226" y="4193881"/>
                  <a:ext cx="472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2116226" y="4193881"/>
                  <a:ext cx="472822" cy="369332"/>
                </a:xfrm>
                <a:prstGeom prst="rect">
                  <a:avLst/>
                </a:prstGeom>
                <a:blipFill rotWithShape="1">
                  <a:blip r:embed="rId55"/>
                  <a:stretch>
                    <a:fillRect/>
                  </a:stretch>
                </a:blipFill>
              </p:spPr>
              <p:txBody>
                <a:bodyPr/>
                <a:lstStyle/>
                <a:p>
                  <a:r>
                    <a:rPr lang="ja-JP" altLang="en-US">
                      <a:noFill/>
                    </a:rPr>
                    <a:t> </a:t>
                  </a:r>
                </a:p>
              </p:txBody>
            </p:sp>
          </mc:Fallback>
        </mc:AlternateContent>
      </p:grpSp>
      <p:sp>
        <p:nvSpPr>
          <p:cNvPr id="93" name="円/楕円 92"/>
          <p:cNvSpPr>
            <a:spLocks noChangeAspect="1"/>
          </p:cNvSpPr>
          <p:nvPr/>
        </p:nvSpPr>
        <p:spPr>
          <a:xfrm>
            <a:off x="4004248" y="5443707"/>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094112" y="3394656"/>
            <a:ext cx="3817688" cy="2749444"/>
            <a:chOff x="4461864" y="3422949"/>
            <a:chExt cx="3817688" cy="2749444"/>
          </a:xfrm>
        </p:grpSpPr>
        <p:grpSp>
          <p:nvGrpSpPr>
            <p:cNvPr id="40" name="グループ化 39"/>
            <p:cNvGrpSpPr/>
            <p:nvPr/>
          </p:nvGrpSpPr>
          <p:grpSpPr>
            <a:xfrm>
              <a:off x="5400801" y="3422949"/>
              <a:ext cx="2878751" cy="2749444"/>
              <a:chOff x="5018499" y="3438323"/>
              <a:chExt cx="2878751" cy="2749444"/>
            </a:xfrm>
          </p:grpSpPr>
          <p:cxnSp>
            <p:nvCxnSpPr>
              <p:cNvPr id="41" name="直線矢印コネクタ 40"/>
              <p:cNvCxnSpPr/>
              <p:nvPr/>
            </p:nvCxnSpPr>
            <p:spPr>
              <a:xfrm flipV="1">
                <a:off x="6016697" y="4818695"/>
                <a:ext cx="770384" cy="724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613717" y="4377164"/>
                <a:ext cx="402682" cy="1147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5619096" y="3728034"/>
                <a:ext cx="721469" cy="677234"/>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6369208" y="3705934"/>
                <a:ext cx="402682" cy="1147002"/>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018499" y="3438323"/>
                <a:ext cx="2878751" cy="2749444"/>
                <a:chOff x="5018499" y="3438323"/>
                <a:chExt cx="2878751" cy="2749444"/>
              </a:xfrm>
            </p:grpSpPr>
            <p:grpSp>
              <p:nvGrpSpPr>
                <p:cNvPr id="52" name="グループ化 51"/>
                <p:cNvGrpSpPr/>
                <p:nvPr/>
              </p:nvGrpSpPr>
              <p:grpSpPr>
                <a:xfrm>
                  <a:off x="5373464" y="3438323"/>
                  <a:ext cx="2523786" cy="2749444"/>
                  <a:chOff x="755576" y="3252960"/>
                  <a:chExt cx="2523786" cy="2749444"/>
                </a:xfrm>
              </p:grpSpPr>
              <p:cxnSp>
                <p:nvCxnSpPr>
                  <p:cNvPr id="55" name="直線矢印コネクタ 54"/>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テキスト ボックス 56"/>
                      <p:cNvSpPr txBox="1"/>
                      <p:nvPr/>
                    </p:nvSpPr>
                    <p:spPr>
                      <a:xfrm>
                        <a:off x="2833214" y="563307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2833214" y="5633072"/>
                        <a:ext cx="446148" cy="369332"/>
                      </a:xfrm>
                      <a:prstGeom prst="rect">
                        <a:avLst/>
                      </a:prstGeom>
                      <a:blipFill rotWithShape="1">
                        <a:blip r:embed="rId30"/>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3" name="テキスト ボックス 52"/>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51" name="直線矢印コネクタ 50"/>
              <p:cNvCxnSpPr/>
              <p:nvPr/>
            </p:nvCxnSpPr>
            <p:spPr>
              <a:xfrm flipV="1">
                <a:off x="6023964" y="3709893"/>
                <a:ext cx="326452" cy="18331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テキスト ボックス 72"/>
                <p:cNvSpPr txBox="1"/>
                <p:nvPr/>
              </p:nvSpPr>
              <p:spPr>
                <a:xfrm>
                  <a:off x="5780586" y="5342971"/>
                  <a:ext cx="513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Cambria Math"/>
                              </a:rPr>
                            </m:ctrlPr>
                          </m:sSubPr>
                          <m:e>
                            <m:r>
                              <a:rPr lang="en-US" altLang="ja-JP" i="1">
                                <a:latin typeface="Cambria Math"/>
                                <a:ea typeface="Cambria Math"/>
                              </a:rPr>
                              <m:t>𝑀</m:t>
                            </m:r>
                          </m:e>
                          <m:sub>
                            <m:r>
                              <a:rPr lang="en-US" altLang="ja-JP" i="1">
                                <a:latin typeface="Cambria Math"/>
                                <a:ea typeface="Cambria Math"/>
                              </a:rPr>
                              <m:t>𝑡</m:t>
                            </m:r>
                          </m:sub>
                        </m:sSub>
                      </m:oMath>
                    </m:oMathPara>
                  </a14:m>
                  <a:endParaRPr kumimoji="1" lang="ja-JP" altLang="en-US" dirty="0"/>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780586" y="5342971"/>
                  <a:ext cx="513795" cy="369332"/>
                </a:xfrm>
                <a:prstGeom prst="rect">
                  <a:avLst/>
                </a:prstGeom>
                <a:blipFill rotWithShape="1">
                  <a:blip r:embed="rId32"/>
                  <a:stretch>
                    <a:fillRect/>
                  </a:stretch>
                </a:blipFill>
              </p:spPr>
              <p:txBody>
                <a:bodyPr/>
                <a:lstStyle/>
                <a:p>
                  <a:r>
                    <a:rPr lang="ja-JP" altLang="en-US">
                      <a:noFill/>
                    </a:rPr>
                    <a:t> </a:t>
                  </a:r>
                </a:p>
              </p:txBody>
            </p:sp>
          </mc:Fallback>
        </mc:AlternateContent>
        <p:sp>
          <p:nvSpPr>
            <p:cNvPr id="77" name="テキスト ボックス 76"/>
            <p:cNvSpPr txBox="1"/>
            <p:nvPr/>
          </p:nvSpPr>
          <p:spPr>
            <a:xfrm>
              <a:off x="4461864" y="3425609"/>
              <a:ext cx="1005403"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探索</a:t>
              </a:r>
              <a:r>
                <a:rPr lang="ja-JP" altLang="en-US" sz="1600" dirty="0" smtClean="0">
                  <a:latin typeface="ＭＳ Ｐゴシック" pitchFamily="50" charset="-128"/>
                  <a:ea typeface="ＭＳ Ｐゴシック" pitchFamily="50" charset="-128"/>
                </a:rPr>
                <a:t>範囲</a:t>
              </a:r>
              <a:endParaRPr kumimoji="1" lang="ja-JP" altLang="en-US" sz="1600" dirty="0">
                <a:latin typeface="ＭＳ Ｐゴシック" pitchFamily="50" charset="-128"/>
                <a:ea typeface="ＭＳ Ｐゴシック" pitchFamily="50" charset="-128"/>
              </a:endParaRPr>
            </a:p>
          </p:txBody>
        </p:sp>
        <p:cxnSp>
          <p:nvCxnSpPr>
            <p:cNvPr id="78" name="直線矢印コネクタ 77"/>
            <p:cNvCxnSpPr>
              <a:endCxn id="77" idx="2"/>
            </p:cNvCxnSpPr>
            <p:nvPr/>
          </p:nvCxnSpPr>
          <p:spPr>
            <a:xfrm flipV="1">
              <a:off x="4946542" y="3764163"/>
              <a:ext cx="18024" cy="2871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正方形/長方形 78"/>
                <p:cNvSpPr/>
                <p:nvPr/>
              </p:nvSpPr>
              <p:spPr>
                <a:xfrm>
                  <a:off x="5604543" y="4683881"/>
                  <a:ext cx="753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ea typeface="Cambria Math"/>
                          </a:rPr>
                          <m:t>∆</m:t>
                        </m:r>
                        <m:r>
                          <a:rPr lang="en-US" altLang="ja-JP" i="1">
                            <a:latin typeface="Cambria Math"/>
                            <a:ea typeface="Cambria Math"/>
                          </a:rPr>
                          <m:t>𝑇</m:t>
                        </m:r>
                        <m:sSub>
                          <m:sSubPr>
                            <m:ctrlPr>
                              <a:rPr lang="en-US" altLang="ja-JP" i="1">
                                <a:latin typeface="Cambria Math"/>
                                <a:ea typeface="Cambria Math"/>
                              </a:rPr>
                            </m:ctrlPr>
                          </m:sSubPr>
                          <m:e>
                            <m:r>
                              <a:rPr lang="en-US" altLang="ja-JP" b="1" i="1">
                                <a:latin typeface="Cambria Math"/>
                                <a:ea typeface="Cambria Math"/>
                              </a:rPr>
                              <m:t>𝒂</m:t>
                            </m:r>
                          </m:e>
                          <m:sub>
                            <m:r>
                              <a:rPr lang="en-US" altLang="ja-JP" i="1">
                                <a:latin typeface="Cambria Math"/>
                                <a:ea typeface="Cambria Math"/>
                              </a:rPr>
                              <m:t>𝑡</m:t>
                            </m:r>
                          </m:sub>
                        </m:sSub>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5604543" y="4683881"/>
                  <a:ext cx="753604" cy="369332"/>
                </a:xfrm>
                <a:prstGeom prst="rect">
                  <a:avLst/>
                </a:prstGeom>
                <a:blipFill rotWithShape="1">
                  <a:blip r:embed="rId5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p:cNvSpPr/>
                <p:nvPr/>
              </p:nvSpPr>
              <p:spPr>
                <a:xfrm>
                  <a:off x="6050312" y="4343607"/>
                  <a:ext cx="6876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81" name="正方形/長方形 80"/>
                <p:cNvSpPr>
                  <a:spLocks noRot="1" noChangeAspect="1" noMove="1" noResize="1" noEditPoints="1" noAdjustHandles="1" noChangeArrowheads="1" noChangeShapeType="1" noTextEdit="1"/>
                </p:cNvSpPr>
                <p:nvPr/>
              </p:nvSpPr>
              <p:spPr>
                <a:xfrm>
                  <a:off x="6050312" y="4343607"/>
                  <a:ext cx="687624" cy="369332"/>
                </a:xfrm>
                <a:prstGeom prst="rect">
                  <a:avLst/>
                </a:prstGeom>
                <a:blipFill rotWithShape="1">
                  <a:blip r:embed="rId5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6646873" y="5033272"/>
                  <a:ext cx="5273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ea typeface="ＭＳ Ｐゴシック" pitchFamily="50" charset="-128"/>
                              </a:rPr>
                            </m:ctrlPr>
                          </m:sSubPr>
                          <m:e>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sub>
                        </m:sSub>
                        <m:r>
                          <a:rPr lang="en-US" altLang="ja-JP" b="0" i="1" smtClean="0">
                            <a:latin typeface="Cambria Math"/>
                            <a:ea typeface="ＭＳ Ｐゴシック" pitchFamily="50" charset="-128"/>
                          </a:rPr>
                          <m:t>′</m:t>
                        </m:r>
                      </m:oMath>
                    </m:oMathPara>
                  </a14:m>
                  <a:endParaRPr lang="ja-JP" altLang="en-US"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6646873" y="5033272"/>
                  <a:ext cx="527324" cy="369332"/>
                </a:xfrm>
                <a:prstGeom prst="rect">
                  <a:avLst/>
                </a:prstGeom>
                <a:blipFill rotWithShape="1">
                  <a:blip r:embed="rId58"/>
                  <a:stretch>
                    <a:fillRect/>
                  </a:stretch>
                </a:blipFill>
              </p:spPr>
              <p:txBody>
                <a:bodyPr/>
                <a:lstStyle/>
                <a:p>
                  <a:r>
                    <a:rPr lang="ja-JP" altLang="en-US">
                      <a:noFill/>
                    </a:rPr>
                    <a:t> </a:t>
                  </a:r>
                </a:p>
              </p:txBody>
            </p:sp>
          </mc:Fallback>
        </mc:AlternateContent>
      </p:grpSp>
      <p:sp>
        <p:nvSpPr>
          <p:cNvPr id="140" name="右矢印 139"/>
          <p:cNvSpPr/>
          <p:nvPr/>
        </p:nvSpPr>
        <p:spPr>
          <a:xfrm>
            <a:off x="5785537" y="4445842"/>
            <a:ext cx="29243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1" name="表 140"/>
          <p:cNvGraphicFramePr>
            <a:graphicFrameLocks noGrp="1"/>
          </p:cNvGraphicFramePr>
          <p:nvPr>
            <p:extLst>
              <p:ext uri="{D42A27DB-BD31-4B8C-83A1-F6EECF244321}">
                <p14:modId xmlns:p14="http://schemas.microsoft.com/office/powerpoint/2010/main" val="460418993"/>
              </p:ext>
            </p:extLst>
          </p:nvPr>
        </p:nvGraphicFramePr>
        <p:xfrm>
          <a:off x="6249993" y="3615850"/>
          <a:ext cx="2323098" cy="2238849"/>
        </p:xfrm>
        <a:graphic>
          <a:graphicData uri="http://schemas.openxmlformats.org/drawingml/2006/table">
            <a:tbl>
              <a:tblPr firstRow="1" bandRow="1">
                <a:tableStyleId>{5C22544A-7EE6-4342-B048-85BDC9FD1C3A}</a:tableStyleId>
              </a:tblPr>
              <a:tblGrid>
                <a:gridCol w="258122"/>
                <a:gridCol w="258122"/>
                <a:gridCol w="258122"/>
                <a:gridCol w="258122"/>
                <a:gridCol w="258122"/>
                <a:gridCol w="258122"/>
                <a:gridCol w="258122"/>
                <a:gridCol w="258122"/>
                <a:gridCol w="258122"/>
              </a:tblGrid>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rgbClr val="00B0F0"/>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4876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3" name="円/楕円 142"/>
          <p:cNvSpPr>
            <a:spLocks noChangeAspect="1"/>
          </p:cNvSpPr>
          <p:nvPr/>
        </p:nvSpPr>
        <p:spPr>
          <a:xfrm>
            <a:off x="6870351" y="543933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5899152" y="3390284"/>
            <a:ext cx="2878751" cy="2749444"/>
            <a:chOff x="5899152" y="3390284"/>
            <a:chExt cx="2878751" cy="2749444"/>
          </a:xfrm>
        </p:grpSpPr>
        <p:grpSp>
          <p:nvGrpSpPr>
            <p:cNvPr id="144" name="グループ化 143"/>
            <p:cNvGrpSpPr/>
            <p:nvPr/>
          </p:nvGrpSpPr>
          <p:grpSpPr>
            <a:xfrm>
              <a:off x="5899152" y="3390284"/>
              <a:ext cx="2878751" cy="2749444"/>
              <a:chOff x="5400801" y="3422949"/>
              <a:chExt cx="2878751" cy="2749444"/>
            </a:xfrm>
          </p:grpSpPr>
          <p:grpSp>
            <p:nvGrpSpPr>
              <p:cNvPr id="145" name="グループ化 144"/>
              <p:cNvGrpSpPr/>
              <p:nvPr/>
            </p:nvGrpSpPr>
            <p:grpSpPr>
              <a:xfrm>
                <a:off x="5400801" y="3422949"/>
                <a:ext cx="2878751" cy="2749444"/>
                <a:chOff x="5018499" y="3438323"/>
                <a:chExt cx="2878751" cy="2749444"/>
              </a:xfrm>
            </p:grpSpPr>
            <p:grpSp>
              <p:nvGrpSpPr>
                <p:cNvPr id="159" name="グループ化 158"/>
                <p:cNvGrpSpPr/>
                <p:nvPr/>
              </p:nvGrpSpPr>
              <p:grpSpPr>
                <a:xfrm>
                  <a:off x="5018499" y="3438323"/>
                  <a:ext cx="2878751" cy="2749444"/>
                  <a:chOff x="5018499" y="3438323"/>
                  <a:chExt cx="2878751" cy="2749444"/>
                </a:xfrm>
              </p:grpSpPr>
              <p:grpSp>
                <p:nvGrpSpPr>
                  <p:cNvPr id="161" name="グループ化 160"/>
                  <p:cNvGrpSpPr/>
                  <p:nvPr/>
                </p:nvGrpSpPr>
                <p:grpSpPr>
                  <a:xfrm>
                    <a:off x="5373464" y="3438323"/>
                    <a:ext cx="2523786" cy="2749444"/>
                    <a:chOff x="755576" y="3252960"/>
                    <a:chExt cx="2523786" cy="2749444"/>
                  </a:xfrm>
                </p:grpSpPr>
                <p:cxnSp>
                  <p:nvCxnSpPr>
                    <p:cNvPr id="163" name="直線矢印コネクタ 162"/>
                    <p:cNvCxnSpPr/>
                    <p:nvPr/>
                  </p:nvCxnSpPr>
                  <p:spPr>
                    <a:xfrm flipV="1">
                      <a:off x="755576" y="3252960"/>
                      <a:ext cx="0" cy="2468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a:off x="755576" y="5722718"/>
                      <a:ext cx="25237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テキスト ボックス 164"/>
                        <p:cNvSpPr txBox="1"/>
                        <p:nvPr/>
                      </p:nvSpPr>
                      <p:spPr>
                        <a:xfrm>
                          <a:off x="2833214" y="5633072"/>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2833214" y="5633072"/>
                          <a:ext cx="446148" cy="369332"/>
                        </a:xfrm>
                        <a:prstGeom prst="rect">
                          <a:avLst/>
                        </a:prstGeom>
                        <a:blipFill rotWithShape="1">
                          <a:blip r:embed="rId37"/>
                          <a:stretch>
                            <a:fillRect b="-166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62" name="テキスト ボックス 161"/>
                      <p:cNvSpPr txBox="1"/>
                      <p:nvPr/>
                    </p:nvSpPr>
                    <p:spPr>
                      <a:xfrm>
                        <a:off x="5018499" y="352363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5018499" y="3523633"/>
                        <a:ext cx="354965" cy="369332"/>
                      </a:xfrm>
                      <a:prstGeom prst="rect">
                        <a:avLst/>
                      </a:prstGeom>
                      <a:blipFill rotWithShape="1">
                        <a:blip r:embed="rId4"/>
                        <a:stretch>
                          <a:fillRect b="-1667"/>
                        </a:stretch>
                      </a:blipFill>
                    </p:spPr>
                    <p:txBody>
                      <a:bodyPr/>
                      <a:lstStyle/>
                      <a:p>
                        <a:r>
                          <a:rPr lang="ja-JP" altLang="en-US">
                            <a:noFill/>
                          </a:rPr>
                          <a:t> </a:t>
                        </a:r>
                      </a:p>
                    </p:txBody>
                  </p:sp>
                </mc:Fallback>
              </mc:AlternateContent>
            </p:grpSp>
            <p:cxnSp>
              <p:nvCxnSpPr>
                <p:cNvPr id="160" name="直線矢印コネクタ 159"/>
                <p:cNvCxnSpPr>
                  <a:endCxn id="153" idx="3"/>
                </p:cNvCxnSpPr>
                <p:nvPr/>
              </p:nvCxnSpPr>
              <p:spPr>
                <a:xfrm flipV="1">
                  <a:off x="6016697" y="4321495"/>
                  <a:ext cx="241030" cy="1184869"/>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6" name="テキスト ボックス 145"/>
                  <p:cNvSpPr txBox="1"/>
                  <p:nvPr/>
                </p:nvSpPr>
                <p:spPr>
                  <a:xfrm>
                    <a:off x="6333822" y="3832712"/>
                    <a:ext cx="733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ＭＳ Ｐゴシック" pitchFamily="50" charset="-128"/>
                                </a:rPr>
                                <m:t>𝑀</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kumimoji="1" lang="ja-JP" altLang="en-US" dirty="0"/>
                  </a:p>
                </p:txBody>
              </p:sp>
            </mc:Choice>
            <mc:Fallback xmlns="">
              <p:sp>
                <p:nvSpPr>
                  <p:cNvPr id="146" name="テキスト ボックス 145"/>
                  <p:cNvSpPr txBox="1">
                    <a:spLocks noRot="1" noChangeAspect="1" noMove="1" noResize="1" noEditPoints="1" noAdjustHandles="1" noChangeArrowheads="1" noChangeShapeType="1" noTextEdit="1"/>
                  </p:cNvSpPr>
                  <p:nvPr/>
                </p:nvSpPr>
                <p:spPr>
                  <a:xfrm>
                    <a:off x="6333822" y="3832712"/>
                    <a:ext cx="733406" cy="369332"/>
                  </a:xfrm>
                  <a:prstGeom prst="rect">
                    <a:avLst/>
                  </a:prstGeom>
                  <a:blipFill rotWithShape="1">
                    <a:blip r:embed="rId3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1" name="正方形/長方形 150"/>
                  <p:cNvSpPr/>
                  <p:nvPr/>
                </p:nvSpPr>
                <p:spPr>
                  <a:xfrm>
                    <a:off x="5691756" y="4623027"/>
                    <a:ext cx="963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ea typeface="ＭＳ Ｐゴシック" pitchFamily="50" charset="-128"/>
                                </a:rPr>
                              </m:ctrlPr>
                            </m:sSubPr>
                            <m:e>
                              <m:r>
                                <a:rPr lang="en-US" altLang="ja-JP" i="1">
                                  <a:latin typeface="Cambria Math"/>
                                  <a:ea typeface="Cambria Math"/>
                                </a:rPr>
                                <m:t>∆</m:t>
                              </m:r>
                              <m:r>
                                <a:rPr lang="en-US" altLang="ja-JP" i="1">
                                  <a:latin typeface="Cambria Math"/>
                                  <a:ea typeface="Cambria Math"/>
                                </a:rPr>
                                <m:t>𝑇</m:t>
                              </m:r>
                              <m:r>
                                <a:rPr lang="en-US" altLang="ja-JP" b="1" i="1">
                                  <a:latin typeface="Cambria Math"/>
                                  <a:ea typeface="ＭＳ Ｐゴシック" pitchFamily="50" charset="-128"/>
                                </a:rPr>
                                <m:t>𝒗</m:t>
                              </m:r>
                            </m:e>
                            <m:sub>
                              <m:r>
                                <a:rPr lang="en-US" altLang="ja-JP" i="1">
                                  <a:latin typeface="Cambria Math"/>
                                  <a:ea typeface="ＭＳ Ｐゴシック" pitchFamily="50" charset="-128"/>
                                </a:rPr>
                                <m:t>𝑡</m:t>
                              </m:r>
                              <m:r>
                                <a:rPr lang="en-US" altLang="ja-JP" i="1">
                                  <a:latin typeface="Cambria Math"/>
                                  <a:ea typeface="ＭＳ Ｐゴシック" pitchFamily="50" charset="-128"/>
                                </a:rPr>
                                <m:t>+1</m:t>
                              </m:r>
                            </m:sub>
                          </m:sSub>
                        </m:oMath>
                      </m:oMathPara>
                    </a14:m>
                    <a:endParaRPr lang="ja-JP" altLang="en-US" dirty="0"/>
                  </a:p>
                </p:txBody>
              </p:sp>
            </mc:Choice>
            <mc:Fallback xmlns="">
              <p:sp>
                <p:nvSpPr>
                  <p:cNvPr id="151" name="正方形/長方形 150"/>
                  <p:cNvSpPr>
                    <a:spLocks noRot="1" noChangeAspect="1" noMove="1" noResize="1" noEditPoints="1" noAdjustHandles="1" noChangeArrowheads="1" noChangeShapeType="1" noTextEdit="1"/>
                  </p:cNvSpPr>
                  <p:nvPr/>
                </p:nvSpPr>
                <p:spPr>
                  <a:xfrm>
                    <a:off x="5691756" y="4623027"/>
                    <a:ext cx="963341" cy="369332"/>
                  </a:xfrm>
                  <a:prstGeom prst="rect">
                    <a:avLst/>
                  </a:prstGeom>
                  <a:blipFill rotWithShape="1">
                    <a:blip r:embed="rId59"/>
                    <a:stretch>
                      <a:fillRect/>
                    </a:stretch>
                  </a:blipFill>
                </p:spPr>
                <p:txBody>
                  <a:bodyPr/>
                  <a:lstStyle/>
                  <a:p>
                    <a:r>
                      <a:rPr lang="ja-JP" altLang="en-US">
                        <a:noFill/>
                      </a:rPr>
                      <a:t> </a:t>
                    </a:r>
                  </a:p>
                </p:txBody>
              </p:sp>
            </mc:Fallback>
          </mc:AlternateContent>
          <p:sp>
            <p:nvSpPr>
              <p:cNvPr id="153" name="円/楕円 152"/>
              <p:cNvSpPr>
                <a:spLocks noChangeAspect="1"/>
              </p:cNvSpPr>
              <p:nvPr/>
            </p:nvSpPr>
            <p:spPr>
              <a:xfrm>
                <a:off x="6629649" y="4244665"/>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8" name="直線コネクタ 167"/>
            <p:cNvCxnSpPr>
              <a:endCxn id="153" idx="4"/>
            </p:cNvCxnSpPr>
            <p:nvPr/>
          </p:nvCxnSpPr>
          <p:spPr>
            <a:xfrm flipV="1">
              <a:off x="7163438" y="4284000"/>
              <a:ext cx="0" cy="1575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endCxn id="153" idx="2"/>
            </p:cNvCxnSpPr>
            <p:nvPr/>
          </p:nvCxnSpPr>
          <p:spPr>
            <a:xfrm flipV="1">
              <a:off x="6254117" y="4248000"/>
              <a:ext cx="873883" cy="3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9" name="正方形/長方形 168"/>
              <p:cNvSpPr/>
              <p:nvPr/>
            </p:nvSpPr>
            <p:spPr>
              <a:xfrm>
                <a:off x="5580112" y="4037952"/>
                <a:ext cx="77925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lang="ja-JP" altLang="en-US" dirty="0"/>
              </a:p>
            </p:txBody>
          </p:sp>
        </mc:Choice>
        <mc:Fallback xmlns="">
          <p:sp>
            <p:nvSpPr>
              <p:cNvPr id="169" name="正方形/長方形 168"/>
              <p:cNvSpPr>
                <a:spLocks noRot="1" noChangeAspect="1" noMove="1" noResize="1" noEditPoints="1" noAdjustHandles="1" noChangeArrowheads="1" noChangeShapeType="1" noTextEdit="1"/>
              </p:cNvSpPr>
              <p:nvPr/>
            </p:nvSpPr>
            <p:spPr>
              <a:xfrm>
                <a:off x="5580112" y="4037952"/>
                <a:ext cx="779252" cy="381515"/>
              </a:xfrm>
              <a:prstGeom prst="rect">
                <a:avLst/>
              </a:prstGeom>
              <a:blipFill rotWithShape="1">
                <a:blip r:embed="rId4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0" name="テキスト ボックス 169"/>
              <p:cNvSpPr txBox="1"/>
              <p:nvPr/>
            </p:nvSpPr>
            <p:spPr>
              <a:xfrm>
                <a:off x="6786054" y="5774768"/>
                <a:ext cx="779252"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r>
                            <a:rPr kumimoji="1" lang="en-US" altLang="ja-JP" b="0" i="1" smtClean="0">
                              <a:latin typeface="Cambria Math"/>
                            </a:rPr>
                            <m:t>+1</m:t>
                          </m:r>
                        </m:sub>
                      </m:sSub>
                    </m:oMath>
                  </m:oMathPara>
                </a14:m>
                <a:endParaRPr kumimoji="1" lang="ja-JP" altLang="en-US" dirty="0"/>
              </a:p>
            </p:txBody>
          </p:sp>
        </mc:Choice>
        <mc:Fallback xmlns="">
          <p:sp>
            <p:nvSpPr>
              <p:cNvPr id="170" name="テキスト ボックス 169"/>
              <p:cNvSpPr txBox="1">
                <a:spLocks noRot="1" noChangeAspect="1" noMove="1" noResize="1" noEditPoints="1" noAdjustHandles="1" noChangeArrowheads="1" noChangeShapeType="1" noTextEdit="1"/>
              </p:cNvSpPr>
              <p:nvPr/>
            </p:nvSpPr>
            <p:spPr>
              <a:xfrm>
                <a:off x="6786054" y="5774768"/>
                <a:ext cx="779252" cy="381515"/>
              </a:xfrm>
              <a:prstGeom prst="rect">
                <a:avLst/>
              </a:prstGeom>
              <a:blipFill rotWithShape="1">
                <a:blip r:embed="rId48"/>
                <a:stretch>
                  <a:fillRect/>
                </a:stretch>
              </a:blipFill>
            </p:spPr>
            <p:txBody>
              <a:bodyPr/>
              <a:lstStyle/>
              <a:p>
                <a:r>
                  <a:rPr lang="ja-JP" altLang="en-US">
                    <a:noFill/>
                  </a:rPr>
                  <a:t> </a:t>
                </a:r>
              </a:p>
            </p:txBody>
          </p:sp>
        </mc:Fallback>
      </mc:AlternateContent>
      <p:cxnSp>
        <p:nvCxnSpPr>
          <p:cNvPr id="171" name="直線コネクタ 170"/>
          <p:cNvCxnSpPr/>
          <p:nvPr/>
        </p:nvCxnSpPr>
        <p:spPr>
          <a:xfrm>
            <a:off x="498747" y="4709628"/>
            <a:ext cx="1131645" cy="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1673525" y="4727275"/>
            <a:ext cx="0" cy="1104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テキスト ボックス 179"/>
              <p:cNvSpPr txBox="1"/>
              <p:nvPr/>
            </p:nvSpPr>
            <p:spPr>
              <a:xfrm>
                <a:off x="1393705" y="5758213"/>
                <a:ext cx="559640"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r>
                            <a:rPr kumimoji="1" lang="en-US" altLang="ja-JP" b="0" i="1" smtClean="0">
                              <a:latin typeface="Cambria Math"/>
                            </a:rPr>
                            <m:t>𝑡</m:t>
                          </m:r>
                        </m:sub>
                      </m:sSub>
                    </m:oMath>
                  </m:oMathPara>
                </a14:m>
                <a:endParaRPr kumimoji="1" lang="ja-JP" altLang="en-US" dirty="0"/>
              </a:p>
            </p:txBody>
          </p:sp>
        </mc:Choice>
        <mc:Fallback xmlns="">
          <p:sp>
            <p:nvSpPr>
              <p:cNvPr id="180" name="テキスト ボックス 179"/>
              <p:cNvSpPr txBox="1">
                <a:spLocks noRot="1" noChangeAspect="1" noMove="1" noResize="1" noEditPoints="1" noAdjustHandles="1" noChangeArrowheads="1" noChangeShapeType="1" noTextEdit="1"/>
              </p:cNvSpPr>
              <p:nvPr/>
            </p:nvSpPr>
            <p:spPr>
              <a:xfrm>
                <a:off x="1393705" y="5758213"/>
                <a:ext cx="559640" cy="381515"/>
              </a:xfrm>
              <a:prstGeom prst="rect">
                <a:avLst/>
              </a:prstGeom>
              <a:blipFill rotWithShape="1">
                <a:blip r:embed="rId4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1" name="正方形/長方形 180"/>
              <p:cNvSpPr/>
              <p:nvPr/>
            </p:nvSpPr>
            <p:spPr>
              <a:xfrm>
                <a:off x="38732" y="4525483"/>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a:latin typeface="Cambria Math"/>
                                </a:rPr>
                              </m:ctrlPr>
                            </m:accPr>
                            <m:e>
                              <m:r>
                                <a:rPr lang="en-US" altLang="ja-JP" i="1">
                                  <a:latin typeface="Cambria Math"/>
                                </a:rPr>
                                <m:t>𝑠</m:t>
                              </m:r>
                            </m:e>
                          </m:acc>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181" name="正方形/長方形 180"/>
              <p:cNvSpPr>
                <a:spLocks noRot="1" noChangeAspect="1" noMove="1" noResize="1" noEditPoints="1" noAdjustHandles="1" noChangeArrowheads="1" noChangeShapeType="1" noTextEdit="1"/>
              </p:cNvSpPr>
              <p:nvPr/>
            </p:nvSpPr>
            <p:spPr>
              <a:xfrm>
                <a:off x="38732" y="4525483"/>
                <a:ext cx="559640" cy="381515"/>
              </a:xfrm>
              <a:prstGeom prst="rect">
                <a:avLst/>
              </a:prstGeom>
              <a:blipFill rotWithShape="1">
                <a:blip r:embed="rId50"/>
                <a:stretch>
                  <a:fillRect/>
                </a:stretch>
              </a:blipFill>
            </p:spPr>
            <p:txBody>
              <a:bodyPr/>
              <a:lstStyle/>
              <a:p>
                <a:r>
                  <a:rPr lang="ja-JP" altLang="en-US">
                    <a:noFill/>
                  </a:rPr>
                  <a:t> </a:t>
                </a:r>
              </a:p>
            </p:txBody>
          </p:sp>
        </mc:Fallback>
      </mc:AlternateContent>
      <p:sp>
        <p:nvSpPr>
          <p:cNvPr id="182" name="テキスト ボックス 181"/>
          <p:cNvSpPr txBox="1"/>
          <p:nvPr/>
        </p:nvSpPr>
        <p:spPr>
          <a:xfrm>
            <a:off x="423972" y="6260842"/>
            <a:ext cx="241284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選択頻度が一番高いセル</a:t>
            </a:r>
            <a:endParaRPr kumimoji="1" lang="ja-JP" altLang="en-US" sz="1600" dirty="0">
              <a:latin typeface="ＭＳ Ｐゴシック" pitchFamily="50" charset="-128"/>
              <a:ea typeface="ＭＳ Ｐゴシック" pitchFamily="50" charset="-128"/>
            </a:endParaRPr>
          </a:p>
        </p:txBody>
      </p:sp>
      <p:cxnSp>
        <p:nvCxnSpPr>
          <p:cNvPr id="183" name="直線矢印コネクタ 182"/>
          <p:cNvCxnSpPr/>
          <p:nvPr/>
        </p:nvCxnSpPr>
        <p:spPr>
          <a:xfrm flipH="1" flipV="1">
            <a:off x="1540123" y="4108042"/>
            <a:ext cx="1159559" cy="222199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28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954" y="332656"/>
            <a:ext cx="8406725" cy="792088"/>
          </a:xfrm>
        </p:spPr>
        <p:txBody>
          <a:bodyPr>
            <a:noAutofit/>
          </a:bodyPr>
          <a:lstStyle/>
          <a:p>
            <a:r>
              <a:rPr lang="ja-JP" altLang="en-US" sz="4800" dirty="0" smtClean="0">
                <a:latin typeface="ＭＳ Ｐゴシック" pitchFamily="50" charset="-128"/>
                <a:ea typeface="ＭＳ Ｐゴシック" pitchFamily="50" charset="-128"/>
              </a:rPr>
              <a:t>シミュレーションの</a:t>
            </a:r>
            <a:r>
              <a:rPr kumimoji="1" lang="ja-JP" altLang="en-US" sz="4800" dirty="0" smtClean="0">
                <a:latin typeface="ＭＳ Ｐゴシック" pitchFamily="50" charset="-128"/>
                <a:ea typeface="ＭＳ Ｐゴシック" pitchFamily="50" charset="-128"/>
              </a:rPr>
              <a:t>システム設定</a:t>
            </a:r>
            <a:endParaRPr kumimoji="1" lang="ja-JP" altLang="en-US" sz="4800" dirty="0">
              <a:latin typeface="ＭＳ Ｐゴシック" pitchFamily="50" charset="-128"/>
              <a:ea typeface="ＭＳ Ｐゴシック" pitchFamily="50" charset="-128"/>
            </a:endParaRPr>
          </a:p>
        </p:txBody>
      </p:sp>
      <p:grpSp>
        <p:nvGrpSpPr>
          <p:cNvPr id="31" name="グループ化 30"/>
          <p:cNvGrpSpPr/>
          <p:nvPr/>
        </p:nvGrpSpPr>
        <p:grpSpPr>
          <a:xfrm>
            <a:off x="1457130" y="1782162"/>
            <a:ext cx="6410769" cy="4154184"/>
            <a:chOff x="1457130" y="1822884"/>
            <a:chExt cx="6410769" cy="4218144"/>
          </a:xfrm>
        </p:grpSpPr>
        <p:grpSp>
          <p:nvGrpSpPr>
            <p:cNvPr id="53" name="グループ化 52"/>
            <p:cNvGrpSpPr/>
            <p:nvPr/>
          </p:nvGrpSpPr>
          <p:grpSpPr>
            <a:xfrm>
              <a:off x="1457130" y="1822884"/>
              <a:ext cx="6410769" cy="4218144"/>
              <a:chOff x="1457130" y="1814873"/>
              <a:chExt cx="6410769" cy="4226057"/>
            </a:xfrm>
          </p:grpSpPr>
          <p:cxnSp>
            <p:nvCxnSpPr>
              <p:cNvPr id="105" name="カギ線コネクタ 104"/>
              <p:cNvCxnSpPr>
                <a:endCxn id="42" idx="2"/>
              </p:cNvCxnSpPr>
              <p:nvPr/>
            </p:nvCxnSpPr>
            <p:spPr>
              <a:xfrm rot="10800000" flipV="1">
                <a:off x="5196947" y="4919706"/>
                <a:ext cx="2662132" cy="1121222"/>
              </a:xfrm>
              <a:prstGeom prst="bentConnector3">
                <a:avLst>
                  <a:gd name="adj1" fmla="val -21613"/>
                </a:avLst>
              </a:prstGeom>
              <a:ln w="285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42" idx="0"/>
              </p:cNvCxnSpPr>
              <p:nvPr/>
            </p:nvCxnSpPr>
            <p:spPr>
              <a:xfrm rot="10800000">
                <a:off x="1458306" y="4911586"/>
                <a:ext cx="2696023" cy="1129344"/>
              </a:xfrm>
              <a:prstGeom prst="bentConnector3">
                <a:avLst>
                  <a:gd name="adj1" fmla="val 109834"/>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703351" y="1814873"/>
                <a:ext cx="5909506" cy="3903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1457130" y="2411023"/>
                <a:ext cx="492443" cy="2774574"/>
              </a:xfrm>
              <a:prstGeom prst="rect">
                <a:avLst/>
              </a:prstGeom>
              <a:solidFill>
                <a:schemeClr val="bg1"/>
              </a:solidFill>
              <a:ln w="28575">
                <a:solidFill>
                  <a:schemeClr val="tx1"/>
                </a:solidFill>
              </a:ln>
            </p:spPr>
            <p:txBody>
              <a:bodyPr vert="eaVert" wrap="square" rtlCol="0">
                <a:spAutoFit/>
              </a:bodyPr>
              <a:lstStyle/>
              <a:p>
                <a:pPr algn="ctr"/>
                <a:r>
                  <a:rPr kumimoji="1" lang="ja-JP" altLang="en-US" sz="2000" dirty="0" smtClean="0">
                    <a:latin typeface="ＭＳ Ｐゴシック" pitchFamily="50" charset="-128"/>
                    <a:ea typeface="ＭＳ Ｐゴシック" pitchFamily="50" charset="-128"/>
                  </a:rPr>
                  <a:t>センサ</a:t>
                </a:r>
                <a:endParaRPr kumimoji="1" lang="ja-JP" altLang="en-US" sz="2000" dirty="0">
                  <a:latin typeface="ＭＳ Ｐゴシック" pitchFamily="50" charset="-128"/>
                  <a:ea typeface="ＭＳ Ｐゴシック" pitchFamily="50" charset="-128"/>
                </a:endParaRPr>
              </a:p>
            </p:txBody>
          </p:sp>
          <p:sp>
            <p:nvSpPr>
              <p:cNvPr id="82" name="テキスト ボックス 81"/>
              <p:cNvSpPr txBox="1"/>
              <p:nvPr/>
            </p:nvSpPr>
            <p:spPr>
              <a:xfrm>
                <a:off x="7375456" y="2030806"/>
                <a:ext cx="492443" cy="3442930"/>
              </a:xfrm>
              <a:prstGeom prst="rect">
                <a:avLst/>
              </a:prstGeom>
              <a:solidFill>
                <a:schemeClr val="bg1"/>
              </a:solidFill>
              <a:ln w="28575">
                <a:solidFill>
                  <a:schemeClr val="tx1"/>
                </a:solidFill>
              </a:ln>
            </p:spPr>
            <p:txBody>
              <a:bodyPr vert="eaVert" wrap="square" rtlCol="0">
                <a:spAutoFit/>
              </a:bodyPr>
              <a:lstStyle/>
              <a:p>
                <a:pPr algn="ctr"/>
                <a:r>
                  <a:rPr lang="ja-JP" altLang="en-US" sz="2000" dirty="0" smtClean="0">
                    <a:latin typeface="ＭＳ Ｐゴシック" pitchFamily="50" charset="-128"/>
                    <a:ea typeface="ＭＳ Ｐゴシック" pitchFamily="50" charset="-128"/>
                  </a:rPr>
                  <a:t>アクチュエータ</a:t>
                </a:r>
                <a:endParaRPr kumimoji="1" lang="ja-JP" altLang="en-US" sz="2000" dirty="0">
                  <a:latin typeface="ＭＳ Ｐゴシック" pitchFamily="50" charset="-128"/>
                  <a:ea typeface="ＭＳ Ｐゴシック" pitchFamily="50" charset="-128"/>
                </a:endParaRPr>
              </a:p>
            </p:txBody>
          </p:sp>
          <p:sp>
            <p:nvSpPr>
              <p:cNvPr id="46" name="テキスト ボックス 45"/>
              <p:cNvSpPr txBox="1"/>
              <p:nvPr/>
            </p:nvSpPr>
            <p:spPr>
              <a:xfrm>
                <a:off x="1950746" y="2075255"/>
                <a:ext cx="2378501" cy="594892"/>
              </a:xfrm>
              <a:prstGeom prst="rect">
                <a:avLst/>
              </a:prstGeom>
              <a:noFill/>
              <a:ln w="28575">
                <a:noFill/>
              </a:ln>
            </p:spPr>
            <p:txBody>
              <a:bodyPr wrap="square" rtlCol="0">
                <a:spAutoFit/>
              </a:bodyPr>
              <a:lstStyle/>
              <a:p>
                <a:r>
                  <a:rPr lang="ja-JP" altLang="en-US" sz="1600" dirty="0" smtClean="0">
                    <a:latin typeface="ＭＳ Ｐゴシック" pitchFamily="50" charset="-128"/>
                    <a:ea typeface="ＭＳ Ｐゴシック" pitchFamily="50" charset="-128"/>
                  </a:rPr>
                  <a:t>ロボットの状態</a:t>
                </a:r>
                <a:endParaRPr kumimoji="1" lang="en-US" altLang="ja-JP" sz="1600" dirty="0" smtClean="0">
                  <a:latin typeface="ＭＳ Ｐゴシック" pitchFamily="50" charset="-128"/>
                  <a:ea typeface="ＭＳ Ｐゴシック" pitchFamily="50" charset="-128"/>
                </a:endParaRPr>
              </a:p>
              <a:p>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角度</a:t>
                </a:r>
                <a:r>
                  <a:rPr kumimoji="1" lang="en-US" altLang="ja-JP" sz="1600" dirty="0" smtClean="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角速度</a:t>
                </a:r>
                <a:r>
                  <a:rPr kumimoji="1" lang="en-US" altLang="ja-JP" sz="1600" dirty="0" smtClean="0">
                    <a:latin typeface="ＭＳ Ｐゴシック" pitchFamily="50" charset="-128"/>
                    <a:ea typeface="ＭＳ Ｐゴシック" pitchFamily="50" charset="-128"/>
                  </a:rPr>
                  <a:t>)</a:t>
                </a:r>
                <a:endParaRPr kumimoji="1" lang="ja-JP" altLang="en-US" sz="1600" dirty="0">
                  <a:latin typeface="ＭＳ Ｐゴシック" pitchFamily="50" charset="-128"/>
                  <a:ea typeface="ＭＳ Ｐゴシック" pitchFamily="50" charset="-128"/>
                </a:endParaRPr>
              </a:p>
            </p:txBody>
          </p:sp>
          <p:sp>
            <p:nvSpPr>
              <p:cNvPr id="41" name="テキスト ボックス 40"/>
              <p:cNvSpPr txBox="1"/>
              <p:nvPr/>
            </p:nvSpPr>
            <p:spPr>
              <a:xfrm rot="16200000">
                <a:off x="5668327" y="1603991"/>
                <a:ext cx="492443" cy="914674"/>
              </a:xfrm>
              <a:prstGeom prst="rect">
                <a:avLst/>
              </a:prstGeom>
              <a:noFill/>
              <a:ln w="28575">
                <a:no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ロボット</a:t>
                </a:r>
                <a:endParaRPr kumimoji="1" lang="ja-JP" altLang="en-US" sz="2000" dirty="0">
                  <a:latin typeface="ＭＳ Ｐゴシック" pitchFamily="50" charset="-128"/>
                  <a:ea typeface="ＭＳ Ｐゴシック" pitchFamily="50" charset="-128"/>
                </a:endParaRPr>
              </a:p>
            </p:txBody>
          </p:sp>
          <p:sp>
            <p:nvSpPr>
              <p:cNvPr id="49" name="正方形/長方形 48"/>
              <p:cNvSpPr/>
              <p:nvPr/>
            </p:nvSpPr>
            <p:spPr>
              <a:xfrm>
                <a:off x="5457212" y="4893278"/>
                <a:ext cx="1764238" cy="594892"/>
              </a:xfrm>
              <a:prstGeom prst="rect">
                <a:avLst/>
              </a:prstGeom>
            </p:spPr>
            <p:txBody>
              <a:bodyPr wrap="square">
                <a:spAutoFit/>
              </a:bodyPr>
              <a:lstStyle/>
              <a:p>
                <a:r>
                  <a:rPr lang="ja-JP" altLang="en-US" sz="1600" dirty="0">
                    <a:latin typeface="ＭＳ Ｐゴシック" pitchFamily="50" charset="-128"/>
                    <a:ea typeface="ＭＳ Ｐゴシック" pitchFamily="50" charset="-128"/>
                  </a:rPr>
                  <a:t>ロボット</a:t>
                </a:r>
                <a:r>
                  <a:rPr lang="ja-JP" altLang="en-US" sz="1600" dirty="0" smtClean="0">
                    <a:latin typeface="ＭＳ Ｐゴシック" pitchFamily="50" charset="-128"/>
                    <a:ea typeface="ＭＳ Ｐゴシック" pitchFamily="50" charset="-128"/>
                  </a:rPr>
                  <a:t>の次状態</a:t>
                </a:r>
                <a:endParaRPr lang="en-US" altLang="ja-JP" sz="1600" dirty="0" smtClean="0">
                  <a:latin typeface="ＭＳ Ｐゴシック" pitchFamily="50" charset="-128"/>
                  <a:ea typeface="ＭＳ Ｐゴシック" pitchFamily="50" charset="-128"/>
                </a:endParaRPr>
              </a:p>
              <a:p>
                <a:r>
                  <a:rPr lang="en-US" altLang="ja-JP" sz="1600" dirty="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角度</a:t>
                </a:r>
                <a:r>
                  <a:rPr lang="en-US" altLang="ja-JP" sz="1600" dirty="0">
                    <a:latin typeface="ＭＳ Ｐゴシック" pitchFamily="50" charset="-128"/>
                    <a:ea typeface="ＭＳ Ｐゴシック" pitchFamily="50" charset="-128"/>
                  </a:rPr>
                  <a:t>,</a:t>
                </a:r>
                <a:r>
                  <a:rPr lang="ja-JP" altLang="en-US" sz="1600" dirty="0">
                    <a:latin typeface="ＭＳ Ｐゴシック" pitchFamily="50" charset="-128"/>
                    <a:ea typeface="ＭＳ Ｐゴシック" pitchFamily="50" charset="-128"/>
                  </a:rPr>
                  <a:t>角速度</a:t>
                </a:r>
                <a:r>
                  <a:rPr lang="en-US" altLang="ja-JP" sz="1600" dirty="0" smtClean="0">
                    <a:latin typeface="ＭＳ Ｐゴシック" pitchFamily="50" charset="-128"/>
                    <a:ea typeface="ＭＳ Ｐゴシック" pitchFamily="50" charset="-128"/>
                  </a:rPr>
                  <a:t>)</a:t>
                </a:r>
                <a:endParaRPr lang="ja-JP" altLang="en-US" sz="1600" dirty="0">
                  <a:latin typeface="ＭＳ Ｐゴシック" pitchFamily="50" charset="-128"/>
                  <a:ea typeface="ＭＳ Ｐゴシック" pitchFamily="50" charset="-128"/>
                </a:endParaRPr>
              </a:p>
            </p:txBody>
          </p:sp>
          <p:cxnSp>
            <p:nvCxnSpPr>
              <p:cNvPr id="7" name="カギ線コネクタ 6"/>
              <p:cNvCxnSpPr/>
              <p:nvPr/>
            </p:nvCxnSpPr>
            <p:spPr>
              <a:xfrm>
                <a:off x="1950747" y="2660030"/>
                <a:ext cx="2378500" cy="249939"/>
              </a:xfrm>
              <a:prstGeom prst="bentConnector3">
                <a:avLst>
                  <a:gd name="adj1" fmla="val 100050"/>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6200000">
                <a:off x="5036211" y="2759842"/>
                <a:ext cx="563583" cy="2538936"/>
              </a:xfrm>
              <a:prstGeom prst="rect">
                <a:avLst/>
              </a:prstGeom>
              <a:noFill/>
              <a:ln w="28575">
                <a:solidFill>
                  <a:schemeClr val="tx1"/>
                </a:solidFill>
              </a:ln>
            </p:spPr>
            <p:txBody>
              <a:bodyPr vert="eaVert" wrap="square" rtlCol="0">
                <a:spAutoFit/>
              </a:bodyPr>
              <a:lstStyle/>
              <a:p>
                <a:pPr algn="ctr"/>
                <a:r>
                  <a:rPr lang="ja-JP" altLang="en-US" sz="2400" dirty="0" smtClean="0">
                    <a:latin typeface="ＭＳ Ｐゴシック" pitchFamily="50" charset="-128"/>
                    <a:ea typeface="ＭＳ Ｐゴシック" pitchFamily="50" charset="-128"/>
                  </a:rPr>
                  <a:t>知識空間</a:t>
                </a:r>
                <a:endParaRPr kumimoji="1" lang="ja-JP" altLang="en-US" sz="2400" dirty="0">
                  <a:latin typeface="ＭＳ Ｐゴシック" pitchFamily="50" charset="-128"/>
                  <a:ea typeface="ＭＳ Ｐゴシック" pitchFamily="50" charset="-128"/>
                </a:endParaRPr>
              </a:p>
            </p:txBody>
          </p:sp>
          <p:sp>
            <p:nvSpPr>
              <p:cNvPr id="79" name="テキスト ボックス 78"/>
              <p:cNvSpPr txBox="1"/>
              <p:nvPr/>
            </p:nvSpPr>
            <p:spPr>
              <a:xfrm rot="16200000">
                <a:off x="4339095" y="2340583"/>
                <a:ext cx="492443" cy="1631216"/>
              </a:xfrm>
              <a:prstGeom prst="rect">
                <a:avLst/>
              </a:prstGeom>
              <a:solidFill>
                <a:schemeClr val="accent1">
                  <a:lumMod val="60000"/>
                  <a:lumOff val="40000"/>
                </a:schemeClr>
              </a:solid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動作知識化部</a:t>
                </a:r>
                <a:endParaRPr kumimoji="1" lang="ja-JP" altLang="en-US" sz="2000" dirty="0">
                  <a:latin typeface="ＭＳ Ｐゴシック" pitchFamily="50" charset="-128"/>
                  <a:ea typeface="ＭＳ Ｐゴシック" pitchFamily="50" charset="-128"/>
                </a:endParaRPr>
              </a:p>
            </p:txBody>
          </p:sp>
          <p:sp>
            <p:nvSpPr>
              <p:cNvPr id="80" name="テキスト ボックス 79"/>
              <p:cNvSpPr txBox="1"/>
              <p:nvPr/>
            </p:nvSpPr>
            <p:spPr>
              <a:xfrm rot="16200000">
                <a:off x="4378307" y="4203326"/>
                <a:ext cx="492443" cy="1374735"/>
              </a:xfrm>
              <a:prstGeom prst="rect">
                <a:avLst/>
              </a:prstGeom>
              <a:solidFill>
                <a:srgbClr val="00B0F0"/>
              </a:solidFill>
              <a:ln w="28575">
                <a:solidFill>
                  <a:schemeClr val="tx1"/>
                </a:solidFill>
              </a:ln>
            </p:spPr>
            <p:txBody>
              <a:bodyPr vert="eaVert" wrap="none" rtlCol="0">
                <a:spAutoFit/>
              </a:bodyPr>
              <a:lstStyle/>
              <a:p>
                <a:pPr algn="ctr"/>
                <a:r>
                  <a:rPr kumimoji="1" lang="ja-JP" altLang="en-US" sz="2000" dirty="0" smtClean="0">
                    <a:latin typeface="ＭＳ Ｐゴシック" pitchFamily="50" charset="-128"/>
                    <a:ea typeface="ＭＳ Ｐゴシック" pitchFamily="50" charset="-128"/>
                  </a:rPr>
                  <a:t>動作生成部</a:t>
                </a:r>
                <a:endParaRPr kumimoji="1" lang="ja-JP" altLang="en-US" sz="2000" dirty="0">
                  <a:latin typeface="ＭＳ Ｐゴシック" pitchFamily="50" charset="-128"/>
                  <a:ea typeface="ＭＳ Ｐゴシック" pitchFamily="50" charset="-128"/>
                </a:endParaRPr>
              </a:p>
            </p:txBody>
          </p:sp>
        </p:grpSp>
        <p:cxnSp>
          <p:nvCxnSpPr>
            <p:cNvPr id="28" name="直線矢印コネクタ 27"/>
            <p:cNvCxnSpPr>
              <a:endCxn id="80" idx="0"/>
            </p:cNvCxnSpPr>
            <p:nvPr/>
          </p:nvCxnSpPr>
          <p:spPr>
            <a:xfrm>
              <a:off x="1949573" y="4892945"/>
              <a:ext cx="1987589" cy="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7867898" y="4472627"/>
            <a:ext cx="646331"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行動</a:t>
            </a:r>
            <a:endParaRPr kumimoji="1" lang="ja-JP" altLang="en-US" dirty="0">
              <a:latin typeface="ＭＳ Ｐゴシック" pitchFamily="50" charset="-128"/>
              <a:ea typeface="ＭＳ Ｐゴシック" pitchFamily="50" charset="-128"/>
            </a:endParaRPr>
          </a:p>
        </p:txBody>
      </p:sp>
      <p:cxnSp>
        <p:nvCxnSpPr>
          <p:cNvPr id="29" name="直線矢印コネクタ 28"/>
          <p:cNvCxnSpPr/>
          <p:nvPr/>
        </p:nvCxnSpPr>
        <p:spPr>
          <a:xfrm flipH="1">
            <a:off x="4658107" y="4235570"/>
            <a:ext cx="157" cy="33381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334409" y="4805670"/>
            <a:ext cx="204104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rot="16200000">
            <a:off x="4429416" y="5415036"/>
            <a:ext cx="492443" cy="1042619"/>
          </a:xfrm>
          <a:prstGeom prst="rect">
            <a:avLst/>
          </a:prstGeom>
          <a:noFill/>
          <a:ln w="28575">
            <a:solidFill>
              <a:schemeClr val="tx1"/>
            </a:solidFill>
          </a:ln>
        </p:spPr>
        <p:txBody>
          <a:bodyPr vert="eaVert" wrap="square" rtlCol="0">
            <a:spAutoFit/>
          </a:bodyPr>
          <a:lstStyle/>
          <a:p>
            <a:pPr algn="ctr"/>
            <a:r>
              <a:rPr lang="ja-JP" altLang="en-US" sz="2000" dirty="0">
                <a:latin typeface="ＭＳ Ｐゴシック" pitchFamily="50" charset="-128"/>
                <a:ea typeface="ＭＳ Ｐゴシック" pitchFamily="50" charset="-128"/>
              </a:rPr>
              <a:t>環境</a:t>
            </a:r>
            <a:endParaRPr kumimoji="1" lang="ja-JP" altLang="en-US" sz="2000" dirty="0">
              <a:latin typeface="ＭＳ Ｐゴシック" pitchFamily="50" charset="-128"/>
              <a:ea typeface="ＭＳ Ｐゴシック" pitchFamily="50" charset="-128"/>
            </a:endParaRPr>
          </a:p>
        </p:txBody>
      </p:sp>
      <p:sp>
        <p:nvSpPr>
          <p:cNvPr id="47" name="テキスト ボックス 46"/>
          <p:cNvSpPr txBox="1"/>
          <p:nvPr/>
        </p:nvSpPr>
        <p:spPr>
          <a:xfrm rot="16200000">
            <a:off x="5019298" y="3949156"/>
            <a:ext cx="430887" cy="913070"/>
          </a:xfrm>
          <a:prstGeom prst="rect">
            <a:avLst/>
          </a:prstGeom>
          <a:noFill/>
          <a:ln w="28575">
            <a:no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動作知識</a:t>
            </a:r>
            <a:endParaRPr kumimoji="1" lang="ja-JP" altLang="en-US" sz="1600" dirty="0">
              <a:latin typeface="ＭＳ Ｐゴシック" pitchFamily="50" charset="-128"/>
              <a:ea typeface="ＭＳ Ｐゴシック" pitchFamily="50" charset="-128"/>
            </a:endParaRPr>
          </a:p>
        </p:txBody>
      </p:sp>
      <p:cxnSp>
        <p:nvCxnSpPr>
          <p:cNvPr id="48" name="直線矢印コネクタ 47"/>
          <p:cNvCxnSpPr/>
          <p:nvPr/>
        </p:nvCxnSpPr>
        <p:spPr>
          <a:xfrm flipH="1">
            <a:off x="4646605" y="3352800"/>
            <a:ext cx="157" cy="333811"/>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rot="16200000">
            <a:off x="5026747" y="3066760"/>
            <a:ext cx="430887" cy="913070"/>
          </a:xfrm>
          <a:prstGeom prst="rect">
            <a:avLst/>
          </a:prstGeom>
          <a:noFill/>
          <a:ln w="28575">
            <a:noFill/>
          </a:ln>
        </p:spPr>
        <p:txBody>
          <a:bodyPr vert="eaVert" wrap="none" rtlCol="0">
            <a:spAutoFit/>
          </a:bodyPr>
          <a:lstStyle/>
          <a:p>
            <a:pPr algn="ctr"/>
            <a:r>
              <a:rPr lang="ja-JP" altLang="en-US" sz="1600" dirty="0" smtClean="0">
                <a:latin typeface="ＭＳ Ｐゴシック" pitchFamily="50" charset="-128"/>
                <a:ea typeface="ＭＳ Ｐゴシック" pitchFamily="50" charset="-128"/>
              </a:rPr>
              <a:t>動作知識</a:t>
            </a:r>
            <a:endParaRPr kumimoji="1" lang="ja-JP" altLang="en-US" sz="1600" dirty="0">
              <a:latin typeface="ＭＳ Ｐゴシック" pitchFamily="50" charset="-128"/>
              <a:ea typeface="ＭＳ Ｐゴシック" pitchFamily="50" charset="-128"/>
            </a:endParaRPr>
          </a:p>
        </p:txBody>
      </p:sp>
      <p:sp>
        <p:nvSpPr>
          <p:cNvPr id="23" name="正方形/長方形 22"/>
          <p:cNvSpPr/>
          <p:nvPr/>
        </p:nvSpPr>
        <p:spPr>
          <a:xfrm>
            <a:off x="1900547" y="4194032"/>
            <a:ext cx="1628218" cy="584775"/>
          </a:xfrm>
          <a:prstGeom prst="rect">
            <a:avLst/>
          </a:prstGeom>
        </p:spPr>
        <p:txBody>
          <a:bodyPr wrap="square">
            <a:spAutoFit/>
          </a:bodyPr>
          <a:lstStyle/>
          <a:p>
            <a:r>
              <a:rPr lang="ja-JP" altLang="en-US" sz="1600" dirty="0">
                <a:latin typeface="ＭＳ Ｐゴシック" pitchFamily="50" charset="-128"/>
                <a:ea typeface="ＭＳ Ｐゴシック" pitchFamily="50" charset="-128"/>
              </a:rPr>
              <a:t>ロボットの状態</a:t>
            </a:r>
            <a:endParaRPr lang="en-US" altLang="ja-JP" sz="1600" dirty="0">
              <a:latin typeface="ＭＳ Ｐゴシック" pitchFamily="50" charset="-128"/>
              <a:ea typeface="ＭＳ Ｐゴシック" pitchFamily="50" charset="-128"/>
            </a:endParaRPr>
          </a:p>
          <a:p>
            <a:r>
              <a:rPr lang="en-US" altLang="ja-JP" sz="1600" dirty="0">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角度</a:t>
            </a:r>
            <a:r>
              <a:rPr lang="en-US" altLang="ja-JP" sz="1600" dirty="0" smtClean="0">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角速度</a:t>
            </a:r>
            <a:r>
              <a:rPr lang="en-US" altLang="ja-JP" sz="1600" dirty="0" smtClean="0">
                <a:latin typeface="ＭＳ Ｐゴシック" pitchFamily="50" charset="-128"/>
                <a:ea typeface="ＭＳ Ｐゴシック" pitchFamily="50" charset="-128"/>
              </a:rPr>
              <a:t>)</a:t>
            </a:r>
            <a:endParaRPr lang="ja-JP" altLang="en-US" sz="1600" dirty="0"/>
          </a:p>
        </p:txBody>
      </p:sp>
    </p:spTree>
    <p:extLst>
      <p:ext uri="{BB962C8B-B14F-4D97-AF65-F5344CB8AC3E}">
        <p14:creationId xmlns:p14="http://schemas.microsoft.com/office/powerpoint/2010/main" val="336427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今後の</a:t>
            </a:r>
            <a:r>
              <a:rPr lang="ja-JP" altLang="en-US" sz="4800" dirty="0">
                <a:latin typeface="ＭＳ Ｐゴシック" pitchFamily="50" charset="-128"/>
                <a:ea typeface="ＭＳ Ｐゴシック" pitchFamily="50" charset="-128"/>
              </a:rPr>
              <a:t>予定</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67544" y="1052736"/>
            <a:ext cx="8064896" cy="5256584"/>
          </a:xfrm>
        </p:spPr>
        <p:txBody>
          <a:bodyPr>
            <a:normAutofit/>
          </a:bodyPr>
          <a:lstStyle/>
          <a:p>
            <a:pPr marL="274320" lvl="1">
              <a:buFont typeface="Wingdings" pitchFamily="2" charset="2"/>
              <a:buChar char="n"/>
            </a:pPr>
            <a:r>
              <a:rPr lang="en-US" altLang="ja-JP" sz="3000" dirty="0" smtClean="0">
                <a:latin typeface="ＭＳ Ｐゴシック" pitchFamily="50" charset="-128"/>
                <a:ea typeface="ＭＳ Ｐゴシック" pitchFamily="50" charset="-128"/>
              </a:rPr>
              <a:t>11</a:t>
            </a:r>
            <a:r>
              <a:rPr lang="ja-JP" altLang="en-US" sz="3000" dirty="0" smtClean="0">
                <a:latin typeface="ＭＳ Ｐゴシック" pitchFamily="50" charset="-128"/>
                <a:ea typeface="ＭＳ Ｐゴシック" pitchFamily="50" charset="-128"/>
              </a:rPr>
              <a:t>月中</a:t>
            </a:r>
            <a:endParaRPr lang="en-US" altLang="ja-JP" sz="3000" dirty="0" smtClean="0">
              <a:latin typeface="ＭＳ Ｐゴシック" pitchFamily="50" charset="-128"/>
              <a:ea typeface="ＭＳ Ｐゴシック" pitchFamily="50" charset="-128"/>
            </a:endParaRPr>
          </a:p>
          <a:p>
            <a:pPr marL="274320" lvl="1">
              <a:buFont typeface="Wingdings" pitchFamily="2" charset="2"/>
              <a:buChar char="n"/>
            </a:pPr>
            <a:r>
              <a:rPr lang="ja-JP" altLang="en-US" sz="3000" dirty="0" smtClean="0">
                <a:latin typeface="ＭＳ Ｐゴシック" pitchFamily="50" charset="-128"/>
                <a:ea typeface="ＭＳ Ｐゴシック" pitchFamily="50" charset="-128"/>
              </a:rPr>
              <a:t>提案</a:t>
            </a:r>
            <a:r>
              <a:rPr lang="ja-JP" altLang="en-US" sz="3000" dirty="0">
                <a:latin typeface="ＭＳ Ｐゴシック" pitchFamily="50" charset="-128"/>
                <a:ea typeface="ＭＳ Ｐゴシック" pitchFamily="50" charset="-128"/>
              </a:rPr>
              <a:t>手法での動作生成が可能か</a:t>
            </a:r>
            <a:r>
              <a:rPr lang="ja-JP" altLang="en-US" sz="3000" dirty="0" smtClean="0">
                <a:latin typeface="ＭＳ Ｐゴシック" pitchFamily="50" charset="-128"/>
                <a:ea typeface="ＭＳ Ｐゴシック" pitchFamily="50" charset="-128"/>
              </a:rPr>
              <a:t>を検証</a:t>
            </a:r>
            <a:endParaRPr lang="en-US" altLang="ja-JP" sz="3000" dirty="0" smtClean="0">
              <a:latin typeface="ＭＳ Ｐゴシック" pitchFamily="50" charset="-128"/>
              <a:ea typeface="ＭＳ Ｐゴシック" pitchFamily="50" charset="-128"/>
            </a:endParaRPr>
          </a:p>
          <a:p>
            <a:pPr marL="777240" lvl="2" indent="-457200"/>
            <a:r>
              <a:rPr kumimoji="1" lang="ja-JP" altLang="en-US" sz="2800" dirty="0" smtClean="0">
                <a:latin typeface="ＭＳ Ｐゴシック" pitchFamily="50" charset="-128"/>
                <a:ea typeface="ＭＳ Ｐゴシック" pitchFamily="50" charset="-128"/>
              </a:rPr>
              <a:t>動作生成部を完成させ，動作知識化から</a:t>
            </a:r>
            <a:r>
              <a:rPr lang="ja-JP" altLang="en-US" sz="2800" dirty="0" smtClean="0">
                <a:latin typeface="ＭＳ Ｐゴシック" pitchFamily="50" charset="-128"/>
                <a:ea typeface="ＭＳ Ｐゴシック" pitchFamily="50" charset="-128"/>
              </a:rPr>
              <a:t>動作生成の一連の手順が行えることを確認する．</a:t>
            </a:r>
            <a:endParaRPr lang="en-US" altLang="ja-JP" sz="2800" dirty="0" smtClean="0">
              <a:latin typeface="ＭＳ Ｐゴシック" pitchFamily="50" charset="-128"/>
              <a:ea typeface="ＭＳ Ｐゴシック" pitchFamily="50" charset="-128"/>
            </a:endParaRPr>
          </a:p>
          <a:p>
            <a:pPr marL="0" indent="0">
              <a:buNone/>
            </a:pPr>
            <a:endParaRPr lang="en-US" altLang="ja-JP" sz="3200" dirty="0" smtClean="0">
              <a:latin typeface="ＭＳ Ｐゴシック" pitchFamily="50" charset="-128"/>
              <a:ea typeface="ＭＳ Ｐゴシック" pitchFamily="50" charset="-128"/>
            </a:endParaRPr>
          </a:p>
          <a:p>
            <a:pPr>
              <a:buFont typeface="Wingdings" pitchFamily="2" charset="2"/>
              <a:buChar char="n"/>
            </a:pPr>
            <a:r>
              <a:rPr lang="ja-JP" altLang="en-US" sz="3000" dirty="0" smtClean="0">
                <a:latin typeface="ＭＳ Ｐゴシック" pitchFamily="50" charset="-128"/>
                <a:ea typeface="ＭＳ Ｐゴシック" pitchFamily="50" charset="-128"/>
              </a:rPr>
              <a:t>任意の動作時間が可能かを検証する</a:t>
            </a:r>
            <a:endParaRPr lang="en-US" altLang="ja-JP" sz="3000" dirty="0" smtClean="0">
              <a:latin typeface="ＭＳ Ｐゴシック" pitchFamily="50" charset="-128"/>
              <a:ea typeface="ＭＳ Ｐゴシック" pitchFamily="50" charset="-128"/>
            </a:endParaRPr>
          </a:p>
          <a:p>
            <a:pPr lvl="1"/>
            <a:r>
              <a:rPr lang="ja-JP" altLang="en-US" sz="2800" dirty="0" smtClean="0">
                <a:latin typeface="ＭＳ Ｐゴシック" pitchFamily="50" charset="-128"/>
                <a:ea typeface="ＭＳ Ｐゴシック" pitchFamily="50" charset="-128"/>
              </a:rPr>
              <a:t>異なる時間の動作を入力し，知識化できることを確認する</a:t>
            </a:r>
            <a:endParaRPr lang="en-US" altLang="ja-JP" sz="2800" dirty="0" smtClean="0">
              <a:latin typeface="ＭＳ Ｐゴシック" pitchFamily="50" charset="-128"/>
              <a:ea typeface="ＭＳ Ｐゴシック" pitchFamily="50" charset="-128"/>
            </a:endParaRPr>
          </a:p>
          <a:p>
            <a:pPr lvl="1"/>
            <a:endParaRPr lang="en-US" altLang="ja-JP" sz="28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60648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a:t>
            </a:r>
            <a:r>
              <a:rPr lang="ja-JP" altLang="en-US" sz="4800" dirty="0">
                <a:latin typeface="ＭＳ Ｐゴシック" pitchFamily="50" charset="-128"/>
                <a:ea typeface="ＭＳ Ｐゴシック" pitchFamily="50" charset="-128"/>
              </a:rPr>
              <a:t>知識化・動作生成</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39624" y="1052736"/>
            <a:ext cx="8541331" cy="932534"/>
          </a:xfrm>
        </p:spPr>
        <p:txBody>
          <a:bodyPr>
            <a:normAutofit/>
          </a:bodyPr>
          <a:lstStyle/>
          <a:p>
            <a:r>
              <a:rPr kumimoji="1" lang="ja-JP" altLang="en-US" dirty="0" smtClean="0">
                <a:latin typeface="ＭＳ Ｐゴシック" pitchFamily="50" charset="-128"/>
                <a:ea typeface="ＭＳ Ｐゴシック" pitchFamily="50" charset="-128"/>
              </a:rPr>
              <a:t>サンプリングタイムごとにセンサ値</a:t>
            </a:r>
            <a:r>
              <a:rPr lang="ja-JP" altLang="en-US" dirty="0" smtClean="0">
                <a:latin typeface="ＭＳ Ｐゴシック" pitchFamily="50" charset="-128"/>
                <a:ea typeface="ＭＳ Ｐゴシック" pitchFamily="50" charset="-128"/>
              </a:rPr>
              <a:t>に対応する</a:t>
            </a:r>
            <a:r>
              <a:rPr kumimoji="1" lang="ja-JP" altLang="en-US" dirty="0" smtClean="0">
                <a:latin typeface="ＭＳ Ｐゴシック" pitchFamily="50" charset="-128"/>
                <a:ea typeface="ＭＳ Ｐゴシック" pitchFamily="50" charset="-128"/>
              </a:rPr>
              <a:t>セルとその周囲に選択頻度を与える．</a:t>
            </a:r>
            <a:endParaRPr kumimoji="1" lang="en-US" altLang="ja-JP" dirty="0" smtClean="0">
              <a:latin typeface="ＭＳ Ｐゴシック" pitchFamily="50" charset="-128"/>
              <a:ea typeface="ＭＳ Ｐゴシック" pitchFamily="50" charset="-128"/>
            </a:endParaRPr>
          </a:p>
        </p:txBody>
      </p:sp>
      <p:grpSp>
        <p:nvGrpSpPr>
          <p:cNvPr id="4" name="グループ化 3"/>
          <p:cNvGrpSpPr/>
          <p:nvPr/>
        </p:nvGrpSpPr>
        <p:grpSpPr>
          <a:xfrm>
            <a:off x="172165" y="2565015"/>
            <a:ext cx="2426411" cy="3205420"/>
            <a:chOff x="177481" y="2439376"/>
            <a:chExt cx="2426411" cy="3205420"/>
          </a:xfrm>
        </p:grpSpPr>
        <p:cxnSp>
          <p:nvCxnSpPr>
            <p:cNvPr id="6" name="直線矢印コネクタ 5"/>
            <p:cNvCxnSpPr/>
            <p:nvPr/>
          </p:nvCxnSpPr>
          <p:spPr>
            <a:xfrm flipH="1" flipV="1">
              <a:off x="344486" y="2798142"/>
              <a:ext cx="10478" cy="284665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54964" y="4311832"/>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2"/>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2257291" y="43240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257291" y="4324098"/>
                  <a:ext cx="339387" cy="369332"/>
                </a:xfrm>
                <a:prstGeom prst="rect">
                  <a:avLst/>
                </a:prstGeom>
                <a:blipFill rotWithShape="1">
                  <a:blip r:embed="rId3"/>
                  <a:stretch>
                    <a:fillRect/>
                  </a:stretch>
                </a:blipFill>
              </p:spPr>
              <p:txBody>
                <a:bodyPr/>
                <a:lstStyle/>
                <a:p>
                  <a:r>
                    <a:rPr lang="ja-JP" altLang="en-US">
                      <a:noFill/>
                    </a:rPr>
                    <a:t> </a:t>
                  </a:r>
                </a:p>
              </p:txBody>
            </p:sp>
          </mc:Fallback>
        </mc:AlternateContent>
        <p:sp>
          <p:nvSpPr>
            <p:cNvPr id="11" name="テキスト ボックス 10"/>
            <p:cNvSpPr txBox="1"/>
            <p:nvPr/>
          </p:nvSpPr>
          <p:spPr>
            <a:xfrm>
              <a:off x="2008857" y="3525964"/>
              <a:ext cx="595035" cy="338554"/>
            </a:xfrm>
            <a:prstGeom prst="rect">
              <a:avLst/>
            </a:prstGeom>
            <a:noFill/>
          </p:spPr>
          <p:txBody>
            <a:bodyPr wrap="none" rtlCol="0">
              <a:spAutoFit/>
            </a:bodyPr>
            <a:lstStyle/>
            <a:p>
              <a:r>
                <a:rPr lang="ja-JP" altLang="en-US" sz="1600" dirty="0">
                  <a:latin typeface="ＭＳ Ｐゴシック" pitchFamily="50" charset="-128"/>
                  <a:ea typeface="ＭＳ Ｐゴシック" pitchFamily="50" charset="-128"/>
                </a:rPr>
                <a:t>入力</a:t>
              </a:r>
              <a:endParaRPr kumimoji="1" lang="ja-JP" altLang="en-US" sz="1600" dirty="0">
                <a:latin typeface="ＭＳ Ｐゴシック" pitchFamily="50" charset="-128"/>
                <a:ea typeface="ＭＳ Ｐゴシック" pitchFamily="50" charset="-128"/>
              </a:endParaRPr>
            </a:p>
          </p:txBody>
        </p:sp>
      </p:grpSp>
      <p:sp>
        <p:nvSpPr>
          <p:cNvPr id="20" name="右矢印 19"/>
          <p:cNvSpPr/>
          <p:nvPr/>
        </p:nvSpPr>
        <p:spPr>
          <a:xfrm>
            <a:off x="2638082" y="4057293"/>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562686" y="3191150"/>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5705045" y="3735574"/>
            <a:ext cx="430887" cy="1128985"/>
            <a:chOff x="8181578" y="3973251"/>
            <a:chExt cx="430887" cy="1128985"/>
          </a:xfrm>
        </p:grpSpPr>
        <p:sp>
          <p:nvSpPr>
            <p:cNvPr id="23" name="テキスト ボックス 2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8232487" y="4732904"/>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8232487" y="4732904"/>
                  <a:ext cx="367631" cy="369332"/>
                </a:xfrm>
                <a:prstGeom prst="rect">
                  <a:avLst/>
                </a:prstGeom>
                <a:blipFill rotWithShape="1">
                  <a:blip r:embed="rId4"/>
                  <a:stretch>
                    <a:fillRect b="-6557"/>
                  </a:stretch>
                </a:blipFill>
              </p:spPr>
              <p:txBody>
                <a:bodyPr/>
                <a:lstStyle/>
                <a:p>
                  <a:r>
                    <a:rPr lang="ja-JP" altLang="en-US">
                      <a:noFill/>
                    </a:rPr>
                    <a:t> </a:t>
                  </a:r>
                </a:p>
              </p:txBody>
            </p:sp>
          </mc:Fallback>
        </mc:AlternateContent>
      </p:grpSp>
      <p:sp>
        <p:nvSpPr>
          <p:cNvPr id="25" name="右矢印 24"/>
          <p:cNvSpPr/>
          <p:nvPr/>
        </p:nvSpPr>
        <p:spPr>
          <a:xfrm>
            <a:off x="6141464" y="4066752"/>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461558" y="2831897"/>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28" name="テキスト ボックス 27"/>
          <p:cNvSpPr txBox="1"/>
          <p:nvPr/>
        </p:nvSpPr>
        <p:spPr>
          <a:xfrm>
            <a:off x="5461558" y="550927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aphicFrame>
        <p:nvGraphicFramePr>
          <p:cNvPr id="63" name="表 62"/>
          <p:cNvGraphicFramePr>
            <a:graphicFrameLocks noGrp="1"/>
          </p:cNvGraphicFramePr>
          <p:nvPr>
            <p:extLst>
              <p:ext uri="{D42A27DB-BD31-4B8C-83A1-F6EECF244321}">
                <p14:modId xmlns:p14="http://schemas.microsoft.com/office/powerpoint/2010/main" val="1021235786"/>
              </p:ext>
            </p:extLst>
          </p:nvPr>
        </p:nvGraphicFramePr>
        <p:xfrm>
          <a:off x="3244353" y="2951223"/>
          <a:ext cx="1874520" cy="2809635"/>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フリーフォーム 36"/>
          <p:cNvSpPr/>
          <p:nvPr/>
        </p:nvSpPr>
        <p:spPr>
          <a:xfrm>
            <a:off x="344409" y="3269183"/>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267162" y="4356041"/>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83114" y="389157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582641" y="330779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795905" y="325239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1009293" y="380825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1223568" y="445209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1422241" y="512431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1634040" y="546207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856021" y="518028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2054880" y="438444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785966" y="5751525"/>
            <a:ext cx="1524666"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センサ値入力</a:t>
            </a:r>
            <a:endParaRPr kumimoji="1" lang="ja-JP" altLang="en-US" dirty="0">
              <a:latin typeface="ＭＳ Ｐゴシック" pitchFamily="50" charset="-128"/>
              <a:ea typeface="ＭＳ Ｐゴシック" pitchFamily="50" charset="-128"/>
            </a:endParaRPr>
          </a:p>
        </p:txBody>
      </p:sp>
      <p:sp>
        <p:nvSpPr>
          <p:cNvPr id="82" name="テキスト ボックス 81"/>
          <p:cNvSpPr txBox="1"/>
          <p:nvPr/>
        </p:nvSpPr>
        <p:spPr>
          <a:xfrm>
            <a:off x="2638082" y="5768080"/>
            <a:ext cx="3744417"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選択頻度が与えられた</a:t>
            </a:r>
            <a:r>
              <a:rPr lang="en-US" altLang="ja-JP" dirty="0" smtClean="0">
                <a:latin typeface="ＭＳ Ｐゴシック" pitchFamily="50" charset="-128"/>
                <a:ea typeface="ＭＳ Ｐゴシック" pitchFamily="50" charset="-128"/>
              </a:rPr>
              <a:t>Motion Space</a:t>
            </a:r>
            <a:endParaRPr kumimoji="1" lang="ja-JP" altLang="en-US" dirty="0">
              <a:latin typeface="ＭＳ Ｐゴシック" pitchFamily="50" charset="-128"/>
              <a:ea typeface="ＭＳ Ｐゴシック" pitchFamily="50" charset="-128"/>
            </a:endParaRPr>
          </a:p>
        </p:txBody>
      </p:sp>
      <p:sp>
        <p:nvSpPr>
          <p:cNvPr id="83" name="テキスト ボックス 82"/>
          <p:cNvSpPr txBox="1"/>
          <p:nvPr/>
        </p:nvSpPr>
        <p:spPr>
          <a:xfrm>
            <a:off x="6339297" y="5768080"/>
            <a:ext cx="2843809"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アクチュエータへの出力値</a:t>
            </a:r>
            <a:endParaRPr kumimoji="1" lang="ja-JP" altLang="en-US" dirty="0">
              <a:latin typeface="ＭＳ Ｐゴシック" pitchFamily="50" charset="-128"/>
              <a:ea typeface="ＭＳ Ｐゴシック" pitchFamily="50" charset="-128"/>
            </a:endParaRPr>
          </a:p>
        </p:txBody>
      </p:sp>
      <p:grpSp>
        <p:nvGrpSpPr>
          <p:cNvPr id="84" name="グループ化 83"/>
          <p:cNvGrpSpPr/>
          <p:nvPr/>
        </p:nvGrpSpPr>
        <p:grpSpPr>
          <a:xfrm>
            <a:off x="6551602" y="2538417"/>
            <a:ext cx="2419197" cy="3205420"/>
            <a:chOff x="177481" y="2439376"/>
            <a:chExt cx="2419197" cy="3205420"/>
          </a:xfrm>
        </p:grpSpPr>
        <p:cxnSp>
          <p:nvCxnSpPr>
            <p:cNvPr id="85" name="直線矢印コネクタ 84"/>
            <p:cNvCxnSpPr/>
            <p:nvPr/>
          </p:nvCxnSpPr>
          <p:spPr>
            <a:xfrm flipH="1" flipV="1">
              <a:off x="344486" y="2798142"/>
              <a:ext cx="10478" cy="284665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354964" y="4311832"/>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テキスト ボックス 86"/>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87" name="テキスト ボックス 8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8" name="テキスト ボックス 87"/>
                <p:cNvSpPr txBox="1"/>
                <p:nvPr/>
              </p:nvSpPr>
              <p:spPr>
                <a:xfrm>
                  <a:off x="2257291" y="43240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88" name="テキスト ボックス 87"/>
                <p:cNvSpPr txBox="1">
                  <a:spLocks noRot="1" noChangeAspect="1" noMove="1" noResize="1" noEditPoints="1" noAdjustHandles="1" noChangeArrowheads="1" noChangeShapeType="1" noTextEdit="1"/>
                </p:cNvSpPr>
                <p:nvPr/>
              </p:nvSpPr>
              <p:spPr>
                <a:xfrm>
                  <a:off x="2257291" y="4324098"/>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89" name="テキスト ボックス 88"/>
            <p:cNvSpPr txBox="1"/>
            <p:nvPr/>
          </p:nvSpPr>
          <p:spPr>
            <a:xfrm>
              <a:off x="1956486" y="3525964"/>
              <a:ext cx="595035"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出力</a:t>
              </a:r>
              <a:endParaRPr kumimoji="1" lang="ja-JP" altLang="en-US" sz="1600" dirty="0">
                <a:latin typeface="ＭＳ Ｐゴシック" pitchFamily="50" charset="-128"/>
                <a:ea typeface="ＭＳ Ｐゴシック" pitchFamily="50" charset="-128"/>
              </a:endParaRPr>
            </a:p>
          </p:txBody>
        </p:sp>
      </p:grpSp>
      <p:sp>
        <p:nvSpPr>
          <p:cNvPr id="90" name="フリーフォーム 89"/>
          <p:cNvSpPr/>
          <p:nvPr/>
        </p:nvSpPr>
        <p:spPr>
          <a:xfrm>
            <a:off x="6723846" y="3242585"/>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6646599" y="4329443"/>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6762551" y="386497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6962078" y="328119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7175343" y="323573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7388730" y="378165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7603005" y="442549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7801678" y="509771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8013477" y="543548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8235458" y="5153689"/>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8434317" y="435785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3066871" y="2493784"/>
            <a:ext cx="2495815" cy="3276651"/>
            <a:chOff x="177481" y="2355919"/>
            <a:chExt cx="2495815" cy="3276651"/>
          </a:xfrm>
        </p:grpSpPr>
        <p:cxnSp>
          <p:nvCxnSpPr>
            <p:cNvPr id="31" name="直線矢印コネクタ 30"/>
            <p:cNvCxnSpPr>
              <a:endCxn id="33" idx="2"/>
            </p:cNvCxnSpPr>
            <p:nvPr/>
          </p:nvCxnSpPr>
          <p:spPr>
            <a:xfrm flipV="1">
              <a:off x="354963" y="2725251"/>
              <a:ext cx="1" cy="290731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54964" y="4311262"/>
              <a:ext cx="2217204" cy="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177481" y="235591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77481" y="2355919"/>
                  <a:ext cx="354965" cy="369332"/>
                </a:xfrm>
                <a:prstGeom prst="rect">
                  <a:avLst/>
                </a:prstGeom>
                <a:blipFill rotWithShape="1">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2333909" y="4295962"/>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333909" y="4295962"/>
                  <a:ext cx="339387" cy="369332"/>
                </a:xfrm>
                <a:prstGeom prst="rect">
                  <a:avLst/>
                </a:prstGeom>
                <a:blipFill rotWithShape="1">
                  <a:blip r:embed="rId14"/>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7033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49007031"/>
              </p:ext>
            </p:extLst>
          </p:nvPr>
        </p:nvGraphicFramePr>
        <p:xfrm>
          <a:off x="1112683" y="3301319"/>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solidFill>
                          <a:schemeClr val="accent1">
                            <a:lumMod val="60000"/>
                            <a:lumOff val="40000"/>
                          </a:schemeClr>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a:spLocks noGrp="1"/>
          </p:cNvSpPr>
          <p:nvPr>
            <p:ph type="title"/>
          </p:nvPr>
        </p:nvSpPr>
        <p:spPr>
          <a:xfrm>
            <a:off x="782957" y="332656"/>
            <a:ext cx="7560840" cy="792088"/>
          </a:xfrm>
        </p:spPr>
        <p:txBody>
          <a:bodyPr>
            <a:noAutofit/>
          </a:bodyPr>
          <a:lstStyle/>
          <a:p>
            <a:r>
              <a:rPr lang="ja-JP" altLang="en-US" sz="4800" dirty="0">
                <a:latin typeface="ＭＳ Ｐゴシック" pitchFamily="50" charset="-128"/>
                <a:ea typeface="ＭＳ Ｐゴシック" pitchFamily="50" charset="-128"/>
              </a:rPr>
              <a:t>動作</a:t>
            </a:r>
            <a:r>
              <a:rPr lang="ja-JP" altLang="en-US" sz="4800" dirty="0" smtClean="0">
                <a:latin typeface="ＭＳ Ｐゴシック" pitchFamily="50" charset="-128"/>
                <a:ea typeface="ＭＳ Ｐゴシック" pitchFamily="50" charset="-128"/>
              </a:rPr>
              <a:t>知識化部</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74735" y="1268760"/>
            <a:ext cx="7543800" cy="1224136"/>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動作知識化のプロセス</a:t>
            </a:r>
            <a:endParaRPr lang="en-US" altLang="ja-JP" sz="3200"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各時刻の状態を基に</a:t>
            </a:r>
            <a:r>
              <a:rPr lang="en-US" altLang="ja-JP" dirty="0" smtClean="0">
                <a:latin typeface="ＭＳ Ｐゴシック" pitchFamily="50" charset="-128"/>
                <a:ea typeface="ＭＳ Ｐゴシック" pitchFamily="50" charset="-128"/>
              </a:rPr>
              <a:t>Motion Space</a:t>
            </a:r>
            <a:r>
              <a:rPr lang="ja-JP" altLang="en-US" dirty="0" smtClean="0">
                <a:latin typeface="ＭＳ Ｐゴシック" pitchFamily="50" charset="-128"/>
                <a:ea typeface="ＭＳ Ｐゴシック" pitchFamily="50" charset="-128"/>
              </a:rPr>
              <a:t>に頻度を蓄積する．</a:t>
            </a:r>
            <a:endParaRPr kumimoji="1" lang="en-US" altLang="ja-JP" dirty="0" smtClean="0">
              <a:latin typeface="ＭＳ Ｐゴシック" pitchFamily="50" charset="-128"/>
              <a:ea typeface="ＭＳ Ｐゴシック" pitchFamily="50" charset="-128"/>
            </a:endParaRPr>
          </a:p>
        </p:txBody>
      </p:sp>
      <p:sp>
        <p:nvSpPr>
          <p:cNvPr id="49" name="正方形/長方形 48"/>
          <p:cNvSpPr/>
          <p:nvPr/>
        </p:nvSpPr>
        <p:spPr>
          <a:xfrm>
            <a:off x="7893546" y="3284984"/>
            <a:ext cx="288032" cy="2532980"/>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836832" y="294643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2" name="テキスト ボックス 51"/>
          <p:cNvSpPr txBox="1"/>
          <p:nvPr/>
        </p:nvSpPr>
        <p:spPr>
          <a:xfrm>
            <a:off x="7842637" y="5802304"/>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4" name="テキスト ボックス 53"/>
              <p:cNvSpPr txBox="1"/>
              <p:nvPr/>
            </p:nvSpPr>
            <p:spPr>
              <a:xfrm>
                <a:off x="612328" y="4874438"/>
                <a:ext cx="46161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sub>
                      </m:sSub>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612328" y="4874438"/>
                <a:ext cx="461610" cy="381515"/>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54"/>
              <p:cNvSpPr txBox="1"/>
              <p:nvPr/>
            </p:nvSpPr>
            <p:spPr>
              <a:xfrm>
                <a:off x="421140" y="3886336"/>
                <a:ext cx="652798"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acc>
                            <m:accPr>
                              <m:chr m:val="̇"/>
                              <m:ctrlPr>
                                <a:rPr lang="en-US" altLang="ja-JP" i="1" smtClean="0">
                                  <a:latin typeface="Cambria Math"/>
                                </a:rPr>
                              </m:ctrlPr>
                            </m:accPr>
                            <m:e>
                              <m:r>
                                <a:rPr lang="en-US" altLang="ja-JP" b="0" i="1" smtClean="0">
                                  <a:latin typeface="Cambria Math"/>
                                </a:rPr>
                                <m:t>𝑠</m:t>
                              </m:r>
                            </m:e>
                          </m:acc>
                        </m:e>
                        <m:sub>
                          <m:r>
                            <a:rPr lang="en-US" altLang="ja-JP" b="0" i="1" smtClean="0">
                              <a:latin typeface="Cambria Math"/>
                            </a:rPr>
                            <m:t>1,</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421140" y="3886336"/>
                <a:ext cx="652798" cy="381515"/>
              </a:xfrm>
              <a:prstGeom prst="rect">
                <a:avLst/>
              </a:prstGeom>
              <a:blipFill rotWithShape="1">
                <a:blip r:embed="rId3"/>
                <a:stretch>
                  <a:fillRect r="-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1506474" y="5788829"/>
                <a:ext cx="773153"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r>
                            <a:rPr lang="en-US" altLang="ja-JP" b="0" i="1" smtClean="0">
                              <a:latin typeface="Cambria Math"/>
                            </a:rPr>
                            <m:t>+1</m:t>
                          </m:r>
                        </m:sub>
                      </m:sSub>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1506474" y="5788829"/>
                <a:ext cx="773153" cy="38151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629476" y="5788829"/>
                <a:ext cx="55964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r>
                            <a:rPr lang="en-US" altLang="ja-JP" b="0" i="1" smtClean="0">
                              <a:latin typeface="Cambria Math"/>
                            </a:rPr>
                            <m:t>,</m:t>
                          </m:r>
                          <m:r>
                            <a:rPr lang="en-US" altLang="ja-JP" b="0" i="1" smtClean="0">
                              <a:latin typeface="Cambria Math"/>
                            </a:rPr>
                            <m:t>𝑡</m:t>
                          </m:r>
                        </m:sub>
                      </m:sSub>
                    </m:oMath>
                  </m:oMathPara>
                </a14:m>
                <a:endParaRPr lang="ja-JP" altLang="en-US"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629476" y="5788829"/>
                <a:ext cx="559640" cy="381515"/>
              </a:xfrm>
              <a:prstGeom prst="rect">
                <a:avLst/>
              </a:prstGeom>
              <a:blipFill rotWithShape="1">
                <a:blip r:embed="rId5"/>
                <a:stretch>
                  <a:fillRect/>
                </a:stretch>
              </a:blipFill>
            </p:spPr>
            <p:txBody>
              <a:bodyPr/>
              <a:lstStyle/>
              <a:p>
                <a:r>
                  <a:rPr lang="ja-JP" altLang="en-US">
                    <a:noFill/>
                  </a:rPr>
                  <a:t> </a:t>
                </a:r>
              </a:p>
            </p:txBody>
          </p:sp>
        </mc:Fallback>
      </mc:AlternateContent>
      <p:sp>
        <p:nvSpPr>
          <p:cNvPr id="59" name="右矢印 58"/>
          <p:cNvSpPr/>
          <p:nvPr/>
        </p:nvSpPr>
        <p:spPr>
          <a:xfrm>
            <a:off x="4102631" y="4044031"/>
            <a:ext cx="576064"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6" name="表 65"/>
          <p:cNvGraphicFramePr>
            <a:graphicFrameLocks noGrp="1"/>
          </p:cNvGraphicFramePr>
          <p:nvPr>
            <p:extLst>
              <p:ext uri="{D42A27DB-BD31-4B8C-83A1-F6EECF244321}">
                <p14:modId xmlns:p14="http://schemas.microsoft.com/office/powerpoint/2010/main" val="3078535193"/>
              </p:ext>
            </p:extLst>
          </p:nvPr>
        </p:nvGraphicFramePr>
        <p:xfrm>
          <a:off x="4857398" y="3311319"/>
          <a:ext cx="2594920" cy="2500310"/>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solidFill>
                          <a:srgbClr val="FF0000"/>
                        </a:solidFill>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kern="1200" dirty="0">
                        <a:solidFill>
                          <a:schemeClr val="dk1"/>
                        </a:solidFill>
                        <a:latin typeface="+mn-lt"/>
                        <a:ea typeface="+mn-ea"/>
                        <a:cs typeface="+mn-cs"/>
                      </a:endParaRPr>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grpSp>
        <p:nvGrpSpPr>
          <p:cNvPr id="20" name="グループ化 19"/>
          <p:cNvGrpSpPr/>
          <p:nvPr/>
        </p:nvGrpSpPr>
        <p:grpSpPr>
          <a:xfrm>
            <a:off x="4499992" y="2996952"/>
            <a:ext cx="3283834" cy="3156030"/>
            <a:chOff x="398170" y="2914406"/>
            <a:chExt cx="3283834" cy="3156030"/>
          </a:xfrm>
        </p:grpSpPr>
        <p:cxnSp>
          <p:nvCxnSpPr>
            <p:cNvPr id="21" name="直線矢印コネクタ 20"/>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98170" y="2914406"/>
                  <a:ext cx="3574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b="0"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98170" y="2914406"/>
                  <a:ext cx="357406" cy="369332"/>
                </a:xfrm>
                <a:prstGeom prst="rect">
                  <a:avLst/>
                </a:prstGeom>
                <a:blipFill rotWithShape="1">
                  <a:blip r:embed="rId6"/>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235856" y="5701104"/>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235856" y="5701104"/>
                  <a:ext cx="446148" cy="369332"/>
                </a:xfrm>
                <a:prstGeom prst="rect">
                  <a:avLst/>
                </a:prstGeom>
                <a:blipFill rotWithShape="1">
                  <a:blip r:embed="rId7"/>
                  <a:stretch>
                    <a:fillRect b="-1667"/>
                  </a:stretch>
                </a:blipFill>
              </p:spPr>
              <p:txBody>
                <a:bodyPr/>
                <a:lstStyle/>
                <a:p>
                  <a:r>
                    <a:rPr lang="ja-JP" altLang="en-US">
                      <a:noFill/>
                    </a:rPr>
                    <a:t> </a:t>
                  </a:r>
                </a:p>
              </p:txBody>
            </p:sp>
          </mc:Fallback>
        </mc:AlternateContent>
      </p:grpSp>
      <p:grpSp>
        <p:nvGrpSpPr>
          <p:cNvPr id="9" name="グループ化 8"/>
          <p:cNvGrpSpPr/>
          <p:nvPr/>
        </p:nvGrpSpPr>
        <p:grpSpPr>
          <a:xfrm>
            <a:off x="8181578" y="3973251"/>
            <a:ext cx="430887" cy="1085853"/>
            <a:chOff x="8181578" y="3973251"/>
            <a:chExt cx="430887" cy="1085853"/>
          </a:xfrm>
        </p:grpSpPr>
        <p:sp>
          <p:nvSpPr>
            <p:cNvPr id="53" name="テキスト ボックス 5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0"/>
                  <a:stretch>
                    <a:fillRect b="-6557"/>
                  </a:stretch>
                </a:blipFill>
              </p:spPr>
              <p:txBody>
                <a:bodyPr/>
                <a:lstStyle/>
                <a:p>
                  <a:r>
                    <a:rPr lang="ja-JP" altLang="en-US">
                      <a:noFill/>
                    </a:rPr>
                    <a:t> </a:t>
                  </a:r>
                </a:p>
              </p:txBody>
            </p:sp>
          </mc:Fallback>
        </mc:AlternateContent>
      </p:grpSp>
      <p:graphicFrame>
        <p:nvGraphicFramePr>
          <p:cNvPr id="33" name="表 32"/>
          <p:cNvGraphicFramePr>
            <a:graphicFrameLocks noGrp="1"/>
          </p:cNvGraphicFramePr>
          <p:nvPr>
            <p:extLst>
              <p:ext uri="{D42A27DB-BD31-4B8C-83A1-F6EECF244321}">
                <p14:modId xmlns:p14="http://schemas.microsoft.com/office/powerpoint/2010/main" val="3743112950"/>
              </p:ext>
            </p:extLst>
          </p:nvPr>
        </p:nvGraphicFramePr>
        <p:xfrm>
          <a:off x="2165230" y="4304580"/>
          <a:ext cx="1567012" cy="1513386"/>
        </p:xfrm>
        <a:graphic>
          <a:graphicData uri="http://schemas.openxmlformats.org/drawingml/2006/table">
            <a:tbl>
              <a:tblPr firstRow="1" bandRow="1">
                <a:tableStyleId>{5C22544A-7EE6-4342-B048-85BDC9FD1C3A}</a:tableStyleId>
              </a:tblPr>
              <a:tblGrid>
                <a:gridCol w="246792"/>
                <a:gridCol w="264044"/>
                <a:gridCol w="264044"/>
                <a:gridCol w="264044"/>
                <a:gridCol w="264044"/>
                <a:gridCol w="264044"/>
              </a:tblGrid>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2231">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 name="グループ化 15"/>
          <p:cNvGrpSpPr/>
          <p:nvPr/>
        </p:nvGrpSpPr>
        <p:grpSpPr>
          <a:xfrm>
            <a:off x="1112982" y="4978200"/>
            <a:ext cx="1874842" cy="839764"/>
            <a:chOff x="1112982" y="4978200"/>
            <a:chExt cx="1874842" cy="839764"/>
          </a:xfrm>
        </p:grpSpPr>
        <p:grpSp>
          <p:nvGrpSpPr>
            <p:cNvPr id="15" name="グループ化 14"/>
            <p:cNvGrpSpPr/>
            <p:nvPr/>
          </p:nvGrpSpPr>
          <p:grpSpPr>
            <a:xfrm>
              <a:off x="1112982" y="5058539"/>
              <a:ext cx="1811460" cy="759425"/>
              <a:chOff x="5722146" y="603021"/>
              <a:chExt cx="1811460" cy="759425"/>
            </a:xfrm>
          </p:grpSpPr>
          <p:cxnSp>
            <p:nvCxnSpPr>
              <p:cNvPr id="11" name="直線コネクタ 10"/>
              <p:cNvCxnSpPr/>
              <p:nvPr/>
            </p:nvCxnSpPr>
            <p:spPr>
              <a:xfrm>
                <a:off x="5722146" y="603021"/>
                <a:ext cx="1802834"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533606" y="603021"/>
                <a:ext cx="0" cy="75942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円/楕円 41"/>
            <p:cNvSpPr/>
            <p:nvPr/>
          </p:nvSpPr>
          <p:spPr>
            <a:xfrm>
              <a:off x="2843808" y="497820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747539" y="2996952"/>
            <a:ext cx="3291871" cy="3156343"/>
            <a:chOff x="390133" y="2914406"/>
            <a:chExt cx="3291871" cy="3156343"/>
          </a:xfrm>
        </p:grpSpPr>
        <p:cxnSp>
          <p:nvCxnSpPr>
            <p:cNvPr id="6" name="直線矢印コネクタ 5"/>
            <p:cNvCxnSpPr/>
            <p:nvPr/>
          </p:nvCxnSpPr>
          <p:spPr>
            <a:xfrm flipV="1">
              <a:off x="755576" y="2914406"/>
              <a:ext cx="0" cy="2821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755576" y="5722718"/>
              <a:ext cx="28829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90133" y="292661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acc>
                              <m:accPr>
                                <m:chr m:val="̇"/>
                                <m:ctrlPr>
                                  <a:rPr kumimoji="1" lang="en-US" altLang="ja-JP" i="1" smtClean="0">
                                    <a:latin typeface="Cambria Math"/>
                                  </a:rPr>
                                </m:ctrlPr>
                              </m:accPr>
                              <m:e>
                                <m:r>
                                  <a:rPr kumimoji="1" lang="en-US" altLang="ja-JP" b="0" i="1" smtClean="0">
                                    <a:latin typeface="Cambria Math"/>
                                  </a:rPr>
                                  <m:t>𝑠</m:t>
                                </m:r>
                              </m:e>
                            </m:acc>
                          </m:e>
                          <m:sub>
                            <m:r>
                              <a:rPr kumimoji="1" lang="en-US" altLang="ja-JP" b="0" i="1" smtClean="0">
                                <a:latin typeface="Cambria Math"/>
                              </a:rPr>
                              <m:t>1</m:t>
                            </m:r>
                          </m:sub>
                        </m:sSub>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0133" y="2926618"/>
                  <a:ext cx="354965"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3235856" y="5701417"/>
                  <a:ext cx="4461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b="0" i="1" smtClean="0">
                                <a:latin typeface="Cambria Math"/>
                              </a:rPr>
                              <m:t>𝑠</m:t>
                            </m:r>
                          </m:e>
                          <m:sub>
                            <m:r>
                              <a:rPr lang="en-US" altLang="ja-JP" i="1">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235856" y="5701417"/>
                  <a:ext cx="446148" cy="369332"/>
                </a:xfrm>
                <a:prstGeom prst="rect">
                  <a:avLst/>
                </a:prstGeom>
                <a:blipFill rotWithShape="1">
                  <a:blip r:embed="rId12"/>
                  <a:stretch>
                    <a:fillRect b="-1667"/>
                  </a:stretch>
                </a:blipFill>
              </p:spPr>
              <p:txBody>
                <a:bodyPr/>
                <a:lstStyle/>
                <a:p>
                  <a:r>
                    <a:rPr lang="ja-JP" altLang="en-US">
                      <a:noFill/>
                    </a:rPr>
                    <a:t> </a:t>
                  </a:r>
                </a:p>
              </p:txBody>
            </p:sp>
          </mc:Fallback>
        </mc:AlternateContent>
      </p:grpSp>
      <p:graphicFrame>
        <p:nvGraphicFramePr>
          <p:cNvPr id="61" name="表 60"/>
          <p:cNvGraphicFramePr>
            <a:graphicFrameLocks noGrp="1"/>
          </p:cNvGraphicFramePr>
          <p:nvPr>
            <p:extLst>
              <p:ext uri="{D42A27DB-BD31-4B8C-83A1-F6EECF244321}">
                <p14:modId xmlns:p14="http://schemas.microsoft.com/office/powerpoint/2010/main" val="3813852525"/>
              </p:ext>
            </p:extLst>
          </p:nvPr>
        </p:nvGraphicFramePr>
        <p:xfrm>
          <a:off x="1118977" y="3302564"/>
          <a:ext cx="1556952" cy="1500186"/>
        </p:xfrm>
        <a:graphic>
          <a:graphicData uri="http://schemas.openxmlformats.org/drawingml/2006/table">
            <a:tbl>
              <a:tblPr firstRow="1" bandRow="1">
                <a:tableStyleId>{5C22544A-7EE6-4342-B048-85BDC9FD1C3A}</a:tableStyleId>
              </a:tblPr>
              <a:tblGrid>
                <a:gridCol w="259492"/>
                <a:gridCol w="259492"/>
                <a:gridCol w="259492"/>
                <a:gridCol w="259492"/>
                <a:gridCol w="259492"/>
                <a:gridCol w="259492"/>
              </a:tblGrid>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0031">
                <a:tc>
                  <a:txBody>
                    <a:bodyPr/>
                    <a:lstStyle/>
                    <a:p>
                      <a:endParaRPr kumimoji="1" lang="ja-JP" altLang="en-US" sz="700" dirty="0"/>
                    </a:p>
                  </a:txBody>
                  <a:tcPr>
                    <a:lnL w="12700" cap="flat" cmpd="sng" algn="ctr">
                      <a:noFill/>
                      <a:prstDash val="solid"/>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700" dirty="0"/>
                    </a:p>
                  </a:txBody>
                  <a:tcPr>
                    <a:lnL w="12700" cap="flat" cmpd="sng" algn="ctr">
                      <a:solidFill>
                        <a:schemeClr val="accent4">
                          <a:lumMod val="50000"/>
                        </a:schemeClr>
                      </a:solidFill>
                      <a:prstDash val="sysDash"/>
                      <a:round/>
                      <a:headEnd type="none" w="med" len="med"/>
                      <a:tailEnd type="none" w="med" len="med"/>
                    </a:lnL>
                    <a:lnR w="12700" cap="flat" cmpd="sng" algn="ctr">
                      <a:solidFill>
                        <a:schemeClr val="accent4">
                          <a:lumMod val="50000"/>
                        </a:schemeClr>
                      </a:solidFill>
                      <a:prstDash val="sysDash"/>
                      <a:round/>
                      <a:headEnd type="none" w="med" len="med"/>
                      <a:tailEnd type="none" w="med" len="med"/>
                    </a:lnR>
                    <a:lnT w="12700" cap="flat" cmpd="sng" algn="ctr">
                      <a:solidFill>
                        <a:schemeClr val="accent4">
                          <a:lumMod val="50000"/>
                        </a:schemeClr>
                      </a:solidFill>
                      <a:prstDash val="sysDash"/>
                      <a:round/>
                      <a:headEnd type="none" w="med" len="med"/>
                      <a:tailEnd type="none" w="med" len="med"/>
                    </a:lnT>
                    <a:lnB w="12700" cap="flat" cmpd="sng" algn="ctr">
                      <a:solidFill>
                        <a:schemeClr val="accent4">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9" name="グループ化 38"/>
          <p:cNvGrpSpPr/>
          <p:nvPr/>
        </p:nvGrpSpPr>
        <p:grpSpPr>
          <a:xfrm>
            <a:off x="1102504" y="3307678"/>
            <a:ext cx="1549796" cy="2510286"/>
            <a:chOff x="775048" y="3312544"/>
            <a:chExt cx="1549796" cy="2510286"/>
          </a:xfrm>
        </p:grpSpPr>
        <p:grpSp>
          <p:nvGrpSpPr>
            <p:cNvPr id="25" name="グループ化 24"/>
            <p:cNvGrpSpPr/>
            <p:nvPr/>
          </p:nvGrpSpPr>
          <p:grpSpPr>
            <a:xfrm>
              <a:off x="775048" y="4045788"/>
              <a:ext cx="783704" cy="1777042"/>
              <a:chOff x="6837358" y="973860"/>
              <a:chExt cx="783704" cy="1777042"/>
            </a:xfrm>
          </p:grpSpPr>
          <p:cxnSp>
            <p:nvCxnSpPr>
              <p:cNvPr id="18" name="直線コネクタ 17"/>
              <p:cNvCxnSpPr/>
              <p:nvPr/>
            </p:nvCxnSpPr>
            <p:spPr>
              <a:xfrm flipH="1">
                <a:off x="7620173" y="973860"/>
                <a:ext cx="2" cy="1777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837358" y="980728"/>
                <a:ext cx="783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円/楕円 55"/>
            <p:cNvSpPr/>
            <p:nvPr/>
          </p:nvSpPr>
          <p:spPr>
            <a:xfrm>
              <a:off x="781362" y="3312544"/>
              <a:ext cx="1543482" cy="148460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円/楕円 59"/>
          <p:cNvSpPr/>
          <p:nvPr/>
        </p:nvSpPr>
        <p:spPr>
          <a:xfrm>
            <a:off x="2171485" y="4316735"/>
            <a:ext cx="1535503" cy="148360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a:spLocks noChangeAspect="1"/>
          </p:cNvSpPr>
          <p:nvPr/>
        </p:nvSpPr>
        <p:spPr>
          <a:xfrm>
            <a:off x="1836000" y="4005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6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1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1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2440" y="317634"/>
            <a:ext cx="7560840" cy="792088"/>
          </a:xfrm>
        </p:spPr>
        <p:txBody>
          <a:bodyPr>
            <a:noAutofit/>
          </a:bodyPr>
          <a:lstStyle/>
          <a:p>
            <a:r>
              <a:rPr kumimoji="1" lang="ja-JP" altLang="en-US" sz="4800" dirty="0" smtClean="0">
                <a:solidFill>
                  <a:schemeClr val="tx1"/>
                </a:solidFill>
                <a:latin typeface="ＭＳ Ｐゴシック" pitchFamily="50" charset="-128"/>
                <a:ea typeface="ＭＳ Ｐゴシック" pitchFamily="50" charset="-128"/>
              </a:rPr>
              <a:t>知識空間の構成</a:t>
            </a:r>
            <a:endParaRPr kumimoji="1" lang="ja-JP" altLang="en-US" sz="4800" dirty="0">
              <a:solidFill>
                <a:schemeClr val="tx1"/>
              </a:solidFill>
              <a:latin typeface="ＭＳ Ｐゴシック" pitchFamily="50" charset="-128"/>
              <a:ea typeface="ＭＳ Ｐゴシック" pitchFamily="50" charset="-128"/>
            </a:endParaRPr>
          </a:p>
        </p:txBody>
      </p:sp>
      <p:sp>
        <p:nvSpPr>
          <p:cNvPr id="58" name="テキスト ボックス 57"/>
          <p:cNvSpPr txBox="1"/>
          <p:nvPr/>
        </p:nvSpPr>
        <p:spPr>
          <a:xfrm>
            <a:off x="5506972" y="3655297"/>
            <a:ext cx="577402" cy="338554"/>
          </a:xfrm>
          <a:prstGeom prst="rect">
            <a:avLst/>
          </a:prstGeom>
          <a:noFill/>
        </p:spPr>
        <p:txBody>
          <a:bodyPr wrap="none" rtlCol="0">
            <a:spAutoFit/>
          </a:bodyPr>
          <a:lstStyle/>
          <a:p>
            <a:r>
              <a:rPr lang="ja-JP" altLang="en-US" sz="1600" dirty="0" smtClean="0">
                <a:ea typeface="ＭＳ Ｐゴシック" pitchFamily="50" charset="-128"/>
              </a:rPr>
              <a:t>セル</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44" name="テキスト ボックス 143"/>
              <p:cNvSpPr txBox="1"/>
              <p:nvPr/>
            </p:nvSpPr>
            <p:spPr>
              <a:xfrm>
                <a:off x="3083893" y="3861392"/>
                <a:ext cx="4971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𝟐</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44" name="テキスト ボックス 143"/>
              <p:cNvSpPr txBox="1">
                <a:spLocks noRot="1" noChangeAspect="1" noMove="1" noResize="1" noEditPoints="1" noAdjustHandles="1" noChangeArrowheads="1" noChangeShapeType="1" noTextEdit="1"/>
              </p:cNvSpPr>
              <p:nvPr/>
            </p:nvSpPr>
            <p:spPr>
              <a:xfrm>
                <a:off x="3083893" y="3861392"/>
                <a:ext cx="497187" cy="369332"/>
              </a:xfrm>
              <a:prstGeom prst="rect">
                <a:avLst/>
              </a:prstGeom>
              <a:blipFill rotWithShape="1">
                <a:blip r:embed="rId2"/>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09574" y="3721123"/>
                <a:ext cx="4971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𝟑</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09574" y="3721123"/>
                <a:ext cx="497187" cy="369332"/>
              </a:xfrm>
              <a:prstGeom prst="rect">
                <a:avLst/>
              </a:prstGeom>
              <a:blipFill rotWithShape="1">
                <a:blip r:embed="rId3"/>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762742" y="3905789"/>
                <a:ext cx="5052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a:ea typeface="ＭＳ Ｐゴシック" pitchFamily="50" charset="-128"/>
                            </a:rPr>
                          </m:ctrlPr>
                        </m:sSubPr>
                        <m:e>
                          <m:r>
                            <a:rPr kumimoji="1" lang="en-US" altLang="ja-JP" b="1" i="1" smtClean="0">
                              <a:latin typeface="Cambria Math"/>
                              <a:ea typeface="ＭＳ Ｐゴシック" pitchFamily="50" charset="-128"/>
                            </a:rPr>
                            <m:t>𝑺</m:t>
                          </m:r>
                        </m:e>
                        <m:sub>
                          <m:r>
                            <a:rPr kumimoji="1" lang="en-US" altLang="ja-JP" b="1" i="1" smtClean="0">
                              <a:latin typeface="Cambria Math"/>
                              <a:ea typeface="ＭＳ Ｐゴシック" pitchFamily="50" charset="-128"/>
                            </a:rPr>
                            <m:t>𝒏</m:t>
                          </m:r>
                        </m:sub>
                      </m:sSub>
                    </m:oMath>
                  </m:oMathPara>
                </a14:m>
                <a:endParaRPr kumimoji="1" lang="ja-JP" altLang="en-US" b="1" dirty="0">
                  <a:latin typeface="ＭＳ Ｐゴシック" pitchFamily="50" charset="-128"/>
                  <a:ea typeface="ＭＳ Ｐゴシック" pitchFamily="50" charset="-128"/>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762742" y="3905789"/>
                <a:ext cx="505203"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p:cNvSpPr/>
              <p:nvPr/>
            </p:nvSpPr>
            <p:spPr>
              <a:xfrm>
                <a:off x="3554415" y="3977915"/>
                <a:ext cx="4843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a:latin typeface="Cambria Math"/>
                              <a:ea typeface="ＭＳ Ｐゴシック" pitchFamily="50" charset="-128"/>
                            </a:rPr>
                          </m:ctrlPr>
                        </m:sSubPr>
                        <m:e>
                          <m:r>
                            <a:rPr lang="en-US" altLang="ja-JP" b="1" i="1">
                              <a:latin typeface="Cambria Math"/>
                              <a:ea typeface="ＭＳ Ｐゴシック" pitchFamily="50" charset="-128"/>
                            </a:rPr>
                            <m:t>𝑺</m:t>
                          </m:r>
                        </m:e>
                        <m:sub>
                          <m:r>
                            <a:rPr lang="en-US" altLang="ja-JP" b="1" i="1">
                              <a:latin typeface="Cambria Math"/>
                              <a:ea typeface="ＭＳ Ｐゴシック" pitchFamily="50" charset="-128"/>
                            </a:rPr>
                            <m:t>𝟏</m:t>
                          </m:r>
                        </m:sub>
                      </m:sSub>
                    </m:oMath>
                  </m:oMathPara>
                </a14:m>
                <a:endParaRPr lang="ja-JP" altLang="en-US"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3554415" y="3977915"/>
                <a:ext cx="484363" cy="369332"/>
              </a:xfrm>
              <a:prstGeom prst="rect">
                <a:avLst/>
              </a:prstGeom>
              <a:blipFill rotWithShape="1">
                <a:blip r:embed="rId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7" name="コンテンツ プレースホルダー 2"/>
              <p:cNvSpPr txBox="1">
                <a:spLocks/>
              </p:cNvSpPr>
              <p:nvPr/>
            </p:nvSpPr>
            <p:spPr>
              <a:xfrm>
                <a:off x="246855" y="980728"/>
                <a:ext cx="8415607" cy="252028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a:lstStyle>
              <a:p>
                <a:pPr>
                  <a:buFont typeface="Wingdings" pitchFamily="2" charset="2"/>
                  <a:buChar char="n"/>
                </a:pPr>
                <a:r>
                  <a:rPr lang="ja-JP" altLang="en-US" dirty="0" smtClean="0">
                    <a:solidFill>
                      <a:schemeClr val="tx1"/>
                    </a:solidFill>
                    <a:latin typeface="ＭＳ Ｐゴシック" pitchFamily="50" charset="-128"/>
                    <a:ea typeface="ＭＳ Ｐゴシック" pitchFamily="50" charset="-128"/>
                  </a:rPr>
                  <a:t>時間軸</a:t>
                </a:r>
                <a14:m>
                  <m:oMath xmlns:m="http://schemas.openxmlformats.org/officeDocument/2006/math">
                    <m:r>
                      <a:rPr lang="en-US" altLang="ja-JP" i="1">
                        <a:solidFill>
                          <a:schemeClr val="tx1"/>
                        </a:solidFill>
                        <a:latin typeface="Cambria Math"/>
                        <a:ea typeface="ＭＳ Ｐゴシック" pitchFamily="50" charset="-128"/>
                      </a:rPr>
                      <m:t>𝑡</m:t>
                    </m:r>
                  </m:oMath>
                </a14:m>
                <a:r>
                  <a:rPr lang="ja-JP" altLang="en-US" dirty="0" smtClean="0">
                    <a:solidFill>
                      <a:schemeClr val="tx1"/>
                    </a:solidFill>
                    <a:latin typeface="ＭＳ Ｐゴシック" pitchFamily="50" charset="-128"/>
                    <a:ea typeface="ＭＳ Ｐゴシック" pitchFamily="50" charset="-128"/>
                  </a:rPr>
                  <a:t>とロボットの状態軸</a:t>
                </a:r>
                <a14:m>
                  <m:oMath xmlns:m="http://schemas.openxmlformats.org/officeDocument/2006/math">
                    <m:sSub>
                      <m:sSubPr>
                        <m:ctrlPr>
                          <a:rPr lang="en-US" altLang="ja-JP" i="1">
                            <a:solidFill>
                              <a:schemeClr val="tx1"/>
                            </a:solidFill>
                            <a:latin typeface="Cambria Math"/>
                            <a:ea typeface="ＭＳ Ｐゴシック" pitchFamily="50" charset="-128"/>
                          </a:rPr>
                        </m:ctrlPr>
                      </m:sSubPr>
                      <m:e>
                        <m:r>
                          <a:rPr lang="en-US" altLang="ja-JP" i="1">
                            <a:solidFill>
                              <a:schemeClr val="tx1"/>
                            </a:solidFill>
                            <a:latin typeface="Cambria Math"/>
                            <a:ea typeface="ＭＳ Ｐゴシック" pitchFamily="50" charset="-128"/>
                          </a:rPr>
                          <m:t>𝑆</m:t>
                        </m:r>
                      </m:e>
                      <m:sub>
                        <m:r>
                          <a:rPr lang="en-US" altLang="ja-JP" i="1">
                            <a:solidFill>
                              <a:schemeClr val="tx1"/>
                            </a:solidFill>
                            <a:latin typeface="Cambria Math"/>
                            <a:ea typeface="ＭＳ Ｐゴシック" pitchFamily="50" charset="-128"/>
                          </a:rPr>
                          <m:t>1</m:t>
                        </m:r>
                      </m:sub>
                    </m:sSub>
                    <m:r>
                      <a:rPr lang="en-US" altLang="ja-JP" i="1">
                        <a:solidFill>
                          <a:schemeClr val="tx1"/>
                        </a:solidFill>
                        <a:latin typeface="Cambria Math"/>
                        <a:ea typeface="ＭＳ Ｐゴシック" pitchFamily="50" charset="-128"/>
                      </a:rPr>
                      <m:t>,</m:t>
                    </m:r>
                    <m:sSub>
                      <m:sSubPr>
                        <m:ctrlPr>
                          <a:rPr lang="en-US" altLang="ja-JP" i="1">
                            <a:solidFill>
                              <a:schemeClr val="tx1"/>
                            </a:solidFill>
                            <a:latin typeface="Cambria Math"/>
                            <a:ea typeface="ＭＳ Ｐゴシック" pitchFamily="50" charset="-128"/>
                          </a:rPr>
                        </m:ctrlPr>
                      </m:sSubPr>
                      <m:e>
                        <m:r>
                          <a:rPr lang="en-US" altLang="ja-JP" i="1">
                            <a:solidFill>
                              <a:schemeClr val="tx1"/>
                            </a:solidFill>
                            <a:latin typeface="Cambria Math"/>
                            <a:ea typeface="ＭＳ Ｐゴシック" pitchFamily="50" charset="-128"/>
                          </a:rPr>
                          <m:t>𝑆</m:t>
                        </m:r>
                      </m:e>
                      <m:sub>
                        <m:r>
                          <a:rPr lang="en-US" altLang="ja-JP" i="1">
                            <a:solidFill>
                              <a:schemeClr val="tx1"/>
                            </a:solidFill>
                            <a:latin typeface="Cambria Math"/>
                            <a:ea typeface="ＭＳ Ｐゴシック" pitchFamily="50" charset="-128"/>
                          </a:rPr>
                          <m:t>2</m:t>
                        </m:r>
                      </m:sub>
                    </m:sSub>
                    <m:r>
                      <a:rPr lang="en-US" altLang="ja-JP" i="1">
                        <a:solidFill>
                          <a:schemeClr val="tx1"/>
                        </a:solidFill>
                        <a:latin typeface="Cambria Math"/>
                        <a:ea typeface="ＭＳ Ｐゴシック" pitchFamily="50" charset="-128"/>
                      </a:rPr>
                      <m:t>,</m:t>
                    </m:r>
                    <m:r>
                      <a:rPr lang="en-US" altLang="ja-JP" i="1">
                        <a:solidFill>
                          <a:schemeClr val="tx1"/>
                        </a:solidFill>
                        <a:latin typeface="Cambria Math"/>
                        <a:ea typeface="Cambria Math"/>
                      </a:rPr>
                      <m:t>⋯,</m:t>
                    </m:r>
                    <m:sSub>
                      <m:sSubPr>
                        <m:ctrlPr>
                          <a:rPr lang="en-US" altLang="ja-JP" i="1">
                            <a:solidFill>
                              <a:schemeClr val="tx1"/>
                            </a:solidFill>
                            <a:latin typeface="Cambria Math"/>
                            <a:ea typeface="Cambria Math"/>
                          </a:rPr>
                        </m:ctrlPr>
                      </m:sSubPr>
                      <m:e>
                        <m:r>
                          <a:rPr lang="en-US" altLang="ja-JP" i="1">
                            <a:solidFill>
                              <a:schemeClr val="tx1"/>
                            </a:solidFill>
                            <a:latin typeface="Cambria Math"/>
                            <a:ea typeface="Cambria Math"/>
                          </a:rPr>
                          <m:t>𝑆</m:t>
                        </m:r>
                      </m:e>
                      <m:sub>
                        <m:r>
                          <a:rPr lang="en-US" altLang="ja-JP" i="1">
                            <a:solidFill>
                              <a:schemeClr val="tx1"/>
                            </a:solidFill>
                            <a:latin typeface="Cambria Math"/>
                            <a:ea typeface="Cambria Math"/>
                          </a:rPr>
                          <m:t>𝑛</m:t>
                        </m:r>
                      </m:sub>
                    </m:sSub>
                  </m:oMath>
                </a14:m>
                <a:r>
                  <a:rPr lang="ja-JP" altLang="en-US" dirty="0" smtClean="0">
                    <a:solidFill>
                      <a:schemeClr val="tx1"/>
                    </a:solidFill>
                    <a:latin typeface="ＭＳ Ｐゴシック" pitchFamily="50" charset="-128"/>
                    <a:ea typeface="ＭＳ Ｐゴシック" pitchFamily="50" charset="-128"/>
                  </a:rPr>
                  <a:t>，</a:t>
                </a:r>
                <a:r>
                  <a:rPr lang="ja-JP" altLang="en-US" dirty="0">
                    <a:solidFill>
                      <a:schemeClr val="tx1"/>
                    </a:solidFill>
                    <a:latin typeface="ＭＳ Ｐゴシック" pitchFamily="50" charset="-128"/>
                    <a:ea typeface="ＭＳ Ｐゴシック" pitchFamily="50" charset="-128"/>
                  </a:rPr>
                  <a:t>選択頻度</a:t>
                </a:r>
                <a:r>
                  <a:rPr lang="ja-JP" altLang="en-US" dirty="0" smtClean="0">
                    <a:solidFill>
                      <a:schemeClr val="tx1"/>
                    </a:solidFill>
                    <a:latin typeface="ＭＳ Ｐゴシック" pitchFamily="50" charset="-128"/>
                    <a:ea typeface="ＭＳ Ｐゴシック" pitchFamily="50" charset="-128"/>
                  </a:rPr>
                  <a:t>で構成</a:t>
                </a:r>
                <a:endParaRPr lang="en-US" altLang="ja-JP" dirty="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時間 ： 知識空間に入力・出力される動作の</a:t>
                </a:r>
                <a:r>
                  <a:rPr lang="ja-JP" altLang="en-US" sz="2200" dirty="0">
                    <a:solidFill>
                      <a:schemeClr val="tx1"/>
                    </a:solidFill>
                    <a:latin typeface="ＭＳ Ｐゴシック" pitchFamily="50" charset="-128"/>
                    <a:ea typeface="ＭＳ Ｐゴシック" pitchFamily="50" charset="-128"/>
                  </a:rPr>
                  <a:t>時間</a:t>
                </a:r>
                <a:endParaRPr lang="en-US" altLang="ja-JP" sz="2200" dirty="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ロボットの状態 ： ロボットに搭載されるセンサ等が取得</a:t>
                </a:r>
                <a:r>
                  <a:rPr lang="ja-JP" altLang="en-US" sz="2200" dirty="0">
                    <a:solidFill>
                      <a:schemeClr val="tx1"/>
                    </a:solidFill>
                    <a:latin typeface="ＭＳ Ｐゴシック" pitchFamily="50" charset="-128"/>
                    <a:ea typeface="ＭＳ Ｐゴシック" pitchFamily="50" charset="-128"/>
                  </a:rPr>
                  <a:t>した</a:t>
                </a:r>
                <a:r>
                  <a:rPr lang="ja-JP" altLang="en-US" sz="2200" dirty="0" smtClean="0">
                    <a:solidFill>
                      <a:schemeClr val="tx1"/>
                    </a:solidFill>
                    <a:latin typeface="ＭＳ Ｐゴシック" pitchFamily="50" charset="-128"/>
                    <a:ea typeface="ＭＳ Ｐゴシック" pitchFamily="50" charset="-128"/>
                  </a:rPr>
                  <a:t>値</a:t>
                </a:r>
                <a:endParaRPr lang="en-US" altLang="ja-JP" sz="2200" dirty="0" smtClean="0">
                  <a:solidFill>
                    <a:schemeClr val="tx1"/>
                  </a:solidFill>
                  <a:latin typeface="ＭＳ Ｐゴシック" pitchFamily="50" charset="-128"/>
                  <a:ea typeface="ＭＳ Ｐゴシック" pitchFamily="50" charset="-128"/>
                </a:endParaRPr>
              </a:p>
              <a:p>
                <a:r>
                  <a:rPr lang="ja-JP" altLang="en-US" sz="2200" dirty="0" smtClean="0">
                    <a:solidFill>
                      <a:schemeClr val="tx1"/>
                    </a:solidFill>
                    <a:latin typeface="ＭＳ Ｐゴシック" pitchFamily="50" charset="-128"/>
                    <a:ea typeface="ＭＳ Ｐゴシック" pitchFamily="50" charset="-128"/>
                  </a:rPr>
                  <a:t>セル ： 時間とロボットの状態値の範囲で構成</a:t>
                </a:r>
                <a:endParaRPr lang="en-US" altLang="ja-JP" sz="2200" dirty="0" smtClean="0">
                  <a:solidFill>
                    <a:schemeClr val="tx1"/>
                  </a:solidFill>
                  <a:latin typeface="ＭＳ Ｐゴシック" pitchFamily="50" charset="-128"/>
                  <a:ea typeface="ＭＳ Ｐゴシック" pitchFamily="50" charset="-128"/>
                </a:endParaRPr>
              </a:p>
              <a:p>
                <a:r>
                  <a:rPr lang="ja-JP" altLang="en-US" sz="2200" dirty="0">
                    <a:solidFill>
                      <a:schemeClr val="tx1"/>
                    </a:solidFill>
                    <a:latin typeface="ＭＳ Ｐゴシック" pitchFamily="50" charset="-128"/>
                    <a:ea typeface="ＭＳ Ｐゴシック" pitchFamily="50" charset="-128"/>
                  </a:rPr>
                  <a:t>選択</a:t>
                </a:r>
                <a:r>
                  <a:rPr lang="ja-JP" altLang="en-US" sz="2200" dirty="0" smtClean="0">
                    <a:solidFill>
                      <a:schemeClr val="tx1"/>
                    </a:solidFill>
                    <a:latin typeface="ＭＳ Ｐゴシック" pitchFamily="50" charset="-128"/>
                    <a:ea typeface="ＭＳ Ｐゴシック" pitchFamily="50" charset="-128"/>
                  </a:rPr>
                  <a:t>頻度 ： 教示動作の状態（座標）を含むセルを中心に与え，</a:t>
                </a:r>
                <a:endParaRPr lang="en-US" altLang="ja-JP" sz="2200" dirty="0" smtClean="0">
                  <a:solidFill>
                    <a:schemeClr val="tx1"/>
                  </a:solidFill>
                  <a:latin typeface="ＭＳ Ｐゴシック" pitchFamily="50" charset="-128"/>
                  <a:ea typeface="ＭＳ Ｐゴシック" pitchFamily="50" charset="-128"/>
                </a:endParaRPr>
              </a:p>
              <a:p>
                <a:pPr marL="0" indent="0">
                  <a:buNone/>
                </a:pPr>
                <a:r>
                  <a:rPr lang="ja-JP" altLang="en-US" sz="2200" dirty="0" smtClean="0">
                    <a:solidFill>
                      <a:schemeClr val="tx1"/>
                    </a:solidFill>
                    <a:latin typeface="ＭＳ Ｐゴシック" pitchFamily="50" charset="-128"/>
                    <a:ea typeface="ＭＳ Ｐゴシック" pitchFamily="50" charset="-128"/>
                  </a:rPr>
                  <a:t>　　　　　　　　　動作生成時の次状態計算に用いる</a:t>
                </a:r>
                <a:endParaRPr lang="en-US" altLang="ja-JP" sz="2200" dirty="0">
                  <a:solidFill>
                    <a:schemeClr val="tx1"/>
                  </a:solidFill>
                  <a:latin typeface="ＭＳ Ｐゴシック" pitchFamily="50" charset="-128"/>
                  <a:ea typeface="ＭＳ Ｐゴシック" pitchFamily="50" charset="-128"/>
                </a:endParaRPr>
              </a:p>
            </p:txBody>
          </p:sp>
        </mc:Choice>
        <mc:Fallback xmlns="">
          <p:sp>
            <p:nvSpPr>
              <p:cNvPr id="167" name="コンテンツ プレースホルダー 2"/>
              <p:cNvSpPr txBox="1">
                <a:spLocks noRot="1" noChangeAspect="1" noMove="1" noResize="1" noEditPoints="1" noAdjustHandles="1" noChangeArrowheads="1" noChangeShapeType="1" noTextEdit="1"/>
              </p:cNvSpPr>
              <p:nvPr/>
            </p:nvSpPr>
            <p:spPr>
              <a:xfrm>
                <a:off x="246855" y="980728"/>
                <a:ext cx="8415607" cy="2520280"/>
              </a:xfrm>
              <a:prstGeom prst="rect">
                <a:avLst/>
              </a:prstGeom>
              <a:blipFill rotWithShape="1">
                <a:blip r:embed="rId6"/>
                <a:stretch>
                  <a:fillRect l="-941" t="-1695" b="-3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465215" y="6073847"/>
                <a:ext cx="439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465215" y="6073847"/>
                <a:ext cx="439543" cy="369332"/>
              </a:xfrm>
              <a:prstGeom prst="rect">
                <a:avLst/>
              </a:prstGeom>
              <a:blipFill rotWithShape="1">
                <a:blip r:embed="rId7"/>
                <a:stretch>
                  <a:fillRect/>
                </a:stretch>
              </a:blipFill>
            </p:spPr>
            <p:txBody>
              <a:bodyPr/>
              <a:lstStyle/>
              <a:p>
                <a:r>
                  <a:rPr lang="ja-JP" altLang="en-US">
                    <a:noFill/>
                  </a:rPr>
                  <a:t> </a:t>
                </a:r>
              </a:p>
            </p:txBody>
          </p:sp>
        </mc:Fallback>
      </mc:AlternateContent>
      <p:grpSp>
        <p:nvGrpSpPr>
          <p:cNvPr id="40" name="グループ化 39"/>
          <p:cNvGrpSpPr/>
          <p:nvPr/>
        </p:nvGrpSpPr>
        <p:grpSpPr>
          <a:xfrm>
            <a:off x="373841" y="3949684"/>
            <a:ext cx="7515417" cy="2656852"/>
            <a:chOff x="1362253" y="3564534"/>
            <a:chExt cx="6768753" cy="2656852"/>
          </a:xfrm>
        </p:grpSpPr>
        <p:grpSp>
          <p:nvGrpSpPr>
            <p:cNvPr id="57" name="グループ化 56"/>
            <p:cNvGrpSpPr/>
            <p:nvPr/>
          </p:nvGrpSpPr>
          <p:grpSpPr>
            <a:xfrm>
              <a:off x="1362253" y="3564534"/>
              <a:ext cx="6768753" cy="2163426"/>
              <a:chOff x="1331640" y="3930936"/>
              <a:chExt cx="6768753" cy="2163426"/>
            </a:xfrm>
          </p:grpSpPr>
          <p:grpSp>
            <p:nvGrpSpPr>
              <p:cNvPr id="50" name="グループ化 49"/>
              <p:cNvGrpSpPr/>
              <p:nvPr/>
            </p:nvGrpSpPr>
            <p:grpSpPr>
              <a:xfrm>
                <a:off x="1331640" y="4016960"/>
                <a:ext cx="6768753" cy="2077402"/>
                <a:chOff x="1331640" y="4016960"/>
                <a:chExt cx="6768753" cy="2077402"/>
              </a:xfrm>
            </p:grpSpPr>
            <p:grpSp>
              <p:nvGrpSpPr>
                <p:cNvPr id="47" name="グループ化 46"/>
                <p:cNvGrpSpPr/>
                <p:nvPr/>
              </p:nvGrpSpPr>
              <p:grpSpPr>
                <a:xfrm>
                  <a:off x="1331640" y="4016960"/>
                  <a:ext cx="6768753" cy="2077402"/>
                  <a:chOff x="1331640" y="4016960"/>
                  <a:chExt cx="6768753" cy="2077402"/>
                </a:xfrm>
              </p:grpSpPr>
              <p:grpSp>
                <p:nvGrpSpPr>
                  <p:cNvPr id="88" name="グループ化 87"/>
                  <p:cNvGrpSpPr/>
                  <p:nvPr/>
                </p:nvGrpSpPr>
                <p:grpSpPr>
                  <a:xfrm>
                    <a:off x="1331640" y="4016960"/>
                    <a:ext cx="6768753" cy="2077402"/>
                    <a:chOff x="2130293" y="2348882"/>
                    <a:chExt cx="5143425" cy="3118664"/>
                  </a:xfrm>
                </p:grpSpPr>
                <p:grpSp>
                  <p:nvGrpSpPr>
                    <p:cNvPr id="89" name="グループ化 88"/>
                    <p:cNvGrpSpPr/>
                    <p:nvPr/>
                  </p:nvGrpSpPr>
                  <p:grpSpPr>
                    <a:xfrm>
                      <a:off x="2500044" y="3045192"/>
                      <a:ext cx="4773674" cy="2405125"/>
                      <a:chOff x="2500044" y="3045192"/>
                      <a:chExt cx="4773674" cy="2405125"/>
                    </a:xfrm>
                  </p:grpSpPr>
                  <p:grpSp>
                    <p:nvGrpSpPr>
                      <p:cNvPr id="100" name="グループ化 99"/>
                      <p:cNvGrpSpPr/>
                      <p:nvPr/>
                    </p:nvGrpSpPr>
                    <p:grpSpPr>
                      <a:xfrm>
                        <a:off x="2500044" y="3045192"/>
                        <a:ext cx="4773674" cy="2405125"/>
                        <a:chOff x="971600" y="3781106"/>
                        <a:chExt cx="4773674" cy="2405125"/>
                      </a:xfrm>
                    </p:grpSpPr>
                    <p:cxnSp>
                      <p:nvCxnSpPr>
                        <p:cNvPr id="119" name="直線矢印コネクタ 118"/>
                        <p:cNvCxnSpPr/>
                        <p:nvPr/>
                      </p:nvCxnSpPr>
                      <p:spPr>
                        <a:xfrm>
                          <a:off x="1495417" y="5517232"/>
                          <a:ext cx="3253424" cy="4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971600" y="3781109"/>
                          <a:ext cx="1999981" cy="23675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1259632" y="3781107"/>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1547664" y="378110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1763688"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2051720" y="3801495"/>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2339752" y="380149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262778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V="1">
                          <a:off x="2898609"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3227216" y="3781108"/>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V="1">
                          <a:off x="3745293" y="3809090"/>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3447754" y="3818716"/>
                          <a:ext cx="1999981" cy="236751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1665943" y="531372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a:off x="1863578" y="508518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2071481" y="4869160"/>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2259622" y="4653136"/>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2432879" y="4437112"/>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2627784" y="4221088"/>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2792946" y="400506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1" name="直線矢印コネクタ 100"/>
                      <p:cNvCxnSpPr/>
                      <p:nvPr/>
                    </p:nvCxnSpPr>
                    <p:spPr>
                      <a:xfrm>
                        <a:off x="2870561" y="4958319"/>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2710306" y="5146854"/>
                        <a:ext cx="2952328" cy="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0" name="直線矢印コネクタ 89"/>
                    <p:cNvCxnSpPr/>
                    <p:nvPr/>
                  </p:nvCxnSpPr>
                  <p:spPr>
                    <a:xfrm flipV="1">
                      <a:off x="2758681" y="2544350"/>
                      <a:ext cx="1215752" cy="2856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2903456" y="2348882"/>
                      <a:ext cx="628460" cy="3118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flipV="1">
                      <a:off x="2130293" y="2603576"/>
                      <a:ext cx="1164384" cy="2793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テキスト ボックス 43"/>
                      <p:cNvSpPr txBox="1"/>
                      <p:nvPr/>
                    </p:nvSpPr>
                    <p:spPr>
                      <a:xfrm rot="155518">
                        <a:off x="2056772" y="4140424"/>
                        <a:ext cx="6862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4000" i="1" smtClean="0">
                                  <a:latin typeface="Cambria Math"/>
                                </a:rPr>
                                <m:t>⋯</m:t>
                              </m:r>
                            </m:oMath>
                          </m:oMathPara>
                        </a14:m>
                        <a:endParaRPr kumimoji="1" lang="ja-JP" altLang="en-US" sz="40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rot="155518">
                        <a:off x="2056772" y="4140424"/>
                        <a:ext cx="686243" cy="707886"/>
                      </a:xfrm>
                      <a:prstGeom prst="rect">
                        <a:avLst/>
                      </a:prstGeom>
                      <a:blipFill rotWithShape="1">
                        <a:blip r:embed="rId5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9" name="テキスト ボックス 48"/>
                    <p:cNvSpPr txBox="1"/>
                    <p:nvPr/>
                  </p:nvSpPr>
                  <p:spPr>
                    <a:xfrm>
                      <a:off x="6222510" y="5654184"/>
                      <a:ext cx="869341" cy="338554"/>
                    </a:xfrm>
                    <a:prstGeom prst="rect">
                      <a:avLst/>
                    </a:prstGeom>
                    <a:noFill/>
                  </p:spPr>
                  <p:txBody>
                    <a:bodyPr wrap="none" rtlCol="0">
                      <a:spAutoFit/>
                    </a:bodyPr>
                    <a:lstStyle/>
                    <a:p>
                      <a14:m>
                        <m:oMath xmlns:m="http://schemas.openxmlformats.org/officeDocument/2006/math">
                          <m:r>
                            <a:rPr lang="en-US" altLang="ja-JP" sz="1600" i="1">
                              <a:latin typeface="Cambria Math"/>
                            </a:rPr>
                            <m:t>𝑡</m:t>
                          </m:r>
                        </m:oMath>
                      </a14:m>
                      <a:r>
                        <a:rPr kumimoji="1" lang="en-US" altLang="ja-JP" sz="1600" b="0" dirty="0" smtClean="0">
                          <a:latin typeface="ＭＳ Ｐゴシック" pitchFamily="50" charset="-128"/>
                          <a:ea typeface="ＭＳ Ｐゴシック" pitchFamily="50" charset="-128"/>
                        </a:rPr>
                        <a:t> (</a:t>
                      </a:r>
                      <a:r>
                        <a:rPr kumimoji="1" lang="ja-JP" altLang="en-US" sz="1600" b="0" dirty="0" smtClean="0">
                          <a:latin typeface="ＭＳ Ｐゴシック" pitchFamily="50" charset="-128"/>
                          <a:ea typeface="ＭＳ Ｐゴシック" pitchFamily="50" charset="-128"/>
                        </a:rPr>
                        <a:t>時間</a:t>
                      </a:r>
                      <a:r>
                        <a:rPr kumimoji="1" lang="en-US" altLang="ja-JP" sz="1600" b="0" dirty="0" smtClean="0">
                          <a:latin typeface="ＭＳ Ｐゴシック" pitchFamily="50" charset="-128"/>
                          <a:ea typeface="ＭＳ Ｐゴシック" pitchFamily="50" charset="-128"/>
                        </a:rPr>
                        <a:t>)</a:t>
                      </a:r>
                      <a:endParaRPr kumimoji="1" lang="en-US" altLang="ja-JP" b="0" dirty="0" smtClean="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6222510" y="5654184"/>
                      <a:ext cx="869341" cy="338554"/>
                    </a:xfrm>
                    <a:prstGeom prst="rect">
                      <a:avLst/>
                    </a:prstGeom>
                    <a:blipFill rotWithShape="1">
                      <a:blip r:embed="rId54"/>
                      <a:stretch>
                        <a:fillRect t="-7273" b="-21818"/>
                      </a:stretch>
                    </a:blipFill>
                  </p:spPr>
                  <p:txBody>
                    <a:bodyPr/>
                    <a:lstStyle/>
                    <a:p>
                      <a:r>
                        <a:rPr lang="ja-JP" altLang="en-US">
                          <a:noFill/>
                        </a:rPr>
                        <a:t> </a:t>
                      </a:r>
                    </a:p>
                  </p:txBody>
                </p:sp>
              </mc:Fallback>
            </mc:AlternateContent>
          </p:grpSp>
          <p:sp>
            <p:nvSpPr>
              <p:cNvPr id="51" name="平行四辺形 50"/>
              <p:cNvSpPr/>
              <p:nvPr/>
            </p:nvSpPr>
            <p:spPr>
              <a:xfrm>
                <a:off x="5794601" y="4627549"/>
                <a:ext cx="568409" cy="143898"/>
              </a:xfrm>
              <a:prstGeom prst="parallelogram">
                <a:avLst>
                  <a:gd name="adj" fmla="val 1053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endCxn id="51" idx="1"/>
              </p:cNvCxnSpPr>
              <p:nvPr/>
            </p:nvCxnSpPr>
            <p:spPr>
              <a:xfrm flipH="1">
                <a:off x="6154634" y="3930936"/>
                <a:ext cx="48852" cy="696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1396865" y="5657465"/>
              <a:ext cx="2658727" cy="563921"/>
              <a:chOff x="1396865" y="5657465"/>
              <a:chExt cx="2658727" cy="563921"/>
            </a:xfrm>
          </p:grpSpPr>
          <p:grpSp>
            <p:nvGrpSpPr>
              <p:cNvPr id="15" name="グループ化 14"/>
              <p:cNvGrpSpPr/>
              <p:nvPr/>
            </p:nvGrpSpPr>
            <p:grpSpPr>
              <a:xfrm>
                <a:off x="1396865" y="5657465"/>
                <a:ext cx="880509" cy="557784"/>
                <a:chOff x="1396865" y="5657465"/>
                <a:chExt cx="880509" cy="557784"/>
              </a:xfrm>
            </p:grpSpPr>
            <mc:AlternateContent xmlns:mc="http://schemas.openxmlformats.org/markup-compatibility/2006" xmlns:a14="http://schemas.microsoft.com/office/drawing/2010/main">
              <mc:Choice Requires="a14">
                <p:sp>
                  <p:nvSpPr>
                    <p:cNvPr id="52" name="テキスト ボックス 51"/>
                    <p:cNvSpPr txBox="1"/>
                    <p:nvPr/>
                  </p:nvSpPr>
                  <p:spPr>
                    <a:xfrm>
                      <a:off x="1396865" y="5876695"/>
                      <a:ext cx="7596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𝑡</m:t>
                            </m:r>
                            <m:r>
                              <a:rPr kumimoji="1" lang="en-US" altLang="ja-JP" sz="1600" b="0" i="1" smtClean="0">
                                <a:latin typeface="Cambria Math"/>
                              </a:rPr>
                              <m:t>=</m:t>
                            </m:r>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1</m:t>
                                </m:r>
                              </m:sub>
                            </m:sSub>
                          </m:oMath>
                        </m:oMathPara>
                      </a14:m>
                      <a:endParaRPr kumimoji="1" lang="en-US" altLang="ja-JP" sz="1600" b="0" dirty="0" smtClean="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1396865" y="5876695"/>
                      <a:ext cx="759695" cy="338554"/>
                    </a:xfrm>
                    <a:prstGeom prst="rect">
                      <a:avLst/>
                    </a:prstGeom>
                    <a:blipFill rotWithShape="1">
                      <a:blip r:embed="rId34"/>
                      <a:stretch>
                        <a:fillRect/>
                      </a:stretch>
                    </a:blipFill>
                  </p:spPr>
                  <p:txBody>
                    <a:bodyPr/>
                    <a:lstStyle/>
                    <a:p>
                      <a:r>
                        <a:rPr lang="ja-JP" altLang="en-US">
                          <a:noFill/>
                        </a:rPr>
                        <a:t> </a:t>
                      </a:r>
                    </a:p>
                  </p:txBody>
                </p:sp>
              </mc:Fallback>
            </mc:AlternateContent>
            <p:cxnSp>
              <p:nvCxnSpPr>
                <p:cNvPr id="5" name="直線矢印コネクタ 4"/>
                <p:cNvCxnSpPr/>
                <p:nvPr/>
              </p:nvCxnSpPr>
              <p:spPr>
                <a:xfrm>
                  <a:off x="1891039" y="5657465"/>
                  <a:ext cx="386335" cy="187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751162" y="5676181"/>
                  <a:ext cx="310887" cy="310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2165186" y="5676181"/>
                <a:ext cx="441761" cy="545205"/>
                <a:chOff x="1813094" y="5634846"/>
                <a:chExt cx="441761" cy="545205"/>
              </a:xfrm>
            </p:grpSpPr>
            <mc:AlternateContent xmlns:mc="http://schemas.openxmlformats.org/markup-compatibility/2006" xmlns:a14="http://schemas.microsoft.com/office/drawing/2010/main">
              <mc:Choice Requires="a14">
                <p:sp>
                  <p:nvSpPr>
                    <p:cNvPr id="64" name="テキスト ボックス 63"/>
                    <p:cNvSpPr txBox="1"/>
                    <p:nvPr/>
                  </p:nvSpPr>
                  <p:spPr>
                    <a:xfrm>
                      <a:off x="1813094" y="5841497"/>
                      <a:ext cx="4097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2</m:t>
                                </m:r>
                              </m:sub>
                            </m:sSub>
                          </m:oMath>
                        </m:oMathPara>
                      </a14:m>
                      <a:endParaRPr kumimoji="1" lang="en-US" altLang="ja-JP" sz="1600" b="0" dirty="0" smtClean="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1813094" y="5841497"/>
                      <a:ext cx="409791" cy="338554"/>
                    </a:xfrm>
                    <a:prstGeom prst="rect">
                      <a:avLst/>
                    </a:prstGeom>
                    <a:blipFill rotWithShape="1">
                      <a:blip r:embed="rId35"/>
                      <a:stretch>
                        <a:fillRect/>
                      </a:stretch>
                    </a:blipFill>
                  </p:spPr>
                  <p:txBody>
                    <a:bodyPr/>
                    <a:lstStyle/>
                    <a:p>
                      <a:r>
                        <a:rPr lang="ja-JP" altLang="en-US">
                          <a:noFill/>
                        </a:rPr>
                        <a:t> </a:t>
                      </a:r>
                    </a:p>
                  </p:txBody>
                </p:sp>
              </mc:Fallback>
            </mc:AlternateContent>
            <p:cxnSp>
              <p:nvCxnSpPr>
                <p:cNvPr id="65" name="直線矢印コネクタ 64"/>
                <p:cNvCxnSpPr/>
                <p:nvPr/>
              </p:nvCxnSpPr>
              <p:spPr>
                <a:xfrm>
                  <a:off x="1908029" y="5634846"/>
                  <a:ext cx="346826" cy="152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037425" y="5641168"/>
                  <a:ext cx="52643" cy="278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グループ化 75"/>
              <p:cNvGrpSpPr/>
              <p:nvPr/>
            </p:nvGrpSpPr>
            <p:grpSpPr>
              <a:xfrm>
                <a:off x="2549628" y="5701475"/>
                <a:ext cx="409791" cy="519325"/>
                <a:chOff x="1856226" y="5634846"/>
                <a:chExt cx="409791" cy="519325"/>
              </a:xfrm>
            </p:grpSpPr>
            <mc:AlternateContent xmlns:mc="http://schemas.openxmlformats.org/markup-compatibility/2006" xmlns:a14="http://schemas.microsoft.com/office/drawing/2010/main">
              <mc:Choice Requires="a14">
                <p:sp>
                  <p:nvSpPr>
                    <p:cNvPr id="77" name="テキスト ボックス 76"/>
                    <p:cNvSpPr txBox="1"/>
                    <p:nvPr/>
                  </p:nvSpPr>
                  <p:spPr>
                    <a:xfrm>
                      <a:off x="1856226" y="5815617"/>
                      <a:ext cx="40979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3</m:t>
                                </m:r>
                              </m:sub>
                            </m:sSub>
                          </m:oMath>
                        </m:oMathPara>
                      </a14:m>
                      <a:endParaRPr kumimoji="1" lang="en-US" altLang="ja-JP" sz="1600" b="0" dirty="0" smtClean="0"/>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1856226" y="5815617"/>
                      <a:ext cx="409791" cy="338554"/>
                    </a:xfrm>
                    <a:prstGeom prst="rect">
                      <a:avLst/>
                    </a:prstGeom>
                    <a:blipFill rotWithShape="1">
                      <a:blip r:embed="rId36"/>
                      <a:stretch>
                        <a:fillRect/>
                      </a:stretch>
                    </a:blipFill>
                  </p:spPr>
                  <p:txBody>
                    <a:bodyPr/>
                    <a:lstStyle/>
                    <a:p>
                      <a:r>
                        <a:rPr lang="ja-JP" altLang="en-US">
                          <a:noFill/>
                        </a:rPr>
                        <a:t> </a:t>
                      </a:r>
                    </a:p>
                  </p:txBody>
                </p:sp>
              </mc:Fallback>
            </mc:AlternateContent>
            <p:cxnSp>
              <p:nvCxnSpPr>
                <p:cNvPr id="78" name="直線矢印コネクタ 77"/>
                <p:cNvCxnSpPr/>
                <p:nvPr/>
              </p:nvCxnSpPr>
              <p:spPr>
                <a:xfrm>
                  <a:off x="1908029" y="5634846"/>
                  <a:ext cx="314297" cy="5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2037425" y="5641168"/>
                  <a:ext cx="52643" cy="278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a:off x="3632015" y="5699446"/>
                <a:ext cx="423577" cy="510697"/>
                <a:chOff x="1838906" y="5634847"/>
                <a:chExt cx="423577" cy="510697"/>
              </a:xfrm>
            </p:grpSpPr>
            <mc:AlternateContent xmlns:mc="http://schemas.openxmlformats.org/markup-compatibility/2006" xmlns:a14="http://schemas.microsoft.com/office/drawing/2010/main">
              <mc:Choice Requires="a14">
                <p:sp>
                  <p:nvSpPr>
                    <p:cNvPr id="83" name="テキスト ボックス 82"/>
                    <p:cNvSpPr txBox="1"/>
                    <p:nvPr/>
                  </p:nvSpPr>
                  <p:spPr>
                    <a:xfrm>
                      <a:off x="1838906" y="5806990"/>
                      <a:ext cx="42357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r>
                                  <a:rPr kumimoji="1" lang="en-US" altLang="ja-JP" sz="1600" b="0" i="1" smtClean="0">
                                    <a:latin typeface="Cambria Math"/>
                                  </a:rPr>
                                  <m:t>𝑡</m:t>
                                </m:r>
                              </m:e>
                              <m:sub>
                                <m:r>
                                  <a:rPr kumimoji="1" lang="en-US" altLang="ja-JP" sz="1600" b="0" i="1" smtClean="0">
                                    <a:latin typeface="Cambria Math"/>
                                  </a:rPr>
                                  <m:t>𝑛</m:t>
                                </m:r>
                              </m:sub>
                            </m:sSub>
                          </m:oMath>
                        </m:oMathPara>
                      </a14:m>
                      <a:endParaRPr kumimoji="1" lang="en-US" altLang="ja-JP" sz="1600" b="0" dirty="0" smtClean="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1838906" y="5806990"/>
                      <a:ext cx="423577" cy="338554"/>
                    </a:xfrm>
                    <a:prstGeom prst="rect">
                      <a:avLst/>
                    </a:prstGeom>
                    <a:blipFill rotWithShape="1">
                      <a:blip r:embed="rId37"/>
                      <a:stretch>
                        <a:fillRect/>
                      </a:stretch>
                    </a:blipFill>
                  </p:spPr>
                  <p:txBody>
                    <a:bodyPr/>
                    <a:lstStyle/>
                    <a:p>
                      <a:r>
                        <a:rPr lang="ja-JP" altLang="en-US">
                          <a:noFill/>
                        </a:rPr>
                        <a:t> </a:t>
                      </a:r>
                    </a:p>
                  </p:txBody>
                </p:sp>
              </mc:Fallback>
            </mc:AlternateContent>
            <p:cxnSp>
              <p:nvCxnSpPr>
                <p:cNvPr id="84" name="直線矢印コネクタ 83"/>
                <p:cNvCxnSpPr/>
                <p:nvPr/>
              </p:nvCxnSpPr>
              <p:spPr>
                <a:xfrm>
                  <a:off x="1908029" y="5634847"/>
                  <a:ext cx="327398" cy="26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2037425" y="5641168"/>
                  <a:ext cx="52643" cy="278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17" name="円/楕円 116"/>
          <p:cNvSpPr>
            <a:spLocks noChangeAspect="1"/>
          </p:cNvSpPr>
          <p:nvPr/>
        </p:nvSpPr>
        <p:spPr>
          <a:xfrm>
            <a:off x="5581244" y="465313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0" name="直線コネクタ 119"/>
          <p:cNvCxnSpPr>
            <a:stCxn id="139" idx="1"/>
          </p:cNvCxnSpPr>
          <p:nvPr/>
        </p:nvCxnSpPr>
        <p:spPr>
          <a:xfrm flipH="1">
            <a:off x="5652122" y="3993257"/>
            <a:ext cx="604266" cy="666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テキスト ボックス 138"/>
              <p:cNvSpPr txBox="1"/>
              <p:nvPr/>
            </p:nvSpPr>
            <p:spPr>
              <a:xfrm>
                <a:off x="6256388" y="3506296"/>
                <a:ext cx="1527854" cy="973921"/>
              </a:xfrm>
              <a:prstGeom prst="rect">
                <a:avLst/>
              </a:prstGeom>
              <a:noFill/>
            </p:spPr>
            <p:txBody>
              <a:bodyPr wrap="none" rtlCol="0">
                <a:spAutoFit/>
              </a:bodyPr>
              <a:lstStyle/>
              <a:p>
                <a:r>
                  <a:rPr lang="ja-JP" altLang="en-US" sz="1600" dirty="0" smtClean="0">
                    <a:ea typeface="ＭＳ Ｐゴシック" pitchFamily="50" charset="-128"/>
                  </a:rPr>
                  <a:t>状態</a:t>
                </a:r>
                <a14:m>
                  <m:oMath xmlns:m="http://schemas.openxmlformats.org/officeDocument/2006/math">
                    <m:r>
                      <a:rPr lang="en-US" altLang="ja-JP" sz="1600" b="1" i="1" smtClean="0">
                        <a:latin typeface="Cambria Math"/>
                        <a:ea typeface="ＭＳ Ｐゴシック" pitchFamily="50" charset="-128"/>
                      </a:rPr>
                      <m:t>𝑴</m:t>
                    </m:r>
                    <m:r>
                      <a:rPr kumimoji="1" lang="en-US" altLang="ja-JP" sz="1400" b="0" i="1" smtClean="0">
                        <a:latin typeface="Cambria Math"/>
                        <a:ea typeface="ＭＳ Ｐゴシック" pitchFamily="50" charset="-128"/>
                      </a:rPr>
                      <m:t>=</m:t>
                    </m:r>
                    <m:d>
                      <m:dPr>
                        <m:ctrlPr>
                          <a:rPr kumimoji="1" lang="en-US" altLang="ja-JP" sz="1400" b="0" i="1" smtClean="0">
                            <a:latin typeface="Cambria Math"/>
                            <a:ea typeface="ＭＳ Ｐゴシック" pitchFamily="50" charset="-128"/>
                          </a:rPr>
                        </m:ctrlPr>
                      </m:dPr>
                      <m:e>
                        <m:m>
                          <m:mPr>
                            <m:mcs>
                              <m:mc>
                                <m:mcPr>
                                  <m:count m:val="1"/>
                                  <m:mcJc m:val="center"/>
                                </m:mcPr>
                              </m:mc>
                            </m:mcs>
                            <m:ctrlPr>
                              <a:rPr lang="en-US" altLang="ja-JP" sz="1400" i="1">
                                <a:latin typeface="Cambria Math"/>
                                <a:ea typeface="ＭＳ Ｐゴシック" pitchFamily="50" charset="-128"/>
                              </a:rPr>
                            </m:ctrlPr>
                          </m:mPr>
                          <m:mr>
                            <m:e>
                              <m:r>
                                <m:rPr>
                                  <m:brk m:alnAt="7"/>
                                </m:rPr>
                                <a:rPr lang="en-US" altLang="ja-JP" sz="1400" b="0" i="1" smtClean="0">
                                  <a:latin typeface="Cambria Math"/>
                                  <a:ea typeface="ＭＳ Ｐゴシック" pitchFamily="50" charset="-128"/>
                                </a:rPr>
                                <m:t>𝑡</m:t>
                              </m:r>
                            </m:e>
                          </m:mr>
                          <m:mr>
                            <m:e>
                              <m:sSub>
                                <m:sSubPr>
                                  <m:ctrlPr>
                                    <a:rPr lang="en-US" altLang="ja-JP" sz="1400" i="1">
                                      <a:latin typeface="Cambria Math"/>
                                      <a:ea typeface="ＭＳ Ｐゴシック" pitchFamily="50" charset="-128"/>
                                    </a:rPr>
                                  </m:ctrlPr>
                                </m:sSubPr>
                                <m:e>
                                  <m:r>
                                    <a:rPr lang="en-US" altLang="ja-JP" sz="1400" b="0" i="1" smtClean="0">
                                      <a:latin typeface="Cambria Math"/>
                                      <a:ea typeface="ＭＳ Ｐゴシック" pitchFamily="50" charset="-128"/>
                                    </a:rPr>
                                    <m:t>𝑑</m:t>
                                  </m:r>
                                </m:e>
                                <m:sub>
                                  <m:r>
                                    <a:rPr lang="en-US" altLang="ja-JP" sz="1400" b="0" i="1" smtClean="0">
                                      <a:latin typeface="Cambria Math"/>
                                      <a:ea typeface="ＭＳ Ｐゴシック" pitchFamily="50" charset="-128"/>
                                    </a:rPr>
                                    <m:t>1</m:t>
                                  </m:r>
                                </m:sub>
                              </m:sSub>
                              <m:r>
                                <a:rPr lang="en-US" altLang="ja-JP" sz="1400" i="1" smtClean="0">
                                  <a:latin typeface="Cambria Math"/>
                                  <a:ea typeface="ＭＳ Ｐゴシック" pitchFamily="50" charset="-128"/>
                                </a:rPr>
                                <m:t> </m:t>
                              </m:r>
                            </m:e>
                          </m:mr>
                          <m:mr>
                            <m:e>
                              <m:m>
                                <m:mPr>
                                  <m:mcs>
                                    <m:mc>
                                      <m:mcPr>
                                        <m:count m:val="1"/>
                                        <m:mcJc m:val="center"/>
                                      </m:mcPr>
                                    </m:mc>
                                  </m:mcs>
                                  <m:ctrlPr>
                                    <a:rPr lang="en-US" altLang="ja-JP" sz="1400" i="1" smtClean="0">
                                      <a:latin typeface="Cambria Math"/>
                                      <a:ea typeface="ＭＳ Ｐゴシック" pitchFamily="50" charset="-128"/>
                                    </a:rPr>
                                  </m:ctrlPr>
                                </m:mPr>
                                <m:mr>
                                  <m:e>
                                    <m:r>
                                      <m:rPr>
                                        <m:brk m:alnAt="7"/>
                                      </m:rPr>
                                      <a:rPr lang="en-US" altLang="ja-JP" sz="1400" i="1" smtClean="0">
                                        <a:latin typeface="Cambria Math"/>
                                        <a:ea typeface="Cambria Math"/>
                                      </a:rPr>
                                      <m:t>⋮</m:t>
                                    </m:r>
                                  </m:e>
                                </m:mr>
                                <m:mr>
                                  <m:e>
                                    <m:sSub>
                                      <m:sSubPr>
                                        <m:ctrlPr>
                                          <a:rPr lang="en-US" altLang="ja-JP" sz="1400" i="1">
                                            <a:latin typeface="Cambria Math"/>
                                            <a:ea typeface="ＭＳ Ｐゴシック" pitchFamily="50" charset="-128"/>
                                          </a:rPr>
                                        </m:ctrlPr>
                                      </m:sSubPr>
                                      <m:e>
                                        <m:r>
                                          <a:rPr lang="en-US" altLang="ja-JP" sz="1400" b="0" i="1" smtClean="0">
                                            <a:latin typeface="Cambria Math"/>
                                            <a:ea typeface="ＭＳ Ｐゴシック" pitchFamily="50" charset="-128"/>
                                          </a:rPr>
                                          <m:t>𝑑</m:t>
                                        </m:r>
                                      </m:e>
                                      <m:sub>
                                        <m:r>
                                          <a:rPr lang="en-US" altLang="ja-JP" sz="1400" b="0" i="1" smtClean="0">
                                            <a:latin typeface="Cambria Math"/>
                                            <a:ea typeface="ＭＳ Ｐゴシック" pitchFamily="50" charset="-128"/>
                                          </a:rPr>
                                          <m:t>𝑛</m:t>
                                        </m:r>
                                      </m:sub>
                                    </m:sSub>
                                    <m:r>
                                      <a:rPr lang="en-US" altLang="ja-JP" sz="1400" i="1" smtClean="0">
                                        <a:latin typeface="Cambria Math"/>
                                        <a:ea typeface="ＭＳ Ｐゴシック" pitchFamily="50" charset="-128"/>
                                      </a:rPr>
                                      <m:t> </m:t>
                                    </m:r>
                                  </m:e>
                                </m:mr>
                              </m:m>
                            </m:e>
                          </m:mr>
                        </m:m>
                      </m:e>
                    </m:d>
                  </m:oMath>
                </a14:m>
                <a:endParaRPr kumimoji="1" lang="ja-JP" altLang="en-US" sz="1600" dirty="0">
                  <a:latin typeface="ＭＳ Ｐゴシック" pitchFamily="50" charset="-128"/>
                  <a:ea typeface="ＭＳ Ｐゴシック" pitchFamily="50" charset="-128"/>
                </a:endParaRPr>
              </a:p>
            </p:txBody>
          </p:sp>
        </mc:Choice>
        <mc:Fallback xmlns="">
          <p:sp>
            <p:nvSpPr>
              <p:cNvPr id="139" name="テキスト ボックス 138"/>
              <p:cNvSpPr txBox="1">
                <a:spLocks noRot="1" noChangeAspect="1" noMove="1" noResize="1" noEditPoints="1" noAdjustHandles="1" noChangeArrowheads="1" noChangeShapeType="1" noTextEdit="1"/>
              </p:cNvSpPr>
              <p:nvPr/>
            </p:nvSpPr>
            <p:spPr>
              <a:xfrm>
                <a:off x="6256388" y="3506296"/>
                <a:ext cx="1527854" cy="973921"/>
              </a:xfrm>
              <a:prstGeom prst="rect">
                <a:avLst/>
              </a:prstGeom>
              <a:blipFill rotWithShape="1">
                <a:blip r:embed="rId55"/>
                <a:stretch>
                  <a:fillRect l="-19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28901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問題点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762742" y="952267"/>
            <a:ext cx="7543800" cy="1468621"/>
          </a:xfrm>
        </p:spPr>
        <p:txBody>
          <a:bodyPr>
            <a:normAutofit/>
          </a:bodyPr>
          <a:lstStyle/>
          <a:p>
            <a:pPr marL="0" indent="0">
              <a:buNone/>
            </a:pPr>
            <a:endParaRPr lang="en-US" altLang="ja-JP" sz="2800" dirty="0" smtClean="0">
              <a:latin typeface="ＭＳ Ｐゴシック" pitchFamily="50" charset="-128"/>
              <a:ea typeface="ＭＳ Ｐゴシック" pitchFamily="50" charset="-128"/>
            </a:endParaRPr>
          </a:p>
          <a:p>
            <a:pPr>
              <a:buFont typeface="Wingdings" pitchFamily="2" charset="2"/>
              <a:buChar char="n"/>
            </a:pPr>
            <a:r>
              <a:rPr kumimoji="1" lang="ja-JP" altLang="en-US" sz="2800" dirty="0" smtClean="0">
                <a:latin typeface="ＭＳ Ｐゴシック" pitchFamily="50" charset="-128"/>
                <a:ea typeface="ＭＳ Ｐゴシック" pitchFamily="50" charset="-128"/>
              </a:rPr>
              <a:t>位相のみが異なる複数の周期動作が全く別の動作として知識化される．</a:t>
            </a:r>
            <a:endParaRPr kumimoji="1" lang="en-US" altLang="ja-JP" sz="2800" dirty="0" smtClean="0">
              <a:latin typeface="ＭＳ Ｐゴシック" pitchFamily="50" charset="-128"/>
              <a:ea typeface="ＭＳ Ｐゴシック" pitchFamily="50" charset="-128"/>
            </a:endParaRPr>
          </a:p>
        </p:txBody>
      </p:sp>
      <p:sp>
        <p:nvSpPr>
          <p:cNvPr id="4" name="右矢印 3"/>
          <p:cNvSpPr/>
          <p:nvPr/>
        </p:nvSpPr>
        <p:spPr>
          <a:xfrm>
            <a:off x="3923928" y="4099771"/>
            <a:ext cx="1079817"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711325" y="3215553"/>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7853684" y="3759977"/>
            <a:ext cx="430887" cy="1085853"/>
            <a:chOff x="8181578" y="3973251"/>
            <a:chExt cx="430887" cy="1085853"/>
          </a:xfrm>
        </p:grpSpPr>
        <p:sp>
          <p:nvSpPr>
            <p:cNvPr id="7" name="テキスト ボックス 6"/>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9" name="テキスト ボックス 8"/>
              <p:cNvSpPr txBox="1"/>
              <p:nvPr/>
            </p:nvSpPr>
            <p:spPr>
              <a:xfrm>
                <a:off x="5086326" y="4458230"/>
                <a:ext cx="7689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a:rPr>
                        <m:t>𝑡</m:t>
                      </m:r>
                      <m:r>
                        <a:rPr lang="en-US" altLang="ja-JP" b="0" i="1" smtClean="0">
                          <a:latin typeface="Cambria Math"/>
                        </a:rPr>
                        <m:t>=0</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86326" y="4458230"/>
                <a:ext cx="768993" cy="369332"/>
              </a:xfrm>
              <a:prstGeom prst="rect">
                <a:avLst/>
              </a:prstGeom>
              <a:blipFill rotWithShape="1">
                <a:blip r:embed="rId12"/>
                <a:stretch>
                  <a:fillRect/>
                </a:stretch>
              </a:blipFill>
            </p:spPr>
            <p:txBody>
              <a:bodyPr/>
              <a:lstStyle/>
              <a:p>
                <a:r>
                  <a:rPr lang="ja-JP" altLang="en-US">
                    <a:noFill/>
                  </a:rPr>
                  <a:t> </a:t>
                </a:r>
              </a:p>
            </p:txBody>
          </p:sp>
        </mc:Fallback>
      </mc:AlternateContent>
      <p:sp>
        <p:nvSpPr>
          <p:cNvPr id="10" name="テキスト ボックス 9"/>
          <p:cNvSpPr txBox="1"/>
          <p:nvPr/>
        </p:nvSpPr>
        <p:spPr>
          <a:xfrm>
            <a:off x="7610197" y="2856300"/>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1" name="テキスト ボックス 10"/>
          <p:cNvSpPr txBox="1"/>
          <p:nvPr/>
        </p:nvSpPr>
        <p:spPr>
          <a:xfrm>
            <a:off x="7610197" y="5533677"/>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063396154"/>
              </p:ext>
            </p:extLst>
          </p:nvPr>
        </p:nvGraphicFramePr>
        <p:xfrm>
          <a:off x="5392992" y="2975626"/>
          <a:ext cx="187452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テキスト ボックス 12"/>
          <p:cNvSpPr txBox="1"/>
          <p:nvPr/>
        </p:nvSpPr>
        <p:spPr>
          <a:xfrm>
            <a:off x="1888902" y="5789232"/>
            <a:ext cx="1524666"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センサ値入力</a:t>
            </a:r>
            <a:endParaRPr kumimoji="1" lang="ja-JP" altLang="en-US" dirty="0">
              <a:latin typeface="ＭＳ Ｐゴシック" pitchFamily="50" charset="-128"/>
              <a:ea typeface="ＭＳ Ｐゴシック" pitchFamily="50" charset="-128"/>
            </a:endParaRPr>
          </a:p>
        </p:txBody>
      </p:sp>
      <p:sp>
        <p:nvSpPr>
          <p:cNvPr id="14" name="テキスト ボックス 13"/>
          <p:cNvSpPr txBox="1"/>
          <p:nvPr/>
        </p:nvSpPr>
        <p:spPr>
          <a:xfrm>
            <a:off x="4791308" y="5833399"/>
            <a:ext cx="3744417"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選択頻度が与えられた</a:t>
            </a:r>
            <a:r>
              <a:rPr lang="en-US" altLang="ja-JP" dirty="0" smtClean="0">
                <a:latin typeface="ＭＳ Ｐゴシック" pitchFamily="50" charset="-128"/>
                <a:ea typeface="ＭＳ Ｐゴシック" pitchFamily="50" charset="-128"/>
              </a:rPr>
              <a:t>Motion Space</a:t>
            </a:r>
            <a:endParaRPr kumimoji="1" lang="ja-JP" altLang="en-US" dirty="0">
              <a:latin typeface="ＭＳ Ｐゴシック" pitchFamily="50" charset="-128"/>
              <a:ea typeface="ＭＳ Ｐゴシック" pitchFamily="50" charset="-128"/>
            </a:endParaRPr>
          </a:p>
        </p:txBody>
      </p:sp>
      <p:grpSp>
        <p:nvGrpSpPr>
          <p:cNvPr id="15" name="グループ化 14"/>
          <p:cNvGrpSpPr/>
          <p:nvPr/>
        </p:nvGrpSpPr>
        <p:grpSpPr>
          <a:xfrm>
            <a:off x="5206756" y="2512637"/>
            <a:ext cx="2495815" cy="3276651"/>
            <a:chOff x="177481" y="2355919"/>
            <a:chExt cx="2495815" cy="3276651"/>
          </a:xfrm>
        </p:grpSpPr>
        <p:cxnSp>
          <p:nvCxnSpPr>
            <p:cNvPr id="16" name="直線矢印コネクタ 15"/>
            <p:cNvCxnSpPr>
              <a:endCxn id="18" idx="2"/>
            </p:cNvCxnSpPr>
            <p:nvPr/>
          </p:nvCxnSpPr>
          <p:spPr>
            <a:xfrm flipV="1">
              <a:off x="354963" y="2725251"/>
              <a:ext cx="1" cy="290731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354964" y="4311262"/>
              <a:ext cx="2217204" cy="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177481" y="235591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177481" y="2355919"/>
                  <a:ext cx="354965" cy="369332"/>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2333909" y="4295962"/>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333909" y="4295962"/>
                  <a:ext cx="339387" cy="369332"/>
                </a:xfrm>
                <a:prstGeom prst="rect">
                  <a:avLst/>
                </a:prstGeom>
                <a:blipFill rotWithShape="1">
                  <a:blip r:embed="rId14"/>
                  <a:stretch>
                    <a:fillRect/>
                  </a:stretch>
                </a:blipFill>
              </p:spPr>
              <p:txBody>
                <a:bodyPr/>
                <a:lstStyle/>
                <a:p>
                  <a:r>
                    <a:rPr lang="ja-JP" altLang="en-US">
                      <a:noFill/>
                    </a:rPr>
                    <a:t> </a:t>
                  </a:r>
                </a:p>
              </p:txBody>
            </p:sp>
          </mc:Fallback>
        </mc:AlternateContent>
      </p:grpSp>
      <p:graphicFrame>
        <p:nvGraphicFramePr>
          <p:cNvPr id="20" name="表 19"/>
          <p:cNvGraphicFramePr>
            <a:graphicFrameLocks noGrp="1"/>
          </p:cNvGraphicFramePr>
          <p:nvPr>
            <p:extLst>
              <p:ext uri="{D42A27DB-BD31-4B8C-83A1-F6EECF244321}">
                <p14:modId xmlns:p14="http://schemas.microsoft.com/office/powerpoint/2010/main" val="2285401230"/>
              </p:ext>
            </p:extLst>
          </p:nvPr>
        </p:nvGraphicFramePr>
        <p:xfrm>
          <a:off x="956583" y="2966752"/>
          <a:ext cx="187452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9" name="グループ化 28"/>
          <p:cNvGrpSpPr/>
          <p:nvPr/>
        </p:nvGrpSpPr>
        <p:grpSpPr>
          <a:xfrm>
            <a:off x="787790" y="2590742"/>
            <a:ext cx="2848106" cy="3205420"/>
            <a:chOff x="1206122" y="2571888"/>
            <a:chExt cx="2848106" cy="3205420"/>
          </a:xfrm>
        </p:grpSpPr>
        <p:grpSp>
          <p:nvGrpSpPr>
            <p:cNvPr id="31" name="グループ化 30"/>
            <p:cNvGrpSpPr/>
            <p:nvPr/>
          </p:nvGrpSpPr>
          <p:grpSpPr>
            <a:xfrm>
              <a:off x="1206122" y="2571888"/>
              <a:ext cx="2848106" cy="3205420"/>
              <a:chOff x="177481" y="2439376"/>
              <a:chExt cx="2848106" cy="3205420"/>
            </a:xfrm>
          </p:grpSpPr>
          <p:cxnSp>
            <p:nvCxnSpPr>
              <p:cNvPr id="44" name="直線矢印コネクタ 43"/>
              <p:cNvCxnSpPr/>
              <p:nvPr/>
            </p:nvCxnSpPr>
            <p:spPr>
              <a:xfrm flipH="1" flipV="1">
                <a:off x="344486" y="2798142"/>
                <a:ext cx="10478" cy="284665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54964" y="4311832"/>
                <a:ext cx="2166567" cy="5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2228215" y="4307604"/>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2228215" y="4307604"/>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48" name="テキスト ボックス 47"/>
              <p:cNvSpPr txBox="1"/>
              <p:nvPr/>
            </p:nvSpPr>
            <p:spPr>
              <a:xfrm>
                <a:off x="2131299" y="3517894"/>
                <a:ext cx="894288"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入力</a:t>
                </a:r>
                <a:r>
                  <a:rPr lang="en-US" altLang="ja-JP" dirty="0" smtClean="0">
                    <a:latin typeface="ＭＳ Ｐゴシック" pitchFamily="50" charset="-128"/>
                    <a:ea typeface="ＭＳ Ｐゴシック" pitchFamily="50" charset="-128"/>
                  </a:rPr>
                  <a:t>1</a:t>
                </a:r>
                <a:endParaRPr kumimoji="1" lang="ja-JP" altLang="en-US" dirty="0">
                  <a:latin typeface="ＭＳ Ｐゴシック" pitchFamily="50" charset="-128"/>
                  <a:ea typeface="ＭＳ Ｐゴシック" pitchFamily="50" charset="-128"/>
                </a:endParaRPr>
              </a:p>
            </p:txBody>
          </p:sp>
        </p:grpSp>
        <p:grpSp>
          <p:nvGrpSpPr>
            <p:cNvPr id="32" name="グループ化 31"/>
            <p:cNvGrpSpPr/>
            <p:nvPr/>
          </p:nvGrpSpPr>
          <p:grpSpPr>
            <a:xfrm>
              <a:off x="1309641" y="3251198"/>
              <a:ext cx="1942733" cy="2339042"/>
              <a:chOff x="267162" y="3252395"/>
              <a:chExt cx="1942733" cy="2339042"/>
            </a:xfrm>
          </p:grpSpPr>
          <p:sp>
            <p:nvSpPr>
              <p:cNvPr id="33" name="フリーフォーム 32"/>
              <p:cNvSpPr/>
              <p:nvPr/>
            </p:nvSpPr>
            <p:spPr>
              <a:xfrm>
                <a:off x="344409" y="3269183"/>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67162" y="4356041"/>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383114" y="3891576"/>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82641" y="330779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95905" y="325239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009293" y="380825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223568" y="445209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422241" y="512431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634040" y="546207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821515" y="5214792"/>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2045453" y="4375021"/>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9" name="フリーフォーム 48"/>
          <p:cNvSpPr/>
          <p:nvPr/>
        </p:nvSpPr>
        <p:spPr>
          <a:xfrm flipV="1">
            <a:off x="973038" y="3270051"/>
            <a:ext cx="1865486" cy="2335407"/>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998739" y="4781150"/>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1192704" y="5404318"/>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1414594" y="552758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613312" y="503073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032304" y="3640674"/>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234413" y="3219187"/>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432821" y="339171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2648482" y="4280235"/>
            <a:ext cx="144016" cy="12935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2699654" y="4781150"/>
            <a:ext cx="894288"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入力</a:t>
            </a:r>
            <a:r>
              <a:rPr lang="en-US" altLang="ja-JP" dirty="0" smtClean="0">
                <a:latin typeface="ＭＳ Ｐゴシック" pitchFamily="50" charset="-128"/>
                <a:ea typeface="ＭＳ Ｐゴシック" pitchFamily="50" charset="-128"/>
              </a:rPr>
              <a:t>2</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91444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ja-JP" altLang="en-US" sz="4800" dirty="0" smtClean="0">
                <a:latin typeface="ＭＳ Ｐゴシック" pitchFamily="50" charset="-128"/>
                <a:ea typeface="ＭＳ Ｐゴシック" pitchFamily="50" charset="-128"/>
              </a:rPr>
              <a:t>動作</a:t>
            </a:r>
            <a:r>
              <a:rPr lang="ja-JP" altLang="en-US" sz="4800" dirty="0">
                <a:latin typeface="ＭＳ Ｐゴシック" pitchFamily="50" charset="-128"/>
                <a:ea typeface="ＭＳ Ｐゴシック" pitchFamily="50" charset="-128"/>
              </a:rPr>
              <a:t>知識化・動作生成</a:t>
            </a:r>
            <a:endParaRPr lang="en-US" altLang="ja-JP"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39624" y="1052736"/>
            <a:ext cx="8541331" cy="1728192"/>
          </a:xfrm>
        </p:spPr>
        <p:txBody>
          <a:bodyPr>
            <a:normAutofit fontScale="92500" lnSpcReduction="10000"/>
          </a:bodyPr>
          <a:lstStyle/>
          <a:p>
            <a:pPr>
              <a:buFont typeface="Wingdings" pitchFamily="2" charset="2"/>
              <a:buChar char="n"/>
            </a:pPr>
            <a:r>
              <a:rPr kumimoji="1" lang="ja-JP" altLang="en-US" dirty="0" smtClean="0">
                <a:latin typeface="ＭＳ Ｐゴシック" pitchFamily="50" charset="-128"/>
                <a:ea typeface="ＭＳ Ｐゴシック" pitchFamily="50" charset="-128"/>
              </a:rPr>
              <a:t>動作知識化</a:t>
            </a:r>
            <a:endParaRPr kumimoji="1" lang="en-US" altLang="ja-JP" dirty="0" smtClean="0">
              <a:latin typeface="ＭＳ Ｐゴシック" pitchFamily="50" charset="-128"/>
              <a:ea typeface="ＭＳ Ｐゴシック" pitchFamily="50" charset="-128"/>
            </a:endParaRPr>
          </a:p>
          <a:p>
            <a:pPr lvl="1"/>
            <a:r>
              <a:rPr kumimoji="1" lang="ja-JP" altLang="en-US" dirty="0" smtClean="0">
                <a:latin typeface="ＭＳ Ｐゴシック" pitchFamily="50" charset="-128"/>
                <a:ea typeface="ＭＳ Ｐゴシック" pitchFamily="50" charset="-128"/>
              </a:rPr>
              <a:t>入力された状態値に対応するセルを中心に選択頻度を与える</a:t>
            </a:r>
            <a:endParaRPr kumimoji="1" lang="en-US" altLang="ja-JP" dirty="0" smtClean="0">
              <a:latin typeface="ＭＳ Ｐゴシック" pitchFamily="50" charset="-128"/>
              <a:ea typeface="ＭＳ Ｐゴシック" pitchFamily="50" charset="-128"/>
            </a:endParaRPr>
          </a:p>
          <a:p>
            <a:pPr>
              <a:buFont typeface="Wingdings" pitchFamily="2" charset="2"/>
              <a:buChar char="n"/>
            </a:pPr>
            <a:r>
              <a:rPr kumimoji="1" lang="ja-JP" altLang="en-US" dirty="0" smtClean="0">
                <a:latin typeface="ＭＳ Ｐゴシック" pitchFamily="50" charset="-128"/>
                <a:ea typeface="ＭＳ Ｐゴシック" pitchFamily="50" charset="-128"/>
              </a:rPr>
              <a:t>動作生成</a:t>
            </a:r>
            <a:endParaRPr kumimoji="1" lang="en-US" altLang="ja-JP" dirty="0" smtClean="0">
              <a:latin typeface="ＭＳ Ｐゴシック" pitchFamily="50" charset="-128"/>
              <a:ea typeface="ＭＳ Ｐゴシック" pitchFamily="50" charset="-128"/>
            </a:endParaRPr>
          </a:p>
          <a:p>
            <a:pPr lvl="1"/>
            <a:r>
              <a:rPr kumimoji="1" lang="ja-JP" altLang="en-US" dirty="0" smtClean="0">
                <a:latin typeface="ＭＳ Ｐゴシック" pitchFamily="50" charset="-128"/>
                <a:ea typeface="ＭＳ Ｐゴシック" pitchFamily="50" charset="-128"/>
              </a:rPr>
              <a:t>入力された状態値から選択頻度の高い次状態を考慮した次状態を出力する</a:t>
            </a:r>
            <a:endParaRPr kumimoji="1" lang="en-US" altLang="ja-JP" dirty="0" smtClean="0">
              <a:latin typeface="ＭＳ Ｐゴシック" pitchFamily="50" charset="-128"/>
              <a:ea typeface="ＭＳ Ｐゴシック" pitchFamily="50" charset="-128"/>
            </a:endParaRPr>
          </a:p>
        </p:txBody>
      </p:sp>
      <p:sp>
        <p:nvSpPr>
          <p:cNvPr id="20" name="右矢印 19"/>
          <p:cNvSpPr/>
          <p:nvPr/>
        </p:nvSpPr>
        <p:spPr>
          <a:xfrm>
            <a:off x="1920031" y="4220434"/>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349445" y="3560561"/>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4491804" y="4104985"/>
            <a:ext cx="430887" cy="1128985"/>
            <a:chOff x="5705045" y="3735574"/>
            <a:chExt cx="430887" cy="1128985"/>
          </a:xfrm>
        </p:grpSpPr>
        <p:sp>
          <p:nvSpPr>
            <p:cNvPr id="23" name="テキスト ボックス 22"/>
            <p:cNvSpPr txBox="1"/>
            <p:nvPr/>
          </p:nvSpPr>
          <p:spPr>
            <a:xfrm>
              <a:off x="5705045" y="3735574"/>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5755954" y="4495227"/>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55954" y="4495227"/>
                  <a:ext cx="367631" cy="369332"/>
                </a:xfrm>
                <a:prstGeom prst="rect">
                  <a:avLst/>
                </a:prstGeom>
                <a:blipFill rotWithShape="1">
                  <a:blip r:embed="rId7"/>
                  <a:stretch>
                    <a:fillRect b="-6557"/>
                  </a:stretch>
                </a:blipFill>
              </p:spPr>
              <p:txBody>
                <a:bodyPr/>
                <a:lstStyle/>
                <a:p>
                  <a:r>
                    <a:rPr lang="ja-JP" altLang="en-US">
                      <a:noFill/>
                    </a:rPr>
                    <a:t> </a:t>
                  </a:r>
                </a:p>
              </p:txBody>
            </p:sp>
          </mc:Fallback>
        </mc:AlternateContent>
      </p:grpSp>
      <p:sp>
        <p:nvSpPr>
          <p:cNvPr id="27" name="テキスト ボックス 26"/>
          <p:cNvSpPr txBox="1"/>
          <p:nvPr/>
        </p:nvSpPr>
        <p:spPr>
          <a:xfrm>
            <a:off x="4248317" y="3201308"/>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28" name="テキスト ボックス 27"/>
          <p:cNvSpPr txBox="1"/>
          <p:nvPr/>
        </p:nvSpPr>
        <p:spPr>
          <a:xfrm>
            <a:off x="4248317" y="5878685"/>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sp>
        <p:nvSpPr>
          <p:cNvPr id="82" name="テキスト ボックス 81"/>
          <p:cNvSpPr txBox="1"/>
          <p:nvPr/>
        </p:nvSpPr>
        <p:spPr>
          <a:xfrm>
            <a:off x="2645497" y="5878310"/>
            <a:ext cx="1501870" cy="369332"/>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知識空間</a:t>
            </a:r>
            <a:endParaRPr kumimoji="1" lang="ja-JP" altLang="en-US" dirty="0">
              <a:latin typeface="ＭＳ Ｐゴシック" pitchFamily="50" charset="-128"/>
              <a:ea typeface="ＭＳ Ｐゴシック" pitchFamily="50" charset="-128"/>
            </a:endParaRPr>
          </a:p>
        </p:txBody>
      </p:sp>
      <p:grpSp>
        <p:nvGrpSpPr>
          <p:cNvPr id="15" name="グループ化 14"/>
          <p:cNvGrpSpPr/>
          <p:nvPr/>
        </p:nvGrpSpPr>
        <p:grpSpPr>
          <a:xfrm>
            <a:off x="2230418" y="3072900"/>
            <a:ext cx="2045258" cy="3121640"/>
            <a:chOff x="3040352" y="2957743"/>
            <a:chExt cx="2045258" cy="3121640"/>
          </a:xfrm>
        </p:grpSpPr>
        <p:cxnSp>
          <p:nvCxnSpPr>
            <p:cNvPr id="31" name="直線矢印コネクタ 30"/>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232367" y="5770436"/>
              <a:ext cx="1717519"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3040352" y="295774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3040352" y="2957743"/>
                  <a:ext cx="35496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4746223" y="5710051"/>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4746223" y="5710051"/>
                  <a:ext cx="339387" cy="369332"/>
                </a:xfrm>
                <a:prstGeom prst="rect">
                  <a:avLst/>
                </a:prstGeom>
                <a:blipFill rotWithShape="1">
                  <a:blip r:embed="rId8"/>
                  <a:stretch>
                    <a:fillRect/>
                  </a:stretch>
                </a:blipFill>
              </p:spPr>
              <p:txBody>
                <a:bodyPr/>
                <a:lstStyle/>
                <a:p>
                  <a:r>
                    <a:rPr lang="ja-JP" altLang="en-US">
                      <a:noFill/>
                    </a:rPr>
                    <a:t> </a:t>
                  </a:r>
                </a:p>
              </p:txBody>
            </p:sp>
          </mc:Fallback>
        </mc:AlternateContent>
      </p:grpSp>
      <p:graphicFrame>
        <p:nvGraphicFramePr>
          <p:cNvPr id="74" name="表 73"/>
          <p:cNvGraphicFramePr>
            <a:graphicFrameLocks noGrp="1"/>
          </p:cNvGraphicFramePr>
          <p:nvPr>
            <p:extLst>
              <p:ext uri="{D42A27DB-BD31-4B8C-83A1-F6EECF244321}">
                <p14:modId xmlns:p14="http://schemas.microsoft.com/office/powerpoint/2010/main" val="3415364275"/>
              </p:ext>
            </p:extLst>
          </p:nvPr>
        </p:nvGraphicFramePr>
        <p:xfrm>
          <a:off x="2434419" y="3639800"/>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5" name="テキスト ボックス 74"/>
          <p:cNvSpPr txBox="1"/>
          <p:nvPr/>
        </p:nvSpPr>
        <p:spPr>
          <a:xfrm>
            <a:off x="5117065" y="5863327"/>
            <a:ext cx="1501870" cy="369332"/>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知識空間</a:t>
            </a:r>
            <a:endParaRPr kumimoji="1" lang="ja-JP" altLang="en-US" dirty="0">
              <a:latin typeface="ＭＳ Ｐゴシック" pitchFamily="50" charset="-128"/>
              <a:ea typeface="ＭＳ Ｐゴシック" pitchFamily="50" charset="-128"/>
            </a:endParaRPr>
          </a:p>
        </p:txBody>
      </p:sp>
      <p:grpSp>
        <p:nvGrpSpPr>
          <p:cNvPr id="76" name="グループ化 75"/>
          <p:cNvGrpSpPr/>
          <p:nvPr/>
        </p:nvGrpSpPr>
        <p:grpSpPr>
          <a:xfrm>
            <a:off x="4761649" y="3045496"/>
            <a:ext cx="2045258" cy="3121640"/>
            <a:chOff x="3040352" y="2957743"/>
            <a:chExt cx="2045258" cy="3121640"/>
          </a:xfrm>
        </p:grpSpPr>
        <p:cxnSp>
          <p:nvCxnSpPr>
            <p:cNvPr id="77" name="直線矢印コネクタ 76"/>
            <p:cNvCxnSpPr/>
            <p:nvPr/>
          </p:nvCxnSpPr>
          <p:spPr>
            <a:xfrm flipV="1">
              <a:off x="3244353" y="3327075"/>
              <a:ext cx="0" cy="244336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3232367" y="5770436"/>
              <a:ext cx="1717519" cy="4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テキスト ボックス 78"/>
                <p:cNvSpPr txBox="1"/>
                <p:nvPr/>
              </p:nvSpPr>
              <p:spPr>
                <a:xfrm>
                  <a:off x="3040352" y="2957743"/>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3040352" y="2957743"/>
                  <a:ext cx="354965" cy="369332"/>
                </a:xfrm>
                <a:prstGeom prst="rect">
                  <a:avLst/>
                </a:prstGeom>
                <a:blipFill rotWithShape="1">
                  <a:blip r:embed="rId9"/>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p:cNvSpPr txBox="1"/>
                <p:nvPr/>
              </p:nvSpPr>
              <p:spPr>
                <a:xfrm>
                  <a:off x="4746223" y="5710051"/>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4746223" y="5710051"/>
                  <a:ext cx="339387" cy="369332"/>
                </a:xfrm>
                <a:prstGeom prst="rect">
                  <a:avLst/>
                </a:prstGeom>
                <a:blipFill rotWithShape="1">
                  <a:blip r:embed="rId10"/>
                  <a:stretch>
                    <a:fillRect/>
                  </a:stretch>
                </a:blipFill>
              </p:spPr>
              <p:txBody>
                <a:bodyPr/>
                <a:lstStyle/>
                <a:p>
                  <a:r>
                    <a:rPr lang="ja-JP" altLang="en-US">
                      <a:noFill/>
                    </a:rPr>
                    <a:t> </a:t>
                  </a:r>
                </a:p>
              </p:txBody>
            </p:sp>
          </mc:Fallback>
        </mc:AlternateContent>
      </p:grpSp>
      <p:graphicFrame>
        <p:nvGraphicFramePr>
          <p:cNvPr id="101" name="表 100"/>
          <p:cNvGraphicFramePr>
            <a:graphicFrameLocks noGrp="1"/>
          </p:cNvGraphicFramePr>
          <p:nvPr>
            <p:extLst>
              <p:ext uri="{D42A27DB-BD31-4B8C-83A1-F6EECF244321}">
                <p14:modId xmlns:p14="http://schemas.microsoft.com/office/powerpoint/2010/main" val="2812383154"/>
              </p:ext>
            </p:extLst>
          </p:nvPr>
        </p:nvGraphicFramePr>
        <p:xfrm>
          <a:off x="4965650" y="3612396"/>
          <a:ext cx="1457960" cy="2247708"/>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 name="右矢印 101"/>
          <p:cNvSpPr/>
          <p:nvPr/>
        </p:nvSpPr>
        <p:spPr>
          <a:xfrm>
            <a:off x="6594469" y="4300485"/>
            <a:ext cx="424875" cy="72685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 name="グループ化 102"/>
          <p:cNvGrpSpPr/>
          <p:nvPr/>
        </p:nvGrpSpPr>
        <p:grpSpPr>
          <a:xfrm>
            <a:off x="6985007" y="3202216"/>
            <a:ext cx="1814357" cy="3036692"/>
            <a:chOff x="136853" y="2533841"/>
            <a:chExt cx="2475721" cy="3658056"/>
          </a:xfrm>
        </p:grpSpPr>
        <p:grpSp>
          <p:nvGrpSpPr>
            <p:cNvPr id="104" name="グループ化 103"/>
            <p:cNvGrpSpPr/>
            <p:nvPr/>
          </p:nvGrpSpPr>
          <p:grpSpPr>
            <a:xfrm>
              <a:off x="136853" y="2533841"/>
              <a:ext cx="2475721" cy="3553166"/>
              <a:chOff x="136853" y="2533841"/>
              <a:chExt cx="2475721" cy="3553166"/>
            </a:xfrm>
          </p:grpSpPr>
          <p:cxnSp>
            <p:nvCxnSpPr>
              <p:cNvPr id="107" name="直線矢印コネクタ 106"/>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349648" y="5772308"/>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テキスト ボックス 108"/>
                  <p:cNvSpPr txBox="1"/>
                  <p:nvPr/>
                </p:nvSpPr>
                <p:spPr>
                  <a:xfrm>
                    <a:off x="136853" y="2533841"/>
                    <a:ext cx="354965" cy="369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136853" y="2533841"/>
                    <a:ext cx="354965" cy="369333"/>
                  </a:xfrm>
                  <a:prstGeom prst="rect">
                    <a:avLst/>
                  </a:prstGeom>
                  <a:blipFill rotWithShape="1">
                    <a:blip r:embed="rId11"/>
                    <a:stretch>
                      <a:fillRect r="-30233"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p:cNvSpPr txBox="1"/>
                  <p:nvPr/>
                </p:nvSpPr>
                <p:spPr>
                  <a:xfrm>
                    <a:off x="2273187" y="5717674"/>
                    <a:ext cx="33938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0" name="テキスト ボックス 109"/>
                  <p:cNvSpPr txBox="1">
                    <a:spLocks noRot="1" noChangeAspect="1" noMove="1" noResize="1" noEditPoints="1" noAdjustHandles="1" noChangeArrowheads="1" noChangeShapeType="1" noTextEdit="1"/>
                  </p:cNvSpPr>
                  <p:nvPr/>
                </p:nvSpPr>
                <p:spPr>
                  <a:xfrm>
                    <a:off x="2273187" y="5717674"/>
                    <a:ext cx="339387" cy="369333"/>
                  </a:xfrm>
                  <a:prstGeom prst="rect">
                    <a:avLst/>
                  </a:prstGeom>
                  <a:blipFill rotWithShape="1">
                    <a:blip r:embed="rId12"/>
                    <a:stretch>
                      <a:fillRect r="-5000" b="-12000"/>
                    </a:stretch>
                  </a:blipFill>
                </p:spPr>
                <p:txBody>
                  <a:bodyPr/>
                  <a:lstStyle/>
                  <a:p>
                    <a:r>
                      <a:rPr lang="ja-JP" altLang="en-US">
                        <a:noFill/>
                      </a:rPr>
                      <a:t> </a:t>
                    </a:r>
                  </a:p>
                </p:txBody>
              </p:sp>
            </mc:Fallback>
          </mc:AlternateContent>
        </p:grpSp>
        <p:sp>
          <p:nvSpPr>
            <p:cNvPr id="106" name="テキスト ボックス 105"/>
            <p:cNvSpPr txBox="1"/>
            <p:nvPr/>
          </p:nvSpPr>
          <p:spPr>
            <a:xfrm>
              <a:off x="349648" y="5746993"/>
              <a:ext cx="1927518" cy="444904"/>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状態値</a:t>
              </a:r>
              <a:r>
                <a:rPr lang="ja-JP" altLang="en-US" dirty="0">
                  <a:latin typeface="ＭＳ Ｐゴシック" pitchFamily="50" charset="-128"/>
                  <a:ea typeface="ＭＳ Ｐゴシック" pitchFamily="50" charset="-128"/>
                </a:rPr>
                <a:t>出力</a:t>
              </a:r>
              <a:endParaRPr kumimoji="1" lang="ja-JP" altLang="en-US" dirty="0">
                <a:latin typeface="ＭＳ Ｐゴシック" pitchFamily="50" charset="-128"/>
                <a:ea typeface="ＭＳ Ｐゴシック" pitchFamily="50" charset="-128"/>
              </a:endParaRPr>
            </a:p>
          </p:txBody>
        </p:sp>
      </p:grpSp>
      <p:sp>
        <p:nvSpPr>
          <p:cNvPr id="111" name="テキスト ボックス 110"/>
          <p:cNvSpPr txBox="1"/>
          <p:nvPr/>
        </p:nvSpPr>
        <p:spPr>
          <a:xfrm>
            <a:off x="1381533" y="2831976"/>
            <a:ext cx="1390267" cy="369332"/>
          </a:xfrm>
          <a:prstGeom prst="rect">
            <a:avLst/>
          </a:prstGeom>
          <a:noFill/>
          <a:ln>
            <a:solidFill>
              <a:schemeClr val="accent1">
                <a:lumMod val="60000"/>
                <a:lumOff val="40000"/>
              </a:schemeClr>
            </a:solidFill>
          </a:ln>
        </p:spPr>
        <p:txBody>
          <a:bodyPr wrap="squar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sp>
        <p:nvSpPr>
          <p:cNvPr id="112" name="テキスト ボックス 111"/>
          <p:cNvSpPr txBox="1"/>
          <p:nvPr/>
        </p:nvSpPr>
        <p:spPr>
          <a:xfrm>
            <a:off x="5976050" y="2832884"/>
            <a:ext cx="1157228" cy="369332"/>
          </a:xfrm>
          <a:prstGeom prst="rect">
            <a:avLst/>
          </a:prstGeom>
          <a:noFill/>
          <a:ln>
            <a:solidFill>
              <a:srgbClr val="00B0F0"/>
            </a:solidFill>
          </a:ln>
        </p:spPr>
        <p:txBody>
          <a:bodyPr wrap="square" rtlCol="0">
            <a:spAutoFit/>
          </a:bodyPr>
          <a:lstStyle/>
          <a:p>
            <a:r>
              <a:rPr kumimoji="1" lang="ja-JP" altLang="en-US" dirty="0" smtClean="0">
                <a:latin typeface="ＭＳ Ｐゴシック" pitchFamily="50" charset="-128"/>
                <a:ea typeface="ＭＳ Ｐゴシック" pitchFamily="50" charset="-128"/>
              </a:rPr>
              <a:t>動作生成</a:t>
            </a:r>
            <a:endParaRPr kumimoji="1" lang="ja-JP" altLang="en-US" dirty="0">
              <a:latin typeface="ＭＳ Ｐゴシック" pitchFamily="50" charset="-128"/>
              <a:ea typeface="ＭＳ Ｐゴシック" pitchFamily="50" charset="-128"/>
            </a:endParaRPr>
          </a:p>
        </p:txBody>
      </p:sp>
      <p:grpSp>
        <p:nvGrpSpPr>
          <p:cNvPr id="19" name="グループ化 18"/>
          <p:cNvGrpSpPr/>
          <p:nvPr/>
        </p:nvGrpSpPr>
        <p:grpSpPr>
          <a:xfrm>
            <a:off x="121219" y="3135635"/>
            <a:ext cx="1814357" cy="3112382"/>
            <a:chOff x="121219" y="3135635"/>
            <a:chExt cx="1814357" cy="3112382"/>
          </a:xfrm>
        </p:grpSpPr>
        <p:grpSp>
          <p:nvGrpSpPr>
            <p:cNvPr id="16" name="グループ化 15"/>
            <p:cNvGrpSpPr/>
            <p:nvPr/>
          </p:nvGrpSpPr>
          <p:grpSpPr>
            <a:xfrm>
              <a:off x="121219" y="3135635"/>
              <a:ext cx="1814357" cy="3112382"/>
              <a:chOff x="136853" y="2533841"/>
              <a:chExt cx="2475721" cy="3749234"/>
            </a:xfrm>
          </p:grpSpPr>
          <p:grpSp>
            <p:nvGrpSpPr>
              <p:cNvPr id="13" name="グループ化 12"/>
              <p:cNvGrpSpPr/>
              <p:nvPr/>
            </p:nvGrpSpPr>
            <p:grpSpPr>
              <a:xfrm>
                <a:off x="136853" y="2533841"/>
                <a:ext cx="2475721" cy="3553166"/>
                <a:chOff x="136853" y="2533841"/>
                <a:chExt cx="2475721" cy="3553166"/>
              </a:xfrm>
            </p:grpSpPr>
            <p:cxnSp>
              <p:nvCxnSpPr>
                <p:cNvPr id="6" name="直線矢印コネクタ 5"/>
                <p:cNvCxnSpPr/>
                <p:nvPr/>
              </p:nvCxnSpPr>
              <p:spPr>
                <a:xfrm flipH="1" flipV="1">
                  <a:off x="339170" y="2923781"/>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49648" y="5772308"/>
                  <a:ext cx="224171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136853" y="2533841"/>
                      <a:ext cx="354965" cy="369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36853" y="2533841"/>
                      <a:ext cx="354965" cy="369333"/>
                    </a:xfrm>
                    <a:prstGeom prst="rect">
                      <a:avLst/>
                    </a:prstGeom>
                    <a:blipFill rotWithShape="1">
                      <a:blip r:embed="rId3"/>
                      <a:stretch>
                        <a:fillRect r="-30233"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2273187" y="5717674"/>
                      <a:ext cx="339387" cy="369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273187" y="5717674"/>
                      <a:ext cx="339387" cy="369333"/>
                    </a:xfrm>
                    <a:prstGeom prst="rect">
                      <a:avLst/>
                    </a:prstGeom>
                    <a:blipFill rotWithShape="1">
                      <a:blip r:embed="rId4"/>
                      <a:stretch>
                        <a:fillRect r="-2439" b="-12000"/>
                      </a:stretch>
                    </a:blipFill>
                  </p:spPr>
                  <p:txBody>
                    <a:bodyPr/>
                    <a:lstStyle/>
                    <a:p>
                      <a:r>
                        <a:rPr lang="ja-JP" altLang="en-US">
                          <a:noFill/>
                        </a:rPr>
                        <a:t> </a:t>
                      </a:r>
                    </a:p>
                  </p:txBody>
                </p:sp>
              </mc:Fallback>
            </mc:AlternateContent>
          </p:grpSp>
          <p:sp>
            <p:nvSpPr>
              <p:cNvPr id="37" name="フリーフォーム 36"/>
              <p:cNvSpPr/>
              <p:nvPr/>
            </p:nvSpPr>
            <p:spPr>
              <a:xfrm>
                <a:off x="344407" y="3269182"/>
                <a:ext cx="2028301"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349648" y="5838171"/>
                <a:ext cx="1927518" cy="444904"/>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状態値</a:t>
                </a:r>
                <a:r>
                  <a:rPr lang="ja-JP" altLang="en-US" dirty="0" smtClean="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pSp>
        <p:sp>
          <p:nvSpPr>
            <p:cNvPr id="114" name="円/楕円 113"/>
            <p:cNvSpPr>
              <a:spLocks noChangeAspect="1"/>
            </p:cNvSpPr>
            <p:nvPr/>
          </p:nvSpPr>
          <p:spPr>
            <a:xfrm>
              <a:off x="432000" y="3924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a:spLocks noChangeAspect="1"/>
            </p:cNvSpPr>
            <p:nvPr/>
          </p:nvSpPr>
          <p:spPr>
            <a:xfrm>
              <a:off x="648000" y="37170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a:spLocks noChangeAspect="1"/>
            </p:cNvSpPr>
            <p:nvPr/>
          </p:nvSpPr>
          <p:spPr>
            <a:xfrm>
              <a:off x="864000" y="429310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a:spLocks noChangeAspect="1"/>
            </p:cNvSpPr>
            <p:nvPr/>
          </p:nvSpPr>
          <p:spPr>
            <a:xfrm>
              <a:off x="1080000" y="494117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a:spLocks noChangeAspect="1"/>
            </p:cNvSpPr>
            <p:nvPr/>
          </p:nvSpPr>
          <p:spPr>
            <a:xfrm>
              <a:off x="1260000" y="55172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1476788" y="5436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1691680" y="4464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円/楕円 122"/>
          <p:cNvSpPr>
            <a:spLocks noChangeAspect="1"/>
          </p:cNvSpPr>
          <p:nvPr/>
        </p:nvSpPr>
        <p:spPr>
          <a:xfrm>
            <a:off x="2497556" y="399673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a:spLocks noChangeAspect="1"/>
          </p:cNvSpPr>
          <p:nvPr/>
        </p:nvSpPr>
        <p:spPr>
          <a:xfrm>
            <a:off x="2713556" y="378977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a:spLocks noChangeAspect="1"/>
          </p:cNvSpPr>
          <p:nvPr/>
        </p:nvSpPr>
        <p:spPr>
          <a:xfrm>
            <a:off x="2929556" y="436584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a:spLocks noChangeAspect="1"/>
          </p:cNvSpPr>
          <p:nvPr/>
        </p:nvSpPr>
        <p:spPr>
          <a:xfrm>
            <a:off x="3145556" y="501391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a:spLocks noChangeAspect="1"/>
          </p:cNvSpPr>
          <p:nvPr/>
        </p:nvSpPr>
        <p:spPr>
          <a:xfrm>
            <a:off x="3325556" y="558997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a:spLocks noChangeAspect="1"/>
          </p:cNvSpPr>
          <p:nvPr/>
        </p:nvSpPr>
        <p:spPr>
          <a:xfrm>
            <a:off x="3564000" y="5472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3757236" y="453673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a:spLocks noChangeAspect="1"/>
          </p:cNvSpPr>
          <p:nvPr/>
        </p:nvSpPr>
        <p:spPr>
          <a:xfrm>
            <a:off x="5868000" y="55440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a:spLocks noChangeAspect="1"/>
          </p:cNvSpPr>
          <p:nvPr/>
        </p:nvSpPr>
        <p:spPr>
          <a:xfrm>
            <a:off x="6084000" y="547126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a:spLocks noChangeAspect="1"/>
          </p:cNvSpPr>
          <p:nvPr/>
        </p:nvSpPr>
        <p:spPr>
          <a:xfrm>
            <a:off x="6301324" y="522920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7" name="表 136"/>
          <p:cNvGraphicFramePr>
            <a:graphicFrameLocks noGrp="1"/>
          </p:cNvGraphicFramePr>
          <p:nvPr>
            <p:extLst>
              <p:ext uri="{D42A27DB-BD31-4B8C-83A1-F6EECF244321}">
                <p14:modId xmlns:p14="http://schemas.microsoft.com/office/powerpoint/2010/main" val="1174467753"/>
              </p:ext>
            </p:extLst>
          </p:nvPr>
        </p:nvGraphicFramePr>
        <p:xfrm>
          <a:off x="6234417" y="4921378"/>
          <a:ext cx="208280" cy="936545"/>
        </p:xfrm>
        <a:graphic>
          <a:graphicData uri="http://schemas.openxmlformats.org/drawingml/2006/table">
            <a:tbl>
              <a:tblPr firstRow="1" bandRow="1">
                <a:tableStyleId>{5C22544A-7EE6-4342-B048-85BDC9FD1C3A}</a:tableStyleId>
              </a:tblPr>
              <a:tblGrid>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38" name="直線矢印コネクタ 137"/>
          <p:cNvCxnSpPr/>
          <p:nvPr/>
        </p:nvCxnSpPr>
        <p:spPr>
          <a:xfrm flipV="1">
            <a:off x="5946098" y="5520906"/>
            <a:ext cx="135525" cy="611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6116911" y="5218981"/>
            <a:ext cx="206251" cy="2532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V="1">
            <a:off x="6120351" y="5029200"/>
            <a:ext cx="211438" cy="436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6141629" y="5391509"/>
            <a:ext cx="172907" cy="754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2" name="表 141"/>
          <p:cNvGraphicFramePr>
            <a:graphicFrameLocks noGrp="1"/>
          </p:cNvGraphicFramePr>
          <p:nvPr>
            <p:extLst>
              <p:ext uri="{D42A27DB-BD31-4B8C-83A1-F6EECF244321}">
                <p14:modId xmlns:p14="http://schemas.microsoft.com/office/powerpoint/2010/main" val="3634683023"/>
              </p:ext>
            </p:extLst>
          </p:nvPr>
        </p:nvGraphicFramePr>
        <p:xfrm>
          <a:off x="2434419" y="3455535"/>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3" name="表 142"/>
          <p:cNvGraphicFramePr>
            <a:graphicFrameLocks noGrp="1"/>
          </p:cNvGraphicFramePr>
          <p:nvPr>
            <p:extLst>
              <p:ext uri="{D42A27DB-BD31-4B8C-83A1-F6EECF244321}">
                <p14:modId xmlns:p14="http://schemas.microsoft.com/office/powerpoint/2010/main" val="377059228"/>
              </p:ext>
            </p:extLst>
          </p:nvPr>
        </p:nvGraphicFramePr>
        <p:xfrm>
          <a:off x="3072912" y="4571455"/>
          <a:ext cx="208280" cy="936545"/>
        </p:xfrm>
        <a:graphic>
          <a:graphicData uri="http://schemas.openxmlformats.org/drawingml/2006/table">
            <a:tbl>
              <a:tblPr firstRow="1" bandRow="1">
                <a:tableStyleId>{5C22544A-7EE6-4342-B048-85BDC9FD1C3A}</a:tableStyleId>
              </a:tblPr>
              <a:tblGrid>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5" name="表 144"/>
          <p:cNvGraphicFramePr>
            <a:graphicFrameLocks noGrp="1"/>
          </p:cNvGraphicFramePr>
          <p:nvPr>
            <p:extLst>
              <p:ext uri="{D42A27DB-BD31-4B8C-83A1-F6EECF244321}">
                <p14:modId xmlns:p14="http://schemas.microsoft.com/office/powerpoint/2010/main" val="4085920115"/>
              </p:ext>
            </p:extLst>
          </p:nvPr>
        </p:nvGraphicFramePr>
        <p:xfrm>
          <a:off x="3256854" y="5121703"/>
          <a:ext cx="208280" cy="936545"/>
        </p:xfrm>
        <a:graphic>
          <a:graphicData uri="http://schemas.openxmlformats.org/drawingml/2006/table">
            <a:tbl>
              <a:tblPr firstRow="1" bandRow="1">
                <a:tableStyleId>{5C22544A-7EE6-4342-B048-85BDC9FD1C3A}</a:tableStyleId>
              </a:tblPr>
              <a:tblGrid>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6" name="表 145"/>
          <p:cNvGraphicFramePr>
            <a:graphicFrameLocks noGrp="1"/>
          </p:cNvGraphicFramePr>
          <p:nvPr>
            <p:extLst>
              <p:ext uri="{D42A27DB-BD31-4B8C-83A1-F6EECF244321}">
                <p14:modId xmlns:p14="http://schemas.microsoft.com/office/powerpoint/2010/main" val="2478468194"/>
              </p:ext>
            </p:extLst>
          </p:nvPr>
        </p:nvGraphicFramePr>
        <p:xfrm>
          <a:off x="2644854" y="3273673"/>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7" name="表 146"/>
          <p:cNvGraphicFramePr>
            <a:graphicFrameLocks noGrp="1"/>
          </p:cNvGraphicFramePr>
          <p:nvPr>
            <p:extLst>
              <p:ext uri="{D42A27DB-BD31-4B8C-83A1-F6EECF244321}">
                <p14:modId xmlns:p14="http://schemas.microsoft.com/office/powerpoint/2010/main" val="3514826559"/>
              </p:ext>
            </p:extLst>
          </p:nvPr>
        </p:nvGraphicFramePr>
        <p:xfrm>
          <a:off x="2860854" y="3802083"/>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8" name="表 147"/>
          <p:cNvGraphicFramePr>
            <a:graphicFrameLocks noGrp="1"/>
          </p:cNvGraphicFramePr>
          <p:nvPr>
            <p:extLst>
              <p:ext uri="{D42A27DB-BD31-4B8C-83A1-F6EECF244321}">
                <p14:modId xmlns:p14="http://schemas.microsoft.com/office/powerpoint/2010/main" val="942019972"/>
              </p:ext>
            </p:extLst>
          </p:nvPr>
        </p:nvGraphicFramePr>
        <p:xfrm>
          <a:off x="3495298" y="4979507"/>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9" name="表 148"/>
          <p:cNvGraphicFramePr>
            <a:graphicFrameLocks noGrp="1"/>
          </p:cNvGraphicFramePr>
          <p:nvPr>
            <p:extLst>
              <p:ext uri="{D42A27DB-BD31-4B8C-83A1-F6EECF244321}">
                <p14:modId xmlns:p14="http://schemas.microsoft.com/office/powerpoint/2010/main" val="3478936573"/>
              </p:ext>
            </p:extLst>
          </p:nvPr>
        </p:nvGraphicFramePr>
        <p:xfrm>
          <a:off x="3688534" y="3996000"/>
          <a:ext cx="208280" cy="1127513"/>
        </p:xfrm>
        <a:graphic>
          <a:graphicData uri="http://schemas.openxmlformats.org/drawingml/2006/table">
            <a:tbl>
              <a:tblPr firstRow="1" bandRow="1">
                <a:tableStyleId>{5C22544A-7EE6-4342-B048-85BDC9FD1C3A}</a:tableStyleId>
              </a:tblPr>
              <a:tblGrid>
                <a:gridCol w="208280"/>
              </a:tblGrid>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1412">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453">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0" name="円/楕円 149"/>
          <p:cNvSpPr>
            <a:spLocks noChangeAspect="1"/>
          </p:cNvSpPr>
          <p:nvPr/>
        </p:nvSpPr>
        <p:spPr>
          <a:xfrm>
            <a:off x="8028240" y="554399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a:spLocks noChangeAspect="1"/>
          </p:cNvSpPr>
          <p:nvPr/>
        </p:nvSpPr>
        <p:spPr>
          <a:xfrm>
            <a:off x="8244240" y="547125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a:spLocks noChangeAspect="1"/>
          </p:cNvSpPr>
          <p:nvPr/>
        </p:nvSpPr>
        <p:spPr>
          <a:xfrm>
            <a:off x="8461564" y="522920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415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lang="en-US" altLang="ja-JP" sz="4800" dirty="0" smtClean="0">
                <a:latin typeface="ＭＳ Ｐゴシック" pitchFamily="50" charset="-128"/>
                <a:ea typeface="ＭＳ Ｐゴシック" pitchFamily="50" charset="-128"/>
              </a:rPr>
              <a:t>Motion Space</a:t>
            </a:r>
            <a:r>
              <a:rPr lang="ja-JP" altLang="en-US" sz="4800" dirty="0" smtClean="0">
                <a:latin typeface="ＭＳ Ｐゴシック" pitchFamily="50" charset="-128"/>
                <a:ea typeface="ＭＳ Ｐゴシック" pitchFamily="50" charset="-128"/>
              </a:rPr>
              <a:t>の問題点</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569049" y="909486"/>
            <a:ext cx="7859250" cy="1023004"/>
          </a:xfrm>
        </p:spPr>
        <p:txBody>
          <a:bodyPr>
            <a:normAutofit/>
          </a:bodyPr>
          <a:lstStyle/>
          <a:p>
            <a:pPr>
              <a:buFont typeface="Wingdings" pitchFamily="2" charset="2"/>
              <a:buChar char="n"/>
            </a:pPr>
            <a:r>
              <a:rPr lang="ja-JP" altLang="en-US" dirty="0" smtClean="0">
                <a:latin typeface="ＭＳ Ｐゴシック" pitchFamily="50" charset="-128"/>
                <a:ea typeface="ＭＳ Ｐゴシック" pitchFamily="50" charset="-128"/>
              </a:rPr>
              <a:t>任意の動作時間の入力を行うとそれぞれ問題がある</a:t>
            </a:r>
            <a:endParaRPr lang="en-US" altLang="ja-JP" dirty="0" smtClean="0">
              <a:latin typeface="ＭＳ Ｐゴシック" pitchFamily="50" charset="-128"/>
              <a:ea typeface="ＭＳ Ｐゴシック" pitchFamily="50" charset="-128"/>
            </a:endParaRPr>
          </a:p>
          <a:p>
            <a:pPr lvl="1"/>
            <a:r>
              <a:rPr lang="ja-JP" altLang="en-US" dirty="0" smtClean="0">
                <a:latin typeface="ＭＳ Ｐゴシック" pitchFamily="50" charset="-128"/>
                <a:ea typeface="ＭＳ Ｐゴシック" pitchFamily="50" charset="-128"/>
              </a:rPr>
              <a:t>時間軸</a:t>
            </a:r>
            <a:r>
              <a:rPr lang="ja-JP" altLang="en-US" dirty="0">
                <a:latin typeface="ＭＳ Ｐゴシック" pitchFamily="50" charset="-128"/>
                <a:ea typeface="ＭＳ Ｐゴシック" pitchFamily="50" charset="-128"/>
              </a:rPr>
              <a:t>の</a:t>
            </a:r>
            <a:r>
              <a:rPr lang="ja-JP" altLang="en-US" dirty="0" smtClean="0">
                <a:latin typeface="ＭＳ Ｐゴシック" pitchFamily="50" charset="-128"/>
                <a:ea typeface="ＭＳ Ｐゴシック" pitchFamily="50" charset="-128"/>
              </a:rPr>
              <a:t>最大値の設定が必要になる</a:t>
            </a:r>
            <a:endParaRPr lang="en-US" altLang="ja-JP" dirty="0">
              <a:latin typeface="ＭＳ Ｐゴシック" pitchFamily="50" charset="-128"/>
              <a:ea typeface="ＭＳ Ｐゴシック" pitchFamily="50" charset="-128"/>
            </a:endParaRPr>
          </a:p>
        </p:txBody>
      </p:sp>
      <p:grpSp>
        <p:nvGrpSpPr>
          <p:cNvPr id="24" name="グループ化 23"/>
          <p:cNvGrpSpPr/>
          <p:nvPr/>
        </p:nvGrpSpPr>
        <p:grpSpPr>
          <a:xfrm>
            <a:off x="8149567" y="2834165"/>
            <a:ext cx="665882" cy="3015931"/>
            <a:chOff x="8149567" y="2834165"/>
            <a:chExt cx="665882" cy="3015931"/>
          </a:xfrm>
        </p:grpSpPr>
        <p:sp>
          <p:nvSpPr>
            <p:cNvPr id="11" name="正方形/長方形 10"/>
            <p:cNvSpPr/>
            <p:nvPr/>
          </p:nvSpPr>
          <p:spPr>
            <a:xfrm>
              <a:off x="8250695" y="3193418"/>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8384562" y="3737842"/>
              <a:ext cx="430887" cy="1085853"/>
              <a:chOff x="8181578" y="3973251"/>
              <a:chExt cx="430887" cy="1085853"/>
            </a:xfrm>
          </p:grpSpPr>
          <p:sp>
            <p:nvSpPr>
              <p:cNvPr id="13" name="テキスト ボックス 12"/>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p:sp>
          <p:nvSpPr>
            <p:cNvPr id="16" name="テキスト ボックス 15"/>
            <p:cNvSpPr txBox="1"/>
            <p:nvPr/>
          </p:nvSpPr>
          <p:spPr>
            <a:xfrm>
              <a:off x="8149567" y="283416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17" name="テキスト ボックス 16"/>
            <p:cNvSpPr txBox="1"/>
            <p:nvPr/>
          </p:nvSpPr>
          <p:spPr>
            <a:xfrm>
              <a:off x="8149567" y="5511542"/>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grpSp>
        <p:nvGrpSpPr>
          <p:cNvPr id="21" name="グループ化 20"/>
          <p:cNvGrpSpPr/>
          <p:nvPr/>
        </p:nvGrpSpPr>
        <p:grpSpPr>
          <a:xfrm>
            <a:off x="4007963" y="2942327"/>
            <a:ext cx="544966" cy="2542755"/>
            <a:chOff x="4007963" y="2942327"/>
            <a:chExt cx="544966" cy="2542755"/>
          </a:xfrm>
        </p:grpSpPr>
        <p:sp>
          <p:nvSpPr>
            <p:cNvPr id="10" name="右矢印 9"/>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007963" y="3588208"/>
              <a:ext cx="461665" cy="1246495"/>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grpSp>
      <p:grpSp>
        <p:nvGrpSpPr>
          <p:cNvPr id="55" name="グループ化 54"/>
          <p:cNvGrpSpPr/>
          <p:nvPr/>
        </p:nvGrpSpPr>
        <p:grpSpPr>
          <a:xfrm>
            <a:off x="664432" y="3975030"/>
            <a:ext cx="3344168" cy="2152385"/>
            <a:chOff x="158841" y="3483528"/>
            <a:chExt cx="3344168" cy="2152385"/>
          </a:xfrm>
        </p:grpSpPr>
        <p:cxnSp>
          <p:nvCxnSpPr>
            <p:cNvPr id="57" name="直線矢印コネクタ 56"/>
            <p:cNvCxnSpPr/>
            <p:nvPr/>
          </p:nvCxnSpPr>
          <p:spPr>
            <a:xfrm flipH="1" flipV="1">
              <a:off x="325808" y="3777528"/>
              <a:ext cx="1890" cy="185838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310445" y="5601731"/>
              <a:ext cx="3108145" cy="26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テキスト ボックス 58"/>
                <p:cNvSpPr txBox="1"/>
                <p:nvPr/>
              </p:nvSpPr>
              <p:spPr>
                <a:xfrm>
                  <a:off x="158841" y="348352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158841" y="3483528"/>
                  <a:ext cx="354965" cy="369332"/>
                </a:xfrm>
                <a:prstGeom prst="rect">
                  <a:avLst/>
                </a:prstGeom>
                <a:blipFill rotWithShape="1">
                  <a:blip r:embed="rId2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3163622" y="5232399"/>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3163622" y="5232399"/>
                  <a:ext cx="339387" cy="369332"/>
                </a:xfrm>
                <a:prstGeom prst="rect">
                  <a:avLst/>
                </a:prstGeom>
                <a:blipFill rotWithShape="1">
                  <a:blip r:embed="rId28"/>
                  <a:stretch>
                    <a:fillRect/>
                  </a:stretch>
                </a:blipFill>
              </p:spPr>
              <p:txBody>
                <a:bodyPr/>
                <a:lstStyle/>
                <a:p>
                  <a:r>
                    <a:rPr lang="ja-JP" altLang="en-US">
                      <a:noFill/>
                    </a:rPr>
                    <a:t> </a:t>
                  </a:r>
                </a:p>
              </p:txBody>
            </p:sp>
          </mc:Fallback>
        </mc:AlternateContent>
      </p:grpSp>
      <p:grpSp>
        <p:nvGrpSpPr>
          <p:cNvPr id="23" name="グループ化 22"/>
          <p:cNvGrpSpPr/>
          <p:nvPr/>
        </p:nvGrpSpPr>
        <p:grpSpPr>
          <a:xfrm>
            <a:off x="647784" y="1932490"/>
            <a:ext cx="3348059" cy="2138947"/>
            <a:chOff x="867272" y="1736556"/>
            <a:chExt cx="3348059" cy="2138947"/>
          </a:xfrm>
        </p:grpSpPr>
        <p:grpSp>
          <p:nvGrpSpPr>
            <p:cNvPr id="4" name="グループ化 3"/>
            <p:cNvGrpSpPr/>
            <p:nvPr/>
          </p:nvGrpSpPr>
          <p:grpSpPr>
            <a:xfrm>
              <a:off x="867272" y="1736556"/>
              <a:ext cx="3348059" cy="2138947"/>
              <a:chOff x="158843" y="3514580"/>
              <a:chExt cx="3348059" cy="2138947"/>
            </a:xfrm>
          </p:grpSpPr>
          <p:cxnSp>
            <p:nvCxnSpPr>
              <p:cNvPr id="5" name="直線矢印コネクタ 4"/>
              <p:cNvCxnSpPr/>
              <p:nvPr/>
            </p:nvCxnSpPr>
            <p:spPr>
              <a:xfrm flipH="1" flipV="1">
                <a:off x="325206" y="3806660"/>
                <a:ext cx="2492" cy="182925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336324" y="5627543"/>
                <a:ext cx="3098916" cy="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p:cNvSpPr txBox="1"/>
                  <p:nvPr/>
                </p:nvSpPr>
                <p:spPr>
                  <a:xfrm>
                    <a:off x="158843" y="3514580"/>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58843" y="3514580"/>
                    <a:ext cx="354965" cy="369332"/>
                  </a:xfrm>
                  <a:prstGeom prst="rect">
                    <a:avLst/>
                  </a:prstGeom>
                  <a:blipFill rotWithShape="1">
                    <a:blip r:embed="rId26"/>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167515" y="5284195"/>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167515" y="5284195"/>
                    <a:ext cx="339387" cy="369332"/>
                  </a:xfrm>
                  <a:prstGeom prst="rect">
                    <a:avLst/>
                  </a:prstGeom>
                  <a:blipFill rotWithShape="1">
                    <a:blip r:embed="rId24"/>
                    <a:stretch>
                      <a:fillRect/>
                    </a:stretch>
                  </a:blipFill>
                </p:spPr>
                <p:txBody>
                  <a:bodyPr/>
                  <a:lstStyle/>
                  <a:p>
                    <a:r>
                      <a:rPr lang="ja-JP" altLang="en-US">
                        <a:noFill/>
                      </a:rPr>
                      <a:t> </a:t>
                    </a:r>
                  </a:p>
                </p:txBody>
              </p:sp>
            </mc:Fallback>
          </mc:AlternateContent>
        </p:grpSp>
        <p:sp>
          <p:nvSpPr>
            <p:cNvPr id="22" name="フリーフォーム 21"/>
            <p:cNvSpPr/>
            <p:nvPr/>
          </p:nvSpPr>
          <p:spPr>
            <a:xfrm>
              <a:off x="1026542" y="2447948"/>
              <a:ext cx="3155733" cy="1178313"/>
            </a:xfrm>
            <a:custGeom>
              <a:avLst/>
              <a:gdLst>
                <a:gd name="connsiteX0" fmla="*/ 0 w 2855344"/>
                <a:gd name="connsiteY0" fmla="*/ 562671 h 1178313"/>
                <a:gd name="connsiteX1" fmla="*/ 629729 w 2855344"/>
                <a:gd name="connsiteY1" fmla="*/ 19207 h 1178313"/>
                <a:gd name="connsiteX2" fmla="*/ 1785668 w 2855344"/>
                <a:gd name="connsiteY2" fmla="*/ 1175146 h 1178313"/>
                <a:gd name="connsiteX3" fmla="*/ 2855344 w 2855344"/>
                <a:gd name="connsiteY3" fmla="*/ 295252 h 1178313"/>
              </a:gdLst>
              <a:ahLst/>
              <a:cxnLst>
                <a:cxn ang="0">
                  <a:pos x="connsiteX0" y="connsiteY0"/>
                </a:cxn>
                <a:cxn ang="0">
                  <a:pos x="connsiteX1" y="connsiteY1"/>
                </a:cxn>
                <a:cxn ang="0">
                  <a:pos x="connsiteX2" y="connsiteY2"/>
                </a:cxn>
                <a:cxn ang="0">
                  <a:pos x="connsiteX3" y="connsiteY3"/>
                </a:cxn>
              </a:cxnLst>
              <a:rect l="l" t="t" r="r" b="b"/>
              <a:pathLst>
                <a:path w="2855344" h="1178313">
                  <a:moveTo>
                    <a:pt x="0" y="562671"/>
                  </a:moveTo>
                  <a:cubicBezTo>
                    <a:pt x="166059" y="239899"/>
                    <a:pt x="332118" y="-82872"/>
                    <a:pt x="629729" y="19207"/>
                  </a:cubicBezTo>
                  <a:cubicBezTo>
                    <a:pt x="927340" y="121286"/>
                    <a:pt x="1414732" y="1129139"/>
                    <a:pt x="1785668" y="1175146"/>
                  </a:cubicBezTo>
                  <a:cubicBezTo>
                    <a:pt x="2156604" y="1221153"/>
                    <a:pt x="2505974" y="758202"/>
                    <a:pt x="2855344" y="29525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円/楕円 64"/>
          <p:cNvSpPr>
            <a:spLocks noChangeAspect="1"/>
          </p:cNvSpPr>
          <p:nvPr/>
        </p:nvSpPr>
        <p:spPr>
          <a:xfrm>
            <a:off x="985724" y="28432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a:spLocks noChangeAspect="1"/>
          </p:cNvSpPr>
          <p:nvPr/>
        </p:nvSpPr>
        <p:spPr>
          <a:xfrm>
            <a:off x="2029724" y="3158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2246624" y="341933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a:spLocks noChangeAspect="1"/>
          </p:cNvSpPr>
          <p:nvPr/>
        </p:nvSpPr>
        <p:spPr>
          <a:xfrm>
            <a:off x="2462648" y="36353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a:spLocks noChangeAspect="1"/>
          </p:cNvSpPr>
          <p:nvPr/>
        </p:nvSpPr>
        <p:spPr>
          <a:xfrm>
            <a:off x="1201724" y="2654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a:spLocks noChangeAspect="1"/>
          </p:cNvSpPr>
          <p:nvPr/>
        </p:nvSpPr>
        <p:spPr>
          <a:xfrm>
            <a:off x="2641724" y="3770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a:spLocks noChangeAspect="1"/>
          </p:cNvSpPr>
          <p:nvPr/>
        </p:nvSpPr>
        <p:spPr>
          <a:xfrm>
            <a:off x="2857724" y="378776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3073724" y="3734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a:spLocks noChangeAspect="1"/>
          </p:cNvSpPr>
          <p:nvPr/>
        </p:nvSpPr>
        <p:spPr>
          <a:xfrm>
            <a:off x="1417724" y="2618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a:spLocks noChangeAspect="1"/>
          </p:cNvSpPr>
          <p:nvPr/>
        </p:nvSpPr>
        <p:spPr>
          <a:xfrm>
            <a:off x="1633724" y="2726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a:spLocks noChangeAspect="1"/>
          </p:cNvSpPr>
          <p:nvPr/>
        </p:nvSpPr>
        <p:spPr>
          <a:xfrm>
            <a:off x="1849724" y="2942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a:spLocks noChangeAspect="1"/>
          </p:cNvSpPr>
          <p:nvPr/>
        </p:nvSpPr>
        <p:spPr>
          <a:xfrm>
            <a:off x="3289724" y="3590328"/>
            <a:ext cx="70876" cy="7200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a:spLocks noChangeAspect="1"/>
          </p:cNvSpPr>
          <p:nvPr/>
        </p:nvSpPr>
        <p:spPr>
          <a:xfrm>
            <a:off x="3505724" y="3410328"/>
            <a:ext cx="70876" cy="7200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a:spLocks noChangeAspect="1"/>
          </p:cNvSpPr>
          <p:nvPr/>
        </p:nvSpPr>
        <p:spPr>
          <a:xfrm>
            <a:off x="3711738" y="3158328"/>
            <a:ext cx="70876" cy="7200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a:spLocks noChangeAspect="1"/>
          </p:cNvSpPr>
          <p:nvPr/>
        </p:nvSpPr>
        <p:spPr>
          <a:xfrm>
            <a:off x="3937724" y="2906328"/>
            <a:ext cx="70876" cy="7200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38217" y="2278984"/>
            <a:ext cx="461665" cy="1708160"/>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長時間動作</a:t>
            </a:r>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sp>
        <p:nvSpPr>
          <p:cNvPr id="43" name="フリーフォーム 42"/>
          <p:cNvSpPr/>
          <p:nvPr/>
        </p:nvSpPr>
        <p:spPr>
          <a:xfrm>
            <a:off x="827056" y="5115470"/>
            <a:ext cx="1438686" cy="698877"/>
          </a:xfrm>
          <a:custGeom>
            <a:avLst/>
            <a:gdLst>
              <a:gd name="connsiteX0" fmla="*/ 0 w 1121434"/>
              <a:gd name="connsiteY0" fmla="*/ 69011 h 698877"/>
              <a:gd name="connsiteX1" fmla="*/ 232913 w 1121434"/>
              <a:gd name="connsiteY1" fmla="*/ 60385 h 698877"/>
              <a:gd name="connsiteX2" fmla="*/ 715992 w 1121434"/>
              <a:gd name="connsiteY2" fmla="*/ 698740 h 698877"/>
              <a:gd name="connsiteX3" fmla="*/ 1121434 w 1121434"/>
              <a:gd name="connsiteY3" fmla="*/ 0 h 698877"/>
              <a:gd name="connsiteX4" fmla="*/ 1121434 w 1121434"/>
              <a:gd name="connsiteY4" fmla="*/ 0 h 69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4" h="698877">
                <a:moveTo>
                  <a:pt x="0" y="69011"/>
                </a:moveTo>
                <a:cubicBezTo>
                  <a:pt x="56790" y="12220"/>
                  <a:pt x="113581" y="-44570"/>
                  <a:pt x="232913" y="60385"/>
                </a:cubicBezTo>
                <a:cubicBezTo>
                  <a:pt x="352245" y="165340"/>
                  <a:pt x="567905" y="708804"/>
                  <a:pt x="715992" y="698740"/>
                </a:cubicBezTo>
                <a:cubicBezTo>
                  <a:pt x="864079" y="688676"/>
                  <a:pt x="1121434" y="0"/>
                  <a:pt x="1121434" y="0"/>
                </a:cubicBezTo>
                <a:lnTo>
                  <a:pt x="1121434" y="0"/>
                </a:ln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a:spLocks noChangeAspect="1"/>
          </p:cNvSpPr>
          <p:nvPr/>
        </p:nvSpPr>
        <p:spPr>
          <a:xfrm>
            <a:off x="985724" y="5102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a:spLocks noChangeAspect="1"/>
          </p:cNvSpPr>
          <p:nvPr/>
        </p:nvSpPr>
        <p:spPr>
          <a:xfrm>
            <a:off x="1201724" y="5246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a:spLocks noChangeAspect="1"/>
          </p:cNvSpPr>
          <p:nvPr/>
        </p:nvSpPr>
        <p:spPr>
          <a:xfrm>
            <a:off x="1417724" y="5534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a:spLocks noChangeAspect="1"/>
          </p:cNvSpPr>
          <p:nvPr/>
        </p:nvSpPr>
        <p:spPr>
          <a:xfrm>
            <a:off x="1633724" y="5750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1849724" y="5714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2029724" y="5426328"/>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a:spLocks noChangeAspect="1"/>
          </p:cNvSpPr>
          <p:nvPr/>
        </p:nvSpPr>
        <p:spPr>
          <a:xfrm>
            <a:off x="2246624" y="507552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p:cNvGrpSpPr/>
          <p:nvPr/>
        </p:nvGrpSpPr>
        <p:grpSpPr>
          <a:xfrm>
            <a:off x="4525680" y="1948698"/>
            <a:ext cx="2787342" cy="2121332"/>
            <a:chOff x="4824341" y="1943640"/>
            <a:chExt cx="2787342" cy="2121332"/>
          </a:xfrm>
        </p:grpSpPr>
        <p:cxnSp>
          <p:nvCxnSpPr>
            <p:cNvPr id="83" name="直線矢印コネクタ 82"/>
            <p:cNvCxnSpPr/>
            <p:nvPr/>
          </p:nvCxnSpPr>
          <p:spPr>
            <a:xfrm flipV="1">
              <a:off x="5004048" y="4055124"/>
              <a:ext cx="248921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グループ化 97"/>
            <p:cNvGrpSpPr/>
            <p:nvPr/>
          </p:nvGrpSpPr>
          <p:grpSpPr>
            <a:xfrm>
              <a:off x="4824341" y="1943640"/>
              <a:ext cx="2787342" cy="2121332"/>
              <a:chOff x="158843" y="3514580"/>
              <a:chExt cx="2787342" cy="2121332"/>
            </a:xfrm>
          </p:grpSpPr>
          <p:cxnSp>
            <p:nvCxnSpPr>
              <p:cNvPr id="100" name="直線矢印コネクタ 99"/>
              <p:cNvCxnSpPr/>
              <p:nvPr/>
            </p:nvCxnSpPr>
            <p:spPr>
              <a:xfrm flipH="1" flipV="1">
                <a:off x="325206" y="3806660"/>
                <a:ext cx="2492" cy="182925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テキスト ボックス 101"/>
                  <p:cNvSpPr txBox="1"/>
                  <p:nvPr/>
                </p:nvSpPr>
                <p:spPr>
                  <a:xfrm>
                    <a:off x="158843" y="3514580"/>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2" name="テキスト ボックス 101"/>
                  <p:cNvSpPr txBox="1">
                    <a:spLocks noRot="1" noChangeAspect="1" noMove="1" noResize="1" noEditPoints="1" noAdjustHandles="1" noChangeArrowheads="1" noChangeShapeType="1" noTextEdit="1"/>
                  </p:cNvSpPr>
                  <p:nvPr/>
                </p:nvSpPr>
                <p:spPr>
                  <a:xfrm>
                    <a:off x="158843" y="3514580"/>
                    <a:ext cx="354965" cy="369332"/>
                  </a:xfrm>
                  <a:prstGeom prst="rect">
                    <a:avLst/>
                  </a:prstGeom>
                  <a:blipFill rotWithShape="1">
                    <a:blip r:embed="rId3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 name="テキスト ボックス 102"/>
                  <p:cNvSpPr txBox="1"/>
                  <p:nvPr/>
                </p:nvSpPr>
                <p:spPr>
                  <a:xfrm>
                    <a:off x="2606798" y="5258315"/>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2606798" y="5258315"/>
                    <a:ext cx="339387" cy="369332"/>
                  </a:xfrm>
                  <a:prstGeom prst="rect">
                    <a:avLst/>
                  </a:prstGeom>
                  <a:blipFill rotWithShape="1">
                    <a:blip r:embed="rId31"/>
                    <a:stretch>
                      <a:fillRect/>
                    </a:stretch>
                  </a:blipFill>
                </p:spPr>
                <p:txBody>
                  <a:bodyPr/>
                  <a:lstStyle/>
                  <a:p>
                    <a:r>
                      <a:rPr lang="ja-JP" altLang="en-US">
                        <a:noFill/>
                      </a:rPr>
                      <a:t> </a:t>
                    </a:r>
                  </a:p>
                </p:txBody>
              </p:sp>
            </mc:Fallback>
          </mc:AlternateContent>
        </p:grpSp>
      </p:grpSp>
      <p:graphicFrame>
        <p:nvGraphicFramePr>
          <p:cNvPr id="104" name="表 103"/>
          <p:cNvGraphicFramePr>
            <a:graphicFrameLocks noGrp="1"/>
          </p:cNvGraphicFramePr>
          <p:nvPr>
            <p:extLst>
              <p:ext uri="{D42A27DB-BD31-4B8C-83A1-F6EECF244321}">
                <p14:modId xmlns:p14="http://schemas.microsoft.com/office/powerpoint/2010/main" val="4274658319"/>
              </p:ext>
            </p:extLst>
          </p:nvPr>
        </p:nvGraphicFramePr>
        <p:xfrm>
          <a:off x="4694535" y="2374402"/>
          <a:ext cx="2291080" cy="1685781"/>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105" name="テキスト ボックス 104"/>
          <p:cNvSpPr txBox="1"/>
          <p:nvPr/>
        </p:nvSpPr>
        <p:spPr>
          <a:xfrm>
            <a:off x="338216" y="4392248"/>
            <a:ext cx="461665" cy="1708160"/>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短時間動作入力</a:t>
            </a:r>
            <a:endParaRPr kumimoji="1" lang="ja-JP" altLang="en-US" dirty="0">
              <a:latin typeface="ＭＳ Ｐゴシック" pitchFamily="50" charset="-128"/>
              <a:ea typeface="ＭＳ Ｐゴシック" pitchFamily="50" charset="-128"/>
            </a:endParaRPr>
          </a:p>
        </p:txBody>
      </p:sp>
      <p:graphicFrame>
        <p:nvGraphicFramePr>
          <p:cNvPr id="106" name="表 105"/>
          <p:cNvGraphicFramePr>
            <a:graphicFrameLocks noGrp="1"/>
          </p:cNvGraphicFramePr>
          <p:nvPr>
            <p:extLst>
              <p:ext uri="{D42A27DB-BD31-4B8C-83A1-F6EECF244321}">
                <p14:modId xmlns:p14="http://schemas.microsoft.com/office/powerpoint/2010/main" val="970500546"/>
              </p:ext>
            </p:extLst>
          </p:nvPr>
        </p:nvGraphicFramePr>
        <p:xfrm>
          <a:off x="7295929" y="2368041"/>
          <a:ext cx="833120" cy="1685781"/>
        </p:xfrm>
        <a:graphic>
          <a:graphicData uri="http://schemas.openxmlformats.org/drawingml/2006/table">
            <a:tbl>
              <a:tblPr firstRow="1" bandRow="1">
                <a:effectLst/>
                <a:tableStyleId>{5C22544A-7EE6-4342-B048-85BDC9FD1C3A}</a:tableStyleId>
              </a:tblPr>
              <a:tblGrid>
                <a:gridCol w="208280"/>
                <a:gridCol w="208280"/>
                <a:gridCol w="208280"/>
                <a:gridCol w="208280"/>
              </a:tblGrid>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0" name="テキスト ボックス 109"/>
          <p:cNvSpPr txBox="1"/>
          <p:nvPr/>
        </p:nvSpPr>
        <p:spPr>
          <a:xfrm>
            <a:off x="7090527" y="2018557"/>
            <a:ext cx="1569660" cy="369332"/>
          </a:xfrm>
          <a:prstGeom prst="rect">
            <a:avLst/>
          </a:prstGeom>
          <a:noFill/>
          <a:ln>
            <a:noFill/>
          </a:ln>
        </p:spPr>
        <p:txBody>
          <a:bodyPr wrap="none" rtlCol="0">
            <a:spAutoFit/>
          </a:bodyPr>
          <a:lstStyle/>
          <a:p>
            <a:r>
              <a:rPr kumimoji="1" lang="ja-JP" altLang="en-US" dirty="0" smtClean="0">
                <a:solidFill>
                  <a:schemeClr val="accent1">
                    <a:lumMod val="60000"/>
                    <a:lumOff val="40000"/>
                  </a:schemeClr>
                </a:solidFill>
                <a:latin typeface="ＭＳ Ｐゴシック" pitchFamily="50" charset="-128"/>
                <a:ea typeface="ＭＳ Ｐゴシック" pitchFamily="50" charset="-128"/>
              </a:rPr>
              <a:t>知識化不可能</a:t>
            </a:r>
            <a:endParaRPr kumimoji="1" lang="ja-JP" altLang="en-US" dirty="0">
              <a:solidFill>
                <a:schemeClr val="accent1">
                  <a:lumMod val="60000"/>
                  <a:lumOff val="40000"/>
                </a:schemeClr>
              </a:solidFill>
              <a:latin typeface="ＭＳ Ｐゴシック" pitchFamily="50" charset="-128"/>
              <a:ea typeface="ＭＳ Ｐゴシック" pitchFamily="50" charset="-128"/>
            </a:endParaRPr>
          </a:p>
        </p:txBody>
      </p:sp>
      <p:graphicFrame>
        <p:nvGraphicFramePr>
          <p:cNvPr id="113" name="表 112"/>
          <p:cNvGraphicFramePr>
            <a:graphicFrameLocks noGrp="1"/>
          </p:cNvGraphicFramePr>
          <p:nvPr>
            <p:extLst>
              <p:ext uri="{D42A27DB-BD31-4B8C-83A1-F6EECF244321}">
                <p14:modId xmlns:p14="http://schemas.microsoft.com/office/powerpoint/2010/main" val="469876536"/>
              </p:ext>
            </p:extLst>
          </p:nvPr>
        </p:nvGraphicFramePr>
        <p:xfrm>
          <a:off x="4719022" y="4428387"/>
          <a:ext cx="1457960" cy="1685781"/>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tblGrid>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chemeClr val="accent1">
                            <a:lumMod val="60000"/>
                            <a:lumOff val="40000"/>
                          </a:schemeClr>
                        </a:solidFill>
                      </a:endParaRPr>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4" name="グループ化 113"/>
          <p:cNvGrpSpPr/>
          <p:nvPr/>
        </p:nvGrpSpPr>
        <p:grpSpPr>
          <a:xfrm>
            <a:off x="4552929" y="3961784"/>
            <a:ext cx="2794127" cy="2152385"/>
            <a:chOff x="158841" y="3483528"/>
            <a:chExt cx="2794127" cy="2152385"/>
          </a:xfrm>
        </p:grpSpPr>
        <p:cxnSp>
          <p:nvCxnSpPr>
            <p:cNvPr id="115" name="直線矢印コネクタ 114"/>
            <p:cNvCxnSpPr/>
            <p:nvPr/>
          </p:nvCxnSpPr>
          <p:spPr>
            <a:xfrm flipH="1" flipV="1">
              <a:off x="325808" y="3777528"/>
              <a:ext cx="1890" cy="185838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336324" y="5627543"/>
              <a:ext cx="2483247" cy="9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テキスト ボックス 116"/>
                <p:cNvSpPr txBox="1"/>
                <p:nvPr/>
              </p:nvSpPr>
              <p:spPr>
                <a:xfrm>
                  <a:off x="158841" y="3483528"/>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17" name="テキスト ボックス 116"/>
                <p:cNvSpPr txBox="1">
                  <a:spLocks noRot="1" noChangeAspect="1" noMove="1" noResize="1" noEditPoints="1" noAdjustHandles="1" noChangeArrowheads="1" noChangeShapeType="1" noTextEdit="1"/>
                </p:cNvSpPr>
                <p:nvPr/>
              </p:nvSpPr>
              <p:spPr>
                <a:xfrm>
                  <a:off x="158841" y="3483528"/>
                  <a:ext cx="354965" cy="369332"/>
                </a:xfrm>
                <a:prstGeom prst="rect">
                  <a:avLst/>
                </a:prstGeom>
                <a:blipFill rotWithShape="1">
                  <a:blip r:embed="rId3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8" name="テキスト ボックス 117"/>
                <p:cNvSpPr txBox="1"/>
                <p:nvPr/>
              </p:nvSpPr>
              <p:spPr>
                <a:xfrm>
                  <a:off x="2613581" y="5245645"/>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2613581" y="5245645"/>
                  <a:ext cx="339387" cy="369332"/>
                </a:xfrm>
                <a:prstGeom prst="rect">
                  <a:avLst/>
                </a:prstGeom>
                <a:blipFill rotWithShape="1">
                  <a:blip r:embed="rId34"/>
                  <a:stretch>
                    <a:fillRect/>
                  </a:stretch>
                </a:blipFill>
              </p:spPr>
              <p:txBody>
                <a:bodyPr/>
                <a:lstStyle/>
                <a:p>
                  <a:r>
                    <a:rPr lang="ja-JP" altLang="en-US">
                      <a:noFill/>
                    </a:rPr>
                    <a:t> </a:t>
                  </a:r>
                </a:p>
              </p:txBody>
            </p:sp>
          </mc:Fallback>
        </mc:AlternateContent>
      </p:grpSp>
      <p:graphicFrame>
        <p:nvGraphicFramePr>
          <p:cNvPr id="75" name="表 74"/>
          <p:cNvGraphicFramePr>
            <a:graphicFrameLocks noGrp="1"/>
          </p:cNvGraphicFramePr>
          <p:nvPr>
            <p:extLst>
              <p:ext uri="{D42A27DB-BD31-4B8C-83A1-F6EECF244321}">
                <p14:modId xmlns:p14="http://schemas.microsoft.com/office/powerpoint/2010/main" val="73585767"/>
              </p:ext>
            </p:extLst>
          </p:nvPr>
        </p:nvGraphicFramePr>
        <p:xfrm>
          <a:off x="6186472" y="4420018"/>
          <a:ext cx="833120" cy="1685781"/>
        </p:xfrm>
        <a:graphic>
          <a:graphicData uri="http://schemas.openxmlformats.org/drawingml/2006/table">
            <a:tbl>
              <a:tblPr firstRow="1" bandRow="1">
                <a:effectLst/>
                <a:tableStyleId>{5C22544A-7EE6-4342-B048-85BDC9FD1C3A}</a:tableStyleId>
              </a:tblPr>
              <a:tblGrid>
                <a:gridCol w="208280"/>
                <a:gridCol w="208280"/>
                <a:gridCol w="208280"/>
                <a:gridCol w="208280"/>
              </a:tblGrid>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a:xfrm>
            <a:off x="6372200" y="4434615"/>
            <a:ext cx="461665" cy="1708160"/>
          </a:xfrm>
          <a:prstGeom prst="rect">
            <a:avLst/>
          </a:prstGeom>
          <a:noFill/>
        </p:spPr>
        <p:txBody>
          <a:bodyPr vert="eaVert" wrap="none" rtlCol="0">
            <a:spAutoFit/>
          </a:bodyPr>
          <a:lstStyle/>
          <a:p>
            <a:r>
              <a:rPr lang="ja-JP" altLang="en-US" dirty="0">
                <a:solidFill>
                  <a:schemeClr val="accent1">
                    <a:lumMod val="60000"/>
                    <a:lumOff val="40000"/>
                  </a:schemeClr>
                </a:solidFill>
                <a:latin typeface="ＭＳ Ｐゴシック" pitchFamily="50" charset="-128"/>
                <a:ea typeface="ＭＳ Ｐゴシック" pitchFamily="50" charset="-128"/>
              </a:rPr>
              <a:t>余分</a:t>
            </a:r>
            <a:r>
              <a:rPr lang="ja-JP" altLang="en-US" dirty="0" smtClean="0">
                <a:solidFill>
                  <a:schemeClr val="accent1">
                    <a:lumMod val="60000"/>
                    <a:lumOff val="40000"/>
                  </a:schemeClr>
                </a:solidFill>
                <a:latin typeface="ＭＳ Ｐゴシック" pitchFamily="50" charset="-128"/>
                <a:ea typeface="ＭＳ Ｐゴシック" pitchFamily="50" charset="-128"/>
              </a:rPr>
              <a:t>な知識空間</a:t>
            </a:r>
            <a:endParaRPr kumimoji="1" lang="ja-JP" altLang="en-US" dirty="0">
              <a:solidFill>
                <a:schemeClr val="accent1">
                  <a:lumMod val="60000"/>
                  <a:lumOff val="40000"/>
                </a:schemeClr>
              </a:solidFill>
              <a:latin typeface="ＭＳ Ｐゴシック" pitchFamily="50" charset="-128"/>
              <a:ea typeface="ＭＳ Ｐゴシック" pitchFamily="50" charset="-128"/>
            </a:endParaRPr>
          </a:p>
        </p:txBody>
      </p:sp>
      <p:cxnSp>
        <p:nvCxnSpPr>
          <p:cNvPr id="18" name="直線コネクタ 17"/>
          <p:cNvCxnSpPr/>
          <p:nvPr/>
        </p:nvCxnSpPr>
        <p:spPr>
          <a:xfrm>
            <a:off x="3119172" y="2117156"/>
            <a:ext cx="0" cy="39970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139576" y="1727131"/>
            <a:ext cx="1959191" cy="369332"/>
          </a:xfrm>
          <a:prstGeom prst="rect">
            <a:avLst/>
          </a:prstGeom>
          <a:noFill/>
          <a:ln>
            <a:noFill/>
          </a:ln>
        </p:spPr>
        <p:txBody>
          <a:bodyPr wrap="none" rtlCol="0">
            <a:spAutoFit/>
          </a:bodyPr>
          <a:lstStyle/>
          <a:p>
            <a:r>
              <a:rPr kumimoji="1" lang="ja-JP" altLang="en-US" dirty="0" smtClean="0">
                <a:latin typeface="ＭＳ Ｐゴシック" pitchFamily="50" charset="-128"/>
                <a:ea typeface="ＭＳ Ｐゴシック" pitchFamily="50" charset="-128"/>
              </a:rPr>
              <a:t>設定した動作時間</a:t>
            </a:r>
            <a:endParaRPr kumimoji="1" lang="ja-JP" altLang="en-US" dirty="0">
              <a:latin typeface="ＭＳ Ｐゴシック" pitchFamily="50" charset="-128"/>
              <a:ea typeface="ＭＳ Ｐゴシック" pitchFamily="50" charset="-128"/>
            </a:endParaRPr>
          </a:p>
        </p:txBody>
      </p:sp>
      <p:cxnSp>
        <p:nvCxnSpPr>
          <p:cNvPr id="97" name="直線コネクタ 96"/>
          <p:cNvCxnSpPr/>
          <p:nvPr/>
        </p:nvCxnSpPr>
        <p:spPr>
          <a:xfrm>
            <a:off x="6998183" y="2105654"/>
            <a:ext cx="0" cy="39970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6107422" y="1727131"/>
            <a:ext cx="1800493" cy="369332"/>
          </a:xfrm>
          <a:prstGeom prst="rect">
            <a:avLst/>
          </a:prstGeom>
          <a:noFill/>
          <a:ln>
            <a:noFill/>
          </a:ln>
        </p:spPr>
        <p:txBody>
          <a:bodyPr wrap="none" rtlCol="0">
            <a:spAutoFit/>
          </a:bodyPr>
          <a:lstStyle/>
          <a:p>
            <a:r>
              <a:rPr kumimoji="1" lang="ja-JP" altLang="en-US" dirty="0" smtClean="0">
                <a:latin typeface="ＭＳ Ｐゴシック" pitchFamily="50" charset="-128"/>
                <a:ea typeface="ＭＳ Ｐゴシック" pitchFamily="50" charset="-128"/>
              </a:rPr>
              <a:t>時間軸の最大値</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93906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時間軸の排除</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11560" y="980728"/>
            <a:ext cx="8064896" cy="5069021"/>
          </a:xfrm>
        </p:spPr>
        <p:txBody>
          <a:bodyPr>
            <a:normAutofit/>
          </a:bodyPr>
          <a:lstStyle/>
          <a:p>
            <a:r>
              <a:rPr lang="ja-JP" altLang="en-US" sz="2800" dirty="0" smtClean="0">
                <a:latin typeface="ＭＳ Ｐゴシック" pitchFamily="50" charset="-128"/>
                <a:ea typeface="ＭＳ Ｐゴシック" pitchFamily="50" charset="-128"/>
              </a:rPr>
              <a:t>知識空間の構成要素に時間軸が</a:t>
            </a:r>
            <a:r>
              <a:rPr lang="ja-JP" altLang="en-US" sz="2800" dirty="0">
                <a:latin typeface="ＭＳ Ｐゴシック" pitchFamily="50" charset="-128"/>
                <a:ea typeface="ＭＳ Ｐゴシック" pitchFamily="50" charset="-128"/>
              </a:rPr>
              <a:t>存在</a:t>
            </a:r>
            <a:r>
              <a:rPr lang="ja-JP" altLang="en-US" sz="2800" dirty="0" smtClean="0">
                <a:latin typeface="ＭＳ Ｐゴシック" pitchFamily="50" charset="-128"/>
                <a:ea typeface="ＭＳ Ｐゴシック" pitchFamily="50" charset="-128"/>
              </a:rPr>
              <a:t>するため，</a:t>
            </a:r>
            <a:endParaRPr lang="en-US" altLang="ja-JP" sz="2800" dirty="0" smtClean="0">
              <a:latin typeface="ＭＳ Ｐゴシック" pitchFamily="50" charset="-128"/>
              <a:ea typeface="ＭＳ Ｐゴシック" pitchFamily="50" charset="-128"/>
            </a:endParaRPr>
          </a:p>
          <a:p>
            <a:pPr marL="0" indent="0">
              <a:buNone/>
            </a:pPr>
            <a:r>
              <a:rPr lang="ja-JP" altLang="en-US" sz="2800" dirty="0">
                <a:latin typeface="ＭＳ Ｐゴシック" pitchFamily="50" charset="-128"/>
                <a:ea typeface="ＭＳ Ｐゴシック" pitchFamily="50" charset="-128"/>
              </a:rPr>
              <a:t>　</a:t>
            </a:r>
            <a:r>
              <a:rPr lang="ja-JP" altLang="en-US" sz="2800" dirty="0" smtClean="0">
                <a:latin typeface="ＭＳ Ｐゴシック" pitchFamily="50" charset="-128"/>
                <a:ea typeface="ＭＳ Ｐゴシック" pitchFamily="50" charset="-128"/>
              </a:rPr>
              <a:t>時間軸</a:t>
            </a:r>
            <a:r>
              <a:rPr lang="ja-JP" altLang="en-US" sz="2800" dirty="0">
                <a:latin typeface="ＭＳ Ｐゴシック" pitchFamily="50" charset="-128"/>
                <a:ea typeface="ＭＳ Ｐゴシック" pitchFamily="50" charset="-128"/>
              </a:rPr>
              <a:t>の</a:t>
            </a:r>
            <a:r>
              <a:rPr lang="ja-JP" altLang="en-US" sz="2800" dirty="0" smtClean="0">
                <a:latin typeface="ＭＳ Ｐゴシック" pitchFamily="50" charset="-128"/>
                <a:ea typeface="ＭＳ Ｐゴシック" pitchFamily="50" charset="-128"/>
              </a:rPr>
              <a:t>最大値を設定する必要がある</a:t>
            </a:r>
            <a:endParaRPr lang="en-US" altLang="ja-JP" sz="2800" dirty="0" smtClean="0">
              <a:latin typeface="ＭＳ Ｐゴシック" pitchFamily="50" charset="-128"/>
              <a:ea typeface="ＭＳ Ｐゴシック" pitchFamily="50" charset="-128"/>
            </a:endParaRPr>
          </a:p>
          <a:p>
            <a:endParaRPr lang="en-US" altLang="ja-JP" sz="2800" dirty="0">
              <a:latin typeface="ＭＳ Ｐゴシック" pitchFamily="50" charset="-128"/>
              <a:ea typeface="ＭＳ Ｐゴシック" pitchFamily="50" charset="-128"/>
            </a:endParaRPr>
          </a:p>
          <a:p>
            <a:r>
              <a:rPr lang="ja-JP" altLang="en-US" sz="2800" dirty="0" smtClean="0">
                <a:latin typeface="ＭＳ Ｐゴシック" pitchFamily="50" charset="-128"/>
                <a:ea typeface="ＭＳ Ｐゴシック" pitchFamily="50" charset="-128"/>
              </a:rPr>
              <a:t>動作の入力状態に時間情報を使用しているため，時間軸を使用している</a:t>
            </a:r>
            <a:endParaRPr lang="en-US" altLang="ja-JP" sz="2800" dirty="0">
              <a:latin typeface="ＭＳ Ｐゴシック" pitchFamily="50" charset="-128"/>
              <a:ea typeface="ＭＳ Ｐゴシック" pitchFamily="50" charset="-128"/>
            </a:endParaRPr>
          </a:p>
          <a:p>
            <a:pPr marL="0" indent="0">
              <a:buNone/>
            </a:pPr>
            <a:endParaRPr lang="en-US" altLang="ja-JP" sz="2800" dirty="0" smtClean="0">
              <a:latin typeface="ＭＳ Ｐゴシック" pitchFamily="50" charset="-128"/>
              <a:ea typeface="ＭＳ Ｐゴシック" pitchFamily="50" charset="-128"/>
            </a:endParaRPr>
          </a:p>
          <a:p>
            <a:pPr>
              <a:buFont typeface="Wingdings" pitchFamily="2" charset="2"/>
              <a:buChar char="n"/>
            </a:pPr>
            <a:r>
              <a:rPr lang="ja-JP" altLang="en-US" sz="2800" dirty="0" smtClean="0">
                <a:latin typeface="ＭＳ Ｐゴシック" pitchFamily="50" charset="-128"/>
                <a:ea typeface="ＭＳ Ｐゴシック" pitchFamily="50" charset="-128"/>
              </a:rPr>
              <a:t>時間軸を必要としない知識空間のためには，時間情報の代わりの状態が必要</a:t>
            </a:r>
            <a:endParaRPr lang="en-US" altLang="ja-JP" sz="2800"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25722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560840" cy="792088"/>
          </a:xfrm>
        </p:spPr>
        <p:txBody>
          <a:bodyPr>
            <a:noAutofit/>
          </a:bodyPr>
          <a:lstStyle/>
          <a:p>
            <a:r>
              <a:rPr kumimoji="1" lang="ja-JP" altLang="en-US" sz="4800" dirty="0" smtClean="0">
                <a:latin typeface="ＭＳ Ｐゴシック" pitchFamily="50" charset="-128"/>
                <a:ea typeface="ＭＳ Ｐゴシック" pitchFamily="50" charset="-128"/>
              </a:rPr>
              <a:t>目的</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980728"/>
            <a:ext cx="8352928" cy="4968551"/>
          </a:xfrm>
        </p:spPr>
        <p:txBody>
          <a:bodyPr>
            <a:normAutofit/>
          </a:bodyPr>
          <a:lstStyle/>
          <a:p>
            <a:pPr>
              <a:buFont typeface="Wingdings" pitchFamily="2" charset="2"/>
              <a:buChar char="n"/>
            </a:pPr>
            <a:r>
              <a:rPr lang="ja-JP" altLang="en-US" sz="2800" dirty="0" smtClean="0">
                <a:latin typeface="ＭＳ Ｐゴシック" pitchFamily="50" charset="-128"/>
                <a:ea typeface="ＭＳ Ｐゴシック" pitchFamily="50" charset="-128"/>
              </a:rPr>
              <a:t>時間軸を使用しない動作表現手法を提案することで，動作時間の問題を解決する</a:t>
            </a:r>
            <a:endParaRPr lang="en-US" altLang="ja-JP" sz="2800" dirty="0" smtClean="0">
              <a:latin typeface="ＭＳ Ｐゴシック" pitchFamily="50" charset="-128"/>
              <a:ea typeface="ＭＳ Ｐゴシック" pitchFamily="50" charset="-128"/>
            </a:endParaRPr>
          </a:p>
          <a:p>
            <a:pPr marL="731520" lvl="2" indent="-457200"/>
            <a:r>
              <a:rPr lang="ja-JP" altLang="en-US" sz="2600" dirty="0">
                <a:latin typeface="ＭＳ Ｐゴシック" pitchFamily="50" charset="-128"/>
                <a:ea typeface="ＭＳ Ｐゴシック" pitchFamily="50" charset="-128"/>
              </a:rPr>
              <a:t>提案した手法の有効性をシミュレーションで</a:t>
            </a:r>
            <a:r>
              <a:rPr lang="ja-JP" altLang="en-US" sz="2600" dirty="0" smtClean="0">
                <a:latin typeface="ＭＳ Ｐゴシック" pitchFamily="50" charset="-128"/>
                <a:ea typeface="ＭＳ Ｐゴシック" pitchFamily="50" charset="-128"/>
              </a:rPr>
              <a:t>検証</a:t>
            </a:r>
            <a:endParaRPr lang="en-US" altLang="ja-JP" sz="26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72117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398503" cy="792088"/>
          </a:xfrm>
        </p:spPr>
        <p:txBody>
          <a:bodyPr>
            <a:noAutofit/>
          </a:bodyPr>
          <a:lstStyle/>
          <a:p>
            <a:r>
              <a:rPr kumimoji="1" lang="ja-JP" altLang="en-US" sz="4800" dirty="0" smtClean="0">
                <a:latin typeface="ＭＳ Ｐゴシック" pitchFamily="50" charset="-128"/>
                <a:ea typeface="ＭＳ Ｐゴシック" pitchFamily="50" charset="-128"/>
              </a:rPr>
              <a:t>時間情報の役割</a:t>
            </a:r>
            <a:endParaRPr kumimoji="1" lang="ja-JP" altLang="en-US" sz="48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49195" y="908720"/>
            <a:ext cx="8064896" cy="924371"/>
          </a:xfrm>
        </p:spPr>
        <p:txBody>
          <a:bodyPr>
            <a:normAutofit/>
          </a:bodyPr>
          <a:lstStyle/>
          <a:p>
            <a:pPr>
              <a:buFont typeface="Wingdings" pitchFamily="2" charset="2"/>
              <a:buChar char="n"/>
            </a:pPr>
            <a:r>
              <a:rPr lang="ja-JP" altLang="en-US" sz="3200" dirty="0" smtClean="0">
                <a:latin typeface="ＭＳ Ｐゴシック" pitchFamily="50" charset="-128"/>
                <a:ea typeface="ＭＳ Ｐゴシック" pitchFamily="50" charset="-128"/>
              </a:rPr>
              <a:t>時間情報は状態の前後関係を表現している</a:t>
            </a:r>
            <a:endParaRPr lang="en-US" altLang="ja-JP" sz="3200" dirty="0" smtClean="0">
              <a:latin typeface="ＭＳ Ｐゴシック" pitchFamily="50" charset="-128"/>
              <a:ea typeface="ＭＳ Ｐゴシック" pitchFamily="50" charset="-128"/>
            </a:endParaRPr>
          </a:p>
        </p:txBody>
      </p:sp>
      <p:sp>
        <p:nvSpPr>
          <p:cNvPr id="5" name="テキスト ボックス 4"/>
          <p:cNvSpPr txBox="1"/>
          <p:nvPr/>
        </p:nvSpPr>
        <p:spPr>
          <a:xfrm>
            <a:off x="1858890" y="5858229"/>
            <a:ext cx="1411072" cy="369332"/>
          </a:xfrm>
          <a:prstGeom prst="rect">
            <a:avLst/>
          </a:prstGeom>
          <a:noFill/>
        </p:spPr>
        <p:txBody>
          <a:bodyPr wrap="square" rtlCol="0">
            <a:spAutoFit/>
          </a:bodyPr>
          <a:lstStyle/>
          <a:p>
            <a:r>
              <a:rPr lang="ja-JP" altLang="en-US" dirty="0" smtClean="0">
                <a:latin typeface="ＭＳ Ｐゴシック" pitchFamily="50" charset="-128"/>
                <a:ea typeface="ＭＳ Ｐゴシック" pitchFamily="50" charset="-128"/>
              </a:rPr>
              <a:t>状態</a:t>
            </a:r>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96094670"/>
              </p:ext>
            </p:extLst>
          </p:nvPr>
        </p:nvGraphicFramePr>
        <p:xfrm>
          <a:off x="1009430" y="3051138"/>
          <a:ext cx="3124200" cy="2809635"/>
        </p:xfrm>
        <a:graphic>
          <a:graphicData uri="http://schemas.openxmlformats.org/drawingml/2006/table">
            <a:tbl>
              <a:tblPr firstRow="1" bandRow="1">
                <a:effectLst/>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tblGrid>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bg1">
                          <a:lumMod val="50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グループ化 6"/>
          <p:cNvGrpSpPr/>
          <p:nvPr/>
        </p:nvGrpSpPr>
        <p:grpSpPr>
          <a:xfrm>
            <a:off x="827584" y="2648625"/>
            <a:ext cx="3654059" cy="3212881"/>
            <a:chOff x="1206122" y="2571888"/>
            <a:chExt cx="3654059" cy="3212881"/>
          </a:xfrm>
        </p:grpSpPr>
        <p:sp>
          <p:nvSpPr>
            <p:cNvPr id="8" name="フリーフォーム 7"/>
            <p:cNvSpPr/>
            <p:nvPr/>
          </p:nvSpPr>
          <p:spPr>
            <a:xfrm>
              <a:off x="3241622" y="3416093"/>
              <a:ext cx="1271593" cy="1557210"/>
            </a:xfrm>
            <a:custGeom>
              <a:avLst/>
              <a:gdLst>
                <a:gd name="connsiteX0" fmla="*/ 0 w 1272619"/>
                <a:gd name="connsiteY0" fmla="*/ 689944 h 1557210"/>
                <a:gd name="connsiteX1" fmla="*/ 443060 w 1272619"/>
                <a:gd name="connsiteY1" fmla="*/ 30067 h 1557210"/>
                <a:gd name="connsiteX2" fmla="*/ 1272619 w 1272619"/>
                <a:gd name="connsiteY2" fmla="*/ 1557210 h 1557210"/>
              </a:gdLst>
              <a:ahLst/>
              <a:cxnLst>
                <a:cxn ang="0">
                  <a:pos x="connsiteX0" y="connsiteY0"/>
                </a:cxn>
                <a:cxn ang="0">
                  <a:pos x="connsiteX1" y="connsiteY1"/>
                </a:cxn>
                <a:cxn ang="0">
                  <a:pos x="connsiteX2" y="connsiteY2"/>
                </a:cxn>
              </a:cxnLst>
              <a:rect l="l" t="t" r="r" b="b"/>
              <a:pathLst>
                <a:path w="1272619" h="1557210">
                  <a:moveTo>
                    <a:pt x="0" y="689944"/>
                  </a:moveTo>
                  <a:cubicBezTo>
                    <a:pt x="115478" y="287733"/>
                    <a:pt x="230957" y="-114477"/>
                    <a:pt x="443060" y="30067"/>
                  </a:cubicBezTo>
                  <a:cubicBezTo>
                    <a:pt x="655163" y="174611"/>
                    <a:pt x="963891" y="865910"/>
                    <a:pt x="1272619" y="1557210"/>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206122" y="2571888"/>
              <a:ext cx="3654059" cy="3212881"/>
              <a:chOff x="1206122" y="2571888"/>
              <a:chExt cx="3654059" cy="3212881"/>
            </a:xfrm>
          </p:grpSpPr>
          <p:grpSp>
            <p:nvGrpSpPr>
              <p:cNvPr id="10" name="グループ化 9"/>
              <p:cNvGrpSpPr/>
              <p:nvPr/>
            </p:nvGrpSpPr>
            <p:grpSpPr>
              <a:xfrm>
                <a:off x="1206122" y="2571888"/>
                <a:ext cx="3654059" cy="3212881"/>
                <a:chOff x="177481" y="2439376"/>
                <a:chExt cx="3654059" cy="3212881"/>
              </a:xfrm>
            </p:grpSpPr>
            <p:cxnSp>
              <p:nvCxnSpPr>
                <p:cNvPr id="12" name="直線矢印コネクタ 11"/>
                <p:cNvCxnSpPr/>
                <p:nvPr/>
              </p:nvCxnSpPr>
              <p:spPr>
                <a:xfrm flipH="1" flipV="1">
                  <a:off x="344486" y="2798142"/>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44486" y="5645703"/>
                  <a:ext cx="3260403" cy="6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177481" y="2439376"/>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77481" y="2439376"/>
                      <a:ext cx="354965" cy="369332"/>
                    </a:xfrm>
                    <a:prstGeom prst="rect">
                      <a:avLst/>
                    </a:prstGeom>
                    <a:blipFill rotWithShape="1">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492153" y="5266580"/>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92153" y="5266580"/>
                      <a:ext cx="339387" cy="369332"/>
                    </a:xfrm>
                    <a:prstGeom prst="rect">
                      <a:avLst/>
                    </a:prstGeom>
                    <a:blipFill rotWithShape="1">
                      <a:blip r:embed="rId16"/>
                      <a:stretch>
                        <a:fillRect/>
                      </a:stretch>
                    </a:blipFill>
                  </p:spPr>
                  <p:txBody>
                    <a:bodyPr/>
                    <a:lstStyle/>
                    <a:p>
                      <a:r>
                        <a:rPr lang="ja-JP" altLang="en-US">
                          <a:noFill/>
                        </a:rPr>
                        <a:t> </a:t>
                      </a:r>
                    </a:p>
                  </p:txBody>
                </p:sp>
              </mc:Fallback>
            </mc:AlternateContent>
            <p:sp>
              <p:nvSpPr>
                <p:cNvPr id="16" name="テキスト ボックス 15"/>
                <p:cNvSpPr txBox="1"/>
                <p:nvPr/>
              </p:nvSpPr>
              <p:spPr>
                <a:xfrm>
                  <a:off x="3097861" y="4807054"/>
                  <a:ext cx="702712" cy="369332"/>
                </a:xfrm>
                <a:prstGeom prst="rect">
                  <a:avLst/>
                </a:prstGeom>
                <a:noFill/>
              </p:spPr>
              <p:txBody>
                <a:bodyPr wrap="square" rtlCol="0">
                  <a:spAutoFit/>
                </a:bodyPr>
                <a:lstStyle/>
                <a:p>
                  <a:r>
                    <a:rPr lang="ja-JP" altLang="en-US" dirty="0">
                      <a:latin typeface="ＭＳ Ｐゴシック" pitchFamily="50" charset="-128"/>
                      <a:ea typeface="ＭＳ Ｐゴシック" pitchFamily="50" charset="-128"/>
                    </a:rPr>
                    <a:t>入力</a:t>
                  </a:r>
                  <a:endParaRPr kumimoji="1" lang="ja-JP" altLang="en-US" dirty="0">
                    <a:latin typeface="ＭＳ Ｐゴシック" pitchFamily="50" charset="-128"/>
                    <a:ea typeface="ＭＳ Ｐゴシック" pitchFamily="50" charset="-128"/>
                  </a:endParaRPr>
                </a:p>
              </p:txBody>
            </p:sp>
          </p:grpSp>
          <p:sp>
            <p:nvSpPr>
              <p:cNvPr id="11" name="フリーフォーム 10"/>
              <p:cNvSpPr/>
              <p:nvPr/>
            </p:nvSpPr>
            <p:spPr>
              <a:xfrm>
                <a:off x="1386888" y="3267986"/>
                <a:ext cx="1865486" cy="2257922"/>
              </a:xfrm>
              <a:custGeom>
                <a:avLst/>
                <a:gdLst>
                  <a:gd name="connsiteX0" fmla="*/ 0 w 1705233"/>
                  <a:gd name="connsiteY0" fmla="*/ 723493 h 1410372"/>
                  <a:gd name="connsiteX1" fmla="*/ 469557 w 1705233"/>
                  <a:gd name="connsiteY1" fmla="*/ 19158 h 1410372"/>
                  <a:gd name="connsiteX2" fmla="*/ 1223319 w 1705233"/>
                  <a:gd name="connsiteY2" fmla="*/ 1403115 h 1410372"/>
                  <a:gd name="connsiteX3" fmla="*/ 1705233 w 1705233"/>
                  <a:gd name="connsiteY3" fmla="*/ 464001 h 1410372"/>
                </a:gdLst>
                <a:ahLst/>
                <a:cxnLst>
                  <a:cxn ang="0">
                    <a:pos x="connsiteX0" y="connsiteY0"/>
                  </a:cxn>
                  <a:cxn ang="0">
                    <a:pos x="connsiteX1" y="connsiteY1"/>
                  </a:cxn>
                  <a:cxn ang="0">
                    <a:pos x="connsiteX2" y="connsiteY2"/>
                  </a:cxn>
                  <a:cxn ang="0">
                    <a:pos x="connsiteX3" y="connsiteY3"/>
                  </a:cxn>
                </a:cxnLst>
                <a:rect l="l" t="t" r="r" b="b"/>
                <a:pathLst>
                  <a:path w="1705233" h="1410372">
                    <a:moveTo>
                      <a:pt x="0" y="723493"/>
                    </a:moveTo>
                    <a:cubicBezTo>
                      <a:pt x="132835" y="314690"/>
                      <a:pt x="265671" y="-94112"/>
                      <a:pt x="469557" y="19158"/>
                    </a:cubicBezTo>
                    <a:cubicBezTo>
                      <a:pt x="673443" y="132428"/>
                      <a:pt x="1017373" y="1328974"/>
                      <a:pt x="1223319" y="1403115"/>
                    </a:cubicBezTo>
                    <a:cubicBezTo>
                      <a:pt x="1429265" y="1477256"/>
                      <a:pt x="1567249" y="970628"/>
                      <a:pt x="1705233" y="46400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 name="円/楕円 17"/>
          <p:cNvSpPr>
            <a:spLocks noChangeAspect="1"/>
          </p:cNvSpPr>
          <p:nvPr/>
        </p:nvSpPr>
        <p:spPr>
          <a:xfrm>
            <a:off x="1195184" y="3656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a:spLocks noChangeAspect="1"/>
          </p:cNvSpPr>
          <p:nvPr/>
        </p:nvSpPr>
        <p:spPr>
          <a:xfrm>
            <a:off x="1394398" y="331587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1610398" y="3540881"/>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a:spLocks noChangeAspect="1"/>
          </p:cNvSpPr>
          <p:nvPr/>
        </p:nvSpPr>
        <p:spPr>
          <a:xfrm>
            <a:off x="1807988" y="413332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a:spLocks noChangeAspect="1"/>
          </p:cNvSpPr>
          <p:nvPr/>
        </p:nvSpPr>
        <p:spPr>
          <a:xfrm>
            <a:off x="2024012" y="4941176"/>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a:spLocks noChangeAspect="1"/>
          </p:cNvSpPr>
          <p:nvPr/>
        </p:nvSpPr>
        <p:spPr>
          <a:xfrm>
            <a:off x="2240036" y="54294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a:spLocks noChangeAspect="1"/>
          </p:cNvSpPr>
          <p:nvPr/>
        </p:nvSpPr>
        <p:spPr>
          <a:xfrm>
            <a:off x="2419184" y="5528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a:spLocks noChangeAspect="1"/>
          </p:cNvSpPr>
          <p:nvPr/>
        </p:nvSpPr>
        <p:spPr>
          <a:xfrm>
            <a:off x="2635184" y="4997418"/>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a:spLocks noChangeAspect="1"/>
          </p:cNvSpPr>
          <p:nvPr/>
        </p:nvSpPr>
        <p:spPr>
          <a:xfrm>
            <a:off x="2851184" y="4116953"/>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a:spLocks noChangeAspect="1"/>
          </p:cNvSpPr>
          <p:nvPr/>
        </p:nvSpPr>
        <p:spPr>
          <a:xfrm>
            <a:off x="3067184" y="3548242"/>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a:spLocks noChangeAspect="1"/>
          </p:cNvSpPr>
          <p:nvPr/>
        </p:nvSpPr>
        <p:spPr>
          <a:xfrm>
            <a:off x="3248148" y="348524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noChangeAspect="1"/>
          </p:cNvSpPr>
          <p:nvPr/>
        </p:nvSpPr>
        <p:spPr>
          <a:xfrm>
            <a:off x="3464172" y="37012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3680196" y="4133314"/>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a:spLocks noChangeAspect="1"/>
          </p:cNvSpPr>
          <p:nvPr/>
        </p:nvSpPr>
        <p:spPr>
          <a:xfrm>
            <a:off x="3896220" y="4565370"/>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a:stCxn id="21" idx="7"/>
          </p:cNvCxnSpPr>
          <p:nvPr/>
        </p:nvCxnSpPr>
        <p:spPr>
          <a:xfrm flipV="1">
            <a:off x="1868484" y="2833291"/>
            <a:ext cx="345714" cy="1310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flipV="1">
            <a:off x="2712467" y="2833291"/>
            <a:ext cx="149097" cy="1294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255979" y="2447591"/>
            <a:ext cx="2912977" cy="369332"/>
          </a:xfrm>
          <a:prstGeom prst="rect">
            <a:avLst/>
          </a:prstGeom>
          <a:noFill/>
          <a:ln w="19050">
            <a:solidFill>
              <a:schemeClr val="accent1"/>
            </a:solidFill>
          </a:ln>
        </p:spPr>
        <p:txBody>
          <a:bodyPr wrap="none" rtlCol="0">
            <a:spAutoFit/>
          </a:bodyPr>
          <a:lstStyle/>
          <a:p>
            <a:r>
              <a:rPr kumimoji="1" lang="ja-JP" altLang="en-US" dirty="0" smtClean="0">
                <a:latin typeface="ＭＳ Ｐゴシック" pitchFamily="50" charset="-128"/>
                <a:ea typeface="ＭＳ Ｐゴシック" pitchFamily="50" charset="-128"/>
              </a:rPr>
              <a:t>同じ状態として知識化される</a:t>
            </a:r>
            <a:endParaRPr kumimoji="1" lang="ja-JP" altLang="en-US" dirty="0">
              <a:latin typeface="ＭＳ Ｐゴシック" pitchFamily="50" charset="-128"/>
              <a:ea typeface="ＭＳ Ｐゴシック"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252605639"/>
              </p:ext>
            </p:extLst>
          </p:nvPr>
        </p:nvGraphicFramePr>
        <p:xfrm>
          <a:off x="5172324" y="3081001"/>
          <a:ext cx="479796" cy="2809635"/>
        </p:xfrm>
        <a:graphic>
          <a:graphicData uri="http://schemas.openxmlformats.org/drawingml/2006/table">
            <a:tbl>
              <a:tblPr firstRow="1" bandRow="1">
                <a:effectLst/>
                <a:tableStyleId>{5C22544A-7EE6-4342-B048-85BDC9FD1C3A}</a:tableStyleId>
              </a:tblPr>
              <a:tblGrid>
                <a:gridCol w="479796"/>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8" name="グループ化 47"/>
          <p:cNvGrpSpPr/>
          <p:nvPr/>
        </p:nvGrpSpPr>
        <p:grpSpPr>
          <a:xfrm>
            <a:off x="4995642" y="2673679"/>
            <a:ext cx="440454" cy="3205420"/>
            <a:chOff x="5292080" y="2632257"/>
            <a:chExt cx="440454" cy="3205420"/>
          </a:xfrm>
        </p:grpSpPr>
        <p:sp>
          <p:nvSpPr>
            <p:cNvPr id="36" name="円/楕円 35"/>
            <p:cNvSpPr>
              <a:spLocks noChangeAspect="1"/>
            </p:cNvSpPr>
            <p:nvPr/>
          </p:nvSpPr>
          <p:spPr>
            <a:xfrm>
              <a:off x="5661658" y="4179666"/>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5292080" y="2632257"/>
              <a:ext cx="354965" cy="3205420"/>
              <a:chOff x="4827366" y="2645749"/>
              <a:chExt cx="354965" cy="3205420"/>
            </a:xfrm>
          </p:grpSpPr>
          <p:cxnSp>
            <p:nvCxnSpPr>
              <p:cNvPr id="42" name="直線矢印コネクタ 41"/>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17"/>
                    <a:stretch>
                      <a:fillRect b="-1667"/>
                    </a:stretch>
                  </a:blipFill>
                </p:spPr>
                <p:txBody>
                  <a:bodyPr/>
                  <a:lstStyle/>
                  <a:p>
                    <a:r>
                      <a:rPr lang="ja-JP" altLang="en-US">
                        <a:noFill/>
                      </a:rPr>
                      <a:t> </a:t>
                    </a:r>
                  </a:p>
                </p:txBody>
              </p:sp>
            </mc:Fallback>
          </mc:AlternateContent>
        </p:grpSp>
      </p:grpSp>
      <p:grpSp>
        <p:nvGrpSpPr>
          <p:cNvPr id="44" name="グループ化 43"/>
          <p:cNvGrpSpPr/>
          <p:nvPr/>
        </p:nvGrpSpPr>
        <p:grpSpPr>
          <a:xfrm>
            <a:off x="4450676" y="3117740"/>
            <a:ext cx="544966" cy="2542755"/>
            <a:chOff x="4007963" y="2942327"/>
            <a:chExt cx="544966" cy="2542755"/>
          </a:xfrm>
        </p:grpSpPr>
        <p:sp>
          <p:nvSpPr>
            <p:cNvPr id="45" name="右矢印 44"/>
            <p:cNvSpPr/>
            <p:nvPr/>
          </p:nvSpPr>
          <p:spPr>
            <a:xfrm>
              <a:off x="4008600" y="2942327"/>
              <a:ext cx="544329" cy="2542755"/>
            </a:xfrm>
            <a:prstGeom prst="rightArrow">
              <a:avLst>
                <a:gd name="adj1" fmla="val 50000"/>
                <a:gd name="adj2" fmla="val 3841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4007963" y="3588208"/>
              <a:ext cx="461665" cy="1246495"/>
            </a:xfrm>
            <a:prstGeom prst="rect">
              <a:avLst/>
            </a:prstGeom>
            <a:noFill/>
          </p:spPr>
          <p:txBody>
            <a:bodyPr vert="eaVert" wrap="none" rtlCol="0">
              <a:spAutoFit/>
            </a:bodyPr>
            <a:lstStyle/>
            <a:p>
              <a:r>
                <a:rPr kumimoji="1" lang="ja-JP" altLang="en-US" dirty="0" smtClean="0">
                  <a:latin typeface="ＭＳ Ｐゴシック" pitchFamily="50" charset="-128"/>
                  <a:ea typeface="ＭＳ Ｐゴシック" pitchFamily="50" charset="-128"/>
                </a:rPr>
                <a:t>動作知識化</a:t>
              </a:r>
              <a:endParaRPr kumimoji="1" lang="ja-JP" altLang="en-US" dirty="0">
                <a:latin typeface="ＭＳ Ｐゴシック" pitchFamily="50" charset="-128"/>
                <a:ea typeface="ＭＳ Ｐゴシック" pitchFamily="50" charset="-128"/>
              </a:endParaRPr>
            </a:p>
          </p:txBody>
        </p:sp>
      </p:grpSp>
      <p:grpSp>
        <p:nvGrpSpPr>
          <p:cNvPr id="49" name="グループ化 48"/>
          <p:cNvGrpSpPr/>
          <p:nvPr/>
        </p:nvGrpSpPr>
        <p:grpSpPr>
          <a:xfrm>
            <a:off x="7703641" y="3026964"/>
            <a:ext cx="665882" cy="3015931"/>
            <a:chOff x="8149567" y="2834165"/>
            <a:chExt cx="665882" cy="3015931"/>
          </a:xfrm>
        </p:grpSpPr>
        <p:sp>
          <p:nvSpPr>
            <p:cNvPr id="50" name="正方形/長方形 49"/>
            <p:cNvSpPr/>
            <p:nvPr/>
          </p:nvSpPr>
          <p:spPr>
            <a:xfrm>
              <a:off x="8250695" y="3193418"/>
              <a:ext cx="187595" cy="2312034"/>
            </a:xfrm>
            <a:prstGeom prst="rect">
              <a:avLst/>
            </a:prstGeom>
            <a:gradFill flip="none" rotWithShape="1">
              <a:gsLst>
                <a:gs pos="0">
                  <a:schemeClr val="accent1">
                    <a:lumMod val="71000"/>
                    <a:lumOff val="29000"/>
                  </a:schemeClr>
                </a:gs>
                <a:gs pos="68000">
                  <a:schemeClr val="bg1">
                    <a:alpha val="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8384562" y="3737842"/>
              <a:ext cx="430887" cy="1085853"/>
              <a:chOff x="8181578" y="3973251"/>
              <a:chExt cx="430887" cy="1085853"/>
            </a:xfrm>
          </p:grpSpPr>
          <p:sp>
            <p:nvSpPr>
              <p:cNvPr id="54" name="テキスト ボックス 53"/>
              <p:cNvSpPr txBox="1"/>
              <p:nvPr/>
            </p:nvSpPr>
            <p:spPr>
              <a:xfrm>
                <a:off x="8181578" y="3973251"/>
                <a:ext cx="430887" cy="976299"/>
              </a:xfrm>
              <a:prstGeom prst="rect">
                <a:avLst/>
              </a:prstGeom>
              <a:noFill/>
            </p:spPr>
            <p:txBody>
              <a:bodyPr vert="eaVert" wrap="square" rtlCol="0">
                <a:spAutoFit/>
              </a:bodyPr>
              <a:lstStyle/>
              <a:p>
                <a:r>
                  <a:rPr kumimoji="1" lang="ja-JP" altLang="en-US" sz="1600" dirty="0" smtClean="0">
                    <a:latin typeface="ＭＳ Ｐゴシック" pitchFamily="50" charset="-128"/>
                    <a:ea typeface="ＭＳ Ｐゴシック" pitchFamily="50" charset="-128"/>
                  </a:rPr>
                  <a:t>選択頻度</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55" name="テキスト ボックス 54"/>
                  <p:cNvSpPr txBox="1"/>
                  <p:nvPr/>
                </p:nvSpPr>
                <p:spPr>
                  <a:xfrm>
                    <a:off x="8232487" y="4689772"/>
                    <a:ext cx="367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𝑝</m:t>
                          </m:r>
                        </m:oMath>
                      </m:oMathPara>
                    </a14:m>
                    <a:endParaRPr kumimoji="1" lang="ja-JP" altLang="en-US" dirty="0"/>
                  </a:p>
                </p:txBody>
              </p:sp>
            </mc:Choice>
            <mc:Fallback xmlns="">
              <p:sp>
                <p:nvSpPr>
                  <p:cNvPr id="130" name="テキスト ボックス 129"/>
                  <p:cNvSpPr txBox="1">
                    <a:spLocks noRot="1" noChangeAspect="1" noMove="1" noResize="1" noEditPoints="1" noAdjustHandles="1" noChangeArrowheads="1" noChangeShapeType="1" noTextEdit="1"/>
                  </p:cNvSpPr>
                  <p:nvPr/>
                </p:nvSpPr>
                <p:spPr>
                  <a:xfrm>
                    <a:off x="8232487" y="4689772"/>
                    <a:ext cx="367631" cy="369332"/>
                  </a:xfrm>
                  <a:prstGeom prst="rect">
                    <a:avLst/>
                  </a:prstGeom>
                  <a:blipFill rotWithShape="1">
                    <a:blip r:embed="rId11"/>
                    <a:stretch>
                      <a:fillRect b="-6557"/>
                    </a:stretch>
                  </a:blipFill>
                </p:spPr>
                <p:txBody>
                  <a:bodyPr/>
                  <a:lstStyle/>
                  <a:p>
                    <a:r>
                      <a:rPr lang="ja-JP" altLang="en-US">
                        <a:noFill/>
                      </a:rPr>
                      <a:t> </a:t>
                    </a:r>
                  </a:p>
                </p:txBody>
              </p:sp>
            </mc:Fallback>
          </mc:AlternateContent>
        </p:grpSp>
        <p:sp>
          <p:nvSpPr>
            <p:cNvPr id="52" name="テキスト ボックス 51"/>
            <p:cNvSpPr txBox="1"/>
            <p:nvPr/>
          </p:nvSpPr>
          <p:spPr>
            <a:xfrm>
              <a:off x="8149567" y="2834165"/>
              <a:ext cx="389850"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高</a:t>
              </a:r>
              <a:endParaRPr kumimoji="1" lang="ja-JP" altLang="en-US" sz="1600" dirty="0">
                <a:latin typeface="ＭＳ Ｐゴシック" pitchFamily="50" charset="-128"/>
                <a:ea typeface="ＭＳ Ｐゴシック" pitchFamily="50" charset="-128"/>
              </a:endParaRPr>
            </a:p>
          </p:txBody>
        </p:sp>
        <p:sp>
          <p:nvSpPr>
            <p:cNvPr id="53" name="テキスト ボックス 52"/>
            <p:cNvSpPr txBox="1"/>
            <p:nvPr/>
          </p:nvSpPr>
          <p:spPr>
            <a:xfrm>
              <a:off x="8149567" y="5511542"/>
              <a:ext cx="389850" cy="338554"/>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低</a:t>
              </a:r>
              <a:endParaRPr kumimoji="1" lang="ja-JP" altLang="en-US" sz="1600" dirty="0">
                <a:latin typeface="ＭＳ Ｐゴシック" pitchFamily="50" charset="-128"/>
                <a:ea typeface="ＭＳ Ｐゴシック" pitchFamily="50" charset="-128"/>
              </a:endParaRPr>
            </a:p>
          </p:txBody>
        </p:sp>
      </p:grpSp>
      <p:cxnSp>
        <p:nvCxnSpPr>
          <p:cNvPr id="56" name="直線矢印コネクタ 55"/>
          <p:cNvCxnSpPr>
            <a:endCxn id="36" idx="1"/>
          </p:cNvCxnSpPr>
          <p:nvPr/>
        </p:nvCxnSpPr>
        <p:spPr>
          <a:xfrm>
            <a:off x="4168956" y="2632257"/>
            <a:ext cx="1206644" cy="159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円/楕円 59"/>
          <p:cNvSpPr>
            <a:spLocks noChangeAspect="1"/>
          </p:cNvSpPr>
          <p:nvPr/>
        </p:nvSpPr>
        <p:spPr>
          <a:xfrm>
            <a:off x="5364088" y="5013184"/>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p:cNvCxnSpPr/>
          <p:nvPr/>
        </p:nvCxnSpPr>
        <p:spPr>
          <a:xfrm>
            <a:off x="1906438" y="4373592"/>
            <a:ext cx="118325" cy="4016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2922060" y="3683479"/>
            <a:ext cx="105812" cy="35985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5400658" y="3713189"/>
            <a:ext cx="1" cy="33014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5400658" y="4542234"/>
            <a:ext cx="1" cy="34098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 name="円/楕円 79"/>
          <p:cNvSpPr>
            <a:spLocks noChangeAspect="1"/>
          </p:cNvSpPr>
          <p:nvPr/>
        </p:nvSpPr>
        <p:spPr>
          <a:xfrm>
            <a:off x="5364088" y="3501008"/>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2" name="表 81"/>
          <p:cNvGraphicFramePr>
            <a:graphicFrameLocks noGrp="1"/>
          </p:cNvGraphicFramePr>
          <p:nvPr>
            <p:extLst>
              <p:ext uri="{D42A27DB-BD31-4B8C-83A1-F6EECF244321}">
                <p14:modId xmlns:p14="http://schemas.microsoft.com/office/powerpoint/2010/main" val="4086700627"/>
              </p:ext>
            </p:extLst>
          </p:nvPr>
        </p:nvGraphicFramePr>
        <p:xfrm>
          <a:off x="6156176" y="3080362"/>
          <a:ext cx="416560" cy="2809635"/>
        </p:xfrm>
        <a:graphic>
          <a:graphicData uri="http://schemas.openxmlformats.org/drawingml/2006/table">
            <a:tbl>
              <a:tblPr firstRow="1" bandRow="1">
                <a:effectLst/>
                <a:tableStyleId>{5C22544A-7EE6-4342-B048-85BDC9FD1C3A}</a:tableStyleId>
              </a:tblPr>
              <a:tblGrid>
                <a:gridCol w="208280"/>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346118816"/>
              </p:ext>
            </p:extLst>
          </p:nvPr>
        </p:nvGraphicFramePr>
        <p:xfrm>
          <a:off x="6948264" y="3082208"/>
          <a:ext cx="416560" cy="2809635"/>
        </p:xfrm>
        <a:graphic>
          <a:graphicData uri="http://schemas.openxmlformats.org/drawingml/2006/table">
            <a:tbl>
              <a:tblPr firstRow="1" bandRow="1">
                <a:effectLst/>
                <a:tableStyleId>{5C22544A-7EE6-4342-B048-85BDC9FD1C3A}</a:tableStyleId>
              </a:tblPr>
              <a:tblGrid>
                <a:gridCol w="208280"/>
                <a:gridCol w="208280"/>
              </a:tblGrid>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87309">
                <a:tc>
                  <a:txBody>
                    <a:bodyPr/>
                    <a:lstStyle/>
                    <a:p>
                      <a:endParaRPr kumimoji="1" lang="ja-JP" altLang="en-US" sz="1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kumimoji="1" lang="ja-JP" altLang="en-US" sz="100" dirty="0">
                        <a:solidFill>
                          <a:srgbClr val="00B0F0"/>
                        </a:solidFill>
                      </a:endParaRP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noFill/>
                  </a:tcPr>
                </a:tc>
              </a:tr>
              <a:tr h="187309">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 dirty="0"/>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4" name="テキスト ボックス 103"/>
          <p:cNvSpPr txBox="1"/>
          <p:nvPr/>
        </p:nvSpPr>
        <p:spPr>
          <a:xfrm>
            <a:off x="6128808" y="2265219"/>
            <a:ext cx="1210588" cy="584775"/>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前後関係が</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わかる</a:t>
            </a:r>
            <a:endParaRPr kumimoji="1" lang="ja-JP" altLang="en-US" sz="1600" dirty="0">
              <a:latin typeface="ＭＳ Ｐゴシック" pitchFamily="50" charset="-128"/>
              <a:ea typeface="ＭＳ Ｐゴシック" pitchFamily="50" charset="-128"/>
            </a:endParaRPr>
          </a:p>
        </p:txBody>
      </p:sp>
      <p:sp>
        <p:nvSpPr>
          <p:cNvPr id="105" name="テキスト ボックス 104"/>
          <p:cNvSpPr txBox="1"/>
          <p:nvPr/>
        </p:nvSpPr>
        <p:spPr>
          <a:xfrm>
            <a:off x="4795365" y="2273570"/>
            <a:ext cx="1210588" cy="584775"/>
          </a:xfrm>
          <a:prstGeom prst="rect">
            <a:avLst/>
          </a:prstGeom>
          <a:noFill/>
        </p:spPr>
        <p:txBody>
          <a:bodyPr wrap="none" rtlCol="0">
            <a:spAutoFit/>
          </a:bodyPr>
          <a:lstStyle/>
          <a:p>
            <a:r>
              <a:rPr lang="ja-JP" altLang="en-US" sz="1600" dirty="0" smtClean="0">
                <a:latin typeface="ＭＳ Ｐゴシック" pitchFamily="50" charset="-128"/>
                <a:ea typeface="ＭＳ Ｐゴシック" pitchFamily="50" charset="-128"/>
              </a:rPr>
              <a:t>前後関係が</a:t>
            </a:r>
            <a:endParaRPr lang="en-US" altLang="ja-JP" sz="1600" dirty="0" smtClean="0">
              <a:latin typeface="ＭＳ Ｐゴシック" pitchFamily="50" charset="-128"/>
              <a:ea typeface="ＭＳ Ｐゴシック" pitchFamily="50" charset="-128"/>
            </a:endParaRPr>
          </a:p>
          <a:p>
            <a:r>
              <a:rPr lang="ja-JP" altLang="en-US" sz="1600" dirty="0" smtClean="0">
                <a:latin typeface="ＭＳ Ｐゴシック" pitchFamily="50" charset="-128"/>
                <a:ea typeface="ＭＳ Ｐゴシック" pitchFamily="50" charset="-128"/>
              </a:rPr>
              <a:t>わからない</a:t>
            </a:r>
            <a:endParaRPr kumimoji="1" lang="ja-JP" altLang="en-US" sz="1600" dirty="0">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06" name="テキスト ボックス 105"/>
              <p:cNvSpPr txBox="1"/>
              <p:nvPr/>
            </p:nvSpPr>
            <p:spPr>
              <a:xfrm>
                <a:off x="4254992" y="5905956"/>
                <a:ext cx="1873782" cy="338554"/>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dirty="0" smtClean="0">
                              <a:latin typeface="Cambria Math"/>
                              <a:ea typeface="ＭＳ Ｐゴシック" pitchFamily="50" charset="-128"/>
                            </a:rPr>
                          </m:ctrlPr>
                        </m:sSubPr>
                        <m:e>
                          <m:r>
                            <a:rPr kumimoji="1" lang="en-US" altLang="ja-JP" sz="1600" b="0" i="1" dirty="0" smtClean="0">
                              <a:latin typeface="Cambria Math"/>
                              <a:ea typeface="ＭＳ Ｐゴシック" pitchFamily="50" charset="-128"/>
                            </a:rPr>
                            <m:t>𝑆</m:t>
                          </m:r>
                        </m:e>
                        <m:sub>
                          <m:r>
                            <a:rPr kumimoji="1" lang="en-US" altLang="ja-JP" sz="1600" b="0" i="1" dirty="0" smtClean="0">
                              <a:latin typeface="Cambria Math"/>
                              <a:ea typeface="ＭＳ Ｐゴシック" pitchFamily="50" charset="-128"/>
                            </a:rPr>
                            <m:t>1</m:t>
                          </m:r>
                        </m:sub>
                      </m:sSub>
                      <m:r>
                        <a:rPr lang="ja-JP" altLang="en-US" sz="1600" i="1" dirty="0">
                          <a:latin typeface="Cambria Math"/>
                          <a:ea typeface="ＭＳ Ｐゴシック" pitchFamily="50" charset="-128"/>
                        </a:rPr>
                        <m:t>のみ</m:t>
                      </m:r>
                      <m:r>
                        <a:rPr lang="ja-JP" altLang="en-US" sz="1600" b="0" i="1" dirty="0" smtClean="0">
                          <a:latin typeface="Cambria Math"/>
                          <a:ea typeface="ＭＳ Ｐゴシック" pitchFamily="50" charset="-128"/>
                        </a:rPr>
                        <m:t>の</m:t>
                      </m:r>
                      <m:r>
                        <a:rPr lang="ja-JP" altLang="en-US" sz="1600" i="1" dirty="0">
                          <a:latin typeface="Cambria Math"/>
                          <a:ea typeface="ＭＳ Ｐゴシック" pitchFamily="50" charset="-128"/>
                        </a:rPr>
                        <m:t>知識空間</m:t>
                      </m:r>
                    </m:oMath>
                  </m:oMathPara>
                </a14:m>
                <a:endParaRPr kumimoji="1" lang="ja-JP" altLang="en-US" sz="1600" dirty="0">
                  <a:latin typeface="ＭＳ Ｐゴシック" pitchFamily="50" charset="-128"/>
                  <a:ea typeface="ＭＳ Ｐゴシック" pitchFamily="50" charset="-128"/>
                </a:endParaRPr>
              </a:p>
            </p:txBody>
          </p:sp>
        </mc:Choice>
        <mc:Fallback xmlns="">
          <p:sp>
            <p:nvSpPr>
              <p:cNvPr id="106" name="テキスト ボックス 105"/>
              <p:cNvSpPr txBox="1">
                <a:spLocks noRot="1" noChangeAspect="1" noMove="1" noResize="1" noEditPoints="1" noAdjustHandles="1" noChangeArrowheads="1" noChangeShapeType="1" noTextEdit="1"/>
              </p:cNvSpPr>
              <p:nvPr/>
            </p:nvSpPr>
            <p:spPr>
              <a:xfrm>
                <a:off x="4254992" y="5905956"/>
                <a:ext cx="1873782" cy="338554"/>
              </a:xfrm>
              <a:prstGeom prst="rect">
                <a:avLst/>
              </a:prstGeom>
              <a:blipFill rotWithShape="1">
                <a:blip r:embed="rId18"/>
                <a:stretch>
                  <a:fillRect b="-7273"/>
                </a:stretch>
              </a:blipFill>
              <a:ln w="19050">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7" name="テキスト ボックス 106"/>
              <p:cNvSpPr txBox="1"/>
              <p:nvPr/>
            </p:nvSpPr>
            <p:spPr>
              <a:xfrm>
                <a:off x="6113109" y="5905956"/>
                <a:ext cx="1420838" cy="338554"/>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dirty="0" smtClean="0">
                          <a:latin typeface="Cambria Math"/>
                          <a:ea typeface="ＭＳ Ｐゴシック" pitchFamily="50" charset="-128"/>
                        </a:rPr>
                        <m:t>𝑡</m:t>
                      </m:r>
                      <m:r>
                        <a:rPr kumimoji="1" lang="en-US" altLang="ja-JP" sz="1600" b="0" i="1" dirty="0" smtClean="0">
                          <a:latin typeface="Cambria Math"/>
                          <a:ea typeface="ＭＳ Ｐゴシック" pitchFamily="50" charset="-128"/>
                        </a:rPr>
                        <m:t>,</m:t>
                      </m:r>
                      <m:sSub>
                        <m:sSubPr>
                          <m:ctrlPr>
                            <a:rPr kumimoji="1" lang="en-US" altLang="ja-JP" sz="1600" i="1" dirty="0" smtClean="0">
                              <a:latin typeface="Cambria Math"/>
                              <a:ea typeface="ＭＳ Ｐゴシック" pitchFamily="50" charset="-128"/>
                            </a:rPr>
                          </m:ctrlPr>
                        </m:sSubPr>
                        <m:e>
                          <m:r>
                            <a:rPr kumimoji="1" lang="en-US" altLang="ja-JP" sz="1600" b="0" i="1" dirty="0" smtClean="0">
                              <a:latin typeface="Cambria Math"/>
                              <a:ea typeface="ＭＳ Ｐゴシック" pitchFamily="50" charset="-128"/>
                            </a:rPr>
                            <m:t>𝑆</m:t>
                          </m:r>
                        </m:e>
                        <m:sub>
                          <m:r>
                            <a:rPr kumimoji="1" lang="en-US" altLang="ja-JP" sz="1600" b="0" i="1" dirty="0" smtClean="0">
                              <a:latin typeface="Cambria Math"/>
                              <a:ea typeface="ＭＳ Ｐゴシック" pitchFamily="50" charset="-128"/>
                            </a:rPr>
                            <m:t>1</m:t>
                          </m:r>
                        </m:sub>
                      </m:sSub>
                      <m:r>
                        <a:rPr lang="ja-JP" altLang="en-US" sz="1600" i="1" dirty="0">
                          <a:latin typeface="Cambria Math"/>
                          <a:ea typeface="ＭＳ Ｐゴシック" pitchFamily="50" charset="-128"/>
                        </a:rPr>
                        <m:t>知識空間</m:t>
                      </m:r>
                    </m:oMath>
                  </m:oMathPara>
                </a14:m>
                <a:endParaRPr kumimoji="1" lang="ja-JP" altLang="en-US" sz="1600" dirty="0">
                  <a:latin typeface="ＭＳ Ｐゴシック" pitchFamily="50" charset="-128"/>
                  <a:ea typeface="ＭＳ Ｐゴシック" pitchFamily="50" charset="-128"/>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6113109" y="5905956"/>
                <a:ext cx="1420838" cy="338554"/>
              </a:xfrm>
              <a:prstGeom prst="rect">
                <a:avLst/>
              </a:prstGeom>
              <a:blipFill rotWithShape="1">
                <a:blip r:embed="rId19"/>
                <a:stretch>
                  <a:fillRect b="-7273"/>
                </a:stretch>
              </a:blipFill>
              <a:ln w="19050">
                <a:noFill/>
              </a:ln>
            </p:spPr>
            <p:txBody>
              <a:bodyPr/>
              <a:lstStyle/>
              <a:p>
                <a:r>
                  <a:rPr lang="ja-JP" altLang="en-US">
                    <a:noFill/>
                  </a:rPr>
                  <a:t> </a:t>
                </a:r>
              </a:p>
            </p:txBody>
          </p:sp>
        </mc:Fallback>
      </mc:AlternateContent>
      <p:grpSp>
        <p:nvGrpSpPr>
          <p:cNvPr id="126" name="グループ化 125"/>
          <p:cNvGrpSpPr/>
          <p:nvPr/>
        </p:nvGrpSpPr>
        <p:grpSpPr>
          <a:xfrm>
            <a:off x="5971297" y="2687022"/>
            <a:ext cx="901559" cy="3212131"/>
            <a:chOff x="5971297" y="2655254"/>
            <a:chExt cx="901559" cy="3212131"/>
          </a:xfrm>
        </p:grpSpPr>
        <p:sp>
          <p:nvSpPr>
            <p:cNvPr id="83" name="円/楕円 82"/>
            <p:cNvSpPr>
              <a:spLocks noChangeAspect="1"/>
            </p:cNvSpPr>
            <p:nvPr/>
          </p:nvSpPr>
          <p:spPr>
            <a:xfrm>
              <a:off x="6229316" y="4077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a:spLocks noChangeAspect="1"/>
            </p:cNvSpPr>
            <p:nvPr/>
          </p:nvSpPr>
          <p:spPr>
            <a:xfrm>
              <a:off x="6445340" y="4941168"/>
              <a:ext cx="70876" cy="72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矢印コネクタ 91"/>
            <p:cNvCxnSpPr/>
            <p:nvPr/>
          </p:nvCxnSpPr>
          <p:spPr>
            <a:xfrm>
              <a:off x="6300192" y="4352525"/>
              <a:ext cx="121393" cy="4095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96" name="グループ化 95"/>
            <p:cNvGrpSpPr/>
            <p:nvPr/>
          </p:nvGrpSpPr>
          <p:grpSpPr>
            <a:xfrm>
              <a:off x="5971297" y="2655254"/>
              <a:ext cx="354965" cy="3205420"/>
              <a:chOff x="4827366" y="2645749"/>
              <a:chExt cx="354965" cy="3205420"/>
            </a:xfrm>
          </p:grpSpPr>
          <p:cxnSp>
            <p:nvCxnSpPr>
              <p:cNvPr id="97" name="直線矢印コネクタ 96"/>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テキスト ボックス 97"/>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20"/>
                    <a:stretch>
                      <a:fillRect b="-1667"/>
                    </a:stretch>
                  </a:blipFill>
                </p:spPr>
                <p:txBody>
                  <a:bodyPr/>
                  <a:lstStyle/>
                  <a:p>
                    <a:r>
                      <a:rPr lang="ja-JP" altLang="en-US">
                        <a:noFill/>
                      </a:rPr>
                      <a:t> </a:t>
                    </a:r>
                  </a:p>
                </p:txBody>
              </p:sp>
            </mc:Fallback>
          </mc:AlternateContent>
        </p:grpSp>
        <p:cxnSp>
          <p:nvCxnSpPr>
            <p:cNvPr id="108" name="直線矢印コネクタ 107"/>
            <p:cNvCxnSpPr/>
            <p:nvPr/>
          </p:nvCxnSpPr>
          <p:spPr>
            <a:xfrm flipV="1">
              <a:off x="6159369" y="5858229"/>
              <a:ext cx="500863" cy="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テキスト ボックス 113"/>
                <p:cNvSpPr txBox="1"/>
                <p:nvPr/>
              </p:nvSpPr>
              <p:spPr>
                <a:xfrm>
                  <a:off x="6533469" y="5498053"/>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6533469" y="5498053"/>
                  <a:ext cx="339387" cy="369332"/>
                </a:xfrm>
                <a:prstGeom prst="rect">
                  <a:avLst/>
                </a:prstGeom>
                <a:blipFill rotWithShape="1">
                  <a:blip r:embed="rId21"/>
                  <a:stretch>
                    <a:fillRect/>
                  </a:stretch>
                </a:blipFill>
              </p:spPr>
              <p:txBody>
                <a:bodyPr/>
                <a:lstStyle/>
                <a:p>
                  <a:r>
                    <a:rPr lang="ja-JP" altLang="en-US">
                      <a:noFill/>
                    </a:rPr>
                    <a:t> </a:t>
                  </a:r>
                </a:p>
              </p:txBody>
            </p:sp>
          </mc:Fallback>
        </mc:AlternateContent>
      </p:grpSp>
      <p:grpSp>
        <p:nvGrpSpPr>
          <p:cNvPr id="127" name="グループ化 126"/>
          <p:cNvGrpSpPr/>
          <p:nvPr/>
        </p:nvGrpSpPr>
        <p:grpSpPr>
          <a:xfrm>
            <a:off x="6768073" y="2673679"/>
            <a:ext cx="935568" cy="3236733"/>
            <a:chOff x="6768073" y="2626997"/>
            <a:chExt cx="935568" cy="3236733"/>
          </a:xfrm>
        </p:grpSpPr>
        <p:sp>
          <p:nvSpPr>
            <p:cNvPr id="86" name="円/楕円 85"/>
            <p:cNvSpPr>
              <a:spLocks noChangeAspect="1"/>
            </p:cNvSpPr>
            <p:nvPr/>
          </p:nvSpPr>
          <p:spPr>
            <a:xfrm>
              <a:off x="7021404" y="4077072"/>
              <a:ext cx="70876" cy="72000"/>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7236296" y="3501016"/>
              <a:ext cx="70876" cy="72000"/>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p:cNvCxnSpPr/>
            <p:nvPr/>
          </p:nvCxnSpPr>
          <p:spPr>
            <a:xfrm flipV="1">
              <a:off x="7096998" y="3591324"/>
              <a:ext cx="117658" cy="36388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01" name="グループ化 100"/>
            <p:cNvGrpSpPr/>
            <p:nvPr/>
          </p:nvGrpSpPr>
          <p:grpSpPr>
            <a:xfrm>
              <a:off x="6768073" y="2626997"/>
              <a:ext cx="354965" cy="3205420"/>
              <a:chOff x="4827366" y="2645749"/>
              <a:chExt cx="354965" cy="3205420"/>
            </a:xfrm>
          </p:grpSpPr>
          <p:cxnSp>
            <p:nvCxnSpPr>
              <p:cNvPr id="102" name="直線矢印コネクタ 101"/>
              <p:cNvCxnSpPr/>
              <p:nvPr/>
            </p:nvCxnSpPr>
            <p:spPr>
              <a:xfrm flipH="1" flipV="1">
                <a:off x="4994371" y="3004515"/>
                <a:ext cx="10478" cy="284665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テキスト ボックス 102"/>
                  <p:cNvSpPr txBox="1"/>
                  <p:nvPr/>
                </p:nvSpPr>
                <p:spPr>
                  <a:xfrm>
                    <a:off x="4827366" y="2645749"/>
                    <a:ext cx="354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𝑠</m:t>
                              </m:r>
                            </m:e>
                            <m:sub>
                              <m:r>
                                <a:rPr kumimoji="1" lang="en-US" altLang="ja-JP" b="0" i="1" smtClean="0">
                                  <a:latin typeface="Cambria Math"/>
                                </a:rPr>
                                <m:t>1</m:t>
                              </m:r>
                            </m:sub>
                          </m:sSub>
                        </m:oMath>
                      </m:oMathPara>
                    </a14:m>
                    <a:endParaRPr kumimoji="1" lang="ja-JP" altLang="en-US" dirty="0"/>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4827366" y="2645749"/>
                    <a:ext cx="354965" cy="369332"/>
                  </a:xfrm>
                  <a:prstGeom prst="rect">
                    <a:avLst/>
                  </a:prstGeom>
                  <a:blipFill rotWithShape="1">
                    <a:blip r:embed="rId22"/>
                    <a:stretch>
                      <a:fillRect b="-1667"/>
                    </a:stretch>
                  </a:blipFill>
                </p:spPr>
                <p:txBody>
                  <a:bodyPr/>
                  <a:lstStyle/>
                  <a:p>
                    <a:r>
                      <a:rPr lang="ja-JP" altLang="en-US">
                        <a:noFill/>
                      </a:rPr>
                      <a:t> </a:t>
                    </a:r>
                  </a:p>
                </p:txBody>
              </p:sp>
            </mc:Fallback>
          </mc:AlternateContent>
        </p:grpSp>
        <p:cxnSp>
          <p:nvCxnSpPr>
            <p:cNvPr id="113" name="直線矢印コネクタ 112"/>
            <p:cNvCxnSpPr/>
            <p:nvPr/>
          </p:nvCxnSpPr>
          <p:spPr>
            <a:xfrm flipV="1">
              <a:off x="6935078" y="5845448"/>
              <a:ext cx="500863" cy="2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テキスト ボックス 114"/>
                <p:cNvSpPr txBox="1"/>
                <p:nvPr/>
              </p:nvSpPr>
              <p:spPr>
                <a:xfrm>
                  <a:off x="7364254" y="5494398"/>
                  <a:ext cx="3393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𝑡</m:t>
                        </m:r>
                      </m:oMath>
                    </m:oMathPara>
                  </a14:m>
                  <a:endParaRPr kumimoji="1" lang="ja-JP" altLang="en-US" dirty="0"/>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7364254" y="5494398"/>
                  <a:ext cx="339387" cy="369332"/>
                </a:xfrm>
                <a:prstGeom prst="rect">
                  <a:avLst/>
                </a:prstGeom>
                <a:blipFill rotWithShape="1">
                  <a:blip r:embed="rId23"/>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483992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12683</TotalTime>
  <Words>3047</Words>
  <Application>Microsoft Office PowerPoint</Application>
  <PresentationFormat>画面に合わせる (4:3)</PresentationFormat>
  <Paragraphs>523</Paragraphs>
  <Slides>40</Slides>
  <Notes>0</Notes>
  <HiddenSlides>12</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NewsPrint</vt:lpstr>
      <vt:lpstr>Motion Space TSの実現 ‐シミュレーションによる検証‐</vt:lpstr>
      <vt:lpstr>背景</vt:lpstr>
      <vt:lpstr>従来研究：Motion Space</vt:lpstr>
      <vt:lpstr>知識空間の構成</vt:lpstr>
      <vt:lpstr>動作知識化・動作生成</vt:lpstr>
      <vt:lpstr>Motion Spaceの問題点</vt:lpstr>
      <vt:lpstr>時間軸の排除</vt:lpstr>
      <vt:lpstr>目的</vt:lpstr>
      <vt:lpstr>時間情報の役割</vt:lpstr>
      <vt:lpstr>時間情報の役割</vt:lpstr>
      <vt:lpstr>時間情報の代役</vt:lpstr>
      <vt:lpstr>アプローチ</vt:lpstr>
      <vt:lpstr>提案手法：Motion Space TS</vt:lpstr>
      <vt:lpstr>提案手法概要図</vt:lpstr>
      <vt:lpstr>動作知識化部のプロセス</vt:lpstr>
      <vt:lpstr>選択頻度加算式</vt:lpstr>
      <vt:lpstr>動作生成部のプロセス</vt:lpstr>
      <vt:lpstr>仮想球運動の計算１</vt:lpstr>
      <vt:lpstr>仮想球運動の計算２</vt:lpstr>
      <vt:lpstr>仮想球運動計算式</vt:lpstr>
      <vt:lpstr>シミュレーション実験</vt:lpstr>
      <vt:lpstr>実験設定</vt:lpstr>
      <vt:lpstr>実験概要図</vt:lpstr>
      <vt:lpstr>パラメータ設定</vt:lpstr>
      <vt:lpstr>PowerPoint プレゼンテーション</vt:lpstr>
      <vt:lpstr>実験結果</vt:lpstr>
      <vt:lpstr>考察</vt:lpstr>
      <vt:lpstr>今後の予定</vt:lpstr>
      <vt:lpstr>今後の予定</vt:lpstr>
      <vt:lpstr>PowerPoint プレゼンテーション</vt:lpstr>
      <vt:lpstr>知識空間</vt:lpstr>
      <vt:lpstr>知識空間のイメージ</vt:lpstr>
      <vt:lpstr>状態の時間微分</vt:lpstr>
      <vt:lpstr>動作知識化部のプロセス</vt:lpstr>
      <vt:lpstr>仮想球運動の計算</vt:lpstr>
      <vt:lpstr>シミュレーションのシステム設定</vt:lpstr>
      <vt:lpstr>今後の予定</vt:lpstr>
      <vt:lpstr>動作知識化・動作生成</vt:lpstr>
      <vt:lpstr>動作知識化部</vt:lpstr>
      <vt:lpstr>問題点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Spaceの実現 シュミレーション上での検証</dc:title>
  <dc:creator>hazama</dc:creator>
  <cp:lastModifiedBy>Windows ユーザー</cp:lastModifiedBy>
  <cp:revision>450</cp:revision>
  <cp:lastPrinted>2012-11-15T09:59:21Z</cp:lastPrinted>
  <dcterms:created xsi:type="dcterms:W3CDTF">2012-11-02T12:13:53Z</dcterms:created>
  <dcterms:modified xsi:type="dcterms:W3CDTF">2012-11-15T23:59:12Z</dcterms:modified>
</cp:coreProperties>
</file>