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44"/>
  </p:notesMasterIdLst>
  <p:handoutMasterIdLst>
    <p:handoutMasterId r:id="rId45"/>
  </p:handoutMasterIdLst>
  <p:sldIdLst>
    <p:sldId id="256" r:id="rId2"/>
    <p:sldId id="363" r:id="rId3"/>
    <p:sldId id="434" r:id="rId4"/>
    <p:sldId id="394" r:id="rId5"/>
    <p:sldId id="398" r:id="rId6"/>
    <p:sldId id="399" r:id="rId7"/>
    <p:sldId id="395" r:id="rId8"/>
    <p:sldId id="433" r:id="rId9"/>
    <p:sldId id="431" r:id="rId10"/>
    <p:sldId id="261" r:id="rId11"/>
    <p:sldId id="401" r:id="rId12"/>
    <p:sldId id="410" r:id="rId13"/>
    <p:sldId id="415" r:id="rId14"/>
    <p:sldId id="413" r:id="rId15"/>
    <p:sldId id="421" r:id="rId16"/>
    <p:sldId id="416" r:id="rId17"/>
    <p:sldId id="432" r:id="rId18"/>
    <p:sldId id="419" r:id="rId19"/>
    <p:sldId id="435" r:id="rId20"/>
    <p:sldId id="427" r:id="rId21"/>
    <p:sldId id="430" r:id="rId22"/>
    <p:sldId id="418" r:id="rId23"/>
    <p:sldId id="417" r:id="rId24"/>
    <p:sldId id="428" r:id="rId25"/>
    <p:sldId id="429" r:id="rId26"/>
    <p:sldId id="370" r:id="rId27"/>
    <p:sldId id="371" r:id="rId28"/>
    <p:sldId id="372" r:id="rId29"/>
    <p:sldId id="373" r:id="rId30"/>
    <p:sldId id="405" r:id="rId31"/>
    <p:sldId id="423" r:id="rId32"/>
    <p:sldId id="379" r:id="rId33"/>
    <p:sldId id="424" r:id="rId34"/>
    <p:sldId id="356" r:id="rId35"/>
    <p:sldId id="336" r:id="rId36"/>
    <p:sldId id="337" r:id="rId37"/>
    <p:sldId id="331" r:id="rId38"/>
    <p:sldId id="330" r:id="rId39"/>
    <p:sldId id="376" r:id="rId40"/>
    <p:sldId id="377" r:id="rId41"/>
    <p:sldId id="420" r:id="rId42"/>
    <p:sldId id="378" r:id="rId43"/>
  </p:sldIdLst>
  <p:sldSz cx="12673013"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399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autoAdjust="0"/>
  </p:normalViewPr>
  <p:slideViewPr>
    <p:cSldViewPr snapToGrid="0">
      <p:cViewPr varScale="1">
        <p:scale>
          <a:sx n="66" d="100"/>
          <a:sy n="66" d="100"/>
        </p:scale>
        <p:origin x="84" y="240"/>
      </p:cViewPr>
      <p:guideLst>
        <p:guide orient="horz" pos="2160"/>
        <p:guide pos="3840"/>
        <p:guide pos="399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59" d="100"/>
          <a:sy n="59" d="100"/>
        </p:scale>
        <p:origin x="30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91369A5-5291-40AB-A806-EBF03459AFAE}" type="slidenum">
              <a:rPr kumimoji="1" lang="ja-JP" altLang="en-US" smtClean="0"/>
              <a:pPr/>
              <a:t>‹#›</a:t>
            </a:fld>
            <a:endParaRPr kumimoji="1" lang="ja-JP" altLang="en-US"/>
          </a:p>
        </p:txBody>
      </p:sp>
    </p:spTree>
    <p:extLst>
      <p:ext uri="{BB962C8B-B14F-4D97-AF65-F5344CB8AC3E}">
        <p14:creationId xmlns:p14="http://schemas.microsoft.com/office/powerpoint/2010/main" val="291136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0D9EFD-4A5E-4CEE-921D-1712F0BC4CA1}" type="datetimeFigureOut">
              <a:rPr kumimoji="1" lang="ja-JP" altLang="en-US" smtClean="0"/>
              <a:pPr/>
              <a:t>2013/11/12</a:t>
            </a:fld>
            <a:endParaRPr kumimoji="1" lang="ja-JP" altLang="en-US"/>
          </a:p>
        </p:txBody>
      </p:sp>
      <p:sp>
        <p:nvSpPr>
          <p:cNvPr id="4" name="スライド イメージ プレースホルダ 3"/>
          <p:cNvSpPr>
            <a:spLocks noGrp="1" noRot="1" noChangeAspect="1"/>
          </p:cNvSpPr>
          <p:nvPr>
            <p:ph type="sldImg" idx="2"/>
          </p:nvPr>
        </p:nvSpPr>
        <p:spPr>
          <a:xfrm>
            <a:off x="261938" y="685800"/>
            <a:ext cx="6334125"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A4C684-854F-4319-BF17-9330CB729E3B}" type="slidenum">
              <a:rPr kumimoji="1" lang="ja-JP" altLang="en-US" smtClean="0"/>
              <a:pPr/>
              <a:t>‹#›</a:t>
            </a:fld>
            <a:endParaRPr kumimoji="1" lang="ja-JP" altLang="en-US"/>
          </a:p>
        </p:txBody>
      </p:sp>
    </p:spTree>
    <p:extLst>
      <p:ext uri="{BB962C8B-B14F-4D97-AF65-F5344CB8AC3E}">
        <p14:creationId xmlns:p14="http://schemas.microsoft.com/office/powerpoint/2010/main" val="17397511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61938" y="685800"/>
            <a:ext cx="6334125" cy="3429000"/>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EA4C684-854F-4319-BF17-9330CB729E3B}" type="slidenum">
              <a:rPr kumimoji="1" lang="ja-JP" altLang="en-US" smtClean="0"/>
              <a:pPr/>
              <a:t>1</a:t>
            </a:fld>
            <a:endParaRPr kumimoji="1" lang="ja-JP" altLang="en-US"/>
          </a:p>
        </p:txBody>
      </p:sp>
    </p:spTree>
    <p:extLst>
      <p:ext uri="{BB962C8B-B14F-4D97-AF65-F5344CB8AC3E}">
        <p14:creationId xmlns:p14="http://schemas.microsoft.com/office/powerpoint/2010/main" val="1476144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ロボットの一回の行動に対し各エージェントの行動選択は一回です．行動選択後に他エージェントとやり取りできません．</a:t>
            </a:r>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12</a:t>
            </a:fld>
            <a:endParaRPr kumimoji="1" lang="ja-JP" altLang="en-US"/>
          </a:p>
        </p:txBody>
      </p:sp>
    </p:spTree>
    <p:extLst>
      <p:ext uri="{BB962C8B-B14F-4D97-AF65-F5344CB8AC3E}">
        <p14:creationId xmlns:p14="http://schemas.microsoft.com/office/powerpoint/2010/main" val="5400409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1938" y="685800"/>
            <a:ext cx="6334125"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14</a:t>
            </a:fld>
            <a:endParaRPr kumimoji="1" lang="ja-JP" altLang="en-US"/>
          </a:p>
        </p:txBody>
      </p:sp>
    </p:spTree>
    <p:extLst>
      <p:ext uri="{BB962C8B-B14F-4D97-AF65-F5344CB8AC3E}">
        <p14:creationId xmlns:p14="http://schemas.microsoft.com/office/powerpoint/2010/main" val="2855838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1938" y="685800"/>
            <a:ext cx="6334125"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15</a:t>
            </a:fld>
            <a:endParaRPr kumimoji="1" lang="ja-JP" altLang="en-US"/>
          </a:p>
        </p:txBody>
      </p:sp>
    </p:spTree>
    <p:extLst>
      <p:ext uri="{BB962C8B-B14F-4D97-AF65-F5344CB8AC3E}">
        <p14:creationId xmlns:p14="http://schemas.microsoft.com/office/powerpoint/2010/main" val="2190591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1938" y="685800"/>
            <a:ext cx="6334125"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16</a:t>
            </a:fld>
            <a:endParaRPr kumimoji="1" lang="ja-JP" altLang="en-US"/>
          </a:p>
        </p:txBody>
      </p:sp>
    </p:spTree>
    <p:extLst>
      <p:ext uri="{BB962C8B-B14F-4D97-AF65-F5344CB8AC3E}">
        <p14:creationId xmlns:p14="http://schemas.microsoft.com/office/powerpoint/2010/main" val="10339478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1938" y="685800"/>
            <a:ext cx="6334125"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17</a:t>
            </a:fld>
            <a:endParaRPr kumimoji="1" lang="ja-JP" altLang="en-US"/>
          </a:p>
        </p:txBody>
      </p:sp>
    </p:spTree>
    <p:extLst>
      <p:ext uri="{BB962C8B-B14F-4D97-AF65-F5344CB8AC3E}">
        <p14:creationId xmlns:p14="http://schemas.microsoft.com/office/powerpoint/2010/main" val="245807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1938" y="685800"/>
            <a:ext cx="6334125"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18</a:t>
            </a:fld>
            <a:endParaRPr kumimoji="1" lang="ja-JP" altLang="en-US"/>
          </a:p>
        </p:txBody>
      </p:sp>
    </p:spTree>
    <p:extLst>
      <p:ext uri="{BB962C8B-B14F-4D97-AF65-F5344CB8AC3E}">
        <p14:creationId xmlns:p14="http://schemas.microsoft.com/office/powerpoint/2010/main" val="18716354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1938" y="685800"/>
            <a:ext cx="6334125"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19</a:t>
            </a:fld>
            <a:endParaRPr kumimoji="1" lang="ja-JP" altLang="en-US"/>
          </a:p>
        </p:txBody>
      </p:sp>
    </p:spTree>
    <p:extLst>
      <p:ext uri="{BB962C8B-B14F-4D97-AF65-F5344CB8AC3E}">
        <p14:creationId xmlns:p14="http://schemas.microsoft.com/office/powerpoint/2010/main" val="37382594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1938" y="685800"/>
            <a:ext cx="6334125"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23</a:t>
            </a:fld>
            <a:endParaRPr kumimoji="1" lang="ja-JP" altLang="en-US"/>
          </a:p>
        </p:txBody>
      </p:sp>
    </p:spTree>
    <p:extLst>
      <p:ext uri="{BB962C8B-B14F-4D97-AF65-F5344CB8AC3E}">
        <p14:creationId xmlns:p14="http://schemas.microsoft.com/office/powerpoint/2010/main" val="2835252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1938" y="685800"/>
            <a:ext cx="6334125"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24</a:t>
            </a:fld>
            <a:endParaRPr kumimoji="1" lang="ja-JP" altLang="en-US"/>
          </a:p>
        </p:txBody>
      </p:sp>
    </p:spTree>
    <p:extLst>
      <p:ext uri="{BB962C8B-B14F-4D97-AF65-F5344CB8AC3E}">
        <p14:creationId xmlns:p14="http://schemas.microsoft.com/office/powerpoint/2010/main" val="24084945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1938" y="685800"/>
            <a:ext cx="6334125"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25</a:t>
            </a:fld>
            <a:endParaRPr kumimoji="1" lang="ja-JP" altLang="en-US"/>
          </a:p>
        </p:txBody>
      </p:sp>
    </p:spTree>
    <p:extLst>
      <p:ext uri="{BB962C8B-B14F-4D97-AF65-F5344CB8AC3E}">
        <p14:creationId xmlns:p14="http://schemas.microsoft.com/office/powerpoint/2010/main" val="445448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1938" y="685800"/>
            <a:ext cx="6334125" cy="3429000"/>
          </a:xfrm>
        </p:spPr>
      </p:sp>
      <p:sp>
        <p:nvSpPr>
          <p:cNvPr id="3" name="ノート プレースホルダー 2"/>
          <p:cNvSpPr>
            <a:spLocks noGrp="1"/>
          </p:cNvSpPr>
          <p:nvPr>
            <p:ph type="body" idx="1"/>
          </p:nvPr>
        </p:nvSpPr>
        <p:spPr/>
        <p:txBody>
          <a:bodyPr/>
          <a:lstStyle/>
          <a:p>
            <a:r>
              <a:rPr kumimoji="1" lang="ja-JP" altLang="en-US" dirty="0" smtClean="0"/>
              <a:t>強化学習はロボットに用いられる機械学習手法の一つです．</a:t>
            </a:r>
            <a:endParaRPr kumimoji="1" lang="en-US" altLang="ja-JP" dirty="0" smtClean="0"/>
          </a:p>
          <a:p>
            <a:r>
              <a:rPr kumimoji="1" lang="ja-JP" altLang="en-US" dirty="0" smtClean="0"/>
              <a:t>エージェントは環境状態を観測します．</a:t>
            </a:r>
            <a:endParaRPr kumimoji="1" lang="en-US" altLang="ja-JP" dirty="0" smtClean="0"/>
          </a:p>
          <a:p>
            <a:r>
              <a:rPr kumimoji="1" lang="ja-JP" altLang="en-US" dirty="0" smtClean="0"/>
              <a:t>環境状態から行動を選択します．</a:t>
            </a:r>
            <a:endParaRPr kumimoji="1" lang="en-US" altLang="ja-JP" dirty="0" smtClean="0"/>
          </a:p>
          <a:p>
            <a:r>
              <a:rPr kumimoji="1" lang="ja-JP" altLang="en-US" dirty="0" smtClean="0"/>
              <a:t>行動に応じて環境から報酬を得ます．</a:t>
            </a:r>
            <a:endParaRPr kumimoji="1" lang="en-US" altLang="ja-JP" dirty="0" smtClean="0"/>
          </a:p>
          <a:p>
            <a:r>
              <a:rPr kumimoji="1" lang="ja-JP" altLang="en-US" dirty="0" smtClean="0"/>
              <a:t>強化学習では報酬を最大化する行動を学習します．</a:t>
            </a:r>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2</a:t>
            </a:fld>
            <a:endParaRPr kumimoji="1" lang="ja-JP" altLang="en-US"/>
          </a:p>
        </p:txBody>
      </p:sp>
    </p:spTree>
    <p:extLst>
      <p:ext uri="{BB962C8B-B14F-4D97-AF65-F5344CB8AC3E}">
        <p14:creationId xmlns:p14="http://schemas.microsoft.com/office/powerpoint/2010/main" val="26390507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1938" y="685800"/>
            <a:ext cx="6334125"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26</a:t>
            </a:fld>
            <a:endParaRPr kumimoji="1" lang="ja-JP" altLang="en-US"/>
          </a:p>
        </p:txBody>
      </p:sp>
    </p:spTree>
    <p:extLst>
      <p:ext uri="{BB962C8B-B14F-4D97-AF65-F5344CB8AC3E}">
        <p14:creationId xmlns:p14="http://schemas.microsoft.com/office/powerpoint/2010/main" val="1930063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1938" y="685800"/>
            <a:ext cx="6334125"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27</a:t>
            </a:fld>
            <a:endParaRPr kumimoji="1" lang="ja-JP" altLang="en-US"/>
          </a:p>
        </p:txBody>
      </p:sp>
    </p:spTree>
    <p:extLst>
      <p:ext uri="{BB962C8B-B14F-4D97-AF65-F5344CB8AC3E}">
        <p14:creationId xmlns:p14="http://schemas.microsoft.com/office/powerpoint/2010/main" val="4688393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1938" y="685800"/>
            <a:ext cx="6334125"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28</a:t>
            </a:fld>
            <a:endParaRPr kumimoji="1" lang="ja-JP" altLang="en-US"/>
          </a:p>
        </p:txBody>
      </p:sp>
    </p:spTree>
    <p:extLst>
      <p:ext uri="{BB962C8B-B14F-4D97-AF65-F5344CB8AC3E}">
        <p14:creationId xmlns:p14="http://schemas.microsoft.com/office/powerpoint/2010/main" val="8193091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1938" y="685800"/>
            <a:ext cx="6334125"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29</a:t>
            </a:fld>
            <a:endParaRPr kumimoji="1" lang="ja-JP" altLang="en-US"/>
          </a:p>
        </p:txBody>
      </p:sp>
    </p:spTree>
    <p:extLst>
      <p:ext uri="{BB962C8B-B14F-4D97-AF65-F5344CB8AC3E}">
        <p14:creationId xmlns:p14="http://schemas.microsoft.com/office/powerpoint/2010/main" val="40029737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1938" y="685800"/>
            <a:ext cx="6334125"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32</a:t>
            </a:fld>
            <a:endParaRPr kumimoji="1" lang="ja-JP" altLang="en-US"/>
          </a:p>
        </p:txBody>
      </p:sp>
    </p:spTree>
    <p:extLst>
      <p:ext uri="{BB962C8B-B14F-4D97-AF65-F5344CB8AC3E}">
        <p14:creationId xmlns:p14="http://schemas.microsoft.com/office/powerpoint/2010/main" val="23060688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1938" y="685800"/>
            <a:ext cx="6334125"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34</a:t>
            </a:fld>
            <a:endParaRPr kumimoji="1" lang="ja-JP" altLang="en-US"/>
          </a:p>
        </p:txBody>
      </p:sp>
    </p:spTree>
    <p:extLst>
      <p:ext uri="{BB962C8B-B14F-4D97-AF65-F5344CB8AC3E}">
        <p14:creationId xmlns:p14="http://schemas.microsoft.com/office/powerpoint/2010/main" val="15051255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1938" y="685800"/>
            <a:ext cx="6334125"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39</a:t>
            </a:fld>
            <a:endParaRPr kumimoji="1" lang="ja-JP" altLang="en-US"/>
          </a:p>
        </p:txBody>
      </p:sp>
    </p:spTree>
    <p:extLst>
      <p:ext uri="{BB962C8B-B14F-4D97-AF65-F5344CB8AC3E}">
        <p14:creationId xmlns:p14="http://schemas.microsoft.com/office/powerpoint/2010/main" val="33331660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1938" y="685800"/>
            <a:ext cx="6334125"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40</a:t>
            </a:fld>
            <a:endParaRPr kumimoji="1" lang="ja-JP" altLang="en-US"/>
          </a:p>
        </p:txBody>
      </p:sp>
    </p:spTree>
    <p:extLst>
      <p:ext uri="{BB962C8B-B14F-4D97-AF65-F5344CB8AC3E}">
        <p14:creationId xmlns:p14="http://schemas.microsoft.com/office/powerpoint/2010/main" val="28838737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1938" y="685800"/>
            <a:ext cx="6334125"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41</a:t>
            </a:fld>
            <a:endParaRPr kumimoji="1" lang="ja-JP" altLang="en-US"/>
          </a:p>
        </p:txBody>
      </p:sp>
    </p:spTree>
    <p:extLst>
      <p:ext uri="{BB962C8B-B14F-4D97-AF65-F5344CB8AC3E}">
        <p14:creationId xmlns:p14="http://schemas.microsoft.com/office/powerpoint/2010/main" val="33207540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1938" y="685800"/>
            <a:ext cx="6334125"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42</a:t>
            </a:fld>
            <a:endParaRPr kumimoji="1" lang="ja-JP" altLang="en-US"/>
          </a:p>
        </p:txBody>
      </p:sp>
    </p:spTree>
    <p:extLst>
      <p:ext uri="{BB962C8B-B14F-4D97-AF65-F5344CB8AC3E}">
        <p14:creationId xmlns:p14="http://schemas.microsoft.com/office/powerpoint/2010/main" val="1719174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4</a:t>
            </a:fld>
            <a:endParaRPr kumimoji="1" lang="ja-JP" altLang="en-US"/>
          </a:p>
        </p:txBody>
      </p:sp>
    </p:spTree>
    <p:extLst>
      <p:ext uri="{BB962C8B-B14F-4D97-AF65-F5344CB8AC3E}">
        <p14:creationId xmlns:p14="http://schemas.microsoft.com/office/powerpoint/2010/main" val="4132415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先行研究ではロボットに搭載されているアクチュエータ一つにつきエージェントを一つずつ設定します．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5</a:t>
            </a:fld>
            <a:endParaRPr kumimoji="1" lang="ja-JP" altLang="en-US"/>
          </a:p>
        </p:txBody>
      </p:sp>
    </p:spTree>
    <p:extLst>
      <p:ext uri="{BB962C8B-B14F-4D97-AF65-F5344CB8AC3E}">
        <p14:creationId xmlns:p14="http://schemas.microsoft.com/office/powerpoint/2010/main" val="344543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これにより従来の強化学習では一つのエージェントが持っていた状態行動空間から</a:t>
            </a:r>
            <a:endParaRPr kumimoji="1" lang="en-US" altLang="ja-JP" dirty="0" smtClean="0"/>
          </a:p>
          <a:p>
            <a:r>
              <a:rPr kumimoji="1" lang="ja-JP" altLang="en-US" dirty="0" smtClean="0"/>
              <a:t>複数のエージェントで行動軸を分割する．各エージェントが並列して学習することによりロボットの一回の行動で複数の状態行動対を学習できます．</a:t>
            </a:r>
            <a:endParaRPr kumimoji="1" lang="en-US" altLang="ja-JP" dirty="0" smtClean="0"/>
          </a:p>
          <a:p>
            <a:r>
              <a:rPr kumimoji="1" lang="ja-JP" altLang="en-US" dirty="0" smtClean="0"/>
              <a:t>これにより，学習時間を短縮しています．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6</a:t>
            </a:fld>
            <a:endParaRPr kumimoji="1" lang="ja-JP" altLang="en-US"/>
          </a:p>
        </p:txBody>
      </p:sp>
    </p:spTree>
    <p:extLst>
      <p:ext uri="{BB962C8B-B14F-4D97-AF65-F5344CB8AC3E}">
        <p14:creationId xmlns:p14="http://schemas.microsoft.com/office/powerpoint/2010/main" val="949650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先行研究の問題点に従来の強化学習に比べて学習精度が悪いという問題点があります．</a:t>
            </a:r>
            <a:endParaRPr kumimoji="1" lang="en-US" altLang="ja-JP" dirty="0" smtClean="0"/>
          </a:p>
          <a:p>
            <a:r>
              <a:rPr kumimoji="1" lang="ja-JP" altLang="en-US" dirty="0" smtClean="0"/>
              <a:t>これはエージェントの行動選択時に，他エージェントの行動を考慮していなかったことが原因であると考えられます．</a:t>
            </a:r>
            <a:endParaRPr kumimoji="1" lang="en-US" altLang="ja-JP" dirty="0" smtClean="0"/>
          </a:p>
          <a:p>
            <a:r>
              <a:rPr kumimoji="1" lang="ja-JP" altLang="en-US" dirty="0" smtClean="0"/>
              <a:t>複数のエージェントの選択する行動の組み合わせでロボットの行動となります．エージェントの行動の評価は他エージェントの行動に依存しますので，エージェント自身の行動のみではロボットの行動として最適なのか判断ができません．</a:t>
            </a:r>
            <a:endParaRPr kumimoji="1" lang="en-US" altLang="ja-JP" dirty="0" smtClean="0"/>
          </a:p>
          <a:p>
            <a:r>
              <a:rPr kumimoji="1" lang="ja-JP" altLang="en-US" dirty="0" smtClean="0"/>
              <a:t>他エージェントの行動を考慮に入れた行動選択が必要になります．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7</a:t>
            </a:fld>
            <a:endParaRPr kumimoji="1" lang="ja-JP" altLang="en-US"/>
          </a:p>
        </p:txBody>
      </p:sp>
    </p:spTree>
    <p:extLst>
      <p:ext uri="{BB962C8B-B14F-4D97-AF65-F5344CB8AC3E}">
        <p14:creationId xmlns:p14="http://schemas.microsoft.com/office/powerpoint/2010/main" val="1856197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先行研究の問題点に従来の強化学習に比べて学習精度が悪いという問題点があります．</a:t>
            </a:r>
            <a:endParaRPr kumimoji="1" lang="en-US" altLang="ja-JP" dirty="0" smtClean="0"/>
          </a:p>
          <a:p>
            <a:r>
              <a:rPr kumimoji="1" lang="ja-JP" altLang="en-US" dirty="0" smtClean="0"/>
              <a:t>これはエージェントの行動選択時に，他エージェントの行動を考慮していなかったことが原因であると考えられます．</a:t>
            </a:r>
            <a:endParaRPr kumimoji="1" lang="en-US" altLang="ja-JP" dirty="0" smtClean="0"/>
          </a:p>
          <a:p>
            <a:r>
              <a:rPr kumimoji="1" lang="ja-JP" altLang="en-US" dirty="0" smtClean="0"/>
              <a:t>複数のエージェントの選択する行動の組み合わせでロボットの行動となります．エージェントの行動の評価は他エージェントの行動に依存しますので，エージェント自身の行動のみではロボットの行動として最適なのか判断ができません．</a:t>
            </a:r>
            <a:endParaRPr kumimoji="1" lang="en-US" altLang="ja-JP" dirty="0" smtClean="0"/>
          </a:p>
          <a:p>
            <a:r>
              <a:rPr kumimoji="1" lang="ja-JP" altLang="en-US" dirty="0" smtClean="0"/>
              <a:t>他エージェントの行動を考慮に入れた行動選択が必要になります．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9</a:t>
            </a:fld>
            <a:endParaRPr kumimoji="1" lang="ja-JP" altLang="en-US"/>
          </a:p>
        </p:txBody>
      </p:sp>
    </p:spTree>
    <p:extLst>
      <p:ext uri="{BB962C8B-B14F-4D97-AF65-F5344CB8AC3E}">
        <p14:creationId xmlns:p14="http://schemas.microsoft.com/office/powerpoint/2010/main" val="3648047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61938" y="685800"/>
            <a:ext cx="6334125"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10</a:t>
            </a:fld>
            <a:endParaRPr kumimoji="1" lang="ja-JP" altLang="en-US"/>
          </a:p>
        </p:txBody>
      </p:sp>
    </p:spTree>
    <p:extLst>
      <p:ext uri="{BB962C8B-B14F-4D97-AF65-F5344CB8AC3E}">
        <p14:creationId xmlns:p14="http://schemas.microsoft.com/office/powerpoint/2010/main" val="3477892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A4C684-854F-4319-BF17-9330CB729E3B}" type="slidenum">
              <a:rPr kumimoji="1" lang="ja-JP" altLang="en-US" smtClean="0"/>
              <a:pPr/>
              <a:t>11</a:t>
            </a:fld>
            <a:endParaRPr kumimoji="1" lang="ja-JP" altLang="en-US"/>
          </a:p>
        </p:txBody>
      </p:sp>
    </p:spTree>
    <p:extLst>
      <p:ext uri="{BB962C8B-B14F-4D97-AF65-F5344CB8AC3E}">
        <p14:creationId xmlns:p14="http://schemas.microsoft.com/office/powerpoint/2010/main" val="2075288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691372" y="2514604"/>
            <a:ext cx="9267140"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691372" y="4777388"/>
            <a:ext cx="9267140" cy="1126283"/>
          </a:xfrm>
        </p:spPr>
        <p:txBody>
          <a:bodyPr anchor="t"/>
          <a:lstStyle>
            <a:lvl1pPr marL="0" indent="0" algn="l">
              <a:buNone/>
              <a:defRPr>
                <a:solidFill>
                  <a:schemeClr val="tx1">
                    <a:lumMod val="65000"/>
                    <a:lumOff val="35000"/>
                  </a:schemeClr>
                </a:solidFill>
              </a:defRPr>
            </a:lvl1pPr>
            <a:lvl2pPr marL="457190" indent="0" algn="ctr">
              <a:buNone/>
              <a:defRPr>
                <a:solidFill>
                  <a:schemeClr val="tx1">
                    <a:tint val="75000"/>
                  </a:schemeClr>
                </a:solidFill>
              </a:defRPr>
            </a:lvl2pPr>
            <a:lvl3pPr marL="914378" indent="0" algn="ctr">
              <a:buNone/>
              <a:defRPr>
                <a:solidFill>
                  <a:schemeClr val="tx1">
                    <a:tint val="75000"/>
                  </a:schemeClr>
                </a:solidFill>
              </a:defRPr>
            </a:lvl3pPr>
            <a:lvl4pPr marL="1371568" indent="0" algn="ctr">
              <a:buNone/>
              <a:defRPr>
                <a:solidFill>
                  <a:schemeClr val="tx1">
                    <a:tint val="75000"/>
                  </a:schemeClr>
                </a:solidFill>
              </a:defRPr>
            </a:lvl4pPr>
            <a:lvl5pPr marL="1828758" indent="0" algn="ctr">
              <a:buNone/>
              <a:defRPr>
                <a:solidFill>
                  <a:schemeClr val="tx1">
                    <a:tint val="75000"/>
                  </a:schemeClr>
                </a:solidFill>
              </a:defRPr>
            </a:lvl5pPr>
            <a:lvl6pPr marL="2285946" indent="0" algn="ctr">
              <a:buNone/>
              <a:defRPr>
                <a:solidFill>
                  <a:schemeClr val="tx1">
                    <a:tint val="75000"/>
                  </a:schemeClr>
                </a:solidFill>
              </a:defRPr>
            </a:lvl6pPr>
            <a:lvl7pPr marL="2743136" indent="0" algn="ctr">
              <a:buNone/>
              <a:defRPr>
                <a:solidFill>
                  <a:schemeClr val="tx1">
                    <a:tint val="75000"/>
                  </a:schemeClr>
                </a:solidFill>
              </a:defRPr>
            </a:lvl7pPr>
            <a:lvl8pPr marL="3200326" indent="0" algn="ctr">
              <a:buNone/>
              <a:defRPr>
                <a:solidFill>
                  <a:schemeClr val="tx1">
                    <a:tint val="75000"/>
                  </a:schemeClr>
                </a:solidFill>
              </a:defRPr>
            </a:lvl8pPr>
            <a:lvl9pPr marL="3657514"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8CBA0F6-551B-4350-9E52-64954DF95B7A}" type="datetimeFigureOut">
              <a:rPr kumimoji="1" lang="ja-JP" altLang="en-US" smtClean="0"/>
              <a:pPr/>
              <a:t>2013/11/12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Freeform 6"/>
          <p:cNvSpPr/>
          <p:nvPr/>
        </p:nvSpPr>
        <p:spPr bwMode="auto">
          <a:xfrm>
            <a:off x="0" y="4323815"/>
            <a:ext cx="1813484"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52797" y="4529545"/>
            <a:ext cx="810532" cy="365125"/>
          </a:xfrm>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4158504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691371" y="609600"/>
            <a:ext cx="9267140"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691371" y="4354046"/>
            <a:ext cx="9267140" cy="1555864"/>
          </a:xfrm>
        </p:spPr>
        <p:txBody>
          <a:bodyPr anchor="ctr">
            <a:normAutofit/>
          </a:bodyPr>
          <a:lstStyle>
            <a:lvl1pPr marL="0" indent="0" algn="l">
              <a:buNone/>
              <a:defRPr sz="1800">
                <a:solidFill>
                  <a:schemeClr val="tx1">
                    <a:lumMod val="65000"/>
                    <a:lumOff val="35000"/>
                  </a:schemeClr>
                </a:solidFill>
              </a:defRPr>
            </a:lvl1pPr>
            <a:lvl2pPr marL="457190" indent="0">
              <a:buNone/>
              <a:defRPr sz="1800">
                <a:solidFill>
                  <a:schemeClr val="tx1">
                    <a:tint val="75000"/>
                  </a:schemeClr>
                </a:solidFill>
              </a:defRPr>
            </a:lvl2pPr>
            <a:lvl3pPr marL="914378" indent="0">
              <a:buNone/>
              <a:defRPr sz="1600">
                <a:solidFill>
                  <a:schemeClr val="tx1">
                    <a:tint val="75000"/>
                  </a:schemeClr>
                </a:solidFill>
              </a:defRPr>
            </a:lvl3pPr>
            <a:lvl4pPr marL="1371568" indent="0">
              <a:buNone/>
              <a:defRPr sz="1400">
                <a:solidFill>
                  <a:schemeClr val="tx1">
                    <a:tint val="75000"/>
                  </a:schemeClr>
                </a:solidFill>
              </a:defRPr>
            </a:lvl4pPr>
            <a:lvl5pPr marL="1828758" indent="0">
              <a:buNone/>
              <a:defRPr sz="1400">
                <a:solidFill>
                  <a:schemeClr val="tx1">
                    <a:tint val="75000"/>
                  </a:schemeClr>
                </a:solidFill>
              </a:defRPr>
            </a:lvl5pPr>
            <a:lvl6pPr marL="2285946" indent="0">
              <a:buNone/>
              <a:defRPr sz="1400">
                <a:solidFill>
                  <a:schemeClr val="tx1">
                    <a:tint val="75000"/>
                  </a:schemeClr>
                </a:solidFill>
              </a:defRPr>
            </a:lvl6pPr>
            <a:lvl7pPr marL="2743136" indent="0">
              <a:buNone/>
              <a:defRPr sz="1400">
                <a:solidFill>
                  <a:schemeClr val="tx1">
                    <a:tint val="75000"/>
                  </a:schemeClr>
                </a:solidFill>
              </a:defRPr>
            </a:lvl7pPr>
            <a:lvl8pPr marL="3200326" indent="0">
              <a:buNone/>
              <a:defRPr sz="1400">
                <a:solidFill>
                  <a:schemeClr val="tx1">
                    <a:tint val="75000"/>
                  </a:schemeClr>
                </a:solidFill>
              </a:defRPr>
            </a:lvl8pPr>
            <a:lvl9pPr marL="3657514"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8CBA0F6-551B-4350-9E52-64954DF95B7A}" type="datetimeFigureOut">
              <a:rPr kumimoji="1" lang="ja-JP" altLang="en-US" smtClean="0"/>
              <a:pPr/>
              <a:t>2013/11/12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352" y="3178179"/>
            <a:ext cx="1651199"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52797" y="3244143"/>
            <a:ext cx="810532" cy="365125"/>
          </a:xfrm>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2910262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962391" y="609601"/>
            <a:ext cx="8725093"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3404225" y="3505201"/>
            <a:ext cx="7833895" cy="381000"/>
          </a:xfrm>
        </p:spPr>
        <p:txBody>
          <a:bodyPr anchor="ctr">
            <a:noAutofit/>
          </a:bodyPr>
          <a:lstStyle>
            <a:lvl1pPr marL="0" indent="0">
              <a:buFontTx/>
              <a:buNone/>
              <a:defRPr sz="1600">
                <a:solidFill>
                  <a:schemeClr val="tx1">
                    <a:lumMod val="50000"/>
                    <a:lumOff val="50000"/>
                  </a:schemeClr>
                </a:solidFill>
              </a:defRPr>
            </a:lvl1pPr>
            <a:lvl2pPr marL="457190" indent="0">
              <a:buFontTx/>
              <a:buNone/>
              <a:defRPr/>
            </a:lvl2pPr>
            <a:lvl3pPr marL="914378" indent="0">
              <a:buFontTx/>
              <a:buNone/>
              <a:defRPr/>
            </a:lvl3pPr>
            <a:lvl4pPr marL="1371568" indent="0">
              <a:buFontTx/>
              <a:buNone/>
              <a:defRPr/>
            </a:lvl4pPr>
            <a:lvl5pPr marL="1828758"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2691371" y="4354046"/>
            <a:ext cx="9267140" cy="1555864"/>
          </a:xfrm>
        </p:spPr>
        <p:txBody>
          <a:bodyPr anchor="ctr">
            <a:normAutofit/>
          </a:bodyPr>
          <a:lstStyle>
            <a:lvl1pPr marL="0" indent="0" algn="l">
              <a:buNone/>
              <a:defRPr sz="1800">
                <a:solidFill>
                  <a:schemeClr val="tx1">
                    <a:lumMod val="65000"/>
                    <a:lumOff val="35000"/>
                  </a:schemeClr>
                </a:solidFill>
              </a:defRPr>
            </a:lvl1pPr>
            <a:lvl2pPr marL="457190" indent="0">
              <a:buNone/>
              <a:defRPr sz="1800">
                <a:solidFill>
                  <a:schemeClr val="tx1">
                    <a:tint val="75000"/>
                  </a:schemeClr>
                </a:solidFill>
              </a:defRPr>
            </a:lvl2pPr>
            <a:lvl3pPr marL="914378" indent="0">
              <a:buNone/>
              <a:defRPr sz="1600">
                <a:solidFill>
                  <a:schemeClr val="tx1">
                    <a:tint val="75000"/>
                  </a:schemeClr>
                </a:solidFill>
              </a:defRPr>
            </a:lvl3pPr>
            <a:lvl4pPr marL="1371568" indent="0">
              <a:buNone/>
              <a:defRPr sz="1400">
                <a:solidFill>
                  <a:schemeClr val="tx1">
                    <a:tint val="75000"/>
                  </a:schemeClr>
                </a:solidFill>
              </a:defRPr>
            </a:lvl4pPr>
            <a:lvl5pPr marL="1828758" indent="0">
              <a:buNone/>
              <a:defRPr sz="1400">
                <a:solidFill>
                  <a:schemeClr val="tx1">
                    <a:tint val="75000"/>
                  </a:schemeClr>
                </a:solidFill>
              </a:defRPr>
            </a:lvl5pPr>
            <a:lvl6pPr marL="2285946" indent="0">
              <a:buNone/>
              <a:defRPr sz="1400">
                <a:solidFill>
                  <a:schemeClr val="tx1">
                    <a:tint val="75000"/>
                  </a:schemeClr>
                </a:solidFill>
              </a:defRPr>
            </a:lvl6pPr>
            <a:lvl7pPr marL="2743136" indent="0">
              <a:buNone/>
              <a:defRPr sz="1400">
                <a:solidFill>
                  <a:schemeClr val="tx1">
                    <a:tint val="75000"/>
                  </a:schemeClr>
                </a:solidFill>
              </a:defRPr>
            </a:lvl7pPr>
            <a:lvl8pPr marL="3200326" indent="0">
              <a:buNone/>
              <a:defRPr sz="1400">
                <a:solidFill>
                  <a:schemeClr val="tx1">
                    <a:tint val="75000"/>
                  </a:schemeClr>
                </a:solidFill>
              </a:defRPr>
            </a:lvl8pPr>
            <a:lvl9pPr marL="3657514"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8CBA0F6-551B-4350-9E52-64954DF95B7A}" type="datetimeFigureOut">
              <a:rPr kumimoji="1" lang="ja-JP" altLang="en-US" smtClean="0"/>
              <a:pPr/>
              <a:t>2013/11/12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4352" y="3178179"/>
            <a:ext cx="1651199"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52797" y="3244143"/>
            <a:ext cx="810532" cy="365125"/>
          </a:xfrm>
        </p:spPr>
        <p:txBody>
          <a:bodyPr/>
          <a:lstStyle/>
          <a:p>
            <a:fld id="{C8111BED-C1FB-4EB3-9916-57D4F8DC273F}" type="slidenum">
              <a:rPr kumimoji="1" lang="ja-JP" altLang="en-US" smtClean="0"/>
              <a:pPr/>
              <a:t>‹#›</a:t>
            </a:fld>
            <a:endParaRPr kumimoji="1" lang="ja-JP" altLang="en-US"/>
          </a:p>
        </p:txBody>
      </p:sp>
      <p:sp>
        <p:nvSpPr>
          <p:cNvPr id="14" name="TextBox 13"/>
          <p:cNvSpPr txBox="1"/>
          <p:nvPr/>
        </p:nvSpPr>
        <p:spPr>
          <a:xfrm>
            <a:off x="2565012" y="648005"/>
            <a:ext cx="633652"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553371" y="2905310"/>
            <a:ext cx="633652"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33513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691367" y="2438403"/>
            <a:ext cx="9267141"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2691367" y="5181604"/>
            <a:ext cx="9267141"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58CBA0F6-551B-4350-9E52-64954DF95B7A}" type="datetimeFigureOut">
              <a:rPr kumimoji="1" lang="ja-JP" altLang="en-US" smtClean="0"/>
              <a:pPr/>
              <a:t>2013/11/12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352" y="4911729"/>
            <a:ext cx="1651199"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52797" y="4983091"/>
            <a:ext cx="810532" cy="365125"/>
          </a:xfrm>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1703872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962391" y="609601"/>
            <a:ext cx="8725093"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691365" y="4343400"/>
            <a:ext cx="9267141" cy="838200"/>
          </a:xfrm>
        </p:spPr>
        <p:txBody>
          <a:bodyPr anchor="b">
            <a:noAutofit/>
          </a:bodyPr>
          <a:lstStyle>
            <a:lvl1pPr marL="0" indent="0">
              <a:buFontTx/>
              <a:buNone/>
              <a:defRPr sz="2400">
                <a:solidFill>
                  <a:schemeClr val="accent1"/>
                </a:solidFill>
              </a:defRPr>
            </a:lvl1pPr>
            <a:lvl2pPr marL="457190" indent="0">
              <a:buFontTx/>
              <a:buNone/>
              <a:defRPr/>
            </a:lvl2pPr>
            <a:lvl3pPr marL="914378" indent="0">
              <a:buFontTx/>
              <a:buNone/>
              <a:defRPr/>
            </a:lvl3pPr>
            <a:lvl4pPr marL="1371568" indent="0">
              <a:buFontTx/>
              <a:buNone/>
              <a:defRPr/>
            </a:lvl4pPr>
            <a:lvl5pPr marL="1828758"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691367" y="5181604"/>
            <a:ext cx="9267141"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58CBA0F6-551B-4350-9E52-64954DF95B7A}" type="datetimeFigureOut">
              <a:rPr kumimoji="1" lang="ja-JP" altLang="en-US" smtClean="0"/>
              <a:pPr/>
              <a:t>2013/11/12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4352" y="4911729"/>
            <a:ext cx="1651199"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52797" y="4983091"/>
            <a:ext cx="810532" cy="365125"/>
          </a:xfrm>
        </p:spPr>
        <p:txBody>
          <a:bodyPr/>
          <a:lstStyle/>
          <a:p>
            <a:fld id="{C8111BED-C1FB-4EB3-9916-57D4F8DC273F}" type="slidenum">
              <a:rPr kumimoji="1" lang="ja-JP" altLang="en-US" smtClean="0"/>
              <a:pPr/>
              <a:t>‹#›</a:t>
            </a:fld>
            <a:endParaRPr kumimoji="1" lang="ja-JP" altLang="en-US"/>
          </a:p>
        </p:txBody>
      </p:sp>
      <p:sp>
        <p:nvSpPr>
          <p:cNvPr id="17" name="TextBox 16"/>
          <p:cNvSpPr txBox="1"/>
          <p:nvPr/>
        </p:nvSpPr>
        <p:spPr>
          <a:xfrm>
            <a:off x="2565012" y="648005"/>
            <a:ext cx="633652"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553371" y="2905310"/>
            <a:ext cx="633652"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22999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691371" y="627411"/>
            <a:ext cx="9267140"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691365" y="4343400"/>
            <a:ext cx="9267141" cy="838200"/>
          </a:xfrm>
        </p:spPr>
        <p:txBody>
          <a:bodyPr anchor="b">
            <a:noAutofit/>
          </a:bodyPr>
          <a:lstStyle>
            <a:lvl1pPr marL="0" indent="0">
              <a:buFontTx/>
              <a:buNone/>
              <a:defRPr sz="2400">
                <a:solidFill>
                  <a:schemeClr val="accent1"/>
                </a:solidFill>
              </a:defRPr>
            </a:lvl1pPr>
            <a:lvl2pPr marL="457190" indent="0">
              <a:buFontTx/>
              <a:buNone/>
              <a:defRPr/>
            </a:lvl2pPr>
            <a:lvl3pPr marL="914378" indent="0">
              <a:buFontTx/>
              <a:buNone/>
              <a:defRPr/>
            </a:lvl3pPr>
            <a:lvl4pPr marL="1371568" indent="0">
              <a:buFontTx/>
              <a:buNone/>
              <a:defRPr/>
            </a:lvl4pPr>
            <a:lvl5pPr marL="1828758"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691367" y="5181604"/>
            <a:ext cx="9267141"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58CBA0F6-551B-4350-9E52-64954DF95B7A}" type="datetimeFigureOut">
              <a:rPr kumimoji="1" lang="ja-JP" altLang="en-US" smtClean="0"/>
              <a:pPr/>
              <a:t>2013/11/12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352" y="4911729"/>
            <a:ext cx="1651199"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52797" y="4983091"/>
            <a:ext cx="810532" cy="365125"/>
          </a:xfrm>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1332328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8CBA0F6-551B-4350-9E52-64954DF95B7A}" type="datetimeFigureOut">
              <a:rPr kumimoji="1" lang="ja-JP" altLang="en-US" smtClean="0"/>
              <a:pPr/>
              <a:t>2013/11/12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352" y="714379"/>
            <a:ext cx="1651199"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3152870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61528" y="627410"/>
            <a:ext cx="2294698"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691366" y="627410"/>
            <a:ext cx="6732538"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8CBA0F6-551B-4350-9E52-64954DF95B7A}" type="datetimeFigureOut">
              <a:rPr kumimoji="1" lang="ja-JP" altLang="en-US" smtClean="0"/>
              <a:pPr/>
              <a:t>2013/11/12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352" y="714379"/>
            <a:ext cx="1651199"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1646440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756943" y="540327"/>
            <a:ext cx="10201564" cy="681346"/>
          </a:xfrm>
        </p:spPr>
        <p:txBody>
          <a:bodyPr>
            <a:noAutofit/>
          </a:bodyPr>
          <a:lstStyle>
            <a:lvl1pPr>
              <a:defRPr sz="4400"/>
            </a:lvl1pPr>
          </a:lstStyle>
          <a:p>
            <a:r>
              <a:rPr lang="ja-JP" altLang="en-US" dirty="0" smtClean="0"/>
              <a:t>マスター タイトルの書式設定</a:t>
            </a:r>
            <a:endParaRPr lang="en-US" dirty="0"/>
          </a:p>
        </p:txBody>
      </p:sp>
      <p:sp>
        <p:nvSpPr>
          <p:cNvPr id="3" name="Content Placeholder 2"/>
          <p:cNvSpPr>
            <a:spLocks noGrp="1"/>
          </p:cNvSpPr>
          <p:nvPr>
            <p:ph idx="1"/>
          </p:nvPr>
        </p:nvSpPr>
        <p:spPr>
          <a:xfrm>
            <a:off x="777664" y="1413165"/>
            <a:ext cx="11180844" cy="4648508"/>
          </a:xfrm>
        </p:spPr>
        <p:txBody>
          <a:bodyPr/>
          <a:lstStyle>
            <a:lvl1pPr>
              <a:defRPr sz="3200"/>
            </a:lvl1pPr>
            <a:lvl2pPr>
              <a:defRPr sz="2800"/>
            </a:lvl2pPr>
            <a:lvl3pPr>
              <a:defRPr sz="2400"/>
            </a:lvl3pPr>
            <a:lvl4pPr>
              <a:defRPr sz="2000"/>
            </a:lvl4pPr>
            <a:lvl5pPr>
              <a:defRPr sz="18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p>
            <a:fld id="{58CBA0F6-551B-4350-9E52-64954DF95B7A}" type="datetimeFigureOut">
              <a:rPr kumimoji="1" lang="ja-JP" altLang="en-US" smtClean="0"/>
              <a:pPr/>
              <a:t>2013/11/12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352" y="714379"/>
            <a:ext cx="1651199"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41722082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691371" y="2058750"/>
            <a:ext cx="9267140"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691371" y="3530133"/>
            <a:ext cx="9267140" cy="860400"/>
          </a:xfrm>
        </p:spPr>
        <p:txBody>
          <a:bodyPr anchor="t"/>
          <a:lstStyle>
            <a:lvl1pPr marL="0" indent="0" algn="l">
              <a:buNone/>
              <a:defRPr sz="2000">
                <a:solidFill>
                  <a:schemeClr val="tx1">
                    <a:lumMod val="65000"/>
                    <a:lumOff val="35000"/>
                  </a:schemeClr>
                </a:solidFill>
              </a:defRPr>
            </a:lvl1pPr>
            <a:lvl2pPr marL="457190" indent="0">
              <a:buNone/>
              <a:defRPr sz="1800">
                <a:solidFill>
                  <a:schemeClr val="tx1">
                    <a:tint val="75000"/>
                  </a:schemeClr>
                </a:solidFill>
              </a:defRPr>
            </a:lvl2pPr>
            <a:lvl3pPr marL="914378" indent="0">
              <a:buNone/>
              <a:defRPr sz="1600">
                <a:solidFill>
                  <a:schemeClr val="tx1">
                    <a:tint val="75000"/>
                  </a:schemeClr>
                </a:solidFill>
              </a:defRPr>
            </a:lvl3pPr>
            <a:lvl4pPr marL="1371568" indent="0">
              <a:buNone/>
              <a:defRPr sz="1400">
                <a:solidFill>
                  <a:schemeClr val="tx1">
                    <a:tint val="75000"/>
                  </a:schemeClr>
                </a:solidFill>
              </a:defRPr>
            </a:lvl4pPr>
            <a:lvl5pPr marL="1828758" indent="0">
              <a:buNone/>
              <a:defRPr sz="1400">
                <a:solidFill>
                  <a:schemeClr val="tx1">
                    <a:tint val="75000"/>
                  </a:schemeClr>
                </a:solidFill>
              </a:defRPr>
            </a:lvl5pPr>
            <a:lvl6pPr marL="2285946" indent="0">
              <a:buNone/>
              <a:defRPr sz="1400">
                <a:solidFill>
                  <a:schemeClr val="tx1">
                    <a:tint val="75000"/>
                  </a:schemeClr>
                </a:solidFill>
              </a:defRPr>
            </a:lvl6pPr>
            <a:lvl7pPr marL="2743136" indent="0">
              <a:buNone/>
              <a:defRPr sz="1400">
                <a:solidFill>
                  <a:schemeClr val="tx1">
                    <a:tint val="75000"/>
                  </a:schemeClr>
                </a:solidFill>
              </a:defRPr>
            </a:lvl7pPr>
            <a:lvl8pPr marL="3200326" indent="0">
              <a:buNone/>
              <a:defRPr sz="1400">
                <a:solidFill>
                  <a:schemeClr val="tx1">
                    <a:tint val="75000"/>
                  </a:schemeClr>
                </a:solidFill>
              </a:defRPr>
            </a:lvl8pPr>
            <a:lvl9pPr marL="3657514"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8CBA0F6-551B-4350-9E52-64954DF95B7A}" type="datetimeFigureOut">
              <a:rPr kumimoji="1" lang="ja-JP" altLang="en-US" smtClean="0"/>
              <a:pPr/>
              <a:t>2013/11/12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352" y="3178179"/>
            <a:ext cx="1651199"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52797" y="3244143"/>
            <a:ext cx="810532" cy="365125"/>
          </a:xfrm>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26416370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691368" y="2133600"/>
            <a:ext cx="4484060"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474448" y="2126223"/>
            <a:ext cx="4484060"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8CBA0F6-551B-4350-9E52-64954DF95B7A}" type="datetimeFigureOut">
              <a:rPr kumimoji="1" lang="ja-JP" altLang="en-US" smtClean="0"/>
              <a:pPr/>
              <a:t>2013/11/12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352" y="714379"/>
            <a:ext cx="1651199"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52797" y="787787"/>
            <a:ext cx="810532" cy="365125"/>
          </a:xfrm>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2520199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3055345" y="1972707"/>
            <a:ext cx="4150258" cy="576262"/>
          </a:xfrm>
        </p:spPr>
        <p:txBody>
          <a:bodyPr anchor="b">
            <a:noAutofit/>
          </a:bodyPr>
          <a:lstStyle>
            <a:lvl1pPr marL="0" indent="0">
              <a:buNone/>
              <a:defRPr sz="2400" b="0"/>
            </a:lvl1pPr>
            <a:lvl2pPr marL="457190" indent="0">
              <a:buNone/>
              <a:defRPr sz="2000" b="1"/>
            </a:lvl2pPr>
            <a:lvl3pPr marL="914378" indent="0">
              <a:buNone/>
              <a:defRPr sz="1800" b="1"/>
            </a:lvl3pPr>
            <a:lvl4pPr marL="1371568" indent="0">
              <a:buNone/>
              <a:defRPr sz="1600" b="1"/>
            </a:lvl4pPr>
            <a:lvl5pPr marL="1828758" indent="0">
              <a:buNone/>
              <a:defRPr sz="1600" b="1"/>
            </a:lvl5pPr>
            <a:lvl6pPr marL="2285946" indent="0">
              <a:buNone/>
              <a:defRPr sz="1600" b="1"/>
            </a:lvl6pPr>
            <a:lvl7pPr marL="2743136" indent="0">
              <a:buNone/>
              <a:defRPr sz="1600" b="1"/>
            </a:lvl7pPr>
            <a:lvl8pPr marL="3200326" indent="0">
              <a:buNone/>
              <a:defRPr sz="1600" b="1"/>
            </a:lvl8pPr>
            <a:lvl9pPr marL="3657514"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2691369" y="2548970"/>
            <a:ext cx="4514234"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802797" y="1969479"/>
            <a:ext cx="4156774" cy="576262"/>
          </a:xfrm>
        </p:spPr>
        <p:txBody>
          <a:bodyPr anchor="b">
            <a:noAutofit/>
          </a:bodyPr>
          <a:lstStyle>
            <a:lvl1pPr marL="0" indent="0">
              <a:buNone/>
              <a:defRPr sz="2400" b="0"/>
            </a:lvl1pPr>
            <a:lvl2pPr marL="457190" indent="0">
              <a:buNone/>
              <a:defRPr sz="2000" b="1"/>
            </a:lvl2pPr>
            <a:lvl3pPr marL="914378" indent="0">
              <a:buNone/>
              <a:defRPr sz="1800" b="1"/>
            </a:lvl3pPr>
            <a:lvl4pPr marL="1371568" indent="0">
              <a:buNone/>
              <a:defRPr sz="1600" b="1"/>
            </a:lvl4pPr>
            <a:lvl5pPr marL="1828758" indent="0">
              <a:buNone/>
              <a:defRPr sz="1600" b="1"/>
            </a:lvl5pPr>
            <a:lvl6pPr marL="2285946" indent="0">
              <a:buNone/>
              <a:defRPr sz="1600" b="1"/>
            </a:lvl6pPr>
            <a:lvl7pPr marL="2743136" indent="0">
              <a:buNone/>
              <a:defRPr sz="1600" b="1"/>
            </a:lvl7pPr>
            <a:lvl8pPr marL="3200326" indent="0">
              <a:buNone/>
              <a:defRPr sz="1600" b="1"/>
            </a:lvl8pPr>
            <a:lvl9pPr marL="3657514"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7449718" y="2545743"/>
            <a:ext cx="4509849"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8CBA0F6-551B-4350-9E52-64954DF95B7A}" type="datetimeFigureOut">
              <a:rPr kumimoji="1" lang="ja-JP" altLang="en-US" smtClean="0"/>
              <a:pPr/>
              <a:t>2013/11/12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2" name="Freeform 11"/>
          <p:cNvSpPr/>
          <p:nvPr/>
        </p:nvSpPr>
        <p:spPr bwMode="auto">
          <a:xfrm flipV="1">
            <a:off x="-4352" y="714379"/>
            <a:ext cx="1651199"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52797" y="787787"/>
            <a:ext cx="810532" cy="365125"/>
          </a:xfrm>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1083959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8CBA0F6-551B-4350-9E52-64954DF95B7A}" type="datetimeFigureOut">
              <a:rPr kumimoji="1" lang="ja-JP" altLang="en-US" smtClean="0"/>
              <a:pPr/>
              <a:t>2013/11/12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7" name="Freeform 11"/>
          <p:cNvSpPr/>
          <p:nvPr/>
        </p:nvSpPr>
        <p:spPr bwMode="auto">
          <a:xfrm flipV="1">
            <a:off x="-4352" y="714379"/>
            <a:ext cx="1651199"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3650480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CBA0F6-551B-4350-9E52-64954DF95B7A}" type="datetimeFigureOut">
              <a:rPr kumimoji="1" lang="ja-JP" altLang="en-US" smtClean="0"/>
              <a:pPr/>
              <a:t>2013/11/12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4352" y="714379"/>
            <a:ext cx="1651199"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1110044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691369" y="446093"/>
            <a:ext cx="3643490"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572479" y="446097"/>
            <a:ext cx="5386031"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691369" y="1598618"/>
            <a:ext cx="3643490" cy="4262436"/>
          </a:xfrm>
        </p:spPr>
        <p:txBody>
          <a:bodyPr/>
          <a:lstStyle>
            <a:lvl1pPr marL="0" indent="0">
              <a:buNone/>
              <a:defRPr sz="1400"/>
            </a:lvl1pPr>
            <a:lvl2pPr marL="457190" indent="0">
              <a:buNone/>
              <a:defRPr sz="1200"/>
            </a:lvl2pPr>
            <a:lvl3pPr marL="914378" indent="0">
              <a:buNone/>
              <a:defRPr sz="1000"/>
            </a:lvl3pPr>
            <a:lvl4pPr marL="1371568" indent="0">
              <a:buNone/>
              <a:defRPr sz="900"/>
            </a:lvl4pPr>
            <a:lvl5pPr marL="1828758" indent="0">
              <a:buNone/>
              <a:defRPr sz="900"/>
            </a:lvl5pPr>
            <a:lvl6pPr marL="2285946" indent="0">
              <a:buNone/>
              <a:defRPr sz="900"/>
            </a:lvl6pPr>
            <a:lvl7pPr marL="2743136" indent="0">
              <a:buNone/>
              <a:defRPr sz="900"/>
            </a:lvl7pPr>
            <a:lvl8pPr marL="3200326" indent="0">
              <a:buNone/>
              <a:defRPr sz="900"/>
            </a:lvl8pPr>
            <a:lvl9pPr marL="3657514"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8CBA0F6-551B-4350-9E52-64954DF95B7A}" type="datetimeFigureOut">
              <a:rPr kumimoji="1" lang="ja-JP" altLang="en-US" smtClean="0"/>
              <a:pPr/>
              <a:t>2013/11/12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352" y="714379"/>
            <a:ext cx="1651199"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2823953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691367" y="4800604"/>
            <a:ext cx="9267141"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691365" y="634965"/>
            <a:ext cx="9267141" cy="3854970"/>
          </a:xfrm>
        </p:spPr>
        <p:txBody>
          <a:bodyPr anchor="t">
            <a:normAutofit/>
          </a:bodyPr>
          <a:lstStyle>
            <a:lvl1pPr marL="0" indent="0" algn="ctr">
              <a:buNone/>
              <a:defRPr sz="1600"/>
            </a:lvl1pPr>
            <a:lvl2pPr marL="457190" indent="0">
              <a:buNone/>
              <a:defRPr sz="1600"/>
            </a:lvl2pPr>
            <a:lvl3pPr marL="914378" indent="0">
              <a:buNone/>
              <a:defRPr sz="1600"/>
            </a:lvl3pPr>
            <a:lvl4pPr marL="1371568" indent="0">
              <a:buNone/>
              <a:defRPr sz="1600"/>
            </a:lvl4pPr>
            <a:lvl5pPr marL="1828758" indent="0">
              <a:buNone/>
              <a:defRPr sz="1600"/>
            </a:lvl5pPr>
            <a:lvl6pPr marL="2285946" indent="0">
              <a:buNone/>
              <a:defRPr sz="1600"/>
            </a:lvl6pPr>
            <a:lvl7pPr marL="2743136" indent="0">
              <a:buNone/>
              <a:defRPr sz="1600"/>
            </a:lvl7pPr>
            <a:lvl8pPr marL="3200326" indent="0">
              <a:buNone/>
              <a:defRPr sz="1600"/>
            </a:lvl8pPr>
            <a:lvl9pPr marL="3657514"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2691367" y="5367342"/>
            <a:ext cx="9267141" cy="493712"/>
          </a:xfrm>
        </p:spPr>
        <p:txBody>
          <a:bodyPr>
            <a:normAutofit/>
          </a:bodyPr>
          <a:lstStyle>
            <a:lvl1pPr marL="0" indent="0">
              <a:buNone/>
              <a:defRPr sz="1200"/>
            </a:lvl1pPr>
            <a:lvl2pPr marL="457190" indent="0">
              <a:buNone/>
              <a:defRPr sz="1200"/>
            </a:lvl2pPr>
            <a:lvl3pPr marL="914378" indent="0">
              <a:buNone/>
              <a:defRPr sz="1000"/>
            </a:lvl3pPr>
            <a:lvl4pPr marL="1371568" indent="0">
              <a:buNone/>
              <a:defRPr sz="900"/>
            </a:lvl4pPr>
            <a:lvl5pPr marL="1828758" indent="0">
              <a:buNone/>
              <a:defRPr sz="900"/>
            </a:lvl5pPr>
            <a:lvl6pPr marL="2285946" indent="0">
              <a:buNone/>
              <a:defRPr sz="900"/>
            </a:lvl6pPr>
            <a:lvl7pPr marL="2743136" indent="0">
              <a:buNone/>
              <a:defRPr sz="900"/>
            </a:lvl7pPr>
            <a:lvl8pPr marL="3200326" indent="0">
              <a:buNone/>
              <a:defRPr sz="900"/>
            </a:lvl8pPr>
            <a:lvl9pPr marL="3657514"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8CBA0F6-551B-4350-9E52-64954DF95B7A}" type="datetimeFigureOut">
              <a:rPr kumimoji="1" lang="ja-JP" altLang="en-US" smtClean="0"/>
              <a:pPr/>
              <a:t>2013/11/12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352" y="4911729"/>
            <a:ext cx="1651199"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52797" y="4983091"/>
            <a:ext cx="810532" cy="365125"/>
          </a:xfrm>
        </p:spPr>
        <p:txBody>
          <a:body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320572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3" y="228604"/>
            <a:ext cx="296401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8300" y="-785"/>
            <a:ext cx="2449652"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4" y="0"/>
            <a:ext cx="190095"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695227" y="624114"/>
            <a:ext cx="9263281"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691365" y="2133604"/>
            <a:ext cx="9267141"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770415" y="6130437"/>
            <a:ext cx="1191507"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8CBA0F6-551B-4350-9E52-64954DF95B7A}" type="datetimeFigureOut">
              <a:rPr kumimoji="1" lang="ja-JP" altLang="en-US" smtClean="0"/>
              <a:pPr/>
              <a:t>2013/11/12</a:t>
            </a:fld>
            <a:endParaRPr kumimoji="1" lang="ja-JP" altLang="en-US"/>
          </a:p>
        </p:txBody>
      </p:sp>
      <p:sp>
        <p:nvSpPr>
          <p:cNvPr id="5" name="Footer Placeholder 4"/>
          <p:cNvSpPr>
            <a:spLocks noGrp="1"/>
          </p:cNvSpPr>
          <p:nvPr>
            <p:ph type="ftr" sz="quarter" idx="3"/>
          </p:nvPr>
        </p:nvSpPr>
        <p:spPr>
          <a:xfrm>
            <a:off x="2691368" y="6135812"/>
            <a:ext cx="792063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52797" y="787787"/>
            <a:ext cx="810532" cy="365125"/>
          </a:xfrm>
          <a:prstGeom prst="rect">
            <a:avLst/>
          </a:prstGeom>
        </p:spPr>
        <p:txBody>
          <a:bodyPr vert="horz" lIns="91440" tIns="45720" rIns="91440" bIns="45720" rtlCol="0" anchor="ctr"/>
          <a:lstStyle>
            <a:lvl1pPr algn="r">
              <a:defRPr sz="2000">
                <a:solidFill>
                  <a:srgbClr val="FEFFFF"/>
                </a:solidFill>
              </a:defRPr>
            </a:lvl1pPr>
          </a:lstStyle>
          <a:p>
            <a:fld id="{C8111BED-C1FB-4EB3-9916-57D4F8DC273F}" type="slidenum">
              <a:rPr kumimoji="1" lang="ja-JP" altLang="en-US" smtClean="0"/>
              <a:pPr/>
              <a:t>‹#›</a:t>
            </a:fld>
            <a:endParaRPr kumimoji="1" lang="ja-JP" altLang="en-US"/>
          </a:p>
        </p:txBody>
      </p:sp>
    </p:spTree>
    <p:extLst>
      <p:ext uri="{BB962C8B-B14F-4D97-AF65-F5344CB8AC3E}">
        <p14:creationId xmlns:p14="http://schemas.microsoft.com/office/powerpoint/2010/main" val="31777355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19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892" indent="-342892" algn="l" defTabSz="45719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33" indent="-285743" algn="l" defTabSz="45719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2973" indent="-228595" algn="l" defTabSz="45719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163" indent="-228595" algn="l" defTabSz="45719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352" indent="-228595" algn="l" defTabSz="45719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541" indent="-228595" algn="l" defTabSz="45719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731" indent="-228595" algn="l" defTabSz="45719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8921" indent="-228595" algn="l" defTabSz="45719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109" indent="-228595" algn="l" defTabSz="45719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190" rtl="0" eaLnBrk="1" latinLnBrk="0" hangingPunct="1">
        <a:defRPr kumimoji="1" sz="1800" kern="1200">
          <a:solidFill>
            <a:schemeClr val="tx1"/>
          </a:solidFill>
          <a:latin typeface="+mn-lt"/>
          <a:ea typeface="+mn-ea"/>
          <a:cs typeface="+mn-cs"/>
        </a:defRPr>
      </a:lvl1pPr>
      <a:lvl2pPr marL="457190" algn="l" defTabSz="457190" rtl="0" eaLnBrk="1" latinLnBrk="0" hangingPunct="1">
        <a:defRPr kumimoji="1" sz="1800" kern="1200">
          <a:solidFill>
            <a:schemeClr val="tx1"/>
          </a:solidFill>
          <a:latin typeface="+mn-lt"/>
          <a:ea typeface="+mn-ea"/>
          <a:cs typeface="+mn-cs"/>
        </a:defRPr>
      </a:lvl2pPr>
      <a:lvl3pPr marL="914378" algn="l" defTabSz="457190" rtl="0" eaLnBrk="1" latinLnBrk="0" hangingPunct="1">
        <a:defRPr kumimoji="1" sz="1800" kern="1200">
          <a:solidFill>
            <a:schemeClr val="tx1"/>
          </a:solidFill>
          <a:latin typeface="+mn-lt"/>
          <a:ea typeface="+mn-ea"/>
          <a:cs typeface="+mn-cs"/>
        </a:defRPr>
      </a:lvl3pPr>
      <a:lvl4pPr marL="1371568" algn="l" defTabSz="457190" rtl="0" eaLnBrk="1" latinLnBrk="0" hangingPunct="1">
        <a:defRPr kumimoji="1" sz="1800" kern="1200">
          <a:solidFill>
            <a:schemeClr val="tx1"/>
          </a:solidFill>
          <a:latin typeface="+mn-lt"/>
          <a:ea typeface="+mn-ea"/>
          <a:cs typeface="+mn-cs"/>
        </a:defRPr>
      </a:lvl4pPr>
      <a:lvl5pPr marL="1828758" algn="l" defTabSz="457190" rtl="0" eaLnBrk="1" latinLnBrk="0" hangingPunct="1">
        <a:defRPr kumimoji="1" sz="1800" kern="1200">
          <a:solidFill>
            <a:schemeClr val="tx1"/>
          </a:solidFill>
          <a:latin typeface="+mn-lt"/>
          <a:ea typeface="+mn-ea"/>
          <a:cs typeface="+mn-cs"/>
        </a:defRPr>
      </a:lvl5pPr>
      <a:lvl6pPr marL="2285946" algn="l" defTabSz="457190" rtl="0" eaLnBrk="1" latinLnBrk="0" hangingPunct="1">
        <a:defRPr kumimoji="1" sz="1800" kern="1200">
          <a:solidFill>
            <a:schemeClr val="tx1"/>
          </a:solidFill>
          <a:latin typeface="+mn-lt"/>
          <a:ea typeface="+mn-ea"/>
          <a:cs typeface="+mn-cs"/>
        </a:defRPr>
      </a:lvl6pPr>
      <a:lvl7pPr marL="2743136" algn="l" defTabSz="457190" rtl="0" eaLnBrk="1" latinLnBrk="0" hangingPunct="1">
        <a:defRPr kumimoji="1" sz="1800" kern="1200">
          <a:solidFill>
            <a:schemeClr val="tx1"/>
          </a:solidFill>
          <a:latin typeface="+mn-lt"/>
          <a:ea typeface="+mn-ea"/>
          <a:cs typeface="+mn-cs"/>
        </a:defRPr>
      </a:lvl7pPr>
      <a:lvl8pPr marL="3200326" algn="l" defTabSz="457190" rtl="0" eaLnBrk="1" latinLnBrk="0" hangingPunct="1">
        <a:defRPr kumimoji="1" sz="1800" kern="1200">
          <a:solidFill>
            <a:schemeClr val="tx1"/>
          </a:solidFill>
          <a:latin typeface="+mn-lt"/>
          <a:ea typeface="+mn-ea"/>
          <a:cs typeface="+mn-cs"/>
        </a:defRPr>
      </a:lvl8pPr>
      <a:lvl9pPr marL="3657514" algn="l" defTabSz="45719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6.bin"/><Relationship Id="rId18" Type="http://schemas.openxmlformats.org/officeDocument/2006/relationships/image" Target="../media/image8.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5.wmf"/><Relationship Id="rId17" Type="http://schemas.openxmlformats.org/officeDocument/2006/relationships/oleObject" Target="../embeddings/oleObject8.bin"/><Relationship Id="rId2" Type="http://schemas.openxmlformats.org/officeDocument/2006/relationships/slideLayout" Target="../slideLayouts/slideLayout2.xml"/><Relationship Id="rId16" Type="http://schemas.openxmlformats.org/officeDocument/2006/relationships/image" Target="../media/image7.wmf"/><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 Id="rId14" Type="http://schemas.openxmlformats.org/officeDocument/2006/relationships/image" Target="../media/image6.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0574" y="758957"/>
            <a:ext cx="10455236" cy="1712399"/>
          </a:xfrm>
        </p:spPr>
        <p:txBody>
          <a:bodyPr>
            <a:normAutofit fontScale="90000"/>
          </a:bodyPr>
          <a:lstStyle/>
          <a:p>
            <a:r>
              <a:rPr lang="en-US" altLang="ja-JP" sz="4900" u="sng" dirty="0"/>
              <a:t>MAS</a:t>
            </a:r>
            <a:r>
              <a:rPr lang="ja-JP" altLang="en-US" sz="4900" u="sng" dirty="0"/>
              <a:t>を用いた単体ロボットの行動学習</a:t>
            </a:r>
            <a:r>
              <a:rPr lang="en-US" altLang="ja-JP" u="sng" dirty="0"/>
              <a:t/>
            </a:r>
            <a:br>
              <a:rPr lang="en-US" altLang="ja-JP" u="sng" dirty="0"/>
            </a:br>
            <a:r>
              <a:rPr lang="ja-JP" altLang="en-US" sz="3600" u="sng" dirty="0"/>
              <a:t>～反復合議によるエージェントの意思決定法の提案～</a:t>
            </a:r>
          </a:p>
        </p:txBody>
      </p:sp>
      <p:sp>
        <p:nvSpPr>
          <p:cNvPr id="3" name="サブタイトル 2"/>
          <p:cNvSpPr>
            <a:spLocks noGrp="1"/>
          </p:cNvSpPr>
          <p:nvPr>
            <p:ph type="subTitle" idx="1"/>
          </p:nvPr>
        </p:nvSpPr>
        <p:spPr>
          <a:xfrm>
            <a:off x="1140574" y="2940912"/>
            <a:ext cx="10455236" cy="2583571"/>
          </a:xfrm>
        </p:spPr>
        <p:txBody>
          <a:bodyPr>
            <a:normAutofit/>
          </a:bodyPr>
          <a:lstStyle/>
          <a:p>
            <a:pPr algn="r"/>
            <a:r>
              <a:rPr lang="ja-JP" altLang="en-US" sz="2000" dirty="0">
                <a:solidFill>
                  <a:schemeClr val="tx1"/>
                </a:solidFill>
              </a:rPr>
              <a:t>室蘭工業大学　情報電子工学</a:t>
            </a:r>
            <a:r>
              <a:rPr lang="ja-JP" altLang="en-US" sz="2000" dirty="0" smtClean="0">
                <a:solidFill>
                  <a:schemeClr val="tx1"/>
                </a:solidFill>
              </a:rPr>
              <a:t>系学科</a:t>
            </a:r>
            <a:endParaRPr lang="en-US" altLang="ja-JP" sz="2000" dirty="0">
              <a:solidFill>
                <a:schemeClr val="tx1"/>
              </a:solidFill>
            </a:endParaRPr>
          </a:p>
          <a:p>
            <a:pPr algn="r"/>
            <a:r>
              <a:rPr lang="ja-JP" altLang="en-US" sz="2000" dirty="0">
                <a:solidFill>
                  <a:schemeClr val="tx1"/>
                </a:solidFill>
              </a:rPr>
              <a:t>認知ロボティクス研究室</a:t>
            </a:r>
            <a:endParaRPr lang="en-US" altLang="ja-JP" sz="2000" dirty="0">
              <a:solidFill>
                <a:schemeClr val="tx1"/>
              </a:solidFill>
            </a:endParaRPr>
          </a:p>
          <a:p>
            <a:pPr algn="r"/>
            <a:r>
              <a:rPr lang="ja-JP" altLang="en-US" sz="2000" dirty="0">
                <a:solidFill>
                  <a:schemeClr val="tx1"/>
                </a:solidFill>
              </a:rPr>
              <a:t>４年　千葉　秀平</a:t>
            </a:r>
          </a:p>
        </p:txBody>
      </p:sp>
    </p:spTree>
    <p:extLst>
      <p:ext uri="{BB962C8B-B14F-4D97-AF65-F5344CB8AC3E}">
        <p14:creationId xmlns:p14="http://schemas.microsoft.com/office/powerpoint/2010/main" val="3102333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ロボット内に複数のエージェントが存在するマルチエージェントシステムにおいて，各エージェントが協調</a:t>
            </a:r>
            <a:r>
              <a:rPr lang="ja-JP" altLang="en-US" dirty="0" smtClean="0"/>
              <a:t>して行動</a:t>
            </a:r>
            <a:r>
              <a:rPr lang="ja-JP" altLang="en-US" dirty="0"/>
              <a:t>を選択</a:t>
            </a:r>
            <a:r>
              <a:rPr lang="ja-JP" altLang="en-US" dirty="0" smtClean="0"/>
              <a:t>することを実現する</a:t>
            </a:r>
            <a:r>
              <a:rPr lang="ja-JP" altLang="ja-JP" dirty="0" smtClean="0"/>
              <a:t>．</a:t>
            </a:r>
            <a:r>
              <a:rPr lang="en-US" altLang="ja-JP" dirty="0" smtClean="0"/>
              <a:t> </a:t>
            </a:r>
            <a:endParaRPr lang="ja-JP" altLang="ja-JP" dirty="0"/>
          </a:p>
        </p:txBody>
      </p:sp>
    </p:spTree>
    <p:extLst>
      <p:ext uri="{BB962C8B-B14F-4D97-AF65-F5344CB8AC3E}">
        <p14:creationId xmlns:p14="http://schemas.microsoft.com/office/powerpoint/2010/main" val="481765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問題解決のアプローチ</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各エージェントが協調した行動選択．</a:t>
            </a:r>
            <a:endParaRPr kumimoji="1" lang="en-US" altLang="ja-JP" dirty="0" smtClean="0"/>
          </a:p>
          <a:p>
            <a:pPr>
              <a:buNone/>
            </a:pPr>
            <a:r>
              <a:rPr lang="ja-JP" altLang="en-US" dirty="0" smtClean="0"/>
              <a:t>→他エージェントの選択した行動を知りたい．</a:t>
            </a:r>
            <a:endParaRPr lang="en-US" altLang="ja-JP" dirty="0" smtClean="0"/>
          </a:p>
          <a:p>
            <a:pPr lvl="1">
              <a:buFont typeface="Wingdings" pitchFamily="2" charset="2"/>
              <a:buChar char="Ø"/>
            </a:pPr>
            <a:endParaRPr lang="en-US" altLang="ja-JP" dirty="0" smtClean="0"/>
          </a:p>
          <a:p>
            <a:pPr lvl="1">
              <a:buFont typeface="Wingdings" pitchFamily="2" charset="2"/>
              <a:buChar char="Ø"/>
            </a:pPr>
            <a:endParaRPr lang="en-US" altLang="ja-JP" dirty="0" smtClean="0"/>
          </a:p>
          <a:p>
            <a:pPr>
              <a:buNone/>
            </a:pPr>
            <a:r>
              <a:rPr lang="ja-JP" altLang="en-US" dirty="0" smtClean="0"/>
              <a:t>各エージェントが行動選択後に他エージェントとどんな行動を選択したかの情報を通信する．</a:t>
            </a:r>
            <a:endParaRPr lang="en-US" altLang="ja-JP" dirty="0" smtClean="0"/>
          </a:p>
          <a:p>
            <a:pPr>
              <a:buNone/>
            </a:pPr>
            <a:endParaRPr lang="en-US" altLang="ja-JP" dirty="0" smtClean="0"/>
          </a:p>
        </p:txBody>
      </p:sp>
      <p:sp>
        <p:nvSpPr>
          <p:cNvPr id="4" name="下矢印 3"/>
          <p:cNvSpPr/>
          <p:nvPr/>
        </p:nvSpPr>
        <p:spPr>
          <a:xfrm>
            <a:off x="4609215" y="2598801"/>
            <a:ext cx="874438" cy="6339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問題解決のアプローチ</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一回のロボットの行動出力に対しエージェント</a:t>
            </a:r>
            <a:r>
              <a:rPr lang="ja-JP" altLang="en-US" dirty="0" smtClean="0"/>
              <a:t>の行動選択が一回では他エージェントと通信で</a:t>
            </a:r>
            <a:r>
              <a:rPr lang="ja-JP" altLang="en-US" dirty="0" smtClean="0"/>
              <a:t>得た情報</a:t>
            </a:r>
            <a:r>
              <a:rPr lang="ja-JP" altLang="en-US" dirty="0" smtClean="0"/>
              <a:t>を行動選択に利用できない．</a:t>
            </a:r>
            <a:endParaRPr lang="en-US" altLang="ja-JP" dirty="0" smtClean="0"/>
          </a:p>
          <a:p>
            <a:pPr>
              <a:buNone/>
            </a:pPr>
            <a:endParaRPr lang="en-US" altLang="ja-JP" dirty="0" smtClean="0"/>
          </a:p>
          <a:p>
            <a:pPr>
              <a:buNone/>
            </a:pPr>
            <a:r>
              <a:rPr lang="ja-JP" altLang="en-US" sz="3600" dirty="0"/>
              <a:t>一回のロボットの行動出力に</a:t>
            </a:r>
            <a:r>
              <a:rPr lang="ja-JP" altLang="en-US" sz="3600" dirty="0" smtClean="0"/>
              <a:t>対し</a:t>
            </a:r>
            <a:r>
              <a:rPr lang="ja-JP" altLang="en-US" sz="3400" u="sng" dirty="0" smtClean="0"/>
              <a:t>ロボット内部で各エージェントが行動選択と情報の通信を行う．</a:t>
            </a:r>
            <a:r>
              <a:rPr lang="en-US" altLang="ja-JP" sz="3400" u="sng" dirty="0" smtClean="0"/>
              <a:t>(</a:t>
            </a:r>
            <a:r>
              <a:rPr lang="ja-JP" altLang="en-US" sz="3400" u="sng" dirty="0" smtClean="0"/>
              <a:t>合議</a:t>
            </a:r>
            <a:r>
              <a:rPr lang="en-US" altLang="ja-JP" sz="3400" u="sng" dirty="0" smtClean="0"/>
              <a:t>)</a:t>
            </a:r>
          </a:p>
          <a:p>
            <a:pPr>
              <a:buNone/>
            </a:pPr>
            <a:endParaRPr lang="en-US" altLang="ja-JP" dirty="0" smtClean="0"/>
          </a:p>
          <a:p>
            <a:pPr>
              <a:buNone/>
            </a:pPr>
            <a:endParaRPr lang="en-US" altLang="ja-JP" dirty="0" smtClean="0"/>
          </a:p>
          <a:p>
            <a:pPr>
              <a:buNone/>
            </a:pPr>
            <a:endParaRPr lang="en-US" altLang="ja-JP" dirty="0" smtClean="0"/>
          </a:p>
        </p:txBody>
      </p:sp>
      <p:sp>
        <p:nvSpPr>
          <p:cNvPr id="4" name="下矢印 3"/>
          <p:cNvSpPr/>
          <p:nvPr/>
        </p:nvSpPr>
        <p:spPr>
          <a:xfrm>
            <a:off x="4726457" y="2737847"/>
            <a:ext cx="874438" cy="6339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問題解決のアプローチ</a:t>
            </a:r>
            <a:endParaRPr kumimoji="1" lang="ja-JP" altLang="en-US" dirty="0"/>
          </a:p>
        </p:txBody>
      </p:sp>
      <p:sp>
        <p:nvSpPr>
          <p:cNvPr id="4" name="コンテンツ プレースホルダ 3"/>
          <p:cNvSpPr>
            <a:spLocks noGrp="1"/>
          </p:cNvSpPr>
          <p:nvPr>
            <p:ph idx="1"/>
          </p:nvPr>
        </p:nvSpPr>
        <p:spPr/>
        <p:txBody>
          <a:bodyPr/>
          <a:lstStyle/>
          <a:p>
            <a:r>
              <a:rPr lang="ja-JP" altLang="en-US" dirty="0"/>
              <a:t>合議</a:t>
            </a:r>
            <a:r>
              <a:rPr lang="ja-JP" altLang="en-US" dirty="0" smtClean="0"/>
              <a:t>を</a:t>
            </a:r>
            <a:r>
              <a:rPr kumimoji="1" lang="ja-JP" altLang="en-US" dirty="0" smtClean="0"/>
              <a:t>一回行っただけではエージェントの選択する行動が入れ違いになる可能性がある．</a:t>
            </a:r>
            <a:endParaRPr lang="en-US" altLang="ja-JP" dirty="0" smtClean="0"/>
          </a:p>
          <a:p>
            <a:pPr>
              <a:buNone/>
            </a:pPr>
            <a:endParaRPr lang="en-US" altLang="ja-JP" sz="3600" u="sng" dirty="0" smtClean="0"/>
          </a:p>
          <a:p>
            <a:pPr>
              <a:buNone/>
            </a:pPr>
            <a:r>
              <a:rPr lang="ja-JP" altLang="en-US" sz="3600" u="sng" dirty="0" smtClean="0"/>
              <a:t>反復して合議を行い，各エージェントを協調させる．</a:t>
            </a:r>
            <a:endParaRPr lang="en-US" altLang="ja-JP" sz="3600" u="sng" dirty="0" smtClean="0"/>
          </a:p>
          <a:p>
            <a:pPr>
              <a:buNone/>
            </a:pPr>
            <a:endParaRPr lang="en-US" altLang="ja-JP" dirty="0" smtClean="0"/>
          </a:p>
        </p:txBody>
      </p:sp>
      <p:sp>
        <p:nvSpPr>
          <p:cNvPr id="5" name="下矢印 4"/>
          <p:cNvSpPr/>
          <p:nvPr/>
        </p:nvSpPr>
        <p:spPr>
          <a:xfrm>
            <a:off x="4660981" y="2483017"/>
            <a:ext cx="874438" cy="6339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6202474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提案</a:t>
            </a:r>
            <a:r>
              <a:rPr kumimoji="1" lang="ja-JP" altLang="en-US" dirty="0" smtClean="0"/>
              <a:t>手法</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ロボットの各アクチュエータにエージェントを設定したマルチエージェントシステムにおいて，各エージェント</a:t>
            </a:r>
            <a:r>
              <a:rPr lang="ja-JP" altLang="en-US" dirty="0" smtClean="0"/>
              <a:t>が協調した行動選択を</a:t>
            </a:r>
            <a:r>
              <a:rPr lang="ja-JP" altLang="en-US" dirty="0"/>
              <a:t>行う．</a:t>
            </a:r>
            <a:endParaRPr lang="en-US" altLang="ja-JP" dirty="0"/>
          </a:p>
          <a:p>
            <a:pPr marL="0" indent="0">
              <a:buNone/>
            </a:pPr>
            <a:endParaRPr lang="ja-JP" altLang="en-US" sz="2800" dirty="0"/>
          </a:p>
        </p:txBody>
      </p:sp>
    </p:spTree>
    <p:extLst>
      <p:ext uri="{BB962C8B-B14F-4D97-AF65-F5344CB8AC3E}">
        <p14:creationId xmlns:p14="http://schemas.microsoft.com/office/powerpoint/2010/main" val="33460882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提案手法を含めたシステム全体</a:t>
            </a:r>
            <a:r>
              <a:rPr kumimoji="1" lang="ja-JP" altLang="en-US" dirty="0" smtClean="0"/>
              <a:t>の概要</a:t>
            </a:r>
            <a:endParaRPr kumimoji="1" lang="ja-JP" altLang="en-US" dirty="0"/>
          </a:p>
        </p:txBody>
      </p:sp>
      <p:grpSp>
        <p:nvGrpSpPr>
          <p:cNvPr id="48" name="グループ化 47"/>
          <p:cNvGrpSpPr/>
          <p:nvPr/>
        </p:nvGrpSpPr>
        <p:grpSpPr>
          <a:xfrm>
            <a:off x="1433026" y="1368393"/>
            <a:ext cx="8496944" cy="5275055"/>
            <a:chOff x="431540" y="483021"/>
            <a:chExt cx="8496944" cy="5275055"/>
          </a:xfrm>
        </p:grpSpPr>
        <p:sp>
          <p:nvSpPr>
            <p:cNvPr id="49" name="正方形/長方形 48"/>
            <p:cNvSpPr>
              <a:spLocks noChangeAspect="1"/>
            </p:cNvSpPr>
            <p:nvPr/>
          </p:nvSpPr>
          <p:spPr>
            <a:xfrm>
              <a:off x="1538132" y="654522"/>
              <a:ext cx="1620957" cy="523220"/>
            </a:xfrm>
            <a:prstGeom prst="rect">
              <a:avLst/>
            </a:prstGeom>
            <a:noFill/>
            <a:ln>
              <a:noFill/>
            </a:ln>
          </p:spPr>
          <p:txBody>
            <a:bodyPr wrap="none" lIns="91440" tIns="45720" rIns="91440" bIns="45720">
              <a:spAutoFit/>
            </a:bodyPr>
            <a:lstStyle/>
            <a:p>
              <a:pPr algn="ctr"/>
              <a:r>
                <a:rPr lang="ja-JP" altLang="en-US" sz="2800" b="1" cap="none" spc="0" dirty="0" smtClean="0">
                  <a:ln w="12700">
                    <a:solidFill>
                      <a:schemeClr val="tx1"/>
                    </a:solidFill>
                    <a:prstDash val="solid"/>
                  </a:ln>
                </a:rPr>
                <a:t>ロボット</a:t>
              </a:r>
              <a:endParaRPr lang="ja-JP" altLang="en-US" sz="2800" b="1" cap="none" spc="0" dirty="0">
                <a:ln w="12700">
                  <a:solidFill>
                    <a:schemeClr val="tx1"/>
                  </a:solidFill>
                  <a:prstDash val="solid"/>
                </a:ln>
              </a:endParaRPr>
            </a:p>
          </p:txBody>
        </p:sp>
        <p:sp>
          <p:nvSpPr>
            <p:cNvPr id="50" name="正方形/長方形 49"/>
            <p:cNvSpPr>
              <a:spLocks noChangeAspect="1"/>
            </p:cNvSpPr>
            <p:nvPr/>
          </p:nvSpPr>
          <p:spPr>
            <a:xfrm>
              <a:off x="3657747" y="5110483"/>
              <a:ext cx="1189099" cy="523220"/>
            </a:xfrm>
            <a:prstGeom prst="rect">
              <a:avLst/>
            </a:prstGeom>
            <a:noFill/>
            <a:ln>
              <a:solidFill>
                <a:schemeClr val="tx1"/>
              </a:solidFill>
            </a:ln>
          </p:spPr>
          <p:txBody>
            <a:bodyPr wrap="square" lIns="91440" tIns="45720" rIns="91440" bIns="45720">
              <a:spAutoFit/>
            </a:bodyPr>
            <a:lstStyle/>
            <a:p>
              <a:pPr algn="ctr"/>
              <a:r>
                <a:rPr lang="ja-JP" altLang="en-US" sz="2800" dirty="0" smtClean="0">
                  <a:ln w="12700">
                    <a:solidFill>
                      <a:schemeClr val="tx1"/>
                    </a:solidFill>
                    <a:prstDash val="solid"/>
                  </a:ln>
                </a:rPr>
                <a:t>環境</a:t>
              </a:r>
              <a:endParaRPr lang="ja-JP" altLang="en-US" sz="2800" cap="none" spc="0" dirty="0">
                <a:ln w="12700">
                  <a:solidFill>
                    <a:schemeClr val="tx1"/>
                  </a:solidFill>
                  <a:prstDash val="solid"/>
                </a:ln>
              </a:endParaRPr>
            </a:p>
          </p:txBody>
        </p:sp>
        <p:cxnSp>
          <p:nvCxnSpPr>
            <p:cNvPr id="51" name="直線矢印コネクタ 50"/>
            <p:cNvCxnSpPr>
              <a:cxnSpLocks noChangeAspect="1"/>
            </p:cNvCxnSpPr>
            <p:nvPr/>
          </p:nvCxnSpPr>
          <p:spPr>
            <a:xfrm>
              <a:off x="3908508" y="4753890"/>
              <a:ext cx="5420" cy="37688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cxnSpLocks noChangeAspect="1"/>
            </p:cNvCxnSpPr>
            <p:nvPr/>
          </p:nvCxnSpPr>
          <p:spPr>
            <a:xfrm>
              <a:off x="4757924" y="4725144"/>
              <a:ext cx="0" cy="41288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a:cxnSpLocks noChangeAspect="1"/>
              <a:stCxn id="50" idx="3"/>
            </p:cNvCxnSpPr>
            <p:nvPr/>
          </p:nvCxnSpPr>
          <p:spPr>
            <a:xfrm flipV="1">
              <a:off x="4846846" y="5362511"/>
              <a:ext cx="4067485" cy="958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コンテンツ プレースホルダ 7"/>
            <p:cNvSpPr txBox="1">
              <a:spLocks noChangeAspect="1"/>
            </p:cNvSpPr>
            <p:nvPr/>
          </p:nvSpPr>
          <p:spPr>
            <a:xfrm>
              <a:off x="4735539" y="5388744"/>
              <a:ext cx="1800494" cy="369332"/>
            </a:xfrm>
            <a:prstGeom prst="rect">
              <a:avLst/>
            </a:prstGeom>
            <a:noFill/>
            <a:ln w="12700">
              <a:noFill/>
            </a:ln>
            <a:effectLst>
              <a:outerShdw blurRad="50800" dist="50800" dir="5400000" algn="ctr" rotWithShape="0">
                <a:schemeClr val="bg1"/>
              </a:outerShdw>
            </a:effectLst>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dirty="0" smtClean="0">
                  <a:ln w="12700">
                    <a:solidFill>
                      <a:schemeClr val="tx1"/>
                    </a:solidFill>
                    <a:prstDash val="solid"/>
                  </a:ln>
                </a:rPr>
                <a:t>環境</a:t>
              </a:r>
              <a:r>
                <a:rPr lang="ja-JP" altLang="en-US" noProof="0" dirty="0" smtClean="0">
                  <a:ln w="12700">
                    <a:solidFill>
                      <a:schemeClr val="tx1"/>
                    </a:solidFill>
                    <a:prstDash val="solid"/>
                  </a:ln>
                </a:rPr>
                <a:t>状態，報酬</a:t>
              </a:r>
              <a:endParaRPr lang="en-US" altLang="ja-JP" noProof="0" dirty="0" smtClean="0">
                <a:ln w="12700">
                  <a:solidFill>
                    <a:schemeClr val="tx1"/>
                  </a:solidFill>
                  <a:prstDash val="solid"/>
                </a:ln>
              </a:endParaRPr>
            </a:p>
          </p:txBody>
        </p:sp>
        <p:cxnSp>
          <p:nvCxnSpPr>
            <p:cNvPr id="55" name="直線コネクタ 54"/>
            <p:cNvCxnSpPr>
              <a:cxnSpLocks noChangeAspect="1"/>
              <a:stCxn id="49" idx="1"/>
            </p:cNvCxnSpPr>
            <p:nvPr/>
          </p:nvCxnSpPr>
          <p:spPr>
            <a:xfrm flipH="1" flipV="1">
              <a:off x="431541" y="908720"/>
              <a:ext cx="1106591" cy="74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a:cxnSpLocks noChangeAspect="1"/>
              <a:stCxn id="49" idx="3"/>
            </p:cNvCxnSpPr>
            <p:nvPr/>
          </p:nvCxnSpPr>
          <p:spPr>
            <a:xfrm flipV="1">
              <a:off x="3159089" y="908720"/>
              <a:ext cx="5517367" cy="74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a:cxnSpLocks noChangeAspect="1"/>
            </p:cNvCxnSpPr>
            <p:nvPr/>
          </p:nvCxnSpPr>
          <p:spPr>
            <a:xfrm>
              <a:off x="431540" y="908720"/>
              <a:ext cx="0" cy="32763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a:cxnSpLocks noChangeAspect="1"/>
            </p:cNvCxnSpPr>
            <p:nvPr/>
          </p:nvCxnSpPr>
          <p:spPr>
            <a:xfrm>
              <a:off x="431540" y="4185084"/>
              <a:ext cx="82449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a:cxnSpLocks noChangeAspect="1"/>
            </p:cNvCxnSpPr>
            <p:nvPr/>
          </p:nvCxnSpPr>
          <p:spPr>
            <a:xfrm>
              <a:off x="8676456" y="908720"/>
              <a:ext cx="0" cy="32763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8927257" y="483021"/>
              <a:ext cx="1" cy="487669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フローチャート: 結合子 68"/>
            <p:cNvSpPr>
              <a:spLocks noChangeAspect="1"/>
            </p:cNvSpPr>
            <p:nvPr/>
          </p:nvSpPr>
          <p:spPr>
            <a:xfrm>
              <a:off x="4247964" y="1124744"/>
              <a:ext cx="108000" cy="108000"/>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コンテンツ プレースホルダ 8"/>
            <p:cNvSpPr txBox="1">
              <a:spLocks/>
            </p:cNvSpPr>
            <p:nvPr/>
          </p:nvSpPr>
          <p:spPr>
            <a:xfrm>
              <a:off x="742812" y="1400424"/>
              <a:ext cx="1877437" cy="430887"/>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200"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エージェント</a:t>
              </a:r>
              <a:endParaRPr kumimoji="1" lang="ja-JP" altLang="en-US" sz="2200"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63" name="正方形/長方形 62"/>
            <p:cNvSpPr/>
            <p:nvPr/>
          </p:nvSpPr>
          <p:spPr>
            <a:xfrm>
              <a:off x="1522704" y="2107038"/>
              <a:ext cx="1107997" cy="461665"/>
            </a:xfrm>
            <a:prstGeom prst="rect">
              <a:avLst/>
            </a:prstGeom>
            <a:noFill/>
            <a:ln>
              <a:solidFill>
                <a:schemeClr val="tx1"/>
              </a:solidFill>
            </a:ln>
          </p:spPr>
          <p:txBody>
            <a:bodyPr wrap="none" lIns="91440" tIns="45720" rIns="91440" bIns="45720">
              <a:spAutoFit/>
            </a:bodyPr>
            <a:lstStyle/>
            <a:p>
              <a:pPr algn="ctr"/>
              <a:r>
                <a:rPr lang="ja-JP" altLang="en-US" sz="2400" dirty="0" smtClean="0">
                  <a:ln w="12700">
                    <a:solidFill>
                      <a:schemeClr val="tx1"/>
                    </a:solidFill>
                    <a:prstDash val="solid"/>
                  </a:ln>
                </a:rPr>
                <a:t>学習部</a:t>
              </a:r>
              <a:endParaRPr lang="ja-JP" altLang="en-US" sz="2400" cap="none" spc="0" dirty="0">
                <a:ln w="12700">
                  <a:solidFill>
                    <a:schemeClr val="tx1"/>
                  </a:solidFill>
                  <a:prstDash val="solid"/>
                </a:ln>
              </a:endParaRPr>
            </a:p>
          </p:txBody>
        </p:sp>
        <p:cxnSp>
          <p:nvCxnSpPr>
            <p:cNvPr id="64" name="直線矢印コネクタ 63"/>
            <p:cNvCxnSpPr>
              <a:stCxn id="63" idx="2"/>
            </p:cNvCxnSpPr>
            <p:nvPr/>
          </p:nvCxnSpPr>
          <p:spPr>
            <a:xfrm>
              <a:off x="2076703" y="2568703"/>
              <a:ext cx="6703" cy="57237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V="1">
              <a:off x="666196" y="3917989"/>
              <a:ext cx="3804093" cy="139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カギ線コネクタ 39"/>
            <p:cNvCxnSpPr>
              <a:stCxn id="62" idx="1"/>
            </p:cNvCxnSpPr>
            <p:nvPr/>
          </p:nvCxnSpPr>
          <p:spPr>
            <a:xfrm rot="10800000" flipV="1">
              <a:off x="664346" y="1615867"/>
              <a:ext cx="78466" cy="2311491"/>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カギ線コネクタ 40"/>
            <p:cNvCxnSpPr>
              <a:stCxn id="62" idx="3"/>
            </p:cNvCxnSpPr>
            <p:nvPr/>
          </p:nvCxnSpPr>
          <p:spPr>
            <a:xfrm>
              <a:off x="2620249" y="1615868"/>
              <a:ext cx="1850040" cy="2302121"/>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コンテンツ プレースホルダ 8"/>
            <p:cNvSpPr txBox="1">
              <a:spLocks/>
            </p:cNvSpPr>
            <p:nvPr/>
          </p:nvSpPr>
          <p:spPr>
            <a:xfrm>
              <a:off x="1430371" y="4372767"/>
              <a:ext cx="646331" cy="369332"/>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69" name="コンテンツ プレースホルダ 8"/>
            <p:cNvSpPr txBox="1">
              <a:spLocks/>
            </p:cNvSpPr>
            <p:nvPr/>
          </p:nvSpPr>
          <p:spPr>
            <a:xfrm>
              <a:off x="6069150" y="4410832"/>
              <a:ext cx="646331" cy="369332"/>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70" name="コンテンツ プレースホルダ 8"/>
            <p:cNvSpPr txBox="1">
              <a:spLocks/>
            </p:cNvSpPr>
            <p:nvPr/>
          </p:nvSpPr>
          <p:spPr>
            <a:xfrm>
              <a:off x="2091686" y="2548642"/>
              <a:ext cx="2416046" cy="369332"/>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dirty="0" smtClean="0">
                  <a:ln w="12700">
                    <a:solidFill>
                      <a:schemeClr val="tx1"/>
                    </a:solidFill>
                    <a:prstDash val="solid"/>
                  </a:ln>
                </a:rPr>
                <a:t>環境状態，行動</a:t>
              </a:r>
              <a:r>
                <a:rPr lang="ja-JP" altLang="en-US" dirty="0">
                  <a:ln w="12700">
                    <a:solidFill>
                      <a:schemeClr val="tx1"/>
                    </a:solidFill>
                    <a:prstDash val="solid"/>
                  </a:ln>
                </a:rPr>
                <a:t>評価</a:t>
              </a:r>
              <a:r>
                <a:rPr lang="ja-JP" altLang="en-US" dirty="0" smtClean="0">
                  <a:ln w="12700">
                    <a:solidFill>
                      <a:schemeClr val="tx1"/>
                    </a:solidFill>
                    <a:prstDash val="solid"/>
                  </a:ln>
                </a:rPr>
                <a:t>値</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71" name="コンテンツ プレースホルダ 8"/>
            <p:cNvSpPr txBox="1">
              <a:spLocks/>
            </p:cNvSpPr>
            <p:nvPr/>
          </p:nvSpPr>
          <p:spPr>
            <a:xfrm>
              <a:off x="4761195" y="1391053"/>
              <a:ext cx="1877438" cy="430887"/>
            </a:xfrm>
            <a:prstGeom prst="rect">
              <a:avLst/>
            </a:prstGeom>
            <a:noFill/>
            <a:ln>
              <a:noFill/>
            </a:ln>
          </p:spPr>
          <p:txBody>
            <a:bodyPr vert="horz" wrap="none" lIns="91440" tIns="45720" rIns="91440" bIns="45720" rtlCol="0">
              <a:sp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buFont typeface="Arial" pitchFamily="34" charset="0"/>
                <a:buNone/>
              </a:pPr>
              <a:r>
                <a:rPr lang="ja-JP" altLang="en-US" sz="2200" dirty="0" smtClean="0">
                  <a:ln w="12700">
                    <a:solidFill>
                      <a:schemeClr val="tx1"/>
                    </a:solidFill>
                    <a:prstDash val="solid"/>
                  </a:ln>
                </a:rPr>
                <a:t>エージェント</a:t>
              </a:r>
              <a:endParaRPr lang="ja-JP" altLang="en-US" sz="2200" dirty="0">
                <a:ln w="12700">
                  <a:solidFill>
                    <a:schemeClr val="tx1"/>
                  </a:solidFill>
                  <a:prstDash val="solid"/>
                </a:ln>
              </a:endParaRPr>
            </a:p>
          </p:txBody>
        </p:sp>
        <p:sp>
          <p:nvSpPr>
            <p:cNvPr id="72" name="正方形/長方形 71"/>
            <p:cNvSpPr/>
            <p:nvPr/>
          </p:nvSpPr>
          <p:spPr>
            <a:xfrm>
              <a:off x="5541087" y="2097667"/>
              <a:ext cx="1107997" cy="461665"/>
            </a:xfrm>
            <a:prstGeom prst="rect">
              <a:avLst/>
            </a:prstGeom>
            <a:noFill/>
            <a:ln>
              <a:solidFill>
                <a:schemeClr val="tx1"/>
              </a:solidFill>
            </a:ln>
          </p:spPr>
          <p:txBody>
            <a:bodyPr wrap="none" lIns="91440" tIns="45720" rIns="91440" bIns="45720">
              <a:spAutoFit/>
            </a:bodyPr>
            <a:lstStyle/>
            <a:p>
              <a:pPr algn="ctr"/>
              <a:r>
                <a:rPr lang="ja-JP" altLang="en-US" sz="2400" dirty="0" smtClean="0">
                  <a:ln w="12700">
                    <a:solidFill>
                      <a:schemeClr val="tx1"/>
                    </a:solidFill>
                    <a:prstDash val="solid"/>
                  </a:ln>
                </a:rPr>
                <a:t>学習部</a:t>
              </a:r>
              <a:endParaRPr lang="ja-JP" altLang="en-US" sz="2400" cap="none" spc="0" dirty="0">
                <a:ln w="12700">
                  <a:solidFill>
                    <a:schemeClr val="tx1"/>
                  </a:solidFill>
                  <a:prstDash val="solid"/>
                </a:ln>
              </a:endParaRPr>
            </a:p>
          </p:txBody>
        </p:sp>
        <p:cxnSp>
          <p:nvCxnSpPr>
            <p:cNvPr id="73" name="直線矢印コネクタ 72"/>
            <p:cNvCxnSpPr>
              <a:stCxn id="72" idx="2"/>
            </p:cNvCxnSpPr>
            <p:nvPr/>
          </p:nvCxnSpPr>
          <p:spPr>
            <a:xfrm flipH="1">
              <a:off x="6088736" y="2559332"/>
              <a:ext cx="6350" cy="57237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flipV="1">
              <a:off x="4684579" y="3912761"/>
              <a:ext cx="3741077" cy="98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カギ線コネクタ 64"/>
            <p:cNvCxnSpPr>
              <a:stCxn id="71" idx="1"/>
            </p:cNvCxnSpPr>
            <p:nvPr/>
          </p:nvCxnSpPr>
          <p:spPr>
            <a:xfrm rot="10800000" flipV="1">
              <a:off x="4682729" y="1606496"/>
              <a:ext cx="78466" cy="2311491"/>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カギ線コネクタ 66"/>
            <p:cNvCxnSpPr>
              <a:stCxn id="71" idx="3"/>
            </p:cNvCxnSpPr>
            <p:nvPr/>
          </p:nvCxnSpPr>
          <p:spPr>
            <a:xfrm>
              <a:off x="6638633" y="1606497"/>
              <a:ext cx="1766735" cy="2302443"/>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コンテンツ プレースホルダ 8"/>
            <p:cNvSpPr txBox="1">
              <a:spLocks/>
            </p:cNvSpPr>
            <p:nvPr/>
          </p:nvSpPr>
          <p:spPr>
            <a:xfrm>
              <a:off x="6047971" y="2524788"/>
              <a:ext cx="2416046" cy="369332"/>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dirty="0" smtClean="0">
                  <a:ln w="12700">
                    <a:solidFill>
                      <a:schemeClr val="tx1"/>
                    </a:solidFill>
                    <a:prstDash val="solid"/>
                  </a:ln>
                </a:rPr>
                <a:t>環境状態，行動評価値</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78" name="正方形/長方形 77"/>
            <p:cNvSpPr/>
            <p:nvPr/>
          </p:nvSpPr>
          <p:spPr>
            <a:xfrm>
              <a:off x="1362468" y="3141073"/>
              <a:ext cx="6691040" cy="461665"/>
            </a:xfrm>
            <a:prstGeom prst="rect">
              <a:avLst/>
            </a:prstGeom>
            <a:solidFill>
              <a:schemeClr val="bg1"/>
            </a:solidFill>
            <a:ln>
              <a:solidFill>
                <a:schemeClr val="tx1"/>
              </a:solidFill>
            </a:ln>
          </p:spPr>
          <p:txBody>
            <a:bodyPr wrap="square" lIns="91440" tIns="45720" rIns="91440" bIns="45720">
              <a:spAutoFit/>
            </a:bodyPr>
            <a:lstStyle/>
            <a:p>
              <a:pPr algn="ctr"/>
              <a:r>
                <a:rPr lang="ja-JP" altLang="en-US" sz="2400" cap="none" spc="0" dirty="0" smtClean="0">
                  <a:ln w="12700">
                    <a:solidFill>
                      <a:schemeClr val="tx1"/>
                    </a:solidFill>
                    <a:prstDash val="solid"/>
                  </a:ln>
                </a:rPr>
                <a:t>提案手法</a:t>
              </a:r>
              <a:endParaRPr lang="ja-JP" altLang="en-US" sz="2400" cap="none" spc="0" dirty="0">
                <a:ln w="12700">
                  <a:solidFill>
                    <a:schemeClr val="tx1"/>
                  </a:solidFill>
                  <a:prstDash val="solid"/>
                </a:ln>
              </a:endParaRPr>
            </a:p>
          </p:txBody>
        </p:sp>
        <p:cxnSp>
          <p:nvCxnSpPr>
            <p:cNvPr id="79" name="直線矢印コネクタ 78"/>
            <p:cNvCxnSpPr/>
            <p:nvPr/>
          </p:nvCxnSpPr>
          <p:spPr>
            <a:xfrm>
              <a:off x="2546511" y="1232213"/>
              <a:ext cx="0" cy="874825"/>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a:off x="6564894" y="1225842"/>
              <a:ext cx="0" cy="901871"/>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2550990" y="1223078"/>
              <a:ext cx="3293824" cy="9135"/>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カギ線コネクタ 89"/>
            <p:cNvCxnSpPr>
              <a:endCxn id="61" idx="0"/>
            </p:cNvCxnSpPr>
            <p:nvPr/>
          </p:nvCxnSpPr>
          <p:spPr>
            <a:xfrm rot="10800000" flipV="1">
              <a:off x="4301964" y="512676"/>
              <a:ext cx="4626520" cy="612068"/>
            </a:xfrm>
            <a:prstGeom prst="bentConnector2">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flipH="1">
              <a:off x="2106018" y="3602738"/>
              <a:ext cx="7912" cy="1168446"/>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6122453" y="3621943"/>
              <a:ext cx="5904" cy="1103019"/>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2126856" y="4753890"/>
              <a:ext cx="178165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4752020" y="4725144"/>
              <a:ext cx="1370433"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a:off x="5844814" y="1234562"/>
              <a:ext cx="7200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提案</a:t>
            </a:r>
            <a:r>
              <a:rPr lang="ja-JP" altLang="en-US" dirty="0" smtClean="0"/>
              <a:t>手法：概要</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smtClean="0"/>
              <a:t>行動選択の度，選択した行動を他エージェントと</a:t>
            </a:r>
            <a:r>
              <a:rPr lang="ja-JP" altLang="en-US" sz="2800" dirty="0"/>
              <a:t>通信</a:t>
            </a:r>
            <a:r>
              <a:rPr lang="ja-JP" altLang="en-US" sz="2800" dirty="0" smtClean="0"/>
              <a:t>する．</a:t>
            </a:r>
            <a:endParaRPr lang="en-US" altLang="ja-JP" sz="2800" dirty="0"/>
          </a:p>
          <a:p>
            <a:pPr>
              <a:buNone/>
            </a:pPr>
            <a:endParaRPr lang="en-US" altLang="ja-JP" sz="2800" dirty="0"/>
          </a:p>
        </p:txBody>
      </p:sp>
      <p:sp>
        <p:nvSpPr>
          <p:cNvPr id="37" name="コンテンツ プレースホルダ 8"/>
          <p:cNvSpPr txBox="1">
            <a:spLocks/>
          </p:cNvSpPr>
          <p:nvPr/>
        </p:nvSpPr>
        <p:spPr>
          <a:xfrm>
            <a:off x="3151084" y="2049871"/>
            <a:ext cx="1569660" cy="369332"/>
          </a:xfrm>
          <a:prstGeom prst="rect">
            <a:avLst/>
          </a:prstGeom>
          <a:noFill/>
          <a:ln>
            <a:solidFill>
              <a:schemeClr val="tx1"/>
            </a:solid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エージェント</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38" name="コンテンツ プレースホルダ 8"/>
          <p:cNvSpPr txBox="1">
            <a:spLocks/>
          </p:cNvSpPr>
          <p:nvPr/>
        </p:nvSpPr>
        <p:spPr>
          <a:xfrm>
            <a:off x="2811354" y="2540653"/>
            <a:ext cx="2236511" cy="3385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1600" dirty="0" smtClean="0">
                <a:ln w="12700">
                  <a:solidFill>
                    <a:schemeClr val="tx1"/>
                  </a:solidFill>
                  <a:prstDash val="solid"/>
                </a:ln>
              </a:rPr>
              <a:t>環境状態，行動評価値</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39" name="コンテンツ プレースホルダ 8"/>
          <p:cNvSpPr txBox="1">
            <a:spLocks/>
          </p:cNvSpPr>
          <p:nvPr/>
        </p:nvSpPr>
        <p:spPr>
          <a:xfrm>
            <a:off x="2842026" y="3552889"/>
            <a:ext cx="2236511" cy="338554"/>
          </a:xfrm>
          <a:prstGeom prst="rect">
            <a:avLst/>
          </a:prstGeom>
          <a:noFill/>
          <a:ln>
            <a:noFill/>
          </a:ln>
        </p:spPr>
        <p:txBody>
          <a:bodyPr vert="horz" wrap="none" lIns="91440" tIns="45720" rIns="91440" bIns="45720" rtlCol="0">
            <a:spAutoFit/>
          </a:bodyPr>
          <a:lstStyle/>
          <a:p>
            <a:pPr marL="342900" indent="-342900" algn="ctr">
              <a:spcBef>
                <a:spcPct val="20000"/>
              </a:spcBef>
              <a:defRPr/>
            </a:pPr>
            <a:r>
              <a:rPr lang="ja-JP" altLang="en-US" sz="1600" dirty="0" smtClean="0">
                <a:ln w="12700">
                  <a:solidFill>
                    <a:schemeClr val="tx1"/>
                  </a:solidFill>
                  <a:prstDash val="solid"/>
                </a:ln>
              </a:rPr>
              <a:t>環境</a:t>
            </a:r>
            <a:r>
              <a:rPr lang="ja-JP" altLang="en-US" sz="1600" dirty="0">
                <a:ln w="12700">
                  <a:solidFill>
                    <a:schemeClr val="tx1"/>
                  </a:solidFill>
                  <a:prstDash val="solid"/>
                </a:ln>
              </a:rPr>
              <a:t>状態，行動</a:t>
            </a:r>
            <a:r>
              <a:rPr lang="ja-JP" altLang="en-US" sz="1600" dirty="0" smtClean="0">
                <a:ln w="12700">
                  <a:solidFill>
                    <a:schemeClr val="tx1"/>
                  </a:solidFill>
                  <a:prstDash val="solid"/>
                </a:ln>
              </a:rPr>
              <a:t>評価値</a:t>
            </a:r>
            <a:endParaRPr lang="ja-JP" altLang="en-US" sz="1600" dirty="0">
              <a:ln w="12700">
                <a:solidFill>
                  <a:schemeClr val="tx1"/>
                </a:solidFill>
                <a:prstDash val="solid"/>
              </a:ln>
            </a:endParaRPr>
          </a:p>
        </p:txBody>
      </p:sp>
      <p:sp>
        <p:nvSpPr>
          <p:cNvPr id="40" name="コンテンツ プレースホルダ 8"/>
          <p:cNvSpPr txBox="1">
            <a:spLocks/>
          </p:cNvSpPr>
          <p:nvPr/>
        </p:nvSpPr>
        <p:spPr>
          <a:xfrm>
            <a:off x="3457580" y="5577362"/>
            <a:ext cx="1005403" cy="3385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1600" dirty="0" smtClean="0">
                <a:ln w="12700">
                  <a:solidFill>
                    <a:schemeClr val="tx1"/>
                  </a:solidFill>
                  <a:prstDash val="solid"/>
                </a:ln>
              </a:rPr>
              <a:t>環境状態</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41" name="正方形/長方形 40"/>
          <p:cNvSpPr/>
          <p:nvPr/>
        </p:nvSpPr>
        <p:spPr>
          <a:xfrm rot="16200000" flipH="1">
            <a:off x="3506668" y="5032920"/>
            <a:ext cx="889691" cy="338554"/>
          </a:xfrm>
          <a:prstGeom prst="rect">
            <a:avLst/>
          </a:prstGeom>
          <a:noFill/>
        </p:spPr>
        <p:txBody>
          <a:bodyPr wrap="square" lIns="91440" tIns="45720" rIns="91440" bIns="45720">
            <a:spAutoFit/>
          </a:bodyPr>
          <a:lstStyle/>
          <a:p>
            <a:pPr algn="ctr"/>
            <a:r>
              <a:rPr lang="ja-JP" altLang="en-US" sz="1600" b="1" cap="none" spc="0" dirty="0" smtClean="0">
                <a:ln w="12700">
                  <a:solidFill>
                    <a:schemeClr val="tx2">
                      <a:satMod val="155000"/>
                    </a:schemeClr>
                  </a:solidFill>
                  <a:prstDash val="solid"/>
                </a:ln>
              </a:rPr>
              <a:t>・・・</a:t>
            </a:r>
            <a:endParaRPr lang="ja-JP" altLang="en-US" sz="1600" b="1" cap="none" spc="0" dirty="0">
              <a:ln w="12700">
                <a:solidFill>
                  <a:schemeClr val="tx2">
                    <a:satMod val="155000"/>
                  </a:schemeClr>
                </a:solidFill>
                <a:prstDash val="solid"/>
              </a:ln>
            </a:endParaRPr>
          </a:p>
        </p:txBody>
      </p:sp>
      <p:cxnSp>
        <p:nvCxnSpPr>
          <p:cNvPr id="42" name="直線矢印コネクタ 41"/>
          <p:cNvCxnSpPr>
            <a:stCxn id="49" idx="2"/>
            <a:endCxn id="60" idx="0"/>
          </p:cNvCxnSpPr>
          <p:nvPr/>
        </p:nvCxnSpPr>
        <p:spPr>
          <a:xfrm>
            <a:off x="3956489" y="4332103"/>
            <a:ext cx="2917806" cy="20234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stCxn id="62" idx="2"/>
            <a:endCxn id="45" idx="0"/>
          </p:cNvCxnSpPr>
          <p:nvPr/>
        </p:nvCxnSpPr>
        <p:spPr>
          <a:xfrm flipH="1">
            <a:off x="3960282" y="4301430"/>
            <a:ext cx="2910220" cy="263696"/>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45" name="コンテンツ プレースホルダ 8"/>
          <p:cNvSpPr txBox="1">
            <a:spLocks/>
          </p:cNvSpPr>
          <p:nvPr/>
        </p:nvSpPr>
        <p:spPr>
          <a:xfrm>
            <a:off x="2842026" y="4565126"/>
            <a:ext cx="2236511" cy="338554"/>
          </a:xfrm>
          <a:prstGeom prst="rect">
            <a:avLst/>
          </a:prstGeom>
          <a:noFill/>
          <a:ln>
            <a:noFill/>
          </a:ln>
        </p:spPr>
        <p:txBody>
          <a:bodyPr vert="horz" wrap="none" lIns="91440" tIns="45720" rIns="91440" bIns="45720" rtlCol="0">
            <a:spAutoFit/>
          </a:bodyPr>
          <a:lstStyle/>
          <a:p>
            <a:pPr marL="342900" indent="-342900" algn="ctr">
              <a:spcBef>
                <a:spcPct val="20000"/>
              </a:spcBef>
              <a:defRPr/>
            </a:pPr>
            <a:r>
              <a:rPr lang="ja-JP" altLang="en-US" sz="1600" dirty="0" smtClean="0">
                <a:ln w="12700">
                  <a:solidFill>
                    <a:schemeClr val="tx1"/>
                  </a:solidFill>
                  <a:prstDash val="solid"/>
                </a:ln>
              </a:rPr>
              <a:t>環境</a:t>
            </a:r>
            <a:r>
              <a:rPr lang="ja-JP" altLang="en-US" sz="1600" dirty="0">
                <a:ln w="12700">
                  <a:solidFill>
                    <a:schemeClr val="tx1"/>
                  </a:solidFill>
                  <a:prstDash val="solid"/>
                </a:ln>
              </a:rPr>
              <a:t>状態，行動</a:t>
            </a:r>
            <a:r>
              <a:rPr lang="ja-JP" altLang="en-US" sz="1600" dirty="0" smtClean="0">
                <a:ln w="12700">
                  <a:solidFill>
                    <a:schemeClr val="tx1"/>
                  </a:solidFill>
                  <a:prstDash val="solid"/>
                </a:ln>
              </a:rPr>
              <a:t>評価値</a:t>
            </a:r>
            <a:endParaRPr lang="ja-JP" altLang="en-US" sz="1600" dirty="0">
              <a:ln w="12700">
                <a:solidFill>
                  <a:schemeClr val="tx1"/>
                </a:solidFill>
                <a:prstDash val="solid"/>
              </a:ln>
            </a:endParaRPr>
          </a:p>
        </p:txBody>
      </p:sp>
      <p:cxnSp>
        <p:nvCxnSpPr>
          <p:cNvPr id="46" name="直線矢印コネクタ 45"/>
          <p:cNvCxnSpPr>
            <a:stCxn id="48" idx="2"/>
            <a:endCxn id="56" idx="0"/>
          </p:cNvCxnSpPr>
          <p:nvPr/>
        </p:nvCxnSpPr>
        <p:spPr>
          <a:xfrm>
            <a:off x="3925815" y="3319867"/>
            <a:ext cx="2948480" cy="2023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stCxn id="61" idx="2"/>
            <a:endCxn id="39" idx="0"/>
          </p:cNvCxnSpPr>
          <p:nvPr/>
        </p:nvCxnSpPr>
        <p:spPr>
          <a:xfrm flipH="1">
            <a:off x="3960282" y="3289193"/>
            <a:ext cx="2879546" cy="263696"/>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48" name="コンテンツ プレースホルダ 8"/>
          <p:cNvSpPr txBox="1">
            <a:spLocks/>
          </p:cNvSpPr>
          <p:nvPr/>
        </p:nvSpPr>
        <p:spPr>
          <a:xfrm>
            <a:off x="3497535" y="3031434"/>
            <a:ext cx="856559" cy="288433"/>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1600" noProof="0" dirty="0" smtClean="0">
                <a:ln w="12700">
                  <a:solidFill>
                    <a:schemeClr val="tx1"/>
                  </a:solidFill>
                  <a:prstDash val="solid"/>
                </a:ln>
              </a:rPr>
              <a:t>行動選択</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49" name="コンテンツ プレースホルダ 8"/>
          <p:cNvSpPr txBox="1">
            <a:spLocks/>
          </p:cNvSpPr>
          <p:nvPr/>
        </p:nvSpPr>
        <p:spPr>
          <a:xfrm>
            <a:off x="3528209" y="4043670"/>
            <a:ext cx="856559" cy="288433"/>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1600" noProof="0" dirty="0" smtClean="0">
                <a:ln w="12700">
                  <a:solidFill>
                    <a:schemeClr val="tx1"/>
                  </a:solidFill>
                  <a:prstDash val="solid"/>
                </a:ln>
              </a:rPr>
              <a:t>行動選択</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50" name="コンテンツ プレースホルダ 8"/>
          <p:cNvSpPr txBox="1">
            <a:spLocks/>
          </p:cNvSpPr>
          <p:nvPr/>
        </p:nvSpPr>
        <p:spPr>
          <a:xfrm>
            <a:off x="3427328" y="6401340"/>
            <a:ext cx="1005403" cy="3385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1600" noProof="0" dirty="0" smtClean="0">
                <a:ln w="12700">
                  <a:solidFill>
                    <a:schemeClr val="tx1"/>
                  </a:solidFill>
                  <a:prstDash val="solid"/>
                </a:ln>
              </a:rPr>
              <a:t>行動出力</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51" name="角丸四角形 50"/>
          <p:cNvSpPr/>
          <p:nvPr/>
        </p:nvSpPr>
        <p:spPr>
          <a:xfrm>
            <a:off x="2660105" y="1988524"/>
            <a:ext cx="2607275" cy="4110293"/>
          </a:xfrm>
          <a:prstGeom prst="roundRect">
            <a:avLst/>
          </a:prstGeom>
          <a:noFill/>
          <a:ln w="1270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 name="直線矢印コネクタ 52"/>
          <p:cNvCxnSpPr/>
          <p:nvPr/>
        </p:nvCxnSpPr>
        <p:spPr>
          <a:xfrm>
            <a:off x="8822724" y="3015049"/>
            <a:ext cx="2327" cy="38607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4" name="コンテンツ プレースホルダ 8"/>
          <p:cNvSpPr txBox="1">
            <a:spLocks/>
          </p:cNvSpPr>
          <p:nvPr/>
        </p:nvSpPr>
        <p:spPr>
          <a:xfrm>
            <a:off x="6065097" y="2019198"/>
            <a:ext cx="1569660" cy="369332"/>
          </a:xfrm>
          <a:prstGeom prst="rect">
            <a:avLst/>
          </a:prstGeom>
          <a:noFill/>
          <a:ln>
            <a:solidFill>
              <a:schemeClr val="tx1"/>
            </a:solid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エージェント</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55" name="コンテンツ プレースホルダ 8"/>
          <p:cNvSpPr txBox="1">
            <a:spLocks/>
          </p:cNvSpPr>
          <p:nvPr/>
        </p:nvSpPr>
        <p:spPr>
          <a:xfrm>
            <a:off x="5725364" y="2509979"/>
            <a:ext cx="2236511" cy="338554"/>
          </a:xfrm>
          <a:prstGeom prst="rect">
            <a:avLst/>
          </a:prstGeom>
          <a:noFill/>
          <a:ln>
            <a:noFill/>
          </a:ln>
        </p:spPr>
        <p:txBody>
          <a:bodyPr vert="horz" wrap="none" lIns="91440" tIns="45720" rIns="91440" bIns="45720" rtlCol="0">
            <a:spAutoFit/>
          </a:bodyPr>
          <a:lstStyle/>
          <a:p>
            <a:pPr marL="342900" indent="-342900" algn="ctr">
              <a:spcBef>
                <a:spcPct val="20000"/>
              </a:spcBef>
              <a:defRPr/>
            </a:pPr>
            <a:r>
              <a:rPr lang="ja-JP" altLang="en-US" sz="1600" dirty="0" smtClean="0">
                <a:ln w="12700">
                  <a:solidFill>
                    <a:schemeClr val="tx1"/>
                  </a:solidFill>
                  <a:prstDash val="solid"/>
                </a:ln>
              </a:rPr>
              <a:t>環境</a:t>
            </a:r>
            <a:r>
              <a:rPr lang="ja-JP" altLang="en-US" sz="1600" dirty="0">
                <a:ln w="12700">
                  <a:solidFill>
                    <a:schemeClr val="tx1"/>
                  </a:solidFill>
                  <a:prstDash val="solid"/>
                </a:ln>
              </a:rPr>
              <a:t>状態，行動</a:t>
            </a:r>
            <a:r>
              <a:rPr lang="ja-JP" altLang="en-US" sz="1600" dirty="0" smtClean="0">
                <a:ln w="12700">
                  <a:solidFill>
                    <a:schemeClr val="tx1"/>
                  </a:solidFill>
                  <a:prstDash val="solid"/>
                </a:ln>
              </a:rPr>
              <a:t>評価値</a:t>
            </a:r>
            <a:endParaRPr lang="ja-JP" altLang="en-US" sz="1600" dirty="0">
              <a:ln w="12700">
                <a:solidFill>
                  <a:schemeClr val="tx1"/>
                </a:solidFill>
                <a:prstDash val="solid"/>
              </a:ln>
            </a:endParaRPr>
          </a:p>
        </p:txBody>
      </p:sp>
      <p:sp>
        <p:nvSpPr>
          <p:cNvPr id="56" name="コンテンツ プレースホルダ 8"/>
          <p:cNvSpPr txBox="1">
            <a:spLocks/>
          </p:cNvSpPr>
          <p:nvPr/>
        </p:nvSpPr>
        <p:spPr>
          <a:xfrm>
            <a:off x="5756039" y="3522215"/>
            <a:ext cx="2236511" cy="338554"/>
          </a:xfrm>
          <a:prstGeom prst="rect">
            <a:avLst/>
          </a:prstGeom>
          <a:noFill/>
          <a:ln>
            <a:noFill/>
          </a:ln>
        </p:spPr>
        <p:txBody>
          <a:bodyPr vert="horz" wrap="none" lIns="91440" tIns="45720" rIns="91440" bIns="45720" rtlCol="0">
            <a:spAutoFit/>
          </a:bodyPr>
          <a:lstStyle/>
          <a:p>
            <a:pPr marL="342900" indent="-342900" algn="ctr">
              <a:spcBef>
                <a:spcPct val="20000"/>
              </a:spcBef>
              <a:defRPr/>
            </a:pPr>
            <a:r>
              <a:rPr lang="ja-JP" altLang="en-US" sz="1600" dirty="0" smtClean="0">
                <a:ln w="12700">
                  <a:solidFill>
                    <a:schemeClr val="tx1"/>
                  </a:solidFill>
                  <a:prstDash val="solid"/>
                </a:ln>
              </a:rPr>
              <a:t>環境</a:t>
            </a:r>
            <a:r>
              <a:rPr lang="ja-JP" altLang="en-US" sz="1600" dirty="0">
                <a:ln w="12700">
                  <a:solidFill>
                    <a:schemeClr val="tx1"/>
                  </a:solidFill>
                  <a:prstDash val="solid"/>
                </a:ln>
              </a:rPr>
              <a:t>状態，行動</a:t>
            </a:r>
            <a:r>
              <a:rPr lang="ja-JP" altLang="en-US" sz="1600" dirty="0" smtClean="0">
                <a:ln w="12700">
                  <a:solidFill>
                    <a:schemeClr val="tx1"/>
                  </a:solidFill>
                  <a:prstDash val="solid"/>
                </a:ln>
              </a:rPr>
              <a:t>評価値</a:t>
            </a:r>
            <a:endParaRPr lang="ja-JP" altLang="en-US" sz="1600" dirty="0">
              <a:ln w="12700">
                <a:solidFill>
                  <a:schemeClr val="tx1"/>
                </a:solidFill>
                <a:prstDash val="solid"/>
              </a:ln>
            </a:endParaRPr>
          </a:p>
        </p:txBody>
      </p:sp>
      <p:sp>
        <p:nvSpPr>
          <p:cNvPr id="57" name="コンテンツ プレースホルダ 8"/>
          <p:cNvSpPr txBox="1">
            <a:spLocks/>
          </p:cNvSpPr>
          <p:nvPr/>
        </p:nvSpPr>
        <p:spPr>
          <a:xfrm>
            <a:off x="6371593" y="5546688"/>
            <a:ext cx="1005403" cy="3385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1600" dirty="0" smtClean="0">
                <a:ln w="12700">
                  <a:solidFill>
                    <a:schemeClr val="tx1"/>
                  </a:solidFill>
                  <a:prstDash val="solid"/>
                </a:ln>
              </a:rPr>
              <a:t>環境状態</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58" name="正方形/長方形 57"/>
          <p:cNvSpPr/>
          <p:nvPr/>
        </p:nvSpPr>
        <p:spPr>
          <a:xfrm rot="16200000" flipH="1">
            <a:off x="6411658" y="5025192"/>
            <a:ext cx="806284" cy="338554"/>
          </a:xfrm>
          <a:prstGeom prst="rect">
            <a:avLst/>
          </a:prstGeom>
          <a:noFill/>
        </p:spPr>
        <p:txBody>
          <a:bodyPr wrap="square" lIns="91440" tIns="45720" rIns="91440" bIns="45720">
            <a:spAutoFit/>
          </a:bodyPr>
          <a:lstStyle/>
          <a:p>
            <a:pPr algn="ctr"/>
            <a:r>
              <a:rPr lang="ja-JP" altLang="en-US" sz="1600" b="1" cap="none" spc="0" dirty="0" smtClean="0">
                <a:ln w="12700">
                  <a:solidFill>
                    <a:schemeClr val="tx2">
                      <a:satMod val="155000"/>
                    </a:schemeClr>
                  </a:solidFill>
                  <a:prstDash val="solid"/>
                </a:ln>
              </a:rPr>
              <a:t>・・・</a:t>
            </a:r>
            <a:endParaRPr lang="ja-JP" altLang="en-US" sz="1600" b="1" cap="none" spc="0" dirty="0">
              <a:ln w="12700">
                <a:solidFill>
                  <a:schemeClr val="tx2">
                    <a:satMod val="155000"/>
                  </a:schemeClr>
                </a:solidFill>
                <a:prstDash val="solid"/>
              </a:ln>
            </a:endParaRPr>
          </a:p>
        </p:txBody>
      </p:sp>
      <p:sp>
        <p:nvSpPr>
          <p:cNvPr id="60" name="コンテンツ プレースホルダ 8"/>
          <p:cNvSpPr txBox="1">
            <a:spLocks/>
          </p:cNvSpPr>
          <p:nvPr/>
        </p:nvSpPr>
        <p:spPr>
          <a:xfrm>
            <a:off x="5756039" y="4534452"/>
            <a:ext cx="2236511" cy="338554"/>
          </a:xfrm>
          <a:prstGeom prst="rect">
            <a:avLst/>
          </a:prstGeom>
          <a:noFill/>
          <a:ln>
            <a:noFill/>
          </a:ln>
        </p:spPr>
        <p:txBody>
          <a:bodyPr vert="horz" wrap="none" lIns="91440" tIns="45720" rIns="91440" bIns="45720" rtlCol="0">
            <a:spAutoFit/>
          </a:bodyPr>
          <a:lstStyle/>
          <a:p>
            <a:pPr marL="342900" indent="-342900" algn="ctr">
              <a:spcBef>
                <a:spcPct val="20000"/>
              </a:spcBef>
              <a:defRPr/>
            </a:pPr>
            <a:r>
              <a:rPr lang="ja-JP" altLang="en-US" sz="1600" dirty="0" smtClean="0">
                <a:ln w="12700">
                  <a:solidFill>
                    <a:schemeClr val="tx1"/>
                  </a:solidFill>
                  <a:prstDash val="solid"/>
                </a:ln>
              </a:rPr>
              <a:t>環境</a:t>
            </a:r>
            <a:r>
              <a:rPr lang="ja-JP" altLang="en-US" sz="1600" dirty="0">
                <a:ln w="12700">
                  <a:solidFill>
                    <a:schemeClr val="tx1"/>
                  </a:solidFill>
                  <a:prstDash val="solid"/>
                </a:ln>
              </a:rPr>
              <a:t>状態，行動</a:t>
            </a:r>
            <a:r>
              <a:rPr lang="ja-JP" altLang="en-US" sz="1600" dirty="0" smtClean="0">
                <a:ln w="12700">
                  <a:solidFill>
                    <a:schemeClr val="tx1"/>
                  </a:solidFill>
                  <a:prstDash val="solid"/>
                </a:ln>
              </a:rPr>
              <a:t>評価値</a:t>
            </a:r>
            <a:endParaRPr lang="ja-JP" altLang="en-US" sz="1600" dirty="0">
              <a:ln w="12700">
                <a:solidFill>
                  <a:schemeClr val="tx1"/>
                </a:solidFill>
                <a:prstDash val="solid"/>
              </a:ln>
            </a:endParaRPr>
          </a:p>
        </p:txBody>
      </p:sp>
      <p:sp>
        <p:nvSpPr>
          <p:cNvPr id="61" name="コンテンツ プレースホルダ 8"/>
          <p:cNvSpPr txBox="1">
            <a:spLocks/>
          </p:cNvSpPr>
          <p:nvPr/>
        </p:nvSpPr>
        <p:spPr>
          <a:xfrm>
            <a:off x="6411548" y="3000760"/>
            <a:ext cx="856559" cy="288433"/>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1600" noProof="0" dirty="0" smtClean="0">
                <a:ln w="12700">
                  <a:solidFill>
                    <a:schemeClr val="tx1"/>
                  </a:solidFill>
                  <a:prstDash val="solid"/>
                </a:ln>
              </a:rPr>
              <a:t>行動選択</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62" name="コンテンツ プレースホルダ 8"/>
          <p:cNvSpPr txBox="1">
            <a:spLocks/>
          </p:cNvSpPr>
          <p:nvPr/>
        </p:nvSpPr>
        <p:spPr>
          <a:xfrm>
            <a:off x="6442222" y="4012997"/>
            <a:ext cx="856559" cy="288433"/>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1600" noProof="0" dirty="0" smtClean="0">
                <a:ln w="12700">
                  <a:solidFill>
                    <a:schemeClr val="tx1"/>
                  </a:solidFill>
                  <a:prstDash val="solid"/>
                </a:ln>
              </a:rPr>
              <a:t>行動選択</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63" name="コンテンツ プレースホルダ 8"/>
          <p:cNvSpPr txBox="1">
            <a:spLocks/>
          </p:cNvSpPr>
          <p:nvPr/>
        </p:nvSpPr>
        <p:spPr>
          <a:xfrm>
            <a:off x="6378411" y="6395379"/>
            <a:ext cx="1005403" cy="3385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1600" noProof="0" dirty="0" smtClean="0">
                <a:ln w="12700">
                  <a:solidFill>
                    <a:schemeClr val="tx1"/>
                  </a:solidFill>
                  <a:prstDash val="solid"/>
                </a:ln>
              </a:rPr>
              <a:t>行動出力</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64" name="角丸四角形 63"/>
          <p:cNvSpPr/>
          <p:nvPr/>
        </p:nvSpPr>
        <p:spPr>
          <a:xfrm>
            <a:off x="5574118" y="1957850"/>
            <a:ext cx="2607275" cy="4110293"/>
          </a:xfrm>
          <a:prstGeom prst="roundRect">
            <a:avLst/>
          </a:prstGeom>
          <a:noFill/>
          <a:ln w="1270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6" name="直線矢印コネクタ 65"/>
          <p:cNvCxnSpPr/>
          <p:nvPr/>
        </p:nvCxnSpPr>
        <p:spPr>
          <a:xfrm>
            <a:off x="9267568" y="3002692"/>
            <a:ext cx="144" cy="417182"/>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67" name="下矢印 66"/>
          <p:cNvSpPr/>
          <p:nvPr/>
        </p:nvSpPr>
        <p:spPr>
          <a:xfrm>
            <a:off x="8896865" y="2434281"/>
            <a:ext cx="197708" cy="2471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下矢印 75"/>
          <p:cNvSpPr/>
          <p:nvPr/>
        </p:nvSpPr>
        <p:spPr>
          <a:xfrm>
            <a:off x="6713838" y="2796745"/>
            <a:ext cx="197708" cy="2471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下矢印 76"/>
          <p:cNvSpPr/>
          <p:nvPr/>
        </p:nvSpPr>
        <p:spPr>
          <a:xfrm>
            <a:off x="3797643" y="2821459"/>
            <a:ext cx="197708" cy="2471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下矢印 77"/>
          <p:cNvSpPr/>
          <p:nvPr/>
        </p:nvSpPr>
        <p:spPr>
          <a:xfrm>
            <a:off x="6713837" y="3797643"/>
            <a:ext cx="197708" cy="2471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下矢印 78"/>
          <p:cNvSpPr/>
          <p:nvPr/>
        </p:nvSpPr>
        <p:spPr>
          <a:xfrm>
            <a:off x="3810000" y="3834714"/>
            <a:ext cx="197708" cy="2471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下矢印 79"/>
          <p:cNvSpPr/>
          <p:nvPr/>
        </p:nvSpPr>
        <p:spPr>
          <a:xfrm>
            <a:off x="3834714" y="5910648"/>
            <a:ext cx="193589" cy="490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下矢印 81"/>
          <p:cNvSpPr/>
          <p:nvPr/>
        </p:nvSpPr>
        <p:spPr>
          <a:xfrm>
            <a:off x="6742670" y="5890053"/>
            <a:ext cx="193589" cy="490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コンテンツ プレースホルダ 8"/>
          <p:cNvSpPr txBox="1">
            <a:spLocks/>
          </p:cNvSpPr>
          <p:nvPr/>
        </p:nvSpPr>
        <p:spPr>
          <a:xfrm>
            <a:off x="9253181" y="3082713"/>
            <a:ext cx="1826142" cy="338554"/>
          </a:xfrm>
          <a:prstGeom prst="rect">
            <a:avLst/>
          </a:prstGeom>
          <a:noFill/>
          <a:ln>
            <a:noFill/>
          </a:ln>
        </p:spPr>
        <p:txBody>
          <a:bodyPr vert="horz" wrap="none" lIns="91440" tIns="45720" rIns="91440" bIns="45720" rtlCol="0">
            <a:spAutoFit/>
          </a:bodyPr>
          <a:lstStyle/>
          <a:p>
            <a:pPr marL="342900" indent="-342900" algn="ctr">
              <a:spcBef>
                <a:spcPct val="20000"/>
              </a:spcBef>
              <a:defRPr/>
            </a:pPr>
            <a:r>
              <a:rPr lang="ja-JP" altLang="en-US" sz="1600" dirty="0" smtClean="0">
                <a:ln w="12700">
                  <a:solidFill>
                    <a:schemeClr val="tx1"/>
                  </a:solidFill>
                  <a:prstDash val="solid"/>
                </a:ln>
              </a:rPr>
              <a:t>行動の情報を通信</a:t>
            </a:r>
            <a:endParaRPr lang="ja-JP" altLang="en-US" sz="1600" dirty="0">
              <a:ln w="12700">
                <a:solidFill>
                  <a:schemeClr val="tx1"/>
                </a:solidFill>
                <a:prstDash val="solid"/>
              </a:ln>
            </a:endParaRPr>
          </a:p>
        </p:txBody>
      </p:sp>
      <p:sp>
        <p:nvSpPr>
          <p:cNvPr id="85" name="コンテンツ プレースホルダ 8"/>
          <p:cNvSpPr txBox="1">
            <a:spLocks/>
          </p:cNvSpPr>
          <p:nvPr/>
        </p:nvSpPr>
        <p:spPr>
          <a:xfrm>
            <a:off x="8902919" y="3037200"/>
            <a:ext cx="296877" cy="338554"/>
          </a:xfrm>
          <a:prstGeom prst="rect">
            <a:avLst/>
          </a:prstGeom>
          <a:noFill/>
          <a:ln>
            <a:noFill/>
          </a:ln>
        </p:spPr>
        <p:txBody>
          <a:bodyPr vert="horz" wrap="none" lIns="91440" tIns="45720" rIns="91440" bIns="45720" rtlCol="0">
            <a:spAutoFit/>
          </a:bodyPr>
          <a:lstStyle/>
          <a:p>
            <a:pPr marL="342900" indent="-342900" algn="ctr">
              <a:spcBef>
                <a:spcPct val="20000"/>
              </a:spcBef>
              <a:defRPr/>
            </a:pPr>
            <a:r>
              <a:rPr lang="en-US" altLang="ja-JP" sz="1600" dirty="0" smtClean="0">
                <a:ln w="12700">
                  <a:solidFill>
                    <a:schemeClr val="tx1"/>
                  </a:solidFill>
                  <a:prstDash val="solid"/>
                </a:ln>
              </a:rPr>
              <a:t>, </a:t>
            </a:r>
          </a:p>
        </p:txBody>
      </p:sp>
      <p:sp>
        <p:nvSpPr>
          <p:cNvPr id="86" name="コンテンツ プレースホルダ 8"/>
          <p:cNvSpPr txBox="1">
            <a:spLocks/>
          </p:cNvSpPr>
          <p:nvPr/>
        </p:nvSpPr>
        <p:spPr>
          <a:xfrm>
            <a:off x="9223396" y="2394649"/>
            <a:ext cx="595036" cy="338554"/>
          </a:xfrm>
          <a:prstGeom prst="rect">
            <a:avLst/>
          </a:prstGeom>
          <a:noFill/>
          <a:ln>
            <a:noFill/>
          </a:ln>
        </p:spPr>
        <p:txBody>
          <a:bodyPr vert="horz" wrap="none" lIns="91440" tIns="45720" rIns="91440" bIns="45720" rtlCol="0">
            <a:spAutoFit/>
          </a:bodyPr>
          <a:lstStyle/>
          <a:p>
            <a:pPr marL="342900" indent="-342900" algn="ctr">
              <a:spcBef>
                <a:spcPct val="20000"/>
              </a:spcBef>
              <a:defRPr/>
            </a:pPr>
            <a:r>
              <a:rPr lang="ja-JP" altLang="en-US" sz="1600" dirty="0" smtClean="0">
                <a:ln w="12700">
                  <a:solidFill>
                    <a:schemeClr val="tx1"/>
                  </a:solidFill>
                  <a:prstDash val="solid"/>
                </a:ln>
              </a:rPr>
              <a:t>流れ</a:t>
            </a:r>
            <a:endParaRPr lang="ja-JP" altLang="en-US" sz="1600" dirty="0">
              <a:ln w="12700">
                <a:solidFill>
                  <a:schemeClr val="tx1"/>
                </a:solidFill>
                <a:prstDash val="solid"/>
              </a:ln>
            </a:endParaRPr>
          </a:p>
        </p:txBody>
      </p:sp>
    </p:spTree>
    <p:extLst>
      <p:ext uri="{BB962C8B-B14F-4D97-AF65-F5344CB8AC3E}">
        <p14:creationId xmlns:p14="http://schemas.microsoft.com/office/powerpoint/2010/main" val="425545264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提案</a:t>
            </a:r>
            <a:r>
              <a:rPr lang="ja-JP" altLang="en-US" dirty="0" smtClean="0"/>
              <a:t>手法：概要</a:t>
            </a:r>
            <a:endParaRPr kumimoji="1" lang="ja-JP" altLang="en-US" dirty="0"/>
          </a:p>
        </p:txBody>
      </p:sp>
      <p:sp>
        <p:nvSpPr>
          <p:cNvPr id="3" name="コンテンツ プレースホルダー 2"/>
          <p:cNvSpPr>
            <a:spLocks noGrp="1"/>
          </p:cNvSpPr>
          <p:nvPr>
            <p:ph idx="1"/>
          </p:nvPr>
        </p:nvSpPr>
        <p:spPr>
          <a:xfrm>
            <a:off x="777663" y="1413164"/>
            <a:ext cx="4029313" cy="5080033"/>
          </a:xfrm>
        </p:spPr>
        <p:txBody>
          <a:bodyPr>
            <a:normAutofit/>
          </a:bodyPr>
          <a:lstStyle/>
          <a:p>
            <a:r>
              <a:rPr lang="ja-JP" altLang="en-US" sz="2800" dirty="0" smtClean="0"/>
              <a:t>時刻</a:t>
            </a:r>
            <a:r>
              <a:rPr lang="en-US" altLang="ja-JP" sz="2800" dirty="0" smtClean="0"/>
              <a:t>T</a:t>
            </a:r>
            <a:r>
              <a:rPr lang="ja-JP" altLang="en-US" sz="2800" dirty="0" smtClean="0"/>
              <a:t>におけるロボットの行動を決定する</a:t>
            </a:r>
            <a:r>
              <a:rPr lang="ja-JP" altLang="en-US" sz="2800" dirty="0" smtClean="0"/>
              <a:t>．</a:t>
            </a:r>
            <a:endParaRPr lang="en-US" altLang="ja-JP" sz="2800" dirty="0" smtClean="0"/>
          </a:p>
          <a:p>
            <a:r>
              <a:rPr lang="ja-JP" altLang="en-US" sz="2800"/>
              <a:t>各ステップ</a:t>
            </a:r>
            <a:r>
              <a:rPr lang="ja-JP" altLang="en-US" sz="2800" smtClean="0"/>
              <a:t>で</a:t>
            </a:r>
            <a:endParaRPr lang="en-US" altLang="ja-JP" sz="2800" dirty="0" smtClean="0"/>
          </a:p>
          <a:p>
            <a:r>
              <a:rPr lang="ja-JP" altLang="en-US" sz="2800" dirty="0" smtClean="0"/>
              <a:t>ステップ</a:t>
            </a:r>
            <a:r>
              <a:rPr lang="en-US" altLang="ja-JP" sz="2800" dirty="0" smtClean="0"/>
              <a:t>n</a:t>
            </a:r>
            <a:r>
              <a:rPr lang="ja-JP" altLang="en-US" sz="2800" dirty="0" smtClean="0"/>
              <a:t>に達したとき時刻</a:t>
            </a:r>
            <a:r>
              <a:rPr lang="en-US" altLang="ja-JP" sz="2800" dirty="0" smtClean="0"/>
              <a:t>T</a:t>
            </a:r>
            <a:r>
              <a:rPr lang="ja-JP" altLang="en-US" sz="2800" dirty="0" smtClean="0"/>
              <a:t>におけるロボットの行動を選択し出力する</a:t>
            </a:r>
            <a:r>
              <a:rPr lang="ja-JP" altLang="en-US" sz="2800" dirty="0" smtClean="0"/>
              <a:t>．</a:t>
            </a:r>
            <a:endParaRPr lang="en-US" altLang="ja-JP" sz="2800" dirty="0" smtClean="0"/>
          </a:p>
          <a:p>
            <a:pPr marL="0" indent="0">
              <a:buNone/>
            </a:pPr>
            <a:endParaRPr lang="en-US" altLang="ja-JP" sz="2800" dirty="0" smtClean="0"/>
          </a:p>
          <a:p>
            <a:endParaRPr lang="en-US" altLang="ja-JP" sz="2800" dirty="0" smtClean="0"/>
          </a:p>
          <a:p>
            <a:endParaRPr lang="en-US" altLang="ja-JP" sz="2800" dirty="0"/>
          </a:p>
        </p:txBody>
      </p:sp>
      <p:sp>
        <p:nvSpPr>
          <p:cNvPr id="134" name="コンテンツ プレースホルダ 8"/>
          <p:cNvSpPr txBox="1">
            <a:spLocks/>
          </p:cNvSpPr>
          <p:nvPr/>
        </p:nvSpPr>
        <p:spPr>
          <a:xfrm>
            <a:off x="6641032" y="1033673"/>
            <a:ext cx="1529586" cy="3385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エージェント</a:t>
            </a:r>
            <a:r>
              <a:rPr kumimoji="1" lang="en-US" altLang="ja-JP" sz="1600"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1</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135" name="コンテンツ プレースホルダ 8"/>
          <p:cNvSpPr txBox="1">
            <a:spLocks/>
          </p:cNvSpPr>
          <p:nvPr/>
        </p:nvSpPr>
        <p:spPr>
          <a:xfrm>
            <a:off x="8279245" y="1033673"/>
            <a:ext cx="1529586" cy="338554"/>
          </a:xfrm>
          <a:prstGeom prst="rect">
            <a:avLst/>
          </a:prstGeom>
          <a:noFill/>
          <a:ln>
            <a:noFill/>
          </a:ln>
        </p:spPr>
        <p:txBody>
          <a:bodyPr vert="horz" wrap="none" lIns="91440" tIns="45720" rIns="91440" bIns="45720" rtlCol="0">
            <a:sp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buFont typeface="Arial" pitchFamily="34" charset="0"/>
              <a:buNone/>
            </a:pPr>
            <a:r>
              <a:rPr lang="ja-JP" altLang="en-US" sz="1600" dirty="0" smtClean="0">
                <a:ln w="12700">
                  <a:solidFill>
                    <a:schemeClr val="tx1"/>
                  </a:solidFill>
                  <a:prstDash val="solid"/>
                </a:ln>
              </a:rPr>
              <a:t>エージェント</a:t>
            </a:r>
            <a:r>
              <a:rPr lang="en-US" altLang="ja-JP" sz="1600" dirty="0">
                <a:ln w="12700">
                  <a:solidFill>
                    <a:schemeClr val="tx1"/>
                  </a:solidFill>
                  <a:prstDash val="solid"/>
                </a:ln>
              </a:rPr>
              <a:t>2</a:t>
            </a:r>
            <a:endParaRPr lang="ja-JP" altLang="en-US" sz="1600" dirty="0">
              <a:ln w="12700">
                <a:solidFill>
                  <a:schemeClr val="tx1"/>
                </a:solidFill>
                <a:prstDash val="solid"/>
              </a:ln>
            </a:endParaRPr>
          </a:p>
        </p:txBody>
      </p:sp>
      <p:sp>
        <p:nvSpPr>
          <p:cNvPr id="136" name="コンテンツ プレースホルダ 8"/>
          <p:cNvSpPr txBox="1">
            <a:spLocks/>
          </p:cNvSpPr>
          <p:nvPr/>
        </p:nvSpPr>
        <p:spPr>
          <a:xfrm>
            <a:off x="10273898" y="1033673"/>
            <a:ext cx="1457450" cy="338554"/>
          </a:xfrm>
          <a:prstGeom prst="rect">
            <a:avLst/>
          </a:prstGeom>
          <a:noFill/>
          <a:ln>
            <a:noFill/>
          </a:ln>
        </p:spPr>
        <p:txBody>
          <a:bodyPr vert="horz" wrap="none" lIns="91440" tIns="45720" rIns="91440" bIns="45720" rtlCol="0">
            <a:sp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buFont typeface="Arial" pitchFamily="34" charset="0"/>
              <a:buNone/>
            </a:pPr>
            <a:r>
              <a:rPr lang="ja-JP" altLang="en-US" sz="1600" dirty="0" smtClean="0">
                <a:ln w="12700">
                  <a:solidFill>
                    <a:schemeClr val="tx1"/>
                  </a:solidFill>
                  <a:prstDash val="solid"/>
                </a:ln>
              </a:rPr>
              <a:t>エージェント</a:t>
            </a:r>
            <a:r>
              <a:rPr lang="en-US" altLang="ja-JP" sz="1600" dirty="0" err="1" smtClean="0">
                <a:ln w="12700">
                  <a:solidFill>
                    <a:schemeClr val="tx1"/>
                  </a:solidFill>
                  <a:prstDash val="solid"/>
                </a:ln>
              </a:rPr>
              <a:t>i</a:t>
            </a:r>
            <a:endParaRPr lang="ja-JP" altLang="en-US" sz="1600" dirty="0">
              <a:ln w="12700">
                <a:solidFill>
                  <a:schemeClr val="tx1"/>
                </a:solidFill>
                <a:prstDash val="solid"/>
              </a:ln>
            </a:endParaRPr>
          </a:p>
        </p:txBody>
      </p:sp>
      <p:sp>
        <p:nvSpPr>
          <p:cNvPr id="137" name="角丸四角形 136"/>
          <p:cNvSpPr/>
          <p:nvPr/>
        </p:nvSpPr>
        <p:spPr>
          <a:xfrm>
            <a:off x="6685887" y="2038185"/>
            <a:ext cx="5573416" cy="388843"/>
          </a:xfrm>
          <a:prstGeom prst="round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コンテンツ プレースホルダ 8"/>
          <p:cNvSpPr txBox="1">
            <a:spLocks/>
          </p:cNvSpPr>
          <p:nvPr/>
        </p:nvSpPr>
        <p:spPr>
          <a:xfrm>
            <a:off x="6872656" y="1487323"/>
            <a:ext cx="1005403" cy="3385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行動選択</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139" name="コンテンツ プレースホルダ 8"/>
          <p:cNvSpPr txBox="1">
            <a:spLocks/>
          </p:cNvSpPr>
          <p:nvPr/>
        </p:nvSpPr>
        <p:spPr>
          <a:xfrm>
            <a:off x="5617612" y="1460220"/>
            <a:ext cx="1119217" cy="3385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0" i="0" u="none" strike="noStrike" kern="1200" cap="none" spc="0" normalizeH="0" baseline="0" noProof="0" dirty="0" smtClean="0">
                <a:ln w="12700">
                  <a:solidFill>
                    <a:schemeClr val="tx1"/>
                  </a:solidFill>
                  <a:prstDash val="solid"/>
                </a:ln>
                <a:solidFill>
                  <a:schemeClr val="tx1"/>
                </a:solidFill>
                <a:effectLst/>
                <a:uLnTx/>
                <a:uFillTx/>
              </a:rPr>
              <a:t>ステップ</a:t>
            </a:r>
            <a:r>
              <a:rPr lang="en-US" altLang="ja-JP" sz="1600" dirty="0">
                <a:ln w="12700">
                  <a:solidFill>
                    <a:schemeClr val="tx1"/>
                  </a:solidFill>
                  <a:prstDash val="solid"/>
                </a:ln>
              </a:rPr>
              <a:t>0</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endParaRPr>
          </a:p>
        </p:txBody>
      </p:sp>
      <p:sp>
        <p:nvSpPr>
          <p:cNvPr id="140" name="コンテンツ プレースホルダ 8"/>
          <p:cNvSpPr txBox="1">
            <a:spLocks/>
          </p:cNvSpPr>
          <p:nvPr/>
        </p:nvSpPr>
        <p:spPr>
          <a:xfrm>
            <a:off x="5621755" y="2015720"/>
            <a:ext cx="1119217" cy="3385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0" i="0" u="none" strike="noStrike" kern="1200" cap="none" spc="0" normalizeH="0" baseline="0" noProof="0" dirty="0" smtClean="0">
                <a:ln w="12700">
                  <a:solidFill>
                    <a:schemeClr val="tx1"/>
                  </a:solidFill>
                  <a:prstDash val="solid"/>
                </a:ln>
                <a:solidFill>
                  <a:schemeClr val="tx1"/>
                </a:solidFill>
                <a:effectLst/>
                <a:uLnTx/>
                <a:uFillTx/>
              </a:rPr>
              <a:t>ステップ</a:t>
            </a:r>
            <a:r>
              <a:rPr lang="en-US" altLang="ja-JP" sz="1600" noProof="0" dirty="0">
                <a:ln w="12700">
                  <a:solidFill>
                    <a:schemeClr val="tx1"/>
                  </a:solidFill>
                  <a:prstDash val="solid"/>
                </a:ln>
              </a:rPr>
              <a:t>1</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endParaRPr>
          </a:p>
        </p:txBody>
      </p:sp>
      <p:sp>
        <p:nvSpPr>
          <p:cNvPr id="141" name="コンテンツ プレースホルダ 8"/>
          <p:cNvSpPr txBox="1">
            <a:spLocks/>
          </p:cNvSpPr>
          <p:nvPr/>
        </p:nvSpPr>
        <p:spPr>
          <a:xfrm>
            <a:off x="6937463" y="2556642"/>
            <a:ext cx="1005403" cy="3385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行動選択</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142" name="コンテンツ プレースホルダ 8"/>
          <p:cNvSpPr txBox="1">
            <a:spLocks/>
          </p:cNvSpPr>
          <p:nvPr/>
        </p:nvSpPr>
        <p:spPr>
          <a:xfrm>
            <a:off x="8492835" y="1487323"/>
            <a:ext cx="1005403" cy="3385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行動選択</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143" name="コンテンツ プレースホルダ 8"/>
          <p:cNvSpPr txBox="1">
            <a:spLocks/>
          </p:cNvSpPr>
          <p:nvPr/>
        </p:nvSpPr>
        <p:spPr>
          <a:xfrm>
            <a:off x="8492835" y="2556642"/>
            <a:ext cx="1005403" cy="3385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行動選択</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144" name="コンテンツ プレースホルダ 8"/>
          <p:cNvSpPr txBox="1">
            <a:spLocks/>
          </p:cNvSpPr>
          <p:nvPr/>
        </p:nvSpPr>
        <p:spPr>
          <a:xfrm>
            <a:off x="10444702" y="1487323"/>
            <a:ext cx="997196" cy="332399"/>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行動選択</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145" name="コンテンツ プレースホルダ 8"/>
          <p:cNvSpPr txBox="1">
            <a:spLocks/>
          </p:cNvSpPr>
          <p:nvPr/>
        </p:nvSpPr>
        <p:spPr>
          <a:xfrm>
            <a:off x="10437050" y="2556642"/>
            <a:ext cx="1005403" cy="3385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行動選択</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146" name="コンテンツ プレースホルダ 8"/>
          <p:cNvSpPr txBox="1">
            <a:spLocks/>
          </p:cNvSpPr>
          <p:nvPr/>
        </p:nvSpPr>
        <p:spPr>
          <a:xfrm>
            <a:off x="6909256" y="4821092"/>
            <a:ext cx="1005403" cy="3385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行動選択</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147" name="コンテンツ プレースホルダ 8"/>
          <p:cNvSpPr txBox="1">
            <a:spLocks/>
          </p:cNvSpPr>
          <p:nvPr/>
        </p:nvSpPr>
        <p:spPr>
          <a:xfrm>
            <a:off x="8464628" y="4821092"/>
            <a:ext cx="1005403" cy="3385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行動選択</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148" name="コンテンツ プレースホルダ 8"/>
          <p:cNvSpPr txBox="1">
            <a:spLocks/>
          </p:cNvSpPr>
          <p:nvPr/>
        </p:nvSpPr>
        <p:spPr>
          <a:xfrm>
            <a:off x="10408843" y="4821092"/>
            <a:ext cx="1005403" cy="3385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行動選択</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149" name="コンテンツ プレースホルダ 8"/>
          <p:cNvSpPr txBox="1">
            <a:spLocks/>
          </p:cNvSpPr>
          <p:nvPr/>
        </p:nvSpPr>
        <p:spPr>
          <a:xfrm>
            <a:off x="5573000" y="4206482"/>
            <a:ext cx="1130439" cy="3385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ステップ</a:t>
            </a:r>
            <a:r>
              <a:rPr kumimoji="1" lang="en-US" altLang="ja-JP" sz="1600"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n</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150" name="コンテンツ プレースホルダ 8"/>
          <p:cNvSpPr txBox="1">
            <a:spLocks/>
          </p:cNvSpPr>
          <p:nvPr/>
        </p:nvSpPr>
        <p:spPr>
          <a:xfrm>
            <a:off x="6909256" y="5501567"/>
            <a:ext cx="1005403" cy="3385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0" i="0" u="none" strike="noStrike" kern="1200" cap="none" spc="0" normalizeH="0" baseline="0" noProof="0" dirty="0" smtClean="0">
                <a:ln w="12700">
                  <a:solidFill>
                    <a:schemeClr val="tx1"/>
                  </a:solidFill>
                  <a:prstDash val="solid"/>
                </a:ln>
                <a:solidFill>
                  <a:schemeClr val="tx1"/>
                </a:solidFill>
                <a:effectLst/>
                <a:uLnTx/>
                <a:uFillTx/>
              </a:rPr>
              <a:t>行動</a:t>
            </a:r>
            <a:r>
              <a:rPr lang="ja-JP" altLang="en-US" sz="1600" dirty="0" smtClean="0">
                <a:ln w="12700">
                  <a:solidFill>
                    <a:schemeClr val="tx1"/>
                  </a:solidFill>
                  <a:prstDash val="solid"/>
                </a:ln>
              </a:rPr>
              <a:t>出力</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endParaRPr>
          </a:p>
        </p:txBody>
      </p:sp>
      <p:sp>
        <p:nvSpPr>
          <p:cNvPr id="151" name="正方形/長方形 150"/>
          <p:cNvSpPr/>
          <p:nvPr/>
        </p:nvSpPr>
        <p:spPr>
          <a:xfrm rot="16200000" flipH="1">
            <a:off x="8809631" y="3382133"/>
            <a:ext cx="526820" cy="230832"/>
          </a:xfrm>
          <a:prstGeom prst="rect">
            <a:avLst/>
          </a:prstGeom>
          <a:noFill/>
        </p:spPr>
        <p:txBody>
          <a:bodyPr wrap="square" lIns="91440" tIns="45720" rIns="91440" bIns="45720">
            <a:spAutoFit/>
          </a:bodyPr>
          <a:lstStyle/>
          <a:p>
            <a:pPr algn="ctr"/>
            <a:r>
              <a:rPr lang="ja-JP" altLang="en-US" sz="900" b="1" cap="none" spc="0" dirty="0" smtClean="0">
                <a:ln w="12700">
                  <a:solidFill>
                    <a:schemeClr val="tx2">
                      <a:satMod val="155000"/>
                    </a:schemeClr>
                  </a:solidFill>
                  <a:prstDash val="solid"/>
                </a:ln>
              </a:rPr>
              <a:t>・・・</a:t>
            </a:r>
            <a:endParaRPr lang="ja-JP" altLang="en-US" sz="900" b="1" cap="none" spc="0" dirty="0">
              <a:ln w="12700">
                <a:solidFill>
                  <a:schemeClr val="tx2">
                    <a:satMod val="155000"/>
                  </a:schemeClr>
                </a:solidFill>
                <a:prstDash val="solid"/>
              </a:ln>
            </a:endParaRPr>
          </a:p>
        </p:txBody>
      </p:sp>
      <p:cxnSp>
        <p:nvCxnSpPr>
          <p:cNvPr id="153" name="直線コネクタ 152"/>
          <p:cNvCxnSpPr/>
          <p:nvPr/>
        </p:nvCxnSpPr>
        <p:spPr>
          <a:xfrm>
            <a:off x="5613742" y="1903142"/>
            <a:ext cx="6772349" cy="0"/>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54" name="コンテンツ プレースホルダ 8"/>
          <p:cNvSpPr txBox="1">
            <a:spLocks/>
          </p:cNvSpPr>
          <p:nvPr/>
        </p:nvSpPr>
        <p:spPr>
          <a:xfrm>
            <a:off x="6728866" y="2085487"/>
            <a:ext cx="5314275" cy="3385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1600" dirty="0" smtClean="0">
                <a:ln w="12700">
                  <a:solidFill>
                    <a:schemeClr val="tx1"/>
                  </a:solidFill>
                  <a:prstDash val="solid"/>
                </a:ln>
              </a:rPr>
              <a:t>各エージェントが他エージェントと選択した行動を通信</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endParaRPr>
          </a:p>
        </p:txBody>
      </p:sp>
      <p:sp>
        <p:nvSpPr>
          <p:cNvPr id="155" name="角丸四角形 154"/>
          <p:cNvSpPr/>
          <p:nvPr/>
        </p:nvSpPr>
        <p:spPr>
          <a:xfrm>
            <a:off x="6657680" y="4302634"/>
            <a:ext cx="5573416" cy="388843"/>
          </a:xfrm>
          <a:prstGeom prst="round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コンテンツ プレースホルダ 8"/>
          <p:cNvSpPr txBox="1">
            <a:spLocks/>
          </p:cNvSpPr>
          <p:nvPr/>
        </p:nvSpPr>
        <p:spPr>
          <a:xfrm>
            <a:off x="6750471" y="4380231"/>
            <a:ext cx="5314275" cy="338554"/>
          </a:xfrm>
          <a:prstGeom prst="rect">
            <a:avLst/>
          </a:prstGeom>
          <a:noFill/>
          <a:ln>
            <a:noFill/>
          </a:ln>
        </p:spPr>
        <p:txBody>
          <a:bodyPr vert="horz" wrap="none" lIns="91440" tIns="45720" rIns="91440" bIns="45720" rtlCol="0">
            <a:spAutoFit/>
          </a:bodyPr>
          <a:lstStyle/>
          <a:p>
            <a:pPr marL="342900" lvl="0" indent="-342900" algn="ctr">
              <a:spcBef>
                <a:spcPct val="20000"/>
              </a:spcBef>
              <a:defRPr/>
            </a:pPr>
            <a:r>
              <a:rPr lang="ja-JP" altLang="en-US" sz="1600" dirty="0" smtClean="0">
                <a:ln w="12700">
                  <a:solidFill>
                    <a:schemeClr val="tx1"/>
                  </a:solidFill>
                  <a:prstDash val="solid"/>
                </a:ln>
              </a:rPr>
              <a:t>各エージェントが他エージェントと選択</a:t>
            </a:r>
            <a:r>
              <a:rPr lang="ja-JP" altLang="en-US" sz="1600" dirty="0">
                <a:ln w="12700">
                  <a:solidFill>
                    <a:schemeClr val="tx1"/>
                  </a:solidFill>
                  <a:prstDash val="solid"/>
                </a:ln>
              </a:rPr>
              <a:t>した行動を通信</a:t>
            </a:r>
          </a:p>
        </p:txBody>
      </p:sp>
      <p:sp>
        <p:nvSpPr>
          <p:cNvPr id="157" name="正方形/長方形 156"/>
          <p:cNvSpPr/>
          <p:nvPr/>
        </p:nvSpPr>
        <p:spPr>
          <a:xfrm flipH="1">
            <a:off x="9532406" y="1108326"/>
            <a:ext cx="1028738" cy="246221"/>
          </a:xfrm>
          <a:prstGeom prst="rect">
            <a:avLst/>
          </a:prstGeom>
          <a:noFill/>
        </p:spPr>
        <p:txBody>
          <a:bodyPr wrap="square" lIns="91440" tIns="45720" rIns="91440" bIns="45720">
            <a:spAutoFit/>
          </a:bodyPr>
          <a:lstStyle/>
          <a:p>
            <a:pPr algn="ctr"/>
            <a:r>
              <a:rPr lang="ja-JP" altLang="en-US" sz="1000" b="1" cap="none" spc="0" dirty="0" smtClean="0">
                <a:ln w="12700">
                  <a:solidFill>
                    <a:schemeClr val="tx2">
                      <a:satMod val="155000"/>
                    </a:schemeClr>
                  </a:solidFill>
                  <a:prstDash val="solid"/>
                </a:ln>
              </a:rPr>
              <a:t>・・・</a:t>
            </a:r>
            <a:endParaRPr lang="ja-JP" altLang="en-US" sz="1000" b="1" cap="none" spc="0" dirty="0">
              <a:ln w="12700">
                <a:solidFill>
                  <a:schemeClr val="tx2">
                    <a:satMod val="155000"/>
                  </a:schemeClr>
                </a:solidFill>
                <a:prstDash val="solid"/>
              </a:ln>
            </a:endParaRPr>
          </a:p>
        </p:txBody>
      </p:sp>
      <p:sp>
        <p:nvSpPr>
          <p:cNvPr id="158" name="コンテンツ プレースホルダ 8"/>
          <p:cNvSpPr txBox="1">
            <a:spLocks/>
          </p:cNvSpPr>
          <p:nvPr/>
        </p:nvSpPr>
        <p:spPr>
          <a:xfrm>
            <a:off x="4670451" y="3499946"/>
            <a:ext cx="680018" cy="338554"/>
          </a:xfrm>
          <a:prstGeom prst="rect">
            <a:avLst/>
          </a:prstGeom>
          <a:noFill/>
          <a:ln>
            <a:noFill/>
          </a:ln>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buFont typeface="Arial" pitchFamily="34" charset="0"/>
              <a:buNone/>
            </a:pPr>
            <a:r>
              <a:rPr lang="ja-JP" altLang="en-US" sz="1600" dirty="0" smtClean="0">
                <a:ln w="12700">
                  <a:solidFill>
                    <a:schemeClr val="tx1"/>
                  </a:solidFill>
                  <a:prstDash val="solid"/>
                </a:ln>
              </a:rPr>
              <a:t>時刻</a:t>
            </a:r>
            <a:r>
              <a:rPr lang="en-US" altLang="ja-JP" sz="1600" dirty="0" smtClean="0">
                <a:ln w="12700">
                  <a:solidFill>
                    <a:schemeClr val="tx1"/>
                  </a:solidFill>
                  <a:prstDash val="solid"/>
                </a:ln>
              </a:rPr>
              <a:t>T</a:t>
            </a:r>
            <a:endParaRPr lang="ja-JP" altLang="en-US" sz="1600" dirty="0">
              <a:ln w="12700">
                <a:solidFill>
                  <a:schemeClr val="tx1"/>
                </a:solidFill>
                <a:prstDash val="solid"/>
              </a:ln>
            </a:endParaRPr>
          </a:p>
        </p:txBody>
      </p:sp>
      <p:sp>
        <p:nvSpPr>
          <p:cNvPr id="159" name="コンテンツ プレースホルダ 8"/>
          <p:cNvSpPr txBox="1">
            <a:spLocks/>
          </p:cNvSpPr>
          <p:nvPr/>
        </p:nvSpPr>
        <p:spPr>
          <a:xfrm>
            <a:off x="8464628" y="5533971"/>
            <a:ext cx="1005403" cy="3385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0" i="0" u="none" strike="noStrike" kern="1200" cap="none" spc="0" normalizeH="0" baseline="0" noProof="0" dirty="0" smtClean="0">
                <a:ln w="12700">
                  <a:solidFill>
                    <a:schemeClr val="tx1"/>
                  </a:solidFill>
                  <a:prstDash val="solid"/>
                </a:ln>
                <a:solidFill>
                  <a:schemeClr val="tx1"/>
                </a:solidFill>
                <a:effectLst/>
                <a:uLnTx/>
                <a:uFillTx/>
              </a:rPr>
              <a:t>行動</a:t>
            </a:r>
            <a:r>
              <a:rPr lang="ja-JP" altLang="en-US" sz="1600" dirty="0" smtClean="0">
                <a:ln w="12700">
                  <a:solidFill>
                    <a:schemeClr val="tx1"/>
                  </a:solidFill>
                  <a:prstDash val="solid"/>
                </a:ln>
              </a:rPr>
              <a:t>出力</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endParaRPr>
          </a:p>
        </p:txBody>
      </p:sp>
      <p:sp>
        <p:nvSpPr>
          <p:cNvPr id="160" name="コンテンツ プレースホルダ 8"/>
          <p:cNvSpPr txBox="1">
            <a:spLocks/>
          </p:cNvSpPr>
          <p:nvPr/>
        </p:nvSpPr>
        <p:spPr>
          <a:xfrm>
            <a:off x="10408843" y="5533971"/>
            <a:ext cx="1005403" cy="3385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0" i="0" u="none" strike="noStrike" kern="1200" cap="none" spc="0" normalizeH="0" baseline="0" noProof="0" dirty="0" smtClean="0">
                <a:ln w="12700">
                  <a:solidFill>
                    <a:schemeClr val="tx1"/>
                  </a:solidFill>
                  <a:prstDash val="solid"/>
                </a:ln>
                <a:solidFill>
                  <a:schemeClr val="tx1"/>
                </a:solidFill>
                <a:effectLst/>
                <a:uLnTx/>
                <a:uFillTx/>
              </a:rPr>
              <a:t>行動</a:t>
            </a:r>
            <a:r>
              <a:rPr lang="ja-JP" altLang="en-US" sz="1600" dirty="0" smtClean="0">
                <a:ln w="12700">
                  <a:solidFill>
                    <a:schemeClr val="tx1"/>
                  </a:solidFill>
                  <a:prstDash val="solid"/>
                </a:ln>
              </a:rPr>
              <a:t>出力</a:t>
            </a:r>
            <a:endParaRPr kumimoji="1" lang="ja-JP" altLang="en-US" sz="1600" b="0" i="0" u="none" strike="noStrike" kern="1200" cap="none" spc="0" normalizeH="0" baseline="0" noProof="0" dirty="0">
              <a:ln w="12700">
                <a:solidFill>
                  <a:schemeClr val="tx1"/>
                </a:solidFill>
                <a:prstDash val="solid"/>
              </a:ln>
              <a:solidFill>
                <a:schemeClr val="tx1"/>
              </a:solidFill>
              <a:effectLst/>
              <a:uLnTx/>
              <a:uFillTx/>
            </a:endParaRPr>
          </a:p>
        </p:txBody>
      </p:sp>
      <p:cxnSp>
        <p:nvCxnSpPr>
          <p:cNvPr id="161" name="直線矢印コネクタ 160"/>
          <p:cNvCxnSpPr>
            <a:stCxn id="146" idx="2"/>
            <a:endCxn id="150" idx="0"/>
          </p:cNvCxnSpPr>
          <p:nvPr/>
        </p:nvCxnSpPr>
        <p:spPr>
          <a:xfrm>
            <a:off x="7411958" y="5159646"/>
            <a:ext cx="0" cy="34192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2" name="直線矢印コネクタ 161"/>
          <p:cNvCxnSpPr>
            <a:stCxn id="147" idx="2"/>
            <a:endCxn id="159" idx="0"/>
          </p:cNvCxnSpPr>
          <p:nvPr/>
        </p:nvCxnSpPr>
        <p:spPr>
          <a:xfrm>
            <a:off x="8967330" y="5159646"/>
            <a:ext cx="0" cy="374325"/>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3" name="直線矢印コネクタ 162"/>
          <p:cNvCxnSpPr>
            <a:stCxn id="148" idx="2"/>
            <a:endCxn id="160" idx="0"/>
          </p:cNvCxnSpPr>
          <p:nvPr/>
        </p:nvCxnSpPr>
        <p:spPr>
          <a:xfrm>
            <a:off x="10911545" y="5159646"/>
            <a:ext cx="0" cy="374325"/>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5" name="直線矢印コネクタ 164"/>
          <p:cNvCxnSpPr/>
          <p:nvPr/>
        </p:nvCxnSpPr>
        <p:spPr>
          <a:xfrm>
            <a:off x="10931403" y="4691477"/>
            <a:ext cx="0" cy="19442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6" name="直線矢印コネクタ 165"/>
          <p:cNvCxnSpPr/>
          <p:nvPr/>
        </p:nvCxnSpPr>
        <p:spPr>
          <a:xfrm>
            <a:off x="7431817" y="4691477"/>
            <a:ext cx="0" cy="19442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7" name="直線矢印コネクタ 166"/>
          <p:cNvCxnSpPr/>
          <p:nvPr/>
        </p:nvCxnSpPr>
        <p:spPr>
          <a:xfrm>
            <a:off x="8987189" y="4691477"/>
            <a:ext cx="0" cy="19442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8" name="直線矢印コネクタ 167"/>
          <p:cNvCxnSpPr/>
          <p:nvPr/>
        </p:nvCxnSpPr>
        <p:spPr>
          <a:xfrm>
            <a:off x="7427620" y="2427028"/>
            <a:ext cx="0" cy="19442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9" name="直線矢印コネクタ 168"/>
          <p:cNvCxnSpPr/>
          <p:nvPr/>
        </p:nvCxnSpPr>
        <p:spPr>
          <a:xfrm>
            <a:off x="10959610" y="2427028"/>
            <a:ext cx="0" cy="19442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0" name="直線矢印コネクタ 169"/>
          <p:cNvCxnSpPr/>
          <p:nvPr/>
        </p:nvCxnSpPr>
        <p:spPr>
          <a:xfrm>
            <a:off x="9047799" y="2427028"/>
            <a:ext cx="0" cy="19442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1" name="直線矢印コネクタ 170"/>
          <p:cNvCxnSpPr/>
          <p:nvPr/>
        </p:nvCxnSpPr>
        <p:spPr>
          <a:xfrm>
            <a:off x="10959610" y="1778956"/>
            <a:ext cx="0" cy="25086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2" name="直線矢印コネクタ 171"/>
          <p:cNvCxnSpPr/>
          <p:nvPr/>
        </p:nvCxnSpPr>
        <p:spPr>
          <a:xfrm>
            <a:off x="9047799" y="1778956"/>
            <a:ext cx="0" cy="25086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3" name="直線矢印コネクタ 172"/>
          <p:cNvCxnSpPr/>
          <p:nvPr/>
        </p:nvCxnSpPr>
        <p:spPr>
          <a:xfrm>
            <a:off x="7427620" y="1778956"/>
            <a:ext cx="0" cy="25086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4" name="直線矢印コネクタ 173"/>
          <p:cNvCxnSpPr/>
          <p:nvPr/>
        </p:nvCxnSpPr>
        <p:spPr>
          <a:xfrm>
            <a:off x="10959610" y="2848275"/>
            <a:ext cx="0" cy="25086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5" name="直線矢印コネクタ 174"/>
          <p:cNvCxnSpPr/>
          <p:nvPr/>
        </p:nvCxnSpPr>
        <p:spPr>
          <a:xfrm>
            <a:off x="9047799" y="2880678"/>
            <a:ext cx="0" cy="25086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6" name="直線矢印コネクタ 175"/>
          <p:cNvCxnSpPr/>
          <p:nvPr/>
        </p:nvCxnSpPr>
        <p:spPr>
          <a:xfrm>
            <a:off x="7427620" y="2848275"/>
            <a:ext cx="0" cy="25086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7" name="直線矢印コネクタ 176"/>
          <p:cNvCxnSpPr/>
          <p:nvPr/>
        </p:nvCxnSpPr>
        <p:spPr>
          <a:xfrm>
            <a:off x="7431817" y="4043405"/>
            <a:ext cx="0" cy="25086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8" name="直線矢印コネクタ 177"/>
          <p:cNvCxnSpPr/>
          <p:nvPr/>
        </p:nvCxnSpPr>
        <p:spPr>
          <a:xfrm>
            <a:off x="10963807" y="4011002"/>
            <a:ext cx="0" cy="25086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9" name="直線矢印コネクタ 178"/>
          <p:cNvCxnSpPr/>
          <p:nvPr/>
        </p:nvCxnSpPr>
        <p:spPr>
          <a:xfrm>
            <a:off x="9051996" y="4043405"/>
            <a:ext cx="0" cy="25086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0" name="左中かっこ 179"/>
          <p:cNvSpPr/>
          <p:nvPr/>
        </p:nvSpPr>
        <p:spPr>
          <a:xfrm>
            <a:off x="5252478" y="1435276"/>
            <a:ext cx="408137" cy="4467895"/>
          </a:xfrm>
          <a:prstGeom prst="leftBrace">
            <a:avLst>
              <a:gd name="adj1" fmla="val 0"/>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82" name="直線コネクタ 181"/>
          <p:cNvCxnSpPr/>
          <p:nvPr/>
        </p:nvCxnSpPr>
        <p:spPr>
          <a:xfrm>
            <a:off x="5613742" y="2931022"/>
            <a:ext cx="6772349" cy="0"/>
          </a:xfrm>
          <a:prstGeom prst="line">
            <a:avLst/>
          </a:prstGeom>
          <a:ln w="254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5586105" y="4102113"/>
            <a:ext cx="6772349" cy="0"/>
          </a:xfrm>
          <a:prstGeom prst="line">
            <a:avLst/>
          </a:prstGeom>
          <a:ln w="254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5621755" y="5299541"/>
            <a:ext cx="6772349" cy="0"/>
          </a:xfrm>
          <a:prstGeom prst="line">
            <a:avLst/>
          </a:prstGeom>
          <a:ln w="2540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652896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提案</a:t>
            </a:r>
            <a:r>
              <a:rPr lang="ja-JP" altLang="en-US" dirty="0" smtClean="0"/>
              <a:t>手法</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合議</a:t>
            </a:r>
            <a:r>
              <a:rPr lang="ja-JP" altLang="en-US" dirty="0" smtClean="0"/>
              <a:t>を既定</a:t>
            </a:r>
            <a:r>
              <a:rPr lang="ja-JP" altLang="en-US" dirty="0"/>
              <a:t>のステップ</a:t>
            </a:r>
            <a:r>
              <a:rPr lang="en-US" altLang="ja-JP" dirty="0"/>
              <a:t>n</a:t>
            </a:r>
            <a:r>
              <a:rPr lang="ja-JP" altLang="en-US" dirty="0"/>
              <a:t>回行う</a:t>
            </a:r>
            <a:r>
              <a:rPr lang="ja-JP" altLang="en-US" dirty="0" smtClean="0"/>
              <a:t>．</a:t>
            </a:r>
            <a:endParaRPr lang="en-US" altLang="ja-JP" dirty="0" smtClean="0"/>
          </a:p>
          <a:p>
            <a:pPr>
              <a:buNone/>
            </a:pPr>
            <a:r>
              <a:rPr lang="ja-JP" altLang="en-US" dirty="0" smtClean="0"/>
              <a:t>→学習初期は各エージェントの選択する行動</a:t>
            </a:r>
            <a:r>
              <a:rPr lang="ja-JP" altLang="en-US" dirty="0" smtClean="0"/>
              <a:t>が一意に定まらない可能性がある．</a:t>
            </a:r>
            <a:endParaRPr lang="en-US" altLang="ja-JP" dirty="0" smtClean="0"/>
          </a:p>
          <a:p>
            <a:r>
              <a:rPr lang="ja-JP" altLang="en-US" dirty="0" smtClean="0"/>
              <a:t>一ステップの流れ</a:t>
            </a:r>
            <a:endParaRPr lang="en-US" altLang="ja-JP" dirty="0"/>
          </a:p>
          <a:p>
            <a:pPr marL="971540" lvl="1" indent="-514350">
              <a:buFont typeface="+mj-lt"/>
              <a:buAutoNum type="arabicPeriod"/>
            </a:pPr>
            <a:r>
              <a:rPr lang="ja-JP" altLang="en-US" dirty="0" smtClean="0"/>
              <a:t>環境状態と行動評価値から行動を選択する．</a:t>
            </a:r>
            <a:endParaRPr lang="en-US" altLang="ja-JP" dirty="0" smtClean="0"/>
          </a:p>
          <a:p>
            <a:pPr marL="971540" lvl="1" indent="-514350">
              <a:buFont typeface="+mj-lt"/>
              <a:buAutoNum type="arabicPeriod"/>
            </a:pPr>
            <a:r>
              <a:rPr lang="ja-JP" altLang="en-US" dirty="0" smtClean="0"/>
              <a:t>他エージェントと選択した行動のやり取りを行う．</a:t>
            </a:r>
            <a:endParaRPr lang="en-US" altLang="ja-JP" dirty="0" smtClean="0"/>
          </a:p>
          <a:p>
            <a:pPr marL="971540" lvl="1" indent="-514350">
              <a:buFont typeface="+mj-lt"/>
              <a:buAutoNum type="arabicPeriod"/>
            </a:pPr>
            <a:r>
              <a:rPr lang="ja-JP" altLang="en-US" dirty="0" smtClean="0"/>
              <a:t>他エージェントの行動を環境状態に加える．</a:t>
            </a:r>
            <a:endParaRPr lang="en-US" altLang="ja-JP" dirty="0" smtClean="0"/>
          </a:p>
          <a:p>
            <a:pPr marL="0" indent="0">
              <a:buNone/>
            </a:pPr>
            <a:endParaRPr lang="en-US" altLang="ja-JP" dirty="0" smtClean="0"/>
          </a:p>
          <a:p>
            <a:pPr marL="571499" indent="-514350"/>
            <a:endParaRPr lang="en-US" altLang="ja-JP" dirty="0" smtClean="0"/>
          </a:p>
          <a:p>
            <a:pPr marL="571499" indent="-514350">
              <a:buNone/>
            </a:pPr>
            <a:endParaRPr lang="en-US" altLang="ja-JP" dirty="0" smtClean="0"/>
          </a:p>
          <a:p>
            <a:pPr marL="971540" lvl="1" indent="-514350">
              <a:buFont typeface="+mj-lt"/>
              <a:buAutoNum type="arabicPeriod"/>
            </a:pPr>
            <a:endParaRPr lang="en-US" altLang="ja-JP" dirty="0" smtClean="0"/>
          </a:p>
          <a:p>
            <a:pPr marL="571499" indent="-514350">
              <a:buNone/>
            </a:pPr>
            <a:endParaRPr lang="en-US" altLang="ja-JP" dirty="0" smtClean="0"/>
          </a:p>
          <a:p>
            <a:pPr marL="571499" indent="-514350">
              <a:buNone/>
            </a:pPr>
            <a:endParaRPr lang="en-US" altLang="ja-JP" dirty="0" smtClean="0"/>
          </a:p>
        </p:txBody>
      </p:sp>
    </p:spTree>
    <p:extLst>
      <p:ext uri="{BB962C8B-B14F-4D97-AF65-F5344CB8AC3E}">
        <p14:creationId xmlns:p14="http://schemas.microsoft.com/office/powerpoint/2010/main" val="193037955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提案</a:t>
            </a:r>
            <a:r>
              <a:rPr lang="ja-JP" altLang="en-US" dirty="0" smtClean="0"/>
              <a:t>手法</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合議</a:t>
            </a:r>
            <a:r>
              <a:rPr lang="ja-JP" altLang="en-US" dirty="0" smtClean="0"/>
              <a:t>を既定</a:t>
            </a:r>
            <a:r>
              <a:rPr lang="ja-JP" altLang="en-US" dirty="0"/>
              <a:t>のステップ</a:t>
            </a:r>
            <a:r>
              <a:rPr lang="en-US" altLang="ja-JP" dirty="0"/>
              <a:t>n</a:t>
            </a:r>
            <a:r>
              <a:rPr lang="ja-JP" altLang="en-US" dirty="0"/>
              <a:t>回行う</a:t>
            </a:r>
            <a:r>
              <a:rPr lang="ja-JP" altLang="en-US" dirty="0" smtClean="0"/>
              <a:t>．</a:t>
            </a:r>
            <a:endParaRPr lang="en-US" altLang="ja-JP" dirty="0" smtClean="0"/>
          </a:p>
          <a:p>
            <a:pPr>
              <a:buNone/>
            </a:pPr>
            <a:r>
              <a:rPr lang="ja-JP" altLang="en-US" dirty="0" smtClean="0"/>
              <a:t>→学習初期は各エージェントの選択する行動</a:t>
            </a:r>
            <a:r>
              <a:rPr lang="ja-JP" altLang="en-US" dirty="0" smtClean="0"/>
              <a:t>が一意に定まらない可能性がある．</a:t>
            </a:r>
            <a:endParaRPr lang="en-US" altLang="ja-JP" dirty="0" smtClean="0"/>
          </a:p>
          <a:p>
            <a:r>
              <a:rPr lang="ja-JP" altLang="en-US" dirty="0" smtClean="0"/>
              <a:t>各ステップの動作</a:t>
            </a:r>
            <a:endParaRPr lang="en-US" altLang="ja-JP" dirty="0"/>
          </a:p>
          <a:p>
            <a:pPr lvl="1">
              <a:buFont typeface="Wingdings" panose="05000000000000000000" pitchFamily="2" charset="2"/>
              <a:buChar char="Ø"/>
            </a:pPr>
            <a:r>
              <a:rPr lang="ja-JP" altLang="en-US" dirty="0" smtClean="0"/>
              <a:t>ステップ</a:t>
            </a:r>
            <a:r>
              <a:rPr lang="en-US" altLang="ja-JP" dirty="0" smtClean="0"/>
              <a:t>0</a:t>
            </a:r>
            <a:r>
              <a:rPr lang="ja-JP" altLang="en-US" dirty="0" smtClean="0"/>
              <a:t>：環境状態と行動評価値から行動選択</a:t>
            </a:r>
            <a:endParaRPr lang="en-US" altLang="ja-JP" dirty="0" smtClean="0"/>
          </a:p>
          <a:p>
            <a:pPr lvl="1">
              <a:buFont typeface="Wingdings" panose="05000000000000000000" pitchFamily="2" charset="2"/>
              <a:buChar char="Ø"/>
            </a:pPr>
            <a:r>
              <a:rPr lang="ja-JP" altLang="en-US" dirty="0" smtClean="0"/>
              <a:t>ステップ</a:t>
            </a:r>
            <a:r>
              <a:rPr lang="en-US" altLang="ja-JP" dirty="0" smtClean="0"/>
              <a:t>1</a:t>
            </a:r>
            <a:r>
              <a:rPr lang="ja-JP" altLang="en-US" dirty="0" smtClean="0"/>
              <a:t>以降：前ステップの他エージェントの選択した行動の情報を取得し環境状態に加える．取得後，行動選択．</a:t>
            </a:r>
            <a:endParaRPr lang="en-US" altLang="ja-JP" dirty="0" smtClean="0"/>
          </a:p>
          <a:p>
            <a:pPr marL="0" indent="0">
              <a:buNone/>
            </a:pPr>
            <a:endParaRPr lang="en-US" altLang="ja-JP" dirty="0" smtClean="0"/>
          </a:p>
          <a:p>
            <a:pPr marL="571499" indent="-514350"/>
            <a:endParaRPr lang="en-US" altLang="ja-JP" dirty="0" smtClean="0"/>
          </a:p>
          <a:p>
            <a:pPr marL="571499" indent="-514350">
              <a:buNone/>
            </a:pPr>
            <a:endParaRPr lang="en-US" altLang="ja-JP" dirty="0" smtClean="0"/>
          </a:p>
          <a:p>
            <a:pPr marL="971540" lvl="1" indent="-514350">
              <a:buFont typeface="+mj-lt"/>
              <a:buAutoNum type="arabicPeriod"/>
            </a:pPr>
            <a:endParaRPr lang="en-US" altLang="ja-JP" dirty="0" smtClean="0"/>
          </a:p>
          <a:p>
            <a:pPr marL="571499" indent="-514350">
              <a:buNone/>
            </a:pPr>
            <a:endParaRPr lang="en-US" altLang="ja-JP" dirty="0" smtClean="0"/>
          </a:p>
          <a:p>
            <a:pPr marL="571499" indent="-514350">
              <a:buNone/>
            </a:pPr>
            <a:endParaRPr lang="en-US" altLang="ja-JP" dirty="0" smtClean="0"/>
          </a:p>
        </p:txBody>
      </p:sp>
    </p:spTree>
    <p:extLst>
      <p:ext uri="{BB962C8B-B14F-4D97-AF65-F5344CB8AC3E}">
        <p14:creationId xmlns:p14="http://schemas.microsoft.com/office/powerpoint/2010/main" val="304504290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強化学習</a:t>
            </a:r>
            <a:endParaRPr kumimoji="1" lang="ja-JP" altLang="en-US" dirty="0"/>
          </a:p>
        </p:txBody>
      </p:sp>
      <p:sp>
        <p:nvSpPr>
          <p:cNvPr id="3" name="コンテンツ プレースホルダー 2"/>
          <p:cNvSpPr>
            <a:spLocks noGrp="1"/>
          </p:cNvSpPr>
          <p:nvPr>
            <p:ph idx="1"/>
          </p:nvPr>
        </p:nvSpPr>
        <p:spPr>
          <a:xfrm>
            <a:off x="979281" y="1385461"/>
            <a:ext cx="10979227" cy="4525767"/>
          </a:xfrm>
        </p:spPr>
        <p:txBody>
          <a:bodyPr>
            <a:normAutofit lnSpcReduction="10000"/>
          </a:bodyPr>
          <a:lstStyle/>
          <a:p>
            <a:r>
              <a:rPr lang="ja-JP" altLang="en-US" sz="3200" dirty="0"/>
              <a:t>ロボットに用いられる機械学習手法の一つ．</a:t>
            </a:r>
            <a:endParaRPr lang="en-US" altLang="ja-JP" sz="3200" dirty="0"/>
          </a:p>
          <a:p>
            <a:r>
              <a:rPr lang="ja-JP" altLang="en-US" sz="3200" dirty="0"/>
              <a:t>学習する主体をエージェントと呼ぶ．</a:t>
            </a:r>
            <a:endParaRPr lang="en-US" altLang="ja-JP" sz="3200" dirty="0"/>
          </a:p>
          <a:p>
            <a:pPr marL="0" indent="0">
              <a:buNone/>
            </a:pPr>
            <a:endParaRPr lang="en-US" altLang="ja-JP" sz="2800" dirty="0"/>
          </a:p>
          <a:p>
            <a:pPr>
              <a:buFont typeface="Wingdings" panose="05000000000000000000" pitchFamily="2" charset="2"/>
              <a:buChar char="l"/>
            </a:pPr>
            <a:endParaRPr lang="en-US" altLang="ja-JP" sz="2800" dirty="0"/>
          </a:p>
          <a:p>
            <a:pPr>
              <a:buFont typeface="Wingdings" panose="05000000000000000000" pitchFamily="2" charset="2"/>
              <a:buChar char="l"/>
            </a:pPr>
            <a:endParaRPr lang="en-US" altLang="ja-JP" sz="2800" dirty="0"/>
          </a:p>
          <a:p>
            <a:r>
              <a:rPr lang="ja-JP" altLang="en-US" dirty="0" smtClean="0"/>
              <a:t>エージェントは状態を観測し，行動を決定する．</a:t>
            </a:r>
            <a:endParaRPr lang="en-US" altLang="ja-JP" dirty="0" smtClean="0"/>
          </a:p>
          <a:p>
            <a:r>
              <a:rPr lang="ja-JP" altLang="en-US" sz="3200" dirty="0" smtClean="0"/>
              <a:t>行動</a:t>
            </a:r>
            <a:r>
              <a:rPr lang="ja-JP" altLang="en-US" dirty="0" smtClean="0"/>
              <a:t>に応じて</a:t>
            </a:r>
            <a:r>
              <a:rPr lang="ja-JP" altLang="en-US" sz="3200" dirty="0" smtClean="0"/>
              <a:t>環境から報酬を得る．</a:t>
            </a:r>
            <a:endParaRPr lang="en-US" altLang="ja-JP" sz="3200" dirty="0" smtClean="0"/>
          </a:p>
          <a:p>
            <a:r>
              <a:rPr lang="ja-JP" altLang="en-US" sz="3200" dirty="0" smtClean="0"/>
              <a:t>強化</a:t>
            </a:r>
            <a:r>
              <a:rPr lang="ja-JP" altLang="en-US" sz="3200" dirty="0"/>
              <a:t>学習は報酬を最大化する行動を学習する．</a:t>
            </a:r>
            <a:endParaRPr lang="en-US" altLang="ja-JP" sz="3200" dirty="0"/>
          </a:p>
        </p:txBody>
      </p:sp>
      <p:grpSp>
        <p:nvGrpSpPr>
          <p:cNvPr id="12" name="グループ化 11"/>
          <p:cNvGrpSpPr/>
          <p:nvPr/>
        </p:nvGrpSpPr>
        <p:grpSpPr>
          <a:xfrm>
            <a:off x="1675257" y="2804811"/>
            <a:ext cx="7536555" cy="1316008"/>
            <a:chOff x="682981" y="2790524"/>
            <a:chExt cx="7250500" cy="1316008"/>
          </a:xfrm>
        </p:grpSpPr>
        <p:sp>
          <p:nvSpPr>
            <p:cNvPr id="8" name="正方形/長方形 7"/>
            <p:cNvSpPr/>
            <p:nvPr/>
          </p:nvSpPr>
          <p:spPr>
            <a:xfrm>
              <a:off x="934970" y="3072395"/>
              <a:ext cx="3220912" cy="707886"/>
            </a:xfrm>
            <a:prstGeom prst="rect">
              <a:avLst/>
            </a:prstGeom>
            <a:noFill/>
          </p:spPr>
          <p:txBody>
            <a:bodyPr wrap="none" lIns="91440" tIns="45720" rIns="91440" bIns="45720">
              <a:spAutoFit/>
            </a:bodyPr>
            <a:lstStyle/>
            <a:p>
              <a:pPr algn="ctr"/>
              <a:r>
                <a:rPr lang="ja-JP" altLang="en-US" sz="4000" b="1" dirty="0">
                  <a:ln w="12700">
                    <a:solidFill>
                      <a:schemeClr val="tx2">
                        <a:satMod val="155000"/>
                      </a:schemeClr>
                    </a:solidFill>
                    <a:prstDash val="solid"/>
                  </a:ln>
                  <a:solidFill>
                    <a:schemeClr val="bg2">
                      <a:tint val="85000"/>
                      <a:satMod val="155000"/>
                    </a:schemeClr>
                  </a:solidFill>
                </a:rPr>
                <a:t>エージェント</a:t>
              </a:r>
            </a:p>
          </p:txBody>
        </p:sp>
        <p:sp>
          <p:nvSpPr>
            <p:cNvPr id="9" name="正方形/長方形 8"/>
            <p:cNvSpPr/>
            <p:nvPr/>
          </p:nvSpPr>
          <p:spPr>
            <a:xfrm>
              <a:off x="6451180" y="3063658"/>
              <a:ext cx="1195181" cy="707886"/>
            </a:xfrm>
            <a:prstGeom prst="rect">
              <a:avLst/>
            </a:prstGeom>
            <a:noFill/>
          </p:spPr>
          <p:txBody>
            <a:bodyPr wrap="none" lIns="91440" tIns="45720" rIns="91440" bIns="45720">
              <a:spAutoFit/>
            </a:bodyPr>
            <a:lstStyle/>
            <a:p>
              <a:pPr algn="ctr"/>
              <a:r>
                <a:rPr lang="ja-JP" altLang="en-US" sz="4000" b="1" dirty="0">
                  <a:ln w="12700">
                    <a:solidFill>
                      <a:schemeClr val="tx2">
                        <a:satMod val="155000"/>
                      </a:schemeClr>
                    </a:solidFill>
                    <a:prstDash val="solid"/>
                  </a:ln>
                  <a:solidFill>
                    <a:schemeClr val="bg2">
                      <a:tint val="85000"/>
                      <a:satMod val="155000"/>
                    </a:schemeClr>
                  </a:solidFill>
                </a:rPr>
                <a:t>環境</a:t>
              </a:r>
            </a:p>
          </p:txBody>
        </p:sp>
        <p:sp>
          <p:nvSpPr>
            <p:cNvPr id="10" name="角丸四角形 9"/>
            <p:cNvSpPr/>
            <p:nvPr/>
          </p:nvSpPr>
          <p:spPr>
            <a:xfrm>
              <a:off x="682981" y="3017653"/>
              <a:ext cx="3523628" cy="688769"/>
            </a:xfrm>
            <a:prstGeom prst="round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 name="角丸四角形 10"/>
            <p:cNvSpPr/>
            <p:nvPr/>
          </p:nvSpPr>
          <p:spPr>
            <a:xfrm>
              <a:off x="6116557" y="3039422"/>
              <a:ext cx="1816924" cy="688769"/>
            </a:xfrm>
            <a:prstGeom prst="round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13" name="直線矢印コネクタ 12"/>
            <p:cNvCxnSpPr/>
            <p:nvPr/>
          </p:nvCxnSpPr>
          <p:spPr>
            <a:xfrm>
              <a:off x="4230360" y="3136406"/>
              <a:ext cx="1840675" cy="11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4254111" y="3587668"/>
              <a:ext cx="18169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4804343" y="2790524"/>
              <a:ext cx="688749" cy="400110"/>
            </a:xfrm>
            <a:prstGeom prst="rect">
              <a:avLst/>
            </a:prstGeom>
            <a:noFill/>
          </p:spPr>
          <p:txBody>
            <a:bodyPr wrap="none" lIns="91440" tIns="45720" rIns="91440" bIns="45720">
              <a:spAutoFit/>
            </a:bodyPr>
            <a:lstStyle/>
            <a:p>
              <a:pPr algn="ctr"/>
              <a:r>
                <a:rPr lang="ja-JP" altLang="en-US" sz="2000" dirty="0">
                  <a:ln w="12700">
                    <a:solidFill>
                      <a:schemeClr val="tx1"/>
                    </a:solidFill>
                    <a:prstDash val="solid"/>
                  </a:ln>
                </a:rPr>
                <a:t>行動</a:t>
              </a:r>
            </a:p>
          </p:txBody>
        </p:sp>
        <p:sp>
          <p:nvSpPr>
            <p:cNvPr id="17" name="正方形/長方形 16"/>
            <p:cNvSpPr/>
            <p:nvPr/>
          </p:nvSpPr>
          <p:spPr>
            <a:xfrm>
              <a:off x="4185158" y="3706422"/>
              <a:ext cx="1954830" cy="400110"/>
            </a:xfrm>
            <a:prstGeom prst="rect">
              <a:avLst/>
            </a:prstGeom>
            <a:noFill/>
          </p:spPr>
          <p:txBody>
            <a:bodyPr wrap="none" lIns="91440" tIns="45720" rIns="91440" bIns="45720">
              <a:spAutoFit/>
            </a:bodyPr>
            <a:lstStyle/>
            <a:p>
              <a:pPr algn="ctr"/>
              <a:r>
                <a:rPr lang="ja-JP" altLang="en-US" sz="2000" dirty="0">
                  <a:ln w="12700">
                    <a:solidFill>
                      <a:schemeClr val="tx1"/>
                    </a:solidFill>
                    <a:prstDash val="solid"/>
                  </a:ln>
                </a:rPr>
                <a:t>環境状態，報酬</a:t>
              </a:r>
            </a:p>
          </p:txBody>
        </p:sp>
      </p:grpSp>
    </p:spTree>
    <p:extLst>
      <p:ext uri="{BB962C8B-B14F-4D97-AF65-F5344CB8AC3E}">
        <p14:creationId xmlns:p14="http://schemas.microsoft.com/office/powerpoint/2010/main" val="21255812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提案手法：エージェントの行動選択</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ステップ</a:t>
            </a:r>
            <a:r>
              <a:rPr kumimoji="1" lang="en-US" altLang="ja-JP" dirty="0" smtClean="0"/>
              <a:t>1</a:t>
            </a:r>
            <a:r>
              <a:rPr kumimoji="1" lang="ja-JP" altLang="en-US" dirty="0" smtClean="0"/>
              <a:t>以降はエージェント</a:t>
            </a:r>
            <a:r>
              <a:rPr kumimoji="1" lang="ja-JP" altLang="en-US" dirty="0" smtClean="0"/>
              <a:t>の行動選択に行動評価値の他に行動遷移確率を用いる．</a:t>
            </a:r>
            <a:endParaRPr kumimoji="1" lang="en-US" altLang="ja-JP" dirty="0" smtClean="0"/>
          </a:p>
          <a:p>
            <a:r>
              <a:rPr lang="ja-JP" altLang="en-US" dirty="0" smtClean="0"/>
              <a:t>行動遷移確率：</a:t>
            </a:r>
            <a:endParaRPr lang="en-US" altLang="ja-JP" dirty="0" smtClean="0"/>
          </a:p>
          <a:p>
            <a:pPr lvl="1">
              <a:buFont typeface="Wingdings" pitchFamily="2" charset="2"/>
              <a:buChar char="Ø"/>
            </a:pPr>
            <a:r>
              <a:rPr kumimoji="1" lang="ja-JP" altLang="en-US" dirty="0" smtClean="0"/>
              <a:t>各ステップでの自身の選択した行動に対して，他エージェントが選択する行動の傾向を蓄積</a:t>
            </a:r>
            <a:endParaRPr kumimoji="1" lang="en-US" altLang="ja-JP" dirty="0" smtClean="0"/>
          </a:p>
          <a:p>
            <a:pPr lvl="1">
              <a:buFont typeface="Wingdings" pitchFamily="2" charset="2"/>
              <a:buChar char="Ø"/>
            </a:pPr>
            <a:r>
              <a:rPr kumimoji="1" lang="ja-JP" altLang="en-US" dirty="0" smtClean="0"/>
              <a:t>行動評価値を基に</a:t>
            </a:r>
            <a:r>
              <a:rPr kumimoji="1" lang="ja-JP" altLang="en-US" dirty="0" smtClean="0"/>
              <a:t>作成</a:t>
            </a:r>
            <a:endParaRPr kumimoji="1" lang="en-US" altLang="ja-JP" dirty="0" smtClean="0"/>
          </a:p>
          <a:p>
            <a:pPr lvl="1">
              <a:buFont typeface="Wingdings" pitchFamily="2" charset="2"/>
              <a:buChar char="Ø"/>
            </a:pPr>
            <a:r>
              <a:rPr lang="ja-JP" altLang="en-US" dirty="0" smtClean="0"/>
              <a:t>各ステップで更新</a:t>
            </a:r>
            <a:endParaRPr kumimoji="1" lang="en-US" altLang="ja-JP" dirty="0" smtClean="0"/>
          </a:p>
          <a:p>
            <a:r>
              <a:rPr lang="ja-JP" altLang="en-US" dirty="0" smtClean="0"/>
              <a:t>行動遷移確率を用いること</a:t>
            </a:r>
            <a:r>
              <a:rPr lang="ja-JP" altLang="en-US" dirty="0" smtClean="0"/>
              <a:t>でステップ</a:t>
            </a:r>
            <a:r>
              <a:rPr lang="en-US" altLang="ja-JP" dirty="0"/>
              <a:t>1</a:t>
            </a:r>
            <a:r>
              <a:rPr lang="ja-JP" altLang="en-US" dirty="0" smtClean="0"/>
              <a:t>～現ステップの</a:t>
            </a:r>
            <a:r>
              <a:rPr lang="ja-JP" altLang="en-US" dirty="0" smtClean="0"/>
              <a:t>情報を</a:t>
            </a:r>
            <a:r>
              <a:rPr kumimoji="1" lang="ja-JP" altLang="en-US" dirty="0" smtClean="0"/>
              <a:t>利用</a:t>
            </a:r>
            <a:r>
              <a:rPr lang="ja-JP" altLang="en-US" dirty="0" smtClean="0"/>
              <a:t>す</a:t>
            </a:r>
            <a:r>
              <a:rPr lang="ja-JP" altLang="en-US" dirty="0"/>
              <a:t>る</a:t>
            </a:r>
            <a:r>
              <a:rPr kumimoji="1" lang="ja-JP" altLang="en-US" dirty="0" smtClean="0"/>
              <a:t>．</a:t>
            </a:r>
            <a:endParaRPr kumimoji="1" lang="en-US" altLang="ja-JP" dirty="0" smtClean="0"/>
          </a:p>
          <a:p>
            <a:pPr lvl="1">
              <a:buFont typeface="Wingdings" pitchFamily="2" charset="2"/>
              <a:buChar char="Ø"/>
            </a:pPr>
            <a:endParaRPr kumimoji="1" lang="en-US" altLang="ja-JP" dirty="0" smtClean="0"/>
          </a:p>
          <a:p>
            <a:pPr lvl="1">
              <a:buFont typeface="Wingdings" pitchFamily="2" charset="2"/>
              <a:buChar char="Ø"/>
            </a:pP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提案手法：エージェントの行動選択</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行動遷移確率の</a:t>
            </a:r>
            <a:r>
              <a:rPr lang="ja-JP" altLang="en-US" dirty="0" smtClean="0"/>
              <a:t>更新</a:t>
            </a:r>
            <a:endParaRPr lang="en-US" altLang="ja-JP" dirty="0" smtClean="0"/>
          </a:p>
          <a:p>
            <a:pPr lvl="1">
              <a:buFont typeface="Wingdings" pitchFamily="2" charset="2"/>
              <a:buChar char="Ø"/>
            </a:pPr>
            <a:r>
              <a:rPr lang="ja-JP" altLang="en-US" dirty="0" smtClean="0"/>
              <a:t>自身が選択した行動に対して他エージェントが選択した行動</a:t>
            </a:r>
            <a:r>
              <a:rPr lang="ja-JP" altLang="en-US" dirty="0" smtClean="0"/>
              <a:t>の</a:t>
            </a:r>
            <a:r>
              <a:rPr lang="ja-JP" altLang="en-US" dirty="0"/>
              <a:t>重</a:t>
            </a:r>
            <a:r>
              <a:rPr lang="ja-JP" altLang="en-US" dirty="0" smtClean="0"/>
              <a:t>みを高くする．</a:t>
            </a:r>
            <a:endParaRPr lang="en-US" altLang="ja-JP" dirty="0" smtClean="0"/>
          </a:p>
          <a:p>
            <a:pPr lvl="1">
              <a:buFont typeface="Wingdings" pitchFamily="2" charset="2"/>
              <a:buChar char="Ø"/>
            </a:pPr>
            <a:r>
              <a:rPr lang="ja-JP" altLang="en-US" dirty="0" smtClean="0"/>
              <a:t>自身が選択した行動に対して他エージェントが選択しなかった行動</a:t>
            </a:r>
            <a:r>
              <a:rPr lang="ja-JP" altLang="en-US" dirty="0" smtClean="0"/>
              <a:t>の重みは</a:t>
            </a:r>
            <a:r>
              <a:rPr lang="ja-JP" altLang="en-US" dirty="0" smtClean="0"/>
              <a:t>低くする．</a:t>
            </a:r>
            <a:endParaRPr lang="en-US" altLang="ja-JP" dirty="0" smtClean="0"/>
          </a:p>
          <a:p>
            <a:pPr lvl="1">
              <a:buFont typeface="Wingdings" pitchFamily="2" charset="2"/>
              <a:buChar char="Ø"/>
            </a:pPr>
            <a:endParaRPr lang="en-US" altLang="ja-JP" dirty="0" smtClean="0"/>
          </a:p>
          <a:p>
            <a:pPr lvl="1">
              <a:buFont typeface="Wingdings" pitchFamily="2" charset="2"/>
              <a:buChar char="Ø"/>
            </a:pPr>
            <a:endParaRPr lang="en-US" altLang="ja-JP"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提案手法：エージェントの行動選択手法</a:t>
            </a:r>
            <a:endParaRPr kumimoji="1" lang="ja-JP" altLang="en-US" sz="4000" dirty="0"/>
          </a:p>
        </p:txBody>
      </p:sp>
      <p:sp>
        <p:nvSpPr>
          <p:cNvPr id="3" name="コンテンツ プレースホルダ 2"/>
          <p:cNvSpPr>
            <a:spLocks noGrp="1"/>
          </p:cNvSpPr>
          <p:nvPr>
            <p:ph idx="1"/>
          </p:nvPr>
        </p:nvSpPr>
        <p:spPr/>
        <p:txBody>
          <a:bodyPr/>
          <a:lstStyle/>
          <a:p>
            <a:r>
              <a:rPr lang="ja-JP" altLang="en-US" dirty="0" smtClean="0"/>
              <a:t>ステップ</a:t>
            </a:r>
            <a:r>
              <a:rPr lang="en-US" altLang="ja-JP" dirty="0" smtClean="0"/>
              <a:t>0</a:t>
            </a:r>
            <a:r>
              <a:rPr lang="ja-JP" altLang="en-US" dirty="0" smtClean="0"/>
              <a:t>において各エージェント</a:t>
            </a:r>
            <a:r>
              <a:rPr lang="ja-JP" altLang="en-US" dirty="0" smtClean="0"/>
              <a:t>は</a:t>
            </a:r>
            <a:r>
              <a:rPr lang="en-US" altLang="ja-JP" dirty="0" smtClean="0"/>
              <a:t>ε-greedy</a:t>
            </a:r>
            <a:r>
              <a:rPr lang="ja-JP" altLang="en-US" dirty="0" smtClean="0"/>
              <a:t>法を用いて探索行動</a:t>
            </a:r>
            <a:r>
              <a:rPr lang="ja-JP" altLang="en-US" dirty="0" smtClean="0"/>
              <a:t>と</a:t>
            </a:r>
            <a:r>
              <a:rPr lang="ja-JP" altLang="en-US" dirty="0" smtClean="0"/>
              <a:t>行動評価値の高い</a:t>
            </a:r>
            <a:r>
              <a:rPr lang="ja-JP" altLang="en-US" dirty="0" smtClean="0"/>
              <a:t>行動</a:t>
            </a:r>
            <a:r>
              <a:rPr lang="ja-JP" altLang="en-US" dirty="0" smtClean="0"/>
              <a:t>どちらをとるか決める</a:t>
            </a:r>
            <a:r>
              <a:rPr lang="ja-JP" altLang="en-US" dirty="0" smtClean="0"/>
              <a:t>．</a:t>
            </a:r>
            <a:endParaRPr kumimoji="1" lang="en-US" altLang="ja-JP" dirty="0" smtClean="0"/>
          </a:p>
          <a:p>
            <a:pPr lvl="1">
              <a:buFont typeface="Wingdings" panose="05000000000000000000" pitchFamily="2" charset="2"/>
              <a:buChar char="Ø"/>
            </a:pPr>
            <a:r>
              <a:rPr lang="ja-JP" altLang="en-US" dirty="0" smtClean="0"/>
              <a:t>探索行動をとった場合はステップ</a:t>
            </a:r>
            <a:r>
              <a:rPr lang="en-US" altLang="ja-JP" dirty="0" smtClean="0"/>
              <a:t>1</a:t>
            </a:r>
            <a:r>
              <a:rPr lang="ja-JP" altLang="en-US" dirty="0" smtClean="0"/>
              <a:t>で選んだ行動をステップｎまでとり続ける．</a:t>
            </a:r>
            <a:endParaRPr kumimoji="1" lang="en-US" altLang="ja-JP" dirty="0" smtClean="0"/>
          </a:p>
        </p:txBody>
      </p:sp>
      <p:grpSp>
        <p:nvGrpSpPr>
          <p:cNvPr id="4" name="グループ化 3"/>
          <p:cNvGrpSpPr/>
          <p:nvPr/>
        </p:nvGrpSpPr>
        <p:grpSpPr>
          <a:xfrm>
            <a:off x="2674182" y="4308949"/>
            <a:ext cx="6362160" cy="1944216"/>
            <a:chOff x="755576" y="1052736"/>
            <a:chExt cx="6120680" cy="1944216"/>
          </a:xfrm>
        </p:grpSpPr>
        <p:sp>
          <p:nvSpPr>
            <p:cNvPr id="5" name="正方形/長方形 4"/>
            <p:cNvSpPr/>
            <p:nvPr/>
          </p:nvSpPr>
          <p:spPr>
            <a:xfrm>
              <a:off x="2801558" y="1052736"/>
              <a:ext cx="2005473" cy="461665"/>
            </a:xfrm>
            <a:prstGeom prst="rect">
              <a:avLst/>
            </a:prstGeom>
            <a:noFill/>
            <a:ln>
              <a:noFill/>
            </a:ln>
          </p:spPr>
          <p:txBody>
            <a:bodyPr wrap="none" lIns="91440" tIns="45720" rIns="91440" bIns="45720">
              <a:spAutoFit/>
            </a:bodyPr>
            <a:lstStyle/>
            <a:p>
              <a:pPr algn="ctr"/>
              <a:r>
                <a:rPr lang="ja-JP" altLang="en-US" sz="2400" dirty="0" smtClean="0">
                  <a:ln w="12700">
                    <a:solidFill>
                      <a:schemeClr val="tx1"/>
                    </a:solidFill>
                    <a:prstDash val="solid"/>
                  </a:ln>
                </a:rPr>
                <a:t>エージェント</a:t>
              </a:r>
              <a:endParaRPr lang="ja-JP" altLang="en-US" sz="2400" cap="none" spc="0" dirty="0">
                <a:ln w="12700">
                  <a:solidFill>
                    <a:schemeClr val="tx1"/>
                  </a:solidFill>
                  <a:prstDash val="solid"/>
                </a:ln>
              </a:endParaRPr>
            </a:p>
          </p:txBody>
        </p:sp>
        <p:cxnSp>
          <p:nvCxnSpPr>
            <p:cNvPr id="6" name="図形 5"/>
            <p:cNvCxnSpPr>
              <a:stCxn id="5" idx="1"/>
            </p:cNvCxnSpPr>
            <p:nvPr/>
          </p:nvCxnSpPr>
          <p:spPr>
            <a:xfrm rot="10800000" flipV="1">
              <a:off x="2051722" y="1283569"/>
              <a:ext cx="749836" cy="1713382"/>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図形 6"/>
            <p:cNvCxnSpPr>
              <a:stCxn id="5" idx="3"/>
            </p:cNvCxnSpPr>
            <p:nvPr/>
          </p:nvCxnSpPr>
          <p:spPr>
            <a:xfrm>
              <a:off x="4807032" y="1283569"/>
              <a:ext cx="665067" cy="1713383"/>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2051720" y="2996952"/>
              <a:ext cx="34203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2051720" y="1484784"/>
              <a:ext cx="3420380" cy="15121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a:stCxn id="9" idx="1"/>
              <a:endCxn id="9" idx="3"/>
            </p:cNvCxnSpPr>
            <p:nvPr/>
          </p:nvCxnSpPr>
          <p:spPr>
            <a:xfrm>
              <a:off x="2051720" y="2240868"/>
              <a:ext cx="342038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2721594" y="1671662"/>
              <a:ext cx="1585649" cy="461665"/>
            </a:xfrm>
            <a:prstGeom prst="rect">
              <a:avLst/>
            </a:prstGeom>
            <a:noFill/>
            <a:ln>
              <a:noFill/>
            </a:ln>
          </p:spPr>
          <p:txBody>
            <a:bodyPr wrap="none" lIns="91440" tIns="45720" rIns="91440" bIns="45720">
              <a:spAutoFit/>
            </a:bodyPr>
            <a:lstStyle/>
            <a:p>
              <a:pPr algn="ctr"/>
              <a:r>
                <a:rPr lang="en-US" altLang="ja-JP" sz="2400" dirty="0" smtClean="0">
                  <a:ln w="12700">
                    <a:solidFill>
                      <a:schemeClr val="tx1"/>
                    </a:solidFill>
                    <a:prstDash val="solid"/>
                  </a:ln>
                </a:rPr>
                <a:t>ε</a:t>
              </a:r>
              <a:r>
                <a:rPr lang="ja-JP" altLang="en-US" sz="2400" dirty="0" smtClean="0">
                  <a:ln w="12700">
                    <a:solidFill>
                      <a:schemeClr val="tx1"/>
                    </a:solidFill>
                    <a:prstDash val="solid"/>
                  </a:ln>
                </a:rPr>
                <a:t>：</a:t>
              </a:r>
              <a:r>
                <a:rPr lang="ja-JP" altLang="en-US" sz="2000" dirty="0" smtClean="0">
                  <a:ln w="12700">
                    <a:solidFill>
                      <a:schemeClr val="tx1"/>
                    </a:solidFill>
                    <a:prstDash val="solid"/>
                  </a:ln>
                </a:rPr>
                <a:t>探索行動</a:t>
              </a:r>
              <a:endParaRPr lang="ja-JP" altLang="en-US" sz="2000" cap="none" spc="0" dirty="0">
                <a:ln w="12700">
                  <a:solidFill>
                    <a:schemeClr val="tx1"/>
                  </a:solidFill>
                  <a:prstDash val="solid"/>
                </a:ln>
              </a:endParaRPr>
            </a:p>
          </p:txBody>
        </p:sp>
        <p:sp>
          <p:nvSpPr>
            <p:cNvPr id="12" name="正方形/長方形 11"/>
            <p:cNvSpPr/>
            <p:nvPr/>
          </p:nvSpPr>
          <p:spPr>
            <a:xfrm>
              <a:off x="2094533" y="2354844"/>
              <a:ext cx="3328290" cy="461665"/>
            </a:xfrm>
            <a:prstGeom prst="rect">
              <a:avLst/>
            </a:prstGeom>
            <a:noFill/>
            <a:ln>
              <a:noFill/>
            </a:ln>
          </p:spPr>
          <p:txBody>
            <a:bodyPr wrap="none" lIns="91440" tIns="45720" rIns="91440" bIns="45720">
              <a:spAutoFit/>
            </a:bodyPr>
            <a:lstStyle/>
            <a:p>
              <a:pPr algn="ctr"/>
              <a:r>
                <a:rPr lang="en-US" altLang="ja-JP" sz="2400" dirty="0" smtClean="0">
                  <a:ln w="12700">
                    <a:solidFill>
                      <a:schemeClr val="tx1"/>
                    </a:solidFill>
                    <a:prstDash val="solid"/>
                  </a:ln>
                </a:rPr>
                <a:t>1-ε</a:t>
              </a:r>
              <a:r>
                <a:rPr lang="ja-JP" altLang="en-US" sz="2400" dirty="0" smtClean="0">
                  <a:ln w="12700">
                    <a:solidFill>
                      <a:schemeClr val="tx1"/>
                    </a:solidFill>
                    <a:prstDash val="solid"/>
                  </a:ln>
                </a:rPr>
                <a:t>：</a:t>
              </a:r>
              <a:r>
                <a:rPr lang="ja-JP" altLang="en-US" sz="2000" dirty="0" smtClean="0">
                  <a:ln w="12700">
                    <a:solidFill>
                      <a:schemeClr val="tx1"/>
                    </a:solidFill>
                    <a:prstDash val="solid"/>
                  </a:ln>
                </a:rPr>
                <a:t>行動評価値の高い行動</a:t>
              </a:r>
              <a:endParaRPr lang="ja-JP" altLang="en-US" sz="2000" cap="none" spc="0" dirty="0">
                <a:ln w="12700">
                  <a:solidFill>
                    <a:schemeClr val="tx1"/>
                  </a:solidFill>
                  <a:prstDash val="solid"/>
                </a:ln>
              </a:endParaRPr>
            </a:p>
          </p:txBody>
        </p:sp>
        <p:cxnSp>
          <p:nvCxnSpPr>
            <p:cNvPr id="13" name="直線矢印コネクタ 12"/>
            <p:cNvCxnSpPr>
              <a:endCxn id="9" idx="1"/>
            </p:cNvCxnSpPr>
            <p:nvPr/>
          </p:nvCxnSpPr>
          <p:spPr>
            <a:xfrm>
              <a:off x="755576" y="2240868"/>
              <a:ext cx="1296144"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9" idx="3"/>
            </p:cNvCxnSpPr>
            <p:nvPr/>
          </p:nvCxnSpPr>
          <p:spPr>
            <a:xfrm>
              <a:off x="5472100" y="2240868"/>
              <a:ext cx="1404156"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763281" y="2240868"/>
              <a:ext cx="1195181" cy="400110"/>
            </a:xfrm>
            <a:prstGeom prst="rect">
              <a:avLst/>
            </a:prstGeom>
            <a:noFill/>
            <a:ln>
              <a:noFill/>
            </a:ln>
          </p:spPr>
          <p:txBody>
            <a:bodyPr wrap="none" lIns="91440" tIns="45720" rIns="91440" bIns="45720">
              <a:spAutoFit/>
            </a:bodyPr>
            <a:lstStyle/>
            <a:p>
              <a:pPr algn="ctr"/>
              <a:r>
                <a:rPr lang="ja-JP" altLang="en-US" sz="2000" cap="none" spc="0" dirty="0" smtClean="0">
                  <a:ln w="12700">
                    <a:solidFill>
                      <a:schemeClr val="tx1"/>
                    </a:solidFill>
                    <a:prstDash val="solid"/>
                  </a:ln>
                </a:rPr>
                <a:t>環境状態</a:t>
              </a:r>
              <a:endParaRPr lang="ja-JP" altLang="en-US" sz="2000" cap="none" spc="0" dirty="0">
                <a:ln w="12700">
                  <a:solidFill>
                    <a:schemeClr val="tx1"/>
                  </a:solidFill>
                  <a:prstDash val="solid"/>
                </a:ln>
              </a:endParaRPr>
            </a:p>
          </p:txBody>
        </p:sp>
        <p:sp>
          <p:nvSpPr>
            <p:cNvPr id="16" name="正方形/長方形 15"/>
            <p:cNvSpPr/>
            <p:nvPr/>
          </p:nvSpPr>
          <p:spPr>
            <a:xfrm>
              <a:off x="5769025" y="2240868"/>
              <a:ext cx="688749" cy="400110"/>
            </a:xfrm>
            <a:prstGeom prst="rect">
              <a:avLst/>
            </a:prstGeom>
            <a:noFill/>
            <a:ln>
              <a:noFill/>
            </a:ln>
          </p:spPr>
          <p:txBody>
            <a:bodyPr wrap="none" lIns="91440" tIns="45720" rIns="91440" bIns="45720">
              <a:spAutoFit/>
            </a:bodyPr>
            <a:lstStyle/>
            <a:p>
              <a:pPr algn="ctr"/>
              <a:r>
                <a:rPr lang="ja-JP" altLang="en-US" sz="2000" dirty="0" smtClean="0">
                  <a:ln w="12700">
                    <a:solidFill>
                      <a:schemeClr val="tx1"/>
                    </a:solidFill>
                    <a:prstDash val="solid"/>
                  </a:ln>
                </a:rPr>
                <a:t>行動</a:t>
              </a:r>
              <a:endParaRPr lang="ja-JP" altLang="en-US" sz="2000" cap="none" spc="0" dirty="0">
                <a:ln w="12700">
                  <a:solidFill>
                    <a:schemeClr val="tx1"/>
                  </a:solidFill>
                  <a:prstDash val="solid"/>
                </a:ln>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提案</a:t>
            </a:r>
            <a:r>
              <a:rPr lang="ja-JP" altLang="en-US" sz="3600" dirty="0" smtClean="0"/>
              <a:t>手法：エージェントの認識する環境状態</a:t>
            </a:r>
            <a:endParaRPr kumimoji="1" lang="ja-JP" altLang="en-US" sz="3600" dirty="0"/>
          </a:p>
        </p:txBody>
      </p:sp>
      <p:sp>
        <p:nvSpPr>
          <p:cNvPr id="3" name="コンテンツ プレースホルダー 2"/>
          <p:cNvSpPr>
            <a:spLocks noGrp="1"/>
          </p:cNvSpPr>
          <p:nvPr>
            <p:ph idx="1"/>
          </p:nvPr>
        </p:nvSpPr>
        <p:spPr/>
        <p:txBody>
          <a:bodyPr>
            <a:normAutofit/>
          </a:bodyPr>
          <a:lstStyle/>
          <a:p>
            <a:r>
              <a:rPr lang="ja-JP" altLang="en-US" dirty="0" smtClean="0"/>
              <a:t>エージェントの認識する環境状態</a:t>
            </a:r>
            <a:endParaRPr lang="en-US" altLang="ja-JP" dirty="0" smtClean="0"/>
          </a:p>
          <a:p>
            <a:pPr lvl="1">
              <a:buFont typeface="Wingdings" pitchFamily="2" charset="2"/>
              <a:buChar char="Ø"/>
            </a:pPr>
            <a:r>
              <a:rPr lang="ja-JP" altLang="en-US" dirty="0" smtClean="0"/>
              <a:t>ロボットが観測する環境情報</a:t>
            </a:r>
            <a:endParaRPr lang="en-US" altLang="ja-JP" dirty="0" smtClean="0"/>
          </a:p>
          <a:p>
            <a:pPr lvl="1">
              <a:buFont typeface="Wingdings" pitchFamily="2" charset="2"/>
              <a:buChar char="Ø"/>
            </a:pPr>
            <a:r>
              <a:rPr lang="ja-JP" altLang="en-US" dirty="0" smtClean="0"/>
              <a:t>他エージェントの選択した行動</a:t>
            </a:r>
            <a:endParaRPr lang="en-US" altLang="ja-JP" dirty="0" smtClean="0"/>
          </a:p>
          <a:p>
            <a:pPr lvl="1">
              <a:buFont typeface="Wingdings" pitchFamily="2" charset="2"/>
              <a:buChar char="Ø"/>
            </a:pPr>
            <a:endParaRPr lang="en-US" altLang="ja-JP" dirty="0" smtClean="0"/>
          </a:p>
          <a:p>
            <a:endParaRPr lang="en-US" altLang="ja-JP" dirty="0" smtClean="0"/>
          </a:p>
          <a:p>
            <a:endParaRPr lang="ja-JP" altLang="en-US" dirty="0"/>
          </a:p>
        </p:txBody>
      </p:sp>
    </p:spTree>
    <p:extLst>
      <p:ext uri="{BB962C8B-B14F-4D97-AF65-F5344CB8AC3E}">
        <p14:creationId xmlns:p14="http://schemas.microsoft.com/office/powerpoint/2010/main" val="221395258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現在の進行状況</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現在，</a:t>
            </a:r>
            <a:r>
              <a:rPr lang="ja-JP" altLang="en-US" dirty="0" smtClean="0"/>
              <a:t>協調を行う部分以外の実装</a:t>
            </a:r>
            <a:r>
              <a:rPr lang="ja-JP" altLang="en-US" dirty="0"/>
              <a:t>まで行った</a:t>
            </a:r>
            <a:r>
              <a:rPr lang="ja-JP" altLang="en-US" sz="2800" dirty="0"/>
              <a:t>．</a:t>
            </a:r>
            <a:endParaRPr lang="en-US" altLang="ja-JP" sz="2800" dirty="0"/>
          </a:p>
          <a:p>
            <a:pPr>
              <a:buNone/>
            </a:pPr>
            <a:endParaRPr lang="en-US" altLang="ja-JP" sz="2800" dirty="0"/>
          </a:p>
          <a:p>
            <a:pPr>
              <a:buFont typeface="Wingdings" pitchFamily="2" charset="2"/>
              <a:buChar char="l"/>
            </a:pPr>
            <a:endParaRPr lang="en-US" altLang="ja-JP" sz="2800" dirty="0"/>
          </a:p>
          <a:p>
            <a:pPr>
              <a:buFont typeface="Wingdings" pitchFamily="2" charset="2"/>
              <a:buChar char="l"/>
            </a:pPr>
            <a:endParaRPr lang="en-US" altLang="ja-JP" sz="2800" dirty="0"/>
          </a:p>
          <a:p>
            <a:pPr>
              <a:buFont typeface="Wingdings" pitchFamily="2" charset="2"/>
              <a:buChar char="l"/>
            </a:pPr>
            <a:endParaRPr lang="en-US" altLang="ja-JP" sz="2800" dirty="0"/>
          </a:p>
          <a:p>
            <a:pPr>
              <a:buFont typeface="Wingdings" pitchFamily="2" charset="2"/>
              <a:buChar char="l"/>
            </a:pPr>
            <a:endParaRPr lang="en-US" altLang="ja-JP" sz="2800" dirty="0"/>
          </a:p>
          <a:p>
            <a:pPr marL="0" indent="0">
              <a:buNone/>
            </a:pPr>
            <a:endParaRPr lang="ja-JP" altLang="en-US" sz="2800" dirty="0"/>
          </a:p>
        </p:txBody>
      </p:sp>
      <p:sp>
        <p:nvSpPr>
          <p:cNvPr id="49" name="正方形/長方形 48"/>
          <p:cNvSpPr>
            <a:spLocks noChangeAspect="1"/>
          </p:cNvSpPr>
          <p:nvPr/>
        </p:nvSpPr>
        <p:spPr>
          <a:xfrm>
            <a:off x="2853777" y="2093642"/>
            <a:ext cx="1620958" cy="523220"/>
          </a:xfrm>
          <a:prstGeom prst="rect">
            <a:avLst/>
          </a:prstGeom>
          <a:noFill/>
          <a:ln>
            <a:noFill/>
          </a:ln>
        </p:spPr>
        <p:txBody>
          <a:bodyPr wrap="none" lIns="91440" tIns="45720" rIns="91440" bIns="45720">
            <a:spAutoFit/>
          </a:bodyPr>
          <a:lstStyle/>
          <a:p>
            <a:pPr algn="ctr"/>
            <a:r>
              <a:rPr lang="ja-JP" altLang="en-US" sz="2800" b="1" cap="none" spc="0" dirty="0" smtClean="0">
                <a:ln w="12700">
                  <a:solidFill>
                    <a:schemeClr val="tx1"/>
                  </a:solidFill>
                  <a:prstDash val="solid"/>
                </a:ln>
              </a:rPr>
              <a:t>ロボット</a:t>
            </a:r>
            <a:endParaRPr lang="ja-JP" altLang="en-US" sz="2800" b="1" cap="none" spc="0" dirty="0">
              <a:ln w="12700">
                <a:solidFill>
                  <a:schemeClr val="tx1"/>
                </a:solidFill>
                <a:prstDash val="solid"/>
              </a:ln>
            </a:endParaRPr>
          </a:p>
        </p:txBody>
      </p:sp>
      <p:sp>
        <p:nvSpPr>
          <p:cNvPr id="50" name="正方形/長方形 49"/>
          <p:cNvSpPr>
            <a:spLocks noChangeAspect="1"/>
          </p:cNvSpPr>
          <p:nvPr/>
        </p:nvSpPr>
        <p:spPr>
          <a:xfrm>
            <a:off x="4908958" y="6330287"/>
            <a:ext cx="1130573" cy="497468"/>
          </a:xfrm>
          <a:prstGeom prst="rect">
            <a:avLst/>
          </a:prstGeom>
          <a:noFill/>
          <a:ln>
            <a:solidFill>
              <a:schemeClr val="tx1"/>
            </a:solidFill>
          </a:ln>
        </p:spPr>
        <p:txBody>
          <a:bodyPr wrap="square" lIns="91440" tIns="45720" rIns="91440" bIns="45720">
            <a:spAutoFit/>
          </a:bodyPr>
          <a:lstStyle/>
          <a:p>
            <a:pPr algn="ctr"/>
            <a:r>
              <a:rPr lang="ja-JP" altLang="en-US" sz="2800" dirty="0" smtClean="0">
                <a:ln w="12700">
                  <a:solidFill>
                    <a:schemeClr val="tx1"/>
                  </a:solidFill>
                  <a:prstDash val="solid"/>
                </a:ln>
              </a:rPr>
              <a:t>環境</a:t>
            </a:r>
            <a:endParaRPr lang="ja-JP" altLang="en-US" sz="2800" cap="none" spc="0" dirty="0">
              <a:ln w="12700">
                <a:solidFill>
                  <a:schemeClr val="tx1"/>
                </a:solidFill>
                <a:prstDash val="solid"/>
              </a:ln>
            </a:endParaRPr>
          </a:p>
        </p:txBody>
      </p:sp>
      <p:cxnSp>
        <p:nvCxnSpPr>
          <p:cNvPr id="51" name="直線矢印コネクタ 50"/>
          <p:cNvCxnSpPr>
            <a:cxnSpLocks noChangeAspect="1"/>
          </p:cNvCxnSpPr>
          <p:nvPr/>
        </p:nvCxnSpPr>
        <p:spPr>
          <a:xfrm>
            <a:off x="5147377" y="5991245"/>
            <a:ext cx="5153" cy="35833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cxnSpLocks noChangeAspect="1"/>
          </p:cNvCxnSpPr>
          <p:nvPr/>
        </p:nvCxnSpPr>
        <p:spPr>
          <a:xfrm>
            <a:off x="5954986" y="5963914"/>
            <a:ext cx="0" cy="39256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a:cxnSpLocks noChangeAspect="1"/>
            <a:stCxn id="50" idx="3"/>
          </p:cNvCxnSpPr>
          <p:nvPr/>
        </p:nvCxnSpPr>
        <p:spPr>
          <a:xfrm flipV="1">
            <a:off x="6039531" y="6569910"/>
            <a:ext cx="3867288" cy="911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コンテンツ プレースホルダ 7"/>
          <p:cNvSpPr txBox="1">
            <a:spLocks noChangeAspect="1"/>
          </p:cNvSpPr>
          <p:nvPr/>
        </p:nvSpPr>
        <p:spPr>
          <a:xfrm>
            <a:off x="6037674" y="6488668"/>
            <a:ext cx="1800494" cy="369332"/>
          </a:xfrm>
          <a:prstGeom prst="rect">
            <a:avLst/>
          </a:prstGeom>
          <a:noFill/>
          <a:ln w="12700">
            <a:noFill/>
          </a:ln>
          <a:effectLst>
            <a:outerShdw blurRad="50800" dist="50800" dir="5400000" algn="ctr" rotWithShape="0">
              <a:schemeClr val="bg1"/>
            </a:outerShdw>
          </a:effectLst>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dirty="0" smtClean="0">
                <a:ln w="12700">
                  <a:solidFill>
                    <a:schemeClr val="tx1"/>
                  </a:solidFill>
                  <a:prstDash val="solid"/>
                </a:ln>
              </a:rPr>
              <a:t>環境</a:t>
            </a:r>
            <a:r>
              <a:rPr lang="ja-JP" altLang="en-US" noProof="0" dirty="0" smtClean="0">
                <a:ln w="12700">
                  <a:solidFill>
                    <a:schemeClr val="tx1"/>
                  </a:solidFill>
                  <a:prstDash val="solid"/>
                </a:ln>
              </a:rPr>
              <a:t>状態，報酬</a:t>
            </a:r>
            <a:endParaRPr lang="en-US" altLang="ja-JP" noProof="0" dirty="0" smtClean="0">
              <a:ln w="12700">
                <a:solidFill>
                  <a:schemeClr val="tx1"/>
                </a:solidFill>
                <a:prstDash val="solid"/>
              </a:ln>
            </a:endParaRPr>
          </a:p>
        </p:txBody>
      </p:sp>
      <p:cxnSp>
        <p:nvCxnSpPr>
          <p:cNvPr id="55" name="直線コネクタ 54"/>
          <p:cNvCxnSpPr>
            <a:cxnSpLocks noChangeAspect="1"/>
            <a:stCxn id="49" idx="1"/>
          </p:cNvCxnSpPr>
          <p:nvPr/>
        </p:nvCxnSpPr>
        <p:spPr>
          <a:xfrm flipH="1" flipV="1">
            <a:off x="1853514" y="2335566"/>
            <a:ext cx="1000263" cy="196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a:cxnSpLocks noChangeAspect="1"/>
            <a:stCxn id="49" idx="3"/>
          </p:cNvCxnSpPr>
          <p:nvPr/>
        </p:nvCxnSpPr>
        <p:spPr>
          <a:xfrm flipV="1">
            <a:off x="4474735" y="2335329"/>
            <a:ext cx="5205918" cy="1992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a:cxnSpLocks noChangeAspect="1"/>
          </p:cNvCxnSpPr>
          <p:nvPr/>
        </p:nvCxnSpPr>
        <p:spPr>
          <a:xfrm>
            <a:off x="1841541" y="2335329"/>
            <a:ext cx="0" cy="31151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a:cxnSpLocks noChangeAspect="1"/>
          </p:cNvCxnSpPr>
          <p:nvPr/>
        </p:nvCxnSpPr>
        <p:spPr>
          <a:xfrm>
            <a:off x="1841541" y="5450435"/>
            <a:ext cx="78391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a:cxnSpLocks noChangeAspect="1"/>
          </p:cNvCxnSpPr>
          <p:nvPr/>
        </p:nvCxnSpPr>
        <p:spPr>
          <a:xfrm>
            <a:off x="9680653" y="2335329"/>
            <a:ext cx="0" cy="31151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9919109" y="1930582"/>
            <a:ext cx="1" cy="4636667"/>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フローチャート: 結合子 68"/>
          <p:cNvSpPr>
            <a:spLocks noChangeAspect="1"/>
          </p:cNvSpPr>
          <p:nvPr/>
        </p:nvSpPr>
        <p:spPr>
          <a:xfrm>
            <a:off x="5470125" y="2540720"/>
            <a:ext cx="102684" cy="102684"/>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コンテンツ プレースホルダ 8"/>
          <p:cNvSpPr txBox="1">
            <a:spLocks/>
          </p:cNvSpPr>
          <p:nvPr/>
        </p:nvSpPr>
        <p:spPr>
          <a:xfrm>
            <a:off x="2091290" y="2802832"/>
            <a:ext cx="1877437" cy="430887"/>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200"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エージェント</a:t>
            </a:r>
            <a:endParaRPr kumimoji="1" lang="ja-JP" altLang="en-US" sz="2200"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63" name="正方形/長方形 62"/>
          <p:cNvSpPr/>
          <p:nvPr/>
        </p:nvSpPr>
        <p:spPr>
          <a:xfrm>
            <a:off x="2878999" y="3474667"/>
            <a:ext cx="1053463" cy="438942"/>
          </a:xfrm>
          <a:prstGeom prst="rect">
            <a:avLst/>
          </a:prstGeom>
          <a:noFill/>
          <a:ln>
            <a:solidFill>
              <a:schemeClr val="tx1"/>
            </a:solidFill>
          </a:ln>
        </p:spPr>
        <p:txBody>
          <a:bodyPr wrap="none" lIns="91440" tIns="45720" rIns="91440" bIns="45720">
            <a:spAutoFit/>
          </a:bodyPr>
          <a:lstStyle/>
          <a:p>
            <a:pPr algn="ctr"/>
            <a:r>
              <a:rPr lang="ja-JP" altLang="en-US" sz="2400" dirty="0" smtClean="0">
                <a:ln w="12700">
                  <a:solidFill>
                    <a:schemeClr val="tx1"/>
                  </a:solidFill>
                  <a:prstDash val="solid"/>
                </a:ln>
              </a:rPr>
              <a:t>学習部</a:t>
            </a:r>
            <a:endParaRPr lang="ja-JP" altLang="en-US" sz="2400" cap="none" spc="0" dirty="0">
              <a:ln w="12700">
                <a:solidFill>
                  <a:schemeClr val="tx1"/>
                </a:solidFill>
                <a:prstDash val="solid"/>
              </a:ln>
            </a:endParaRPr>
          </a:p>
        </p:txBody>
      </p:sp>
      <p:cxnSp>
        <p:nvCxnSpPr>
          <p:cNvPr id="64" name="直線矢印コネクタ 63"/>
          <p:cNvCxnSpPr>
            <a:stCxn id="63" idx="2"/>
          </p:cNvCxnSpPr>
          <p:nvPr/>
        </p:nvCxnSpPr>
        <p:spPr>
          <a:xfrm>
            <a:off x="3405731" y="3913610"/>
            <a:ext cx="6373" cy="544199"/>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V="1">
            <a:off x="2064648" y="5196486"/>
            <a:ext cx="3616860" cy="132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カギ線コネクタ 39"/>
          <p:cNvCxnSpPr>
            <a:stCxn id="62" idx="1"/>
          </p:cNvCxnSpPr>
          <p:nvPr/>
        </p:nvCxnSpPr>
        <p:spPr>
          <a:xfrm rot="10800000" flipV="1">
            <a:off x="2062890" y="3018276"/>
            <a:ext cx="28400" cy="2187118"/>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カギ線コネクタ 40"/>
          <p:cNvCxnSpPr>
            <a:stCxn id="62" idx="3"/>
          </p:cNvCxnSpPr>
          <p:nvPr/>
        </p:nvCxnSpPr>
        <p:spPr>
          <a:xfrm>
            <a:off x="3968727" y="3018276"/>
            <a:ext cx="1712781" cy="2178209"/>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コンテンツ プレースホルダ 8"/>
          <p:cNvSpPr txBox="1">
            <a:spLocks/>
          </p:cNvSpPr>
          <p:nvPr/>
        </p:nvSpPr>
        <p:spPr>
          <a:xfrm>
            <a:off x="2791211" y="5628880"/>
            <a:ext cx="614519" cy="3511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69" name="コンテンツ プレースホルダ 8"/>
          <p:cNvSpPr txBox="1">
            <a:spLocks/>
          </p:cNvSpPr>
          <p:nvPr/>
        </p:nvSpPr>
        <p:spPr>
          <a:xfrm>
            <a:off x="7201675" y="5665072"/>
            <a:ext cx="614519" cy="3511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70" name="コンテンツ プレースホルダ 8"/>
          <p:cNvSpPr txBox="1">
            <a:spLocks/>
          </p:cNvSpPr>
          <p:nvPr/>
        </p:nvSpPr>
        <p:spPr>
          <a:xfrm>
            <a:off x="3322047" y="3894536"/>
            <a:ext cx="2492990" cy="369332"/>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dirty="0" smtClean="0">
                <a:ln w="12700">
                  <a:solidFill>
                    <a:schemeClr val="tx1"/>
                  </a:solidFill>
                  <a:prstDash val="solid"/>
                </a:ln>
              </a:rPr>
              <a:t>環境状態，行動</a:t>
            </a:r>
            <a:r>
              <a:rPr lang="ja-JP" altLang="en-US" dirty="0">
                <a:ln w="12700">
                  <a:solidFill>
                    <a:schemeClr val="tx1"/>
                  </a:solidFill>
                  <a:prstDash val="solid"/>
                </a:ln>
              </a:rPr>
              <a:t>評価</a:t>
            </a:r>
            <a:r>
              <a:rPr lang="ja-JP" altLang="en-US" dirty="0" smtClean="0">
                <a:ln w="12700">
                  <a:solidFill>
                    <a:schemeClr val="tx1"/>
                  </a:solidFill>
                  <a:prstDash val="solid"/>
                </a:ln>
              </a:rPr>
              <a:t>値</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71" name="コンテンツ プレースホルダ 8"/>
          <p:cNvSpPr txBox="1">
            <a:spLocks/>
          </p:cNvSpPr>
          <p:nvPr/>
        </p:nvSpPr>
        <p:spPr>
          <a:xfrm>
            <a:off x="5911893" y="2793922"/>
            <a:ext cx="1877437" cy="430887"/>
          </a:xfrm>
          <a:prstGeom prst="rect">
            <a:avLst/>
          </a:prstGeom>
          <a:noFill/>
          <a:ln>
            <a:noFill/>
          </a:ln>
        </p:spPr>
        <p:txBody>
          <a:bodyPr vert="horz" wrap="none" lIns="91440" tIns="45720" rIns="91440" bIns="45720" rtlCol="0">
            <a:sp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buFont typeface="Arial" pitchFamily="34" charset="0"/>
              <a:buNone/>
            </a:pPr>
            <a:r>
              <a:rPr lang="ja-JP" altLang="en-US" sz="2200" dirty="0" smtClean="0">
                <a:ln w="12700">
                  <a:solidFill>
                    <a:schemeClr val="tx1"/>
                  </a:solidFill>
                  <a:prstDash val="solid"/>
                </a:ln>
              </a:rPr>
              <a:t>エージェント</a:t>
            </a:r>
            <a:endParaRPr lang="ja-JP" altLang="en-US" sz="2200" dirty="0">
              <a:ln w="12700">
                <a:solidFill>
                  <a:schemeClr val="tx1"/>
                </a:solidFill>
                <a:prstDash val="solid"/>
              </a:ln>
            </a:endParaRPr>
          </a:p>
        </p:txBody>
      </p:sp>
      <p:sp>
        <p:nvSpPr>
          <p:cNvPr id="72" name="正方形/長方形 71"/>
          <p:cNvSpPr/>
          <p:nvPr/>
        </p:nvSpPr>
        <p:spPr>
          <a:xfrm>
            <a:off x="6699602" y="3465757"/>
            <a:ext cx="1053463" cy="438942"/>
          </a:xfrm>
          <a:prstGeom prst="rect">
            <a:avLst/>
          </a:prstGeom>
          <a:noFill/>
          <a:ln>
            <a:solidFill>
              <a:schemeClr val="tx1"/>
            </a:solidFill>
          </a:ln>
        </p:spPr>
        <p:txBody>
          <a:bodyPr wrap="none" lIns="91440" tIns="45720" rIns="91440" bIns="45720">
            <a:spAutoFit/>
          </a:bodyPr>
          <a:lstStyle/>
          <a:p>
            <a:pPr algn="ctr"/>
            <a:r>
              <a:rPr lang="ja-JP" altLang="en-US" sz="2400" dirty="0" smtClean="0">
                <a:ln w="12700">
                  <a:solidFill>
                    <a:schemeClr val="tx1"/>
                  </a:solidFill>
                  <a:prstDash val="solid"/>
                </a:ln>
              </a:rPr>
              <a:t>学習部</a:t>
            </a:r>
            <a:endParaRPr lang="ja-JP" altLang="en-US" sz="2400" cap="none" spc="0" dirty="0">
              <a:ln w="12700">
                <a:solidFill>
                  <a:schemeClr val="tx1"/>
                </a:solidFill>
                <a:prstDash val="solid"/>
              </a:ln>
            </a:endParaRPr>
          </a:p>
        </p:txBody>
      </p:sp>
      <p:cxnSp>
        <p:nvCxnSpPr>
          <p:cNvPr id="73" name="直線矢印コネクタ 72"/>
          <p:cNvCxnSpPr>
            <a:stCxn id="72" idx="2"/>
          </p:cNvCxnSpPr>
          <p:nvPr/>
        </p:nvCxnSpPr>
        <p:spPr>
          <a:xfrm flipH="1">
            <a:off x="7220297" y="3904700"/>
            <a:ext cx="6037" cy="544199"/>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flipV="1">
            <a:off x="5885251" y="5191515"/>
            <a:ext cx="3556946" cy="93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カギ線コネクタ 64"/>
          <p:cNvCxnSpPr>
            <a:stCxn id="71" idx="1"/>
          </p:cNvCxnSpPr>
          <p:nvPr/>
        </p:nvCxnSpPr>
        <p:spPr>
          <a:xfrm rot="10800000" flipV="1">
            <a:off x="5883493" y="3009365"/>
            <a:ext cx="28400" cy="2187119"/>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カギ線コネクタ 66"/>
          <p:cNvCxnSpPr>
            <a:stCxn id="71" idx="3"/>
          </p:cNvCxnSpPr>
          <p:nvPr/>
        </p:nvCxnSpPr>
        <p:spPr>
          <a:xfrm>
            <a:off x="7789330" y="3009366"/>
            <a:ext cx="1633577" cy="2178516"/>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コンテンツ プレースホルダ 8"/>
          <p:cNvSpPr txBox="1">
            <a:spLocks/>
          </p:cNvSpPr>
          <p:nvPr/>
        </p:nvSpPr>
        <p:spPr>
          <a:xfrm>
            <a:off x="7206251" y="3908927"/>
            <a:ext cx="2297131" cy="351154"/>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dirty="0" smtClean="0">
                <a:ln w="12700">
                  <a:solidFill>
                    <a:schemeClr val="tx1"/>
                  </a:solidFill>
                  <a:prstDash val="solid"/>
                </a:ln>
              </a:rPr>
              <a:t>環境状態，行動評価値</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cxnSp>
        <p:nvCxnSpPr>
          <p:cNvPr id="78" name="直線矢印コネクタ 77"/>
          <p:cNvCxnSpPr/>
          <p:nvPr/>
        </p:nvCxnSpPr>
        <p:spPr>
          <a:xfrm>
            <a:off x="3852416" y="2642900"/>
            <a:ext cx="0" cy="831767"/>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p:nvPr/>
        </p:nvCxnSpPr>
        <p:spPr>
          <a:xfrm>
            <a:off x="7673019" y="2636842"/>
            <a:ext cx="0" cy="857482"/>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3856674" y="2634214"/>
            <a:ext cx="3131706" cy="8685"/>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カギ線コネクタ 89"/>
          <p:cNvCxnSpPr>
            <a:endCxn id="61" idx="0"/>
          </p:cNvCxnSpPr>
          <p:nvPr/>
        </p:nvCxnSpPr>
        <p:spPr>
          <a:xfrm rot="10800000" flipV="1">
            <a:off x="5521468" y="1958777"/>
            <a:ext cx="4398808" cy="581943"/>
          </a:xfrm>
          <a:prstGeom prst="bentConnector2">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flipH="1">
            <a:off x="3433603" y="4896751"/>
            <a:ext cx="7523" cy="1110937"/>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7252354" y="4915011"/>
            <a:ext cx="5613" cy="104873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3453416" y="5991245"/>
            <a:ext cx="1693961"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5949372" y="5963914"/>
            <a:ext cx="130298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6988380" y="2645133"/>
            <a:ext cx="684639"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正方形/長方形 86"/>
          <p:cNvSpPr>
            <a:spLocks noChangeAspect="1"/>
          </p:cNvSpPr>
          <p:nvPr/>
        </p:nvSpPr>
        <p:spPr>
          <a:xfrm>
            <a:off x="2610434" y="4457412"/>
            <a:ext cx="1646339" cy="438942"/>
          </a:xfrm>
          <a:prstGeom prst="rect">
            <a:avLst/>
          </a:prstGeom>
          <a:noFill/>
          <a:ln>
            <a:solidFill>
              <a:schemeClr val="tx1"/>
            </a:solidFill>
          </a:ln>
        </p:spPr>
        <p:txBody>
          <a:bodyPr wrap="none" lIns="91440" tIns="45720" rIns="91440" bIns="45720">
            <a:spAutoFit/>
          </a:bodyPr>
          <a:lstStyle/>
          <a:p>
            <a:pPr algn="ctr"/>
            <a:r>
              <a:rPr lang="ja-JP" altLang="en-US" sz="2400" dirty="0" smtClean="0">
                <a:ln w="12700">
                  <a:solidFill>
                    <a:schemeClr val="tx1"/>
                  </a:solidFill>
                  <a:prstDash val="solid"/>
                </a:ln>
              </a:rPr>
              <a:t>行動選択部</a:t>
            </a:r>
            <a:endParaRPr lang="ja-JP" altLang="en-US" sz="2400" cap="none" spc="0" dirty="0">
              <a:ln w="12700">
                <a:solidFill>
                  <a:schemeClr val="tx1"/>
                </a:solidFill>
                <a:prstDash val="solid"/>
              </a:ln>
            </a:endParaRPr>
          </a:p>
        </p:txBody>
      </p:sp>
      <p:sp>
        <p:nvSpPr>
          <p:cNvPr id="88" name="正方形/長方形 87"/>
          <p:cNvSpPr>
            <a:spLocks noChangeAspect="1"/>
          </p:cNvSpPr>
          <p:nvPr/>
        </p:nvSpPr>
        <p:spPr>
          <a:xfrm>
            <a:off x="6368916" y="4472597"/>
            <a:ext cx="1646339" cy="438942"/>
          </a:xfrm>
          <a:prstGeom prst="rect">
            <a:avLst/>
          </a:prstGeom>
          <a:noFill/>
          <a:ln>
            <a:solidFill>
              <a:schemeClr val="tx1"/>
            </a:solidFill>
          </a:ln>
        </p:spPr>
        <p:txBody>
          <a:bodyPr wrap="none" lIns="91440" tIns="45720" rIns="91440" bIns="45720">
            <a:spAutoFit/>
          </a:bodyPr>
          <a:lstStyle/>
          <a:p>
            <a:pPr algn="ctr"/>
            <a:r>
              <a:rPr lang="ja-JP" altLang="en-US" sz="2400" dirty="0" smtClean="0">
                <a:ln w="12700">
                  <a:solidFill>
                    <a:schemeClr val="tx1"/>
                  </a:solidFill>
                  <a:prstDash val="solid"/>
                </a:ln>
              </a:rPr>
              <a:t>行動選択部</a:t>
            </a:r>
            <a:endParaRPr lang="ja-JP" altLang="en-US" sz="2400" cap="none" spc="0" dirty="0">
              <a:ln w="12700">
                <a:solidFill>
                  <a:schemeClr val="tx1"/>
                </a:solidFill>
                <a:prstDash val="solid"/>
              </a:ln>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今後の課題</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協調部分の</a:t>
            </a:r>
            <a:r>
              <a:rPr lang="ja-JP" altLang="en-US" dirty="0"/>
              <a:t>実装</a:t>
            </a:r>
            <a:endParaRPr lang="en-US" altLang="ja-JP" dirty="0"/>
          </a:p>
          <a:p>
            <a:r>
              <a:rPr lang="ja-JP" altLang="en-US" dirty="0"/>
              <a:t>手法の検証実験</a:t>
            </a:r>
            <a:endParaRPr lang="en-US" altLang="ja-JP" dirty="0"/>
          </a:p>
          <a:p>
            <a:pPr>
              <a:buFont typeface="Wingdings" panose="05000000000000000000" pitchFamily="2" charset="2"/>
              <a:buChar char="l"/>
            </a:pPr>
            <a:endParaRPr lang="ja-JP" altLang="en-US" sz="2800" dirty="0"/>
          </a:p>
        </p:txBody>
      </p:sp>
    </p:spTree>
    <p:extLst>
      <p:ext uri="{BB962C8B-B14F-4D97-AF65-F5344CB8AC3E}">
        <p14:creationId xmlns:p14="http://schemas.microsoft.com/office/powerpoint/2010/main" val="33695108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予定している検証実験</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目的：提案手法，先行研究及び従来の強化学習で</a:t>
            </a:r>
            <a:r>
              <a:rPr lang="ja-JP" altLang="en-US" dirty="0"/>
              <a:t>比較し</a:t>
            </a:r>
            <a:r>
              <a:rPr lang="ja-JP" altLang="en-US" dirty="0" smtClean="0"/>
              <a:t>，提案手法の有用性を検証する．</a:t>
            </a:r>
            <a:endParaRPr lang="en-US" altLang="ja-JP" dirty="0"/>
          </a:p>
          <a:p>
            <a:pPr>
              <a:buFont typeface="Wingdings" pitchFamily="2" charset="2"/>
              <a:buChar char="l"/>
            </a:pPr>
            <a:endParaRPr lang="en-US" altLang="ja-JP" sz="2800" dirty="0"/>
          </a:p>
          <a:p>
            <a:pPr>
              <a:buFont typeface="Wingdings" pitchFamily="2" charset="2"/>
              <a:buChar char="l"/>
            </a:pPr>
            <a:endParaRPr lang="en-US" altLang="ja-JP" sz="2800" dirty="0"/>
          </a:p>
          <a:p>
            <a:pPr>
              <a:buFont typeface="Wingdings" pitchFamily="2" charset="2"/>
              <a:buChar char="l"/>
            </a:pPr>
            <a:endParaRPr lang="ja-JP" altLang="en-US" sz="2800" dirty="0"/>
          </a:p>
        </p:txBody>
      </p:sp>
    </p:spTree>
    <p:extLst>
      <p:ext uri="{BB962C8B-B14F-4D97-AF65-F5344CB8AC3E}">
        <p14:creationId xmlns:p14="http://schemas.microsoft.com/office/powerpoint/2010/main" val="37908547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検証実験：内容</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a:t>物体回収タスクのシミュレーション．</a:t>
            </a:r>
            <a:endParaRPr lang="en-US" altLang="ja-JP" dirty="0"/>
          </a:p>
          <a:p>
            <a:r>
              <a:rPr lang="ja-JP" altLang="en-US" dirty="0"/>
              <a:t>内容：</a:t>
            </a:r>
            <a:endParaRPr lang="en-US" altLang="ja-JP" dirty="0"/>
          </a:p>
          <a:p>
            <a:pPr>
              <a:buNone/>
            </a:pPr>
            <a:r>
              <a:rPr lang="ja-JP" altLang="en-US" dirty="0"/>
              <a:t>二</a:t>
            </a:r>
            <a:r>
              <a:rPr lang="ja-JP" altLang="en-US" dirty="0" smtClean="0"/>
              <a:t>関節</a:t>
            </a:r>
            <a:r>
              <a:rPr lang="ja-JP" altLang="en-US" dirty="0"/>
              <a:t>のロボットアームが目標物体を回収する．</a:t>
            </a:r>
            <a:endParaRPr lang="en-US" altLang="ja-JP" dirty="0"/>
          </a:p>
          <a:p>
            <a:pPr>
              <a:buNone/>
            </a:pPr>
            <a:r>
              <a:rPr lang="ja-JP" altLang="en-US" dirty="0"/>
              <a:t>目標物体はロボットアームの届く範囲でランダムに出現する．</a:t>
            </a:r>
            <a:endParaRPr lang="en-US" altLang="ja-JP" dirty="0"/>
          </a:p>
          <a:p>
            <a:r>
              <a:rPr lang="ja-JP" altLang="en-US" dirty="0"/>
              <a:t>一試行の流れ</a:t>
            </a:r>
            <a:endParaRPr lang="en-US" altLang="ja-JP" dirty="0"/>
          </a:p>
          <a:p>
            <a:pPr marL="715502" lvl="1" indent="-514338">
              <a:buFont typeface="+mj-lt"/>
              <a:buAutoNum type="arabicPeriod"/>
            </a:pPr>
            <a:r>
              <a:rPr lang="ja-JP" altLang="ja-JP" sz="2600" dirty="0"/>
              <a:t>各エージェント</a:t>
            </a:r>
            <a:r>
              <a:rPr lang="ja-JP" altLang="en-US" sz="2600" dirty="0"/>
              <a:t>の行動選択</a:t>
            </a:r>
            <a:endParaRPr lang="en-US" altLang="ja-JP" sz="2600" dirty="0"/>
          </a:p>
          <a:p>
            <a:pPr marL="715502" lvl="1" indent="-514338">
              <a:buFont typeface="+mj-lt"/>
              <a:buAutoNum type="arabicPeriod"/>
            </a:pPr>
            <a:r>
              <a:rPr lang="ja-JP" altLang="en-US" sz="2600" dirty="0"/>
              <a:t>行動出力</a:t>
            </a:r>
            <a:endParaRPr lang="en-US" altLang="ja-JP" sz="2600" dirty="0"/>
          </a:p>
          <a:p>
            <a:pPr marL="715502" lvl="1" indent="-514338">
              <a:buFont typeface="+mj-lt"/>
              <a:buAutoNum type="arabicPeriod"/>
            </a:pPr>
            <a:r>
              <a:rPr lang="ja-JP" altLang="ja-JP" sz="2600" dirty="0"/>
              <a:t>グリップが目標物体と重なれば報酬</a:t>
            </a:r>
            <a:r>
              <a:rPr lang="ja-JP" altLang="en-US" sz="2600" dirty="0"/>
              <a:t>を得て一試行が終了</a:t>
            </a:r>
            <a:endParaRPr lang="en-US" altLang="ja-JP" sz="2600" dirty="0"/>
          </a:p>
          <a:p>
            <a:pPr marL="715502" lvl="1" indent="-514338">
              <a:buFont typeface="+mj-lt"/>
              <a:buAutoNum type="arabicPeriod"/>
            </a:pPr>
            <a:r>
              <a:rPr lang="en-US" altLang="ja-JP" sz="2600" dirty="0"/>
              <a:t>1.</a:t>
            </a:r>
            <a:r>
              <a:rPr lang="ja-JP" altLang="en-US" sz="2600" dirty="0"/>
              <a:t>に戻る</a:t>
            </a:r>
            <a:endParaRPr lang="en-US" altLang="ja-JP" sz="2400" dirty="0"/>
          </a:p>
          <a:p>
            <a:pPr>
              <a:buFont typeface="Wingdings" panose="05000000000000000000" pitchFamily="2" charset="2"/>
              <a:buChar char="l"/>
            </a:pPr>
            <a:endParaRPr lang="ja-JP" altLang="en-US" sz="2800" dirty="0"/>
          </a:p>
        </p:txBody>
      </p:sp>
    </p:spTree>
    <p:extLst>
      <p:ext uri="{BB962C8B-B14F-4D97-AF65-F5344CB8AC3E}">
        <p14:creationId xmlns:p14="http://schemas.microsoft.com/office/powerpoint/2010/main" val="13901455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実験概要：ロボットアームの設定</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a:t>ロボットアーム</a:t>
            </a:r>
            <a:r>
              <a:rPr lang="ja-JP" altLang="ja-JP" dirty="0" smtClean="0"/>
              <a:t>は</a:t>
            </a:r>
            <a:r>
              <a:rPr lang="ja-JP" altLang="en-US" dirty="0" smtClean="0"/>
              <a:t>二つ</a:t>
            </a:r>
            <a:r>
              <a:rPr lang="ja-JP" altLang="ja-JP" dirty="0" smtClean="0"/>
              <a:t>の</a:t>
            </a:r>
            <a:r>
              <a:rPr lang="ja-JP" altLang="ja-JP" dirty="0"/>
              <a:t>アクチュエータ</a:t>
            </a:r>
            <a:r>
              <a:rPr lang="ja-JP" altLang="ja-JP" dirty="0" smtClean="0"/>
              <a:t>と</a:t>
            </a:r>
            <a:r>
              <a:rPr lang="ja-JP" altLang="en-US" dirty="0" smtClean="0"/>
              <a:t>二つ</a:t>
            </a:r>
            <a:r>
              <a:rPr lang="ja-JP" altLang="ja-JP" dirty="0" smtClean="0"/>
              <a:t>の</a:t>
            </a:r>
            <a:r>
              <a:rPr lang="ja-JP" altLang="ja-JP" dirty="0"/>
              <a:t>リンク及び物体を回収するグリップで構成される．</a:t>
            </a:r>
            <a:endParaRPr lang="en-US" altLang="ja-JP" dirty="0"/>
          </a:p>
          <a:p>
            <a:pPr>
              <a:buFont typeface="Wingdings" pitchFamily="2" charset="2"/>
              <a:buChar char="l"/>
            </a:pPr>
            <a:endParaRPr lang="en-US" altLang="ja-JP" sz="2800" dirty="0"/>
          </a:p>
          <a:p>
            <a:pPr>
              <a:buFont typeface="Wingdings" pitchFamily="2" charset="2"/>
              <a:buChar char="l"/>
            </a:pPr>
            <a:endParaRPr lang="ja-JP" altLang="en-US" sz="2800" dirty="0"/>
          </a:p>
        </p:txBody>
      </p:sp>
      <p:sp>
        <p:nvSpPr>
          <p:cNvPr id="32" name="正方形/長方形 31"/>
          <p:cNvSpPr/>
          <p:nvPr/>
        </p:nvSpPr>
        <p:spPr>
          <a:xfrm>
            <a:off x="7937451" y="2728908"/>
            <a:ext cx="1314240" cy="400110"/>
          </a:xfrm>
          <a:prstGeom prst="rect">
            <a:avLst/>
          </a:prstGeom>
          <a:noFill/>
        </p:spPr>
        <p:txBody>
          <a:bodyPr wrap="square" lIns="91440" tIns="45720" rIns="91440" bIns="45720">
            <a:spAutoFit/>
          </a:bodyPr>
          <a:lstStyle/>
          <a:p>
            <a:pPr algn="ctr"/>
            <a:r>
              <a:rPr lang="ja-JP" altLang="en-US" sz="2000" dirty="0">
                <a:ln w="0"/>
              </a:rPr>
              <a:t>リンク</a:t>
            </a:r>
          </a:p>
        </p:txBody>
      </p:sp>
      <p:grpSp>
        <p:nvGrpSpPr>
          <p:cNvPr id="36" name="グループ化 35"/>
          <p:cNvGrpSpPr/>
          <p:nvPr/>
        </p:nvGrpSpPr>
        <p:grpSpPr>
          <a:xfrm>
            <a:off x="3235125" y="2894714"/>
            <a:ext cx="6982491" cy="3444161"/>
            <a:chOff x="2998036" y="2966144"/>
            <a:chExt cx="6717464" cy="3444161"/>
          </a:xfrm>
        </p:grpSpPr>
        <p:sp>
          <p:nvSpPr>
            <p:cNvPr id="7" name="ドーナツ 6"/>
            <p:cNvSpPr/>
            <p:nvPr/>
          </p:nvSpPr>
          <p:spPr>
            <a:xfrm>
              <a:off x="5254361" y="5973595"/>
              <a:ext cx="333980" cy="329205"/>
            </a:xfrm>
            <a:prstGeom prst="donu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cxnSp>
          <p:nvCxnSpPr>
            <p:cNvPr id="8" name="直線コネクタ 7"/>
            <p:cNvCxnSpPr/>
            <p:nvPr/>
          </p:nvCxnSpPr>
          <p:spPr>
            <a:xfrm>
              <a:off x="5423213" y="4956012"/>
              <a:ext cx="0" cy="10817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ドーナツ 8"/>
            <p:cNvSpPr/>
            <p:nvPr/>
          </p:nvSpPr>
          <p:spPr>
            <a:xfrm>
              <a:off x="5254361" y="4626805"/>
              <a:ext cx="333980" cy="329205"/>
            </a:xfrm>
            <a:prstGeom prst="donu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cxnSp>
          <p:nvCxnSpPr>
            <p:cNvPr id="10" name="直線コネクタ 9"/>
            <p:cNvCxnSpPr/>
            <p:nvPr/>
          </p:nvCxnSpPr>
          <p:spPr>
            <a:xfrm>
              <a:off x="5423213" y="3639191"/>
              <a:ext cx="0" cy="10817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3059635" y="6145638"/>
              <a:ext cx="472343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3257595" y="6128830"/>
              <a:ext cx="95424" cy="2351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H="1">
              <a:off x="3549923" y="6159674"/>
              <a:ext cx="95424" cy="2351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H="1">
              <a:off x="3842249" y="6159674"/>
              <a:ext cx="95424" cy="2351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H="1">
              <a:off x="4149094" y="6159674"/>
              <a:ext cx="95424" cy="2351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H="1">
              <a:off x="4455938" y="6175132"/>
              <a:ext cx="95424" cy="2351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a:off x="6313999" y="6159674"/>
              <a:ext cx="95424" cy="2351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6670249" y="6159674"/>
              <a:ext cx="95424" cy="2351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H="1">
              <a:off x="6998741" y="6159674"/>
              <a:ext cx="95424" cy="2351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H="1">
              <a:off x="7313694" y="6175132"/>
              <a:ext cx="95424" cy="2351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H="1">
              <a:off x="7622234" y="6166002"/>
              <a:ext cx="95424" cy="2351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H="1">
              <a:off x="4768909" y="6161691"/>
              <a:ext cx="95424" cy="2351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H="1">
              <a:off x="5065108" y="6175132"/>
              <a:ext cx="95424" cy="2351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H="1">
              <a:off x="5981124" y="6159674"/>
              <a:ext cx="95424" cy="2351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H="1">
              <a:off x="5660406" y="6175132"/>
              <a:ext cx="95424" cy="2351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5246703" y="3244753"/>
              <a:ext cx="1" cy="3723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5621764" y="3242165"/>
              <a:ext cx="1" cy="3723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5246702" y="3617079"/>
              <a:ext cx="3776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377242" y="3393102"/>
              <a:ext cx="815692" cy="28441"/>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2998036" y="3155205"/>
              <a:ext cx="1195181" cy="400110"/>
            </a:xfrm>
            <a:prstGeom prst="rect">
              <a:avLst/>
            </a:prstGeom>
            <a:noFill/>
          </p:spPr>
          <p:txBody>
            <a:bodyPr wrap="none" lIns="91440" tIns="45720" rIns="91440" bIns="45720">
              <a:spAutoFit/>
            </a:bodyPr>
            <a:lstStyle/>
            <a:p>
              <a:pPr algn="ctr"/>
              <a:r>
                <a:rPr lang="ja-JP" altLang="en-US" sz="2000" dirty="0">
                  <a:ln w="0"/>
                </a:rPr>
                <a:t>グリップ</a:t>
              </a:r>
            </a:p>
          </p:txBody>
        </p:sp>
        <p:sp>
          <p:nvSpPr>
            <p:cNvPr id="33" name="正方形/長方形 32"/>
            <p:cNvSpPr/>
            <p:nvPr/>
          </p:nvSpPr>
          <p:spPr>
            <a:xfrm>
              <a:off x="7525214" y="3381315"/>
              <a:ext cx="2190286" cy="400110"/>
            </a:xfrm>
            <a:prstGeom prst="rect">
              <a:avLst/>
            </a:prstGeom>
            <a:noFill/>
          </p:spPr>
          <p:txBody>
            <a:bodyPr wrap="square" lIns="91440" tIns="45720" rIns="91440" bIns="45720">
              <a:spAutoFit/>
            </a:bodyPr>
            <a:lstStyle/>
            <a:p>
              <a:pPr algn="ctr"/>
              <a:r>
                <a:rPr lang="ja-JP" altLang="en-US" sz="2000" dirty="0">
                  <a:ln w="0"/>
                </a:rPr>
                <a:t>アクチュエータ</a:t>
              </a:r>
            </a:p>
          </p:txBody>
        </p:sp>
        <p:cxnSp>
          <p:nvCxnSpPr>
            <p:cNvPr id="34" name="直線コネクタ 33"/>
            <p:cNvCxnSpPr/>
            <p:nvPr/>
          </p:nvCxnSpPr>
          <p:spPr>
            <a:xfrm rot="16200000">
              <a:off x="6995011" y="2417462"/>
              <a:ext cx="0" cy="10973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ドーナツ 34"/>
            <p:cNvSpPr/>
            <p:nvPr/>
          </p:nvSpPr>
          <p:spPr>
            <a:xfrm>
              <a:off x="7194993" y="3413346"/>
              <a:ext cx="333980" cy="329205"/>
            </a:xfrm>
            <a:prstGeom prst="donu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grpSp>
    </p:spTree>
    <p:extLst>
      <p:ext uri="{BB962C8B-B14F-4D97-AF65-F5344CB8AC3E}">
        <p14:creationId xmlns:p14="http://schemas.microsoft.com/office/powerpoint/2010/main" val="133844524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実験設定：リンクの設定</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各リンクは長さが等しく，アクチュエータの動作により</a:t>
            </a:r>
            <a:endParaRPr lang="en-US" altLang="ja-JP" dirty="0"/>
          </a:p>
          <a:p>
            <a:pPr>
              <a:buNone/>
            </a:pPr>
            <a:r>
              <a:rPr lang="en-US" altLang="ja-JP" dirty="0"/>
              <a:t>-90°,0°,90°</a:t>
            </a:r>
            <a:r>
              <a:rPr lang="ja-JP" altLang="en-US" dirty="0"/>
              <a:t>に稼動する．</a:t>
            </a:r>
          </a:p>
        </p:txBody>
      </p:sp>
      <p:grpSp>
        <p:nvGrpSpPr>
          <p:cNvPr id="43" name="グループ化 42"/>
          <p:cNvGrpSpPr>
            <a:grpSpLocks noChangeAspect="1"/>
          </p:cNvGrpSpPr>
          <p:nvPr/>
        </p:nvGrpSpPr>
        <p:grpSpPr>
          <a:xfrm>
            <a:off x="1806764" y="3008714"/>
            <a:ext cx="9176068" cy="3140459"/>
            <a:chOff x="2066799" y="3451623"/>
            <a:chExt cx="7356485" cy="2617049"/>
          </a:xfrm>
        </p:grpSpPr>
        <p:sp>
          <p:nvSpPr>
            <p:cNvPr id="14" name="正方形/長方形 13"/>
            <p:cNvSpPr/>
            <p:nvPr/>
          </p:nvSpPr>
          <p:spPr>
            <a:xfrm>
              <a:off x="2919881" y="5735247"/>
              <a:ext cx="957738" cy="333425"/>
            </a:xfrm>
            <a:prstGeom prst="rect">
              <a:avLst/>
            </a:prstGeom>
            <a:noFill/>
          </p:spPr>
          <p:txBody>
            <a:bodyPr wrap="none" lIns="91440" tIns="45720" rIns="91440" bIns="45720">
              <a:spAutoFit/>
            </a:bodyPr>
            <a:lstStyle/>
            <a:p>
              <a:pPr algn="ctr"/>
              <a:r>
                <a:rPr lang="en-US" altLang="ja-JP" sz="2000" dirty="0">
                  <a:ln w="0"/>
                </a:rPr>
                <a:t>0°(</a:t>
              </a:r>
              <a:r>
                <a:rPr lang="ja-JP" altLang="en-US" sz="2000" dirty="0">
                  <a:ln w="0"/>
                </a:rPr>
                <a:t>正面</a:t>
              </a:r>
              <a:r>
                <a:rPr lang="en-US" altLang="ja-JP" sz="2000" dirty="0">
                  <a:ln w="0"/>
                </a:rPr>
                <a:t>)</a:t>
              </a:r>
              <a:endParaRPr lang="ja-JP" altLang="en-US" sz="2000" dirty="0">
                <a:ln w="0"/>
              </a:endParaRPr>
            </a:p>
          </p:txBody>
        </p:sp>
        <p:sp>
          <p:nvSpPr>
            <p:cNvPr id="15" name="正方形/長方形 14"/>
            <p:cNvSpPr/>
            <p:nvPr/>
          </p:nvSpPr>
          <p:spPr>
            <a:xfrm>
              <a:off x="5526955" y="5720007"/>
              <a:ext cx="933999" cy="333425"/>
            </a:xfrm>
            <a:prstGeom prst="rect">
              <a:avLst/>
            </a:prstGeom>
            <a:noFill/>
          </p:spPr>
          <p:txBody>
            <a:bodyPr wrap="none" lIns="91440" tIns="45720" rIns="91440" bIns="45720">
              <a:spAutoFit/>
            </a:bodyPr>
            <a:lstStyle/>
            <a:p>
              <a:pPr algn="ctr"/>
              <a:r>
                <a:rPr lang="en-US" altLang="ja-JP" sz="2000" dirty="0">
                  <a:ln w="0"/>
                </a:rPr>
                <a:t>-90°(</a:t>
              </a:r>
              <a:r>
                <a:rPr lang="ja-JP" altLang="en-US" sz="2000" dirty="0">
                  <a:ln w="0"/>
                </a:rPr>
                <a:t>右</a:t>
              </a:r>
              <a:r>
                <a:rPr lang="en-US" altLang="ja-JP" sz="2000" dirty="0">
                  <a:ln w="0"/>
                </a:rPr>
                <a:t>)</a:t>
              </a:r>
              <a:endParaRPr lang="ja-JP" altLang="en-US" sz="2000" dirty="0">
                <a:ln w="0"/>
              </a:endParaRPr>
            </a:p>
          </p:txBody>
        </p:sp>
        <p:sp>
          <p:nvSpPr>
            <p:cNvPr id="16" name="正方形/長方形 15"/>
            <p:cNvSpPr/>
            <p:nvPr/>
          </p:nvSpPr>
          <p:spPr>
            <a:xfrm>
              <a:off x="8109761" y="5735247"/>
              <a:ext cx="864101" cy="333425"/>
            </a:xfrm>
            <a:prstGeom prst="rect">
              <a:avLst/>
            </a:prstGeom>
            <a:noFill/>
          </p:spPr>
          <p:txBody>
            <a:bodyPr wrap="none" lIns="91440" tIns="45720" rIns="91440" bIns="45720">
              <a:spAutoFit/>
            </a:bodyPr>
            <a:lstStyle/>
            <a:p>
              <a:pPr algn="ctr"/>
              <a:r>
                <a:rPr lang="en-US" altLang="ja-JP" sz="2000" dirty="0">
                  <a:ln w="0"/>
                </a:rPr>
                <a:t>90°(</a:t>
              </a:r>
              <a:r>
                <a:rPr lang="ja-JP" altLang="en-US" sz="2000" dirty="0">
                  <a:ln w="0"/>
                </a:rPr>
                <a:t>左</a:t>
              </a:r>
              <a:r>
                <a:rPr lang="en-US" altLang="ja-JP" sz="2000" dirty="0">
                  <a:ln w="0"/>
                </a:rPr>
                <a:t>)</a:t>
              </a:r>
              <a:endParaRPr lang="ja-JP" altLang="en-US" sz="2000" dirty="0">
                <a:ln w="0"/>
              </a:endParaRPr>
            </a:p>
          </p:txBody>
        </p:sp>
        <p:cxnSp>
          <p:nvCxnSpPr>
            <p:cNvPr id="19" name="直線コネクタ 18"/>
            <p:cNvCxnSpPr/>
            <p:nvPr/>
          </p:nvCxnSpPr>
          <p:spPr>
            <a:xfrm>
              <a:off x="3054885" y="4459623"/>
              <a:ext cx="0" cy="8280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ドーナツ 24"/>
            <p:cNvSpPr/>
            <p:nvPr/>
          </p:nvSpPr>
          <p:spPr>
            <a:xfrm>
              <a:off x="2927466" y="4207622"/>
              <a:ext cx="252028" cy="252000"/>
            </a:xfrm>
            <a:prstGeom prst="donu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cxnSp>
          <p:nvCxnSpPr>
            <p:cNvPr id="26" name="直線コネクタ 25"/>
            <p:cNvCxnSpPr/>
            <p:nvPr/>
          </p:nvCxnSpPr>
          <p:spPr>
            <a:xfrm>
              <a:off x="3054885" y="3451623"/>
              <a:ext cx="0" cy="8280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5944263" y="4459623"/>
              <a:ext cx="0" cy="8280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ドーナツ 27"/>
            <p:cNvSpPr/>
            <p:nvPr/>
          </p:nvSpPr>
          <p:spPr>
            <a:xfrm>
              <a:off x="5816844" y="4207622"/>
              <a:ext cx="252028" cy="252000"/>
            </a:xfrm>
            <a:prstGeom prst="donu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cxnSp>
          <p:nvCxnSpPr>
            <p:cNvPr id="29" name="直線コネクタ 28"/>
            <p:cNvCxnSpPr/>
            <p:nvPr/>
          </p:nvCxnSpPr>
          <p:spPr>
            <a:xfrm rot="5400000">
              <a:off x="6408000" y="3916800"/>
              <a:ext cx="0" cy="8280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425363" y="4459623"/>
              <a:ext cx="0" cy="8280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ドーナツ 30"/>
            <p:cNvSpPr/>
            <p:nvPr/>
          </p:nvSpPr>
          <p:spPr>
            <a:xfrm>
              <a:off x="8297944" y="4207622"/>
              <a:ext cx="252028" cy="252000"/>
            </a:xfrm>
            <a:prstGeom prst="donu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cxnSp>
          <p:nvCxnSpPr>
            <p:cNvPr id="38" name="直線コネクタ 37"/>
            <p:cNvCxnSpPr/>
            <p:nvPr/>
          </p:nvCxnSpPr>
          <p:spPr>
            <a:xfrm rot="5400000">
              <a:off x="7956000" y="3916800"/>
              <a:ext cx="0" cy="8280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V="1">
              <a:off x="2066799" y="5274848"/>
              <a:ext cx="1976173" cy="1286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2216185" y="5274847"/>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H="1">
              <a:off x="2436780" y="5298459"/>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H="1">
              <a:off x="2657374" y="5298459"/>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H="1">
              <a:off x="2888926" y="5298459"/>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H="1">
              <a:off x="3133654" y="5298003"/>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H="1">
              <a:off x="3369827" y="5287715"/>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flipH="1">
              <a:off x="3593346" y="5298003"/>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flipH="1">
              <a:off x="3816865" y="5286171"/>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flipV="1">
              <a:off x="4974652" y="5279737"/>
              <a:ext cx="1976173" cy="1286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flipH="1">
              <a:off x="5124038" y="5279736"/>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flipH="1">
              <a:off x="5344634" y="5303347"/>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flipH="1">
              <a:off x="5565229" y="5303347"/>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flipH="1">
              <a:off x="5796780" y="5303347"/>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flipH="1">
              <a:off x="6041509" y="5302892"/>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flipH="1">
              <a:off x="6277682" y="5292603"/>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flipH="1">
              <a:off x="6501201" y="5302892"/>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flipH="1">
              <a:off x="6724720" y="5291059"/>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flipV="1">
              <a:off x="7447111" y="5263014"/>
              <a:ext cx="1976173" cy="1286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直線コネクタ 90"/>
            <p:cNvCxnSpPr/>
            <p:nvPr/>
          </p:nvCxnSpPr>
          <p:spPr>
            <a:xfrm flipH="1">
              <a:off x="7596497" y="5263014"/>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flipH="1">
              <a:off x="7817093" y="5286626"/>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flipH="1">
              <a:off x="8037688" y="5286626"/>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flipH="1">
              <a:off x="8269239" y="5286626"/>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flipH="1">
              <a:off x="8513968" y="5286171"/>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flipH="1">
              <a:off x="8750141" y="5275882"/>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flipH="1">
              <a:off x="8973660" y="5286171"/>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flipH="1">
              <a:off x="9197179" y="5274338"/>
              <a:ext cx="72009"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06118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ロボットへのマルチエージェント強化学習</a:t>
            </a:r>
            <a:endParaRPr kumimoji="1" lang="ja-JP" altLang="en-US" sz="4000" dirty="0"/>
          </a:p>
        </p:txBody>
      </p:sp>
      <p:sp>
        <p:nvSpPr>
          <p:cNvPr id="3" name="コンテンツ プレースホルダー 2"/>
          <p:cNvSpPr>
            <a:spLocks noGrp="1"/>
          </p:cNvSpPr>
          <p:nvPr>
            <p:ph idx="1"/>
          </p:nvPr>
        </p:nvSpPr>
        <p:spPr/>
        <p:txBody>
          <a:bodyPr/>
          <a:lstStyle/>
          <a:p>
            <a:r>
              <a:rPr kumimoji="1" lang="ja-JP" altLang="en-US" dirty="0" smtClean="0"/>
              <a:t>ロボットに強化学習を適用する手法の一つにマルチエージェントを用いる研究がある．</a:t>
            </a:r>
            <a:endParaRPr kumimoji="1" lang="en-US" altLang="ja-JP" dirty="0" smtClean="0"/>
          </a:p>
          <a:p>
            <a:pPr lvl="1">
              <a:buFont typeface="Wingdings" panose="05000000000000000000" pitchFamily="2" charset="2"/>
              <a:buChar char="Ø"/>
            </a:pPr>
            <a:r>
              <a:rPr lang="ja-JP" altLang="en-US" dirty="0" smtClean="0"/>
              <a:t>分散</a:t>
            </a:r>
            <a:r>
              <a:rPr lang="ja-JP" altLang="en-US" dirty="0"/>
              <a:t>処理</a:t>
            </a:r>
            <a:r>
              <a:rPr lang="ja-JP" altLang="en-US" dirty="0" smtClean="0"/>
              <a:t>による学習速度の高速化</a:t>
            </a:r>
            <a:endParaRPr lang="en-US" altLang="ja-JP" dirty="0" smtClean="0"/>
          </a:p>
          <a:p>
            <a:pPr lvl="1">
              <a:buFont typeface="Wingdings" panose="05000000000000000000" pitchFamily="2" charset="2"/>
              <a:buChar char="Ø"/>
            </a:pPr>
            <a:r>
              <a:rPr kumimoji="1" lang="ja-JP" altLang="en-US" dirty="0" smtClean="0"/>
              <a:t>適応</a:t>
            </a:r>
            <a:r>
              <a:rPr kumimoji="1" lang="ja-JP" altLang="en-US" dirty="0"/>
              <a:t>能力</a:t>
            </a:r>
            <a:r>
              <a:rPr kumimoji="1" lang="ja-JP" altLang="en-US" dirty="0" smtClean="0"/>
              <a:t>の向上</a:t>
            </a:r>
            <a:endParaRPr kumimoji="1" lang="en-US" altLang="ja-JP" dirty="0" smtClean="0"/>
          </a:p>
          <a:p>
            <a:pPr lvl="1">
              <a:buFont typeface="Wingdings" panose="05000000000000000000" pitchFamily="2" charset="2"/>
              <a:buChar char="Ø"/>
            </a:pPr>
            <a:endParaRPr lang="en-US" altLang="ja-JP" dirty="0"/>
          </a:p>
          <a:p>
            <a:r>
              <a:rPr kumimoji="1" lang="ja-JP" altLang="en-US" dirty="0" smtClean="0"/>
              <a:t>先行研究：</a:t>
            </a:r>
            <a:endParaRPr lang="en-US" altLang="ja-JP" dirty="0"/>
          </a:p>
          <a:p>
            <a:pPr marL="0" indent="0">
              <a:buNone/>
            </a:pPr>
            <a:r>
              <a:rPr lang="ja-JP" altLang="en-US" dirty="0" smtClean="0"/>
              <a:t>　単体</a:t>
            </a:r>
            <a:r>
              <a:rPr lang="ja-JP" altLang="en-US" dirty="0"/>
              <a:t>ロボット内に複数のエージェントを設定</a:t>
            </a:r>
            <a:r>
              <a:rPr lang="ja-JP" altLang="en-US" dirty="0" smtClean="0"/>
              <a:t>した研究．</a:t>
            </a:r>
            <a:endParaRPr kumimoji="1" lang="en-US" altLang="ja-JP" dirty="0" smtClean="0"/>
          </a:p>
        </p:txBody>
      </p:sp>
    </p:spTree>
    <p:extLst>
      <p:ext uri="{BB962C8B-B14F-4D97-AF65-F5344CB8AC3E}">
        <p14:creationId xmlns:p14="http://schemas.microsoft.com/office/powerpoint/2010/main" val="25639675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検証</a:t>
            </a:r>
            <a:r>
              <a:rPr kumimoji="1" lang="ja-JP" altLang="en-US" dirty="0" smtClean="0"/>
              <a:t>実験：実験環境</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2</a:t>
            </a:r>
            <a:r>
              <a:rPr kumimoji="1" lang="ja-JP" altLang="en-US" dirty="0" smtClean="0"/>
              <a:t>次元平面</a:t>
            </a:r>
            <a:endParaRPr kumimoji="1" lang="ja-JP" altLang="en-US" dirty="0"/>
          </a:p>
        </p:txBody>
      </p:sp>
      <p:grpSp>
        <p:nvGrpSpPr>
          <p:cNvPr id="24" name="グループ化 23"/>
          <p:cNvGrpSpPr>
            <a:grpSpLocks noChangeAspect="1"/>
          </p:cNvGrpSpPr>
          <p:nvPr/>
        </p:nvGrpSpPr>
        <p:grpSpPr>
          <a:xfrm>
            <a:off x="2320728" y="1627424"/>
            <a:ext cx="7487032" cy="4987687"/>
            <a:chOff x="492264" y="440668"/>
            <a:chExt cx="7881087" cy="5250197"/>
          </a:xfrm>
        </p:grpSpPr>
        <p:sp>
          <p:nvSpPr>
            <p:cNvPr id="25" name="コンテンツ プレースホルダ 7"/>
            <p:cNvSpPr txBox="1">
              <a:spLocks/>
            </p:cNvSpPr>
            <p:nvPr/>
          </p:nvSpPr>
          <p:spPr>
            <a:xfrm>
              <a:off x="8028384" y="3789040"/>
              <a:ext cx="344967" cy="461665"/>
            </a:xfrm>
            <a:prstGeom prst="rect">
              <a:avLst/>
            </a:prstGeom>
            <a:noFill/>
            <a:ln w="12700">
              <a:noFill/>
            </a:ln>
            <a:effectLst>
              <a:outerShdw blurRad="50800" dist="50800" dir="5400000" algn="ctr" rotWithShape="0">
                <a:schemeClr val="bg1"/>
              </a:outerShdw>
            </a:effectLst>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400" i="0" u="none" strike="noStrike" kern="1200" cap="none" spc="0" normalizeH="0" baseline="0" noProof="0" dirty="0" err="1" smtClean="0">
                  <a:ln w="12700">
                    <a:solidFill>
                      <a:schemeClr val="tx1"/>
                    </a:solidFill>
                    <a:prstDash val="solid"/>
                  </a:ln>
                  <a:uLnTx/>
                  <a:uFillTx/>
                  <a:latin typeface="+mn-lt"/>
                  <a:ea typeface="+mn-ea"/>
                  <a:cs typeface="+mn-cs"/>
                </a:rPr>
                <a:t>ｘ</a:t>
              </a:r>
              <a:endParaRPr kumimoji="1" lang="ja-JP" altLang="en-US" sz="2400" i="0" u="none" strike="noStrike" kern="1200" cap="none" spc="0" normalizeH="0" baseline="0" noProof="0" dirty="0" smtClean="0">
                <a:ln w="12700">
                  <a:solidFill>
                    <a:schemeClr val="tx1"/>
                  </a:solidFill>
                  <a:prstDash val="solid"/>
                </a:ln>
                <a:uLnTx/>
                <a:uFillTx/>
                <a:latin typeface="+mn-lt"/>
                <a:ea typeface="+mn-ea"/>
                <a:cs typeface="+mn-cs"/>
              </a:endParaRPr>
            </a:p>
          </p:txBody>
        </p:sp>
        <p:sp>
          <p:nvSpPr>
            <p:cNvPr id="26" name="ドーナツ 25"/>
            <p:cNvSpPr/>
            <p:nvPr/>
          </p:nvSpPr>
          <p:spPr>
            <a:xfrm>
              <a:off x="4319972" y="3919880"/>
              <a:ext cx="252028" cy="252000"/>
            </a:xfrm>
            <a:prstGeom prst="donut">
              <a:avLst/>
            </a:prstGeom>
            <a:noFill/>
            <a:ln w="19050">
              <a:solidFill>
                <a:schemeClr val="tx1">
                  <a:alpha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27" name="直線コネクタ 26"/>
            <p:cNvCxnSpPr/>
            <p:nvPr/>
          </p:nvCxnSpPr>
          <p:spPr>
            <a:xfrm>
              <a:off x="4447391" y="3140940"/>
              <a:ext cx="0" cy="828092"/>
            </a:xfrm>
            <a:prstGeom prst="line">
              <a:avLst/>
            </a:prstGeom>
            <a:ln w="19050">
              <a:solidFill>
                <a:schemeClr val="tx1">
                  <a:alpha val="80000"/>
                </a:schemeClr>
              </a:solidFill>
              <a:prstDash val="solid"/>
            </a:ln>
          </p:spPr>
          <p:style>
            <a:lnRef idx="1">
              <a:schemeClr val="accent1"/>
            </a:lnRef>
            <a:fillRef idx="0">
              <a:schemeClr val="accent1"/>
            </a:fillRef>
            <a:effectRef idx="0">
              <a:schemeClr val="accent1"/>
            </a:effectRef>
            <a:fontRef idx="minor">
              <a:schemeClr val="tx1"/>
            </a:fontRef>
          </p:style>
        </p:cxnSp>
        <p:sp>
          <p:nvSpPr>
            <p:cNvPr id="28" name="ドーナツ 27"/>
            <p:cNvSpPr/>
            <p:nvPr/>
          </p:nvSpPr>
          <p:spPr>
            <a:xfrm>
              <a:off x="4319972" y="2888940"/>
              <a:ext cx="252028" cy="252000"/>
            </a:xfrm>
            <a:prstGeom prst="donut">
              <a:avLst/>
            </a:prstGeom>
            <a:noFill/>
            <a:ln w="19050">
              <a:solidFill>
                <a:schemeClr val="tx1">
                  <a:alpha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29" name="直線コネクタ 28"/>
            <p:cNvCxnSpPr/>
            <p:nvPr/>
          </p:nvCxnSpPr>
          <p:spPr>
            <a:xfrm>
              <a:off x="4447391" y="2132940"/>
              <a:ext cx="0" cy="828092"/>
            </a:xfrm>
            <a:prstGeom prst="line">
              <a:avLst/>
            </a:prstGeom>
            <a:ln w="19050">
              <a:solidFill>
                <a:schemeClr val="tx1">
                  <a:alpha val="8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324976" y="1846805"/>
              <a:ext cx="1" cy="285008"/>
            </a:xfrm>
            <a:prstGeom prst="line">
              <a:avLst/>
            </a:prstGeom>
            <a:ln w="19050">
              <a:solidFill>
                <a:schemeClr val="tx1">
                  <a:alpha val="8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4608004" y="1844824"/>
              <a:ext cx="1" cy="285008"/>
            </a:xfrm>
            <a:prstGeom prst="line">
              <a:avLst/>
            </a:prstGeom>
            <a:ln w="19050">
              <a:solidFill>
                <a:schemeClr val="tx1">
                  <a:alpha val="8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4324976" y="2131813"/>
              <a:ext cx="285008" cy="0"/>
            </a:xfrm>
            <a:prstGeom prst="line">
              <a:avLst/>
            </a:prstGeom>
            <a:ln w="19050">
              <a:solidFill>
                <a:schemeClr val="tx1">
                  <a:alpha val="80000"/>
                </a:schemeClr>
              </a:solidFill>
              <a:prstDash val="solid"/>
            </a:ln>
          </p:spPr>
          <p:style>
            <a:lnRef idx="1">
              <a:schemeClr val="accent1"/>
            </a:lnRef>
            <a:fillRef idx="0">
              <a:schemeClr val="accent1"/>
            </a:fillRef>
            <a:effectRef idx="0">
              <a:schemeClr val="accent1"/>
            </a:effectRef>
            <a:fontRef idx="minor">
              <a:schemeClr val="tx1"/>
            </a:fontRef>
          </p:style>
        </p:cxnSp>
        <p:sp>
          <p:nvSpPr>
            <p:cNvPr id="33" name="正方形/長方形 32"/>
            <p:cNvSpPr>
              <a:spLocks noChangeAspect="1"/>
            </p:cNvSpPr>
            <p:nvPr/>
          </p:nvSpPr>
          <p:spPr>
            <a:xfrm>
              <a:off x="935596" y="908720"/>
              <a:ext cx="7056784" cy="4320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直線コネクタ 33"/>
            <p:cNvCxnSpPr>
              <a:stCxn id="33" idx="0"/>
              <a:endCxn id="33" idx="2"/>
            </p:cNvCxnSpPr>
            <p:nvPr/>
          </p:nvCxnSpPr>
          <p:spPr>
            <a:xfrm>
              <a:off x="4463988" y="908720"/>
              <a:ext cx="0" cy="432048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935596" y="2024844"/>
              <a:ext cx="7020780"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935596" y="3032956"/>
              <a:ext cx="7056784"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5652120" y="908720"/>
              <a:ext cx="0" cy="432048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3311860" y="908720"/>
              <a:ext cx="0" cy="432048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2159732" y="908720"/>
              <a:ext cx="0" cy="432048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6804248" y="908720"/>
              <a:ext cx="0" cy="432048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41" name="コンテンツ プレースホルダ 7"/>
            <p:cNvSpPr txBox="1">
              <a:spLocks/>
            </p:cNvSpPr>
            <p:nvPr/>
          </p:nvSpPr>
          <p:spPr>
            <a:xfrm>
              <a:off x="4319972" y="440668"/>
              <a:ext cx="336952" cy="461665"/>
            </a:xfrm>
            <a:prstGeom prst="rect">
              <a:avLst/>
            </a:prstGeom>
            <a:noFill/>
            <a:ln w="12700">
              <a:noFill/>
            </a:ln>
            <a:effectLst>
              <a:outerShdw blurRad="50800" dist="50800" dir="5400000" algn="ctr" rotWithShape="0">
                <a:schemeClr val="bg1"/>
              </a:outerShdw>
            </a:effectLst>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2400" noProof="0" dirty="0" err="1" smtClean="0">
                  <a:ln w="12700">
                    <a:solidFill>
                      <a:schemeClr val="tx1"/>
                    </a:solidFill>
                    <a:prstDash val="solid"/>
                  </a:ln>
                </a:rPr>
                <a:t>ｙ</a:t>
              </a:r>
              <a:endParaRPr kumimoji="1" lang="ja-JP" altLang="en-US" sz="2400" i="0" u="none" strike="noStrike" kern="1200" cap="none" spc="0" normalizeH="0" baseline="0" noProof="0" dirty="0" smtClean="0">
                <a:ln w="12700">
                  <a:solidFill>
                    <a:schemeClr val="tx1"/>
                  </a:solidFill>
                  <a:prstDash val="solid"/>
                </a:ln>
                <a:uLnTx/>
                <a:uFillTx/>
                <a:latin typeface="+mn-lt"/>
                <a:ea typeface="+mn-ea"/>
                <a:cs typeface="+mn-cs"/>
              </a:endParaRPr>
            </a:p>
          </p:txBody>
        </p:sp>
        <p:sp>
          <p:nvSpPr>
            <p:cNvPr id="42" name="コンテンツ プレースホルダ 7"/>
            <p:cNvSpPr txBox="1">
              <a:spLocks/>
            </p:cNvSpPr>
            <p:nvPr/>
          </p:nvSpPr>
          <p:spPr>
            <a:xfrm>
              <a:off x="647564" y="5229200"/>
              <a:ext cx="7622600" cy="461665"/>
            </a:xfrm>
            <a:prstGeom prst="rect">
              <a:avLst/>
            </a:prstGeom>
            <a:noFill/>
            <a:ln w="12700">
              <a:noFill/>
            </a:ln>
            <a:effectLst>
              <a:outerShdw blurRad="50800" dist="50800" dir="5400000" algn="ctr" rotWithShape="0">
                <a:schemeClr val="bg1"/>
              </a:outerShdw>
            </a:effectLst>
          </p:spPr>
          <p:txBody>
            <a:bodyPr vert="horz" wrap="none" lIns="91440" tIns="45720" rIns="91440" bIns="45720" rtlCol="0">
              <a:spAutoFit/>
            </a:bodyPr>
            <a:lstStyle/>
            <a:p>
              <a:pPr marL="342900" lvl="0" indent="-342900" algn="ctr">
                <a:spcBef>
                  <a:spcPct val="20000"/>
                </a:spcBef>
                <a:defRPr/>
              </a:pPr>
              <a:r>
                <a:rPr lang="en-US" altLang="ja-JP" sz="2400" dirty="0" smtClean="0">
                  <a:ln w="12700">
                    <a:solidFill>
                      <a:schemeClr val="tx1"/>
                    </a:solidFill>
                    <a:prstDash val="solid"/>
                  </a:ln>
                </a:rPr>
                <a:t>-3                -2             -1             0                1               2               3</a:t>
              </a:r>
              <a:endParaRPr kumimoji="1" lang="ja-JP" altLang="en-US" sz="2400" i="0" u="none" strike="noStrike" kern="1200" cap="none" spc="0" normalizeH="0" baseline="0" noProof="0" dirty="0" smtClean="0">
                <a:ln w="12700">
                  <a:solidFill>
                    <a:schemeClr val="tx1"/>
                  </a:solidFill>
                  <a:prstDash val="solid"/>
                </a:ln>
                <a:uLnTx/>
                <a:uFillTx/>
                <a:latin typeface="+mn-lt"/>
                <a:ea typeface="+mn-ea"/>
                <a:cs typeface="+mn-cs"/>
              </a:endParaRPr>
            </a:p>
          </p:txBody>
        </p:sp>
        <p:sp>
          <p:nvSpPr>
            <p:cNvPr id="43" name="コンテンツ プレースホルダ 7"/>
            <p:cNvSpPr txBox="1">
              <a:spLocks/>
            </p:cNvSpPr>
            <p:nvPr/>
          </p:nvSpPr>
          <p:spPr>
            <a:xfrm>
              <a:off x="492264" y="728700"/>
              <a:ext cx="434734" cy="4893647"/>
            </a:xfrm>
            <a:prstGeom prst="rect">
              <a:avLst/>
            </a:prstGeom>
            <a:noFill/>
            <a:ln w="12700">
              <a:noFill/>
            </a:ln>
            <a:effectLst>
              <a:outerShdw blurRad="50800" dist="50800" dir="5400000" algn="ctr" rotWithShape="0">
                <a:schemeClr val="bg1"/>
              </a:outerShdw>
            </a:effectLst>
          </p:spPr>
          <p:txBody>
            <a:bodyPr vert="horz" wrap="none" lIns="91440" tIns="45720" rIns="91440" bIns="45720" rtlCol="0">
              <a:spAutoFit/>
            </a:bodyPr>
            <a:lstStyle/>
            <a:p>
              <a:pPr marL="342900" lvl="0" indent="-342900" algn="ctr">
                <a:spcBef>
                  <a:spcPct val="20000"/>
                </a:spcBef>
                <a:defRPr/>
              </a:pPr>
              <a:r>
                <a:rPr lang="en-US" altLang="ja-JP" sz="2400" dirty="0" smtClean="0">
                  <a:ln w="12700">
                    <a:solidFill>
                      <a:schemeClr val="tx1"/>
                    </a:solidFill>
                    <a:prstDash val="solid"/>
                  </a:ln>
                </a:rPr>
                <a:t>3</a:t>
              </a:r>
            </a:p>
            <a:p>
              <a:pPr marL="342900" lvl="0" indent="-342900" algn="ctr">
                <a:spcBef>
                  <a:spcPct val="20000"/>
                </a:spcBef>
                <a:defRPr/>
              </a:pPr>
              <a:endParaRPr kumimoji="1" lang="en-US" altLang="ja-JP" sz="1100" i="0" u="none" strike="noStrike" kern="1200" cap="none" spc="0" normalizeH="0" baseline="0" noProof="0" dirty="0" smtClean="0">
                <a:ln w="12700">
                  <a:solidFill>
                    <a:schemeClr val="tx1"/>
                  </a:solidFill>
                  <a:prstDash val="solid"/>
                </a:ln>
                <a:uLnTx/>
                <a:uFillTx/>
                <a:latin typeface="+mn-lt"/>
                <a:ea typeface="+mn-ea"/>
                <a:cs typeface="+mn-cs"/>
              </a:endParaRPr>
            </a:p>
            <a:p>
              <a:pPr marL="342900" lvl="0" indent="-342900" algn="ctr">
                <a:spcBef>
                  <a:spcPct val="20000"/>
                </a:spcBef>
                <a:defRPr/>
              </a:pPr>
              <a:endParaRPr kumimoji="1" lang="en-US" altLang="ja-JP" sz="2400" i="0" u="none" strike="noStrike" kern="1200" cap="none" spc="0" normalizeH="0" baseline="0" noProof="0" dirty="0" smtClean="0">
                <a:ln w="12700">
                  <a:solidFill>
                    <a:schemeClr val="tx1"/>
                  </a:solidFill>
                  <a:prstDash val="solid"/>
                </a:ln>
                <a:uLnTx/>
                <a:uFillTx/>
                <a:latin typeface="+mn-lt"/>
                <a:ea typeface="+mn-ea"/>
                <a:cs typeface="+mn-cs"/>
              </a:endParaRPr>
            </a:p>
            <a:p>
              <a:pPr marL="342900" lvl="0" indent="-342900" algn="ctr">
                <a:spcBef>
                  <a:spcPct val="20000"/>
                </a:spcBef>
                <a:defRPr/>
              </a:pPr>
              <a:r>
                <a:rPr kumimoji="1" lang="en-US" altLang="ja-JP" sz="2400" i="0" u="none" strike="noStrike" kern="1200" cap="none" spc="0" normalizeH="0" baseline="0" noProof="0" dirty="0" smtClean="0">
                  <a:ln w="12700">
                    <a:solidFill>
                      <a:schemeClr val="tx1"/>
                    </a:solidFill>
                    <a:prstDash val="solid"/>
                  </a:ln>
                  <a:uLnTx/>
                  <a:uFillTx/>
                  <a:latin typeface="+mn-lt"/>
                  <a:ea typeface="+mn-ea"/>
                  <a:cs typeface="+mn-cs"/>
                </a:rPr>
                <a:t>2</a:t>
              </a:r>
            </a:p>
            <a:p>
              <a:pPr marL="342900" lvl="0" indent="-342900" algn="ctr">
                <a:spcBef>
                  <a:spcPct val="20000"/>
                </a:spcBef>
                <a:defRPr/>
              </a:pPr>
              <a:endParaRPr lang="en-US" altLang="ja-JP" sz="900" dirty="0" smtClean="0">
                <a:ln w="12700">
                  <a:solidFill>
                    <a:schemeClr val="tx1"/>
                  </a:solidFill>
                  <a:prstDash val="solid"/>
                </a:ln>
              </a:endParaRPr>
            </a:p>
            <a:p>
              <a:pPr marL="342900" lvl="0" indent="-342900" algn="ctr">
                <a:spcBef>
                  <a:spcPct val="20000"/>
                </a:spcBef>
                <a:defRPr/>
              </a:pPr>
              <a:endParaRPr kumimoji="1" lang="en-US" altLang="ja-JP" sz="2400" i="0" u="none" strike="noStrike" kern="1200" cap="none" spc="0" normalizeH="0" baseline="0" noProof="0" dirty="0" smtClean="0">
                <a:ln w="12700">
                  <a:solidFill>
                    <a:schemeClr val="tx1"/>
                  </a:solidFill>
                  <a:prstDash val="solid"/>
                </a:ln>
                <a:uLnTx/>
                <a:uFillTx/>
                <a:latin typeface="+mn-lt"/>
                <a:ea typeface="+mn-ea"/>
                <a:cs typeface="+mn-cs"/>
              </a:endParaRPr>
            </a:p>
            <a:p>
              <a:pPr marL="342900" lvl="0" indent="-342900" algn="ctr">
                <a:spcBef>
                  <a:spcPct val="20000"/>
                </a:spcBef>
                <a:defRPr/>
              </a:pPr>
              <a:r>
                <a:rPr kumimoji="1" lang="en-US" altLang="ja-JP" sz="2400" i="0" u="none" strike="noStrike" kern="1200" cap="none" spc="0" normalizeH="0" baseline="0" noProof="0" dirty="0" smtClean="0">
                  <a:ln w="12700">
                    <a:solidFill>
                      <a:schemeClr val="tx1"/>
                    </a:solidFill>
                    <a:prstDash val="solid"/>
                  </a:ln>
                  <a:uLnTx/>
                  <a:uFillTx/>
                  <a:latin typeface="+mn-lt"/>
                  <a:ea typeface="+mn-ea"/>
                  <a:cs typeface="+mn-cs"/>
                </a:rPr>
                <a:t>1</a:t>
              </a:r>
            </a:p>
            <a:p>
              <a:pPr marL="342900" lvl="0" indent="-342900" algn="ctr">
                <a:spcBef>
                  <a:spcPct val="20000"/>
                </a:spcBef>
                <a:defRPr/>
              </a:pPr>
              <a:endParaRPr lang="en-US" altLang="ja-JP" sz="800" dirty="0" smtClean="0">
                <a:ln w="12700">
                  <a:solidFill>
                    <a:schemeClr val="tx1"/>
                  </a:solidFill>
                  <a:prstDash val="solid"/>
                </a:ln>
              </a:endParaRPr>
            </a:p>
            <a:p>
              <a:pPr marL="342900" lvl="0" indent="-342900" algn="ctr">
                <a:spcBef>
                  <a:spcPct val="20000"/>
                </a:spcBef>
                <a:defRPr/>
              </a:pPr>
              <a:endParaRPr lang="en-US" altLang="ja-JP" sz="2000" dirty="0" smtClean="0">
                <a:ln w="12700">
                  <a:solidFill>
                    <a:schemeClr val="tx1"/>
                  </a:solidFill>
                  <a:prstDash val="solid"/>
                </a:ln>
              </a:endParaRPr>
            </a:p>
            <a:p>
              <a:pPr marL="342900" lvl="0" indent="-342900" algn="ctr">
                <a:spcBef>
                  <a:spcPct val="20000"/>
                </a:spcBef>
                <a:defRPr/>
              </a:pPr>
              <a:r>
                <a:rPr kumimoji="1" lang="en-US" altLang="ja-JP" sz="2400" i="0" u="none" strike="noStrike" kern="1200" cap="none" spc="0" normalizeH="0" baseline="0" noProof="0" dirty="0" smtClean="0">
                  <a:ln w="12700">
                    <a:solidFill>
                      <a:schemeClr val="tx1"/>
                    </a:solidFill>
                    <a:prstDash val="solid"/>
                  </a:ln>
                  <a:uLnTx/>
                  <a:uFillTx/>
                  <a:latin typeface="+mn-lt"/>
                  <a:ea typeface="+mn-ea"/>
                  <a:cs typeface="+mn-cs"/>
                </a:rPr>
                <a:t>0</a:t>
              </a:r>
            </a:p>
            <a:p>
              <a:pPr marL="342900" lvl="0" indent="-342900" algn="ctr">
                <a:spcBef>
                  <a:spcPct val="20000"/>
                </a:spcBef>
                <a:defRPr/>
              </a:pPr>
              <a:endParaRPr lang="en-US" altLang="ja-JP" dirty="0" smtClean="0">
                <a:ln w="12700">
                  <a:solidFill>
                    <a:schemeClr val="tx1"/>
                  </a:solidFill>
                  <a:prstDash val="solid"/>
                </a:ln>
              </a:endParaRPr>
            </a:p>
            <a:p>
              <a:pPr marL="342900" lvl="0" indent="-342900" algn="ctr">
                <a:spcBef>
                  <a:spcPct val="20000"/>
                </a:spcBef>
                <a:defRPr/>
              </a:pPr>
              <a:endParaRPr kumimoji="1" lang="en-US" altLang="ja-JP" sz="2400" i="0" u="none" strike="noStrike" kern="1200" cap="none" spc="0" normalizeH="0" baseline="0" noProof="0" dirty="0" smtClean="0">
                <a:ln w="12700">
                  <a:solidFill>
                    <a:schemeClr val="tx1"/>
                  </a:solidFill>
                  <a:prstDash val="solid"/>
                </a:ln>
                <a:uLnTx/>
                <a:uFillTx/>
                <a:latin typeface="+mn-lt"/>
                <a:ea typeface="+mn-ea"/>
                <a:cs typeface="+mn-cs"/>
              </a:endParaRPr>
            </a:p>
            <a:p>
              <a:pPr marL="342900" lvl="0" indent="-342900" algn="ctr">
                <a:spcBef>
                  <a:spcPct val="20000"/>
                </a:spcBef>
                <a:defRPr/>
              </a:pPr>
              <a:r>
                <a:rPr lang="en-US" altLang="ja-JP" sz="2400" dirty="0" smtClean="0">
                  <a:ln w="12700">
                    <a:solidFill>
                      <a:schemeClr val="tx1"/>
                    </a:solidFill>
                    <a:prstDash val="solid"/>
                  </a:ln>
                </a:rPr>
                <a:t>-1</a:t>
              </a:r>
              <a:endParaRPr kumimoji="1" lang="ja-JP" altLang="en-US" sz="2400" i="0" u="none" strike="noStrike" kern="1200" cap="none" spc="0" normalizeH="0" baseline="0" noProof="0" dirty="0" smtClean="0">
                <a:ln w="12700">
                  <a:solidFill>
                    <a:schemeClr val="tx1"/>
                  </a:solidFill>
                  <a:prstDash val="solid"/>
                </a:ln>
                <a:uLnTx/>
                <a:uFillTx/>
                <a:latin typeface="+mn-lt"/>
                <a:ea typeface="+mn-ea"/>
                <a:cs typeface="+mn-cs"/>
              </a:endParaRPr>
            </a:p>
          </p:txBody>
        </p:sp>
        <p:cxnSp>
          <p:nvCxnSpPr>
            <p:cNvPr id="44" name="直線コネクタ 43"/>
            <p:cNvCxnSpPr/>
            <p:nvPr/>
          </p:nvCxnSpPr>
          <p:spPr>
            <a:xfrm>
              <a:off x="935596" y="4041068"/>
              <a:ext cx="7020780"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実験設定：目標物体の設定</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sz="2800" dirty="0"/>
              <a:t>目標物体は試行ごとに以下</a:t>
            </a:r>
            <a:r>
              <a:rPr lang="ja-JP" altLang="en-US" sz="2800" dirty="0" smtClean="0"/>
              <a:t>の座標から</a:t>
            </a:r>
            <a:r>
              <a:rPr lang="ja-JP" altLang="en-US" sz="2800" dirty="0"/>
              <a:t>ランダムで一か所出現</a:t>
            </a:r>
            <a:r>
              <a:rPr lang="ja-JP" altLang="en-US" sz="2800" dirty="0" smtClean="0"/>
              <a:t>する</a:t>
            </a:r>
            <a:r>
              <a:rPr lang="en-US" altLang="ja-JP" sz="2800" dirty="0" smtClean="0"/>
              <a:t>.</a:t>
            </a:r>
          </a:p>
          <a:p>
            <a:r>
              <a:rPr lang="en-US" altLang="ja-JP" sz="2800" dirty="0" smtClean="0"/>
              <a:t>(x, y) = {(0, 2), (1, 1), (2, 0), (-1, -1), (-2, 0)}</a:t>
            </a:r>
            <a:endParaRPr lang="ja-JP" altLang="en-US" sz="2800" dirty="0"/>
          </a:p>
        </p:txBody>
      </p:sp>
      <p:grpSp>
        <p:nvGrpSpPr>
          <p:cNvPr id="29" name="グループ化 28"/>
          <p:cNvGrpSpPr>
            <a:grpSpLocks noChangeAspect="1"/>
          </p:cNvGrpSpPr>
          <p:nvPr/>
        </p:nvGrpSpPr>
        <p:grpSpPr>
          <a:xfrm>
            <a:off x="2224386" y="2395333"/>
            <a:ext cx="6702558" cy="4462667"/>
            <a:chOff x="199960" y="584684"/>
            <a:chExt cx="7885359" cy="5250197"/>
          </a:xfrm>
        </p:grpSpPr>
        <p:grpSp>
          <p:nvGrpSpPr>
            <p:cNvPr id="30" name="グループ化 57"/>
            <p:cNvGrpSpPr/>
            <p:nvPr/>
          </p:nvGrpSpPr>
          <p:grpSpPr>
            <a:xfrm>
              <a:off x="683568" y="1052736"/>
              <a:ext cx="7056784" cy="4320480"/>
              <a:chOff x="683568" y="1052736"/>
              <a:chExt cx="7056784" cy="4320480"/>
            </a:xfrm>
          </p:grpSpPr>
          <p:sp>
            <p:nvSpPr>
              <p:cNvPr id="37" name="ドーナツ 36"/>
              <p:cNvSpPr/>
              <p:nvPr/>
            </p:nvSpPr>
            <p:spPr>
              <a:xfrm>
                <a:off x="4067944" y="4063896"/>
                <a:ext cx="252028" cy="252000"/>
              </a:xfrm>
              <a:prstGeom prst="donut">
                <a:avLst/>
              </a:prstGeom>
              <a:noFill/>
              <a:ln w="12700">
                <a:solidFill>
                  <a:schemeClr val="tx1">
                    <a:lumMod val="50000"/>
                    <a:lumOff val="50000"/>
                    <a:alpha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38" name="直線コネクタ 37"/>
              <p:cNvCxnSpPr/>
              <p:nvPr/>
            </p:nvCxnSpPr>
            <p:spPr>
              <a:xfrm>
                <a:off x="4195363" y="3284956"/>
                <a:ext cx="0" cy="828092"/>
              </a:xfrm>
              <a:prstGeom prst="line">
                <a:avLst/>
              </a:prstGeom>
              <a:ln w="12700">
                <a:solidFill>
                  <a:schemeClr val="tx1">
                    <a:lumMod val="50000"/>
                    <a:lumOff val="50000"/>
                    <a:alpha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9" name="ドーナツ 38"/>
              <p:cNvSpPr/>
              <p:nvPr/>
            </p:nvSpPr>
            <p:spPr>
              <a:xfrm>
                <a:off x="4067944" y="3032956"/>
                <a:ext cx="252028" cy="252000"/>
              </a:xfrm>
              <a:prstGeom prst="donut">
                <a:avLst/>
              </a:prstGeom>
              <a:noFill/>
              <a:ln w="12700">
                <a:solidFill>
                  <a:schemeClr val="tx1">
                    <a:lumMod val="50000"/>
                    <a:lumOff val="50000"/>
                    <a:alpha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40" name="直線コネクタ 39"/>
              <p:cNvCxnSpPr/>
              <p:nvPr/>
            </p:nvCxnSpPr>
            <p:spPr>
              <a:xfrm>
                <a:off x="4195363" y="2276956"/>
                <a:ext cx="0" cy="828092"/>
              </a:xfrm>
              <a:prstGeom prst="line">
                <a:avLst/>
              </a:prstGeom>
              <a:ln w="12700">
                <a:solidFill>
                  <a:schemeClr val="tx1">
                    <a:lumMod val="50000"/>
                    <a:lumOff val="50000"/>
                    <a:alpha val="8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4072948" y="1990821"/>
                <a:ext cx="1" cy="285008"/>
              </a:xfrm>
              <a:prstGeom prst="line">
                <a:avLst/>
              </a:prstGeom>
              <a:ln>
                <a:solidFill>
                  <a:schemeClr val="tx1">
                    <a:lumMod val="50000"/>
                    <a:lumOff val="50000"/>
                    <a:alpha val="8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4355976" y="1988840"/>
                <a:ext cx="1" cy="285008"/>
              </a:xfrm>
              <a:prstGeom prst="line">
                <a:avLst/>
              </a:prstGeom>
              <a:ln>
                <a:solidFill>
                  <a:schemeClr val="tx1">
                    <a:lumMod val="50000"/>
                    <a:lumOff val="50000"/>
                    <a:alpha val="8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4072948" y="2275829"/>
                <a:ext cx="285008" cy="0"/>
              </a:xfrm>
              <a:prstGeom prst="line">
                <a:avLst/>
              </a:prstGeom>
              <a:ln>
                <a:solidFill>
                  <a:schemeClr val="tx1">
                    <a:lumMod val="50000"/>
                    <a:lumOff val="50000"/>
                    <a:alpha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4" name="円/楕円 43"/>
              <p:cNvSpPr/>
              <p:nvPr/>
            </p:nvSpPr>
            <p:spPr>
              <a:xfrm>
                <a:off x="5292080" y="3068960"/>
                <a:ext cx="252000" cy="2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4103948" y="2024844"/>
                <a:ext cx="252000" cy="2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a:off x="2951820" y="3068960"/>
                <a:ext cx="252000" cy="2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a:off x="1763688" y="4077072"/>
                <a:ext cx="252000" cy="2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a:off x="6408204" y="4077072"/>
                <a:ext cx="252000" cy="252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a:spLocks noChangeAspect="1"/>
              </p:cNvSpPr>
              <p:nvPr/>
            </p:nvSpPr>
            <p:spPr>
              <a:xfrm>
                <a:off x="683568" y="1052736"/>
                <a:ext cx="7056784" cy="4320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0" name="直線コネクタ 49"/>
              <p:cNvCxnSpPr>
                <a:stCxn id="49" idx="0"/>
                <a:endCxn id="49" idx="2"/>
              </p:cNvCxnSpPr>
              <p:nvPr/>
            </p:nvCxnSpPr>
            <p:spPr>
              <a:xfrm>
                <a:off x="4211960" y="1052736"/>
                <a:ext cx="0" cy="432048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683568" y="2168860"/>
                <a:ext cx="7020780"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683568" y="3176972"/>
                <a:ext cx="7056784"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5400092" y="1052736"/>
                <a:ext cx="0" cy="432048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3059832" y="1052736"/>
                <a:ext cx="0" cy="4284476"/>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1907704" y="1052736"/>
                <a:ext cx="0" cy="432048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6552220" y="1052736"/>
                <a:ext cx="0" cy="432048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grpSp>
        <p:cxnSp>
          <p:nvCxnSpPr>
            <p:cNvPr id="31" name="直線コネクタ 30"/>
            <p:cNvCxnSpPr/>
            <p:nvPr/>
          </p:nvCxnSpPr>
          <p:spPr>
            <a:xfrm>
              <a:off x="683568" y="4185084"/>
              <a:ext cx="7020780"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33" name="コンテンツ プレースホルダ 7"/>
            <p:cNvSpPr txBox="1">
              <a:spLocks/>
            </p:cNvSpPr>
            <p:nvPr/>
          </p:nvSpPr>
          <p:spPr>
            <a:xfrm>
              <a:off x="431341" y="5291746"/>
              <a:ext cx="7638212" cy="543135"/>
            </a:xfrm>
            <a:prstGeom prst="rect">
              <a:avLst/>
            </a:prstGeom>
            <a:noFill/>
            <a:ln w="12700">
              <a:noFill/>
            </a:ln>
            <a:effectLst>
              <a:outerShdw blurRad="50800" dist="50800" dir="5400000" algn="ctr" rotWithShape="0">
                <a:schemeClr val="bg1"/>
              </a:outerShdw>
            </a:effectLst>
          </p:spPr>
          <p:txBody>
            <a:bodyPr vert="horz" wrap="none" lIns="91440" tIns="45720" rIns="91440" bIns="45720" rtlCol="0">
              <a:spAutoFit/>
            </a:bodyPr>
            <a:lstStyle/>
            <a:p>
              <a:pPr marL="342900" lvl="0" indent="-342900" algn="ctr">
                <a:spcBef>
                  <a:spcPct val="20000"/>
                </a:spcBef>
                <a:defRPr/>
              </a:pPr>
              <a:r>
                <a:rPr lang="en-US" altLang="ja-JP" sz="2400" dirty="0" smtClean="0">
                  <a:ln w="12700">
                    <a:solidFill>
                      <a:schemeClr val="tx1"/>
                    </a:solidFill>
                    <a:prstDash val="solid"/>
                  </a:ln>
                </a:rPr>
                <a:t>-3         -2         -1     </a:t>
              </a:r>
              <a:r>
                <a:rPr lang="ja-JP" altLang="en-US" sz="2400" dirty="0" smtClean="0">
                  <a:ln w="12700">
                    <a:solidFill>
                      <a:schemeClr val="tx1"/>
                    </a:solidFill>
                    <a:prstDash val="solid"/>
                  </a:ln>
                </a:rPr>
                <a:t>　</a:t>
              </a:r>
              <a:r>
                <a:rPr lang="en-US" altLang="ja-JP" sz="2400" dirty="0" smtClean="0">
                  <a:ln w="12700">
                    <a:solidFill>
                      <a:schemeClr val="tx1"/>
                    </a:solidFill>
                    <a:prstDash val="solid"/>
                  </a:ln>
                </a:rPr>
                <a:t>0   </a:t>
              </a:r>
              <a:r>
                <a:rPr lang="ja-JP" altLang="en-US" sz="2400" dirty="0" smtClean="0">
                  <a:ln w="12700">
                    <a:solidFill>
                      <a:schemeClr val="tx1"/>
                    </a:solidFill>
                    <a:prstDash val="solid"/>
                  </a:ln>
                </a:rPr>
                <a:t>   </a:t>
              </a:r>
              <a:r>
                <a:rPr lang="en-US" altLang="ja-JP" sz="2400" dirty="0" smtClean="0">
                  <a:ln w="12700">
                    <a:solidFill>
                      <a:schemeClr val="tx1"/>
                    </a:solidFill>
                    <a:prstDash val="solid"/>
                  </a:ln>
                </a:rPr>
                <a:t>    1          2          3</a:t>
              </a:r>
              <a:endParaRPr kumimoji="1" lang="ja-JP" altLang="en-US" sz="2400" i="0" u="none" strike="noStrike" kern="1200" cap="none" spc="0" normalizeH="0" baseline="0" noProof="0" dirty="0" smtClean="0">
                <a:ln w="12700">
                  <a:solidFill>
                    <a:schemeClr val="tx1"/>
                  </a:solidFill>
                  <a:prstDash val="solid"/>
                </a:ln>
                <a:uLnTx/>
                <a:uFillTx/>
                <a:latin typeface="+mn-lt"/>
                <a:ea typeface="+mn-ea"/>
                <a:cs typeface="+mn-cs"/>
              </a:endParaRPr>
            </a:p>
          </p:txBody>
        </p:sp>
        <p:sp>
          <p:nvSpPr>
            <p:cNvPr id="34" name="コンテンツ プレースホルダ 7"/>
            <p:cNvSpPr txBox="1">
              <a:spLocks/>
            </p:cNvSpPr>
            <p:nvPr/>
          </p:nvSpPr>
          <p:spPr>
            <a:xfrm>
              <a:off x="199960" y="800708"/>
              <a:ext cx="537854" cy="4801315"/>
            </a:xfrm>
            <a:prstGeom prst="rect">
              <a:avLst/>
            </a:prstGeom>
            <a:noFill/>
            <a:ln w="12700">
              <a:noFill/>
            </a:ln>
            <a:effectLst>
              <a:outerShdw blurRad="50800" dist="50800" dir="5400000" algn="ctr" rotWithShape="0">
                <a:schemeClr val="bg1"/>
              </a:outerShdw>
            </a:effectLst>
          </p:spPr>
          <p:txBody>
            <a:bodyPr vert="horz" wrap="none" lIns="91440" tIns="45720" rIns="91440" bIns="45720" rtlCol="0">
              <a:spAutoFit/>
            </a:bodyPr>
            <a:lstStyle/>
            <a:p>
              <a:pPr marL="342900" lvl="0" indent="-342900" algn="ctr">
                <a:spcBef>
                  <a:spcPct val="20000"/>
                </a:spcBef>
                <a:defRPr/>
              </a:pPr>
              <a:r>
                <a:rPr lang="en-US" altLang="ja-JP" sz="2400" dirty="0" smtClean="0">
                  <a:ln w="12700">
                    <a:solidFill>
                      <a:schemeClr val="tx1"/>
                    </a:solidFill>
                    <a:prstDash val="solid"/>
                  </a:ln>
                </a:rPr>
                <a:t>3</a:t>
              </a:r>
            </a:p>
            <a:p>
              <a:pPr marL="342900" lvl="0" indent="-342900" algn="ctr">
                <a:spcBef>
                  <a:spcPct val="20000"/>
                </a:spcBef>
                <a:defRPr/>
              </a:pPr>
              <a:endParaRPr kumimoji="1" lang="en-US" altLang="ja-JP" sz="2400" i="0" u="none" strike="noStrike" kern="1200" cap="none" spc="0" normalizeH="0" baseline="0" noProof="0" dirty="0" smtClean="0">
                <a:ln w="12700">
                  <a:solidFill>
                    <a:schemeClr val="tx1"/>
                  </a:solidFill>
                  <a:prstDash val="solid"/>
                </a:ln>
                <a:uLnTx/>
                <a:uFillTx/>
                <a:latin typeface="+mn-lt"/>
                <a:ea typeface="+mn-ea"/>
                <a:cs typeface="+mn-cs"/>
              </a:endParaRPr>
            </a:p>
            <a:p>
              <a:pPr marL="342900" lvl="0" indent="-342900" algn="ctr">
                <a:spcBef>
                  <a:spcPct val="20000"/>
                </a:spcBef>
                <a:defRPr/>
              </a:pPr>
              <a:r>
                <a:rPr kumimoji="1" lang="en-US" altLang="ja-JP" sz="2400" i="0" u="none" strike="noStrike" kern="1200" cap="none" spc="0" normalizeH="0" baseline="0" noProof="0" dirty="0" smtClean="0">
                  <a:ln w="12700">
                    <a:solidFill>
                      <a:schemeClr val="tx1"/>
                    </a:solidFill>
                    <a:prstDash val="solid"/>
                  </a:ln>
                  <a:uLnTx/>
                  <a:uFillTx/>
                  <a:latin typeface="+mn-lt"/>
                  <a:ea typeface="+mn-ea"/>
                  <a:cs typeface="+mn-cs"/>
                </a:rPr>
                <a:t>2</a:t>
              </a:r>
            </a:p>
            <a:p>
              <a:pPr marL="342900" lvl="0" indent="-342900" algn="ctr">
                <a:spcBef>
                  <a:spcPct val="20000"/>
                </a:spcBef>
                <a:defRPr/>
              </a:pPr>
              <a:endParaRPr kumimoji="1" lang="en-US" altLang="ja-JP" sz="2400" i="0" u="none" strike="noStrike" kern="1200" cap="none" spc="0" normalizeH="0" baseline="0" noProof="0" dirty="0" smtClean="0">
                <a:ln w="12700">
                  <a:solidFill>
                    <a:schemeClr val="tx1"/>
                  </a:solidFill>
                  <a:prstDash val="solid"/>
                </a:ln>
                <a:uLnTx/>
                <a:uFillTx/>
                <a:latin typeface="+mn-lt"/>
                <a:ea typeface="+mn-ea"/>
                <a:cs typeface="+mn-cs"/>
              </a:endParaRPr>
            </a:p>
            <a:p>
              <a:pPr marL="342900" lvl="0" indent="-342900" algn="ctr">
                <a:spcBef>
                  <a:spcPct val="20000"/>
                </a:spcBef>
                <a:defRPr/>
              </a:pPr>
              <a:r>
                <a:rPr kumimoji="1" lang="en-US" altLang="ja-JP" sz="2400" i="0" u="none" strike="noStrike" kern="1200" cap="none" spc="0" normalizeH="0" baseline="0" noProof="0" dirty="0" smtClean="0">
                  <a:ln w="12700">
                    <a:solidFill>
                      <a:schemeClr val="tx1"/>
                    </a:solidFill>
                    <a:prstDash val="solid"/>
                  </a:ln>
                  <a:uLnTx/>
                  <a:uFillTx/>
                  <a:latin typeface="+mn-lt"/>
                  <a:ea typeface="+mn-ea"/>
                  <a:cs typeface="+mn-cs"/>
                </a:rPr>
                <a:t>1</a:t>
              </a:r>
            </a:p>
            <a:p>
              <a:pPr marL="342900" lvl="0" indent="-342900" algn="ctr">
                <a:spcBef>
                  <a:spcPct val="20000"/>
                </a:spcBef>
                <a:defRPr/>
              </a:pPr>
              <a:endParaRPr lang="en-US" altLang="ja-JP" sz="2400" dirty="0" smtClean="0">
                <a:ln w="12700">
                  <a:solidFill>
                    <a:schemeClr val="tx1"/>
                  </a:solidFill>
                  <a:prstDash val="solid"/>
                </a:ln>
              </a:endParaRPr>
            </a:p>
            <a:p>
              <a:pPr marL="342900" lvl="0" indent="-342900" algn="ctr">
                <a:spcBef>
                  <a:spcPct val="20000"/>
                </a:spcBef>
                <a:defRPr/>
              </a:pPr>
              <a:r>
                <a:rPr kumimoji="1" lang="en-US" altLang="ja-JP" sz="2400" i="0" u="none" strike="noStrike" kern="1200" cap="none" spc="0" normalizeH="0" baseline="0" noProof="0" dirty="0" smtClean="0">
                  <a:ln w="12700">
                    <a:solidFill>
                      <a:schemeClr val="tx1"/>
                    </a:solidFill>
                    <a:prstDash val="solid"/>
                  </a:ln>
                  <a:uLnTx/>
                  <a:uFillTx/>
                  <a:latin typeface="+mn-lt"/>
                  <a:ea typeface="+mn-ea"/>
                  <a:cs typeface="+mn-cs"/>
                </a:rPr>
                <a:t>0</a:t>
              </a:r>
            </a:p>
            <a:p>
              <a:pPr marL="342900" lvl="0" indent="-342900" algn="ctr">
                <a:spcBef>
                  <a:spcPct val="20000"/>
                </a:spcBef>
                <a:defRPr/>
              </a:pPr>
              <a:endParaRPr kumimoji="1" lang="en-US" altLang="ja-JP" sz="2800" i="0" u="none" strike="noStrike" kern="1200" cap="none" spc="0" normalizeH="0" baseline="0" noProof="0" dirty="0" smtClean="0">
                <a:ln w="12700">
                  <a:solidFill>
                    <a:schemeClr val="tx1"/>
                  </a:solidFill>
                  <a:prstDash val="solid"/>
                </a:ln>
                <a:uLnTx/>
                <a:uFillTx/>
                <a:latin typeface="+mn-lt"/>
                <a:ea typeface="+mn-ea"/>
                <a:cs typeface="+mn-cs"/>
              </a:endParaRPr>
            </a:p>
            <a:p>
              <a:pPr marL="342900" lvl="0" indent="-342900" algn="ctr">
                <a:spcBef>
                  <a:spcPct val="20000"/>
                </a:spcBef>
                <a:defRPr/>
              </a:pPr>
              <a:r>
                <a:rPr lang="en-US" altLang="ja-JP" sz="2400" dirty="0" smtClean="0">
                  <a:ln w="12700">
                    <a:solidFill>
                      <a:schemeClr val="tx1"/>
                    </a:solidFill>
                    <a:prstDash val="solid"/>
                  </a:ln>
                </a:rPr>
                <a:t>-1</a:t>
              </a:r>
              <a:endParaRPr kumimoji="1" lang="ja-JP" altLang="en-US" sz="2400" i="0" u="none" strike="noStrike" kern="1200" cap="none" spc="0" normalizeH="0" baseline="0" noProof="0" dirty="0" smtClean="0">
                <a:ln w="12700">
                  <a:solidFill>
                    <a:schemeClr val="tx1"/>
                  </a:solidFill>
                  <a:prstDash val="solid"/>
                </a:ln>
                <a:uLnTx/>
                <a:uFillTx/>
                <a:latin typeface="+mn-lt"/>
                <a:ea typeface="+mn-ea"/>
                <a:cs typeface="+mn-cs"/>
              </a:endParaRPr>
            </a:p>
          </p:txBody>
        </p:sp>
        <p:sp>
          <p:nvSpPr>
            <p:cNvPr id="35" name="コンテンツ プレースホルダ 7"/>
            <p:cNvSpPr txBox="1">
              <a:spLocks/>
            </p:cNvSpPr>
            <p:nvPr/>
          </p:nvSpPr>
          <p:spPr>
            <a:xfrm>
              <a:off x="4031940" y="584684"/>
              <a:ext cx="336952" cy="461665"/>
            </a:xfrm>
            <a:prstGeom prst="rect">
              <a:avLst/>
            </a:prstGeom>
            <a:noFill/>
            <a:ln w="12700">
              <a:noFill/>
            </a:ln>
            <a:effectLst>
              <a:outerShdw blurRad="50800" dist="50800" dir="5400000" algn="ctr" rotWithShape="0">
                <a:schemeClr val="bg1"/>
              </a:outerShdw>
            </a:effectLst>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2400" noProof="0" dirty="0" err="1" smtClean="0">
                  <a:ln w="12700">
                    <a:solidFill>
                      <a:schemeClr val="tx1"/>
                    </a:solidFill>
                    <a:prstDash val="solid"/>
                  </a:ln>
                </a:rPr>
                <a:t>ｙ</a:t>
              </a:r>
              <a:endParaRPr kumimoji="1" lang="ja-JP" altLang="en-US" sz="2400" i="0" u="none" strike="noStrike" kern="1200" cap="none" spc="0" normalizeH="0" baseline="0" noProof="0" dirty="0" smtClean="0">
                <a:ln w="12700">
                  <a:solidFill>
                    <a:schemeClr val="tx1"/>
                  </a:solidFill>
                  <a:prstDash val="solid"/>
                </a:ln>
                <a:uLnTx/>
                <a:uFillTx/>
                <a:latin typeface="+mn-lt"/>
                <a:ea typeface="+mn-ea"/>
                <a:cs typeface="+mn-cs"/>
              </a:endParaRPr>
            </a:p>
          </p:txBody>
        </p:sp>
        <p:sp>
          <p:nvSpPr>
            <p:cNvPr id="36" name="コンテンツ プレースホルダ 7"/>
            <p:cNvSpPr txBox="1">
              <a:spLocks/>
            </p:cNvSpPr>
            <p:nvPr/>
          </p:nvSpPr>
          <p:spPr>
            <a:xfrm>
              <a:off x="7740352" y="3933056"/>
              <a:ext cx="344967" cy="461665"/>
            </a:xfrm>
            <a:prstGeom prst="rect">
              <a:avLst/>
            </a:prstGeom>
            <a:noFill/>
            <a:ln w="12700">
              <a:noFill/>
            </a:ln>
            <a:effectLst>
              <a:outerShdw blurRad="50800" dist="50800" dir="5400000" algn="ctr" rotWithShape="0">
                <a:schemeClr val="bg1"/>
              </a:outerShdw>
            </a:effectLst>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400" i="0" u="none" strike="noStrike" kern="1200" cap="none" spc="0" normalizeH="0" baseline="0" noProof="0" dirty="0" err="1" smtClean="0">
                  <a:ln w="12700">
                    <a:solidFill>
                      <a:schemeClr val="tx1"/>
                    </a:solidFill>
                    <a:prstDash val="solid"/>
                  </a:ln>
                  <a:uLnTx/>
                  <a:uFillTx/>
                  <a:latin typeface="+mn-lt"/>
                  <a:ea typeface="+mn-ea"/>
                  <a:cs typeface="+mn-cs"/>
                </a:rPr>
                <a:t>ｘ</a:t>
              </a:r>
              <a:endParaRPr kumimoji="1" lang="ja-JP" altLang="en-US" sz="2400" i="0" u="none" strike="noStrike" kern="1200" cap="none" spc="0" normalizeH="0" baseline="0" noProof="0" dirty="0" smtClean="0">
                <a:ln w="12700">
                  <a:solidFill>
                    <a:schemeClr val="tx1"/>
                  </a:solidFill>
                  <a:prstDash val="solid"/>
                </a:ln>
                <a:uLnTx/>
                <a:uFillTx/>
                <a:latin typeface="+mn-lt"/>
                <a:ea typeface="+mn-ea"/>
                <a:cs typeface="+mn-cs"/>
              </a:endParaRPr>
            </a:p>
          </p:txBody>
        </p:sp>
      </p:gr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実験設定：エージェントの行動</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従来の強化学習ではロボットアーム全体で一つのエージェント</a:t>
            </a:r>
            <a:r>
              <a:rPr lang="ja-JP" altLang="en-US" dirty="0"/>
              <a:t>を設定する</a:t>
            </a:r>
            <a:r>
              <a:rPr lang="en-US" altLang="ja-JP" dirty="0"/>
              <a:t>.</a:t>
            </a:r>
          </a:p>
          <a:p>
            <a:pPr lvl="1">
              <a:buFont typeface="Wingdings" pitchFamily="2" charset="2"/>
              <a:buChar char="Ø"/>
            </a:pPr>
            <a:r>
              <a:rPr lang="ja-JP" altLang="en-US" dirty="0"/>
              <a:t>エージェントに設定する行動の総数は</a:t>
            </a:r>
            <a:r>
              <a:rPr lang="en-US" altLang="ja-JP" dirty="0" smtClean="0"/>
              <a:t>3×3=9</a:t>
            </a:r>
            <a:endParaRPr lang="en-US" altLang="ja-JP" dirty="0"/>
          </a:p>
          <a:p>
            <a:pPr lvl="1">
              <a:buFont typeface="Wingdings" panose="05000000000000000000" pitchFamily="2" charset="2"/>
              <a:buChar char="l"/>
            </a:pPr>
            <a:endParaRPr lang="en-US" altLang="ja-JP" sz="2600" dirty="0"/>
          </a:p>
          <a:p>
            <a:r>
              <a:rPr lang="ja-JP" altLang="en-US" dirty="0"/>
              <a:t>マルチエージェントでは各アクチュエータに一つ</a:t>
            </a:r>
            <a:r>
              <a:rPr lang="ja-JP" altLang="en-US" dirty="0" smtClean="0"/>
              <a:t>ずつエージェントを</a:t>
            </a:r>
            <a:r>
              <a:rPr lang="ja-JP" altLang="en-US" dirty="0"/>
              <a:t>設定する．</a:t>
            </a:r>
            <a:endParaRPr lang="en-US" altLang="ja-JP" dirty="0"/>
          </a:p>
          <a:p>
            <a:pPr lvl="1">
              <a:buFont typeface="Wingdings" pitchFamily="2" charset="2"/>
              <a:buChar char="Ø"/>
            </a:pPr>
            <a:r>
              <a:rPr lang="ja-JP" altLang="en-US" dirty="0"/>
              <a:t>各エージェントに設定する行動の数は</a:t>
            </a:r>
            <a:r>
              <a:rPr lang="en-US" altLang="ja-JP" dirty="0" smtClean="0"/>
              <a:t>3</a:t>
            </a:r>
          </a:p>
        </p:txBody>
      </p:sp>
    </p:spTree>
    <p:extLst>
      <p:ext uri="{BB962C8B-B14F-4D97-AF65-F5344CB8AC3E}">
        <p14:creationId xmlns:p14="http://schemas.microsoft.com/office/powerpoint/2010/main" val="2163810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実験設定：エージェントの状態数</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従来の強化学習</a:t>
            </a:r>
            <a:endParaRPr lang="en-US" altLang="ja-JP" dirty="0" smtClean="0"/>
          </a:p>
          <a:p>
            <a:pPr lvl="1">
              <a:buFont typeface="Wingdings" pitchFamily="2" charset="2"/>
              <a:buChar char="Ø"/>
            </a:pPr>
            <a:r>
              <a:rPr lang="ja-JP" altLang="en-US" dirty="0" smtClean="0"/>
              <a:t>状態数：</a:t>
            </a:r>
            <a:r>
              <a:rPr lang="en-US" altLang="ja-JP" dirty="0" smtClean="0"/>
              <a:t>9×5</a:t>
            </a:r>
            <a:r>
              <a:rPr lang="ja-JP" altLang="en-US" dirty="0" smtClean="0"/>
              <a:t>＝</a:t>
            </a:r>
            <a:r>
              <a:rPr lang="en-US" altLang="ja-JP" dirty="0" smtClean="0"/>
              <a:t>45</a:t>
            </a:r>
          </a:p>
          <a:p>
            <a:pPr lvl="1">
              <a:buFont typeface="Wingdings" pitchFamily="2" charset="2"/>
              <a:buChar char="Ø"/>
            </a:pPr>
            <a:r>
              <a:rPr lang="en-US" altLang="ja-JP" sz="2600" dirty="0" smtClean="0"/>
              <a:t>(</a:t>
            </a:r>
            <a:r>
              <a:rPr lang="ja-JP" altLang="en-US" sz="2600" dirty="0" smtClean="0"/>
              <a:t>ロボットの状態</a:t>
            </a:r>
            <a:r>
              <a:rPr lang="en-US" altLang="ja-JP" sz="2600" dirty="0" smtClean="0"/>
              <a:t>×</a:t>
            </a:r>
            <a:r>
              <a:rPr lang="ja-JP" altLang="en-US" sz="2600" dirty="0" smtClean="0"/>
              <a:t>ターゲットの位置</a:t>
            </a:r>
            <a:r>
              <a:rPr lang="en-US" altLang="ja-JP" sz="2600" dirty="0" smtClean="0"/>
              <a:t>)</a:t>
            </a:r>
          </a:p>
          <a:p>
            <a:r>
              <a:rPr lang="ja-JP" altLang="en-US" dirty="0" smtClean="0"/>
              <a:t>先行研究</a:t>
            </a:r>
            <a:endParaRPr lang="en-US" altLang="ja-JP" dirty="0" smtClean="0"/>
          </a:p>
          <a:p>
            <a:pPr lvl="1">
              <a:buFont typeface="Wingdings" pitchFamily="2" charset="2"/>
              <a:buChar char="Ø"/>
            </a:pPr>
            <a:r>
              <a:rPr lang="ja-JP" altLang="en-US" dirty="0" smtClean="0"/>
              <a:t>状態数：</a:t>
            </a:r>
            <a:r>
              <a:rPr lang="en-US" altLang="ja-JP" dirty="0" smtClean="0"/>
              <a:t>9×5=45</a:t>
            </a:r>
          </a:p>
          <a:p>
            <a:pPr lvl="1">
              <a:buFont typeface="Wingdings" pitchFamily="2" charset="2"/>
              <a:buChar char="Ø"/>
            </a:pPr>
            <a:r>
              <a:rPr lang="en-US" altLang="ja-JP" dirty="0" smtClean="0"/>
              <a:t>(</a:t>
            </a:r>
            <a:r>
              <a:rPr lang="ja-JP" altLang="en-US" dirty="0" smtClean="0"/>
              <a:t>ロボットの状態</a:t>
            </a:r>
            <a:r>
              <a:rPr lang="en-US" altLang="ja-JP" dirty="0" smtClean="0"/>
              <a:t>×</a:t>
            </a:r>
            <a:r>
              <a:rPr lang="ja-JP" altLang="en-US" dirty="0" smtClean="0"/>
              <a:t>ターゲットの位置</a:t>
            </a:r>
            <a:r>
              <a:rPr lang="en-US" altLang="ja-JP" dirty="0" smtClean="0"/>
              <a:t>)</a:t>
            </a:r>
          </a:p>
          <a:p>
            <a:r>
              <a:rPr kumimoji="1" lang="ja-JP" altLang="en-US" dirty="0" smtClean="0"/>
              <a:t>提案手法</a:t>
            </a:r>
            <a:endParaRPr kumimoji="1" lang="en-US" altLang="ja-JP" dirty="0" smtClean="0"/>
          </a:p>
          <a:p>
            <a:pPr lvl="1">
              <a:buFont typeface="Wingdings" pitchFamily="2" charset="2"/>
              <a:buChar char="Ø"/>
            </a:pPr>
            <a:r>
              <a:rPr lang="ja-JP" altLang="en-US" dirty="0" smtClean="0"/>
              <a:t>状態数：</a:t>
            </a:r>
            <a:r>
              <a:rPr lang="en-US" altLang="ja-JP" dirty="0" smtClean="0"/>
              <a:t>9×3×5=135</a:t>
            </a:r>
          </a:p>
          <a:p>
            <a:pPr lvl="1">
              <a:buFont typeface="Wingdings" pitchFamily="2" charset="2"/>
              <a:buChar char="Ø"/>
            </a:pPr>
            <a:r>
              <a:rPr lang="en-US" altLang="ja-JP" dirty="0" smtClean="0"/>
              <a:t>(</a:t>
            </a:r>
            <a:r>
              <a:rPr lang="ja-JP" altLang="en-US" dirty="0" smtClean="0"/>
              <a:t>ロボットの状態</a:t>
            </a:r>
            <a:r>
              <a:rPr lang="en-US" altLang="ja-JP" dirty="0" smtClean="0"/>
              <a:t>×</a:t>
            </a:r>
            <a:r>
              <a:rPr lang="ja-JP" altLang="en-US" dirty="0" smtClean="0"/>
              <a:t>他エージェントの</a:t>
            </a:r>
            <a:r>
              <a:rPr lang="ja-JP" altLang="en-US" dirty="0"/>
              <a:t>行動</a:t>
            </a:r>
            <a:r>
              <a:rPr lang="en-US" altLang="ja-JP" dirty="0" smtClean="0"/>
              <a:t>×</a:t>
            </a:r>
            <a:r>
              <a:rPr lang="ja-JP" altLang="en-US" dirty="0" smtClean="0"/>
              <a:t>ターゲットの位置</a:t>
            </a:r>
            <a:r>
              <a:rPr lang="en-US" altLang="ja-JP" dirty="0" smtClean="0"/>
              <a:t>)</a:t>
            </a:r>
            <a:endParaRPr kumimoji="1" lang="ja-JP" alt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今後のスケジュール</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dirty="0"/>
              <a:t>11</a:t>
            </a:r>
            <a:r>
              <a:rPr lang="ja-JP" altLang="en-US" dirty="0"/>
              <a:t>月～</a:t>
            </a:r>
            <a:r>
              <a:rPr lang="en-US" altLang="ja-JP" dirty="0"/>
              <a:t>12</a:t>
            </a:r>
            <a:r>
              <a:rPr lang="ja-JP" altLang="en-US" dirty="0"/>
              <a:t>月前半</a:t>
            </a:r>
            <a:endParaRPr lang="en-US" altLang="ja-JP" dirty="0"/>
          </a:p>
          <a:p>
            <a:pPr lvl="1">
              <a:buFont typeface="Wingdings" pitchFamily="2" charset="2"/>
              <a:buChar char="Ø"/>
            </a:pPr>
            <a:r>
              <a:rPr lang="ja-JP" altLang="en-US" sz="2400" dirty="0"/>
              <a:t>協調部分の</a:t>
            </a:r>
            <a:r>
              <a:rPr lang="ja-JP" altLang="en-US" sz="2400" dirty="0" smtClean="0"/>
              <a:t>実装</a:t>
            </a:r>
            <a:endParaRPr lang="en-US" altLang="ja-JP" sz="2800" dirty="0"/>
          </a:p>
          <a:p>
            <a:r>
              <a:rPr lang="en-US" altLang="ja-JP" dirty="0"/>
              <a:t>12</a:t>
            </a:r>
            <a:r>
              <a:rPr lang="ja-JP" altLang="en-US" dirty="0"/>
              <a:t>月後半</a:t>
            </a:r>
            <a:r>
              <a:rPr lang="ja-JP" altLang="en-US" dirty="0" smtClean="0"/>
              <a:t>～</a:t>
            </a:r>
            <a:r>
              <a:rPr lang="en-US" altLang="ja-JP" dirty="0" smtClean="0"/>
              <a:t>1</a:t>
            </a:r>
            <a:r>
              <a:rPr lang="ja-JP" altLang="en-US" dirty="0" smtClean="0"/>
              <a:t>月</a:t>
            </a:r>
            <a:endParaRPr lang="en-US" altLang="ja-JP" dirty="0"/>
          </a:p>
          <a:p>
            <a:pPr lvl="1">
              <a:buFont typeface="Wingdings" pitchFamily="2" charset="2"/>
              <a:buChar char="Ø"/>
            </a:pPr>
            <a:r>
              <a:rPr lang="ja-JP" altLang="en-US" sz="2400" dirty="0"/>
              <a:t>実証</a:t>
            </a:r>
            <a:r>
              <a:rPr lang="ja-JP" altLang="en-US" sz="2400" dirty="0" smtClean="0"/>
              <a:t>実験</a:t>
            </a:r>
            <a:endParaRPr lang="en-US" altLang="ja-JP" sz="2400" dirty="0" smtClean="0"/>
          </a:p>
          <a:p>
            <a:pPr lvl="1">
              <a:buFont typeface="Wingdings" pitchFamily="2" charset="2"/>
              <a:buChar char="Ø"/>
            </a:pPr>
            <a:r>
              <a:rPr lang="ja-JP" altLang="en-US" sz="2400" dirty="0" smtClean="0"/>
              <a:t>卒業論文執筆</a:t>
            </a:r>
            <a:endParaRPr lang="en-US" altLang="ja-JP" sz="2400" dirty="0" smtClean="0"/>
          </a:p>
          <a:p>
            <a:r>
              <a:rPr lang="en-US" altLang="ja-JP" dirty="0" smtClean="0"/>
              <a:t>1</a:t>
            </a:r>
            <a:r>
              <a:rPr lang="ja-JP" altLang="en-US" dirty="0" smtClean="0"/>
              <a:t>月～</a:t>
            </a:r>
            <a:r>
              <a:rPr lang="en-US" altLang="ja-JP" dirty="0" smtClean="0"/>
              <a:t>2</a:t>
            </a:r>
            <a:r>
              <a:rPr lang="ja-JP" altLang="en-US" dirty="0" smtClean="0"/>
              <a:t>月</a:t>
            </a:r>
            <a:endParaRPr lang="en-US" altLang="ja-JP" dirty="0"/>
          </a:p>
          <a:p>
            <a:pPr lvl="1">
              <a:buFont typeface="Wingdings" pitchFamily="2" charset="2"/>
              <a:buChar char="Ø"/>
            </a:pPr>
            <a:r>
              <a:rPr lang="ja-JP" altLang="en-US" sz="2400" dirty="0" smtClean="0"/>
              <a:t>卒業論文執筆</a:t>
            </a:r>
            <a:endParaRPr lang="ja-JP" altLang="en-US" sz="2400"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終了</a:t>
            </a:r>
            <a:endParaRPr kumimoji="1" lang="ja-JP" altLang="en-US" dirty="0"/>
          </a:p>
        </p:txBody>
      </p:sp>
      <p:sp>
        <p:nvSpPr>
          <p:cNvPr id="3" name="コンテンツ プレースホルダ 2"/>
          <p:cNvSpPr>
            <a:spLocks noGrp="1"/>
          </p:cNvSpPr>
          <p:nvPr>
            <p:ph idx="1"/>
          </p:nvPr>
        </p:nvSpPr>
        <p:spPr/>
        <p:txBody>
          <a:bodyPr>
            <a:normAutofit/>
          </a:bodyPr>
          <a:lstStyle/>
          <a:p>
            <a:pPr marL="0" indent="0">
              <a:buNone/>
            </a:pPr>
            <a:r>
              <a:rPr lang="ja-JP" altLang="en-US" dirty="0">
                <a:solidFill>
                  <a:schemeClr val="tx1"/>
                </a:solidFill>
              </a:rPr>
              <a:t>以上で発表を終了します．</a:t>
            </a:r>
            <a:endParaRPr lang="en-US" altLang="ja-JP" dirty="0">
              <a:solidFill>
                <a:schemeClr val="tx1"/>
              </a:solidFill>
            </a:endParaRPr>
          </a:p>
          <a:p>
            <a:pPr marL="0" indent="0">
              <a:buNone/>
            </a:pPr>
            <a:r>
              <a:rPr lang="ja-JP" altLang="en-US" dirty="0">
                <a:solidFill>
                  <a:schemeClr val="tx1"/>
                </a:solidFill>
              </a:rPr>
              <a:t>ご清聴ありがとうございました．</a:t>
            </a:r>
          </a:p>
          <a:p>
            <a:endParaRPr lang="ja-JP" altLang="en-US" sz="2800"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補足スライド</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Q</a:t>
            </a:r>
            <a:r>
              <a:rPr kumimoji="1" lang="ja-JP" altLang="en-US" dirty="0" smtClean="0"/>
              <a:t>学習</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環境同定型の強化学習手法．</a:t>
            </a:r>
            <a:endParaRPr lang="en-US" altLang="ja-JP" dirty="0"/>
          </a:p>
          <a:p>
            <a:r>
              <a:rPr lang="ja-JP" altLang="ja-JP" dirty="0"/>
              <a:t>更新式は</a:t>
            </a:r>
            <a:r>
              <a:rPr lang="ja-JP" altLang="en-US" dirty="0"/>
              <a:t>以下の式で行う．</a:t>
            </a:r>
            <a:endParaRPr lang="en-US" altLang="ja-JP" dirty="0"/>
          </a:p>
          <a:p>
            <a:pPr lvl="1">
              <a:buFont typeface="Wingdings" pitchFamily="2" charset="2"/>
              <a:buChar char="l"/>
            </a:pPr>
            <a:endParaRPr lang="en-US" altLang="ja-JP" sz="2400" dirty="0"/>
          </a:p>
          <a:p>
            <a:pPr lvl="1">
              <a:buFont typeface="Wingdings" pitchFamily="2" charset="2"/>
              <a:buChar char="l"/>
            </a:pPr>
            <a:endParaRPr lang="en-US" altLang="ja-JP" sz="2800" dirty="0"/>
          </a:p>
          <a:p>
            <a:pPr lvl="1">
              <a:buFont typeface="Wingdings" pitchFamily="2" charset="2"/>
              <a:buChar char="Ø"/>
            </a:pPr>
            <a:r>
              <a:rPr lang="ja-JP" altLang="en-US" sz="2800" dirty="0"/>
              <a:t>　はある時刻</a:t>
            </a:r>
            <a:endParaRPr lang="en-US" altLang="ja-JP" sz="2800" dirty="0"/>
          </a:p>
          <a:p>
            <a:pPr lvl="1">
              <a:buFont typeface="Wingdings" pitchFamily="2" charset="2"/>
              <a:buChar char="Ø"/>
            </a:pPr>
            <a:r>
              <a:rPr lang="ja-JP" altLang="en-US" sz="2800" dirty="0"/>
              <a:t>　　　　</a:t>
            </a:r>
            <a:r>
              <a:rPr lang="ja-JP" altLang="ja-JP" sz="2800" dirty="0" smtClean="0"/>
              <a:t>は</a:t>
            </a:r>
            <a:r>
              <a:rPr lang="ja-JP" altLang="ja-JP" sz="2800" dirty="0"/>
              <a:t>状態</a:t>
            </a:r>
            <a:r>
              <a:rPr lang="ja-JP" altLang="en-US" sz="2800" dirty="0"/>
              <a:t>　</a:t>
            </a:r>
            <a:r>
              <a:rPr lang="ja-JP" altLang="ja-JP" sz="2800" dirty="0"/>
              <a:t>の時</a:t>
            </a:r>
            <a:r>
              <a:rPr lang="ja-JP" altLang="en-US" sz="2800" dirty="0"/>
              <a:t>の</a:t>
            </a:r>
            <a:r>
              <a:rPr lang="ja-JP" altLang="ja-JP" sz="2800" dirty="0"/>
              <a:t>行動</a:t>
            </a:r>
            <a:r>
              <a:rPr lang="ja-JP" altLang="en-US" sz="2800" dirty="0"/>
              <a:t>　</a:t>
            </a:r>
            <a:r>
              <a:rPr lang="ja-JP" altLang="ja-JP" sz="2800" dirty="0"/>
              <a:t>の評価値</a:t>
            </a:r>
            <a:endParaRPr lang="en-US" altLang="ja-JP" sz="2800" dirty="0"/>
          </a:p>
          <a:p>
            <a:pPr lvl="1">
              <a:buFont typeface="Wingdings" pitchFamily="2" charset="2"/>
              <a:buChar char="Ø"/>
            </a:pPr>
            <a:r>
              <a:rPr lang="ja-JP" altLang="en-US" sz="2800" dirty="0"/>
              <a:t>　</a:t>
            </a:r>
            <a:r>
              <a:rPr lang="ja-JP" altLang="ja-JP" sz="2800" dirty="0"/>
              <a:t>は報酬の値</a:t>
            </a:r>
            <a:r>
              <a:rPr lang="ja-JP" altLang="en-US" sz="2800" dirty="0"/>
              <a:t>，　は学習率，　は割引率</a:t>
            </a:r>
            <a:endParaRPr lang="en-US" altLang="ja-JP" sz="2800" dirty="0"/>
          </a:p>
          <a:p>
            <a:pPr lvl="1">
              <a:buFont typeface="Wingdings" pitchFamily="2" charset="2"/>
              <a:buChar char="l"/>
            </a:pPr>
            <a:endParaRPr lang="en-US" altLang="ja-JP" sz="2600" dirty="0"/>
          </a:p>
        </p:txBody>
      </p:sp>
      <p:sp>
        <p:nvSpPr>
          <p:cNvPr id="63490" name="Rectangle 2"/>
          <p:cNvSpPr>
            <a:spLocks noChangeArrowheads="1"/>
          </p:cNvSpPr>
          <p:nvPr/>
        </p:nvSpPr>
        <p:spPr bwMode="auto">
          <a:xfrm>
            <a:off x="6" y="-184667"/>
            <a:ext cx="189575"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63492" name="Object 4"/>
          <p:cNvGraphicFramePr>
            <a:graphicFrameLocks noChangeAspect="1"/>
          </p:cNvGraphicFramePr>
          <p:nvPr/>
        </p:nvGraphicFramePr>
        <p:xfrm>
          <a:off x="1466970" y="2708279"/>
          <a:ext cx="9369449" cy="730250"/>
        </p:xfrm>
        <a:graphic>
          <a:graphicData uri="http://schemas.openxmlformats.org/presentationml/2006/ole">
            <mc:AlternateContent xmlns:mc="http://schemas.openxmlformats.org/markup-compatibility/2006">
              <mc:Choice xmlns:v="urn:schemas-microsoft-com:vml" Requires="v">
                <p:oleObj spid="_x0000_s64477" name="数式" r:id="rId3" imgW="3606800" imgH="292100" progId="Equation.3">
                  <p:embed/>
                </p:oleObj>
              </mc:Choice>
              <mc:Fallback>
                <p:oleObj name="数式" r:id="rId3" imgW="3606800" imgH="292100" progId="Equation.3">
                  <p:embed/>
                  <p:pic>
                    <p:nvPicPr>
                      <p:cNvPr id="0" name="Picture 7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6970" y="2708279"/>
                        <a:ext cx="9369449" cy="730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オブジェクト 7"/>
          <p:cNvGraphicFramePr>
            <a:graphicFrameLocks noChangeAspect="1"/>
          </p:cNvGraphicFramePr>
          <p:nvPr/>
        </p:nvGraphicFramePr>
        <p:xfrm>
          <a:off x="6452016" y="4843470"/>
          <a:ext cx="330026" cy="411163"/>
        </p:xfrm>
        <a:graphic>
          <a:graphicData uri="http://schemas.openxmlformats.org/presentationml/2006/ole">
            <mc:AlternateContent xmlns:mc="http://schemas.openxmlformats.org/markup-compatibility/2006">
              <mc:Choice xmlns:v="urn:schemas-microsoft-com:vml" Requires="v">
                <p:oleObj spid="_x0000_s64478" name="数式" r:id="rId5" imgW="126780" imgH="164814" progId="Equation.3">
                  <p:embed/>
                </p:oleObj>
              </mc:Choice>
              <mc:Fallback>
                <p:oleObj name="数式" r:id="rId5" imgW="126780" imgH="164814" progId="Equation.3">
                  <p:embed/>
                  <p:pic>
                    <p:nvPicPr>
                      <p:cNvPr id="0" name="Picture 7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52016" y="4843470"/>
                        <a:ext cx="330026" cy="411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3494" name="Object 6"/>
          <p:cNvGraphicFramePr>
            <a:graphicFrameLocks noChangeAspect="1"/>
          </p:cNvGraphicFramePr>
          <p:nvPr/>
        </p:nvGraphicFramePr>
        <p:xfrm>
          <a:off x="6422316" y="4200529"/>
          <a:ext cx="404283" cy="566737"/>
        </p:xfrm>
        <a:graphic>
          <a:graphicData uri="http://schemas.openxmlformats.org/presentationml/2006/ole">
            <mc:AlternateContent xmlns:mc="http://schemas.openxmlformats.org/markup-compatibility/2006">
              <mc:Choice xmlns:v="urn:schemas-microsoft-com:vml" Requires="v">
                <p:oleObj spid="_x0000_s64479" name="数式" r:id="rId7" imgW="152334" imgH="228501" progId="Equation.3">
                  <p:embed/>
                </p:oleObj>
              </mc:Choice>
              <mc:Fallback>
                <p:oleObj name="数式" r:id="rId7" imgW="152334" imgH="228501" progId="Equation.3">
                  <p:embed/>
                  <p:pic>
                    <p:nvPicPr>
                      <p:cNvPr id="0" name="Picture 73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22316" y="4200529"/>
                        <a:ext cx="404283" cy="566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3495" name="Object 7"/>
          <p:cNvGraphicFramePr>
            <a:graphicFrameLocks noChangeAspect="1"/>
          </p:cNvGraphicFramePr>
          <p:nvPr/>
        </p:nvGraphicFramePr>
        <p:xfrm>
          <a:off x="1669938" y="4165600"/>
          <a:ext cx="1452116" cy="571500"/>
        </p:xfrm>
        <a:graphic>
          <a:graphicData uri="http://schemas.openxmlformats.org/presentationml/2006/ole">
            <mc:AlternateContent xmlns:mc="http://schemas.openxmlformats.org/markup-compatibility/2006">
              <mc:Choice xmlns:v="urn:schemas-microsoft-com:vml" Requires="v">
                <p:oleObj spid="_x0000_s64480" name="数式" r:id="rId9" imgW="533169" imgH="228501" progId="Equation.3">
                  <p:embed/>
                </p:oleObj>
              </mc:Choice>
              <mc:Fallback>
                <p:oleObj name="数式" r:id="rId9" imgW="533169" imgH="228501" progId="Equation.3">
                  <p:embed/>
                  <p:pic>
                    <p:nvPicPr>
                      <p:cNvPr id="0" name="Picture 73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69938" y="4165600"/>
                        <a:ext cx="1452116"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3496" name="Object 8"/>
          <p:cNvGraphicFramePr>
            <a:graphicFrameLocks noChangeAspect="1"/>
          </p:cNvGraphicFramePr>
          <p:nvPr/>
        </p:nvGraphicFramePr>
        <p:xfrm>
          <a:off x="4245793" y="4156075"/>
          <a:ext cx="366329" cy="571500"/>
        </p:xfrm>
        <a:graphic>
          <a:graphicData uri="http://schemas.openxmlformats.org/presentationml/2006/ole">
            <mc:AlternateContent xmlns:mc="http://schemas.openxmlformats.org/markup-compatibility/2006">
              <mc:Choice xmlns:v="urn:schemas-microsoft-com:vml" Requires="v">
                <p:oleObj spid="_x0000_s64481" name="数式" r:id="rId11" imgW="139700" imgH="228600" progId="Equation.3">
                  <p:embed/>
                </p:oleObj>
              </mc:Choice>
              <mc:Fallback>
                <p:oleObj name="数式" r:id="rId11" imgW="139700" imgH="228600" progId="Equation.3">
                  <p:embed/>
                  <p:pic>
                    <p:nvPicPr>
                      <p:cNvPr id="0" name="Picture 73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45793" y="4156075"/>
                        <a:ext cx="366329"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3498" name="Object 10"/>
          <p:cNvGraphicFramePr>
            <a:graphicFrameLocks noChangeAspect="1"/>
          </p:cNvGraphicFramePr>
          <p:nvPr/>
        </p:nvGraphicFramePr>
        <p:xfrm>
          <a:off x="1641881" y="4694238"/>
          <a:ext cx="330026" cy="571500"/>
        </p:xfrm>
        <a:graphic>
          <a:graphicData uri="http://schemas.openxmlformats.org/presentationml/2006/ole">
            <mc:AlternateContent xmlns:mc="http://schemas.openxmlformats.org/markup-compatibility/2006">
              <mc:Choice xmlns:v="urn:schemas-microsoft-com:vml" Requires="v">
                <p:oleObj spid="_x0000_s64482" name="数式" r:id="rId13" imgW="126890" imgH="228402" progId="Equation.3">
                  <p:embed/>
                </p:oleObj>
              </mc:Choice>
              <mc:Fallback>
                <p:oleObj name="数式" r:id="rId13" imgW="126890" imgH="228402" progId="Equation.3">
                  <p:embed/>
                  <p:pic>
                    <p:nvPicPr>
                      <p:cNvPr id="0" name="Picture 73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41881" y="4694238"/>
                        <a:ext cx="330026"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3499" name="Object 11"/>
          <p:cNvGraphicFramePr>
            <a:graphicFrameLocks noChangeAspect="1"/>
          </p:cNvGraphicFramePr>
          <p:nvPr/>
        </p:nvGraphicFramePr>
        <p:xfrm>
          <a:off x="4176482" y="4879975"/>
          <a:ext cx="396032" cy="349250"/>
        </p:xfrm>
        <a:graphic>
          <a:graphicData uri="http://schemas.openxmlformats.org/presentationml/2006/ole">
            <mc:AlternateContent xmlns:mc="http://schemas.openxmlformats.org/markup-compatibility/2006">
              <mc:Choice xmlns:v="urn:schemas-microsoft-com:vml" Requires="v">
                <p:oleObj spid="_x0000_s64483" name="数式" r:id="rId15" imgW="152334" imgH="139639" progId="Equation.3">
                  <p:embed/>
                </p:oleObj>
              </mc:Choice>
              <mc:Fallback>
                <p:oleObj name="数式" r:id="rId15" imgW="152334" imgH="139639" progId="Equation.3">
                  <p:embed/>
                  <p:pic>
                    <p:nvPicPr>
                      <p:cNvPr id="0" name="Picture 73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176482" y="4879975"/>
                        <a:ext cx="396032"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3500" name="Object 12"/>
          <p:cNvGraphicFramePr>
            <a:graphicFrameLocks noChangeAspect="1"/>
          </p:cNvGraphicFramePr>
          <p:nvPr/>
        </p:nvGraphicFramePr>
        <p:xfrm>
          <a:off x="1717791" y="3735389"/>
          <a:ext cx="239270" cy="381000"/>
        </p:xfrm>
        <a:graphic>
          <a:graphicData uri="http://schemas.openxmlformats.org/presentationml/2006/ole">
            <mc:AlternateContent xmlns:mc="http://schemas.openxmlformats.org/markup-compatibility/2006">
              <mc:Choice xmlns:v="urn:schemas-microsoft-com:vml" Requires="v">
                <p:oleObj spid="_x0000_s64484" name="数式" r:id="rId17" imgW="88746" imgH="152136" progId="Equation.3">
                  <p:embed/>
                </p:oleObj>
              </mc:Choice>
              <mc:Fallback>
                <p:oleObj name="数式" r:id="rId17" imgW="88746" imgH="152136" progId="Equation.3">
                  <p:embed/>
                  <p:pic>
                    <p:nvPicPr>
                      <p:cNvPr id="0" name="Picture 74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717791" y="3735389"/>
                        <a:ext cx="23927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ε</a:t>
            </a:r>
            <a:r>
              <a:rPr kumimoji="1" lang="en-US" altLang="ja-JP" dirty="0" smtClean="0"/>
              <a:t>-greedy</a:t>
            </a:r>
            <a:r>
              <a:rPr kumimoji="1" lang="ja-JP" altLang="en-US" dirty="0" smtClean="0"/>
              <a:t>法</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行動選択手法の一つ．</a:t>
            </a:r>
            <a:endParaRPr lang="en-US" altLang="ja-JP" dirty="0" smtClean="0"/>
          </a:p>
          <a:p>
            <a:r>
              <a:rPr lang="ja-JP" altLang="en-US" dirty="0" smtClean="0"/>
              <a:t>ある定数</a:t>
            </a:r>
            <a:r>
              <a:rPr lang="en-US" altLang="ja-JP" dirty="0" smtClean="0"/>
              <a:t>ε</a:t>
            </a:r>
            <a:r>
              <a:rPr lang="ja-JP" altLang="en-US" dirty="0" smtClean="0"/>
              <a:t>の確率で探索行動（ランダム行動）を選択</a:t>
            </a:r>
            <a:endParaRPr lang="en-US" altLang="ja-JP" dirty="0" smtClean="0"/>
          </a:p>
          <a:p>
            <a:r>
              <a:rPr lang="en-US" altLang="ja-JP" dirty="0" smtClean="0"/>
              <a:t>1-ε</a:t>
            </a:r>
            <a:r>
              <a:rPr lang="ja-JP" altLang="en-US" dirty="0" smtClean="0"/>
              <a:t>の確率で行動評価値の高い行動を選択</a:t>
            </a:r>
            <a:endParaRPr lang="en-US" altLang="ja-JP" dirty="0" smtClean="0"/>
          </a:p>
          <a:p>
            <a:endParaRPr lang="en-US" altLang="ja-JP" dirty="0" smtClean="0"/>
          </a:p>
          <a:p>
            <a:r>
              <a:rPr lang="ja-JP" altLang="en-US" dirty="0" smtClean="0"/>
              <a:t>探索行動により現在推定されている最適な行動よりよい行動があるかを探すことができる．</a:t>
            </a:r>
            <a:endParaRPr lang="en-US" altLang="ja-JP" dirty="0" smtClean="0"/>
          </a:p>
          <a:p>
            <a:endParaRPr lang="ja-JP" altLang="en-US" dirty="0"/>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a:t>
            </a:r>
            <a:endParaRPr kumimoji="1" lang="ja-JP" altLang="en-US" dirty="0"/>
          </a:p>
        </p:txBody>
      </p:sp>
      <p:sp>
        <p:nvSpPr>
          <p:cNvPr id="3" name="コンテンツ プレースホルダ 2"/>
          <p:cNvSpPr>
            <a:spLocks noGrp="1"/>
          </p:cNvSpPr>
          <p:nvPr>
            <p:ph idx="1"/>
          </p:nvPr>
        </p:nvSpPr>
        <p:spPr/>
        <p:txBody>
          <a:bodyPr>
            <a:normAutofit/>
          </a:bodyPr>
          <a:lstStyle/>
          <a:p>
            <a:pPr>
              <a:buFont typeface="Wingdings" pitchFamily="2" charset="2"/>
              <a:buChar char="l"/>
            </a:pPr>
            <a:r>
              <a:rPr lang="ja-JP" altLang="en-US" sz="2800" dirty="0"/>
              <a:t>試行全体でのシングルエージェントと協調なしのマルチエージェントでの各試行における行動数．</a:t>
            </a:r>
          </a:p>
        </p:txBody>
      </p:sp>
      <p:sp>
        <p:nvSpPr>
          <p:cNvPr id="6" name="正方形/長方形 5"/>
          <p:cNvSpPr/>
          <p:nvPr/>
        </p:nvSpPr>
        <p:spPr>
          <a:xfrm>
            <a:off x="2395294" y="6033140"/>
            <a:ext cx="2031954" cy="307777"/>
          </a:xfrm>
          <a:prstGeom prst="rect">
            <a:avLst/>
          </a:prstGeom>
          <a:noFill/>
        </p:spPr>
        <p:txBody>
          <a:bodyPr wrap="none" lIns="91440" tIns="45720" rIns="91440" bIns="45720">
            <a:spAutoFit/>
          </a:bodyPr>
          <a:lstStyle/>
          <a:p>
            <a:pPr algn="ctr"/>
            <a:r>
              <a:rPr lang="ja-JP" altLang="en-US" sz="1400" b="1" dirty="0">
                <a:ln w="0"/>
              </a:rPr>
              <a:t>シングルエージェント</a:t>
            </a:r>
          </a:p>
        </p:txBody>
      </p:sp>
      <p:sp>
        <p:nvSpPr>
          <p:cNvPr id="7" name="正方形/長方形 6"/>
          <p:cNvSpPr/>
          <p:nvPr/>
        </p:nvSpPr>
        <p:spPr>
          <a:xfrm>
            <a:off x="8058148" y="6033140"/>
            <a:ext cx="1847710" cy="307777"/>
          </a:xfrm>
          <a:prstGeom prst="rect">
            <a:avLst/>
          </a:prstGeom>
          <a:noFill/>
        </p:spPr>
        <p:txBody>
          <a:bodyPr wrap="none" lIns="91440" tIns="45720" rIns="91440" bIns="45720">
            <a:spAutoFit/>
          </a:bodyPr>
          <a:lstStyle/>
          <a:p>
            <a:pPr algn="ctr"/>
            <a:r>
              <a:rPr lang="ja-JP" altLang="en-US" sz="1400" b="1" dirty="0">
                <a:ln w="0"/>
              </a:rPr>
              <a:t>マルチエージェント</a:t>
            </a:r>
          </a:p>
        </p:txBody>
      </p:sp>
      <p:pic>
        <p:nvPicPr>
          <p:cNvPr id="4" name="図 3"/>
          <p:cNvPicPr>
            <a:picLocks noChangeAspect="1"/>
          </p:cNvPicPr>
          <p:nvPr/>
        </p:nvPicPr>
        <p:blipFill>
          <a:blip r:embed="rId3" cstate="print"/>
          <a:stretch>
            <a:fillRect/>
          </a:stretch>
        </p:blipFill>
        <p:spPr>
          <a:xfrm>
            <a:off x="687552" y="2617248"/>
            <a:ext cx="5008810" cy="3495140"/>
          </a:xfrm>
          <a:prstGeom prst="rect">
            <a:avLst/>
          </a:prstGeom>
        </p:spPr>
      </p:pic>
      <p:pic>
        <p:nvPicPr>
          <p:cNvPr id="5" name="図 4"/>
          <p:cNvPicPr>
            <a:picLocks noChangeAspect="1"/>
          </p:cNvPicPr>
          <p:nvPr/>
        </p:nvPicPr>
        <p:blipFill>
          <a:blip r:embed="rId4" cstate="print"/>
          <a:stretch>
            <a:fillRect/>
          </a:stretch>
        </p:blipFill>
        <p:spPr>
          <a:xfrm>
            <a:off x="6483772" y="2617257"/>
            <a:ext cx="4996453" cy="3415885"/>
          </a:xfrm>
          <a:prstGeom prst="rect">
            <a:avLst/>
          </a:prstGeom>
        </p:spPr>
      </p:pic>
    </p:spTree>
    <p:extLst>
      <p:ext uri="{BB962C8B-B14F-4D97-AF65-F5344CB8AC3E}">
        <p14:creationId xmlns:p14="http://schemas.microsoft.com/office/powerpoint/2010/main" val="42366969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smtClean="0"/>
              <a:t>MA</a:t>
            </a:r>
            <a:r>
              <a:rPr lang="en-US" altLang="ja-JP" sz="3600" dirty="0"/>
              <a:t>S</a:t>
            </a:r>
            <a:r>
              <a:rPr kumimoji="1" lang="ja-JP" altLang="en-US" sz="3600" dirty="0" smtClean="0"/>
              <a:t>を用いたロボットの強化学習</a:t>
            </a:r>
            <a:endParaRPr kumimoji="1" lang="ja-JP" altLang="en-US" sz="3600" dirty="0"/>
          </a:p>
        </p:txBody>
      </p:sp>
      <p:sp>
        <p:nvSpPr>
          <p:cNvPr id="3" name="コンテンツ プレースホルダー 2"/>
          <p:cNvSpPr>
            <a:spLocks noGrp="1"/>
          </p:cNvSpPr>
          <p:nvPr>
            <p:ph idx="1"/>
          </p:nvPr>
        </p:nvSpPr>
        <p:spPr/>
        <p:txBody>
          <a:bodyPr>
            <a:normAutofit/>
          </a:bodyPr>
          <a:lstStyle/>
          <a:p>
            <a:r>
              <a:rPr lang="ja-JP" altLang="en-US" dirty="0" smtClean="0"/>
              <a:t>マルチエージェントシステムをロボットに適用した研究が行われている．</a:t>
            </a:r>
            <a:endParaRPr lang="en-US" altLang="ja-JP" dirty="0" smtClean="0"/>
          </a:p>
          <a:p>
            <a:pPr lvl="1">
              <a:buNone/>
            </a:pPr>
            <a:r>
              <a:rPr lang="ja-JP" altLang="en-US" dirty="0" smtClean="0"/>
              <a:t>研究例）</a:t>
            </a:r>
            <a:endParaRPr lang="en-US" altLang="ja-JP" dirty="0" smtClean="0"/>
          </a:p>
          <a:p>
            <a:pPr lvl="1">
              <a:buFont typeface="Wingdings" panose="05000000000000000000" pitchFamily="2" charset="2"/>
              <a:buChar char="Ø"/>
            </a:pPr>
            <a:r>
              <a:rPr lang="ja-JP" altLang="en-US" dirty="0" smtClean="0"/>
              <a:t>群ロボットの各ロボットにエージェントを設定</a:t>
            </a:r>
            <a:endParaRPr lang="en-US" altLang="ja-JP" dirty="0" smtClean="0"/>
          </a:p>
          <a:p>
            <a:pPr lvl="1">
              <a:buFont typeface="Wingdings" panose="05000000000000000000" pitchFamily="2" charset="2"/>
              <a:buChar char="Ø"/>
            </a:pPr>
            <a:r>
              <a:rPr lang="ja-JP" altLang="en-US" dirty="0" smtClean="0"/>
              <a:t>機能単位にエージェントを設定</a:t>
            </a:r>
            <a:endParaRPr lang="en-US" altLang="ja-JP" dirty="0" smtClean="0"/>
          </a:p>
          <a:p>
            <a:pPr lvl="1">
              <a:buFont typeface="Wingdings" panose="05000000000000000000" pitchFamily="2" charset="2"/>
              <a:buChar char="Ø"/>
            </a:pPr>
            <a:r>
              <a:rPr lang="ja-JP" altLang="en-US" sz="3200" u="sng" dirty="0" smtClean="0">
                <a:solidFill>
                  <a:schemeClr val="tx1"/>
                </a:solidFill>
              </a:rPr>
              <a:t>アクチュエータ単位にエージェントを設定</a:t>
            </a:r>
            <a:endParaRPr lang="en-US" altLang="ja-JP" sz="3200" u="sng" dirty="0" smtClean="0">
              <a:solidFill>
                <a:schemeClr val="tx1"/>
              </a:solidFill>
            </a:endParaRPr>
          </a:p>
          <a:p>
            <a:pPr lvl="1">
              <a:buFont typeface="Wingdings" panose="05000000000000000000" pitchFamily="2" charset="2"/>
              <a:buChar char="Ø"/>
            </a:pPr>
            <a:r>
              <a:rPr lang="en-US" altLang="ja-JP" dirty="0">
                <a:solidFill>
                  <a:schemeClr val="tx1"/>
                </a:solidFill>
              </a:rPr>
              <a:t>e</a:t>
            </a:r>
            <a:r>
              <a:rPr lang="en-US" altLang="ja-JP" dirty="0" smtClean="0">
                <a:solidFill>
                  <a:schemeClr val="tx1"/>
                </a:solidFill>
              </a:rPr>
              <a:t>tc…</a:t>
            </a:r>
          </a:p>
          <a:p>
            <a:pPr lvl="1">
              <a:buFont typeface="Wingdings" panose="05000000000000000000" pitchFamily="2" charset="2"/>
              <a:buChar char="Ø"/>
            </a:pPr>
            <a:endParaRPr lang="en-US" altLang="ja-JP" sz="3200" u="sng" dirty="0">
              <a:solidFill>
                <a:schemeClr val="tx1"/>
              </a:solidFill>
            </a:endParaRPr>
          </a:p>
          <a:p>
            <a:pPr lvl="1"/>
            <a:endParaRPr lang="en-US" altLang="ja-JP" dirty="0" smtClean="0"/>
          </a:p>
          <a:p>
            <a:pPr lvl="1"/>
            <a:endParaRPr lang="en-US" altLang="ja-JP" dirty="0" smtClean="0"/>
          </a:p>
          <a:p>
            <a:endParaRPr lang="en-US" altLang="ja-JP" dirty="0" smtClean="0"/>
          </a:p>
          <a:p>
            <a:endParaRPr kumimoji="1" lang="en-US" altLang="ja-JP" dirty="0" smtClean="0"/>
          </a:p>
        </p:txBody>
      </p:sp>
    </p:spTree>
    <p:extLst>
      <p:ext uri="{BB962C8B-B14F-4D97-AF65-F5344CB8AC3E}">
        <p14:creationId xmlns:p14="http://schemas.microsoft.com/office/powerpoint/2010/main" val="6672170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a:t>
            </a:r>
            <a:endParaRPr kumimoji="1" lang="ja-JP" altLang="en-US" dirty="0"/>
          </a:p>
        </p:txBody>
      </p:sp>
      <p:sp>
        <p:nvSpPr>
          <p:cNvPr id="3" name="コンテンツ プレースホルダ 2"/>
          <p:cNvSpPr>
            <a:spLocks noGrp="1"/>
          </p:cNvSpPr>
          <p:nvPr>
            <p:ph idx="1"/>
          </p:nvPr>
        </p:nvSpPr>
        <p:spPr/>
        <p:txBody>
          <a:bodyPr>
            <a:normAutofit/>
          </a:bodyPr>
          <a:lstStyle/>
          <a:p>
            <a:pPr>
              <a:buFont typeface="Wingdings" pitchFamily="2" charset="2"/>
              <a:buChar char="l"/>
            </a:pPr>
            <a:r>
              <a:rPr lang="ja-JP" altLang="en-US" sz="2800" dirty="0"/>
              <a:t>協調なしマルチエージェントとシングルエージェントでの最後の</a:t>
            </a:r>
            <a:r>
              <a:rPr lang="en-US" altLang="ja-JP" sz="2800" dirty="0"/>
              <a:t>1000</a:t>
            </a:r>
            <a:r>
              <a:rPr lang="ja-JP" altLang="en-US" sz="2800" dirty="0"/>
              <a:t>試行分の各試行における行動数．</a:t>
            </a:r>
          </a:p>
        </p:txBody>
      </p:sp>
      <p:sp>
        <p:nvSpPr>
          <p:cNvPr id="6" name="正方形/長方形 5"/>
          <p:cNvSpPr/>
          <p:nvPr/>
        </p:nvSpPr>
        <p:spPr>
          <a:xfrm>
            <a:off x="8117447" y="5993416"/>
            <a:ext cx="1847710" cy="307777"/>
          </a:xfrm>
          <a:prstGeom prst="rect">
            <a:avLst/>
          </a:prstGeom>
          <a:noFill/>
        </p:spPr>
        <p:txBody>
          <a:bodyPr wrap="none" lIns="91440" tIns="45720" rIns="91440" bIns="45720">
            <a:spAutoFit/>
          </a:bodyPr>
          <a:lstStyle/>
          <a:p>
            <a:pPr algn="ctr"/>
            <a:r>
              <a:rPr lang="ja-JP" altLang="en-US" sz="1400" b="1" dirty="0">
                <a:ln w="0"/>
              </a:rPr>
              <a:t>マルチエージェント</a:t>
            </a:r>
          </a:p>
        </p:txBody>
      </p:sp>
      <p:sp>
        <p:nvSpPr>
          <p:cNvPr id="7" name="正方形/長方形 6"/>
          <p:cNvSpPr/>
          <p:nvPr/>
        </p:nvSpPr>
        <p:spPr>
          <a:xfrm>
            <a:off x="2330905" y="6008141"/>
            <a:ext cx="2031954" cy="307777"/>
          </a:xfrm>
          <a:prstGeom prst="rect">
            <a:avLst/>
          </a:prstGeom>
          <a:noFill/>
        </p:spPr>
        <p:txBody>
          <a:bodyPr wrap="none" lIns="91440" tIns="45720" rIns="91440" bIns="45720">
            <a:spAutoFit/>
          </a:bodyPr>
          <a:lstStyle/>
          <a:p>
            <a:pPr algn="ctr"/>
            <a:r>
              <a:rPr lang="ja-JP" altLang="en-US" sz="1400" b="1" dirty="0">
                <a:ln w="0"/>
              </a:rPr>
              <a:t>シングルエージェント</a:t>
            </a:r>
          </a:p>
        </p:txBody>
      </p:sp>
      <p:pic>
        <p:nvPicPr>
          <p:cNvPr id="4" name="図 3"/>
          <p:cNvPicPr>
            <a:picLocks noChangeAspect="1"/>
          </p:cNvPicPr>
          <p:nvPr/>
        </p:nvPicPr>
        <p:blipFill>
          <a:blip r:embed="rId3" cstate="print"/>
          <a:stretch>
            <a:fillRect/>
          </a:stretch>
        </p:blipFill>
        <p:spPr>
          <a:xfrm>
            <a:off x="671918" y="2588286"/>
            <a:ext cx="4967616" cy="3419848"/>
          </a:xfrm>
          <a:prstGeom prst="rect">
            <a:avLst/>
          </a:prstGeom>
        </p:spPr>
      </p:pic>
      <p:pic>
        <p:nvPicPr>
          <p:cNvPr id="5" name="図 4"/>
          <p:cNvPicPr>
            <a:picLocks noChangeAspect="1"/>
          </p:cNvPicPr>
          <p:nvPr/>
        </p:nvPicPr>
        <p:blipFill>
          <a:blip r:embed="rId4" cstate="print"/>
          <a:stretch>
            <a:fillRect/>
          </a:stretch>
        </p:blipFill>
        <p:spPr>
          <a:xfrm>
            <a:off x="6459324" y="2600178"/>
            <a:ext cx="4992332" cy="3407959"/>
          </a:xfrm>
          <a:prstGeom prst="rect">
            <a:avLst/>
          </a:prstGeom>
        </p:spPr>
      </p:pic>
    </p:spTree>
    <p:extLst>
      <p:ext uri="{BB962C8B-B14F-4D97-AF65-F5344CB8AC3E}">
        <p14:creationId xmlns:p14="http://schemas.microsoft.com/office/powerpoint/2010/main" val="204662687"/>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提案</a:t>
            </a:r>
            <a:r>
              <a:rPr lang="ja-JP" altLang="en-US" dirty="0" smtClean="0"/>
              <a:t>手法：行動決定の流れ</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r>
              <a:rPr lang="ja-JP" altLang="en-US" sz="2800" dirty="0" smtClean="0"/>
              <a:t>時刻</a:t>
            </a:r>
            <a:r>
              <a:rPr lang="en-US" altLang="ja-JP" sz="2800" dirty="0" smtClean="0"/>
              <a:t>T</a:t>
            </a:r>
            <a:r>
              <a:rPr lang="ja-JP" altLang="en-US" sz="2800" dirty="0" smtClean="0"/>
              <a:t>における行動選択の流れ．</a:t>
            </a:r>
            <a:endParaRPr lang="en-US" altLang="ja-JP" sz="2800" dirty="0" smtClean="0"/>
          </a:p>
        </p:txBody>
      </p:sp>
      <p:grpSp>
        <p:nvGrpSpPr>
          <p:cNvPr id="5" name="グループ化 4"/>
          <p:cNvGrpSpPr>
            <a:grpSpLocks noChangeAspect="1"/>
          </p:cNvGrpSpPr>
          <p:nvPr/>
        </p:nvGrpSpPr>
        <p:grpSpPr>
          <a:xfrm>
            <a:off x="1248160" y="1844156"/>
            <a:ext cx="9018770" cy="5013848"/>
            <a:chOff x="143508" y="872716"/>
            <a:chExt cx="8676456" cy="5013848"/>
          </a:xfrm>
        </p:grpSpPr>
        <p:sp>
          <p:nvSpPr>
            <p:cNvPr id="6" name="コンテンツ プレースホルダ 8"/>
            <p:cNvSpPr txBox="1">
              <a:spLocks/>
            </p:cNvSpPr>
            <p:nvPr/>
          </p:nvSpPr>
          <p:spPr>
            <a:xfrm>
              <a:off x="2157014" y="872716"/>
              <a:ext cx="1676292" cy="369332"/>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800" b="0" i="0" u="none" strike="noStrike" kern="1200" cap="none" spc="0" normalizeH="0" baseline="0" noProof="0" smtClean="0">
                  <a:ln w="12700">
                    <a:solidFill>
                      <a:schemeClr val="tx1"/>
                    </a:solidFill>
                    <a:prstDash val="solid"/>
                  </a:ln>
                  <a:solidFill>
                    <a:schemeClr val="tx1"/>
                  </a:solidFill>
                  <a:effectLst/>
                  <a:uLnTx/>
                  <a:uFillTx/>
                  <a:latin typeface="+mn-lt"/>
                  <a:ea typeface="+mn-ea"/>
                  <a:cs typeface="+mn-cs"/>
                </a:rPr>
                <a:t>エージェント</a:t>
              </a:r>
              <a:r>
                <a:rPr kumimoji="1" lang="en-US" altLang="ja-JP" sz="1800" b="0" i="0" u="none" strike="noStrike" kern="1200" cap="none" spc="0" normalizeH="0" baseline="0" noProof="0" smtClean="0">
                  <a:ln w="12700">
                    <a:solidFill>
                      <a:schemeClr val="tx1"/>
                    </a:solidFill>
                    <a:prstDash val="solid"/>
                  </a:ln>
                  <a:solidFill>
                    <a:schemeClr val="tx1"/>
                  </a:solidFill>
                  <a:effectLst/>
                  <a:uLnTx/>
                  <a:uFillTx/>
                  <a:latin typeface="+mn-lt"/>
                  <a:ea typeface="+mn-ea"/>
                  <a:cs typeface="+mn-cs"/>
                </a:rPr>
                <a:t>1</a:t>
              </a:r>
              <a:endParaRPr kumimoji="1" lang="ja-JP" altLang="en-US" sz="1800"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7" name="コンテンツ プレースホルダ 8"/>
            <p:cNvSpPr txBox="1">
              <a:spLocks/>
            </p:cNvSpPr>
            <p:nvPr/>
          </p:nvSpPr>
          <p:spPr>
            <a:xfrm>
              <a:off x="3977251" y="872716"/>
              <a:ext cx="1676292" cy="369332"/>
            </a:xfrm>
            <a:prstGeom prst="rect">
              <a:avLst/>
            </a:prstGeom>
            <a:noFill/>
            <a:ln>
              <a:noFill/>
            </a:ln>
          </p:spPr>
          <p:txBody>
            <a:bodyPr vert="horz" wrap="none" lIns="91440" tIns="45720" rIns="91440" bIns="45720" rtlCol="0">
              <a:sp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buFont typeface="Arial" pitchFamily="34" charset="0"/>
                <a:buNone/>
              </a:pPr>
              <a:r>
                <a:rPr lang="ja-JP" altLang="en-US" sz="1800" dirty="0" smtClean="0">
                  <a:ln w="12700">
                    <a:solidFill>
                      <a:schemeClr val="tx1"/>
                    </a:solidFill>
                    <a:prstDash val="solid"/>
                  </a:ln>
                </a:rPr>
                <a:t>エージェント</a:t>
              </a:r>
              <a:r>
                <a:rPr lang="en-US" altLang="ja-JP" sz="1800" dirty="0">
                  <a:ln w="12700">
                    <a:solidFill>
                      <a:schemeClr val="tx1"/>
                    </a:solidFill>
                    <a:prstDash val="solid"/>
                  </a:ln>
                </a:rPr>
                <a:t>2</a:t>
              </a:r>
              <a:endParaRPr lang="ja-JP" altLang="en-US" sz="1800" dirty="0">
                <a:ln w="12700">
                  <a:solidFill>
                    <a:schemeClr val="tx1"/>
                  </a:solidFill>
                  <a:prstDash val="solid"/>
                </a:ln>
              </a:endParaRPr>
            </a:p>
          </p:txBody>
        </p:sp>
        <p:sp>
          <p:nvSpPr>
            <p:cNvPr id="8" name="コンテンツ プレースホルダ 8"/>
            <p:cNvSpPr txBox="1">
              <a:spLocks/>
            </p:cNvSpPr>
            <p:nvPr/>
          </p:nvSpPr>
          <p:spPr>
            <a:xfrm>
              <a:off x="6193816" y="872716"/>
              <a:ext cx="1595579" cy="369332"/>
            </a:xfrm>
            <a:prstGeom prst="rect">
              <a:avLst/>
            </a:prstGeom>
            <a:noFill/>
            <a:ln>
              <a:noFill/>
            </a:ln>
          </p:spPr>
          <p:txBody>
            <a:bodyPr vert="horz" wrap="none" lIns="91440" tIns="45720" rIns="91440" bIns="45720" rtlCol="0">
              <a:sp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buFont typeface="Arial" pitchFamily="34" charset="0"/>
                <a:buNone/>
              </a:pPr>
              <a:r>
                <a:rPr lang="ja-JP" altLang="en-US" sz="1800" dirty="0" smtClean="0">
                  <a:ln w="12700">
                    <a:solidFill>
                      <a:schemeClr val="tx1"/>
                    </a:solidFill>
                    <a:prstDash val="solid"/>
                  </a:ln>
                </a:rPr>
                <a:t>エージェント</a:t>
              </a:r>
              <a:r>
                <a:rPr lang="en-US" altLang="ja-JP" sz="1800" dirty="0" err="1" smtClean="0">
                  <a:ln w="12700">
                    <a:solidFill>
                      <a:schemeClr val="tx1"/>
                    </a:solidFill>
                    <a:prstDash val="solid"/>
                  </a:ln>
                </a:rPr>
                <a:t>i</a:t>
              </a:r>
              <a:endParaRPr lang="ja-JP" altLang="en-US" sz="1800" dirty="0">
                <a:ln w="12700">
                  <a:solidFill>
                    <a:schemeClr val="tx1"/>
                  </a:solidFill>
                  <a:prstDash val="solid"/>
                </a:ln>
              </a:endParaRPr>
            </a:p>
          </p:txBody>
        </p:sp>
        <p:sp>
          <p:nvSpPr>
            <p:cNvPr id="9" name="角丸四角形 8"/>
            <p:cNvSpPr/>
            <p:nvPr/>
          </p:nvSpPr>
          <p:spPr>
            <a:xfrm>
              <a:off x="2195228" y="1988840"/>
              <a:ext cx="6192688" cy="432048"/>
            </a:xfrm>
            <a:prstGeom prst="round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コンテンツ プレースホルダ 8"/>
            <p:cNvSpPr txBox="1">
              <a:spLocks/>
            </p:cNvSpPr>
            <p:nvPr/>
          </p:nvSpPr>
          <p:spPr>
            <a:xfrm>
              <a:off x="2414360" y="1376772"/>
              <a:ext cx="1093895" cy="369332"/>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行動選択</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11" name="コンテンツ プレースホルダ 8"/>
            <p:cNvSpPr txBox="1">
              <a:spLocks/>
            </p:cNvSpPr>
            <p:nvPr/>
          </p:nvSpPr>
          <p:spPr>
            <a:xfrm>
              <a:off x="1045800" y="1376772"/>
              <a:ext cx="1220503" cy="369332"/>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ステップ</a:t>
              </a:r>
              <a:r>
                <a:rPr kumimoji="1" lang="en-US" altLang="ja-JP"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1</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12" name="コンテンツ プレースホルダ 8"/>
            <p:cNvSpPr txBox="1">
              <a:spLocks/>
            </p:cNvSpPr>
            <p:nvPr/>
          </p:nvSpPr>
          <p:spPr>
            <a:xfrm>
              <a:off x="1045800" y="2312876"/>
              <a:ext cx="1220503" cy="369332"/>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ステップ</a:t>
              </a:r>
              <a:r>
                <a:rPr lang="en-US" altLang="ja-JP" dirty="0" smtClean="0">
                  <a:ln w="12700">
                    <a:solidFill>
                      <a:schemeClr val="tx1"/>
                    </a:solidFill>
                    <a:prstDash val="solid"/>
                  </a:ln>
                </a:rPr>
                <a:t>2</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13" name="コンテンツ プレースホルダ 8"/>
            <p:cNvSpPr txBox="1">
              <a:spLocks/>
            </p:cNvSpPr>
            <p:nvPr/>
          </p:nvSpPr>
          <p:spPr>
            <a:xfrm>
              <a:off x="2486367" y="2564904"/>
              <a:ext cx="1093895" cy="369332"/>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行動選択</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14" name="コンテンツ プレースホルダ 8"/>
            <p:cNvSpPr txBox="1">
              <a:spLocks/>
            </p:cNvSpPr>
            <p:nvPr/>
          </p:nvSpPr>
          <p:spPr>
            <a:xfrm>
              <a:off x="4214560" y="1376772"/>
              <a:ext cx="1093895" cy="369332"/>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行動選択</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15" name="コンテンツ プレースホルダ 8"/>
            <p:cNvSpPr txBox="1">
              <a:spLocks/>
            </p:cNvSpPr>
            <p:nvPr/>
          </p:nvSpPr>
          <p:spPr>
            <a:xfrm>
              <a:off x="4214560" y="2564904"/>
              <a:ext cx="1093895" cy="369332"/>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行動選択</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16" name="コンテンツ プレースホルダ 8"/>
            <p:cNvSpPr txBox="1">
              <a:spLocks/>
            </p:cNvSpPr>
            <p:nvPr/>
          </p:nvSpPr>
          <p:spPr>
            <a:xfrm>
              <a:off x="6378743" y="1376772"/>
              <a:ext cx="1093895" cy="369332"/>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行動選択</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17" name="コンテンツ プレースホルダ 8"/>
            <p:cNvSpPr txBox="1">
              <a:spLocks/>
            </p:cNvSpPr>
            <p:nvPr/>
          </p:nvSpPr>
          <p:spPr>
            <a:xfrm>
              <a:off x="6374799" y="2564904"/>
              <a:ext cx="1093895" cy="369332"/>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行動選択</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18" name="コンテンツ プレースホルダ 8"/>
            <p:cNvSpPr txBox="1">
              <a:spLocks/>
            </p:cNvSpPr>
            <p:nvPr/>
          </p:nvSpPr>
          <p:spPr>
            <a:xfrm>
              <a:off x="2486367" y="4725144"/>
              <a:ext cx="1093895" cy="369332"/>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行動選択</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19" name="コンテンツ プレースホルダ 8"/>
            <p:cNvSpPr txBox="1">
              <a:spLocks/>
            </p:cNvSpPr>
            <p:nvPr/>
          </p:nvSpPr>
          <p:spPr>
            <a:xfrm>
              <a:off x="4214560" y="4725144"/>
              <a:ext cx="1093895" cy="369332"/>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行動選択</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20" name="コンテンツ プレースホルダ 8"/>
            <p:cNvSpPr txBox="1">
              <a:spLocks/>
            </p:cNvSpPr>
            <p:nvPr/>
          </p:nvSpPr>
          <p:spPr>
            <a:xfrm>
              <a:off x="6374799" y="4725144"/>
              <a:ext cx="1093895" cy="369332"/>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行動選択</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21" name="コンテンツ プレースホルダ 8"/>
            <p:cNvSpPr txBox="1">
              <a:spLocks/>
            </p:cNvSpPr>
            <p:nvPr/>
          </p:nvSpPr>
          <p:spPr>
            <a:xfrm>
              <a:off x="1041876" y="4473116"/>
              <a:ext cx="1233164" cy="369332"/>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ステップ</a:t>
              </a:r>
              <a:r>
                <a:rPr kumimoji="1" lang="en-US" altLang="ja-JP"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n</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22" name="コンテンツ プレースホルダ 8"/>
            <p:cNvSpPr txBox="1">
              <a:spLocks/>
            </p:cNvSpPr>
            <p:nvPr/>
          </p:nvSpPr>
          <p:spPr>
            <a:xfrm>
              <a:off x="2486367" y="5481228"/>
              <a:ext cx="1093895" cy="369332"/>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a:t>
              </a:r>
              <a:r>
                <a:rPr lang="ja-JP" altLang="en-US" dirty="0" smtClean="0">
                  <a:ln w="12700">
                    <a:solidFill>
                      <a:schemeClr val="tx1"/>
                    </a:solidFill>
                    <a:prstDash val="solid"/>
                  </a:ln>
                </a:rPr>
                <a:t>出力</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23" name="正方形/長方形 22"/>
            <p:cNvSpPr/>
            <p:nvPr/>
          </p:nvSpPr>
          <p:spPr>
            <a:xfrm rot="16200000" flipH="1">
              <a:off x="4730670" y="3364523"/>
              <a:ext cx="880794" cy="334245"/>
            </a:xfrm>
            <a:prstGeom prst="rect">
              <a:avLst/>
            </a:prstGeom>
            <a:noFill/>
          </p:spPr>
          <p:txBody>
            <a:bodyPr wrap="square" lIns="91440" tIns="45720" rIns="91440" bIns="45720">
              <a:spAutoFit/>
            </a:bodyPr>
            <a:lstStyle/>
            <a:p>
              <a:pPr algn="ctr"/>
              <a:r>
                <a:rPr lang="ja-JP" altLang="en-US" sz="1600" b="1" cap="none" spc="0" dirty="0" smtClean="0">
                  <a:ln w="12700">
                    <a:solidFill>
                      <a:schemeClr val="tx2">
                        <a:satMod val="155000"/>
                      </a:schemeClr>
                    </a:solidFill>
                    <a:prstDash val="solid"/>
                  </a:ln>
                </a:rPr>
                <a:t>・・・</a:t>
              </a:r>
              <a:endParaRPr lang="ja-JP" altLang="en-US" sz="1600" b="1" cap="none" spc="0" dirty="0">
                <a:ln w="12700">
                  <a:solidFill>
                    <a:schemeClr val="tx2">
                      <a:satMod val="155000"/>
                    </a:schemeClr>
                  </a:solidFill>
                  <a:prstDash val="solid"/>
                </a:ln>
              </a:endParaRPr>
            </a:p>
          </p:txBody>
        </p:sp>
        <p:cxnSp>
          <p:nvCxnSpPr>
            <p:cNvPr id="24" name="直線コネクタ 23"/>
            <p:cNvCxnSpPr/>
            <p:nvPr/>
          </p:nvCxnSpPr>
          <p:spPr>
            <a:xfrm>
              <a:off x="1259632" y="3068960"/>
              <a:ext cx="7488832" cy="0"/>
            </a:xfrm>
            <a:prstGeom prst="line">
              <a:avLst/>
            </a:prstGeom>
            <a:ln w="63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1259632" y="4005064"/>
              <a:ext cx="7524836" cy="0"/>
            </a:xfrm>
            <a:prstGeom prst="line">
              <a:avLst/>
            </a:prstGeom>
            <a:ln w="63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1187624" y="1808820"/>
              <a:ext cx="7524836" cy="0"/>
            </a:xfrm>
            <a:prstGeom prst="line">
              <a:avLst/>
            </a:prstGeom>
            <a:ln w="63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7" name="コンテンツ プレースホルダ 8"/>
            <p:cNvSpPr txBox="1">
              <a:spLocks/>
            </p:cNvSpPr>
            <p:nvPr/>
          </p:nvSpPr>
          <p:spPr>
            <a:xfrm>
              <a:off x="2581299" y="2024844"/>
              <a:ext cx="4512315" cy="369332"/>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dirty="0" smtClean="0">
                  <a:ln w="12700">
                    <a:solidFill>
                      <a:schemeClr val="tx1"/>
                    </a:solidFill>
                    <a:prstDash val="solid"/>
                  </a:ln>
                </a:rPr>
                <a:t>他エージェントと選択した行動をやり取り</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28" name="角丸四角形 27"/>
            <p:cNvSpPr/>
            <p:nvPr/>
          </p:nvSpPr>
          <p:spPr>
            <a:xfrm>
              <a:off x="2195228" y="4149080"/>
              <a:ext cx="6192688" cy="432048"/>
            </a:xfrm>
            <a:prstGeom prst="round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コンテンツ プレースホルダ 8"/>
            <p:cNvSpPr txBox="1">
              <a:spLocks/>
            </p:cNvSpPr>
            <p:nvPr/>
          </p:nvSpPr>
          <p:spPr>
            <a:xfrm>
              <a:off x="2581301" y="4185084"/>
              <a:ext cx="4512315" cy="369332"/>
            </a:xfrm>
            <a:prstGeom prst="rect">
              <a:avLst/>
            </a:prstGeom>
            <a:noFill/>
            <a:ln>
              <a:noFill/>
            </a:ln>
          </p:spPr>
          <p:txBody>
            <a:bodyPr vert="horz" wrap="none" lIns="91440" tIns="45720" rIns="91440" bIns="45720" rtlCol="0">
              <a:spAutoFit/>
            </a:bodyPr>
            <a:lstStyle/>
            <a:p>
              <a:pPr marL="342900" indent="-342900" algn="ctr">
                <a:spcBef>
                  <a:spcPct val="20000"/>
                </a:spcBef>
                <a:defRPr/>
              </a:pPr>
              <a:r>
                <a:rPr lang="ja-JP" altLang="en-US" dirty="0" smtClean="0">
                  <a:ln w="12700">
                    <a:solidFill>
                      <a:schemeClr val="tx1"/>
                    </a:solidFill>
                    <a:prstDash val="solid"/>
                  </a:ln>
                </a:rPr>
                <a:t>他エージェントと選択した行動をやり取り</a:t>
              </a:r>
            </a:p>
          </p:txBody>
        </p:sp>
        <p:sp>
          <p:nvSpPr>
            <p:cNvPr id="30" name="正方形/長方形 29"/>
            <p:cNvSpPr/>
            <p:nvPr/>
          </p:nvSpPr>
          <p:spPr>
            <a:xfrm flipH="1">
              <a:off x="5501307" y="887004"/>
              <a:ext cx="885205" cy="338554"/>
            </a:xfrm>
            <a:prstGeom prst="rect">
              <a:avLst/>
            </a:prstGeom>
            <a:noFill/>
          </p:spPr>
          <p:txBody>
            <a:bodyPr wrap="square" lIns="91440" tIns="45720" rIns="91440" bIns="45720">
              <a:spAutoFit/>
            </a:bodyPr>
            <a:lstStyle/>
            <a:p>
              <a:pPr algn="ctr"/>
              <a:r>
                <a:rPr lang="ja-JP" altLang="en-US" sz="1600" b="1" cap="none" spc="0" dirty="0" smtClean="0">
                  <a:ln w="12700">
                    <a:solidFill>
                      <a:schemeClr val="tx2">
                        <a:satMod val="155000"/>
                      </a:schemeClr>
                    </a:solidFill>
                    <a:prstDash val="solid"/>
                  </a:ln>
                </a:rPr>
                <a:t>・・・</a:t>
              </a:r>
              <a:endParaRPr lang="ja-JP" altLang="en-US" sz="1600" b="1" cap="none" spc="0" dirty="0">
                <a:ln w="12700">
                  <a:solidFill>
                    <a:schemeClr val="tx2">
                      <a:satMod val="155000"/>
                    </a:schemeClr>
                  </a:solidFill>
                  <a:prstDash val="solid"/>
                </a:ln>
              </a:endParaRPr>
            </a:p>
          </p:txBody>
        </p:sp>
        <p:sp>
          <p:nvSpPr>
            <p:cNvPr id="31" name="コンテンツ プレースホルダ 8"/>
            <p:cNvSpPr txBox="1">
              <a:spLocks/>
            </p:cNvSpPr>
            <p:nvPr/>
          </p:nvSpPr>
          <p:spPr>
            <a:xfrm>
              <a:off x="143508" y="3140968"/>
              <a:ext cx="755576" cy="369332"/>
            </a:xfrm>
            <a:prstGeom prst="rect">
              <a:avLst/>
            </a:prstGeom>
            <a:noFill/>
            <a:ln>
              <a:noFill/>
            </a:ln>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buFont typeface="Arial" pitchFamily="34" charset="0"/>
                <a:buNone/>
              </a:pPr>
              <a:r>
                <a:rPr lang="ja-JP" altLang="en-US" sz="1800" dirty="0" smtClean="0">
                  <a:ln w="12700">
                    <a:solidFill>
                      <a:schemeClr val="tx1"/>
                    </a:solidFill>
                    <a:prstDash val="solid"/>
                  </a:ln>
                </a:rPr>
                <a:t>時刻</a:t>
              </a:r>
              <a:r>
                <a:rPr lang="en-US" altLang="ja-JP" sz="1800" dirty="0" smtClean="0">
                  <a:ln w="12700">
                    <a:solidFill>
                      <a:schemeClr val="tx1"/>
                    </a:solidFill>
                    <a:prstDash val="solid"/>
                  </a:ln>
                </a:rPr>
                <a:t>T</a:t>
              </a:r>
              <a:endParaRPr lang="ja-JP" altLang="en-US" sz="1800" dirty="0">
                <a:ln w="12700">
                  <a:solidFill>
                    <a:schemeClr val="tx1"/>
                  </a:solidFill>
                  <a:prstDash val="solid"/>
                </a:ln>
              </a:endParaRPr>
            </a:p>
          </p:txBody>
        </p:sp>
        <p:sp>
          <p:nvSpPr>
            <p:cNvPr id="32" name="コンテンツ プレースホルダ 8"/>
            <p:cNvSpPr txBox="1">
              <a:spLocks/>
            </p:cNvSpPr>
            <p:nvPr/>
          </p:nvSpPr>
          <p:spPr>
            <a:xfrm>
              <a:off x="4214560" y="5517232"/>
              <a:ext cx="1093895" cy="369332"/>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a:t>
              </a:r>
              <a:r>
                <a:rPr lang="ja-JP" altLang="en-US" dirty="0" smtClean="0">
                  <a:ln w="12700">
                    <a:solidFill>
                      <a:schemeClr val="tx1"/>
                    </a:solidFill>
                    <a:prstDash val="solid"/>
                  </a:ln>
                </a:rPr>
                <a:t>出力</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sp>
          <p:nvSpPr>
            <p:cNvPr id="33" name="コンテンツ プレースホルダ 8"/>
            <p:cNvSpPr txBox="1">
              <a:spLocks/>
            </p:cNvSpPr>
            <p:nvPr/>
          </p:nvSpPr>
          <p:spPr>
            <a:xfrm>
              <a:off x="6374799" y="5517232"/>
              <a:ext cx="1093895" cy="369332"/>
            </a:xfrm>
            <a:prstGeom prst="rect">
              <a:avLst/>
            </a:prstGeom>
            <a:noFill/>
            <a:ln>
              <a:noFill/>
            </a:ln>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b="0" i="0" u="none" strike="noStrike" kern="1200" cap="none" spc="0" normalizeH="0" baseline="0" noProof="0" dirty="0" smtClean="0">
                  <a:ln w="12700">
                    <a:solidFill>
                      <a:schemeClr val="tx1"/>
                    </a:solidFill>
                    <a:prstDash val="solid"/>
                  </a:ln>
                  <a:solidFill>
                    <a:schemeClr val="tx1"/>
                  </a:solidFill>
                  <a:effectLst/>
                  <a:uLnTx/>
                  <a:uFillTx/>
                  <a:latin typeface="+mn-lt"/>
                  <a:ea typeface="+mn-ea"/>
                  <a:cs typeface="+mn-cs"/>
                </a:rPr>
                <a:t>行動</a:t>
              </a:r>
              <a:r>
                <a:rPr lang="ja-JP" altLang="en-US" dirty="0" smtClean="0">
                  <a:ln w="12700">
                    <a:solidFill>
                      <a:schemeClr val="tx1"/>
                    </a:solidFill>
                    <a:prstDash val="solid"/>
                  </a:ln>
                </a:rPr>
                <a:t>出力</a:t>
              </a:r>
              <a:endParaRPr kumimoji="1" lang="ja-JP" altLang="en-US" b="0" i="0" u="none" strike="noStrike" kern="1200" cap="none" spc="0" normalizeH="0" baseline="0" noProof="0" dirty="0">
                <a:ln w="12700">
                  <a:solidFill>
                    <a:schemeClr val="tx1"/>
                  </a:solidFill>
                  <a:prstDash val="solid"/>
                </a:ln>
                <a:solidFill>
                  <a:schemeClr val="tx1"/>
                </a:solidFill>
                <a:effectLst/>
                <a:uLnTx/>
                <a:uFillTx/>
                <a:latin typeface="+mn-lt"/>
                <a:ea typeface="+mn-ea"/>
                <a:cs typeface="+mn-cs"/>
              </a:endParaRPr>
            </a:p>
          </p:txBody>
        </p:sp>
        <p:cxnSp>
          <p:nvCxnSpPr>
            <p:cNvPr id="34" name="直線矢印コネクタ 33"/>
            <p:cNvCxnSpPr>
              <a:stCxn id="18" idx="2"/>
              <a:endCxn id="22" idx="0"/>
            </p:cNvCxnSpPr>
            <p:nvPr/>
          </p:nvCxnSpPr>
          <p:spPr>
            <a:xfrm>
              <a:off x="3033314" y="5094476"/>
              <a:ext cx="0" cy="38675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stCxn id="19" idx="2"/>
              <a:endCxn id="32" idx="0"/>
            </p:cNvCxnSpPr>
            <p:nvPr/>
          </p:nvCxnSpPr>
          <p:spPr>
            <a:xfrm>
              <a:off x="4761508" y="5094476"/>
              <a:ext cx="0" cy="4227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20" idx="2"/>
              <a:endCxn id="33" idx="0"/>
            </p:cNvCxnSpPr>
            <p:nvPr/>
          </p:nvCxnSpPr>
          <p:spPr>
            <a:xfrm>
              <a:off x="6921746" y="5094476"/>
              <a:ext cx="0" cy="42275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935596" y="5229200"/>
              <a:ext cx="7884368" cy="0"/>
            </a:xfrm>
            <a:prstGeom prst="line">
              <a:avLst/>
            </a:prstGeom>
            <a:ln w="63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a:off x="6943812" y="4581128"/>
              <a:ext cx="0" cy="21602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a:off x="3055380" y="4581128"/>
              <a:ext cx="0" cy="21602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a:off x="4783572" y="4581128"/>
              <a:ext cx="0" cy="21602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3019376" y="2420888"/>
              <a:ext cx="0" cy="21602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a:off x="6943812" y="2420888"/>
              <a:ext cx="0" cy="21602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a:off x="4819576" y="2420888"/>
              <a:ext cx="0" cy="21602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a:off x="6943812" y="1700808"/>
              <a:ext cx="0" cy="27874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a:off x="4819576" y="1700808"/>
              <a:ext cx="0" cy="27874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a:off x="3019376" y="1700808"/>
              <a:ext cx="0" cy="27874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a:off x="6943812" y="2888940"/>
              <a:ext cx="0" cy="27874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a:off x="4819576" y="2924944"/>
              <a:ext cx="0" cy="27874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3019376" y="2888940"/>
              <a:ext cx="0" cy="27874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a:off x="3055380" y="3861048"/>
              <a:ext cx="0" cy="27874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6979816" y="3825044"/>
              <a:ext cx="0" cy="27874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a:off x="4855580" y="3861048"/>
              <a:ext cx="0" cy="27874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左中かっこ 52"/>
            <p:cNvSpPr/>
            <p:nvPr/>
          </p:nvSpPr>
          <p:spPr>
            <a:xfrm>
              <a:off x="827584" y="1232756"/>
              <a:ext cx="360040" cy="417646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extLst>
      <p:ext uri="{BB962C8B-B14F-4D97-AF65-F5344CB8AC3E}">
        <p14:creationId xmlns:p14="http://schemas.microsoft.com/office/powerpoint/2010/main" val="42135822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実験結果考察</a:t>
            </a:r>
            <a:endParaRPr kumimoji="1" lang="ja-JP" altLang="en-US" dirty="0"/>
          </a:p>
        </p:txBody>
      </p:sp>
      <p:sp>
        <p:nvSpPr>
          <p:cNvPr id="3" name="コンテンツ プレースホルダ 2"/>
          <p:cNvSpPr>
            <a:spLocks noGrp="1"/>
          </p:cNvSpPr>
          <p:nvPr>
            <p:ph idx="1"/>
          </p:nvPr>
        </p:nvSpPr>
        <p:spPr/>
        <p:txBody>
          <a:bodyPr>
            <a:normAutofit/>
          </a:bodyPr>
          <a:lstStyle/>
          <a:p>
            <a:pPr>
              <a:buFont typeface="Wingdings" panose="05000000000000000000" pitchFamily="2" charset="2"/>
              <a:buChar char="l"/>
            </a:pPr>
            <a:r>
              <a:rPr lang="ja-JP" altLang="en-US" sz="2800" dirty="0"/>
              <a:t>学習が進んでからの行動数はマルチエージェントの方が多い．</a:t>
            </a:r>
            <a:endParaRPr lang="en-US" altLang="ja-JP" sz="2800" dirty="0"/>
          </a:p>
          <a:p>
            <a:pPr marL="201164" lvl="1" indent="0">
              <a:buNone/>
            </a:pPr>
            <a:r>
              <a:rPr lang="ja-JP" altLang="en-US" sz="2600" dirty="0"/>
              <a:t>→学習が進んでも報酬を得られない行動をとることが多い．</a:t>
            </a:r>
            <a:endParaRPr lang="en-US" altLang="ja-JP" sz="2600" dirty="0"/>
          </a:p>
          <a:p>
            <a:pPr marL="201164" lvl="1" indent="0">
              <a:buNone/>
            </a:pPr>
            <a:r>
              <a:rPr lang="ja-JP" altLang="en-US" sz="2600" dirty="0"/>
              <a:t>→最適行動が複数ある場合，各エージェントが異なる最適行動をとることにより，ロボットの行動として最適行動にならないことが原因．</a:t>
            </a:r>
            <a:endParaRPr lang="en-US" altLang="ja-JP" sz="2600" dirty="0"/>
          </a:p>
          <a:p>
            <a:pPr marL="384039" lvl="2" indent="0" algn="ctr">
              <a:buNone/>
            </a:pPr>
            <a:endParaRPr lang="en-US" altLang="ja-JP" sz="3200" u="sng" dirty="0"/>
          </a:p>
          <a:p>
            <a:pPr marL="384039" lvl="2" indent="0" algn="ctr">
              <a:buNone/>
            </a:pPr>
            <a:endParaRPr lang="en-US" altLang="ja-JP" sz="3000" u="sng" dirty="0"/>
          </a:p>
          <a:p>
            <a:pPr marL="384039" lvl="2" indent="0" algn="ctr">
              <a:buNone/>
            </a:pPr>
            <a:r>
              <a:rPr lang="ja-JP" altLang="en-US" sz="3200" u="sng" dirty="0"/>
              <a:t>協調していないことによる問題</a:t>
            </a:r>
            <a:endParaRPr lang="en-US" altLang="ja-JP" sz="3200" u="sng" dirty="0"/>
          </a:p>
          <a:p>
            <a:pPr>
              <a:buNone/>
            </a:pPr>
            <a:r>
              <a:rPr lang="ja-JP" altLang="en-US" sz="2400" dirty="0"/>
              <a:t>　</a:t>
            </a:r>
            <a:endParaRPr lang="en-US" altLang="ja-JP" sz="2800" dirty="0"/>
          </a:p>
          <a:p>
            <a:pPr>
              <a:buFont typeface="Wingdings" panose="05000000000000000000" pitchFamily="2" charset="2"/>
              <a:buChar char="l"/>
            </a:pPr>
            <a:endParaRPr lang="ja-JP" altLang="en-US" sz="2800" dirty="0"/>
          </a:p>
        </p:txBody>
      </p:sp>
      <p:sp>
        <p:nvSpPr>
          <p:cNvPr id="4" name="下矢印 3"/>
          <p:cNvSpPr/>
          <p:nvPr/>
        </p:nvSpPr>
        <p:spPr>
          <a:xfrm>
            <a:off x="5931488" y="3768575"/>
            <a:ext cx="873410" cy="630194"/>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406837329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先行研究</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複数のアクチュエータを搭載しているロボットに適用する手法．</a:t>
            </a:r>
            <a:endParaRPr lang="en-US" altLang="ja-JP" dirty="0"/>
          </a:p>
          <a:p>
            <a:r>
              <a:rPr kumimoji="1" lang="ja-JP" altLang="en-US" dirty="0" smtClean="0"/>
              <a:t>各アクチュエータ</a:t>
            </a:r>
            <a:r>
              <a:rPr kumimoji="1" lang="ja-JP" altLang="en-US" dirty="0" smtClean="0"/>
              <a:t>にエージェントを設定する</a:t>
            </a:r>
            <a:r>
              <a:rPr kumimoji="1" lang="ja-JP" altLang="en-US" dirty="0" smtClean="0"/>
              <a:t>．</a:t>
            </a:r>
            <a:endParaRPr kumimoji="1" lang="en-US" altLang="ja-JP" dirty="0" smtClean="0"/>
          </a:p>
          <a:p>
            <a:endParaRPr kumimoji="1" lang="ja-JP" altLang="en-US" dirty="0"/>
          </a:p>
        </p:txBody>
      </p:sp>
      <p:grpSp>
        <p:nvGrpSpPr>
          <p:cNvPr id="4" name="グループ化 3"/>
          <p:cNvGrpSpPr/>
          <p:nvPr/>
        </p:nvGrpSpPr>
        <p:grpSpPr>
          <a:xfrm>
            <a:off x="923397" y="3976952"/>
            <a:ext cx="5878410" cy="2084721"/>
            <a:chOff x="360548" y="1192091"/>
            <a:chExt cx="5655290" cy="2084721"/>
          </a:xfrm>
        </p:grpSpPr>
        <p:cxnSp>
          <p:nvCxnSpPr>
            <p:cNvPr id="5" name="直線コネクタ 4"/>
            <p:cNvCxnSpPr/>
            <p:nvPr/>
          </p:nvCxnSpPr>
          <p:spPr>
            <a:xfrm>
              <a:off x="971600" y="3276812"/>
              <a:ext cx="25514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1979712" y="2725719"/>
              <a:ext cx="252028" cy="55109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rot="2400000">
              <a:off x="2223427" y="2032937"/>
              <a:ext cx="261534" cy="8907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rot="1920000">
              <a:off x="2609874" y="1509049"/>
              <a:ext cx="261534" cy="8907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直角三角形 8"/>
            <p:cNvSpPr>
              <a:spLocks noChangeAspect="1"/>
            </p:cNvSpPr>
            <p:nvPr/>
          </p:nvSpPr>
          <p:spPr>
            <a:xfrm>
              <a:off x="2864482" y="1284389"/>
              <a:ext cx="446124" cy="446074"/>
            </a:xfrm>
            <a:prstGeom prst="r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直角三角形 9"/>
            <p:cNvSpPr/>
            <p:nvPr/>
          </p:nvSpPr>
          <p:spPr>
            <a:xfrm rot="18000000">
              <a:off x="3103365" y="1419179"/>
              <a:ext cx="432048" cy="144036"/>
            </a:xfrm>
            <a:prstGeom prst="r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直角三角形 10"/>
            <p:cNvSpPr/>
            <p:nvPr/>
          </p:nvSpPr>
          <p:spPr>
            <a:xfrm rot="-1800000" flipV="1">
              <a:off x="2871543" y="1192091"/>
              <a:ext cx="432000" cy="144000"/>
            </a:xfrm>
            <a:prstGeom prst="r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ローチャート: 結合子 18"/>
            <p:cNvSpPr/>
            <p:nvPr/>
          </p:nvSpPr>
          <p:spPr>
            <a:xfrm>
              <a:off x="2084374" y="2693544"/>
              <a:ext cx="108012" cy="10801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ローチャート: 結合子 19"/>
            <p:cNvSpPr/>
            <p:nvPr/>
          </p:nvSpPr>
          <p:spPr>
            <a:xfrm>
              <a:off x="2929207" y="1584616"/>
              <a:ext cx="108012" cy="10801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ローチャート: 結合子 20"/>
            <p:cNvSpPr/>
            <p:nvPr/>
          </p:nvSpPr>
          <p:spPr>
            <a:xfrm>
              <a:off x="2519772" y="2160688"/>
              <a:ext cx="108012" cy="10801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フローチャート: 結合子 21"/>
            <p:cNvSpPr/>
            <p:nvPr/>
          </p:nvSpPr>
          <p:spPr>
            <a:xfrm>
              <a:off x="4319972" y="1572523"/>
              <a:ext cx="108012" cy="10801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 7"/>
            <p:cNvSpPr txBox="1">
              <a:spLocks/>
            </p:cNvSpPr>
            <p:nvPr/>
          </p:nvSpPr>
          <p:spPr>
            <a:xfrm>
              <a:off x="4212938" y="1471021"/>
              <a:ext cx="1802900" cy="338554"/>
            </a:xfrm>
            <a:prstGeom prst="rect">
              <a:avLst/>
            </a:prstGeom>
            <a:noFill/>
            <a:ln w="12700">
              <a:noFill/>
            </a:ln>
            <a:effectLst>
              <a:outerShdw blurRad="50800" dist="50800" dir="5400000" algn="ctr" rotWithShape="0">
                <a:schemeClr val="bg1"/>
              </a:outerShdw>
            </a:effectLst>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1600" dirty="0" smtClean="0">
                  <a:ln w="12700">
                    <a:solidFill>
                      <a:schemeClr val="tx1"/>
                    </a:solidFill>
                    <a:prstDash val="solid"/>
                  </a:ln>
                </a:rPr>
                <a:t>　アクチュエータ</a:t>
              </a:r>
              <a:endParaRPr kumimoji="1" lang="ja-JP" altLang="en-US" sz="1600" i="0" u="none" strike="noStrike" kern="1200" cap="none" spc="0" normalizeH="0" baseline="0" noProof="0" dirty="0" smtClean="0">
                <a:ln w="12700">
                  <a:solidFill>
                    <a:schemeClr val="tx1"/>
                  </a:solidFill>
                  <a:prstDash val="solid"/>
                </a:ln>
                <a:uLnTx/>
                <a:uFillTx/>
                <a:latin typeface="+mn-lt"/>
                <a:ea typeface="+mn-ea"/>
                <a:cs typeface="+mn-cs"/>
              </a:endParaRPr>
            </a:p>
          </p:txBody>
        </p:sp>
        <p:sp>
          <p:nvSpPr>
            <p:cNvPr id="17" name="コンテンツ プレースホルダ 7"/>
            <p:cNvSpPr txBox="1">
              <a:spLocks/>
            </p:cNvSpPr>
            <p:nvPr/>
          </p:nvSpPr>
          <p:spPr>
            <a:xfrm>
              <a:off x="360548" y="1632206"/>
              <a:ext cx="1600328" cy="634020"/>
            </a:xfrm>
            <a:prstGeom prst="rect">
              <a:avLst/>
            </a:prstGeom>
            <a:noFill/>
            <a:ln w="12700">
              <a:noFill/>
            </a:ln>
            <a:effectLst>
              <a:outerShdw blurRad="50800" dist="50800" dir="5400000" algn="ctr" rotWithShape="0">
                <a:schemeClr val="bg1"/>
              </a:outerShdw>
            </a:effectLst>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i="0" u="none" strike="noStrike" kern="1200" cap="none" spc="0" normalizeH="0" baseline="0" noProof="0" dirty="0" smtClean="0">
                  <a:ln w="12700">
                    <a:solidFill>
                      <a:schemeClr val="tx1"/>
                    </a:solidFill>
                    <a:prstDash val="solid"/>
                  </a:ln>
                  <a:uLnTx/>
                  <a:uFillTx/>
                  <a:latin typeface="+mn-lt"/>
                  <a:ea typeface="+mn-ea"/>
                  <a:cs typeface="+mn-cs"/>
                </a:rPr>
                <a:t>ロボットアーム</a:t>
              </a:r>
              <a:endParaRPr kumimoji="1" lang="en-US" altLang="ja-JP" sz="1600" i="0" u="none" strike="noStrike" kern="1200" cap="none" spc="0" normalizeH="0" baseline="0" noProof="0" dirty="0" smtClean="0">
                <a:ln w="12700">
                  <a:solidFill>
                    <a:schemeClr val="tx1"/>
                  </a:solidFill>
                  <a:prstDash val="solid"/>
                </a:ln>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1600" dirty="0">
                  <a:ln w="12700">
                    <a:solidFill>
                      <a:schemeClr val="tx1"/>
                    </a:solidFill>
                    <a:prstDash val="solid"/>
                  </a:ln>
                </a:rPr>
                <a:t>の</a:t>
              </a:r>
              <a:r>
                <a:rPr kumimoji="1" lang="ja-JP" altLang="en-US" sz="1600" i="0" u="none" strike="noStrike" kern="1200" cap="none" spc="0" normalizeH="0" baseline="0" noProof="0" dirty="0" smtClean="0">
                  <a:ln w="12700">
                    <a:solidFill>
                      <a:schemeClr val="tx1"/>
                    </a:solidFill>
                    <a:prstDash val="solid"/>
                  </a:ln>
                  <a:uLnTx/>
                  <a:uFillTx/>
                  <a:latin typeface="+mn-lt"/>
                  <a:ea typeface="+mn-ea"/>
                  <a:cs typeface="+mn-cs"/>
                </a:rPr>
                <a:t>エージェント</a:t>
              </a:r>
            </a:p>
          </p:txBody>
        </p:sp>
        <p:cxnSp>
          <p:nvCxnSpPr>
            <p:cNvPr id="18" name="直線コネクタ 17"/>
            <p:cNvCxnSpPr>
              <a:stCxn id="17" idx="3"/>
            </p:cNvCxnSpPr>
            <p:nvPr/>
          </p:nvCxnSpPr>
          <p:spPr>
            <a:xfrm>
              <a:off x="1960876" y="1949216"/>
              <a:ext cx="558896" cy="23287"/>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19" name="グループ化 18"/>
          <p:cNvGrpSpPr/>
          <p:nvPr/>
        </p:nvGrpSpPr>
        <p:grpSpPr>
          <a:xfrm>
            <a:off x="7056469" y="3991832"/>
            <a:ext cx="5243251" cy="2084721"/>
            <a:chOff x="971600" y="4123337"/>
            <a:chExt cx="5044238" cy="2084721"/>
          </a:xfrm>
        </p:grpSpPr>
        <p:cxnSp>
          <p:nvCxnSpPr>
            <p:cNvPr id="20" name="直線コネクタ 19"/>
            <p:cNvCxnSpPr/>
            <p:nvPr/>
          </p:nvCxnSpPr>
          <p:spPr>
            <a:xfrm>
              <a:off x="971600" y="6208058"/>
              <a:ext cx="25514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1979712" y="5656965"/>
              <a:ext cx="252028" cy="55109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rot="2400000">
              <a:off x="2223427" y="4964183"/>
              <a:ext cx="261534" cy="8907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rot="1920000">
              <a:off x="2609874" y="4440295"/>
              <a:ext cx="261534" cy="8907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直角三角形 23"/>
            <p:cNvSpPr>
              <a:spLocks noChangeAspect="1"/>
            </p:cNvSpPr>
            <p:nvPr/>
          </p:nvSpPr>
          <p:spPr>
            <a:xfrm>
              <a:off x="2864482" y="4215635"/>
              <a:ext cx="446124" cy="446074"/>
            </a:xfrm>
            <a:prstGeom prst="r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直角三角形 24"/>
            <p:cNvSpPr/>
            <p:nvPr/>
          </p:nvSpPr>
          <p:spPr>
            <a:xfrm rot="18000000">
              <a:off x="3103365" y="4350425"/>
              <a:ext cx="432048" cy="144036"/>
            </a:xfrm>
            <a:prstGeom prst="r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直角三角形 25"/>
            <p:cNvSpPr/>
            <p:nvPr/>
          </p:nvSpPr>
          <p:spPr>
            <a:xfrm rot="-1800000" flipV="1">
              <a:off x="2871543" y="4123337"/>
              <a:ext cx="432000" cy="144000"/>
            </a:xfrm>
            <a:prstGeom prst="r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ローチャート: 結合子 30"/>
            <p:cNvSpPr/>
            <p:nvPr/>
          </p:nvSpPr>
          <p:spPr>
            <a:xfrm>
              <a:off x="2084374" y="5624790"/>
              <a:ext cx="108012" cy="10801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ローチャート: 結合子 31"/>
            <p:cNvSpPr/>
            <p:nvPr/>
          </p:nvSpPr>
          <p:spPr>
            <a:xfrm>
              <a:off x="2929207" y="4515862"/>
              <a:ext cx="108012" cy="10801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ローチャート: 結合子 32"/>
            <p:cNvSpPr/>
            <p:nvPr/>
          </p:nvSpPr>
          <p:spPr>
            <a:xfrm>
              <a:off x="2519772" y="5091934"/>
              <a:ext cx="108012" cy="10801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フローチャート: 結合子 33"/>
            <p:cNvSpPr/>
            <p:nvPr/>
          </p:nvSpPr>
          <p:spPr>
            <a:xfrm>
              <a:off x="4319972" y="4503769"/>
              <a:ext cx="108012" cy="10801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コンテンツ プレースホルダ 7"/>
            <p:cNvSpPr txBox="1">
              <a:spLocks/>
            </p:cNvSpPr>
            <p:nvPr/>
          </p:nvSpPr>
          <p:spPr>
            <a:xfrm>
              <a:off x="4212938" y="4402267"/>
              <a:ext cx="1802900" cy="338554"/>
            </a:xfrm>
            <a:prstGeom prst="rect">
              <a:avLst/>
            </a:prstGeom>
            <a:noFill/>
            <a:ln w="12700">
              <a:noFill/>
            </a:ln>
            <a:effectLst>
              <a:outerShdw blurRad="50800" dist="50800" dir="5400000" algn="ctr" rotWithShape="0">
                <a:schemeClr val="bg1"/>
              </a:outerShdw>
            </a:effectLst>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1600" dirty="0" smtClean="0">
                  <a:ln w="12700">
                    <a:solidFill>
                      <a:schemeClr val="tx1"/>
                    </a:solidFill>
                    <a:prstDash val="solid"/>
                  </a:ln>
                </a:rPr>
                <a:t>　アクチュエータ</a:t>
              </a:r>
              <a:endParaRPr kumimoji="1" lang="ja-JP" altLang="en-US" sz="1600" i="0" u="none" strike="noStrike" kern="1200" cap="none" spc="0" normalizeH="0" baseline="0" noProof="0" dirty="0" smtClean="0">
                <a:ln w="12700">
                  <a:solidFill>
                    <a:schemeClr val="tx1"/>
                  </a:solidFill>
                  <a:prstDash val="solid"/>
                </a:ln>
                <a:uLnTx/>
                <a:uFillTx/>
                <a:latin typeface="+mn-lt"/>
                <a:ea typeface="+mn-ea"/>
                <a:cs typeface="+mn-cs"/>
              </a:endParaRPr>
            </a:p>
          </p:txBody>
        </p:sp>
        <p:sp>
          <p:nvSpPr>
            <p:cNvPr id="32" name="コンテンツ プレースホルダ 7"/>
            <p:cNvSpPr txBox="1">
              <a:spLocks/>
            </p:cNvSpPr>
            <p:nvPr/>
          </p:nvSpPr>
          <p:spPr>
            <a:xfrm>
              <a:off x="1102232" y="4364079"/>
              <a:ext cx="1397754" cy="338554"/>
            </a:xfrm>
            <a:prstGeom prst="rect">
              <a:avLst/>
            </a:prstGeom>
            <a:noFill/>
            <a:ln w="12700">
              <a:noFill/>
            </a:ln>
            <a:effectLst>
              <a:outerShdw blurRad="50800" dist="50800" dir="5400000" algn="ctr" rotWithShape="0">
                <a:schemeClr val="bg1"/>
              </a:outerShdw>
            </a:effectLst>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i="0" u="none" strike="noStrike" kern="1200" cap="none" spc="0" normalizeH="0" baseline="0" noProof="0" dirty="0" smtClean="0">
                  <a:ln w="12700">
                    <a:solidFill>
                      <a:schemeClr val="tx1"/>
                    </a:solidFill>
                    <a:prstDash val="solid"/>
                  </a:ln>
                  <a:uLnTx/>
                  <a:uFillTx/>
                  <a:latin typeface="+mn-lt"/>
                  <a:ea typeface="+mn-ea"/>
                  <a:cs typeface="+mn-cs"/>
                </a:rPr>
                <a:t>エージェント</a:t>
              </a:r>
            </a:p>
          </p:txBody>
        </p:sp>
        <p:sp>
          <p:nvSpPr>
            <p:cNvPr id="33" name="コンテンツ プレースホルダ 7"/>
            <p:cNvSpPr txBox="1">
              <a:spLocks/>
            </p:cNvSpPr>
            <p:nvPr/>
          </p:nvSpPr>
          <p:spPr>
            <a:xfrm>
              <a:off x="3084271" y="5096329"/>
              <a:ext cx="1397754" cy="338554"/>
            </a:xfrm>
            <a:prstGeom prst="rect">
              <a:avLst/>
            </a:prstGeom>
            <a:noFill/>
            <a:ln w="12700">
              <a:noFill/>
            </a:ln>
            <a:effectLst>
              <a:outerShdw blurRad="50800" dist="50800" dir="5400000" algn="ctr" rotWithShape="0">
                <a:schemeClr val="bg1"/>
              </a:outerShdw>
            </a:effectLst>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i="0" u="none" strike="noStrike" kern="1200" cap="none" spc="0" normalizeH="0" baseline="0" noProof="0" dirty="0" smtClean="0">
                  <a:ln w="12700">
                    <a:solidFill>
                      <a:schemeClr val="tx1"/>
                    </a:solidFill>
                    <a:prstDash val="solid"/>
                  </a:ln>
                  <a:uLnTx/>
                  <a:uFillTx/>
                  <a:latin typeface="+mn-lt"/>
                  <a:ea typeface="+mn-ea"/>
                  <a:cs typeface="+mn-cs"/>
                </a:rPr>
                <a:t>エージェント</a:t>
              </a:r>
            </a:p>
          </p:txBody>
        </p:sp>
        <p:sp>
          <p:nvSpPr>
            <p:cNvPr id="34" name="コンテンツ プレースホルダ 7"/>
            <p:cNvSpPr txBox="1">
              <a:spLocks/>
            </p:cNvSpPr>
            <p:nvPr/>
          </p:nvSpPr>
          <p:spPr>
            <a:xfrm>
              <a:off x="2620511" y="5713525"/>
              <a:ext cx="1397754" cy="338554"/>
            </a:xfrm>
            <a:prstGeom prst="rect">
              <a:avLst/>
            </a:prstGeom>
            <a:noFill/>
            <a:ln w="12700">
              <a:noFill/>
            </a:ln>
            <a:effectLst>
              <a:outerShdw blurRad="50800" dist="50800" dir="5400000" algn="ctr" rotWithShape="0">
                <a:schemeClr val="bg1"/>
              </a:outerShdw>
            </a:effectLst>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i="0" u="none" strike="noStrike" kern="1200" cap="none" spc="0" normalizeH="0" baseline="0" noProof="0" dirty="0" smtClean="0">
                  <a:ln w="12700">
                    <a:solidFill>
                      <a:schemeClr val="tx1"/>
                    </a:solidFill>
                    <a:prstDash val="solid"/>
                  </a:ln>
                  <a:uLnTx/>
                  <a:uFillTx/>
                  <a:latin typeface="+mn-lt"/>
                  <a:ea typeface="+mn-ea"/>
                  <a:cs typeface="+mn-cs"/>
                </a:rPr>
                <a:t>エージェント</a:t>
              </a:r>
            </a:p>
          </p:txBody>
        </p:sp>
        <p:cxnSp>
          <p:nvCxnSpPr>
            <p:cNvPr id="35" name="直線コネクタ 34"/>
            <p:cNvCxnSpPr/>
            <p:nvPr/>
          </p:nvCxnSpPr>
          <p:spPr>
            <a:xfrm>
              <a:off x="2265999" y="4546582"/>
              <a:ext cx="647167" cy="23286"/>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a:endCxn id="34" idx="1"/>
            </p:cNvCxnSpPr>
            <p:nvPr/>
          </p:nvCxnSpPr>
          <p:spPr>
            <a:xfrm>
              <a:off x="2131658" y="5693222"/>
              <a:ext cx="488853" cy="18958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stCxn id="29" idx="7"/>
              <a:endCxn id="33" idx="1"/>
            </p:cNvCxnSpPr>
            <p:nvPr/>
          </p:nvCxnSpPr>
          <p:spPr>
            <a:xfrm>
              <a:off x="2611965" y="5107752"/>
              <a:ext cx="472306" cy="157854"/>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38" name="右矢印 37"/>
          <p:cNvSpPr/>
          <p:nvPr/>
        </p:nvSpPr>
        <p:spPr>
          <a:xfrm>
            <a:off x="4794084" y="5125722"/>
            <a:ext cx="2167085" cy="573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コンテンツ プレースホルダ 7"/>
          <p:cNvSpPr txBox="1">
            <a:spLocks/>
          </p:cNvSpPr>
          <p:nvPr/>
        </p:nvSpPr>
        <p:spPr>
          <a:xfrm>
            <a:off x="2077758" y="6365674"/>
            <a:ext cx="1415772" cy="461665"/>
          </a:xfrm>
          <a:prstGeom prst="rect">
            <a:avLst/>
          </a:prstGeom>
          <a:noFill/>
          <a:ln w="12700">
            <a:noFill/>
          </a:ln>
          <a:effectLst>
            <a:outerShdw blurRad="50800" dist="50800" dir="5400000" algn="ctr" rotWithShape="0">
              <a:schemeClr val="bg1"/>
            </a:outerShdw>
          </a:effectLst>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2400" noProof="0" dirty="0" smtClean="0">
                <a:ln w="12700">
                  <a:solidFill>
                    <a:schemeClr val="tx1"/>
                  </a:solidFill>
                  <a:prstDash val="solid"/>
                </a:ln>
              </a:rPr>
              <a:t>従来手法</a:t>
            </a:r>
            <a:endParaRPr kumimoji="1" lang="ja-JP" altLang="en-US" sz="2400" i="0" u="none" strike="noStrike" kern="1200" cap="none" spc="0" normalizeH="0" baseline="0" noProof="0" dirty="0" smtClean="0">
              <a:ln w="12700">
                <a:solidFill>
                  <a:schemeClr val="tx1"/>
                </a:solidFill>
                <a:prstDash val="solid"/>
              </a:ln>
              <a:uLnTx/>
              <a:uFillTx/>
              <a:latin typeface="+mn-lt"/>
              <a:ea typeface="+mn-ea"/>
              <a:cs typeface="+mn-cs"/>
            </a:endParaRPr>
          </a:p>
        </p:txBody>
      </p:sp>
      <p:sp>
        <p:nvSpPr>
          <p:cNvPr id="40" name="コンテンツ プレースホルダ 7"/>
          <p:cNvSpPr txBox="1">
            <a:spLocks/>
          </p:cNvSpPr>
          <p:nvPr/>
        </p:nvSpPr>
        <p:spPr>
          <a:xfrm>
            <a:off x="7504633" y="6389486"/>
            <a:ext cx="1452900" cy="461665"/>
          </a:xfrm>
          <a:prstGeom prst="rect">
            <a:avLst/>
          </a:prstGeom>
          <a:noFill/>
          <a:ln w="12700">
            <a:noFill/>
          </a:ln>
          <a:effectLst>
            <a:outerShdw blurRad="50800" dist="50800" dir="5400000" algn="ctr" rotWithShape="0">
              <a:schemeClr val="bg1"/>
            </a:outerShdw>
          </a:effectLst>
        </p:spPr>
        <p:txBody>
          <a:bodyPr vert="horz" wrap="none" lIns="91440" tIns="45720" rIns="91440" bIns="45720" rtlCol="0">
            <a:sp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2400" dirty="0" smtClean="0">
                <a:ln w="12700">
                  <a:solidFill>
                    <a:schemeClr val="tx1"/>
                  </a:solidFill>
                  <a:prstDash val="solid"/>
                </a:ln>
              </a:rPr>
              <a:t>先行研究</a:t>
            </a:r>
            <a:endParaRPr kumimoji="1" lang="ja-JP" altLang="en-US" sz="2400" i="0" u="none" strike="noStrike" kern="1200" cap="none" spc="0" normalizeH="0" baseline="0" noProof="0" dirty="0" smtClean="0">
              <a:ln w="12700">
                <a:solidFill>
                  <a:schemeClr val="tx1"/>
                </a:solidFill>
                <a:prstDash val="solid"/>
              </a:ln>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先行研究</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各アクチュエータにエージェントを一対一で設定することにより，状態行動空間を分割．</a:t>
            </a:r>
            <a:endParaRPr kumimoji="1" lang="en-US" altLang="ja-JP" dirty="0" smtClean="0"/>
          </a:p>
          <a:p>
            <a:pPr>
              <a:buNone/>
            </a:pPr>
            <a:endParaRPr kumimoji="1" lang="en-US" altLang="ja-JP" dirty="0" smtClean="0"/>
          </a:p>
          <a:p>
            <a:r>
              <a:rPr lang="ja-JP" altLang="en-US" dirty="0" smtClean="0"/>
              <a:t>各エージェントが並列して学習を行うことで学習時間を短縮．</a:t>
            </a:r>
            <a:endParaRPr kumimoji="1" lang="ja-JP" altLang="en-US" dirty="0"/>
          </a:p>
        </p:txBody>
      </p:sp>
      <p:sp>
        <p:nvSpPr>
          <p:cNvPr id="7" name="下矢印 6"/>
          <p:cNvSpPr/>
          <p:nvPr/>
        </p:nvSpPr>
        <p:spPr>
          <a:xfrm>
            <a:off x="5043859" y="2523748"/>
            <a:ext cx="785727" cy="5852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
          <p:cNvGrpSpPr/>
          <p:nvPr/>
        </p:nvGrpSpPr>
        <p:grpSpPr>
          <a:xfrm>
            <a:off x="1407125" y="4292097"/>
            <a:ext cx="9921922" cy="2448078"/>
            <a:chOff x="1159438" y="3678779"/>
            <a:chExt cx="9921922" cy="2448078"/>
          </a:xfrm>
        </p:grpSpPr>
        <p:cxnSp>
          <p:nvCxnSpPr>
            <p:cNvPr id="9" name="直線矢印コネクタ 8"/>
            <p:cNvCxnSpPr>
              <a:cxnSpLocks noChangeAspect="1"/>
            </p:cNvCxnSpPr>
            <p:nvPr/>
          </p:nvCxnSpPr>
          <p:spPr>
            <a:xfrm flipH="1" flipV="1">
              <a:off x="1567377" y="3911820"/>
              <a:ext cx="6598" cy="16475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cxnSpLocks noChangeAspect="1"/>
            </p:cNvCxnSpPr>
            <p:nvPr/>
          </p:nvCxnSpPr>
          <p:spPr>
            <a:xfrm>
              <a:off x="1575617" y="5585510"/>
              <a:ext cx="23329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正方形/長方形 10"/>
            <p:cNvSpPr>
              <a:spLocks noChangeAspect="1"/>
            </p:cNvSpPr>
            <p:nvPr/>
          </p:nvSpPr>
          <p:spPr>
            <a:xfrm>
              <a:off x="1159438" y="3678779"/>
              <a:ext cx="885179" cy="307777"/>
            </a:xfrm>
            <a:prstGeom prst="rect">
              <a:avLst/>
            </a:prstGeom>
            <a:noFill/>
          </p:spPr>
          <p:txBody>
            <a:bodyPr wrap="none" lIns="91440" tIns="45720" rIns="91440" bIns="45720">
              <a:spAutoFit/>
            </a:bodyPr>
            <a:lstStyle/>
            <a:p>
              <a:pPr algn="ctr"/>
              <a:r>
                <a:rPr lang="ja-JP" altLang="en-US" sz="1400" b="1" dirty="0" smtClean="0">
                  <a:ln w="0"/>
                </a:rPr>
                <a:t>状態軸  </a:t>
              </a:r>
              <a:r>
                <a:rPr lang="en-US" altLang="ja-JP" sz="1400" b="1" dirty="0" smtClean="0">
                  <a:ln w="0"/>
                </a:rPr>
                <a:t>S</a:t>
              </a:r>
              <a:endParaRPr lang="ja-JP" altLang="en-US" sz="1400" b="1" cap="none" spc="0" dirty="0">
                <a:ln w="0"/>
                <a:solidFill>
                  <a:schemeClr val="tx1"/>
                </a:solidFill>
              </a:endParaRPr>
            </a:p>
          </p:txBody>
        </p:sp>
        <p:sp>
          <p:nvSpPr>
            <p:cNvPr id="12" name="正方形/長方形 11"/>
            <p:cNvSpPr>
              <a:spLocks noChangeAspect="1"/>
            </p:cNvSpPr>
            <p:nvPr/>
          </p:nvSpPr>
          <p:spPr>
            <a:xfrm>
              <a:off x="2648197" y="4501396"/>
              <a:ext cx="997389" cy="307777"/>
            </a:xfrm>
            <a:prstGeom prst="rect">
              <a:avLst/>
            </a:prstGeom>
            <a:noFill/>
          </p:spPr>
          <p:txBody>
            <a:bodyPr wrap="none" lIns="91440" tIns="45720" rIns="91440" bIns="45720">
              <a:spAutoFit/>
            </a:bodyPr>
            <a:lstStyle/>
            <a:p>
              <a:pPr algn="ctr"/>
              <a:r>
                <a:rPr lang="ja-JP" altLang="en-US" sz="1400" b="1" dirty="0" smtClean="0">
                  <a:ln w="0"/>
                  <a:effectLst>
                    <a:outerShdw blurRad="38100" dist="19050" dir="2700000" algn="tl" rotWithShape="0">
                      <a:schemeClr val="dk1">
                        <a:alpha val="40000"/>
                      </a:schemeClr>
                    </a:outerShdw>
                  </a:effectLst>
                </a:rPr>
                <a:t>行動軸  </a:t>
              </a:r>
              <a:r>
                <a:rPr lang="en-US" altLang="ja-JP" sz="1400" b="1" dirty="0" smtClean="0">
                  <a:ln w="0"/>
                  <a:effectLst>
                    <a:outerShdw blurRad="38100" dist="19050" dir="2700000" algn="tl" rotWithShape="0">
                      <a:schemeClr val="dk1">
                        <a:alpha val="40000"/>
                      </a:schemeClr>
                    </a:outerShdw>
                  </a:effectLst>
                </a:rPr>
                <a:t>A</a:t>
              </a:r>
              <a:r>
                <a:rPr lang="ja-JP" altLang="en-US" sz="1400" b="1" dirty="0" smtClean="0">
                  <a:ln w="0"/>
                  <a:effectLst>
                    <a:outerShdw blurRad="38100" dist="19050" dir="2700000" algn="tl" rotWithShape="0">
                      <a:schemeClr val="dk1">
                        <a:alpha val="40000"/>
                      </a:schemeClr>
                    </a:outerShdw>
                  </a:effectLst>
                </a:rPr>
                <a:t>‘</a:t>
              </a:r>
              <a:endParaRPr lang="ja-JP" altLang="en-US" sz="1400" b="1" cap="none" spc="0" dirty="0">
                <a:ln w="0"/>
                <a:solidFill>
                  <a:schemeClr val="tx1"/>
                </a:solidFill>
                <a:effectLst>
                  <a:outerShdw blurRad="38100" dist="19050" dir="2700000" algn="tl" rotWithShape="0">
                    <a:schemeClr val="dk1">
                      <a:alpha val="40000"/>
                    </a:schemeClr>
                  </a:outerShdw>
                </a:effectLst>
              </a:endParaRPr>
            </a:p>
          </p:txBody>
        </p:sp>
        <p:cxnSp>
          <p:nvCxnSpPr>
            <p:cNvPr id="13" name="直線矢印コネクタ 12"/>
            <p:cNvCxnSpPr>
              <a:cxnSpLocks noChangeAspect="1"/>
            </p:cNvCxnSpPr>
            <p:nvPr/>
          </p:nvCxnSpPr>
          <p:spPr>
            <a:xfrm flipV="1">
              <a:off x="1565131" y="4714689"/>
              <a:ext cx="1159030" cy="85501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a:spLocks noChangeAspect="1"/>
            </p:cNvSpPr>
            <p:nvPr/>
          </p:nvSpPr>
          <p:spPr>
            <a:xfrm>
              <a:off x="3892219" y="5455616"/>
              <a:ext cx="907621" cy="307777"/>
            </a:xfrm>
            <a:prstGeom prst="rect">
              <a:avLst/>
            </a:prstGeom>
            <a:noFill/>
          </p:spPr>
          <p:txBody>
            <a:bodyPr wrap="none" lIns="91440" tIns="45720" rIns="91440" bIns="45720">
              <a:spAutoFit/>
            </a:bodyPr>
            <a:lstStyle/>
            <a:p>
              <a:pPr algn="ctr"/>
              <a:r>
                <a:rPr lang="ja-JP" altLang="en-US" sz="1400" b="1" dirty="0" smtClean="0">
                  <a:ln w="0"/>
                </a:rPr>
                <a:t>行動軸  </a:t>
              </a:r>
              <a:r>
                <a:rPr lang="en-US" altLang="ja-JP" sz="1400" b="1" dirty="0" smtClean="0">
                  <a:ln w="0"/>
                </a:rPr>
                <a:t>A</a:t>
              </a:r>
              <a:endParaRPr lang="ja-JP" altLang="en-US" sz="1400" b="1" cap="none" spc="0" dirty="0">
                <a:ln w="0"/>
                <a:solidFill>
                  <a:schemeClr val="tx1"/>
                </a:solidFill>
              </a:endParaRPr>
            </a:p>
          </p:txBody>
        </p:sp>
        <p:cxnSp>
          <p:nvCxnSpPr>
            <p:cNvPr id="15" name="直線矢印コネクタ 14"/>
            <p:cNvCxnSpPr>
              <a:cxnSpLocks noChangeAspect="1"/>
            </p:cNvCxnSpPr>
            <p:nvPr/>
          </p:nvCxnSpPr>
          <p:spPr>
            <a:xfrm flipV="1">
              <a:off x="6096700" y="4186989"/>
              <a:ext cx="0" cy="13899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cxnSpLocks noChangeAspect="1"/>
            </p:cNvCxnSpPr>
            <p:nvPr/>
          </p:nvCxnSpPr>
          <p:spPr>
            <a:xfrm>
              <a:off x="6106330" y="5569553"/>
              <a:ext cx="152538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正方形/長方形 16"/>
            <p:cNvSpPr>
              <a:spLocks noChangeAspect="1"/>
            </p:cNvSpPr>
            <p:nvPr/>
          </p:nvSpPr>
          <p:spPr>
            <a:xfrm>
              <a:off x="5705210" y="3939666"/>
              <a:ext cx="885179" cy="307777"/>
            </a:xfrm>
            <a:prstGeom prst="rect">
              <a:avLst/>
            </a:prstGeom>
            <a:noFill/>
          </p:spPr>
          <p:txBody>
            <a:bodyPr wrap="none" lIns="91440" tIns="45720" rIns="91440" bIns="45720">
              <a:spAutoFit/>
            </a:bodyPr>
            <a:lstStyle/>
            <a:p>
              <a:pPr algn="ctr"/>
              <a:r>
                <a:rPr lang="ja-JP" altLang="en-US" sz="1400" b="1" dirty="0" smtClean="0">
                  <a:ln w="0"/>
                </a:rPr>
                <a:t>状態軸  </a:t>
              </a:r>
              <a:r>
                <a:rPr lang="en-US" altLang="ja-JP" sz="1400" b="1" dirty="0" smtClean="0">
                  <a:ln w="0"/>
                </a:rPr>
                <a:t>S</a:t>
              </a:r>
              <a:endParaRPr lang="ja-JP" altLang="en-US" sz="1400" b="1" cap="none" spc="0" dirty="0">
                <a:ln w="0"/>
                <a:solidFill>
                  <a:schemeClr val="tx1"/>
                </a:solidFill>
              </a:endParaRPr>
            </a:p>
          </p:txBody>
        </p:sp>
        <p:sp>
          <p:nvSpPr>
            <p:cNvPr id="18" name="正方形/長方形 17"/>
            <p:cNvSpPr>
              <a:spLocks noChangeAspect="1"/>
            </p:cNvSpPr>
            <p:nvPr/>
          </p:nvSpPr>
          <p:spPr>
            <a:xfrm>
              <a:off x="7602029" y="5438748"/>
              <a:ext cx="907621" cy="307777"/>
            </a:xfrm>
            <a:prstGeom prst="rect">
              <a:avLst/>
            </a:prstGeom>
            <a:noFill/>
          </p:spPr>
          <p:txBody>
            <a:bodyPr wrap="none" lIns="91440" tIns="45720" rIns="91440" bIns="45720">
              <a:spAutoFit/>
            </a:bodyPr>
            <a:lstStyle/>
            <a:p>
              <a:pPr algn="ctr"/>
              <a:r>
                <a:rPr lang="ja-JP" altLang="en-US" sz="1400" b="1" dirty="0" smtClean="0">
                  <a:ln w="0"/>
                </a:rPr>
                <a:t>行動軸  </a:t>
              </a:r>
              <a:r>
                <a:rPr lang="en-US" altLang="ja-JP" sz="1400" b="1" dirty="0" smtClean="0">
                  <a:ln w="0"/>
                </a:rPr>
                <a:t>A</a:t>
              </a:r>
              <a:endParaRPr lang="ja-JP" altLang="en-US" sz="1400" b="1" cap="none" spc="0" dirty="0">
                <a:ln w="0"/>
                <a:solidFill>
                  <a:schemeClr val="tx1"/>
                </a:solidFill>
              </a:endParaRPr>
            </a:p>
          </p:txBody>
        </p:sp>
        <p:cxnSp>
          <p:nvCxnSpPr>
            <p:cNvPr id="19" name="直線矢印コネクタ 18"/>
            <p:cNvCxnSpPr>
              <a:cxnSpLocks noChangeAspect="1"/>
            </p:cNvCxnSpPr>
            <p:nvPr/>
          </p:nvCxnSpPr>
          <p:spPr>
            <a:xfrm flipV="1">
              <a:off x="8649399" y="4210803"/>
              <a:ext cx="0" cy="13756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cxnSpLocks noChangeAspect="1"/>
            </p:cNvCxnSpPr>
            <p:nvPr/>
          </p:nvCxnSpPr>
          <p:spPr>
            <a:xfrm>
              <a:off x="8659029" y="5593366"/>
              <a:ext cx="152538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正方形/長方形 20"/>
            <p:cNvSpPr>
              <a:spLocks noChangeAspect="1"/>
            </p:cNvSpPr>
            <p:nvPr/>
          </p:nvSpPr>
          <p:spPr>
            <a:xfrm>
              <a:off x="8215047" y="3949190"/>
              <a:ext cx="885179" cy="307777"/>
            </a:xfrm>
            <a:prstGeom prst="rect">
              <a:avLst/>
            </a:prstGeom>
            <a:noFill/>
          </p:spPr>
          <p:txBody>
            <a:bodyPr wrap="none" lIns="91440" tIns="45720" rIns="91440" bIns="45720">
              <a:spAutoFit/>
            </a:bodyPr>
            <a:lstStyle/>
            <a:p>
              <a:pPr algn="ctr"/>
              <a:r>
                <a:rPr lang="ja-JP" altLang="en-US" sz="1400" b="1" dirty="0" smtClean="0">
                  <a:ln w="0"/>
                </a:rPr>
                <a:t>状態軸  </a:t>
              </a:r>
              <a:r>
                <a:rPr lang="en-US" altLang="ja-JP" sz="1400" b="1" dirty="0" smtClean="0">
                  <a:ln w="0"/>
                </a:rPr>
                <a:t>S</a:t>
              </a:r>
              <a:endParaRPr lang="ja-JP" altLang="en-US" sz="1400" b="1" cap="none" spc="0" dirty="0">
                <a:ln w="0"/>
                <a:solidFill>
                  <a:schemeClr val="tx1"/>
                </a:solidFill>
              </a:endParaRPr>
            </a:p>
          </p:txBody>
        </p:sp>
        <p:sp>
          <p:nvSpPr>
            <p:cNvPr id="22" name="正方形/長方形 21"/>
            <p:cNvSpPr>
              <a:spLocks noChangeAspect="1"/>
            </p:cNvSpPr>
            <p:nvPr/>
          </p:nvSpPr>
          <p:spPr>
            <a:xfrm>
              <a:off x="10135716" y="5462561"/>
              <a:ext cx="945644" cy="307777"/>
            </a:xfrm>
            <a:prstGeom prst="rect">
              <a:avLst/>
            </a:prstGeom>
            <a:noFill/>
          </p:spPr>
          <p:txBody>
            <a:bodyPr wrap="none" lIns="91440" tIns="45720" rIns="91440" bIns="45720">
              <a:spAutoFit/>
            </a:bodyPr>
            <a:lstStyle/>
            <a:p>
              <a:pPr algn="ctr"/>
              <a:r>
                <a:rPr lang="ja-JP" altLang="en-US" sz="1400" b="1" dirty="0" smtClean="0">
                  <a:ln w="0"/>
                </a:rPr>
                <a:t>行動軸  </a:t>
              </a:r>
              <a:r>
                <a:rPr lang="en-US" altLang="ja-JP" sz="1400" b="1" dirty="0" smtClean="0">
                  <a:ln w="0"/>
                </a:rPr>
                <a:t>A’</a:t>
              </a:r>
              <a:endParaRPr lang="ja-JP" altLang="en-US" sz="1400" b="1" cap="none" spc="0" dirty="0">
                <a:ln w="0"/>
                <a:solidFill>
                  <a:schemeClr val="tx1"/>
                </a:solidFill>
              </a:endParaRPr>
            </a:p>
          </p:txBody>
        </p:sp>
        <p:sp>
          <p:nvSpPr>
            <p:cNvPr id="23" name="右矢印 22"/>
            <p:cNvSpPr/>
            <p:nvPr/>
          </p:nvSpPr>
          <p:spPr>
            <a:xfrm>
              <a:off x="4729164" y="4829176"/>
              <a:ext cx="1200150" cy="771525"/>
            </a:xfrm>
            <a:prstGeom prst="rightArrow">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FF00"/>
                </a:solidFill>
              </a:endParaRPr>
            </a:p>
          </p:txBody>
        </p:sp>
        <p:sp>
          <p:nvSpPr>
            <p:cNvPr id="24" name="正方形/長方形 23"/>
            <p:cNvSpPr>
              <a:spLocks noChangeAspect="1"/>
            </p:cNvSpPr>
            <p:nvPr/>
          </p:nvSpPr>
          <p:spPr>
            <a:xfrm>
              <a:off x="1202257" y="5779788"/>
              <a:ext cx="3079689" cy="338554"/>
            </a:xfrm>
            <a:prstGeom prst="rect">
              <a:avLst/>
            </a:prstGeom>
            <a:noFill/>
          </p:spPr>
          <p:txBody>
            <a:bodyPr wrap="none" lIns="91440" tIns="45720" rIns="91440" bIns="45720">
              <a:spAutoFit/>
            </a:bodyPr>
            <a:lstStyle/>
            <a:p>
              <a:pPr algn="ctr"/>
              <a:r>
                <a:rPr lang="ja-JP" altLang="en-US" sz="1600" b="1" dirty="0" smtClean="0">
                  <a:ln w="0"/>
                </a:rPr>
                <a:t>従来の強化学習の状態行動空間</a:t>
              </a:r>
              <a:endParaRPr lang="ja-JP" altLang="en-US" sz="1600" b="1" cap="none" spc="0" dirty="0">
                <a:ln w="0"/>
                <a:solidFill>
                  <a:schemeClr val="tx1"/>
                </a:solidFill>
              </a:endParaRPr>
            </a:p>
          </p:txBody>
        </p:sp>
        <p:sp>
          <p:nvSpPr>
            <p:cNvPr id="25" name="正方形/長方形 24"/>
            <p:cNvSpPr>
              <a:spLocks noChangeAspect="1"/>
            </p:cNvSpPr>
            <p:nvPr/>
          </p:nvSpPr>
          <p:spPr>
            <a:xfrm>
              <a:off x="6733202" y="5788303"/>
              <a:ext cx="2645275" cy="338554"/>
            </a:xfrm>
            <a:prstGeom prst="rect">
              <a:avLst/>
            </a:prstGeom>
            <a:noFill/>
          </p:spPr>
          <p:txBody>
            <a:bodyPr wrap="none" lIns="91440" tIns="45720" rIns="91440" bIns="45720">
              <a:spAutoFit/>
            </a:bodyPr>
            <a:lstStyle/>
            <a:p>
              <a:pPr algn="ctr"/>
              <a:r>
                <a:rPr lang="ja-JP" altLang="en-US" sz="1600" b="1" dirty="0" smtClean="0">
                  <a:ln w="0"/>
                </a:rPr>
                <a:t>先行研究での状態行動空間</a:t>
              </a:r>
              <a:endParaRPr lang="ja-JP" altLang="en-US" sz="1600" b="1" cap="none" spc="0" dirty="0">
                <a:ln w="0"/>
                <a:solidFill>
                  <a:schemeClr val="tx1"/>
                </a:solidFill>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先行研究の問題点</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従来の強化学習に比べ学習が進んでからのロボットの行動のばらつきが多い．</a:t>
            </a:r>
            <a:endParaRPr lang="en-US" altLang="ja-JP" dirty="0" smtClean="0"/>
          </a:p>
          <a:p>
            <a:pPr>
              <a:buNone/>
            </a:pPr>
            <a:r>
              <a:rPr lang="ja-JP" altLang="en-US" dirty="0" smtClean="0"/>
              <a:t>（原因）エージェントの行動選択時に，他エージェントの行動を考慮に入れていなかった．</a:t>
            </a:r>
            <a:endParaRPr lang="en-US" altLang="ja-JP" dirty="0" smtClean="0"/>
          </a:p>
          <a:p>
            <a:pPr>
              <a:buNone/>
            </a:pPr>
            <a:endParaRPr lang="en-US" altLang="ja-JP" dirty="0" smtClean="0"/>
          </a:p>
          <a:p>
            <a:pPr>
              <a:buNone/>
            </a:pPr>
            <a:endParaRPr lang="en-US" altLang="ja-JP" dirty="0" smtClean="0"/>
          </a:p>
          <a:p>
            <a:pPr>
              <a:buNone/>
            </a:pPr>
            <a:r>
              <a:rPr lang="ja-JP" altLang="en-US" sz="3600" u="sng" dirty="0" smtClean="0"/>
              <a:t>他エージェントの行動を考慮に入れた行動選択が必要．（他エージェントとの協調）</a:t>
            </a:r>
            <a:endParaRPr lang="en-US" altLang="ja-JP" sz="3600" u="sng" dirty="0" smtClean="0"/>
          </a:p>
          <a:p>
            <a:pPr>
              <a:buNone/>
            </a:pPr>
            <a:endParaRPr kumimoji="1" lang="en-US" altLang="ja-JP" sz="3600" u="sng" dirty="0" smtClean="0"/>
          </a:p>
        </p:txBody>
      </p:sp>
      <p:sp>
        <p:nvSpPr>
          <p:cNvPr id="4" name="下矢印 3"/>
          <p:cNvSpPr/>
          <p:nvPr/>
        </p:nvSpPr>
        <p:spPr>
          <a:xfrm>
            <a:off x="4920292" y="3858277"/>
            <a:ext cx="785727" cy="5852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28482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先行研究の問題点</a:t>
            </a:r>
            <a:endParaRPr kumimoji="1" lang="ja-JP" altLang="en-US" dirty="0"/>
          </a:p>
        </p:txBody>
      </p:sp>
      <p:sp>
        <p:nvSpPr>
          <p:cNvPr id="3" name="コンテンツ プレースホルダー 2"/>
          <p:cNvSpPr>
            <a:spLocks noGrp="1"/>
          </p:cNvSpPr>
          <p:nvPr>
            <p:ph idx="1"/>
          </p:nvPr>
        </p:nvSpPr>
        <p:spPr/>
        <p:txBody>
          <a:bodyPr/>
          <a:lstStyle/>
          <a:p>
            <a:r>
              <a:rPr lang="ja-JP" altLang="en-US" dirty="0"/>
              <a:t>報酬</a:t>
            </a:r>
            <a:r>
              <a:rPr lang="ja-JP" altLang="en-US" dirty="0" smtClean="0"/>
              <a:t>を得られる</a:t>
            </a:r>
            <a:r>
              <a:rPr kumimoji="1" lang="ja-JP" altLang="en-US" dirty="0" smtClean="0"/>
              <a:t>行動が複数あるタスクではエージェントの行動が一意に定まらない．</a:t>
            </a:r>
            <a:endParaRPr kumimoji="1" lang="en-US" altLang="ja-JP" dirty="0" smtClean="0"/>
          </a:p>
          <a:p>
            <a:pPr lvl="1">
              <a:buFont typeface="Wingdings" panose="05000000000000000000" pitchFamily="2" charset="2"/>
              <a:buChar char="Ø"/>
            </a:pPr>
            <a:r>
              <a:rPr lang="ja-JP" altLang="en-US" dirty="0" smtClean="0"/>
              <a:t>例）</a:t>
            </a:r>
            <a:endParaRPr lang="en-US" altLang="ja-JP" dirty="0" smtClean="0"/>
          </a:p>
          <a:p>
            <a:pPr lvl="1">
              <a:buFont typeface="Wingdings" panose="05000000000000000000" pitchFamily="2" charset="2"/>
              <a:buChar char="Ø"/>
            </a:pPr>
            <a:r>
              <a:rPr kumimoji="1" lang="en-US" altLang="ja-JP" dirty="0" smtClean="0"/>
              <a:t>A</a:t>
            </a:r>
            <a:r>
              <a:rPr lang="en-US" altLang="ja-JP" dirty="0" smtClean="0">
                <a:sym typeface="Wingdings" panose="05000000000000000000" pitchFamily="2" charset="2"/>
              </a:rPr>
              <a:t>: (</a:t>
            </a:r>
            <a:r>
              <a:rPr lang="ja-JP" altLang="en-US" dirty="0" smtClean="0">
                <a:sym typeface="Wingdings" panose="05000000000000000000" pitchFamily="2" charset="2"/>
              </a:rPr>
              <a:t>エージェント</a:t>
            </a:r>
            <a:r>
              <a:rPr lang="en-US" altLang="ja-JP" dirty="0" smtClean="0">
                <a:sym typeface="Wingdings" panose="05000000000000000000" pitchFamily="2" charset="2"/>
              </a:rPr>
              <a:t>1, </a:t>
            </a:r>
            <a:r>
              <a:rPr lang="ja-JP" altLang="en-US" dirty="0" smtClean="0">
                <a:sym typeface="Wingdings" panose="05000000000000000000" pitchFamily="2" charset="2"/>
              </a:rPr>
              <a:t>エージェント</a:t>
            </a:r>
            <a:r>
              <a:rPr lang="en-US" altLang="ja-JP" dirty="0" smtClean="0">
                <a:sym typeface="Wingdings" panose="05000000000000000000" pitchFamily="2" charset="2"/>
              </a:rPr>
              <a:t>2)</a:t>
            </a:r>
            <a:r>
              <a:rPr kumimoji="1" lang="en-US" altLang="ja-JP" dirty="0" smtClean="0"/>
              <a:t>=(a, c), (b, d)</a:t>
            </a:r>
          </a:p>
          <a:p>
            <a:pPr lvl="2">
              <a:buFont typeface="Wingdings" panose="05000000000000000000" pitchFamily="2" charset="2"/>
              <a:buChar char="l"/>
            </a:pPr>
            <a:r>
              <a:rPr kumimoji="1" lang="ja-JP" altLang="en-US" dirty="0" smtClean="0"/>
              <a:t>報酬を得られる行動</a:t>
            </a:r>
            <a:endParaRPr kumimoji="1" lang="en-US" altLang="ja-JP" dirty="0" smtClean="0"/>
          </a:p>
          <a:p>
            <a:pPr lvl="1">
              <a:buFont typeface="Wingdings" panose="05000000000000000000" pitchFamily="2" charset="2"/>
              <a:buChar char="Ø"/>
            </a:pPr>
            <a:r>
              <a:rPr lang="ja-JP" altLang="en-US" dirty="0"/>
              <a:t>エージェント</a:t>
            </a:r>
            <a:r>
              <a:rPr lang="en-US" altLang="ja-JP" dirty="0"/>
              <a:t>1:a,b, </a:t>
            </a:r>
            <a:r>
              <a:rPr lang="ja-JP" altLang="en-US" dirty="0"/>
              <a:t>エージェント</a:t>
            </a:r>
            <a:r>
              <a:rPr lang="en-US" altLang="ja-JP" dirty="0" smtClean="0"/>
              <a:t>2:c,d</a:t>
            </a:r>
          </a:p>
          <a:p>
            <a:pPr lvl="2">
              <a:buFont typeface="Wingdings" panose="05000000000000000000" pitchFamily="2" charset="2"/>
              <a:buChar char="l"/>
            </a:pPr>
            <a:r>
              <a:rPr lang="ja-JP" altLang="en-US" dirty="0" smtClean="0"/>
              <a:t>各エージェントが報酬を得られると考える行動</a:t>
            </a:r>
            <a:endParaRPr lang="en-US" altLang="ja-JP" dirty="0" smtClean="0"/>
          </a:p>
          <a:p>
            <a:pPr lvl="1">
              <a:buFont typeface="Wingdings" panose="05000000000000000000" pitchFamily="2" charset="2"/>
              <a:buChar char="Ø"/>
            </a:pPr>
            <a:r>
              <a:rPr lang="en-US" altLang="ja-JP" dirty="0" smtClean="0"/>
              <a:t>A: (a, d), A: (b, c)=&gt;</a:t>
            </a:r>
            <a:r>
              <a:rPr lang="ja-JP" altLang="en-US" dirty="0" smtClean="0"/>
              <a:t>報酬を得られない．</a:t>
            </a:r>
            <a:endParaRPr lang="en-US" altLang="ja-JP" dirty="0"/>
          </a:p>
          <a:p>
            <a:pPr lvl="1">
              <a:buFont typeface="Wingdings" panose="05000000000000000000" pitchFamily="2" charset="2"/>
              <a:buChar char="Ø"/>
            </a:pPr>
            <a:endParaRPr kumimoji="1" lang="en-US" altLang="ja-JP" dirty="0" smtClean="0"/>
          </a:p>
          <a:p>
            <a:pPr lvl="1">
              <a:buFont typeface="Wingdings" panose="05000000000000000000" pitchFamily="2" charset="2"/>
              <a:buChar char="Ø"/>
            </a:pPr>
            <a:endParaRPr kumimoji="1" lang="ja-JP" altLang="en-US" dirty="0"/>
          </a:p>
        </p:txBody>
      </p:sp>
    </p:spTree>
    <p:extLst>
      <p:ext uri="{BB962C8B-B14F-4D97-AF65-F5344CB8AC3E}">
        <p14:creationId xmlns:p14="http://schemas.microsoft.com/office/powerpoint/2010/main" val="1730771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先行研究の問題点</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先行研究ではエージェントの協調を行っていなかった．</a:t>
            </a:r>
            <a:endParaRPr lang="en-US" altLang="ja-JP" dirty="0" smtClean="0"/>
          </a:p>
          <a:p>
            <a:pPr>
              <a:buNone/>
            </a:pPr>
            <a:r>
              <a:rPr lang="ja-JP" altLang="en-US" dirty="0" smtClean="0"/>
              <a:t>→各エージェントの行動のみではロボットの行動として最適なものかは判断できない．</a:t>
            </a:r>
            <a:endParaRPr lang="en-US" altLang="ja-JP" dirty="0" smtClean="0"/>
          </a:p>
          <a:p>
            <a:pPr>
              <a:buNone/>
            </a:pPr>
            <a:endParaRPr lang="en-US" altLang="ja-JP" dirty="0" smtClean="0"/>
          </a:p>
          <a:p>
            <a:pPr>
              <a:buNone/>
            </a:pPr>
            <a:r>
              <a:rPr lang="ja-JP" altLang="en-US" sz="3600" u="sng" dirty="0" smtClean="0"/>
              <a:t>他エージェントの行動を考慮に入れた行動選択が必要．（他エージェントとの協調）</a:t>
            </a:r>
            <a:endParaRPr lang="en-US" altLang="ja-JP" sz="3600" u="sng" dirty="0" smtClean="0"/>
          </a:p>
          <a:p>
            <a:pPr>
              <a:buNone/>
            </a:pPr>
            <a:endParaRPr kumimoji="1" lang="en-US" altLang="ja-JP" sz="3600" u="sng" dirty="0" smtClean="0"/>
          </a:p>
        </p:txBody>
      </p:sp>
      <p:sp>
        <p:nvSpPr>
          <p:cNvPr id="4" name="下矢印 3"/>
          <p:cNvSpPr/>
          <p:nvPr/>
        </p:nvSpPr>
        <p:spPr>
          <a:xfrm>
            <a:off x="4984687" y="3152203"/>
            <a:ext cx="785727" cy="5852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86744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15153</TotalTime>
  <Words>2327</Words>
  <Application>Microsoft Office PowerPoint</Application>
  <PresentationFormat>ユーザー設定</PresentationFormat>
  <Paragraphs>415</Paragraphs>
  <Slides>42</Slides>
  <Notes>29</Notes>
  <HiddenSlides>12</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42</vt:i4>
      </vt:variant>
    </vt:vector>
  </HeadingPairs>
  <TitlesOfParts>
    <vt:vector size="51" baseType="lpstr">
      <vt:lpstr>ＭＳ Ｐゴシック</vt:lpstr>
      <vt:lpstr>メイリオ</vt:lpstr>
      <vt:lpstr>Arial</vt:lpstr>
      <vt:lpstr>Calibri</vt:lpstr>
      <vt:lpstr>Century Gothic</vt:lpstr>
      <vt:lpstr>Wingdings</vt:lpstr>
      <vt:lpstr>Wingdings 3</vt:lpstr>
      <vt:lpstr>ウィスプ</vt:lpstr>
      <vt:lpstr>数式</vt:lpstr>
      <vt:lpstr>MASを用いた単体ロボットの行動学習 ～反復合議によるエージェントの意思決定法の提案～</vt:lpstr>
      <vt:lpstr>強化学習</vt:lpstr>
      <vt:lpstr>ロボットへのマルチエージェント強化学習</vt:lpstr>
      <vt:lpstr>MASを用いたロボットの強化学習</vt:lpstr>
      <vt:lpstr>先行研究</vt:lpstr>
      <vt:lpstr>先行研究</vt:lpstr>
      <vt:lpstr>先行研究の問題点</vt:lpstr>
      <vt:lpstr>先行研究の問題点</vt:lpstr>
      <vt:lpstr>先行研究の問題点</vt:lpstr>
      <vt:lpstr>目的</vt:lpstr>
      <vt:lpstr>問題解決のアプローチ</vt:lpstr>
      <vt:lpstr>問題解決のアプローチ</vt:lpstr>
      <vt:lpstr>問題解決のアプローチ</vt:lpstr>
      <vt:lpstr>提案手法</vt:lpstr>
      <vt:lpstr>提案手法を含めたシステム全体の概要</vt:lpstr>
      <vt:lpstr>提案手法：概要</vt:lpstr>
      <vt:lpstr>提案手法：概要</vt:lpstr>
      <vt:lpstr>提案手法</vt:lpstr>
      <vt:lpstr>提案手法</vt:lpstr>
      <vt:lpstr>提案手法：エージェントの行動選択</vt:lpstr>
      <vt:lpstr>提案手法：エージェントの行動選択</vt:lpstr>
      <vt:lpstr>提案手法：エージェントの行動選択手法</vt:lpstr>
      <vt:lpstr>提案手法：エージェントの認識する環境状態</vt:lpstr>
      <vt:lpstr>現在の進行状況</vt:lpstr>
      <vt:lpstr>今後の課題</vt:lpstr>
      <vt:lpstr>予定している検証実験</vt:lpstr>
      <vt:lpstr>検証実験：内容</vt:lpstr>
      <vt:lpstr>実験概要：ロボットアームの設定</vt:lpstr>
      <vt:lpstr>実験設定：リンクの設定</vt:lpstr>
      <vt:lpstr>検証実験：実験環境</vt:lpstr>
      <vt:lpstr>実験設定：目標物体の設定</vt:lpstr>
      <vt:lpstr>実験設定：エージェントの行動</vt:lpstr>
      <vt:lpstr>実験設定：エージェントの状態数</vt:lpstr>
      <vt:lpstr>今後のスケジュール</vt:lpstr>
      <vt:lpstr>終了</vt:lpstr>
      <vt:lpstr>補足スライド</vt:lpstr>
      <vt:lpstr>Q学習</vt:lpstr>
      <vt:lpstr>ε-greedy法</vt:lpstr>
      <vt:lpstr>実験結果</vt:lpstr>
      <vt:lpstr>実験結果</vt:lpstr>
      <vt:lpstr>提案手法：行動決定の流れ</vt:lpstr>
      <vt:lpstr>実験結果考察</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10024104</dc:creator>
  <cp:lastModifiedBy>10024104</cp:lastModifiedBy>
  <cp:revision>1038</cp:revision>
  <dcterms:created xsi:type="dcterms:W3CDTF">2013-09-26T06:17:25Z</dcterms:created>
  <dcterms:modified xsi:type="dcterms:W3CDTF">2013-11-12T11:36:36Z</dcterms:modified>
</cp:coreProperties>
</file>