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7"/>
  </p:handoutMasterIdLst>
  <p:sldIdLst>
    <p:sldId id="256" r:id="rId2"/>
    <p:sldId id="289" r:id="rId3"/>
    <p:sldId id="257" r:id="rId4"/>
    <p:sldId id="258" r:id="rId5"/>
    <p:sldId id="295" r:id="rId6"/>
    <p:sldId id="259" r:id="rId7"/>
    <p:sldId id="260" r:id="rId8"/>
    <p:sldId id="286" r:id="rId9"/>
    <p:sldId id="261" r:id="rId10"/>
    <p:sldId id="277" r:id="rId11"/>
    <p:sldId id="282" r:id="rId12"/>
    <p:sldId id="262" r:id="rId13"/>
    <p:sldId id="275" r:id="rId14"/>
    <p:sldId id="276" r:id="rId15"/>
    <p:sldId id="279" r:id="rId16"/>
    <p:sldId id="278" r:id="rId17"/>
    <p:sldId id="294" r:id="rId18"/>
    <p:sldId id="263" r:id="rId19"/>
    <p:sldId id="264" r:id="rId20"/>
    <p:sldId id="265" r:id="rId21"/>
    <p:sldId id="273" r:id="rId22"/>
    <p:sldId id="274" r:id="rId23"/>
    <p:sldId id="281" r:id="rId24"/>
    <p:sldId id="290" r:id="rId25"/>
    <p:sldId id="266" r:id="rId26"/>
    <p:sldId id="267" r:id="rId27"/>
    <p:sldId id="272" r:id="rId28"/>
    <p:sldId id="268" r:id="rId29"/>
    <p:sldId id="269" r:id="rId30"/>
    <p:sldId id="270" r:id="rId31"/>
    <p:sldId id="271" r:id="rId32"/>
    <p:sldId id="296" r:id="rId33"/>
    <p:sldId id="297" r:id="rId34"/>
    <p:sldId id="300" r:id="rId35"/>
    <p:sldId id="301" r:id="rId36"/>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36" autoAdjust="0"/>
  </p:normalViewPr>
  <p:slideViewPr>
    <p:cSldViewPr>
      <p:cViewPr varScale="1">
        <p:scale>
          <a:sx n="90" d="100"/>
          <a:sy n="90" d="100"/>
        </p:scale>
        <p:origin x="-120"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5" Type="http://schemas.openxmlformats.org/officeDocument/2006/relationships/image" Target="../media/image38.wmf"/><Relationship Id="rId4" Type="http://schemas.openxmlformats.org/officeDocument/2006/relationships/image" Target="../media/image3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825E155-35F7-465B-84E0-F46F408699E0}" type="datetimeFigureOut">
              <a:rPr kumimoji="1" lang="ja-JP" altLang="en-US" smtClean="0"/>
              <a:pPr/>
              <a:t>2014/2/13</a:t>
            </a:fld>
            <a:endParaRPr kumimoji="1" lang="ja-JP" altLang="en-US"/>
          </a:p>
        </p:txBody>
      </p:sp>
      <p:sp>
        <p:nvSpPr>
          <p:cNvPr id="4" name="フッター プレースホルダー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A48EBAA-1B60-4641-AF5E-BFEFCD9D162D}" type="slidenum">
              <a:rPr kumimoji="1" lang="ja-JP" altLang="en-US" smtClean="0"/>
              <a:pPr/>
              <a:t>&lt;#&gt;</a:t>
            </a:fld>
            <a:endParaRPr kumimoji="1" lang="ja-JP" altLang="en-US"/>
          </a:p>
        </p:txBody>
      </p:sp>
    </p:spTree>
    <p:extLst>
      <p:ext uri="{BB962C8B-B14F-4D97-AF65-F5344CB8AC3E}">
        <p14:creationId xmlns:p14="http://schemas.microsoft.com/office/powerpoint/2010/main" xmlns="" val="75463584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AD475C72-2826-439D-ADE2-1B55D519D226}" type="datetimeFigureOut">
              <a:rPr kumimoji="1" lang="ja-JP" altLang="en-US" smtClean="0"/>
              <a:pPr/>
              <a:t>2014/2/13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FD93B5B-3181-48AC-B319-0CA3884FB249}"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D475C72-2826-439D-ADE2-1B55D519D226}" type="datetimeFigureOut">
              <a:rPr kumimoji="1" lang="ja-JP" altLang="en-US" smtClean="0"/>
              <a:pPr/>
              <a:t>2014/2/13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FD93B5B-3181-48AC-B319-0CA3884FB249}"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D475C72-2826-439D-ADE2-1B55D519D226}" type="datetimeFigureOut">
              <a:rPr kumimoji="1" lang="ja-JP" altLang="en-US" smtClean="0"/>
              <a:pPr/>
              <a:t>2014/2/13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FD93B5B-3181-48AC-B319-0CA3884FB249}"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D475C72-2826-439D-ADE2-1B55D519D226}" type="datetimeFigureOut">
              <a:rPr kumimoji="1" lang="ja-JP" altLang="en-US" smtClean="0"/>
              <a:pPr/>
              <a:t>2014/2/13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FD93B5B-3181-48AC-B319-0CA3884FB249}"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AD475C72-2826-439D-ADE2-1B55D519D226}" type="datetimeFigureOut">
              <a:rPr kumimoji="1" lang="ja-JP" altLang="en-US" smtClean="0"/>
              <a:pPr/>
              <a:t>2014/2/13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FD93B5B-3181-48AC-B319-0CA3884FB249}"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D475C72-2826-439D-ADE2-1B55D519D226}" type="datetimeFigureOut">
              <a:rPr kumimoji="1" lang="ja-JP" altLang="en-US" smtClean="0"/>
              <a:pPr/>
              <a:t>2014/2/13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FD93B5B-3181-48AC-B319-0CA3884FB249}"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AD475C72-2826-439D-ADE2-1B55D519D226}" type="datetimeFigureOut">
              <a:rPr kumimoji="1" lang="ja-JP" altLang="en-US" smtClean="0"/>
              <a:pPr/>
              <a:t>2014/2/13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0FD93B5B-3181-48AC-B319-0CA3884FB249}"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AD475C72-2826-439D-ADE2-1B55D519D226}" type="datetimeFigureOut">
              <a:rPr kumimoji="1" lang="ja-JP" altLang="en-US" smtClean="0"/>
              <a:pPr/>
              <a:t>2014/2/13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0FD93B5B-3181-48AC-B319-0CA3884FB249}"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D475C72-2826-439D-ADE2-1B55D519D226}" type="datetimeFigureOut">
              <a:rPr kumimoji="1" lang="ja-JP" altLang="en-US" smtClean="0"/>
              <a:pPr/>
              <a:t>2014/2/13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0FD93B5B-3181-48AC-B319-0CA3884FB249}"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D475C72-2826-439D-ADE2-1B55D519D226}" type="datetimeFigureOut">
              <a:rPr kumimoji="1" lang="ja-JP" altLang="en-US" smtClean="0"/>
              <a:pPr/>
              <a:t>2014/2/13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FD93B5B-3181-48AC-B319-0CA3884FB249}"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D475C72-2826-439D-ADE2-1B55D519D226}" type="datetimeFigureOut">
              <a:rPr kumimoji="1" lang="ja-JP" altLang="en-US" smtClean="0"/>
              <a:pPr/>
              <a:t>2014/2/13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FD93B5B-3181-48AC-B319-0CA3884FB249}"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475C72-2826-439D-ADE2-1B55D519D226}" type="datetimeFigureOut">
              <a:rPr kumimoji="1" lang="ja-JP" altLang="en-US" smtClean="0"/>
              <a:pPr/>
              <a:t>2014/2/13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D93B5B-3181-48AC-B319-0CA3884FB249}"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15.png"/><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26.png"/><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oleObject" Target="../embeddings/oleObject8.bin"/><Relationship Id="rId10" Type="http://schemas.openxmlformats.org/officeDocument/2006/relationships/oleObject" Target="../embeddings/oleObject13.bin"/><Relationship Id="rId4" Type="http://schemas.openxmlformats.org/officeDocument/2006/relationships/image" Target="../media/image27.png"/><Relationship Id="rId9"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oleObject" Target="../embeddings/oleObject17.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22.bin"/></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ja-JP" altLang="ja-JP" sz="4000" dirty="0"/>
              <a:t>複数タスクに対するロボットの行動学習</a:t>
            </a:r>
            <a:r>
              <a:rPr lang="ja-JP" altLang="ja-JP" dirty="0"/>
              <a:t/>
            </a:r>
            <a:br>
              <a:rPr lang="ja-JP" altLang="ja-JP" dirty="0"/>
            </a:br>
            <a:r>
              <a:rPr lang="en-US" altLang="ja-JP" sz="2700" dirty="0"/>
              <a:t>-</a:t>
            </a:r>
            <a:r>
              <a:rPr lang="ja-JP" altLang="ja-JP" sz="2700" dirty="0"/>
              <a:t>タスクの重要度に基づく行動選択手法の提案</a:t>
            </a:r>
            <a:r>
              <a:rPr lang="en-US" altLang="ja-JP" sz="2700" dirty="0"/>
              <a:t>-</a:t>
            </a:r>
            <a:endParaRPr kumimoji="1" lang="ja-JP" altLang="en-US" sz="2700" dirty="0"/>
          </a:p>
        </p:txBody>
      </p:sp>
      <p:sp>
        <p:nvSpPr>
          <p:cNvPr id="3" name="サブタイトル 2"/>
          <p:cNvSpPr>
            <a:spLocks noGrp="1"/>
          </p:cNvSpPr>
          <p:nvPr>
            <p:ph type="subTitle" idx="1"/>
          </p:nvPr>
        </p:nvSpPr>
        <p:spPr>
          <a:xfrm>
            <a:off x="1371600" y="3886200"/>
            <a:ext cx="7016824" cy="1752600"/>
          </a:xfrm>
        </p:spPr>
        <p:txBody>
          <a:bodyPr>
            <a:normAutofit/>
          </a:bodyPr>
          <a:lstStyle/>
          <a:p>
            <a:pPr algn="r"/>
            <a:r>
              <a:rPr kumimoji="1" lang="ja-JP" altLang="en-US" sz="2400" dirty="0" smtClean="0">
                <a:solidFill>
                  <a:schemeClr val="tx1"/>
                </a:solidFill>
              </a:rPr>
              <a:t>情報電子工学系専攻　認知ロボティクス研究室</a:t>
            </a:r>
            <a:endParaRPr kumimoji="1" lang="en-US" altLang="ja-JP" sz="2400" dirty="0" smtClean="0">
              <a:solidFill>
                <a:schemeClr val="tx1"/>
              </a:solidFill>
            </a:endParaRPr>
          </a:p>
          <a:p>
            <a:pPr algn="r"/>
            <a:r>
              <a:rPr lang="ja-JP" altLang="en-US" sz="2400" dirty="0" smtClean="0">
                <a:solidFill>
                  <a:schemeClr val="tx1"/>
                </a:solidFill>
              </a:rPr>
              <a:t>三浦　丈典</a:t>
            </a:r>
            <a:r>
              <a:rPr lang="ja-JP" altLang="en-US" sz="2400" dirty="0" smtClean="0"/>
              <a:t>　</a:t>
            </a:r>
            <a:endParaRPr kumimoji="1" lang="ja-JP" alt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提案手法：重要度の定義</a:t>
            </a:r>
            <a:endParaRPr kumimoji="1" lang="ja-JP" altLang="en-US" dirty="0"/>
          </a:p>
        </p:txBody>
      </p:sp>
      <p:sp>
        <p:nvSpPr>
          <p:cNvPr id="3" name="コンテンツ プレースホルダ 2"/>
          <p:cNvSpPr>
            <a:spLocks noGrp="1"/>
          </p:cNvSpPr>
          <p:nvPr>
            <p:ph idx="1"/>
          </p:nvPr>
        </p:nvSpPr>
        <p:spPr>
          <a:xfrm>
            <a:off x="467159" y="1534752"/>
            <a:ext cx="8547750" cy="4525963"/>
          </a:xfrm>
        </p:spPr>
        <p:txBody>
          <a:bodyPr>
            <a:normAutofit/>
          </a:bodyPr>
          <a:lstStyle/>
          <a:p>
            <a:r>
              <a:rPr kumimoji="1" lang="ja-JP" altLang="en-US" sz="2400" dirty="0" smtClean="0"/>
              <a:t>あるタスクの重要性を表す指標</a:t>
            </a:r>
            <a:endParaRPr kumimoji="1" lang="en-US" altLang="ja-JP" sz="2400" dirty="0" smtClean="0"/>
          </a:p>
          <a:p>
            <a:pPr marL="0" indent="0">
              <a:buNone/>
            </a:pPr>
            <a:endParaRPr lang="en-US" altLang="ja-JP" sz="1100" dirty="0" smtClean="0"/>
          </a:p>
          <a:p>
            <a:r>
              <a:rPr kumimoji="1" lang="ja-JP" altLang="en-US" sz="2800" dirty="0" smtClean="0"/>
              <a:t>－１</a:t>
            </a:r>
            <a:r>
              <a:rPr lang="ja-JP" altLang="en-US" sz="2800" dirty="0" smtClean="0"/>
              <a:t>～</a:t>
            </a:r>
            <a:r>
              <a:rPr kumimoji="1" lang="ja-JP" altLang="en-US" sz="2800" dirty="0" smtClean="0"/>
              <a:t>１の範囲で設定する</a:t>
            </a:r>
            <a:endParaRPr kumimoji="1" lang="en-US" altLang="ja-JP" sz="2800" dirty="0" smtClean="0"/>
          </a:p>
          <a:p>
            <a:endParaRPr lang="en-US" altLang="ja-JP" sz="1200" dirty="0" smtClean="0"/>
          </a:p>
          <a:p>
            <a:pPr>
              <a:buNone/>
            </a:pPr>
            <a:r>
              <a:rPr lang="ja-JP" altLang="en-US" sz="2400" dirty="0" smtClean="0"/>
              <a:t>　</a:t>
            </a:r>
            <a:r>
              <a:rPr lang="ja-JP" altLang="en-US" sz="2000" dirty="0" smtClean="0"/>
              <a:t>　１に近づくほどタスク達成の重要性が高い</a:t>
            </a:r>
            <a:endParaRPr lang="en-US" altLang="ja-JP" sz="2000" dirty="0" smtClean="0"/>
          </a:p>
          <a:p>
            <a:pPr>
              <a:buNone/>
            </a:pPr>
            <a:endParaRPr lang="en-US" altLang="ja-JP" sz="800" dirty="0" smtClean="0"/>
          </a:p>
          <a:p>
            <a:pPr>
              <a:buNone/>
            </a:pPr>
            <a:r>
              <a:rPr lang="ja-JP" altLang="en-US" sz="2000" dirty="0" smtClean="0"/>
              <a:t>　　</a:t>
            </a:r>
            <a:r>
              <a:rPr lang="en-US" altLang="ja-JP" sz="2000" dirty="0" smtClean="0"/>
              <a:t>0</a:t>
            </a:r>
            <a:r>
              <a:rPr lang="ja-JP" altLang="en-US" sz="2000" dirty="0" smtClean="0"/>
              <a:t>に近づくほどタスク達成の重要性が低く，タスクは達成してもしなくても良い</a:t>
            </a:r>
            <a:endParaRPr lang="en-US" altLang="ja-JP" sz="2000" dirty="0" smtClean="0"/>
          </a:p>
          <a:p>
            <a:pPr>
              <a:buNone/>
            </a:pPr>
            <a:endParaRPr lang="en-US" altLang="ja-JP" sz="1050" dirty="0" smtClean="0"/>
          </a:p>
          <a:p>
            <a:pPr>
              <a:buNone/>
            </a:pPr>
            <a:r>
              <a:rPr kumimoji="1" lang="ja-JP" altLang="en-US" sz="2000" dirty="0" smtClean="0"/>
              <a:t>　　－１に近づくほど</a:t>
            </a:r>
            <a:r>
              <a:rPr lang="ja-JP" altLang="en-US" sz="2000" dirty="0" smtClean="0"/>
              <a:t>タスク達成の重要性がなく，他のタスク達成を優先</a:t>
            </a:r>
            <a:endParaRPr lang="en-US" altLang="ja-JP" sz="2000" dirty="0" smtClean="0"/>
          </a:p>
          <a:p>
            <a:pPr>
              <a:buNone/>
            </a:pPr>
            <a:endParaRPr kumimoji="1" lang="en-US" altLang="ja-JP" sz="2400" dirty="0" smtClean="0"/>
          </a:p>
          <a:p>
            <a:pPr>
              <a:buNone/>
            </a:pPr>
            <a:r>
              <a:rPr kumimoji="1" lang="ja-JP" altLang="en-US" dirty="0" smtClean="0"/>
              <a:t>　</a:t>
            </a:r>
            <a:endParaRPr kumimoji="1" lang="ja-JP" alt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17" name="テキスト ボックス 16"/>
              <p:cNvSpPr txBox="1"/>
              <p:nvPr/>
            </p:nvSpPr>
            <p:spPr>
              <a:xfrm>
                <a:off x="395536" y="1484785"/>
                <a:ext cx="8568952" cy="5078313"/>
              </a:xfrm>
              <a:prstGeom prst="rect">
                <a:avLst/>
              </a:prstGeom>
              <a:noFill/>
            </p:spPr>
            <p:txBody>
              <a:bodyPr wrap="square" rtlCol="0">
                <a:spAutoFit/>
              </a:bodyPr>
              <a:lstStyle/>
              <a:p>
                <a:pPr>
                  <a:buFont typeface="Arial" pitchFamily="34" charset="0"/>
                  <a:buChar char="•"/>
                </a:pPr>
                <a:r>
                  <a:rPr kumimoji="1" lang="ja-JP" altLang="en-US" dirty="0" smtClean="0"/>
                  <a:t>　</a:t>
                </a:r>
                <a:r>
                  <a:rPr kumimoji="1" lang="ja-JP" altLang="en-US" sz="2400" dirty="0" smtClean="0"/>
                  <a:t>あるタスクの重要度は，ロボットのセンサ情報を基に算出する．</a:t>
                </a:r>
                <a:endParaRPr kumimoji="1" lang="en-US" altLang="ja-JP" sz="2400" dirty="0" smtClean="0"/>
              </a:p>
              <a:p>
                <a:r>
                  <a:rPr lang="ja-JP" altLang="en-US" sz="2400" dirty="0" smtClean="0"/>
                  <a:t>　　</a:t>
                </a:r>
                <a:r>
                  <a:rPr lang="ja-JP" altLang="en-US" sz="2000" dirty="0" smtClean="0"/>
                  <a:t>センサによって取得した．状態</a:t>
                </a:r>
                <a:r>
                  <a:rPr lang="en-US" altLang="ja-JP" sz="2000" i="1" dirty="0" smtClean="0"/>
                  <a:t>S</a:t>
                </a:r>
                <a:r>
                  <a:rPr lang="ja-JP" altLang="en-US" sz="2000" dirty="0" smtClean="0"/>
                  <a:t>に応じて重要度算出関数　　　で設定する．</a:t>
                </a:r>
                <a:endParaRPr lang="en-US" altLang="ja-JP" sz="2000" dirty="0" smtClean="0"/>
              </a:p>
              <a:p>
                <a:endParaRPr kumimoji="1" lang="en-US" altLang="ja-JP" sz="2400" i="1" dirty="0" smtClean="0"/>
              </a:p>
              <a:p>
                <a:r>
                  <a:rPr lang="ja-JP" altLang="en-US" sz="2400" i="1" dirty="0" smtClean="0"/>
                  <a:t>　　　</a:t>
                </a:r>
                <a:r>
                  <a:rPr lang="ja-JP" altLang="en-US" sz="2400" dirty="0" smtClean="0"/>
                  <a:t>関数　　　の引数に用いる状態は，タスクによって異なる</a:t>
                </a:r>
                <a:endParaRPr lang="en-US" altLang="ja-JP" sz="2400" dirty="0" smtClean="0"/>
              </a:p>
              <a:p>
                <a:endParaRPr kumimoji="1" lang="en-US" altLang="ja-JP" sz="2400" i="1" dirty="0" smtClean="0"/>
              </a:p>
              <a:p>
                <a:endParaRPr lang="en-US" altLang="ja-JP" sz="2400" i="1" dirty="0" smtClean="0"/>
              </a:p>
              <a:p>
                <a:endParaRPr kumimoji="1" lang="en-US" altLang="ja-JP" sz="2400" i="1" dirty="0" smtClean="0"/>
              </a:p>
              <a:p>
                <a:endParaRPr kumimoji="1" lang="en-US" altLang="ja-JP" sz="2000" i="1" dirty="0" smtClean="0"/>
              </a:p>
              <a:p>
                <a:r>
                  <a:rPr lang="ja-JP" altLang="en-US" sz="2400" i="1" dirty="0" smtClean="0"/>
                  <a:t>　</a:t>
                </a:r>
                <a:r>
                  <a:rPr lang="ja-JP" altLang="en-US" sz="2000" dirty="0" smtClean="0"/>
                  <a:t>エネルギー獲得タスク　→　エネルギー残量を引数</a:t>
                </a:r>
                <a:endParaRPr lang="en-US" altLang="ja-JP" sz="2000" dirty="0" smtClean="0"/>
              </a:p>
              <a:p>
                <a:r>
                  <a:rPr lang="ja-JP" altLang="en-US" sz="2000" dirty="0" smtClean="0"/>
                  <a:t>　人間のためのタスク　　→　人間とのインタラクションデータが引数</a:t>
                </a:r>
                <a:endParaRPr lang="en-US" altLang="ja-JP" sz="2000" dirty="0" smtClean="0"/>
              </a:p>
              <a:p>
                <a:r>
                  <a:rPr kumimoji="1" lang="ja-JP" altLang="en-US" sz="2400" i="1" dirty="0" smtClean="0"/>
                  <a:t>　</a:t>
                </a:r>
                <a:endParaRPr kumimoji="1" lang="en-US" altLang="ja-JP" sz="2400" i="1" dirty="0" smtClean="0"/>
              </a:p>
              <a:p>
                <a:endParaRPr lang="en-US" altLang="ja-JP" sz="2400" i="1" dirty="0"/>
              </a:p>
              <a:p>
                <a:endParaRPr kumimoji="1" lang="en-US" altLang="ja-JP" sz="2400" i="1" dirty="0" smtClean="0"/>
              </a:p>
              <a:p>
                <a:r>
                  <a:rPr kumimoji="1" lang="ja-JP" altLang="en-US" sz="2000" i="1" dirty="0" smtClean="0"/>
                  <a:t>　　</a:t>
                </a:r>
                <a:r>
                  <a:rPr kumimoji="1" lang="ja-JP" altLang="en-US" dirty="0" smtClean="0"/>
                  <a:t>状態に応じて算出した</a:t>
                </a:r>
                <a:r>
                  <a:rPr lang="ja-JP" altLang="en-US" dirty="0" smtClean="0"/>
                  <a:t>重要度は加重平均式によって重要度</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𝑝</m:t>
                        </m:r>
                      </m:e>
                      <m:sub>
                        <m:r>
                          <a:rPr lang="en-US" altLang="ja-JP" b="0" i="1" smtClean="0">
                            <a:latin typeface="Cambria Math" panose="02040503050406030204" pitchFamily="18" charset="0"/>
                          </a:rPr>
                          <m:t>𝑖</m:t>
                        </m:r>
                      </m:sub>
                    </m:sSub>
                    <m:r>
                      <a:rPr lang="en-US" altLang="ja-JP" b="0" i="0" smtClean="0">
                        <a:latin typeface="Cambria Math" panose="02040503050406030204" pitchFamily="18" charset="0"/>
                      </a:rPr>
                      <m:t>′</m:t>
                    </m:r>
                  </m:oMath>
                </a14:m>
                <a:r>
                  <a:rPr lang="ja-JP" altLang="en-US" dirty="0" smtClean="0"/>
                  <a:t>として更新する．</a:t>
                </a:r>
                <a:endParaRPr kumimoji="1" lang="ja-JP" altLang="en-US" sz="2000" i="1" dirty="0"/>
              </a:p>
            </p:txBody>
          </p:sp>
        </mc:Choice>
        <mc:Fallback>
          <p:sp>
            <p:nvSpPr>
              <p:cNvPr id="17" name="テキスト ボックス 16"/>
              <p:cNvSpPr txBox="1">
                <a:spLocks noRot="1" noChangeAspect="1" noMove="1" noResize="1" noEditPoints="1" noAdjustHandles="1" noChangeArrowheads="1" noChangeShapeType="1" noTextEdit="1"/>
              </p:cNvSpPr>
              <p:nvPr/>
            </p:nvSpPr>
            <p:spPr>
              <a:xfrm>
                <a:off x="395536" y="1484785"/>
                <a:ext cx="8568952" cy="5078313"/>
              </a:xfrm>
              <a:prstGeom prst="rect">
                <a:avLst/>
              </a:prstGeom>
              <a:blipFill rotWithShape="0">
                <a:blip r:embed="rId3" cstate="print"/>
                <a:stretch>
                  <a:fillRect l="-498" t="-1441" b="-600"/>
                </a:stretch>
              </a:blipFill>
            </p:spPr>
            <p:txBody>
              <a:bodyPr/>
              <a:lstStyle/>
              <a:p>
                <a:r>
                  <a:rPr lang="ja-JP" altLang="en-US">
                    <a:noFill/>
                  </a:rPr>
                  <a:t> </a:t>
                </a:r>
              </a:p>
            </p:txBody>
          </p:sp>
        </mc:Fallback>
      </mc:AlternateContent>
      <p:sp>
        <p:nvSpPr>
          <p:cNvPr id="2" name="タイトル 1"/>
          <p:cNvSpPr>
            <a:spLocks noGrp="1"/>
          </p:cNvSpPr>
          <p:nvPr>
            <p:ph type="title"/>
          </p:nvPr>
        </p:nvSpPr>
        <p:spPr/>
        <p:txBody>
          <a:bodyPr/>
          <a:lstStyle/>
          <a:p>
            <a:r>
              <a:rPr kumimoji="1" lang="ja-JP" altLang="en-US" dirty="0" smtClean="0"/>
              <a:t>提案手法：重要度</a:t>
            </a:r>
            <a:r>
              <a:rPr lang="ja-JP" altLang="en-US" dirty="0" smtClean="0"/>
              <a:t>の算出</a:t>
            </a:r>
            <a:endParaRPr kumimoji="1" lang="ja-JP" altLang="en-US" dirty="0"/>
          </a:p>
        </p:txBody>
      </p:sp>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13" name="グループ化 12"/>
          <p:cNvGrpSpPr/>
          <p:nvPr/>
        </p:nvGrpSpPr>
        <p:grpSpPr>
          <a:xfrm>
            <a:off x="2506603" y="5237279"/>
            <a:ext cx="4593941" cy="519112"/>
            <a:chOff x="2498339" y="2983137"/>
            <a:chExt cx="4593941" cy="519112"/>
          </a:xfrm>
        </p:grpSpPr>
        <p:graphicFrame>
          <p:nvGraphicFramePr>
            <p:cNvPr id="41991" name="コンテンツ プレースホルダ 5"/>
            <p:cNvGraphicFramePr>
              <a:graphicFrameLocks noChangeAspect="1"/>
            </p:cNvGraphicFramePr>
            <p:nvPr>
              <p:extLst>
                <p:ext uri="{D42A27DB-BD31-4B8C-83A1-F6EECF244321}">
                  <p14:modId xmlns:p14="http://schemas.microsoft.com/office/powerpoint/2010/main" xmlns="" val="704106230"/>
                </p:ext>
              </p:extLst>
            </p:nvPr>
          </p:nvGraphicFramePr>
          <p:xfrm>
            <a:off x="2498339" y="2983137"/>
            <a:ext cx="3225800" cy="519112"/>
          </p:xfrm>
          <a:graphic>
            <a:graphicData uri="http://schemas.openxmlformats.org/presentationml/2006/ole">
              <p:oleObj spid="_x0000_s42419" name="数式" r:id="rId4" imgW="1422400" imgH="228600" progId="Equation.3">
                <p:embed/>
              </p:oleObj>
            </a:graphicData>
          </a:graphic>
        </p:graphicFrame>
        <p:sp>
          <p:nvSpPr>
            <p:cNvPr id="12" name="テキスト ボックス 11"/>
            <p:cNvSpPr txBox="1"/>
            <p:nvPr/>
          </p:nvSpPr>
          <p:spPr>
            <a:xfrm>
              <a:off x="6516216" y="3068960"/>
              <a:ext cx="576064" cy="369332"/>
            </a:xfrm>
            <a:prstGeom prst="rect">
              <a:avLst/>
            </a:prstGeom>
            <a:noFill/>
          </p:spPr>
          <p:txBody>
            <a:bodyPr wrap="square" rtlCol="0">
              <a:spAutoFit/>
            </a:bodyPr>
            <a:lstStyle/>
            <a:p>
              <a:r>
                <a:rPr lang="en-US" altLang="ja-JP" dirty="0" smtClean="0">
                  <a:latin typeface="Century" pitchFamily="18" charset="0"/>
                </a:rPr>
                <a:t>(2)</a:t>
              </a:r>
              <a:endParaRPr kumimoji="1" lang="ja-JP" altLang="en-US" dirty="0">
                <a:latin typeface="Century" pitchFamily="18" charset="0"/>
              </a:endParaRPr>
            </a:p>
          </p:txBody>
        </p:sp>
      </p:grpSp>
      <p:sp>
        <p:nvSpPr>
          <p:cNvPr id="4199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20" name="オブジェクト 19"/>
          <p:cNvGraphicFramePr>
            <a:graphicFrameLocks noChangeAspect="1"/>
          </p:cNvGraphicFramePr>
          <p:nvPr>
            <p:extLst>
              <p:ext uri="{D42A27DB-BD31-4B8C-83A1-F6EECF244321}">
                <p14:modId xmlns:p14="http://schemas.microsoft.com/office/powerpoint/2010/main" xmlns="" val="2880877920"/>
              </p:ext>
            </p:extLst>
          </p:nvPr>
        </p:nvGraphicFramePr>
        <p:xfrm>
          <a:off x="6948264" y="1964787"/>
          <a:ext cx="507138" cy="312085"/>
        </p:xfrm>
        <a:graphic>
          <a:graphicData uri="http://schemas.openxmlformats.org/presentationml/2006/ole">
            <p:oleObj spid="_x0000_s42420" name="数式" r:id="rId5" imgW="330057" imgH="203112" progId="Equation.3">
              <p:embed/>
            </p:oleObj>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xmlns="" val="983041860"/>
              </p:ext>
            </p:extLst>
          </p:nvPr>
        </p:nvGraphicFramePr>
        <p:xfrm>
          <a:off x="1691680" y="2636912"/>
          <a:ext cx="624151" cy="384093"/>
        </p:xfrm>
        <a:graphic>
          <a:graphicData uri="http://schemas.openxmlformats.org/presentationml/2006/ole">
            <p:oleObj spid="_x0000_s42421" name="数式" r:id="rId6" imgW="330057" imgH="203112" progId="Equation.3">
              <p:embed/>
            </p:oleObj>
          </a:graphicData>
        </a:graphic>
      </p:graphicFrame>
      <p:grpSp>
        <p:nvGrpSpPr>
          <p:cNvPr id="11" name="グループ化 14"/>
          <p:cNvGrpSpPr/>
          <p:nvPr/>
        </p:nvGrpSpPr>
        <p:grpSpPr>
          <a:xfrm>
            <a:off x="2915816" y="3140968"/>
            <a:ext cx="4174841" cy="1053548"/>
            <a:chOff x="2989447" y="4122171"/>
            <a:chExt cx="4174841" cy="1053548"/>
          </a:xfrm>
        </p:grpSpPr>
        <p:graphicFrame>
          <p:nvGraphicFramePr>
            <p:cNvPr id="14" name="Object 5"/>
            <p:cNvGraphicFramePr>
              <a:graphicFrameLocks noChangeAspect="1"/>
            </p:cNvGraphicFramePr>
            <p:nvPr>
              <p:extLst>
                <p:ext uri="{D42A27DB-BD31-4B8C-83A1-F6EECF244321}">
                  <p14:modId xmlns:p14="http://schemas.microsoft.com/office/powerpoint/2010/main" xmlns="" val="2916918925"/>
                </p:ext>
              </p:extLst>
            </p:nvPr>
          </p:nvGraphicFramePr>
          <p:xfrm>
            <a:off x="2989447" y="4122171"/>
            <a:ext cx="2370138" cy="720725"/>
          </p:xfrm>
          <a:graphic>
            <a:graphicData uri="http://schemas.openxmlformats.org/presentationml/2006/ole">
              <p:oleObj spid="_x0000_s42422" name="数式" r:id="rId7" imgW="1295400" imgH="393700" progId="Equation.3">
                <p:embed/>
              </p:oleObj>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xmlns="" val="2403264766"/>
                </p:ext>
              </p:extLst>
            </p:nvPr>
          </p:nvGraphicFramePr>
          <p:xfrm>
            <a:off x="3823721" y="4886794"/>
            <a:ext cx="914400" cy="288925"/>
          </p:xfrm>
          <a:graphic>
            <a:graphicData uri="http://schemas.openxmlformats.org/presentationml/2006/ole">
              <p:oleObj spid="_x0000_s42423" name="数式" r:id="rId8" imgW="685502" imgH="215806" progId="Equation.3">
                <p:embed/>
              </p:oleObj>
            </a:graphicData>
          </a:graphic>
        </p:graphicFrame>
        <p:sp>
          <p:nvSpPr>
            <p:cNvPr id="16" name="テキスト ボックス 15"/>
            <p:cNvSpPr txBox="1"/>
            <p:nvPr/>
          </p:nvSpPr>
          <p:spPr>
            <a:xfrm>
              <a:off x="6588224" y="4365104"/>
              <a:ext cx="576064" cy="369332"/>
            </a:xfrm>
            <a:prstGeom prst="rect">
              <a:avLst/>
            </a:prstGeom>
            <a:noFill/>
          </p:spPr>
          <p:txBody>
            <a:bodyPr wrap="square" rtlCol="0">
              <a:spAutoFit/>
            </a:bodyPr>
            <a:lstStyle/>
            <a:p>
              <a:r>
                <a:rPr lang="en-US" altLang="ja-JP" dirty="0" smtClean="0">
                  <a:latin typeface="Century" pitchFamily="18" charset="0"/>
                </a:rPr>
                <a:t>(1)</a:t>
              </a:r>
              <a:endParaRPr kumimoji="1" lang="ja-JP" altLang="en-US" dirty="0">
                <a:latin typeface="Century" pitchFamily="18" charset="0"/>
              </a:endParaRPr>
            </a:p>
          </p:txBody>
        </p:sp>
      </p:grpSp>
      <mc:AlternateContent xmlns:mc="http://schemas.openxmlformats.org/markup-compatibility/2006">
        <mc:Choice xmlns:a14="http://schemas.microsoft.com/office/drawing/2010/main" xmlns="" Requires="a14">
          <p:sp>
            <p:nvSpPr>
              <p:cNvPr id="3" name="テキスト ボックス 2"/>
              <p:cNvSpPr txBox="1"/>
              <p:nvPr/>
            </p:nvSpPr>
            <p:spPr>
              <a:xfrm>
                <a:off x="3056768" y="5821190"/>
                <a:ext cx="303046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panose="02040503050406030204" pitchFamily="18" charset="0"/>
                        </a:rPr>
                        <m:t>𝜃</m:t>
                      </m:r>
                      <m:r>
                        <a:rPr kumimoji="1" lang="ja-JP" altLang="en-US" b="0" i="1" smtClean="0">
                          <a:latin typeface="Cambria Math" panose="02040503050406030204" pitchFamily="18" charset="0"/>
                        </a:rPr>
                        <m:t>：</m:t>
                      </m:r>
                      <m:r>
                        <a:rPr kumimoji="1" lang="en-US" altLang="ja-JP" b="0" i="1" smtClean="0">
                          <a:latin typeface="Cambria Math" panose="02040503050406030204" pitchFamily="18" charset="0"/>
                        </a:rPr>
                        <m:t>0</m:t>
                      </m:r>
                      <m:r>
                        <a:rPr kumimoji="1" lang="en-US" altLang="ja-JP" b="0" i="1" smtClean="0">
                          <a:latin typeface="Cambria Math" panose="02040503050406030204" pitchFamily="18" charset="0"/>
                          <a:ea typeface="Cambria Math" panose="02040503050406030204" pitchFamily="18" charset="0"/>
                        </a:rPr>
                        <m:t>≤</m:t>
                      </m:r>
                      <m:r>
                        <a:rPr kumimoji="1" lang="ja-JP" altLang="en-US" b="0" i="1" smtClean="0">
                          <a:latin typeface="Cambria Math" panose="02040503050406030204" pitchFamily="18" charset="0"/>
                          <a:ea typeface="Cambria Math" panose="02040503050406030204" pitchFamily="18" charset="0"/>
                        </a:rPr>
                        <m:t>𝜃</m:t>
                      </m:r>
                      <m:r>
                        <a:rPr kumimoji="1" lang="ja-JP" altLang="en-US" b="0" i="1" smtClean="0">
                          <a:latin typeface="Cambria Math" panose="02040503050406030204" pitchFamily="18" charset="0"/>
                          <a:ea typeface="Cambria Math" panose="02040503050406030204" pitchFamily="18" charset="0"/>
                        </a:rPr>
                        <m:t>≤1の範囲の定数</m:t>
                      </m:r>
                    </m:oMath>
                  </m:oMathPara>
                </a14:m>
                <a:endParaRPr kumimoji="1" lang="ja-JP" altLang="en-US" dirty="0"/>
              </a:p>
            </p:txBody>
          </p:sp>
        </mc:Choice>
        <mc:Fallback>
          <p:sp>
            <p:nvSpPr>
              <p:cNvPr id="3" name="テキスト ボックス 2"/>
              <p:cNvSpPr txBox="1">
                <a:spLocks noRot="1" noChangeAspect="1" noMove="1" noResize="1" noEditPoints="1" noAdjustHandles="1" noChangeArrowheads="1" noChangeShapeType="1" noTextEdit="1"/>
              </p:cNvSpPr>
              <p:nvPr/>
            </p:nvSpPr>
            <p:spPr>
              <a:xfrm>
                <a:off x="3056768" y="5821190"/>
                <a:ext cx="3030463" cy="369332"/>
              </a:xfrm>
              <a:prstGeom prst="rect">
                <a:avLst/>
              </a:prstGeom>
              <a:blipFill rotWithShape="0">
                <a:blip r:embed="rId9" cstate="print"/>
                <a:stretch>
                  <a:fillRect b="-8197"/>
                </a:stretch>
              </a:blipFill>
            </p:spPr>
            <p:txBody>
              <a:bodyPr/>
              <a:lstStyle/>
              <a:p>
                <a:r>
                  <a:rPr lang="ja-JP" altLang="en-US">
                    <a:noFill/>
                  </a:rPr>
                  <a:t> </a:t>
                </a:r>
              </a:p>
            </p:txBody>
          </p:sp>
        </mc:Fallback>
      </mc:AlternateContent>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95754" y="1545553"/>
            <a:ext cx="7615066" cy="3467623"/>
          </a:xfrm>
          <a:prstGeom prst="roundRect">
            <a:avLst>
              <a:gd name="adj" fmla="val 7507"/>
            </a:avLst>
          </a:prstGeom>
          <a:ln w="254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smtClean="0"/>
          </a:p>
        </p:txBody>
      </p:sp>
      <p:sp>
        <p:nvSpPr>
          <p:cNvPr id="29" name="正方形/長方形 28"/>
          <p:cNvSpPr/>
          <p:nvPr/>
        </p:nvSpPr>
        <p:spPr>
          <a:xfrm>
            <a:off x="1058741" y="2005919"/>
            <a:ext cx="2809363" cy="22708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提案手法概要</a:t>
            </a:r>
            <a:endParaRPr kumimoji="1" lang="ja-JP" altLang="en-US" dirty="0"/>
          </a:p>
        </p:txBody>
      </p:sp>
      <p:sp>
        <p:nvSpPr>
          <p:cNvPr id="5" name="正方形/長方形 4"/>
          <p:cNvSpPr/>
          <p:nvPr/>
        </p:nvSpPr>
        <p:spPr>
          <a:xfrm>
            <a:off x="864407" y="1383122"/>
            <a:ext cx="958935" cy="37603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ロボット</a:t>
            </a:r>
            <a:endParaRPr kumimoji="1" lang="ja-JP" altLang="en-US" dirty="0">
              <a:solidFill>
                <a:schemeClr val="tx1"/>
              </a:solidFill>
            </a:endParaRPr>
          </a:p>
        </p:txBody>
      </p:sp>
      <p:sp>
        <p:nvSpPr>
          <p:cNvPr id="8" name="テキスト ボックス 7"/>
          <p:cNvSpPr txBox="1"/>
          <p:nvPr/>
        </p:nvSpPr>
        <p:spPr>
          <a:xfrm>
            <a:off x="3753846" y="2592311"/>
            <a:ext cx="2013132" cy="584775"/>
          </a:xfrm>
          <a:prstGeom prst="rect">
            <a:avLst/>
          </a:prstGeom>
          <a:noFill/>
        </p:spPr>
        <p:txBody>
          <a:bodyPr wrap="square" rtlCol="0">
            <a:spAutoFit/>
          </a:bodyPr>
          <a:lstStyle/>
          <a:p>
            <a:pPr algn="ctr"/>
            <a:r>
              <a:rPr lang="ja-JP" altLang="en-US" sz="1600" dirty="0" smtClean="0"/>
              <a:t>タスク毎に蓄積した　行動価値</a:t>
            </a:r>
            <a:endParaRPr kumimoji="1" lang="ja-JP" altLang="en-US" sz="1600" dirty="0"/>
          </a:p>
        </p:txBody>
      </p:sp>
      <p:sp>
        <p:nvSpPr>
          <p:cNvPr id="9" name="正方形/長方形 8"/>
          <p:cNvSpPr/>
          <p:nvPr/>
        </p:nvSpPr>
        <p:spPr>
          <a:xfrm>
            <a:off x="4211960" y="5733256"/>
            <a:ext cx="1605847" cy="44698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環境</a:t>
            </a:r>
          </a:p>
        </p:txBody>
      </p:sp>
      <p:sp>
        <p:nvSpPr>
          <p:cNvPr id="10" name="テキスト ボックス 9"/>
          <p:cNvSpPr txBox="1"/>
          <p:nvPr/>
        </p:nvSpPr>
        <p:spPr>
          <a:xfrm>
            <a:off x="7059881" y="6037839"/>
            <a:ext cx="905482" cy="369332"/>
          </a:xfrm>
          <a:prstGeom prst="rect">
            <a:avLst/>
          </a:prstGeom>
          <a:noFill/>
        </p:spPr>
        <p:txBody>
          <a:bodyPr wrap="square" rtlCol="0">
            <a:spAutoFit/>
          </a:bodyPr>
          <a:lstStyle/>
          <a:p>
            <a:r>
              <a:rPr kumimoji="1" lang="ja-JP" altLang="en-US" dirty="0" smtClean="0"/>
              <a:t>行動</a:t>
            </a:r>
            <a:endParaRPr kumimoji="1" lang="ja-JP" altLang="en-US" dirty="0"/>
          </a:p>
        </p:txBody>
      </p:sp>
      <p:sp>
        <p:nvSpPr>
          <p:cNvPr id="11" name="テキスト ボックス 10"/>
          <p:cNvSpPr txBox="1"/>
          <p:nvPr/>
        </p:nvSpPr>
        <p:spPr>
          <a:xfrm>
            <a:off x="1343875" y="6188328"/>
            <a:ext cx="2170119" cy="369332"/>
          </a:xfrm>
          <a:prstGeom prst="rect">
            <a:avLst/>
          </a:prstGeom>
          <a:noFill/>
        </p:spPr>
        <p:txBody>
          <a:bodyPr wrap="square" rtlCol="0">
            <a:spAutoFit/>
          </a:bodyPr>
          <a:lstStyle/>
          <a:p>
            <a:r>
              <a:rPr lang="ja-JP" altLang="en-US" dirty="0" smtClean="0"/>
              <a:t>タスク毎の</a:t>
            </a:r>
            <a:r>
              <a:rPr kumimoji="1" lang="ja-JP" altLang="en-US" dirty="0" smtClean="0"/>
              <a:t>報酬</a:t>
            </a:r>
            <a:endParaRPr kumimoji="1" lang="ja-JP" altLang="en-US" dirty="0"/>
          </a:p>
        </p:txBody>
      </p:sp>
      <p:cxnSp>
        <p:nvCxnSpPr>
          <p:cNvPr id="13" name="カギ線コネクタ 50"/>
          <p:cNvCxnSpPr>
            <a:endCxn id="26" idx="1"/>
          </p:cNvCxnSpPr>
          <p:nvPr/>
        </p:nvCxnSpPr>
        <p:spPr>
          <a:xfrm rot="16200000" flipV="1">
            <a:off x="1041168" y="2911766"/>
            <a:ext cx="3539850" cy="2783338"/>
          </a:xfrm>
          <a:prstGeom prst="bentConnector4">
            <a:avLst>
              <a:gd name="adj1" fmla="val 108"/>
              <a:gd name="adj2" fmla="val 141504"/>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カギ線コネクタ 50"/>
          <p:cNvCxnSpPr>
            <a:endCxn id="9" idx="3"/>
          </p:cNvCxnSpPr>
          <p:nvPr/>
        </p:nvCxnSpPr>
        <p:spPr>
          <a:xfrm rot="5400000">
            <a:off x="5482291" y="2777820"/>
            <a:ext cx="3514444" cy="2843411"/>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カギ線コネクタ 50"/>
          <p:cNvCxnSpPr/>
          <p:nvPr/>
        </p:nvCxnSpPr>
        <p:spPr>
          <a:xfrm rot="10800000">
            <a:off x="2979605" y="4790823"/>
            <a:ext cx="1211285" cy="1021278"/>
          </a:xfrm>
          <a:prstGeom prst="bentConnector3">
            <a:avLst>
              <a:gd name="adj1" fmla="val 296078"/>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flipV="1">
            <a:off x="6600825" y="4419600"/>
            <a:ext cx="12629" cy="3830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967729" y="4790823"/>
            <a:ext cx="365760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2474627" y="4305300"/>
            <a:ext cx="1873" cy="4857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2212769" y="5418343"/>
            <a:ext cx="905482" cy="369332"/>
          </a:xfrm>
          <a:prstGeom prst="rect">
            <a:avLst/>
          </a:prstGeom>
          <a:noFill/>
        </p:spPr>
        <p:txBody>
          <a:bodyPr wrap="square" rtlCol="0">
            <a:spAutoFit/>
          </a:bodyPr>
          <a:lstStyle/>
          <a:p>
            <a:r>
              <a:rPr lang="ja-JP" altLang="en-US" dirty="0" smtClean="0"/>
              <a:t>状態</a:t>
            </a:r>
            <a:endParaRPr kumimoji="1" lang="ja-JP" altLang="en-US" dirty="0"/>
          </a:p>
        </p:txBody>
      </p:sp>
      <p:sp>
        <p:nvSpPr>
          <p:cNvPr id="26" name="正方形/長方形 25"/>
          <p:cNvSpPr/>
          <p:nvPr/>
        </p:nvSpPr>
        <p:spPr>
          <a:xfrm>
            <a:off x="1419424" y="2317486"/>
            <a:ext cx="2134416" cy="4320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タスク１の行動学習</a:t>
            </a:r>
            <a:endParaRPr kumimoji="1" lang="ja-JP" altLang="en-US" dirty="0"/>
          </a:p>
        </p:txBody>
      </p:sp>
      <p:sp>
        <p:nvSpPr>
          <p:cNvPr id="27" name="正方形/長方形 26"/>
          <p:cNvSpPr/>
          <p:nvPr/>
        </p:nvSpPr>
        <p:spPr>
          <a:xfrm>
            <a:off x="1409139" y="2847269"/>
            <a:ext cx="2134416" cy="4320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タスク２の行動学習</a:t>
            </a:r>
            <a:endParaRPr kumimoji="1" lang="ja-JP" altLang="en-US" dirty="0"/>
          </a:p>
        </p:txBody>
      </p:sp>
      <p:sp>
        <p:nvSpPr>
          <p:cNvPr id="28" name="テキスト ボックス 27"/>
          <p:cNvSpPr txBox="1"/>
          <p:nvPr/>
        </p:nvSpPr>
        <p:spPr>
          <a:xfrm>
            <a:off x="1240483" y="1833185"/>
            <a:ext cx="1425027" cy="369332"/>
          </a:xfrm>
          <a:prstGeom prst="rect">
            <a:avLst/>
          </a:prstGeom>
          <a:solidFill>
            <a:schemeClr val="bg1"/>
          </a:solidFill>
          <a:ln>
            <a:solidFill>
              <a:schemeClr val="tx1"/>
            </a:solidFill>
          </a:ln>
        </p:spPr>
        <p:txBody>
          <a:bodyPr wrap="square" rtlCol="0">
            <a:spAutoFit/>
          </a:bodyPr>
          <a:lstStyle/>
          <a:p>
            <a:r>
              <a:rPr kumimoji="1" lang="ja-JP" altLang="en-US" dirty="0" smtClean="0"/>
              <a:t>行動学習部</a:t>
            </a:r>
            <a:endParaRPr kumimoji="1" lang="ja-JP" altLang="en-US" dirty="0"/>
          </a:p>
        </p:txBody>
      </p:sp>
      <p:sp>
        <p:nvSpPr>
          <p:cNvPr id="30" name="テキスト ボックス 29"/>
          <p:cNvSpPr txBox="1"/>
          <p:nvPr/>
        </p:nvSpPr>
        <p:spPr>
          <a:xfrm>
            <a:off x="2195736" y="3304852"/>
            <a:ext cx="461665" cy="484188"/>
          </a:xfrm>
          <a:prstGeom prst="rect">
            <a:avLst/>
          </a:prstGeom>
          <a:noFill/>
        </p:spPr>
        <p:txBody>
          <a:bodyPr vert="eaVert" wrap="square" rtlCol="0">
            <a:spAutoFit/>
          </a:bodyPr>
          <a:lstStyle/>
          <a:p>
            <a:r>
              <a:rPr kumimoji="1" lang="ja-JP" altLang="en-US" dirty="0" smtClean="0"/>
              <a:t>・・・</a:t>
            </a:r>
            <a:endParaRPr kumimoji="1" lang="ja-JP" altLang="en-US" dirty="0"/>
          </a:p>
        </p:txBody>
      </p:sp>
      <p:sp>
        <p:nvSpPr>
          <p:cNvPr id="31" name="正方形/長方形 30"/>
          <p:cNvSpPr/>
          <p:nvPr/>
        </p:nvSpPr>
        <p:spPr>
          <a:xfrm>
            <a:off x="1409139" y="3706640"/>
            <a:ext cx="2134416" cy="4320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タスク</a:t>
            </a:r>
            <a:r>
              <a:rPr kumimoji="1" lang="en-US" altLang="ja-JP" dirty="0" smtClean="0"/>
              <a:t>N</a:t>
            </a:r>
            <a:r>
              <a:rPr kumimoji="1" lang="ja-JP" altLang="en-US" dirty="0" smtClean="0"/>
              <a:t>の行動学習</a:t>
            </a:r>
            <a:endParaRPr kumimoji="1" lang="ja-JP" altLang="en-US" dirty="0"/>
          </a:p>
        </p:txBody>
      </p:sp>
      <p:cxnSp>
        <p:nvCxnSpPr>
          <p:cNvPr id="35" name="直線矢印コネクタ 34"/>
          <p:cNvCxnSpPr/>
          <p:nvPr/>
        </p:nvCxnSpPr>
        <p:spPr>
          <a:xfrm>
            <a:off x="251520" y="3063293"/>
            <a:ext cx="114689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a:off x="256755" y="3933056"/>
            <a:ext cx="114689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フローチャート: 結合子 42"/>
          <p:cNvSpPr/>
          <p:nvPr/>
        </p:nvSpPr>
        <p:spPr>
          <a:xfrm>
            <a:off x="206564" y="3004490"/>
            <a:ext cx="108012" cy="117605"/>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ローチャート: 結合子 43"/>
          <p:cNvSpPr/>
          <p:nvPr/>
        </p:nvSpPr>
        <p:spPr>
          <a:xfrm>
            <a:off x="210704" y="3863861"/>
            <a:ext cx="108012" cy="117605"/>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ローチャート: 結合子 44"/>
          <p:cNvSpPr/>
          <p:nvPr/>
        </p:nvSpPr>
        <p:spPr>
          <a:xfrm>
            <a:off x="2419763" y="4728421"/>
            <a:ext cx="108012" cy="117605"/>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5652120" y="1906156"/>
            <a:ext cx="2313243" cy="24795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dirty="0"/>
          </a:p>
        </p:txBody>
      </p:sp>
      <p:cxnSp>
        <p:nvCxnSpPr>
          <p:cNvPr id="50" name="直線コネクタ 49"/>
          <p:cNvCxnSpPr/>
          <p:nvPr/>
        </p:nvCxnSpPr>
        <p:spPr>
          <a:xfrm>
            <a:off x="3707904" y="2533509"/>
            <a:ext cx="0" cy="1399547"/>
          </a:xfrm>
          <a:prstGeom prst="line">
            <a:avLst/>
          </a:prstGeom>
          <a:ln/>
          <a:effectLst/>
        </p:spPr>
        <p:style>
          <a:lnRef idx="3">
            <a:schemeClr val="dk1"/>
          </a:lnRef>
          <a:fillRef idx="0">
            <a:schemeClr val="dk1"/>
          </a:fillRef>
          <a:effectRef idx="2">
            <a:schemeClr val="dk1"/>
          </a:effectRef>
          <a:fontRef idx="minor">
            <a:schemeClr val="tx1"/>
          </a:fontRef>
        </p:style>
      </p:cxnSp>
      <p:sp>
        <p:nvSpPr>
          <p:cNvPr id="52" name="フローチャート: 結合子 51"/>
          <p:cNvSpPr/>
          <p:nvPr/>
        </p:nvSpPr>
        <p:spPr>
          <a:xfrm>
            <a:off x="3652712" y="2474706"/>
            <a:ext cx="108012" cy="117605"/>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6" name="直線コネクタ 55"/>
          <p:cNvCxnSpPr/>
          <p:nvPr/>
        </p:nvCxnSpPr>
        <p:spPr>
          <a:xfrm flipH="1">
            <a:off x="3543555" y="3911848"/>
            <a:ext cx="163163" cy="0"/>
          </a:xfrm>
          <a:prstGeom prst="line">
            <a:avLst/>
          </a:prstGeom>
          <a:ln/>
          <a:effectLst/>
        </p:spPr>
        <p:style>
          <a:lnRef idx="3">
            <a:schemeClr val="dk1"/>
          </a:lnRef>
          <a:fillRef idx="0">
            <a:schemeClr val="dk1"/>
          </a:fillRef>
          <a:effectRef idx="2">
            <a:schemeClr val="dk1"/>
          </a:effectRef>
          <a:fontRef idx="minor">
            <a:schemeClr val="tx1"/>
          </a:fontRef>
        </p:style>
      </p:cxnSp>
      <p:cxnSp>
        <p:nvCxnSpPr>
          <p:cNvPr id="61" name="直線コネクタ 60"/>
          <p:cNvCxnSpPr/>
          <p:nvPr/>
        </p:nvCxnSpPr>
        <p:spPr>
          <a:xfrm flipH="1">
            <a:off x="3564565" y="3096455"/>
            <a:ext cx="141238" cy="2312"/>
          </a:xfrm>
          <a:prstGeom prst="line">
            <a:avLst/>
          </a:prstGeom>
          <a:ln/>
          <a:effectLst/>
        </p:spPr>
        <p:style>
          <a:lnRef idx="3">
            <a:schemeClr val="dk1"/>
          </a:lnRef>
          <a:fillRef idx="0">
            <a:schemeClr val="dk1"/>
          </a:fillRef>
          <a:effectRef idx="2">
            <a:schemeClr val="dk1"/>
          </a:effectRef>
          <a:fontRef idx="minor">
            <a:schemeClr val="tx1"/>
          </a:fontRef>
        </p:style>
      </p:cxnSp>
      <p:sp>
        <p:nvSpPr>
          <p:cNvPr id="65" name="フローチャート: 結合子 64"/>
          <p:cNvSpPr/>
          <p:nvPr/>
        </p:nvSpPr>
        <p:spPr>
          <a:xfrm>
            <a:off x="3652712" y="3026570"/>
            <a:ext cx="108012" cy="117605"/>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5746294" y="1680454"/>
            <a:ext cx="1425027" cy="369332"/>
          </a:xfrm>
          <a:prstGeom prst="rect">
            <a:avLst/>
          </a:prstGeom>
          <a:solidFill>
            <a:schemeClr val="bg1"/>
          </a:solidFill>
          <a:ln>
            <a:solidFill>
              <a:schemeClr val="tx1"/>
            </a:solidFill>
          </a:ln>
        </p:spPr>
        <p:txBody>
          <a:bodyPr wrap="square" rtlCol="0">
            <a:spAutoFit/>
          </a:bodyPr>
          <a:lstStyle/>
          <a:p>
            <a:r>
              <a:rPr kumimoji="1" lang="ja-JP" altLang="en-US" dirty="0" smtClean="0"/>
              <a:t>行動選択部</a:t>
            </a:r>
            <a:endParaRPr kumimoji="1" lang="ja-JP" altLang="en-US" dirty="0"/>
          </a:p>
        </p:txBody>
      </p:sp>
      <p:sp>
        <p:nvSpPr>
          <p:cNvPr id="73" name="正方形/長方形 72"/>
          <p:cNvSpPr/>
          <p:nvPr/>
        </p:nvSpPr>
        <p:spPr>
          <a:xfrm>
            <a:off x="6424553" y="3031414"/>
            <a:ext cx="612173" cy="1252027"/>
          </a:xfrm>
          <a:prstGeom prst="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dirty="0" smtClean="0"/>
              <a:t>タスク２の重要度</a:t>
            </a:r>
            <a:endParaRPr kumimoji="1" lang="ja-JP" altLang="en-US" dirty="0"/>
          </a:p>
        </p:txBody>
      </p:sp>
      <p:sp>
        <p:nvSpPr>
          <p:cNvPr id="77" name="テキスト ボックス 76"/>
          <p:cNvSpPr txBox="1"/>
          <p:nvPr/>
        </p:nvSpPr>
        <p:spPr>
          <a:xfrm rot="5400000">
            <a:off x="6929174" y="3490907"/>
            <a:ext cx="400110" cy="484188"/>
          </a:xfrm>
          <a:prstGeom prst="rect">
            <a:avLst/>
          </a:prstGeom>
          <a:noFill/>
        </p:spPr>
        <p:txBody>
          <a:bodyPr vert="eaVert" wrap="square" rtlCol="0">
            <a:spAutoFit/>
          </a:bodyPr>
          <a:lstStyle/>
          <a:p>
            <a:r>
              <a:rPr kumimoji="1" lang="ja-JP" altLang="en-US" sz="1400" dirty="0" smtClean="0"/>
              <a:t>・・・</a:t>
            </a:r>
            <a:endParaRPr kumimoji="1" lang="ja-JP" altLang="en-US" sz="1400" dirty="0"/>
          </a:p>
        </p:txBody>
      </p:sp>
      <p:sp>
        <p:nvSpPr>
          <p:cNvPr id="84" name="正方形/長方形 83"/>
          <p:cNvSpPr/>
          <p:nvPr/>
        </p:nvSpPr>
        <p:spPr>
          <a:xfrm>
            <a:off x="5725304" y="2222659"/>
            <a:ext cx="2157063" cy="4320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smtClean="0"/>
              <a:t>重要度に基づく行動選択</a:t>
            </a:r>
            <a:endParaRPr kumimoji="1" lang="ja-JP" altLang="en-US" sz="1400" dirty="0"/>
          </a:p>
        </p:txBody>
      </p:sp>
      <p:cxnSp>
        <p:nvCxnSpPr>
          <p:cNvPr id="7" name="直線矢印コネクタ 6"/>
          <p:cNvCxnSpPr/>
          <p:nvPr/>
        </p:nvCxnSpPr>
        <p:spPr>
          <a:xfrm flipV="1">
            <a:off x="3564565" y="2530932"/>
            <a:ext cx="2160739" cy="25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flipH="1">
            <a:off x="7897309" y="2433005"/>
            <a:ext cx="774194" cy="0"/>
          </a:xfrm>
          <a:prstGeom prst="line">
            <a:avLst/>
          </a:prstGeom>
          <a:ln/>
          <a:effectLst/>
        </p:spPr>
        <p:style>
          <a:lnRef idx="3">
            <a:schemeClr val="dk1"/>
          </a:lnRef>
          <a:fillRef idx="0">
            <a:schemeClr val="dk1"/>
          </a:fillRef>
          <a:effectRef idx="2">
            <a:schemeClr val="dk1"/>
          </a:effectRef>
          <a:fontRef idx="minor">
            <a:schemeClr val="tx1"/>
          </a:fontRef>
        </p:style>
      </p:cxnSp>
      <p:cxnSp>
        <p:nvCxnSpPr>
          <p:cNvPr id="93" name="直線矢印コネクタ 92"/>
          <p:cNvCxnSpPr/>
          <p:nvPr/>
        </p:nvCxnSpPr>
        <p:spPr>
          <a:xfrm flipH="1" flipV="1">
            <a:off x="6733625" y="2654707"/>
            <a:ext cx="550" cy="3551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flipH="1">
            <a:off x="6031390" y="2884698"/>
            <a:ext cx="1541355" cy="0"/>
          </a:xfrm>
          <a:prstGeom prst="line">
            <a:avLst/>
          </a:prstGeom>
          <a:ln/>
          <a:effectLst/>
        </p:spPr>
        <p:style>
          <a:lnRef idx="3">
            <a:schemeClr val="dk1"/>
          </a:lnRef>
          <a:fillRef idx="0">
            <a:schemeClr val="dk1"/>
          </a:fillRef>
          <a:effectRef idx="2">
            <a:schemeClr val="dk1"/>
          </a:effectRef>
          <a:fontRef idx="minor">
            <a:schemeClr val="tx1"/>
          </a:fontRef>
        </p:style>
      </p:cxnSp>
      <p:sp>
        <p:nvSpPr>
          <p:cNvPr id="105" name="フローチャート: 結合子 104"/>
          <p:cNvSpPr/>
          <p:nvPr/>
        </p:nvSpPr>
        <p:spPr>
          <a:xfrm>
            <a:off x="6676633" y="2815548"/>
            <a:ext cx="108012" cy="117605"/>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6" name="直線コネクタ 105"/>
          <p:cNvCxnSpPr/>
          <p:nvPr/>
        </p:nvCxnSpPr>
        <p:spPr>
          <a:xfrm flipH="1" flipV="1">
            <a:off x="6042417" y="2864130"/>
            <a:ext cx="2399" cy="302359"/>
          </a:xfrm>
          <a:prstGeom prst="line">
            <a:avLst/>
          </a:prstGeom>
          <a:ln/>
          <a:effectLst/>
        </p:spPr>
        <p:style>
          <a:lnRef idx="3">
            <a:schemeClr val="dk1"/>
          </a:lnRef>
          <a:fillRef idx="0">
            <a:schemeClr val="dk1"/>
          </a:fillRef>
          <a:effectRef idx="2">
            <a:schemeClr val="dk1"/>
          </a:effectRef>
          <a:fontRef idx="minor">
            <a:schemeClr val="tx1"/>
          </a:fontRef>
        </p:style>
      </p:cxnSp>
      <p:sp>
        <p:nvSpPr>
          <p:cNvPr id="72" name="正方形/長方形 71"/>
          <p:cNvSpPr/>
          <p:nvPr/>
        </p:nvSpPr>
        <p:spPr>
          <a:xfrm>
            <a:off x="5741429" y="3041069"/>
            <a:ext cx="612173" cy="1252027"/>
          </a:xfrm>
          <a:prstGeom prst="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dirty="0" smtClean="0"/>
              <a:t>タスク１の重要度</a:t>
            </a:r>
            <a:endParaRPr kumimoji="1" lang="ja-JP" altLang="en-US" dirty="0"/>
          </a:p>
        </p:txBody>
      </p:sp>
      <p:cxnSp>
        <p:nvCxnSpPr>
          <p:cNvPr id="111" name="直線コネクタ 110"/>
          <p:cNvCxnSpPr/>
          <p:nvPr/>
        </p:nvCxnSpPr>
        <p:spPr>
          <a:xfrm flipH="1" flipV="1">
            <a:off x="7559930" y="2863373"/>
            <a:ext cx="4396" cy="307131"/>
          </a:xfrm>
          <a:prstGeom prst="line">
            <a:avLst/>
          </a:prstGeom>
          <a:ln/>
          <a:effectLst/>
        </p:spPr>
        <p:style>
          <a:lnRef idx="3">
            <a:schemeClr val="dk1"/>
          </a:lnRef>
          <a:fillRef idx="0">
            <a:schemeClr val="dk1"/>
          </a:fillRef>
          <a:effectRef idx="2">
            <a:schemeClr val="dk1"/>
          </a:effectRef>
          <a:fontRef idx="minor">
            <a:schemeClr val="tx1"/>
          </a:fontRef>
        </p:style>
      </p:cxnSp>
      <p:sp>
        <p:nvSpPr>
          <p:cNvPr id="74" name="正方形/長方形 73"/>
          <p:cNvSpPr/>
          <p:nvPr/>
        </p:nvSpPr>
        <p:spPr>
          <a:xfrm>
            <a:off x="7285136" y="3024698"/>
            <a:ext cx="612173" cy="1252027"/>
          </a:xfrm>
          <a:prstGeom prst="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lang="ja-JP" altLang="en-US" dirty="0" smtClean="0"/>
              <a:t>タスク　</a:t>
            </a:r>
            <a:r>
              <a:rPr kumimoji="1" lang="ja-JP" altLang="en-US" dirty="0" smtClean="0"/>
              <a:t>の</a:t>
            </a:r>
            <a:endParaRPr kumimoji="1" lang="en-US" altLang="ja-JP" dirty="0" smtClean="0"/>
          </a:p>
          <a:p>
            <a:pPr algn="ctr"/>
            <a:r>
              <a:rPr kumimoji="1" lang="ja-JP" altLang="en-US" dirty="0" smtClean="0"/>
              <a:t>重要度</a:t>
            </a:r>
            <a:endParaRPr kumimoji="1" lang="ja-JP" altLang="en-US" dirty="0"/>
          </a:p>
        </p:txBody>
      </p:sp>
      <p:sp>
        <p:nvSpPr>
          <p:cNvPr id="76" name="テキスト ボックス 75"/>
          <p:cNvSpPr txBox="1"/>
          <p:nvPr/>
        </p:nvSpPr>
        <p:spPr>
          <a:xfrm>
            <a:off x="7554020" y="3662653"/>
            <a:ext cx="210533" cy="369332"/>
          </a:xfrm>
          <a:prstGeom prst="rect">
            <a:avLst/>
          </a:prstGeom>
          <a:noFill/>
        </p:spPr>
        <p:txBody>
          <a:bodyPr wrap="square" rtlCol="0">
            <a:spAutoFit/>
          </a:bodyPr>
          <a:lstStyle/>
          <a:p>
            <a:r>
              <a:rPr kumimoji="1" lang="en-US" altLang="ja-JP" dirty="0" smtClean="0"/>
              <a:t>N</a:t>
            </a:r>
            <a:endParaRPr kumimoji="1" lang="ja-JP"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行動学習部</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sz="2400" dirty="0" smtClean="0"/>
              <a:t>各タスク別々の学習空間で学習し，行動価値を蓄積</a:t>
            </a:r>
            <a:endParaRPr lang="en-US" altLang="ja-JP" sz="2400" dirty="0" smtClean="0"/>
          </a:p>
          <a:p>
            <a:pPr marL="0" indent="0">
              <a:buNone/>
            </a:pPr>
            <a:endParaRPr lang="en-US" altLang="ja-JP" sz="1050" dirty="0" smtClean="0"/>
          </a:p>
          <a:p>
            <a:r>
              <a:rPr lang="ja-JP" altLang="en-US" sz="2400" dirty="0" smtClean="0"/>
              <a:t>タスク間での報酬値の範囲を統一するため報酬関数が</a:t>
            </a:r>
            <a:endParaRPr lang="en-US" altLang="ja-JP" sz="2400" dirty="0" smtClean="0"/>
          </a:p>
          <a:p>
            <a:pPr marL="0" indent="0">
              <a:buNone/>
            </a:pPr>
            <a:r>
              <a:rPr lang="ja-JP" altLang="en-US" sz="2400" dirty="0" smtClean="0"/>
              <a:t>　　取る値の範囲を－１～１の範囲に正規化する</a:t>
            </a:r>
            <a:endParaRPr lang="en-US" altLang="ja-JP" sz="2400" dirty="0" smtClean="0"/>
          </a:p>
          <a:p>
            <a:pPr marL="0" indent="0">
              <a:buNone/>
            </a:pPr>
            <a:endParaRPr lang="en-US" altLang="ja-JP" sz="1050" dirty="0" smtClean="0"/>
          </a:p>
          <a:p>
            <a:r>
              <a:rPr lang="ja-JP" altLang="en-US" sz="2400" dirty="0" smtClean="0"/>
              <a:t>学習によって蓄積された行動価値は行動選択部に渡す</a:t>
            </a:r>
            <a:endParaRPr lang="en-US" altLang="ja-JP" sz="2400" dirty="0" smtClean="0"/>
          </a:p>
          <a:p>
            <a:endParaRPr lang="en-US" altLang="ja-JP"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行動選択部</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sz="2400" dirty="0" smtClean="0"/>
              <a:t>各タスクの重要度を算出．</a:t>
            </a:r>
            <a:endParaRPr lang="en-US" altLang="ja-JP" sz="2400" dirty="0" smtClean="0"/>
          </a:p>
          <a:p>
            <a:endParaRPr kumimoji="1" lang="en-US" altLang="ja-JP" sz="2400" dirty="0" smtClean="0"/>
          </a:p>
          <a:p>
            <a:r>
              <a:rPr kumimoji="1" lang="ja-JP" altLang="en-US" sz="2400" dirty="0" smtClean="0"/>
              <a:t>各行動の行動価値と直面する状態での重要度を比較するためにタスク間行動価値空間を構成．</a:t>
            </a:r>
            <a:endParaRPr kumimoji="1" lang="en-US" altLang="ja-JP" sz="2400" dirty="0" smtClean="0"/>
          </a:p>
          <a:p>
            <a:pPr>
              <a:buNone/>
            </a:pPr>
            <a:endParaRPr kumimoji="1" lang="en-US" altLang="ja-JP" sz="2400" dirty="0" smtClean="0"/>
          </a:p>
          <a:p>
            <a:pPr marL="0" indent="0"/>
            <a:r>
              <a:rPr lang="ja-JP" altLang="en-US" sz="2400" dirty="0" smtClean="0"/>
              <a:t>　</a:t>
            </a:r>
            <a:r>
              <a:rPr kumimoji="1" lang="ja-JP" altLang="en-US" sz="2400" dirty="0" smtClean="0"/>
              <a:t>空間上</a:t>
            </a:r>
            <a:r>
              <a:rPr lang="ja-JP" altLang="en-US" sz="2400" dirty="0" smtClean="0"/>
              <a:t>に各タスクの重要度と直面する状態での行動を</a:t>
            </a:r>
            <a:endParaRPr lang="en-US" altLang="ja-JP" sz="2400" dirty="0" smtClean="0"/>
          </a:p>
          <a:p>
            <a:pPr marL="0" indent="0">
              <a:buNone/>
            </a:pPr>
            <a:r>
              <a:rPr lang="ja-JP" altLang="en-US" sz="2400" dirty="0" smtClean="0"/>
              <a:t>　　プロットし，その２点間距離が最も近い行動を選択．</a:t>
            </a:r>
            <a:endParaRPr lang="en-US" altLang="ja-JP" sz="24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タスク間行動価値空間の構成</a:t>
            </a:r>
            <a:endParaRPr kumimoji="1" lang="ja-JP" altLang="en-US" dirty="0"/>
          </a:p>
        </p:txBody>
      </p:sp>
      <mc:AlternateContent xmlns:mc="http://schemas.openxmlformats.org/markup-compatibility/2006">
        <mc:Choice xmlns:a14="http://schemas.microsoft.com/office/drawing/2010/main" xmlns="" Requires="a14">
          <p:sp>
            <p:nvSpPr>
              <p:cNvPr id="3" name="コンテンツ プレースホルダ 2"/>
              <p:cNvSpPr>
                <a:spLocks noGrp="1"/>
              </p:cNvSpPr>
              <p:nvPr>
                <p:ph idx="1"/>
              </p:nvPr>
            </p:nvSpPr>
            <p:spPr>
              <a:xfrm>
                <a:off x="611560" y="2276872"/>
                <a:ext cx="4104456" cy="393812"/>
              </a:xfrm>
            </p:spPr>
            <p:txBody>
              <a:bodyPr>
                <a:normAutofit/>
              </a:bodyPr>
              <a:lstStyle/>
              <a:p>
                <a:pPr>
                  <a:buNone/>
                </a:pPr>
                <a:r>
                  <a:rPr lang="ja-JP" altLang="en-US" sz="1600" dirty="0" smtClean="0"/>
                  <a:t>直面する</a:t>
                </a:r>
                <a:r>
                  <a:rPr kumimoji="1" lang="ja-JP" altLang="en-US" sz="1600" dirty="0" smtClean="0"/>
                  <a:t>状態</a:t>
                </a:r>
                <a14:m>
                  <m:oMath xmlns:m="http://schemas.openxmlformats.org/officeDocument/2006/math">
                    <m:r>
                      <a:rPr kumimoji="1" lang="en-US" altLang="ja-JP" sz="1600" b="0" i="1" smtClean="0">
                        <a:latin typeface="Cambria Math" panose="02040503050406030204" pitchFamily="18" charset="0"/>
                      </a:rPr>
                      <m:t>𝑆</m:t>
                    </m:r>
                  </m:oMath>
                </a14:m>
                <a:r>
                  <a:rPr kumimoji="1" lang="ja-JP" altLang="en-US" sz="1600" dirty="0" smtClean="0"/>
                  <a:t>における各行動の行動価値</a:t>
                </a:r>
                <a:endParaRPr kumimoji="1" lang="ja-JP" altLang="en-US" sz="1600" dirty="0"/>
              </a:p>
            </p:txBody>
          </p:sp>
        </mc:Choice>
        <mc:Fallback>
          <p:sp>
            <p:nvSpPr>
              <p:cNvPr id="3" name="コンテンツ プレースホルダ 2"/>
              <p:cNvSpPr>
                <a:spLocks noGrp="1" noRot="1" noChangeAspect="1" noMove="1" noResize="1" noEditPoints="1" noAdjustHandles="1" noChangeArrowheads="1" noChangeShapeType="1" noTextEdit="1"/>
              </p:cNvSpPr>
              <p:nvPr>
                <p:ph idx="1"/>
              </p:nvPr>
            </p:nvSpPr>
            <p:spPr>
              <a:xfrm>
                <a:off x="611560" y="2276872"/>
                <a:ext cx="4104456" cy="393812"/>
              </a:xfrm>
              <a:blipFill rotWithShape="0">
                <a:blip r:embed="rId2" cstate="print"/>
                <a:stretch>
                  <a:fillRect l="-742" t="-7813" b="-3125"/>
                </a:stretch>
              </a:blipFill>
            </p:spPr>
            <p:txBody>
              <a:bodyPr>
                <a:normAutofit fontScale="70000" lnSpcReduction="20000"/>
              </a:bodyPr>
              <a:lstStyle/>
              <a:p>
                <a:r>
                  <a:rPr lang="ja-JP" altLang="en-US">
                    <a:noFill/>
                  </a:rPr>
                  <a:t> </a:t>
                </a:r>
              </a:p>
            </p:txBody>
          </p:sp>
        </mc:Fallback>
      </mc:AlternateContent>
      <p:pic>
        <p:nvPicPr>
          <p:cNvPr id="33795" name="Picture 3"/>
          <p:cNvPicPr>
            <a:picLocks noChangeAspect="1" noChangeArrowheads="1"/>
          </p:cNvPicPr>
          <p:nvPr/>
        </p:nvPicPr>
        <p:blipFill>
          <a:blip r:embed="rId3" cstate="print"/>
          <a:srcRect/>
          <a:stretch>
            <a:fillRect/>
          </a:stretch>
        </p:blipFill>
        <p:spPr bwMode="auto">
          <a:xfrm>
            <a:off x="4932040" y="2132856"/>
            <a:ext cx="4059121" cy="3558778"/>
          </a:xfrm>
          <a:prstGeom prst="rect">
            <a:avLst/>
          </a:prstGeom>
          <a:noFill/>
          <a:ln w="9525">
            <a:noFill/>
            <a:miter lim="800000"/>
            <a:headEnd/>
            <a:tailEnd/>
          </a:ln>
          <a:effectLst/>
        </p:spPr>
      </p:pic>
      <p:sp>
        <p:nvSpPr>
          <p:cNvPr id="7" name="テキスト ボックス 6"/>
          <p:cNvSpPr txBox="1"/>
          <p:nvPr/>
        </p:nvSpPr>
        <p:spPr>
          <a:xfrm>
            <a:off x="611560" y="1484784"/>
            <a:ext cx="7920880" cy="400110"/>
          </a:xfrm>
          <a:prstGeom prst="rect">
            <a:avLst/>
          </a:prstGeom>
          <a:noFill/>
        </p:spPr>
        <p:txBody>
          <a:bodyPr wrap="square" rtlCol="0">
            <a:spAutoFit/>
          </a:bodyPr>
          <a:lstStyle/>
          <a:p>
            <a:r>
              <a:rPr kumimoji="1" lang="ja-JP" altLang="en-US" sz="2000" dirty="0" smtClean="0"/>
              <a:t>各行動価値</a:t>
            </a:r>
            <a:r>
              <a:rPr lang="ja-JP" altLang="en-US" sz="2000" dirty="0"/>
              <a:t>が</a:t>
            </a:r>
            <a:r>
              <a:rPr kumimoji="1" lang="ja-JP" altLang="en-US" sz="2000" dirty="0" smtClean="0"/>
              <a:t>軸，交点は直面する状態において選択可能な行動</a:t>
            </a:r>
            <a:endParaRPr kumimoji="1" lang="en-US" altLang="ja-JP" sz="2000" dirty="0" smtClean="0"/>
          </a:p>
        </p:txBody>
      </p:sp>
      <p:sp>
        <p:nvSpPr>
          <p:cNvPr id="8" name="テキスト ボックス 7"/>
          <p:cNvSpPr txBox="1"/>
          <p:nvPr/>
        </p:nvSpPr>
        <p:spPr>
          <a:xfrm>
            <a:off x="5724128" y="5805264"/>
            <a:ext cx="2664296" cy="369332"/>
          </a:xfrm>
          <a:prstGeom prst="rect">
            <a:avLst/>
          </a:prstGeom>
          <a:noFill/>
        </p:spPr>
        <p:txBody>
          <a:bodyPr wrap="square" rtlCol="0">
            <a:spAutoFit/>
          </a:bodyPr>
          <a:lstStyle/>
          <a:p>
            <a:r>
              <a:rPr kumimoji="1" lang="ja-JP" altLang="en-US" dirty="0" smtClean="0"/>
              <a:t>空間の範囲は</a:t>
            </a:r>
            <a:r>
              <a:rPr kumimoji="1" lang="en-US" altLang="ja-JP" dirty="0" smtClean="0"/>
              <a:t>-</a:t>
            </a:r>
            <a:r>
              <a:rPr kumimoji="1" lang="ja-JP" altLang="en-US" dirty="0" smtClean="0"/>
              <a:t>１～１</a:t>
            </a:r>
            <a:endParaRPr kumimoji="1" lang="ja-JP" altLang="en-US" dirty="0"/>
          </a:p>
        </p:txBody>
      </p:sp>
      <p:sp>
        <p:nvSpPr>
          <p:cNvPr id="9" name="テキスト ボックス 8"/>
          <p:cNvSpPr txBox="1"/>
          <p:nvPr/>
        </p:nvSpPr>
        <p:spPr>
          <a:xfrm>
            <a:off x="1403648" y="5445224"/>
            <a:ext cx="2448272" cy="369332"/>
          </a:xfrm>
          <a:prstGeom prst="rect">
            <a:avLst/>
          </a:prstGeom>
          <a:noFill/>
        </p:spPr>
        <p:txBody>
          <a:bodyPr wrap="square" rtlCol="0">
            <a:spAutoFit/>
          </a:bodyPr>
          <a:lstStyle/>
          <a:p>
            <a:r>
              <a:rPr kumimoji="1" lang="en-US" altLang="ja-JP" dirty="0" smtClean="0"/>
              <a:t>※</a:t>
            </a:r>
            <a:r>
              <a:rPr kumimoji="1" lang="ja-JP" altLang="en-US" dirty="0" smtClean="0"/>
              <a:t>２タスクの場合の例</a:t>
            </a:r>
            <a:endParaRPr kumimoji="1" lang="ja-JP" altLang="en-US" dirty="0"/>
          </a:p>
        </p:txBody>
      </p:sp>
      <p:pic>
        <p:nvPicPr>
          <p:cNvPr id="4" name="図 3"/>
          <p:cNvPicPr>
            <a:picLocks noChangeAspect="1"/>
          </p:cNvPicPr>
          <p:nvPr/>
        </p:nvPicPr>
        <p:blipFill>
          <a:blip r:embed="rId4" cstate="print"/>
          <a:stretch>
            <a:fillRect/>
          </a:stretch>
        </p:blipFill>
        <p:spPr>
          <a:xfrm>
            <a:off x="495782" y="2757009"/>
            <a:ext cx="4336011" cy="247837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重要度を基にした</a:t>
            </a:r>
            <a:r>
              <a:rPr kumimoji="1" lang="ja-JP" altLang="en-US" dirty="0" smtClean="0"/>
              <a:t>行動選択</a:t>
            </a:r>
            <a:endParaRPr kumimoji="1" lang="ja-JP" altLang="en-US" dirty="0"/>
          </a:p>
        </p:txBody>
      </p:sp>
      <p:pic>
        <p:nvPicPr>
          <p:cNvPr id="32771" name="Picture 3"/>
          <p:cNvPicPr>
            <a:picLocks noChangeAspect="1" noChangeArrowheads="1"/>
          </p:cNvPicPr>
          <p:nvPr/>
        </p:nvPicPr>
        <p:blipFill>
          <a:blip r:embed="rId3" cstate="print"/>
          <a:srcRect/>
          <a:stretch>
            <a:fillRect/>
          </a:stretch>
        </p:blipFill>
        <p:spPr bwMode="auto">
          <a:xfrm>
            <a:off x="395536" y="1844824"/>
            <a:ext cx="3782440" cy="3312368"/>
          </a:xfrm>
          <a:prstGeom prst="rect">
            <a:avLst/>
          </a:prstGeom>
          <a:noFill/>
          <a:ln w="9525">
            <a:noFill/>
            <a:miter lim="800000"/>
            <a:headEnd/>
            <a:tailEnd/>
          </a:ln>
          <a:effectLst/>
        </p:spPr>
      </p:pic>
      <p:sp>
        <p:nvSpPr>
          <p:cNvPr id="41" name="右矢印 40"/>
          <p:cNvSpPr/>
          <p:nvPr/>
        </p:nvSpPr>
        <p:spPr>
          <a:xfrm>
            <a:off x="4283968" y="3501008"/>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772" name="Picture 4"/>
          <p:cNvPicPr>
            <a:picLocks noChangeAspect="1" noChangeArrowheads="1"/>
          </p:cNvPicPr>
          <p:nvPr/>
        </p:nvPicPr>
        <p:blipFill>
          <a:blip r:embed="rId4" cstate="print"/>
          <a:srcRect/>
          <a:stretch>
            <a:fillRect/>
          </a:stretch>
        </p:blipFill>
        <p:spPr bwMode="auto">
          <a:xfrm>
            <a:off x="4932040" y="1844825"/>
            <a:ext cx="3778067" cy="3312368"/>
          </a:xfrm>
          <a:prstGeom prst="rect">
            <a:avLst/>
          </a:prstGeom>
          <a:noFill/>
          <a:ln w="9525">
            <a:noFill/>
            <a:miter lim="800000"/>
            <a:headEnd/>
            <a:tailEnd/>
          </a:ln>
          <a:effectLst/>
        </p:spPr>
      </p:pic>
      <p:sp>
        <p:nvSpPr>
          <p:cNvPr id="6" name="テキスト ボックス 5"/>
          <p:cNvSpPr txBox="1"/>
          <p:nvPr/>
        </p:nvSpPr>
        <p:spPr>
          <a:xfrm>
            <a:off x="755576" y="1412776"/>
            <a:ext cx="3384376" cy="369332"/>
          </a:xfrm>
          <a:prstGeom prst="rect">
            <a:avLst/>
          </a:prstGeom>
          <a:noFill/>
        </p:spPr>
        <p:txBody>
          <a:bodyPr wrap="square" rtlCol="0">
            <a:spAutoFit/>
          </a:bodyPr>
          <a:lstStyle/>
          <a:p>
            <a:r>
              <a:rPr kumimoji="1" lang="ja-JP" altLang="en-US" dirty="0" smtClean="0"/>
              <a:t>各重要度　　の交点　　をプロット</a:t>
            </a:r>
            <a:endParaRPr kumimoji="1" lang="ja-JP" altLang="en-US" dirty="0"/>
          </a:p>
        </p:txBody>
      </p:sp>
      <p:sp>
        <p:nvSpPr>
          <p:cNvPr id="7" name="テキスト ボックス 6"/>
          <p:cNvSpPr txBox="1"/>
          <p:nvPr/>
        </p:nvSpPr>
        <p:spPr>
          <a:xfrm>
            <a:off x="4644008" y="1412776"/>
            <a:ext cx="4248472" cy="369332"/>
          </a:xfrm>
          <a:prstGeom prst="rect">
            <a:avLst/>
          </a:prstGeom>
          <a:noFill/>
        </p:spPr>
        <p:txBody>
          <a:bodyPr wrap="square" rtlCol="0">
            <a:spAutoFit/>
          </a:bodyPr>
          <a:lstStyle/>
          <a:p>
            <a:r>
              <a:rPr kumimoji="1" lang="ja-JP" altLang="en-US" dirty="0" smtClean="0"/>
              <a:t>重要度の交点と各行動の距離　　を算出</a:t>
            </a:r>
            <a:endParaRPr kumimoji="1" lang="ja-JP" altLang="en-US" dirty="0"/>
          </a:p>
        </p:txBody>
      </p:sp>
      <p:sp>
        <p:nvSpPr>
          <p:cNvPr id="12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16" name="グループ化 15"/>
          <p:cNvGrpSpPr/>
          <p:nvPr/>
        </p:nvGrpSpPr>
        <p:grpSpPr>
          <a:xfrm>
            <a:off x="220287" y="6040777"/>
            <a:ext cx="6264696" cy="398813"/>
            <a:chOff x="1650581" y="6457420"/>
            <a:chExt cx="6192688" cy="398813"/>
          </a:xfrm>
        </p:grpSpPr>
        <p:sp>
          <p:nvSpPr>
            <p:cNvPr id="8" name="テキスト ボックス 7"/>
            <p:cNvSpPr txBox="1"/>
            <p:nvPr/>
          </p:nvSpPr>
          <p:spPr>
            <a:xfrm>
              <a:off x="1650581" y="6475817"/>
              <a:ext cx="6192688" cy="369332"/>
            </a:xfrm>
            <a:prstGeom prst="rect">
              <a:avLst/>
            </a:prstGeom>
            <a:noFill/>
          </p:spPr>
          <p:txBody>
            <a:bodyPr wrap="square" rtlCol="0">
              <a:spAutoFit/>
            </a:bodyPr>
            <a:lstStyle/>
            <a:p>
              <a:r>
                <a:rPr kumimoji="1" lang="ja-JP" altLang="en-US" dirty="0" smtClean="0"/>
                <a:t>ユークリッド距離　　が最も短い行動を最終的な行動とする</a:t>
              </a:r>
              <a:endParaRPr kumimoji="1" lang="ja-JP" altLang="en-US" dirty="0"/>
            </a:p>
          </p:txBody>
        </p:sp>
        <p:graphicFrame>
          <p:nvGraphicFramePr>
            <p:cNvPr id="11" name="オブジェクト 10"/>
            <p:cNvGraphicFramePr>
              <a:graphicFrameLocks noChangeAspect="1"/>
            </p:cNvGraphicFramePr>
            <p:nvPr>
              <p:extLst>
                <p:ext uri="{D42A27DB-BD31-4B8C-83A1-F6EECF244321}">
                  <p14:modId xmlns:p14="http://schemas.microsoft.com/office/powerpoint/2010/main" xmlns="" val="3760714067"/>
                </p:ext>
              </p:extLst>
            </p:nvPr>
          </p:nvGraphicFramePr>
          <p:xfrm>
            <a:off x="3333644" y="6457420"/>
            <a:ext cx="288032" cy="398813"/>
          </p:xfrm>
          <a:graphic>
            <a:graphicData uri="http://schemas.openxmlformats.org/presentationml/2006/ole">
              <p:oleObj spid="_x0000_s12953" name="数式" r:id="rId5" imgW="165028" imgH="228501" progId="Equation.3">
                <p:embed/>
              </p:oleObj>
            </a:graphicData>
          </a:graphic>
        </p:graphicFrame>
      </p:grpSp>
      <p:grpSp>
        <p:nvGrpSpPr>
          <p:cNvPr id="13" name="グループ化 12"/>
          <p:cNvGrpSpPr/>
          <p:nvPr/>
        </p:nvGrpSpPr>
        <p:grpSpPr>
          <a:xfrm>
            <a:off x="2699792" y="5210295"/>
            <a:ext cx="5303730" cy="806131"/>
            <a:chOff x="3526655" y="5724028"/>
            <a:chExt cx="5581182" cy="800620"/>
          </a:xfrm>
        </p:grpSpPr>
        <p:graphicFrame>
          <p:nvGraphicFramePr>
            <p:cNvPr id="12289" name="Object 1"/>
            <p:cNvGraphicFramePr>
              <a:graphicFrameLocks noChangeAspect="1"/>
            </p:cNvGraphicFramePr>
            <p:nvPr>
              <p:extLst>
                <p:ext uri="{D42A27DB-BD31-4B8C-83A1-F6EECF244321}">
                  <p14:modId xmlns:p14="http://schemas.microsoft.com/office/powerpoint/2010/main" xmlns="" val="440785239"/>
                </p:ext>
              </p:extLst>
            </p:nvPr>
          </p:nvGraphicFramePr>
          <p:xfrm>
            <a:off x="3526655" y="5724028"/>
            <a:ext cx="2448273" cy="800620"/>
          </p:xfrm>
          <a:graphic>
            <a:graphicData uri="http://schemas.openxmlformats.org/presentationml/2006/ole">
              <p:oleObj spid="_x0000_s12954" name="数式" r:id="rId6" imgW="1485900" imgH="482600" progId="Equation.3">
                <p:embed/>
              </p:oleObj>
            </a:graphicData>
          </a:graphic>
        </p:graphicFrame>
        <p:sp>
          <p:nvSpPr>
            <p:cNvPr id="12" name="テキスト ボックス 11"/>
            <p:cNvSpPr txBox="1"/>
            <p:nvPr/>
          </p:nvSpPr>
          <p:spPr>
            <a:xfrm>
              <a:off x="8531773" y="5939672"/>
              <a:ext cx="576064" cy="369332"/>
            </a:xfrm>
            <a:prstGeom prst="rect">
              <a:avLst/>
            </a:prstGeom>
            <a:noFill/>
          </p:spPr>
          <p:txBody>
            <a:bodyPr wrap="square" rtlCol="0">
              <a:spAutoFit/>
            </a:bodyPr>
            <a:lstStyle/>
            <a:p>
              <a:r>
                <a:rPr lang="en-US" altLang="ja-JP" dirty="0" smtClean="0">
                  <a:latin typeface="Century" pitchFamily="18" charset="0"/>
                </a:rPr>
                <a:t>(3)</a:t>
              </a:r>
              <a:endParaRPr kumimoji="1" lang="ja-JP" altLang="en-US" dirty="0">
                <a:latin typeface="Century" pitchFamily="18" charset="0"/>
              </a:endParaRPr>
            </a:p>
          </p:txBody>
        </p:sp>
      </p:grpSp>
      <p:graphicFrame>
        <p:nvGraphicFramePr>
          <p:cNvPr id="14" name="オブジェクト 13"/>
          <p:cNvGraphicFramePr>
            <a:graphicFrameLocks noChangeAspect="1"/>
          </p:cNvGraphicFramePr>
          <p:nvPr>
            <p:extLst>
              <p:ext uri="{D42A27DB-BD31-4B8C-83A1-F6EECF244321}">
                <p14:modId xmlns:p14="http://schemas.microsoft.com/office/powerpoint/2010/main" xmlns="" val="3623980579"/>
              </p:ext>
            </p:extLst>
          </p:nvPr>
        </p:nvGraphicFramePr>
        <p:xfrm>
          <a:off x="5369003" y="5511266"/>
          <a:ext cx="1368152" cy="288031"/>
        </p:xfrm>
        <a:graphic>
          <a:graphicData uri="http://schemas.openxmlformats.org/presentationml/2006/ole">
            <p:oleObj spid="_x0000_s12955" name="数式" r:id="rId7" imgW="965200" imgH="203200" progId="Equation.3">
              <p:embed/>
            </p:oleObj>
          </a:graphicData>
        </a:graphic>
      </p:graphicFrame>
      <p:graphicFrame>
        <p:nvGraphicFramePr>
          <p:cNvPr id="17" name="オブジェクト 16"/>
          <p:cNvGraphicFramePr>
            <a:graphicFrameLocks noChangeAspect="1"/>
          </p:cNvGraphicFramePr>
          <p:nvPr>
            <p:extLst>
              <p:ext uri="{D42A27DB-BD31-4B8C-83A1-F6EECF244321}">
                <p14:modId xmlns:p14="http://schemas.microsoft.com/office/powerpoint/2010/main" xmlns="" val="173932209"/>
              </p:ext>
            </p:extLst>
          </p:nvPr>
        </p:nvGraphicFramePr>
        <p:xfrm>
          <a:off x="1763688" y="1380771"/>
          <a:ext cx="304924" cy="392045"/>
        </p:xfrm>
        <a:graphic>
          <a:graphicData uri="http://schemas.openxmlformats.org/presentationml/2006/ole">
            <p:oleObj spid="_x0000_s12956" name="数式" r:id="rId8" imgW="177646" imgH="228402" progId="Equation.3">
              <p:embed/>
            </p:oleObj>
          </a:graphicData>
        </a:graphic>
      </p:graphicFrame>
      <p:graphicFrame>
        <p:nvGraphicFramePr>
          <p:cNvPr id="18" name="オブジェクト 17"/>
          <p:cNvGraphicFramePr>
            <a:graphicFrameLocks noChangeAspect="1"/>
          </p:cNvGraphicFramePr>
          <p:nvPr/>
        </p:nvGraphicFramePr>
        <p:xfrm>
          <a:off x="2699792" y="1412776"/>
          <a:ext cx="321541" cy="298574"/>
        </p:xfrm>
        <a:graphic>
          <a:graphicData uri="http://schemas.openxmlformats.org/presentationml/2006/ole">
            <p:oleObj spid="_x0000_s12957" name="数式" r:id="rId9" imgW="177492" imgH="164814" progId="Equation.3">
              <p:embed/>
            </p:oleObj>
          </a:graphicData>
        </a:graphic>
      </p:graphicFrame>
      <p:graphicFrame>
        <p:nvGraphicFramePr>
          <p:cNvPr id="19" name="オブジェクト 18"/>
          <p:cNvGraphicFramePr>
            <a:graphicFrameLocks noChangeAspect="1"/>
          </p:cNvGraphicFramePr>
          <p:nvPr/>
        </p:nvGraphicFramePr>
        <p:xfrm>
          <a:off x="7729810" y="1459109"/>
          <a:ext cx="226566" cy="313707"/>
        </p:xfrm>
        <a:graphic>
          <a:graphicData uri="http://schemas.openxmlformats.org/presentationml/2006/ole">
            <p:oleObj spid="_x0000_s12958" name="数式" r:id="rId10" imgW="165028" imgH="228501" progId="Equation.3">
              <p:embed/>
            </p:oleObj>
          </a:graphicData>
        </a:graphic>
      </p:graphicFrame>
      <p:sp>
        <p:nvSpPr>
          <p:cNvPr id="3" name="正方形/長方形 2"/>
          <p:cNvSpPr/>
          <p:nvPr/>
        </p:nvSpPr>
        <p:spPr>
          <a:xfrm>
            <a:off x="4177976" y="6370499"/>
            <a:ext cx="4800702" cy="369332"/>
          </a:xfrm>
          <a:prstGeom prst="rect">
            <a:avLst/>
          </a:prstGeom>
        </p:spPr>
        <p:txBody>
          <a:bodyPr wrap="square">
            <a:spAutoFit/>
          </a:bodyPr>
          <a:lstStyle/>
          <a:p>
            <a:r>
              <a:rPr lang="ja-JP" altLang="en-US" dirty="0"/>
              <a:t>（</a:t>
            </a:r>
            <a:r>
              <a:rPr lang="en-US" altLang="ja-JP" dirty="0"/>
              <a:t>※</a:t>
            </a:r>
            <a:r>
              <a:rPr lang="ja-JP" altLang="en-US" dirty="0"/>
              <a:t>ただし，一定確率でランダム行動を行なう）</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行動</a:t>
            </a:r>
            <a:r>
              <a:rPr lang="ja-JP" altLang="en-US" dirty="0" smtClean="0"/>
              <a:t>選択の流れ</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pPr algn="ctr">
              <a:buNone/>
            </a:pPr>
            <a:r>
              <a:rPr lang="ja-JP" altLang="en-US" sz="2800" dirty="0" smtClean="0"/>
              <a:t>行動</a:t>
            </a:r>
            <a:endParaRPr lang="en-US" altLang="ja-JP" sz="2800" dirty="0" smtClean="0"/>
          </a:p>
          <a:p>
            <a:pPr algn="ctr">
              <a:buNone/>
            </a:pPr>
            <a:endParaRPr lang="en-US" altLang="ja-JP" sz="2800" dirty="0" smtClean="0"/>
          </a:p>
          <a:p>
            <a:pPr algn="ctr">
              <a:buNone/>
            </a:pPr>
            <a:r>
              <a:rPr lang="ja-JP" altLang="en-US" sz="2800" dirty="0" smtClean="0"/>
              <a:t>各タスクの行動学習</a:t>
            </a:r>
            <a:endParaRPr lang="en-US" altLang="ja-JP" sz="2800" dirty="0" smtClean="0"/>
          </a:p>
          <a:p>
            <a:pPr algn="ctr">
              <a:buNone/>
            </a:pPr>
            <a:endParaRPr lang="en-US" altLang="ja-JP" sz="2800" dirty="0" smtClean="0"/>
          </a:p>
          <a:p>
            <a:pPr algn="ctr">
              <a:buNone/>
            </a:pPr>
            <a:r>
              <a:rPr lang="ja-JP" altLang="en-US" sz="2800" dirty="0" smtClean="0"/>
              <a:t>直面する状態における各タスクの重要度の算出</a:t>
            </a:r>
            <a:endParaRPr lang="en-US" altLang="ja-JP" sz="2800" dirty="0" smtClean="0"/>
          </a:p>
          <a:p>
            <a:pPr algn="ctr">
              <a:buNone/>
            </a:pPr>
            <a:endParaRPr lang="en-US" altLang="ja-JP" sz="2800" dirty="0" smtClean="0"/>
          </a:p>
          <a:p>
            <a:pPr algn="ctr">
              <a:buNone/>
            </a:pPr>
            <a:r>
              <a:rPr lang="ja-JP" altLang="en-US" sz="2800" dirty="0" smtClean="0"/>
              <a:t>タスク間行動価値空間の構成</a:t>
            </a:r>
            <a:endParaRPr lang="en-US" altLang="ja-JP" sz="2800" dirty="0" smtClean="0"/>
          </a:p>
          <a:p>
            <a:pPr algn="ctr">
              <a:buNone/>
            </a:pPr>
            <a:endParaRPr lang="en-US" altLang="ja-JP" sz="2800" dirty="0" smtClean="0"/>
          </a:p>
          <a:p>
            <a:pPr algn="ctr">
              <a:buNone/>
            </a:pPr>
            <a:r>
              <a:rPr lang="ja-JP" altLang="en-US" sz="2800" dirty="0" smtClean="0"/>
              <a:t>各タスクの重要度と各行動の行動価値から行動選択</a:t>
            </a:r>
            <a:endParaRPr lang="en-US" altLang="ja-JP" sz="2800" dirty="0" smtClean="0"/>
          </a:p>
          <a:p>
            <a:pPr>
              <a:buNone/>
            </a:pPr>
            <a:endParaRPr lang="en-US" altLang="ja-JP" dirty="0" smtClean="0"/>
          </a:p>
          <a:p>
            <a:pPr>
              <a:buNone/>
            </a:pPr>
            <a:r>
              <a:rPr kumimoji="1" lang="ja-JP" altLang="en-US" dirty="0" smtClean="0"/>
              <a:t>　　　　</a:t>
            </a:r>
          </a:p>
          <a:p>
            <a:pPr>
              <a:buNone/>
            </a:pPr>
            <a:endParaRPr kumimoji="1" lang="ja-JP" altLang="en-US" dirty="0"/>
          </a:p>
        </p:txBody>
      </p:sp>
      <p:sp>
        <p:nvSpPr>
          <p:cNvPr id="4" name="下矢印 3"/>
          <p:cNvSpPr/>
          <p:nvPr/>
        </p:nvSpPr>
        <p:spPr>
          <a:xfrm>
            <a:off x="4211960" y="2060848"/>
            <a:ext cx="720080"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4"/>
          <p:cNvSpPr/>
          <p:nvPr/>
        </p:nvSpPr>
        <p:spPr>
          <a:xfrm>
            <a:off x="4211960" y="2852936"/>
            <a:ext cx="720080"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下矢印 5"/>
          <p:cNvSpPr/>
          <p:nvPr/>
        </p:nvSpPr>
        <p:spPr>
          <a:xfrm>
            <a:off x="4211960" y="3645024"/>
            <a:ext cx="720080"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4211960" y="4437112"/>
            <a:ext cx="720080"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563888" y="1556792"/>
            <a:ext cx="2016224"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915816" y="2348880"/>
            <a:ext cx="3240360"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187624" y="3140968"/>
            <a:ext cx="6912768"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2267744" y="3933056"/>
            <a:ext cx="4608512"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755576" y="4725144"/>
            <a:ext cx="7704856"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36987705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シミュレーション実験</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実験目的</a:t>
            </a:r>
            <a:endParaRPr lang="en-US" altLang="ja-JP" dirty="0" smtClean="0"/>
          </a:p>
          <a:p>
            <a:pPr>
              <a:buNone/>
            </a:pPr>
            <a:r>
              <a:rPr lang="en-US" altLang="ja-JP" dirty="0" smtClean="0"/>
              <a:t>	</a:t>
            </a:r>
            <a:r>
              <a:rPr lang="ja-JP" altLang="en-US" dirty="0" smtClean="0"/>
              <a:t>提案手法を適用したロボットに対して２つのタスクを与え，各タスクの重要度に応じた行動選択が可能であることを示す．</a:t>
            </a:r>
            <a:endParaRPr kumimoji="1" lang="ja-JP"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実験概要</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sz="2800" dirty="0" smtClean="0"/>
              <a:t>実験環境内にゴールとエネルギー充電ポイントを設置</a:t>
            </a:r>
            <a:endParaRPr lang="en-US" altLang="ja-JP" sz="2800" dirty="0" smtClean="0"/>
          </a:p>
          <a:p>
            <a:r>
              <a:rPr kumimoji="1" lang="ja-JP" altLang="en-US" sz="2800" dirty="0" smtClean="0"/>
              <a:t>ロボットにゴールへの到達とエネルギーの獲得の２つの競合するタスクを設定</a:t>
            </a:r>
            <a:endParaRPr kumimoji="1" lang="en-US" altLang="ja-JP" sz="2800" dirty="0" smtClean="0"/>
          </a:p>
          <a:p>
            <a:r>
              <a:rPr lang="ja-JP" altLang="en-US" sz="2800" dirty="0" smtClean="0"/>
              <a:t>各タスクの重要度が変化した場合に，その変化に応じて行動選択が可能であるか検証</a:t>
            </a:r>
            <a:endParaRPr kumimoji="1" lang="ja-JP" alt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自律</a:t>
            </a:r>
            <a:r>
              <a:rPr kumimoji="1" lang="ja-JP" altLang="en-US" dirty="0" smtClean="0"/>
              <a:t>ロボットと搭載されるタスク</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sz="2800" dirty="0" smtClean="0"/>
              <a:t>自律ロボットは様々なタスクを遂行可能</a:t>
            </a:r>
            <a:endParaRPr lang="en-US" altLang="ja-JP" sz="2800" dirty="0" smtClean="0"/>
          </a:p>
          <a:p>
            <a:pPr>
              <a:buNone/>
            </a:pPr>
            <a:endParaRPr lang="en-US" altLang="ja-JP" sz="2800" dirty="0"/>
          </a:p>
          <a:p>
            <a:endParaRPr lang="en-US" altLang="ja-JP" sz="2800" dirty="0" smtClean="0"/>
          </a:p>
          <a:p>
            <a:endParaRPr lang="en-US" altLang="ja-JP" sz="2800" dirty="0"/>
          </a:p>
          <a:p>
            <a:endParaRPr lang="en-US" altLang="ja-JP" sz="2800" dirty="0" smtClean="0"/>
          </a:p>
          <a:p>
            <a:endParaRPr lang="en-US" altLang="ja-JP" sz="2800" dirty="0"/>
          </a:p>
          <a:p>
            <a:endParaRPr lang="en-US" altLang="ja-JP" sz="2800" dirty="0" smtClean="0"/>
          </a:p>
          <a:p>
            <a:r>
              <a:rPr lang="ja-JP" altLang="en-US" sz="2800" dirty="0"/>
              <a:t>複数</a:t>
            </a:r>
            <a:r>
              <a:rPr lang="ja-JP" altLang="en-US" sz="2800" dirty="0" smtClean="0"/>
              <a:t>のタスクを同時に与えられる可能性がある</a:t>
            </a:r>
            <a:endParaRPr lang="en-US" altLang="ja-JP" sz="2800" dirty="0" smtClean="0"/>
          </a:p>
          <a:p>
            <a:endParaRPr kumimoji="1" lang="ja-JP" altLang="en-US" dirty="0"/>
          </a:p>
        </p:txBody>
      </p:sp>
      <p:sp>
        <p:nvSpPr>
          <p:cNvPr id="6" name="テキスト ボックス 5"/>
          <p:cNvSpPr txBox="1"/>
          <p:nvPr/>
        </p:nvSpPr>
        <p:spPr>
          <a:xfrm>
            <a:off x="1079612" y="5802997"/>
            <a:ext cx="6984776" cy="707886"/>
          </a:xfrm>
          <a:prstGeom prst="rect">
            <a:avLst/>
          </a:prstGeom>
          <a:noFill/>
        </p:spPr>
        <p:txBody>
          <a:bodyPr wrap="square" rtlCol="0">
            <a:spAutoFit/>
          </a:bodyPr>
          <a:lstStyle/>
          <a:p>
            <a:r>
              <a:rPr kumimoji="1" lang="ja-JP" altLang="en-US" sz="2000" dirty="0" smtClean="0"/>
              <a:t>周囲の状況や自身の状態から複数のタスクの優先</a:t>
            </a:r>
            <a:r>
              <a:rPr lang="ja-JP" altLang="en-US" sz="2000" dirty="0"/>
              <a:t>関係</a:t>
            </a:r>
            <a:r>
              <a:rPr kumimoji="1" lang="ja-JP" altLang="en-US" sz="2000" dirty="0" smtClean="0"/>
              <a:t>を考え</a:t>
            </a:r>
            <a:endParaRPr kumimoji="1" lang="en-US" altLang="ja-JP" sz="2000" dirty="0" smtClean="0"/>
          </a:p>
          <a:p>
            <a:r>
              <a:rPr kumimoji="1" lang="ja-JP" altLang="en-US" sz="2000" dirty="0" smtClean="0"/>
              <a:t>それぞれのタスクを遂行する必要がある</a:t>
            </a:r>
            <a:endParaRPr kumimoji="1" lang="ja-JP" altLang="en-US" sz="2000" dirty="0"/>
          </a:p>
        </p:txBody>
      </p:sp>
      <p:pic>
        <p:nvPicPr>
          <p:cNvPr id="5" name="図 4"/>
          <p:cNvPicPr>
            <a:picLocks noChangeAspect="1"/>
          </p:cNvPicPr>
          <p:nvPr/>
        </p:nvPicPr>
        <p:blipFill>
          <a:blip r:embed="rId2" cstate="print"/>
          <a:stretch>
            <a:fillRect/>
          </a:stretch>
        </p:blipFill>
        <p:spPr>
          <a:xfrm>
            <a:off x="940713" y="2541570"/>
            <a:ext cx="7262573" cy="231642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実験環境</a:t>
            </a:r>
            <a:endParaRPr kumimoji="1" lang="ja-JP" altLang="en-US" dirty="0"/>
          </a:p>
        </p:txBody>
      </p:sp>
      <p:pic>
        <p:nvPicPr>
          <p:cNvPr id="7170" name="Picture 2"/>
          <p:cNvPicPr>
            <a:picLocks noChangeAspect="1" noChangeArrowheads="1"/>
          </p:cNvPicPr>
          <p:nvPr/>
        </p:nvPicPr>
        <p:blipFill>
          <a:blip r:embed="rId2" cstate="print"/>
          <a:srcRect/>
          <a:stretch>
            <a:fillRect/>
          </a:stretch>
        </p:blipFill>
        <p:spPr bwMode="auto">
          <a:xfrm>
            <a:off x="323528" y="1556792"/>
            <a:ext cx="4193083" cy="3705190"/>
          </a:xfrm>
          <a:prstGeom prst="rect">
            <a:avLst/>
          </a:prstGeom>
          <a:noFill/>
          <a:ln w="9525">
            <a:noFill/>
            <a:miter lim="800000"/>
            <a:headEnd/>
            <a:tailEnd/>
          </a:ln>
          <a:effectLst/>
        </p:spPr>
      </p:pic>
      <p:sp>
        <p:nvSpPr>
          <p:cNvPr id="6" name="テキスト ボックス 5"/>
          <p:cNvSpPr txBox="1"/>
          <p:nvPr/>
        </p:nvSpPr>
        <p:spPr>
          <a:xfrm>
            <a:off x="1115616" y="1412776"/>
            <a:ext cx="2808312" cy="369332"/>
          </a:xfrm>
          <a:prstGeom prst="rect">
            <a:avLst/>
          </a:prstGeom>
          <a:noFill/>
        </p:spPr>
        <p:txBody>
          <a:bodyPr wrap="square" rtlCol="0">
            <a:spAutoFit/>
          </a:bodyPr>
          <a:lstStyle/>
          <a:p>
            <a:r>
              <a:rPr lang="ja-JP" altLang="en-US" dirty="0" smtClean="0"/>
              <a:t>５</a:t>
            </a:r>
            <a:r>
              <a:rPr kumimoji="1" lang="en-US" altLang="ja-JP" dirty="0" smtClean="0"/>
              <a:t>×</a:t>
            </a:r>
            <a:r>
              <a:rPr kumimoji="1" lang="ja-JP" altLang="en-US" dirty="0" smtClean="0"/>
              <a:t>５のグリッドワールド</a:t>
            </a:r>
            <a:endParaRPr kumimoji="1" lang="ja-JP" altLang="en-US" dirty="0"/>
          </a:p>
        </p:txBody>
      </p:sp>
      <p:pic>
        <p:nvPicPr>
          <p:cNvPr id="7171" name="Picture 3"/>
          <p:cNvPicPr>
            <a:picLocks noChangeAspect="1" noChangeArrowheads="1"/>
          </p:cNvPicPr>
          <p:nvPr/>
        </p:nvPicPr>
        <p:blipFill>
          <a:blip r:embed="rId3" cstate="print"/>
          <a:srcRect/>
          <a:stretch>
            <a:fillRect/>
          </a:stretch>
        </p:blipFill>
        <p:spPr bwMode="auto">
          <a:xfrm>
            <a:off x="539553" y="4969098"/>
            <a:ext cx="4104456" cy="1674129"/>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cstate="print"/>
          <a:srcRect/>
          <a:stretch>
            <a:fillRect/>
          </a:stretch>
        </p:blipFill>
        <p:spPr bwMode="auto">
          <a:xfrm>
            <a:off x="4499992" y="2060848"/>
            <a:ext cx="4524920" cy="2455456"/>
          </a:xfrm>
          <a:prstGeom prst="rect">
            <a:avLst/>
          </a:prstGeom>
          <a:noFill/>
          <a:ln w="9525">
            <a:noFill/>
            <a:miter lim="800000"/>
            <a:headEnd/>
            <a:tailEnd/>
          </a:ln>
          <a:effectLst/>
        </p:spPr>
      </p:pic>
      <p:sp>
        <p:nvSpPr>
          <p:cNvPr id="9" name="テキスト ボックス 8"/>
          <p:cNvSpPr txBox="1"/>
          <p:nvPr/>
        </p:nvSpPr>
        <p:spPr>
          <a:xfrm>
            <a:off x="5868144" y="1484784"/>
            <a:ext cx="1872208" cy="369332"/>
          </a:xfrm>
          <a:prstGeom prst="rect">
            <a:avLst/>
          </a:prstGeom>
          <a:noFill/>
        </p:spPr>
        <p:txBody>
          <a:bodyPr wrap="square" rtlCol="0">
            <a:spAutoFit/>
          </a:bodyPr>
          <a:lstStyle/>
          <a:p>
            <a:r>
              <a:rPr kumimoji="1" lang="ja-JP" altLang="en-US" dirty="0" smtClean="0"/>
              <a:t>ロボットの行動</a:t>
            </a:r>
            <a:endParaRPr kumimoji="1" lang="ja-JP" altLang="en-US" dirty="0"/>
          </a:p>
        </p:txBody>
      </p:sp>
      <p:sp>
        <p:nvSpPr>
          <p:cNvPr id="11" name="テキスト ボックス 10"/>
          <p:cNvSpPr txBox="1"/>
          <p:nvPr/>
        </p:nvSpPr>
        <p:spPr>
          <a:xfrm>
            <a:off x="4466506" y="4822224"/>
            <a:ext cx="4608512" cy="1785104"/>
          </a:xfrm>
          <a:prstGeom prst="rect">
            <a:avLst/>
          </a:prstGeom>
          <a:noFill/>
        </p:spPr>
        <p:txBody>
          <a:bodyPr wrap="square" rtlCol="0">
            <a:spAutoFit/>
          </a:bodyPr>
          <a:lstStyle/>
          <a:p>
            <a:r>
              <a:rPr kumimoji="1" lang="ja-JP" altLang="en-US" dirty="0" smtClean="0"/>
              <a:t>・　エネルギー残量とマスの位置を認識可能</a:t>
            </a:r>
            <a:endParaRPr kumimoji="1" lang="en-US" altLang="ja-JP" dirty="0" smtClean="0"/>
          </a:p>
          <a:p>
            <a:endParaRPr kumimoji="1" lang="en-US" altLang="ja-JP" sz="1000" dirty="0" smtClean="0"/>
          </a:p>
          <a:p>
            <a:r>
              <a:rPr lang="ja-JP" altLang="en-US" dirty="0" smtClean="0"/>
              <a:t>・　エネルギー残量が</a:t>
            </a:r>
            <a:r>
              <a:rPr lang="en-US" altLang="ja-JP" dirty="0" smtClean="0"/>
              <a:t>0</a:t>
            </a:r>
            <a:r>
              <a:rPr lang="ja-JP" altLang="en-US" dirty="0" smtClean="0"/>
              <a:t>になった場合には，</a:t>
            </a:r>
            <a:endParaRPr lang="en-US" altLang="ja-JP" dirty="0" smtClean="0"/>
          </a:p>
          <a:p>
            <a:r>
              <a:rPr lang="ja-JP" altLang="en-US" dirty="0" smtClean="0"/>
              <a:t>　　</a:t>
            </a:r>
            <a:r>
              <a:rPr lang="en-US" altLang="ja-JP" dirty="0" smtClean="0"/>
              <a:t>100</a:t>
            </a:r>
            <a:r>
              <a:rPr lang="ja-JP" altLang="en-US" dirty="0" err="1" smtClean="0"/>
              <a:t>まで</a:t>
            </a:r>
            <a:r>
              <a:rPr lang="ja-JP" altLang="en-US" dirty="0" smtClean="0"/>
              <a:t>回復しスタート位置へ戻る</a:t>
            </a:r>
            <a:endParaRPr lang="en-US" altLang="ja-JP" dirty="0" smtClean="0"/>
          </a:p>
          <a:p>
            <a:endParaRPr lang="en-US" altLang="ja-JP" sz="1000" dirty="0" smtClean="0"/>
          </a:p>
          <a:p>
            <a:r>
              <a:rPr kumimoji="1" lang="ja-JP" altLang="en-US" dirty="0" smtClean="0"/>
              <a:t>・　</a:t>
            </a:r>
            <a:r>
              <a:rPr lang="ja-JP" altLang="en-US" dirty="0" smtClean="0"/>
              <a:t>壁にぶつかった場合にはその場に静止</a:t>
            </a:r>
          </a:p>
          <a:p>
            <a:endParaRPr kumimoji="1" lang="ja-JP"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実験設定</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タスク１：　エネルギーの獲得</a:t>
            </a:r>
            <a:endParaRPr lang="en-US" altLang="ja-JP" dirty="0" smtClean="0"/>
          </a:p>
          <a:p>
            <a:pPr>
              <a:buNone/>
            </a:pPr>
            <a:r>
              <a:rPr lang="ja-JP" altLang="en-US" sz="2000" dirty="0" smtClean="0"/>
              <a:t>　</a:t>
            </a:r>
            <a:r>
              <a:rPr kumimoji="1" lang="ja-JP" altLang="en-US" sz="2000" dirty="0" smtClean="0"/>
              <a:t>ロボットの一回の行動で獲得するエネルギー変位量が多いほど高報酬</a:t>
            </a:r>
            <a:endParaRPr kumimoji="1" lang="en-US" altLang="ja-JP" sz="2000" dirty="0" smtClean="0"/>
          </a:p>
          <a:p>
            <a:endParaRPr lang="en-US" altLang="ja-JP" dirty="0" smtClean="0"/>
          </a:p>
          <a:p>
            <a:endParaRPr kumimoji="1" lang="en-US" altLang="ja-JP" dirty="0" smtClean="0"/>
          </a:p>
          <a:p>
            <a:r>
              <a:rPr lang="ja-JP" altLang="en-US" dirty="0" smtClean="0"/>
              <a:t>タスク２：　ゴール位置への到達</a:t>
            </a:r>
            <a:endParaRPr lang="en-US" altLang="ja-JP" dirty="0" smtClean="0"/>
          </a:p>
          <a:p>
            <a:pPr>
              <a:buNone/>
            </a:pPr>
            <a:r>
              <a:rPr kumimoji="1" lang="ja-JP" altLang="en-US" sz="2000" dirty="0" smtClean="0"/>
              <a:t>　ロボットがゴールへ到達した場合に報酬を与える</a:t>
            </a:r>
            <a:endParaRPr kumimoji="1" lang="ja-JP" altLang="en-US" sz="2000" dirty="0"/>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8193" name="Object 1"/>
          <p:cNvGraphicFramePr>
            <a:graphicFrameLocks noChangeAspect="1"/>
          </p:cNvGraphicFramePr>
          <p:nvPr/>
        </p:nvGraphicFramePr>
        <p:xfrm>
          <a:off x="2771800" y="2780928"/>
          <a:ext cx="1944216" cy="557323"/>
        </p:xfrm>
        <a:graphic>
          <a:graphicData uri="http://schemas.openxmlformats.org/presentationml/2006/ole">
            <p:oleObj spid="_x0000_s8539" name="数式" r:id="rId3" imgW="494870" imgH="215713" progId="Equation.3">
              <p:embed/>
            </p:oleObj>
          </a:graphicData>
        </a:graphic>
      </p:graphicFrame>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8195" name="Object 3"/>
          <p:cNvGraphicFramePr>
            <a:graphicFrameLocks noChangeAspect="1"/>
          </p:cNvGraphicFramePr>
          <p:nvPr/>
        </p:nvGraphicFramePr>
        <p:xfrm>
          <a:off x="2267744" y="5013176"/>
          <a:ext cx="3476386" cy="792088"/>
        </p:xfrm>
        <a:graphic>
          <a:graphicData uri="http://schemas.openxmlformats.org/presentationml/2006/ole">
            <p:oleObj spid="_x0000_s8540" name="数式" r:id="rId4" imgW="2044700" imgH="482600" progId="Equation.3">
              <p:embed/>
            </p:oleObj>
          </a:graphicData>
        </a:graphic>
      </p:graphicFrame>
      <p:sp>
        <p:nvSpPr>
          <p:cNvPr id="8" name="テキスト ボックス 7"/>
          <p:cNvSpPr txBox="1"/>
          <p:nvPr/>
        </p:nvSpPr>
        <p:spPr>
          <a:xfrm>
            <a:off x="6228184" y="2924944"/>
            <a:ext cx="576064" cy="369332"/>
          </a:xfrm>
          <a:prstGeom prst="rect">
            <a:avLst/>
          </a:prstGeom>
          <a:noFill/>
        </p:spPr>
        <p:txBody>
          <a:bodyPr wrap="square" rtlCol="0">
            <a:spAutoFit/>
          </a:bodyPr>
          <a:lstStyle/>
          <a:p>
            <a:r>
              <a:rPr lang="en-US" altLang="ja-JP" dirty="0" smtClean="0">
                <a:latin typeface="Century" pitchFamily="18" charset="0"/>
              </a:rPr>
              <a:t>(4)</a:t>
            </a:r>
            <a:endParaRPr kumimoji="1" lang="ja-JP" altLang="en-US" dirty="0">
              <a:latin typeface="Century" pitchFamily="18" charset="0"/>
            </a:endParaRPr>
          </a:p>
        </p:txBody>
      </p:sp>
      <p:sp>
        <p:nvSpPr>
          <p:cNvPr id="9" name="テキスト ボックス 8"/>
          <p:cNvSpPr txBox="1"/>
          <p:nvPr/>
        </p:nvSpPr>
        <p:spPr>
          <a:xfrm>
            <a:off x="6228184" y="5229200"/>
            <a:ext cx="576064" cy="369332"/>
          </a:xfrm>
          <a:prstGeom prst="rect">
            <a:avLst/>
          </a:prstGeom>
          <a:noFill/>
        </p:spPr>
        <p:txBody>
          <a:bodyPr wrap="square" rtlCol="0">
            <a:spAutoFit/>
          </a:bodyPr>
          <a:lstStyle/>
          <a:p>
            <a:r>
              <a:rPr lang="en-US" altLang="ja-JP" dirty="0" smtClean="0">
                <a:latin typeface="Century" pitchFamily="18" charset="0"/>
              </a:rPr>
              <a:t>(5)</a:t>
            </a:r>
            <a:endParaRPr kumimoji="1" lang="ja-JP" altLang="en-US" dirty="0">
              <a:latin typeface="Century" pitchFamily="18" charset="0"/>
            </a:endParaRPr>
          </a:p>
        </p:txBody>
      </p:sp>
      <p:graphicFrame>
        <p:nvGraphicFramePr>
          <p:cNvPr id="10" name="オブジェクト 9"/>
          <p:cNvGraphicFramePr>
            <a:graphicFrameLocks noChangeAspect="1"/>
          </p:cNvGraphicFramePr>
          <p:nvPr>
            <p:extLst>
              <p:ext uri="{D42A27DB-BD31-4B8C-83A1-F6EECF244321}">
                <p14:modId xmlns:p14="http://schemas.microsoft.com/office/powerpoint/2010/main" xmlns="" val="3399591973"/>
              </p:ext>
            </p:extLst>
          </p:nvPr>
        </p:nvGraphicFramePr>
        <p:xfrm>
          <a:off x="2820988" y="3349625"/>
          <a:ext cx="2643187" cy="290513"/>
        </p:xfrm>
        <a:graphic>
          <a:graphicData uri="http://schemas.openxmlformats.org/presentationml/2006/ole">
            <p:oleObj spid="_x0000_s8541" name="数式" r:id="rId5" imgW="1841500" imgH="203200" progId="Equation.3">
              <p:embed/>
            </p:oleObj>
          </a:graphicData>
        </a:graphic>
      </p:graphicFrame>
      <p:sp>
        <p:nvSpPr>
          <p:cNvPr id="4" name="テキスト ボックス 3"/>
          <p:cNvSpPr txBox="1"/>
          <p:nvPr/>
        </p:nvSpPr>
        <p:spPr>
          <a:xfrm>
            <a:off x="2051720" y="5949280"/>
            <a:ext cx="4968552" cy="369332"/>
          </a:xfrm>
          <a:prstGeom prst="rect">
            <a:avLst/>
          </a:prstGeom>
          <a:noFill/>
        </p:spPr>
        <p:txBody>
          <a:bodyPr wrap="square" rtlCol="0">
            <a:spAutoFit/>
          </a:bodyPr>
          <a:lstStyle/>
          <a:p>
            <a:r>
              <a:rPr kumimoji="1" lang="ja-JP" altLang="en-US" dirty="0" smtClean="0"/>
              <a:t>ロボットがゴールした時にはスタート位置に戻る．</a:t>
            </a:r>
            <a:endParaRPr kumimoji="1" lang="ja-JP" altLang="en-US" dirty="0"/>
          </a:p>
        </p:txBody>
      </p:sp>
      <p:sp>
        <p:nvSpPr>
          <p:cNvPr id="12" name="テキスト ボックス 11"/>
          <p:cNvSpPr txBox="1"/>
          <p:nvPr/>
        </p:nvSpPr>
        <p:spPr>
          <a:xfrm>
            <a:off x="2195736" y="6381328"/>
            <a:ext cx="4896544" cy="369332"/>
          </a:xfrm>
          <a:prstGeom prst="rect">
            <a:avLst/>
          </a:prstGeom>
          <a:noFill/>
        </p:spPr>
        <p:txBody>
          <a:bodyPr wrap="square" rtlCol="0">
            <a:spAutoFit/>
          </a:bodyPr>
          <a:lstStyle/>
          <a:p>
            <a:r>
              <a:rPr lang="ja-JP" altLang="en-US" dirty="0" smtClean="0"/>
              <a:t>学習に用いる状態はロボットの現在の位置</a:t>
            </a:r>
            <a:endParaRPr kumimoji="1" lang="ja-JP"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各タスクの重要度の設定</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smtClean="0"/>
              <a:t>タスク１：エネルギーの獲得</a:t>
            </a:r>
            <a:endParaRPr kumimoji="1" lang="en-US" altLang="ja-JP" dirty="0" smtClean="0"/>
          </a:p>
          <a:p>
            <a:endParaRPr lang="en-US" altLang="ja-JP" dirty="0" smtClean="0"/>
          </a:p>
          <a:p>
            <a:endParaRPr kumimoji="1" lang="en-US" altLang="ja-JP" dirty="0" smtClean="0"/>
          </a:p>
          <a:p>
            <a:endParaRPr lang="en-US" altLang="ja-JP" dirty="0" smtClean="0"/>
          </a:p>
          <a:p>
            <a:r>
              <a:rPr kumimoji="1" lang="ja-JP" altLang="en-US" dirty="0" smtClean="0"/>
              <a:t>タスク２：ゴール位置への到達</a:t>
            </a:r>
            <a:endParaRPr kumimoji="1" lang="en-US" altLang="ja-JP" dirty="0" smtClean="0"/>
          </a:p>
          <a:p>
            <a:endParaRPr lang="en-US" altLang="ja-JP" sz="500" dirty="0" smtClean="0"/>
          </a:p>
          <a:p>
            <a:pPr>
              <a:buNone/>
            </a:pPr>
            <a:r>
              <a:rPr kumimoji="1" lang="ja-JP" altLang="en-US" sz="2000" dirty="0" smtClean="0"/>
              <a:t>　</a:t>
            </a:r>
            <a:r>
              <a:rPr lang="ja-JP" altLang="en-US" sz="2000" dirty="0" smtClean="0"/>
              <a:t>ロ</a:t>
            </a:r>
            <a:r>
              <a:rPr lang="ja-JP" altLang="en-US" sz="2000" dirty="0"/>
              <a:t>ボット</a:t>
            </a:r>
            <a:r>
              <a:rPr kumimoji="1" lang="ja-JP" altLang="en-US" sz="2000" dirty="0" smtClean="0"/>
              <a:t>のゴール到達に応じて人間が</a:t>
            </a:r>
            <a:r>
              <a:rPr lang="ja-JP" altLang="en-US" sz="2000" dirty="0" smtClean="0"/>
              <a:t>インタラクションとして</a:t>
            </a:r>
            <a:endParaRPr lang="en-US" altLang="ja-JP" sz="2000" dirty="0" smtClean="0"/>
          </a:p>
          <a:p>
            <a:pPr>
              <a:buNone/>
            </a:pPr>
            <a:r>
              <a:rPr kumimoji="1" lang="ja-JP" altLang="en-US" sz="2000" dirty="0" smtClean="0"/>
              <a:t>　－</a:t>
            </a:r>
            <a:r>
              <a:rPr kumimoji="1" lang="en-US" altLang="ja-JP" sz="2000" dirty="0" smtClean="0"/>
              <a:t>1</a:t>
            </a:r>
            <a:r>
              <a:rPr lang="ja-JP" altLang="en-US" sz="2000" dirty="0" smtClean="0"/>
              <a:t>～</a:t>
            </a:r>
            <a:r>
              <a:rPr lang="en-US" altLang="ja-JP" sz="2000" dirty="0" smtClean="0"/>
              <a:t>1</a:t>
            </a:r>
            <a:r>
              <a:rPr lang="ja-JP" altLang="en-US" sz="2000" dirty="0" smtClean="0"/>
              <a:t>の範囲で数値</a:t>
            </a:r>
            <a:r>
              <a:rPr kumimoji="1" lang="ja-JP" altLang="en-US" sz="2000" dirty="0" smtClean="0"/>
              <a:t>を与える</a:t>
            </a:r>
            <a:endParaRPr kumimoji="1" lang="en-US" altLang="ja-JP" sz="2000" dirty="0" smtClean="0"/>
          </a:p>
          <a:p>
            <a:pPr>
              <a:lnSpc>
                <a:spcPts val="900"/>
              </a:lnSpc>
              <a:buNone/>
            </a:pPr>
            <a:endParaRPr kumimoji="1" lang="en-US" altLang="ja-JP" sz="2000" dirty="0" smtClean="0"/>
          </a:p>
          <a:p>
            <a:pPr>
              <a:lnSpc>
                <a:spcPts val="900"/>
              </a:lnSpc>
              <a:buNone/>
            </a:pPr>
            <a:r>
              <a:rPr kumimoji="1" lang="ja-JP" altLang="en-US" dirty="0" smtClean="0"/>
              <a:t>　　　</a:t>
            </a:r>
            <a:endParaRPr kumimoji="1" lang="ja-JP" altLang="en-US" dirty="0"/>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7" name="オブジェクト 6"/>
          <p:cNvGraphicFramePr>
            <a:graphicFrameLocks noChangeAspect="1"/>
          </p:cNvGraphicFramePr>
          <p:nvPr>
            <p:extLst>
              <p:ext uri="{D42A27DB-BD31-4B8C-83A1-F6EECF244321}">
                <p14:modId xmlns:p14="http://schemas.microsoft.com/office/powerpoint/2010/main" xmlns="" val="3947981580"/>
              </p:ext>
            </p:extLst>
          </p:nvPr>
        </p:nvGraphicFramePr>
        <p:xfrm>
          <a:off x="3578746" y="3321050"/>
          <a:ext cx="114300" cy="215900"/>
        </p:xfrm>
        <a:graphic>
          <a:graphicData uri="http://schemas.openxmlformats.org/presentationml/2006/ole">
            <p:oleObj spid="_x0000_s32170" name="数式" r:id="rId3" imgW="114151" imgH="215619" progId="Equation.3">
              <p:embed/>
            </p:oleObj>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xmlns="" val="3140793004"/>
              </p:ext>
            </p:extLst>
          </p:nvPr>
        </p:nvGraphicFramePr>
        <p:xfrm>
          <a:off x="1475656" y="2420888"/>
          <a:ext cx="2376264" cy="688450"/>
        </p:xfrm>
        <a:graphic>
          <a:graphicData uri="http://schemas.openxmlformats.org/presentationml/2006/ole">
            <p:oleObj spid="_x0000_s32171" name="数式" r:id="rId4" imgW="1358310" imgH="393529" progId="Equation.3">
              <p:embed/>
            </p:oleObj>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xmlns="" val="520068953"/>
              </p:ext>
            </p:extLst>
          </p:nvPr>
        </p:nvGraphicFramePr>
        <p:xfrm>
          <a:off x="1403648" y="3212976"/>
          <a:ext cx="2778662" cy="288032"/>
        </p:xfrm>
        <a:graphic>
          <a:graphicData uri="http://schemas.openxmlformats.org/presentationml/2006/ole">
            <p:oleObj spid="_x0000_s32172" name="数式" r:id="rId5" imgW="2082800" imgH="215900" progId="Equation.3">
              <p:embed/>
            </p:oleObj>
          </a:graphicData>
        </a:graphic>
      </p:graphicFrame>
      <p:sp>
        <p:nvSpPr>
          <p:cNvPr id="11" name="テキスト ボックス 10"/>
          <p:cNvSpPr txBox="1"/>
          <p:nvPr/>
        </p:nvSpPr>
        <p:spPr>
          <a:xfrm>
            <a:off x="4283968" y="2564904"/>
            <a:ext cx="576064" cy="369332"/>
          </a:xfrm>
          <a:prstGeom prst="rect">
            <a:avLst/>
          </a:prstGeom>
          <a:noFill/>
        </p:spPr>
        <p:txBody>
          <a:bodyPr wrap="square" rtlCol="0">
            <a:spAutoFit/>
          </a:bodyPr>
          <a:lstStyle/>
          <a:p>
            <a:r>
              <a:rPr lang="en-US" altLang="ja-JP" dirty="0" smtClean="0">
                <a:latin typeface="Century" pitchFamily="18" charset="0"/>
              </a:rPr>
              <a:t>(6)</a:t>
            </a:r>
            <a:endParaRPr kumimoji="1" lang="ja-JP" altLang="en-US" dirty="0">
              <a:latin typeface="Century" pitchFamily="18" charset="0"/>
            </a:endParaRPr>
          </a:p>
        </p:txBody>
      </p:sp>
      <p:graphicFrame>
        <p:nvGraphicFramePr>
          <p:cNvPr id="12" name="オブジェクト 11"/>
          <p:cNvGraphicFramePr>
            <a:graphicFrameLocks noChangeAspect="1"/>
          </p:cNvGraphicFramePr>
          <p:nvPr>
            <p:extLst>
              <p:ext uri="{D42A27DB-BD31-4B8C-83A1-F6EECF244321}">
                <p14:modId xmlns:p14="http://schemas.microsoft.com/office/powerpoint/2010/main" xmlns="" val="2333602042"/>
              </p:ext>
            </p:extLst>
          </p:nvPr>
        </p:nvGraphicFramePr>
        <p:xfrm>
          <a:off x="2871788" y="5437188"/>
          <a:ext cx="2465387" cy="688975"/>
        </p:xfrm>
        <a:graphic>
          <a:graphicData uri="http://schemas.openxmlformats.org/presentationml/2006/ole">
            <p:oleObj spid="_x0000_s32173" name="数式" r:id="rId6" imgW="1409088" imgH="393529" progId="Equation.3">
              <p:embed/>
            </p:oleObj>
          </a:graphicData>
        </a:graphic>
      </p:graphicFrame>
      <p:graphicFrame>
        <p:nvGraphicFramePr>
          <p:cNvPr id="13" name="オブジェクト 12"/>
          <p:cNvGraphicFramePr>
            <a:graphicFrameLocks noChangeAspect="1"/>
          </p:cNvGraphicFramePr>
          <p:nvPr>
            <p:extLst>
              <p:ext uri="{D42A27DB-BD31-4B8C-83A1-F6EECF244321}">
                <p14:modId xmlns:p14="http://schemas.microsoft.com/office/powerpoint/2010/main" xmlns="" val="766949912"/>
              </p:ext>
            </p:extLst>
          </p:nvPr>
        </p:nvGraphicFramePr>
        <p:xfrm>
          <a:off x="1682750" y="6221413"/>
          <a:ext cx="5553546" cy="306387"/>
        </p:xfrm>
        <a:graphic>
          <a:graphicData uri="http://schemas.openxmlformats.org/presentationml/2006/ole">
            <p:oleObj spid="_x0000_s32174" name="数式" r:id="rId7" imgW="3822700" imgH="228600" progId="Equation.3">
              <p:embed/>
            </p:oleObj>
          </a:graphicData>
        </a:graphic>
      </p:graphicFrame>
      <p:sp>
        <p:nvSpPr>
          <p:cNvPr id="14" name="テキスト ボックス 13"/>
          <p:cNvSpPr txBox="1"/>
          <p:nvPr/>
        </p:nvSpPr>
        <p:spPr>
          <a:xfrm>
            <a:off x="5724128" y="5581729"/>
            <a:ext cx="576064" cy="369332"/>
          </a:xfrm>
          <a:prstGeom prst="rect">
            <a:avLst/>
          </a:prstGeom>
          <a:noFill/>
        </p:spPr>
        <p:txBody>
          <a:bodyPr wrap="square" rtlCol="0">
            <a:spAutoFit/>
          </a:bodyPr>
          <a:lstStyle/>
          <a:p>
            <a:r>
              <a:rPr lang="en-US" altLang="ja-JP" dirty="0" smtClean="0">
                <a:latin typeface="Century" pitchFamily="18" charset="0"/>
              </a:rPr>
              <a:t>(7)</a:t>
            </a:r>
            <a:endParaRPr kumimoji="1" lang="ja-JP" altLang="en-US" dirty="0">
              <a:latin typeface="Century" pitchFamily="18" charset="0"/>
            </a:endParaRPr>
          </a:p>
        </p:txBody>
      </p:sp>
      <p:pic>
        <p:nvPicPr>
          <p:cNvPr id="32066" name="Picture 322"/>
          <p:cNvPicPr>
            <a:picLocks noChangeAspect="1" noChangeArrowheads="1"/>
          </p:cNvPicPr>
          <p:nvPr/>
        </p:nvPicPr>
        <p:blipFill>
          <a:blip r:embed="rId8" cstate="print"/>
          <a:srcRect/>
          <a:stretch>
            <a:fillRect/>
          </a:stretch>
        </p:blipFill>
        <p:spPr bwMode="auto">
          <a:xfrm>
            <a:off x="5796136" y="1916832"/>
            <a:ext cx="2895394" cy="20434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人間が与える　　の変化</a:t>
            </a:r>
            <a:endParaRPr kumimoji="1" lang="ja-JP" altLang="en-US" dirty="0"/>
          </a:p>
        </p:txBody>
      </p:sp>
      <mc:AlternateContent xmlns:mc="http://schemas.openxmlformats.org/markup-compatibility/2006">
        <mc:Choice xmlns:a14="http://schemas.microsoft.com/office/drawing/2010/main" xmlns="" Requires="a14">
          <p:sp>
            <p:nvSpPr>
              <p:cNvPr id="3" name="コンテンツ プレースホルダ 2"/>
              <p:cNvSpPr>
                <a:spLocks noGrp="1"/>
              </p:cNvSpPr>
              <p:nvPr>
                <p:ph idx="1"/>
              </p:nvPr>
            </p:nvSpPr>
            <p:spPr>
              <a:xfrm>
                <a:off x="457200" y="1412776"/>
                <a:ext cx="8229600" cy="4713387"/>
              </a:xfrm>
            </p:spPr>
            <p:txBody>
              <a:bodyPr>
                <a:normAutofit/>
              </a:bodyPr>
              <a:lstStyle/>
              <a:p>
                <a:pPr>
                  <a:lnSpc>
                    <a:spcPts val="900"/>
                  </a:lnSpc>
                  <a:buNone/>
                </a:pPr>
                <a:endParaRPr lang="en-US" altLang="ja-JP" sz="2000" dirty="0" smtClean="0"/>
              </a:p>
              <a:p>
                <a:pPr>
                  <a:lnSpc>
                    <a:spcPts val="900"/>
                  </a:lnSpc>
                  <a:buNone/>
                </a:pPr>
                <a:r>
                  <a:rPr lang="ja-JP" altLang="en-US" sz="2400" dirty="0" smtClean="0"/>
                  <a:t>ゴール到達タスクに対する重要度の変化させる</a:t>
                </a:r>
                <a:endParaRPr lang="en-US" altLang="ja-JP" sz="2400" dirty="0" smtClean="0"/>
              </a:p>
              <a:p>
                <a:pPr>
                  <a:lnSpc>
                    <a:spcPts val="900"/>
                  </a:lnSpc>
                  <a:buNone/>
                </a:pPr>
                <a:endParaRPr lang="en-US" altLang="ja-JP" sz="2400" dirty="0" smtClean="0"/>
              </a:p>
              <a:p>
                <a:pPr marL="0" indent="0">
                  <a:lnSpc>
                    <a:spcPts val="900"/>
                  </a:lnSpc>
                  <a:buNone/>
                </a:pPr>
                <a:endParaRPr lang="en-US" altLang="ja-JP" sz="2400" dirty="0" smtClean="0"/>
              </a:p>
              <a:p>
                <a:pPr marL="0" indent="0">
                  <a:lnSpc>
                    <a:spcPts val="900"/>
                  </a:lnSpc>
                  <a:buNone/>
                </a:pPr>
                <a:r>
                  <a:rPr lang="ja-JP" altLang="en-US" sz="2400" dirty="0" smtClean="0"/>
                  <a:t>ゴール到達タスクの重要性を高く</a:t>
                </a:r>
                <a:endParaRPr lang="en-US" altLang="ja-JP" sz="2400" dirty="0" smtClean="0"/>
              </a:p>
              <a:p>
                <a:pPr>
                  <a:lnSpc>
                    <a:spcPts val="900"/>
                  </a:lnSpc>
                  <a:buNone/>
                </a:pPr>
                <a:r>
                  <a:rPr lang="ja-JP" altLang="en-US" sz="2400" dirty="0" smtClean="0"/>
                  <a:t>　</a:t>
                </a:r>
                <a:endParaRPr lang="en-US" altLang="ja-JP" sz="2400" dirty="0" smtClean="0"/>
              </a:p>
              <a:p>
                <a:pPr>
                  <a:lnSpc>
                    <a:spcPts val="900"/>
                  </a:lnSpc>
                  <a:buNone/>
                </a:pPr>
                <a:r>
                  <a:rPr lang="ja-JP" altLang="en-US" sz="2400" dirty="0" smtClean="0"/>
                  <a:t>　行動回数</a:t>
                </a:r>
                <a:r>
                  <a:rPr lang="en-US" altLang="ja-JP" sz="2400" dirty="0" smtClean="0"/>
                  <a:t>1</a:t>
                </a:r>
                <a:r>
                  <a:rPr lang="ja-JP" altLang="en-US" sz="2400" dirty="0" smtClean="0"/>
                  <a:t>～</a:t>
                </a:r>
                <a:r>
                  <a:rPr lang="en-US" altLang="ja-JP" sz="2400" dirty="0" smtClean="0"/>
                  <a:t>10000</a:t>
                </a:r>
                <a:r>
                  <a:rPr lang="ja-JP" altLang="en-US" sz="2400" dirty="0" smtClean="0"/>
                  <a:t>回          ：ロボットがゴールした時，</a:t>
                </a:r>
                <a14:m>
                  <m:oMath xmlns:m="http://schemas.openxmlformats.org/officeDocument/2006/math">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𝑟</m:t>
                        </m:r>
                      </m:e>
                      <m:sub>
                        <m:r>
                          <a:rPr lang="en-US" altLang="ja-JP" sz="2400" b="0" i="1" smtClean="0">
                            <a:latin typeface="Cambria Math" panose="02040503050406030204" pitchFamily="18" charset="0"/>
                          </a:rPr>
                          <m:t>h</m:t>
                        </m:r>
                      </m:sub>
                    </m:sSub>
                    <m:r>
                      <a:rPr lang="en-US" altLang="ja-JP" sz="2400" b="0" i="1" smtClean="0">
                        <a:latin typeface="Cambria Math" panose="02040503050406030204" pitchFamily="18" charset="0"/>
                      </a:rPr>
                      <m:t>=1</m:t>
                    </m:r>
                  </m:oMath>
                </a14:m>
                <a:r>
                  <a:rPr lang="ja-JP" altLang="en-US" sz="2400" dirty="0" smtClean="0"/>
                  <a:t>　</a:t>
                </a:r>
                <a:endParaRPr lang="en-US" altLang="ja-JP" sz="2400" dirty="0" smtClean="0"/>
              </a:p>
              <a:p>
                <a:pPr>
                  <a:lnSpc>
                    <a:spcPts val="900"/>
                  </a:lnSpc>
                  <a:buNone/>
                </a:pPr>
                <a:endParaRPr lang="en-US" altLang="ja-JP" sz="2400" dirty="0" smtClean="0"/>
              </a:p>
              <a:p>
                <a:pPr>
                  <a:lnSpc>
                    <a:spcPts val="900"/>
                  </a:lnSpc>
                  <a:buNone/>
                </a:pPr>
                <a:endParaRPr lang="en-US" altLang="ja-JP" sz="2400" dirty="0" smtClean="0"/>
              </a:p>
              <a:p>
                <a:pPr>
                  <a:lnSpc>
                    <a:spcPts val="900"/>
                  </a:lnSpc>
                  <a:buNone/>
                </a:pPr>
                <a:r>
                  <a:rPr lang="ja-JP" altLang="en-US" sz="2400" dirty="0" smtClean="0"/>
                  <a:t>重要性を低く</a:t>
                </a:r>
                <a:endParaRPr lang="en-US" altLang="ja-JP" sz="2400" dirty="0" smtClean="0"/>
              </a:p>
              <a:p>
                <a:pPr>
                  <a:lnSpc>
                    <a:spcPts val="900"/>
                  </a:lnSpc>
                  <a:buNone/>
                </a:pPr>
                <a:r>
                  <a:rPr lang="ja-JP" altLang="en-US" sz="2400" dirty="0" smtClean="0"/>
                  <a:t>　　</a:t>
                </a:r>
                <a:endParaRPr lang="en-US" altLang="ja-JP" sz="2400" dirty="0" smtClean="0"/>
              </a:p>
              <a:p>
                <a:pPr>
                  <a:lnSpc>
                    <a:spcPts val="900"/>
                  </a:lnSpc>
                  <a:buNone/>
                </a:pPr>
                <a:r>
                  <a:rPr lang="ja-JP" altLang="en-US" sz="2400" dirty="0" smtClean="0"/>
                  <a:t>　行動回数</a:t>
                </a:r>
                <a:r>
                  <a:rPr lang="en-US" altLang="ja-JP" sz="2400" dirty="0" smtClean="0"/>
                  <a:t>10001</a:t>
                </a:r>
                <a:r>
                  <a:rPr lang="ja-JP" altLang="en-US" sz="2400" dirty="0" smtClean="0"/>
                  <a:t>～</a:t>
                </a:r>
                <a:r>
                  <a:rPr lang="en-US" altLang="ja-JP" sz="2400" dirty="0" smtClean="0"/>
                  <a:t>20000</a:t>
                </a:r>
                <a:r>
                  <a:rPr lang="ja-JP" altLang="en-US" sz="2400" dirty="0" smtClean="0"/>
                  <a:t>回：ロボットがゴールした時，</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𝑟</m:t>
                        </m:r>
                      </m:e>
                      <m:sub>
                        <m:r>
                          <a:rPr lang="en-US" altLang="ja-JP" sz="2400" i="1">
                            <a:latin typeface="Cambria Math" panose="02040503050406030204" pitchFamily="18" charset="0"/>
                          </a:rPr>
                          <m:t>h</m:t>
                        </m:r>
                      </m:sub>
                    </m:sSub>
                    <m:r>
                      <a:rPr lang="en-US" altLang="ja-JP" sz="2400" i="1">
                        <a:latin typeface="Cambria Math" panose="02040503050406030204" pitchFamily="18" charset="0"/>
                      </a:rPr>
                      <m:t>=</m:t>
                    </m:r>
                    <m:r>
                      <a:rPr lang="en-US" altLang="ja-JP" sz="2400" b="0" i="1" smtClean="0">
                        <a:latin typeface="Cambria Math" panose="02040503050406030204" pitchFamily="18" charset="0"/>
                      </a:rPr>
                      <m:t>0.3</m:t>
                    </m:r>
                  </m:oMath>
                </a14:m>
                <a:endParaRPr lang="en-US" altLang="ja-JP" sz="2400" dirty="0" smtClean="0"/>
              </a:p>
              <a:p>
                <a:pPr>
                  <a:lnSpc>
                    <a:spcPts val="900"/>
                  </a:lnSpc>
                  <a:buNone/>
                </a:pPr>
                <a:endParaRPr lang="en-US" altLang="ja-JP" sz="2400" dirty="0" smtClean="0"/>
              </a:p>
              <a:p>
                <a:pPr>
                  <a:lnSpc>
                    <a:spcPts val="900"/>
                  </a:lnSpc>
                  <a:buNone/>
                </a:pPr>
                <a:endParaRPr lang="en-US" altLang="ja-JP" sz="2400" dirty="0" smtClean="0"/>
              </a:p>
              <a:p>
                <a:pPr>
                  <a:lnSpc>
                    <a:spcPts val="900"/>
                  </a:lnSpc>
                  <a:buNone/>
                </a:pPr>
                <a:r>
                  <a:rPr lang="ja-JP" altLang="en-US" sz="2400" dirty="0" smtClean="0"/>
                  <a:t>他のタスクを優先</a:t>
                </a:r>
                <a:endParaRPr lang="en-US" altLang="ja-JP" sz="2400" dirty="0" smtClean="0"/>
              </a:p>
              <a:p>
                <a:pPr>
                  <a:lnSpc>
                    <a:spcPts val="900"/>
                  </a:lnSpc>
                  <a:buNone/>
                </a:pPr>
                <a:r>
                  <a:rPr lang="ja-JP" altLang="en-US" sz="2400" dirty="0" smtClean="0"/>
                  <a:t>　</a:t>
                </a:r>
                <a:endParaRPr lang="en-US" altLang="ja-JP" sz="2400" dirty="0" smtClean="0"/>
              </a:p>
              <a:p>
                <a:pPr>
                  <a:lnSpc>
                    <a:spcPts val="900"/>
                  </a:lnSpc>
                  <a:buNone/>
                </a:pPr>
                <a:r>
                  <a:rPr lang="ja-JP" altLang="en-US" sz="2400" dirty="0" smtClean="0"/>
                  <a:t>　行動回数</a:t>
                </a:r>
                <a:r>
                  <a:rPr lang="en-US" altLang="ja-JP" sz="2400" dirty="0" smtClean="0"/>
                  <a:t>20001</a:t>
                </a:r>
                <a:r>
                  <a:rPr lang="ja-JP" altLang="en-US" sz="2400" dirty="0" smtClean="0"/>
                  <a:t>～</a:t>
                </a:r>
                <a:r>
                  <a:rPr lang="en-US" altLang="ja-JP" sz="2400" dirty="0" smtClean="0"/>
                  <a:t>30000</a:t>
                </a:r>
                <a:r>
                  <a:rPr lang="ja-JP" altLang="en-US" sz="2400" dirty="0" smtClean="0"/>
                  <a:t>回：ロボットがゴールした時，</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𝑟</m:t>
                        </m:r>
                      </m:e>
                      <m:sub>
                        <m:r>
                          <a:rPr lang="en-US" altLang="ja-JP" sz="2400" i="1">
                            <a:latin typeface="Cambria Math" panose="02040503050406030204" pitchFamily="18" charset="0"/>
                          </a:rPr>
                          <m:t>h</m:t>
                        </m:r>
                      </m:sub>
                    </m:sSub>
                    <m:r>
                      <a:rPr lang="en-US" altLang="ja-JP" sz="2400" i="1">
                        <a:latin typeface="Cambria Math" panose="02040503050406030204" pitchFamily="18" charset="0"/>
                      </a:rPr>
                      <m:t>=</m:t>
                    </m:r>
                    <m:r>
                      <a:rPr lang="en-US" altLang="ja-JP" sz="2400" b="0" i="1" smtClean="0">
                        <a:latin typeface="Cambria Math" panose="02040503050406030204" pitchFamily="18" charset="0"/>
                      </a:rPr>
                      <m:t>−1</m:t>
                    </m:r>
                  </m:oMath>
                </a14:m>
                <a:endParaRPr lang="en-US" altLang="ja-JP" sz="2400" dirty="0" smtClean="0"/>
              </a:p>
              <a:p>
                <a:pPr>
                  <a:lnSpc>
                    <a:spcPts val="900"/>
                  </a:lnSpc>
                  <a:buNone/>
                </a:pPr>
                <a:endParaRPr kumimoji="1" lang="en-US" altLang="ja-JP" sz="2000" dirty="0" smtClean="0"/>
              </a:p>
              <a:p>
                <a:pPr>
                  <a:lnSpc>
                    <a:spcPts val="900"/>
                  </a:lnSpc>
                  <a:buNone/>
                </a:pPr>
                <a:endParaRPr lang="en-US" altLang="ja-JP" sz="2000" dirty="0" smtClean="0"/>
              </a:p>
              <a:p>
                <a:pPr>
                  <a:lnSpc>
                    <a:spcPts val="900"/>
                  </a:lnSpc>
                  <a:buNone/>
                </a:pPr>
                <a:endParaRPr kumimoji="1" lang="ja-JP" altLang="en-US" sz="2000" dirty="0"/>
              </a:p>
            </p:txBody>
          </p:sp>
        </mc:Choice>
        <mc:Fallback>
          <p:sp>
            <p:nvSpPr>
              <p:cNvPr id="3" name="コンテンツ プレースホルダ 2"/>
              <p:cNvSpPr>
                <a:spLocks noGrp="1" noRot="1" noChangeAspect="1" noMove="1" noResize="1" noEditPoints="1" noAdjustHandles="1" noChangeArrowheads="1" noChangeShapeType="1" noTextEdit="1"/>
              </p:cNvSpPr>
              <p:nvPr>
                <p:ph idx="1"/>
              </p:nvPr>
            </p:nvSpPr>
            <p:spPr>
              <a:xfrm>
                <a:off x="457200" y="1412776"/>
                <a:ext cx="8229600" cy="4713387"/>
              </a:xfrm>
              <a:blipFill rotWithShape="0">
                <a:blip r:embed="rId3" cstate="print"/>
                <a:stretch>
                  <a:fillRect l="-1111" t="-1940"/>
                </a:stretch>
              </a:blipFill>
            </p:spPr>
            <p:txBody>
              <a:bodyPr/>
              <a:lstStyle/>
              <a:p>
                <a:r>
                  <a:rPr lang="ja-JP" altLang="en-US">
                    <a:noFill/>
                  </a:rPr>
                  <a:t> </a:t>
                </a:r>
              </a:p>
            </p:txBody>
          </p:sp>
        </mc:Fallback>
      </mc:AlternateContent>
      <p:graphicFrame>
        <p:nvGraphicFramePr>
          <p:cNvPr id="4" name="オブジェクト 3"/>
          <p:cNvGraphicFramePr>
            <a:graphicFrameLocks noChangeAspect="1"/>
          </p:cNvGraphicFramePr>
          <p:nvPr/>
        </p:nvGraphicFramePr>
        <p:xfrm>
          <a:off x="5076056" y="309486"/>
          <a:ext cx="576064" cy="942650"/>
        </p:xfrm>
        <a:graphic>
          <a:graphicData uri="http://schemas.openxmlformats.org/presentationml/2006/ole">
            <p:oleObj spid="_x0000_s81944" name="数式" r:id="rId4" imgW="139700" imgH="228600" progId="Equation.3">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強化学習：行動学習手法</a:t>
            </a:r>
            <a:endParaRPr kumimoji="1" lang="ja-JP" altLang="en-US" dirty="0"/>
          </a:p>
        </p:txBody>
      </p:sp>
      <p:sp>
        <p:nvSpPr>
          <p:cNvPr id="3" name="コンテンツ プレースホルダー 2"/>
          <p:cNvSpPr>
            <a:spLocks noGrp="1"/>
          </p:cNvSpPr>
          <p:nvPr>
            <p:ph idx="1"/>
          </p:nvPr>
        </p:nvSpPr>
        <p:spPr>
          <a:xfrm>
            <a:off x="457200" y="1600201"/>
            <a:ext cx="8229600" cy="604664"/>
          </a:xfrm>
        </p:spPr>
        <p:txBody>
          <a:bodyPr/>
          <a:lstStyle/>
          <a:p>
            <a:r>
              <a:rPr lang="ja-JP" altLang="en-US" dirty="0" smtClean="0"/>
              <a:t>各タスクの学習には</a:t>
            </a:r>
            <a:r>
              <a:rPr lang="ja-JP" altLang="en-US" dirty="0"/>
              <a:t>，</a:t>
            </a:r>
            <a:r>
              <a:rPr kumimoji="1" lang="en-US" altLang="ja-JP" dirty="0" smtClean="0"/>
              <a:t>Q</a:t>
            </a:r>
            <a:r>
              <a:rPr kumimoji="1" lang="ja-JP" altLang="en-US" dirty="0" smtClean="0"/>
              <a:t>学習を適用する</a:t>
            </a:r>
            <a:endParaRPr kumimoji="1" lang="ja-JP" altLang="en-US" dirty="0"/>
          </a:p>
        </p:txBody>
      </p:sp>
      <mc:AlternateContent xmlns:mc="http://schemas.openxmlformats.org/markup-compatibility/2006">
        <mc:Choice xmlns:a14="http://schemas.microsoft.com/office/drawing/2010/main" xmlns="" Requires="a14">
          <p:sp>
            <p:nvSpPr>
              <p:cNvPr id="11" name="テキスト ボックス 10"/>
              <p:cNvSpPr txBox="1"/>
              <p:nvPr/>
            </p:nvSpPr>
            <p:spPr>
              <a:xfrm>
                <a:off x="971600" y="2924944"/>
                <a:ext cx="6840760" cy="43210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𝑄</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𝑡</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𝑎</m:t>
                              </m:r>
                            </m:e>
                            <m:sub>
                              <m:r>
                                <a:rPr kumimoji="1" lang="en-US" altLang="ja-JP" b="0" i="1" smtClean="0">
                                  <a:latin typeface="Cambria Math" panose="02040503050406030204" pitchFamily="18" charset="0"/>
                                </a:rPr>
                                <m:t>𝑡</m:t>
                              </m:r>
                            </m:sub>
                          </m:sSub>
                        </m:e>
                      </m:d>
                      <m:r>
                        <a:rPr kumimoji="1" lang="en-US" altLang="ja-JP" b="0"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𝑄</m:t>
                      </m:r>
                      <m:d>
                        <m:dPr>
                          <m:ctrlPr>
                            <a:rPr kumimoji="1" lang="en-US" altLang="ja-JP" b="0" i="1" smtClean="0">
                              <a:latin typeface="Cambria Math" panose="02040503050406030204" pitchFamily="18" charset="0"/>
                              <a:ea typeface="Cambria Math" panose="02040503050406030204" pitchFamily="18" charset="0"/>
                            </a:rPr>
                          </m:ctrlPr>
                        </m:dPr>
                        <m:e>
                          <m:sSub>
                            <m:sSubPr>
                              <m:ctrlPr>
                                <a:rPr kumimoji="1" lang="en-US" altLang="ja-JP" b="0" i="1" smtClean="0">
                                  <a:latin typeface="Cambria Math" panose="02040503050406030204" pitchFamily="18" charset="0"/>
                                  <a:ea typeface="Cambria Math" panose="02040503050406030204" pitchFamily="18" charset="0"/>
                                </a:rPr>
                              </m:ctrlPr>
                            </m:sSubPr>
                            <m:e>
                              <m:r>
                                <a:rPr kumimoji="1" lang="en-US" altLang="ja-JP" b="0" i="1" smtClean="0">
                                  <a:latin typeface="Cambria Math" panose="02040503050406030204" pitchFamily="18" charset="0"/>
                                  <a:ea typeface="Cambria Math" panose="02040503050406030204" pitchFamily="18" charset="0"/>
                                </a:rPr>
                                <m:t>𝑠</m:t>
                              </m:r>
                            </m:e>
                            <m:sub>
                              <m:r>
                                <a:rPr kumimoji="1" lang="en-US" altLang="ja-JP" b="0" i="1" smtClean="0">
                                  <a:latin typeface="Cambria Math" panose="02040503050406030204" pitchFamily="18" charset="0"/>
                                  <a:ea typeface="Cambria Math" panose="02040503050406030204" pitchFamily="18" charset="0"/>
                                </a:rPr>
                                <m:t>𝑡</m:t>
                              </m:r>
                            </m:sub>
                          </m:sSub>
                          <m:r>
                            <a:rPr kumimoji="1" lang="en-US" altLang="ja-JP" b="0" i="1" smtClean="0">
                              <a:latin typeface="Cambria Math" panose="02040503050406030204" pitchFamily="18" charset="0"/>
                              <a:ea typeface="Cambria Math" panose="02040503050406030204" pitchFamily="18" charset="0"/>
                            </a:rPr>
                            <m:t>,</m:t>
                          </m:r>
                          <m:sSub>
                            <m:sSubPr>
                              <m:ctrlPr>
                                <a:rPr kumimoji="1" lang="en-US" altLang="ja-JP" b="0" i="1" smtClean="0">
                                  <a:latin typeface="Cambria Math" panose="02040503050406030204" pitchFamily="18" charset="0"/>
                                  <a:ea typeface="Cambria Math" panose="02040503050406030204" pitchFamily="18" charset="0"/>
                                </a:rPr>
                              </m:ctrlPr>
                            </m:sSubPr>
                            <m:e>
                              <m:r>
                                <a:rPr kumimoji="1" lang="en-US" altLang="ja-JP" b="0" i="1" smtClean="0">
                                  <a:latin typeface="Cambria Math" panose="02040503050406030204" pitchFamily="18" charset="0"/>
                                  <a:ea typeface="Cambria Math" panose="02040503050406030204" pitchFamily="18" charset="0"/>
                                </a:rPr>
                                <m:t>𝑎</m:t>
                              </m:r>
                            </m:e>
                            <m:sub>
                              <m:r>
                                <a:rPr kumimoji="1" lang="en-US" altLang="ja-JP" b="0" i="1" smtClean="0">
                                  <a:latin typeface="Cambria Math" panose="02040503050406030204" pitchFamily="18" charset="0"/>
                                  <a:ea typeface="Cambria Math" panose="02040503050406030204" pitchFamily="18" charset="0"/>
                                </a:rPr>
                                <m:t>𝑡</m:t>
                              </m:r>
                            </m:sub>
                          </m:sSub>
                        </m:e>
                      </m:d>
                      <m:r>
                        <a:rPr kumimoji="1" lang="en-US" altLang="ja-JP" b="0" i="1" smtClean="0">
                          <a:latin typeface="Cambria Math" panose="02040503050406030204" pitchFamily="18" charset="0"/>
                          <a:ea typeface="Cambria Math" panose="02040503050406030204" pitchFamily="18" charset="0"/>
                        </a:rPr>
                        <m:t>+</m:t>
                      </m:r>
                      <m:r>
                        <a:rPr kumimoji="1" lang="ja-JP" altLang="en-US" b="0" i="1" smtClean="0">
                          <a:latin typeface="Cambria Math" panose="02040503050406030204" pitchFamily="18" charset="0"/>
                          <a:ea typeface="Cambria Math" panose="02040503050406030204" pitchFamily="18" charset="0"/>
                        </a:rPr>
                        <m:t>𝛼</m:t>
                      </m:r>
                      <m:d>
                        <m:dPr>
                          <m:begChr m:val="["/>
                          <m:endChr m:val="]"/>
                          <m:ctrlPr>
                            <a:rPr kumimoji="1" lang="en-US" altLang="ja-JP" b="0" i="1" smtClean="0">
                              <a:latin typeface="Cambria Math" panose="02040503050406030204" pitchFamily="18" charset="0"/>
                              <a:ea typeface="Cambria Math" panose="02040503050406030204" pitchFamily="18" charset="0"/>
                            </a:rPr>
                          </m:ctrlPr>
                        </m:dPr>
                        <m:e>
                          <m:sSub>
                            <m:sSubPr>
                              <m:ctrlPr>
                                <a:rPr kumimoji="1" lang="en-US" altLang="ja-JP" b="0" i="1" smtClean="0">
                                  <a:latin typeface="Cambria Math" panose="02040503050406030204" pitchFamily="18" charset="0"/>
                                  <a:ea typeface="Cambria Math" panose="02040503050406030204" pitchFamily="18" charset="0"/>
                                </a:rPr>
                              </m:ctrlPr>
                            </m:sSubPr>
                            <m:e>
                              <m:r>
                                <a:rPr kumimoji="1" lang="en-US" altLang="ja-JP" b="0" i="1" smtClean="0">
                                  <a:latin typeface="Cambria Math" panose="02040503050406030204" pitchFamily="18" charset="0"/>
                                  <a:ea typeface="Cambria Math" panose="02040503050406030204" pitchFamily="18" charset="0"/>
                                </a:rPr>
                                <m:t>𝑟</m:t>
                              </m:r>
                            </m:e>
                            <m:sub>
                              <m:r>
                                <a:rPr kumimoji="1" lang="en-US" altLang="ja-JP" b="0" i="1" smtClean="0">
                                  <a:latin typeface="Cambria Math" panose="02040503050406030204" pitchFamily="18" charset="0"/>
                                  <a:ea typeface="Cambria Math" panose="02040503050406030204" pitchFamily="18" charset="0"/>
                                </a:rPr>
                                <m:t>𝑡</m:t>
                              </m:r>
                              <m:r>
                                <a:rPr kumimoji="1" lang="en-US" altLang="ja-JP" b="0" i="1" smtClean="0">
                                  <a:latin typeface="Cambria Math" panose="02040503050406030204" pitchFamily="18" charset="0"/>
                                  <a:ea typeface="Cambria Math" panose="02040503050406030204" pitchFamily="18" charset="0"/>
                                </a:rPr>
                                <m:t>+1</m:t>
                              </m:r>
                            </m:sub>
                          </m:sSub>
                          <m:r>
                            <a:rPr kumimoji="1" lang="en-US" altLang="ja-JP" b="0" i="1" smtClean="0">
                              <a:latin typeface="Cambria Math" panose="02040503050406030204" pitchFamily="18" charset="0"/>
                              <a:ea typeface="Cambria Math" panose="02040503050406030204" pitchFamily="18" charset="0"/>
                            </a:rPr>
                            <m:t>−</m:t>
                          </m:r>
                          <m:r>
                            <a:rPr kumimoji="1" lang="ja-JP" altLang="en-US" b="0" i="1" smtClean="0">
                              <a:latin typeface="Cambria Math" panose="02040503050406030204" pitchFamily="18" charset="0"/>
                              <a:ea typeface="Cambria Math" panose="02040503050406030204" pitchFamily="18" charset="0"/>
                            </a:rPr>
                            <m:t>𝛾</m:t>
                          </m:r>
                          <m:func>
                            <m:funcPr>
                              <m:ctrlPr>
                                <a:rPr kumimoji="1" lang="en-US" altLang="ja-JP" b="0" i="1" smtClean="0">
                                  <a:latin typeface="Cambria Math" panose="02040503050406030204" pitchFamily="18" charset="0"/>
                                  <a:ea typeface="Cambria Math" panose="02040503050406030204" pitchFamily="18" charset="0"/>
                                </a:rPr>
                              </m:ctrlPr>
                            </m:funcPr>
                            <m:fName>
                              <m:limLow>
                                <m:limLowPr>
                                  <m:ctrlPr>
                                    <a:rPr kumimoji="1" lang="en-US" altLang="ja-JP" b="0" i="1" smtClean="0">
                                      <a:latin typeface="Cambria Math" panose="02040503050406030204" pitchFamily="18" charset="0"/>
                                      <a:ea typeface="Cambria Math" panose="02040503050406030204" pitchFamily="18" charset="0"/>
                                    </a:rPr>
                                  </m:ctrlPr>
                                </m:limLowPr>
                                <m:e>
                                  <m:r>
                                    <m:rPr>
                                      <m:sty m:val="p"/>
                                    </m:rPr>
                                    <a:rPr kumimoji="1" lang="en-US" altLang="ja-JP" b="0" i="0" smtClean="0">
                                      <a:latin typeface="Cambria Math" panose="02040503050406030204" pitchFamily="18" charset="0"/>
                                      <a:ea typeface="Cambria Math" panose="02040503050406030204" pitchFamily="18" charset="0"/>
                                    </a:rPr>
                                    <m:t>max</m:t>
                                  </m:r>
                                </m:e>
                                <m:lim>
                                  <m:r>
                                    <a:rPr kumimoji="1" lang="en-US" altLang="ja-JP" b="0" i="1" smtClean="0">
                                      <a:latin typeface="Cambria Math" panose="02040503050406030204" pitchFamily="18" charset="0"/>
                                      <a:ea typeface="Cambria Math" panose="02040503050406030204" pitchFamily="18" charset="0"/>
                                    </a:rPr>
                                    <m:t>𝑎</m:t>
                                  </m:r>
                                </m:lim>
                              </m:limLow>
                            </m:fName>
                            <m:e>
                              <m:r>
                                <a:rPr kumimoji="1" lang="en-US" altLang="ja-JP" b="0" i="1" smtClean="0">
                                  <a:latin typeface="Cambria Math" panose="02040503050406030204" pitchFamily="18" charset="0"/>
                                  <a:ea typeface="Cambria Math" panose="02040503050406030204" pitchFamily="18" charset="0"/>
                                </a:rPr>
                                <m:t>𝑄</m:t>
                              </m:r>
                              <m:d>
                                <m:dPr>
                                  <m:ctrlPr>
                                    <a:rPr kumimoji="1" lang="en-US" altLang="ja-JP" b="0" i="1" smtClean="0">
                                      <a:latin typeface="Cambria Math" panose="02040503050406030204" pitchFamily="18" charset="0"/>
                                      <a:ea typeface="Cambria Math" panose="02040503050406030204" pitchFamily="18" charset="0"/>
                                    </a:rPr>
                                  </m:ctrlPr>
                                </m:dPr>
                                <m:e>
                                  <m:sSub>
                                    <m:sSubPr>
                                      <m:ctrlPr>
                                        <a:rPr kumimoji="1" lang="en-US" altLang="ja-JP" b="0" i="1" smtClean="0">
                                          <a:latin typeface="Cambria Math" panose="02040503050406030204" pitchFamily="18" charset="0"/>
                                          <a:ea typeface="Cambria Math" panose="02040503050406030204" pitchFamily="18" charset="0"/>
                                        </a:rPr>
                                      </m:ctrlPr>
                                    </m:sSubPr>
                                    <m:e>
                                      <m:r>
                                        <a:rPr kumimoji="1" lang="en-US" altLang="ja-JP" b="0" i="1" smtClean="0">
                                          <a:latin typeface="Cambria Math" panose="02040503050406030204" pitchFamily="18" charset="0"/>
                                          <a:ea typeface="Cambria Math" panose="02040503050406030204" pitchFamily="18" charset="0"/>
                                        </a:rPr>
                                        <m:t>𝑠</m:t>
                                      </m:r>
                                    </m:e>
                                    <m:sub>
                                      <m:r>
                                        <a:rPr kumimoji="1" lang="en-US" altLang="ja-JP" b="0" i="1" smtClean="0">
                                          <a:latin typeface="Cambria Math" panose="02040503050406030204" pitchFamily="18" charset="0"/>
                                          <a:ea typeface="Cambria Math" panose="02040503050406030204" pitchFamily="18" charset="0"/>
                                        </a:rPr>
                                        <m:t>𝑡</m:t>
                                      </m:r>
                                      <m:r>
                                        <a:rPr kumimoji="1" lang="en-US" altLang="ja-JP" b="0" i="1" smtClean="0">
                                          <a:latin typeface="Cambria Math" panose="02040503050406030204" pitchFamily="18" charset="0"/>
                                          <a:ea typeface="Cambria Math" panose="02040503050406030204" pitchFamily="18" charset="0"/>
                                        </a:rPr>
                                        <m:t>+1</m:t>
                                      </m:r>
                                    </m:sub>
                                  </m:sSub>
                                  <m:r>
                                    <a:rPr kumimoji="1" lang="en-US" altLang="ja-JP" b="0"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𝑎</m:t>
                                  </m:r>
                                  <m:r>
                                    <a:rPr kumimoji="1" lang="en-US" altLang="ja-JP" b="0" i="1" smtClean="0">
                                      <a:latin typeface="Cambria Math" panose="02040503050406030204" pitchFamily="18" charset="0"/>
                                      <a:ea typeface="Cambria Math" panose="02040503050406030204" pitchFamily="18" charset="0"/>
                                    </a:rPr>
                                    <m:t> </m:t>
                                  </m:r>
                                </m:e>
                              </m:d>
                            </m:e>
                          </m:func>
                          <m:r>
                            <a:rPr kumimoji="1" lang="en-US" altLang="ja-JP" b="0"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𝑄</m:t>
                          </m:r>
                          <m:r>
                            <a:rPr kumimoji="1" lang="en-US" altLang="ja-JP" b="0" i="1" smtClean="0">
                              <a:latin typeface="Cambria Math" panose="02040503050406030204" pitchFamily="18" charset="0"/>
                              <a:ea typeface="Cambria Math" panose="02040503050406030204" pitchFamily="18" charset="0"/>
                            </a:rPr>
                            <m:t>(</m:t>
                          </m:r>
                          <m:sSub>
                            <m:sSubPr>
                              <m:ctrlPr>
                                <a:rPr kumimoji="1" lang="en-US" altLang="ja-JP" b="0" i="1" smtClean="0">
                                  <a:latin typeface="Cambria Math" panose="02040503050406030204" pitchFamily="18" charset="0"/>
                                  <a:ea typeface="Cambria Math" panose="02040503050406030204" pitchFamily="18" charset="0"/>
                                </a:rPr>
                              </m:ctrlPr>
                            </m:sSubPr>
                            <m:e>
                              <m:r>
                                <a:rPr kumimoji="1" lang="en-US" altLang="ja-JP" b="0" i="1" smtClean="0">
                                  <a:latin typeface="Cambria Math" panose="02040503050406030204" pitchFamily="18" charset="0"/>
                                  <a:ea typeface="Cambria Math" panose="02040503050406030204" pitchFamily="18" charset="0"/>
                                </a:rPr>
                                <m:t>𝑠</m:t>
                              </m:r>
                            </m:e>
                            <m:sub>
                              <m:r>
                                <a:rPr kumimoji="1" lang="en-US" altLang="ja-JP" b="0" i="1" smtClean="0">
                                  <a:latin typeface="Cambria Math" panose="02040503050406030204" pitchFamily="18" charset="0"/>
                                  <a:ea typeface="Cambria Math" panose="02040503050406030204" pitchFamily="18" charset="0"/>
                                </a:rPr>
                                <m:t>𝑡</m:t>
                              </m:r>
                            </m:sub>
                          </m:sSub>
                          <m:r>
                            <a:rPr kumimoji="1" lang="en-US" altLang="ja-JP" b="0" i="1" smtClean="0">
                              <a:latin typeface="Cambria Math" panose="02040503050406030204" pitchFamily="18" charset="0"/>
                              <a:ea typeface="Cambria Math" panose="02040503050406030204" pitchFamily="18" charset="0"/>
                            </a:rPr>
                            <m:t>,</m:t>
                          </m:r>
                          <m:sSub>
                            <m:sSubPr>
                              <m:ctrlPr>
                                <a:rPr kumimoji="1" lang="en-US" altLang="ja-JP" b="0" i="1" smtClean="0">
                                  <a:latin typeface="Cambria Math" panose="02040503050406030204" pitchFamily="18" charset="0"/>
                                  <a:ea typeface="Cambria Math" panose="02040503050406030204" pitchFamily="18" charset="0"/>
                                </a:rPr>
                              </m:ctrlPr>
                            </m:sSubPr>
                            <m:e>
                              <m:r>
                                <a:rPr kumimoji="1" lang="en-US" altLang="ja-JP" b="0" i="1" smtClean="0">
                                  <a:latin typeface="Cambria Math" panose="02040503050406030204" pitchFamily="18" charset="0"/>
                                  <a:ea typeface="Cambria Math" panose="02040503050406030204" pitchFamily="18" charset="0"/>
                                </a:rPr>
                                <m:t>𝑎</m:t>
                              </m:r>
                            </m:e>
                            <m:sub>
                              <m:r>
                                <a:rPr kumimoji="1" lang="en-US" altLang="ja-JP" b="0" i="1" smtClean="0">
                                  <a:latin typeface="Cambria Math" panose="02040503050406030204" pitchFamily="18" charset="0"/>
                                  <a:ea typeface="Cambria Math" panose="02040503050406030204" pitchFamily="18" charset="0"/>
                                </a:rPr>
                                <m:t>𝑡</m:t>
                              </m:r>
                            </m:sub>
                          </m:sSub>
                          <m:r>
                            <a:rPr kumimoji="1" lang="en-US" altLang="ja-JP" b="0" i="1" smtClean="0">
                              <a:latin typeface="Cambria Math" panose="02040503050406030204" pitchFamily="18" charset="0"/>
                              <a:ea typeface="Cambria Math" panose="02040503050406030204" pitchFamily="18" charset="0"/>
                            </a:rPr>
                            <m:t>)</m:t>
                          </m:r>
                        </m:e>
                      </m:d>
                    </m:oMath>
                  </m:oMathPara>
                </a14:m>
                <a:endParaRPr kumimoji="1" lang="ja-JP" altLang="en-US" dirty="0"/>
              </a:p>
            </p:txBody>
          </p:sp>
        </mc:Choice>
        <mc:Fallback>
          <p:sp>
            <p:nvSpPr>
              <p:cNvPr id="11" name="テキスト ボックス 10"/>
              <p:cNvSpPr txBox="1">
                <a:spLocks noRot="1" noChangeAspect="1" noMove="1" noResize="1" noEditPoints="1" noAdjustHandles="1" noChangeArrowheads="1" noChangeShapeType="1" noTextEdit="1"/>
              </p:cNvSpPr>
              <p:nvPr/>
            </p:nvSpPr>
            <p:spPr>
              <a:xfrm>
                <a:off x="971600" y="2924944"/>
                <a:ext cx="6840760" cy="432106"/>
              </a:xfrm>
              <a:prstGeom prst="rect">
                <a:avLst/>
              </a:prstGeom>
              <a:blipFill rotWithShape="0">
                <a:blip r:embed="rId2" cstate="print"/>
                <a:stretch>
                  <a:fillRect b="-8451"/>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xmlns="" Requires="a14">
          <p:sp>
            <p:nvSpPr>
              <p:cNvPr id="12" name="テキスト ボックス 11"/>
              <p:cNvSpPr txBox="1"/>
              <p:nvPr/>
            </p:nvSpPr>
            <p:spPr>
              <a:xfrm>
                <a:off x="1583842" y="3645024"/>
                <a:ext cx="5976316" cy="276999"/>
              </a:xfrm>
              <a:prstGeom prst="rect">
                <a:avLst/>
              </a:prstGeom>
              <a:noFill/>
            </p:spPr>
            <p:txBody>
              <a:bodyPr wrap="none" lIns="0" tIns="0" rIns="0" bIns="0" rtlCol="0">
                <a:spAutoFit/>
              </a:bodyPr>
              <a:lstStyle/>
              <a:p>
                <a14:m>
                  <m:oMath xmlns:m="http://schemas.openxmlformats.org/officeDocument/2006/math">
                    <m:r>
                      <a:rPr kumimoji="1" lang="en-US" altLang="ja-JP" b="0" i="1" smtClean="0">
                        <a:latin typeface="Cambria Math" panose="02040503050406030204" pitchFamily="18" charset="0"/>
                      </a:rPr>
                      <m:t>𝑄</m:t>
                    </m:r>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𝑡</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𝑎</m:t>
                        </m:r>
                      </m:e>
                      <m:sub>
                        <m:r>
                          <a:rPr kumimoji="1" lang="en-US" altLang="ja-JP" b="0" i="1" smtClean="0">
                            <a:latin typeface="Cambria Math" panose="02040503050406030204" pitchFamily="18" charset="0"/>
                          </a:rPr>
                          <m:t>𝑡</m:t>
                        </m:r>
                      </m:sub>
                    </m:sSub>
                    <m:r>
                      <a:rPr kumimoji="1" lang="en-US" altLang="ja-JP" b="0" i="1" smtClean="0">
                        <a:latin typeface="Cambria Math" panose="02040503050406030204" pitchFamily="18" charset="0"/>
                      </a:rPr>
                      <m:t>)</m:t>
                    </m:r>
                  </m:oMath>
                </a14:m>
                <a:r>
                  <a:rPr kumimoji="1" lang="en-US" altLang="ja-JP" dirty="0" smtClean="0"/>
                  <a:t> : </a:t>
                </a:r>
                <a:r>
                  <a:rPr kumimoji="1" lang="ja-JP" altLang="en-US" dirty="0" smtClean="0"/>
                  <a:t>ある状態</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𝑡</m:t>
                        </m:r>
                      </m:sub>
                    </m:sSub>
                    <m:r>
                      <a:rPr kumimoji="1" lang="ja-JP" altLang="en-US" b="0" i="1" smtClean="0">
                        <a:latin typeface="Cambria Math" panose="02040503050406030204" pitchFamily="18" charset="0"/>
                      </a:rPr>
                      <m:t>に</m:t>
                    </m:r>
                    <m:r>
                      <a:rPr lang="ja-JP" altLang="en-US" i="1">
                        <a:latin typeface="Cambria Math" panose="02040503050406030204" pitchFamily="18" charset="0"/>
                      </a:rPr>
                      <m:t>おいて</m:t>
                    </m:r>
                    <m:r>
                      <a:rPr lang="ja-JP" altLang="en-US" i="1" smtClean="0">
                        <a:latin typeface="Cambria Math" panose="02040503050406030204" pitchFamily="18" charset="0"/>
                      </a:rPr>
                      <m:t>行動</m:t>
                    </m:r>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𝑎</m:t>
                        </m:r>
                      </m:e>
                      <m:sub>
                        <m:r>
                          <a:rPr lang="en-US" altLang="ja-JP" b="0" i="1" smtClean="0">
                            <a:latin typeface="Cambria Math" panose="02040503050406030204" pitchFamily="18" charset="0"/>
                          </a:rPr>
                          <m:t>𝑡</m:t>
                        </m:r>
                      </m:sub>
                    </m:sSub>
                    <m:r>
                      <a:rPr lang="ja-JP" altLang="en-US" b="0" i="1" smtClean="0">
                        <a:latin typeface="Cambria Math" panose="02040503050406030204" pitchFamily="18" charset="0"/>
                      </a:rPr>
                      <m:t>を</m:t>
                    </m:r>
                    <m:r>
                      <a:rPr lang="ja-JP" altLang="en-US" i="1">
                        <a:latin typeface="Cambria Math" panose="02040503050406030204" pitchFamily="18" charset="0"/>
                      </a:rPr>
                      <m:t>取った</m:t>
                    </m:r>
                    <m:r>
                      <a:rPr lang="ja-JP" altLang="en-US" i="1" smtClean="0">
                        <a:latin typeface="Cambria Math" panose="02040503050406030204" pitchFamily="18" charset="0"/>
                      </a:rPr>
                      <m:t>ときの</m:t>
                    </m:r>
                    <m:r>
                      <a:rPr lang="ja-JP" altLang="en-US" i="1">
                        <a:latin typeface="Cambria Math" panose="02040503050406030204" pitchFamily="18" charset="0"/>
                      </a:rPr>
                      <m:t>行動価値</m:t>
                    </m:r>
                  </m:oMath>
                </a14:m>
                <a:endParaRPr kumimoji="1" lang="ja-JP" altLang="en-US" dirty="0"/>
              </a:p>
            </p:txBody>
          </p:sp>
        </mc:Choice>
        <mc:Fallback>
          <p:sp>
            <p:nvSpPr>
              <p:cNvPr id="12" name="テキスト ボックス 11"/>
              <p:cNvSpPr txBox="1">
                <a:spLocks noRot="1" noChangeAspect="1" noMove="1" noResize="1" noEditPoints="1" noAdjustHandles="1" noChangeArrowheads="1" noChangeShapeType="1" noTextEdit="1"/>
              </p:cNvSpPr>
              <p:nvPr/>
            </p:nvSpPr>
            <p:spPr>
              <a:xfrm>
                <a:off x="1583842" y="3645024"/>
                <a:ext cx="5976316" cy="276999"/>
              </a:xfrm>
              <a:prstGeom prst="rect">
                <a:avLst/>
              </a:prstGeom>
              <a:blipFill rotWithShape="0">
                <a:blip r:embed="rId3" cstate="print"/>
                <a:stretch>
                  <a:fillRect l="-1735" t="-35556" r="-1224" b="-53333"/>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xmlns="" Requires="a14">
          <p:sp>
            <p:nvSpPr>
              <p:cNvPr id="13" name="テキスト ボックス 12"/>
              <p:cNvSpPr txBox="1"/>
              <p:nvPr/>
            </p:nvSpPr>
            <p:spPr>
              <a:xfrm>
                <a:off x="2257392" y="4071497"/>
                <a:ext cx="2534220" cy="276999"/>
              </a:xfrm>
              <a:prstGeom prst="rect">
                <a:avLst/>
              </a:prstGeom>
              <a:noFill/>
            </p:spPr>
            <p:txBody>
              <a:bodyPr wrap="none" lIns="0" tIns="0" rIns="0" bIns="0" rtlCol="0">
                <a:spAutoFit/>
              </a:bodyPr>
              <a:lstStyle/>
              <a:p>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𝑟</m:t>
                        </m:r>
                      </m:e>
                      <m:sub>
                        <m:r>
                          <a:rPr kumimoji="1" lang="en-US" altLang="ja-JP" b="0" i="1" smtClean="0">
                            <a:latin typeface="Cambria Math" panose="02040503050406030204" pitchFamily="18" charset="0"/>
                          </a:rPr>
                          <m:t>𝑡</m:t>
                        </m:r>
                        <m:r>
                          <a:rPr kumimoji="1" lang="en-US" altLang="ja-JP" b="0" i="1" smtClean="0">
                            <a:latin typeface="Cambria Math" panose="02040503050406030204" pitchFamily="18" charset="0"/>
                          </a:rPr>
                          <m:t>+1</m:t>
                        </m:r>
                      </m:sub>
                    </m:sSub>
                  </m:oMath>
                </a14:m>
                <a:r>
                  <a:rPr kumimoji="1" lang="en-US" altLang="ja-JP" dirty="0" smtClean="0"/>
                  <a:t> : </a:t>
                </a:r>
                <a:r>
                  <a:rPr kumimoji="1" lang="ja-JP" altLang="en-US" dirty="0" smtClean="0"/>
                  <a:t>新たに獲得した報酬</a:t>
                </a:r>
                <a:endParaRPr kumimoji="1" lang="ja-JP" altLang="en-US" dirty="0"/>
              </a:p>
            </p:txBody>
          </p:sp>
        </mc:Choice>
        <mc:Fallback>
          <p:sp>
            <p:nvSpPr>
              <p:cNvPr id="13" name="テキスト ボックス 12"/>
              <p:cNvSpPr txBox="1">
                <a:spLocks noRot="1" noChangeAspect="1" noMove="1" noResize="1" noEditPoints="1" noAdjustHandles="1" noChangeArrowheads="1" noChangeShapeType="1" noTextEdit="1"/>
              </p:cNvSpPr>
              <p:nvPr/>
            </p:nvSpPr>
            <p:spPr>
              <a:xfrm>
                <a:off x="2257392" y="4071497"/>
                <a:ext cx="2534220" cy="276999"/>
              </a:xfrm>
              <a:prstGeom prst="rect">
                <a:avLst/>
              </a:prstGeom>
              <a:blipFill rotWithShape="0">
                <a:blip r:embed="rId4" cstate="print"/>
                <a:stretch>
                  <a:fillRect l="-2404" t="-35556" r="-5529" b="-53333"/>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xmlns="" Requires="a14">
          <p:sp>
            <p:nvSpPr>
              <p:cNvPr id="14" name="テキスト ボックス 13"/>
              <p:cNvSpPr txBox="1"/>
              <p:nvPr/>
            </p:nvSpPr>
            <p:spPr>
              <a:xfrm>
                <a:off x="2257392" y="4497970"/>
                <a:ext cx="2357568" cy="276999"/>
              </a:xfrm>
              <a:prstGeom prst="rect">
                <a:avLst/>
              </a:prstGeom>
              <a:noFill/>
            </p:spPr>
            <p:txBody>
              <a:bodyPr wrap="none" lIns="0" tIns="0" rIns="0" bIns="0" rtlCol="0">
                <a:spAutoFit/>
              </a:bodyPr>
              <a:lstStyle/>
              <a:p>
                <a14:m>
                  <m:oMath xmlns:m="http://schemas.openxmlformats.org/officeDocument/2006/math">
                    <m:r>
                      <a:rPr kumimoji="1" lang="ja-JP" altLang="en-US" i="1" smtClean="0">
                        <a:latin typeface="Cambria Math" panose="02040503050406030204" pitchFamily="18" charset="0"/>
                      </a:rPr>
                      <m:t>𝛼</m:t>
                    </m:r>
                    <m:r>
                      <a:rPr kumimoji="1" lang="en-US" altLang="ja-JP" b="0" i="1" smtClean="0">
                        <a:latin typeface="Cambria Math" panose="02040503050406030204" pitchFamily="18" charset="0"/>
                      </a:rPr>
                      <m:t>  </m:t>
                    </m:r>
                  </m:oMath>
                </a14:m>
                <a:r>
                  <a:rPr kumimoji="1" lang="en-US" altLang="ja-JP" dirty="0" smtClean="0"/>
                  <a:t>:  </a:t>
                </a:r>
                <a:r>
                  <a:rPr kumimoji="1" lang="ja-JP" altLang="en-US" dirty="0" smtClean="0"/>
                  <a:t>学習率 </a:t>
                </a:r>
                <a14:m>
                  <m:oMath xmlns:m="http://schemas.openxmlformats.org/officeDocument/2006/math">
                    <m:r>
                      <a:rPr kumimoji="1" lang="en-US" altLang="ja-JP" b="0" i="1" smtClean="0">
                        <a:latin typeface="Cambria Math" panose="02040503050406030204" pitchFamily="18" charset="0"/>
                      </a:rPr>
                      <m:t>(0</m:t>
                    </m:r>
                    <m:r>
                      <a:rPr lang="en-US" altLang="ja-JP" i="1">
                        <a:latin typeface="Cambria Math" panose="02040503050406030204" pitchFamily="18" charset="0"/>
                        <a:ea typeface="Cambria Math" panose="02040503050406030204" pitchFamily="18" charset="0"/>
                      </a:rPr>
                      <m:t>&lt;</m:t>
                    </m:r>
                    <m:r>
                      <a:rPr kumimoji="1" lang="ja-JP" altLang="en-US" b="0" i="1" smtClean="0">
                        <a:latin typeface="Cambria Math" panose="02040503050406030204" pitchFamily="18" charset="0"/>
                        <a:ea typeface="Cambria Math" panose="02040503050406030204" pitchFamily="18" charset="0"/>
                      </a:rPr>
                      <m:t>𝛼</m:t>
                    </m:r>
                    <m:r>
                      <a:rPr lang="en-US" altLang="ja-JP"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rPr>
                      <m:t>1)</m:t>
                    </m:r>
                  </m:oMath>
                </a14:m>
                <a:endParaRPr kumimoji="1" lang="ja-JP" altLang="en-US" dirty="0"/>
              </a:p>
            </p:txBody>
          </p:sp>
        </mc:Choice>
        <mc:Fallback>
          <p:sp>
            <p:nvSpPr>
              <p:cNvPr id="14" name="テキスト ボックス 13"/>
              <p:cNvSpPr txBox="1">
                <a:spLocks noRot="1" noChangeAspect="1" noMove="1" noResize="1" noEditPoints="1" noAdjustHandles="1" noChangeArrowheads="1" noChangeShapeType="1" noTextEdit="1"/>
              </p:cNvSpPr>
              <p:nvPr/>
            </p:nvSpPr>
            <p:spPr>
              <a:xfrm>
                <a:off x="2257392" y="4497970"/>
                <a:ext cx="2357568" cy="276999"/>
              </a:xfrm>
              <a:prstGeom prst="rect">
                <a:avLst/>
              </a:prstGeom>
              <a:blipFill rotWithShape="0">
                <a:blip r:embed="rId5" cstate="print"/>
                <a:stretch>
                  <a:fillRect l="-2584" t="-35556" r="-3618" b="-53333"/>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xmlns="" Requires="a14">
          <p:sp>
            <p:nvSpPr>
              <p:cNvPr id="15" name="テキスト ボックス 14"/>
              <p:cNvSpPr txBox="1"/>
              <p:nvPr/>
            </p:nvSpPr>
            <p:spPr>
              <a:xfrm>
                <a:off x="2257392" y="4920332"/>
                <a:ext cx="2323970" cy="276999"/>
              </a:xfrm>
              <a:prstGeom prst="rect">
                <a:avLst/>
              </a:prstGeom>
              <a:noFill/>
            </p:spPr>
            <p:txBody>
              <a:bodyPr wrap="none" lIns="0" tIns="0" rIns="0" bIns="0" rtlCol="0">
                <a:spAutoFit/>
              </a:bodyPr>
              <a:lstStyle/>
              <a:p>
                <a14:m>
                  <m:oMath xmlns:m="http://schemas.openxmlformats.org/officeDocument/2006/math">
                    <m:r>
                      <a:rPr kumimoji="1" lang="ja-JP" altLang="en-US" i="1" smtClean="0">
                        <a:latin typeface="Cambria Math" panose="02040503050406030204" pitchFamily="18" charset="0"/>
                      </a:rPr>
                      <m:t>𝛾</m:t>
                    </m:r>
                    <m:r>
                      <a:rPr kumimoji="1" lang="en-US" altLang="ja-JP" b="0" i="1" smtClean="0">
                        <a:latin typeface="Cambria Math" panose="02040503050406030204" pitchFamily="18" charset="0"/>
                      </a:rPr>
                      <m:t>  </m:t>
                    </m:r>
                  </m:oMath>
                </a14:m>
                <a:r>
                  <a:rPr kumimoji="1" lang="en-US" altLang="ja-JP" dirty="0" smtClean="0"/>
                  <a:t>:  </a:t>
                </a:r>
                <a:r>
                  <a:rPr lang="ja-JP" altLang="en-US" dirty="0"/>
                  <a:t>割引</a:t>
                </a:r>
                <a:r>
                  <a:rPr kumimoji="1" lang="ja-JP" altLang="en-US" dirty="0" smtClean="0"/>
                  <a:t>率 </a:t>
                </a:r>
                <a14:m>
                  <m:oMath xmlns:m="http://schemas.openxmlformats.org/officeDocument/2006/math">
                    <m:r>
                      <a:rPr kumimoji="1" lang="en-US" altLang="ja-JP" b="0" i="1" smtClean="0">
                        <a:latin typeface="Cambria Math" panose="02040503050406030204" pitchFamily="18" charset="0"/>
                      </a:rPr>
                      <m:t>(0</m:t>
                    </m:r>
                    <m:r>
                      <a:rPr lang="en-US" altLang="ja-JP" i="1">
                        <a:latin typeface="Cambria Math" panose="02040503050406030204" pitchFamily="18" charset="0"/>
                        <a:ea typeface="Cambria Math" panose="02040503050406030204" pitchFamily="18" charset="0"/>
                      </a:rPr>
                      <m:t>&lt;</m:t>
                    </m:r>
                    <m:r>
                      <a:rPr lang="ja-JP" altLang="en-US" i="1" smtClean="0">
                        <a:latin typeface="Cambria Math" panose="02040503050406030204" pitchFamily="18" charset="0"/>
                        <a:ea typeface="Cambria Math" panose="02040503050406030204" pitchFamily="18" charset="0"/>
                      </a:rPr>
                      <m:t>𝛾</m:t>
                    </m:r>
                    <m:r>
                      <a:rPr kumimoji="1" lang="en-US" altLang="ja-JP" b="0"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rPr>
                      <m:t>1)</m:t>
                    </m:r>
                  </m:oMath>
                </a14:m>
                <a:endParaRPr kumimoji="1" lang="ja-JP" altLang="en-US" dirty="0"/>
              </a:p>
            </p:txBody>
          </p:sp>
        </mc:Choice>
        <mc:Fallback>
          <p:sp>
            <p:nvSpPr>
              <p:cNvPr id="15" name="テキスト ボックス 14"/>
              <p:cNvSpPr txBox="1">
                <a:spLocks noRot="1" noChangeAspect="1" noMove="1" noResize="1" noEditPoints="1" noAdjustHandles="1" noChangeArrowheads="1" noChangeShapeType="1" noTextEdit="1"/>
              </p:cNvSpPr>
              <p:nvPr/>
            </p:nvSpPr>
            <p:spPr>
              <a:xfrm>
                <a:off x="2257392" y="4920332"/>
                <a:ext cx="2323970" cy="276999"/>
              </a:xfrm>
              <a:prstGeom prst="rect">
                <a:avLst/>
              </a:prstGeom>
              <a:blipFill rotWithShape="0">
                <a:blip r:embed="rId6" cstate="print"/>
                <a:stretch>
                  <a:fillRect l="-3403" t="-34783" r="-3403" b="-52174"/>
                </a:stretch>
              </a:blipFill>
            </p:spPr>
            <p:txBody>
              <a:bodyPr/>
              <a:lstStyle/>
              <a:p>
                <a:r>
                  <a:rPr lang="ja-JP" altLang="en-US">
                    <a:noFill/>
                  </a:rPr>
                  <a:t> </a:t>
                </a:r>
              </a:p>
            </p:txBody>
          </p:sp>
        </mc:Fallback>
      </mc:AlternateContent>
    </p:spTree>
    <p:extLst>
      <p:ext uri="{BB962C8B-B14F-4D97-AF65-F5344CB8AC3E}">
        <p14:creationId xmlns:p14="http://schemas.microsoft.com/office/powerpoint/2010/main" xmlns="" val="34526519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実験</a:t>
            </a:r>
            <a:r>
              <a:rPr lang="ja-JP" altLang="en-US" dirty="0"/>
              <a:t>パラメータ</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xmlns="" val="2895593035"/>
              </p:ext>
            </p:extLst>
          </p:nvPr>
        </p:nvGraphicFramePr>
        <p:xfrm>
          <a:off x="1547664" y="1556792"/>
          <a:ext cx="5716553" cy="4145280"/>
        </p:xfrm>
        <a:graphic>
          <a:graphicData uri="http://schemas.openxmlformats.org/drawingml/2006/table">
            <a:tbl>
              <a:tblPr>
                <a:tableStyleId>{5940675A-B579-460E-94D1-54222C63F5DA}</a:tableStyleId>
              </a:tblPr>
              <a:tblGrid>
                <a:gridCol w="3196273"/>
                <a:gridCol w="2520280"/>
              </a:tblGrid>
              <a:tr h="0">
                <a:tc>
                  <a:txBody>
                    <a:bodyPr/>
                    <a:lstStyle/>
                    <a:p>
                      <a:pPr algn="l">
                        <a:spcAft>
                          <a:spcPts val="0"/>
                        </a:spcAft>
                      </a:pPr>
                      <a:r>
                        <a:rPr lang="ja-JP" sz="1600" kern="100" dirty="0"/>
                        <a:t>行動回数</a:t>
                      </a:r>
                      <a:endParaRPr lang="ja-JP" sz="1600" kern="100" dirty="0">
                        <a:latin typeface="Century"/>
                        <a:ea typeface="ＭＳ 明朝"/>
                        <a:cs typeface="Times New Roman"/>
                      </a:endParaRPr>
                    </a:p>
                  </a:txBody>
                  <a:tcPr marL="68580" marR="68580" marT="0" marB="0"/>
                </a:tc>
                <a:tc>
                  <a:txBody>
                    <a:bodyPr/>
                    <a:lstStyle/>
                    <a:p>
                      <a:pPr algn="r">
                        <a:spcAft>
                          <a:spcPts val="0"/>
                        </a:spcAft>
                      </a:pPr>
                      <a:r>
                        <a:rPr lang="en-US" sz="1600" kern="100" dirty="0"/>
                        <a:t>30000</a:t>
                      </a:r>
                      <a:r>
                        <a:rPr lang="ja-JP" sz="1600" kern="100" dirty="0"/>
                        <a:t>回</a:t>
                      </a:r>
                      <a:endParaRPr lang="ja-JP" sz="1600" kern="100" dirty="0">
                        <a:latin typeface="Century"/>
                        <a:ea typeface="ＭＳ 明朝"/>
                        <a:cs typeface="Times New Roman"/>
                      </a:endParaRPr>
                    </a:p>
                  </a:txBody>
                  <a:tcPr marL="68580" marR="68580" marT="0" marB="0"/>
                </a:tc>
              </a:tr>
              <a:tr h="0">
                <a:tc>
                  <a:txBody>
                    <a:bodyPr/>
                    <a:lstStyle/>
                    <a:p>
                      <a:pPr algn="l">
                        <a:spcAft>
                          <a:spcPts val="0"/>
                        </a:spcAft>
                      </a:pPr>
                      <a:r>
                        <a:rPr lang="ja-JP" sz="1600" kern="100" dirty="0"/>
                        <a:t>初期行動価値</a:t>
                      </a:r>
                      <a:endParaRPr lang="ja-JP" sz="1600" kern="100" dirty="0">
                        <a:latin typeface="Century"/>
                        <a:ea typeface="ＭＳ 明朝"/>
                        <a:cs typeface="Times New Roman"/>
                      </a:endParaRPr>
                    </a:p>
                  </a:txBody>
                  <a:tcPr marL="68580" marR="68580" marT="0" marB="0"/>
                </a:tc>
                <a:tc>
                  <a:txBody>
                    <a:bodyPr/>
                    <a:lstStyle/>
                    <a:p>
                      <a:pPr algn="r">
                        <a:spcAft>
                          <a:spcPts val="0"/>
                        </a:spcAft>
                      </a:pPr>
                      <a:r>
                        <a:rPr lang="en-US" sz="1600" kern="100"/>
                        <a:t>0.0</a:t>
                      </a:r>
                      <a:endParaRPr lang="ja-JP" sz="1600" kern="100">
                        <a:latin typeface="Century"/>
                        <a:ea typeface="ＭＳ 明朝"/>
                        <a:cs typeface="Times New Roman"/>
                      </a:endParaRPr>
                    </a:p>
                  </a:txBody>
                  <a:tcPr marL="68580" marR="68580" marT="0" marB="0"/>
                </a:tc>
              </a:tr>
              <a:tr h="0">
                <a:tc>
                  <a:txBody>
                    <a:bodyPr/>
                    <a:lstStyle/>
                    <a:p>
                      <a:pPr algn="l">
                        <a:spcAft>
                          <a:spcPts val="0"/>
                        </a:spcAft>
                      </a:pPr>
                      <a:r>
                        <a:rPr lang="ja-JP" altLang="en-US" sz="1600" kern="100" dirty="0" smtClean="0"/>
                        <a:t>学習率</a:t>
                      </a:r>
                      <a:r>
                        <a:rPr lang="el-GR" altLang="ja-JP" sz="1600" kern="100" dirty="0" smtClean="0"/>
                        <a:t>α</a:t>
                      </a:r>
                      <a:endParaRPr lang="ja-JP" sz="1600" kern="100" dirty="0">
                        <a:latin typeface="Century"/>
                        <a:ea typeface="ＭＳ 明朝"/>
                        <a:cs typeface="Times New Roman"/>
                      </a:endParaRPr>
                    </a:p>
                  </a:txBody>
                  <a:tcPr marL="68580" marR="68580" marT="0" marB="0"/>
                </a:tc>
                <a:tc>
                  <a:txBody>
                    <a:bodyPr/>
                    <a:lstStyle/>
                    <a:p>
                      <a:pPr algn="r">
                        <a:spcAft>
                          <a:spcPts val="0"/>
                        </a:spcAft>
                      </a:pPr>
                      <a:r>
                        <a:rPr lang="en-US" sz="1600" kern="100" dirty="0"/>
                        <a:t>0.1</a:t>
                      </a:r>
                      <a:endParaRPr lang="ja-JP" sz="1600" kern="100" dirty="0">
                        <a:latin typeface="Century"/>
                        <a:ea typeface="ＭＳ 明朝"/>
                        <a:cs typeface="Times New Roman"/>
                      </a:endParaRPr>
                    </a:p>
                  </a:txBody>
                  <a:tcPr marL="68580" marR="68580" marT="0" marB="0"/>
                </a:tc>
              </a:tr>
              <a:tr h="0">
                <a:tc>
                  <a:txBody>
                    <a:bodyPr/>
                    <a:lstStyle/>
                    <a:p>
                      <a:pPr algn="l">
                        <a:spcAft>
                          <a:spcPts val="0"/>
                        </a:spcAft>
                      </a:pPr>
                      <a:r>
                        <a:rPr lang="ja-JP" sz="1600" kern="100" dirty="0"/>
                        <a:t>割引率γ</a:t>
                      </a:r>
                      <a:endParaRPr lang="ja-JP" sz="1600" kern="100" dirty="0">
                        <a:latin typeface="Century"/>
                        <a:ea typeface="ＭＳ 明朝"/>
                        <a:cs typeface="Times New Roman"/>
                      </a:endParaRPr>
                    </a:p>
                  </a:txBody>
                  <a:tcPr marL="68580" marR="68580" marT="0" marB="0"/>
                </a:tc>
                <a:tc>
                  <a:txBody>
                    <a:bodyPr/>
                    <a:lstStyle/>
                    <a:p>
                      <a:pPr algn="r">
                        <a:spcAft>
                          <a:spcPts val="0"/>
                        </a:spcAft>
                      </a:pPr>
                      <a:r>
                        <a:rPr lang="en-US" sz="1600" kern="100"/>
                        <a:t>0.9</a:t>
                      </a:r>
                      <a:endParaRPr lang="ja-JP" sz="1600" kern="100">
                        <a:latin typeface="Century"/>
                        <a:ea typeface="ＭＳ 明朝"/>
                        <a:cs typeface="Times New Roman"/>
                      </a:endParaRPr>
                    </a:p>
                  </a:txBody>
                  <a:tcPr marL="68580" marR="68580" marT="0" marB="0"/>
                </a:tc>
              </a:tr>
              <a:tr h="0">
                <a:tc>
                  <a:txBody>
                    <a:bodyPr/>
                    <a:lstStyle/>
                    <a:p>
                      <a:pPr algn="l">
                        <a:spcAft>
                          <a:spcPts val="0"/>
                        </a:spcAft>
                      </a:pPr>
                      <a:r>
                        <a:rPr lang="ja-JP" sz="1600" kern="100"/>
                        <a:t>ランダム行動の確率</a:t>
                      </a:r>
                      <a:endParaRPr lang="ja-JP" sz="1600" kern="100">
                        <a:latin typeface="Century"/>
                        <a:ea typeface="ＭＳ 明朝"/>
                        <a:cs typeface="Times New Roman"/>
                      </a:endParaRPr>
                    </a:p>
                  </a:txBody>
                  <a:tcPr marL="68580" marR="68580" marT="0" marB="0"/>
                </a:tc>
                <a:tc>
                  <a:txBody>
                    <a:bodyPr/>
                    <a:lstStyle/>
                    <a:p>
                      <a:pPr algn="r">
                        <a:spcAft>
                          <a:spcPts val="0"/>
                        </a:spcAft>
                      </a:pPr>
                      <a:r>
                        <a:rPr lang="en-US" sz="1600" kern="100" dirty="0"/>
                        <a:t>0.05</a:t>
                      </a:r>
                      <a:endParaRPr lang="ja-JP" sz="1600" kern="100" dirty="0">
                        <a:latin typeface="Century"/>
                        <a:ea typeface="ＭＳ 明朝"/>
                        <a:cs typeface="Times New Roman"/>
                      </a:endParaRPr>
                    </a:p>
                  </a:txBody>
                  <a:tcPr marL="68580" marR="68580" marT="0" marB="0"/>
                </a:tc>
              </a:tr>
              <a:tr h="0">
                <a:tc>
                  <a:txBody>
                    <a:bodyPr/>
                    <a:lstStyle/>
                    <a:p>
                      <a:pPr algn="l">
                        <a:spcAft>
                          <a:spcPts val="0"/>
                        </a:spcAft>
                      </a:pPr>
                      <a:r>
                        <a:rPr lang="ja-JP" sz="1600" kern="100" dirty="0" smtClean="0"/>
                        <a:t>初期</a:t>
                      </a:r>
                      <a:r>
                        <a:rPr lang="ja-JP" sz="1600" kern="100" dirty="0"/>
                        <a:t>エネルギー残量</a:t>
                      </a:r>
                      <a:endParaRPr lang="ja-JP" sz="1600" kern="100" dirty="0">
                        <a:latin typeface="Century"/>
                        <a:ea typeface="ＭＳ 明朝"/>
                        <a:cs typeface="Times New Roman"/>
                      </a:endParaRPr>
                    </a:p>
                  </a:txBody>
                  <a:tcPr marL="68580" marR="68580" marT="0" marB="0"/>
                </a:tc>
                <a:tc>
                  <a:txBody>
                    <a:bodyPr/>
                    <a:lstStyle/>
                    <a:p>
                      <a:pPr algn="r">
                        <a:spcAft>
                          <a:spcPts val="0"/>
                        </a:spcAft>
                      </a:pPr>
                      <a:r>
                        <a:rPr lang="en-US" sz="1600" kern="100" dirty="0"/>
                        <a:t>100</a:t>
                      </a:r>
                      <a:endParaRPr lang="ja-JP" sz="1600" kern="100" dirty="0">
                        <a:latin typeface="Century"/>
                        <a:ea typeface="ＭＳ 明朝"/>
                        <a:cs typeface="Times New Roman"/>
                      </a:endParaRPr>
                    </a:p>
                  </a:txBody>
                  <a:tcPr marL="68580" marR="68580" marT="0" marB="0"/>
                </a:tc>
              </a:tr>
              <a:tr h="0">
                <a:tc>
                  <a:txBody>
                    <a:bodyPr/>
                    <a:lstStyle/>
                    <a:p>
                      <a:pPr algn="l">
                        <a:spcAft>
                          <a:spcPts val="0"/>
                        </a:spcAft>
                      </a:pPr>
                      <a:r>
                        <a:rPr lang="ja-JP" sz="1600" kern="100"/>
                        <a:t>最大エネルギー残量</a:t>
                      </a:r>
                      <a:endParaRPr lang="ja-JP" sz="1600" kern="100">
                        <a:latin typeface="Century"/>
                        <a:ea typeface="ＭＳ 明朝"/>
                        <a:cs typeface="Times New Roman"/>
                      </a:endParaRPr>
                    </a:p>
                  </a:txBody>
                  <a:tcPr marL="68580" marR="68580" marT="0" marB="0"/>
                </a:tc>
                <a:tc>
                  <a:txBody>
                    <a:bodyPr/>
                    <a:lstStyle/>
                    <a:p>
                      <a:pPr algn="r">
                        <a:spcAft>
                          <a:spcPts val="0"/>
                        </a:spcAft>
                      </a:pPr>
                      <a:r>
                        <a:rPr lang="en-US" sz="1600" kern="100" dirty="0"/>
                        <a:t>100</a:t>
                      </a:r>
                      <a:endParaRPr lang="ja-JP" sz="1600" kern="100" dirty="0">
                        <a:latin typeface="Century"/>
                        <a:ea typeface="ＭＳ 明朝"/>
                        <a:cs typeface="Times New Roman"/>
                      </a:endParaRPr>
                    </a:p>
                  </a:txBody>
                  <a:tcPr marL="68580" marR="68580" marT="0" marB="0"/>
                </a:tc>
              </a:tr>
              <a:tr h="0">
                <a:tc>
                  <a:txBody>
                    <a:bodyPr/>
                    <a:lstStyle/>
                    <a:p>
                      <a:pPr algn="l">
                        <a:spcAft>
                          <a:spcPts val="0"/>
                        </a:spcAft>
                      </a:pPr>
                      <a:r>
                        <a:rPr lang="ja-JP" sz="1600" kern="100"/>
                        <a:t>最低エネルギー残量</a:t>
                      </a:r>
                      <a:endParaRPr lang="ja-JP" sz="1600" kern="100">
                        <a:latin typeface="Century"/>
                        <a:ea typeface="ＭＳ 明朝"/>
                        <a:cs typeface="Times New Roman"/>
                      </a:endParaRPr>
                    </a:p>
                  </a:txBody>
                  <a:tcPr marL="68580" marR="68580" marT="0" marB="0"/>
                </a:tc>
                <a:tc>
                  <a:txBody>
                    <a:bodyPr/>
                    <a:lstStyle/>
                    <a:p>
                      <a:pPr algn="r">
                        <a:spcAft>
                          <a:spcPts val="0"/>
                        </a:spcAft>
                      </a:pPr>
                      <a:r>
                        <a:rPr lang="en-US" sz="1600" kern="100" dirty="0"/>
                        <a:t>0</a:t>
                      </a:r>
                      <a:endParaRPr lang="ja-JP" sz="1600" kern="100" dirty="0">
                        <a:latin typeface="Century"/>
                        <a:ea typeface="ＭＳ 明朝"/>
                        <a:cs typeface="Times New Roman"/>
                      </a:endParaRPr>
                    </a:p>
                  </a:txBody>
                  <a:tcPr marL="68580" marR="68580" marT="0" marB="0"/>
                </a:tc>
              </a:tr>
              <a:tr h="0">
                <a:tc>
                  <a:txBody>
                    <a:bodyPr/>
                    <a:lstStyle/>
                    <a:p>
                      <a:pPr algn="l">
                        <a:spcAft>
                          <a:spcPts val="0"/>
                        </a:spcAft>
                      </a:pPr>
                      <a:r>
                        <a:rPr lang="ja-JP" sz="1600" kern="100"/>
                        <a:t>充電ポイントでのエネルギー変位</a:t>
                      </a:r>
                      <a:endParaRPr lang="ja-JP" sz="1600" kern="100">
                        <a:latin typeface="Century"/>
                        <a:ea typeface="ＭＳ 明朝"/>
                        <a:cs typeface="Times New Roman"/>
                      </a:endParaRPr>
                    </a:p>
                  </a:txBody>
                  <a:tcPr marL="68580" marR="68580" marT="0" marB="0"/>
                </a:tc>
                <a:tc>
                  <a:txBody>
                    <a:bodyPr/>
                    <a:lstStyle/>
                    <a:p>
                      <a:pPr algn="r">
                        <a:spcAft>
                          <a:spcPts val="0"/>
                        </a:spcAft>
                      </a:pPr>
                      <a:r>
                        <a:rPr lang="en-US" sz="1600" kern="100" dirty="0"/>
                        <a:t>+3.0</a:t>
                      </a:r>
                      <a:endParaRPr lang="ja-JP" sz="1600" kern="100" dirty="0">
                        <a:latin typeface="Century"/>
                        <a:ea typeface="ＭＳ 明朝"/>
                        <a:cs typeface="Times New Roman"/>
                      </a:endParaRPr>
                    </a:p>
                  </a:txBody>
                  <a:tcPr marL="68580" marR="68580" marT="0" marB="0"/>
                </a:tc>
              </a:tr>
              <a:tr h="0">
                <a:tc>
                  <a:txBody>
                    <a:bodyPr/>
                    <a:lstStyle/>
                    <a:p>
                      <a:pPr algn="l">
                        <a:spcAft>
                          <a:spcPts val="0"/>
                        </a:spcAft>
                      </a:pPr>
                      <a:r>
                        <a:rPr lang="ja-JP" sz="1600" kern="100"/>
                        <a:t>移動時のエネルギー変位</a:t>
                      </a:r>
                      <a:endParaRPr lang="ja-JP" sz="1600" kern="100">
                        <a:latin typeface="Century"/>
                        <a:ea typeface="ＭＳ 明朝"/>
                        <a:cs typeface="Times New Roman"/>
                      </a:endParaRPr>
                    </a:p>
                  </a:txBody>
                  <a:tcPr marL="68580" marR="68580" marT="0" marB="0"/>
                </a:tc>
                <a:tc>
                  <a:txBody>
                    <a:bodyPr/>
                    <a:lstStyle/>
                    <a:p>
                      <a:pPr algn="r">
                        <a:spcAft>
                          <a:spcPts val="0"/>
                        </a:spcAft>
                      </a:pPr>
                      <a:r>
                        <a:rPr lang="ja-JP" sz="1600" kern="100" dirty="0"/>
                        <a:t>－</a:t>
                      </a:r>
                      <a:r>
                        <a:rPr lang="en-US" sz="1600" kern="100" dirty="0"/>
                        <a:t>0.25</a:t>
                      </a:r>
                      <a:endParaRPr lang="ja-JP" sz="1600" kern="100" dirty="0">
                        <a:latin typeface="Century"/>
                        <a:ea typeface="ＭＳ 明朝"/>
                        <a:cs typeface="Times New Roman"/>
                      </a:endParaRPr>
                    </a:p>
                  </a:txBody>
                  <a:tcPr marL="68580" marR="68580" marT="0" marB="0"/>
                </a:tc>
              </a:tr>
              <a:tr h="0">
                <a:tc>
                  <a:txBody>
                    <a:bodyPr/>
                    <a:lstStyle/>
                    <a:p>
                      <a:pPr algn="l">
                        <a:spcAft>
                          <a:spcPts val="0"/>
                        </a:spcAft>
                      </a:pPr>
                      <a:r>
                        <a:rPr lang="ja-JP" sz="1600" kern="100"/>
                        <a:t>静止時のエネルギー変位</a:t>
                      </a:r>
                      <a:endParaRPr lang="ja-JP" sz="1600" kern="100">
                        <a:latin typeface="Century"/>
                        <a:ea typeface="ＭＳ 明朝"/>
                        <a:cs typeface="Times New Roman"/>
                      </a:endParaRPr>
                    </a:p>
                  </a:txBody>
                  <a:tcPr marL="68580" marR="68580" marT="0" marB="0"/>
                </a:tc>
                <a:tc>
                  <a:txBody>
                    <a:bodyPr/>
                    <a:lstStyle/>
                    <a:p>
                      <a:pPr algn="r">
                        <a:spcAft>
                          <a:spcPts val="0"/>
                        </a:spcAft>
                      </a:pPr>
                      <a:r>
                        <a:rPr lang="ja-JP" sz="1600" kern="100" dirty="0"/>
                        <a:t>－</a:t>
                      </a:r>
                      <a:r>
                        <a:rPr lang="en-US" sz="1600" kern="100" dirty="0"/>
                        <a:t>0.05</a:t>
                      </a:r>
                      <a:endParaRPr lang="ja-JP" sz="1600" kern="100" dirty="0">
                        <a:latin typeface="Century"/>
                        <a:ea typeface="ＭＳ 明朝"/>
                        <a:cs typeface="Times New Roman"/>
                      </a:endParaRPr>
                    </a:p>
                  </a:txBody>
                  <a:tcPr marL="68580" marR="68580" marT="0" marB="0"/>
                </a:tc>
              </a:tr>
              <a:tr h="0">
                <a:tc>
                  <a:txBody>
                    <a:bodyPr/>
                    <a:lstStyle/>
                    <a:p>
                      <a:pPr algn="l">
                        <a:spcAft>
                          <a:spcPts val="0"/>
                        </a:spcAft>
                      </a:pPr>
                      <a:r>
                        <a:rPr lang="en-US" altLang="ja-JP" sz="1600" i="1" kern="100" dirty="0" smtClean="0">
                          <a:latin typeface="Century"/>
                          <a:ea typeface="ＭＳ 明朝"/>
                          <a:cs typeface="Times New Roman"/>
                        </a:rPr>
                        <a:t>θ</a:t>
                      </a:r>
                      <a:endParaRPr lang="en-US" sz="1600" i="1" kern="100" dirty="0">
                        <a:latin typeface="Century"/>
                        <a:ea typeface="ＭＳ 明朝"/>
                        <a:cs typeface="Times New Roman"/>
                      </a:endParaRPr>
                    </a:p>
                  </a:txBody>
                  <a:tcPr marL="68580" marR="68580" marT="0" marB="0"/>
                </a:tc>
                <a:tc>
                  <a:txBody>
                    <a:bodyPr/>
                    <a:lstStyle/>
                    <a:p>
                      <a:pPr algn="r">
                        <a:spcAft>
                          <a:spcPts val="0"/>
                        </a:spcAft>
                      </a:pPr>
                      <a:r>
                        <a:rPr lang="en-US" sz="1600" kern="100" dirty="0"/>
                        <a:t>0.5</a:t>
                      </a:r>
                      <a:endParaRPr lang="ja-JP" sz="1600" kern="100" dirty="0">
                        <a:latin typeface="Century"/>
                        <a:ea typeface="ＭＳ 明朝"/>
                        <a:cs typeface="Times New Roman"/>
                      </a:endParaRPr>
                    </a:p>
                  </a:txBody>
                  <a:tcPr marL="68580" marR="68580" marT="0" marB="0"/>
                </a:tc>
              </a:tr>
              <a:tr h="178648">
                <a:tc>
                  <a:txBody>
                    <a:bodyPr/>
                    <a:lstStyle/>
                    <a:p>
                      <a:pPr algn="l">
                        <a:spcAft>
                          <a:spcPts val="0"/>
                        </a:spcAft>
                      </a:pPr>
                      <a:r>
                        <a:rPr lang="en-US" altLang="ja-JP" sz="1600" i="1" kern="100" dirty="0" smtClean="0">
                          <a:latin typeface="Century"/>
                          <a:ea typeface="ＭＳ 明朝"/>
                          <a:cs typeface="Times New Roman"/>
                        </a:rPr>
                        <a:t>μ</a:t>
                      </a:r>
                      <a:endParaRPr lang="ja-JP" sz="1600" i="1" kern="100" dirty="0">
                        <a:latin typeface="Century"/>
                        <a:ea typeface="ＭＳ 明朝"/>
                        <a:cs typeface="Times New Roman"/>
                      </a:endParaRPr>
                    </a:p>
                  </a:txBody>
                  <a:tcPr marL="68580" marR="68580" marT="0" marB="0"/>
                </a:tc>
                <a:tc>
                  <a:txBody>
                    <a:bodyPr/>
                    <a:lstStyle/>
                    <a:p>
                      <a:pPr algn="r">
                        <a:spcAft>
                          <a:spcPts val="0"/>
                        </a:spcAft>
                      </a:pPr>
                      <a:r>
                        <a:rPr lang="en-US" sz="1600" kern="100" dirty="0"/>
                        <a:t>0.5</a:t>
                      </a:r>
                      <a:endParaRPr lang="ja-JP" sz="1600" kern="100" dirty="0">
                        <a:latin typeface="Century"/>
                        <a:ea typeface="ＭＳ 明朝"/>
                        <a:cs typeface="Times New Roman"/>
                      </a:endParaRPr>
                    </a:p>
                  </a:txBody>
                  <a:tcPr marL="68580" marR="68580" marT="0" marB="0"/>
                </a:tc>
              </a:tr>
              <a:tr h="178648">
                <a:tc>
                  <a:txBody>
                    <a:bodyPr/>
                    <a:lstStyle/>
                    <a:p>
                      <a:pPr algn="l">
                        <a:spcAft>
                          <a:spcPts val="0"/>
                        </a:spcAft>
                      </a:pPr>
                      <a:r>
                        <a:rPr lang="en-US" altLang="ja-JP" sz="1600" i="1" kern="100" dirty="0" smtClean="0">
                          <a:latin typeface="Century"/>
                          <a:ea typeface="ＭＳ 明朝"/>
                          <a:cs typeface="Times New Roman"/>
                        </a:rPr>
                        <a:t>δ</a:t>
                      </a:r>
                      <a:endParaRPr lang="ja-JP" sz="1600" i="1" kern="100" dirty="0">
                        <a:latin typeface="Century"/>
                        <a:ea typeface="ＭＳ 明朝"/>
                        <a:cs typeface="Times New Roman"/>
                      </a:endParaRPr>
                    </a:p>
                  </a:txBody>
                  <a:tcPr marL="68580" marR="68580" marT="0" marB="0"/>
                </a:tc>
                <a:tc>
                  <a:txBody>
                    <a:bodyPr/>
                    <a:lstStyle/>
                    <a:p>
                      <a:pPr algn="r">
                        <a:spcAft>
                          <a:spcPts val="0"/>
                        </a:spcAft>
                      </a:pPr>
                      <a:r>
                        <a:rPr lang="ja-JP" altLang="en-US" sz="1600" kern="100" dirty="0" smtClean="0">
                          <a:latin typeface="Century"/>
                          <a:ea typeface="ＭＳ 明朝"/>
                          <a:cs typeface="Times New Roman"/>
                        </a:rPr>
                        <a:t>－</a:t>
                      </a:r>
                      <a:r>
                        <a:rPr lang="en-US" altLang="ja-JP" sz="1600" kern="100" dirty="0" smtClean="0">
                          <a:latin typeface="Century"/>
                          <a:ea typeface="ＭＳ 明朝"/>
                          <a:cs typeface="Times New Roman"/>
                        </a:rPr>
                        <a:t>0.13</a:t>
                      </a:r>
                      <a:endParaRPr lang="ja-JP" sz="1600" kern="100" dirty="0">
                        <a:latin typeface="Century"/>
                        <a:ea typeface="ＭＳ 明朝"/>
                        <a:cs typeface="Times New Roman"/>
                      </a:endParaRPr>
                    </a:p>
                  </a:txBody>
                  <a:tcPr marL="68580" marR="68580" marT="0" marB="0"/>
                </a:tc>
              </a:tr>
              <a:tr h="0">
                <a:tc>
                  <a:txBody>
                    <a:bodyPr/>
                    <a:lstStyle/>
                    <a:p>
                      <a:pPr algn="l">
                        <a:spcAft>
                          <a:spcPts val="0"/>
                        </a:spcAft>
                      </a:pPr>
                      <a:r>
                        <a:rPr lang="en-US" altLang="ja-JP" sz="1600" i="1" kern="100" dirty="0" smtClean="0">
                          <a:latin typeface="Century"/>
                          <a:ea typeface="ＭＳ 明朝"/>
                          <a:cs typeface="Times New Roman"/>
                        </a:rPr>
                        <a:t>σ</a:t>
                      </a:r>
                      <a:endParaRPr lang="ja-JP" sz="1600" i="1" kern="100" dirty="0">
                        <a:latin typeface="Century"/>
                        <a:ea typeface="ＭＳ 明朝"/>
                        <a:cs typeface="Times New Roman"/>
                      </a:endParaRPr>
                    </a:p>
                  </a:txBody>
                  <a:tcPr marL="68580" marR="68580" marT="0" marB="0"/>
                </a:tc>
                <a:tc>
                  <a:txBody>
                    <a:bodyPr/>
                    <a:lstStyle/>
                    <a:p>
                      <a:pPr algn="r">
                        <a:spcAft>
                          <a:spcPts val="0"/>
                        </a:spcAft>
                      </a:pPr>
                      <a:r>
                        <a:rPr lang="en-US" sz="1600" kern="100" dirty="0"/>
                        <a:t>10</a:t>
                      </a:r>
                      <a:endParaRPr lang="ja-JP" sz="1600" kern="100" dirty="0">
                        <a:latin typeface="Century"/>
                        <a:ea typeface="ＭＳ 明朝"/>
                        <a:cs typeface="Times New Roman"/>
                      </a:endParaRPr>
                    </a:p>
                  </a:txBody>
                  <a:tcPr marL="68580" marR="68580" marT="0" marB="0"/>
                </a:tc>
              </a:tr>
              <a:tr h="0">
                <a:tc>
                  <a:txBody>
                    <a:bodyPr/>
                    <a:lstStyle/>
                    <a:p>
                      <a:pPr algn="l">
                        <a:spcAft>
                          <a:spcPts val="0"/>
                        </a:spcAft>
                      </a:pPr>
                      <a:r>
                        <a:rPr lang="en-US" altLang="ja-JP" sz="1600" i="1" kern="100" dirty="0" smtClean="0">
                          <a:latin typeface="Century"/>
                          <a:ea typeface="ＭＳ 明朝"/>
                          <a:cs typeface="Times New Roman"/>
                        </a:rPr>
                        <a:t>δ’</a:t>
                      </a:r>
                      <a:endParaRPr lang="en-US" sz="1600" i="1" kern="100" dirty="0">
                        <a:latin typeface="Century"/>
                        <a:ea typeface="ＭＳ 明朝"/>
                        <a:cs typeface="Times New Roman"/>
                      </a:endParaRPr>
                    </a:p>
                  </a:txBody>
                  <a:tcPr marL="68580" marR="68580" marT="0" marB="0"/>
                </a:tc>
                <a:tc>
                  <a:txBody>
                    <a:bodyPr/>
                    <a:lstStyle/>
                    <a:p>
                      <a:pPr algn="r">
                        <a:spcAft>
                          <a:spcPts val="0"/>
                        </a:spcAft>
                      </a:pPr>
                      <a:r>
                        <a:rPr lang="en-US" sz="1600" kern="100" dirty="0" smtClean="0"/>
                        <a:t>5</a:t>
                      </a:r>
                      <a:endParaRPr lang="ja-JP" sz="1600" kern="100" dirty="0">
                        <a:latin typeface="Century"/>
                        <a:ea typeface="ＭＳ 明朝"/>
                        <a:cs typeface="Times New Roman"/>
                      </a:endParaRPr>
                    </a:p>
                  </a:txBody>
                  <a:tcPr marL="68580" marR="68580" marT="0" marB="0"/>
                </a:tc>
              </a:tr>
              <a:tr h="0">
                <a:tc>
                  <a:txBody>
                    <a:bodyPr/>
                    <a:lstStyle/>
                    <a:p>
                      <a:pPr algn="l">
                        <a:spcAft>
                          <a:spcPts val="0"/>
                        </a:spcAft>
                      </a:pPr>
                      <a:r>
                        <a:rPr lang="en-US" altLang="ja-JP" sz="1600" i="1" kern="100" dirty="0" smtClean="0">
                          <a:latin typeface="Century"/>
                          <a:ea typeface="ＭＳ 明朝"/>
                          <a:cs typeface="Times New Roman"/>
                        </a:rPr>
                        <a:t>σ’</a:t>
                      </a:r>
                      <a:endParaRPr lang="en-US" sz="1600" i="1" kern="100" dirty="0">
                        <a:latin typeface="Century"/>
                        <a:ea typeface="ＭＳ 明朝"/>
                        <a:cs typeface="Times New Roman"/>
                      </a:endParaRPr>
                    </a:p>
                  </a:txBody>
                  <a:tcPr marL="68580" marR="68580" marT="0" marB="0"/>
                </a:tc>
                <a:tc>
                  <a:txBody>
                    <a:bodyPr/>
                    <a:lstStyle/>
                    <a:p>
                      <a:pPr algn="r">
                        <a:spcAft>
                          <a:spcPts val="0"/>
                        </a:spcAft>
                      </a:pPr>
                      <a:r>
                        <a:rPr lang="en-US" sz="1600" kern="100" dirty="0"/>
                        <a:t>0</a:t>
                      </a:r>
                      <a:endParaRPr lang="ja-JP" sz="1600" kern="100" dirty="0">
                        <a:latin typeface="Century"/>
                        <a:ea typeface="ＭＳ 明朝"/>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実験結果</a:t>
            </a:r>
            <a:endParaRPr kumimoji="1" lang="ja-JP" altLang="en-US" dirty="0"/>
          </a:p>
        </p:txBody>
      </p:sp>
      <p:sp>
        <p:nvSpPr>
          <p:cNvPr id="3" name="コンテンツ プレースホルダ 2"/>
          <p:cNvSpPr>
            <a:spLocks noGrp="1"/>
          </p:cNvSpPr>
          <p:nvPr>
            <p:ph idx="1"/>
          </p:nvPr>
        </p:nvSpPr>
        <p:spPr>
          <a:xfrm>
            <a:off x="467544" y="1484784"/>
            <a:ext cx="8229600" cy="604664"/>
          </a:xfrm>
        </p:spPr>
        <p:txBody>
          <a:bodyPr>
            <a:normAutofit fontScale="70000" lnSpcReduction="20000"/>
          </a:bodyPr>
          <a:lstStyle/>
          <a:p>
            <a:pPr>
              <a:buNone/>
            </a:pPr>
            <a:r>
              <a:rPr kumimoji="1" lang="ja-JP" altLang="en-US" dirty="0" smtClean="0"/>
              <a:t>ロボットの行動回数に対するエネルギー残量とゴール回数の推移</a:t>
            </a:r>
            <a:endParaRPr kumimoji="1" lang="ja-JP" altLang="en-US" dirty="0"/>
          </a:p>
        </p:txBody>
      </p:sp>
      <p:pic>
        <p:nvPicPr>
          <p:cNvPr id="4" name="図 3"/>
          <p:cNvPicPr>
            <a:picLocks noChangeAspect="1"/>
          </p:cNvPicPr>
          <p:nvPr/>
        </p:nvPicPr>
        <p:blipFill>
          <a:blip r:embed="rId2" cstate="print"/>
          <a:stretch>
            <a:fillRect/>
          </a:stretch>
        </p:blipFill>
        <p:spPr>
          <a:xfrm>
            <a:off x="452162" y="1899424"/>
            <a:ext cx="8244982" cy="480492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実験結果</a:t>
            </a:r>
            <a:endParaRPr kumimoji="1" lang="ja-JP" altLang="en-US" dirty="0"/>
          </a:p>
        </p:txBody>
      </p:sp>
      <p:sp>
        <p:nvSpPr>
          <p:cNvPr id="3" name="コンテンツ プレースホルダ 2"/>
          <p:cNvSpPr>
            <a:spLocks noGrp="1"/>
          </p:cNvSpPr>
          <p:nvPr>
            <p:ph idx="1"/>
          </p:nvPr>
        </p:nvSpPr>
        <p:spPr>
          <a:xfrm>
            <a:off x="467544" y="1412776"/>
            <a:ext cx="8229600" cy="676672"/>
          </a:xfrm>
        </p:spPr>
        <p:txBody>
          <a:bodyPr>
            <a:normAutofit fontScale="85000" lnSpcReduction="10000"/>
          </a:bodyPr>
          <a:lstStyle/>
          <a:p>
            <a:pPr>
              <a:buNone/>
            </a:pPr>
            <a:r>
              <a:rPr kumimoji="1" lang="ja-JP" altLang="en-US" dirty="0" smtClean="0"/>
              <a:t>ロボットの行動回数に対する各タスクの重要度の推移</a:t>
            </a:r>
            <a:endParaRPr kumimoji="1" lang="ja-JP" altLang="en-US" dirty="0"/>
          </a:p>
        </p:txBody>
      </p:sp>
      <p:pic>
        <p:nvPicPr>
          <p:cNvPr id="82946" name="Picture 2"/>
          <p:cNvPicPr>
            <a:picLocks noChangeAspect="1" noChangeArrowheads="1"/>
          </p:cNvPicPr>
          <p:nvPr/>
        </p:nvPicPr>
        <p:blipFill>
          <a:blip r:embed="rId2" cstate="print"/>
          <a:srcRect/>
          <a:stretch>
            <a:fillRect/>
          </a:stretch>
        </p:blipFill>
        <p:spPr bwMode="auto">
          <a:xfrm>
            <a:off x="395536" y="1844824"/>
            <a:ext cx="8424936" cy="48204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考察</a:t>
            </a:r>
            <a:endParaRPr kumimoji="1" lang="ja-JP" altLang="en-US" dirty="0"/>
          </a:p>
        </p:txBody>
      </p:sp>
      <p:sp>
        <p:nvSpPr>
          <p:cNvPr id="3" name="コンテンツ プレースホルダ 2"/>
          <p:cNvSpPr>
            <a:spLocks noGrp="1"/>
          </p:cNvSpPr>
          <p:nvPr>
            <p:ph idx="1"/>
          </p:nvPr>
        </p:nvSpPr>
        <p:spPr>
          <a:xfrm>
            <a:off x="467544" y="1412776"/>
            <a:ext cx="8229600" cy="4525963"/>
          </a:xfrm>
        </p:spPr>
        <p:txBody>
          <a:bodyPr>
            <a:normAutofit fontScale="92500" lnSpcReduction="10000"/>
          </a:bodyPr>
          <a:lstStyle/>
          <a:p>
            <a:r>
              <a:rPr lang="ja-JP" altLang="en-US" sz="2800" dirty="0" smtClean="0"/>
              <a:t>ゴール到達タスクの重要度が高く，エネルギー獲得</a:t>
            </a:r>
            <a:endParaRPr lang="en-US" altLang="ja-JP" sz="2800" dirty="0" smtClean="0"/>
          </a:p>
          <a:p>
            <a:pPr marL="0" indent="0">
              <a:buNone/>
            </a:pPr>
            <a:r>
              <a:rPr lang="ja-JP" altLang="en-US" sz="2800" dirty="0"/>
              <a:t>　　</a:t>
            </a:r>
            <a:r>
              <a:rPr lang="ja-JP" altLang="en-US" sz="2800" dirty="0" smtClean="0"/>
              <a:t>タスクの重要度が低い場合．</a:t>
            </a:r>
            <a:endParaRPr lang="en-US" altLang="ja-JP" sz="2800" dirty="0" smtClean="0"/>
          </a:p>
          <a:p>
            <a:endParaRPr lang="en-US" altLang="ja-JP" sz="1100" dirty="0" smtClean="0"/>
          </a:p>
          <a:p>
            <a:pPr>
              <a:buNone/>
            </a:pPr>
            <a:r>
              <a:rPr lang="ja-JP" altLang="en-US" sz="2400" dirty="0" smtClean="0"/>
              <a:t>　　</a:t>
            </a:r>
            <a:r>
              <a:rPr lang="ja-JP" altLang="en-US" sz="2400" dirty="0"/>
              <a:t>　</a:t>
            </a:r>
            <a:r>
              <a:rPr lang="ja-JP" altLang="en-US" sz="2400" dirty="0" smtClean="0"/>
              <a:t>　　　エネルギー残量に関わらずゴール位置へ向かっている．</a:t>
            </a:r>
            <a:endParaRPr lang="en-US" altLang="ja-JP" sz="2400" dirty="0" smtClean="0"/>
          </a:p>
          <a:p>
            <a:pPr>
              <a:buNone/>
            </a:pPr>
            <a:r>
              <a:rPr lang="ja-JP" altLang="en-US" sz="2400" dirty="0" smtClean="0"/>
              <a:t>　　　　　　ゴール</a:t>
            </a:r>
            <a:r>
              <a:rPr lang="ja-JP" altLang="en-US" sz="2400" dirty="0"/>
              <a:t>への到達を達成するための行動を</a:t>
            </a:r>
            <a:r>
              <a:rPr lang="ja-JP" altLang="en-US" sz="2400" dirty="0" smtClean="0"/>
              <a:t>優先．</a:t>
            </a:r>
            <a:endParaRPr lang="en-US" altLang="ja-JP" sz="2400" dirty="0"/>
          </a:p>
          <a:p>
            <a:pPr>
              <a:buNone/>
            </a:pPr>
            <a:endParaRPr kumimoji="1" lang="en-US" altLang="ja-JP" sz="2800" dirty="0" smtClean="0"/>
          </a:p>
          <a:p>
            <a:r>
              <a:rPr lang="ja-JP" altLang="en-US" sz="2800" dirty="0" smtClean="0"/>
              <a:t>ゴール到達タスクの重要度が低く，エネルギー獲得</a:t>
            </a:r>
            <a:endParaRPr lang="en-US" altLang="ja-JP" sz="2800" dirty="0" smtClean="0"/>
          </a:p>
          <a:p>
            <a:pPr marL="0" indent="0">
              <a:buNone/>
            </a:pPr>
            <a:r>
              <a:rPr lang="ja-JP" altLang="en-US" sz="2800" dirty="0" smtClean="0"/>
              <a:t>　　タスクの重要度が高い場合．</a:t>
            </a:r>
            <a:endParaRPr lang="en-US" altLang="ja-JP" sz="2800" dirty="0" smtClean="0"/>
          </a:p>
          <a:p>
            <a:endParaRPr lang="en-US" altLang="ja-JP" sz="1200" dirty="0" smtClean="0"/>
          </a:p>
          <a:p>
            <a:pPr>
              <a:buNone/>
            </a:pPr>
            <a:r>
              <a:rPr lang="ja-JP" altLang="en-US" sz="2600" dirty="0" smtClean="0"/>
              <a:t>　　　　　　</a:t>
            </a:r>
            <a:r>
              <a:rPr lang="ja-JP" altLang="en-US" sz="2400" dirty="0" smtClean="0"/>
              <a:t>ゴールへはあまり向かわず，エネルギー</a:t>
            </a:r>
            <a:r>
              <a:rPr lang="en-US" altLang="ja-JP" sz="2400" dirty="0" smtClean="0"/>
              <a:t>80</a:t>
            </a:r>
            <a:r>
              <a:rPr lang="ja-JP" altLang="en-US" sz="2400" dirty="0" smtClean="0"/>
              <a:t>で維持．</a:t>
            </a:r>
            <a:endParaRPr lang="en-US" altLang="ja-JP" sz="2400" dirty="0" smtClean="0"/>
          </a:p>
          <a:p>
            <a:pPr>
              <a:buNone/>
            </a:pPr>
            <a:r>
              <a:rPr lang="ja-JP" altLang="en-US" sz="2400" dirty="0"/>
              <a:t>　</a:t>
            </a:r>
            <a:r>
              <a:rPr lang="ja-JP" altLang="en-US" sz="2400" dirty="0" smtClean="0"/>
              <a:t>　　　　　エネルギー獲得を達成するための行動を優先．</a:t>
            </a:r>
            <a:r>
              <a:rPr kumimoji="1" lang="en-US" altLang="ja-JP" sz="2400" dirty="0" smtClean="0"/>
              <a:t>		</a:t>
            </a:r>
            <a:r>
              <a:rPr kumimoji="1" lang="en-US" altLang="ja-JP" sz="2800" dirty="0" smtClean="0"/>
              <a:t>					</a:t>
            </a:r>
            <a:endParaRPr kumimoji="1" lang="ja-JP" altLang="en-US" sz="2800" dirty="0"/>
          </a:p>
        </p:txBody>
      </p:sp>
      <p:sp>
        <p:nvSpPr>
          <p:cNvPr id="4" name="右矢印 3"/>
          <p:cNvSpPr/>
          <p:nvPr/>
        </p:nvSpPr>
        <p:spPr>
          <a:xfrm>
            <a:off x="827584" y="2636912"/>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右矢印 4"/>
          <p:cNvSpPr/>
          <p:nvPr/>
        </p:nvSpPr>
        <p:spPr>
          <a:xfrm>
            <a:off x="827584" y="4869160"/>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57200" y="5899233"/>
            <a:ext cx="8795320" cy="461665"/>
          </a:xfrm>
          <a:prstGeom prst="rect">
            <a:avLst/>
          </a:prstGeom>
          <a:noFill/>
        </p:spPr>
        <p:txBody>
          <a:bodyPr wrap="square" rtlCol="0">
            <a:spAutoFit/>
          </a:bodyPr>
          <a:lstStyle/>
          <a:p>
            <a:r>
              <a:rPr kumimoji="1" lang="ja-JP" altLang="en-US" sz="2400" dirty="0" smtClean="0"/>
              <a:t>行動学習中でのタスク間の</a:t>
            </a:r>
            <a:r>
              <a:rPr lang="ja-JP" altLang="en-US" sz="2400" dirty="0" smtClean="0"/>
              <a:t>優先関係</a:t>
            </a:r>
            <a:r>
              <a:rPr kumimoji="1" lang="ja-JP" altLang="en-US" sz="2400" dirty="0" smtClean="0"/>
              <a:t>の変化に対応できている</a:t>
            </a:r>
            <a:endParaRPr kumimoji="1" lang="ja-JP" alt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複数</a:t>
            </a:r>
            <a:r>
              <a:rPr lang="ja-JP" altLang="en-US" dirty="0" smtClean="0"/>
              <a:t>タスク下での行動選択について各タスクの重要性に注目．</a:t>
            </a:r>
            <a:endParaRPr kumimoji="1" lang="en-US" altLang="ja-JP" dirty="0" smtClean="0"/>
          </a:p>
          <a:p>
            <a:r>
              <a:rPr kumimoji="1" lang="ja-JP" altLang="en-US" dirty="0" smtClean="0"/>
              <a:t>各タスクの行動学習を別々に行い，重要度に基づく行動選択を行う手法を提案．</a:t>
            </a:r>
            <a:endParaRPr lang="en-US" altLang="ja-JP" dirty="0"/>
          </a:p>
          <a:p>
            <a:r>
              <a:rPr kumimoji="1" lang="ja-JP" altLang="en-US" dirty="0" smtClean="0"/>
              <a:t>各タスクの重要度に応じた自律的な行動決定が</a:t>
            </a:r>
            <a:r>
              <a:rPr lang="ja-JP" altLang="en-US" dirty="0" smtClean="0"/>
              <a:t>可能であることを確認した．</a:t>
            </a:r>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強化学習による複数タスクの学習</a:t>
            </a:r>
            <a:endParaRPr kumimoji="1" lang="ja-JP" altLang="en-US" dirty="0"/>
          </a:p>
        </p:txBody>
      </p:sp>
      <p:sp>
        <p:nvSpPr>
          <p:cNvPr id="3" name="コンテンツ プレースホルダ 2"/>
          <p:cNvSpPr>
            <a:spLocks noGrp="1"/>
          </p:cNvSpPr>
          <p:nvPr>
            <p:ph idx="1"/>
          </p:nvPr>
        </p:nvSpPr>
        <p:spPr>
          <a:xfrm>
            <a:off x="457200" y="1600200"/>
            <a:ext cx="8507288" cy="3989040"/>
          </a:xfrm>
        </p:spPr>
        <p:txBody>
          <a:bodyPr>
            <a:normAutofit/>
          </a:bodyPr>
          <a:lstStyle/>
          <a:p>
            <a:r>
              <a:rPr kumimoji="1" lang="ja-JP" altLang="en-US" sz="2400" dirty="0" smtClean="0"/>
              <a:t>強化</a:t>
            </a:r>
            <a:r>
              <a:rPr lang="ja-JP" altLang="en-US" sz="2400" dirty="0" smtClean="0"/>
              <a:t>学習はロボットの学習手法の一つ．</a:t>
            </a:r>
            <a:endParaRPr lang="en-US" altLang="ja-JP" sz="2400" dirty="0" smtClean="0"/>
          </a:p>
          <a:p>
            <a:r>
              <a:rPr kumimoji="1" lang="ja-JP" altLang="en-US" sz="2400" dirty="0" smtClean="0"/>
              <a:t>試行錯誤によって１つのタスク達成のための行動学習を行う．</a:t>
            </a:r>
            <a:endParaRPr kumimoji="1" lang="en-US" altLang="ja-JP" sz="2400" dirty="0" smtClean="0"/>
          </a:p>
          <a:p>
            <a:endParaRPr lang="en-US" altLang="ja-JP" sz="2400" dirty="0" smtClean="0"/>
          </a:p>
          <a:p>
            <a:endParaRPr kumimoji="1" lang="en-US" altLang="ja-JP" sz="2400" dirty="0" smtClean="0"/>
          </a:p>
          <a:p>
            <a:endParaRPr lang="en-US" altLang="ja-JP" sz="2400" dirty="0" smtClean="0"/>
          </a:p>
          <a:p>
            <a:endParaRPr kumimoji="1" lang="en-US" altLang="ja-JP" sz="2400" dirty="0" smtClean="0"/>
          </a:p>
          <a:p>
            <a:endParaRPr lang="en-US" altLang="ja-JP" sz="2400" dirty="0" smtClean="0"/>
          </a:p>
          <a:p>
            <a:endParaRPr kumimoji="1" lang="en-US" altLang="ja-JP" sz="2400" dirty="0" smtClean="0"/>
          </a:p>
          <a:p>
            <a:endParaRPr lang="en-US" altLang="ja-JP" sz="2400" dirty="0" smtClean="0"/>
          </a:p>
          <a:p>
            <a:pPr>
              <a:buNone/>
            </a:pPr>
            <a:endParaRPr kumimoji="1" lang="en-US" altLang="ja-JP" sz="2400" dirty="0" smtClean="0"/>
          </a:p>
          <a:p>
            <a:pPr>
              <a:buNone/>
            </a:pPr>
            <a:endParaRPr lang="en-US" altLang="ja-JP" dirty="0" smtClean="0"/>
          </a:p>
          <a:p>
            <a:pPr>
              <a:buNone/>
            </a:pPr>
            <a:endParaRPr kumimoji="1" lang="ja-JP" altLang="en-US" dirty="0"/>
          </a:p>
        </p:txBody>
      </p:sp>
      <p:sp>
        <p:nvSpPr>
          <p:cNvPr id="5" name="テキスト ボックス 4"/>
          <p:cNvSpPr txBox="1"/>
          <p:nvPr/>
        </p:nvSpPr>
        <p:spPr>
          <a:xfrm>
            <a:off x="395536" y="5517232"/>
            <a:ext cx="8424936" cy="830997"/>
          </a:xfrm>
          <a:prstGeom prst="rect">
            <a:avLst/>
          </a:prstGeom>
          <a:noFill/>
        </p:spPr>
        <p:txBody>
          <a:bodyPr wrap="square" rtlCol="0">
            <a:spAutoFit/>
          </a:bodyPr>
          <a:lstStyle/>
          <a:p>
            <a:pPr algn="ctr"/>
            <a:r>
              <a:rPr kumimoji="1" lang="ja-JP" altLang="en-US" sz="2400" dirty="0" smtClean="0"/>
              <a:t>強化学習を複数のタスク</a:t>
            </a:r>
            <a:r>
              <a:rPr lang="ja-JP" altLang="en-US" sz="2400" dirty="0" smtClean="0"/>
              <a:t>を搭載されたロボットに適用することで，</a:t>
            </a:r>
            <a:endParaRPr lang="en-US" altLang="ja-JP" sz="2400" dirty="0" smtClean="0"/>
          </a:p>
          <a:p>
            <a:pPr algn="ctr"/>
            <a:r>
              <a:rPr lang="ja-JP" altLang="en-US" sz="2400" dirty="0" smtClean="0"/>
              <a:t>各タスクの達成のための行動学習が可能．</a:t>
            </a:r>
            <a:endParaRPr kumimoji="1" lang="ja-JP" altLang="en-US" sz="2400" dirty="0"/>
          </a:p>
        </p:txBody>
      </p:sp>
      <p:grpSp>
        <p:nvGrpSpPr>
          <p:cNvPr id="20" name="Group 29"/>
          <p:cNvGrpSpPr>
            <a:grpSpLocks/>
          </p:cNvGrpSpPr>
          <p:nvPr/>
        </p:nvGrpSpPr>
        <p:grpSpPr bwMode="auto">
          <a:xfrm>
            <a:off x="1907704" y="2708920"/>
            <a:ext cx="5113338" cy="2449512"/>
            <a:chOff x="1065" y="1162"/>
            <a:chExt cx="3221" cy="1543"/>
          </a:xfrm>
        </p:grpSpPr>
        <p:sp>
          <p:nvSpPr>
            <p:cNvPr id="21" name="Rectangle 3"/>
            <p:cNvSpPr>
              <a:spLocks noChangeArrowheads="1"/>
            </p:cNvSpPr>
            <p:nvPr/>
          </p:nvSpPr>
          <p:spPr bwMode="auto">
            <a:xfrm>
              <a:off x="1247" y="1253"/>
              <a:ext cx="2903" cy="998"/>
            </a:xfrm>
            <a:prstGeom prst="rect">
              <a:avLst/>
            </a:prstGeom>
            <a:solidFill>
              <a:schemeClr val="tx2">
                <a:lumMod val="40000"/>
                <a:lumOff val="60000"/>
              </a:schemeClr>
            </a:solidFill>
            <a:ln w="19050" algn="ctr">
              <a:solidFill>
                <a:schemeClr val="tx1"/>
              </a:solidFill>
              <a:miter lim="800000"/>
              <a:headEnd/>
              <a:tailEnd/>
            </a:ln>
          </p:spPr>
          <p:txBody>
            <a:bodyPr wrap="none" anchor="ctr"/>
            <a:lstStyle/>
            <a:p>
              <a:endParaRPr lang="ja-JP" altLang="en-US"/>
            </a:p>
          </p:txBody>
        </p:sp>
        <p:sp>
          <p:nvSpPr>
            <p:cNvPr id="22" name="Rectangle 4"/>
            <p:cNvSpPr>
              <a:spLocks noChangeArrowheads="1"/>
            </p:cNvSpPr>
            <p:nvPr/>
          </p:nvSpPr>
          <p:spPr bwMode="auto">
            <a:xfrm>
              <a:off x="1383" y="1162"/>
              <a:ext cx="589" cy="227"/>
            </a:xfrm>
            <a:prstGeom prst="rect">
              <a:avLst/>
            </a:prstGeom>
            <a:solidFill>
              <a:schemeClr val="bg1"/>
            </a:solidFill>
            <a:ln w="19050" algn="ctr">
              <a:solidFill>
                <a:schemeClr val="tx1"/>
              </a:solidFill>
              <a:miter lim="800000"/>
              <a:headEnd/>
              <a:tailEnd/>
            </a:ln>
          </p:spPr>
          <p:txBody>
            <a:bodyPr wrap="none" anchor="ctr"/>
            <a:lstStyle/>
            <a:p>
              <a:r>
                <a:rPr lang="ja-JP" altLang="en-US" sz="1400" dirty="0" smtClean="0"/>
                <a:t>　ロボット</a:t>
              </a:r>
              <a:endParaRPr lang="ja-JP" altLang="en-US" sz="1400" dirty="0"/>
            </a:p>
          </p:txBody>
        </p:sp>
        <p:sp>
          <p:nvSpPr>
            <p:cNvPr id="23" name="Rectangle 5"/>
            <p:cNvSpPr>
              <a:spLocks noChangeArrowheads="1"/>
            </p:cNvSpPr>
            <p:nvPr/>
          </p:nvSpPr>
          <p:spPr bwMode="auto">
            <a:xfrm>
              <a:off x="1383" y="1570"/>
              <a:ext cx="2585" cy="545"/>
            </a:xfrm>
            <a:prstGeom prst="rect">
              <a:avLst/>
            </a:prstGeom>
            <a:solidFill>
              <a:schemeClr val="bg1"/>
            </a:solidFill>
            <a:ln w="19050" algn="ctr">
              <a:solidFill>
                <a:schemeClr val="tx1"/>
              </a:solidFill>
              <a:miter lim="800000"/>
              <a:headEnd/>
              <a:tailEnd/>
            </a:ln>
          </p:spPr>
          <p:txBody>
            <a:bodyPr wrap="none" anchor="ctr"/>
            <a:lstStyle/>
            <a:p>
              <a:endParaRPr lang="ja-JP" altLang="en-US" sz="1400"/>
            </a:p>
          </p:txBody>
        </p:sp>
        <p:sp>
          <p:nvSpPr>
            <p:cNvPr id="24" name="Rectangle 9"/>
            <p:cNvSpPr>
              <a:spLocks noChangeArrowheads="1"/>
            </p:cNvSpPr>
            <p:nvPr/>
          </p:nvSpPr>
          <p:spPr bwMode="auto">
            <a:xfrm>
              <a:off x="2427" y="2478"/>
              <a:ext cx="589" cy="227"/>
            </a:xfrm>
            <a:prstGeom prst="rect">
              <a:avLst/>
            </a:prstGeom>
            <a:solidFill>
              <a:schemeClr val="bg1"/>
            </a:solidFill>
            <a:ln w="19050" algn="ctr">
              <a:solidFill>
                <a:schemeClr val="tx1"/>
              </a:solidFill>
              <a:miter lim="800000"/>
              <a:headEnd/>
              <a:tailEnd/>
            </a:ln>
          </p:spPr>
          <p:txBody>
            <a:bodyPr wrap="none" anchor="ctr"/>
            <a:lstStyle/>
            <a:p>
              <a:pPr algn="ctr"/>
              <a:r>
                <a:rPr lang="ja-JP" altLang="en-US" sz="1400" dirty="0" smtClean="0"/>
                <a:t>環境</a:t>
              </a:r>
              <a:endParaRPr lang="ja-JP" altLang="en-US" sz="1400" dirty="0"/>
            </a:p>
          </p:txBody>
        </p:sp>
        <p:cxnSp>
          <p:nvCxnSpPr>
            <p:cNvPr id="25" name="AutoShape 13"/>
            <p:cNvCxnSpPr>
              <a:cxnSpLocks noChangeShapeType="1"/>
              <a:stCxn id="30" idx="3"/>
              <a:endCxn id="24" idx="3"/>
            </p:cNvCxnSpPr>
            <p:nvPr/>
          </p:nvCxnSpPr>
          <p:spPr bwMode="auto">
            <a:xfrm flipH="1">
              <a:off x="3022" y="1888"/>
              <a:ext cx="771" cy="704"/>
            </a:xfrm>
            <a:prstGeom prst="bentConnector3">
              <a:avLst>
                <a:gd name="adj1" fmla="val -93259"/>
              </a:avLst>
            </a:prstGeom>
            <a:noFill/>
            <a:ln w="19050">
              <a:solidFill>
                <a:schemeClr val="tx1"/>
              </a:solidFill>
              <a:miter lim="800000"/>
              <a:headEnd/>
              <a:tailEnd type="triangle" w="med" len="med"/>
            </a:ln>
          </p:spPr>
        </p:cxnSp>
        <p:sp>
          <p:nvSpPr>
            <p:cNvPr id="26" name="Text Box 14"/>
            <p:cNvSpPr txBox="1">
              <a:spLocks noChangeArrowheads="1"/>
            </p:cNvSpPr>
            <p:nvPr/>
          </p:nvSpPr>
          <p:spPr bwMode="auto">
            <a:xfrm>
              <a:off x="3923" y="2341"/>
              <a:ext cx="363" cy="192"/>
            </a:xfrm>
            <a:prstGeom prst="rect">
              <a:avLst/>
            </a:prstGeom>
            <a:noFill/>
            <a:ln w="19050" algn="ctr">
              <a:noFill/>
              <a:miter lim="800000"/>
              <a:headEnd/>
              <a:tailEnd/>
            </a:ln>
          </p:spPr>
          <p:txBody>
            <a:bodyPr>
              <a:spAutoFit/>
            </a:bodyPr>
            <a:lstStyle/>
            <a:p>
              <a:pPr>
                <a:spcBef>
                  <a:spcPct val="50000"/>
                </a:spcBef>
              </a:pPr>
              <a:r>
                <a:rPr lang="ja-JP" altLang="en-US" sz="1400"/>
                <a:t>行動</a:t>
              </a:r>
            </a:p>
          </p:txBody>
        </p:sp>
        <p:cxnSp>
          <p:nvCxnSpPr>
            <p:cNvPr id="27" name="AutoShape 17"/>
            <p:cNvCxnSpPr>
              <a:cxnSpLocks noChangeShapeType="1"/>
              <a:stCxn id="24" idx="1"/>
              <a:endCxn id="29" idx="1"/>
            </p:cNvCxnSpPr>
            <p:nvPr/>
          </p:nvCxnSpPr>
          <p:spPr bwMode="auto">
            <a:xfrm rot="10800000">
              <a:off x="1694" y="1888"/>
              <a:ext cx="727" cy="704"/>
            </a:xfrm>
            <a:prstGeom prst="bentConnector3">
              <a:avLst>
                <a:gd name="adj1" fmla="val 195458"/>
              </a:avLst>
            </a:prstGeom>
            <a:noFill/>
            <a:ln w="19050">
              <a:solidFill>
                <a:schemeClr val="tx1"/>
              </a:solidFill>
              <a:miter lim="800000"/>
              <a:headEnd/>
              <a:tailEnd type="triangle" w="med" len="med"/>
            </a:ln>
          </p:spPr>
        </p:cxnSp>
        <p:sp>
          <p:nvSpPr>
            <p:cNvPr id="28" name="Text Box 19"/>
            <p:cNvSpPr txBox="1">
              <a:spLocks noChangeArrowheads="1"/>
            </p:cNvSpPr>
            <p:nvPr/>
          </p:nvSpPr>
          <p:spPr bwMode="auto">
            <a:xfrm>
              <a:off x="1065" y="2331"/>
              <a:ext cx="726" cy="192"/>
            </a:xfrm>
            <a:prstGeom prst="rect">
              <a:avLst/>
            </a:prstGeom>
            <a:noFill/>
            <a:ln w="19050" algn="ctr">
              <a:noFill/>
              <a:miter lim="800000"/>
              <a:headEnd/>
              <a:tailEnd/>
            </a:ln>
          </p:spPr>
          <p:txBody>
            <a:bodyPr>
              <a:spAutoFit/>
            </a:bodyPr>
            <a:lstStyle/>
            <a:p>
              <a:pPr>
                <a:spcBef>
                  <a:spcPct val="50000"/>
                </a:spcBef>
              </a:pPr>
              <a:r>
                <a:rPr lang="ja-JP" altLang="en-US" sz="1400" dirty="0"/>
                <a:t>状態，報酬</a:t>
              </a:r>
            </a:p>
          </p:txBody>
        </p:sp>
        <p:sp>
          <p:nvSpPr>
            <p:cNvPr id="29" name="Rectangle 38"/>
            <p:cNvSpPr>
              <a:spLocks noChangeArrowheads="1"/>
            </p:cNvSpPr>
            <p:nvPr/>
          </p:nvSpPr>
          <p:spPr bwMode="auto">
            <a:xfrm>
              <a:off x="1700" y="1752"/>
              <a:ext cx="771" cy="272"/>
            </a:xfrm>
            <a:prstGeom prst="rect">
              <a:avLst/>
            </a:prstGeom>
            <a:solidFill>
              <a:schemeClr val="bg1"/>
            </a:solidFill>
            <a:ln w="19050" algn="ctr">
              <a:solidFill>
                <a:schemeClr val="tx1"/>
              </a:solidFill>
              <a:miter lim="800000"/>
              <a:headEnd/>
              <a:tailEnd/>
            </a:ln>
          </p:spPr>
          <p:txBody>
            <a:bodyPr wrap="none" anchor="ctr"/>
            <a:lstStyle/>
            <a:p>
              <a:pPr algn="ctr"/>
              <a:r>
                <a:rPr lang="ja-JP" altLang="en-US" dirty="0"/>
                <a:t>行動学習</a:t>
              </a:r>
            </a:p>
          </p:txBody>
        </p:sp>
        <p:sp>
          <p:nvSpPr>
            <p:cNvPr id="30" name="Rectangle 39"/>
            <p:cNvSpPr>
              <a:spLocks noChangeArrowheads="1"/>
            </p:cNvSpPr>
            <p:nvPr/>
          </p:nvSpPr>
          <p:spPr bwMode="auto">
            <a:xfrm>
              <a:off x="3016" y="1752"/>
              <a:ext cx="771" cy="272"/>
            </a:xfrm>
            <a:prstGeom prst="rect">
              <a:avLst/>
            </a:prstGeom>
            <a:solidFill>
              <a:schemeClr val="bg1"/>
            </a:solidFill>
            <a:ln w="19050" algn="ctr">
              <a:solidFill>
                <a:schemeClr val="tx1"/>
              </a:solidFill>
              <a:miter lim="800000"/>
              <a:headEnd/>
              <a:tailEnd/>
            </a:ln>
          </p:spPr>
          <p:txBody>
            <a:bodyPr wrap="none" anchor="ctr"/>
            <a:lstStyle/>
            <a:p>
              <a:pPr algn="ctr"/>
              <a:r>
                <a:rPr lang="ja-JP" altLang="en-US" dirty="0"/>
                <a:t>行動選択</a:t>
              </a:r>
            </a:p>
          </p:txBody>
        </p:sp>
        <p:cxnSp>
          <p:nvCxnSpPr>
            <p:cNvPr id="31" name="AutoShape 40"/>
            <p:cNvCxnSpPr>
              <a:cxnSpLocks noChangeShapeType="1"/>
              <a:stCxn id="29" idx="3"/>
              <a:endCxn id="30" idx="1"/>
            </p:cNvCxnSpPr>
            <p:nvPr/>
          </p:nvCxnSpPr>
          <p:spPr bwMode="auto">
            <a:xfrm>
              <a:off x="2477" y="1888"/>
              <a:ext cx="533" cy="0"/>
            </a:xfrm>
            <a:prstGeom prst="straightConnector1">
              <a:avLst/>
            </a:prstGeom>
            <a:noFill/>
            <a:ln w="19050">
              <a:solidFill>
                <a:schemeClr val="tx1"/>
              </a:solidFill>
              <a:round/>
              <a:headEnd/>
              <a:tailEnd type="triangle" w="med" len="med"/>
            </a:ln>
          </p:spPr>
        </p:cxnSp>
        <p:sp>
          <p:nvSpPr>
            <p:cNvPr id="32" name="Rectangle 41"/>
            <p:cNvSpPr>
              <a:spLocks noChangeArrowheads="1"/>
            </p:cNvSpPr>
            <p:nvPr/>
          </p:nvSpPr>
          <p:spPr bwMode="auto">
            <a:xfrm>
              <a:off x="1473" y="1480"/>
              <a:ext cx="681" cy="181"/>
            </a:xfrm>
            <a:prstGeom prst="rect">
              <a:avLst/>
            </a:prstGeom>
            <a:solidFill>
              <a:schemeClr val="bg1"/>
            </a:solidFill>
            <a:ln w="19050" algn="ctr">
              <a:solidFill>
                <a:schemeClr val="tx1"/>
              </a:solidFill>
              <a:miter lim="800000"/>
              <a:headEnd/>
              <a:tailEnd/>
            </a:ln>
          </p:spPr>
          <p:txBody>
            <a:bodyPr wrap="none" anchor="ctr"/>
            <a:lstStyle/>
            <a:p>
              <a:r>
                <a:rPr lang="ja-JP" altLang="en-US" sz="1400" dirty="0" smtClean="0"/>
                <a:t>　強化</a:t>
              </a:r>
              <a:r>
                <a:rPr lang="ja-JP" altLang="en-US" sz="1400" dirty="0"/>
                <a:t>学習</a:t>
              </a:r>
            </a:p>
          </p:txBody>
        </p:sp>
      </p:grpSp>
      <p:sp>
        <p:nvSpPr>
          <p:cNvPr id="18" name="Text Box 19"/>
          <p:cNvSpPr txBox="1">
            <a:spLocks noChangeArrowheads="1"/>
          </p:cNvSpPr>
          <p:nvPr/>
        </p:nvSpPr>
        <p:spPr bwMode="auto">
          <a:xfrm>
            <a:off x="4109174" y="3422032"/>
            <a:ext cx="1152525" cy="304800"/>
          </a:xfrm>
          <a:prstGeom prst="rect">
            <a:avLst/>
          </a:prstGeom>
          <a:noFill/>
          <a:ln w="19050" algn="ctr">
            <a:noFill/>
            <a:miter lim="800000"/>
            <a:headEnd/>
            <a:tailEnd/>
          </a:ln>
        </p:spPr>
        <p:txBody>
          <a:bodyPr>
            <a:spAutoFit/>
          </a:bodyPr>
          <a:lstStyle/>
          <a:p>
            <a:pPr>
              <a:spcBef>
                <a:spcPct val="50000"/>
              </a:spcBef>
            </a:pPr>
            <a:r>
              <a:rPr lang="ja-JP" altLang="en-US" sz="1400" dirty="0"/>
              <a:t>行動価値</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今後の課題</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sz="2800" dirty="0" smtClean="0"/>
              <a:t>３つ以上のタスクでのシミュレーション実験</a:t>
            </a:r>
            <a:endParaRPr kumimoji="1" lang="en-US" altLang="ja-JP" sz="2800" dirty="0" smtClean="0"/>
          </a:p>
          <a:p>
            <a:endParaRPr lang="en-US" altLang="ja-JP" sz="2800" dirty="0" smtClean="0"/>
          </a:p>
          <a:p>
            <a:r>
              <a:rPr lang="ja-JP" altLang="en-US" sz="2800" dirty="0" smtClean="0"/>
              <a:t>新たなタスクを追加・削除した場合の検証</a:t>
            </a:r>
            <a:endParaRPr lang="en-US" altLang="ja-JP" sz="2800" dirty="0" smtClean="0"/>
          </a:p>
          <a:p>
            <a:pPr marL="0" indent="0">
              <a:buNone/>
            </a:pPr>
            <a:endParaRPr kumimoji="1" lang="en-US" altLang="ja-JP" sz="2800" dirty="0" smtClean="0"/>
          </a:p>
          <a:p>
            <a:r>
              <a:rPr lang="ja-JP" altLang="en-US" sz="2800" dirty="0" smtClean="0"/>
              <a:t>実ロボットへの適用</a:t>
            </a:r>
            <a:endParaRPr kumimoji="1" lang="ja-JP" altLang="en-US"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pPr>
              <a:buNone/>
            </a:pPr>
            <a:r>
              <a:rPr kumimoji="1" lang="ja-JP" altLang="en-US" dirty="0" smtClean="0"/>
              <a:t>ご清聴ありがとうございました．</a:t>
            </a:r>
            <a:endParaRPr kumimoji="1" lang="ja-JP"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重要度の変化に対する実験結果２</a:t>
            </a:r>
            <a:endParaRPr kumimoji="1" lang="ja-JP" altLang="en-US" dirty="0"/>
          </a:p>
        </p:txBody>
      </p:sp>
      <p:sp>
        <p:nvSpPr>
          <p:cNvPr id="3" name="コンテンツ プレースホルダー 2"/>
          <p:cNvSpPr>
            <a:spLocks noGrp="1"/>
          </p:cNvSpPr>
          <p:nvPr>
            <p:ph idx="1"/>
          </p:nvPr>
        </p:nvSpPr>
        <p:spPr>
          <a:xfrm>
            <a:off x="457200" y="1600201"/>
            <a:ext cx="8229600" cy="604664"/>
          </a:xfrm>
        </p:spPr>
        <p:txBody>
          <a:bodyPr>
            <a:normAutofit/>
          </a:bodyPr>
          <a:lstStyle/>
          <a:p>
            <a:r>
              <a:rPr lang="ja-JP" altLang="en-US" sz="2400" dirty="0"/>
              <a:t>行動</a:t>
            </a:r>
            <a:r>
              <a:rPr lang="ja-JP" altLang="en-US" sz="2400" dirty="0" smtClean="0"/>
              <a:t>回数に対するゴール回数とエネルギー残量の推移</a:t>
            </a:r>
            <a:endParaRPr kumimoji="1" lang="ja-JP" altLang="en-US" sz="2400" dirty="0"/>
          </a:p>
        </p:txBody>
      </p:sp>
      <p:pic>
        <p:nvPicPr>
          <p:cNvPr id="4" name="図 3"/>
          <p:cNvPicPr>
            <a:picLocks noChangeAspect="1"/>
          </p:cNvPicPr>
          <p:nvPr/>
        </p:nvPicPr>
        <p:blipFill>
          <a:blip r:embed="rId2" cstate="print"/>
          <a:stretch>
            <a:fillRect/>
          </a:stretch>
        </p:blipFill>
        <p:spPr>
          <a:xfrm>
            <a:off x="457200" y="2082912"/>
            <a:ext cx="8193790" cy="4775088"/>
          </a:xfrm>
          <a:prstGeom prst="rect">
            <a:avLst/>
          </a:prstGeom>
        </p:spPr>
      </p:pic>
    </p:spTree>
    <p:extLst>
      <p:ext uri="{BB962C8B-B14F-4D97-AF65-F5344CB8AC3E}">
        <p14:creationId xmlns:p14="http://schemas.microsoft.com/office/powerpoint/2010/main" xmlns="" val="11555422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重要度の変化に対する実験結果２</a:t>
            </a:r>
            <a:endParaRPr kumimoji="1" lang="ja-JP" altLang="en-US" dirty="0"/>
          </a:p>
        </p:txBody>
      </p:sp>
      <p:sp>
        <p:nvSpPr>
          <p:cNvPr id="3" name="コンテンツ プレースホルダー 2"/>
          <p:cNvSpPr>
            <a:spLocks noGrp="1"/>
          </p:cNvSpPr>
          <p:nvPr>
            <p:ph idx="1"/>
          </p:nvPr>
        </p:nvSpPr>
        <p:spPr>
          <a:xfrm>
            <a:off x="457200" y="1600201"/>
            <a:ext cx="8229600" cy="532656"/>
          </a:xfrm>
        </p:spPr>
        <p:txBody>
          <a:bodyPr>
            <a:normAutofit/>
          </a:bodyPr>
          <a:lstStyle/>
          <a:p>
            <a:r>
              <a:rPr lang="ja-JP" altLang="en-US" sz="2800" dirty="0"/>
              <a:t>行動</a:t>
            </a:r>
            <a:r>
              <a:rPr lang="ja-JP" altLang="en-US" sz="2800" dirty="0" smtClean="0"/>
              <a:t>回数に対する各重要度の推移</a:t>
            </a:r>
            <a:endParaRPr kumimoji="1" lang="ja-JP" altLang="en-US" sz="2800" dirty="0"/>
          </a:p>
        </p:txBody>
      </p:sp>
      <p:pic>
        <p:nvPicPr>
          <p:cNvPr id="11" name="図 10"/>
          <p:cNvPicPr>
            <a:picLocks noChangeAspect="1"/>
          </p:cNvPicPr>
          <p:nvPr/>
        </p:nvPicPr>
        <p:blipFill>
          <a:blip r:embed="rId2" cstate="print"/>
          <a:stretch>
            <a:fillRect/>
          </a:stretch>
        </p:blipFill>
        <p:spPr>
          <a:xfrm>
            <a:off x="606388" y="2129297"/>
            <a:ext cx="7931224" cy="4599229"/>
          </a:xfrm>
          <a:prstGeom prst="rect">
            <a:avLst/>
          </a:prstGeom>
        </p:spPr>
      </p:pic>
    </p:spTree>
    <p:extLst>
      <p:ext uri="{BB962C8B-B14F-4D97-AF65-F5344CB8AC3E}">
        <p14:creationId xmlns:p14="http://schemas.microsoft.com/office/powerpoint/2010/main" xmlns="" val="42573634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重要度の変化に対する実験結果２</a:t>
            </a:r>
            <a:endParaRPr kumimoji="1" lang="ja-JP" altLang="en-US" dirty="0"/>
          </a:p>
        </p:txBody>
      </p:sp>
      <p:sp>
        <p:nvSpPr>
          <p:cNvPr id="3" name="コンテンツ プレースホルダー 2"/>
          <p:cNvSpPr>
            <a:spLocks noGrp="1"/>
          </p:cNvSpPr>
          <p:nvPr>
            <p:ph idx="1"/>
          </p:nvPr>
        </p:nvSpPr>
        <p:spPr>
          <a:xfrm>
            <a:off x="457200" y="1600201"/>
            <a:ext cx="8229600" cy="604664"/>
          </a:xfrm>
        </p:spPr>
        <p:txBody>
          <a:bodyPr>
            <a:normAutofit/>
          </a:bodyPr>
          <a:lstStyle/>
          <a:p>
            <a:r>
              <a:rPr lang="ja-JP" altLang="en-US" sz="2400" dirty="0"/>
              <a:t>行動</a:t>
            </a:r>
            <a:r>
              <a:rPr lang="ja-JP" altLang="en-US" sz="2400" dirty="0" smtClean="0"/>
              <a:t>回数に対するゴール回数とエネルギー残量の推移</a:t>
            </a:r>
            <a:endParaRPr kumimoji="1" lang="ja-JP" altLang="en-US" sz="2400" dirty="0"/>
          </a:p>
        </p:txBody>
      </p:sp>
      <p:pic>
        <p:nvPicPr>
          <p:cNvPr id="5" name="図 4"/>
          <p:cNvPicPr>
            <a:picLocks noChangeAspect="1"/>
          </p:cNvPicPr>
          <p:nvPr/>
        </p:nvPicPr>
        <p:blipFill>
          <a:blip r:embed="rId2" cstate="print"/>
          <a:stretch>
            <a:fillRect/>
          </a:stretch>
        </p:blipFill>
        <p:spPr>
          <a:xfrm>
            <a:off x="611560" y="1988840"/>
            <a:ext cx="8306575" cy="4733048"/>
          </a:xfrm>
          <a:prstGeom prst="rect">
            <a:avLst/>
          </a:prstGeom>
        </p:spPr>
      </p:pic>
    </p:spTree>
    <p:extLst>
      <p:ext uri="{BB962C8B-B14F-4D97-AF65-F5344CB8AC3E}">
        <p14:creationId xmlns:p14="http://schemas.microsoft.com/office/powerpoint/2010/main" xmlns="" val="20692555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重要度の変化に対する実験結果２</a:t>
            </a:r>
            <a:endParaRPr kumimoji="1" lang="ja-JP" altLang="en-US" dirty="0"/>
          </a:p>
        </p:txBody>
      </p:sp>
      <p:sp>
        <p:nvSpPr>
          <p:cNvPr id="3" name="コンテンツ プレースホルダー 2"/>
          <p:cNvSpPr>
            <a:spLocks noGrp="1"/>
          </p:cNvSpPr>
          <p:nvPr>
            <p:ph idx="1"/>
          </p:nvPr>
        </p:nvSpPr>
        <p:spPr>
          <a:xfrm>
            <a:off x="457200" y="1600201"/>
            <a:ext cx="8229600" cy="532656"/>
          </a:xfrm>
        </p:spPr>
        <p:txBody>
          <a:bodyPr>
            <a:normAutofit/>
          </a:bodyPr>
          <a:lstStyle/>
          <a:p>
            <a:r>
              <a:rPr lang="ja-JP" altLang="en-US" sz="2800" dirty="0"/>
              <a:t>行動</a:t>
            </a:r>
            <a:r>
              <a:rPr lang="ja-JP" altLang="en-US" sz="2800" dirty="0" smtClean="0"/>
              <a:t>回数に対する各重要度の推移</a:t>
            </a:r>
            <a:endParaRPr kumimoji="1" lang="ja-JP" altLang="en-US" sz="2800" dirty="0"/>
          </a:p>
        </p:txBody>
      </p:sp>
      <p:pic>
        <p:nvPicPr>
          <p:cNvPr id="6" name="図 5"/>
          <p:cNvPicPr>
            <a:picLocks noChangeAspect="1"/>
          </p:cNvPicPr>
          <p:nvPr/>
        </p:nvPicPr>
        <p:blipFill>
          <a:blip r:embed="rId2" cstate="print"/>
          <a:stretch>
            <a:fillRect/>
          </a:stretch>
        </p:blipFill>
        <p:spPr>
          <a:xfrm>
            <a:off x="683568" y="2060437"/>
            <a:ext cx="8129343" cy="4797563"/>
          </a:xfrm>
          <a:prstGeom prst="rect">
            <a:avLst/>
          </a:prstGeom>
        </p:spPr>
      </p:pic>
    </p:spTree>
    <p:extLst>
      <p:ext uri="{BB962C8B-B14F-4D97-AF65-F5344CB8AC3E}">
        <p14:creationId xmlns:p14="http://schemas.microsoft.com/office/powerpoint/2010/main" xmlns="" val="32842175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従来研究：複数タスクの強化学習</a:t>
            </a:r>
            <a:endParaRPr kumimoji="1" lang="ja-JP" altLang="en-US" dirty="0"/>
          </a:p>
        </p:txBody>
      </p:sp>
      <p:sp>
        <p:nvSpPr>
          <p:cNvPr id="3" name="コンテンツ プレースホルダ 2"/>
          <p:cNvSpPr>
            <a:spLocks noGrp="1"/>
          </p:cNvSpPr>
          <p:nvPr>
            <p:ph idx="1"/>
          </p:nvPr>
        </p:nvSpPr>
        <p:spPr>
          <a:xfrm>
            <a:off x="457200" y="1600200"/>
            <a:ext cx="8229600" cy="4997152"/>
          </a:xfrm>
        </p:spPr>
        <p:txBody>
          <a:bodyPr>
            <a:normAutofit/>
          </a:bodyPr>
          <a:lstStyle/>
          <a:p>
            <a:r>
              <a:rPr kumimoji="1" lang="ja-JP" altLang="en-US" dirty="0" smtClean="0"/>
              <a:t>重み付き報酬関数を用いた手法　</a:t>
            </a:r>
            <a:endParaRPr kumimoji="1" lang="en-US" altLang="ja-JP" dirty="0" smtClean="0"/>
          </a:p>
          <a:p>
            <a:pPr>
              <a:buNone/>
            </a:pPr>
            <a:r>
              <a:rPr lang="ja-JP" altLang="en-US" sz="1800" dirty="0" smtClean="0"/>
              <a:t>　各タスクの優先関係によって重みを設定．</a:t>
            </a:r>
            <a:endParaRPr kumimoji="1" lang="en-US" altLang="ja-JP" sz="1800" dirty="0" smtClean="0"/>
          </a:p>
          <a:p>
            <a:pPr>
              <a:buNone/>
            </a:pPr>
            <a:r>
              <a:rPr lang="ja-JP" altLang="en-US" sz="1800" dirty="0" smtClean="0"/>
              <a:t>　各タスクの報酬に重みを付けて足し合わせることで１つの報酬関数に統合</a:t>
            </a:r>
            <a:r>
              <a:rPr lang="en-US" altLang="ja-JP" sz="1800" dirty="0" smtClean="0"/>
              <a:t>.</a:t>
            </a:r>
            <a:endParaRPr lang="en-US" altLang="ja-JP" sz="1800" dirty="0"/>
          </a:p>
          <a:p>
            <a:endParaRPr kumimoji="1" lang="en-US" altLang="ja-JP" dirty="0" smtClean="0"/>
          </a:p>
          <a:p>
            <a:endParaRPr lang="en-US" altLang="ja-JP" dirty="0"/>
          </a:p>
          <a:p>
            <a:r>
              <a:rPr kumimoji="1" lang="ja-JP" altLang="en-US" dirty="0" smtClean="0"/>
              <a:t>多目的最適化問題を適用した手法</a:t>
            </a:r>
            <a:endParaRPr kumimoji="1" lang="en-US" altLang="ja-JP" dirty="0" smtClean="0"/>
          </a:p>
          <a:p>
            <a:pPr>
              <a:buNone/>
            </a:pPr>
            <a:endParaRPr lang="en-US" altLang="ja-JP" sz="1200" dirty="0" smtClean="0"/>
          </a:p>
          <a:p>
            <a:pPr>
              <a:buNone/>
            </a:pPr>
            <a:r>
              <a:rPr lang="ja-JP" altLang="en-US" sz="2000" dirty="0" smtClean="0"/>
              <a:t>　　</a:t>
            </a:r>
            <a:r>
              <a:rPr lang="ja-JP" altLang="en-US" sz="1800" dirty="0" smtClean="0"/>
              <a:t>各タスクの報酬関数を目的関数とし，どの行動を優先するか多目的最適化</a:t>
            </a:r>
            <a:r>
              <a:rPr lang="en-US" altLang="ja-JP" sz="1800" dirty="0" smtClean="0"/>
              <a:t>.</a:t>
            </a:r>
          </a:p>
          <a:p>
            <a:pPr>
              <a:buNone/>
            </a:pPr>
            <a:r>
              <a:rPr kumimoji="1" lang="ja-JP" altLang="en-US" sz="1800" dirty="0" smtClean="0"/>
              <a:t>　　取ることのできる行動が解候補となり，その中からパレート最適解を導出．</a:t>
            </a:r>
            <a:endParaRPr kumimoji="1" lang="en-US" altLang="ja-JP" sz="1800" dirty="0" smtClean="0"/>
          </a:p>
          <a:p>
            <a:pPr>
              <a:buNone/>
            </a:pPr>
            <a:r>
              <a:rPr kumimoji="1" lang="ja-JP" altLang="en-US" sz="1800" dirty="0" smtClean="0"/>
              <a:t>　　人間に設定された各タスクの優先関係</a:t>
            </a:r>
            <a:r>
              <a:rPr lang="ja-JP" altLang="en-US" sz="1800" dirty="0" smtClean="0"/>
              <a:t>を基にして最終的な行動を決定．</a:t>
            </a:r>
            <a:endParaRPr lang="en-US" altLang="ja-JP" sz="1800" dirty="0"/>
          </a:p>
        </p:txBody>
      </p:sp>
      <p:sp>
        <p:nvSpPr>
          <p:cNvPr id="50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6" name="オブジェクト 5"/>
          <p:cNvGraphicFramePr>
            <a:graphicFrameLocks noChangeAspect="1"/>
          </p:cNvGraphicFramePr>
          <p:nvPr>
            <p:extLst>
              <p:ext uri="{D42A27DB-BD31-4B8C-83A1-F6EECF244321}">
                <p14:modId xmlns:p14="http://schemas.microsoft.com/office/powerpoint/2010/main" xmlns="" val="3488264619"/>
              </p:ext>
            </p:extLst>
          </p:nvPr>
        </p:nvGraphicFramePr>
        <p:xfrm>
          <a:off x="2699792" y="2882652"/>
          <a:ext cx="2687927" cy="474340"/>
        </p:xfrm>
        <a:graphic>
          <a:graphicData uri="http://schemas.openxmlformats.org/presentationml/2006/ole">
            <p:oleObj spid="_x0000_s50427" name="数式" r:id="rId3" imgW="1295400" imgH="228600" progId="Equation.3">
              <p:embed/>
            </p:oleObj>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xmlns="" val="1031551069"/>
              </p:ext>
            </p:extLst>
          </p:nvPr>
        </p:nvGraphicFramePr>
        <p:xfrm>
          <a:off x="1890713" y="3429000"/>
          <a:ext cx="5221287" cy="325438"/>
        </p:xfrm>
        <a:graphic>
          <a:graphicData uri="http://schemas.openxmlformats.org/presentationml/2006/ole">
            <p:oleObj spid="_x0000_s50428" name="数式" r:id="rId4" imgW="3670200" imgH="228600" progId="Equation.3">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従来研究の問題点</a:t>
            </a:r>
            <a:endParaRPr kumimoji="1" lang="ja-JP" altLang="en-US" dirty="0"/>
          </a:p>
        </p:txBody>
      </p:sp>
      <p:sp>
        <p:nvSpPr>
          <p:cNvPr id="3" name="コンテンツ プレースホルダー 2"/>
          <p:cNvSpPr>
            <a:spLocks noGrp="1"/>
          </p:cNvSpPr>
          <p:nvPr>
            <p:ph idx="1"/>
          </p:nvPr>
        </p:nvSpPr>
        <p:spPr>
          <a:xfrm>
            <a:off x="323528" y="1600200"/>
            <a:ext cx="8712968" cy="4525963"/>
          </a:xfrm>
        </p:spPr>
        <p:txBody>
          <a:bodyPr>
            <a:normAutofit/>
          </a:bodyPr>
          <a:lstStyle/>
          <a:p>
            <a:r>
              <a:rPr lang="ja-JP" altLang="en-US" sz="2400" dirty="0"/>
              <a:t>ロボットに搭載されるタスクの優先関係は事前に設定されている．</a:t>
            </a:r>
            <a:endParaRPr lang="en-US" altLang="ja-JP" sz="2400" dirty="0"/>
          </a:p>
          <a:p>
            <a:r>
              <a:rPr lang="ja-JP" altLang="en-US" sz="2400" dirty="0" smtClean="0"/>
              <a:t>タスク間の優先関係が変化しないことが前提</a:t>
            </a:r>
            <a:r>
              <a:rPr lang="en-US" altLang="ja-JP" sz="2400" dirty="0" smtClean="0"/>
              <a:t>.  </a:t>
            </a:r>
          </a:p>
          <a:p>
            <a:pPr>
              <a:buNone/>
            </a:pPr>
            <a:endParaRPr lang="en-US" altLang="ja-JP" sz="1200" dirty="0" smtClean="0"/>
          </a:p>
          <a:p>
            <a:pPr>
              <a:buNone/>
            </a:pPr>
            <a:endParaRPr lang="en-US" altLang="ja-JP" sz="2000" b="1" dirty="0" smtClean="0"/>
          </a:p>
        </p:txBody>
      </p:sp>
      <p:sp>
        <p:nvSpPr>
          <p:cNvPr id="4" name="下矢印 3"/>
          <p:cNvSpPr/>
          <p:nvPr/>
        </p:nvSpPr>
        <p:spPr>
          <a:xfrm>
            <a:off x="3923928" y="2708920"/>
            <a:ext cx="93610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395536" y="3284985"/>
            <a:ext cx="8208912" cy="400110"/>
          </a:xfrm>
          <a:prstGeom prst="rect">
            <a:avLst/>
          </a:prstGeom>
        </p:spPr>
        <p:txBody>
          <a:bodyPr wrap="square">
            <a:spAutoFit/>
          </a:bodyPr>
          <a:lstStyle/>
          <a:p>
            <a:r>
              <a:rPr lang="ja-JP" altLang="en-US" sz="2000" dirty="0" smtClean="0"/>
              <a:t>実際の環境においては，各タスクの重要性は変化する可能性がある</a:t>
            </a:r>
            <a:endParaRPr lang="en-US" altLang="ja-JP" sz="2000" dirty="0" smtClean="0"/>
          </a:p>
        </p:txBody>
      </p:sp>
      <p:pic>
        <p:nvPicPr>
          <p:cNvPr id="5" name="Picture 1"/>
          <p:cNvPicPr>
            <a:picLocks noChangeAspect="1" noChangeArrowheads="1"/>
          </p:cNvPicPr>
          <p:nvPr/>
        </p:nvPicPr>
        <p:blipFill>
          <a:blip r:embed="rId2" cstate="print"/>
          <a:srcRect/>
          <a:stretch>
            <a:fillRect/>
          </a:stretch>
        </p:blipFill>
        <p:spPr bwMode="auto">
          <a:xfrm>
            <a:off x="395536" y="3861048"/>
            <a:ext cx="8498284" cy="2733312"/>
          </a:xfrm>
          <a:prstGeom prst="rect">
            <a:avLst/>
          </a:prstGeom>
          <a:noFill/>
          <a:ln w="9525">
            <a:noFill/>
            <a:miter lim="800000"/>
            <a:headEnd/>
            <a:tailEnd/>
          </a:ln>
          <a:effectLst/>
        </p:spPr>
      </p:pic>
    </p:spTree>
    <p:extLst>
      <p:ext uri="{BB962C8B-B14F-4D97-AF65-F5344CB8AC3E}">
        <p14:creationId xmlns:p14="http://schemas.microsoft.com/office/powerpoint/2010/main" xmlns="" val="2912728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従来研究の問題点</a:t>
            </a:r>
            <a:endParaRPr kumimoji="1" lang="ja-JP" altLang="en-US" dirty="0"/>
          </a:p>
        </p:txBody>
      </p:sp>
      <p:sp>
        <p:nvSpPr>
          <p:cNvPr id="3" name="コンテンツ プレースホルダ 2"/>
          <p:cNvSpPr>
            <a:spLocks noGrp="1"/>
          </p:cNvSpPr>
          <p:nvPr>
            <p:ph idx="1"/>
          </p:nvPr>
        </p:nvSpPr>
        <p:spPr>
          <a:xfrm>
            <a:off x="611560" y="5445224"/>
            <a:ext cx="8229600" cy="1112987"/>
          </a:xfrm>
        </p:spPr>
        <p:txBody>
          <a:bodyPr>
            <a:normAutofit/>
          </a:bodyPr>
          <a:lstStyle/>
          <a:p>
            <a:pPr marL="0" indent="0" algn="ctr">
              <a:buNone/>
            </a:pPr>
            <a:r>
              <a:rPr kumimoji="1" lang="ja-JP" altLang="en-US" sz="2800" dirty="0" smtClean="0"/>
              <a:t>ロボットの行動学習中にタスク間の</a:t>
            </a:r>
            <a:r>
              <a:rPr lang="ja-JP" altLang="en-US" sz="2800" dirty="0" smtClean="0"/>
              <a:t>優先関係</a:t>
            </a:r>
            <a:r>
              <a:rPr kumimoji="1" lang="ja-JP" altLang="en-US" sz="2800" dirty="0" smtClean="0"/>
              <a:t>が</a:t>
            </a:r>
            <a:endParaRPr lang="en-US" altLang="ja-JP" sz="2800" dirty="0"/>
          </a:p>
          <a:p>
            <a:pPr marL="0" indent="0" algn="ctr">
              <a:buNone/>
            </a:pPr>
            <a:r>
              <a:rPr kumimoji="1" lang="ja-JP" altLang="en-US" sz="2800" dirty="0" smtClean="0"/>
              <a:t>変化した場合には</a:t>
            </a:r>
            <a:r>
              <a:rPr lang="ja-JP" altLang="en-US" sz="2800" dirty="0" smtClean="0"/>
              <a:t>再度，最適化</a:t>
            </a:r>
            <a:r>
              <a:rPr lang="ja-JP" altLang="en-US" sz="2800" dirty="0"/>
              <a:t>する</a:t>
            </a:r>
            <a:r>
              <a:rPr kumimoji="1" lang="ja-JP" altLang="en-US" sz="2800" dirty="0" smtClean="0"/>
              <a:t>必要がある</a:t>
            </a:r>
            <a:r>
              <a:rPr lang="ja-JP" altLang="en-US" sz="2800" dirty="0" smtClean="0"/>
              <a:t>．</a:t>
            </a:r>
            <a:endParaRPr kumimoji="1" lang="ja-JP" altLang="en-US" sz="2800" dirty="0"/>
          </a:p>
        </p:txBody>
      </p:sp>
      <p:sp>
        <p:nvSpPr>
          <p:cNvPr id="5" name="テキスト ボックス 4"/>
          <p:cNvSpPr txBox="1"/>
          <p:nvPr/>
        </p:nvSpPr>
        <p:spPr>
          <a:xfrm>
            <a:off x="395536" y="1772816"/>
            <a:ext cx="8748464" cy="461665"/>
          </a:xfrm>
          <a:prstGeom prst="rect">
            <a:avLst/>
          </a:prstGeom>
          <a:noFill/>
        </p:spPr>
        <p:txBody>
          <a:bodyPr wrap="square" rtlCol="0">
            <a:spAutoFit/>
          </a:bodyPr>
          <a:lstStyle/>
          <a:p>
            <a:r>
              <a:rPr lang="ja-JP" altLang="en-US" sz="2400" dirty="0" smtClean="0"/>
              <a:t>各タスクの重要性が変化すればタスク間の優先関係が変化する</a:t>
            </a:r>
            <a:endParaRPr kumimoji="1" lang="ja-JP" altLang="en-US" sz="2400" dirty="0"/>
          </a:p>
        </p:txBody>
      </p:sp>
      <p:sp>
        <p:nvSpPr>
          <p:cNvPr id="10" name="下矢印 9"/>
          <p:cNvSpPr/>
          <p:nvPr/>
        </p:nvSpPr>
        <p:spPr>
          <a:xfrm>
            <a:off x="3923928" y="4797152"/>
            <a:ext cx="108012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0659" name="Picture 3"/>
          <p:cNvPicPr>
            <a:picLocks noChangeAspect="1" noChangeArrowheads="1"/>
          </p:cNvPicPr>
          <p:nvPr/>
        </p:nvPicPr>
        <p:blipFill>
          <a:blip r:embed="rId2" cstate="print"/>
          <a:srcRect/>
          <a:stretch>
            <a:fillRect/>
          </a:stretch>
        </p:blipFill>
        <p:spPr bwMode="auto">
          <a:xfrm>
            <a:off x="251520" y="2564904"/>
            <a:ext cx="5274220" cy="1899999"/>
          </a:xfrm>
          <a:prstGeom prst="rect">
            <a:avLst/>
          </a:prstGeom>
          <a:noFill/>
          <a:ln w="9525">
            <a:noFill/>
            <a:miter lim="800000"/>
            <a:headEnd/>
            <a:tailEnd/>
          </a:ln>
          <a:effectLst/>
        </p:spPr>
      </p:pic>
      <p:pic>
        <p:nvPicPr>
          <p:cNvPr id="70660" name="Picture 4"/>
          <p:cNvPicPr>
            <a:picLocks noChangeAspect="1" noChangeArrowheads="1"/>
          </p:cNvPicPr>
          <p:nvPr/>
        </p:nvPicPr>
        <p:blipFill>
          <a:blip r:embed="rId3" cstate="print"/>
          <a:srcRect/>
          <a:stretch>
            <a:fillRect/>
          </a:stretch>
        </p:blipFill>
        <p:spPr bwMode="auto">
          <a:xfrm>
            <a:off x="4716016" y="2564904"/>
            <a:ext cx="4896544" cy="1878060"/>
          </a:xfrm>
          <a:prstGeom prst="rect">
            <a:avLst/>
          </a:prstGeom>
          <a:noFill/>
          <a:ln w="9525">
            <a:noFill/>
            <a:miter lim="800000"/>
            <a:headEnd/>
            <a:tailEnd/>
          </a:ln>
          <a:effectLst/>
        </p:spPr>
      </p:pic>
      <p:sp>
        <p:nvSpPr>
          <p:cNvPr id="4" name="テキスト ボックス 3"/>
          <p:cNvSpPr txBox="1"/>
          <p:nvPr/>
        </p:nvSpPr>
        <p:spPr>
          <a:xfrm>
            <a:off x="683568" y="4972526"/>
            <a:ext cx="2232248" cy="369332"/>
          </a:xfrm>
          <a:prstGeom prst="rect">
            <a:avLst/>
          </a:prstGeom>
          <a:noFill/>
          <a:ln>
            <a:solidFill>
              <a:srgbClr val="FF0000"/>
            </a:solidFill>
          </a:ln>
        </p:spPr>
        <p:txBody>
          <a:bodyPr wrap="square" rtlCol="0">
            <a:spAutoFit/>
          </a:bodyPr>
          <a:lstStyle/>
          <a:p>
            <a:pPr algn="ctr"/>
            <a:r>
              <a:rPr kumimoji="1" lang="ja-JP" altLang="en-US" dirty="0" smtClean="0"/>
              <a:t>従来研究では</a:t>
            </a:r>
            <a:endParaRPr kumimoji="1"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研究目的</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複数のタスクが与えられるロボットにおいて，</a:t>
            </a:r>
            <a:endParaRPr lang="en-US" altLang="ja-JP" dirty="0" smtClean="0"/>
          </a:p>
          <a:p>
            <a:pPr>
              <a:buNone/>
            </a:pPr>
            <a:r>
              <a:rPr kumimoji="1" lang="ja-JP" altLang="en-US" dirty="0" smtClean="0"/>
              <a:t>　</a:t>
            </a:r>
            <a:r>
              <a:rPr lang="ja-JP" altLang="en-US" dirty="0" smtClean="0"/>
              <a:t>タスク間の優先関係が変化した場合でも</a:t>
            </a:r>
            <a:endParaRPr lang="en-US" altLang="ja-JP" dirty="0" smtClean="0"/>
          </a:p>
          <a:p>
            <a:pPr>
              <a:buNone/>
            </a:pPr>
            <a:r>
              <a:rPr lang="ja-JP" altLang="en-US" dirty="0" smtClean="0"/>
              <a:t>　その変化に対応可能な行動学習・行動選択手法を提案する．</a:t>
            </a:r>
            <a:endParaRPr lang="en-US" altLang="ja-JP"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アプローチ</a:t>
            </a:r>
            <a:endParaRPr kumimoji="1" lang="ja-JP" altLang="en-US" dirty="0"/>
          </a:p>
        </p:txBody>
      </p:sp>
      <p:sp>
        <p:nvSpPr>
          <p:cNvPr id="3" name="コンテンツ プレースホルダ 2"/>
          <p:cNvSpPr>
            <a:spLocks noGrp="1"/>
          </p:cNvSpPr>
          <p:nvPr>
            <p:ph idx="1"/>
          </p:nvPr>
        </p:nvSpPr>
        <p:spPr>
          <a:xfrm>
            <a:off x="457200" y="1477332"/>
            <a:ext cx="8229600" cy="604664"/>
          </a:xfrm>
        </p:spPr>
        <p:txBody>
          <a:bodyPr/>
          <a:lstStyle/>
          <a:p>
            <a:r>
              <a:rPr lang="ja-JP" altLang="en-US" dirty="0" smtClean="0"/>
              <a:t>タスク毎の重要性に注目し行動選択を行う</a:t>
            </a:r>
          </a:p>
          <a:p>
            <a:endParaRPr kumimoji="1" lang="ja-JP" altLang="en-US" dirty="0"/>
          </a:p>
        </p:txBody>
      </p:sp>
      <p:pic>
        <p:nvPicPr>
          <p:cNvPr id="83970" name="Picture 2"/>
          <p:cNvPicPr>
            <a:picLocks noChangeAspect="1" noChangeArrowheads="1"/>
          </p:cNvPicPr>
          <p:nvPr/>
        </p:nvPicPr>
        <p:blipFill>
          <a:blip r:embed="rId2" cstate="print"/>
          <a:srcRect/>
          <a:stretch>
            <a:fillRect/>
          </a:stretch>
        </p:blipFill>
        <p:spPr bwMode="auto">
          <a:xfrm>
            <a:off x="827584" y="2948578"/>
            <a:ext cx="1963912" cy="1091551"/>
          </a:xfrm>
          <a:prstGeom prst="rect">
            <a:avLst/>
          </a:prstGeom>
          <a:noFill/>
          <a:ln w="9525">
            <a:noFill/>
            <a:miter lim="800000"/>
            <a:headEnd/>
            <a:tailEnd/>
          </a:ln>
          <a:effectLst/>
        </p:spPr>
      </p:pic>
      <p:sp>
        <p:nvSpPr>
          <p:cNvPr id="20" name="テキスト ボックス 19"/>
          <p:cNvSpPr txBox="1"/>
          <p:nvPr/>
        </p:nvSpPr>
        <p:spPr>
          <a:xfrm>
            <a:off x="539552" y="2378155"/>
            <a:ext cx="2520280" cy="369332"/>
          </a:xfrm>
          <a:prstGeom prst="rect">
            <a:avLst/>
          </a:prstGeom>
          <a:noFill/>
        </p:spPr>
        <p:txBody>
          <a:bodyPr wrap="square" rtlCol="0">
            <a:spAutoFit/>
          </a:bodyPr>
          <a:lstStyle/>
          <a:p>
            <a:r>
              <a:rPr kumimoji="1" lang="ja-JP" altLang="en-US" dirty="0" smtClean="0"/>
              <a:t>エネルギー獲得タスク</a:t>
            </a:r>
            <a:endParaRPr kumimoji="1" lang="ja-JP" altLang="en-US" dirty="0"/>
          </a:p>
        </p:txBody>
      </p:sp>
      <p:sp>
        <p:nvSpPr>
          <p:cNvPr id="21" name="テキスト ボックス 20"/>
          <p:cNvSpPr txBox="1"/>
          <p:nvPr/>
        </p:nvSpPr>
        <p:spPr>
          <a:xfrm>
            <a:off x="251520" y="4240881"/>
            <a:ext cx="3096344" cy="646331"/>
          </a:xfrm>
          <a:prstGeom prst="rect">
            <a:avLst/>
          </a:prstGeom>
          <a:noFill/>
        </p:spPr>
        <p:txBody>
          <a:bodyPr wrap="square" rtlCol="0">
            <a:spAutoFit/>
          </a:bodyPr>
          <a:lstStyle/>
          <a:p>
            <a:r>
              <a:rPr kumimoji="1" lang="ja-JP" altLang="en-US" dirty="0" smtClean="0"/>
              <a:t>エネルギーが少なくなれば</a:t>
            </a:r>
            <a:endParaRPr kumimoji="1" lang="en-US" altLang="ja-JP" dirty="0" smtClean="0"/>
          </a:p>
          <a:p>
            <a:r>
              <a:rPr lang="ja-JP" altLang="en-US" dirty="0" smtClean="0"/>
              <a:t>　　　　　</a:t>
            </a:r>
            <a:r>
              <a:rPr kumimoji="1" lang="ja-JP" altLang="en-US" dirty="0" smtClean="0"/>
              <a:t>重要性　大</a:t>
            </a:r>
            <a:endParaRPr kumimoji="1" lang="ja-JP" altLang="en-US" dirty="0"/>
          </a:p>
        </p:txBody>
      </p:sp>
      <p:pic>
        <p:nvPicPr>
          <p:cNvPr id="83971" name="Picture 3"/>
          <p:cNvPicPr>
            <a:picLocks noChangeAspect="1" noChangeArrowheads="1"/>
          </p:cNvPicPr>
          <p:nvPr/>
        </p:nvPicPr>
        <p:blipFill>
          <a:blip r:embed="rId3" cstate="print"/>
          <a:srcRect/>
          <a:stretch>
            <a:fillRect/>
          </a:stretch>
        </p:blipFill>
        <p:spPr bwMode="auto">
          <a:xfrm>
            <a:off x="6660232" y="2858923"/>
            <a:ext cx="1164341" cy="1292303"/>
          </a:xfrm>
          <a:prstGeom prst="rect">
            <a:avLst/>
          </a:prstGeom>
          <a:noFill/>
          <a:ln w="9525">
            <a:noFill/>
            <a:miter lim="800000"/>
            <a:headEnd/>
            <a:tailEnd/>
          </a:ln>
          <a:effectLst/>
        </p:spPr>
      </p:pic>
      <p:sp>
        <p:nvSpPr>
          <p:cNvPr id="23" name="テキスト ボックス 22"/>
          <p:cNvSpPr txBox="1"/>
          <p:nvPr/>
        </p:nvSpPr>
        <p:spPr>
          <a:xfrm>
            <a:off x="6444208" y="2378155"/>
            <a:ext cx="1872208" cy="369332"/>
          </a:xfrm>
          <a:prstGeom prst="rect">
            <a:avLst/>
          </a:prstGeom>
          <a:noFill/>
        </p:spPr>
        <p:txBody>
          <a:bodyPr wrap="square" rtlCol="0">
            <a:spAutoFit/>
          </a:bodyPr>
          <a:lstStyle/>
          <a:p>
            <a:r>
              <a:rPr kumimoji="1" lang="ja-JP" altLang="en-US" dirty="0" smtClean="0"/>
              <a:t>荷物運搬タスク</a:t>
            </a:r>
            <a:endParaRPr kumimoji="1" lang="ja-JP" altLang="en-US" dirty="0"/>
          </a:p>
        </p:txBody>
      </p:sp>
      <p:sp>
        <p:nvSpPr>
          <p:cNvPr id="24" name="テキスト ボックス 23"/>
          <p:cNvSpPr txBox="1"/>
          <p:nvPr/>
        </p:nvSpPr>
        <p:spPr>
          <a:xfrm>
            <a:off x="5436096" y="4371636"/>
            <a:ext cx="3995936" cy="646331"/>
          </a:xfrm>
          <a:prstGeom prst="rect">
            <a:avLst/>
          </a:prstGeom>
          <a:noFill/>
        </p:spPr>
        <p:txBody>
          <a:bodyPr wrap="square" rtlCol="0">
            <a:spAutoFit/>
          </a:bodyPr>
          <a:lstStyle/>
          <a:p>
            <a:pPr algn="ctr"/>
            <a:r>
              <a:rPr lang="ja-JP" altLang="en-US" dirty="0" smtClean="0"/>
              <a:t>人間がどれだけタスクを実行して</a:t>
            </a:r>
            <a:endParaRPr lang="en-US" altLang="ja-JP" dirty="0" smtClean="0"/>
          </a:p>
          <a:p>
            <a:pPr algn="ctr"/>
            <a:r>
              <a:rPr lang="ja-JP" altLang="en-US" dirty="0" smtClean="0"/>
              <a:t>欲しいかで</a:t>
            </a:r>
            <a:r>
              <a:rPr kumimoji="1" lang="ja-JP" altLang="en-US" dirty="0" smtClean="0"/>
              <a:t>重要性　変化</a:t>
            </a:r>
            <a:endParaRPr kumimoji="1" lang="ja-JP" altLang="en-US" dirty="0"/>
          </a:p>
        </p:txBody>
      </p:sp>
      <p:pic>
        <p:nvPicPr>
          <p:cNvPr id="83972" name="Picture 4"/>
          <p:cNvPicPr>
            <a:picLocks noChangeAspect="1" noChangeArrowheads="1"/>
          </p:cNvPicPr>
          <p:nvPr/>
        </p:nvPicPr>
        <p:blipFill>
          <a:blip r:embed="rId4" cstate="print"/>
          <a:srcRect/>
          <a:stretch>
            <a:fillRect/>
          </a:stretch>
        </p:blipFill>
        <p:spPr bwMode="auto">
          <a:xfrm>
            <a:off x="3851920" y="2828693"/>
            <a:ext cx="1244976" cy="1790119"/>
          </a:xfrm>
          <a:prstGeom prst="rect">
            <a:avLst/>
          </a:prstGeom>
          <a:noFill/>
          <a:ln w="9525">
            <a:noFill/>
            <a:miter lim="800000"/>
            <a:headEnd/>
            <a:tailEnd/>
          </a:ln>
          <a:effectLst/>
        </p:spPr>
      </p:pic>
      <p:sp>
        <p:nvSpPr>
          <p:cNvPr id="42" name="テキスト ボックス 41"/>
          <p:cNvSpPr txBox="1"/>
          <p:nvPr/>
        </p:nvSpPr>
        <p:spPr>
          <a:xfrm>
            <a:off x="3635896" y="2348880"/>
            <a:ext cx="1800200" cy="369332"/>
          </a:xfrm>
          <a:prstGeom prst="rect">
            <a:avLst/>
          </a:prstGeom>
          <a:noFill/>
        </p:spPr>
        <p:txBody>
          <a:bodyPr wrap="square" rtlCol="0">
            <a:spAutoFit/>
          </a:bodyPr>
          <a:lstStyle/>
          <a:p>
            <a:r>
              <a:rPr lang="ja-JP" altLang="en-US" dirty="0" smtClean="0"/>
              <a:t>故障</a:t>
            </a:r>
            <a:r>
              <a:rPr kumimoji="1" lang="ja-JP" altLang="en-US" dirty="0" smtClean="0"/>
              <a:t>回避タスク</a:t>
            </a:r>
            <a:endParaRPr kumimoji="1" lang="ja-JP" altLang="en-US" dirty="0"/>
          </a:p>
        </p:txBody>
      </p:sp>
      <p:sp>
        <p:nvSpPr>
          <p:cNvPr id="43" name="テキスト ボックス 42"/>
          <p:cNvSpPr txBox="1"/>
          <p:nvPr/>
        </p:nvSpPr>
        <p:spPr>
          <a:xfrm>
            <a:off x="2843808" y="4754228"/>
            <a:ext cx="3096344" cy="646331"/>
          </a:xfrm>
          <a:prstGeom prst="rect">
            <a:avLst/>
          </a:prstGeom>
          <a:noFill/>
        </p:spPr>
        <p:txBody>
          <a:bodyPr wrap="square" rtlCol="0">
            <a:spAutoFit/>
          </a:bodyPr>
          <a:lstStyle/>
          <a:p>
            <a:pPr algn="ctr"/>
            <a:r>
              <a:rPr lang="ja-JP" altLang="en-US" dirty="0" smtClean="0"/>
              <a:t>故障の危険が予測される</a:t>
            </a:r>
            <a:endParaRPr lang="en-US" altLang="ja-JP" dirty="0"/>
          </a:p>
          <a:p>
            <a:pPr algn="ctr"/>
            <a:r>
              <a:rPr lang="ja-JP" altLang="en-US" dirty="0" smtClean="0"/>
              <a:t>場合には　</a:t>
            </a:r>
            <a:r>
              <a:rPr kumimoji="1" lang="ja-JP" altLang="en-US" dirty="0" smtClean="0"/>
              <a:t>重要性　大</a:t>
            </a:r>
            <a:endParaRPr kumimoji="1" lang="ja-JP" altLang="en-US" dirty="0"/>
          </a:p>
        </p:txBody>
      </p:sp>
      <p:sp>
        <p:nvSpPr>
          <p:cNvPr id="4" name="テキスト ボックス 3"/>
          <p:cNvSpPr txBox="1"/>
          <p:nvPr/>
        </p:nvSpPr>
        <p:spPr>
          <a:xfrm>
            <a:off x="1169622" y="5701044"/>
            <a:ext cx="6804756" cy="830997"/>
          </a:xfrm>
          <a:prstGeom prst="rect">
            <a:avLst/>
          </a:prstGeom>
          <a:noFill/>
        </p:spPr>
        <p:txBody>
          <a:bodyPr wrap="square" rtlCol="0">
            <a:spAutoFit/>
          </a:bodyPr>
          <a:lstStyle/>
          <a:p>
            <a:pPr algn="ctr"/>
            <a:r>
              <a:rPr lang="ja-JP" altLang="en-US" sz="2400" dirty="0" smtClean="0"/>
              <a:t>タスク毎の状況に合わせた重要性を算出し，</a:t>
            </a:r>
            <a:endParaRPr lang="en-US" altLang="ja-JP" sz="2400" dirty="0" smtClean="0"/>
          </a:p>
          <a:p>
            <a:pPr algn="ctr"/>
            <a:r>
              <a:rPr lang="ja-JP" altLang="en-US" sz="2400" dirty="0" smtClean="0"/>
              <a:t>重要性に応じて取るべき行動を決定する</a:t>
            </a:r>
            <a:endParaRPr kumimoji="1" lang="ja-JP" alt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アプローチ</a:t>
            </a:r>
            <a:endParaRPr kumimoji="1" lang="ja-JP" altLang="en-US" dirty="0"/>
          </a:p>
        </p:txBody>
      </p:sp>
      <p:sp>
        <p:nvSpPr>
          <p:cNvPr id="3" name="コンテンツ プレースホルダ 2"/>
          <p:cNvSpPr>
            <a:spLocks noGrp="1"/>
          </p:cNvSpPr>
          <p:nvPr>
            <p:ph idx="1"/>
          </p:nvPr>
        </p:nvSpPr>
        <p:spPr>
          <a:xfrm>
            <a:off x="395536" y="1340768"/>
            <a:ext cx="8229600" cy="532655"/>
          </a:xfrm>
        </p:spPr>
        <p:txBody>
          <a:bodyPr>
            <a:normAutofit fontScale="92500" lnSpcReduction="10000"/>
          </a:bodyPr>
          <a:lstStyle/>
          <a:p>
            <a:r>
              <a:rPr kumimoji="1" lang="ja-JP" altLang="en-US" dirty="0" smtClean="0"/>
              <a:t>行動学習はタスク</a:t>
            </a:r>
            <a:r>
              <a:rPr lang="ja-JP" altLang="en-US" dirty="0" smtClean="0"/>
              <a:t>毎に別々の学習空間で行う．</a:t>
            </a:r>
            <a:endParaRPr kumimoji="1" lang="ja-JP" altLang="en-US" dirty="0"/>
          </a:p>
        </p:txBody>
      </p:sp>
      <p:pic>
        <p:nvPicPr>
          <p:cNvPr id="67585" name="Picture 1"/>
          <p:cNvPicPr>
            <a:picLocks noChangeAspect="1" noChangeArrowheads="1"/>
          </p:cNvPicPr>
          <p:nvPr/>
        </p:nvPicPr>
        <p:blipFill>
          <a:blip r:embed="rId2" cstate="print"/>
          <a:srcRect/>
          <a:stretch>
            <a:fillRect/>
          </a:stretch>
        </p:blipFill>
        <p:spPr bwMode="auto">
          <a:xfrm>
            <a:off x="395536" y="2204864"/>
            <a:ext cx="8413750" cy="2828925"/>
          </a:xfrm>
          <a:prstGeom prst="rect">
            <a:avLst/>
          </a:prstGeom>
          <a:noFill/>
          <a:ln w="9525">
            <a:noFill/>
            <a:miter lim="800000"/>
            <a:headEnd/>
            <a:tailEnd/>
          </a:ln>
          <a:effectLst/>
        </p:spPr>
      </p:pic>
      <p:sp>
        <p:nvSpPr>
          <p:cNvPr id="8" name="テキスト ボックス 7"/>
          <p:cNvSpPr txBox="1"/>
          <p:nvPr/>
        </p:nvSpPr>
        <p:spPr>
          <a:xfrm>
            <a:off x="2051720" y="5157192"/>
            <a:ext cx="5472608" cy="400110"/>
          </a:xfrm>
          <a:prstGeom prst="rect">
            <a:avLst/>
          </a:prstGeom>
          <a:noFill/>
        </p:spPr>
        <p:txBody>
          <a:bodyPr wrap="square" rtlCol="0">
            <a:spAutoFit/>
          </a:bodyPr>
          <a:lstStyle/>
          <a:p>
            <a:r>
              <a:rPr kumimoji="1" lang="ja-JP" altLang="en-US" sz="2000" dirty="0" smtClean="0"/>
              <a:t>各行動について複数の行動価値が存在する</a:t>
            </a:r>
            <a:endParaRPr kumimoji="1" lang="ja-JP" altLang="en-US" sz="2000" dirty="0"/>
          </a:p>
        </p:txBody>
      </p:sp>
      <p:sp>
        <p:nvSpPr>
          <p:cNvPr id="9" name="下矢印 8"/>
          <p:cNvSpPr/>
          <p:nvPr/>
        </p:nvSpPr>
        <p:spPr>
          <a:xfrm>
            <a:off x="4139952" y="5733256"/>
            <a:ext cx="86409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771800" y="6165304"/>
            <a:ext cx="4320480" cy="400110"/>
          </a:xfrm>
          <a:prstGeom prst="rect">
            <a:avLst/>
          </a:prstGeom>
          <a:noFill/>
        </p:spPr>
        <p:txBody>
          <a:bodyPr wrap="square" rtlCol="0">
            <a:spAutoFit/>
          </a:bodyPr>
          <a:lstStyle/>
          <a:p>
            <a:r>
              <a:rPr kumimoji="1" lang="ja-JP" altLang="en-US" sz="2000" dirty="0" smtClean="0"/>
              <a:t>各タスクの</a:t>
            </a:r>
            <a:r>
              <a:rPr kumimoji="1" lang="ja-JP" altLang="en-US" sz="2000" dirty="0" smtClean="0"/>
              <a:t>重要性を</a:t>
            </a:r>
            <a:r>
              <a:rPr kumimoji="1" lang="ja-JP" altLang="en-US" sz="2000" dirty="0" smtClean="0"/>
              <a:t>基に行動選択</a:t>
            </a:r>
            <a:endParaRPr kumimoji="1" lang="ja-JP" alt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2216</TotalTime>
  <Words>1017</Words>
  <Application>Microsoft Office PowerPoint</Application>
  <PresentationFormat>画面に合わせる (4:3)</PresentationFormat>
  <Paragraphs>270</Paragraphs>
  <Slides>35</Slides>
  <Notes>0</Notes>
  <HiddenSlides>4</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35</vt:i4>
      </vt:variant>
    </vt:vector>
  </HeadingPairs>
  <TitlesOfParts>
    <vt:vector size="37" baseType="lpstr">
      <vt:lpstr>Office テーマ</vt:lpstr>
      <vt:lpstr>数式</vt:lpstr>
      <vt:lpstr>複数タスクに対するロボットの行動学習 -タスクの重要度に基づく行動選択手法の提案-</vt:lpstr>
      <vt:lpstr>自律ロボットと搭載されるタスク</vt:lpstr>
      <vt:lpstr>強化学習による複数タスクの学習</vt:lpstr>
      <vt:lpstr>従来研究：複数タスクの強化学習</vt:lpstr>
      <vt:lpstr>従来研究の問題点</vt:lpstr>
      <vt:lpstr>従来研究の問題点</vt:lpstr>
      <vt:lpstr>研究目的</vt:lpstr>
      <vt:lpstr>アプローチ</vt:lpstr>
      <vt:lpstr>アプローチ</vt:lpstr>
      <vt:lpstr>提案手法：重要度の定義</vt:lpstr>
      <vt:lpstr>提案手法：重要度の算出</vt:lpstr>
      <vt:lpstr>提案手法概要</vt:lpstr>
      <vt:lpstr>行動学習部</vt:lpstr>
      <vt:lpstr>行動選択部</vt:lpstr>
      <vt:lpstr>タスク間行動価値空間の構成</vt:lpstr>
      <vt:lpstr>重要度を基にした行動選択</vt:lpstr>
      <vt:lpstr>行動選択の流れ</vt:lpstr>
      <vt:lpstr>シミュレーション実験</vt:lpstr>
      <vt:lpstr>実験概要</vt:lpstr>
      <vt:lpstr>実験環境</vt:lpstr>
      <vt:lpstr>実験設定</vt:lpstr>
      <vt:lpstr>各タスクの重要度の設定</vt:lpstr>
      <vt:lpstr>人間が与える　　の変化</vt:lpstr>
      <vt:lpstr>強化学習：行動学習手法</vt:lpstr>
      <vt:lpstr>実験パラメータ</vt:lpstr>
      <vt:lpstr>実験結果</vt:lpstr>
      <vt:lpstr>実験結果</vt:lpstr>
      <vt:lpstr>考察</vt:lpstr>
      <vt:lpstr>まとめ</vt:lpstr>
      <vt:lpstr>今後の課題</vt:lpstr>
      <vt:lpstr>スライド 31</vt:lpstr>
      <vt:lpstr>重要度の変化に対する実験結果２</vt:lpstr>
      <vt:lpstr>重要度の変化に対する実験結果２</vt:lpstr>
      <vt:lpstr>重要度の変化に対する実験結果２</vt:lpstr>
      <vt:lpstr>重要度の変化に対する実験結果２</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hironori</dc:creator>
  <cp:lastModifiedBy>hironori</cp:lastModifiedBy>
  <cp:revision>228</cp:revision>
  <cp:lastPrinted>2014-02-10T03:43:24Z</cp:lastPrinted>
  <dcterms:created xsi:type="dcterms:W3CDTF">2014-01-24T05:48:05Z</dcterms:created>
  <dcterms:modified xsi:type="dcterms:W3CDTF">2014-02-13T13:29:52Z</dcterms:modified>
</cp:coreProperties>
</file>