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68" r:id="rId1"/>
  </p:sldMasterIdLst>
  <p:notesMasterIdLst>
    <p:notesMasterId r:id="rId46"/>
  </p:notesMasterIdLst>
  <p:handoutMasterIdLst>
    <p:handoutMasterId r:id="rId47"/>
  </p:handoutMasterIdLst>
  <p:sldIdLst>
    <p:sldId id="256" r:id="rId2"/>
    <p:sldId id="268" r:id="rId3"/>
    <p:sldId id="258" r:id="rId4"/>
    <p:sldId id="341" r:id="rId5"/>
    <p:sldId id="320" r:id="rId6"/>
    <p:sldId id="262" r:id="rId7"/>
    <p:sldId id="310" r:id="rId8"/>
    <p:sldId id="314" r:id="rId9"/>
    <p:sldId id="308" r:id="rId10"/>
    <p:sldId id="315" r:id="rId11"/>
    <p:sldId id="337" r:id="rId12"/>
    <p:sldId id="277" r:id="rId13"/>
    <p:sldId id="312" r:id="rId14"/>
    <p:sldId id="338" r:id="rId15"/>
    <p:sldId id="328" r:id="rId16"/>
    <p:sldId id="288" r:id="rId17"/>
    <p:sldId id="289" r:id="rId18"/>
    <p:sldId id="316" r:id="rId19"/>
    <p:sldId id="332" r:id="rId20"/>
    <p:sldId id="336" r:id="rId21"/>
    <p:sldId id="333" r:id="rId22"/>
    <p:sldId id="334" r:id="rId23"/>
    <p:sldId id="335" r:id="rId24"/>
    <p:sldId id="352" r:id="rId25"/>
    <p:sldId id="353" r:id="rId26"/>
    <p:sldId id="265" r:id="rId27"/>
    <p:sldId id="356" r:id="rId28"/>
    <p:sldId id="267" r:id="rId29"/>
    <p:sldId id="317" r:id="rId30"/>
    <p:sldId id="339" r:id="rId31"/>
    <p:sldId id="340" r:id="rId32"/>
    <p:sldId id="323" r:id="rId33"/>
    <p:sldId id="324" r:id="rId34"/>
    <p:sldId id="355" r:id="rId35"/>
    <p:sldId id="354" r:id="rId36"/>
    <p:sldId id="349" r:id="rId37"/>
    <p:sldId id="305" r:id="rId38"/>
    <p:sldId id="306" r:id="rId39"/>
    <p:sldId id="307" r:id="rId40"/>
    <p:sldId id="301" r:id="rId41"/>
    <p:sldId id="325" r:id="rId42"/>
    <p:sldId id="290" r:id="rId43"/>
    <p:sldId id="296" r:id="rId44"/>
    <p:sldId id="297" r:id="rId45"/>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82" autoAdjust="0"/>
    <p:restoredTop sz="94809" autoAdjust="0"/>
  </p:normalViewPr>
  <p:slideViewPr>
    <p:cSldViewPr>
      <p:cViewPr>
        <p:scale>
          <a:sx n="60" d="100"/>
          <a:sy n="60" d="100"/>
        </p:scale>
        <p:origin x="-978" y="-684"/>
      </p:cViewPr>
      <p:guideLst>
        <p:guide orient="horz" pos="2160"/>
        <p:guide pos="2880"/>
      </p:guideLst>
    </p:cSldViewPr>
  </p:slideViewPr>
  <p:outlineViewPr>
    <p:cViewPr>
      <p:scale>
        <a:sx n="33" d="100"/>
        <a:sy n="33" d="100"/>
      </p:scale>
      <p:origin x="0" y="156"/>
    </p:cViewPr>
  </p:outlineViewPr>
  <p:notesTextViewPr>
    <p:cViewPr>
      <p:scale>
        <a:sx n="1" d="1"/>
        <a:sy n="1" d="1"/>
      </p:scale>
      <p:origin x="0" y="0"/>
    </p:cViewPr>
  </p:notesTextViewPr>
  <p:sorterViewPr>
    <p:cViewPr>
      <p:scale>
        <a:sx n="100" d="100"/>
        <a:sy n="100" d="100"/>
      </p:scale>
      <p:origin x="0" y="62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6332"/>
          </a:xfrm>
          <a:prstGeom prst="rect">
            <a:avLst/>
          </a:prstGeom>
        </p:spPr>
        <p:txBody>
          <a:bodyPr vert="horz" lIns="91430" tIns="45715" rIns="91430" bIns="45715"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0443" y="0"/>
            <a:ext cx="2945660" cy="496332"/>
          </a:xfrm>
          <a:prstGeom prst="rect">
            <a:avLst/>
          </a:prstGeom>
        </p:spPr>
        <p:txBody>
          <a:bodyPr vert="horz" lIns="91430" tIns="45715" rIns="91430" bIns="45715" rtlCol="0"/>
          <a:lstStyle>
            <a:lvl1pPr algn="r">
              <a:defRPr sz="1200"/>
            </a:lvl1pPr>
          </a:lstStyle>
          <a:p>
            <a:fld id="{D4DDF35D-0BF0-4A75-8AF8-C95433D2F315}" type="datetimeFigureOut">
              <a:rPr kumimoji="1" lang="ja-JP" altLang="en-US" smtClean="0"/>
              <a:t>2013/2/19</a:t>
            </a:fld>
            <a:endParaRPr kumimoji="1" lang="ja-JP" altLang="en-US" dirty="0"/>
          </a:p>
        </p:txBody>
      </p:sp>
      <p:sp>
        <p:nvSpPr>
          <p:cNvPr id="4" name="フッター プレースホルダー 3"/>
          <p:cNvSpPr>
            <a:spLocks noGrp="1"/>
          </p:cNvSpPr>
          <p:nvPr>
            <p:ph type="ftr" sz="quarter" idx="2"/>
          </p:nvPr>
        </p:nvSpPr>
        <p:spPr>
          <a:xfrm>
            <a:off x="0" y="9428583"/>
            <a:ext cx="2945660" cy="496332"/>
          </a:xfrm>
          <a:prstGeom prst="rect">
            <a:avLst/>
          </a:prstGeom>
        </p:spPr>
        <p:txBody>
          <a:bodyPr vert="horz" lIns="91430" tIns="45715" rIns="91430" bIns="45715"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0443" y="9428583"/>
            <a:ext cx="2945660" cy="496332"/>
          </a:xfrm>
          <a:prstGeom prst="rect">
            <a:avLst/>
          </a:prstGeom>
        </p:spPr>
        <p:txBody>
          <a:bodyPr vert="horz" lIns="91430" tIns="45715" rIns="91430" bIns="45715" rtlCol="0" anchor="b"/>
          <a:lstStyle>
            <a:lvl1pPr algn="r">
              <a:defRPr sz="1200"/>
            </a:lvl1pPr>
          </a:lstStyle>
          <a:p>
            <a:fld id="{A6041EA4-8023-4954-8A36-28DBA970D799}" type="slidenum">
              <a:rPr kumimoji="1" lang="ja-JP" altLang="en-US" smtClean="0"/>
              <a:t>‹#›</a:t>
            </a:fld>
            <a:endParaRPr kumimoji="1" lang="ja-JP" altLang="en-US" dirty="0"/>
          </a:p>
        </p:txBody>
      </p:sp>
    </p:spTree>
    <p:extLst>
      <p:ext uri="{BB962C8B-B14F-4D97-AF65-F5344CB8AC3E}">
        <p14:creationId xmlns:p14="http://schemas.microsoft.com/office/powerpoint/2010/main" val="4071938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6332"/>
          </a:xfrm>
          <a:prstGeom prst="rect">
            <a:avLst/>
          </a:prstGeom>
        </p:spPr>
        <p:txBody>
          <a:bodyPr vert="horz" lIns="91430" tIns="45715" rIns="91430" bIns="45715"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0443" y="0"/>
            <a:ext cx="2945660" cy="496332"/>
          </a:xfrm>
          <a:prstGeom prst="rect">
            <a:avLst/>
          </a:prstGeom>
        </p:spPr>
        <p:txBody>
          <a:bodyPr vert="horz" lIns="91430" tIns="45715" rIns="91430" bIns="45715" rtlCol="0"/>
          <a:lstStyle>
            <a:lvl1pPr algn="r">
              <a:defRPr sz="1200"/>
            </a:lvl1pPr>
          </a:lstStyle>
          <a:p>
            <a:fld id="{AC6537F2-F193-4421-B4BD-E523E91A17E7}" type="datetimeFigureOut">
              <a:rPr kumimoji="1" lang="ja-JP" altLang="en-US" smtClean="0"/>
              <a:t>2013/2/19</a:t>
            </a:fld>
            <a:endParaRPr kumimoji="1" lang="ja-JP" altLang="en-US" dirty="0"/>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0" tIns="45715" rIns="91430" bIns="45715" rtlCol="0" anchor="ctr"/>
          <a:lstStyle/>
          <a:p>
            <a:endParaRPr lang="ja-JP" altLang="en-US" dirty="0"/>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430" tIns="45715" rIns="91430" bIns="4571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3"/>
            <a:ext cx="2945660" cy="496332"/>
          </a:xfrm>
          <a:prstGeom prst="rect">
            <a:avLst/>
          </a:prstGeom>
        </p:spPr>
        <p:txBody>
          <a:bodyPr vert="horz" lIns="91430" tIns="45715" rIns="91430" bIns="45715"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0443" y="9428583"/>
            <a:ext cx="2945660" cy="496332"/>
          </a:xfrm>
          <a:prstGeom prst="rect">
            <a:avLst/>
          </a:prstGeom>
        </p:spPr>
        <p:txBody>
          <a:bodyPr vert="horz" lIns="91430" tIns="45715" rIns="91430" bIns="45715" rtlCol="0" anchor="b"/>
          <a:lstStyle>
            <a:lvl1pPr algn="r">
              <a:defRPr sz="1200"/>
            </a:lvl1pPr>
          </a:lstStyle>
          <a:p>
            <a:fld id="{284C7F8C-EDC6-4D28-AB96-96AEAD2E22E7}" type="slidenum">
              <a:rPr kumimoji="1" lang="ja-JP" altLang="en-US" smtClean="0"/>
              <a:t>‹#›</a:t>
            </a:fld>
            <a:endParaRPr kumimoji="1" lang="ja-JP" altLang="en-US" dirty="0"/>
          </a:p>
        </p:txBody>
      </p:sp>
    </p:spTree>
    <p:extLst>
      <p:ext uri="{BB962C8B-B14F-4D97-AF65-F5344CB8AC3E}">
        <p14:creationId xmlns:p14="http://schemas.microsoft.com/office/powerpoint/2010/main" val="35941570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4C7F8C-EDC6-4D28-AB96-96AEAD2E22E7}" type="slidenum">
              <a:rPr kumimoji="1" lang="ja-JP" altLang="en-US" smtClean="0"/>
              <a:t>2</a:t>
            </a:fld>
            <a:endParaRPr kumimoji="1" lang="ja-JP" altLang="en-US" dirty="0"/>
          </a:p>
        </p:txBody>
      </p:sp>
    </p:spTree>
    <p:extLst>
      <p:ext uri="{BB962C8B-B14F-4D97-AF65-F5344CB8AC3E}">
        <p14:creationId xmlns:p14="http://schemas.microsoft.com/office/powerpoint/2010/main" val="4053115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4C7F8C-EDC6-4D28-AB96-96AEAD2E22E7}" type="slidenum">
              <a:rPr kumimoji="1" lang="ja-JP" altLang="en-US" smtClean="0"/>
              <a:t>3</a:t>
            </a:fld>
            <a:endParaRPr kumimoji="1" lang="ja-JP" altLang="en-US" dirty="0"/>
          </a:p>
        </p:txBody>
      </p:sp>
    </p:spTree>
    <p:extLst>
      <p:ext uri="{BB962C8B-B14F-4D97-AF65-F5344CB8AC3E}">
        <p14:creationId xmlns:p14="http://schemas.microsoft.com/office/powerpoint/2010/main" val="3074282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4C7F8C-EDC6-4D28-AB96-96AEAD2E22E7}" type="slidenum">
              <a:rPr kumimoji="1" lang="ja-JP" altLang="en-US" smtClean="0"/>
              <a:t>4</a:t>
            </a:fld>
            <a:endParaRPr kumimoji="1" lang="ja-JP" altLang="en-US" dirty="0"/>
          </a:p>
        </p:txBody>
      </p:sp>
    </p:spTree>
    <p:extLst>
      <p:ext uri="{BB962C8B-B14F-4D97-AF65-F5344CB8AC3E}">
        <p14:creationId xmlns:p14="http://schemas.microsoft.com/office/powerpoint/2010/main" val="3444996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4C7F8C-EDC6-4D28-AB96-96AEAD2E22E7}" type="slidenum">
              <a:rPr kumimoji="1" lang="ja-JP" altLang="en-US" smtClean="0"/>
              <a:t>11</a:t>
            </a:fld>
            <a:endParaRPr kumimoji="1" lang="ja-JP" altLang="en-US" dirty="0"/>
          </a:p>
        </p:txBody>
      </p:sp>
    </p:spTree>
    <p:extLst>
      <p:ext uri="{BB962C8B-B14F-4D97-AF65-F5344CB8AC3E}">
        <p14:creationId xmlns:p14="http://schemas.microsoft.com/office/powerpoint/2010/main" val="265016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4C7F8C-EDC6-4D28-AB96-96AEAD2E22E7}" type="slidenum">
              <a:rPr kumimoji="1" lang="ja-JP" altLang="en-US" smtClean="0"/>
              <a:t>12</a:t>
            </a:fld>
            <a:endParaRPr kumimoji="1" lang="ja-JP" altLang="en-US" dirty="0"/>
          </a:p>
        </p:txBody>
      </p:sp>
    </p:spTree>
    <p:extLst>
      <p:ext uri="{BB962C8B-B14F-4D97-AF65-F5344CB8AC3E}">
        <p14:creationId xmlns:p14="http://schemas.microsoft.com/office/powerpoint/2010/main" val="2449726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4C7F8C-EDC6-4D28-AB96-96AEAD2E22E7}" type="slidenum">
              <a:rPr kumimoji="1" lang="ja-JP" altLang="en-US" smtClean="0"/>
              <a:t>14</a:t>
            </a:fld>
            <a:endParaRPr kumimoji="1" lang="ja-JP" altLang="en-US" dirty="0"/>
          </a:p>
        </p:txBody>
      </p:sp>
    </p:spTree>
    <p:extLst>
      <p:ext uri="{BB962C8B-B14F-4D97-AF65-F5344CB8AC3E}">
        <p14:creationId xmlns:p14="http://schemas.microsoft.com/office/powerpoint/2010/main" val="265016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4C7F8C-EDC6-4D28-AB96-96AEAD2E22E7}" type="slidenum">
              <a:rPr kumimoji="1" lang="ja-JP" altLang="en-US" smtClean="0"/>
              <a:t>22</a:t>
            </a:fld>
            <a:endParaRPr kumimoji="1" lang="ja-JP" altLang="en-US" dirty="0"/>
          </a:p>
        </p:txBody>
      </p:sp>
    </p:spTree>
    <p:extLst>
      <p:ext uri="{BB962C8B-B14F-4D97-AF65-F5344CB8AC3E}">
        <p14:creationId xmlns:p14="http://schemas.microsoft.com/office/powerpoint/2010/main" val="2293327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7" name="Date Placeholder 6"/>
          <p:cNvSpPr>
            <a:spLocks noGrp="1"/>
          </p:cNvSpPr>
          <p:nvPr>
            <p:ph type="dt" sz="half" idx="10"/>
          </p:nvPr>
        </p:nvSpPr>
        <p:spPr/>
        <p:txBody>
          <a:bodyPr/>
          <a:lstStyle/>
          <a:p>
            <a:fld id="{E5D80D23-D916-45AC-B4D4-5B9895C7E471}" type="datetimeFigureOut">
              <a:rPr kumimoji="1" lang="ja-JP" altLang="en-US" smtClean="0"/>
              <a:t>2013/2/19</a:t>
            </a:fld>
            <a:endParaRPr kumimoji="1" lang="ja-JP" altLang="en-US" dirty="0"/>
          </a:p>
        </p:txBody>
      </p:sp>
      <p:sp>
        <p:nvSpPr>
          <p:cNvPr id="8" name="Slide Number Placeholder 7"/>
          <p:cNvSpPr>
            <a:spLocks noGrp="1"/>
          </p:cNvSpPr>
          <p:nvPr>
            <p:ph type="sldNum" sz="quarter" idx="11"/>
          </p:nvPr>
        </p:nvSpPr>
        <p:spPr/>
        <p:txBody>
          <a:bodyPr/>
          <a:lstStyle/>
          <a:p>
            <a:fld id="{FA08737F-109F-4C0C-B6B4-D60863B4CA66}" type="slidenum">
              <a:rPr kumimoji="1" lang="ja-JP" altLang="en-US" smtClean="0"/>
              <a:t>‹#›</a:t>
            </a:fld>
            <a:endParaRPr kumimoji="1" lang="ja-JP" altLang="en-US" dirty="0"/>
          </a:p>
        </p:txBody>
      </p:sp>
      <p:sp>
        <p:nvSpPr>
          <p:cNvPr id="9" name="Footer Placeholder 8"/>
          <p:cNvSpPr>
            <a:spLocks noGrp="1"/>
          </p:cNvSpPr>
          <p:nvPr>
            <p:ph type="ftr" sz="quarter" idx="12"/>
          </p:nvPr>
        </p:nvSpPr>
        <p:spPr/>
        <p:txBody>
          <a:bodyPr/>
          <a:lstStyle/>
          <a:p>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5D80D23-D916-45AC-B4D4-5B9895C7E471}" type="datetimeFigureOut">
              <a:rPr kumimoji="1" lang="ja-JP" altLang="en-US" smtClean="0"/>
              <a:t>2013/2/19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A08737F-109F-4C0C-B6B4-D60863B4CA66}" type="slidenum">
              <a:rPr kumimoji="1" lang="ja-JP" altLang="en-US" smtClean="0"/>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5D80D23-D916-45AC-B4D4-5B9895C7E471}" type="datetimeFigureOut">
              <a:rPr kumimoji="1" lang="ja-JP" altLang="en-US" smtClean="0"/>
              <a:t>2013/2/19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A08737F-109F-4C0C-B6B4-D60863B4CA66}"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10"/>
          </p:nvPr>
        </p:nvSpPr>
        <p:spPr/>
        <p:txBody>
          <a:bodyPr/>
          <a:lstStyle/>
          <a:p>
            <a:fld id="{E5D80D23-D916-45AC-B4D4-5B9895C7E471}" type="datetimeFigureOut">
              <a:rPr kumimoji="1" lang="ja-JP" altLang="en-US" smtClean="0"/>
              <a:t>2013/2/19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A08737F-109F-4C0C-B6B4-D60863B4CA66}" type="slidenum">
              <a:rPr kumimoji="1" lang="ja-JP" altLang="en-US" smtClean="0"/>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5D80D23-D916-45AC-B4D4-5B9895C7E471}" type="datetimeFigureOut">
              <a:rPr kumimoji="1" lang="ja-JP" altLang="en-US" smtClean="0"/>
              <a:t>2013/2/19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A08737F-109F-4C0C-B6B4-D60863B4CA66}" type="slidenum">
              <a:rPr kumimoji="1" lang="ja-JP" altLang="en-US" smtClean="0"/>
              <a:t>‹#›</a:t>
            </a:fld>
            <a:endParaRPr kumimoji="1" lang="ja-JP" alt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5" name="Date Placeholder 4"/>
          <p:cNvSpPr>
            <a:spLocks noGrp="1"/>
          </p:cNvSpPr>
          <p:nvPr>
            <p:ph type="dt" sz="half" idx="10"/>
          </p:nvPr>
        </p:nvSpPr>
        <p:spPr/>
        <p:txBody>
          <a:bodyPr/>
          <a:lstStyle/>
          <a:p>
            <a:fld id="{E5D80D23-D916-45AC-B4D4-5B9895C7E471}" type="datetimeFigureOut">
              <a:rPr kumimoji="1" lang="ja-JP" altLang="en-US" smtClean="0"/>
              <a:t>2013/2/19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FA08737F-109F-4C0C-B6B4-D60863B4CA66}" type="slidenum">
              <a:rPr kumimoji="1" lang="ja-JP" altLang="en-US" smtClean="0"/>
              <a:t>‹#›</a:t>
            </a:fld>
            <a:endParaRPr kumimoji="1" lang="ja-JP" altLang="en-US" dirty="0"/>
          </a:p>
        </p:txBody>
      </p:sp>
      <p:sp>
        <p:nvSpPr>
          <p:cNvPr id="9" name="Content Placeholder 8"/>
          <p:cNvSpPr>
            <a:spLocks noGrp="1"/>
          </p:cNvSpPr>
          <p:nvPr>
            <p:ph sz="quarter" idx="13"/>
          </p:nvPr>
        </p:nvSpPr>
        <p:spPr>
          <a:xfrm>
            <a:off x="365760" y="1600200"/>
            <a:ext cx="4041648" cy="45262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E5D80D23-D916-45AC-B4D4-5B9895C7E471}" type="datetimeFigureOut">
              <a:rPr kumimoji="1" lang="ja-JP" altLang="en-US" smtClean="0"/>
              <a:t>2013/2/19</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FA08737F-109F-4C0C-B6B4-D60863B4CA66}" type="slidenum">
              <a:rPr kumimoji="1" lang="ja-JP" altLang="en-US" smtClean="0"/>
              <a:t>‹#›</a:t>
            </a:fld>
            <a:endParaRPr kumimoji="1" lang="ja-JP" altLang="en-US" dirty="0"/>
          </a:p>
        </p:txBody>
      </p:sp>
      <p:sp>
        <p:nvSpPr>
          <p:cNvPr id="11" name="Content Placeholder 10"/>
          <p:cNvSpPr>
            <a:spLocks noGrp="1"/>
          </p:cNvSpPr>
          <p:nvPr>
            <p:ph sz="quarter" idx="13"/>
          </p:nvPr>
        </p:nvSpPr>
        <p:spPr>
          <a:xfrm>
            <a:off x="457200" y="2212848"/>
            <a:ext cx="4041648"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5D80D23-D916-45AC-B4D4-5B9895C7E471}" type="datetimeFigureOut">
              <a:rPr kumimoji="1" lang="ja-JP" altLang="en-US" smtClean="0"/>
              <a:t>2013/2/19</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FA08737F-109F-4C0C-B6B4-D60863B4CA66}" type="slidenum">
              <a:rPr kumimoji="1" lang="ja-JP" altLang="en-US" smtClean="0"/>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D80D23-D916-45AC-B4D4-5B9895C7E471}" type="datetimeFigureOut">
              <a:rPr kumimoji="1" lang="ja-JP" altLang="en-US" smtClean="0"/>
              <a:t>2013/2/19</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FA08737F-109F-4C0C-B6B4-D60863B4CA66}" type="slidenum">
              <a:rPr kumimoji="1" lang="ja-JP" altLang="en-US" smtClean="0"/>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5D80D23-D916-45AC-B4D4-5B9895C7E471}" type="datetimeFigureOut">
              <a:rPr kumimoji="1" lang="ja-JP" altLang="en-US" smtClean="0"/>
              <a:t>2013/2/19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FA08737F-109F-4C0C-B6B4-D60863B4CA66}" type="slidenum">
              <a:rPr kumimoji="1" lang="ja-JP" altLang="en-US" smtClean="0"/>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アイコンをクリックして図を追加</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5D80D23-D916-45AC-B4D4-5B9895C7E471}" type="datetimeFigureOut">
              <a:rPr kumimoji="1" lang="ja-JP" altLang="en-US" smtClean="0"/>
              <a:t>2013/2/19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FA08737F-109F-4C0C-B6B4-D60863B4CA66}" type="slidenum">
              <a:rPr kumimoji="1" lang="ja-JP" altLang="en-US" smtClean="0"/>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5D80D23-D916-45AC-B4D4-5B9895C7E471}" type="datetimeFigureOut">
              <a:rPr kumimoji="1" lang="ja-JP" altLang="en-US" smtClean="0"/>
              <a:t>2013/2/19</a:t>
            </a:fld>
            <a:endParaRPr kumimoji="1" lang="ja-JP" alt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kumimoji="1" lang="ja-JP" alt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A08737F-109F-4C0C-B6B4-D60863B4CA66}" type="slidenum">
              <a:rPr kumimoji="1" lang="ja-JP" altLang="en-US" smtClean="0"/>
              <a:t>‹#›</a:t>
            </a:fld>
            <a:endParaRPr kumimoji="1" lang="ja-JP" alt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Lst>
  <p:txStyles>
    <p:title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0.png"/><Relationship Id="rId7" Type="http://schemas.openxmlformats.org/officeDocument/2006/relationships/image" Target="../media/image19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00.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1.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61.png"/><Relationship Id="rId7" Type="http://schemas.openxmlformats.org/officeDocument/2006/relationships/image" Target="../media/image160.pn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0.png"/><Relationship Id="rId4" Type="http://schemas.openxmlformats.org/officeDocument/2006/relationships/image" Target="../media/image170.png"/></Relationships>
</file>

<file path=ppt/slides/_rels/slide31.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7" Type="http://schemas.openxmlformats.org/officeDocument/2006/relationships/image" Target="../media/image310.png"/><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290.png"/><Relationship Id="rId4" Type="http://schemas.openxmlformats.org/officeDocument/2006/relationships/image" Target="../media/image2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20688" y="692696"/>
            <a:ext cx="12169352" cy="2239889"/>
          </a:xfrm>
        </p:spPr>
        <p:txBody>
          <a:bodyPr/>
          <a:lstStyle/>
          <a:p>
            <a:r>
              <a:rPr lang="ja-JP" altLang="en-US" sz="4800" dirty="0" smtClean="0"/>
              <a:t>センサの重要度に応じた</a:t>
            </a:r>
            <a:r>
              <a:rPr lang="en-US" altLang="ja-JP" sz="4800" dirty="0" smtClean="0"/>
              <a:t/>
            </a:r>
            <a:br>
              <a:rPr lang="en-US" altLang="ja-JP" sz="4800" dirty="0" smtClean="0"/>
            </a:br>
            <a:r>
              <a:rPr lang="ja-JP" altLang="en-US" sz="4800" dirty="0" smtClean="0"/>
              <a:t>学習空間の動的構成</a:t>
            </a:r>
            <a:endParaRPr kumimoji="1" lang="ja-JP" altLang="en-US" sz="3600" dirty="0"/>
          </a:p>
        </p:txBody>
      </p:sp>
      <p:sp>
        <p:nvSpPr>
          <p:cNvPr id="3" name="サブタイトル 2"/>
          <p:cNvSpPr>
            <a:spLocks noGrp="1"/>
          </p:cNvSpPr>
          <p:nvPr>
            <p:ph type="subTitle" idx="1"/>
          </p:nvPr>
        </p:nvSpPr>
        <p:spPr>
          <a:xfrm>
            <a:off x="457200" y="4800600"/>
            <a:ext cx="7211144" cy="1724744"/>
          </a:xfrm>
        </p:spPr>
        <p:txBody>
          <a:bodyPr>
            <a:normAutofit/>
          </a:bodyPr>
          <a:lstStyle/>
          <a:p>
            <a:pPr algn="l"/>
            <a:r>
              <a:rPr kumimoji="1" lang="ja-JP" altLang="en-US" sz="2400" dirty="0" smtClean="0">
                <a:solidFill>
                  <a:schemeClr val="tx1"/>
                </a:solidFill>
              </a:rPr>
              <a:t>室蘭工業大学 </a:t>
            </a:r>
            <a:r>
              <a:rPr lang="ja-JP" altLang="en-US" dirty="0">
                <a:solidFill>
                  <a:schemeClr val="tx1"/>
                </a:solidFill>
              </a:rPr>
              <a:t> </a:t>
            </a:r>
            <a:r>
              <a:rPr kumimoji="1" lang="ja-JP" altLang="en-US" sz="2400" dirty="0" smtClean="0">
                <a:solidFill>
                  <a:schemeClr val="tx1"/>
                </a:solidFill>
              </a:rPr>
              <a:t>情報電子工学系学科 </a:t>
            </a:r>
            <a:endParaRPr kumimoji="1" lang="en-US" altLang="ja-JP" sz="2400" dirty="0" smtClean="0">
              <a:solidFill>
                <a:schemeClr val="tx1"/>
              </a:solidFill>
            </a:endParaRPr>
          </a:p>
          <a:p>
            <a:pPr algn="l"/>
            <a:r>
              <a:rPr kumimoji="1" lang="ja-JP" altLang="en-US" sz="2400" dirty="0" smtClean="0">
                <a:solidFill>
                  <a:schemeClr val="tx1"/>
                </a:solidFill>
              </a:rPr>
              <a:t>認知ロボティクス研究室</a:t>
            </a:r>
            <a:endParaRPr kumimoji="1" lang="en-US" altLang="ja-JP" sz="2400" dirty="0" smtClean="0">
              <a:solidFill>
                <a:schemeClr val="tx1"/>
              </a:solidFill>
            </a:endParaRPr>
          </a:p>
          <a:p>
            <a:pPr algn="l"/>
            <a:r>
              <a:rPr lang="ja-JP" altLang="en-US" dirty="0" smtClean="0">
                <a:solidFill>
                  <a:schemeClr val="tx1"/>
                </a:solidFill>
              </a:rPr>
              <a:t>４年</a:t>
            </a:r>
            <a:r>
              <a:rPr lang="en-US" altLang="ja-JP" dirty="0" smtClean="0">
                <a:solidFill>
                  <a:schemeClr val="tx1"/>
                </a:solidFill>
              </a:rPr>
              <a:t>   </a:t>
            </a:r>
            <a:r>
              <a:rPr lang="ja-JP" altLang="en-US" sz="2400" dirty="0" smtClean="0">
                <a:solidFill>
                  <a:schemeClr val="tx1"/>
                </a:solidFill>
              </a:rPr>
              <a:t>木村 敏久</a:t>
            </a:r>
            <a:endParaRPr kumimoji="1" lang="ja-JP" altLang="en-US" sz="2400" dirty="0">
              <a:solidFill>
                <a:schemeClr val="tx1"/>
              </a:solidFill>
            </a:endParaRPr>
          </a:p>
        </p:txBody>
      </p:sp>
    </p:spTree>
    <p:extLst>
      <p:ext uri="{BB962C8B-B14F-4D97-AF65-F5344CB8AC3E}">
        <p14:creationId xmlns:p14="http://schemas.microsoft.com/office/powerpoint/2010/main" val="229534496"/>
      </p:ext>
    </p:extLst>
  </p:cSld>
  <p:clrMapOvr>
    <a:masterClrMapping/>
  </p:clrMapOvr>
  <mc:AlternateContent xmlns:mc="http://schemas.openxmlformats.org/markup-compatibility/2006" xmlns:p14="http://schemas.microsoft.com/office/powerpoint/2010/main">
    <mc:Choice Requires="p14">
      <p:transition spd="slow" p14:dur="2000" advTm="5529"/>
    </mc:Choice>
    <mc:Fallback xmlns="">
      <p:transition spd="slow" advTm="552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センサの</a:t>
            </a:r>
            <a:r>
              <a:rPr kumimoji="1" lang="ja-JP" altLang="en-US" dirty="0" smtClean="0"/>
              <a:t>重要度に</a:t>
            </a:r>
            <a:r>
              <a:rPr kumimoji="1" lang="en-US" altLang="ja-JP" dirty="0" smtClean="0"/>
              <a:t/>
            </a:r>
            <a:br>
              <a:rPr kumimoji="1" lang="en-US" altLang="ja-JP" dirty="0" smtClean="0"/>
            </a:br>
            <a:r>
              <a:rPr kumimoji="1" lang="ja-JP" altLang="en-US" dirty="0" smtClean="0"/>
              <a:t>応じた状態数の変更</a:t>
            </a:r>
            <a:endParaRPr kumimoji="1" lang="ja-JP" altLang="en-US" dirty="0"/>
          </a:p>
        </p:txBody>
      </p:sp>
      <p:sp>
        <p:nvSpPr>
          <p:cNvPr id="58" name="下矢印 57"/>
          <p:cNvSpPr/>
          <p:nvPr/>
        </p:nvSpPr>
        <p:spPr>
          <a:xfrm rot="16200000">
            <a:off x="3561421" y="3334644"/>
            <a:ext cx="792088"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テキスト ボックス 77"/>
          <p:cNvSpPr txBox="1"/>
          <p:nvPr/>
        </p:nvSpPr>
        <p:spPr>
          <a:xfrm>
            <a:off x="341485" y="1774275"/>
            <a:ext cx="5416868" cy="461665"/>
          </a:xfrm>
          <a:prstGeom prst="rect">
            <a:avLst/>
          </a:prstGeom>
          <a:noFill/>
        </p:spPr>
        <p:txBody>
          <a:bodyPr wrap="none" rtlCol="0">
            <a:spAutoFit/>
          </a:bodyPr>
          <a:lstStyle/>
          <a:p>
            <a:r>
              <a:rPr kumimoji="1" lang="ja-JP" altLang="en-US" sz="2400" dirty="0" smtClean="0"/>
              <a:t>あるセンサに対応する状態軸に対して</a:t>
            </a:r>
            <a:endParaRPr kumimoji="1" lang="ja-JP" altLang="en-US" sz="2400" dirty="0"/>
          </a:p>
        </p:txBody>
      </p:sp>
      <p:sp>
        <p:nvSpPr>
          <p:cNvPr id="79" name="テキスト ボックス 78"/>
          <p:cNvSpPr txBox="1"/>
          <p:nvPr/>
        </p:nvSpPr>
        <p:spPr>
          <a:xfrm>
            <a:off x="450767" y="5600328"/>
            <a:ext cx="8186857" cy="830997"/>
          </a:xfrm>
          <a:prstGeom prst="rect">
            <a:avLst/>
          </a:prstGeom>
          <a:noFill/>
        </p:spPr>
        <p:txBody>
          <a:bodyPr wrap="none" rtlCol="0">
            <a:spAutoFit/>
          </a:bodyPr>
          <a:lstStyle/>
          <a:p>
            <a:r>
              <a:rPr kumimoji="1" lang="ja-JP" altLang="en-US" sz="2400" dirty="0" smtClean="0"/>
              <a:t>重要度に応じて単位状態を統合し</a:t>
            </a:r>
            <a:r>
              <a:rPr kumimoji="1" lang="ja-JP" altLang="en-US" sz="2400" dirty="0" smtClean="0">
                <a:solidFill>
                  <a:schemeClr val="accent2"/>
                </a:solidFill>
              </a:rPr>
              <a:t>状態数を変更</a:t>
            </a:r>
            <a:r>
              <a:rPr kumimoji="1" lang="ja-JP" altLang="en-US" sz="2400" dirty="0" smtClean="0"/>
              <a:t>する</a:t>
            </a:r>
            <a:r>
              <a:rPr lang="ja-JP" altLang="en-US" sz="2400" dirty="0"/>
              <a:t>こと</a:t>
            </a:r>
            <a:r>
              <a:rPr lang="ja-JP" altLang="en-US" sz="2400" dirty="0" smtClean="0"/>
              <a:t>で</a:t>
            </a:r>
            <a:endParaRPr lang="en-US" altLang="ja-JP" sz="2400" dirty="0" smtClean="0"/>
          </a:p>
          <a:p>
            <a:r>
              <a:rPr lang="ja-JP" altLang="en-US" sz="2400" dirty="0" smtClean="0"/>
              <a:t>重要度の低いセンサの状態数が減り</a:t>
            </a:r>
            <a:r>
              <a:rPr lang="ja-JP" altLang="en-US" sz="2400" dirty="0" smtClean="0">
                <a:solidFill>
                  <a:schemeClr val="accent2"/>
                </a:solidFill>
              </a:rPr>
              <a:t>学習空間が縮小</a:t>
            </a:r>
            <a:r>
              <a:rPr lang="ja-JP" altLang="en-US" sz="2400" dirty="0" smtClean="0"/>
              <a:t>する</a:t>
            </a:r>
            <a:endParaRPr lang="en-US" altLang="ja-JP" sz="2400" dirty="0" smtClean="0"/>
          </a:p>
        </p:txBody>
      </p:sp>
      <p:grpSp>
        <p:nvGrpSpPr>
          <p:cNvPr id="13" name="グループ化 12"/>
          <p:cNvGrpSpPr/>
          <p:nvPr/>
        </p:nvGrpSpPr>
        <p:grpSpPr>
          <a:xfrm>
            <a:off x="4219129" y="2489799"/>
            <a:ext cx="4889721" cy="2786457"/>
            <a:chOff x="4219129" y="2642749"/>
            <a:chExt cx="4889721" cy="2786457"/>
          </a:xfrm>
        </p:grpSpPr>
        <p:sp>
          <p:nvSpPr>
            <p:cNvPr id="67" name="テキスト ボックス 66"/>
            <p:cNvSpPr txBox="1"/>
            <p:nvPr/>
          </p:nvSpPr>
          <p:spPr>
            <a:xfrm>
              <a:off x="8231687" y="3851756"/>
              <a:ext cx="877163" cy="369332"/>
            </a:xfrm>
            <a:prstGeom prst="rect">
              <a:avLst/>
            </a:prstGeom>
            <a:noFill/>
          </p:spPr>
          <p:txBody>
            <a:bodyPr wrap="none" rtlCol="0">
              <a:spAutoFit/>
            </a:bodyPr>
            <a:lstStyle/>
            <a:p>
              <a:r>
                <a:rPr kumimoji="1" lang="ja-JP" altLang="en-US" dirty="0" smtClean="0"/>
                <a:t>重要度</a:t>
              </a:r>
              <a:endParaRPr kumimoji="1" lang="ja-JP" altLang="en-US" dirty="0"/>
            </a:p>
          </p:txBody>
        </p:sp>
        <p:grpSp>
          <p:nvGrpSpPr>
            <p:cNvPr id="12" name="グループ化 11"/>
            <p:cNvGrpSpPr/>
            <p:nvPr/>
          </p:nvGrpSpPr>
          <p:grpSpPr>
            <a:xfrm>
              <a:off x="4219129" y="2642749"/>
              <a:ext cx="4112334" cy="2786457"/>
              <a:chOff x="4219129" y="2642749"/>
              <a:chExt cx="4112334" cy="2786457"/>
            </a:xfrm>
          </p:grpSpPr>
          <p:grpSp>
            <p:nvGrpSpPr>
              <p:cNvPr id="62" name="グループ化 61"/>
              <p:cNvGrpSpPr/>
              <p:nvPr/>
            </p:nvGrpSpPr>
            <p:grpSpPr>
              <a:xfrm>
                <a:off x="4947383" y="2642749"/>
                <a:ext cx="2592288" cy="432048"/>
                <a:chOff x="3269253" y="2395139"/>
                <a:chExt cx="2592288" cy="432048"/>
              </a:xfrm>
            </p:grpSpPr>
            <p:sp>
              <p:nvSpPr>
                <p:cNvPr id="4" name="正方形/長方形 3"/>
                <p:cNvSpPr/>
                <p:nvPr/>
              </p:nvSpPr>
              <p:spPr>
                <a:xfrm>
                  <a:off x="3269253" y="2395139"/>
                  <a:ext cx="259228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 name="直線コネクタ 5"/>
                <p:cNvCxnSpPr/>
                <p:nvPr/>
              </p:nvCxnSpPr>
              <p:spPr>
                <a:xfrm>
                  <a:off x="3701301" y="239513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4133349" y="239513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4565397" y="239513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4997445" y="239513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429493" y="239513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861541" y="2395139"/>
                  <a:ext cx="0" cy="43204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3" name="グループ化 62"/>
              <p:cNvGrpSpPr/>
              <p:nvPr/>
            </p:nvGrpSpPr>
            <p:grpSpPr>
              <a:xfrm>
                <a:off x="4960438" y="4249967"/>
                <a:ext cx="2592288" cy="432048"/>
                <a:chOff x="179512" y="4521586"/>
                <a:chExt cx="2592288" cy="432048"/>
              </a:xfrm>
            </p:grpSpPr>
            <p:sp>
              <p:nvSpPr>
                <p:cNvPr id="17" name="正方形/長方形 16"/>
                <p:cNvSpPr/>
                <p:nvPr/>
              </p:nvSpPr>
              <p:spPr>
                <a:xfrm>
                  <a:off x="179512" y="4521586"/>
                  <a:ext cx="259228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8" name="直線コネクタ 17"/>
                <p:cNvCxnSpPr/>
                <p:nvPr/>
              </p:nvCxnSpPr>
              <p:spPr>
                <a:xfrm>
                  <a:off x="611560" y="4521586"/>
                  <a:ext cx="0" cy="4320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043608" y="4521586"/>
                  <a:ext cx="0" cy="4320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475656" y="4521586"/>
                  <a:ext cx="0" cy="432048"/>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1907704" y="4521586"/>
                  <a:ext cx="0" cy="4320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339752" y="4521586"/>
                  <a:ext cx="0" cy="4320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771800" y="4521586"/>
                  <a:ext cx="0" cy="43204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64" name="グループ化 63"/>
              <p:cNvGrpSpPr/>
              <p:nvPr/>
            </p:nvGrpSpPr>
            <p:grpSpPr>
              <a:xfrm>
                <a:off x="4960438" y="4997158"/>
                <a:ext cx="2592288" cy="432048"/>
                <a:chOff x="3319379" y="4521586"/>
                <a:chExt cx="2592288" cy="432048"/>
              </a:xfrm>
            </p:grpSpPr>
            <p:sp>
              <p:nvSpPr>
                <p:cNvPr id="43" name="正方形/長方形 42"/>
                <p:cNvSpPr/>
                <p:nvPr/>
              </p:nvSpPr>
              <p:spPr>
                <a:xfrm>
                  <a:off x="3319379" y="4521586"/>
                  <a:ext cx="259228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4" name="直線コネクタ 43"/>
                <p:cNvCxnSpPr/>
                <p:nvPr/>
              </p:nvCxnSpPr>
              <p:spPr>
                <a:xfrm>
                  <a:off x="3751427" y="4521586"/>
                  <a:ext cx="0" cy="4320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4183475" y="4521586"/>
                  <a:ext cx="0" cy="432048"/>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615523" y="4521586"/>
                  <a:ext cx="0" cy="4320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5047571" y="4521586"/>
                  <a:ext cx="0" cy="432048"/>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5479619" y="4521586"/>
                  <a:ext cx="0" cy="4320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5911667" y="4521586"/>
                  <a:ext cx="0" cy="43204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65" name="上下矢印 64"/>
              <p:cNvSpPr/>
              <p:nvPr/>
            </p:nvSpPr>
            <p:spPr>
              <a:xfrm>
                <a:off x="7749194" y="3465863"/>
                <a:ext cx="484632" cy="1216152"/>
              </a:xfrm>
              <a:prstGeom prst="upDownArrow">
                <a:avLst/>
              </a:prstGeom>
              <a:gradFill>
                <a:gsLst>
                  <a:gs pos="0">
                    <a:schemeClr val="accent1">
                      <a:tint val="66000"/>
                      <a:satMod val="160000"/>
                    </a:schemeClr>
                  </a:gs>
                  <a:gs pos="5000">
                    <a:schemeClr val="accent2"/>
                  </a:gs>
                  <a:gs pos="100000">
                    <a:schemeClr val="accent1">
                      <a:tint val="23500"/>
                      <a:satMod val="16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テキスト ボックス 65"/>
              <p:cNvSpPr txBox="1"/>
              <p:nvPr/>
            </p:nvSpPr>
            <p:spPr>
              <a:xfrm>
                <a:off x="7668344" y="3074797"/>
                <a:ext cx="646331" cy="369332"/>
              </a:xfrm>
              <a:prstGeom prst="rect">
                <a:avLst/>
              </a:prstGeom>
              <a:noFill/>
            </p:spPr>
            <p:txBody>
              <a:bodyPr wrap="none" rtlCol="0">
                <a:spAutoFit/>
              </a:bodyPr>
              <a:lstStyle/>
              <a:p>
                <a:r>
                  <a:rPr kumimoji="1" lang="ja-JP" altLang="en-US" dirty="0" smtClean="0"/>
                  <a:t>高い</a:t>
                </a:r>
                <a:endParaRPr kumimoji="1" lang="ja-JP" altLang="en-US" dirty="0"/>
              </a:p>
            </p:txBody>
          </p:sp>
          <p:sp>
            <p:nvSpPr>
              <p:cNvPr id="68" name="テキスト ボックス 67"/>
              <p:cNvSpPr txBox="1"/>
              <p:nvPr/>
            </p:nvSpPr>
            <p:spPr>
              <a:xfrm>
                <a:off x="7685132" y="4843850"/>
                <a:ext cx="646331" cy="369332"/>
              </a:xfrm>
              <a:prstGeom prst="rect">
                <a:avLst/>
              </a:prstGeom>
              <a:noFill/>
            </p:spPr>
            <p:txBody>
              <a:bodyPr wrap="none" rtlCol="0">
                <a:spAutoFit/>
              </a:bodyPr>
              <a:lstStyle/>
              <a:p>
                <a:r>
                  <a:rPr lang="ja-JP" altLang="en-US" dirty="0"/>
                  <a:t>低い</a:t>
                </a:r>
                <a:endParaRPr kumimoji="1" lang="ja-JP" altLang="en-US" dirty="0"/>
              </a:p>
            </p:txBody>
          </p:sp>
          <mc:AlternateContent xmlns:mc="http://schemas.openxmlformats.org/markup-compatibility/2006" xmlns:a14="http://schemas.microsoft.com/office/drawing/2010/main">
            <mc:Choice Requires="a14">
              <p:sp>
                <p:nvSpPr>
                  <p:cNvPr id="77" name="テキスト ボックス 76"/>
                  <p:cNvSpPr txBox="1"/>
                  <p:nvPr/>
                </p:nvSpPr>
                <p:spPr>
                  <a:xfrm>
                    <a:off x="6077687" y="3390146"/>
                    <a:ext cx="35779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sz="2400" i="1" smtClean="0">
                              <a:latin typeface="Cambria Math"/>
                            </a:rPr>
                            <m:t>⋮</m:t>
                          </m:r>
                        </m:oMath>
                      </m:oMathPara>
                    </a14:m>
                    <a:endParaRPr kumimoji="1" lang="ja-JP" altLang="en-US" sz="2400" dirty="0"/>
                  </a:p>
                </p:txBody>
              </p:sp>
            </mc:Choice>
            <mc:Fallback xmlns="">
              <p:sp>
                <p:nvSpPr>
                  <p:cNvPr id="77" name="テキスト ボックス 76"/>
                  <p:cNvSpPr txBox="1">
                    <a:spLocks noRot="1" noChangeAspect="1" noMove="1" noResize="1" noEditPoints="1" noAdjustHandles="1" noChangeArrowheads="1" noChangeShapeType="1" noTextEdit="1"/>
                  </p:cNvSpPr>
                  <p:nvPr/>
                </p:nvSpPr>
                <p:spPr>
                  <a:xfrm>
                    <a:off x="6077687" y="3390146"/>
                    <a:ext cx="357790" cy="461665"/>
                  </a:xfrm>
                  <a:prstGeom prst="rect">
                    <a:avLst/>
                  </a:prstGeom>
                  <a:blipFill rotWithShape="1">
                    <a:blip r:embed="rId2"/>
                    <a:stretch>
                      <a:fillRect/>
                    </a:stretch>
                  </a:blipFill>
                </p:spPr>
                <p:txBody>
                  <a:bodyPr/>
                  <a:lstStyle/>
                  <a:p>
                    <a:r>
                      <a:rPr lang="ja-JP" altLang="en-US">
                        <a:noFill/>
                      </a:rPr>
                      <a:t> </a:t>
                    </a:r>
                  </a:p>
                </p:txBody>
              </p:sp>
            </mc:Fallback>
          </mc:AlternateContent>
          <p:sp>
            <p:nvSpPr>
              <p:cNvPr id="82" name="テキスト ボックス 81"/>
              <p:cNvSpPr txBox="1"/>
              <p:nvPr/>
            </p:nvSpPr>
            <p:spPr>
              <a:xfrm>
                <a:off x="4219130" y="2701629"/>
                <a:ext cx="646331" cy="369332"/>
              </a:xfrm>
              <a:prstGeom prst="rect">
                <a:avLst/>
              </a:prstGeom>
              <a:noFill/>
            </p:spPr>
            <p:txBody>
              <a:bodyPr wrap="none" rtlCol="0">
                <a:spAutoFit/>
              </a:bodyPr>
              <a:lstStyle/>
              <a:p>
                <a:r>
                  <a:rPr kumimoji="1" lang="ja-JP" altLang="en-US" dirty="0" smtClean="0"/>
                  <a:t>６個</a:t>
                </a:r>
                <a:endParaRPr kumimoji="1" lang="ja-JP" altLang="en-US" dirty="0"/>
              </a:p>
            </p:txBody>
          </p:sp>
          <p:sp>
            <p:nvSpPr>
              <p:cNvPr id="84" name="テキスト ボックス 83"/>
              <p:cNvSpPr txBox="1"/>
              <p:nvPr/>
            </p:nvSpPr>
            <p:spPr>
              <a:xfrm>
                <a:off x="4219129" y="5043372"/>
                <a:ext cx="646331" cy="369332"/>
              </a:xfrm>
              <a:prstGeom prst="rect">
                <a:avLst/>
              </a:prstGeom>
              <a:noFill/>
            </p:spPr>
            <p:txBody>
              <a:bodyPr wrap="none" rtlCol="0">
                <a:spAutoFit/>
              </a:bodyPr>
              <a:lstStyle/>
              <a:p>
                <a:r>
                  <a:rPr kumimoji="1" lang="ja-JP" altLang="en-US" dirty="0" smtClean="0"/>
                  <a:t>１個</a:t>
                </a:r>
                <a:endParaRPr kumimoji="1" lang="ja-JP" altLang="en-US" dirty="0"/>
              </a:p>
            </p:txBody>
          </p:sp>
          <p:sp>
            <p:nvSpPr>
              <p:cNvPr id="85" name="テキスト ボックス 84"/>
              <p:cNvSpPr txBox="1"/>
              <p:nvPr/>
            </p:nvSpPr>
            <p:spPr>
              <a:xfrm>
                <a:off x="4232185" y="4280216"/>
                <a:ext cx="646331" cy="369332"/>
              </a:xfrm>
              <a:prstGeom prst="rect">
                <a:avLst/>
              </a:prstGeom>
              <a:noFill/>
            </p:spPr>
            <p:txBody>
              <a:bodyPr wrap="none" rtlCol="0">
                <a:spAutoFit/>
              </a:bodyPr>
              <a:lstStyle/>
              <a:p>
                <a:r>
                  <a:rPr lang="ja-JP" altLang="en-US" dirty="0"/>
                  <a:t>２</a:t>
                </a:r>
                <a:r>
                  <a:rPr kumimoji="1" lang="ja-JP" altLang="en-US" dirty="0" smtClean="0"/>
                  <a:t>個</a:t>
                </a:r>
                <a:endParaRPr kumimoji="1" lang="ja-JP" altLang="en-US" dirty="0"/>
              </a:p>
            </p:txBody>
          </p:sp>
        </p:grpSp>
      </p:grpSp>
      <p:grpSp>
        <p:nvGrpSpPr>
          <p:cNvPr id="3" name="グループ化 2"/>
          <p:cNvGrpSpPr/>
          <p:nvPr/>
        </p:nvGrpSpPr>
        <p:grpSpPr>
          <a:xfrm>
            <a:off x="-23087" y="3607824"/>
            <a:ext cx="3277667" cy="432048"/>
            <a:chOff x="-23087" y="3760774"/>
            <a:chExt cx="3277667" cy="432048"/>
          </a:xfrm>
        </p:grpSpPr>
        <p:grpSp>
          <p:nvGrpSpPr>
            <p:cNvPr id="69" name="グループ化 68"/>
            <p:cNvGrpSpPr/>
            <p:nvPr/>
          </p:nvGrpSpPr>
          <p:grpSpPr>
            <a:xfrm>
              <a:off x="662292" y="3760774"/>
              <a:ext cx="2592288" cy="432048"/>
              <a:chOff x="3269253" y="2395139"/>
              <a:chExt cx="2592288" cy="432048"/>
            </a:xfrm>
          </p:grpSpPr>
          <p:sp>
            <p:nvSpPr>
              <p:cNvPr id="70" name="正方形/長方形 69"/>
              <p:cNvSpPr/>
              <p:nvPr/>
            </p:nvSpPr>
            <p:spPr>
              <a:xfrm>
                <a:off x="3269253" y="2395139"/>
                <a:ext cx="259228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1" name="直線コネクタ 70"/>
              <p:cNvCxnSpPr/>
              <p:nvPr/>
            </p:nvCxnSpPr>
            <p:spPr>
              <a:xfrm>
                <a:off x="3701301" y="239513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133349" y="239513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4565397" y="239513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997445" y="239513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5429493" y="239513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5861541" y="2395139"/>
                <a:ext cx="0" cy="432048"/>
              </a:xfrm>
              <a:prstGeom prst="line">
                <a:avLst/>
              </a:prstGeom>
            </p:spPr>
            <p:style>
              <a:lnRef idx="1">
                <a:schemeClr val="accent1"/>
              </a:lnRef>
              <a:fillRef idx="0">
                <a:schemeClr val="accent1"/>
              </a:fillRef>
              <a:effectRef idx="0">
                <a:schemeClr val="accent1"/>
              </a:effectRef>
              <a:fontRef idx="minor">
                <a:schemeClr val="tx1"/>
              </a:fontRef>
            </p:style>
          </p:cxnSp>
        </p:grpSp>
        <p:sp>
          <p:nvSpPr>
            <p:cNvPr id="83" name="テキスト ボックス 82"/>
            <p:cNvSpPr txBox="1"/>
            <p:nvPr/>
          </p:nvSpPr>
          <p:spPr>
            <a:xfrm>
              <a:off x="-23087" y="3779748"/>
              <a:ext cx="646331" cy="369332"/>
            </a:xfrm>
            <a:prstGeom prst="rect">
              <a:avLst/>
            </a:prstGeom>
            <a:noFill/>
          </p:spPr>
          <p:txBody>
            <a:bodyPr wrap="none" rtlCol="0">
              <a:spAutoFit/>
            </a:bodyPr>
            <a:lstStyle/>
            <a:p>
              <a:r>
                <a:rPr kumimoji="1" lang="ja-JP" altLang="en-US" dirty="0" smtClean="0"/>
                <a:t>６個</a:t>
              </a:r>
              <a:endParaRPr kumimoji="1" lang="ja-JP" altLang="en-US" dirty="0"/>
            </a:p>
          </p:txBody>
        </p:sp>
      </p:grpSp>
      <p:sp>
        <p:nvSpPr>
          <p:cNvPr id="50" name="正方形/長方形 49"/>
          <p:cNvSpPr/>
          <p:nvPr/>
        </p:nvSpPr>
        <p:spPr>
          <a:xfrm>
            <a:off x="1094340" y="3626798"/>
            <a:ext cx="432048" cy="40450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p:cNvCxnSpPr/>
          <p:nvPr/>
        </p:nvCxnSpPr>
        <p:spPr>
          <a:xfrm flipH="1">
            <a:off x="873741" y="3783092"/>
            <a:ext cx="441198" cy="68834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486187" y="4464729"/>
            <a:ext cx="1107996" cy="369332"/>
          </a:xfrm>
          <a:prstGeom prst="rect">
            <a:avLst/>
          </a:prstGeom>
          <a:noFill/>
        </p:spPr>
        <p:txBody>
          <a:bodyPr wrap="none" rtlCol="0">
            <a:spAutoFit/>
          </a:bodyPr>
          <a:lstStyle/>
          <a:p>
            <a:r>
              <a:rPr lang="ja-JP" altLang="en-US" dirty="0">
                <a:solidFill>
                  <a:schemeClr val="accent2"/>
                </a:solidFill>
              </a:rPr>
              <a:t>単位状態</a:t>
            </a:r>
            <a:endParaRPr kumimoji="1" lang="ja-JP" altLang="en-US" dirty="0">
              <a:solidFill>
                <a:schemeClr val="accent2"/>
              </a:solidFill>
            </a:endParaRPr>
          </a:p>
        </p:txBody>
      </p:sp>
    </p:spTree>
    <p:extLst>
      <p:ext uri="{BB962C8B-B14F-4D97-AF65-F5344CB8AC3E}">
        <p14:creationId xmlns:p14="http://schemas.microsoft.com/office/powerpoint/2010/main" val="1974131266"/>
      </p:ext>
    </p:extLst>
  </p:cSld>
  <p:clrMapOvr>
    <a:masterClrMapping/>
  </p:clrMapOvr>
  <mc:AlternateContent xmlns:mc="http://schemas.openxmlformats.org/markup-compatibility/2006" xmlns:p14="http://schemas.microsoft.com/office/powerpoint/2010/main">
    <mc:Choice Requires="p14">
      <p:transition spd="slow" p14:dur="2000" advTm="39008"/>
    </mc:Choice>
    <mc:Fallback xmlns="">
      <p:transition spd="slow" advTm="3900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提案手法の概念図</a:t>
            </a:r>
            <a:endParaRPr kumimoji="1" lang="ja-JP" altLang="en-US" dirty="0"/>
          </a:p>
        </p:txBody>
      </p:sp>
      <p:grpSp>
        <p:nvGrpSpPr>
          <p:cNvPr id="3" name="グループ化 2"/>
          <p:cNvGrpSpPr/>
          <p:nvPr/>
        </p:nvGrpSpPr>
        <p:grpSpPr>
          <a:xfrm>
            <a:off x="104753" y="1716757"/>
            <a:ext cx="8904156" cy="3426575"/>
            <a:chOff x="122898" y="1636644"/>
            <a:chExt cx="8904156" cy="3781685"/>
          </a:xfrm>
        </p:grpSpPr>
        <p:sp>
          <p:nvSpPr>
            <p:cNvPr id="4" name="正方形/長方形 3"/>
            <p:cNvSpPr/>
            <p:nvPr/>
          </p:nvSpPr>
          <p:spPr>
            <a:xfrm>
              <a:off x="971600" y="1844825"/>
              <a:ext cx="7128792" cy="26642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3219920" y="4725144"/>
              <a:ext cx="273630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環境</a:t>
              </a:r>
              <a:endParaRPr kumimoji="1" lang="ja-JP" altLang="en-US" sz="2000" dirty="0">
                <a:solidFill>
                  <a:schemeClr val="tx1"/>
                </a:solidFill>
              </a:endParaRPr>
            </a:p>
          </p:txBody>
        </p:sp>
        <p:sp>
          <p:nvSpPr>
            <p:cNvPr id="8" name="正方形/長方形 7"/>
            <p:cNvSpPr/>
            <p:nvPr/>
          </p:nvSpPr>
          <p:spPr>
            <a:xfrm>
              <a:off x="1781903" y="3577309"/>
              <a:ext cx="1656184" cy="504056"/>
            </a:xfrm>
            <a:prstGeom prst="rect">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重要度算出部</a:t>
              </a:r>
              <a:endParaRPr kumimoji="1" lang="ja-JP" altLang="en-US" dirty="0">
                <a:solidFill>
                  <a:schemeClr val="tx1"/>
                </a:solidFill>
              </a:endParaRPr>
            </a:p>
          </p:txBody>
        </p:sp>
        <p:sp>
          <p:nvSpPr>
            <p:cNvPr id="9" name="正方形/長方形 8"/>
            <p:cNvSpPr/>
            <p:nvPr/>
          </p:nvSpPr>
          <p:spPr>
            <a:xfrm>
              <a:off x="5997192" y="3563190"/>
              <a:ext cx="1656184" cy="50405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重要度利用部</a:t>
              </a:r>
              <a:endParaRPr lang="ja-JP" altLang="en-US" dirty="0">
                <a:solidFill>
                  <a:schemeClr val="tx1"/>
                </a:solidFill>
              </a:endParaRPr>
            </a:p>
          </p:txBody>
        </p:sp>
        <p:cxnSp>
          <p:nvCxnSpPr>
            <p:cNvPr id="11" name="直線矢印コネクタ 10"/>
            <p:cNvCxnSpPr/>
            <p:nvPr/>
          </p:nvCxnSpPr>
          <p:spPr>
            <a:xfrm>
              <a:off x="3421096" y="3979029"/>
              <a:ext cx="2555060"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pSp>
          <p:nvGrpSpPr>
            <p:cNvPr id="18" name="グループ化 17"/>
            <p:cNvGrpSpPr/>
            <p:nvPr/>
          </p:nvGrpSpPr>
          <p:grpSpPr>
            <a:xfrm>
              <a:off x="712627" y="2248707"/>
              <a:ext cx="2507293" cy="2764469"/>
              <a:chOff x="806294" y="2780927"/>
              <a:chExt cx="2364658" cy="2960530"/>
            </a:xfrm>
          </p:grpSpPr>
          <p:cxnSp>
            <p:nvCxnSpPr>
              <p:cNvPr id="13" name="直線コネクタ 12"/>
              <p:cNvCxnSpPr>
                <a:stCxn id="5" idx="1"/>
              </p:cNvCxnSpPr>
              <p:nvPr/>
            </p:nvCxnSpPr>
            <p:spPr>
              <a:xfrm flipH="1" flipV="1">
                <a:off x="806294" y="5739926"/>
                <a:ext cx="2364658" cy="1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827584" y="2780928"/>
                <a:ext cx="0" cy="29589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827584" y="2780927"/>
                <a:ext cx="1580749"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6" name="グループ化 25"/>
            <p:cNvGrpSpPr/>
            <p:nvPr/>
          </p:nvGrpSpPr>
          <p:grpSpPr>
            <a:xfrm>
              <a:off x="5997193" y="2248707"/>
              <a:ext cx="2524444" cy="2764469"/>
              <a:chOff x="5997193" y="2255335"/>
              <a:chExt cx="2524444" cy="3553557"/>
            </a:xfrm>
          </p:grpSpPr>
          <p:cxnSp>
            <p:nvCxnSpPr>
              <p:cNvPr id="20" name="直線コネクタ 19"/>
              <p:cNvCxnSpPr>
                <a:stCxn id="21" idx="3"/>
              </p:cNvCxnSpPr>
              <p:nvPr/>
            </p:nvCxnSpPr>
            <p:spPr>
              <a:xfrm flipV="1">
                <a:off x="6645063" y="2255335"/>
                <a:ext cx="1876574" cy="256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8521637" y="2280991"/>
                <a:ext cx="0" cy="3527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flipV="1">
                <a:off x="5997193" y="5807146"/>
                <a:ext cx="2524444" cy="17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7" name="グループ化 46"/>
            <p:cNvGrpSpPr/>
            <p:nvPr/>
          </p:nvGrpSpPr>
          <p:grpSpPr>
            <a:xfrm>
              <a:off x="1462413" y="3177406"/>
              <a:ext cx="6493963" cy="1090100"/>
              <a:chOff x="1944099" y="5165602"/>
              <a:chExt cx="5310199" cy="1339094"/>
            </a:xfrm>
          </p:grpSpPr>
          <p:grpSp>
            <p:nvGrpSpPr>
              <p:cNvPr id="38" name="グループ化 37"/>
              <p:cNvGrpSpPr/>
              <p:nvPr/>
            </p:nvGrpSpPr>
            <p:grpSpPr>
              <a:xfrm>
                <a:off x="1944099" y="5402337"/>
                <a:ext cx="5292588" cy="1102359"/>
                <a:chOff x="1931745" y="2182625"/>
                <a:chExt cx="5292588" cy="1102359"/>
              </a:xfrm>
            </p:grpSpPr>
            <p:cxnSp>
              <p:nvCxnSpPr>
                <p:cNvPr id="31" name="直線コネクタ 30"/>
                <p:cNvCxnSpPr/>
                <p:nvPr/>
              </p:nvCxnSpPr>
              <p:spPr>
                <a:xfrm>
                  <a:off x="1949356" y="2182625"/>
                  <a:ext cx="0" cy="1102359"/>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1931745" y="3273872"/>
                  <a:ext cx="5292588" cy="1"/>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7224333" y="2182625"/>
                  <a:ext cx="0" cy="1102359"/>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40" name="直線コネクタ 39"/>
              <p:cNvCxnSpPr/>
              <p:nvPr/>
            </p:nvCxnSpPr>
            <p:spPr>
              <a:xfrm>
                <a:off x="1961710" y="5402337"/>
                <a:ext cx="1746194" cy="0"/>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5292080" y="5402337"/>
                <a:ext cx="196221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3707904" y="5165602"/>
                <a:ext cx="1584176" cy="47346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提案手法</a:t>
                </a:r>
                <a:r>
                  <a:rPr kumimoji="1" lang="ja-JP" altLang="en-US" dirty="0" smtClean="0">
                    <a:solidFill>
                      <a:schemeClr val="tx1"/>
                    </a:solidFill>
                  </a:rPr>
                  <a:t>部</a:t>
                </a:r>
                <a:endParaRPr kumimoji="1" lang="ja-JP" altLang="en-US" dirty="0">
                  <a:solidFill>
                    <a:schemeClr val="tx1"/>
                  </a:solidFill>
                </a:endParaRPr>
              </a:p>
            </p:txBody>
          </p:sp>
        </p:grpSp>
        <p:sp>
          <p:nvSpPr>
            <p:cNvPr id="58" name="正方形/長方形 57"/>
            <p:cNvSpPr/>
            <p:nvPr/>
          </p:nvSpPr>
          <p:spPr>
            <a:xfrm>
              <a:off x="1203578" y="1636644"/>
              <a:ext cx="1106862" cy="4163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学習者</a:t>
              </a:r>
              <a:r>
                <a:rPr lang="en-US" altLang="ja-JP" dirty="0" smtClean="0">
                  <a:solidFill>
                    <a:schemeClr val="tx1"/>
                  </a:solidFill>
                </a:rPr>
                <a:t> </a:t>
              </a:r>
            </a:p>
          </p:txBody>
        </p:sp>
        <p:cxnSp>
          <p:nvCxnSpPr>
            <p:cNvPr id="79" name="直線矢印コネクタ 78"/>
            <p:cNvCxnSpPr/>
            <p:nvPr/>
          </p:nvCxnSpPr>
          <p:spPr>
            <a:xfrm flipV="1">
              <a:off x="6444209" y="2545579"/>
              <a:ext cx="0" cy="98588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a:off x="6156176" y="2564904"/>
              <a:ext cx="0" cy="966555"/>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pSp>
          <p:nvGrpSpPr>
            <p:cNvPr id="107" name="グループ化 106"/>
            <p:cNvGrpSpPr/>
            <p:nvPr/>
          </p:nvGrpSpPr>
          <p:grpSpPr>
            <a:xfrm>
              <a:off x="1203578" y="2268666"/>
              <a:ext cx="561334" cy="1635167"/>
              <a:chOff x="1202354" y="2573555"/>
              <a:chExt cx="561334" cy="1863558"/>
            </a:xfrm>
          </p:grpSpPr>
          <p:cxnSp>
            <p:nvCxnSpPr>
              <p:cNvPr id="104" name="直線コネクタ 103"/>
              <p:cNvCxnSpPr/>
              <p:nvPr/>
            </p:nvCxnSpPr>
            <p:spPr>
              <a:xfrm>
                <a:off x="1202354" y="2573555"/>
                <a:ext cx="0" cy="1863558"/>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p:nvPr/>
            </p:nvCxnSpPr>
            <p:spPr>
              <a:xfrm>
                <a:off x="1202354" y="4437113"/>
                <a:ext cx="561334" cy="0"/>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grpSp>
        <p:sp>
          <p:nvSpPr>
            <p:cNvPr id="134" name="正方形/長方形 133"/>
            <p:cNvSpPr/>
            <p:nvPr/>
          </p:nvSpPr>
          <p:spPr>
            <a:xfrm>
              <a:off x="3714605" y="3598571"/>
              <a:ext cx="2031325" cy="369332"/>
            </a:xfrm>
            <a:prstGeom prst="rect">
              <a:avLst/>
            </a:prstGeom>
          </p:spPr>
          <p:txBody>
            <a:bodyPr wrap="none">
              <a:spAutoFit/>
            </a:bodyPr>
            <a:lstStyle/>
            <a:p>
              <a:r>
                <a:rPr lang="ja-JP" altLang="en-US" dirty="0" smtClean="0"/>
                <a:t>各センサの重要度</a:t>
              </a:r>
              <a:endParaRPr lang="ja-JP" altLang="en-US" dirty="0"/>
            </a:p>
          </p:txBody>
        </p:sp>
        <mc:AlternateContent xmlns:mc="http://schemas.openxmlformats.org/markup-compatibility/2006" xmlns:a14="http://schemas.microsoft.com/office/drawing/2010/main">
          <mc:Choice Requires="a14">
            <p:sp>
              <p:nvSpPr>
                <p:cNvPr id="135" name="正方形/長方形 134"/>
                <p:cNvSpPr/>
                <p:nvPr/>
              </p:nvSpPr>
              <p:spPr>
                <a:xfrm>
                  <a:off x="6530732" y="2634562"/>
                  <a:ext cx="1569660" cy="656655"/>
                </a:xfrm>
                <a:prstGeom prst="rect">
                  <a:avLst/>
                </a:prstGeom>
              </p:spPr>
              <p:txBody>
                <a:bodyPr wrap="none">
                  <a:spAutoFit/>
                </a:bodyPr>
                <a:lstStyle/>
                <a:p>
                  <a:r>
                    <a:rPr lang="ja-JP" altLang="en-US" dirty="0" smtClean="0"/>
                    <a:t>状態統合後の</a:t>
                  </a:r>
                  <a:endParaRPr lang="en-US" altLang="ja-JP" dirty="0" smtClean="0"/>
                </a:p>
                <a:p>
                  <a:r>
                    <a:rPr lang="ja-JP" altLang="en-US" dirty="0" smtClean="0"/>
                    <a:t>行動価値</a:t>
                  </a:r>
                  <a14:m>
                    <m:oMath xmlns:m="http://schemas.openxmlformats.org/officeDocument/2006/math">
                      <m:sSup>
                        <m:sSupPr>
                          <m:ctrlPr>
                            <a:rPr lang="en-US" altLang="ja-JP" i="1" dirty="0" smtClean="0">
                              <a:latin typeface="Cambria Math"/>
                            </a:rPr>
                          </m:ctrlPr>
                        </m:sSupPr>
                        <m:e>
                          <m:r>
                            <a:rPr lang="ja-JP" altLang="en-US" b="0" i="1" dirty="0" smtClean="0">
                              <a:latin typeface="Cambria Math"/>
                            </a:rPr>
                            <m:t>𝑄</m:t>
                          </m:r>
                        </m:e>
                        <m:sup>
                          <m:r>
                            <a:rPr lang="ja-JP" altLang="en-US" b="0" i="1" dirty="0" smtClean="0">
                              <a:latin typeface="Cambria Math"/>
                            </a:rPr>
                            <m:t>’</m:t>
                          </m:r>
                        </m:sup>
                      </m:sSup>
                    </m:oMath>
                  </a14:m>
                  <a:endParaRPr lang="ja-JP" altLang="en-US" dirty="0"/>
                </a:p>
              </p:txBody>
            </p:sp>
          </mc:Choice>
          <mc:Fallback xmlns="">
            <p:sp>
              <p:nvSpPr>
                <p:cNvPr id="135" name="正方形/長方形 134"/>
                <p:cNvSpPr>
                  <a:spLocks noRot="1" noChangeAspect="1" noMove="1" noResize="1" noEditPoints="1" noAdjustHandles="1" noChangeArrowheads="1" noChangeShapeType="1" noTextEdit="1"/>
                </p:cNvSpPr>
                <p:nvPr/>
              </p:nvSpPr>
              <p:spPr>
                <a:xfrm>
                  <a:off x="6530732" y="2634562"/>
                  <a:ext cx="1569660" cy="656655"/>
                </a:xfrm>
                <a:prstGeom prst="rect">
                  <a:avLst/>
                </a:prstGeom>
                <a:blipFill rotWithShape="1">
                  <a:blip r:embed="rId3"/>
                  <a:stretch>
                    <a:fillRect l="-3101" t="-7407" r="-3488" b="-10185"/>
                  </a:stretch>
                </a:blipFill>
              </p:spPr>
              <p:txBody>
                <a:bodyPr/>
                <a:lstStyle/>
                <a:p>
                  <a:r>
                    <a:rPr lang="ja-JP" altLang="en-US">
                      <a:noFill/>
                    </a:rPr>
                    <a:t> </a:t>
                  </a:r>
                </a:p>
              </p:txBody>
            </p:sp>
          </mc:Fallback>
        </mc:AlternateContent>
        <p:sp>
          <p:nvSpPr>
            <p:cNvPr id="136" name="テキスト ボックス 135"/>
            <p:cNvSpPr txBox="1"/>
            <p:nvPr/>
          </p:nvSpPr>
          <p:spPr>
            <a:xfrm>
              <a:off x="8611556" y="3239670"/>
              <a:ext cx="415498" cy="646331"/>
            </a:xfrm>
            <a:prstGeom prst="rect">
              <a:avLst/>
            </a:prstGeom>
            <a:noFill/>
          </p:spPr>
          <p:txBody>
            <a:bodyPr wrap="none" rtlCol="0">
              <a:spAutoFit/>
            </a:bodyPr>
            <a:lstStyle/>
            <a:p>
              <a:r>
                <a:rPr kumimoji="1" lang="ja-JP" altLang="en-US" dirty="0" smtClean="0"/>
                <a:t>行</a:t>
              </a:r>
              <a:endParaRPr kumimoji="1" lang="en-US" altLang="ja-JP" dirty="0" smtClean="0"/>
            </a:p>
            <a:p>
              <a:r>
                <a:rPr kumimoji="1" lang="ja-JP" altLang="en-US" dirty="0" smtClean="0"/>
                <a:t>動</a:t>
              </a:r>
              <a:endParaRPr kumimoji="1" lang="ja-JP" altLang="en-US" dirty="0"/>
            </a:p>
          </p:txBody>
        </p:sp>
        <p:sp>
          <p:nvSpPr>
            <p:cNvPr id="142" name="テキスト ボックス 141"/>
            <p:cNvSpPr txBox="1"/>
            <p:nvPr/>
          </p:nvSpPr>
          <p:spPr>
            <a:xfrm>
              <a:off x="122898" y="1863510"/>
              <a:ext cx="461665" cy="3554819"/>
            </a:xfrm>
            <a:prstGeom prst="rect">
              <a:avLst/>
            </a:prstGeom>
            <a:noFill/>
          </p:spPr>
          <p:txBody>
            <a:bodyPr vert="eaVert" wrap="none" rtlCol="0">
              <a:spAutoFit/>
            </a:bodyPr>
            <a:lstStyle/>
            <a:p>
              <a:r>
                <a:rPr kumimoji="1" lang="ja-JP" altLang="en-US" dirty="0" smtClean="0"/>
                <a:t>報酬・状態（各センサの出力値）</a:t>
              </a:r>
              <a:endParaRPr kumimoji="1" lang="ja-JP" altLang="en-US" dirty="0"/>
            </a:p>
          </p:txBody>
        </p:sp>
        <p:sp>
          <p:nvSpPr>
            <p:cNvPr id="21" name="正方形/長方形 20"/>
            <p:cNvSpPr/>
            <p:nvPr/>
          </p:nvSpPr>
          <p:spPr>
            <a:xfrm>
              <a:off x="2468599" y="1991754"/>
              <a:ext cx="4176464" cy="553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強化学習部</a:t>
              </a:r>
              <a:endParaRPr kumimoji="1" lang="ja-JP" altLang="en-US" sz="2000" dirty="0">
                <a:solidFill>
                  <a:schemeClr val="tx1"/>
                </a:solidFill>
              </a:endParaRPr>
            </a:p>
          </p:txBody>
        </p:sp>
        <p:sp>
          <p:nvSpPr>
            <p:cNvPr id="65" name="正方形/長方形 64"/>
            <p:cNvSpPr/>
            <p:nvPr/>
          </p:nvSpPr>
          <p:spPr>
            <a:xfrm>
              <a:off x="4712942" y="2692770"/>
              <a:ext cx="1338828" cy="369332"/>
            </a:xfrm>
            <a:prstGeom prst="rect">
              <a:avLst/>
            </a:prstGeom>
          </p:spPr>
          <p:txBody>
            <a:bodyPr wrap="none">
              <a:spAutoFit/>
            </a:bodyPr>
            <a:lstStyle/>
            <a:p>
              <a:r>
                <a:rPr lang="ja-JP" altLang="en-US" dirty="0" smtClean="0"/>
                <a:t>行動価値Ｑ</a:t>
              </a:r>
              <a:endParaRPr lang="ja-JP" altLang="en-US" dirty="0"/>
            </a:p>
          </p:txBody>
        </p:sp>
      </p:grpSp>
      <p:sp>
        <p:nvSpPr>
          <p:cNvPr id="6" name="テキスト ボックス 5"/>
          <p:cNvSpPr txBox="1"/>
          <p:nvPr/>
        </p:nvSpPr>
        <p:spPr>
          <a:xfrm>
            <a:off x="694482" y="5373216"/>
            <a:ext cx="8225329" cy="1200329"/>
          </a:xfrm>
          <a:prstGeom prst="rect">
            <a:avLst/>
          </a:prstGeom>
          <a:noFill/>
        </p:spPr>
        <p:txBody>
          <a:bodyPr wrap="none" rtlCol="0">
            <a:spAutoFit/>
          </a:bodyPr>
          <a:lstStyle/>
          <a:p>
            <a:pPr marL="342900" indent="-342900">
              <a:buClr>
                <a:schemeClr val="accent5"/>
              </a:buClr>
              <a:buSzPct val="50000"/>
              <a:buFont typeface="Wingdings" pitchFamily="2" charset="2"/>
              <a:buChar char="u"/>
            </a:pPr>
            <a:r>
              <a:rPr kumimoji="1" lang="ja-JP" altLang="en-US" sz="2400" dirty="0" smtClean="0">
                <a:solidFill>
                  <a:schemeClr val="accent2"/>
                </a:solidFill>
              </a:rPr>
              <a:t>重要度算出部：各センサの重要度を算出する</a:t>
            </a:r>
            <a:endParaRPr kumimoji="1" lang="en-US" altLang="ja-JP" sz="2400" dirty="0" smtClean="0">
              <a:solidFill>
                <a:schemeClr val="accent2"/>
              </a:solidFill>
            </a:endParaRPr>
          </a:p>
          <a:p>
            <a:pPr marL="342900" indent="-342900">
              <a:buClr>
                <a:schemeClr val="accent5"/>
              </a:buClr>
              <a:buSzPct val="50000"/>
              <a:buFont typeface="Wingdings" pitchFamily="2" charset="2"/>
              <a:buChar char="u"/>
            </a:pPr>
            <a:r>
              <a:rPr lang="ja-JP" altLang="en-US" sz="2400" dirty="0" smtClean="0"/>
              <a:t>重要度利用部：各センサの重要度に応じて状態を統合し</a:t>
            </a:r>
            <a:endParaRPr lang="en-US" altLang="ja-JP" sz="2400" dirty="0" smtClean="0"/>
          </a:p>
          <a:p>
            <a:pPr>
              <a:buClr>
                <a:schemeClr val="accent5"/>
              </a:buClr>
              <a:buSzPct val="50000"/>
            </a:pPr>
            <a:r>
              <a:rPr lang="ja-JP" altLang="en-US" sz="2400" dirty="0" smtClean="0"/>
              <a:t>　　　　　　　　状態数を変更する</a:t>
            </a:r>
            <a:endParaRPr kumimoji="1" lang="ja-JP" altLang="en-US" sz="2400" dirty="0"/>
          </a:p>
        </p:txBody>
      </p:sp>
    </p:spTree>
    <p:extLst>
      <p:ext uri="{BB962C8B-B14F-4D97-AF65-F5344CB8AC3E}">
        <p14:creationId xmlns:p14="http://schemas.microsoft.com/office/powerpoint/2010/main" val="2943387231"/>
      </p:ext>
    </p:extLst>
  </p:cSld>
  <p:clrMapOvr>
    <a:masterClrMapping/>
  </p:clrMapOvr>
  <mc:AlternateContent xmlns:mc="http://schemas.openxmlformats.org/markup-compatibility/2006" xmlns:p14="http://schemas.microsoft.com/office/powerpoint/2010/main">
    <mc:Choice Requires="p14">
      <p:transition spd="slow" p14:dur="2000" advTm="22926"/>
    </mc:Choice>
    <mc:Fallback xmlns="">
      <p:transition spd="slow" advTm="2292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重要度</a:t>
            </a:r>
            <a:r>
              <a:rPr lang="ja-JP" altLang="en-US" dirty="0" smtClean="0"/>
              <a:t>算出</a:t>
            </a:r>
            <a:r>
              <a:rPr kumimoji="1" lang="ja-JP" altLang="en-US" dirty="0" smtClean="0"/>
              <a:t>部</a:t>
            </a:r>
            <a:r>
              <a:rPr kumimoji="1" lang="en-US" altLang="ja-JP" dirty="0" smtClean="0"/>
              <a:t>:</a:t>
            </a:r>
            <a:r>
              <a:rPr kumimoji="1" lang="ja-JP" altLang="en-US" dirty="0" smtClean="0"/>
              <a:t>手順</a:t>
            </a:r>
            <a:r>
              <a:rPr kumimoji="1" lang="en-US" altLang="ja-JP" dirty="0" smtClean="0"/>
              <a:t>1</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05459" y="1709059"/>
                <a:ext cx="8748464" cy="1143877"/>
              </a:xfrm>
            </p:spPr>
            <p:txBody>
              <a:bodyPr>
                <a:normAutofit/>
              </a:bodyPr>
              <a:lstStyle/>
              <a:p>
                <a:pPr marL="0" indent="0">
                  <a:buClr>
                    <a:schemeClr val="accent5"/>
                  </a:buClr>
                  <a:buSzPct val="100000"/>
                  <a:buNone/>
                </a:pPr>
                <a:r>
                  <a:rPr lang="ja-JP" altLang="en-US" dirty="0" smtClean="0">
                    <a:solidFill>
                      <a:schemeClr val="tx1"/>
                    </a:solidFill>
                  </a:rPr>
                  <a:t>１</a:t>
                </a:r>
                <a:r>
                  <a:rPr lang="en-US" altLang="ja-JP" dirty="0" smtClean="0">
                    <a:solidFill>
                      <a:schemeClr val="tx1"/>
                    </a:solidFill>
                  </a:rPr>
                  <a:t>. </a:t>
                </a:r>
                <a:r>
                  <a:rPr kumimoji="1" lang="ja-JP" altLang="en-US" dirty="0" smtClean="0">
                    <a:solidFill>
                      <a:schemeClr val="tx1"/>
                    </a:solidFill>
                  </a:rPr>
                  <a:t>入力として報酬</a:t>
                </a:r>
                <a14:m>
                  <m:oMath xmlns:m="http://schemas.openxmlformats.org/officeDocument/2006/math">
                    <m:sSub>
                      <m:sSubPr>
                        <m:ctrlPr>
                          <a:rPr lang="en-US" altLang="ja-JP" i="1" smtClean="0">
                            <a:solidFill>
                              <a:schemeClr val="tx1"/>
                            </a:solidFill>
                            <a:latin typeface="Cambria Math"/>
                          </a:rPr>
                        </m:ctrlPr>
                      </m:sSubPr>
                      <m:e>
                        <m:r>
                          <a:rPr lang="en-US" altLang="ja-JP" b="0" i="1" smtClean="0">
                            <a:solidFill>
                              <a:schemeClr val="tx1"/>
                            </a:solidFill>
                            <a:latin typeface="Cambria Math"/>
                          </a:rPr>
                          <m:t>𝑟</m:t>
                        </m:r>
                      </m:e>
                      <m:sub>
                        <m:r>
                          <a:rPr lang="en-US" altLang="ja-JP" i="1">
                            <a:solidFill>
                              <a:schemeClr val="tx1"/>
                            </a:solidFill>
                            <a:latin typeface="Cambria Math"/>
                          </a:rPr>
                          <m:t>𝑡</m:t>
                        </m:r>
                      </m:sub>
                    </m:sSub>
                  </m:oMath>
                </a14:m>
                <a:r>
                  <a:rPr lang="ja-JP" altLang="en-US" dirty="0" smtClean="0">
                    <a:solidFill>
                      <a:schemeClr val="tx1"/>
                    </a:solidFill>
                  </a:rPr>
                  <a:t>と各センサの出力値</a:t>
                </a:r>
                <a14:m>
                  <m:oMath xmlns:m="http://schemas.openxmlformats.org/officeDocument/2006/math">
                    <m:sSub>
                      <m:sSubPr>
                        <m:ctrlPr>
                          <a:rPr lang="en-US" altLang="ja-JP" i="1" smtClean="0">
                            <a:solidFill>
                              <a:schemeClr val="tx1"/>
                            </a:solidFill>
                            <a:latin typeface="Cambria Math"/>
                          </a:rPr>
                        </m:ctrlPr>
                      </m:sSubPr>
                      <m:e>
                        <m:r>
                          <a:rPr lang="en-US" altLang="ja-JP" b="0" i="1" smtClean="0">
                            <a:solidFill>
                              <a:schemeClr val="tx1"/>
                            </a:solidFill>
                            <a:latin typeface="Cambria Math"/>
                          </a:rPr>
                          <m:t>𝑒</m:t>
                        </m:r>
                      </m:e>
                      <m:sub>
                        <m:r>
                          <a:rPr lang="en-US" altLang="ja-JP" b="0" i="1" smtClean="0">
                            <a:solidFill>
                              <a:schemeClr val="tx1"/>
                            </a:solidFill>
                            <a:latin typeface="Cambria Math"/>
                          </a:rPr>
                          <m:t>1,</m:t>
                        </m:r>
                        <m:r>
                          <a:rPr lang="en-US" altLang="ja-JP" b="0" i="1" smtClean="0">
                            <a:solidFill>
                              <a:schemeClr val="tx1"/>
                            </a:solidFill>
                            <a:latin typeface="Cambria Math"/>
                          </a:rPr>
                          <m:t>𝑡</m:t>
                        </m:r>
                      </m:sub>
                    </m:sSub>
                    <m:r>
                      <a:rPr lang="en-US" altLang="ja-JP" b="0" i="1" smtClean="0">
                        <a:solidFill>
                          <a:schemeClr val="tx1"/>
                        </a:solidFill>
                        <a:latin typeface="Cambria Math"/>
                      </a:rPr>
                      <m:t>,</m:t>
                    </m:r>
                  </m:oMath>
                </a14:m>
                <a:r>
                  <a:rPr lang="en-US" altLang="ja-JP" dirty="0">
                    <a:solidFill>
                      <a:schemeClr val="tx1"/>
                    </a:solidFill>
                  </a:rPr>
                  <a:t> </a:t>
                </a:r>
                <a14:m>
                  <m:oMath xmlns:m="http://schemas.openxmlformats.org/officeDocument/2006/math">
                    <m:sSub>
                      <m:sSubPr>
                        <m:ctrlPr>
                          <a:rPr lang="en-US" altLang="ja-JP" i="1" smtClean="0">
                            <a:solidFill>
                              <a:schemeClr val="tx1"/>
                            </a:solidFill>
                            <a:latin typeface="Cambria Math"/>
                          </a:rPr>
                        </m:ctrlPr>
                      </m:sSubPr>
                      <m:e>
                        <m:r>
                          <a:rPr lang="en-US" altLang="ja-JP" b="0" i="1" smtClean="0">
                            <a:solidFill>
                              <a:schemeClr val="tx1"/>
                            </a:solidFill>
                            <a:latin typeface="Cambria Math"/>
                          </a:rPr>
                          <m:t>𝑒</m:t>
                        </m:r>
                      </m:e>
                      <m:sub>
                        <m:r>
                          <a:rPr lang="en-US" altLang="ja-JP" b="0" i="1" smtClean="0">
                            <a:solidFill>
                              <a:schemeClr val="tx1"/>
                            </a:solidFill>
                            <a:latin typeface="Cambria Math"/>
                          </a:rPr>
                          <m:t>2,</m:t>
                        </m:r>
                        <m:r>
                          <a:rPr lang="en-US" altLang="ja-JP" b="0" i="1" smtClean="0">
                            <a:solidFill>
                              <a:schemeClr val="tx1"/>
                            </a:solidFill>
                            <a:latin typeface="Cambria Math"/>
                          </a:rPr>
                          <m:t>𝑡</m:t>
                        </m:r>
                        <m:r>
                          <a:rPr lang="en-US" altLang="ja-JP" i="1">
                            <a:solidFill>
                              <a:schemeClr val="tx1"/>
                            </a:solidFill>
                            <a:latin typeface="Cambria Math"/>
                          </a:rPr>
                          <m:t>,</m:t>
                        </m:r>
                      </m:sub>
                    </m:sSub>
                    <m:r>
                      <a:rPr lang="en-US" altLang="ja-JP" i="1" smtClean="0">
                        <a:solidFill>
                          <a:schemeClr val="tx1"/>
                        </a:solidFill>
                        <a:latin typeface="Cambria Math"/>
                        <a:ea typeface="Cambria Math"/>
                      </a:rPr>
                      <m:t>⋯</m:t>
                    </m:r>
                  </m:oMath>
                </a14:m>
                <a:r>
                  <a:rPr lang="en-US" altLang="ja-JP" dirty="0">
                    <a:solidFill>
                      <a:schemeClr val="tx1"/>
                    </a:solidFill>
                  </a:rPr>
                  <a:t> </a:t>
                </a:r>
                <a14:m>
                  <m:oMath xmlns:m="http://schemas.openxmlformats.org/officeDocument/2006/math">
                    <m:sSub>
                      <m:sSubPr>
                        <m:ctrlPr>
                          <a:rPr lang="en-US" altLang="ja-JP" i="1">
                            <a:solidFill>
                              <a:schemeClr val="tx1"/>
                            </a:solidFill>
                            <a:latin typeface="Cambria Math"/>
                          </a:rPr>
                        </m:ctrlPr>
                      </m:sSubPr>
                      <m:e>
                        <m:r>
                          <a:rPr lang="en-US" altLang="ja-JP" b="0" i="1" smtClean="0">
                            <a:solidFill>
                              <a:schemeClr val="tx1"/>
                            </a:solidFill>
                            <a:latin typeface="Cambria Math"/>
                          </a:rPr>
                          <m:t>𝑒</m:t>
                        </m:r>
                      </m:e>
                      <m:sub>
                        <m:r>
                          <a:rPr lang="en-US" altLang="ja-JP" b="0" i="1" smtClean="0">
                            <a:solidFill>
                              <a:schemeClr val="tx1"/>
                            </a:solidFill>
                            <a:latin typeface="Cambria Math"/>
                          </a:rPr>
                          <m:t>𝑝</m:t>
                        </m:r>
                        <m:r>
                          <a:rPr lang="en-US" altLang="ja-JP" b="0" i="1" smtClean="0">
                            <a:solidFill>
                              <a:schemeClr val="tx1"/>
                            </a:solidFill>
                            <a:latin typeface="Cambria Math"/>
                          </a:rPr>
                          <m:t>,</m:t>
                        </m:r>
                        <m:r>
                          <a:rPr lang="en-US" altLang="ja-JP" b="0" i="1" smtClean="0">
                            <a:solidFill>
                              <a:schemeClr val="tx1"/>
                            </a:solidFill>
                            <a:latin typeface="Cambria Math"/>
                          </a:rPr>
                          <m:t>𝑡</m:t>
                        </m:r>
                      </m:sub>
                    </m:sSub>
                    <m:r>
                      <a:rPr lang="ja-JP" altLang="en-US" b="0" i="1" smtClean="0">
                        <a:solidFill>
                          <a:schemeClr val="tx1"/>
                        </a:solidFill>
                        <a:latin typeface="Cambria Math"/>
                      </a:rPr>
                      <m:t>を</m:t>
                    </m:r>
                  </m:oMath>
                </a14:m>
                <a:r>
                  <a:rPr kumimoji="1" lang="ja-JP" altLang="en-US" dirty="0" smtClean="0">
                    <a:solidFill>
                      <a:schemeClr val="tx1"/>
                    </a:solidFill>
                  </a:rPr>
                  <a:t>毎</a:t>
                </a:r>
                <a:endParaRPr kumimoji="1" lang="en-US" altLang="ja-JP" dirty="0" smtClean="0">
                  <a:solidFill>
                    <a:schemeClr val="tx1"/>
                  </a:solidFill>
                </a:endParaRPr>
              </a:p>
              <a:p>
                <a:pPr marL="0" indent="0">
                  <a:buClr>
                    <a:schemeClr val="accent5"/>
                  </a:buClr>
                  <a:buSzPct val="100000"/>
                  <a:buNone/>
                </a:pPr>
                <a:r>
                  <a:rPr lang="en-US" altLang="ja-JP" dirty="0">
                    <a:solidFill>
                      <a:schemeClr val="tx1"/>
                    </a:solidFill>
                  </a:rPr>
                  <a:t> </a:t>
                </a:r>
                <a:r>
                  <a:rPr lang="en-US" altLang="ja-JP" dirty="0" smtClean="0">
                    <a:solidFill>
                      <a:schemeClr val="tx1"/>
                    </a:solidFill>
                  </a:rPr>
                  <a:t>  </a:t>
                </a:r>
                <a:r>
                  <a:rPr kumimoji="1" lang="ja-JP" altLang="en-US" dirty="0" smtClean="0">
                    <a:solidFill>
                      <a:schemeClr val="tx1"/>
                    </a:solidFill>
                  </a:rPr>
                  <a:t>   時刻受け取り重要度を算出する</a:t>
                </a:r>
                <a:r>
                  <a:rPr lang="ja-JP" altLang="en-US" dirty="0">
                    <a:solidFill>
                      <a:schemeClr val="tx1"/>
                    </a:solidFill>
                  </a:rPr>
                  <a:t>データ</a:t>
                </a:r>
                <a:r>
                  <a:rPr kumimoji="1" lang="ja-JP" altLang="en-US" dirty="0" smtClean="0">
                    <a:solidFill>
                      <a:schemeClr val="tx1"/>
                    </a:solidFill>
                  </a:rPr>
                  <a:t>として記憶する</a:t>
                </a:r>
                <a:endParaRPr lang="ja-JP" altLang="ja-JP" dirty="0">
                  <a:solidFill>
                    <a:schemeClr val="tx1"/>
                  </a:solidFill>
                </a:endParaRPr>
              </a:p>
              <a:p>
                <a:endParaRPr kumimoji="1" lang="en-US" altLang="ja-JP" dirty="0" smtClean="0"/>
              </a:p>
              <a:p>
                <a:endParaRPr lang="en-US" altLang="ja-JP" dirty="0"/>
              </a:p>
              <a:p>
                <a:endParaRPr kumimoji="1" lang="en-US" altLang="ja-JP" dirty="0" smtClean="0"/>
              </a:p>
              <a:p>
                <a:endParaRPr kumimoji="1" lang="en-US" altLang="ja-JP" dirty="0" smtClean="0"/>
              </a:p>
              <a:p>
                <a:endParaRPr kumimoji="1" lang="en-US" altLang="ja-JP" dirty="0" smtClean="0"/>
              </a:p>
              <a:p>
                <a:endParaRPr kumimoji="1"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05459" y="1709059"/>
                <a:ext cx="8748464" cy="1143877"/>
              </a:xfrm>
              <a:blipFill rotWithShape="1">
                <a:blip r:embed="rId3"/>
                <a:stretch>
                  <a:fillRect l="-1045" t="-58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6" name="表 5"/>
              <p:cNvGraphicFramePr>
                <a:graphicFrameLocks noGrp="1"/>
              </p:cNvGraphicFramePr>
              <p:nvPr>
                <p:extLst>
                  <p:ext uri="{D42A27DB-BD31-4B8C-83A1-F6EECF244321}">
                    <p14:modId xmlns:p14="http://schemas.microsoft.com/office/powerpoint/2010/main" val="2856102822"/>
                  </p:ext>
                </p:extLst>
              </p:nvPr>
            </p:nvGraphicFramePr>
            <p:xfrm>
              <a:off x="5004048" y="3307674"/>
              <a:ext cx="3672408" cy="2516569"/>
            </p:xfrm>
            <a:graphic>
              <a:graphicData uri="http://schemas.openxmlformats.org/drawingml/2006/table">
                <a:tbl>
                  <a:tblPr firstRow="1" bandRow="1">
                    <a:tableStyleId>{5940675A-B579-460E-94D1-54222C63F5DA}</a:tableStyleId>
                  </a:tblPr>
                  <a:tblGrid>
                    <a:gridCol w="612068"/>
                    <a:gridCol w="612068"/>
                    <a:gridCol w="612068"/>
                    <a:gridCol w="612068"/>
                    <a:gridCol w="612068"/>
                    <a:gridCol w="612068"/>
                  </a:tblGrid>
                  <a:tr h="303101">
                    <a:tc>
                      <a:txBody>
                        <a:bodyPr/>
                        <a:lstStyle/>
                        <a:p>
                          <a:pPr algn="ctr"/>
                          <a:r>
                            <a:rPr kumimoji="1" lang="ja-JP" altLang="en-US" sz="1600" dirty="0" smtClean="0"/>
                            <a:t>時刻</a:t>
                          </a:r>
                          <a:r>
                            <a:rPr kumimoji="1" lang="en-US" altLang="ja-JP" sz="1600" dirty="0" smtClean="0"/>
                            <a:t>t</a:t>
                          </a:r>
                          <a:endParaRPr kumimoji="1" lang="ja-JP" altLang="en-US" sz="1600" dirty="0"/>
                        </a:p>
                      </a:txBody>
                      <a:tcPr/>
                    </a:tc>
                    <a:tc gridSpan="4">
                      <a:txBody>
                        <a:bodyPr/>
                        <a:lstStyle/>
                        <a:p>
                          <a:pPr algn="ctr"/>
                          <a:r>
                            <a:rPr kumimoji="1" lang="ja-JP" altLang="en-US" sz="1600" dirty="0" smtClean="0"/>
                            <a:t>センサ情報</a:t>
                          </a:r>
                          <a:endParaRPr kumimoji="1" lang="en-US" altLang="ja-JP" sz="1600" dirty="0" smtClean="0"/>
                        </a:p>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1" lang="en-US" altLang="ja-JP" sz="1600" i="1" smtClean="0">
                                      <a:latin typeface="Cambria Math"/>
                                    </a:rPr>
                                  </m:ctrlPr>
                                </m:sSubPr>
                                <m:e>
                                  <m:r>
                                    <a:rPr kumimoji="1" lang="en-US" altLang="ja-JP" sz="1600" b="0" i="1" smtClean="0">
                                      <a:latin typeface="Cambria Math"/>
                                    </a:rPr>
                                    <m:t>𝐸</m:t>
                                  </m:r>
                                </m:e>
                                <m:sub>
                                  <m:r>
                                    <a:rPr kumimoji="1" lang="en-US" altLang="ja-JP" sz="1600" b="0" i="1" smtClean="0">
                                      <a:latin typeface="Cambria Math"/>
                                    </a:rPr>
                                    <m:t>1</m:t>
                                  </m:r>
                                </m:sub>
                              </m:sSub>
                            </m:oMath>
                          </a14:m>
                          <a:r>
                            <a:rPr kumimoji="1" lang="en-US" altLang="ja-JP" sz="1600" dirty="0" smtClean="0"/>
                            <a:t>, </a:t>
                          </a:r>
                          <a14:m>
                            <m:oMath xmlns:m="http://schemas.openxmlformats.org/officeDocument/2006/math">
                              <m:sSub>
                                <m:sSubPr>
                                  <m:ctrlPr>
                                    <a:rPr kumimoji="1" lang="en-US" altLang="ja-JP" sz="1600" i="1" smtClean="0">
                                      <a:latin typeface="Cambria Math"/>
                                    </a:rPr>
                                  </m:ctrlPr>
                                </m:sSubPr>
                                <m:e>
                                  <m:r>
                                    <a:rPr kumimoji="1" lang="en-US" altLang="ja-JP" sz="1600" b="0" i="1" smtClean="0">
                                      <a:latin typeface="Cambria Math"/>
                                    </a:rPr>
                                    <m:t>𝐸</m:t>
                                  </m:r>
                                </m:e>
                                <m:sub>
                                  <m:r>
                                    <a:rPr kumimoji="1" lang="en-US" altLang="ja-JP" sz="1600" b="0" i="1" smtClean="0">
                                      <a:latin typeface="Cambria Math"/>
                                    </a:rPr>
                                    <m:t>2</m:t>
                                  </m:r>
                                </m:sub>
                              </m:sSub>
                            </m:oMath>
                          </a14:m>
                          <a:r>
                            <a:rPr kumimoji="1" lang="en-US" altLang="ja-JP" sz="1600" dirty="0" smtClean="0"/>
                            <a:t>,</a:t>
                          </a:r>
                          <a:r>
                            <a:rPr lang="en-US" altLang="ja-JP" sz="1600" dirty="0" smtClean="0">
                              <a:ea typeface="Cambria Math"/>
                            </a:rPr>
                            <a:t> </a:t>
                          </a:r>
                          <a14:m>
                            <m:oMath xmlns:m="http://schemas.openxmlformats.org/officeDocument/2006/math">
                              <m:r>
                                <a:rPr lang="en-US" altLang="ja-JP" sz="1600" i="1" smtClean="0">
                                  <a:latin typeface="Cambria Math"/>
                                  <a:ea typeface="Cambria Math"/>
                                </a:rPr>
                                <m:t>⋯</m:t>
                              </m:r>
                              <m:r>
                                <a:rPr lang="en-US" altLang="ja-JP" sz="1600" b="0" i="0" smtClean="0">
                                  <a:latin typeface="Cambria Math"/>
                                  <a:ea typeface="Cambria Math"/>
                                </a:rPr>
                                <m:t>,</m:t>
                              </m:r>
                            </m:oMath>
                          </a14:m>
                          <a:r>
                            <a:rPr kumimoji="1" lang="en-US" altLang="ja-JP" sz="1600" dirty="0" smtClean="0"/>
                            <a:t> </a:t>
                          </a:r>
                          <a14:m>
                            <m:oMath xmlns:m="http://schemas.openxmlformats.org/officeDocument/2006/math">
                              <m:sSub>
                                <m:sSubPr>
                                  <m:ctrlPr>
                                    <a:rPr kumimoji="1" lang="en-US" altLang="ja-JP" sz="1600" i="1" smtClean="0">
                                      <a:latin typeface="Cambria Math"/>
                                    </a:rPr>
                                  </m:ctrlPr>
                                </m:sSubPr>
                                <m:e>
                                  <m:r>
                                    <a:rPr kumimoji="1" lang="en-US" altLang="ja-JP" sz="1600" b="0" i="1" smtClean="0">
                                      <a:latin typeface="Cambria Math"/>
                                    </a:rPr>
                                    <m:t>𝐸</m:t>
                                  </m:r>
                                </m:e>
                                <m:sub>
                                  <m:r>
                                    <a:rPr kumimoji="1" lang="en-US" altLang="ja-JP" sz="1600" b="0" i="1" smtClean="0">
                                      <a:latin typeface="Cambria Math"/>
                                    </a:rPr>
                                    <m:t>𝑝</m:t>
                                  </m:r>
                                </m:sub>
                              </m:sSub>
                            </m:oMath>
                          </a14:m>
                          <a:endParaRPr kumimoji="1" lang="ja-JP" altLang="en-US" sz="1600"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tc>
                      <a:txBody>
                        <a:bodyPr/>
                        <a:lstStyle/>
                        <a:p>
                          <a:pPr algn="ctr"/>
                          <a:r>
                            <a:rPr kumimoji="1" lang="ja-JP" altLang="en-US" sz="1600" dirty="0" smtClean="0"/>
                            <a:t>報酬</a:t>
                          </a:r>
                          <a:r>
                            <a:rPr kumimoji="1" lang="en-US" altLang="ja-JP" sz="1600" dirty="0" smtClean="0"/>
                            <a:t>R</a:t>
                          </a:r>
                          <a:endParaRPr kumimoji="1" lang="ja-JP" altLang="en-US" sz="1600" dirty="0"/>
                        </a:p>
                      </a:txBody>
                      <a:tcPr/>
                    </a:tc>
                  </a:tr>
                  <a:tr h="348789">
                    <a:tc>
                      <a:txBody>
                        <a:bodyPr/>
                        <a:lstStyle/>
                        <a:p>
                          <a:pPr algn="ctr"/>
                          <a:r>
                            <a:rPr kumimoji="1" lang="en-US" altLang="ja-JP" dirty="0" smtClean="0"/>
                            <a:t>1</a:t>
                          </a:r>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𝑒</m:t>
                                    </m:r>
                                  </m:e>
                                  <m:sub>
                                    <m:r>
                                      <a:rPr lang="en-US" altLang="ja-JP" b="0" i="1" smtClean="0">
                                        <a:latin typeface="Cambria Math"/>
                                      </a:rPr>
                                      <m:t>1,1</m:t>
                                    </m:r>
                                  </m:sub>
                                </m:sSub>
                              </m:oMath>
                            </m:oMathPara>
                          </a14:m>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𝑒</m:t>
                                    </m:r>
                                  </m:e>
                                  <m:sub>
                                    <m:r>
                                      <a:rPr lang="en-US" altLang="ja-JP" b="0" i="1" smtClean="0">
                                        <a:latin typeface="Cambria Math"/>
                                      </a:rPr>
                                      <m:t>2,1</m:t>
                                    </m:r>
                                  </m:sub>
                                </m:sSub>
                              </m:oMath>
                            </m:oMathPara>
                          </a14:m>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ja-JP" i="1" smtClean="0">
                                    <a:latin typeface="Cambria Math"/>
                                    <a:ea typeface="Cambria Math"/>
                                  </a:rPr>
                                  <m:t>⋯</m:t>
                                </m:r>
                              </m:oMath>
                            </m:oMathPara>
                          </a14:m>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𝑒</m:t>
                                    </m:r>
                                  </m:e>
                                  <m:sub>
                                    <m:r>
                                      <a:rPr lang="en-US" altLang="ja-JP" b="0" i="1" smtClean="0">
                                        <a:latin typeface="Cambria Math"/>
                                      </a:rPr>
                                      <m:t>𝑝</m:t>
                                    </m:r>
                                    <m:r>
                                      <a:rPr lang="en-US" altLang="ja-JP" b="0" i="1" smtClean="0">
                                        <a:latin typeface="Cambria Math"/>
                                      </a:rPr>
                                      <m:t>,1</m:t>
                                    </m:r>
                                  </m:sub>
                                </m:sSub>
                              </m:oMath>
                            </m:oMathPara>
                          </a14:m>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𝑟</m:t>
                                    </m:r>
                                  </m:e>
                                  <m:sub>
                                    <m:r>
                                      <a:rPr lang="en-US" altLang="ja-JP" b="0" i="1" smtClean="0">
                                        <a:latin typeface="Cambria Math"/>
                                      </a:rPr>
                                      <m:t>1</m:t>
                                    </m:r>
                                  </m:sub>
                                </m:sSub>
                              </m:oMath>
                            </m:oMathPara>
                          </a14:m>
                          <a:endParaRPr kumimoji="1" lang="ja-JP" altLang="en-US" dirty="0"/>
                        </a:p>
                      </a:txBody>
                      <a:tcPr/>
                    </a:tc>
                  </a:tr>
                  <a:tr h="348789">
                    <a:tc>
                      <a:txBody>
                        <a:bodyPr/>
                        <a:lstStyle/>
                        <a:p>
                          <a:pPr algn="ctr"/>
                          <a:r>
                            <a:rPr kumimoji="1" lang="en-US" altLang="ja-JP" dirty="0" smtClean="0"/>
                            <a:t>2</a:t>
                          </a:r>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𝑒</m:t>
                                    </m:r>
                                  </m:e>
                                  <m:sub>
                                    <m:r>
                                      <a:rPr lang="en-US" altLang="ja-JP" b="0" i="1" smtClean="0">
                                        <a:latin typeface="Cambria Math"/>
                                      </a:rPr>
                                      <m:t>1,2</m:t>
                                    </m:r>
                                  </m:sub>
                                </m:sSub>
                              </m:oMath>
                            </m:oMathPara>
                          </a14:m>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𝑒</m:t>
                                    </m:r>
                                  </m:e>
                                  <m:sub>
                                    <m:r>
                                      <a:rPr lang="en-US" altLang="ja-JP" b="0" i="1" smtClean="0">
                                        <a:latin typeface="Cambria Math"/>
                                      </a:rPr>
                                      <m:t>2,2</m:t>
                                    </m:r>
                                  </m:sub>
                                </m:sSub>
                              </m:oMath>
                            </m:oMathPara>
                          </a14:m>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ja-JP" i="1" smtClean="0">
                                    <a:latin typeface="Cambria Math"/>
                                    <a:ea typeface="Cambria Math"/>
                                  </a:rPr>
                                  <m:t>⋯</m:t>
                                </m:r>
                              </m:oMath>
                            </m:oMathPara>
                          </a14:m>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𝑒</m:t>
                                    </m:r>
                                  </m:e>
                                  <m:sub>
                                    <m:r>
                                      <a:rPr lang="en-US" altLang="ja-JP" b="0" i="1" smtClean="0">
                                        <a:latin typeface="Cambria Math"/>
                                      </a:rPr>
                                      <m:t>𝑝</m:t>
                                    </m:r>
                                    <m:r>
                                      <a:rPr lang="en-US" altLang="ja-JP" b="0" i="1" smtClean="0">
                                        <a:latin typeface="Cambria Math"/>
                                      </a:rPr>
                                      <m:t>,2</m:t>
                                    </m:r>
                                  </m:sub>
                                </m:sSub>
                              </m:oMath>
                            </m:oMathPara>
                          </a14:m>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𝑟</m:t>
                                    </m:r>
                                  </m:e>
                                  <m:sub>
                                    <m:r>
                                      <a:rPr lang="en-US" altLang="ja-JP" b="0" i="1" smtClean="0">
                                        <a:latin typeface="Cambria Math"/>
                                      </a:rPr>
                                      <m:t>2</m:t>
                                    </m:r>
                                  </m:sub>
                                </m:sSub>
                              </m:oMath>
                            </m:oMathPara>
                          </a14:m>
                          <a:endParaRPr kumimoji="1" lang="ja-JP" altLang="en-US" dirty="0"/>
                        </a:p>
                      </a:txBody>
                      <a:tcPr/>
                    </a:tc>
                  </a:tr>
                  <a:tr h="329673">
                    <a:tc>
                      <a:txBody>
                        <a:bodyPr/>
                        <a:lstStyle/>
                        <a:p>
                          <a:pPr algn="ctr"/>
                          <a14:m>
                            <m:oMathPara xmlns:m="http://schemas.openxmlformats.org/officeDocument/2006/math">
                              <m:oMathParaPr>
                                <m:jc m:val="centerGroup"/>
                              </m:oMathParaPr>
                              <m:oMath xmlns:m="http://schemas.openxmlformats.org/officeDocument/2006/math">
                                <m:r>
                                  <a:rPr kumimoji="1" lang="ja-JP" altLang="en-US" i="1" smtClean="0">
                                    <a:latin typeface="Cambria Math"/>
                                  </a:rPr>
                                  <m:t>⋮</m:t>
                                </m:r>
                              </m:oMath>
                            </m:oMathPara>
                          </a14:m>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ja-JP" altLang="en-US" i="1" smtClean="0">
                                    <a:latin typeface="Cambria Math"/>
                                  </a:rPr>
                                  <m:t>⋮</m:t>
                                </m:r>
                              </m:oMath>
                            </m:oMathPara>
                          </a14:m>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ja-JP" altLang="en-US" i="1" smtClean="0">
                                    <a:latin typeface="Cambria Math"/>
                                  </a:rPr>
                                  <m:t>⋮</m:t>
                                </m:r>
                              </m:oMath>
                            </m:oMathPara>
                          </a14:m>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ja-JP" altLang="en-US" i="1" smtClean="0">
                                    <a:latin typeface="Cambria Math"/>
                                  </a:rPr>
                                  <m:t>⋮</m:t>
                                </m:r>
                              </m:oMath>
                            </m:oMathPara>
                          </a14:m>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ja-JP" altLang="en-US" i="1" smtClean="0">
                                    <a:latin typeface="Cambria Math"/>
                                  </a:rPr>
                                  <m:t>⋮</m:t>
                                </m:r>
                              </m:oMath>
                            </m:oMathPara>
                          </a14:m>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ja-JP" altLang="en-US" i="1" smtClean="0">
                                    <a:latin typeface="Cambria Math"/>
                                  </a:rPr>
                                  <m:t>⋮</m:t>
                                </m:r>
                              </m:oMath>
                            </m:oMathPara>
                          </a14:m>
                          <a:endParaRPr kumimoji="1" lang="ja-JP" altLang="en-US" dirty="0"/>
                        </a:p>
                      </a:txBody>
                      <a:tcPr/>
                    </a:tc>
                  </a:tr>
                  <a:tr h="348789">
                    <a:tc>
                      <a:txBody>
                        <a:bodyPr/>
                        <a:lstStyle/>
                        <a:p>
                          <a:pPr algn="ctr"/>
                          <a:r>
                            <a:rPr kumimoji="1" lang="en-US" altLang="ja-JP" dirty="0" smtClean="0"/>
                            <a:t>T</a:t>
                          </a:r>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𝑒</m:t>
                                    </m:r>
                                  </m:e>
                                  <m:sub>
                                    <m:r>
                                      <a:rPr lang="en-US" altLang="ja-JP" b="0" i="1" smtClean="0">
                                        <a:latin typeface="Cambria Math"/>
                                      </a:rPr>
                                      <m:t>1,</m:t>
                                    </m:r>
                                    <m:r>
                                      <a:rPr lang="en-US" altLang="ja-JP" b="0" i="1" smtClean="0">
                                        <a:latin typeface="Cambria Math"/>
                                      </a:rPr>
                                      <m:t>𝑇</m:t>
                                    </m:r>
                                  </m:sub>
                                </m:sSub>
                              </m:oMath>
                            </m:oMathPara>
                          </a14:m>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𝑒</m:t>
                                    </m:r>
                                  </m:e>
                                  <m:sub>
                                    <m:r>
                                      <a:rPr lang="en-US" altLang="ja-JP" b="0" i="1" smtClean="0">
                                        <a:latin typeface="Cambria Math"/>
                                      </a:rPr>
                                      <m:t>2,</m:t>
                                    </m:r>
                                    <m:r>
                                      <a:rPr lang="en-US" altLang="ja-JP" b="0" i="1" smtClean="0">
                                        <a:latin typeface="Cambria Math"/>
                                      </a:rPr>
                                      <m:t>𝑇</m:t>
                                    </m:r>
                                  </m:sub>
                                </m:sSub>
                              </m:oMath>
                            </m:oMathPara>
                          </a14:m>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ja-JP" i="1" smtClean="0">
                                    <a:latin typeface="Cambria Math"/>
                                    <a:ea typeface="Cambria Math"/>
                                  </a:rPr>
                                  <m:t>⋯</m:t>
                                </m:r>
                              </m:oMath>
                            </m:oMathPara>
                          </a14:m>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𝑒</m:t>
                                    </m:r>
                                  </m:e>
                                  <m:sub>
                                    <m:r>
                                      <a:rPr lang="en-US" altLang="ja-JP" b="0" i="1" smtClean="0">
                                        <a:latin typeface="Cambria Math"/>
                                      </a:rPr>
                                      <m:t>𝑝</m:t>
                                    </m:r>
                                    <m:r>
                                      <a:rPr lang="en-US" altLang="ja-JP" b="0" i="1" smtClean="0">
                                        <a:latin typeface="Cambria Math"/>
                                      </a:rPr>
                                      <m:t>,</m:t>
                                    </m:r>
                                    <m:r>
                                      <a:rPr lang="en-US" altLang="ja-JP" b="0" i="1" smtClean="0">
                                        <a:latin typeface="Cambria Math"/>
                                      </a:rPr>
                                      <m:t>𝑇</m:t>
                                    </m:r>
                                  </m:sub>
                                </m:sSub>
                              </m:oMath>
                            </m:oMathPara>
                          </a14:m>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𝑟</m:t>
                                    </m:r>
                                  </m:e>
                                  <m:sub>
                                    <m:r>
                                      <a:rPr lang="en-US" altLang="ja-JP" b="0" i="1" smtClean="0">
                                        <a:latin typeface="Cambria Math"/>
                                      </a:rPr>
                                      <m:t>𝑇</m:t>
                                    </m:r>
                                  </m:sub>
                                </m:sSub>
                              </m:oMath>
                            </m:oMathPara>
                          </a14:m>
                          <a:endParaRPr kumimoji="1" lang="ja-JP" altLang="en-US" dirty="0"/>
                        </a:p>
                      </a:txBody>
                      <a:tcPr/>
                    </a:tc>
                  </a:tr>
                  <a:tr h="348789">
                    <a:tc>
                      <a:txBody>
                        <a:bodyPr/>
                        <a:lstStyle/>
                        <a:p>
                          <a:pPr algn="ctr"/>
                          <a:r>
                            <a:rPr kumimoji="1" lang="ja-JP" altLang="en-US" sz="1600" dirty="0" smtClean="0"/>
                            <a:t>平均</a:t>
                          </a:r>
                          <a:endParaRPr kumimoji="1" lang="ja-JP"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𝐸</m:t>
                                        </m:r>
                                      </m:e>
                                    </m:acc>
                                  </m:e>
                                  <m:sub>
                                    <m:r>
                                      <a:rPr kumimoji="1" lang="en-US" altLang="ja-JP" b="0" i="1" smtClean="0">
                                        <a:latin typeface="Cambria Math"/>
                                      </a:rPr>
                                      <m:t>1</m:t>
                                    </m:r>
                                  </m:sub>
                                </m:sSub>
                              </m:oMath>
                            </m:oMathPara>
                          </a14:m>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𝐸</m:t>
                                        </m:r>
                                      </m:e>
                                    </m:acc>
                                  </m:e>
                                  <m:sub>
                                    <m:r>
                                      <a:rPr kumimoji="1" lang="en-US" altLang="ja-JP" b="0" i="1" smtClean="0">
                                        <a:latin typeface="Cambria Math"/>
                                      </a:rPr>
                                      <m:t>2</m:t>
                                    </m:r>
                                  </m:sub>
                                </m:sSub>
                              </m:oMath>
                            </m:oMathPara>
                          </a14:m>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ja-JP" i="1" smtClean="0">
                                    <a:latin typeface="Cambria Math"/>
                                    <a:ea typeface="Cambria Math"/>
                                  </a:rPr>
                                  <m:t>⋯</m:t>
                                </m:r>
                              </m:oMath>
                            </m:oMathPara>
                          </a14:m>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𝐸</m:t>
                                        </m:r>
                                      </m:e>
                                    </m:acc>
                                  </m:e>
                                  <m:sub>
                                    <m:r>
                                      <a:rPr kumimoji="1" lang="en-US" altLang="ja-JP" b="0" i="1" smtClean="0">
                                        <a:latin typeface="Cambria Math"/>
                                      </a:rPr>
                                      <m:t>𝑝</m:t>
                                    </m:r>
                                  </m:sub>
                                </m:sSub>
                              </m:oMath>
                            </m:oMathPara>
                          </a14:m>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1" lang="ja-JP" altLang="en-US" sz="1800" i="1" smtClean="0">
                                        <a:latin typeface="Cambria Math"/>
                                      </a:rPr>
                                    </m:ctrlPr>
                                  </m:accPr>
                                  <m:e>
                                    <m:r>
                                      <a:rPr kumimoji="1" lang="en-US" altLang="ja-JP" sz="1800" b="0" i="1" smtClean="0">
                                        <a:latin typeface="Cambria Math"/>
                                      </a:rPr>
                                      <m:t>𝑅</m:t>
                                    </m:r>
                                  </m:e>
                                </m:acc>
                              </m:oMath>
                            </m:oMathPara>
                          </a14:m>
                          <a:endParaRPr kumimoji="1" lang="ja-JP" altLang="en-US" sz="1800" dirty="0" smtClean="0"/>
                        </a:p>
                      </a:txBody>
                      <a:tcPr/>
                    </a:tc>
                  </a:tr>
                </a:tbl>
              </a:graphicData>
            </a:graphic>
          </p:graphicFrame>
        </mc:Choice>
        <mc:Fallback xmlns="">
          <p:graphicFrame>
            <p:nvGraphicFramePr>
              <p:cNvPr id="6" name="表 5"/>
              <p:cNvGraphicFramePr>
                <a:graphicFrameLocks noGrp="1"/>
              </p:cNvGraphicFramePr>
              <p:nvPr>
                <p:extLst>
                  <p:ext uri="{D42A27DB-BD31-4B8C-83A1-F6EECF244321}">
                    <p14:modId xmlns:p14="http://schemas.microsoft.com/office/powerpoint/2010/main" val="2856102822"/>
                  </p:ext>
                </p:extLst>
              </p:nvPr>
            </p:nvGraphicFramePr>
            <p:xfrm>
              <a:off x="5004048" y="3307674"/>
              <a:ext cx="3672408" cy="2516569"/>
            </p:xfrm>
            <a:graphic>
              <a:graphicData uri="http://schemas.openxmlformats.org/drawingml/2006/table">
                <a:tbl>
                  <a:tblPr firstRow="1" bandRow="1">
                    <a:tableStyleId>{5940675A-B579-460E-94D1-54222C63F5DA}</a:tableStyleId>
                  </a:tblPr>
                  <a:tblGrid>
                    <a:gridCol w="612068"/>
                    <a:gridCol w="612068"/>
                    <a:gridCol w="612068"/>
                    <a:gridCol w="612068"/>
                    <a:gridCol w="612068"/>
                    <a:gridCol w="612068"/>
                  </a:tblGrid>
                  <a:tr h="597916">
                    <a:tc>
                      <a:txBody>
                        <a:bodyPr/>
                        <a:lstStyle/>
                        <a:p>
                          <a:pPr algn="ctr"/>
                          <a:r>
                            <a:rPr kumimoji="1" lang="ja-JP" altLang="en-US" sz="1600" dirty="0" smtClean="0"/>
                            <a:t>時刻</a:t>
                          </a:r>
                          <a:r>
                            <a:rPr kumimoji="1" lang="en-US" altLang="ja-JP" sz="1600" dirty="0" smtClean="0"/>
                            <a:t>t</a:t>
                          </a:r>
                          <a:endParaRPr kumimoji="1" lang="ja-JP" altLang="en-US" sz="1600" dirty="0"/>
                        </a:p>
                      </a:txBody>
                      <a:tcPr/>
                    </a:tc>
                    <a:tc gridSpan="4">
                      <a:txBody>
                        <a:bodyPr/>
                        <a:lstStyle/>
                        <a:p>
                          <a:endParaRPr lang="ja-JP"/>
                        </a:p>
                      </a:txBody>
                      <a:tcPr>
                        <a:blipFill rotWithShape="1">
                          <a:blip r:embed="rId4"/>
                          <a:stretch>
                            <a:fillRect l="-25124" t="-5102" r="-25124" b="-322449"/>
                          </a:stretch>
                        </a:blip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tc>
                      <a:txBody>
                        <a:bodyPr/>
                        <a:lstStyle/>
                        <a:p>
                          <a:pPr algn="ctr"/>
                          <a:r>
                            <a:rPr kumimoji="1" lang="ja-JP" altLang="en-US" sz="1600" dirty="0" smtClean="0"/>
                            <a:t>報酬</a:t>
                          </a:r>
                          <a:r>
                            <a:rPr kumimoji="1" lang="en-US" altLang="ja-JP" sz="1600" dirty="0" smtClean="0"/>
                            <a:t>R</a:t>
                          </a:r>
                          <a:endParaRPr kumimoji="1" lang="ja-JP" altLang="en-US" sz="1600" dirty="0"/>
                        </a:p>
                      </a:txBody>
                      <a:tcPr/>
                    </a:tc>
                  </a:tr>
                  <a:tr h="386969">
                    <a:tc>
                      <a:txBody>
                        <a:bodyPr/>
                        <a:lstStyle/>
                        <a:p>
                          <a:pPr algn="ctr"/>
                          <a:r>
                            <a:rPr kumimoji="1" lang="en-US" altLang="ja-JP" dirty="0" smtClean="0"/>
                            <a:t>1</a:t>
                          </a:r>
                          <a:endParaRPr kumimoji="1" lang="ja-JP" altLang="en-US" dirty="0"/>
                        </a:p>
                      </a:txBody>
                      <a:tcPr/>
                    </a:tc>
                    <a:tc>
                      <a:txBody>
                        <a:bodyPr/>
                        <a:lstStyle/>
                        <a:p>
                          <a:endParaRPr lang="ja-JP"/>
                        </a:p>
                      </a:txBody>
                      <a:tcPr>
                        <a:blipFill rotWithShape="1">
                          <a:blip r:embed="rId4"/>
                          <a:stretch>
                            <a:fillRect l="-100000" t="-163492" r="-398020" b="-401587"/>
                          </a:stretch>
                        </a:blipFill>
                      </a:tcPr>
                    </a:tc>
                    <a:tc>
                      <a:txBody>
                        <a:bodyPr/>
                        <a:lstStyle/>
                        <a:p>
                          <a:endParaRPr lang="ja-JP"/>
                        </a:p>
                      </a:txBody>
                      <a:tcPr>
                        <a:blipFill rotWithShape="1">
                          <a:blip r:embed="rId4"/>
                          <a:stretch>
                            <a:fillRect l="-202000" t="-163492" r="-302000" b="-401587"/>
                          </a:stretch>
                        </a:blipFill>
                      </a:tcPr>
                    </a:tc>
                    <a:tc>
                      <a:txBody>
                        <a:bodyPr/>
                        <a:lstStyle/>
                        <a:p>
                          <a:endParaRPr lang="ja-JP"/>
                        </a:p>
                      </a:txBody>
                      <a:tcPr>
                        <a:blipFill rotWithShape="1">
                          <a:blip r:embed="rId4"/>
                          <a:stretch>
                            <a:fillRect l="-302000" t="-163492" r="-202000" b="-401587"/>
                          </a:stretch>
                        </a:blipFill>
                      </a:tcPr>
                    </a:tc>
                    <a:tc>
                      <a:txBody>
                        <a:bodyPr/>
                        <a:lstStyle/>
                        <a:p>
                          <a:endParaRPr lang="ja-JP"/>
                        </a:p>
                      </a:txBody>
                      <a:tcPr>
                        <a:blipFill rotWithShape="1">
                          <a:blip r:embed="rId4"/>
                          <a:stretch>
                            <a:fillRect l="-398020" t="-163492" r="-100000" b="-401587"/>
                          </a:stretch>
                        </a:blipFill>
                      </a:tcPr>
                    </a:tc>
                    <a:tc>
                      <a:txBody>
                        <a:bodyPr/>
                        <a:lstStyle/>
                        <a:p>
                          <a:endParaRPr lang="ja-JP"/>
                        </a:p>
                      </a:txBody>
                      <a:tcPr>
                        <a:blipFill rotWithShape="1">
                          <a:blip r:embed="rId4"/>
                          <a:stretch>
                            <a:fillRect l="-503000" t="-163492" r="-1000" b="-401587"/>
                          </a:stretch>
                        </a:blipFill>
                      </a:tcPr>
                    </a:tc>
                  </a:tr>
                  <a:tr h="386969">
                    <a:tc>
                      <a:txBody>
                        <a:bodyPr/>
                        <a:lstStyle/>
                        <a:p>
                          <a:pPr algn="ctr"/>
                          <a:r>
                            <a:rPr kumimoji="1" lang="en-US" altLang="ja-JP" dirty="0" smtClean="0"/>
                            <a:t>2</a:t>
                          </a:r>
                          <a:endParaRPr kumimoji="1" lang="ja-JP" altLang="en-US" dirty="0"/>
                        </a:p>
                      </a:txBody>
                      <a:tcPr/>
                    </a:tc>
                    <a:tc>
                      <a:txBody>
                        <a:bodyPr/>
                        <a:lstStyle/>
                        <a:p>
                          <a:endParaRPr lang="ja-JP"/>
                        </a:p>
                      </a:txBody>
                      <a:tcPr>
                        <a:blipFill rotWithShape="1">
                          <a:blip r:embed="rId4"/>
                          <a:stretch>
                            <a:fillRect l="-100000" t="-259375" r="-398020" b="-295313"/>
                          </a:stretch>
                        </a:blipFill>
                      </a:tcPr>
                    </a:tc>
                    <a:tc>
                      <a:txBody>
                        <a:bodyPr/>
                        <a:lstStyle/>
                        <a:p>
                          <a:endParaRPr lang="ja-JP"/>
                        </a:p>
                      </a:txBody>
                      <a:tcPr>
                        <a:blipFill rotWithShape="1">
                          <a:blip r:embed="rId4"/>
                          <a:stretch>
                            <a:fillRect l="-202000" t="-259375" r="-302000" b="-295313"/>
                          </a:stretch>
                        </a:blipFill>
                      </a:tcPr>
                    </a:tc>
                    <a:tc>
                      <a:txBody>
                        <a:bodyPr/>
                        <a:lstStyle/>
                        <a:p>
                          <a:endParaRPr lang="ja-JP"/>
                        </a:p>
                      </a:txBody>
                      <a:tcPr>
                        <a:blipFill rotWithShape="1">
                          <a:blip r:embed="rId4"/>
                          <a:stretch>
                            <a:fillRect l="-302000" t="-259375" r="-202000" b="-295313"/>
                          </a:stretch>
                        </a:blipFill>
                      </a:tcPr>
                    </a:tc>
                    <a:tc>
                      <a:txBody>
                        <a:bodyPr/>
                        <a:lstStyle/>
                        <a:p>
                          <a:endParaRPr lang="ja-JP"/>
                        </a:p>
                      </a:txBody>
                      <a:tcPr>
                        <a:blipFill rotWithShape="1">
                          <a:blip r:embed="rId4"/>
                          <a:stretch>
                            <a:fillRect l="-398020" t="-259375" r="-100000" b="-295313"/>
                          </a:stretch>
                        </a:blipFill>
                      </a:tcPr>
                    </a:tc>
                    <a:tc>
                      <a:txBody>
                        <a:bodyPr/>
                        <a:lstStyle/>
                        <a:p>
                          <a:endParaRPr lang="ja-JP"/>
                        </a:p>
                      </a:txBody>
                      <a:tcPr>
                        <a:blipFill rotWithShape="1">
                          <a:blip r:embed="rId4"/>
                          <a:stretch>
                            <a:fillRect l="-503000" t="-259375" r="-1000" b="-295313"/>
                          </a:stretch>
                        </a:blipFill>
                      </a:tcPr>
                    </a:tc>
                  </a:tr>
                  <a:tr h="365760">
                    <a:tc>
                      <a:txBody>
                        <a:bodyPr/>
                        <a:lstStyle/>
                        <a:p>
                          <a:endParaRPr lang="ja-JP"/>
                        </a:p>
                      </a:txBody>
                      <a:tcPr>
                        <a:blipFill rotWithShape="1">
                          <a:blip r:embed="rId4"/>
                          <a:stretch>
                            <a:fillRect l="-1000" t="-389831" r="-503000" b="-220339"/>
                          </a:stretch>
                        </a:blipFill>
                      </a:tcPr>
                    </a:tc>
                    <a:tc>
                      <a:txBody>
                        <a:bodyPr/>
                        <a:lstStyle/>
                        <a:p>
                          <a:endParaRPr lang="ja-JP"/>
                        </a:p>
                      </a:txBody>
                      <a:tcPr>
                        <a:blipFill rotWithShape="1">
                          <a:blip r:embed="rId4"/>
                          <a:stretch>
                            <a:fillRect l="-100000" t="-389831" r="-398020" b="-220339"/>
                          </a:stretch>
                        </a:blipFill>
                      </a:tcPr>
                    </a:tc>
                    <a:tc>
                      <a:txBody>
                        <a:bodyPr/>
                        <a:lstStyle/>
                        <a:p>
                          <a:endParaRPr lang="ja-JP"/>
                        </a:p>
                      </a:txBody>
                      <a:tcPr>
                        <a:blipFill rotWithShape="1">
                          <a:blip r:embed="rId4"/>
                          <a:stretch>
                            <a:fillRect l="-202000" t="-389831" r="-302000" b="-220339"/>
                          </a:stretch>
                        </a:blipFill>
                      </a:tcPr>
                    </a:tc>
                    <a:tc>
                      <a:txBody>
                        <a:bodyPr/>
                        <a:lstStyle/>
                        <a:p>
                          <a:endParaRPr lang="ja-JP"/>
                        </a:p>
                      </a:txBody>
                      <a:tcPr>
                        <a:blipFill rotWithShape="1">
                          <a:blip r:embed="rId4"/>
                          <a:stretch>
                            <a:fillRect l="-302000" t="-389831" r="-202000" b="-220339"/>
                          </a:stretch>
                        </a:blipFill>
                      </a:tcPr>
                    </a:tc>
                    <a:tc>
                      <a:txBody>
                        <a:bodyPr/>
                        <a:lstStyle/>
                        <a:p>
                          <a:endParaRPr lang="ja-JP"/>
                        </a:p>
                      </a:txBody>
                      <a:tcPr>
                        <a:blipFill rotWithShape="1">
                          <a:blip r:embed="rId4"/>
                          <a:stretch>
                            <a:fillRect l="-398020" t="-389831" r="-100000" b="-220339"/>
                          </a:stretch>
                        </a:blipFill>
                      </a:tcPr>
                    </a:tc>
                    <a:tc>
                      <a:txBody>
                        <a:bodyPr/>
                        <a:lstStyle/>
                        <a:p>
                          <a:endParaRPr lang="ja-JP"/>
                        </a:p>
                      </a:txBody>
                      <a:tcPr>
                        <a:blipFill rotWithShape="1">
                          <a:blip r:embed="rId4"/>
                          <a:stretch>
                            <a:fillRect l="-503000" t="-389831" r="-1000" b="-220339"/>
                          </a:stretch>
                        </a:blipFill>
                      </a:tcPr>
                    </a:tc>
                  </a:tr>
                  <a:tr h="386969">
                    <a:tc>
                      <a:txBody>
                        <a:bodyPr/>
                        <a:lstStyle/>
                        <a:p>
                          <a:pPr algn="ctr"/>
                          <a:r>
                            <a:rPr kumimoji="1" lang="en-US" altLang="ja-JP" dirty="0" smtClean="0"/>
                            <a:t>T</a:t>
                          </a:r>
                          <a:endParaRPr kumimoji="1" lang="ja-JP" altLang="en-US" dirty="0"/>
                        </a:p>
                      </a:txBody>
                      <a:tcPr/>
                    </a:tc>
                    <a:tc>
                      <a:txBody>
                        <a:bodyPr/>
                        <a:lstStyle/>
                        <a:p>
                          <a:endParaRPr lang="ja-JP"/>
                        </a:p>
                      </a:txBody>
                      <a:tcPr>
                        <a:blipFill rotWithShape="1">
                          <a:blip r:embed="rId4"/>
                          <a:stretch>
                            <a:fillRect l="-100000" t="-451563" r="-398020" b="-103125"/>
                          </a:stretch>
                        </a:blipFill>
                      </a:tcPr>
                    </a:tc>
                    <a:tc>
                      <a:txBody>
                        <a:bodyPr/>
                        <a:lstStyle/>
                        <a:p>
                          <a:endParaRPr lang="ja-JP"/>
                        </a:p>
                      </a:txBody>
                      <a:tcPr>
                        <a:blipFill rotWithShape="1">
                          <a:blip r:embed="rId4"/>
                          <a:stretch>
                            <a:fillRect l="-202000" t="-451563" r="-302000" b="-103125"/>
                          </a:stretch>
                        </a:blipFill>
                      </a:tcPr>
                    </a:tc>
                    <a:tc>
                      <a:txBody>
                        <a:bodyPr/>
                        <a:lstStyle/>
                        <a:p>
                          <a:endParaRPr lang="ja-JP"/>
                        </a:p>
                      </a:txBody>
                      <a:tcPr>
                        <a:blipFill rotWithShape="1">
                          <a:blip r:embed="rId4"/>
                          <a:stretch>
                            <a:fillRect l="-302000" t="-451563" r="-202000" b="-103125"/>
                          </a:stretch>
                        </a:blipFill>
                      </a:tcPr>
                    </a:tc>
                    <a:tc>
                      <a:txBody>
                        <a:bodyPr/>
                        <a:lstStyle/>
                        <a:p>
                          <a:endParaRPr lang="ja-JP"/>
                        </a:p>
                      </a:txBody>
                      <a:tcPr>
                        <a:blipFill rotWithShape="1">
                          <a:blip r:embed="rId4"/>
                          <a:stretch>
                            <a:fillRect l="-398020" t="-451563" r="-100000" b="-103125"/>
                          </a:stretch>
                        </a:blipFill>
                      </a:tcPr>
                    </a:tc>
                    <a:tc>
                      <a:txBody>
                        <a:bodyPr/>
                        <a:lstStyle/>
                        <a:p>
                          <a:endParaRPr lang="ja-JP"/>
                        </a:p>
                      </a:txBody>
                      <a:tcPr>
                        <a:blipFill rotWithShape="1">
                          <a:blip r:embed="rId4"/>
                          <a:stretch>
                            <a:fillRect l="-503000" t="-451563" r="-1000" b="-103125"/>
                          </a:stretch>
                        </a:blipFill>
                      </a:tcPr>
                    </a:tc>
                  </a:tr>
                  <a:tr h="391986">
                    <a:tc>
                      <a:txBody>
                        <a:bodyPr/>
                        <a:lstStyle/>
                        <a:p>
                          <a:pPr algn="ctr"/>
                          <a:r>
                            <a:rPr kumimoji="1" lang="ja-JP" altLang="en-US" sz="1600" dirty="0" smtClean="0"/>
                            <a:t>平均</a:t>
                          </a:r>
                          <a:endParaRPr kumimoji="1" lang="ja-JP" altLang="en-US" sz="1600" dirty="0"/>
                        </a:p>
                      </a:txBody>
                      <a:tcPr/>
                    </a:tc>
                    <a:tc>
                      <a:txBody>
                        <a:bodyPr/>
                        <a:lstStyle/>
                        <a:p>
                          <a:endParaRPr lang="ja-JP"/>
                        </a:p>
                      </a:txBody>
                      <a:tcPr>
                        <a:blipFill rotWithShape="1">
                          <a:blip r:embed="rId4"/>
                          <a:stretch>
                            <a:fillRect l="-100000" t="-551563" r="-398020" b="-3125"/>
                          </a:stretch>
                        </a:blipFill>
                      </a:tcPr>
                    </a:tc>
                    <a:tc>
                      <a:txBody>
                        <a:bodyPr/>
                        <a:lstStyle/>
                        <a:p>
                          <a:endParaRPr lang="ja-JP"/>
                        </a:p>
                      </a:txBody>
                      <a:tcPr>
                        <a:blipFill rotWithShape="1">
                          <a:blip r:embed="rId4"/>
                          <a:stretch>
                            <a:fillRect l="-202000" t="-551563" r="-302000" b="-3125"/>
                          </a:stretch>
                        </a:blipFill>
                      </a:tcPr>
                    </a:tc>
                    <a:tc>
                      <a:txBody>
                        <a:bodyPr/>
                        <a:lstStyle/>
                        <a:p>
                          <a:endParaRPr lang="ja-JP"/>
                        </a:p>
                      </a:txBody>
                      <a:tcPr>
                        <a:blipFill rotWithShape="1">
                          <a:blip r:embed="rId4"/>
                          <a:stretch>
                            <a:fillRect l="-302000" t="-551563" r="-202000" b="-3125"/>
                          </a:stretch>
                        </a:blipFill>
                      </a:tcPr>
                    </a:tc>
                    <a:tc>
                      <a:txBody>
                        <a:bodyPr/>
                        <a:lstStyle/>
                        <a:p>
                          <a:endParaRPr lang="ja-JP"/>
                        </a:p>
                      </a:txBody>
                      <a:tcPr>
                        <a:blipFill rotWithShape="1">
                          <a:blip r:embed="rId4"/>
                          <a:stretch>
                            <a:fillRect l="-398020" t="-551563" r="-100000" b="-3125"/>
                          </a:stretch>
                        </a:blipFill>
                      </a:tcPr>
                    </a:tc>
                    <a:tc>
                      <a:txBody>
                        <a:bodyPr/>
                        <a:lstStyle/>
                        <a:p>
                          <a:endParaRPr lang="ja-JP"/>
                        </a:p>
                      </a:txBody>
                      <a:tcPr>
                        <a:blipFill rotWithShape="1">
                          <a:blip r:embed="rId4"/>
                          <a:stretch>
                            <a:fillRect l="-503000" t="-551563" r="-1000" b="-3125"/>
                          </a:stretch>
                        </a:blipFill>
                      </a:tcPr>
                    </a:tc>
                  </a:tr>
                </a:tbl>
              </a:graphicData>
            </a:graphic>
          </p:graphicFrame>
        </mc:Fallback>
      </mc:AlternateContent>
      <p:sp>
        <p:nvSpPr>
          <p:cNvPr id="4" name="右矢印 3"/>
          <p:cNvSpPr/>
          <p:nvPr/>
        </p:nvSpPr>
        <p:spPr>
          <a:xfrm>
            <a:off x="4076374" y="4320637"/>
            <a:ext cx="792088" cy="700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 name="グループ化 4"/>
          <p:cNvGrpSpPr/>
          <p:nvPr/>
        </p:nvGrpSpPr>
        <p:grpSpPr>
          <a:xfrm>
            <a:off x="2269318" y="3509674"/>
            <a:ext cx="1784471" cy="1954802"/>
            <a:chOff x="598000" y="2409968"/>
            <a:chExt cx="2979551" cy="2859882"/>
          </a:xfrm>
        </p:grpSpPr>
        <p:grpSp>
          <p:nvGrpSpPr>
            <p:cNvPr id="7" name="グループ化 6"/>
            <p:cNvGrpSpPr/>
            <p:nvPr/>
          </p:nvGrpSpPr>
          <p:grpSpPr>
            <a:xfrm>
              <a:off x="790710" y="2852936"/>
              <a:ext cx="2520280" cy="2232248"/>
              <a:chOff x="983630" y="2852936"/>
              <a:chExt cx="2520280" cy="2232248"/>
            </a:xfrm>
          </p:grpSpPr>
          <p:cxnSp>
            <p:nvCxnSpPr>
              <p:cNvPr id="8" name="直線矢印コネクタ 7"/>
              <p:cNvCxnSpPr/>
              <p:nvPr/>
            </p:nvCxnSpPr>
            <p:spPr>
              <a:xfrm flipV="1">
                <a:off x="1403648" y="2852936"/>
                <a:ext cx="0" cy="22322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983630" y="4725144"/>
                <a:ext cx="2520280" cy="36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0" name="テキスト ボックス 9"/>
            <p:cNvSpPr txBox="1"/>
            <p:nvPr/>
          </p:nvSpPr>
          <p:spPr>
            <a:xfrm>
              <a:off x="2931220" y="4900518"/>
              <a:ext cx="646331" cy="369332"/>
            </a:xfrm>
            <a:prstGeom prst="rect">
              <a:avLst/>
            </a:prstGeom>
            <a:noFill/>
          </p:spPr>
          <p:txBody>
            <a:bodyPr wrap="none" rtlCol="0">
              <a:spAutoFit/>
            </a:bodyPr>
            <a:lstStyle/>
            <a:p>
              <a:r>
                <a:rPr lang="ja-JP" altLang="en-US" dirty="0"/>
                <a:t>時刻</a:t>
              </a:r>
              <a:endParaRPr kumimoji="1" lang="ja-JP" altLang="en-US" dirty="0"/>
            </a:p>
          </p:txBody>
        </p:sp>
        <p:sp>
          <p:nvSpPr>
            <p:cNvPr id="11" name="テキスト ボックス 10"/>
            <p:cNvSpPr txBox="1"/>
            <p:nvPr/>
          </p:nvSpPr>
          <p:spPr>
            <a:xfrm>
              <a:off x="598000" y="2409968"/>
              <a:ext cx="646332" cy="369331"/>
            </a:xfrm>
            <a:prstGeom prst="rect">
              <a:avLst/>
            </a:prstGeom>
            <a:noFill/>
          </p:spPr>
          <p:txBody>
            <a:bodyPr wrap="none" rtlCol="0">
              <a:spAutoFit/>
            </a:bodyPr>
            <a:lstStyle/>
            <a:p>
              <a:r>
                <a:rPr lang="ja-JP" altLang="en-US" dirty="0"/>
                <a:t>報酬</a:t>
              </a:r>
              <a:endParaRPr kumimoji="1" lang="ja-JP" altLang="en-US" dirty="0"/>
            </a:p>
          </p:txBody>
        </p:sp>
        <p:grpSp>
          <p:nvGrpSpPr>
            <p:cNvPr id="12" name="グループ化 11"/>
            <p:cNvGrpSpPr/>
            <p:nvPr/>
          </p:nvGrpSpPr>
          <p:grpSpPr>
            <a:xfrm>
              <a:off x="1354744" y="3110181"/>
              <a:ext cx="1801217" cy="1398939"/>
              <a:chOff x="1547664" y="3110181"/>
              <a:chExt cx="1801217" cy="1398939"/>
            </a:xfrm>
          </p:grpSpPr>
          <p:sp>
            <p:nvSpPr>
              <p:cNvPr id="13" name="AutoShape 16"/>
              <p:cNvSpPr>
                <a:spLocks noChangeArrowheads="1"/>
              </p:cNvSpPr>
              <p:nvPr/>
            </p:nvSpPr>
            <p:spPr bwMode="auto">
              <a:xfrm>
                <a:off x="3042165" y="3337132"/>
                <a:ext cx="73025" cy="71437"/>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4" name="AutoShape 16"/>
              <p:cNvSpPr>
                <a:spLocks noChangeArrowheads="1"/>
              </p:cNvSpPr>
              <p:nvPr/>
            </p:nvSpPr>
            <p:spPr bwMode="auto">
              <a:xfrm>
                <a:off x="2325364" y="4221659"/>
                <a:ext cx="73025" cy="71437"/>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5" name="AutoShape 16"/>
              <p:cNvSpPr>
                <a:spLocks noChangeArrowheads="1"/>
              </p:cNvSpPr>
              <p:nvPr/>
            </p:nvSpPr>
            <p:spPr bwMode="auto">
              <a:xfrm>
                <a:off x="2872045" y="3717603"/>
                <a:ext cx="73025" cy="71437"/>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6" name="AutoShape 16"/>
              <p:cNvSpPr>
                <a:spLocks noChangeArrowheads="1"/>
              </p:cNvSpPr>
              <p:nvPr/>
            </p:nvSpPr>
            <p:spPr bwMode="auto">
              <a:xfrm>
                <a:off x="2606833" y="4005635"/>
                <a:ext cx="73025" cy="71437"/>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7" name="AutoShape 16"/>
              <p:cNvSpPr>
                <a:spLocks noChangeArrowheads="1"/>
              </p:cNvSpPr>
              <p:nvPr/>
            </p:nvSpPr>
            <p:spPr bwMode="auto">
              <a:xfrm>
                <a:off x="2050703" y="4149651"/>
                <a:ext cx="73025" cy="71437"/>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8" name="AutoShape 16"/>
              <p:cNvSpPr>
                <a:spLocks noChangeArrowheads="1"/>
              </p:cNvSpPr>
              <p:nvPr/>
            </p:nvSpPr>
            <p:spPr bwMode="auto">
              <a:xfrm>
                <a:off x="1785441" y="4365675"/>
                <a:ext cx="73025" cy="71437"/>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9" name="AutoShape 16"/>
              <p:cNvSpPr>
                <a:spLocks noChangeArrowheads="1"/>
              </p:cNvSpPr>
              <p:nvPr/>
            </p:nvSpPr>
            <p:spPr bwMode="auto">
              <a:xfrm>
                <a:off x="1547664" y="4437683"/>
                <a:ext cx="73025" cy="71437"/>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0" name="AutoShape 16"/>
              <p:cNvSpPr>
                <a:spLocks noChangeArrowheads="1"/>
              </p:cNvSpPr>
              <p:nvPr/>
            </p:nvSpPr>
            <p:spPr bwMode="auto">
              <a:xfrm>
                <a:off x="3275856" y="3110181"/>
                <a:ext cx="73025" cy="71437"/>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grpSp>
      </p:grpSp>
      <p:grpSp>
        <p:nvGrpSpPr>
          <p:cNvPr id="21" name="グループ化 20"/>
          <p:cNvGrpSpPr/>
          <p:nvPr/>
        </p:nvGrpSpPr>
        <p:grpSpPr>
          <a:xfrm>
            <a:off x="105459" y="3509674"/>
            <a:ext cx="2026715" cy="1941538"/>
            <a:chOff x="158579" y="2348081"/>
            <a:chExt cx="3418972" cy="2921769"/>
          </a:xfrm>
        </p:grpSpPr>
        <p:grpSp>
          <p:nvGrpSpPr>
            <p:cNvPr id="22" name="グループ化 21"/>
            <p:cNvGrpSpPr/>
            <p:nvPr/>
          </p:nvGrpSpPr>
          <p:grpSpPr>
            <a:xfrm>
              <a:off x="790710" y="2852936"/>
              <a:ext cx="2520280" cy="2232248"/>
              <a:chOff x="983630" y="2852936"/>
              <a:chExt cx="2520280" cy="2232248"/>
            </a:xfrm>
          </p:grpSpPr>
          <p:cxnSp>
            <p:nvCxnSpPr>
              <p:cNvPr id="34" name="直線矢印コネクタ 33"/>
              <p:cNvCxnSpPr/>
              <p:nvPr/>
            </p:nvCxnSpPr>
            <p:spPr>
              <a:xfrm flipV="1">
                <a:off x="1403648" y="2852936"/>
                <a:ext cx="0" cy="22322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983630" y="4725144"/>
                <a:ext cx="2520280" cy="36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 name="テキスト ボックス 22"/>
            <p:cNvSpPr txBox="1"/>
            <p:nvPr/>
          </p:nvSpPr>
          <p:spPr>
            <a:xfrm>
              <a:off x="2931220" y="4900518"/>
              <a:ext cx="646331" cy="369332"/>
            </a:xfrm>
            <a:prstGeom prst="rect">
              <a:avLst/>
            </a:prstGeom>
            <a:noFill/>
          </p:spPr>
          <p:txBody>
            <a:bodyPr wrap="none" rtlCol="0">
              <a:spAutoFit/>
            </a:bodyPr>
            <a:lstStyle/>
            <a:p>
              <a:r>
                <a:rPr lang="ja-JP" altLang="en-US" dirty="0"/>
                <a:t>時刻</a:t>
              </a:r>
              <a:endParaRPr kumimoji="1" lang="ja-JP" altLang="en-US" dirty="0"/>
            </a:p>
          </p:txBody>
        </p:sp>
        <mc:AlternateContent xmlns:mc="http://schemas.openxmlformats.org/markup-compatibility/2006" xmlns:a14="http://schemas.microsoft.com/office/drawing/2010/main">
          <mc:Choice Requires="a14">
            <p:sp>
              <p:nvSpPr>
                <p:cNvPr id="24" name="テキスト ボックス 23"/>
                <p:cNvSpPr txBox="1"/>
                <p:nvPr/>
              </p:nvSpPr>
              <p:spPr>
                <a:xfrm>
                  <a:off x="158579" y="2348081"/>
                  <a:ext cx="2606947" cy="555798"/>
                </a:xfrm>
                <a:prstGeom prst="rect">
                  <a:avLst/>
                </a:prstGeom>
                <a:noFill/>
              </p:spPr>
              <p:txBody>
                <a:bodyPr wrap="none" rtlCol="0">
                  <a:spAutoFit/>
                </a:bodyPr>
                <a:lstStyle/>
                <a:p>
                  <a:r>
                    <a:rPr lang="ja-JP" altLang="en-US" dirty="0" smtClean="0"/>
                    <a:t>センサ</a:t>
                  </a:r>
                  <a14:m>
                    <m:oMath xmlns:m="http://schemas.openxmlformats.org/officeDocument/2006/math">
                      <m:sSub>
                        <m:sSubPr>
                          <m:ctrlPr>
                            <a:rPr lang="en-US" altLang="ja-JP" i="1">
                              <a:latin typeface="Cambria Math"/>
                            </a:rPr>
                          </m:ctrlPr>
                        </m:sSubPr>
                        <m:e>
                          <m:r>
                            <a:rPr lang="en-US" altLang="ja-JP" i="1">
                              <a:latin typeface="Cambria Math"/>
                            </a:rPr>
                            <m:t>𝐸</m:t>
                          </m:r>
                        </m:e>
                        <m:sub>
                          <m:r>
                            <a:rPr lang="en-US" altLang="ja-JP" b="0" i="1" smtClean="0">
                              <a:latin typeface="Cambria Math"/>
                            </a:rPr>
                            <m:t>𝑖</m:t>
                          </m:r>
                        </m:sub>
                      </m:sSub>
                    </m:oMath>
                  </a14:m>
                  <a:r>
                    <a:rPr lang="ja-JP" altLang="en-US" dirty="0" smtClean="0"/>
                    <a:t>情報</a:t>
                  </a:r>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158579" y="2348081"/>
                  <a:ext cx="2606947" cy="555798"/>
                </a:xfrm>
                <a:prstGeom prst="rect">
                  <a:avLst/>
                </a:prstGeom>
                <a:blipFill rotWithShape="1">
                  <a:blip r:embed="rId5"/>
                  <a:stretch>
                    <a:fillRect l="-3150" t="-13333" r="-3543" b="-21667"/>
                  </a:stretch>
                </a:blipFill>
              </p:spPr>
              <p:txBody>
                <a:bodyPr/>
                <a:lstStyle/>
                <a:p>
                  <a:r>
                    <a:rPr lang="ja-JP" altLang="en-US">
                      <a:noFill/>
                    </a:rPr>
                    <a:t> </a:t>
                  </a:r>
                </a:p>
              </p:txBody>
            </p:sp>
          </mc:Fallback>
        </mc:AlternateContent>
        <p:grpSp>
          <p:nvGrpSpPr>
            <p:cNvPr id="25" name="グループ化 24"/>
            <p:cNvGrpSpPr/>
            <p:nvPr/>
          </p:nvGrpSpPr>
          <p:grpSpPr>
            <a:xfrm>
              <a:off x="1354744" y="3265699"/>
              <a:ext cx="1801217" cy="1243421"/>
              <a:chOff x="1547664" y="3265699"/>
              <a:chExt cx="1801217" cy="1243421"/>
            </a:xfrm>
          </p:grpSpPr>
          <p:sp>
            <p:nvSpPr>
              <p:cNvPr id="26" name="AutoShape 16"/>
              <p:cNvSpPr>
                <a:spLocks noChangeArrowheads="1"/>
              </p:cNvSpPr>
              <p:nvPr/>
            </p:nvSpPr>
            <p:spPr bwMode="auto">
              <a:xfrm>
                <a:off x="3042164" y="3374063"/>
                <a:ext cx="73025" cy="71436"/>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7" name="AutoShape 16"/>
              <p:cNvSpPr>
                <a:spLocks noChangeArrowheads="1"/>
              </p:cNvSpPr>
              <p:nvPr/>
            </p:nvSpPr>
            <p:spPr bwMode="auto">
              <a:xfrm>
                <a:off x="2325364" y="3807515"/>
                <a:ext cx="73025" cy="71436"/>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8" name="AutoShape 16"/>
              <p:cNvSpPr>
                <a:spLocks noChangeArrowheads="1"/>
              </p:cNvSpPr>
              <p:nvPr/>
            </p:nvSpPr>
            <p:spPr bwMode="auto">
              <a:xfrm>
                <a:off x="2872045" y="3662226"/>
                <a:ext cx="73025" cy="71436"/>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9" name="AutoShape 16"/>
              <p:cNvSpPr>
                <a:spLocks noChangeArrowheads="1"/>
              </p:cNvSpPr>
              <p:nvPr/>
            </p:nvSpPr>
            <p:spPr bwMode="auto">
              <a:xfrm>
                <a:off x="2606833" y="4024241"/>
                <a:ext cx="73025" cy="71436"/>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30" name="AutoShape 16"/>
              <p:cNvSpPr>
                <a:spLocks noChangeArrowheads="1"/>
              </p:cNvSpPr>
              <p:nvPr/>
            </p:nvSpPr>
            <p:spPr bwMode="auto">
              <a:xfrm>
                <a:off x="2050703" y="4095677"/>
                <a:ext cx="73025" cy="71436"/>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31" name="AutoShape 16"/>
              <p:cNvSpPr>
                <a:spLocks noChangeArrowheads="1"/>
              </p:cNvSpPr>
              <p:nvPr/>
            </p:nvSpPr>
            <p:spPr bwMode="auto">
              <a:xfrm>
                <a:off x="1812637" y="4204040"/>
                <a:ext cx="73025" cy="71436"/>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32" name="AutoShape 16"/>
              <p:cNvSpPr>
                <a:spLocks noChangeArrowheads="1"/>
              </p:cNvSpPr>
              <p:nvPr/>
            </p:nvSpPr>
            <p:spPr bwMode="auto">
              <a:xfrm>
                <a:off x="1547664" y="4437683"/>
                <a:ext cx="73025" cy="71437"/>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33" name="AutoShape 16"/>
              <p:cNvSpPr>
                <a:spLocks noChangeArrowheads="1"/>
              </p:cNvSpPr>
              <p:nvPr/>
            </p:nvSpPr>
            <p:spPr bwMode="auto">
              <a:xfrm>
                <a:off x="3275856" y="3265699"/>
                <a:ext cx="73025" cy="71436"/>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grpSp>
      </p:grpSp>
    </p:spTree>
    <p:extLst>
      <p:ext uri="{BB962C8B-B14F-4D97-AF65-F5344CB8AC3E}">
        <p14:creationId xmlns:p14="http://schemas.microsoft.com/office/powerpoint/2010/main" val="4254629859"/>
      </p:ext>
    </p:extLst>
  </p:cSld>
  <p:clrMapOvr>
    <a:masterClrMapping/>
  </p:clrMapOvr>
  <mc:AlternateContent xmlns:mc="http://schemas.openxmlformats.org/markup-compatibility/2006" xmlns:p14="http://schemas.microsoft.com/office/powerpoint/2010/main">
    <mc:Choice Requires="p14">
      <p:transition spd="slow" p14:dur="2000" advTm="11198"/>
    </mc:Choice>
    <mc:Fallback xmlns="">
      <p:transition spd="slow" advTm="1119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重要度算出部</a:t>
            </a:r>
            <a:r>
              <a:rPr lang="en-US" altLang="ja-JP" dirty="0" smtClean="0"/>
              <a:t>:</a:t>
            </a:r>
            <a:r>
              <a:rPr lang="ja-JP" altLang="en-US" dirty="0" smtClean="0"/>
              <a:t>手順</a:t>
            </a:r>
            <a:r>
              <a:rPr lang="en-US" altLang="ja-JP" dirty="0" smtClean="0"/>
              <a:t>2</a:t>
            </a:r>
            <a:endParaRPr kumimoji="1" lang="ja-JP" altLang="en-US" dirty="0"/>
          </a:p>
        </p:txBody>
      </p:sp>
      <p:grpSp>
        <p:nvGrpSpPr>
          <p:cNvPr id="9" name="グループ化 8"/>
          <p:cNvGrpSpPr/>
          <p:nvPr/>
        </p:nvGrpSpPr>
        <p:grpSpPr>
          <a:xfrm>
            <a:off x="2057600" y="3023325"/>
            <a:ext cx="5256584" cy="1743652"/>
            <a:chOff x="1994538" y="3070622"/>
            <a:chExt cx="5256584" cy="1743652"/>
          </a:xfrm>
        </p:grpSpPr>
        <mc:AlternateContent xmlns:mc="http://schemas.openxmlformats.org/markup-compatibility/2006" xmlns:a14="http://schemas.microsoft.com/office/drawing/2010/main">
          <mc:Choice Requires="a14">
            <p:sp>
              <p:nvSpPr>
                <p:cNvPr id="4" name="テキスト ボックス 3"/>
                <p:cNvSpPr txBox="1"/>
                <p:nvPr/>
              </p:nvSpPr>
              <p:spPr>
                <a:xfrm>
                  <a:off x="1994538" y="3070622"/>
                  <a:ext cx="5256584" cy="490199"/>
                </a:xfrm>
                <a:prstGeom prst="rect">
                  <a:avLst/>
                </a:prstGeom>
                <a:noFill/>
              </p:spPr>
              <p:txBody>
                <a:bodyPr wrap="square" rtlCol="0">
                  <a:spAutoFit/>
                </a:bodyPr>
                <a:lstStyle/>
                <a:p>
                  <a14:m>
                    <m:oMath xmlns:m="http://schemas.openxmlformats.org/officeDocument/2006/math">
                      <m:sSub>
                        <m:sSubPr>
                          <m:ctrlPr>
                            <a:rPr lang="en-US" altLang="ja-JP" sz="2400" i="1" smtClean="0">
                              <a:latin typeface="Cambria Math"/>
                            </a:rPr>
                          </m:ctrlPr>
                        </m:sSubPr>
                        <m:e>
                          <m:r>
                            <a:rPr lang="en-US" altLang="ja-JP" sz="2400" b="0" i="1" smtClean="0">
                              <a:latin typeface="Cambria Math"/>
                            </a:rPr>
                            <m:t>𝑟</m:t>
                          </m:r>
                        </m:e>
                        <m:sub>
                          <m:r>
                            <a:rPr lang="en-US" altLang="ja-JP" sz="2400" i="1">
                              <a:latin typeface="Cambria Math"/>
                            </a:rPr>
                            <m:t>𝑡</m:t>
                          </m:r>
                        </m:sub>
                      </m:sSub>
                      <m:r>
                        <a:rPr kumimoji="1" lang="en-US" altLang="ja-JP" sz="2400" b="0" i="1" smtClean="0">
                          <a:latin typeface="Cambria Math"/>
                        </a:rPr>
                        <m:t>=  </m:t>
                      </m:r>
                      <m:sSub>
                        <m:sSubPr>
                          <m:ctrlPr>
                            <a:rPr kumimoji="1" lang="en-US" altLang="ja-JP" sz="2400" b="0" i="1" smtClean="0">
                              <a:latin typeface="Cambria Math"/>
                            </a:rPr>
                          </m:ctrlPr>
                        </m:sSubPr>
                        <m:e>
                          <m:r>
                            <a:rPr kumimoji="1" lang="en-US" altLang="ja-JP" sz="2400" b="0" i="1" smtClean="0">
                              <a:latin typeface="Cambria Math"/>
                            </a:rPr>
                            <m:t>𝑒</m:t>
                          </m:r>
                        </m:e>
                        <m:sub>
                          <m:r>
                            <a:rPr kumimoji="1" lang="en-US" altLang="ja-JP" sz="2400" b="0" i="1" smtClean="0">
                              <a:latin typeface="Cambria Math"/>
                            </a:rPr>
                            <m:t>1,</m:t>
                          </m:r>
                          <m:r>
                            <a:rPr kumimoji="1" lang="en-US" altLang="ja-JP" sz="2400" b="0" i="1" smtClean="0">
                              <a:latin typeface="Cambria Math"/>
                            </a:rPr>
                            <m:t>𝑡</m:t>
                          </m:r>
                        </m:sub>
                      </m:sSub>
                      <m:sSub>
                        <m:sSubPr>
                          <m:ctrlPr>
                            <a:rPr kumimoji="1" lang="en-US" altLang="ja-JP" sz="2400" b="0" i="1" smtClean="0">
                              <a:latin typeface="Cambria Math"/>
                            </a:rPr>
                          </m:ctrlPr>
                        </m:sSubPr>
                        <m:e>
                          <m:r>
                            <a:rPr kumimoji="1" lang="en-US" altLang="ja-JP" sz="2400" b="0" i="1" smtClean="0">
                              <a:latin typeface="Cambria Math"/>
                            </a:rPr>
                            <m:t>𝑎</m:t>
                          </m:r>
                        </m:e>
                        <m:sub>
                          <m:r>
                            <a:rPr kumimoji="1" lang="en-US" altLang="ja-JP" sz="2400" b="0" i="1" smtClean="0">
                              <a:latin typeface="Cambria Math"/>
                            </a:rPr>
                            <m:t>1</m:t>
                          </m:r>
                        </m:sub>
                      </m:sSub>
                      <m:r>
                        <a:rPr kumimoji="1" lang="en-US" altLang="ja-JP" sz="2400" b="0" i="1" smtClean="0">
                          <a:latin typeface="Cambria Math"/>
                        </a:rPr>
                        <m:t> </m:t>
                      </m:r>
                    </m:oMath>
                  </a14:m>
                  <a:r>
                    <a:rPr kumimoji="1" lang="en-US" altLang="ja-JP" sz="2400" dirty="0" smtClean="0"/>
                    <a:t>+</a:t>
                  </a:r>
                  <a:r>
                    <a:rPr lang="en-US" altLang="ja-JP" sz="2400" dirty="0"/>
                    <a:t> </a:t>
                  </a:r>
                  <a14:m>
                    <m:oMath xmlns:m="http://schemas.openxmlformats.org/officeDocument/2006/math">
                      <m:sSub>
                        <m:sSubPr>
                          <m:ctrlPr>
                            <a:rPr lang="en-US" altLang="ja-JP" sz="2400" i="1">
                              <a:latin typeface="Cambria Math"/>
                            </a:rPr>
                          </m:ctrlPr>
                        </m:sSubPr>
                        <m:e>
                          <m:r>
                            <a:rPr lang="en-US" altLang="ja-JP" sz="2400" b="0" i="1" smtClean="0">
                              <a:latin typeface="Cambria Math"/>
                            </a:rPr>
                            <m:t>𝑒</m:t>
                          </m:r>
                        </m:e>
                        <m:sub>
                          <m:r>
                            <a:rPr lang="en-US" altLang="ja-JP" sz="2400" b="0" i="1" smtClean="0">
                              <a:latin typeface="Cambria Math"/>
                            </a:rPr>
                            <m:t>2,</m:t>
                          </m:r>
                          <m:r>
                            <a:rPr lang="en-US" altLang="ja-JP" sz="2400" b="0" i="1" smtClean="0">
                              <a:latin typeface="Cambria Math"/>
                            </a:rPr>
                            <m:t>𝑡</m:t>
                          </m:r>
                        </m:sub>
                      </m:sSub>
                      <m:sSub>
                        <m:sSubPr>
                          <m:ctrlPr>
                            <a:rPr lang="en-US" altLang="ja-JP" sz="2400" i="1">
                              <a:latin typeface="Cambria Math"/>
                            </a:rPr>
                          </m:ctrlPr>
                        </m:sSubPr>
                        <m:e>
                          <m:r>
                            <a:rPr lang="en-US" altLang="ja-JP" sz="2400" i="1">
                              <a:latin typeface="Cambria Math"/>
                            </a:rPr>
                            <m:t>𝑎</m:t>
                          </m:r>
                        </m:e>
                        <m:sub>
                          <m:r>
                            <a:rPr lang="en-US" altLang="ja-JP" sz="2400" b="0" i="1" smtClean="0">
                              <a:latin typeface="Cambria Math"/>
                            </a:rPr>
                            <m:t>2</m:t>
                          </m:r>
                        </m:sub>
                      </m:sSub>
                    </m:oMath>
                  </a14:m>
                  <a:r>
                    <a:rPr kumimoji="1" lang="en-US" altLang="ja-JP" sz="2400" dirty="0" smtClean="0"/>
                    <a:t>+  </a:t>
                  </a:r>
                  <a14:m>
                    <m:oMath xmlns:m="http://schemas.openxmlformats.org/officeDocument/2006/math">
                      <m:r>
                        <a:rPr kumimoji="1" lang="en-US" altLang="ja-JP" sz="2400" i="1" dirty="0" smtClean="0">
                          <a:latin typeface="Cambria Math"/>
                          <a:ea typeface="Cambria Math"/>
                        </a:rPr>
                        <m:t>⋯</m:t>
                      </m:r>
                    </m:oMath>
                  </a14:m>
                  <a:r>
                    <a:rPr kumimoji="1" lang="ja-JP" altLang="en-US" sz="2400" dirty="0" smtClean="0"/>
                    <a:t> </a:t>
                  </a:r>
                  <a:r>
                    <a:rPr kumimoji="1" lang="en-US" altLang="ja-JP" sz="2400" dirty="0" smtClean="0"/>
                    <a:t>+  </a:t>
                  </a:r>
                  <a14:m>
                    <m:oMath xmlns:m="http://schemas.openxmlformats.org/officeDocument/2006/math">
                      <m:sSub>
                        <m:sSubPr>
                          <m:ctrlPr>
                            <a:rPr lang="en-US" altLang="ja-JP" sz="2400" i="1">
                              <a:latin typeface="Cambria Math"/>
                            </a:rPr>
                          </m:ctrlPr>
                        </m:sSubPr>
                        <m:e>
                          <m:r>
                            <a:rPr lang="en-US" altLang="ja-JP" sz="2400" b="0" i="1" smtClean="0">
                              <a:latin typeface="Cambria Math"/>
                            </a:rPr>
                            <m:t>𝑒</m:t>
                          </m:r>
                        </m:e>
                        <m:sub>
                          <m:r>
                            <a:rPr lang="en-US" altLang="ja-JP" sz="2400" b="0" i="1" smtClean="0">
                              <a:latin typeface="Cambria Math"/>
                            </a:rPr>
                            <m:t>𝑝</m:t>
                          </m:r>
                          <m:r>
                            <a:rPr lang="en-US" altLang="ja-JP" sz="2400" b="0" i="1" smtClean="0">
                              <a:latin typeface="Cambria Math"/>
                            </a:rPr>
                            <m:t>,</m:t>
                          </m:r>
                          <m:r>
                            <a:rPr lang="en-US" altLang="ja-JP" sz="2400" b="0" i="1" smtClean="0">
                              <a:latin typeface="Cambria Math"/>
                            </a:rPr>
                            <m:t>𝑡</m:t>
                          </m:r>
                        </m:sub>
                      </m:sSub>
                      <m:sSub>
                        <m:sSubPr>
                          <m:ctrlPr>
                            <a:rPr lang="en-US" altLang="ja-JP" sz="2400" i="1">
                              <a:latin typeface="Cambria Math"/>
                            </a:rPr>
                          </m:ctrlPr>
                        </m:sSubPr>
                        <m:e>
                          <m:r>
                            <a:rPr lang="en-US" altLang="ja-JP" sz="2400" i="1">
                              <a:latin typeface="Cambria Math"/>
                            </a:rPr>
                            <m:t>𝑎</m:t>
                          </m:r>
                        </m:e>
                        <m:sub>
                          <m:r>
                            <a:rPr lang="en-US" altLang="ja-JP" sz="2400" b="0" i="1" smtClean="0">
                              <a:latin typeface="Cambria Math"/>
                            </a:rPr>
                            <m:t>𝑝</m:t>
                          </m:r>
                        </m:sub>
                      </m:sSub>
                    </m:oMath>
                  </a14:m>
                  <a:r>
                    <a:rPr kumimoji="1" lang="ja-JP" altLang="en-US" sz="2400" dirty="0" smtClean="0"/>
                    <a:t> </a:t>
                  </a:r>
                  <a:r>
                    <a:rPr kumimoji="1" lang="en-US" altLang="ja-JP" sz="2400" dirty="0" smtClean="0"/>
                    <a:t>+ </a:t>
                  </a:r>
                  <a14:m>
                    <m:oMath xmlns:m="http://schemas.openxmlformats.org/officeDocument/2006/math">
                      <m:sSub>
                        <m:sSubPr>
                          <m:ctrlPr>
                            <a:rPr lang="en-US" altLang="ja-JP" sz="2400" i="1">
                              <a:latin typeface="Cambria Math"/>
                            </a:rPr>
                          </m:ctrlPr>
                        </m:sSubPr>
                        <m:e>
                          <m:r>
                            <a:rPr lang="en-US" altLang="ja-JP" sz="2400" i="1">
                              <a:latin typeface="Cambria Math"/>
                            </a:rPr>
                            <m:t>𝑎</m:t>
                          </m:r>
                        </m:e>
                        <m:sub>
                          <m:r>
                            <a:rPr lang="en-US" altLang="ja-JP" sz="2400" b="0" i="1" smtClean="0">
                              <a:latin typeface="Cambria Math"/>
                            </a:rPr>
                            <m:t>0</m:t>
                          </m:r>
                        </m:sub>
                      </m:sSub>
                    </m:oMath>
                  </a14:m>
                  <a:r>
                    <a:rPr kumimoji="1" lang="en-US" altLang="ja-JP" sz="2400" dirty="0" smtClean="0"/>
                    <a:t> </a:t>
                  </a:r>
                  <a:endParaRPr kumimoji="1" lang="ja-JP" altLang="en-US" sz="24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994538" y="3070622"/>
                  <a:ext cx="5256584" cy="490199"/>
                </a:xfrm>
                <a:prstGeom prst="rect">
                  <a:avLst/>
                </a:prstGeom>
                <a:blipFill rotWithShape="1">
                  <a:blip r:embed="rId2"/>
                  <a:stretch>
                    <a:fillRect t="-8750" b="-2375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3042381" y="3565919"/>
                  <a:ext cx="3519681" cy="1248355"/>
                </a:xfrm>
                <a:prstGeom prst="rect">
                  <a:avLst/>
                </a:prstGeom>
                <a:noFill/>
              </p:spPr>
              <p:txBody>
                <a:bodyPr wrap="none" rtlCol="0">
                  <a:spAutoFit/>
                </a:bodyPr>
                <a:lstStyle/>
                <a:p>
                  <a14:m>
                    <m:oMath xmlns:m="http://schemas.openxmlformats.org/officeDocument/2006/math">
                      <m:sSub>
                        <m:sSubPr>
                          <m:ctrlPr>
                            <a:rPr lang="en-US" altLang="ja-JP" i="1">
                              <a:latin typeface="Cambria Math"/>
                            </a:rPr>
                          </m:ctrlPr>
                        </m:sSubPr>
                        <m:e>
                          <m:r>
                            <a:rPr lang="en-US" altLang="ja-JP" i="1">
                              <a:latin typeface="Cambria Math"/>
                            </a:rPr>
                            <m:t>𝑟</m:t>
                          </m:r>
                        </m:e>
                        <m:sub>
                          <m:r>
                            <a:rPr lang="en-US" altLang="ja-JP" i="1">
                              <a:latin typeface="Cambria Math"/>
                            </a:rPr>
                            <m:t>𝑡</m:t>
                          </m:r>
                        </m:sub>
                      </m:sSub>
                    </m:oMath>
                  </a14:m>
                  <a:r>
                    <a:rPr lang="en-US" altLang="ja-JP" dirty="0"/>
                    <a:t>:</a:t>
                  </a:r>
                  <a:r>
                    <a:rPr lang="ja-JP" altLang="en-US" dirty="0" smtClean="0"/>
                    <a:t>報酬</a:t>
                  </a:r>
                  <a:endParaRPr kumimoji="1" lang="en-US" altLang="ja-JP" i="1" dirty="0" smtClean="0">
                    <a:latin typeface="Cambria Math"/>
                  </a:endParaRPr>
                </a:p>
                <a:p>
                  <a14:m>
                    <m:oMath xmlns:m="http://schemas.openxmlformats.org/officeDocument/2006/math">
                      <m:sSub>
                        <m:sSubPr>
                          <m:ctrlPr>
                            <a:rPr lang="en-US" altLang="ja-JP" i="1">
                              <a:latin typeface="Cambria Math"/>
                            </a:rPr>
                          </m:ctrlPr>
                        </m:sSubPr>
                        <m:e>
                          <m:r>
                            <a:rPr lang="en-US" altLang="ja-JP" b="0" i="1" smtClean="0">
                              <a:latin typeface="Cambria Math"/>
                            </a:rPr>
                            <m:t>𝑒</m:t>
                          </m:r>
                        </m:e>
                        <m:sub>
                          <m:r>
                            <a:rPr lang="en-US" altLang="ja-JP" i="1">
                              <a:latin typeface="Cambria Math"/>
                            </a:rPr>
                            <m:t>𝑖</m:t>
                          </m:r>
                          <m:r>
                            <a:rPr lang="en-US" altLang="ja-JP" b="0" i="1" smtClean="0">
                              <a:latin typeface="Cambria Math"/>
                            </a:rPr>
                            <m:t>,</m:t>
                          </m:r>
                          <m:r>
                            <a:rPr lang="en-US" altLang="ja-JP" b="0" i="1" smtClean="0">
                              <a:latin typeface="Cambria Math"/>
                            </a:rPr>
                            <m:t>𝑡</m:t>
                          </m:r>
                        </m:sub>
                      </m:sSub>
                      <m:r>
                        <a:rPr lang="en-US" altLang="ja-JP" i="1">
                          <a:latin typeface="Cambria Math"/>
                        </a:rPr>
                        <m:t>(1</m:t>
                      </m:r>
                      <m:r>
                        <a:rPr lang="en-US" altLang="ja-JP" i="1">
                          <a:latin typeface="Cambria Math"/>
                          <a:ea typeface="Cambria Math"/>
                        </a:rPr>
                        <m:t>≤</m:t>
                      </m:r>
                      <m:r>
                        <a:rPr lang="en-US" altLang="ja-JP" i="1">
                          <a:latin typeface="Cambria Math"/>
                          <a:ea typeface="Cambria Math"/>
                        </a:rPr>
                        <m:t>𝑖</m:t>
                      </m:r>
                      <m:r>
                        <a:rPr lang="en-US" altLang="ja-JP" i="1">
                          <a:latin typeface="Cambria Math"/>
                          <a:ea typeface="Cambria Math"/>
                        </a:rPr>
                        <m:t>≤</m:t>
                      </m:r>
                      <m:r>
                        <a:rPr lang="en-US" altLang="ja-JP" b="0" i="1" smtClean="0">
                          <a:latin typeface="Cambria Math"/>
                          <a:ea typeface="Cambria Math"/>
                        </a:rPr>
                        <m:t>𝑝</m:t>
                      </m:r>
                      <m:r>
                        <a:rPr lang="en-US" altLang="ja-JP" i="1">
                          <a:latin typeface="Cambria Math"/>
                        </a:rPr>
                        <m:t>)</m:t>
                      </m:r>
                    </m:oMath>
                  </a14:m>
                  <a:r>
                    <a:rPr lang="en-US" altLang="ja-JP" dirty="0"/>
                    <a:t>:</a:t>
                  </a:r>
                  <a:r>
                    <a:rPr lang="ja-JP" altLang="en-US" dirty="0" smtClean="0"/>
                    <a:t>各センサの出力値</a:t>
                  </a:r>
                  <a:endParaRPr lang="en-US" altLang="ja-JP" i="1" dirty="0">
                    <a:latin typeface="Cambria Math"/>
                  </a:endParaRPr>
                </a:p>
                <a:p>
                  <a14:m>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𝑎</m:t>
                          </m:r>
                        </m:e>
                        <m:sub>
                          <m:r>
                            <a:rPr kumimoji="1" lang="en-US" altLang="ja-JP" b="0" i="1" smtClean="0">
                              <a:latin typeface="Cambria Math"/>
                            </a:rPr>
                            <m:t>𝑖</m:t>
                          </m:r>
                        </m:sub>
                      </m:sSub>
                      <m:r>
                        <a:rPr kumimoji="1" lang="en-US" altLang="ja-JP" b="0" i="1" smtClean="0">
                          <a:latin typeface="Cambria Math"/>
                        </a:rPr>
                        <m:t>(1</m:t>
                      </m:r>
                      <m:r>
                        <a:rPr kumimoji="1" lang="en-US" altLang="ja-JP" b="0" i="1" smtClean="0">
                          <a:latin typeface="Cambria Math"/>
                          <a:ea typeface="Cambria Math"/>
                        </a:rPr>
                        <m:t>≤</m:t>
                      </m:r>
                      <m:r>
                        <a:rPr kumimoji="1" lang="en-US" altLang="ja-JP" b="0" i="1" smtClean="0">
                          <a:latin typeface="Cambria Math"/>
                          <a:ea typeface="Cambria Math"/>
                        </a:rPr>
                        <m:t>𝑖</m:t>
                      </m:r>
                      <m:r>
                        <a:rPr kumimoji="1" lang="en-US" altLang="ja-JP" b="0" i="1" smtClean="0">
                          <a:latin typeface="Cambria Math"/>
                          <a:ea typeface="Cambria Math"/>
                        </a:rPr>
                        <m:t>≤</m:t>
                      </m:r>
                      <m:r>
                        <a:rPr kumimoji="1" lang="en-US" altLang="ja-JP" b="0" i="1" smtClean="0">
                          <a:latin typeface="Cambria Math"/>
                          <a:ea typeface="Cambria Math"/>
                        </a:rPr>
                        <m:t>𝑝</m:t>
                      </m:r>
                      <m:r>
                        <a:rPr kumimoji="1" lang="en-US" altLang="ja-JP" b="0" i="1" smtClean="0">
                          <a:latin typeface="Cambria Math"/>
                        </a:rPr>
                        <m:t>)</m:t>
                      </m:r>
                    </m:oMath>
                  </a14:m>
                  <a:r>
                    <a:rPr kumimoji="1" lang="en-US" altLang="ja-JP" dirty="0" smtClean="0"/>
                    <a:t>:</a:t>
                  </a:r>
                  <a:r>
                    <a:rPr kumimoji="1" lang="ja-JP" altLang="en-US" dirty="0" smtClean="0"/>
                    <a:t>回帰係数</a:t>
                  </a:r>
                  <a:endParaRPr lang="en-US" altLang="ja-JP" dirty="0"/>
                </a:p>
                <a:p>
                  <a:pPr/>
                  <a14:m>
                    <m:oMathPara xmlns:m="http://schemas.openxmlformats.org/officeDocument/2006/math">
                      <m:oMathParaPr>
                        <m:jc m:val="left"/>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𝑎</m:t>
                            </m:r>
                          </m:e>
                          <m:sub>
                            <m:r>
                              <a:rPr kumimoji="1" lang="en-US" altLang="ja-JP" b="0" i="1" smtClean="0">
                                <a:latin typeface="Cambria Math"/>
                              </a:rPr>
                              <m:t>0</m:t>
                            </m:r>
                          </m:sub>
                        </m:sSub>
                        <m:r>
                          <a:rPr kumimoji="1" lang="en-US" altLang="ja-JP" b="0" i="1" smtClean="0">
                            <a:latin typeface="Cambria Math"/>
                          </a:rPr>
                          <m:t>:</m:t>
                        </m:r>
                        <m:r>
                          <a:rPr lang="ja-JP" altLang="en-US" i="1">
                            <a:latin typeface="Cambria Math"/>
                          </a:rPr>
                          <m:t>定数</m:t>
                        </m:r>
                      </m:oMath>
                    </m:oMathPara>
                  </a14:m>
                  <a:endParaRPr kumimoji="1" lang="ja-JP" altLang="en-US"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3042381" y="3565919"/>
                  <a:ext cx="3519681" cy="1248355"/>
                </a:xfrm>
                <a:prstGeom prst="rect">
                  <a:avLst/>
                </a:prstGeom>
                <a:blipFill rotWithShape="1">
                  <a:blip r:embed="rId3"/>
                  <a:stretch>
                    <a:fillRect t="-3902" r="-865"/>
                  </a:stretch>
                </a:blipFill>
              </p:spPr>
              <p:txBody>
                <a:bodyPr/>
                <a:lstStyle/>
                <a:p>
                  <a:r>
                    <a:rPr lang="ja-JP" altLang="en-US">
                      <a:noFill/>
                    </a:rPr>
                    <a:t> </a:t>
                  </a:r>
                </a:p>
              </p:txBody>
            </p:sp>
          </mc:Fallback>
        </mc:AlternateContent>
      </p:grpSp>
      <p:sp>
        <p:nvSpPr>
          <p:cNvPr id="7" name="テキスト ボックス 6"/>
          <p:cNvSpPr txBox="1"/>
          <p:nvPr/>
        </p:nvSpPr>
        <p:spPr>
          <a:xfrm>
            <a:off x="709044" y="2220229"/>
            <a:ext cx="7917552" cy="830997"/>
          </a:xfrm>
          <a:prstGeom prst="rect">
            <a:avLst/>
          </a:prstGeom>
          <a:noFill/>
        </p:spPr>
        <p:txBody>
          <a:bodyPr wrap="none" rtlCol="0">
            <a:spAutoFit/>
          </a:bodyPr>
          <a:lstStyle/>
          <a:p>
            <a:pPr marL="342900" indent="-342900">
              <a:buClr>
                <a:schemeClr val="accent5"/>
              </a:buClr>
              <a:buSzPct val="50000"/>
              <a:buFont typeface="Wingdings" pitchFamily="2" charset="2"/>
              <a:buChar char="u"/>
            </a:pPr>
            <a:r>
              <a:rPr kumimoji="1" lang="ja-JP" altLang="en-US" sz="2400" dirty="0" smtClean="0"/>
              <a:t>報酬を目的</a:t>
            </a:r>
            <a:r>
              <a:rPr lang="ja-JP" altLang="en-US" sz="2400" dirty="0"/>
              <a:t>変数</a:t>
            </a:r>
            <a:r>
              <a:rPr kumimoji="1" lang="ja-JP" altLang="en-US" sz="2400" dirty="0" smtClean="0"/>
              <a:t>，各センサの出力値を説明変数とした</a:t>
            </a:r>
            <a:endParaRPr kumimoji="1" lang="en-US" altLang="ja-JP" sz="2400" dirty="0" smtClean="0"/>
          </a:p>
          <a:p>
            <a:r>
              <a:rPr lang="ja-JP" altLang="en-US" sz="2400" dirty="0"/>
              <a:t>　 </a:t>
            </a:r>
            <a:r>
              <a:rPr kumimoji="1" lang="ja-JP" altLang="en-US" sz="2400" dirty="0" smtClean="0"/>
              <a:t>重回帰分析を行う</a:t>
            </a:r>
            <a:endParaRPr kumimoji="1" lang="ja-JP" altLang="en-US" sz="2400" dirty="0"/>
          </a:p>
        </p:txBody>
      </p:sp>
      <mc:AlternateContent xmlns:mc="http://schemas.openxmlformats.org/markup-compatibility/2006" xmlns:a14="http://schemas.microsoft.com/office/drawing/2010/main">
        <mc:Choice Requires="a14">
          <p:sp>
            <p:nvSpPr>
              <p:cNvPr id="8" name="テキスト ボックス 7"/>
              <p:cNvSpPr txBox="1"/>
              <p:nvPr/>
            </p:nvSpPr>
            <p:spPr>
              <a:xfrm>
                <a:off x="709044" y="4729735"/>
                <a:ext cx="8196924" cy="1593385"/>
              </a:xfrm>
              <a:prstGeom prst="rect">
                <a:avLst/>
              </a:prstGeom>
              <a:noFill/>
            </p:spPr>
            <p:txBody>
              <a:bodyPr wrap="none" rtlCol="0">
                <a:spAutoFit/>
              </a:bodyPr>
              <a:lstStyle/>
              <a:p>
                <a:pPr marL="342900" indent="-342900">
                  <a:buClr>
                    <a:schemeClr val="accent5"/>
                  </a:buClr>
                  <a:buSzPct val="50000"/>
                  <a:buFont typeface="Wingdings" pitchFamily="2" charset="2"/>
                  <a:buChar char="u"/>
                </a:pPr>
                <a:r>
                  <a:rPr lang="ja-JP" altLang="en-US" sz="2400" dirty="0" smtClean="0">
                    <a:solidFill>
                      <a:schemeClr val="accent2"/>
                    </a:solidFill>
                  </a:rPr>
                  <a:t>回帰係数</a:t>
                </a:r>
                <a14:m>
                  <m:oMath xmlns:m="http://schemas.openxmlformats.org/officeDocument/2006/math">
                    <m:sSub>
                      <m:sSubPr>
                        <m:ctrlPr>
                          <a:rPr lang="en-US" altLang="ja-JP" sz="2400" i="1">
                            <a:solidFill>
                              <a:schemeClr val="accent2"/>
                            </a:solidFill>
                            <a:latin typeface="Cambria Math"/>
                          </a:rPr>
                        </m:ctrlPr>
                      </m:sSubPr>
                      <m:e>
                        <m:r>
                          <a:rPr lang="en-US" altLang="ja-JP" sz="2400" i="1">
                            <a:solidFill>
                              <a:schemeClr val="accent2"/>
                            </a:solidFill>
                            <a:latin typeface="Cambria Math"/>
                          </a:rPr>
                          <m:t>𝑎</m:t>
                        </m:r>
                      </m:e>
                      <m:sub>
                        <m:r>
                          <a:rPr lang="en-US" altLang="ja-JP" sz="2400" i="1">
                            <a:solidFill>
                              <a:schemeClr val="accent2"/>
                            </a:solidFill>
                            <a:latin typeface="Cambria Math"/>
                          </a:rPr>
                          <m:t>𝑖</m:t>
                        </m:r>
                      </m:sub>
                    </m:sSub>
                    <m:r>
                      <a:rPr lang="ja-JP" altLang="en-US" sz="2400" b="0" i="1" smtClean="0">
                        <a:solidFill>
                          <a:schemeClr val="tx1"/>
                        </a:solidFill>
                        <a:latin typeface="Cambria Math"/>
                      </a:rPr>
                      <m:t>は，各</m:t>
                    </m:r>
                    <m:r>
                      <a:rPr lang="ja-JP" altLang="en-US" sz="2400" i="1">
                        <a:solidFill>
                          <a:schemeClr val="tx1"/>
                        </a:solidFill>
                        <a:latin typeface="Cambria Math"/>
                      </a:rPr>
                      <m:t>センサ</m:t>
                    </m:r>
                    <m:r>
                      <a:rPr lang="ja-JP" altLang="en-US" sz="2400" b="0" i="1" smtClean="0">
                        <a:solidFill>
                          <a:schemeClr val="tx1"/>
                        </a:solidFill>
                        <a:latin typeface="Cambria Math"/>
                      </a:rPr>
                      <m:t>の</m:t>
                    </m:r>
                    <m:r>
                      <a:rPr lang="ja-JP" altLang="en-US" sz="2400" i="1">
                        <a:solidFill>
                          <a:schemeClr val="tx1"/>
                        </a:solidFill>
                        <a:latin typeface="Cambria Math"/>
                      </a:rPr>
                      <m:t>出力</m:t>
                    </m:r>
                    <m:r>
                      <a:rPr lang="ja-JP" altLang="en-US" sz="2400" b="0" i="1" smtClean="0">
                        <a:solidFill>
                          <a:schemeClr val="tx1"/>
                        </a:solidFill>
                        <a:latin typeface="Cambria Math"/>
                      </a:rPr>
                      <m:t>値</m:t>
                    </m:r>
                    <m:sSub>
                      <m:sSubPr>
                        <m:ctrlPr>
                          <a:rPr lang="en-US" altLang="ja-JP" sz="2400" i="1" smtClean="0">
                            <a:solidFill>
                              <a:schemeClr val="tx1"/>
                            </a:solidFill>
                            <a:latin typeface="Cambria Math"/>
                          </a:rPr>
                        </m:ctrlPr>
                      </m:sSubPr>
                      <m:e>
                        <m:r>
                          <a:rPr lang="en-US" altLang="ja-JP" sz="2400" b="0" i="1" smtClean="0">
                            <a:solidFill>
                              <a:schemeClr val="tx1"/>
                            </a:solidFill>
                            <a:latin typeface="Cambria Math"/>
                          </a:rPr>
                          <m:t>𝑒</m:t>
                        </m:r>
                      </m:e>
                      <m:sub>
                        <m:r>
                          <a:rPr lang="en-US" altLang="ja-JP" sz="2400" i="1">
                            <a:solidFill>
                              <a:schemeClr val="tx1"/>
                            </a:solidFill>
                            <a:latin typeface="Cambria Math"/>
                          </a:rPr>
                          <m:t>𝑖</m:t>
                        </m:r>
                        <m:r>
                          <a:rPr lang="en-US" altLang="ja-JP" sz="2400" b="0" i="1" smtClean="0">
                            <a:solidFill>
                              <a:schemeClr val="tx1"/>
                            </a:solidFill>
                            <a:latin typeface="Cambria Math"/>
                          </a:rPr>
                          <m:t>,</m:t>
                        </m:r>
                        <m:r>
                          <a:rPr lang="en-US" altLang="ja-JP" sz="2400" b="0" i="1" smtClean="0">
                            <a:solidFill>
                              <a:schemeClr val="tx1"/>
                            </a:solidFill>
                            <a:latin typeface="Cambria Math"/>
                          </a:rPr>
                          <m:t>𝑡</m:t>
                        </m:r>
                      </m:sub>
                    </m:sSub>
                    <m:r>
                      <a:rPr lang="ja-JP" altLang="en-US" sz="2400" b="0" i="1" smtClean="0">
                        <a:solidFill>
                          <a:schemeClr val="tx1"/>
                        </a:solidFill>
                        <a:latin typeface="Cambria Math"/>
                      </a:rPr>
                      <m:t>の</m:t>
                    </m:r>
                    <m:r>
                      <a:rPr lang="ja-JP" altLang="en-US" sz="2400" i="1">
                        <a:solidFill>
                          <a:schemeClr val="tx1"/>
                        </a:solidFill>
                        <a:latin typeface="Cambria Math"/>
                      </a:rPr>
                      <m:t>報酬</m:t>
                    </m:r>
                    <m:sSub>
                      <m:sSubPr>
                        <m:ctrlPr>
                          <a:rPr lang="en-US" altLang="ja-JP" sz="2400" i="1" smtClean="0">
                            <a:solidFill>
                              <a:schemeClr val="tx1"/>
                            </a:solidFill>
                            <a:latin typeface="Cambria Math"/>
                          </a:rPr>
                        </m:ctrlPr>
                      </m:sSubPr>
                      <m:e>
                        <m:r>
                          <a:rPr lang="en-US" altLang="ja-JP" sz="2400" i="1">
                            <a:solidFill>
                              <a:schemeClr val="tx1"/>
                            </a:solidFill>
                            <a:latin typeface="Cambria Math"/>
                          </a:rPr>
                          <m:t>𝑟</m:t>
                        </m:r>
                      </m:e>
                      <m:sub>
                        <m:r>
                          <a:rPr lang="en-US" altLang="ja-JP" sz="2400" i="1">
                            <a:solidFill>
                              <a:schemeClr val="tx1"/>
                            </a:solidFill>
                            <a:latin typeface="Cambria Math"/>
                          </a:rPr>
                          <m:t>𝑡</m:t>
                        </m:r>
                      </m:sub>
                    </m:sSub>
                    <m:r>
                      <a:rPr lang="ja-JP" altLang="en-US" sz="2400" b="0" i="1" smtClean="0">
                        <a:solidFill>
                          <a:schemeClr val="tx1"/>
                        </a:solidFill>
                        <a:latin typeface="Cambria Math"/>
                      </a:rPr>
                      <m:t>に</m:t>
                    </m:r>
                    <m:r>
                      <a:rPr lang="ja-JP" altLang="en-US" sz="2400" i="1">
                        <a:solidFill>
                          <a:schemeClr val="tx1"/>
                        </a:solidFill>
                        <a:latin typeface="Cambria Math"/>
                      </a:rPr>
                      <m:t>対</m:t>
                    </m:r>
                    <m:r>
                      <a:rPr lang="ja-JP" altLang="en-US" sz="2400" i="1" smtClean="0">
                        <a:solidFill>
                          <a:schemeClr val="tx1"/>
                        </a:solidFill>
                        <a:latin typeface="Cambria Math"/>
                      </a:rPr>
                      <m:t>して</m:t>
                    </m:r>
                    <m:r>
                      <a:rPr lang="ja-JP" altLang="en-US" sz="2400" b="0" i="1" smtClean="0">
                        <a:solidFill>
                          <a:schemeClr val="tx1"/>
                        </a:solidFill>
                        <a:latin typeface="Cambria Math"/>
                      </a:rPr>
                      <m:t>の</m:t>
                    </m:r>
                  </m:oMath>
                </a14:m>
                <a:endParaRPr lang="en-US" altLang="ja-JP" sz="2400" b="0" dirty="0" smtClean="0">
                  <a:solidFill>
                    <a:schemeClr val="tx1"/>
                  </a:solidFill>
                </a:endParaRPr>
              </a:p>
              <a:p>
                <a:pPr>
                  <a:buClr>
                    <a:schemeClr val="accent5"/>
                  </a:buClr>
                  <a:buSzPct val="50000"/>
                </a:pPr>
                <a:r>
                  <a:rPr lang="ja-JP" altLang="en-US" sz="2400" b="0" dirty="0" smtClean="0">
                    <a:solidFill>
                      <a:schemeClr val="tx1"/>
                    </a:solidFill>
                  </a:rPr>
                  <a:t>　影響度を表している</a:t>
                </a:r>
                <a:endParaRPr lang="en-US" altLang="ja-JP" sz="2400" b="0" dirty="0" smtClean="0">
                  <a:solidFill>
                    <a:schemeClr val="tx1"/>
                  </a:solidFill>
                </a:endParaRPr>
              </a:p>
              <a:p>
                <a:pPr marL="342900" indent="-342900">
                  <a:buClr>
                    <a:schemeClr val="accent5"/>
                  </a:buClr>
                  <a:buSzPct val="50000"/>
                  <a:buFont typeface="Wingdings" pitchFamily="2" charset="2"/>
                  <a:buChar char="u"/>
                </a:pPr>
                <a:r>
                  <a:rPr lang="ja-JP" altLang="en-US" sz="2400" dirty="0">
                    <a:solidFill>
                      <a:schemeClr val="accent2"/>
                    </a:solidFill>
                  </a:rPr>
                  <a:t>回帰係数</a:t>
                </a:r>
                <a14:m>
                  <m:oMath xmlns:m="http://schemas.openxmlformats.org/officeDocument/2006/math">
                    <m:sSub>
                      <m:sSubPr>
                        <m:ctrlPr>
                          <a:rPr lang="en-US" altLang="ja-JP" sz="2400" i="1">
                            <a:solidFill>
                              <a:schemeClr val="accent2"/>
                            </a:solidFill>
                            <a:latin typeface="Cambria Math"/>
                          </a:rPr>
                        </m:ctrlPr>
                      </m:sSubPr>
                      <m:e>
                        <m:r>
                          <a:rPr lang="en-US" altLang="ja-JP" sz="2400" i="1">
                            <a:solidFill>
                              <a:schemeClr val="accent2"/>
                            </a:solidFill>
                            <a:latin typeface="Cambria Math"/>
                          </a:rPr>
                          <m:t>𝑎</m:t>
                        </m:r>
                      </m:e>
                      <m:sub>
                        <m:r>
                          <a:rPr lang="en-US" altLang="ja-JP" sz="2400" i="1">
                            <a:solidFill>
                              <a:schemeClr val="accent2"/>
                            </a:solidFill>
                            <a:latin typeface="Cambria Math"/>
                          </a:rPr>
                          <m:t>𝑖</m:t>
                        </m:r>
                      </m:sub>
                    </m:sSub>
                    <m:r>
                      <a:rPr lang="ja-JP" altLang="en-US" sz="2400" b="0" i="1" smtClean="0">
                        <a:solidFill>
                          <a:schemeClr val="tx1"/>
                        </a:solidFill>
                        <a:latin typeface="Cambria Math"/>
                      </a:rPr>
                      <m:t>を</m:t>
                    </m:r>
                    <m:r>
                      <a:rPr lang="ja-JP" altLang="en-US" sz="2400" i="1">
                        <a:solidFill>
                          <a:schemeClr val="tx1"/>
                        </a:solidFill>
                        <a:latin typeface="Cambria Math"/>
                      </a:rPr>
                      <m:t>現時刻</m:t>
                    </m:r>
                    <m:r>
                      <a:rPr lang="ja-JP" altLang="en-US" sz="2400" i="1" smtClean="0">
                        <a:solidFill>
                          <a:schemeClr val="tx1"/>
                        </a:solidFill>
                        <a:latin typeface="Cambria Math"/>
                      </a:rPr>
                      <m:t>までの</m:t>
                    </m:r>
                    <m:r>
                      <a:rPr lang="ja-JP" altLang="en-US" sz="2400" i="1">
                        <a:solidFill>
                          <a:schemeClr val="tx1"/>
                        </a:solidFill>
                        <a:latin typeface="Cambria Math"/>
                      </a:rPr>
                      <m:t>データ</m:t>
                    </m:r>
                    <m:r>
                      <a:rPr lang="ja-JP" altLang="en-US" sz="2400" i="1" smtClean="0">
                        <a:solidFill>
                          <a:schemeClr val="tx1"/>
                        </a:solidFill>
                        <a:latin typeface="Cambria Math"/>
                      </a:rPr>
                      <m:t>から</m:t>
                    </m:r>
                  </m:oMath>
                </a14:m>
                <a:r>
                  <a:rPr lang="ja-JP" altLang="en-US" sz="2400" dirty="0" smtClean="0">
                    <a:solidFill>
                      <a:schemeClr val="tx1"/>
                    </a:solidFill>
                  </a:rPr>
                  <a:t>算出し各センサの</a:t>
                </a:r>
                <a:endParaRPr lang="en-US" altLang="ja-JP" sz="2400" dirty="0" smtClean="0">
                  <a:solidFill>
                    <a:schemeClr val="tx1"/>
                  </a:solidFill>
                </a:endParaRPr>
              </a:p>
              <a:p>
                <a:pPr>
                  <a:buClr>
                    <a:schemeClr val="accent5"/>
                  </a:buClr>
                  <a:buSzPct val="50000"/>
                </a:pPr>
                <a:r>
                  <a:rPr lang="ja-JP" altLang="en-US" sz="2400" dirty="0">
                    <a:solidFill>
                      <a:schemeClr val="tx1"/>
                    </a:solidFill>
                  </a:rPr>
                  <a:t>　</a:t>
                </a:r>
                <a:r>
                  <a:rPr lang="ja-JP" altLang="en-US" sz="2400" dirty="0" smtClean="0">
                    <a:solidFill>
                      <a:schemeClr val="tx1"/>
                    </a:solidFill>
                  </a:rPr>
                  <a:t>重要度とする</a:t>
                </a:r>
                <a:endParaRPr lang="en-US" altLang="ja-JP" sz="2400" dirty="0" smtClean="0">
                  <a:solidFill>
                    <a:schemeClr val="tx1"/>
                  </a:solidFill>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709044" y="4729735"/>
                <a:ext cx="8196924" cy="1593385"/>
              </a:xfrm>
              <a:prstGeom prst="rect">
                <a:avLst/>
              </a:prstGeom>
              <a:blipFill rotWithShape="1">
                <a:blip r:embed="rId4"/>
                <a:stretch>
                  <a:fillRect t="-4215" r="-74" b="-6513"/>
                </a:stretch>
              </a:blipFill>
            </p:spPr>
            <p:txBody>
              <a:bodyPr/>
              <a:lstStyle/>
              <a:p>
                <a:r>
                  <a:rPr lang="ja-JP" altLang="en-US">
                    <a:noFill/>
                  </a:rPr>
                  <a:t> </a:t>
                </a:r>
              </a:p>
            </p:txBody>
          </p:sp>
        </mc:Fallback>
      </mc:AlternateContent>
      <p:sp>
        <p:nvSpPr>
          <p:cNvPr id="3" name="正方形/長方形 2"/>
          <p:cNvSpPr/>
          <p:nvPr/>
        </p:nvSpPr>
        <p:spPr>
          <a:xfrm>
            <a:off x="237593" y="1640166"/>
            <a:ext cx="8920563" cy="461665"/>
          </a:xfrm>
          <a:prstGeom prst="rect">
            <a:avLst/>
          </a:prstGeom>
        </p:spPr>
        <p:txBody>
          <a:bodyPr wrap="square">
            <a:spAutoFit/>
          </a:bodyPr>
          <a:lstStyle/>
          <a:p>
            <a:pPr>
              <a:buClr>
                <a:schemeClr val="accent5"/>
              </a:buClr>
              <a:buSzPct val="100000"/>
            </a:pPr>
            <a:r>
              <a:rPr lang="ja-JP" altLang="en-US" sz="2400" dirty="0"/>
              <a:t>２</a:t>
            </a:r>
            <a:r>
              <a:rPr lang="en-US" altLang="ja-JP" sz="2400" dirty="0"/>
              <a:t>. </a:t>
            </a:r>
            <a:r>
              <a:rPr lang="ja-JP" altLang="en-US" sz="2400" dirty="0"/>
              <a:t>現時刻までに得た</a:t>
            </a:r>
            <a:r>
              <a:rPr lang="ja-JP" altLang="en-US" sz="2400" dirty="0" smtClean="0"/>
              <a:t>データを元</a:t>
            </a:r>
            <a:r>
              <a:rPr lang="ja-JP" altLang="en-US" sz="2400" dirty="0"/>
              <a:t>に各センサ</a:t>
            </a:r>
            <a:r>
              <a:rPr lang="ja-JP" altLang="en-US" sz="2400" dirty="0" smtClean="0"/>
              <a:t>の重要度</a:t>
            </a:r>
            <a:r>
              <a:rPr lang="ja-JP" altLang="en-US" sz="2400" dirty="0"/>
              <a:t>を</a:t>
            </a:r>
            <a:r>
              <a:rPr lang="ja-JP" altLang="en-US" sz="2400" dirty="0" smtClean="0"/>
              <a:t>算出する</a:t>
            </a:r>
            <a:endParaRPr lang="en-US" altLang="ja-JP" sz="2400" dirty="0"/>
          </a:p>
        </p:txBody>
      </p:sp>
    </p:spTree>
    <p:extLst>
      <p:ext uri="{BB962C8B-B14F-4D97-AF65-F5344CB8AC3E}">
        <p14:creationId xmlns:p14="http://schemas.microsoft.com/office/powerpoint/2010/main" val="1371844061"/>
      </p:ext>
    </p:extLst>
  </p:cSld>
  <p:clrMapOvr>
    <a:masterClrMapping/>
  </p:clrMapOvr>
  <mc:AlternateContent xmlns:mc="http://schemas.openxmlformats.org/markup-compatibility/2006" xmlns:p14="http://schemas.microsoft.com/office/powerpoint/2010/main">
    <mc:Choice Requires="p14">
      <p:transition spd="slow" p14:dur="2000" advTm="37398"/>
    </mc:Choice>
    <mc:Fallback xmlns="">
      <p:transition spd="slow" advTm="37398"/>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提案手法の概念図</a:t>
            </a:r>
            <a:endParaRPr kumimoji="1" lang="ja-JP" altLang="en-US" dirty="0"/>
          </a:p>
        </p:txBody>
      </p:sp>
      <p:grpSp>
        <p:nvGrpSpPr>
          <p:cNvPr id="3" name="グループ化 2"/>
          <p:cNvGrpSpPr/>
          <p:nvPr/>
        </p:nvGrpSpPr>
        <p:grpSpPr>
          <a:xfrm>
            <a:off x="104753" y="1716757"/>
            <a:ext cx="8904156" cy="3426575"/>
            <a:chOff x="122898" y="1636644"/>
            <a:chExt cx="8904156" cy="3781685"/>
          </a:xfrm>
        </p:grpSpPr>
        <p:sp>
          <p:nvSpPr>
            <p:cNvPr id="4" name="正方形/長方形 3"/>
            <p:cNvSpPr/>
            <p:nvPr/>
          </p:nvSpPr>
          <p:spPr>
            <a:xfrm>
              <a:off x="971600" y="1844825"/>
              <a:ext cx="7128792" cy="26642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3219920" y="4725144"/>
              <a:ext cx="273630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環境</a:t>
              </a:r>
              <a:endParaRPr kumimoji="1" lang="ja-JP" altLang="en-US" sz="2000" dirty="0">
                <a:solidFill>
                  <a:schemeClr val="tx1"/>
                </a:solidFill>
              </a:endParaRPr>
            </a:p>
          </p:txBody>
        </p:sp>
        <p:sp>
          <p:nvSpPr>
            <p:cNvPr id="8" name="正方形/長方形 7"/>
            <p:cNvSpPr/>
            <p:nvPr/>
          </p:nvSpPr>
          <p:spPr>
            <a:xfrm>
              <a:off x="1781903" y="3577309"/>
              <a:ext cx="1656184" cy="504056"/>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重要度算出部</a:t>
              </a:r>
              <a:endParaRPr kumimoji="1" lang="ja-JP" altLang="en-US" dirty="0">
                <a:solidFill>
                  <a:schemeClr val="tx1"/>
                </a:solidFill>
              </a:endParaRPr>
            </a:p>
          </p:txBody>
        </p:sp>
        <p:sp>
          <p:nvSpPr>
            <p:cNvPr id="9" name="正方形/長方形 8"/>
            <p:cNvSpPr/>
            <p:nvPr/>
          </p:nvSpPr>
          <p:spPr>
            <a:xfrm>
              <a:off x="5997192" y="3563190"/>
              <a:ext cx="1656184" cy="504056"/>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重要度利用部</a:t>
              </a:r>
              <a:endParaRPr lang="ja-JP" altLang="en-US" dirty="0">
                <a:solidFill>
                  <a:schemeClr val="tx1"/>
                </a:solidFill>
              </a:endParaRPr>
            </a:p>
          </p:txBody>
        </p:sp>
        <p:cxnSp>
          <p:nvCxnSpPr>
            <p:cNvPr id="11" name="直線矢印コネクタ 10"/>
            <p:cNvCxnSpPr/>
            <p:nvPr/>
          </p:nvCxnSpPr>
          <p:spPr>
            <a:xfrm>
              <a:off x="3421096" y="3979029"/>
              <a:ext cx="2555060"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pSp>
          <p:nvGrpSpPr>
            <p:cNvPr id="18" name="グループ化 17"/>
            <p:cNvGrpSpPr/>
            <p:nvPr/>
          </p:nvGrpSpPr>
          <p:grpSpPr>
            <a:xfrm>
              <a:off x="712627" y="2248707"/>
              <a:ext cx="2507293" cy="2764469"/>
              <a:chOff x="806294" y="2780927"/>
              <a:chExt cx="2364658" cy="2960530"/>
            </a:xfrm>
          </p:grpSpPr>
          <p:cxnSp>
            <p:nvCxnSpPr>
              <p:cNvPr id="13" name="直線コネクタ 12"/>
              <p:cNvCxnSpPr>
                <a:stCxn id="5" idx="1"/>
              </p:cNvCxnSpPr>
              <p:nvPr/>
            </p:nvCxnSpPr>
            <p:spPr>
              <a:xfrm flipH="1" flipV="1">
                <a:off x="806294" y="5739926"/>
                <a:ext cx="2364658" cy="1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827584" y="2780928"/>
                <a:ext cx="0" cy="29589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827584" y="2780927"/>
                <a:ext cx="1580749"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6" name="グループ化 25"/>
            <p:cNvGrpSpPr/>
            <p:nvPr/>
          </p:nvGrpSpPr>
          <p:grpSpPr>
            <a:xfrm>
              <a:off x="5997193" y="2248707"/>
              <a:ext cx="2524444" cy="2764469"/>
              <a:chOff x="5997193" y="2255335"/>
              <a:chExt cx="2524444" cy="3553557"/>
            </a:xfrm>
          </p:grpSpPr>
          <p:cxnSp>
            <p:nvCxnSpPr>
              <p:cNvPr id="20" name="直線コネクタ 19"/>
              <p:cNvCxnSpPr>
                <a:stCxn id="21" idx="3"/>
              </p:cNvCxnSpPr>
              <p:nvPr/>
            </p:nvCxnSpPr>
            <p:spPr>
              <a:xfrm flipV="1">
                <a:off x="6645063" y="2255335"/>
                <a:ext cx="1876574" cy="256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8521637" y="2280991"/>
                <a:ext cx="0" cy="3527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flipV="1">
                <a:off x="5997193" y="5807146"/>
                <a:ext cx="2524444" cy="17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7" name="グループ化 46"/>
            <p:cNvGrpSpPr/>
            <p:nvPr/>
          </p:nvGrpSpPr>
          <p:grpSpPr>
            <a:xfrm>
              <a:off x="1462413" y="3177406"/>
              <a:ext cx="6493963" cy="1090100"/>
              <a:chOff x="1944099" y="5165602"/>
              <a:chExt cx="5310199" cy="1339094"/>
            </a:xfrm>
          </p:grpSpPr>
          <p:grpSp>
            <p:nvGrpSpPr>
              <p:cNvPr id="38" name="グループ化 37"/>
              <p:cNvGrpSpPr/>
              <p:nvPr/>
            </p:nvGrpSpPr>
            <p:grpSpPr>
              <a:xfrm>
                <a:off x="1944099" y="5402337"/>
                <a:ext cx="5292588" cy="1102359"/>
                <a:chOff x="1931745" y="2182625"/>
                <a:chExt cx="5292588" cy="1102359"/>
              </a:xfrm>
            </p:grpSpPr>
            <p:cxnSp>
              <p:nvCxnSpPr>
                <p:cNvPr id="31" name="直線コネクタ 30"/>
                <p:cNvCxnSpPr/>
                <p:nvPr/>
              </p:nvCxnSpPr>
              <p:spPr>
                <a:xfrm>
                  <a:off x="1949356" y="2182625"/>
                  <a:ext cx="0" cy="1102359"/>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1931745" y="3273872"/>
                  <a:ext cx="5292588" cy="1"/>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7224333" y="2182625"/>
                  <a:ext cx="0" cy="1102359"/>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40" name="直線コネクタ 39"/>
              <p:cNvCxnSpPr/>
              <p:nvPr/>
            </p:nvCxnSpPr>
            <p:spPr>
              <a:xfrm>
                <a:off x="1961710" y="5402337"/>
                <a:ext cx="1746194" cy="0"/>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5292080" y="5402337"/>
                <a:ext cx="196221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3707904" y="5165602"/>
                <a:ext cx="1584176" cy="47346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提案手法</a:t>
                </a:r>
                <a:r>
                  <a:rPr kumimoji="1" lang="ja-JP" altLang="en-US" dirty="0" smtClean="0">
                    <a:solidFill>
                      <a:schemeClr val="tx1"/>
                    </a:solidFill>
                  </a:rPr>
                  <a:t>部</a:t>
                </a:r>
                <a:endParaRPr kumimoji="1" lang="ja-JP" altLang="en-US" dirty="0">
                  <a:solidFill>
                    <a:schemeClr val="tx1"/>
                  </a:solidFill>
                </a:endParaRPr>
              </a:p>
            </p:txBody>
          </p:sp>
        </p:grpSp>
        <p:sp>
          <p:nvSpPr>
            <p:cNvPr id="58" name="正方形/長方形 57"/>
            <p:cNvSpPr/>
            <p:nvPr/>
          </p:nvSpPr>
          <p:spPr>
            <a:xfrm>
              <a:off x="1203578" y="1636644"/>
              <a:ext cx="1106862" cy="4163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学習者</a:t>
              </a:r>
              <a:r>
                <a:rPr lang="en-US" altLang="ja-JP" dirty="0" smtClean="0">
                  <a:solidFill>
                    <a:schemeClr val="tx1"/>
                  </a:solidFill>
                </a:rPr>
                <a:t> </a:t>
              </a:r>
            </a:p>
          </p:txBody>
        </p:sp>
        <p:cxnSp>
          <p:nvCxnSpPr>
            <p:cNvPr id="79" name="直線矢印コネクタ 78"/>
            <p:cNvCxnSpPr/>
            <p:nvPr/>
          </p:nvCxnSpPr>
          <p:spPr>
            <a:xfrm flipV="1">
              <a:off x="6444209" y="2545579"/>
              <a:ext cx="0" cy="985880"/>
            </a:xfrm>
            <a:prstGeom prst="straightConnector1">
              <a:avLst/>
            </a:prstGeom>
            <a:ln>
              <a:solidFill>
                <a:schemeClr val="accent5"/>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a:off x="6156176" y="2564904"/>
              <a:ext cx="0" cy="966555"/>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pSp>
          <p:nvGrpSpPr>
            <p:cNvPr id="107" name="グループ化 106"/>
            <p:cNvGrpSpPr/>
            <p:nvPr/>
          </p:nvGrpSpPr>
          <p:grpSpPr>
            <a:xfrm>
              <a:off x="1203578" y="2268666"/>
              <a:ext cx="561334" cy="1635167"/>
              <a:chOff x="1202354" y="2573555"/>
              <a:chExt cx="561334" cy="1863558"/>
            </a:xfrm>
          </p:grpSpPr>
          <p:cxnSp>
            <p:nvCxnSpPr>
              <p:cNvPr id="104" name="直線コネクタ 103"/>
              <p:cNvCxnSpPr/>
              <p:nvPr/>
            </p:nvCxnSpPr>
            <p:spPr>
              <a:xfrm>
                <a:off x="1202354" y="2573555"/>
                <a:ext cx="0" cy="1863558"/>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p:nvPr/>
            </p:nvCxnSpPr>
            <p:spPr>
              <a:xfrm>
                <a:off x="1202354" y="4437113"/>
                <a:ext cx="561334" cy="0"/>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grpSp>
        <p:sp>
          <p:nvSpPr>
            <p:cNvPr id="134" name="正方形/長方形 133"/>
            <p:cNvSpPr/>
            <p:nvPr/>
          </p:nvSpPr>
          <p:spPr>
            <a:xfrm>
              <a:off x="3714605" y="3598571"/>
              <a:ext cx="2031325" cy="369332"/>
            </a:xfrm>
            <a:prstGeom prst="rect">
              <a:avLst/>
            </a:prstGeom>
          </p:spPr>
          <p:txBody>
            <a:bodyPr wrap="none">
              <a:spAutoFit/>
            </a:bodyPr>
            <a:lstStyle/>
            <a:p>
              <a:r>
                <a:rPr lang="ja-JP" altLang="en-US" dirty="0" smtClean="0"/>
                <a:t>各センサの重要度</a:t>
              </a:r>
              <a:endParaRPr lang="ja-JP" altLang="en-US" dirty="0"/>
            </a:p>
          </p:txBody>
        </p:sp>
        <mc:AlternateContent xmlns:mc="http://schemas.openxmlformats.org/markup-compatibility/2006" xmlns:a14="http://schemas.microsoft.com/office/drawing/2010/main">
          <mc:Choice Requires="a14">
            <p:sp>
              <p:nvSpPr>
                <p:cNvPr id="135" name="正方形/長方形 134"/>
                <p:cNvSpPr/>
                <p:nvPr/>
              </p:nvSpPr>
              <p:spPr>
                <a:xfrm>
                  <a:off x="6530732" y="2634562"/>
                  <a:ext cx="1569660" cy="656655"/>
                </a:xfrm>
                <a:prstGeom prst="rect">
                  <a:avLst/>
                </a:prstGeom>
              </p:spPr>
              <p:txBody>
                <a:bodyPr wrap="none">
                  <a:spAutoFit/>
                </a:bodyPr>
                <a:lstStyle/>
                <a:p>
                  <a:r>
                    <a:rPr lang="ja-JP" altLang="en-US" dirty="0" smtClean="0"/>
                    <a:t>状態統合後の</a:t>
                  </a:r>
                  <a:endParaRPr lang="en-US" altLang="ja-JP" dirty="0" smtClean="0"/>
                </a:p>
                <a:p>
                  <a:r>
                    <a:rPr lang="ja-JP" altLang="en-US" dirty="0" smtClean="0"/>
                    <a:t>行動価値</a:t>
                  </a:r>
                  <a14:m>
                    <m:oMath xmlns:m="http://schemas.openxmlformats.org/officeDocument/2006/math">
                      <m:sSup>
                        <m:sSupPr>
                          <m:ctrlPr>
                            <a:rPr lang="en-US" altLang="ja-JP" i="1" dirty="0" smtClean="0">
                              <a:latin typeface="Cambria Math"/>
                            </a:rPr>
                          </m:ctrlPr>
                        </m:sSupPr>
                        <m:e>
                          <m:r>
                            <a:rPr lang="ja-JP" altLang="en-US" b="0" i="1" dirty="0" smtClean="0">
                              <a:latin typeface="Cambria Math"/>
                            </a:rPr>
                            <m:t>𝑄</m:t>
                          </m:r>
                        </m:e>
                        <m:sup>
                          <m:r>
                            <a:rPr lang="ja-JP" altLang="en-US" b="0" i="1" dirty="0" smtClean="0">
                              <a:latin typeface="Cambria Math"/>
                            </a:rPr>
                            <m:t>’</m:t>
                          </m:r>
                        </m:sup>
                      </m:sSup>
                    </m:oMath>
                  </a14:m>
                  <a:endParaRPr lang="ja-JP" altLang="en-US" dirty="0"/>
                </a:p>
              </p:txBody>
            </p:sp>
          </mc:Choice>
          <mc:Fallback xmlns="">
            <p:sp>
              <p:nvSpPr>
                <p:cNvPr id="135" name="正方形/長方形 134"/>
                <p:cNvSpPr>
                  <a:spLocks noRot="1" noChangeAspect="1" noMove="1" noResize="1" noEditPoints="1" noAdjustHandles="1" noChangeArrowheads="1" noChangeShapeType="1" noTextEdit="1"/>
                </p:cNvSpPr>
                <p:nvPr/>
              </p:nvSpPr>
              <p:spPr>
                <a:xfrm>
                  <a:off x="6530732" y="2634562"/>
                  <a:ext cx="1569660" cy="656655"/>
                </a:xfrm>
                <a:prstGeom prst="rect">
                  <a:avLst/>
                </a:prstGeom>
                <a:blipFill rotWithShape="1">
                  <a:blip r:embed="rId3"/>
                  <a:stretch>
                    <a:fillRect l="-3101" t="-7407" r="-3488" b="-10185"/>
                  </a:stretch>
                </a:blipFill>
              </p:spPr>
              <p:txBody>
                <a:bodyPr/>
                <a:lstStyle/>
                <a:p>
                  <a:r>
                    <a:rPr lang="ja-JP" altLang="en-US">
                      <a:noFill/>
                    </a:rPr>
                    <a:t> </a:t>
                  </a:r>
                </a:p>
              </p:txBody>
            </p:sp>
          </mc:Fallback>
        </mc:AlternateContent>
        <p:sp>
          <p:nvSpPr>
            <p:cNvPr id="136" name="テキスト ボックス 135"/>
            <p:cNvSpPr txBox="1"/>
            <p:nvPr/>
          </p:nvSpPr>
          <p:spPr>
            <a:xfrm>
              <a:off x="8611556" y="3239670"/>
              <a:ext cx="415498" cy="646331"/>
            </a:xfrm>
            <a:prstGeom prst="rect">
              <a:avLst/>
            </a:prstGeom>
            <a:noFill/>
          </p:spPr>
          <p:txBody>
            <a:bodyPr wrap="none" rtlCol="0">
              <a:spAutoFit/>
            </a:bodyPr>
            <a:lstStyle/>
            <a:p>
              <a:r>
                <a:rPr kumimoji="1" lang="ja-JP" altLang="en-US" dirty="0" smtClean="0"/>
                <a:t>行</a:t>
              </a:r>
              <a:endParaRPr kumimoji="1" lang="en-US" altLang="ja-JP" dirty="0" smtClean="0"/>
            </a:p>
            <a:p>
              <a:r>
                <a:rPr kumimoji="1" lang="ja-JP" altLang="en-US" dirty="0" smtClean="0"/>
                <a:t>動</a:t>
              </a:r>
              <a:endParaRPr kumimoji="1" lang="ja-JP" altLang="en-US" dirty="0"/>
            </a:p>
          </p:txBody>
        </p:sp>
        <p:sp>
          <p:nvSpPr>
            <p:cNvPr id="142" name="テキスト ボックス 141"/>
            <p:cNvSpPr txBox="1"/>
            <p:nvPr/>
          </p:nvSpPr>
          <p:spPr>
            <a:xfrm>
              <a:off x="122898" y="1863510"/>
              <a:ext cx="461665" cy="3554819"/>
            </a:xfrm>
            <a:prstGeom prst="rect">
              <a:avLst/>
            </a:prstGeom>
            <a:noFill/>
          </p:spPr>
          <p:txBody>
            <a:bodyPr vert="eaVert" wrap="none" rtlCol="0">
              <a:spAutoFit/>
            </a:bodyPr>
            <a:lstStyle/>
            <a:p>
              <a:r>
                <a:rPr kumimoji="1" lang="ja-JP" altLang="en-US" dirty="0" smtClean="0"/>
                <a:t>報酬・状態（各センサの出力値）</a:t>
              </a:r>
              <a:endParaRPr kumimoji="1" lang="ja-JP" altLang="en-US" dirty="0"/>
            </a:p>
          </p:txBody>
        </p:sp>
        <p:sp>
          <p:nvSpPr>
            <p:cNvPr id="21" name="正方形/長方形 20"/>
            <p:cNvSpPr/>
            <p:nvPr/>
          </p:nvSpPr>
          <p:spPr>
            <a:xfrm>
              <a:off x="2468599" y="1991754"/>
              <a:ext cx="4176464" cy="553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強化学習部</a:t>
              </a:r>
              <a:endParaRPr kumimoji="1" lang="ja-JP" altLang="en-US" sz="2000" dirty="0">
                <a:solidFill>
                  <a:schemeClr val="tx1"/>
                </a:solidFill>
              </a:endParaRPr>
            </a:p>
          </p:txBody>
        </p:sp>
        <p:sp>
          <p:nvSpPr>
            <p:cNvPr id="65" name="正方形/長方形 64"/>
            <p:cNvSpPr/>
            <p:nvPr/>
          </p:nvSpPr>
          <p:spPr>
            <a:xfrm>
              <a:off x="4712942" y="2692770"/>
              <a:ext cx="1338828" cy="369332"/>
            </a:xfrm>
            <a:prstGeom prst="rect">
              <a:avLst/>
            </a:prstGeom>
          </p:spPr>
          <p:txBody>
            <a:bodyPr wrap="none">
              <a:spAutoFit/>
            </a:bodyPr>
            <a:lstStyle/>
            <a:p>
              <a:r>
                <a:rPr lang="ja-JP" altLang="en-US" dirty="0" smtClean="0"/>
                <a:t>行動価値Ｑ</a:t>
              </a:r>
              <a:endParaRPr lang="ja-JP" altLang="en-US" dirty="0"/>
            </a:p>
          </p:txBody>
        </p:sp>
      </p:grpSp>
      <p:sp>
        <p:nvSpPr>
          <p:cNvPr id="6" name="テキスト ボックス 5"/>
          <p:cNvSpPr txBox="1"/>
          <p:nvPr/>
        </p:nvSpPr>
        <p:spPr>
          <a:xfrm>
            <a:off x="694482" y="5373216"/>
            <a:ext cx="8225329" cy="1200329"/>
          </a:xfrm>
          <a:prstGeom prst="rect">
            <a:avLst/>
          </a:prstGeom>
          <a:noFill/>
        </p:spPr>
        <p:txBody>
          <a:bodyPr wrap="none" rtlCol="0">
            <a:spAutoFit/>
          </a:bodyPr>
          <a:lstStyle/>
          <a:p>
            <a:pPr marL="342900" indent="-342900">
              <a:buClr>
                <a:schemeClr val="accent5"/>
              </a:buClr>
              <a:buSzPct val="50000"/>
              <a:buFont typeface="Wingdings" pitchFamily="2" charset="2"/>
              <a:buChar char="u"/>
            </a:pPr>
            <a:r>
              <a:rPr kumimoji="1" lang="ja-JP" altLang="en-US" sz="2400" dirty="0" smtClean="0"/>
              <a:t>重要度算出部：各センサの重要度を算出する</a:t>
            </a:r>
            <a:endParaRPr kumimoji="1" lang="en-US" altLang="ja-JP" sz="2400" dirty="0" smtClean="0"/>
          </a:p>
          <a:p>
            <a:pPr marL="342900" indent="-342900">
              <a:buClr>
                <a:schemeClr val="accent5"/>
              </a:buClr>
              <a:buSzPct val="50000"/>
              <a:buFont typeface="Wingdings" pitchFamily="2" charset="2"/>
              <a:buChar char="u"/>
            </a:pPr>
            <a:r>
              <a:rPr lang="ja-JP" altLang="en-US" sz="2400" dirty="0">
                <a:solidFill>
                  <a:schemeClr val="accent2"/>
                </a:solidFill>
              </a:rPr>
              <a:t>重要度利用部：各センサの重要度に応じて状態を統合し</a:t>
            </a:r>
            <a:endParaRPr lang="en-US" altLang="ja-JP" sz="2400" dirty="0">
              <a:solidFill>
                <a:schemeClr val="accent2"/>
              </a:solidFill>
            </a:endParaRPr>
          </a:p>
          <a:p>
            <a:pPr>
              <a:buClr>
                <a:schemeClr val="accent5"/>
              </a:buClr>
              <a:buSzPct val="50000"/>
            </a:pPr>
            <a:r>
              <a:rPr lang="ja-JP" altLang="en-US" sz="2400" dirty="0">
                <a:solidFill>
                  <a:schemeClr val="accent2"/>
                </a:solidFill>
              </a:rPr>
              <a:t>　　　　　　　　状態数を変更する</a:t>
            </a:r>
          </a:p>
        </p:txBody>
      </p:sp>
    </p:spTree>
    <p:extLst>
      <p:ext uri="{BB962C8B-B14F-4D97-AF65-F5344CB8AC3E}">
        <p14:creationId xmlns:p14="http://schemas.microsoft.com/office/powerpoint/2010/main" val="2894862729"/>
      </p:ext>
    </p:extLst>
  </p:cSld>
  <p:clrMapOvr>
    <a:masterClrMapping/>
  </p:clrMapOvr>
  <mc:AlternateContent xmlns:mc="http://schemas.openxmlformats.org/markup-compatibility/2006" xmlns:p14="http://schemas.microsoft.com/office/powerpoint/2010/main">
    <mc:Choice Requires="p14">
      <p:transition spd="slow" p14:dur="2000" advTm="6955"/>
    </mc:Choice>
    <mc:Fallback xmlns="">
      <p:transition spd="slow" advTm="6955"/>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重要度利用部</a:t>
            </a:r>
            <a:r>
              <a:rPr lang="en-US" altLang="ja-JP" dirty="0" smtClean="0"/>
              <a:t>:</a:t>
            </a:r>
            <a:r>
              <a:rPr lang="ja-JP" altLang="en-US" dirty="0" smtClean="0"/>
              <a:t>手順</a:t>
            </a:r>
            <a:r>
              <a:rPr lang="en-US" altLang="ja-JP" dirty="0" smtClean="0"/>
              <a:t>1,2</a:t>
            </a:r>
            <a:endParaRPr kumimoji="1" lang="ja-JP" altLang="en-US" dirty="0"/>
          </a:p>
        </p:txBody>
      </p:sp>
      <mc:AlternateContent xmlns:mc="http://schemas.openxmlformats.org/markup-compatibility/2006" xmlns:a14="http://schemas.microsoft.com/office/drawing/2010/main">
        <mc:Choice Requires="a14">
          <p:sp>
            <p:nvSpPr>
              <p:cNvPr id="4" name="正方形/長方形 3"/>
              <p:cNvSpPr/>
              <p:nvPr/>
            </p:nvSpPr>
            <p:spPr>
              <a:xfrm>
                <a:off x="107504" y="1556792"/>
                <a:ext cx="9296580" cy="830997"/>
              </a:xfrm>
              <a:prstGeom prst="rect">
                <a:avLst/>
              </a:prstGeom>
            </p:spPr>
            <p:txBody>
              <a:bodyPr wrap="square">
                <a:spAutoFit/>
              </a:bodyPr>
              <a:lstStyle/>
              <a:p>
                <a:pPr>
                  <a:buClr>
                    <a:schemeClr val="accent5"/>
                  </a:buClr>
                  <a:buSzPct val="50000"/>
                </a:pPr>
                <a:r>
                  <a:rPr lang="ja-JP" altLang="en-US" sz="2400" dirty="0" smtClean="0"/>
                  <a:t>１</a:t>
                </a:r>
                <a:r>
                  <a:rPr lang="en-US" altLang="ja-JP" sz="2400" dirty="0"/>
                  <a:t>.</a:t>
                </a:r>
                <a:r>
                  <a:rPr lang="ja-JP" altLang="en-US" sz="2400" dirty="0"/>
                  <a:t>入力と</a:t>
                </a:r>
                <a:r>
                  <a:rPr lang="ja-JP" altLang="en-US" sz="2400" dirty="0" smtClean="0"/>
                  <a:t>して各状態の行動</a:t>
                </a:r>
                <a:r>
                  <a:rPr lang="ja-JP" altLang="en-US" sz="2400" dirty="0"/>
                  <a:t>価値Ｑと各センサの</a:t>
                </a:r>
                <a:r>
                  <a:rPr lang="ja-JP" altLang="en-US" sz="2400" dirty="0" smtClean="0"/>
                  <a:t>重要度を受け取る</a:t>
                </a:r>
                <a:endParaRPr lang="en-US" altLang="ja-JP" sz="2400" dirty="0" smtClean="0"/>
              </a:p>
              <a:p>
                <a:pPr>
                  <a:buClr>
                    <a:schemeClr val="accent5"/>
                  </a:buClr>
                  <a:buSzPct val="50000"/>
                </a:pPr>
                <a:r>
                  <a:rPr lang="ja-JP" altLang="en-US" sz="2400" dirty="0" smtClean="0">
                    <a:solidFill>
                      <a:schemeClr val="tx1"/>
                    </a:solidFill>
                  </a:rPr>
                  <a:t>２</a:t>
                </a:r>
                <a:r>
                  <a:rPr lang="en-US" altLang="ja-JP" sz="2400" dirty="0" smtClean="0">
                    <a:solidFill>
                      <a:schemeClr val="tx1"/>
                    </a:solidFill>
                  </a:rPr>
                  <a:t>.</a:t>
                </a:r>
                <a:r>
                  <a:rPr lang="ja-JP" altLang="en-US" sz="2400" dirty="0" smtClean="0">
                    <a:solidFill>
                      <a:schemeClr val="tx1"/>
                    </a:solidFill>
                  </a:rPr>
                  <a:t>各センサの状態数</a:t>
                </a:r>
                <a14:m>
                  <m:oMath xmlns:m="http://schemas.openxmlformats.org/officeDocument/2006/math">
                    <m:sSub>
                      <m:sSubPr>
                        <m:ctrlPr>
                          <a:rPr lang="en-US" altLang="ja-JP" sz="2400" i="1" smtClean="0">
                            <a:solidFill>
                              <a:schemeClr val="tx1"/>
                            </a:solidFill>
                            <a:latin typeface="Cambria Math"/>
                          </a:rPr>
                        </m:ctrlPr>
                      </m:sSubPr>
                      <m:e>
                        <m:r>
                          <a:rPr lang="en-US" altLang="ja-JP" sz="2400" i="1">
                            <a:solidFill>
                              <a:schemeClr val="tx1"/>
                            </a:solidFill>
                            <a:latin typeface="Cambria Math"/>
                          </a:rPr>
                          <m:t>𝑣</m:t>
                        </m:r>
                      </m:e>
                      <m:sub>
                        <m:r>
                          <a:rPr lang="en-US" altLang="ja-JP" sz="2400" i="1">
                            <a:solidFill>
                              <a:schemeClr val="tx1"/>
                            </a:solidFill>
                            <a:latin typeface="Cambria Math"/>
                          </a:rPr>
                          <m:t>𝑖</m:t>
                        </m:r>
                      </m:sub>
                    </m:sSub>
                  </m:oMath>
                </a14:m>
                <a:r>
                  <a:rPr lang="ja-JP" altLang="en-US" sz="2400" dirty="0" smtClean="0">
                    <a:solidFill>
                      <a:schemeClr val="tx1"/>
                    </a:solidFill>
                  </a:rPr>
                  <a:t>を各センサの重要度</a:t>
                </a:r>
                <a14:m>
                  <m:oMath xmlns:m="http://schemas.openxmlformats.org/officeDocument/2006/math">
                    <m:sSub>
                      <m:sSubPr>
                        <m:ctrlPr>
                          <a:rPr lang="en-US" altLang="ja-JP" sz="2400" i="1" smtClean="0">
                            <a:solidFill>
                              <a:schemeClr val="tx1"/>
                            </a:solidFill>
                            <a:latin typeface="Cambria Math"/>
                            <a:ea typeface="Cambria Math"/>
                          </a:rPr>
                        </m:ctrlPr>
                      </m:sSubPr>
                      <m:e>
                        <m:r>
                          <a:rPr lang="en-US" altLang="ja-JP" sz="2400" i="1">
                            <a:solidFill>
                              <a:schemeClr val="tx1"/>
                            </a:solidFill>
                            <a:latin typeface="Cambria Math"/>
                            <a:ea typeface="Cambria Math"/>
                          </a:rPr>
                          <m:t>𝑎</m:t>
                        </m:r>
                      </m:e>
                      <m:sub>
                        <m:r>
                          <a:rPr lang="en-US" altLang="ja-JP" sz="2400" b="0" i="1" smtClean="0">
                            <a:solidFill>
                              <a:schemeClr val="tx1"/>
                            </a:solidFill>
                            <a:latin typeface="Cambria Math"/>
                            <a:ea typeface="Cambria Math"/>
                          </a:rPr>
                          <m:t>𝑖</m:t>
                        </m:r>
                      </m:sub>
                    </m:sSub>
                  </m:oMath>
                </a14:m>
                <a:r>
                  <a:rPr lang="ja-JP" altLang="en-US" sz="2400" dirty="0" smtClean="0">
                    <a:solidFill>
                      <a:schemeClr val="tx1"/>
                    </a:solidFill>
                  </a:rPr>
                  <a:t>に応じて決定する</a:t>
                </a:r>
                <a:endParaRPr lang="en-US" altLang="ja-JP" sz="2400" dirty="0">
                  <a:solidFill>
                    <a:schemeClr val="tx1"/>
                  </a:solidFill>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107504" y="1556792"/>
                <a:ext cx="9296580" cy="830997"/>
              </a:xfrm>
              <a:prstGeom prst="rect">
                <a:avLst/>
              </a:prstGeom>
              <a:blipFill rotWithShape="1">
                <a:blip r:embed="rId2"/>
                <a:stretch>
                  <a:fillRect l="-1049" t="-8759" b="-16058"/>
                </a:stretch>
              </a:blipFill>
            </p:spPr>
            <p:txBody>
              <a:bodyPr/>
              <a:lstStyle/>
              <a:p>
                <a:r>
                  <a:rPr lang="ja-JP" altLang="en-US">
                    <a:noFill/>
                  </a:rPr>
                  <a:t> </a:t>
                </a:r>
              </a:p>
            </p:txBody>
          </p:sp>
        </mc:Fallback>
      </mc:AlternateContent>
      <p:grpSp>
        <p:nvGrpSpPr>
          <p:cNvPr id="6" name="グループ化 5"/>
          <p:cNvGrpSpPr/>
          <p:nvPr/>
        </p:nvGrpSpPr>
        <p:grpSpPr>
          <a:xfrm>
            <a:off x="2151300" y="2383754"/>
            <a:ext cx="4314058" cy="2305480"/>
            <a:chOff x="2339752" y="3989455"/>
            <a:chExt cx="4314058" cy="2305480"/>
          </a:xfrm>
        </p:grpSpPr>
        <p:grpSp>
          <p:nvGrpSpPr>
            <p:cNvPr id="7" name="グループ化 6"/>
            <p:cNvGrpSpPr/>
            <p:nvPr/>
          </p:nvGrpSpPr>
          <p:grpSpPr>
            <a:xfrm>
              <a:off x="2339752" y="3989455"/>
              <a:ext cx="4314058" cy="2305480"/>
              <a:chOff x="323097" y="4089314"/>
              <a:chExt cx="4314058" cy="2305480"/>
            </a:xfrm>
          </p:grpSpPr>
          <p:grpSp>
            <p:nvGrpSpPr>
              <p:cNvPr id="9" name="グループ化 8"/>
              <p:cNvGrpSpPr/>
              <p:nvPr/>
            </p:nvGrpSpPr>
            <p:grpSpPr>
              <a:xfrm>
                <a:off x="1520469" y="4651145"/>
                <a:ext cx="2025800" cy="1154119"/>
                <a:chOff x="1475656" y="4651145"/>
                <a:chExt cx="2025800" cy="1154119"/>
              </a:xfrm>
            </p:grpSpPr>
            <p:cxnSp>
              <p:nvCxnSpPr>
                <p:cNvPr id="29" name="直線コネクタ 28"/>
                <p:cNvCxnSpPr/>
                <p:nvPr/>
              </p:nvCxnSpPr>
              <p:spPr>
                <a:xfrm>
                  <a:off x="1475656" y="5805264"/>
                  <a:ext cx="38723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069408" y="4651145"/>
                  <a:ext cx="43204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a:off x="1862891" y="4651145"/>
                  <a:ext cx="1224135" cy="1154119"/>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0" name="グループ化 9"/>
              <p:cNvGrpSpPr/>
              <p:nvPr/>
            </p:nvGrpSpPr>
            <p:grpSpPr>
              <a:xfrm>
                <a:off x="323097" y="4089314"/>
                <a:ext cx="4314058" cy="2305480"/>
                <a:chOff x="323097" y="4089314"/>
                <a:chExt cx="4314058" cy="2305480"/>
              </a:xfrm>
            </p:grpSpPr>
            <p:grpSp>
              <p:nvGrpSpPr>
                <p:cNvPr id="12" name="グループ化 11"/>
                <p:cNvGrpSpPr/>
                <p:nvPr/>
              </p:nvGrpSpPr>
              <p:grpSpPr>
                <a:xfrm>
                  <a:off x="323097" y="4089314"/>
                  <a:ext cx="4314058" cy="2305480"/>
                  <a:chOff x="323097" y="4089314"/>
                  <a:chExt cx="4314058" cy="2305480"/>
                </a:xfrm>
              </p:grpSpPr>
              <p:grpSp>
                <p:nvGrpSpPr>
                  <p:cNvPr id="15" name="グループ化 14"/>
                  <p:cNvGrpSpPr/>
                  <p:nvPr/>
                </p:nvGrpSpPr>
                <p:grpSpPr>
                  <a:xfrm>
                    <a:off x="1403648" y="4273980"/>
                    <a:ext cx="2232248" cy="1804979"/>
                    <a:chOff x="1403648" y="4273980"/>
                    <a:chExt cx="2232248" cy="1804979"/>
                  </a:xfrm>
                </p:grpSpPr>
                <p:grpSp>
                  <p:nvGrpSpPr>
                    <p:cNvPr id="22" name="グループ化 21"/>
                    <p:cNvGrpSpPr/>
                    <p:nvPr/>
                  </p:nvGrpSpPr>
                  <p:grpSpPr>
                    <a:xfrm>
                      <a:off x="1475656" y="4273980"/>
                      <a:ext cx="2160240" cy="1728192"/>
                      <a:chOff x="4139952" y="4221088"/>
                      <a:chExt cx="2160240" cy="1728192"/>
                    </a:xfrm>
                  </p:grpSpPr>
                  <p:cxnSp>
                    <p:nvCxnSpPr>
                      <p:cNvPr id="27" name="直線矢印コネクタ 26"/>
                      <p:cNvCxnSpPr/>
                      <p:nvPr/>
                    </p:nvCxnSpPr>
                    <p:spPr>
                      <a:xfrm flipV="1">
                        <a:off x="4139952" y="4221088"/>
                        <a:ext cx="0" cy="17281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4139952" y="5949280"/>
                        <a:ext cx="21602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3" name="直線コネクタ 22"/>
                    <p:cNvCxnSpPr/>
                    <p:nvPr/>
                  </p:nvCxnSpPr>
                  <p:spPr>
                    <a:xfrm>
                      <a:off x="1403648" y="4651145"/>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1403648" y="5805264"/>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907704" y="5925385"/>
                      <a:ext cx="0" cy="153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3131840" y="5925385"/>
                      <a:ext cx="0" cy="153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6" name="正方形/長方形 15"/>
                      <p:cNvSpPr/>
                      <p:nvPr/>
                    </p:nvSpPr>
                    <p:spPr>
                      <a:xfrm>
                        <a:off x="528602" y="4461830"/>
                        <a:ext cx="869084" cy="3786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i="1">
                                      <a:latin typeface="Cambria Math"/>
                                    </a:rPr>
                                    <m:t>𝑣</m:t>
                                  </m:r>
                                </m:e>
                                <m:sub>
                                  <m:r>
                                    <a:rPr lang="en-US" altLang="ja-JP" b="0" i="1" smtClean="0">
                                      <a:latin typeface="Cambria Math"/>
                                    </a:rPr>
                                    <m:t>𝑖</m:t>
                                  </m:r>
                                  <m:r>
                                    <a:rPr lang="en-US" altLang="ja-JP" i="1">
                                      <a:latin typeface="Cambria Math"/>
                                    </a:rPr>
                                    <m:t>_</m:t>
                                  </m:r>
                                  <m:r>
                                    <a:rPr lang="en-US" altLang="ja-JP" i="1">
                                      <a:latin typeface="Cambria Math"/>
                                    </a:rPr>
                                    <m:t>𝑚𝑎𝑥</m:t>
                                  </m:r>
                                </m:sub>
                              </m:sSub>
                            </m:oMath>
                          </m:oMathPara>
                        </a14:m>
                        <a:endParaRPr lang="ja-JP" altLang="en-US" dirty="0"/>
                      </a:p>
                    </p:txBody>
                  </p:sp>
                </mc:Choice>
                <mc:Fallback xmlns="">
                  <p:sp>
                    <p:nvSpPr>
                      <p:cNvPr id="16" name="正方形/長方形 15"/>
                      <p:cNvSpPr>
                        <a:spLocks noRot="1" noChangeAspect="1" noMove="1" noResize="1" noEditPoints="1" noAdjustHandles="1" noChangeArrowheads="1" noChangeShapeType="1" noTextEdit="1"/>
                      </p:cNvSpPr>
                      <p:nvPr/>
                    </p:nvSpPr>
                    <p:spPr>
                      <a:xfrm>
                        <a:off x="528602" y="4461830"/>
                        <a:ext cx="869084" cy="378630"/>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p:cNvSpPr/>
                      <p:nvPr/>
                    </p:nvSpPr>
                    <p:spPr>
                      <a:xfrm>
                        <a:off x="555789" y="5546755"/>
                        <a:ext cx="830612" cy="3786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i="1">
                                      <a:latin typeface="Cambria Math"/>
                                    </a:rPr>
                                    <m:t>𝑣</m:t>
                                  </m:r>
                                </m:e>
                                <m:sub>
                                  <m:r>
                                    <a:rPr lang="en-US" altLang="ja-JP" b="0" i="1" smtClean="0">
                                      <a:latin typeface="Cambria Math"/>
                                    </a:rPr>
                                    <m:t>𝑖</m:t>
                                  </m:r>
                                  <m:r>
                                    <a:rPr lang="en-US" altLang="ja-JP" i="1">
                                      <a:latin typeface="Cambria Math"/>
                                    </a:rPr>
                                    <m:t>_</m:t>
                                  </m:r>
                                  <m:r>
                                    <a:rPr lang="en-US" altLang="ja-JP" i="1">
                                      <a:latin typeface="Cambria Math"/>
                                    </a:rPr>
                                    <m:t>𝑚𝑖𝑛</m:t>
                                  </m:r>
                                </m:sub>
                              </m:sSub>
                            </m:oMath>
                          </m:oMathPara>
                        </a14:m>
                        <a:endParaRPr lang="ja-JP" altLang="en-US"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555789" y="5546755"/>
                        <a:ext cx="830612" cy="378630"/>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p:cNvSpPr/>
                      <p:nvPr/>
                    </p:nvSpPr>
                    <p:spPr>
                      <a:xfrm>
                        <a:off x="1671221" y="6000712"/>
                        <a:ext cx="5631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rPr>
                                  </m:ctrlPr>
                                </m:sSubPr>
                                <m:e>
                                  <m:r>
                                    <a:rPr lang="en-US" altLang="ja-JP" i="1">
                                      <a:latin typeface="Cambria Math"/>
                                    </a:rPr>
                                    <m:t>𝑚</m:t>
                                  </m:r>
                                </m:e>
                                <m:sub>
                                  <m:r>
                                    <a:rPr lang="ja-JP" altLang="en-US" i="1" smtClean="0">
                                      <a:latin typeface="Cambria Math"/>
                                    </a:rPr>
                                    <m:t>𝛼</m:t>
                                  </m:r>
                                </m:sub>
                              </m:sSub>
                            </m:oMath>
                          </m:oMathPara>
                        </a14:m>
                        <a:endParaRPr lang="ja-JP" altLang="en-US"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1671221" y="6000712"/>
                        <a:ext cx="563167" cy="369332"/>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p:cNvSpPr/>
                      <p:nvPr/>
                    </p:nvSpPr>
                    <p:spPr>
                      <a:xfrm>
                        <a:off x="2927856" y="6000712"/>
                        <a:ext cx="554895" cy="394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rPr>
                                  </m:ctrlPr>
                                </m:sSubPr>
                                <m:e>
                                  <m:r>
                                    <a:rPr lang="en-US" altLang="ja-JP" i="1">
                                      <a:latin typeface="Cambria Math"/>
                                    </a:rPr>
                                    <m:t>𝑚</m:t>
                                  </m:r>
                                </m:e>
                                <m:sub>
                                  <m:r>
                                    <a:rPr lang="ja-JP" altLang="en-US" i="1" smtClean="0">
                                      <a:latin typeface="Cambria Math"/>
                                    </a:rPr>
                                    <m:t>𝛽</m:t>
                                  </m:r>
                                </m:sub>
                              </m:sSub>
                            </m:oMath>
                          </m:oMathPara>
                        </a14:m>
                        <a:endParaRPr lang="ja-JP" altLang="en-US" dirty="0"/>
                      </a:p>
                    </p:txBody>
                  </p:sp>
                </mc:Choice>
                <mc:Fallback xmlns="">
                  <p:sp>
                    <p:nvSpPr>
                      <p:cNvPr id="19" name="正方形/長方形 18"/>
                      <p:cNvSpPr>
                        <a:spLocks noRot="1" noChangeAspect="1" noMove="1" noResize="1" noEditPoints="1" noAdjustHandles="1" noChangeArrowheads="1" noChangeShapeType="1" noTextEdit="1"/>
                      </p:cNvSpPr>
                      <p:nvPr/>
                    </p:nvSpPr>
                    <p:spPr>
                      <a:xfrm>
                        <a:off x="2927856" y="6000712"/>
                        <a:ext cx="554895" cy="394082"/>
                      </a:xfrm>
                      <a:prstGeom prst="rect">
                        <a:avLst/>
                      </a:prstGeom>
                      <a:blipFill rotWithShape="1">
                        <a:blip r:embed="rId6"/>
                        <a:stretch>
                          <a:fillRect b="-109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19"/>
                      <p:cNvSpPr/>
                      <p:nvPr/>
                    </p:nvSpPr>
                    <p:spPr>
                      <a:xfrm>
                        <a:off x="3411050" y="6005140"/>
                        <a:ext cx="1226105" cy="369332"/>
                      </a:xfrm>
                      <a:prstGeom prst="rect">
                        <a:avLst/>
                      </a:prstGeom>
                    </p:spPr>
                    <p:txBody>
                      <a:bodyPr wrap="none">
                        <a:spAutoFit/>
                      </a:bodyPr>
                      <a:lstStyle/>
                      <a:p>
                        <a:r>
                          <a:rPr lang="ja-JP" altLang="en-US" dirty="0" smtClean="0">
                            <a:latin typeface="+mn-ea"/>
                          </a:rPr>
                          <a:t>重要度</a:t>
                        </a:r>
                        <a14:m>
                          <m:oMath xmlns:m="http://schemas.openxmlformats.org/officeDocument/2006/math">
                            <m:d>
                              <m:dPr>
                                <m:begChr m:val="|"/>
                                <m:endChr m:val="|"/>
                                <m:ctrlPr>
                                  <a:rPr lang="en-US" altLang="ja-JP" i="1">
                                    <a:latin typeface="Cambria Math"/>
                                    <a:ea typeface="Cambria Math"/>
                                  </a:rPr>
                                </m:ctrlPr>
                              </m:dPr>
                              <m:e>
                                <m:sSub>
                                  <m:sSubPr>
                                    <m:ctrlPr>
                                      <a:rPr lang="en-US" altLang="ja-JP" i="1">
                                        <a:latin typeface="Cambria Math"/>
                                        <a:ea typeface="Cambria Math"/>
                                      </a:rPr>
                                    </m:ctrlPr>
                                  </m:sSubPr>
                                  <m:e>
                                    <m:r>
                                      <a:rPr lang="en-US" altLang="ja-JP" b="0" i="1" smtClean="0">
                                        <a:latin typeface="Cambria Math"/>
                                        <a:ea typeface="Cambria Math"/>
                                      </a:rPr>
                                      <m:t>𝑎</m:t>
                                    </m:r>
                                  </m:e>
                                  <m:sub>
                                    <m:r>
                                      <a:rPr lang="en-US" altLang="ja-JP" b="0" i="1" smtClean="0">
                                        <a:latin typeface="Cambria Math"/>
                                        <a:ea typeface="Cambria Math"/>
                                      </a:rPr>
                                      <m:t>𝑖</m:t>
                                    </m:r>
                                  </m:sub>
                                </m:sSub>
                              </m:e>
                            </m:d>
                          </m:oMath>
                        </a14:m>
                        <a:endParaRPr lang="ja-JP" altLang="en-US" dirty="0"/>
                      </a:p>
                    </p:txBody>
                  </p:sp>
                </mc:Choice>
                <mc:Fallback xmlns="">
                  <p:sp>
                    <p:nvSpPr>
                      <p:cNvPr id="20" name="正方形/長方形 19"/>
                      <p:cNvSpPr>
                        <a:spLocks noRot="1" noChangeAspect="1" noMove="1" noResize="1" noEditPoints="1" noAdjustHandles="1" noChangeArrowheads="1" noChangeShapeType="1" noTextEdit="1"/>
                      </p:cNvSpPr>
                      <p:nvPr/>
                    </p:nvSpPr>
                    <p:spPr>
                      <a:xfrm>
                        <a:off x="3411050" y="6005140"/>
                        <a:ext cx="1226105" cy="369332"/>
                      </a:xfrm>
                      <a:prstGeom prst="rect">
                        <a:avLst/>
                      </a:prstGeom>
                      <a:blipFill rotWithShape="1">
                        <a:blip r:embed="rId7"/>
                        <a:stretch>
                          <a:fillRect l="-3960" t="-13115" b="-1967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p:cNvSpPr/>
                      <p:nvPr/>
                    </p:nvSpPr>
                    <p:spPr>
                      <a:xfrm>
                        <a:off x="323097" y="4089314"/>
                        <a:ext cx="1074590" cy="369332"/>
                      </a:xfrm>
                      <a:prstGeom prst="rect">
                        <a:avLst/>
                      </a:prstGeom>
                    </p:spPr>
                    <p:txBody>
                      <a:bodyPr wrap="none">
                        <a:spAutoFit/>
                      </a:bodyPr>
                      <a:lstStyle/>
                      <a:p>
                        <a:r>
                          <a:rPr lang="ja-JP" altLang="en-US" dirty="0" smtClean="0"/>
                          <a:t>状態数</a:t>
                        </a:r>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b="0" i="1" smtClean="0">
                                    <a:latin typeface="Cambria Math"/>
                                  </a:rPr>
                                  <m:t>𝑖</m:t>
                                </m:r>
                              </m:sub>
                            </m:sSub>
                          </m:oMath>
                        </a14:m>
                        <a:endParaRPr lang="ja-JP" altLang="en-US" dirty="0"/>
                      </a:p>
                    </p:txBody>
                  </p:sp>
                </mc:Choice>
                <mc:Fallback xmlns="">
                  <p:sp>
                    <p:nvSpPr>
                      <p:cNvPr id="21" name="正方形/長方形 20"/>
                      <p:cNvSpPr>
                        <a:spLocks noRot="1" noChangeAspect="1" noMove="1" noResize="1" noEditPoints="1" noAdjustHandles="1" noChangeArrowheads="1" noChangeShapeType="1" noTextEdit="1"/>
                      </p:cNvSpPr>
                      <p:nvPr/>
                    </p:nvSpPr>
                    <p:spPr>
                      <a:xfrm>
                        <a:off x="323097" y="4089314"/>
                        <a:ext cx="1074590" cy="369332"/>
                      </a:xfrm>
                      <a:prstGeom prst="rect">
                        <a:avLst/>
                      </a:prstGeom>
                      <a:blipFill rotWithShape="1">
                        <a:blip r:embed="rId8"/>
                        <a:stretch>
                          <a:fillRect l="-5114" t="-13115" b="-19672"/>
                        </a:stretch>
                      </a:blipFill>
                    </p:spPr>
                    <p:txBody>
                      <a:bodyPr/>
                      <a:lstStyle/>
                      <a:p>
                        <a:r>
                          <a:rPr lang="ja-JP" altLang="en-US">
                            <a:noFill/>
                          </a:rPr>
                          <a:t> </a:t>
                        </a:r>
                      </a:p>
                    </p:txBody>
                  </p:sp>
                </mc:Fallback>
              </mc:AlternateContent>
            </p:grpSp>
            <p:cxnSp>
              <p:nvCxnSpPr>
                <p:cNvPr id="13" name="直線コネクタ 12"/>
                <p:cNvCxnSpPr/>
                <p:nvPr/>
              </p:nvCxnSpPr>
              <p:spPr>
                <a:xfrm>
                  <a:off x="1547664" y="4651145"/>
                  <a:ext cx="158417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3131839" y="4651145"/>
                  <a:ext cx="0" cy="12742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11" name="直線コネクタ 10"/>
              <p:cNvCxnSpPr/>
              <p:nvPr/>
            </p:nvCxnSpPr>
            <p:spPr>
              <a:xfrm>
                <a:off x="1907704" y="5865324"/>
                <a:ext cx="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8" name="直線コネクタ 7"/>
            <p:cNvCxnSpPr/>
            <p:nvPr/>
          </p:nvCxnSpPr>
          <p:spPr>
            <a:xfrm flipV="1">
              <a:off x="3924358" y="5719295"/>
              <a:ext cx="0" cy="2124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4" name="テキスト ボックス 33"/>
              <p:cNvSpPr txBox="1"/>
              <p:nvPr/>
            </p:nvSpPr>
            <p:spPr>
              <a:xfrm>
                <a:off x="974017" y="4689234"/>
                <a:ext cx="9756576" cy="192527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i="1">
                              <a:latin typeface="Cambria Math"/>
                            </a:rPr>
                            <m:t>𝑖</m:t>
                          </m:r>
                        </m:sub>
                      </m:sSub>
                      <m:r>
                        <a:rPr lang="en-US" altLang="ja-JP" i="1">
                          <a:latin typeface="Cambria Math"/>
                        </a:rPr>
                        <m:t>= </m:t>
                      </m:r>
                      <m:d>
                        <m:dPr>
                          <m:begChr m:val="{"/>
                          <m:endChr m:val=""/>
                          <m:ctrlPr>
                            <a:rPr kumimoji="1" lang="en-US" altLang="ja-JP" i="1" smtClean="0">
                              <a:latin typeface="Cambria Math"/>
                            </a:rPr>
                          </m:ctrlPr>
                        </m:dPr>
                        <m:e>
                          <m:eqArr>
                            <m:eqArrPr>
                              <m:ctrlPr>
                                <a:rPr kumimoji="1" lang="en-US" altLang="ja-JP" i="1" smtClean="0">
                                  <a:latin typeface="Cambria Math"/>
                                </a:rPr>
                              </m:ctrlPr>
                            </m:eqArrPr>
                            <m:e>
                              <m:eqArr>
                                <m:eqArrPr>
                                  <m:ctrlPr>
                                    <a:rPr kumimoji="1" lang="en-US" altLang="ja-JP" i="1" smtClean="0">
                                      <a:latin typeface="Cambria Math"/>
                                    </a:rPr>
                                  </m:ctrlPr>
                                </m:eqArrPr>
                                <m:e/>
                                <m:e>
                                  <m:sSub>
                                    <m:sSubPr>
                                      <m:ctrlPr>
                                        <a:rPr kumimoji="1" lang="en-US" altLang="ja-JP" b="0" i="1" smtClean="0">
                                          <a:latin typeface="Cambria Math"/>
                                        </a:rPr>
                                      </m:ctrlPr>
                                    </m:sSubPr>
                                    <m:e>
                                      <m:r>
                                        <a:rPr kumimoji="1" lang="en-US" altLang="ja-JP" b="0" i="1" smtClean="0">
                                          <a:latin typeface="Cambria Math"/>
                                        </a:rPr>
                                        <m:t>𝑣</m:t>
                                      </m:r>
                                    </m:e>
                                    <m:sub>
                                      <m:r>
                                        <a:rPr kumimoji="1" lang="en-US" altLang="ja-JP" b="0" i="1" smtClean="0">
                                          <a:latin typeface="Cambria Math"/>
                                        </a:rPr>
                                        <m:t>𝑖</m:t>
                                      </m:r>
                                      <m:r>
                                        <a:rPr kumimoji="1" lang="en-US" altLang="ja-JP" b="0" i="1" smtClean="0">
                                          <a:latin typeface="Cambria Math"/>
                                        </a:rPr>
                                        <m:t>_</m:t>
                                      </m:r>
                                      <m:r>
                                        <a:rPr kumimoji="1" lang="en-US" altLang="ja-JP" b="0" i="1" smtClean="0">
                                          <a:latin typeface="Cambria Math"/>
                                        </a:rPr>
                                        <m:t>𝑚𝑖𝑛</m:t>
                                      </m:r>
                                    </m:sub>
                                  </m:sSub>
                                  <m:r>
                                    <a:rPr kumimoji="1" lang="en-US" altLang="ja-JP" b="0" i="1" smtClean="0">
                                      <a:latin typeface="Cambria Math"/>
                                    </a:rPr>
                                    <m:t>                                       </m:t>
                                  </m:r>
                                  <m:d>
                                    <m:dPr>
                                      <m:ctrlPr>
                                        <a:rPr kumimoji="1" lang="en-US" altLang="ja-JP" b="0" i="1" smtClean="0">
                                          <a:latin typeface="Cambria Math"/>
                                        </a:rPr>
                                      </m:ctrlPr>
                                    </m:dPr>
                                    <m:e>
                                      <m:d>
                                        <m:dPr>
                                          <m:begChr m:val="|"/>
                                          <m:endChr m:val="|"/>
                                          <m:ctrlPr>
                                            <a:rPr lang="en-US" altLang="ja-JP" i="1">
                                              <a:latin typeface="Cambria Math"/>
                                              <a:ea typeface="Cambria Math"/>
                                            </a:rPr>
                                          </m:ctrlPr>
                                        </m:dPr>
                                        <m:e>
                                          <m:sSub>
                                            <m:sSubPr>
                                              <m:ctrlPr>
                                                <a:rPr lang="en-US" altLang="ja-JP" i="1">
                                                  <a:latin typeface="Cambria Math"/>
                                                  <a:ea typeface="Cambria Math"/>
                                                </a:rPr>
                                              </m:ctrlPr>
                                            </m:sSubPr>
                                            <m:e>
                                              <m:r>
                                                <a:rPr lang="en-US" altLang="ja-JP" b="0" i="1" smtClean="0">
                                                  <a:latin typeface="Cambria Math"/>
                                                  <a:ea typeface="Cambria Math"/>
                                                </a:rPr>
                                                <m:t>𝑎</m:t>
                                              </m:r>
                                            </m:e>
                                            <m:sub>
                                              <m:r>
                                                <a:rPr lang="en-US" altLang="ja-JP" b="0" i="1" smtClean="0">
                                                  <a:latin typeface="Cambria Math"/>
                                                  <a:ea typeface="Cambria Math"/>
                                                </a:rPr>
                                                <m:t>𝑖</m:t>
                                              </m:r>
                                            </m:sub>
                                          </m:sSub>
                                        </m:e>
                                      </m:d>
                                      <m:r>
                                        <a:rPr lang="en-US" altLang="ja-JP" b="0" i="1" smtClean="0">
                                          <a:latin typeface="Cambria Math"/>
                                          <a:ea typeface="Cambria Math"/>
                                        </a:rPr>
                                        <m:t>&lt;</m:t>
                                      </m:r>
                                      <m:sSub>
                                        <m:sSubPr>
                                          <m:ctrlPr>
                                            <a:rPr kumimoji="1" lang="en-US" altLang="ja-JP" b="0" i="1" smtClean="0">
                                              <a:latin typeface="Cambria Math"/>
                                            </a:rPr>
                                          </m:ctrlPr>
                                        </m:sSubPr>
                                        <m:e>
                                          <m:r>
                                            <a:rPr kumimoji="1" lang="en-US" altLang="ja-JP" b="0" i="1" smtClean="0">
                                              <a:latin typeface="Cambria Math"/>
                                            </a:rPr>
                                            <m:t>𝑚</m:t>
                                          </m:r>
                                        </m:e>
                                        <m:sub>
                                          <m:r>
                                            <a:rPr kumimoji="1" lang="ja-JP" altLang="en-US" b="0" i="1" smtClean="0">
                                              <a:latin typeface="Cambria Math"/>
                                            </a:rPr>
                                            <m:t>𝛼</m:t>
                                          </m:r>
                                        </m:sub>
                                      </m:sSub>
                                    </m:e>
                                  </m:d>
                                  <m:r>
                                    <a:rPr kumimoji="1" lang="en-US" altLang="ja-JP" b="0" i="1" smtClean="0">
                                      <a:latin typeface="Cambria Math"/>
                                    </a:rPr>
                                    <m:t> </m:t>
                                  </m:r>
                                </m:e>
                              </m:eqArr>
                            </m:e>
                            <m:e>
                              <m:r>
                                <a:rPr lang="en-US" altLang="ja-JP" b="0" i="1" smtClean="0">
                                  <a:latin typeface="Cambria Math"/>
                                </a:rPr>
                                <m:t> </m:t>
                              </m:r>
                              <m:d>
                                <m:dPr>
                                  <m:begChr m:val="⌈"/>
                                  <m:endChr m:val="⌉"/>
                                  <m:ctrlPr>
                                    <a:rPr lang="en-US" altLang="ja-JP" b="0" i="1" smtClean="0">
                                      <a:latin typeface="Cambria Math"/>
                                    </a:rPr>
                                  </m:ctrlPr>
                                </m:dPr>
                                <m:e>
                                  <m:f>
                                    <m:fPr>
                                      <m:ctrlPr>
                                        <a:rPr lang="en-US" altLang="ja-JP" b="0" i="1" smtClean="0">
                                          <a:latin typeface="Cambria Math"/>
                                        </a:rPr>
                                      </m:ctrlPr>
                                    </m:fPr>
                                    <m:num>
                                      <m:sSub>
                                        <m:sSubPr>
                                          <m:ctrlPr>
                                            <a:rPr lang="en-US" altLang="ja-JP" b="0" i="1" smtClean="0">
                                              <a:latin typeface="Cambria Math"/>
                                            </a:rPr>
                                          </m:ctrlPr>
                                        </m:sSubPr>
                                        <m:e>
                                          <m:r>
                                            <a:rPr lang="en-US" altLang="ja-JP" b="0" i="1" smtClean="0">
                                              <a:latin typeface="Cambria Math"/>
                                            </a:rPr>
                                            <m:t>𝑣</m:t>
                                          </m:r>
                                        </m:e>
                                        <m:sub>
                                          <m:r>
                                            <a:rPr lang="en-US" altLang="ja-JP" b="0" i="1" smtClean="0">
                                              <a:latin typeface="Cambria Math"/>
                                            </a:rPr>
                                            <m:t>𝑖</m:t>
                                          </m:r>
                                          <m:r>
                                            <a:rPr lang="en-US" altLang="ja-JP" b="0" i="1" smtClean="0">
                                              <a:latin typeface="Cambria Math"/>
                                            </a:rPr>
                                            <m:t>_</m:t>
                                          </m:r>
                                          <m:r>
                                            <a:rPr lang="en-US" altLang="ja-JP" b="0" i="1" smtClean="0">
                                              <a:latin typeface="Cambria Math"/>
                                            </a:rPr>
                                            <m:t>𝑚𝑎𝑥</m:t>
                                          </m:r>
                                        </m:sub>
                                      </m:sSub>
                                      <m:r>
                                        <a:rPr lang="en-US" altLang="ja-JP" b="0" i="1" smtClean="0">
                                          <a:latin typeface="Cambria Math"/>
                                        </a:rPr>
                                        <m:t>−</m:t>
                                      </m:r>
                                      <m:sSub>
                                        <m:sSubPr>
                                          <m:ctrlPr>
                                            <a:rPr lang="en-US" altLang="ja-JP" b="0" i="1" smtClean="0">
                                              <a:latin typeface="Cambria Math"/>
                                            </a:rPr>
                                          </m:ctrlPr>
                                        </m:sSubPr>
                                        <m:e>
                                          <m:r>
                                            <a:rPr lang="en-US" altLang="ja-JP" b="0" i="1" smtClean="0">
                                              <a:latin typeface="Cambria Math"/>
                                            </a:rPr>
                                            <m:t>𝑣</m:t>
                                          </m:r>
                                        </m:e>
                                        <m:sub>
                                          <m:r>
                                            <a:rPr lang="en-US" altLang="ja-JP" b="0" i="1" smtClean="0">
                                              <a:latin typeface="Cambria Math"/>
                                            </a:rPr>
                                            <m:t>𝑖</m:t>
                                          </m:r>
                                          <m:r>
                                            <a:rPr lang="en-US" altLang="ja-JP" b="0" i="1" smtClean="0">
                                              <a:latin typeface="Cambria Math"/>
                                            </a:rPr>
                                            <m:t>_</m:t>
                                          </m:r>
                                          <m:r>
                                            <a:rPr lang="en-US" altLang="ja-JP" b="0" i="1" smtClean="0">
                                              <a:latin typeface="Cambria Math"/>
                                            </a:rPr>
                                            <m:t>𝑚𝑖𝑛</m:t>
                                          </m:r>
                                        </m:sub>
                                      </m:sSub>
                                    </m:num>
                                    <m:den>
                                      <m:sSub>
                                        <m:sSubPr>
                                          <m:ctrlPr>
                                            <a:rPr lang="en-US" altLang="ja-JP" b="0" i="1" smtClean="0">
                                              <a:latin typeface="Cambria Math"/>
                                            </a:rPr>
                                          </m:ctrlPr>
                                        </m:sSubPr>
                                        <m:e>
                                          <m:r>
                                            <a:rPr lang="en-US" altLang="ja-JP" b="0" i="1" smtClean="0">
                                              <a:latin typeface="Cambria Math"/>
                                            </a:rPr>
                                            <m:t>𝑚</m:t>
                                          </m:r>
                                        </m:e>
                                        <m:sub>
                                          <m:r>
                                            <a:rPr lang="ja-JP" altLang="en-US" b="0" i="1" smtClean="0">
                                              <a:latin typeface="Cambria Math"/>
                                            </a:rPr>
                                            <m:t>𝛽</m:t>
                                          </m:r>
                                        </m:sub>
                                      </m:sSub>
                                      <m:r>
                                        <a:rPr lang="en-US" altLang="ja-JP" b="0" i="1" smtClean="0">
                                          <a:latin typeface="Cambria Math"/>
                                        </a:rPr>
                                        <m:t>−</m:t>
                                      </m:r>
                                      <m:sSub>
                                        <m:sSubPr>
                                          <m:ctrlPr>
                                            <a:rPr lang="en-US" altLang="ja-JP" b="0" i="1" smtClean="0">
                                              <a:latin typeface="Cambria Math"/>
                                            </a:rPr>
                                          </m:ctrlPr>
                                        </m:sSubPr>
                                        <m:e>
                                          <m:r>
                                            <a:rPr lang="en-US" altLang="ja-JP" b="0" i="1" smtClean="0">
                                              <a:latin typeface="Cambria Math"/>
                                            </a:rPr>
                                            <m:t>𝑚</m:t>
                                          </m:r>
                                        </m:e>
                                        <m:sub>
                                          <m:r>
                                            <a:rPr lang="ja-JP" altLang="en-US" b="0" i="1" smtClean="0">
                                              <a:latin typeface="Cambria Math"/>
                                            </a:rPr>
                                            <m:t>𝛼</m:t>
                                          </m:r>
                                        </m:sub>
                                      </m:sSub>
                                    </m:den>
                                  </m:f>
                                  <m:d>
                                    <m:dPr>
                                      <m:begChr m:val="|"/>
                                      <m:endChr m:val="|"/>
                                      <m:ctrlPr>
                                        <a:rPr lang="en-US" altLang="ja-JP" b="0" i="1" smtClean="0">
                                          <a:latin typeface="Cambria Math"/>
                                        </a:rPr>
                                      </m:ctrlPr>
                                    </m:dPr>
                                    <m:e>
                                      <m:sSub>
                                        <m:sSubPr>
                                          <m:ctrlPr>
                                            <a:rPr lang="en-US" altLang="ja-JP" b="0" i="1" smtClean="0">
                                              <a:latin typeface="Cambria Math"/>
                                            </a:rPr>
                                          </m:ctrlPr>
                                        </m:sSubPr>
                                        <m:e>
                                          <m:r>
                                            <a:rPr lang="en-US" altLang="ja-JP" b="0" i="1" smtClean="0">
                                              <a:latin typeface="Cambria Math"/>
                                            </a:rPr>
                                            <m:t>𝑎</m:t>
                                          </m:r>
                                        </m:e>
                                        <m:sub>
                                          <m:r>
                                            <a:rPr lang="en-US" altLang="ja-JP" b="0" i="1" smtClean="0">
                                              <a:latin typeface="Cambria Math"/>
                                            </a:rPr>
                                            <m:t>𝑖</m:t>
                                          </m:r>
                                        </m:sub>
                                      </m:sSub>
                                    </m:e>
                                  </m:d>
                                  <m:r>
                                    <a:rPr lang="en-US" altLang="ja-JP" b="0" i="1" smtClean="0">
                                      <a:latin typeface="Cambria Math"/>
                                    </a:rPr>
                                    <m:t>+</m:t>
                                  </m:r>
                                  <m:f>
                                    <m:fPr>
                                      <m:ctrlPr>
                                        <a:rPr lang="en-US" altLang="ja-JP" b="0" i="1" smtClean="0">
                                          <a:latin typeface="Cambria Math"/>
                                        </a:rPr>
                                      </m:ctrlPr>
                                    </m:fPr>
                                    <m:num>
                                      <m:sSub>
                                        <m:sSubPr>
                                          <m:ctrlPr>
                                            <a:rPr lang="en-US" altLang="ja-JP" b="0" i="1" smtClean="0">
                                              <a:latin typeface="Cambria Math"/>
                                            </a:rPr>
                                          </m:ctrlPr>
                                        </m:sSubPr>
                                        <m:e>
                                          <m:r>
                                            <a:rPr lang="en-US" altLang="ja-JP" b="0" i="1" smtClean="0">
                                              <a:latin typeface="Cambria Math"/>
                                            </a:rPr>
                                            <m:t>𝑚</m:t>
                                          </m:r>
                                        </m:e>
                                        <m:sub>
                                          <m:r>
                                            <a:rPr lang="ja-JP" altLang="en-US" b="0" i="1" smtClean="0">
                                              <a:latin typeface="Cambria Math"/>
                                            </a:rPr>
                                            <m:t>𝛽</m:t>
                                          </m:r>
                                        </m:sub>
                                      </m:sSub>
                                      <m:sSub>
                                        <m:sSubPr>
                                          <m:ctrlPr>
                                            <a:rPr lang="en-US" altLang="ja-JP" b="0" i="1" smtClean="0">
                                              <a:latin typeface="Cambria Math"/>
                                            </a:rPr>
                                          </m:ctrlPr>
                                        </m:sSubPr>
                                        <m:e>
                                          <m:r>
                                            <a:rPr lang="en-US" altLang="ja-JP" b="0" i="1" smtClean="0">
                                              <a:latin typeface="Cambria Math"/>
                                            </a:rPr>
                                            <m:t>𝑣</m:t>
                                          </m:r>
                                        </m:e>
                                        <m:sub>
                                          <m:r>
                                            <a:rPr lang="en-US" altLang="ja-JP" b="0" i="1" smtClean="0">
                                              <a:latin typeface="Cambria Math"/>
                                            </a:rPr>
                                            <m:t>𝑖</m:t>
                                          </m:r>
                                          <m:r>
                                            <a:rPr lang="en-US" altLang="ja-JP" b="0" i="1" smtClean="0">
                                              <a:latin typeface="Cambria Math"/>
                                            </a:rPr>
                                            <m:t>_</m:t>
                                          </m:r>
                                          <m:r>
                                            <a:rPr lang="en-US" altLang="ja-JP" b="0" i="1" smtClean="0">
                                              <a:latin typeface="Cambria Math"/>
                                            </a:rPr>
                                            <m:t>𝑚𝑖𝑛</m:t>
                                          </m:r>
                                        </m:sub>
                                      </m:sSub>
                                      <m:r>
                                        <a:rPr lang="en-US" altLang="ja-JP" b="0" i="1" smtClean="0">
                                          <a:latin typeface="Cambria Math"/>
                                        </a:rPr>
                                        <m:t>−</m:t>
                                      </m:r>
                                      <m:sSub>
                                        <m:sSubPr>
                                          <m:ctrlPr>
                                            <a:rPr lang="en-US" altLang="ja-JP" b="0" i="1" smtClean="0">
                                              <a:latin typeface="Cambria Math"/>
                                            </a:rPr>
                                          </m:ctrlPr>
                                        </m:sSubPr>
                                        <m:e>
                                          <m:r>
                                            <a:rPr lang="en-US" altLang="ja-JP" b="0" i="1" smtClean="0">
                                              <a:latin typeface="Cambria Math"/>
                                            </a:rPr>
                                            <m:t>𝑚</m:t>
                                          </m:r>
                                        </m:e>
                                        <m:sub>
                                          <m:r>
                                            <a:rPr lang="ja-JP" altLang="en-US" b="0" i="1" smtClean="0">
                                              <a:latin typeface="Cambria Math"/>
                                            </a:rPr>
                                            <m:t>𝛼</m:t>
                                          </m:r>
                                        </m:sub>
                                      </m:sSub>
                                      <m:sSub>
                                        <m:sSubPr>
                                          <m:ctrlPr>
                                            <a:rPr lang="en-US" altLang="ja-JP" b="0" i="1" smtClean="0">
                                              <a:latin typeface="Cambria Math"/>
                                            </a:rPr>
                                          </m:ctrlPr>
                                        </m:sSubPr>
                                        <m:e>
                                          <m:r>
                                            <a:rPr lang="en-US" altLang="ja-JP" b="0" i="1" smtClean="0">
                                              <a:latin typeface="Cambria Math"/>
                                            </a:rPr>
                                            <m:t>𝑣</m:t>
                                          </m:r>
                                        </m:e>
                                        <m:sub>
                                          <m:r>
                                            <a:rPr lang="en-US" altLang="ja-JP" b="0" i="1" smtClean="0">
                                              <a:latin typeface="Cambria Math"/>
                                            </a:rPr>
                                            <m:t>𝑖</m:t>
                                          </m:r>
                                          <m:r>
                                            <a:rPr lang="en-US" altLang="ja-JP" b="0" i="1" smtClean="0">
                                              <a:latin typeface="Cambria Math"/>
                                            </a:rPr>
                                            <m:t>_</m:t>
                                          </m:r>
                                          <m:r>
                                            <a:rPr lang="en-US" altLang="ja-JP" b="0" i="1" smtClean="0">
                                              <a:latin typeface="Cambria Math"/>
                                            </a:rPr>
                                            <m:t>𝑚𝑎𝑥</m:t>
                                          </m:r>
                                        </m:sub>
                                      </m:sSub>
                                    </m:num>
                                    <m:den>
                                      <m:sSub>
                                        <m:sSubPr>
                                          <m:ctrlPr>
                                            <a:rPr lang="en-US" altLang="ja-JP" b="0" i="1" smtClean="0">
                                              <a:latin typeface="Cambria Math"/>
                                            </a:rPr>
                                          </m:ctrlPr>
                                        </m:sSubPr>
                                        <m:e>
                                          <m:r>
                                            <a:rPr lang="en-US" altLang="ja-JP" b="0" i="1" smtClean="0">
                                              <a:latin typeface="Cambria Math"/>
                                            </a:rPr>
                                            <m:t>𝑚</m:t>
                                          </m:r>
                                        </m:e>
                                        <m:sub>
                                          <m:r>
                                            <a:rPr lang="ja-JP" altLang="en-US" b="0" i="1" smtClean="0">
                                              <a:latin typeface="Cambria Math"/>
                                            </a:rPr>
                                            <m:t>𝛽</m:t>
                                          </m:r>
                                        </m:sub>
                                      </m:sSub>
                                      <m:r>
                                        <a:rPr lang="en-US" altLang="ja-JP" b="0" i="1" smtClean="0">
                                          <a:latin typeface="Cambria Math"/>
                                        </a:rPr>
                                        <m:t>−</m:t>
                                      </m:r>
                                      <m:sSub>
                                        <m:sSubPr>
                                          <m:ctrlPr>
                                            <a:rPr lang="en-US" altLang="ja-JP" b="0" i="1" smtClean="0">
                                              <a:latin typeface="Cambria Math"/>
                                            </a:rPr>
                                          </m:ctrlPr>
                                        </m:sSubPr>
                                        <m:e>
                                          <m:r>
                                            <a:rPr lang="en-US" altLang="ja-JP" b="0" i="1" smtClean="0">
                                              <a:latin typeface="Cambria Math"/>
                                            </a:rPr>
                                            <m:t>𝑚</m:t>
                                          </m:r>
                                        </m:e>
                                        <m:sub>
                                          <m:r>
                                            <a:rPr lang="ja-JP" altLang="en-US" b="0" i="1" smtClean="0">
                                              <a:latin typeface="Cambria Math"/>
                                            </a:rPr>
                                            <m:t>𝛼</m:t>
                                          </m:r>
                                        </m:sub>
                                      </m:sSub>
                                    </m:den>
                                  </m:f>
                                </m:e>
                              </m:d>
                              <m:r>
                                <a:rPr lang="en-US" altLang="ja-JP" b="0" i="1" smtClean="0">
                                  <a:latin typeface="Cambria Math"/>
                                </a:rPr>
                                <m:t> </m:t>
                              </m:r>
                              <m:d>
                                <m:dPr>
                                  <m:ctrlPr>
                                    <a:rPr lang="en-US" altLang="ja-JP" b="0" i="1" smtClean="0">
                                      <a:latin typeface="Cambria Math"/>
                                    </a:rPr>
                                  </m:ctrlPr>
                                </m:dPr>
                                <m:e>
                                  <m:sSub>
                                    <m:sSubPr>
                                      <m:ctrlPr>
                                        <a:rPr lang="en-US" altLang="ja-JP" b="0" i="1" smtClean="0">
                                          <a:latin typeface="Cambria Math"/>
                                        </a:rPr>
                                      </m:ctrlPr>
                                    </m:sSubPr>
                                    <m:e>
                                      <m:r>
                                        <a:rPr lang="en-US" altLang="ja-JP" b="0" i="1" smtClean="0">
                                          <a:latin typeface="Cambria Math"/>
                                        </a:rPr>
                                        <m:t>𝑚</m:t>
                                      </m:r>
                                    </m:e>
                                    <m:sub>
                                      <m:r>
                                        <a:rPr lang="ja-JP" altLang="en-US" b="0" i="1" smtClean="0">
                                          <a:latin typeface="Cambria Math"/>
                                        </a:rPr>
                                        <m:t>𝛼</m:t>
                                      </m:r>
                                    </m:sub>
                                  </m:sSub>
                                  <m:r>
                                    <a:rPr lang="en-US" altLang="ja-JP" b="0" i="1" smtClean="0">
                                      <a:latin typeface="Cambria Math"/>
                                      <a:ea typeface="Cambria Math"/>
                                    </a:rPr>
                                    <m:t>≤</m:t>
                                  </m:r>
                                  <m:d>
                                    <m:dPr>
                                      <m:begChr m:val="|"/>
                                      <m:endChr m:val="|"/>
                                      <m:ctrlPr>
                                        <a:rPr lang="en-US" altLang="ja-JP" b="0" i="1" smtClean="0">
                                          <a:latin typeface="Cambria Math"/>
                                          <a:ea typeface="Cambria Math"/>
                                        </a:rPr>
                                      </m:ctrlPr>
                                    </m:dPr>
                                    <m:e>
                                      <m:sSub>
                                        <m:sSubPr>
                                          <m:ctrlPr>
                                            <a:rPr lang="en-US" altLang="ja-JP" b="0" i="1" smtClean="0">
                                              <a:latin typeface="Cambria Math"/>
                                              <a:ea typeface="Cambria Math"/>
                                            </a:rPr>
                                          </m:ctrlPr>
                                        </m:sSubPr>
                                        <m:e>
                                          <m:r>
                                            <a:rPr lang="en-US" altLang="ja-JP" b="0" i="1" smtClean="0">
                                              <a:latin typeface="Cambria Math"/>
                                              <a:ea typeface="Cambria Math"/>
                                            </a:rPr>
                                            <m:t>𝑎</m:t>
                                          </m:r>
                                        </m:e>
                                        <m:sub>
                                          <m:r>
                                            <a:rPr lang="en-US" altLang="ja-JP" b="0" i="1" smtClean="0">
                                              <a:latin typeface="Cambria Math"/>
                                              <a:ea typeface="Cambria Math"/>
                                            </a:rPr>
                                            <m:t>𝑖</m:t>
                                          </m:r>
                                        </m:sub>
                                      </m:sSub>
                                    </m:e>
                                  </m:d>
                                  <m:r>
                                    <a:rPr lang="en-US" altLang="ja-JP" b="0" i="1" smtClean="0">
                                      <a:latin typeface="Cambria Math"/>
                                      <a:ea typeface="Cambria Math"/>
                                    </a:rPr>
                                    <m:t>≤</m:t>
                                  </m:r>
                                  <m:sSub>
                                    <m:sSubPr>
                                      <m:ctrlPr>
                                        <a:rPr lang="en-US" altLang="ja-JP" b="0" i="1" smtClean="0">
                                          <a:latin typeface="Cambria Math"/>
                                          <a:ea typeface="Cambria Math"/>
                                        </a:rPr>
                                      </m:ctrlPr>
                                    </m:sSubPr>
                                    <m:e>
                                      <m:r>
                                        <a:rPr lang="en-US" altLang="ja-JP" b="0" i="1" smtClean="0">
                                          <a:latin typeface="Cambria Math"/>
                                          <a:ea typeface="Cambria Math"/>
                                        </a:rPr>
                                        <m:t>𝑚</m:t>
                                      </m:r>
                                    </m:e>
                                    <m:sub>
                                      <m:r>
                                        <a:rPr lang="ja-JP" altLang="en-US" b="0" i="1" smtClean="0">
                                          <a:latin typeface="Cambria Math"/>
                                          <a:ea typeface="Cambria Math"/>
                                        </a:rPr>
                                        <m:t>𝛽</m:t>
                                      </m:r>
                                    </m:sub>
                                  </m:sSub>
                                </m:e>
                              </m:d>
                              <m:r>
                                <a:rPr lang="en-US" altLang="ja-JP" b="0" i="1" smtClean="0">
                                  <a:latin typeface="Cambria Math"/>
                                </a:rPr>
                                <m:t>                             </m:t>
                              </m:r>
                            </m:e>
                            <m:e>
                              <m:sSub>
                                <m:sSubPr>
                                  <m:ctrlPr>
                                    <a:rPr lang="en-US" altLang="ja-JP" i="1">
                                      <a:latin typeface="Cambria Math"/>
                                    </a:rPr>
                                  </m:ctrlPr>
                                </m:sSubPr>
                                <m:e>
                                  <m:r>
                                    <a:rPr lang="en-US" altLang="ja-JP" i="1">
                                      <a:latin typeface="Cambria Math"/>
                                    </a:rPr>
                                    <m:t>𝑣</m:t>
                                  </m:r>
                                </m:e>
                                <m:sub>
                                  <m:r>
                                    <a:rPr lang="en-US" altLang="ja-JP" b="0" i="1" smtClean="0">
                                      <a:latin typeface="Cambria Math"/>
                                    </a:rPr>
                                    <m:t>𝑖</m:t>
                                  </m:r>
                                  <m:r>
                                    <a:rPr lang="en-US" altLang="ja-JP" b="0" i="1" smtClean="0">
                                      <a:latin typeface="Cambria Math"/>
                                    </a:rPr>
                                    <m:t>_</m:t>
                                  </m:r>
                                  <m:r>
                                    <a:rPr lang="en-US" altLang="ja-JP" b="0" i="1" smtClean="0">
                                      <a:latin typeface="Cambria Math"/>
                                    </a:rPr>
                                    <m:t>𝑚𝑎𝑥</m:t>
                                  </m:r>
                                </m:sub>
                              </m:sSub>
                              <m:r>
                                <a:rPr lang="en-US" altLang="ja-JP" b="0" i="1" smtClean="0">
                                  <a:latin typeface="Cambria Math"/>
                                </a:rPr>
                                <m:t>                                      </m:t>
                              </m:r>
                              <m:d>
                                <m:dPr>
                                  <m:ctrlPr>
                                    <a:rPr lang="en-US" altLang="ja-JP" i="1">
                                      <a:latin typeface="Cambria Math"/>
                                    </a:rPr>
                                  </m:ctrlPr>
                                </m:dPr>
                                <m:e>
                                  <m:sSub>
                                    <m:sSubPr>
                                      <m:ctrlPr>
                                        <a:rPr lang="en-US" altLang="ja-JP" i="1">
                                          <a:latin typeface="Cambria Math"/>
                                        </a:rPr>
                                      </m:ctrlPr>
                                    </m:sSubPr>
                                    <m:e>
                                      <m:r>
                                        <a:rPr lang="en-US" altLang="ja-JP" b="0" i="1" smtClean="0">
                                          <a:latin typeface="Cambria Math"/>
                                        </a:rPr>
                                        <m:t>𝑚</m:t>
                                      </m:r>
                                    </m:e>
                                    <m:sub>
                                      <m:r>
                                        <a:rPr lang="ja-JP" altLang="en-US" b="0" i="1" smtClean="0">
                                          <a:latin typeface="Cambria Math"/>
                                        </a:rPr>
                                        <m:t>𝛽</m:t>
                                      </m:r>
                                    </m:sub>
                                  </m:sSub>
                                  <m:r>
                                    <a:rPr lang="en-US" altLang="ja-JP" i="1">
                                      <a:latin typeface="Cambria Math"/>
                                      <a:ea typeface="Cambria Math"/>
                                    </a:rPr>
                                    <m:t>&lt;</m:t>
                                  </m:r>
                                  <m:d>
                                    <m:dPr>
                                      <m:begChr m:val="|"/>
                                      <m:endChr m:val="|"/>
                                      <m:ctrlPr>
                                        <a:rPr lang="en-US" altLang="ja-JP" i="1">
                                          <a:latin typeface="Cambria Math"/>
                                          <a:ea typeface="Cambria Math"/>
                                        </a:rPr>
                                      </m:ctrlPr>
                                    </m:dPr>
                                    <m:e>
                                      <m:sSub>
                                        <m:sSubPr>
                                          <m:ctrlPr>
                                            <a:rPr lang="en-US" altLang="ja-JP" i="1">
                                              <a:latin typeface="Cambria Math"/>
                                              <a:ea typeface="Cambria Math"/>
                                            </a:rPr>
                                          </m:ctrlPr>
                                        </m:sSubPr>
                                        <m:e>
                                          <m:r>
                                            <a:rPr lang="en-US" altLang="ja-JP" b="0" i="1" smtClean="0">
                                              <a:latin typeface="Cambria Math"/>
                                              <a:ea typeface="Cambria Math"/>
                                            </a:rPr>
                                            <m:t>𝑎</m:t>
                                          </m:r>
                                        </m:e>
                                        <m:sub>
                                          <m:r>
                                            <a:rPr lang="en-US" altLang="ja-JP" b="0" i="1" smtClean="0">
                                              <a:latin typeface="Cambria Math"/>
                                              <a:ea typeface="Cambria Math"/>
                                            </a:rPr>
                                            <m:t>𝑖</m:t>
                                          </m:r>
                                        </m:sub>
                                      </m:sSub>
                                    </m:e>
                                  </m:d>
                                </m:e>
                              </m:d>
                            </m:e>
                            <m:e/>
                          </m:eqArr>
                        </m:e>
                      </m:d>
                    </m:oMath>
                  </m:oMathPara>
                </a14:m>
                <a:endParaRPr kumimoji="1" lang="en-US" altLang="ja-JP" dirty="0" smtClean="0"/>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974017" y="4689234"/>
                <a:ext cx="9756576" cy="1925271"/>
              </a:xfrm>
              <a:prstGeom prst="rect">
                <a:avLst/>
              </a:prstGeom>
              <a:blipFill rotWithShape="1">
                <a:blip r:embed="rId9"/>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23617089"/>
      </p:ext>
    </p:extLst>
  </p:cSld>
  <p:clrMapOvr>
    <a:masterClrMapping/>
  </p:clrMapOvr>
  <mc:AlternateContent xmlns:mc="http://schemas.openxmlformats.org/markup-compatibility/2006" xmlns:p14="http://schemas.microsoft.com/office/powerpoint/2010/main">
    <mc:Choice Requires="p14">
      <p:transition spd="slow" p14:dur="2000" advTm="39892"/>
    </mc:Choice>
    <mc:Fallback xmlns="">
      <p:transition spd="slow" advTm="3989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重要度利用部</a:t>
            </a:r>
            <a:r>
              <a:rPr lang="en-US" altLang="ja-JP" dirty="0"/>
              <a:t>:</a:t>
            </a:r>
            <a:r>
              <a:rPr lang="ja-JP" altLang="en-US" dirty="0" smtClean="0"/>
              <a:t>手順</a:t>
            </a:r>
            <a:r>
              <a:rPr lang="en-US" altLang="ja-JP" dirty="0" smtClean="0"/>
              <a:t>3,4</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574440" y="1772815"/>
                <a:ext cx="8318039" cy="1594547"/>
              </a:xfrm>
            </p:spPr>
            <p:txBody>
              <a:bodyPr>
                <a:normAutofit/>
              </a:bodyPr>
              <a:lstStyle/>
              <a:p>
                <a:pPr marL="0" indent="0">
                  <a:buNone/>
                </a:pPr>
                <a:r>
                  <a:rPr lang="ja-JP" altLang="en-US" dirty="0" smtClean="0">
                    <a:solidFill>
                      <a:schemeClr val="tx1"/>
                    </a:solidFill>
                  </a:rPr>
                  <a:t>３</a:t>
                </a:r>
                <a:r>
                  <a:rPr lang="en-US" altLang="ja-JP" dirty="0">
                    <a:solidFill>
                      <a:schemeClr val="tx1"/>
                    </a:solidFill>
                  </a:rPr>
                  <a:t>.</a:t>
                </a:r>
                <a:r>
                  <a:rPr lang="ja-JP" altLang="en-US" dirty="0" smtClean="0">
                    <a:solidFill>
                      <a:schemeClr val="tx1"/>
                    </a:solidFill>
                  </a:rPr>
                  <a:t>各センサの</a:t>
                </a:r>
                <a:r>
                  <a:rPr lang="ja-JP" altLang="en-US" dirty="0">
                    <a:solidFill>
                      <a:schemeClr val="tx1"/>
                    </a:solidFill>
                  </a:rPr>
                  <a:t>状態数</a:t>
                </a:r>
                <a14:m>
                  <m:oMath xmlns:m="http://schemas.openxmlformats.org/officeDocument/2006/math">
                    <m:sSub>
                      <m:sSubPr>
                        <m:ctrlPr>
                          <a:rPr lang="en-US" altLang="ja-JP" i="1">
                            <a:solidFill>
                              <a:schemeClr val="tx1"/>
                            </a:solidFill>
                            <a:latin typeface="Cambria Math"/>
                          </a:rPr>
                        </m:ctrlPr>
                      </m:sSubPr>
                      <m:e>
                        <m:r>
                          <a:rPr lang="en-US" altLang="ja-JP" i="1">
                            <a:solidFill>
                              <a:schemeClr val="tx1"/>
                            </a:solidFill>
                            <a:latin typeface="Cambria Math"/>
                          </a:rPr>
                          <m:t>𝑣</m:t>
                        </m:r>
                      </m:e>
                      <m:sub>
                        <m:r>
                          <a:rPr lang="en-US" altLang="ja-JP" i="1">
                            <a:solidFill>
                              <a:schemeClr val="tx1"/>
                            </a:solidFill>
                            <a:latin typeface="Cambria Math"/>
                          </a:rPr>
                          <m:t>𝑖</m:t>
                        </m:r>
                      </m:sub>
                    </m:sSub>
                    <m:r>
                      <a:rPr lang="ja-JP" altLang="en-US" b="0" i="1" smtClean="0">
                        <a:solidFill>
                          <a:schemeClr val="tx1"/>
                        </a:solidFill>
                        <a:latin typeface="Cambria Math"/>
                      </a:rPr>
                      <m:t>を</m:t>
                    </m:r>
                    <m:r>
                      <a:rPr lang="ja-JP" altLang="en-US" i="1">
                        <a:solidFill>
                          <a:schemeClr val="tx1"/>
                        </a:solidFill>
                        <a:latin typeface="Cambria Math"/>
                      </a:rPr>
                      <m:t>基に</m:t>
                    </m:r>
                    <m:r>
                      <a:rPr lang="ja-JP" altLang="en-US" b="0" i="1" smtClean="0">
                        <a:solidFill>
                          <a:schemeClr val="tx1"/>
                        </a:solidFill>
                        <a:latin typeface="Cambria Math"/>
                      </a:rPr>
                      <m:t>，</m:t>
                    </m:r>
                  </m:oMath>
                </a14:m>
                <a:r>
                  <a:rPr lang="ja-JP" altLang="en-US" dirty="0" smtClean="0">
                    <a:solidFill>
                      <a:schemeClr val="tx1"/>
                    </a:solidFill>
                  </a:rPr>
                  <a:t>１状態に対して統合する</a:t>
                </a:r>
                <a:endParaRPr lang="en-US" altLang="ja-JP" dirty="0" smtClean="0">
                  <a:solidFill>
                    <a:schemeClr val="tx1"/>
                  </a:solidFill>
                </a:endParaRPr>
              </a:p>
              <a:p>
                <a:pPr marL="0" indent="0">
                  <a:buNone/>
                </a:pPr>
                <a:r>
                  <a:rPr lang="ja-JP" altLang="en-US" dirty="0">
                    <a:solidFill>
                      <a:schemeClr val="tx1"/>
                    </a:solidFill>
                  </a:rPr>
                  <a:t>　</a:t>
                </a:r>
                <a:r>
                  <a:rPr lang="ja-JP" altLang="en-US" dirty="0" smtClean="0">
                    <a:solidFill>
                      <a:schemeClr val="tx1"/>
                    </a:solidFill>
                  </a:rPr>
                  <a:t>単位状態数</a:t>
                </a:r>
                <a14:m>
                  <m:oMath xmlns:m="http://schemas.openxmlformats.org/officeDocument/2006/math">
                    <m:sSup>
                      <m:sSupPr>
                        <m:ctrlPr>
                          <a:rPr lang="en-US" altLang="ja-JP" i="1" smtClean="0">
                            <a:solidFill>
                              <a:schemeClr val="tx1"/>
                            </a:solidFill>
                            <a:latin typeface="Cambria Math"/>
                          </a:rPr>
                        </m:ctrlPr>
                      </m:sSupPr>
                      <m:e>
                        <m:sSubSup>
                          <m:sSubSupPr>
                            <m:ctrlPr>
                              <a:rPr lang="en-US" altLang="ja-JP" i="1">
                                <a:solidFill>
                                  <a:schemeClr val="tx1"/>
                                </a:solidFill>
                                <a:latin typeface="Cambria Math"/>
                              </a:rPr>
                            </m:ctrlPr>
                          </m:sSubSupPr>
                          <m:e>
                            <m:r>
                              <a:rPr lang="en-US" altLang="ja-JP" i="1">
                                <a:solidFill>
                                  <a:schemeClr val="tx1"/>
                                </a:solidFill>
                                <a:latin typeface="Cambria Math"/>
                              </a:rPr>
                              <m:t>𝑣</m:t>
                            </m:r>
                          </m:e>
                          <m:sub>
                            <m:r>
                              <a:rPr lang="en-US" altLang="ja-JP" b="0" i="1" smtClean="0">
                                <a:solidFill>
                                  <a:schemeClr val="tx1"/>
                                </a:solidFill>
                                <a:latin typeface="Cambria Math"/>
                              </a:rPr>
                              <m:t>𝑖</m:t>
                            </m:r>
                          </m:sub>
                          <m:sup/>
                        </m:sSubSup>
                      </m:e>
                      <m:sup>
                        <m:r>
                          <a:rPr lang="en-US" altLang="ja-JP" b="0" i="1" smtClean="0">
                            <a:solidFill>
                              <a:schemeClr val="tx1"/>
                            </a:solidFill>
                            <a:latin typeface="Cambria Math"/>
                          </a:rPr>
                          <m:t>′</m:t>
                        </m:r>
                      </m:sup>
                    </m:sSup>
                  </m:oMath>
                </a14:m>
                <a:r>
                  <a:rPr kumimoji="1" lang="ja-JP" altLang="en-US" dirty="0" smtClean="0">
                    <a:solidFill>
                      <a:schemeClr val="tx1"/>
                    </a:solidFill>
                  </a:rPr>
                  <a:t>を求める</a:t>
                </a:r>
                <a:endParaRPr kumimoji="1" lang="ja-JP" altLang="en-US" dirty="0">
                  <a:solidFill>
                    <a:schemeClr val="tx1"/>
                  </a:solidFill>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574440" y="1772815"/>
                <a:ext cx="8318039" cy="1594547"/>
              </a:xfrm>
              <a:blipFill rotWithShape="1">
                <a:blip r:embed="rId2"/>
                <a:stretch>
                  <a:fillRect l="-1099" t="-42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3357261" y="2673291"/>
                <a:ext cx="1774653" cy="682623"/>
              </a:xfrm>
              <a:prstGeom prst="rect">
                <a:avLst/>
              </a:prstGeom>
              <a:noFill/>
            </p:spPr>
            <p:txBody>
              <a:bodyPr wrap="none" rtlCol="0">
                <a:spAutoFit/>
              </a:bodyPr>
              <a:lstStyle/>
              <a:p>
                <a14:m>
                  <m:oMath xmlns:m="http://schemas.openxmlformats.org/officeDocument/2006/math">
                    <m:sSup>
                      <m:sSupPr>
                        <m:ctrlPr>
                          <a:rPr lang="en-US" altLang="ja-JP" sz="2400" i="1" smtClean="0">
                            <a:latin typeface="Cambria Math"/>
                          </a:rPr>
                        </m:ctrlPr>
                      </m:sSupPr>
                      <m:e>
                        <m:sSubSup>
                          <m:sSubSupPr>
                            <m:ctrlPr>
                              <a:rPr lang="en-US" altLang="ja-JP" sz="2400" i="1">
                                <a:latin typeface="Cambria Math"/>
                              </a:rPr>
                            </m:ctrlPr>
                          </m:sSubSupPr>
                          <m:e>
                            <m:r>
                              <a:rPr lang="en-US" altLang="ja-JP" sz="2400" i="1">
                                <a:latin typeface="Cambria Math"/>
                              </a:rPr>
                              <m:t>𝑣</m:t>
                            </m:r>
                          </m:e>
                          <m:sub>
                            <m:r>
                              <a:rPr lang="en-US" altLang="ja-JP" sz="2400" b="0" i="1" smtClean="0">
                                <a:latin typeface="Cambria Math"/>
                              </a:rPr>
                              <m:t>𝑖</m:t>
                            </m:r>
                          </m:sub>
                          <m:sup/>
                        </m:sSubSup>
                      </m:e>
                      <m:sup>
                        <m:r>
                          <a:rPr lang="en-US" altLang="ja-JP" sz="2400" i="1">
                            <a:latin typeface="Cambria Math"/>
                          </a:rPr>
                          <m:t>′</m:t>
                        </m:r>
                      </m:sup>
                    </m:sSup>
                  </m:oMath>
                </a14:m>
                <a:r>
                  <a:rPr kumimoji="1" lang="ja-JP" altLang="en-US" sz="2400" dirty="0" smtClean="0"/>
                  <a:t> </a:t>
                </a:r>
                <a:r>
                  <a:rPr kumimoji="1" lang="en-US" altLang="ja-JP" sz="2400" dirty="0" smtClean="0"/>
                  <a:t>= </a:t>
                </a:r>
                <a14:m>
                  <m:oMath xmlns:m="http://schemas.openxmlformats.org/officeDocument/2006/math">
                    <m:d>
                      <m:dPr>
                        <m:begChr m:val="⌈"/>
                        <m:endChr m:val="⌉"/>
                        <m:ctrlPr>
                          <a:rPr kumimoji="1" lang="en-US" altLang="ja-JP" sz="2400" i="1" smtClean="0">
                            <a:latin typeface="Cambria Math"/>
                          </a:rPr>
                        </m:ctrlPr>
                      </m:dPr>
                      <m:e>
                        <m:f>
                          <m:fPr>
                            <m:ctrlPr>
                              <a:rPr kumimoji="1" lang="en-US" altLang="ja-JP" sz="2400" i="1" smtClean="0">
                                <a:latin typeface="Cambria Math"/>
                              </a:rPr>
                            </m:ctrlPr>
                          </m:fPr>
                          <m:num>
                            <m:sSub>
                              <m:sSubPr>
                                <m:ctrlPr>
                                  <a:rPr kumimoji="1" lang="en-US" altLang="ja-JP" sz="2400" i="1" smtClean="0">
                                    <a:latin typeface="Cambria Math"/>
                                  </a:rPr>
                                </m:ctrlPr>
                              </m:sSubPr>
                              <m:e>
                                <m:r>
                                  <a:rPr kumimoji="1" lang="en-US" altLang="ja-JP" sz="2400" b="0" i="1" smtClean="0">
                                    <a:latin typeface="Cambria Math"/>
                                  </a:rPr>
                                  <m:t>𝑣</m:t>
                                </m:r>
                              </m:e>
                              <m:sub>
                                <m:r>
                                  <a:rPr kumimoji="1" lang="en-US" altLang="ja-JP" sz="2400" b="0" i="1" smtClean="0">
                                    <a:latin typeface="Cambria Math"/>
                                  </a:rPr>
                                  <m:t>𝑖</m:t>
                                </m:r>
                                <m:r>
                                  <a:rPr kumimoji="1" lang="en-US" altLang="ja-JP" sz="2400" b="0" i="1" smtClean="0">
                                    <a:latin typeface="Cambria Math"/>
                                  </a:rPr>
                                  <m:t>_</m:t>
                                </m:r>
                                <m:r>
                                  <a:rPr kumimoji="1" lang="en-US" altLang="ja-JP" sz="2400" b="0" i="1" smtClean="0">
                                    <a:latin typeface="Cambria Math"/>
                                  </a:rPr>
                                  <m:t>𝑚𝑎𝑥</m:t>
                                </m:r>
                              </m:sub>
                            </m:sSub>
                          </m:num>
                          <m:den>
                            <m:sSub>
                              <m:sSubPr>
                                <m:ctrlPr>
                                  <a:rPr kumimoji="1" lang="en-US" altLang="ja-JP" sz="2400" i="1" smtClean="0">
                                    <a:latin typeface="Cambria Math"/>
                                  </a:rPr>
                                </m:ctrlPr>
                              </m:sSubPr>
                              <m:e>
                                <m:r>
                                  <a:rPr kumimoji="1" lang="en-US" altLang="ja-JP" sz="2400" b="0" i="1" smtClean="0">
                                    <a:latin typeface="Cambria Math"/>
                                  </a:rPr>
                                  <m:t>𝑣</m:t>
                                </m:r>
                              </m:e>
                              <m:sub>
                                <m:r>
                                  <a:rPr kumimoji="1" lang="en-US" altLang="ja-JP" sz="2400" b="0" i="1" smtClean="0">
                                    <a:latin typeface="Cambria Math"/>
                                  </a:rPr>
                                  <m:t>𝑖</m:t>
                                </m:r>
                              </m:sub>
                            </m:sSub>
                          </m:den>
                        </m:f>
                      </m:e>
                    </m:d>
                  </m:oMath>
                </a14:m>
                <a:endParaRPr kumimoji="1" lang="ja-JP" altLang="en-US" sz="24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3357261" y="2673291"/>
                <a:ext cx="1774653" cy="682623"/>
              </a:xfrm>
              <a:prstGeom prst="rect">
                <a:avLst/>
              </a:prstGeom>
              <a:blipFill rotWithShape="1">
                <a:blip r:embed="rId3"/>
                <a:stretch>
                  <a:fillRect b="-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540685" y="3355914"/>
                <a:ext cx="8311634" cy="842667"/>
              </a:xfrm>
              <a:prstGeom prst="rect">
                <a:avLst/>
              </a:prstGeom>
              <a:noFill/>
            </p:spPr>
            <p:txBody>
              <a:bodyPr wrap="none" rtlCol="0">
                <a:spAutoFit/>
              </a:bodyPr>
              <a:lstStyle/>
              <a:p>
                <a:r>
                  <a:rPr kumimoji="1" lang="ja-JP" altLang="en-US" sz="2400" dirty="0" smtClean="0">
                    <a:solidFill>
                      <a:schemeClr val="tx1"/>
                    </a:solidFill>
                  </a:rPr>
                  <a:t>４</a:t>
                </a:r>
                <a:r>
                  <a:rPr kumimoji="1" lang="en-US" altLang="ja-JP" sz="2400" dirty="0" smtClean="0">
                    <a:solidFill>
                      <a:schemeClr val="tx1"/>
                    </a:solidFill>
                  </a:rPr>
                  <a:t>.</a:t>
                </a:r>
                <a:r>
                  <a:rPr kumimoji="1" lang="ja-JP" altLang="en-US" sz="2400" dirty="0" smtClean="0">
                    <a:solidFill>
                      <a:schemeClr val="tx1"/>
                    </a:solidFill>
                  </a:rPr>
                  <a:t>手順３で求めた</a:t>
                </a:r>
                <a14:m>
                  <m:oMath xmlns:m="http://schemas.openxmlformats.org/officeDocument/2006/math">
                    <m:sSup>
                      <m:sSupPr>
                        <m:ctrlPr>
                          <a:rPr lang="en-US" altLang="ja-JP" sz="2400" i="1" smtClean="0">
                            <a:solidFill>
                              <a:schemeClr val="tx1"/>
                            </a:solidFill>
                            <a:latin typeface="Cambria Math"/>
                          </a:rPr>
                        </m:ctrlPr>
                      </m:sSupPr>
                      <m:e>
                        <m:sSubSup>
                          <m:sSubSupPr>
                            <m:ctrlPr>
                              <a:rPr lang="en-US" altLang="ja-JP" sz="2400" i="1">
                                <a:solidFill>
                                  <a:schemeClr val="tx1"/>
                                </a:solidFill>
                                <a:latin typeface="Cambria Math"/>
                              </a:rPr>
                            </m:ctrlPr>
                          </m:sSubSupPr>
                          <m:e>
                            <m:r>
                              <a:rPr lang="en-US" altLang="ja-JP" sz="2400" i="1">
                                <a:solidFill>
                                  <a:schemeClr val="tx1"/>
                                </a:solidFill>
                                <a:latin typeface="Cambria Math"/>
                              </a:rPr>
                              <m:t>𝑣</m:t>
                            </m:r>
                          </m:e>
                          <m:sub>
                            <m:r>
                              <a:rPr lang="en-US" altLang="ja-JP" sz="2400" i="1">
                                <a:solidFill>
                                  <a:schemeClr val="tx1"/>
                                </a:solidFill>
                                <a:latin typeface="Cambria Math"/>
                              </a:rPr>
                              <m:t>𝑖</m:t>
                            </m:r>
                          </m:sub>
                          <m:sup/>
                        </m:sSubSup>
                      </m:e>
                      <m:sup>
                        <m:r>
                          <a:rPr lang="en-US" altLang="ja-JP" sz="2400" i="1">
                            <a:solidFill>
                              <a:schemeClr val="tx1"/>
                            </a:solidFill>
                            <a:latin typeface="Cambria Math"/>
                          </a:rPr>
                          <m:t>′</m:t>
                        </m:r>
                      </m:sup>
                    </m:sSup>
                    <m:r>
                      <a:rPr lang="ja-JP" altLang="en-US" sz="2400" b="0" i="1" smtClean="0">
                        <a:solidFill>
                          <a:schemeClr val="tx1"/>
                        </a:solidFill>
                        <a:latin typeface="Cambria Math"/>
                      </a:rPr>
                      <m:t>を</m:t>
                    </m:r>
                    <m:r>
                      <a:rPr lang="ja-JP" altLang="en-US" sz="2400" i="1">
                        <a:solidFill>
                          <a:schemeClr val="tx1"/>
                        </a:solidFill>
                        <a:latin typeface="Cambria Math"/>
                      </a:rPr>
                      <m:t>基に</m:t>
                    </m:r>
                    <m:r>
                      <a:rPr lang="ja-JP" altLang="en-US" sz="2400" b="0" i="1" smtClean="0">
                        <a:solidFill>
                          <a:schemeClr val="tx1"/>
                        </a:solidFill>
                        <a:latin typeface="Cambria Math"/>
                      </a:rPr>
                      <m:t>，各</m:t>
                    </m:r>
                    <m:r>
                      <a:rPr lang="ja-JP" altLang="en-US" sz="2400" i="1">
                        <a:solidFill>
                          <a:schemeClr val="tx1"/>
                        </a:solidFill>
                        <a:latin typeface="Cambria Math"/>
                      </a:rPr>
                      <m:t>センサ</m:t>
                    </m:r>
                    <m:r>
                      <a:rPr lang="ja-JP" altLang="en-US" sz="2400" b="0" i="1" smtClean="0">
                        <a:solidFill>
                          <a:schemeClr val="tx1"/>
                        </a:solidFill>
                        <a:latin typeface="Cambria Math"/>
                      </a:rPr>
                      <m:t>の</m:t>
                    </m:r>
                    <m:r>
                      <a:rPr lang="ja-JP" altLang="en-US" sz="2400" i="1">
                        <a:solidFill>
                          <a:schemeClr val="tx1"/>
                        </a:solidFill>
                        <a:latin typeface="Cambria Math"/>
                      </a:rPr>
                      <m:t>単位状態</m:t>
                    </m:r>
                    <m:r>
                      <a:rPr lang="ja-JP" altLang="en-US" sz="2400" b="0" i="1" smtClean="0">
                        <a:solidFill>
                          <a:schemeClr val="tx1"/>
                        </a:solidFill>
                        <a:latin typeface="Cambria Math"/>
                      </a:rPr>
                      <m:t>を</m:t>
                    </m:r>
                    <m:r>
                      <a:rPr lang="ja-JP" altLang="en-US" sz="2400" i="1">
                        <a:solidFill>
                          <a:schemeClr val="tx1"/>
                        </a:solidFill>
                        <a:latin typeface="Cambria Math"/>
                      </a:rPr>
                      <m:t>統合</m:t>
                    </m:r>
                    <m:r>
                      <a:rPr lang="ja-JP" altLang="en-US" sz="2400" b="0" i="1" smtClean="0">
                        <a:solidFill>
                          <a:schemeClr val="tx1"/>
                        </a:solidFill>
                        <a:latin typeface="Cambria Math"/>
                      </a:rPr>
                      <m:t>し</m:t>
                    </m:r>
                  </m:oMath>
                </a14:m>
                <a:endParaRPr lang="en-US" altLang="ja-JP" sz="2400" b="0" i="1" dirty="0" smtClean="0">
                  <a:solidFill>
                    <a:schemeClr val="tx1"/>
                  </a:solidFill>
                  <a:latin typeface="Cambria Math"/>
                </a:endParaRPr>
              </a:p>
              <a:p>
                <a:r>
                  <a:rPr lang="ja-JP" altLang="en-US" sz="2400" dirty="0" smtClean="0">
                    <a:solidFill>
                      <a:schemeClr val="tx1"/>
                    </a:solidFill>
                  </a:rPr>
                  <a:t>　</a:t>
                </a:r>
                <a14:m>
                  <m:oMath xmlns:m="http://schemas.openxmlformats.org/officeDocument/2006/math">
                    <m:r>
                      <a:rPr lang="en-US" altLang="ja-JP" sz="2400" b="0" i="0" smtClean="0">
                        <a:solidFill>
                          <a:schemeClr val="tx1"/>
                        </a:solidFill>
                        <a:latin typeface="Cambria Math"/>
                      </a:rPr>
                      <m:t> </m:t>
                    </m:r>
                    <m:r>
                      <a:rPr lang="ja-JP" altLang="en-US" sz="2400" i="1">
                        <a:solidFill>
                          <a:schemeClr val="tx1"/>
                        </a:solidFill>
                        <a:latin typeface="Cambria Math"/>
                      </a:rPr>
                      <m:t>状態</m:t>
                    </m:r>
                    <m:r>
                      <a:rPr lang="ja-JP" altLang="en-US" sz="2400" b="0" i="1" smtClean="0">
                        <a:solidFill>
                          <a:schemeClr val="tx1"/>
                        </a:solidFill>
                        <a:latin typeface="Cambria Math"/>
                      </a:rPr>
                      <m:t>数を</m:t>
                    </m:r>
                    <m:r>
                      <a:rPr lang="ja-JP" altLang="en-US" sz="2400" i="1">
                        <a:solidFill>
                          <a:schemeClr val="tx1"/>
                        </a:solidFill>
                        <a:latin typeface="Cambria Math"/>
                      </a:rPr>
                      <m:t>変更</m:t>
                    </m:r>
                    <m:r>
                      <a:rPr lang="ja-JP" altLang="en-US" sz="2400" i="1" smtClean="0">
                        <a:solidFill>
                          <a:schemeClr val="tx1"/>
                        </a:solidFill>
                        <a:latin typeface="Cambria Math"/>
                      </a:rPr>
                      <m:t>した</m:t>
                    </m:r>
                  </m:oMath>
                </a14:m>
                <a:r>
                  <a:rPr lang="ja-JP" altLang="en-US" sz="2400" dirty="0" smtClean="0">
                    <a:solidFill>
                      <a:schemeClr val="tx1"/>
                    </a:solidFill>
                  </a:rPr>
                  <a:t> </a:t>
                </a:r>
                <a14:m>
                  <m:oMath xmlns:m="http://schemas.openxmlformats.org/officeDocument/2006/math">
                    <m:r>
                      <a:rPr lang="en-US" altLang="ja-JP" sz="2400" i="1" dirty="0" smtClean="0">
                        <a:solidFill>
                          <a:schemeClr val="tx1"/>
                        </a:solidFill>
                        <a:latin typeface="Cambria Math"/>
                        <a:ea typeface="Cambria Math"/>
                      </a:rPr>
                      <m:t>𝑄</m:t>
                    </m:r>
                  </m:oMath>
                </a14:m>
                <a:r>
                  <a:rPr kumimoji="1" lang="ja-JP" altLang="en-US" sz="2400" dirty="0" smtClean="0">
                    <a:solidFill>
                      <a:schemeClr val="tx1"/>
                    </a:solidFill>
                  </a:rPr>
                  <a:t>空間を一時的に作成する</a:t>
                </a:r>
                <a:endParaRPr kumimoji="1" lang="ja-JP" altLang="en-US" sz="2400" dirty="0">
                  <a:solidFill>
                    <a:schemeClr val="tx1"/>
                  </a:solidFill>
                </a:endParaRPr>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540685" y="3355914"/>
                <a:ext cx="8311634" cy="842667"/>
              </a:xfrm>
              <a:prstGeom prst="rect">
                <a:avLst/>
              </a:prstGeom>
              <a:blipFill rotWithShape="1">
                <a:blip r:embed="rId4"/>
                <a:stretch>
                  <a:fillRect l="-1174" t="-7971" b="-13043"/>
                </a:stretch>
              </a:blipFill>
            </p:spPr>
            <p:txBody>
              <a:bodyPr/>
              <a:lstStyle/>
              <a:p>
                <a:r>
                  <a:rPr lang="ja-JP" altLang="en-US">
                    <a:noFill/>
                  </a:rPr>
                  <a:t> </a:t>
                </a:r>
              </a:p>
            </p:txBody>
          </p:sp>
        </mc:Fallback>
      </mc:AlternateContent>
      <p:sp>
        <p:nvSpPr>
          <p:cNvPr id="24" name="右矢印 23"/>
          <p:cNvSpPr/>
          <p:nvPr/>
        </p:nvSpPr>
        <p:spPr>
          <a:xfrm>
            <a:off x="4160854" y="5187763"/>
            <a:ext cx="936104" cy="731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p:cNvSpPr txBox="1"/>
          <p:nvPr/>
        </p:nvSpPr>
        <p:spPr>
          <a:xfrm>
            <a:off x="3738197" y="4798377"/>
            <a:ext cx="1569660" cy="369332"/>
          </a:xfrm>
          <a:prstGeom prst="rect">
            <a:avLst/>
          </a:prstGeom>
          <a:noFill/>
        </p:spPr>
        <p:txBody>
          <a:bodyPr wrap="none" rtlCol="0">
            <a:spAutoFit/>
          </a:bodyPr>
          <a:lstStyle/>
          <a:p>
            <a:r>
              <a:rPr kumimoji="1" lang="ja-JP" altLang="en-US" dirty="0" smtClean="0">
                <a:solidFill>
                  <a:schemeClr val="accent5"/>
                </a:solidFill>
              </a:rPr>
              <a:t>一時的に作成</a:t>
            </a:r>
            <a:endParaRPr kumimoji="1" lang="ja-JP" altLang="en-US" dirty="0">
              <a:solidFill>
                <a:schemeClr val="accent5"/>
              </a:solidFill>
            </a:endParaRPr>
          </a:p>
        </p:txBody>
      </p:sp>
      <p:grpSp>
        <p:nvGrpSpPr>
          <p:cNvPr id="28" name="グループ化 27"/>
          <p:cNvGrpSpPr/>
          <p:nvPr/>
        </p:nvGrpSpPr>
        <p:grpSpPr>
          <a:xfrm>
            <a:off x="487722" y="4170012"/>
            <a:ext cx="3385635" cy="2070600"/>
            <a:chOff x="139867" y="2189706"/>
            <a:chExt cx="4315254" cy="3265802"/>
          </a:xfrm>
        </p:grpSpPr>
        <p:sp>
          <p:nvSpPr>
            <p:cNvPr id="33" name="直方体 102"/>
            <p:cNvSpPr>
              <a:spLocks noChangeArrowheads="1"/>
            </p:cNvSpPr>
            <p:nvPr/>
          </p:nvSpPr>
          <p:spPr bwMode="auto">
            <a:xfrm>
              <a:off x="1989735" y="3180779"/>
              <a:ext cx="1028203" cy="1105073"/>
            </a:xfrm>
            <a:prstGeom prst="cube">
              <a:avLst>
                <a:gd name="adj" fmla="val 36517"/>
              </a:avLst>
            </a:prstGeom>
            <a:solidFill>
              <a:schemeClr val="accent1">
                <a:lumMod val="60000"/>
                <a:lumOff val="40000"/>
              </a:schemeClr>
            </a:solidFill>
            <a:ln w="38100" algn="ctr">
              <a:solidFill>
                <a:schemeClr val="tx2"/>
              </a:solidFill>
              <a:round/>
              <a:headEnd/>
              <a:tailEnd/>
            </a:ln>
          </p:spPr>
          <p:txBody>
            <a:bodyPr/>
            <a:lstStyle/>
            <a:p>
              <a:endParaRPr lang="ja-JP" altLang="en-US" dirty="0">
                <a:latin typeface="Arial" charset="0"/>
              </a:endParaRPr>
            </a:p>
          </p:txBody>
        </p:sp>
        <p:cxnSp>
          <p:nvCxnSpPr>
            <p:cNvPr id="37" name="直線矢印コネクタ 154"/>
            <p:cNvCxnSpPr>
              <a:cxnSpLocks noChangeShapeType="1"/>
            </p:cNvCxnSpPr>
            <p:nvPr/>
          </p:nvCxnSpPr>
          <p:spPr bwMode="auto">
            <a:xfrm>
              <a:off x="1206850" y="5083001"/>
              <a:ext cx="230505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8" name="直線矢印コネクタ 155"/>
            <p:cNvCxnSpPr>
              <a:cxnSpLocks noChangeShapeType="1"/>
            </p:cNvCxnSpPr>
            <p:nvPr/>
          </p:nvCxnSpPr>
          <p:spPr bwMode="auto">
            <a:xfrm flipV="1">
              <a:off x="1206850" y="2743026"/>
              <a:ext cx="0" cy="23399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9" name="直線コネクタ 108"/>
            <p:cNvCxnSpPr>
              <a:cxnSpLocks noChangeShapeType="1"/>
            </p:cNvCxnSpPr>
            <p:nvPr/>
          </p:nvCxnSpPr>
          <p:spPr bwMode="auto">
            <a:xfrm flipV="1">
              <a:off x="3151537" y="4293096"/>
              <a:ext cx="774413" cy="793081"/>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40" name="直方体 102"/>
            <p:cNvSpPr>
              <a:spLocks noChangeArrowheads="1"/>
            </p:cNvSpPr>
            <p:nvPr/>
          </p:nvSpPr>
          <p:spPr bwMode="auto">
            <a:xfrm>
              <a:off x="1206949" y="4221088"/>
              <a:ext cx="863600" cy="863600"/>
            </a:xfrm>
            <a:prstGeom prst="cube">
              <a:avLst>
                <a:gd name="adj" fmla="val 25000"/>
              </a:avLst>
            </a:prstGeom>
            <a:solidFill>
              <a:schemeClr val="accent2">
                <a:lumMod val="40000"/>
                <a:lumOff val="60000"/>
              </a:schemeClr>
            </a:solidFill>
            <a:ln w="38100" algn="ctr">
              <a:solidFill>
                <a:schemeClr val="accent2"/>
              </a:solidFill>
              <a:round/>
              <a:headEnd/>
              <a:tailEnd/>
            </a:ln>
          </p:spPr>
          <p:txBody>
            <a:bodyPr/>
            <a:lstStyle/>
            <a:p>
              <a:endParaRPr lang="ja-JP" altLang="en-US" dirty="0">
                <a:latin typeface="Arial" charset="0"/>
              </a:endParaRPr>
            </a:p>
          </p:txBody>
        </p:sp>
        <p:sp>
          <p:nvSpPr>
            <p:cNvPr id="41" name="直方体 119"/>
            <p:cNvSpPr>
              <a:spLocks noChangeArrowheads="1"/>
            </p:cNvSpPr>
            <p:nvPr/>
          </p:nvSpPr>
          <p:spPr bwMode="auto">
            <a:xfrm>
              <a:off x="2695748" y="3180779"/>
              <a:ext cx="1079501" cy="1669824"/>
            </a:xfrm>
            <a:prstGeom prst="cube">
              <a:avLst>
                <a:gd name="adj" fmla="val 29296"/>
              </a:avLst>
            </a:prstGeom>
            <a:solidFill>
              <a:schemeClr val="accent5">
                <a:lumMod val="40000"/>
                <a:lumOff val="60000"/>
              </a:schemeClr>
            </a:solidFill>
            <a:ln w="38100" algn="ctr">
              <a:solidFill>
                <a:schemeClr val="accent5"/>
              </a:solidFill>
              <a:round/>
              <a:headEnd/>
              <a:tailEnd/>
            </a:ln>
          </p:spPr>
          <p:txBody>
            <a:bodyPr/>
            <a:lstStyle/>
            <a:p>
              <a:endParaRPr lang="ja-JP" altLang="en-US" dirty="0">
                <a:latin typeface="Arial" charset="0"/>
              </a:endParaRPr>
            </a:p>
          </p:txBody>
        </p:sp>
        <p:cxnSp>
          <p:nvCxnSpPr>
            <p:cNvPr id="42" name="直線矢印コネクタ 124"/>
            <p:cNvCxnSpPr>
              <a:cxnSpLocks noChangeShapeType="1"/>
            </p:cNvCxnSpPr>
            <p:nvPr/>
          </p:nvCxnSpPr>
          <p:spPr bwMode="auto">
            <a:xfrm flipV="1">
              <a:off x="1242165" y="4870276"/>
              <a:ext cx="180585" cy="196992"/>
            </a:xfrm>
            <a:prstGeom prst="straightConnector1">
              <a:avLst/>
            </a:prstGeom>
            <a:noFill/>
            <a:ln w="9525" algn="ctr">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43" name="テキスト ボックス 42"/>
                <p:cNvSpPr txBox="1"/>
                <p:nvPr/>
              </p:nvSpPr>
              <p:spPr>
                <a:xfrm>
                  <a:off x="3374184" y="5086176"/>
                  <a:ext cx="1080937" cy="369332"/>
                </a:xfrm>
                <a:prstGeom prst="rect">
                  <a:avLst/>
                </a:prstGeom>
                <a:noFill/>
              </p:spPr>
              <p:txBody>
                <a:bodyPr wrap="none" rtlCol="0">
                  <a:spAutoFit/>
                </a:bodyPr>
                <a:lstStyle/>
                <a:p>
                  <a:r>
                    <a:rPr lang="ja-JP" altLang="en-US" dirty="0" smtClean="0"/>
                    <a:t>状態軸</a:t>
                  </a:r>
                  <a14:m>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b="0" i="1" smtClean="0">
                              <a:latin typeface="Cambria Math"/>
                            </a:rPr>
                            <m:t>1</m:t>
                          </m:r>
                        </m:sub>
                      </m:sSub>
                    </m:oMath>
                  </a14:m>
                  <a:endParaRPr kumimoji="1" lang="ja-JP" altLang="en-US" dirty="0"/>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3374184" y="5086176"/>
                  <a:ext cx="1080937" cy="369332"/>
                </a:xfrm>
                <a:prstGeom prst="rect">
                  <a:avLst/>
                </a:prstGeom>
                <a:blipFill rotWithShape="1">
                  <a:blip r:embed="rId5"/>
                  <a:stretch>
                    <a:fillRect l="-5755" t="-20513" r="-23022" b="-87179"/>
                  </a:stretch>
                </a:blipFill>
              </p:spPr>
              <p:txBody>
                <a:bodyPr/>
                <a:lstStyle/>
                <a:p>
                  <a:r>
                    <a:rPr lang="ja-JP" altLang="en-US">
                      <a:noFill/>
                    </a:rPr>
                    <a:t> </a:t>
                  </a:r>
                </a:p>
              </p:txBody>
            </p:sp>
          </mc:Fallback>
        </mc:AlternateContent>
        <p:sp>
          <p:nvSpPr>
            <p:cNvPr id="44" name="テキスト ボックス 43"/>
            <p:cNvSpPr txBox="1"/>
            <p:nvPr/>
          </p:nvSpPr>
          <p:spPr>
            <a:xfrm>
              <a:off x="139867" y="2189706"/>
              <a:ext cx="2636075" cy="582520"/>
            </a:xfrm>
            <a:prstGeom prst="rect">
              <a:avLst/>
            </a:prstGeom>
            <a:noFill/>
          </p:spPr>
          <p:txBody>
            <a:bodyPr wrap="none" rtlCol="0">
              <a:spAutoFit/>
            </a:bodyPr>
            <a:lstStyle/>
            <a:p>
              <a:r>
                <a:rPr lang="ja-JP" altLang="en-US" i="1" dirty="0">
                  <a:latin typeface="+mn-ea"/>
                </a:rPr>
                <a:t>行動価値</a:t>
              </a:r>
              <a:r>
                <a:rPr lang="en-US" altLang="ja-JP" i="1" dirty="0" smtClean="0">
                  <a:latin typeface="Times New Roman" pitchFamily="18" charset="0"/>
                </a:rPr>
                <a:t>Q(s</a:t>
              </a:r>
              <a:r>
                <a:rPr lang="en-US" altLang="ja-JP" sz="1050" i="1" dirty="0" smtClean="0">
                  <a:latin typeface="Times New Roman" pitchFamily="18" charset="0"/>
                </a:rPr>
                <a:t>1</a:t>
              </a:r>
              <a:r>
                <a:rPr lang="en-US" altLang="ja-JP" i="1" dirty="0" smtClean="0">
                  <a:latin typeface="Times New Roman" pitchFamily="18" charset="0"/>
                </a:rPr>
                <a:t>,s</a:t>
              </a:r>
              <a:r>
                <a:rPr lang="en-US" altLang="ja-JP" sz="1050" i="1" dirty="0" smtClean="0">
                  <a:latin typeface="Times New Roman" pitchFamily="18" charset="0"/>
                </a:rPr>
                <a:t>2</a:t>
              </a:r>
              <a:r>
                <a:rPr lang="en-US" altLang="ja-JP" i="1" dirty="0">
                  <a:latin typeface="Times New Roman" pitchFamily="18" charset="0"/>
                </a:rPr>
                <a:t>, </a:t>
              </a:r>
              <a:r>
                <a:rPr lang="en-US" altLang="ja-JP" i="1" dirty="0" err="1" smtClean="0">
                  <a:latin typeface="Times New Roman" pitchFamily="18" charset="0"/>
                </a:rPr>
                <a:t>a</a:t>
              </a:r>
              <a:r>
                <a:rPr lang="en-US" altLang="ja-JP" sz="1050" i="1" dirty="0" err="1" smtClean="0">
                  <a:latin typeface="Times New Roman" pitchFamily="18" charset="0"/>
                </a:rPr>
                <a:t>i</a:t>
              </a:r>
              <a:r>
                <a:rPr lang="en-US" altLang="ja-JP" i="1" dirty="0" smtClean="0">
                  <a:latin typeface="Times New Roman" pitchFamily="18" charset="0"/>
                </a:rPr>
                <a:t>)</a:t>
              </a:r>
              <a:endParaRPr lang="ja-JP" altLang="en-US" i="1" dirty="0">
                <a:latin typeface="Times New Roman" pitchFamily="18" charset="0"/>
              </a:endParaRPr>
            </a:p>
          </p:txBody>
        </p:sp>
        <p:cxnSp>
          <p:nvCxnSpPr>
            <p:cNvPr id="45" name="直線コネクタ 107"/>
            <p:cNvCxnSpPr>
              <a:cxnSpLocks noChangeAspect="1"/>
            </p:cNvCxnSpPr>
            <p:nvPr/>
          </p:nvCxnSpPr>
          <p:spPr bwMode="auto">
            <a:xfrm flipV="1">
              <a:off x="2503837" y="4292718"/>
              <a:ext cx="791344" cy="794252"/>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46" name="直方体 102"/>
            <p:cNvSpPr>
              <a:spLocks noChangeArrowheads="1"/>
            </p:cNvSpPr>
            <p:nvPr/>
          </p:nvSpPr>
          <p:spPr bwMode="auto">
            <a:xfrm>
              <a:off x="1855021" y="4221584"/>
              <a:ext cx="863600" cy="863600"/>
            </a:xfrm>
            <a:prstGeom prst="cube">
              <a:avLst>
                <a:gd name="adj" fmla="val 25000"/>
              </a:avLst>
            </a:prstGeom>
            <a:solidFill>
              <a:schemeClr val="accent1">
                <a:lumMod val="60000"/>
                <a:lumOff val="40000"/>
              </a:schemeClr>
            </a:solidFill>
            <a:ln w="38100" algn="ctr">
              <a:solidFill>
                <a:schemeClr val="accent1"/>
              </a:solidFill>
              <a:round/>
              <a:headEnd/>
              <a:tailEnd/>
            </a:ln>
          </p:spPr>
          <p:txBody>
            <a:bodyPr/>
            <a:lstStyle/>
            <a:p>
              <a:endParaRPr lang="ja-JP" altLang="en-US" dirty="0">
                <a:latin typeface="Arial" charset="0"/>
              </a:endParaRPr>
            </a:p>
          </p:txBody>
        </p:sp>
        <p:cxnSp>
          <p:nvCxnSpPr>
            <p:cNvPr id="47" name="直線コネクタ 104"/>
            <p:cNvCxnSpPr>
              <a:cxnSpLocks noChangeShapeType="1"/>
            </p:cNvCxnSpPr>
            <p:nvPr/>
          </p:nvCxnSpPr>
          <p:spPr bwMode="auto">
            <a:xfrm>
              <a:off x="1422750" y="4870276"/>
              <a:ext cx="2232471" cy="635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8" name="直線コネクタ 127"/>
            <p:cNvCxnSpPr>
              <a:cxnSpLocks noChangeShapeType="1"/>
            </p:cNvCxnSpPr>
            <p:nvPr/>
          </p:nvCxnSpPr>
          <p:spPr bwMode="auto">
            <a:xfrm flipV="1">
              <a:off x="1856137" y="4221782"/>
              <a:ext cx="856416" cy="845487"/>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9" name="直線コネクタ 128"/>
            <p:cNvCxnSpPr>
              <a:cxnSpLocks noChangeShapeType="1"/>
            </p:cNvCxnSpPr>
            <p:nvPr/>
          </p:nvCxnSpPr>
          <p:spPr bwMode="auto">
            <a:xfrm>
              <a:off x="1639443" y="4653582"/>
              <a:ext cx="2159794"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0" name="直線コネクタ 125"/>
            <p:cNvCxnSpPr>
              <a:cxnSpLocks noChangeShapeType="1"/>
            </p:cNvCxnSpPr>
            <p:nvPr/>
          </p:nvCxnSpPr>
          <p:spPr bwMode="auto">
            <a:xfrm>
              <a:off x="1878173" y="4436889"/>
              <a:ext cx="2036480"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1" name="直線矢印コネクタ 96"/>
            <p:cNvCxnSpPr>
              <a:cxnSpLocks noChangeShapeType="1"/>
            </p:cNvCxnSpPr>
            <p:nvPr/>
          </p:nvCxnSpPr>
          <p:spPr bwMode="auto">
            <a:xfrm flipV="1">
              <a:off x="1422750" y="4151140"/>
              <a:ext cx="735404" cy="725486"/>
            </a:xfrm>
            <a:prstGeom prst="straightConnector1">
              <a:avLst/>
            </a:prstGeom>
            <a:noFill/>
            <a:ln w="952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52" name="テキスト ボックス 51"/>
                <p:cNvSpPr txBox="1"/>
                <p:nvPr/>
              </p:nvSpPr>
              <p:spPr>
                <a:xfrm>
                  <a:off x="820680" y="3610262"/>
                  <a:ext cx="1086259" cy="369332"/>
                </a:xfrm>
                <a:prstGeom prst="rect">
                  <a:avLst/>
                </a:prstGeom>
                <a:noFill/>
              </p:spPr>
              <p:txBody>
                <a:bodyPr wrap="none" rtlCol="0">
                  <a:spAutoFit/>
                </a:bodyPr>
                <a:lstStyle/>
                <a:p>
                  <a:r>
                    <a:rPr lang="ja-JP" altLang="en-US" dirty="0" smtClean="0"/>
                    <a:t>状態軸</a:t>
                  </a:r>
                  <a14:m>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b="0" i="1" smtClean="0">
                              <a:latin typeface="Cambria Math"/>
                            </a:rPr>
                            <m:t>2</m:t>
                          </m:r>
                        </m:sub>
                      </m:sSub>
                    </m:oMath>
                  </a14:m>
                  <a:endParaRPr kumimoji="1" lang="ja-JP" altLang="en-US" dirty="0"/>
                </a:p>
              </p:txBody>
            </p:sp>
          </mc:Choice>
          <mc:Fallback xmlns="">
            <p:sp>
              <p:nvSpPr>
                <p:cNvPr id="89" name="テキスト ボックス 88"/>
                <p:cNvSpPr txBox="1">
                  <a:spLocks noRot="1" noChangeAspect="1" noMove="1" noResize="1" noEditPoints="1" noAdjustHandles="1" noChangeArrowheads="1" noChangeShapeType="1" noTextEdit="1"/>
                </p:cNvSpPr>
                <p:nvPr/>
              </p:nvSpPr>
              <p:spPr>
                <a:xfrm>
                  <a:off x="820680" y="3610262"/>
                  <a:ext cx="1086259" cy="369332"/>
                </a:xfrm>
                <a:prstGeom prst="rect">
                  <a:avLst/>
                </a:prstGeom>
                <a:blipFill rotWithShape="1">
                  <a:blip r:embed="rId6"/>
                  <a:stretch>
                    <a:fillRect l="-6475" t="-21053" r="-23022" b="-92105"/>
                  </a:stretch>
                </a:blipFill>
              </p:spPr>
              <p:txBody>
                <a:bodyPr/>
                <a:lstStyle/>
                <a:p>
                  <a:r>
                    <a:rPr lang="ja-JP" altLang="en-US">
                      <a:noFill/>
                    </a:rPr>
                    <a:t> </a:t>
                  </a:r>
                </a:p>
              </p:txBody>
            </p:sp>
          </mc:Fallback>
        </mc:AlternateContent>
      </p:grpSp>
      <p:grpSp>
        <p:nvGrpSpPr>
          <p:cNvPr id="53" name="グループ化 52"/>
          <p:cNvGrpSpPr/>
          <p:nvPr/>
        </p:nvGrpSpPr>
        <p:grpSpPr>
          <a:xfrm>
            <a:off x="4956904" y="4226696"/>
            <a:ext cx="3332304" cy="2089114"/>
            <a:chOff x="-14805" y="2160506"/>
            <a:chExt cx="4247279" cy="3295002"/>
          </a:xfrm>
        </p:grpSpPr>
        <p:cxnSp>
          <p:nvCxnSpPr>
            <p:cNvPr id="56" name="直線矢印コネクタ 154"/>
            <p:cNvCxnSpPr>
              <a:cxnSpLocks noChangeShapeType="1"/>
            </p:cNvCxnSpPr>
            <p:nvPr/>
          </p:nvCxnSpPr>
          <p:spPr bwMode="auto">
            <a:xfrm>
              <a:off x="1206850" y="5083001"/>
              <a:ext cx="230505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7" name="直線矢印コネクタ 155"/>
            <p:cNvCxnSpPr>
              <a:cxnSpLocks noChangeShapeType="1"/>
            </p:cNvCxnSpPr>
            <p:nvPr/>
          </p:nvCxnSpPr>
          <p:spPr bwMode="auto">
            <a:xfrm flipV="1">
              <a:off x="1206850" y="2743026"/>
              <a:ext cx="0" cy="23399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 name="直線コネクタ 108"/>
            <p:cNvCxnSpPr>
              <a:cxnSpLocks noChangeShapeType="1"/>
            </p:cNvCxnSpPr>
            <p:nvPr/>
          </p:nvCxnSpPr>
          <p:spPr bwMode="auto">
            <a:xfrm flipV="1">
              <a:off x="3151537" y="4293096"/>
              <a:ext cx="774413" cy="793081"/>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59" name="直方体 102"/>
            <p:cNvSpPr>
              <a:spLocks noChangeArrowheads="1"/>
            </p:cNvSpPr>
            <p:nvPr/>
          </p:nvSpPr>
          <p:spPr bwMode="auto">
            <a:xfrm>
              <a:off x="1298064" y="3913012"/>
              <a:ext cx="1296888" cy="1171676"/>
            </a:xfrm>
            <a:prstGeom prst="cube">
              <a:avLst>
                <a:gd name="adj" fmla="val 55974"/>
              </a:avLst>
            </a:prstGeom>
            <a:solidFill>
              <a:schemeClr val="accent2">
                <a:lumMod val="40000"/>
                <a:lumOff val="60000"/>
              </a:schemeClr>
            </a:solidFill>
            <a:ln w="38100" algn="ctr">
              <a:solidFill>
                <a:schemeClr val="accent2"/>
              </a:solidFill>
              <a:round/>
              <a:headEnd/>
              <a:tailEnd/>
            </a:ln>
          </p:spPr>
          <p:txBody>
            <a:bodyPr/>
            <a:lstStyle/>
            <a:p>
              <a:endParaRPr lang="ja-JP" altLang="en-US" dirty="0">
                <a:latin typeface="Arial" charset="0"/>
              </a:endParaRPr>
            </a:p>
          </p:txBody>
        </p:sp>
        <p:cxnSp>
          <p:nvCxnSpPr>
            <p:cNvPr id="61" name="直線矢印コネクタ 124"/>
            <p:cNvCxnSpPr>
              <a:cxnSpLocks noChangeShapeType="1"/>
            </p:cNvCxnSpPr>
            <p:nvPr/>
          </p:nvCxnSpPr>
          <p:spPr bwMode="auto">
            <a:xfrm flipV="1">
              <a:off x="1242165" y="4870276"/>
              <a:ext cx="180585" cy="196992"/>
            </a:xfrm>
            <a:prstGeom prst="straightConnector1">
              <a:avLst/>
            </a:prstGeom>
            <a:noFill/>
            <a:ln w="9525" algn="ctr">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62" name="テキスト ボックス 61"/>
                <p:cNvSpPr txBox="1"/>
                <p:nvPr/>
              </p:nvSpPr>
              <p:spPr>
                <a:xfrm>
                  <a:off x="3151537" y="5086176"/>
                  <a:ext cx="1080937" cy="369332"/>
                </a:xfrm>
                <a:prstGeom prst="rect">
                  <a:avLst/>
                </a:prstGeom>
                <a:noFill/>
              </p:spPr>
              <p:txBody>
                <a:bodyPr wrap="none" rtlCol="0">
                  <a:spAutoFit/>
                </a:bodyPr>
                <a:lstStyle/>
                <a:p>
                  <a:r>
                    <a:rPr lang="ja-JP" altLang="en-US" dirty="0" smtClean="0"/>
                    <a:t>状態軸</a:t>
                  </a:r>
                  <a14:m>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b="0" i="1" smtClean="0">
                              <a:latin typeface="Cambria Math"/>
                            </a:rPr>
                            <m:t>1</m:t>
                          </m:r>
                        </m:sub>
                      </m:sSub>
                    </m:oMath>
                  </a14:m>
                  <a:endParaRPr kumimoji="1" lang="ja-JP" altLang="en-US" dirty="0"/>
                </a:p>
              </p:txBody>
            </p:sp>
          </mc:Choice>
          <mc:Fallback xmlns="">
            <p:sp>
              <p:nvSpPr>
                <p:cNvPr id="80" name="テキスト ボックス 79"/>
                <p:cNvSpPr txBox="1">
                  <a:spLocks noRot="1" noChangeAspect="1" noMove="1" noResize="1" noEditPoints="1" noAdjustHandles="1" noChangeArrowheads="1" noChangeShapeType="1" noTextEdit="1"/>
                </p:cNvSpPr>
                <p:nvPr/>
              </p:nvSpPr>
              <p:spPr>
                <a:xfrm>
                  <a:off x="3151537" y="5086176"/>
                  <a:ext cx="1080937" cy="369332"/>
                </a:xfrm>
                <a:prstGeom prst="rect">
                  <a:avLst/>
                </a:prstGeom>
                <a:blipFill rotWithShape="1">
                  <a:blip r:embed="rId7"/>
                  <a:stretch>
                    <a:fillRect l="-6475" t="-20513" r="-22302" b="-87179"/>
                  </a:stretch>
                </a:blipFill>
              </p:spPr>
              <p:txBody>
                <a:bodyPr/>
                <a:lstStyle/>
                <a:p>
                  <a:r>
                    <a:rPr lang="ja-JP" altLang="en-US">
                      <a:noFill/>
                    </a:rPr>
                    <a:t> </a:t>
                  </a:r>
                </a:p>
              </p:txBody>
            </p:sp>
          </mc:Fallback>
        </mc:AlternateContent>
        <p:sp>
          <p:nvSpPr>
            <p:cNvPr id="63" name="テキスト ボックス 62"/>
            <p:cNvSpPr txBox="1"/>
            <p:nvPr/>
          </p:nvSpPr>
          <p:spPr>
            <a:xfrm>
              <a:off x="-14805" y="2160506"/>
              <a:ext cx="2734146" cy="582520"/>
            </a:xfrm>
            <a:prstGeom prst="rect">
              <a:avLst/>
            </a:prstGeom>
            <a:noFill/>
          </p:spPr>
          <p:txBody>
            <a:bodyPr wrap="none" rtlCol="0">
              <a:spAutoFit/>
            </a:bodyPr>
            <a:lstStyle/>
            <a:p>
              <a:r>
                <a:rPr lang="ja-JP" altLang="en-US" i="1" dirty="0">
                  <a:latin typeface="+mn-ea"/>
                </a:rPr>
                <a:t>行動価値</a:t>
              </a:r>
              <a:r>
                <a:rPr lang="en-US" altLang="ja-JP" i="1" dirty="0" smtClean="0">
                  <a:latin typeface="Times New Roman" pitchFamily="18" charset="0"/>
                </a:rPr>
                <a:t>Q(s</a:t>
              </a:r>
              <a:r>
                <a:rPr lang="en-US" altLang="ja-JP" sz="1050" i="1" dirty="0" smtClean="0">
                  <a:latin typeface="Times New Roman" pitchFamily="18" charset="0"/>
                </a:rPr>
                <a:t>1</a:t>
              </a:r>
              <a:r>
                <a:rPr lang="en-US" altLang="ja-JP" i="1" dirty="0" smtClean="0">
                  <a:latin typeface="Times New Roman" pitchFamily="18" charset="0"/>
                </a:rPr>
                <a:t>,s</a:t>
              </a:r>
              <a:r>
                <a:rPr lang="en-US" altLang="ja-JP" sz="1050" i="1" dirty="0" smtClean="0">
                  <a:latin typeface="Times New Roman" pitchFamily="18" charset="0"/>
                </a:rPr>
                <a:t>2</a:t>
              </a:r>
              <a:r>
                <a:rPr lang="en-US" altLang="ja-JP" i="1" dirty="0">
                  <a:latin typeface="Times New Roman" pitchFamily="18" charset="0"/>
                </a:rPr>
                <a:t>, </a:t>
              </a:r>
              <a:r>
                <a:rPr lang="en-US" altLang="ja-JP" i="1" dirty="0" err="1">
                  <a:latin typeface="Times New Roman" pitchFamily="18" charset="0"/>
                </a:rPr>
                <a:t>a</a:t>
              </a:r>
              <a:r>
                <a:rPr lang="en-US" altLang="ja-JP" sz="1050" i="1" dirty="0" err="1">
                  <a:latin typeface="Times New Roman" pitchFamily="18" charset="0"/>
                </a:rPr>
                <a:t>i</a:t>
              </a:r>
              <a:r>
                <a:rPr lang="en-US" altLang="ja-JP" i="1" dirty="0" smtClean="0">
                  <a:latin typeface="Times New Roman" pitchFamily="18" charset="0"/>
                </a:rPr>
                <a:t>)</a:t>
              </a:r>
              <a:endParaRPr lang="ja-JP" altLang="en-US" i="1" dirty="0">
                <a:latin typeface="Times New Roman" pitchFamily="18" charset="0"/>
              </a:endParaRPr>
            </a:p>
          </p:txBody>
        </p:sp>
        <p:sp>
          <p:nvSpPr>
            <p:cNvPr id="65" name="直方体 102"/>
            <p:cNvSpPr>
              <a:spLocks noChangeArrowheads="1"/>
            </p:cNvSpPr>
            <p:nvPr/>
          </p:nvSpPr>
          <p:spPr bwMode="auto">
            <a:xfrm>
              <a:off x="1946508" y="3365127"/>
              <a:ext cx="1348674" cy="1702144"/>
            </a:xfrm>
            <a:prstGeom prst="cube">
              <a:avLst>
                <a:gd name="adj" fmla="val 48230"/>
              </a:avLst>
            </a:prstGeom>
            <a:solidFill>
              <a:schemeClr val="tx2">
                <a:lumMod val="40000"/>
                <a:lumOff val="60000"/>
              </a:schemeClr>
            </a:solidFill>
            <a:ln w="38100" algn="ctr">
              <a:solidFill>
                <a:schemeClr val="tx2"/>
              </a:solidFill>
              <a:round/>
              <a:headEnd/>
              <a:tailEnd/>
            </a:ln>
          </p:spPr>
          <p:txBody>
            <a:bodyPr/>
            <a:lstStyle/>
            <a:p>
              <a:endParaRPr lang="ja-JP" altLang="en-US" dirty="0">
                <a:latin typeface="Arial" charset="0"/>
              </a:endParaRPr>
            </a:p>
          </p:txBody>
        </p:sp>
        <p:cxnSp>
          <p:nvCxnSpPr>
            <p:cNvPr id="67" name="直線コネクタ 127"/>
            <p:cNvCxnSpPr>
              <a:cxnSpLocks noChangeShapeType="1"/>
            </p:cNvCxnSpPr>
            <p:nvPr/>
          </p:nvCxnSpPr>
          <p:spPr bwMode="auto">
            <a:xfrm flipV="1">
              <a:off x="1856137" y="4221782"/>
              <a:ext cx="856416" cy="845487"/>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69" name="直線コネクタ 125"/>
            <p:cNvCxnSpPr>
              <a:cxnSpLocks noChangeShapeType="1"/>
            </p:cNvCxnSpPr>
            <p:nvPr/>
          </p:nvCxnSpPr>
          <p:spPr bwMode="auto">
            <a:xfrm>
              <a:off x="1878173" y="4436889"/>
              <a:ext cx="2036480"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70" name="直線矢印コネクタ 96"/>
            <p:cNvCxnSpPr>
              <a:cxnSpLocks noChangeShapeType="1"/>
            </p:cNvCxnSpPr>
            <p:nvPr/>
          </p:nvCxnSpPr>
          <p:spPr bwMode="auto">
            <a:xfrm flipV="1">
              <a:off x="1422750" y="4151140"/>
              <a:ext cx="735404" cy="725486"/>
            </a:xfrm>
            <a:prstGeom prst="straightConnector1">
              <a:avLst/>
            </a:prstGeom>
            <a:noFill/>
            <a:ln w="952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71" name="テキスト ボックス 70"/>
                <p:cNvSpPr txBox="1"/>
                <p:nvPr/>
              </p:nvSpPr>
              <p:spPr>
                <a:xfrm>
                  <a:off x="659389" y="3626404"/>
                  <a:ext cx="1086259" cy="369332"/>
                </a:xfrm>
                <a:prstGeom prst="rect">
                  <a:avLst/>
                </a:prstGeom>
                <a:noFill/>
              </p:spPr>
              <p:txBody>
                <a:bodyPr wrap="none" rtlCol="0">
                  <a:spAutoFit/>
                </a:bodyPr>
                <a:lstStyle/>
                <a:p>
                  <a:r>
                    <a:rPr lang="ja-JP" altLang="en-US" dirty="0" smtClean="0"/>
                    <a:t>状態軸</a:t>
                  </a:r>
                  <a14:m>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b="0" i="1" smtClean="0">
                              <a:latin typeface="Cambria Math"/>
                            </a:rPr>
                            <m:t>2</m:t>
                          </m:r>
                        </m:sub>
                      </m:sSub>
                    </m:oMath>
                  </a14:m>
                  <a:endParaRPr kumimoji="1" lang="ja-JP" altLang="en-US" dirty="0"/>
                </a:p>
              </p:txBody>
            </p:sp>
          </mc:Choice>
          <mc:Fallback xmlns="">
            <p:sp>
              <p:nvSpPr>
                <p:cNvPr id="71" name="テキスト ボックス 70"/>
                <p:cNvSpPr txBox="1">
                  <a:spLocks noRot="1" noChangeAspect="1" noMove="1" noResize="1" noEditPoints="1" noAdjustHandles="1" noChangeArrowheads="1" noChangeShapeType="1" noTextEdit="1"/>
                </p:cNvSpPr>
                <p:nvPr/>
              </p:nvSpPr>
              <p:spPr>
                <a:xfrm>
                  <a:off x="659389" y="3626404"/>
                  <a:ext cx="1086259" cy="369332"/>
                </a:xfrm>
                <a:prstGeom prst="rect">
                  <a:avLst/>
                </a:prstGeom>
                <a:blipFill rotWithShape="1">
                  <a:blip r:embed="rId8"/>
                  <a:stretch>
                    <a:fillRect l="-6475" t="-21053" r="-23022" b="-92105"/>
                  </a:stretch>
                </a:blipFill>
              </p:spPr>
              <p:txBody>
                <a:bodyPr/>
                <a:lstStyle/>
                <a:p>
                  <a:r>
                    <a:rPr lang="ja-JP" altLang="en-US">
                      <a:noFill/>
                    </a:rPr>
                    <a:t> </a:t>
                  </a:r>
                </a:p>
              </p:txBody>
            </p:sp>
          </mc:Fallback>
        </mc:AlternateContent>
        <p:sp>
          <p:nvSpPr>
            <p:cNvPr id="60" name="直方体 119"/>
            <p:cNvSpPr>
              <a:spLocks noChangeArrowheads="1"/>
            </p:cNvSpPr>
            <p:nvPr/>
          </p:nvSpPr>
          <p:spPr bwMode="auto">
            <a:xfrm>
              <a:off x="2636101" y="3688016"/>
              <a:ext cx="1278552" cy="1370039"/>
            </a:xfrm>
            <a:prstGeom prst="cube">
              <a:avLst>
                <a:gd name="adj" fmla="val 56089"/>
              </a:avLst>
            </a:prstGeom>
            <a:solidFill>
              <a:schemeClr val="accent5">
                <a:lumMod val="40000"/>
                <a:lumOff val="60000"/>
              </a:schemeClr>
            </a:solidFill>
            <a:ln w="38100" algn="ctr">
              <a:solidFill>
                <a:schemeClr val="accent5"/>
              </a:solidFill>
              <a:round/>
              <a:headEnd/>
              <a:tailEnd/>
            </a:ln>
          </p:spPr>
          <p:txBody>
            <a:bodyPr/>
            <a:lstStyle/>
            <a:p>
              <a:endParaRPr lang="ja-JP" altLang="en-US" dirty="0">
                <a:latin typeface="Arial" charset="0"/>
              </a:endParaRPr>
            </a:p>
          </p:txBody>
        </p:sp>
        <p:cxnSp>
          <p:nvCxnSpPr>
            <p:cNvPr id="66" name="直線コネクタ 104"/>
            <p:cNvCxnSpPr>
              <a:cxnSpLocks noChangeShapeType="1"/>
            </p:cNvCxnSpPr>
            <p:nvPr/>
          </p:nvCxnSpPr>
          <p:spPr bwMode="auto">
            <a:xfrm>
              <a:off x="1422750" y="4870276"/>
              <a:ext cx="2232471" cy="635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68" name="直線コネクタ 128"/>
            <p:cNvCxnSpPr>
              <a:cxnSpLocks noChangeShapeType="1"/>
            </p:cNvCxnSpPr>
            <p:nvPr/>
          </p:nvCxnSpPr>
          <p:spPr bwMode="auto">
            <a:xfrm>
              <a:off x="1639443" y="4653582"/>
              <a:ext cx="2159794"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64" name="直線コネクタ 107"/>
            <p:cNvCxnSpPr>
              <a:cxnSpLocks noChangeAspect="1"/>
            </p:cNvCxnSpPr>
            <p:nvPr/>
          </p:nvCxnSpPr>
          <p:spPr bwMode="auto">
            <a:xfrm flipV="1">
              <a:off x="2503837" y="4292718"/>
              <a:ext cx="791344" cy="794252"/>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sp>
        <p:nvSpPr>
          <p:cNvPr id="5" name="テキスト ボックス 4"/>
          <p:cNvSpPr txBox="1"/>
          <p:nvPr/>
        </p:nvSpPr>
        <p:spPr>
          <a:xfrm>
            <a:off x="1120781" y="6315810"/>
            <a:ext cx="2133918" cy="369332"/>
          </a:xfrm>
          <a:prstGeom prst="rect">
            <a:avLst/>
          </a:prstGeom>
          <a:noFill/>
        </p:spPr>
        <p:txBody>
          <a:bodyPr wrap="none" rtlCol="0">
            <a:spAutoFit/>
          </a:bodyPr>
          <a:lstStyle/>
          <a:p>
            <a:r>
              <a:rPr lang="ja-JP" altLang="en-US" dirty="0" smtClean="0">
                <a:solidFill>
                  <a:schemeClr val="tx2"/>
                </a:solidFill>
              </a:rPr>
              <a:t>ある行動</a:t>
            </a:r>
            <a:r>
              <a:rPr lang="en-US" altLang="ja-JP" i="1" dirty="0" err="1" smtClean="0">
                <a:solidFill>
                  <a:schemeClr val="tx2"/>
                </a:solidFill>
                <a:latin typeface="Times New Roman" pitchFamily="18" charset="0"/>
              </a:rPr>
              <a:t>a</a:t>
            </a:r>
            <a:r>
              <a:rPr lang="en-US" altLang="ja-JP" sz="1050" i="1" dirty="0" err="1" smtClean="0">
                <a:solidFill>
                  <a:schemeClr val="tx2"/>
                </a:solidFill>
                <a:latin typeface="Times New Roman" pitchFamily="18" charset="0"/>
              </a:rPr>
              <a:t>i</a:t>
            </a:r>
            <a:r>
              <a:rPr lang="ja-JP" altLang="en-US" dirty="0">
                <a:solidFill>
                  <a:schemeClr val="tx2"/>
                </a:solidFill>
              </a:rPr>
              <a:t>の</a:t>
            </a:r>
            <a:r>
              <a:rPr lang="en-US" altLang="ja-JP" dirty="0" smtClean="0">
                <a:solidFill>
                  <a:schemeClr val="tx2"/>
                </a:solidFill>
              </a:rPr>
              <a:t>Q</a:t>
            </a:r>
            <a:r>
              <a:rPr lang="ja-JP" altLang="en-US" dirty="0" smtClean="0">
                <a:solidFill>
                  <a:schemeClr val="tx2"/>
                </a:solidFill>
              </a:rPr>
              <a:t>空間</a:t>
            </a:r>
            <a:endParaRPr kumimoji="1" lang="ja-JP" altLang="en-US" dirty="0">
              <a:solidFill>
                <a:schemeClr val="tx2"/>
              </a:solidFill>
            </a:endParaRPr>
          </a:p>
        </p:txBody>
      </p:sp>
      <p:sp>
        <p:nvSpPr>
          <p:cNvPr id="54" name="テキスト ボックス 53"/>
          <p:cNvSpPr txBox="1"/>
          <p:nvPr/>
        </p:nvSpPr>
        <p:spPr>
          <a:xfrm>
            <a:off x="5738945" y="6320893"/>
            <a:ext cx="2133918" cy="369332"/>
          </a:xfrm>
          <a:prstGeom prst="rect">
            <a:avLst/>
          </a:prstGeom>
          <a:noFill/>
        </p:spPr>
        <p:txBody>
          <a:bodyPr wrap="none" rtlCol="0">
            <a:spAutoFit/>
          </a:bodyPr>
          <a:lstStyle/>
          <a:p>
            <a:r>
              <a:rPr lang="ja-JP" altLang="en-US" dirty="0" smtClean="0">
                <a:solidFill>
                  <a:schemeClr val="tx2"/>
                </a:solidFill>
              </a:rPr>
              <a:t>ある行動</a:t>
            </a:r>
            <a:r>
              <a:rPr lang="en-US" altLang="ja-JP" i="1" dirty="0" err="1" smtClean="0">
                <a:solidFill>
                  <a:schemeClr val="tx2"/>
                </a:solidFill>
                <a:latin typeface="Times New Roman" pitchFamily="18" charset="0"/>
              </a:rPr>
              <a:t>a</a:t>
            </a:r>
            <a:r>
              <a:rPr lang="en-US" altLang="ja-JP" sz="1050" i="1" dirty="0" err="1" smtClean="0">
                <a:solidFill>
                  <a:schemeClr val="tx2"/>
                </a:solidFill>
                <a:latin typeface="Times New Roman" pitchFamily="18" charset="0"/>
              </a:rPr>
              <a:t>i</a:t>
            </a:r>
            <a:r>
              <a:rPr lang="ja-JP" altLang="en-US" dirty="0">
                <a:solidFill>
                  <a:schemeClr val="tx2"/>
                </a:solidFill>
              </a:rPr>
              <a:t>の</a:t>
            </a:r>
            <a:r>
              <a:rPr lang="en-US" altLang="ja-JP" dirty="0" smtClean="0">
                <a:solidFill>
                  <a:schemeClr val="tx2"/>
                </a:solidFill>
              </a:rPr>
              <a:t>Q</a:t>
            </a:r>
            <a:r>
              <a:rPr lang="ja-JP" altLang="en-US" dirty="0" smtClean="0">
                <a:solidFill>
                  <a:schemeClr val="tx2"/>
                </a:solidFill>
              </a:rPr>
              <a:t>空間</a:t>
            </a:r>
            <a:endParaRPr kumimoji="1" lang="ja-JP" altLang="en-US" dirty="0">
              <a:solidFill>
                <a:schemeClr val="tx2"/>
              </a:solidFill>
            </a:endParaRPr>
          </a:p>
        </p:txBody>
      </p:sp>
    </p:spTree>
    <p:extLst>
      <p:ext uri="{BB962C8B-B14F-4D97-AF65-F5344CB8AC3E}">
        <p14:creationId xmlns:p14="http://schemas.microsoft.com/office/powerpoint/2010/main" val="2757338108"/>
      </p:ext>
    </p:extLst>
  </p:cSld>
  <p:clrMapOvr>
    <a:masterClrMapping/>
  </p:clrMapOvr>
  <mc:AlternateContent xmlns:mc="http://schemas.openxmlformats.org/markup-compatibility/2006" xmlns:p14="http://schemas.microsoft.com/office/powerpoint/2010/main">
    <mc:Choice Requires="p14">
      <p:transition spd="slow" p14:dur="2000" advTm="47206"/>
    </mc:Choice>
    <mc:Fallback xmlns="">
      <p:transition spd="slow" advTm="4720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重要度利用部</a:t>
            </a:r>
            <a:r>
              <a:rPr lang="en-US" altLang="ja-JP" dirty="0" smtClean="0"/>
              <a:t>:</a:t>
            </a:r>
            <a:r>
              <a:rPr lang="ja-JP" altLang="en-US" dirty="0" smtClean="0"/>
              <a:t>手順</a:t>
            </a:r>
            <a:r>
              <a:rPr lang="en-US" altLang="ja-JP" dirty="0" smtClean="0"/>
              <a:t>5,6</a:t>
            </a:r>
            <a:endParaRPr kumimoji="1" lang="ja-JP" altLang="en-US" dirty="0"/>
          </a:p>
        </p:txBody>
      </p:sp>
      <p:grpSp>
        <p:nvGrpSpPr>
          <p:cNvPr id="8" name="グループ化 7"/>
          <p:cNvGrpSpPr/>
          <p:nvPr/>
        </p:nvGrpSpPr>
        <p:grpSpPr>
          <a:xfrm>
            <a:off x="2159974" y="2241294"/>
            <a:ext cx="4965655" cy="3734408"/>
            <a:chOff x="2137582" y="2665625"/>
            <a:chExt cx="4965655" cy="3734408"/>
          </a:xfrm>
        </p:grpSpPr>
        <mc:AlternateContent xmlns:mc="http://schemas.openxmlformats.org/markup-compatibility/2006" xmlns:a14="http://schemas.microsoft.com/office/drawing/2010/main">
          <mc:Choice Requires="a14">
            <p:sp>
              <p:nvSpPr>
                <p:cNvPr id="4" name="テキスト ボックス 3"/>
                <p:cNvSpPr txBox="1"/>
                <p:nvPr/>
              </p:nvSpPr>
              <p:spPr>
                <a:xfrm>
                  <a:off x="2137582" y="2665625"/>
                  <a:ext cx="4965655" cy="834396"/>
                </a:xfrm>
                <a:prstGeom prst="rect">
                  <a:avLst/>
                </a:prstGeom>
                <a:noFill/>
              </p:spPr>
              <p:txBody>
                <a:bodyPr wrap="none" rtlCol="0">
                  <a:spAutoFit/>
                </a:bodyPr>
                <a:lstStyle/>
                <a:p>
                  <a14:m>
                    <m:oMath xmlns:m="http://schemas.openxmlformats.org/officeDocument/2006/math">
                      <m:sSup>
                        <m:sSupPr>
                          <m:ctrlPr>
                            <a:rPr kumimoji="1" lang="en-US" altLang="ja-JP" sz="2400" b="0" i="1" smtClean="0">
                              <a:latin typeface="Cambria Math"/>
                            </a:rPr>
                          </m:ctrlPr>
                        </m:sSupPr>
                        <m:e>
                          <m:r>
                            <a:rPr kumimoji="1" lang="en-US" altLang="ja-JP" sz="2400" b="0" i="1" smtClean="0">
                              <a:latin typeface="Cambria Math"/>
                            </a:rPr>
                            <m:t>𝑄</m:t>
                          </m:r>
                        </m:e>
                        <m:sup>
                          <m:r>
                            <a:rPr kumimoji="1" lang="en-US" altLang="ja-JP" sz="2400" b="0" i="1" smtClean="0">
                              <a:latin typeface="Cambria Math"/>
                            </a:rPr>
                            <m:t>′</m:t>
                          </m:r>
                        </m:sup>
                      </m:sSup>
                      <m:d>
                        <m:dPr>
                          <m:ctrlPr>
                            <a:rPr kumimoji="1" lang="en-US" altLang="ja-JP" sz="2400" b="0" i="1" smtClean="0">
                              <a:latin typeface="Cambria Math"/>
                            </a:rPr>
                          </m:ctrlPr>
                        </m:dPr>
                        <m:e>
                          <m:sSup>
                            <m:sSupPr>
                              <m:ctrlPr>
                                <a:rPr lang="en-US" altLang="ja-JP" sz="2400" i="1">
                                  <a:latin typeface="Cambria Math"/>
                                </a:rPr>
                              </m:ctrlPr>
                            </m:sSupPr>
                            <m:e>
                              <m:r>
                                <a:rPr lang="ja-JP" altLang="en-US" sz="2400" i="1">
                                  <a:latin typeface="Cambria Math"/>
                                </a:rPr>
                                <m:t>𝑠</m:t>
                              </m:r>
                            </m:e>
                            <m:sup>
                              <m:r>
                                <a:rPr lang="ja-JP" altLang="en-US" sz="2400" i="1">
                                  <a:latin typeface="Cambria Math"/>
                                </a:rPr>
                                <m:t>’</m:t>
                              </m:r>
                            </m:sup>
                          </m:sSup>
                          <m:r>
                            <a:rPr lang="en-US" altLang="ja-JP" sz="2400" b="0" i="1" smtClean="0">
                              <a:latin typeface="Cambria Math"/>
                            </a:rPr>
                            <m:t>,</m:t>
                          </m:r>
                          <m:sSub>
                            <m:sSubPr>
                              <m:ctrlPr>
                                <a:rPr lang="en-US" altLang="ja-JP" sz="2400" i="1">
                                  <a:latin typeface="Cambria Math"/>
                                </a:rPr>
                              </m:ctrlPr>
                            </m:sSubPr>
                            <m:e>
                              <m:r>
                                <a:rPr lang="en-US" altLang="ja-JP" sz="2400" i="1">
                                  <a:latin typeface="Cambria Math"/>
                                </a:rPr>
                                <m:t>𝑎</m:t>
                              </m:r>
                            </m:e>
                            <m:sub>
                              <m:r>
                                <a:rPr lang="en-US" altLang="ja-JP" sz="2400" i="1">
                                  <a:latin typeface="Cambria Math"/>
                                </a:rPr>
                                <m:t>𝑖</m:t>
                              </m:r>
                            </m:sub>
                          </m:sSub>
                        </m:e>
                      </m:d>
                    </m:oMath>
                  </a14:m>
                  <a:r>
                    <a:rPr kumimoji="1" lang="en-US" altLang="ja-JP" sz="2400" dirty="0" smtClean="0"/>
                    <a:t>=</a:t>
                  </a:r>
                  <a14:m>
                    <m:oMath xmlns:m="http://schemas.openxmlformats.org/officeDocument/2006/math">
                      <m:f>
                        <m:fPr>
                          <m:ctrlPr>
                            <a:rPr kumimoji="1" lang="en-US" altLang="ja-JP" sz="2400" i="1" dirty="0" smtClean="0">
                              <a:latin typeface="Cambria Math"/>
                            </a:rPr>
                          </m:ctrlPr>
                        </m:fPr>
                        <m:num>
                          <m:nary>
                            <m:naryPr>
                              <m:chr m:val="∑"/>
                              <m:supHide m:val="on"/>
                              <m:ctrlPr>
                                <a:rPr kumimoji="1" lang="en-US" altLang="ja-JP" sz="2400" i="1" dirty="0" smtClean="0">
                                  <a:latin typeface="Cambria Math"/>
                                </a:rPr>
                              </m:ctrlPr>
                            </m:naryPr>
                            <m:sub>
                              <m:sSub>
                                <m:sSubPr>
                                  <m:ctrlPr>
                                    <a:rPr kumimoji="1" lang="en-US" altLang="ja-JP" sz="2400" i="1" dirty="0" smtClean="0">
                                      <a:latin typeface="Cambria Math"/>
                                    </a:rPr>
                                  </m:ctrlPr>
                                </m:sSubPr>
                                <m:e>
                                  <m:r>
                                    <a:rPr kumimoji="1" lang="en-US" altLang="ja-JP" sz="2400" b="0" i="1" dirty="0" smtClean="0">
                                      <a:latin typeface="Cambria Math"/>
                                    </a:rPr>
                                    <m:t>𝐶</m:t>
                                  </m:r>
                                </m:e>
                                <m:sub>
                                  <m:r>
                                    <a:rPr kumimoji="1" lang="en-US" altLang="ja-JP" sz="2400" b="0" i="1" dirty="0" smtClean="0">
                                      <a:latin typeface="Cambria Math"/>
                                    </a:rPr>
                                    <m:t>𝑘</m:t>
                                  </m:r>
                                </m:sub>
                              </m:sSub>
                            </m:sub>
                            <m:sup/>
                            <m:e>
                              <m:nary>
                                <m:naryPr>
                                  <m:chr m:val="∑"/>
                                  <m:supHide m:val="on"/>
                                  <m:ctrlPr>
                                    <a:rPr kumimoji="1" lang="en-US" altLang="ja-JP" sz="2400" i="1" dirty="0" smtClean="0">
                                      <a:latin typeface="Cambria Math"/>
                                    </a:rPr>
                                  </m:ctrlPr>
                                </m:naryPr>
                                <m:sub>
                                  <m:sSub>
                                    <m:sSubPr>
                                      <m:ctrlPr>
                                        <a:rPr lang="en-US" altLang="ja-JP" sz="2400" i="1" dirty="0">
                                          <a:latin typeface="Cambria Math"/>
                                        </a:rPr>
                                      </m:ctrlPr>
                                    </m:sSubPr>
                                    <m:e>
                                      <m:r>
                                        <a:rPr lang="en-US" altLang="ja-JP" sz="2400" b="0" i="1" dirty="0" smtClean="0">
                                          <a:latin typeface="Cambria Math"/>
                                        </a:rPr>
                                        <m:t>𝐶</m:t>
                                      </m:r>
                                    </m:e>
                                    <m:sub>
                                      <m:r>
                                        <a:rPr lang="en-US" altLang="ja-JP" sz="2400" b="0" i="1" dirty="0" smtClean="0">
                                          <a:latin typeface="Cambria Math"/>
                                        </a:rPr>
                                        <m:t>𝑙</m:t>
                                      </m:r>
                                    </m:sub>
                                  </m:sSub>
                                </m:sub>
                                <m:sup/>
                                <m:e>
                                  <m:r>
                                    <a:rPr kumimoji="1" lang="en-US" altLang="ja-JP" sz="2400" i="1" dirty="0" smtClean="0">
                                      <a:latin typeface="Cambria Math"/>
                                      <a:ea typeface="Cambria Math"/>
                                    </a:rPr>
                                    <m:t>⋯</m:t>
                                  </m:r>
                                  <m:nary>
                                    <m:naryPr>
                                      <m:chr m:val="∑"/>
                                      <m:supHide m:val="on"/>
                                      <m:ctrlPr>
                                        <a:rPr kumimoji="1" lang="en-US" altLang="ja-JP" sz="2400" i="1" dirty="0" smtClean="0">
                                          <a:latin typeface="Cambria Math"/>
                                          <a:ea typeface="Cambria Math"/>
                                        </a:rPr>
                                      </m:ctrlPr>
                                    </m:naryPr>
                                    <m:sub>
                                      <m:sSub>
                                        <m:sSubPr>
                                          <m:ctrlPr>
                                            <a:rPr lang="en-US" altLang="ja-JP" sz="2400" i="1" dirty="0" smtClean="0">
                                              <a:latin typeface="Cambria Math"/>
                                            </a:rPr>
                                          </m:ctrlPr>
                                        </m:sSubPr>
                                        <m:e>
                                          <m:r>
                                            <a:rPr lang="en-US" altLang="ja-JP" sz="2400" b="0" i="1" dirty="0" smtClean="0">
                                              <a:latin typeface="Cambria Math"/>
                                            </a:rPr>
                                            <m:t>𝐶</m:t>
                                          </m:r>
                                        </m:e>
                                        <m:sub>
                                          <m:r>
                                            <a:rPr lang="en-US" altLang="ja-JP" sz="2400" b="0" i="1" dirty="0" smtClean="0">
                                              <a:latin typeface="Cambria Math"/>
                                            </a:rPr>
                                            <m:t>𝑚</m:t>
                                          </m:r>
                                        </m:sub>
                                      </m:sSub>
                                    </m:sub>
                                    <m:sup/>
                                    <m:e>
                                      <m:r>
                                        <a:rPr kumimoji="1" lang="en-US" altLang="ja-JP" sz="2400" b="0" i="1" dirty="0" smtClean="0">
                                          <a:latin typeface="Cambria Math"/>
                                          <a:ea typeface="Cambria Math"/>
                                        </a:rPr>
                                        <m:t>𝑄</m:t>
                                      </m:r>
                                      <m:d>
                                        <m:dPr>
                                          <m:ctrlPr>
                                            <a:rPr kumimoji="1" lang="en-US" altLang="ja-JP" sz="2400" b="0" i="1" dirty="0" smtClean="0">
                                              <a:latin typeface="Cambria Math"/>
                                              <a:ea typeface="Cambria Math"/>
                                            </a:rPr>
                                          </m:ctrlPr>
                                        </m:dPr>
                                        <m:e>
                                          <m:sSub>
                                            <m:sSubPr>
                                              <m:ctrlPr>
                                                <a:rPr kumimoji="1" lang="en-US" altLang="ja-JP" sz="2400" b="0" i="1" dirty="0" smtClean="0">
                                                  <a:latin typeface="Cambria Math"/>
                                                  <a:ea typeface="Cambria Math"/>
                                                </a:rPr>
                                              </m:ctrlPr>
                                            </m:sSubPr>
                                            <m:e>
                                              <m:r>
                                                <a:rPr kumimoji="1" lang="en-US" altLang="ja-JP" sz="2400" b="0" i="1" dirty="0" smtClean="0">
                                                  <a:latin typeface="Cambria Math"/>
                                                  <a:ea typeface="Cambria Math"/>
                                                </a:rPr>
                                                <m:t>𝑠</m:t>
                                              </m:r>
                                            </m:e>
                                            <m:sub>
                                              <m:r>
                                                <a:rPr kumimoji="1" lang="en-US" altLang="ja-JP" sz="2400" b="0" i="1" dirty="0" smtClean="0">
                                                  <a:latin typeface="Cambria Math"/>
                                                  <a:ea typeface="Cambria Math"/>
                                                </a:rPr>
                                                <m:t>𝑤</m:t>
                                              </m:r>
                                            </m:sub>
                                          </m:sSub>
                                          <m:r>
                                            <a:rPr kumimoji="1" lang="en-US" altLang="ja-JP" sz="2400" b="0" i="1" dirty="0" smtClean="0">
                                              <a:latin typeface="Cambria Math"/>
                                              <a:ea typeface="Cambria Math"/>
                                            </a:rPr>
                                            <m:t>,</m:t>
                                          </m:r>
                                          <m:sSub>
                                            <m:sSubPr>
                                              <m:ctrlPr>
                                                <a:rPr lang="en-US" altLang="ja-JP" sz="2400" i="1" smtClean="0">
                                                  <a:solidFill>
                                                    <a:schemeClr val="tx1"/>
                                                  </a:solidFill>
                                                  <a:latin typeface="Cambria Math"/>
                                                </a:rPr>
                                              </m:ctrlPr>
                                            </m:sSubPr>
                                            <m:e>
                                              <m:r>
                                                <a:rPr lang="en-US" altLang="ja-JP" sz="2400" i="1">
                                                  <a:solidFill>
                                                    <a:schemeClr val="tx1"/>
                                                  </a:solidFill>
                                                  <a:latin typeface="Cambria Math"/>
                                                </a:rPr>
                                                <m:t>𝑎</m:t>
                                              </m:r>
                                            </m:e>
                                            <m:sub>
                                              <m:r>
                                                <a:rPr lang="en-US" altLang="ja-JP" sz="2400" i="1">
                                                  <a:solidFill>
                                                    <a:schemeClr val="tx1"/>
                                                  </a:solidFill>
                                                  <a:latin typeface="Cambria Math"/>
                                                </a:rPr>
                                                <m:t>𝑖</m:t>
                                              </m:r>
                                            </m:sub>
                                          </m:sSub>
                                        </m:e>
                                      </m:d>
                                      <m:r>
                                        <a:rPr kumimoji="1" lang="en-US" altLang="ja-JP" sz="2400" b="0" i="1" dirty="0" smtClean="0">
                                          <a:latin typeface="Cambria Math"/>
                                          <a:ea typeface="Cambria Math"/>
                                        </a:rPr>
                                        <m:t>∙</m:t>
                                      </m:r>
                                      <m:r>
                                        <a:rPr kumimoji="1" lang="en-US" altLang="ja-JP" sz="2400" b="0" i="1" dirty="0" smtClean="0">
                                          <a:latin typeface="Cambria Math"/>
                                          <a:ea typeface="Cambria Math"/>
                                        </a:rPr>
                                        <m:t>𝑁</m:t>
                                      </m:r>
                                      <m:d>
                                        <m:dPr>
                                          <m:ctrlPr>
                                            <a:rPr kumimoji="1" lang="en-US" altLang="ja-JP" sz="2400" b="0" i="1" dirty="0" smtClean="0">
                                              <a:latin typeface="Cambria Math"/>
                                              <a:ea typeface="Cambria Math"/>
                                            </a:rPr>
                                          </m:ctrlPr>
                                        </m:dPr>
                                        <m:e>
                                          <m:sSub>
                                            <m:sSubPr>
                                              <m:ctrlPr>
                                                <a:rPr lang="en-US" altLang="ja-JP" sz="2400" i="1" dirty="0">
                                                  <a:latin typeface="Cambria Math"/>
                                                  <a:ea typeface="Cambria Math"/>
                                                </a:rPr>
                                              </m:ctrlPr>
                                            </m:sSubPr>
                                            <m:e>
                                              <m:r>
                                                <a:rPr lang="en-US" altLang="ja-JP" sz="2400" i="1" dirty="0">
                                                  <a:latin typeface="Cambria Math"/>
                                                  <a:ea typeface="Cambria Math"/>
                                                </a:rPr>
                                                <m:t>𝑠</m:t>
                                              </m:r>
                                            </m:e>
                                            <m:sub>
                                              <m:r>
                                                <a:rPr lang="en-US" altLang="ja-JP" sz="2400" i="1" dirty="0">
                                                  <a:latin typeface="Cambria Math"/>
                                                  <a:ea typeface="Cambria Math"/>
                                                </a:rPr>
                                                <m:t>𝑤</m:t>
                                              </m:r>
                                            </m:sub>
                                          </m:sSub>
                                          <m:r>
                                            <a:rPr kumimoji="1" lang="en-US" altLang="ja-JP" sz="2400" b="0" i="1" dirty="0" smtClean="0">
                                              <a:latin typeface="Cambria Math"/>
                                              <a:ea typeface="Cambria Math"/>
                                            </a:rPr>
                                            <m:t>,</m:t>
                                          </m:r>
                                          <m:sSub>
                                            <m:sSubPr>
                                              <m:ctrlPr>
                                                <a:rPr lang="en-US" altLang="ja-JP" sz="2400" i="1" smtClean="0">
                                                  <a:solidFill>
                                                    <a:schemeClr val="tx1"/>
                                                  </a:solidFill>
                                                  <a:latin typeface="Cambria Math"/>
                                                </a:rPr>
                                              </m:ctrlPr>
                                            </m:sSubPr>
                                            <m:e>
                                              <m:r>
                                                <a:rPr lang="en-US" altLang="ja-JP" sz="2400" i="1">
                                                  <a:solidFill>
                                                    <a:schemeClr val="tx1"/>
                                                  </a:solidFill>
                                                  <a:latin typeface="Cambria Math"/>
                                                </a:rPr>
                                                <m:t>𝑎</m:t>
                                              </m:r>
                                            </m:e>
                                            <m:sub>
                                              <m:r>
                                                <a:rPr lang="en-US" altLang="ja-JP" sz="2400" i="1">
                                                  <a:solidFill>
                                                    <a:schemeClr val="tx1"/>
                                                  </a:solidFill>
                                                  <a:latin typeface="Cambria Math"/>
                                                </a:rPr>
                                                <m:t>𝑖</m:t>
                                              </m:r>
                                            </m:sub>
                                          </m:sSub>
                                        </m:e>
                                      </m:d>
                                    </m:e>
                                  </m:nary>
                                </m:e>
                              </m:nary>
                            </m:e>
                          </m:nary>
                        </m:num>
                        <m:den>
                          <m:nary>
                            <m:naryPr>
                              <m:chr m:val="∑"/>
                              <m:supHide m:val="on"/>
                              <m:ctrlPr>
                                <a:rPr lang="en-US" altLang="ja-JP" sz="2400" i="1" dirty="0">
                                  <a:latin typeface="Cambria Math"/>
                                </a:rPr>
                              </m:ctrlPr>
                            </m:naryPr>
                            <m:sub>
                              <m:sSub>
                                <m:sSubPr>
                                  <m:ctrlPr>
                                    <a:rPr lang="en-US" altLang="ja-JP" sz="2400" i="1" dirty="0">
                                      <a:latin typeface="Cambria Math"/>
                                    </a:rPr>
                                  </m:ctrlPr>
                                </m:sSubPr>
                                <m:e>
                                  <m:r>
                                    <a:rPr lang="en-US" altLang="ja-JP" sz="2400" i="1" dirty="0">
                                      <a:latin typeface="Cambria Math"/>
                                    </a:rPr>
                                    <m:t>𝐶</m:t>
                                  </m:r>
                                </m:e>
                                <m:sub>
                                  <m:r>
                                    <a:rPr lang="en-US" altLang="ja-JP" sz="2400" i="1" dirty="0">
                                      <a:latin typeface="Cambria Math"/>
                                    </a:rPr>
                                    <m:t>𝑘</m:t>
                                  </m:r>
                                </m:sub>
                              </m:sSub>
                            </m:sub>
                            <m:sup/>
                            <m:e>
                              <m:nary>
                                <m:naryPr>
                                  <m:chr m:val="∑"/>
                                  <m:supHide m:val="on"/>
                                  <m:ctrlPr>
                                    <a:rPr lang="en-US" altLang="ja-JP" sz="2400" i="1" dirty="0">
                                      <a:latin typeface="Cambria Math"/>
                                    </a:rPr>
                                  </m:ctrlPr>
                                </m:naryPr>
                                <m:sub>
                                  <m:sSub>
                                    <m:sSubPr>
                                      <m:ctrlPr>
                                        <a:rPr lang="en-US" altLang="ja-JP" sz="2400" i="1" dirty="0">
                                          <a:latin typeface="Cambria Math"/>
                                        </a:rPr>
                                      </m:ctrlPr>
                                    </m:sSubPr>
                                    <m:e>
                                      <m:r>
                                        <a:rPr lang="en-US" altLang="ja-JP" sz="2400" b="0" i="1" dirty="0" smtClean="0">
                                          <a:latin typeface="Cambria Math"/>
                                        </a:rPr>
                                        <m:t>𝐶</m:t>
                                      </m:r>
                                    </m:e>
                                    <m:sub>
                                      <m:r>
                                        <a:rPr lang="en-US" altLang="ja-JP" sz="2400" b="0" i="1" dirty="0" smtClean="0">
                                          <a:latin typeface="Cambria Math"/>
                                        </a:rPr>
                                        <m:t>𝑙</m:t>
                                      </m:r>
                                    </m:sub>
                                  </m:sSub>
                                </m:sub>
                                <m:sup/>
                                <m:e>
                                  <m:r>
                                    <a:rPr lang="en-US" altLang="ja-JP" sz="2400" i="1" dirty="0">
                                      <a:latin typeface="Cambria Math"/>
                                      <a:ea typeface="Cambria Math"/>
                                    </a:rPr>
                                    <m:t>⋯</m:t>
                                  </m:r>
                                  <m:nary>
                                    <m:naryPr>
                                      <m:chr m:val="∑"/>
                                      <m:supHide m:val="on"/>
                                      <m:ctrlPr>
                                        <a:rPr lang="en-US" altLang="ja-JP" sz="2400" i="1" dirty="0">
                                          <a:latin typeface="Cambria Math"/>
                                          <a:ea typeface="Cambria Math"/>
                                        </a:rPr>
                                      </m:ctrlPr>
                                    </m:naryPr>
                                    <m:sub>
                                      <m:sSub>
                                        <m:sSubPr>
                                          <m:ctrlPr>
                                            <a:rPr lang="en-US" altLang="ja-JP" sz="2400" i="1" dirty="0">
                                              <a:latin typeface="Cambria Math"/>
                                            </a:rPr>
                                          </m:ctrlPr>
                                        </m:sSubPr>
                                        <m:e>
                                          <m:r>
                                            <a:rPr lang="en-US" altLang="ja-JP" sz="2400" b="0" i="1" dirty="0" smtClean="0">
                                              <a:latin typeface="Cambria Math"/>
                                            </a:rPr>
                                            <m:t>𝐶</m:t>
                                          </m:r>
                                        </m:e>
                                        <m:sub>
                                          <m:r>
                                            <a:rPr lang="en-US" altLang="ja-JP" sz="2400" b="0" i="1" dirty="0" smtClean="0">
                                              <a:latin typeface="Cambria Math"/>
                                            </a:rPr>
                                            <m:t>𝑚</m:t>
                                          </m:r>
                                        </m:sub>
                                      </m:sSub>
                                    </m:sub>
                                    <m:sup/>
                                    <m:e>
                                      <m:r>
                                        <a:rPr lang="en-US" altLang="ja-JP" sz="2400" i="1" dirty="0">
                                          <a:latin typeface="Cambria Math"/>
                                          <a:ea typeface="Cambria Math"/>
                                        </a:rPr>
                                        <m:t>𝑁</m:t>
                                      </m:r>
                                      <m:d>
                                        <m:dPr>
                                          <m:ctrlPr>
                                            <a:rPr lang="en-US" altLang="ja-JP" sz="2400" i="1" dirty="0">
                                              <a:latin typeface="Cambria Math"/>
                                              <a:ea typeface="Cambria Math"/>
                                            </a:rPr>
                                          </m:ctrlPr>
                                        </m:dPr>
                                        <m:e>
                                          <m:sSub>
                                            <m:sSubPr>
                                              <m:ctrlPr>
                                                <a:rPr lang="en-US" altLang="ja-JP" sz="2400" i="1" dirty="0">
                                                  <a:latin typeface="Cambria Math"/>
                                                  <a:ea typeface="Cambria Math"/>
                                                </a:rPr>
                                              </m:ctrlPr>
                                            </m:sSubPr>
                                            <m:e>
                                              <m:r>
                                                <a:rPr lang="en-US" altLang="ja-JP" sz="2400" i="1" dirty="0">
                                                  <a:latin typeface="Cambria Math"/>
                                                  <a:ea typeface="Cambria Math"/>
                                                </a:rPr>
                                                <m:t>𝑠</m:t>
                                              </m:r>
                                            </m:e>
                                            <m:sub>
                                              <m:r>
                                                <a:rPr lang="en-US" altLang="ja-JP" sz="2400" i="1" dirty="0">
                                                  <a:latin typeface="Cambria Math"/>
                                                  <a:ea typeface="Cambria Math"/>
                                                </a:rPr>
                                                <m:t>𝑤</m:t>
                                              </m:r>
                                            </m:sub>
                                          </m:sSub>
                                          <m:r>
                                            <a:rPr lang="en-US" altLang="ja-JP" sz="2400" b="0" i="1" dirty="0" smtClean="0">
                                              <a:latin typeface="Cambria Math"/>
                                              <a:ea typeface="Cambria Math"/>
                                            </a:rPr>
                                            <m:t>,</m:t>
                                          </m:r>
                                          <m:sSub>
                                            <m:sSubPr>
                                              <m:ctrlPr>
                                                <a:rPr lang="en-US" altLang="ja-JP" sz="2400" i="1" smtClean="0">
                                                  <a:solidFill>
                                                    <a:schemeClr val="tx1"/>
                                                  </a:solidFill>
                                                  <a:latin typeface="Cambria Math"/>
                                                </a:rPr>
                                              </m:ctrlPr>
                                            </m:sSubPr>
                                            <m:e>
                                              <m:r>
                                                <a:rPr lang="en-US" altLang="ja-JP" sz="2400" i="1">
                                                  <a:solidFill>
                                                    <a:schemeClr val="tx1"/>
                                                  </a:solidFill>
                                                  <a:latin typeface="Cambria Math"/>
                                                </a:rPr>
                                                <m:t>𝑎</m:t>
                                              </m:r>
                                            </m:e>
                                            <m:sub>
                                              <m:r>
                                                <a:rPr lang="en-US" altLang="ja-JP" sz="2400" i="1">
                                                  <a:solidFill>
                                                    <a:schemeClr val="tx1"/>
                                                  </a:solidFill>
                                                  <a:latin typeface="Cambria Math"/>
                                                </a:rPr>
                                                <m:t>𝑖</m:t>
                                              </m:r>
                                            </m:sub>
                                          </m:sSub>
                                        </m:e>
                                      </m:d>
                                    </m:e>
                                  </m:nary>
                                </m:e>
                              </m:nary>
                            </m:e>
                          </m:nary>
                        </m:den>
                      </m:f>
                    </m:oMath>
                  </a14:m>
                  <a:endParaRPr kumimoji="1" lang="ja-JP" altLang="en-US" sz="24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2137582" y="2665625"/>
                  <a:ext cx="4965655" cy="834396"/>
                </a:xfrm>
                <a:prstGeom prst="rect">
                  <a:avLst/>
                </a:prstGeom>
                <a:blipFill rotWithShape="1">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2293586" y="3548868"/>
                  <a:ext cx="4570482" cy="2851165"/>
                </a:xfrm>
                <a:prstGeom prst="rect">
                  <a:avLst/>
                </a:prstGeom>
                <a:noFill/>
              </p:spPr>
              <p:txBody>
                <a:bodyPr wrap="none" rtlCol="0">
                  <a:spAutoFit/>
                </a:bodyPr>
                <a:lstStyle/>
                <a:p>
                  <a:r>
                    <a:rPr lang="ja-JP" altLang="en-US" dirty="0" smtClean="0"/>
                    <a:t>統合対象となる各センサのセンサ値の集合</a:t>
                  </a:r>
                  <a:endParaRPr lang="en-US" altLang="ja-JP" dirty="0" smtClean="0"/>
                </a:p>
                <a:p>
                  <a:r>
                    <a:rPr kumimoji="1" lang="ja-JP" altLang="en-US" dirty="0" smtClean="0"/>
                    <a:t>　センサ</a:t>
                  </a:r>
                  <a:r>
                    <a:rPr lang="ja-JP" altLang="en-US" dirty="0"/>
                    <a:t>ｋ</a:t>
                  </a:r>
                  <a:r>
                    <a:rPr lang="ja-JP" altLang="en-US" dirty="0" smtClean="0"/>
                    <a:t>　 </a:t>
                  </a:r>
                  <a14:m>
                    <m:oMath xmlns:m="http://schemas.openxmlformats.org/officeDocument/2006/math">
                      <m:sSub>
                        <m:sSubPr>
                          <m:ctrlPr>
                            <a:rPr lang="en-US" altLang="ja-JP" b="0" i="1" dirty="0" smtClean="0">
                              <a:latin typeface="Cambria Math"/>
                              <a:ea typeface="Cambria Math"/>
                            </a:rPr>
                          </m:ctrlPr>
                        </m:sSubPr>
                        <m:e>
                          <m:r>
                            <a:rPr lang="en-US" altLang="ja-JP" b="0" i="1" dirty="0" smtClean="0">
                              <a:latin typeface="Cambria Math"/>
                              <a:ea typeface="Cambria Math"/>
                            </a:rPr>
                            <m:t>𝐶</m:t>
                          </m:r>
                        </m:e>
                        <m:sub>
                          <m:r>
                            <a:rPr lang="en-US" altLang="ja-JP" b="0" i="1" dirty="0" smtClean="0">
                              <a:latin typeface="Cambria Math"/>
                              <a:ea typeface="Cambria Math"/>
                            </a:rPr>
                            <m:t>𝑘</m:t>
                          </m:r>
                          <m:r>
                            <a:rPr lang="en-US" altLang="ja-JP" b="0" i="1" dirty="0" smtClean="0">
                              <a:latin typeface="Cambria Math"/>
                              <a:ea typeface="Cambria Math"/>
                            </a:rPr>
                            <m:t> </m:t>
                          </m:r>
                        </m:sub>
                      </m:sSub>
                      <m:r>
                        <a:rPr lang="en-US" altLang="ja-JP" i="1" dirty="0">
                          <a:latin typeface="Cambria Math"/>
                          <a:ea typeface="Cambria Math"/>
                        </a:rPr>
                        <m:t>≔</m:t>
                      </m:r>
                      <m:d>
                        <m:dPr>
                          <m:ctrlPr>
                            <a:rPr lang="en-US" altLang="ja-JP" i="1" dirty="0">
                              <a:latin typeface="Cambria Math"/>
                              <a:ea typeface="Cambria Math"/>
                            </a:rPr>
                          </m:ctrlPr>
                        </m:dPr>
                        <m:e>
                          <m:sSub>
                            <m:sSubPr>
                              <m:ctrlPr>
                                <a:rPr lang="en-US" altLang="ja-JP" i="1" dirty="0">
                                  <a:latin typeface="Cambria Math"/>
                                  <a:ea typeface="Cambria Math"/>
                                </a:rPr>
                              </m:ctrlPr>
                            </m:sSubPr>
                            <m:e>
                              <m:r>
                                <a:rPr lang="en-US" altLang="ja-JP" b="0" i="1" dirty="0" smtClean="0">
                                  <a:latin typeface="Cambria Math"/>
                                  <a:ea typeface="Cambria Math"/>
                                </a:rPr>
                                <m:t>𝑣</m:t>
                              </m:r>
                            </m:e>
                            <m:sub>
                              <m:r>
                                <a:rPr lang="en-US" altLang="ja-JP" b="0" i="1" dirty="0" smtClean="0">
                                  <a:latin typeface="Cambria Math"/>
                                  <a:ea typeface="Cambria Math"/>
                                </a:rPr>
                                <m:t>𝑘</m:t>
                              </m:r>
                              <m:r>
                                <a:rPr lang="en-US" altLang="ja-JP" b="0" i="1" dirty="0" smtClean="0">
                                  <a:latin typeface="Cambria Math"/>
                                  <a:ea typeface="Cambria Math"/>
                                </a:rPr>
                                <m:t>,</m:t>
                              </m:r>
                              <m:r>
                                <a:rPr lang="en-US" altLang="ja-JP" b="0" i="1" dirty="0" smtClean="0">
                                  <a:latin typeface="Cambria Math"/>
                                  <a:ea typeface="Cambria Math"/>
                                </a:rPr>
                                <m:t>𝑜</m:t>
                              </m:r>
                            </m:sub>
                          </m:sSub>
                          <m:r>
                            <a:rPr lang="en-US" altLang="ja-JP" i="1" dirty="0">
                              <a:latin typeface="Cambria Math"/>
                              <a:ea typeface="Cambria Math"/>
                            </a:rPr>
                            <m:t>,</m:t>
                          </m:r>
                          <m:sSub>
                            <m:sSubPr>
                              <m:ctrlPr>
                                <a:rPr lang="en-US" altLang="ja-JP" i="1" dirty="0">
                                  <a:latin typeface="Cambria Math"/>
                                  <a:ea typeface="Cambria Math"/>
                                </a:rPr>
                              </m:ctrlPr>
                            </m:sSubPr>
                            <m:e>
                              <m:r>
                                <a:rPr lang="en-US" altLang="ja-JP" i="1" dirty="0">
                                  <a:latin typeface="Cambria Math"/>
                                  <a:ea typeface="Cambria Math"/>
                                </a:rPr>
                                <m:t>𝑣</m:t>
                              </m:r>
                            </m:e>
                            <m:sub>
                              <m:r>
                                <a:rPr lang="en-US" altLang="ja-JP" i="1" dirty="0">
                                  <a:latin typeface="Cambria Math"/>
                                  <a:ea typeface="Cambria Math"/>
                                </a:rPr>
                                <m:t>𝑘</m:t>
                              </m:r>
                              <m:r>
                                <a:rPr lang="en-US" altLang="ja-JP" i="1" dirty="0">
                                  <a:latin typeface="Cambria Math"/>
                                  <a:ea typeface="Cambria Math"/>
                                </a:rPr>
                                <m:t>,</m:t>
                              </m:r>
                              <m:r>
                                <a:rPr lang="en-US" altLang="ja-JP" b="0" i="1" dirty="0" smtClean="0">
                                  <a:latin typeface="Cambria Math"/>
                                  <a:ea typeface="Cambria Math"/>
                                </a:rPr>
                                <m:t>𝑝</m:t>
                              </m:r>
                            </m:sub>
                          </m:sSub>
                          <m:r>
                            <a:rPr lang="en-US" altLang="ja-JP" b="0" i="1" dirty="0" smtClean="0">
                              <a:latin typeface="Cambria Math"/>
                              <a:ea typeface="Cambria Math"/>
                            </a:rPr>
                            <m:t>,⋯,</m:t>
                          </m:r>
                          <m:sSub>
                            <m:sSubPr>
                              <m:ctrlPr>
                                <a:rPr lang="en-US" altLang="ja-JP" i="1" dirty="0">
                                  <a:latin typeface="Cambria Math"/>
                                  <a:ea typeface="Cambria Math"/>
                                </a:rPr>
                              </m:ctrlPr>
                            </m:sSubPr>
                            <m:e>
                              <m:r>
                                <a:rPr lang="en-US" altLang="ja-JP" i="1" dirty="0">
                                  <a:latin typeface="Cambria Math"/>
                                  <a:ea typeface="Cambria Math"/>
                                </a:rPr>
                                <m:t>𝑣</m:t>
                              </m:r>
                            </m:e>
                            <m:sub>
                              <m:r>
                                <a:rPr lang="en-US" altLang="ja-JP" i="1" dirty="0">
                                  <a:latin typeface="Cambria Math"/>
                                  <a:ea typeface="Cambria Math"/>
                                </a:rPr>
                                <m:t>𝑘</m:t>
                              </m:r>
                              <m:r>
                                <a:rPr lang="en-US" altLang="ja-JP" i="1" dirty="0">
                                  <a:latin typeface="Cambria Math"/>
                                  <a:ea typeface="Cambria Math"/>
                                </a:rPr>
                                <m:t>,</m:t>
                              </m:r>
                              <m:r>
                                <a:rPr lang="en-US" altLang="ja-JP" b="0" i="1" dirty="0" smtClean="0">
                                  <a:latin typeface="Cambria Math"/>
                                  <a:ea typeface="Cambria Math"/>
                                </a:rPr>
                                <m:t>𝑞</m:t>
                              </m:r>
                            </m:sub>
                          </m:sSub>
                        </m:e>
                      </m:d>
                    </m:oMath>
                  </a14:m>
                  <a:endParaRPr lang="en-US" altLang="ja-JP" dirty="0" smtClean="0"/>
                </a:p>
                <a:p>
                  <a:r>
                    <a:rPr kumimoji="1" lang="ja-JP" altLang="en-US" dirty="0" smtClean="0"/>
                    <a:t>　センサｌ</a:t>
                  </a:r>
                  <a14:m>
                    <m:oMath xmlns:m="http://schemas.openxmlformats.org/officeDocument/2006/math">
                      <m:r>
                        <a:rPr lang="ja-JP" altLang="en-US" b="0" i="1" dirty="0" smtClean="0">
                          <a:latin typeface="Cambria Math"/>
                          <a:ea typeface="Cambria Math"/>
                        </a:rPr>
                        <m:t>　</m:t>
                      </m:r>
                      <m:sSub>
                        <m:sSubPr>
                          <m:ctrlPr>
                            <a:rPr lang="en-US" altLang="ja-JP" i="1" dirty="0">
                              <a:latin typeface="Cambria Math"/>
                              <a:ea typeface="Cambria Math"/>
                            </a:rPr>
                          </m:ctrlPr>
                        </m:sSubPr>
                        <m:e>
                          <m:r>
                            <a:rPr lang="en-US" altLang="ja-JP" i="1" dirty="0">
                              <a:latin typeface="Cambria Math"/>
                              <a:ea typeface="Cambria Math"/>
                            </a:rPr>
                            <m:t>𝐶</m:t>
                          </m:r>
                        </m:e>
                        <m:sub>
                          <m:r>
                            <a:rPr lang="en-US" altLang="ja-JP" b="0" i="1" dirty="0" smtClean="0">
                              <a:latin typeface="Cambria Math"/>
                              <a:ea typeface="Cambria Math"/>
                            </a:rPr>
                            <m:t>𝑙</m:t>
                          </m:r>
                        </m:sub>
                      </m:sSub>
                      <m:r>
                        <a:rPr lang="en-US" altLang="ja-JP" b="0" i="1" dirty="0" smtClean="0">
                          <a:latin typeface="Cambria Math"/>
                          <a:ea typeface="Cambria Math"/>
                        </a:rPr>
                        <m:t>  </m:t>
                      </m:r>
                      <m:r>
                        <a:rPr lang="en-US" altLang="ja-JP" i="1" dirty="0">
                          <a:latin typeface="Cambria Math"/>
                          <a:ea typeface="Cambria Math"/>
                        </a:rPr>
                        <m:t>≔</m:t>
                      </m:r>
                      <m:d>
                        <m:dPr>
                          <m:ctrlPr>
                            <a:rPr lang="en-US" altLang="ja-JP" i="1" dirty="0">
                              <a:latin typeface="Cambria Math"/>
                              <a:ea typeface="Cambria Math"/>
                            </a:rPr>
                          </m:ctrlPr>
                        </m:dPr>
                        <m:e>
                          <m:sSub>
                            <m:sSubPr>
                              <m:ctrlPr>
                                <a:rPr lang="en-US" altLang="ja-JP" i="1" dirty="0">
                                  <a:latin typeface="Cambria Math"/>
                                  <a:ea typeface="Cambria Math"/>
                                </a:rPr>
                              </m:ctrlPr>
                            </m:sSubPr>
                            <m:e>
                              <m:r>
                                <a:rPr lang="en-US" altLang="ja-JP" i="1" dirty="0">
                                  <a:latin typeface="Cambria Math"/>
                                  <a:ea typeface="Cambria Math"/>
                                </a:rPr>
                                <m:t>𝑣</m:t>
                              </m:r>
                            </m:e>
                            <m:sub>
                              <m:r>
                                <a:rPr lang="en-US" altLang="ja-JP" b="0" i="1" dirty="0" smtClean="0">
                                  <a:latin typeface="Cambria Math"/>
                                  <a:ea typeface="Cambria Math"/>
                                </a:rPr>
                                <m:t>𝑙</m:t>
                              </m:r>
                              <m:r>
                                <a:rPr lang="en-US" altLang="ja-JP" i="1" dirty="0">
                                  <a:latin typeface="Cambria Math"/>
                                  <a:ea typeface="Cambria Math"/>
                                </a:rPr>
                                <m:t>,</m:t>
                              </m:r>
                              <m:r>
                                <a:rPr lang="en-US" altLang="ja-JP" i="1" dirty="0">
                                  <a:latin typeface="Cambria Math"/>
                                  <a:ea typeface="Cambria Math"/>
                                </a:rPr>
                                <m:t>𝑜</m:t>
                              </m:r>
                            </m:sub>
                          </m:sSub>
                          <m:r>
                            <a:rPr lang="en-US" altLang="ja-JP" i="1" dirty="0">
                              <a:latin typeface="Cambria Math"/>
                              <a:ea typeface="Cambria Math"/>
                            </a:rPr>
                            <m:t>,</m:t>
                          </m:r>
                          <m:sSub>
                            <m:sSubPr>
                              <m:ctrlPr>
                                <a:rPr lang="en-US" altLang="ja-JP" i="1" dirty="0">
                                  <a:latin typeface="Cambria Math"/>
                                  <a:ea typeface="Cambria Math"/>
                                </a:rPr>
                              </m:ctrlPr>
                            </m:sSubPr>
                            <m:e>
                              <m:r>
                                <a:rPr lang="en-US" altLang="ja-JP" i="1" dirty="0">
                                  <a:latin typeface="Cambria Math"/>
                                  <a:ea typeface="Cambria Math"/>
                                </a:rPr>
                                <m:t>𝑣</m:t>
                              </m:r>
                            </m:e>
                            <m:sub>
                              <m:r>
                                <a:rPr lang="en-US" altLang="ja-JP" b="0" i="1" dirty="0" smtClean="0">
                                  <a:latin typeface="Cambria Math"/>
                                  <a:ea typeface="Cambria Math"/>
                                </a:rPr>
                                <m:t>𝑙</m:t>
                              </m:r>
                              <m:r>
                                <a:rPr lang="en-US" altLang="ja-JP" i="1" dirty="0">
                                  <a:latin typeface="Cambria Math"/>
                                  <a:ea typeface="Cambria Math"/>
                                </a:rPr>
                                <m:t>,</m:t>
                              </m:r>
                              <m:r>
                                <a:rPr lang="en-US" altLang="ja-JP" i="1" dirty="0">
                                  <a:latin typeface="Cambria Math"/>
                                  <a:ea typeface="Cambria Math"/>
                                </a:rPr>
                                <m:t>𝑝</m:t>
                              </m:r>
                            </m:sub>
                          </m:sSub>
                          <m:r>
                            <a:rPr lang="en-US" altLang="ja-JP" i="1" dirty="0">
                              <a:latin typeface="Cambria Math"/>
                              <a:ea typeface="Cambria Math"/>
                            </a:rPr>
                            <m:t>,⋯,</m:t>
                          </m:r>
                          <m:sSub>
                            <m:sSubPr>
                              <m:ctrlPr>
                                <a:rPr lang="en-US" altLang="ja-JP" i="1" dirty="0">
                                  <a:latin typeface="Cambria Math"/>
                                  <a:ea typeface="Cambria Math"/>
                                </a:rPr>
                              </m:ctrlPr>
                            </m:sSubPr>
                            <m:e>
                              <m:r>
                                <a:rPr lang="en-US" altLang="ja-JP" i="1" dirty="0">
                                  <a:latin typeface="Cambria Math"/>
                                  <a:ea typeface="Cambria Math"/>
                                </a:rPr>
                                <m:t>𝑣</m:t>
                              </m:r>
                            </m:e>
                            <m:sub>
                              <m:r>
                                <a:rPr lang="en-US" altLang="ja-JP" b="0" i="1" dirty="0" smtClean="0">
                                  <a:latin typeface="Cambria Math"/>
                                  <a:ea typeface="Cambria Math"/>
                                </a:rPr>
                                <m:t>𝑙</m:t>
                              </m:r>
                              <m:r>
                                <a:rPr lang="en-US" altLang="ja-JP" i="1" dirty="0">
                                  <a:latin typeface="Cambria Math"/>
                                  <a:ea typeface="Cambria Math"/>
                                </a:rPr>
                                <m:t>,</m:t>
                              </m:r>
                              <m:r>
                                <a:rPr lang="en-US" altLang="ja-JP" i="1" dirty="0">
                                  <a:latin typeface="Cambria Math"/>
                                  <a:ea typeface="Cambria Math"/>
                                </a:rPr>
                                <m:t>𝑞</m:t>
                              </m:r>
                            </m:sub>
                          </m:sSub>
                        </m:e>
                      </m:d>
                    </m:oMath>
                  </a14:m>
                  <a:endParaRPr kumimoji="1" lang="en-US" altLang="ja-JP" dirty="0" smtClean="0"/>
                </a:p>
                <a:p>
                  <a:r>
                    <a:rPr lang="ja-JP" altLang="en-US" dirty="0" smtClean="0"/>
                    <a:t>　センサｍ</a:t>
                  </a:r>
                  <a14:m>
                    <m:oMath xmlns:m="http://schemas.openxmlformats.org/officeDocument/2006/math">
                      <m:sSub>
                        <m:sSubPr>
                          <m:ctrlPr>
                            <a:rPr lang="en-US" altLang="ja-JP" i="1" dirty="0">
                              <a:latin typeface="Cambria Math"/>
                              <a:ea typeface="Cambria Math"/>
                            </a:rPr>
                          </m:ctrlPr>
                        </m:sSubPr>
                        <m:e>
                          <m:r>
                            <a:rPr lang="ja-JP" altLang="en-US" b="0" i="1" dirty="0" smtClean="0">
                              <a:latin typeface="Cambria Math"/>
                              <a:ea typeface="Cambria Math"/>
                            </a:rPr>
                            <m:t>　</m:t>
                          </m:r>
                          <m:r>
                            <a:rPr lang="en-US" altLang="ja-JP" i="1" dirty="0">
                              <a:latin typeface="Cambria Math"/>
                              <a:ea typeface="Cambria Math"/>
                            </a:rPr>
                            <m:t>𝐶</m:t>
                          </m:r>
                        </m:e>
                        <m:sub>
                          <m:r>
                            <a:rPr lang="en-US" altLang="ja-JP" b="0" i="1" dirty="0" smtClean="0">
                              <a:latin typeface="Cambria Math"/>
                              <a:ea typeface="Cambria Math"/>
                            </a:rPr>
                            <m:t>𝑚</m:t>
                          </m:r>
                        </m:sub>
                      </m:sSub>
                      <m:r>
                        <a:rPr lang="en-US" altLang="ja-JP" i="1" dirty="0">
                          <a:latin typeface="Cambria Math"/>
                          <a:ea typeface="Cambria Math"/>
                        </a:rPr>
                        <m:t>≔</m:t>
                      </m:r>
                      <m:d>
                        <m:dPr>
                          <m:ctrlPr>
                            <a:rPr lang="en-US" altLang="ja-JP" i="1" dirty="0">
                              <a:latin typeface="Cambria Math"/>
                              <a:ea typeface="Cambria Math"/>
                            </a:rPr>
                          </m:ctrlPr>
                        </m:dPr>
                        <m:e>
                          <m:sSub>
                            <m:sSubPr>
                              <m:ctrlPr>
                                <a:rPr lang="en-US" altLang="ja-JP" i="1" dirty="0">
                                  <a:latin typeface="Cambria Math"/>
                                  <a:ea typeface="Cambria Math"/>
                                </a:rPr>
                              </m:ctrlPr>
                            </m:sSubPr>
                            <m:e>
                              <m:r>
                                <a:rPr lang="en-US" altLang="ja-JP" i="1" dirty="0">
                                  <a:latin typeface="Cambria Math"/>
                                  <a:ea typeface="Cambria Math"/>
                                </a:rPr>
                                <m:t>𝑣</m:t>
                              </m:r>
                            </m:e>
                            <m:sub>
                              <m:r>
                                <a:rPr lang="en-US" altLang="ja-JP" b="0" i="1" dirty="0" smtClean="0">
                                  <a:latin typeface="Cambria Math"/>
                                  <a:ea typeface="Cambria Math"/>
                                </a:rPr>
                                <m:t>𝑚</m:t>
                              </m:r>
                              <m:r>
                                <a:rPr lang="en-US" altLang="ja-JP" i="1" dirty="0">
                                  <a:latin typeface="Cambria Math"/>
                                  <a:ea typeface="Cambria Math"/>
                                </a:rPr>
                                <m:t>,</m:t>
                              </m:r>
                              <m:r>
                                <a:rPr lang="en-US" altLang="ja-JP" i="1" dirty="0">
                                  <a:latin typeface="Cambria Math"/>
                                  <a:ea typeface="Cambria Math"/>
                                </a:rPr>
                                <m:t>𝑜</m:t>
                              </m:r>
                            </m:sub>
                          </m:sSub>
                          <m:r>
                            <a:rPr lang="en-US" altLang="ja-JP" i="1" dirty="0">
                              <a:latin typeface="Cambria Math"/>
                              <a:ea typeface="Cambria Math"/>
                            </a:rPr>
                            <m:t>,</m:t>
                          </m:r>
                          <m:sSub>
                            <m:sSubPr>
                              <m:ctrlPr>
                                <a:rPr lang="en-US" altLang="ja-JP" i="1" dirty="0">
                                  <a:latin typeface="Cambria Math"/>
                                  <a:ea typeface="Cambria Math"/>
                                </a:rPr>
                              </m:ctrlPr>
                            </m:sSubPr>
                            <m:e>
                              <m:r>
                                <a:rPr lang="en-US" altLang="ja-JP" i="1" dirty="0">
                                  <a:latin typeface="Cambria Math"/>
                                  <a:ea typeface="Cambria Math"/>
                                </a:rPr>
                                <m:t>𝑣</m:t>
                              </m:r>
                            </m:e>
                            <m:sub>
                              <m:r>
                                <a:rPr lang="en-US" altLang="ja-JP" b="0" i="1" dirty="0" smtClean="0">
                                  <a:latin typeface="Cambria Math"/>
                                  <a:ea typeface="Cambria Math"/>
                                </a:rPr>
                                <m:t>𝑚</m:t>
                              </m:r>
                              <m:r>
                                <a:rPr lang="en-US" altLang="ja-JP" i="1" dirty="0">
                                  <a:latin typeface="Cambria Math"/>
                                  <a:ea typeface="Cambria Math"/>
                                </a:rPr>
                                <m:t>,</m:t>
                              </m:r>
                              <m:r>
                                <a:rPr lang="en-US" altLang="ja-JP" i="1" dirty="0">
                                  <a:latin typeface="Cambria Math"/>
                                  <a:ea typeface="Cambria Math"/>
                                </a:rPr>
                                <m:t>𝑝</m:t>
                              </m:r>
                            </m:sub>
                          </m:sSub>
                          <m:r>
                            <a:rPr lang="en-US" altLang="ja-JP" i="1" dirty="0">
                              <a:latin typeface="Cambria Math"/>
                              <a:ea typeface="Cambria Math"/>
                            </a:rPr>
                            <m:t>,⋯,</m:t>
                          </m:r>
                          <m:sSub>
                            <m:sSubPr>
                              <m:ctrlPr>
                                <a:rPr lang="en-US" altLang="ja-JP" i="1" dirty="0">
                                  <a:latin typeface="Cambria Math"/>
                                  <a:ea typeface="Cambria Math"/>
                                </a:rPr>
                              </m:ctrlPr>
                            </m:sSubPr>
                            <m:e>
                              <m:r>
                                <a:rPr lang="en-US" altLang="ja-JP" i="1" dirty="0">
                                  <a:latin typeface="Cambria Math"/>
                                  <a:ea typeface="Cambria Math"/>
                                </a:rPr>
                                <m:t>𝑣</m:t>
                              </m:r>
                            </m:e>
                            <m:sub>
                              <m:r>
                                <a:rPr lang="en-US" altLang="ja-JP" b="0" i="1" dirty="0" smtClean="0">
                                  <a:latin typeface="Cambria Math"/>
                                  <a:ea typeface="Cambria Math"/>
                                </a:rPr>
                                <m:t>𝑚</m:t>
                              </m:r>
                              <m:r>
                                <a:rPr lang="en-US" altLang="ja-JP" i="1" dirty="0">
                                  <a:latin typeface="Cambria Math"/>
                                  <a:ea typeface="Cambria Math"/>
                                </a:rPr>
                                <m:t>,</m:t>
                              </m:r>
                              <m:r>
                                <a:rPr lang="en-US" altLang="ja-JP" i="1" dirty="0">
                                  <a:latin typeface="Cambria Math"/>
                                  <a:ea typeface="Cambria Math"/>
                                </a:rPr>
                                <m:t>𝑞</m:t>
                              </m:r>
                            </m:sub>
                          </m:sSub>
                        </m:e>
                      </m:d>
                    </m:oMath>
                  </a14:m>
                  <a:endParaRPr lang="en-US" altLang="ja-JP" dirty="0" smtClean="0"/>
                </a:p>
                <a:p>
                  <a:r>
                    <a:rPr kumimoji="1" lang="ja-JP" altLang="en-US" dirty="0"/>
                    <a:t>統合</a:t>
                  </a:r>
                  <a:r>
                    <a:rPr kumimoji="1" lang="ja-JP" altLang="en-US" dirty="0" smtClean="0"/>
                    <a:t>対象となる単位状態</a:t>
                  </a:r>
                  <a:endParaRPr kumimoji="1" lang="en-US" altLang="ja-JP" dirty="0" smtClean="0"/>
                </a:p>
                <a:p>
                  <a:r>
                    <a:rPr lang="ja-JP" altLang="en-US" dirty="0"/>
                    <a:t>　</a:t>
                  </a:r>
                  <a:r>
                    <a:rPr lang="ja-JP" altLang="en-US" dirty="0" smtClean="0"/>
                    <a:t> </a:t>
                  </a:r>
                  <a14:m>
                    <m:oMath xmlns:m="http://schemas.openxmlformats.org/officeDocument/2006/math">
                      <m:sSub>
                        <m:sSubPr>
                          <m:ctrlPr>
                            <a:rPr lang="en-US" altLang="ja-JP" i="1" dirty="0">
                              <a:latin typeface="Cambria Math"/>
                              <a:ea typeface="Cambria Math"/>
                            </a:rPr>
                          </m:ctrlPr>
                        </m:sSubPr>
                        <m:e>
                          <m:r>
                            <a:rPr lang="en-US" altLang="ja-JP" i="1" dirty="0">
                              <a:latin typeface="Cambria Math"/>
                              <a:ea typeface="Cambria Math"/>
                            </a:rPr>
                            <m:t>𝑠</m:t>
                          </m:r>
                        </m:e>
                        <m:sub>
                          <m:r>
                            <a:rPr lang="en-US" altLang="ja-JP" i="1" dirty="0">
                              <a:latin typeface="Cambria Math"/>
                              <a:ea typeface="Cambria Math"/>
                            </a:rPr>
                            <m:t>𝑤</m:t>
                          </m:r>
                        </m:sub>
                      </m:sSub>
                      <m:r>
                        <a:rPr lang="en-US" altLang="ja-JP" b="0" i="1" dirty="0" smtClean="0">
                          <a:latin typeface="Cambria Math"/>
                          <a:ea typeface="Cambria Math"/>
                        </a:rPr>
                        <m:t>≔</m:t>
                      </m:r>
                      <m:d>
                        <m:dPr>
                          <m:ctrlPr>
                            <a:rPr lang="en-US" altLang="ja-JP" i="1" dirty="0">
                              <a:latin typeface="Cambria Math"/>
                              <a:ea typeface="Cambria Math"/>
                            </a:rPr>
                          </m:ctrlPr>
                        </m:dPr>
                        <m:e>
                          <m:sSub>
                            <m:sSubPr>
                              <m:ctrlPr>
                                <a:rPr lang="en-US" altLang="ja-JP" i="1" dirty="0">
                                  <a:latin typeface="Cambria Math"/>
                                  <a:ea typeface="Cambria Math"/>
                                </a:rPr>
                              </m:ctrlPr>
                            </m:sSubPr>
                            <m:e>
                              <m:r>
                                <a:rPr lang="en-US" altLang="ja-JP" b="0" i="1" dirty="0" smtClean="0">
                                  <a:latin typeface="Cambria Math"/>
                                  <a:ea typeface="Cambria Math"/>
                                </a:rPr>
                                <m:t>𝑣</m:t>
                              </m:r>
                            </m:e>
                            <m:sub>
                              <m:r>
                                <a:rPr lang="en-US" altLang="ja-JP" b="0" i="1" dirty="0" smtClean="0">
                                  <a:latin typeface="Cambria Math"/>
                                  <a:ea typeface="Cambria Math"/>
                                </a:rPr>
                                <m:t>𝑘</m:t>
                              </m:r>
                              <m:r>
                                <a:rPr lang="en-US" altLang="ja-JP" b="0" i="1" dirty="0" smtClean="0">
                                  <a:latin typeface="Cambria Math"/>
                                  <a:ea typeface="Cambria Math"/>
                                </a:rPr>
                                <m:t>,</m:t>
                              </m:r>
                              <m:r>
                                <a:rPr lang="en-US" altLang="ja-JP" b="0" i="1" dirty="0" smtClean="0">
                                  <a:latin typeface="Cambria Math"/>
                                  <a:ea typeface="Cambria Math"/>
                                </a:rPr>
                                <m:t>𝑜</m:t>
                              </m:r>
                            </m:sub>
                          </m:sSub>
                          <m:r>
                            <a:rPr lang="en-US" altLang="ja-JP" i="1" dirty="0">
                              <a:latin typeface="Cambria Math"/>
                              <a:ea typeface="Cambria Math"/>
                            </a:rPr>
                            <m:t>,</m:t>
                          </m:r>
                          <m:sSub>
                            <m:sSubPr>
                              <m:ctrlPr>
                                <a:rPr lang="en-US" altLang="ja-JP" i="1" dirty="0">
                                  <a:latin typeface="Cambria Math"/>
                                  <a:ea typeface="Cambria Math"/>
                                </a:rPr>
                              </m:ctrlPr>
                            </m:sSubPr>
                            <m:e>
                              <m:r>
                                <a:rPr lang="en-US" altLang="ja-JP" i="1" dirty="0">
                                  <a:latin typeface="Cambria Math"/>
                                  <a:ea typeface="Cambria Math"/>
                                </a:rPr>
                                <m:t>𝑣</m:t>
                              </m:r>
                            </m:e>
                            <m:sub>
                              <m:r>
                                <a:rPr lang="en-US" altLang="ja-JP" i="1" dirty="0">
                                  <a:latin typeface="Cambria Math"/>
                                  <a:ea typeface="Cambria Math"/>
                                </a:rPr>
                                <m:t>𝑙</m:t>
                              </m:r>
                              <m:r>
                                <a:rPr lang="en-US" altLang="ja-JP" i="1" dirty="0">
                                  <a:latin typeface="Cambria Math"/>
                                  <a:ea typeface="Cambria Math"/>
                                </a:rPr>
                                <m:t>,</m:t>
                              </m:r>
                              <m:r>
                                <a:rPr lang="en-US" altLang="ja-JP" i="1" dirty="0">
                                  <a:latin typeface="Cambria Math"/>
                                  <a:ea typeface="Cambria Math"/>
                                </a:rPr>
                                <m:t>𝑝</m:t>
                              </m:r>
                            </m:sub>
                          </m:sSub>
                          <m:r>
                            <a:rPr lang="en-US" altLang="ja-JP" b="0" i="1" dirty="0" smtClean="0">
                              <a:latin typeface="Cambria Math"/>
                              <a:ea typeface="Cambria Math"/>
                            </a:rPr>
                            <m:t>,</m:t>
                          </m:r>
                          <m:r>
                            <a:rPr lang="en-US" altLang="ja-JP" i="1" dirty="0">
                              <a:latin typeface="Cambria Math"/>
                              <a:ea typeface="Cambria Math"/>
                            </a:rPr>
                            <m:t>⋯,</m:t>
                          </m:r>
                          <m:sSub>
                            <m:sSubPr>
                              <m:ctrlPr>
                                <a:rPr lang="en-US" altLang="ja-JP" i="1" dirty="0">
                                  <a:latin typeface="Cambria Math"/>
                                  <a:ea typeface="Cambria Math"/>
                                </a:rPr>
                              </m:ctrlPr>
                            </m:sSubPr>
                            <m:e>
                              <m:r>
                                <a:rPr lang="en-US" altLang="ja-JP" i="1" dirty="0">
                                  <a:latin typeface="Cambria Math"/>
                                  <a:ea typeface="Cambria Math"/>
                                </a:rPr>
                                <m:t>𝑣</m:t>
                              </m:r>
                            </m:e>
                            <m:sub>
                              <m:r>
                                <a:rPr lang="en-US" altLang="ja-JP" i="1" dirty="0">
                                  <a:latin typeface="Cambria Math"/>
                                  <a:ea typeface="Cambria Math"/>
                                </a:rPr>
                                <m:t>𝑚</m:t>
                              </m:r>
                              <m:r>
                                <a:rPr lang="en-US" altLang="ja-JP" i="1" dirty="0">
                                  <a:latin typeface="Cambria Math"/>
                                  <a:ea typeface="Cambria Math"/>
                                </a:rPr>
                                <m:t>,</m:t>
                              </m:r>
                              <m:r>
                                <a:rPr lang="en-US" altLang="ja-JP" i="1" dirty="0">
                                  <a:latin typeface="Cambria Math"/>
                                  <a:ea typeface="Cambria Math"/>
                                </a:rPr>
                                <m:t>𝑞</m:t>
                              </m:r>
                            </m:sub>
                          </m:sSub>
                        </m:e>
                      </m:d>
                    </m:oMath>
                  </a14:m>
                  <a:endParaRPr lang="en-US" altLang="ja-JP" dirty="0" smtClean="0"/>
                </a:p>
                <a:p>
                  <a14:m>
                    <m:oMath xmlns:m="http://schemas.openxmlformats.org/officeDocument/2006/math">
                      <m:r>
                        <a:rPr lang="en-US" altLang="ja-JP" i="1" dirty="0">
                          <a:latin typeface="Cambria Math"/>
                          <a:ea typeface="Cambria Math"/>
                        </a:rPr>
                        <m:t>𝑄</m:t>
                      </m:r>
                      <m:d>
                        <m:dPr>
                          <m:ctrlPr>
                            <a:rPr lang="en-US" altLang="ja-JP" i="1" dirty="0">
                              <a:latin typeface="Cambria Math"/>
                              <a:ea typeface="Cambria Math"/>
                            </a:rPr>
                          </m:ctrlPr>
                        </m:dPr>
                        <m:e>
                          <m:sSub>
                            <m:sSubPr>
                              <m:ctrlPr>
                                <a:rPr lang="en-US" altLang="ja-JP" i="1" dirty="0">
                                  <a:latin typeface="Cambria Math"/>
                                  <a:ea typeface="Cambria Math"/>
                                </a:rPr>
                              </m:ctrlPr>
                            </m:sSubPr>
                            <m:e>
                              <m:r>
                                <a:rPr lang="en-US" altLang="ja-JP" i="1" dirty="0">
                                  <a:latin typeface="Cambria Math"/>
                                  <a:ea typeface="Cambria Math"/>
                                </a:rPr>
                                <m:t>𝑠</m:t>
                              </m:r>
                            </m:e>
                            <m:sub>
                              <m:r>
                                <a:rPr lang="en-US" altLang="ja-JP" i="1" dirty="0">
                                  <a:latin typeface="Cambria Math"/>
                                  <a:ea typeface="Cambria Math"/>
                                </a:rPr>
                                <m:t>𝑤</m:t>
                              </m:r>
                            </m:sub>
                          </m:sSub>
                          <m:r>
                            <a:rPr lang="en-US" altLang="ja-JP" i="1" dirty="0">
                              <a:latin typeface="Cambria Math"/>
                              <a:ea typeface="Cambria Math"/>
                            </a:rPr>
                            <m:t>,</m:t>
                          </m:r>
                          <m:r>
                            <a:rPr lang="en-US" altLang="ja-JP" i="1" dirty="0">
                              <a:latin typeface="Cambria Math"/>
                              <a:ea typeface="Cambria Math"/>
                            </a:rPr>
                            <m:t>𝑎</m:t>
                          </m:r>
                        </m:e>
                      </m:d>
                    </m:oMath>
                  </a14:m>
                  <a:r>
                    <a:rPr kumimoji="1" lang="ja-JP" altLang="en-US" dirty="0" smtClean="0"/>
                    <a:t>の評価回数</a:t>
                  </a:r>
                  <a:r>
                    <a:rPr lang="en-US" altLang="ja-JP" dirty="0" smtClean="0"/>
                    <a:t>  </a:t>
                  </a:r>
                </a:p>
                <a:p>
                  <a:pPr/>
                  <a14:m>
                    <m:oMathPara xmlns:m="http://schemas.openxmlformats.org/officeDocument/2006/math">
                      <m:oMathParaPr>
                        <m:jc m:val="left"/>
                      </m:oMathParaPr>
                      <m:oMath xmlns:m="http://schemas.openxmlformats.org/officeDocument/2006/math">
                        <m:r>
                          <a:rPr lang="en-US" altLang="ja-JP" b="0" i="1" dirty="0" smtClean="0">
                            <a:latin typeface="Cambria Math"/>
                            <a:ea typeface="Cambria Math"/>
                          </a:rPr>
                          <m:t>      </m:t>
                        </m:r>
                        <m:r>
                          <a:rPr lang="en-US" altLang="ja-JP" i="1" dirty="0" smtClean="0">
                            <a:latin typeface="Cambria Math"/>
                            <a:ea typeface="Cambria Math"/>
                          </a:rPr>
                          <m:t>𝑁</m:t>
                        </m:r>
                        <m:d>
                          <m:dPr>
                            <m:ctrlPr>
                              <a:rPr lang="en-US" altLang="ja-JP" i="1" dirty="0">
                                <a:latin typeface="Cambria Math"/>
                                <a:ea typeface="Cambria Math"/>
                              </a:rPr>
                            </m:ctrlPr>
                          </m:dPr>
                          <m:e>
                            <m:sSub>
                              <m:sSubPr>
                                <m:ctrlPr>
                                  <a:rPr lang="en-US" altLang="ja-JP" i="1" dirty="0">
                                    <a:latin typeface="Cambria Math"/>
                                    <a:ea typeface="Cambria Math"/>
                                  </a:rPr>
                                </m:ctrlPr>
                              </m:sSubPr>
                              <m:e>
                                <m:r>
                                  <a:rPr lang="en-US" altLang="ja-JP" i="1" dirty="0">
                                    <a:latin typeface="Cambria Math"/>
                                    <a:ea typeface="Cambria Math"/>
                                  </a:rPr>
                                  <m:t>𝑠</m:t>
                                </m:r>
                              </m:e>
                              <m:sub>
                                <m:r>
                                  <a:rPr lang="en-US" altLang="ja-JP" i="1" dirty="0">
                                    <a:latin typeface="Cambria Math"/>
                                    <a:ea typeface="Cambria Math"/>
                                  </a:rPr>
                                  <m:t>𝑤</m:t>
                                </m:r>
                              </m:sub>
                            </m:sSub>
                            <m:r>
                              <a:rPr lang="en-US" altLang="ja-JP" i="1" dirty="0">
                                <a:latin typeface="Cambria Math"/>
                                <a:ea typeface="Cambria Math"/>
                              </a:rPr>
                              <m:t>,</m:t>
                            </m:r>
                            <m:sSub>
                              <m:sSubPr>
                                <m:ctrlPr>
                                  <a:rPr lang="en-US" altLang="ja-JP" i="1" smtClean="0">
                                    <a:solidFill>
                                      <a:schemeClr val="tx1"/>
                                    </a:solidFill>
                                    <a:latin typeface="Cambria Math"/>
                                  </a:rPr>
                                </m:ctrlPr>
                              </m:sSubPr>
                              <m:e>
                                <m:r>
                                  <a:rPr lang="en-US" altLang="ja-JP" i="1">
                                    <a:solidFill>
                                      <a:schemeClr val="tx1"/>
                                    </a:solidFill>
                                    <a:latin typeface="Cambria Math"/>
                                  </a:rPr>
                                  <m:t>𝑎</m:t>
                                </m:r>
                              </m:e>
                              <m:sub>
                                <m:r>
                                  <a:rPr lang="en-US" altLang="ja-JP" i="1">
                                    <a:solidFill>
                                      <a:schemeClr val="tx1"/>
                                    </a:solidFill>
                                    <a:latin typeface="Cambria Math"/>
                                  </a:rPr>
                                  <m:t>𝑖</m:t>
                                </m:r>
                              </m:sub>
                            </m:sSub>
                          </m:e>
                        </m:d>
                      </m:oMath>
                    </m:oMathPara>
                  </a14:m>
                  <a:endParaRPr kumimoji="1" lang="en-US" altLang="ja-JP" dirty="0" smtClean="0"/>
                </a:p>
                <a:p>
                  <a:r>
                    <a:rPr kumimoji="1" lang="en-US" altLang="ja-JP" dirty="0" smtClean="0"/>
                    <a:t>  </a:t>
                  </a:r>
                  <a:endParaRPr kumimoji="1" lang="ja-JP" altLang="en-US"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2293586" y="3548868"/>
                  <a:ext cx="4570482" cy="2851165"/>
                </a:xfrm>
                <a:prstGeom prst="rect">
                  <a:avLst/>
                </a:prstGeom>
                <a:blipFill rotWithShape="1">
                  <a:blip r:embed="rId3"/>
                  <a:stretch>
                    <a:fillRect l="-1202" t="-1709" r="-534"/>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3" name="テキスト ボックス 2"/>
              <p:cNvSpPr txBox="1"/>
              <p:nvPr/>
            </p:nvSpPr>
            <p:spPr>
              <a:xfrm>
                <a:off x="221143" y="1628800"/>
                <a:ext cx="8405956" cy="878510"/>
              </a:xfrm>
              <a:prstGeom prst="rect">
                <a:avLst/>
              </a:prstGeom>
              <a:noFill/>
            </p:spPr>
            <p:txBody>
              <a:bodyPr wrap="none" rtlCol="0">
                <a:spAutoFit/>
              </a:bodyPr>
              <a:lstStyle/>
              <a:p>
                <a:r>
                  <a:rPr lang="ja-JP" altLang="en-US" sz="2400" dirty="0" smtClean="0">
                    <a:solidFill>
                      <a:schemeClr val="tx1"/>
                    </a:solidFill>
                  </a:rPr>
                  <a:t>５</a:t>
                </a:r>
                <a:r>
                  <a:rPr lang="en-US" altLang="ja-JP" sz="2400" dirty="0" smtClean="0">
                    <a:solidFill>
                      <a:schemeClr val="tx1"/>
                    </a:solidFill>
                  </a:rPr>
                  <a:t>.</a:t>
                </a:r>
                <a:r>
                  <a:rPr lang="ja-JP" altLang="en-US" sz="2400" dirty="0">
                    <a:solidFill>
                      <a:schemeClr val="tx1"/>
                    </a:solidFill>
                  </a:rPr>
                  <a:t>統合後の現状態</a:t>
                </a:r>
                <a14:m>
                  <m:oMath xmlns:m="http://schemas.openxmlformats.org/officeDocument/2006/math">
                    <m:sSup>
                      <m:sSupPr>
                        <m:ctrlPr>
                          <a:rPr lang="en-US" altLang="ja-JP" sz="2400" i="1">
                            <a:solidFill>
                              <a:schemeClr val="tx1"/>
                            </a:solidFill>
                            <a:latin typeface="Cambria Math"/>
                          </a:rPr>
                        </m:ctrlPr>
                      </m:sSupPr>
                      <m:e>
                        <m:r>
                          <a:rPr lang="ja-JP" altLang="en-US" sz="2400" i="1">
                            <a:solidFill>
                              <a:schemeClr val="tx1"/>
                            </a:solidFill>
                            <a:latin typeface="Cambria Math"/>
                          </a:rPr>
                          <m:t>𝑠</m:t>
                        </m:r>
                      </m:e>
                      <m:sup>
                        <m:r>
                          <a:rPr lang="ja-JP" altLang="en-US" sz="2400" i="1">
                            <a:solidFill>
                              <a:schemeClr val="tx1"/>
                            </a:solidFill>
                            <a:latin typeface="Cambria Math"/>
                          </a:rPr>
                          <m:t>’</m:t>
                        </m:r>
                      </m:sup>
                    </m:sSup>
                    <m:r>
                      <a:rPr lang="ja-JP" altLang="en-US" sz="2400" i="1">
                        <a:solidFill>
                          <a:schemeClr val="tx1"/>
                        </a:solidFill>
                        <a:latin typeface="Cambria Math"/>
                      </a:rPr>
                      <m:t>の行動</m:t>
                    </m:r>
                    <m:sSub>
                      <m:sSubPr>
                        <m:ctrlPr>
                          <a:rPr lang="en-US" altLang="ja-JP" sz="2400" i="1">
                            <a:solidFill>
                              <a:schemeClr val="tx1"/>
                            </a:solidFill>
                            <a:latin typeface="Cambria Math"/>
                          </a:rPr>
                        </m:ctrlPr>
                      </m:sSubPr>
                      <m:e>
                        <m:r>
                          <a:rPr lang="en-US" altLang="ja-JP" sz="2400" i="1">
                            <a:solidFill>
                              <a:schemeClr val="tx1"/>
                            </a:solidFill>
                            <a:latin typeface="Cambria Math"/>
                          </a:rPr>
                          <m:t>𝑎</m:t>
                        </m:r>
                      </m:e>
                      <m:sub>
                        <m:r>
                          <a:rPr lang="en-US" altLang="ja-JP" sz="2400" i="1">
                            <a:solidFill>
                              <a:schemeClr val="tx1"/>
                            </a:solidFill>
                            <a:latin typeface="Cambria Math"/>
                          </a:rPr>
                          <m:t>𝑖</m:t>
                        </m:r>
                      </m:sub>
                    </m:sSub>
                    <m:r>
                      <a:rPr lang="ja-JP" altLang="en-US" sz="2400" i="1">
                        <a:solidFill>
                          <a:schemeClr val="tx1"/>
                        </a:solidFill>
                        <a:latin typeface="Cambria Math"/>
                      </a:rPr>
                      <m:t>に対しての行動価値</m:t>
                    </m:r>
                    <m:sSup>
                      <m:sSupPr>
                        <m:ctrlPr>
                          <a:rPr lang="en-US" altLang="ja-JP" sz="2400" i="1">
                            <a:solidFill>
                              <a:schemeClr val="tx1"/>
                            </a:solidFill>
                            <a:latin typeface="Cambria Math"/>
                          </a:rPr>
                        </m:ctrlPr>
                      </m:sSupPr>
                      <m:e>
                        <m:r>
                          <a:rPr lang="en-US" altLang="ja-JP" sz="2400" i="1">
                            <a:solidFill>
                              <a:schemeClr val="tx1"/>
                            </a:solidFill>
                            <a:latin typeface="Cambria Math"/>
                          </a:rPr>
                          <m:t>𝑄</m:t>
                        </m:r>
                      </m:e>
                      <m:sup>
                        <m:r>
                          <a:rPr lang="en-US" altLang="ja-JP" sz="2400" i="1">
                            <a:solidFill>
                              <a:schemeClr val="tx1"/>
                            </a:solidFill>
                            <a:latin typeface="Cambria Math"/>
                          </a:rPr>
                          <m:t>′</m:t>
                        </m:r>
                      </m:sup>
                    </m:sSup>
                    <m:d>
                      <m:dPr>
                        <m:ctrlPr>
                          <a:rPr lang="en-US" altLang="ja-JP" sz="2400" i="1">
                            <a:solidFill>
                              <a:schemeClr val="tx1"/>
                            </a:solidFill>
                            <a:latin typeface="Cambria Math"/>
                          </a:rPr>
                        </m:ctrlPr>
                      </m:dPr>
                      <m:e>
                        <m:sSup>
                          <m:sSupPr>
                            <m:ctrlPr>
                              <a:rPr lang="en-US" altLang="ja-JP" sz="2400" i="1">
                                <a:solidFill>
                                  <a:schemeClr val="tx1"/>
                                </a:solidFill>
                                <a:latin typeface="Cambria Math"/>
                              </a:rPr>
                            </m:ctrlPr>
                          </m:sSupPr>
                          <m:e>
                            <m:r>
                              <a:rPr lang="ja-JP" altLang="en-US" sz="2400" i="1">
                                <a:solidFill>
                                  <a:schemeClr val="tx1"/>
                                </a:solidFill>
                                <a:latin typeface="Cambria Math"/>
                              </a:rPr>
                              <m:t>𝑠</m:t>
                            </m:r>
                          </m:e>
                          <m:sup>
                            <m:r>
                              <a:rPr lang="ja-JP" altLang="en-US" sz="2400" i="1">
                                <a:solidFill>
                                  <a:schemeClr val="tx1"/>
                                </a:solidFill>
                                <a:latin typeface="Cambria Math"/>
                              </a:rPr>
                              <m:t>’</m:t>
                            </m:r>
                          </m:sup>
                        </m:sSup>
                        <m:r>
                          <a:rPr lang="en-US" altLang="ja-JP" sz="2400" i="1">
                            <a:solidFill>
                              <a:schemeClr val="tx1"/>
                            </a:solidFill>
                            <a:latin typeface="Cambria Math"/>
                          </a:rPr>
                          <m:t>,</m:t>
                        </m:r>
                        <m:sSub>
                          <m:sSubPr>
                            <m:ctrlPr>
                              <a:rPr lang="en-US" altLang="ja-JP" sz="2400" i="1">
                                <a:solidFill>
                                  <a:schemeClr val="tx1"/>
                                </a:solidFill>
                                <a:latin typeface="Cambria Math"/>
                              </a:rPr>
                            </m:ctrlPr>
                          </m:sSubPr>
                          <m:e>
                            <m:r>
                              <a:rPr lang="en-US" altLang="ja-JP" sz="2400" i="1">
                                <a:solidFill>
                                  <a:schemeClr val="tx1"/>
                                </a:solidFill>
                                <a:latin typeface="Cambria Math"/>
                              </a:rPr>
                              <m:t>𝑎</m:t>
                            </m:r>
                          </m:e>
                          <m:sub>
                            <m:r>
                              <a:rPr lang="en-US" altLang="ja-JP" sz="2400" i="1">
                                <a:solidFill>
                                  <a:schemeClr val="tx1"/>
                                </a:solidFill>
                                <a:latin typeface="Cambria Math"/>
                              </a:rPr>
                              <m:t>𝑖</m:t>
                            </m:r>
                          </m:sub>
                        </m:sSub>
                      </m:e>
                    </m:d>
                    <m:r>
                      <a:rPr lang="ja-JP" altLang="en-US" sz="2400" i="1">
                        <a:solidFill>
                          <a:schemeClr val="tx1"/>
                        </a:solidFill>
                        <a:latin typeface="Cambria Math"/>
                      </a:rPr>
                      <m:t>を</m:t>
                    </m:r>
                  </m:oMath>
                </a14:m>
                <a:endParaRPr lang="en-US" altLang="ja-JP" sz="2400" dirty="0" smtClean="0">
                  <a:solidFill>
                    <a:schemeClr val="tx1"/>
                  </a:solidFill>
                </a:endParaRPr>
              </a:p>
              <a:p>
                <a:r>
                  <a:rPr lang="ja-JP" altLang="en-US" sz="2400" dirty="0" smtClean="0">
                    <a:solidFill>
                      <a:schemeClr val="tx1"/>
                    </a:solidFill>
                  </a:rPr>
                  <a:t>　 算出する</a:t>
                </a:r>
                <a:endParaRPr kumimoji="1" lang="ja-JP" altLang="en-US" dirty="0">
                  <a:solidFill>
                    <a:schemeClr val="tx1"/>
                  </a:solidFill>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21143" y="1628800"/>
                <a:ext cx="8405956" cy="878510"/>
              </a:xfrm>
              <a:prstGeom prst="rect">
                <a:avLst/>
              </a:prstGeom>
              <a:blipFill rotWithShape="1">
                <a:blip r:embed="rId4"/>
                <a:stretch>
                  <a:fillRect l="-1088" t="-5556" b="-1180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p:cNvSpPr/>
              <p:nvPr/>
            </p:nvSpPr>
            <p:spPr>
              <a:xfrm>
                <a:off x="221143" y="5721113"/>
                <a:ext cx="8064896" cy="509178"/>
              </a:xfrm>
              <a:prstGeom prst="rect">
                <a:avLst/>
              </a:prstGeom>
            </p:spPr>
            <p:txBody>
              <a:bodyPr wrap="square">
                <a:spAutoFit/>
              </a:bodyPr>
              <a:lstStyle/>
              <a:p>
                <a:r>
                  <a:rPr lang="ja-JP" altLang="en-US" sz="2400" dirty="0" smtClean="0">
                    <a:solidFill>
                      <a:schemeClr val="tx1"/>
                    </a:solidFill>
                  </a:rPr>
                  <a:t>６</a:t>
                </a:r>
                <a:r>
                  <a:rPr lang="en-US" altLang="ja-JP" sz="2400" dirty="0" smtClean="0">
                    <a:solidFill>
                      <a:schemeClr val="tx1"/>
                    </a:solidFill>
                  </a:rPr>
                  <a:t>.</a:t>
                </a:r>
                <a:r>
                  <a:rPr lang="ja-JP" altLang="en-US" sz="2400" dirty="0" smtClean="0">
                    <a:solidFill>
                      <a:schemeClr val="tx1"/>
                    </a:solidFill>
                  </a:rPr>
                  <a:t>算出</a:t>
                </a:r>
                <a:r>
                  <a:rPr lang="ja-JP" altLang="en-US" sz="2400" dirty="0">
                    <a:solidFill>
                      <a:schemeClr val="tx1"/>
                    </a:solidFill>
                  </a:rPr>
                  <a:t>した</a:t>
                </a:r>
                <a14:m>
                  <m:oMath xmlns:m="http://schemas.openxmlformats.org/officeDocument/2006/math">
                    <m:r>
                      <a:rPr lang="ja-JP" altLang="en-US" sz="2400" i="1">
                        <a:solidFill>
                          <a:schemeClr val="tx1"/>
                        </a:solidFill>
                        <a:latin typeface="Cambria Math"/>
                      </a:rPr>
                      <m:t>行動価値</m:t>
                    </m:r>
                    <m:sSup>
                      <m:sSupPr>
                        <m:ctrlPr>
                          <a:rPr lang="en-US" altLang="ja-JP" sz="2400" i="1">
                            <a:solidFill>
                              <a:schemeClr val="tx1"/>
                            </a:solidFill>
                            <a:latin typeface="Cambria Math"/>
                          </a:rPr>
                        </m:ctrlPr>
                      </m:sSupPr>
                      <m:e>
                        <m:r>
                          <a:rPr lang="en-US" altLang="ja-JP" sz="2400" i="1">
                            <a:solidFill>
                              <a:schemeClr val="tx1"/>
                            </a:solidFill>
                            <a:latin typeface="Cambria Math"/>
                          </a:rPr>
                          <m:t>𝑄</m:t>
                        </m:r>
                      </m:e>
                      <m:sup>
                        <m:r>
                          <a:rPr lang="en-US" altLang="ja-JP" sz="2400" i="1">
                            <a:solidFill>
                              <a:schemeClr val="tx1"/>
                            </a:solidFill>
                            <a:latin typeface="Cambria Math"/>
                          </a:rPr>
                          <m:t>′</m:t>
                        </m:r>
                      </m:sup>
                    </m:sSup>
                    <m:d>
                      <m:dPr>
                        <m:ctrlPr>
                          <a:rPr lang="en-US" altLang="ja-JP" sz="2400" i="1">
                            <a:solidFill>
                              <a:schemeClr val="tx1"/>
                            </a:solidFill>
                            <a:latin typeface="Cambria Math"/>
                          </a:rPr>
                        </m:ctrlPr>
                      </m:dPr>
                      <m:e>
                        <m:sSup>
                          <m:sSupPr>
                            <m:ctrlPr>
                              <a:rPr lang="en-US" altLang="ja-JP" sz="2400" i="1">
                                <a:solidFill>
                                  <a:schemeClr val="tx1"/>
                                </a:solidFill>
                                <a:latin typeface="Cambria Math"/>
                              </a:rPr>
                            </m:ctrlPr>
                          </m:sSupPr>
                          <m:e>
                            <m:r>
                              <a:rPr lang="ja-JP" altLang="en-US" sz="2400" i="1">
                                <a:solidFill>
                                  <a:schemeClr val="tx1"/>
                                </a:solidFill>
                                <a:latin typeface="Cambria Math"/>
                              </a:rPr>
                              <m:t>𝑠</m:t>
                            </m:r>
                          </m:e>
                          <m:sup>
                            <m:r>
                              <a:rPr lang="ja-JP" altLang="en-US" sz="2400" i="1">
                                <a:solidFill>
                                  <a:schemeClr val="tx1"/>
                                </a:solidFill>
                                <a:latin typeface="Cambria Math"/>
                              </a:rPr>
                              <m:t>’</m:t>
                            </m:r>
                          </m:sup>
                        </m:sSup>
                        <m:r>
                          <a:rPr lang="en-US" altLang="ja-JP" sz="2400" i="1">
                            <a:solidFill>
                              <a:schemeClr val="tx1"/>
                            </a:solidFill>
                            <a:latin typeface="Cambria Math"/>
                          </a:rPr>
                          <m:t>,</m:t>
                        </m:r>
                        <m:sSub>
                          <m:sSubPr>
                            <m:ctrlPr>
                              <a:rPr lang="en-US" altLang="ja-JP" sz="2400" i="1">
                                <a:solidFill>
                                  <a:schemeClr val="tx1"/>
                                </a:solidFill>
                                <a:latin typeface="Cambria Math"/>
                              </a:rPr>
                            </m:ctrlPr>
                          </m:sSubPr>
                          <m:e>
                            <m:r>
                              <a:rPr lang="en-US" altLang="ja-JP" sz="2400" i="1">
                                <a:solidFill>
                                  <a:schemeClr val="tx1"/>
                                </a:solidFill>
                                <a:latin typeface="Cambria Math"/>
                              </a:rPr>
                              <m:t>𝑎</m:t>
                            </m:r>
                          </m:e>
                          <m:sub>
                            <m:r>
                              <a:rPr lang="en-US" altLang="ja-JP" sz="2400" i="1">
                                <a:solidFill>
                                  <a:schemeClr val="tx1"/>
                                </a:solidFill>
                                <a:latin typeface="Cambria Math"/>
                              </a:rPr>
                              <m:t>𝑖</m:t>
                            </m:r>
                          </m:sub>
                        </m:sSub>
                      </m:e>
                    </m:d>
                  </m:oMath>
                </a14:m>
                <a:r>
                  <a:rPr lang="ja-JP" altLang="en-US" sz="2400" dirty="0">
                    <a:solidFill>
                      <a:schemeClr val="tx1"/>
                    </a:solidFill>
                  </a:rPr>
                  <a:t>を基</a:t>
                </a:r>
                <a:r>
                  <a:rPr lang="ja-JP" altLang="en-US" sz="2400" dirty="0" smtClean="0">
                    <a:solidFill>
                      <a:schemeClr val="tx1"/>
                    </a:solidFill>
                  </a:rPr>
                  <a:t>に行動選択</a:t>
                </a:r>
                <a:r>
                  <a:rPr lang="ja-JP" altLang="en-US" sz="2400" dirty="0">
                    <a:solidFill>
                      <a:schemeClr val="tx1"/>
                    </a:solidFill>
                  </a:rPr>
                  <a:t>を行う</a:t>
                </a:r>
              </a:p>
            </p:txBody>
          </p:sp>
        </mc:Choice>
        <mc:Fallback xmlns="">
          <p:sp>
            <p:nvSpPr>
              <p:cNvPr id="5" name="正方形/長方形 4"/>
              <p:cNvSpPr>
                <a:spLocks noRot="1" noChangeAspect="1" noMove="1" noResize="1" noEditPoints="1" noAdjustHandles="1" noChangeArrowheads="1" noChangeShapeType="1" noTextEdit="1"/>
              </p:cNvSpPr>
              <p:nvPr/>
            </p:nvSpPr>
            <p:spPr>
              <a:xfrm>
                <a:off x="221143" y="5721113"/>
                <a:ext cx="8064896" cy="509178"/>
              </a:xfrm>
              <a:prstGeom prst="rect">
                <a:avLst/>
              </a:prstGeom>
              <a:blipFill rotWithShape="1">
                <a:blip r:embed="rId5"/>
                <a:stretch>
                  <a:fillRect l="-1134" t="-9639" b="-2409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57282163"/>
      </p:ext>
    </p:extLst>
  </p:cSld>
  <p:clrMapOvr>
    <a:masterClrMapping/>
  </p:clrMapOvr>
  <mc:AlternateContent xmlns:mc="http://schemas.openxmlformats.org/markup-compatibility/2006" xmlns:p14="http://schemas.microsoft.com/office/powerpoint/2010/main">
    <mc:Choice Requires="p14">
      <p:transition spd="slow" p14:dur="2000" advTm="40437"/>
    </mc:Choice>
    <mc:Fallback xmlns="">
      <p:transition spd="slow" advTm="40437"/>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シミュレーション実験</a:t>
            </a:r>
            <a:endParaRPr kumimoji="1" lang="ja-JP" altLang="en-US" dirty="0"/>
          </a:p>
        </p:txBody>
      </p:sp>
      <p:sp>
        <p:nvSpPr>
          <p:cNvPr id="4" name="テキスト ボックス 3"/>
          <p:cNvSpPr txBox="1"/>
          <p:nvPr/>
        </p:nvSpPr>
        <p:spPr>
          <a:xfrm>
            <a:off x="539552" y="3226767"/>
            <a:ext cx="1415772" cy="461665"/>
          </a:xfrm>
          <a:prstGeom prst="rect">
            <a:avLst/>
          </a:prstGeom>
          <a:noFill/>
        </p:spPr>
        <p:txBody>
          <a:bodyPr wrap="none" rtlCol="0">
            <a:spAutoFit/>
          </a:bodyPr>
          <a:lstStyle/>
          <a:p>
            <a:r>
              <a:rPr kumimoji="1" lang="ja-JP" altLang="en-US" sz="2400" dirty="0" smtClean="0"/>
              <a:t>実験目的</a:t>
            </a:r>
            <a:endParaRPr kumimoji="1" lang="ja-JP" altLang="en-US" sz="2400" dirty="0"/>
          </a:p>
        </p:txBody>
      </p:sp>
      <p:sp>
        <p:nvSpPr>
          <p:cNvPr id="6" name="コンテンツ プレースホルダー 2"/>
          <p:cNvSpPr>
            <a:spLocks noGrp="1"/>
          </p:cNvSpPr>
          <p:nvPr>
            <p:ph idx="1"/>
          </p:nvPr>
        </p:nvSpPr>
        <p:spPr>
          <a:xfrm>
            <a:off x="755576" y="3832448"/>
            <a:ext cx="8229600" cy="2404864"/>
          </a:xfrm>
        </p:spPr>
        <p:txBody>
          <a:bodyPr/>
          <a:lstStyle/>
          <a:p>
            <a:pPr>
              <a:buClr>
                <a:schemeClr val="accent5"/>
              </a:buClr>
              <a:buSzPct val="50000"/>
              <a:buFont typeface="Wingdings" pitchFamily="2" charset="2"/>
              <a:buChar char="u"/>
            </a:pPr>
            <a:r>
              <a:rPr lang="ja-JP" altLang="en-US" dirty="0" smtClean="0">
                <a:solidFill>
                  <a:schemeClr val="tx1"/>
                </a:solidFill>
              </a:rPr>
              <a:t>センサの重要度に応じて，</a:t>
            </a:r>
            <a:r>
              <a:rPr lang="ja-JP" altLang="en-US" dirty="0">
                <a:solidFill>
                  <a:schemeClr val="tx1"/>
                </a:solidFill>
              </a:rPr>
              <a:t>学習</a:t>
            </a:r>
            <a:r>
              <a:rPr lang="ja-JP" altLang="en-US" dirty="0" smtClean="0">
                <a:solidFill>
                  <a:schemeClr val="tx1"/>
                </a:solidFill>
              </a:rPr>
              <a:t>空間が構成されるか</a:t>
            </a:r>
            <a:endParaRPr lang="en-US" altLang="ja-JP" dirty="0" smtClean="0">
              <a:solidFill>
                <a:schemeClr val="tx1"/>
              </a:solidFill>
            </a:endParaRPr>
          </a:p>
          <a:p>
            <a:pPr marL="0" indent="0">
              <a:buClr>
                <a:schemeClr val="accent5"/>
              </a:buClr>
              <a:buSzPct val="50000"/>
              <a:buNone/>
            </a:pPr>
            <a:r>
              <a:rPr lang="ja-JP" altLang="en-US" dirty="0">
                <a:solidFill>
                  <a:schemeClr val="tx1"/>
                </a:solidFill>
              </a:rPr>
              <a:t>　 </a:t>
            </a:r>
            <a:r>
              <a:rPr lang="ja-JP" altLang="en-US" dirty="0" smtClean="0">
                <a:solidFill>
                  <a:schemeClr val="tx1"/>
                </a:solidFill>
              </a:rPr>
              <a:t>確かめる</a:t>
            </a:r>
            <a:endParaRPr lang="en-US" altLang="ja-JP" dirty="0" smtClean="0">
              <a:solidFill>
                <a:schemeClr val="tx1"/>
              </a:solidFill>
            </a:endParaRPr>
          </a:p>
          <a:p>
            <a:pPr>
              <a:buClr>
                <a:schemeClr val="accent5"/>
              </a:buClr>
              <a:buSzPct val="50000"/>
              <a:buFont typeface="Wingdings" pitchFamily="2" charset="2"/>
              <a:buChar char="u"/>
            </a:pPr>
            <a:r>
              <a:rPr lang="ja-JP" altLang="en-US" dirty="0">
                <a:solidFill>
                  <a:schemeClr val="tx1"/>
                </a:solidFill>
              </a:rPr>
              <a:t>提案</a:t>
            </a:r>
            <a:r>
              <a:rPr lang="ja-JP" altLang="en-US" dirty="0" smtClean="0">
                <a:solidFill>
                  <a:schemeClr val="tx1"/>
                </a:solidFill>
              </a:rPr>
              <a:t>手法と強化学習の学習速度を比較し，提案手法の学習速度</a:t>
            </a:r>
            <a:r>
              <a:rPr lang="ja-JP" altLang="en-US" dirty="0">
                <a:solidFill>
                  <a:schemeClr val="tx1"/>
                </a:solidFill>
              </a:rPr>
              <a:t>が</a:t>
            </a:r>
            <a:r>
              <a:rPr lang="ja-JP" altLang="en-US" dirty="0" smtClean="0">
                <a:solidFill>
                  <a:schemeClr val="tx1"/>
                </a:solidFill>
              </a:rPr>
              <a:t>どの程度か調査する</a:t>
            </a:r>
            <a:endParaRPr lang="en-US" altLang="ja-JP" dirty="0">
              <a:solidFill>
                <a:schemeClr val="tx1"/>
              </a:solidFill>
            </a:endParaRPr>
          </a:p>
        </p:txBody>
      </p:sp>
      <p:sp>
        <p:nvSpPr>
          <p:cNvPr id="3" name="テキスト ボックス 2"/>
          <p:cNvSpPr txBox="1"/>
          <p:nvPr/>
        </p:nvSpPr>
        <p:spPr>
          <a:xfrm>
            <a:off x="827584" y="1844824"/>
            <a:ext cx="7571303" cy="830997"/>
          </a:xfrm>
          <a:prstGeom prst="rect">
            <a:avLst/>
          </a:prstGeom>
          <a:noFill/>
        </p:spPr>
        <p:txBody>
          <a:bodyPr wrap="none" rtlCol="0">
            <a:spAutoFit/>
          </a:bodyPr>
          <a:lstStyle/>
          <a:p>
            <a:r>
              <a:rPr kumimoji="1" lang="ja-JP" altLang="en-US" sz="2400" dirty="0" smtClean="0"/>
              <a:t>提案手法と強化学習の性能をシミュレーション実験に</a:t>
            </a:r>
            <a:endParaRPr kumimoji="1" lang="en-US" altLang="ja-JP" sz="2400" dirty="0" smtClean="0"/>
          </a:p>
          <a:p>
            <a:r>
              <a:rPr kumimoji="1" lang="ja-JP" altLang="en-US" sz="2400" dirty="0" smtClean="0"/>
              <a:t>より</a:t>
            </a:r>
            <a:r>
              <a:rPr lang="ja-JP" altLang="en-US" sz="2400" dirty="0" smtClean="0"/>
              <a:t>比較する</a:t>
            </a:r>
            <a:endParaRPr kumimoji="1" lang="ja-JP" altLang="en-US" sz="2400" dirty="0"/>
          </a:p>
        </p:txBody>
      </p:sp>
    </p:spTree>
    <p:extLst>
      <p:ext uri="{BB962C8B-B14F-4D97-AF65-F5344CB8AC3E}">
        <p14:creationId xmlns:p14="http://schemas.microsoft.com/office/powerpoint/2010/main" val="2642357629"/>
      </p:ext>
    </p:extLst>
  </p:cSld>
  <p:clrMapOvr>
    <a:masterClrMapping/>
  </p:clrMapOvr>
  <mc:AlternateContent xmlns:mc="http://schemas.openxmlformats.org/markup-compatibility/2006" xmlns:p14="http://schemas.microsoft.com/office/powerpoint/2010/main">
    <mc:Choice Requires="p14">
      <p:transition spd="slow" p14:dur="2000" advTm="11801"/>
    </mc:Choice>
    <mc:Fallback xmlns="">
      <p:transition spd="slow" advTm="1180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600200"/>
          </a:xfrm>
        </p:spPr>
        <p:txBody>
          <a:bodyPr/>
          <a:lstStyle/>
          <a:p>
            <a:r>
              <a:rPr lang="ja-JP" altLang="en-US" dirty="0" smtClean="0"/>
              <a:t>実験環境</a:t>
            </a:r>
            <a:endParaRPr kumimoji="1" lang="ja-JP" altLang="en-US" dirty="0"/>
          </a:p>
        </p:txBody>
      </p:sp>
      <p:sp>
        <p:nvSpPr>
          <p:cNvPr id="210" name="正方形/長方形 209"/>
          <p:cNvSpPr/>
          <p:nvPr/>
        </p:nvSpPr>
        <p:spPr>
          <a:xfrm>
            <a:off x="468445" y="5002794"/>
            <a:ext cx="8783174" cy="1200329"/>
          </a:xfrm>
          <a:prstGeom prst="rect">
            <a:avLst/>
          </a:prstGeom>
        </p:spPr>
        <p:txBody>
          <a:bodyPr wrap="none">
            <a:spAutoFit/>
          </a:bodyPr>
          <a:lstStyle/>
          <a:p>
            <a:pPr marL="285750" lvl="0" indent="-285750">
              <a:buClr>
                <a:srgbClr val="63891F"/>
              </a:buClr>
              <a:buSzPct val="50000"/>
              <a:buFont typeface="Wingdings" pitchFamily="2" charset="2"/>
              <a:buChar char="u"/>
            </a:pPr>
            <a:r>
              <a:rPr lang="ja-JP" altLang="en-US" sz="2400" dirty="0" smtClean="0"/>
              <a:t>四方を壁に囲まれた横</a:t>
            </a:r>
            <a:r>
              <a:rPr lang="en-US" altLang="ja-JP" sz="2400" dirty="0"/>
              <a:t>1</a:t>
            </a:r>
            <a:r>
              <a:rPr lang="en-US" altLang="ja-JP" sz="2400" dirty="0" smtClean="0"/>
              <a:t>0×</a:t>
            </a:r>
            <a:r>
              <a:rPr lang="ja-JP" altLang="en-US" sz="2400" dirty="0" smtClean="0"/>
              <a:t>縦</a:t>
            </a:r>
            <a:r>
              <a:rPr lang="en-US" altLang="ja-JP" sz="2400" dirty="0"/>
              <a:t>1</a:t>
            </a:r>
            <a:r>
              <a:rPr lang="en-US" altLang="ja-JP" sz="2400" dirty="0" smtClean="0"/>
              <a:t>0</a:t>
            </a:r>
            <a:r>
              <a:rPr lang="ja-JP" altLang="en-US" sz="2400" dirty="0" smtClean="0"/>
              <a:t>の空間</a:t>
            </a:r>
            <a:endParaRPr lang="en-US" altLang="ja-JP" sz="2400" dirty="0" smtClean="0"/>
          </a:p>
          <a:p>
            <a:pPr marL="285750" lvl="0" indent="-285750">
              <a:buClr>
                <a:srgbClr val="63891F"/>
              </a:buClr>
              <a:buSzPct val="50000"/>
              <a:buFont typeface="Wingdings" pitchFamily="2" charset="2"/>
              <a:buChar char="u"/>
            </a:pPr>
            <a:r>
              <a:rPr lang="ja-JP" altLang="en-US" sz="2400" dirty="0" smtClean="0"/>
              <a:t>ロボットは</a:t>
            </a:r>
            <a:r>
              <a:rPr lang="en-US" altLang="ja-JP" sz="2400" dirty="0" smtClean="0"/>
              <a:t>1</a:t>
            </a:r>
            <a:r>
              <a:rPr lang="ja-JP" altLang="en-US" sz="2400" dirty="0" smtClean="0"/>
              <a:t>行動で</a:t>
            </a:r>
            <a:r>
              <a:rPr lang="en-US" altLang="ja-JP" sz="2400" dirty="0" smtClean="0"/>
              <a:t>1</a:t>
            </a:r>
            <a:r>
              <a:rPr lang="ja-JP" altLang="en-US" sz="2400" dirty="0" smtClean="0"/>
              <a:t>マス移動する</a:t>
            </a:r>
            <a:endParaRPr lang="en-US" altLang="ja-JP" sz="2400" dirty="0" smtClean="0"/>
          </a:p>
          <a:p>
            <a:pPr marL="285750" lvl="0" indent="-285750">
              <a:buClr>
                <a:srgbClr val="63891F"/>
              </a:buClr>
              <a:buSzPct val="50000"/>
              <a:buFont typeface="Wingdings" pitchFamily="2" charset="2"/>
              <a:buChar char="u"/>
            </a:pPr>
            <a:r>
              <a:rPr lang="ja-JP" altLang="en-US" sz="2400" dirty="0" smtClean="0"/>
              <a:t>センサは現在の位置から壁までのマスの数を距離として測定</a:t>
            </a:r>
            <a:endParaRPr lang="en-US" altLang="ja-JP" sz="2400" dirty="0" smtClean="0"/>
          </a:p>
        </p:txBody>
      </p:sp>
      <p:grpSp>
        <p:nvGrpSpPr>
          <p:cNvPr id="89" name="グループ化 88"/>
          <p:cNvGrpSpPr/>
          <p:nvPr/>
        </p:nvGrpSpPr>
        <p:grpSpPr>
          <a:xfrm>
            <a:off x="4915278" y="1963441"/>
            <a:ext cx="3410504" cy="2336266"/>
            <a:chOff x="4950675" y="2156815"/>
            <a:chExt cx="3410504" cy="2336266"/>
          </a:xfrm>
        </p:grpSpPr>
        <p:grpSp>
          <p:nvGrpSpPr>
            <p:cNvPr id="136" name="グループ化 135"/>
            <p:cNvGrpSpPr/>
            <p:nvPr/>
          </p:nvGrpSpPr>
          <p:grpSpPr>
            <a:xfrm>
              <a:off x="5032006" y="2677514"/>
              <a:ext cx="1687326" cy="1751991"/>
              <a:chOff x="4797191" y="1809601"/>
              <a:chExt cx="2679276" cy="2578526"/>
            </a:xfrm>
          </p:grpSpPr>
          <p:sp>
            <p:nvSpPr>
              <p:cNvPr id="145" name="正方形/長方形 144"/>
              <p:cNvSpPr/>
              <p:nvPr/>
            </p:nvSpPr>
            <p:spPr>
              <a:xfrm>
                <a:off x="5782004" y="2819358"/>
                <a:ext cx="697800" cy="6037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800" dirty="0">
                  <a:solidFill>
                    <a:schemeClr val="tx1"/>
                  </a:solidFill>
                </a:endParaRPr>
              </a:p>
            </p:txBody>
          </p:sp>
          <p:sp>
            <p:nvSpPr>
              <p:cNvPr id="146" name="上矢印 145"/>
              <p:cNvSpPr/>
              <p:nvPr/>
            </p:nvSpPr>
            <p:spPr>
              <a:xfrm>
                <a:off x="5721849" y="1809601"/>
                <a:ext cx="721873" cy="702107"/>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47" name="上矢印 146"/>
              <p:cNvSpPr/>
              <p:nvPr/>
            </p:nvSpPr>
            <p:spPr>
              <a:xfrm rot="16200000">
                <a:off x="4784690" y="2783208"/>
                <a:ext cx="724533" cy="699531"/>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48" name="上矢印 147"/>
              <p:cNvSpPr/>
              <p:nvPr/>
            </p:nvSpPr>
            <p:spPr>
              <a:xfrm rot="5400000">
                <a:off x="6764435" y="2759373"/>
                <a:ext cx="724533" cy="699531"/>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49" name="上矢印 148"/>
              <p:cNvSpPr/>
              <p:nvPr/>
            </p:nvSpPr>
            <p:spPr>
              <a:xfrm rot="10800000">
                <a:off x="5721847" y="3620980"/>
                <a:ext cx="721873" cy="702107"/>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50" name="上矢印 149"/>
              <p:cNvSpPr/>
              <p:nvPr/>
            </p:nvSpPr>
            <p:spPr>
              <a:xfrm rot="18669677">
                <a:off x="4795758" y="1859845"/>
                <a:ext cx="724532" cy="699531"/>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51" name="上矢印 150"/>
              <p:cNvSpPr/>
              <p:nvPr/>
            </p:nvSpPr>
            <p:spPr>
              <a:xfrm rot="2758970">
                <a:off x="6706346" y="1881132"/>
                <a:ext cx="724533" cy="699531"/>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52" name="上矢印 151"/>
              <p:cNvSpPr/>
              <p:nvPr/>
            </p:nvSpPr>
            <p:spPr>
              <a:xfrm rot="13505315">
                <a:off x="4794052" y="3622268"/>
                <a:ext cx="724532" cy="699531"/>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53" name="上矢印 152"/>
              <p:cNvSpPr/>
              <p:nvPr/>
            </p:nvSpPr>
            <p:spPr>
              <a:xfrm rot="7794470">
                <a:off x="6638331" y="3676137"/>
                <a:ext cx="721873" cy="702107"/>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54" name="台形 153"/>
              <p:cNvSpPr/>
              <p:nvPr/>
            </p:nvSpPr>
            <p:spPr>
              <a:xfrm rot="10800000">
                <a:off x="5854907" y="2612241"/>
                <a:ext cx="588812" cy="200629"/>
              </a:xfrm>
              <a:prstGeom prst="trapezoi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2400" dirty="0" smtClean="0">
                    <a:solidFill>
                      <a:schemeClr val="tx1"/>
                    </a:solidFill>
                  </a:rPr>
                  <a:t>・</a:t>
                </a:r>
                <a:endParaRPr kumimoji="1" lang="ja-JP" altLang="en-US" sz="2400" dirty="0">
                  <a:solidFill>
                    <a:schemeClr val="tx1"/>
                  </a:solidFill>
                </a:endParaRPr>
              </a:p>
            </p:txBody>
          </p:sp>
          <p:sp>
            <p:nvSpPr>
              <p:cNvPr id="155" name="台形 154"/>
              <p:cNvSpPr/>
              <p:nvPr/>
            </p:nvSpPr>
            <p:spPr>
              <a:xfrm rot="16200000">
                <a:off x="6301271" y="3026058"/>
                <a:ext cx="588814" cy="200627"/>
              </a:xfrm>
              <a:prstGeom prst="trapezoi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2400" dirty="0" smtClean="0">
                    <a:solidFill>
                      <a:schemeClr val="tx1"/>
                    </a:solidFill>
                  </a:rPr>
                  <a:t>・</a:t>
                </a:r>
                <a:endParaRPr kumimoji="1" lang="ja-JP" altLang="en-US" sz="2400" dirty="0">
                  <a:solidFill>
                    <a:schemeClr val="tx1"/>
                  </a:solidFill>
                </a:endParaRPr>
              </a:p>
            </p:txBody>
          </p:sp>
        </p:grpSp>
        <p:cxnSp>
          <p:nvCxnSpPr>
            <p:cNvPr id="137" name="直線コネクタ 136"/>
            <p:cNvCxnSpPr/>
            <p:nvPr/>
          </p:nvCxnSpPr>
          <p:spPr>
            <a:xfrm flipH="1">
              <a:off x="5961368" y="2586790"/>
              <a:ext cx="254442" cy="5745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テキスト ボックス 69"/>
            <p:cNvSpPr txBox="1"/>
            <p:nvPr/>
          </p:nvSpPr>
          <p:spPr>
            <a:xfrm>
              <a:off x="6143570" y="2439095"/>
              <a:ext cx="1518364" cy="36933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t>距離センサ</a:t>
              </a:r>
              <a:r>
                <a:rPr lang="en-US" altLang="ja-JP" dirty="0" smtClean="0"/>
                <a:t>A</a:t>
              </a:r>
              <a:endParaRPr kumimoji="1" lang="ja-JP" altLang="en-US" dirty="0"/>
            </a:p>
          </p:txBody>
        </p:sp>
        <p:cxnSp>
          <p:nvCxnSpPr>
            <p:cNvPr id="139" name="直線コネクタ 138"/>
            <p:cNvCxnSpPr/>
            <p:nvPr/>
          </p:nvCxnSpPr>
          <p:spPr>
            <a:xfrm flipH="1" flipV="1">
              <a:off x="6227813" y="3732297"/>
              <a:ext cx="972970" cy="391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正方形/長方形 139"/>
            <p:cNvSpPr/>
            <p:nvPr/>
          </p:nvSpPr>
          <p:spPr>
            <a:xfrm>
              <a:off x="6881287" y="4123749"/>
              <a:ext cx="1479892" cy="369332"/>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t>距離センサ</a:t>
              </a:r>
              <a:r>
                <a:rPr lang="en-US" altLang="ja-JP" dirty="0"/>
                <a:t>B</a:t>
              </a:r>
              <a:endParaRPr lang="ja-JP" altLang="en-US" dirty="0"/>
            </a:p>
          </p:txBody>
        </p:sp>
        <p:sp>
          <p:nvSpPr>
            <p:cNvPr id="141" name="テキスト ボックス 7"/>
            <p:cNvSpPr txBox="1"/>
            <p:nvPr/>
          </p:nvSpPr>
          <p:spPr>
            <a:xfrm>
              <a:off x="6881287" y="3320251"/>
              <a:ext cx="319495" cy="292633"/>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or</a:t>
              </a:r>
              <a:endParaRPr kumimoji="1" lang="ja-JP" altLang="en-US" dirty="0"/>
            </a:p>
          </p:txBody>
        </p:sp>
        <p:sp>
          <p:nvSpPr>
            <p:cNvPr id="142" name="正方形/長方形 141"/>
            <p:cNvSpPr/>
            <p:nvPr/>
          </p:nvSpPr>
          <p:spPr>
            <a:xfrm>
              <a:off x="7336000" y="3348391"/>
              <a:ext cx="406677" cy="4102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800" dirty="0">
                <a:solidFill>
                  <a:schemeClr val="tx1"/>
                </a:solidFill>
              </a:endParaRPr>
            </a:p>
          </p:txBody>
        </p:sp>
        <p:sp>
          <p:nvSpPr>
            <p:cNvPr id="143" name="テキスト ボックス 8"/>
            <p:cNvSpPr txBox="1"/>
            <p:nvPr/>
          </p:nvSpPr>
          <p:spPr>
            <a:xfrm>
              <a:off x="7273766" y="2929947"/>
              <a:ext cx="512821" cy="292633"/>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停止</a:t>
              </a:r>
              <a:endParaRPr kumimoji="1" lang="ja-JP" altLang="en-US" dirty="0"/>
            </a:p>
          </p:txBody>
        </p:sp>
        <p:sp>
          <p:nvSpPr>
            <p:cNvPr id="144" name="テキスト ボックス 9"/>
            <p:cNvSpPr txBox="1"/>
            <p:nvPr/>
          </p:nvSpPr>
          <p:spPr>
            <a:xfrm>
              <a:off x="4950675" y="2156815"/>
              <a:ext cx="2069597" cy="292633"/>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8</a:t>
              </a:r>
              <a:r>
                <a:rPr kumimoji="1" lang="ja-JP" altLang="en-US" dirty="0" smtClean="0"/>
                <a:t>方向のいずれかに移動</a:t>
              </a:r>
              <a:endParaRPr kumimoji="1" lang="ja-JP" altLang="en-US" dirty="0"/>
            </a:p>
          </p:txBody>
        </p:sp>
      </p:grpSp>
      <p:grpSp>
        <p:nvGrpSpPr>
          <p:cNvPr id="3" name="グループ化 2"/>
          <p:cNvGrpSpPr/>
          <p:nvPr/>
        </p:nvGrpSpPr>
        <p:grpSpPr>
          <a:xfrm>
            <a:off x="1091335" y="1543546"/>
            <a:ext cx="3129917" cy="3109590"/>
            <a:chOff x="1091335" y="1543546"/>
            <a:chExt cx="3129917" cy="3109590"/>
          </a:xfrm>
        </p:grpSpPr>
        <p:sp>
          <p:nvSpPr>
            <p:cNvPr id="55" name="正方形/長方形 54"/>
            <p:cNvSpPr/>
            <p:nvPr/>
          </p:nvSpPr>
          <p:spPr bwMode="auto">
            <a:xfrm>
              <a:off x="1350703" y="2232667"/>
              <a:ext cx="2139519" cy="189335"/>
            </a:xfrm>
            <a:prstGeom prst="rect">
              <a:avLst/>
            </a:prstGeom>
            <a:solidFill>
              <a:schemeClr val="tx2">
                <a:lumMod val="20000"/>
                <a:lumOff val="80000"/>
              </a:schemeClr>
            </a:solidFill>
            <a:ln w="9525" algn="ctr">
              <a:solidFill>
                <a:schemeClr val="tx1"/>
              </a:solidFill>
              <a:round/>
              <a:headEnd/>
              <a:tailEnd/>
            </a:ln>
          </p:spPr>
          <p:txBody>
            <a:bodyPr rtlCol="0" anchor="ctr"/>
            <a:lstStyle/>
            <a:p>
              <a:pPr algn="ctr"/>
              <a:endParaRPr kumimoji="1" lang="ja-JP" altLang="en-US" dirty="0">
                <a:latin typeface="Arial" charset="0"/>
              </a:endParaRPr>
            </a:p>
          </p:txBody>
        </p:sp>
        <p:grpSp>
          <p:nvGrpSpPr>
            <p:cNvPr id="90" name="グループ化 89"/>
            <p:cNvGrpSpPr/>
            <p:nvPr/>
          </p:nvGrpSpPr>
          <p:grpSpPr>
            <a:xfrm>
              <a:off x="1091335" y="1543546"/>
              <a:ext cx="3129917" cy="3109590"/>
              <a:chOff x="522184" y="1710401"/>
              <a:chExt cx="3129917" cy="3109590"/>
            </a:xfrm>
          </p:grpSpPr>
          <p:sp>
            <p:nvSpPr>
              <p:cNvPr id="91" name="正方形/長方形 90"/>
              <p:cNvSpPr/>
              <p:nvPr/>
            </p:nvSpPr>
            <p:spPr>
              <a:xfrm>
                <a:off x="783293" y="2127417"/>
                <a:ext cx="2159443" cy="26110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2" name="正方形/長方形 91"/>
              <p:cNvSpPr/>
              <p:nvPr/>
            </p:nvSpPr>
            <p:spPr>
              <a:xfrm>
                <a:off x="784414" y="4558882"/>
                <a:ext cx="2158322" cy="26110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93" name="正方形/長方形 92"/>
              <p:cNvSpPr/>
              <p:nvPr/>
            </p:nvSpPr>
            <p:spPr>
              <a:xfrm rot="5400000">
                <a:off x="1985557" y="3340593"/>
                <a:ext cx="2175469" cy="26111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dirty="0" smtClean="0">
                    <a:solidFill>
                      <a:schemeClr val="tx1"/>
                    </a:solidFill>
                  </a:rPr>
                  <a:t> </a:t>
                </a:r>
              </a:p>
              <a:p>
                <a:pPr algn="ctr"/>
                <a:endParaRPr kumimoji="1" lang="ja-JP" altLang="en-US" dirty="0"/>
              </a:p>
            </p:txBody>
          </p:sp>
          <p:grpSp>
            <p:nvGrpSpPr>
              <p:cNvPr id="94" name="グループ化 93"/>
              <p:cNvGrpSpPr/>
              <p:nvPr/>
            </p:nvGrpSpPr>
            <p:grpSpPr>
              <a:xfrm>
                <a:off x="783293" y="2383413"/>
                <a:ext cx="1939040" cy="2177961"/>
                <a:chOff x="783293" y="2383413"/>
                <a:chExt cx="1939040" cy="2177961"/>
              </a:xfrm>
            </p:grpSpPr>
            <p:cxnSp>
              <p:nvCxnSpPr>
                <p:cNvPr id="126" name="直線コネクタ 125"/>
                <p:cNvCxnSpPr/>
                <p:nvPr/>
              </p:nvCxnSpPr>
              <p:spPr>
                <a:xfrm>
                  <a:off x="990288" y="2394167"/>
                  <a:ext cx="0" cy="21353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1206312" y="2394167"/>
                  <a:ext cx="0" cy="2164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1422336" y="2383413"/>
                  <a:ext cx="0" cy="21779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1638360" y="2394167"/>
                  <a:ext cx="0" cy="21672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flipH="1">
                  <a:off x="1863015" y="2383413"/>
                  <a:ext cx="5002" cy="21779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2070408" y="2383413"/>
                  <a:ext cx="0" cy="21779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2286432" y="2383413"/>
                  <a:ext cx="0" cy="21754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2502456" y="2394167"/>
                  <a:ext cx="0" cy="2164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flipH="1">
                  <a:off x="2718481" y="2394167"/>
                  <a:ext cx="3852" cy="21672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783293" y="2388537"/>
                  <a:ext cx="1935187"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95" name="正方形/長方形 94"/>
              <p:cNvSpPr/>
              <p:nvPr/>
            </p:nvSpPr>
            <p:spPr>
              <a:xfrm>
                <a:off x="1607613" y="2074395"/>
                <a:ext cx="595036" cy="369332"/>
              </a:xfrm>
              <a:prstGeom prst="rect">
                <a:avLst/>
              </a:prstGeom>
            </p:spPr>
            <p:txBody>
              <a:bodyPr wrap="none">
                <a:spAutoFit/>
              </a:bodyPr>
              <a:lstStyle/>
              <a:p>
                <a:pPr algn="ctr"/>
                <a:r>
                  <a:rPr lang="ja-JP" altLang="en-US" dirty="0"/>
                  <a:t>壁</a:t>
                </a:r>
                <a:r>
                  <a:rPr lang="en-US" altLang="ja-JP" dirty="0"/>
                  <a:t>A</a:t>
                </a:r>
                <a:endParaRPr lang="ja-JP" altLang="en-US" dirty="0"/>
              </a:p>
            </p:txBody>
          </p:sp>
          <p:sp>
            <p:nvSpPr>
              <p:cNvPr id="96" name="正方形/長方形 95"/>
              <p:cNvSpPr/>
              <p:nvPr/>
            </p:nvSpPr>
            <p:spPr>
              <a:xfrm rot="5400000">
                <a:off x="3028853" y="3274822"/>
                <a:ext cx="877163" cy="369332"/>
              </a:xfrm>
              <a:prstGeom prst="rect">
                <a:avLst/>
              </a:prstGeom>
            </p:spPr>
            <p:txBody>
              <a:bodyPr wrap="none">
                <a:spAutoFit/>
              </a:bodyPr>
              <a:lstStyle/>
              <a:p>
                <a:r>
                  <a:rPr lang="en-US" altLang="ja-JP" dirty="0"/>
                  <a:t>1</a:t>
                </a:r>
                <a:r>
                  <a:rPr lang="en-US" altLang="ja-JP" dirty="0" smtClean="0"/>
                  <a:t>0</a:t>
                </a:r>
                <a:r>
                  <a:rPr lang="ja-JP" altLang="en-US" dirty="0"/>
                  <a:t>状態</a:t>
                </a:r>
              </a:p>
            </p:txBody>
          </p:sp>
          <p:sp>
            <p:nvSpPr>
              <p:cNvPr id="97" name="正方形/長方形 96"/>
              <p:cNvSpPr/>
              <p:nvPr/>
            </p:nvSpPr>
            <p:spPr>
              <a:xfrm rot="5400000">
                <a:off x="2850249" y="3244695"/>
                <a:ext cx="513407" cy="351631"/>
              </a:xfrm>
              <a:prstGeom prst="rect">
                <a:avLst/>
              </a:prstGeom>
            </p:spPr>
            <p:txBody>
              <a:bodyPr wrap="none">
                <a:spAutoFit/>
              </a:bodyPr>
              <a:lstStyle/>
              <a:p>
                <a:r>
                  <a:rPr lang="ja-JP" altLang="en-US" dirty="0"/>
                  <a:t>壁</a:t>
                </a:r>
                <a:r>
                  <a:rPr lang="en-US" altLang="ja-JP" dirty="0"/>
                  <a:t>B</a:t>
                </a:r>
                <a:endParaRPr lang="ja-JP" altLang="en-US" dirty="0"/>
              </a:p>
            </p:txBody>
          </p:sp>
          <p:sp>
            <p:nvSpPr>
              <p:cNvPr id="105" name="正方形/長方形 104"/>
              <p:cNvSpPr/>
              <p:nvPr/>
            </p:nvSpPr>
            <p:spPr>
              <a:xfrm rot="16200000">
                <a:off x="-430865" y="3347216"/>
                <a:ext cx="2167207" cy="26110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06" name="正方形/長方形 105"/>
              <p:cNvSpPr/>
              <p:nvPr/>
            </p:nvSpPr>
            <p:spPr>
              <a:xfrm>
                <a:off x="1410561" y="1710401"/>
                <a:ext cx="877163" cy="369332"/>
              </a:xfrm>
              <a:prstGeom prst="rect">
                <a:avLst/>
              </a:prstGeom>
            </p:spPr>
            <p:txBody>
              <a:bodyPr wrap="none">
                <a:spAutoFit/>
              </a:bodyPr>
              <a:lstStyle/>
              <a:p>
                <a:r>
                  <a:rPr lang="en-US" altLang="ja-JP" dirty="0"/>
                  <a:t>1</a:t>
                </a:r>
                <a:r>
                  <a:rPr lang="en-US" altLang="ja-JP" dirty="0" smtClean="0"/>
                  <a:t>0</a:t>
                </a:r>
                <a:r>
                  <a:rPr lang="ja-JP" altLang="en-US" dirty="0"/>
                  <a:t>状態</a:t>
                </a:r>
              </a:p>
            </p:txBody>
          </p:sp>
          <p:grpSp>
            <p:nvGrpSpPr>
              <p:cNvPr id="107" name="グループ化 106"/>
              <p:cNvGrpSpPr/>
              <p:nvPr/>
            </p:nvGrpSpPr>
            <p:grpSpPr>
              <a:xfrm rot="5400000">
                <a:off x="976822" y="2365898"/>
                <a:ext cx="1732045" cy="2177962"/>
                <a:chOff x="990288" y="2383412"/>
                <a:chExt cx="1732045" cy="2177962"/>
              </a:xfrm>
            </p:grpSpPr>
            <p:cxnSp>
              <p:nvCxnSpPr>
                <p:cNvPr id="108" name="直線コネクタ 107"/>
                <p:cNvCxnSpPr/>
                <p:nvPr/>
              </p:nvCxnSpPr>
              <p:spPr>
                <a:xfrm>
                  <a:off x="990288" y="2394167"/>
                  <a:ext cx="0" cy="21353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a:off x="1206312" y="2394167"/>
                  <a:ext cx="0" cy="2164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rot="16200000" flipH="1">
                  <a:off x="349304" y="3456446"/>
                  <a:ext cx="2146069" cy="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1638360" y="2394167"/>
                  <a:ext cx="0" cy="21672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flipH="1">
                  <a:off x="1863015" y="2383413"/>
                  <a:ext cx="5002" cy="21779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2070408" y="2383413"/>
                  <a:ext cx="0" cy="21779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2286432" y="2383413"/>
                  <a:ext cx="0" cy="21754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2502456" y="2394167"/>
                  <a:ext cx="0" cy="2164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flipH="1">
                  <a:off x="2718481" y="2394167"/>
                  <a:ext cx="3852" cy="21672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6" name="円弧 5"/>
            <p:cNvSpPr/>
            <p:nvPr/>
          </p:nvSpPr>
          <p:spPr>
            <a:xfrm>
              <a:off x="3059973" y="1728212"/>
              <a:ext cx="455316" cy="47665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0" name="円弧 59"/>
            <p:cNvSpPr/>
            <p:nvPr/>
          </p:nvSpPr>
          <p:spPr>
            <a:xfrm>
              <a:off x="1115616" y="1728212"/>
              <a:ext cx="455316" cy="476652"/>
            </a:xfrm>
            <a:prstGeom prst="arc">
              <a:avLst/>
            </a:prstGeom>
            <a:ln>
              <a:solidFill>
                <a:schemeClr val="tx1"/>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円弧 60"/>
            <p:cNvSpPr/>
            <p:nvPr/>
          </p:nvSpPr>
          <p:spPr>
            <a:xfrm>
              <a:off x="3545339" y="2228245"/>
              <a:ext cx="455316" cy="47665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2" name="円弧 61"/>
            <p:cNvSpPr/>
            <p:nvPr/>
          </p:nvSpPr>
          <p:spPr>
            <a:xfrm>
              <a:off x="3540620" y="4149080"/>
              <a:ext cx="455316" cy="476652"/>
            </a:xfrm>
            <a:prstGeom prst="arc">
              <a:avLst/>
            </a:prstGeom>
            <a:ln>
              <a:solidFill>
                <a:schemeClr val="tx1"/>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218567184"/>
      </p:ext>
    </p:extLst>
  </p:cSld>
  <p:clrMapOvr>
    <a:masterClrMapping/>
  </p:clrMapOvr>
  <mc:AlternateContent xmlns:mc="http://schemas.openxmlformats.org/markup-compatibility/2006" xmlns:p14="http://schemas.microsoft.com/office/powerpoint/2010/main">
    <mc:Choice Requires="p14">
      <p:transition spd="slow" p14:dur="2000" advTm="30274"/>
    </mc:Choice>
    <mc:Fallback xmlns="">
      <p:transition spd="slow" advTm="3027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強化学習</a:t>
            </a:r>
            <a:endParaRPr kumimoji="1" lang="ja-JP" altLang="en-US" dirty="0"/>
          </a:p>
        </p:txBody>
      </p:sp>
      <p:sp>
        <p:nvSpPr>
          <p:cNvPr id="3" name="コンテンツ プレースホルダー 2"/>
          <p:cNvSpPr>
            <a:spLocks noGrp="1"/>
          </p:cNvSpPr>
          <p:nvPr>
            <p:ph idx="1"/>
          </p:nvPr>
        </p:nvSpPr>
        <p:spPr>
          <a:xfrm>
            <a:off x="457200" y="1600200"/>
            <a:ext cx="8435280" cy="1756792"/>
          </a:xfrm>
        </p:spPr>
        <p:txBody>
          <a:bodyPr>
            <a:noAutofit/>
          </a:bodyPr>
          <a:lstStyle/>
          <a:p>
            <a:pPr>
              <a:buClr>
                <a:schemeClr val="accent5"/>
              </a:buClr>
              <a:buSzPct val="50000"/>
              <a:buFont typeface="Wingdings" pitchFamily="2" charset="2"/>
              <a:buChar char="u"/>
            </a:pPr>
            <a:r>
              <a:rPr lang="ja-JP" altLang="en-US" dirty="0" smtClean="0">
                <a:solidFill>
                  <a:schemeClr val="tx1"/>
                </a:solidFill>
              </a:rPr>
              <a:t>近年ロボットに適用される学習手法として強化学習が注目されている</a:t>
            </a:r>
            <a:endParaRPr kumimoji="1" lang="en-US" altLang="ja-JP" dirty="0" smtClean="0">
              <a:solidFill>
                <a:schemeClr val="tx1"/>
              </a:solidFill>
            </a:endParaRPr>
          </a:p>
          <a:p>
            <a:pPr>
              <a:buClr>
                <a:schemeClr val="accent5"/>
              </a:buClr>
              <a:buSzPct val="50000"/>
              <a:buFont typeface="Wingdings" pitchFamily="2" charset="2"/>
              <a:buChar char="u"/>
            </a:pPr>
            <a:r>
              <a:rPr kumimoji="1" lang="ja-JP" altLang="en-US" dirty="0" smtClean="0">
                <a:solidFill>
                  <a:schemeClr val="tx1"/>
                </a:solidFill>
              </a:rPr>
              <a:t>強化学習とは，学習者が試行錯誤を繰り返し環境に適した行動を自ら学習する学習手法である</a:t>
            </a:r>
            <a:endParaRPr kumimoji="1" lang="ja-JP" altLang="en-US" dirty="0">
              <a:solidFill>
                <a:schemeClr val="tx1"/>
              </a:solidFill>
            </a:endParaRPr>
          </a:p>
        </p:txBody>
      </p:sp>
      <p:grpSp>
        <p:nvGrpSpPr>
          <p:cNvPr id="22" name="グループ化 21"/>
          <p:cNvGrpSpPr/>
          <p:nvPr/>
        </p:nvGrpSpPr>
        <p:grpSpPr>
          <a:xfrm>
            <a:off x="1794434" y="3625496"/>
            <a:ext cx="5355667" cy="2323784"/>
            <a:chOff x="1694927" y="3625496"/>
            <a:chExt cx="5355667" cy="2323784"/>
          </a:xfrm>
        </p:grpSpPr>
        <p:grpSp>
          <p:nvGrpSpPr>
            <p:cNvPr id="5" name="グループ化 4"/>
            <p:cNvGrpSpPr/>
            <p:nvPr/>
          </p:nvGrpSpPr>
          <p:grpSpPr>
            <a:xfrm>
              <a:off x="1694927" y="3625496"/>
              <a:ext cx="5355667" cy="2323784"/>
              <a:chOff x="1694927" y="3625496"/>
              <a:chExt cx="5355667" cy="2323784"/>
            </a:xfrm>
          </p:grpSpPr>
          <p:sp>
            <p:nvSpPr>
              <p:cNvPr id="4" name="正方形/長方形 3"/>
              <p:cNvSpPr/>
              <p:nvPr/>
            </p:nvSpPr>
            <p:spPr>
              <a:xfrm>
                <a:off x="3554886" y="3625496"/>
                <a:ext cx="1881209" cy="4767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学習者</a:t>
                </a:r>
                <a:endParaRPr kumimoji="1" lang="ja-JP" altLang="en-US" sz="2000" dirty="0">
                  <a:solidFill>
                    <a:schemeClr val="tx1"/>
                  </a:solidFill>
                </a:endParaRPr>
              </a:p>
            </p:txBody>
          </p:sp>
          <p:sp>
            <p:nvSpPr>
              <p:cNvPr id="6" name="正方形/長方形 5"/>
              <p:cNvSpPr/>
              <p:nvPr/>
            </p:nvSpPr>
            <p:spPr>
              <a:xfrm>
                <a:off x="3554887" y="5517232"/>
                <a:ext cx="1881208"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環境</a:t>
                </a:r>
                <a:endParaRPr kumimoji="1" lang="ja-JP" altLang="en-US" sz="2000" dirty="0">
                  <a:solidFill>
                    <a:schemeClr val="tx1"/>
                  </a:solidFill>
                </a:endParaRPr>
              </a:p>
            </p:txBody>
          </p:sp>
          <p:grpSp>
            <p:nvGrpSpPr>
              <p:cNvPr id="31" name="グループ化 30"/>
              <p:cNvGrpSpPr/>
              <p:nvPr/>
            </p:nvGrpSpPr>
            <p:grpSpPr>
              <a:xfrm rot="16200000">
                <a:off x="2120177" y="4377030"/>
                <a:ext cx="2124903" cy="804902"/>
                <a:chOff x="2636170" y="3140967"/>
                <a:chExt cx="3355873" cy="374074"/>
              </a:xfrm>
            </p:grpSpPr>
            <p:cxnSp>
              <p:nvCxnSpPr>
                <p:cNvPr id="26" name="直線コネクタ 25"/>
                <p:cNvCxnSpPr/>
                <p:nvPr/>
              </p:nvCxnSpPr>
              <p:spPr>
                <a:xfrm flipV="1">
                  <a:off x="2636171" y="3140968"/>
                  <a:ext cx="0" cy="3600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rot="5400000" flipH="1" flipV="1">
                  <a:off x="4314103" y="1463034"/>
                  <a:ext cx="1" cy="335586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rot="5400000">
                  <a:off x="5805005" y="3328004"/>
                  <a:ext cx="374073" cy="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32" name="グループ化 31"/>
              <p:cNvGrpSpPr/>
              <p:nvPr/>
            </p:nvGrpSpPr>
            <p:grpSpPr>
              <a:xfrm rot="16200000">
                <a:off x="4683344" y="4657133"/>
                <a:ext cx="1865544" cy="504056"/>
                <a:chOff x="2807804" y="3140968"/>
                <a:chExt cx="2952328" cy="360040"/>
              </a:xfrm>
              <a:scene3d>
                <a:camera prst="orthographicFront">
                  <a:rot lat="0" lon="0" rev="10800000"/>
                </a:camera>
                <a:lightRig rig="threePt" dir="t"/>
              </a:scene3d>
            </p:grpSpPr>
            <p:cxnSp>
              <p:nvCxnSpPr>
                <p:cNvPr id="33" name="直線コネクタ 32"/>
                <p:cNvCxnSpPr/>
                <p:nvPr/>
              </p:nvCxnSpPr>
              <p:spPr>
                <a:xfrm flipV="1">
                  <a:off x="2807804" y="3140968"/>
                  <a:ext cx="0" cy="36004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807804" y="3140968"/>
                  <a:ext cx="295232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5760132" y="3140968"/>
                  <a:ext cx="0" cy="36004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7" name="テキスト ボックス 36"/>
                  <p:cNvSpPr txBox="1"/>
                  <p:nvPr/>
                </p:nvSpPr>
                <p:spPr>
                  <a:xfrm>
                    <a:off x="5984661" y="4650393"/>
                    <a:ext cx="1065933" cy="400110"/>
                  </a:xfrm>
                  <a:prstGeom prst="rect">
                    <a:avLst/>
                  </a:prstGeom>
                  <a:noFill/>
                </p:spPr>
                <p:txBody>
                  <a:bodyPr wrap="none" rtlCol="0">
                    <a:spAutoFit/>
                  </a:bodyPr>
                  <a:lstStyle/>
                  <a:p>
                    <a:r>
                      <a:rPr lang="ja-JP" altLang="en-US" sz="2000" dirty="0" smtClean="0"/>
                      <a:t>行動 </a:t>
                    </a:r>
                    <a:r>
                      <a:rPr lang="en-US" altLang="ja-JP" sz="2000" dirty="0" smtClean="0"/>
                      <a:t> </a:t>
                    </a:r>
                    <a14:m>
                      <m:oMath xmlns:m="http://schemas.openxmlformats.org/officeDocument/2006/math">
                        <m:sSub>
                          <m:sSubPr>
                            <m:ctrlPr>
                              <a:rPr lang="en-US" altLang="ja-JP" sz="2000" i="1" dirty="0">
                                <a:latin typeface="Cambria Math"/>
                              </a:rPr>
                            </m:ctrlPr>
                          </m:sSubPr>
                          <m:e>
                            <m:r>
                              <a:rPr lang="en-US" altLang="ja-JP" sz="2000" b="0" i="1" dirty="0" smtClean="0">
                                <a:latin typeface="Cambria Math"/>
                              </a:rPr>
                              <m:t>𝑎</m:t>
                            </m:r>
                          </m:e>
                          <m:sub>
                            <m:r>
                              <a:rPr lang="en-US" altLang="ja-JP" sz="2000" i="1" dirty="0">
                                <a:latin typeface="Cambria Math"/>
                              </a:rPr>
                              <m:t>𝑡</m:t>
                            </m:r>
                          </m:sub>
                        </m:sSub>
                      </m:oMath>
                    </a14:m>
                    <a:endParaRPr kumimoji="1" lang="ja-JP" altLang="en-US" sz="2000" dirty="0"/>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5984661" y="4650393"/>
                    <a:ext cx="1065933" cy="400110"/>
                  </a:xfrm>
                  <a:prstGeom prst="rect">
                    <a:avLst/>
                  </a:prstGeom>
                  <a:blipFill rotWithShape="1">
                    <a:blip r:embed="rId3"/>
                    <a:stretch>
                      <a:fillRect l="-5714" t="-12308" b="-230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p:cNvSpPr txBox="1"/>
                  <p:nvPr/>
                </p:nvSpPr>
                <p:spPr>
                  <a:xfrm>
                    <a:off x="1694927" y="4532388"/>
                    <a:ext cx="1022780" cy="677108"/>
                  </a:xfrm>
                  <a:prstGeom prst="rect">
                    <a:avLst/>
                  </a:prstGeom>
                  <a:noFill/>
                </p:spPr>
                <p:txBody>
                  <a:bodyPr wrap="none" rtlCol="0">
                    <a:spAutoFit/>
                  </a:bodyPr>
                  <a:lstStyle/>
                  <a:p>
                    <a:r>
                      <a:rPr lang="ja-JP" altLang="en-US" dirty="0" smtClean="0"/>
                      <a:t>  </a:t>
                    </a:r>
                    <a:r>
                      <a:rPr lang="ja-JP" altLang="en-US" sz="2000" dirty="0" smtClean="0"/>
                      <a:t>状態</a:t>
                    </a:r>
                    <a14:m>
                      <m:oMath xmlns:m="http://schemas.openxmlformats.org/officeDocument/2006/math">
                        <m:sSub>
                          <m:sSubPr>
                            <m:ctrlPr>
                              <a:rPr lang="en-US" altLang="ja-JP" sz="2000" i="1" dirty="0">
                                <a:latin typeface="Cambria Math"/>
                              </a:rPr>
                            </m:ctrlPr>
                          </m:sSubPr>
                          <m:e>
                            <m:r>
                              <a:rPr lang="en-US" altLang="ja-JP" sz="2000" b="0" i="1" dirty="0" smtClean="0">
                                <a:latin typeface="Cambria Math"/>
                              </a:rPr>
                              <m:t>𝑠</m:t>
                            </m:r>
                          </m:e>
                          <m:sub>
                            <m:r>
                              <a:rPr lang="en-US" altLang="ja-JP" sz="2000" i="1" dirty="0">
                                <a:latin typeface="Cambria Math"/>
                              </a:rPr>
                              <m:t>𝑡</m:t>
                            </m:r>
                          </m:sub>
                        </m:sSub>
                      </m:oMath>
                    </a14:m>
                    <a:endParaRPr lang="en-US" altLang="ja-JP" sz="2000" dirty="0" smtClean="0"/>
                  </a:p>
                  <a:p>
                    <a:endParaRPr kumimoji="1" lang="ja-JP" altLang="en-US" dirty="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1694927" y="4532388"/>
                    <a:ext cx="1022780" cy="677108"/>
                  </a:xfrm>
                  <a:prstGeom prst="rect">
                    <a:avLst/>
                  </a:prstGeom>
                  <a:blipFill rotWithShape="1">
                    <a:blip r:embed="rId4"/>
                    <a:stretch>
                      <a:fillRect t="-720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p:cNvSpPr txBox="1"/>
                  <p:nvPr/>
                </p:nvSpPr>
                <p:spPr>
                  <a:xfrm>
                    <a:off x="2973013" y="4539438"/>
                    <a:ext cx="1355464" cy="400110"/>
                  </a:xfrm>
                  <a:prstGeom prst="rect">
                    <a:avLst/>
                  </a:prstGeom>
                  <a:noFill/>
                </p:spPr>
                <p:txBody>
                  <a:bodyPr wrap="square" rtlCol="0">
                    <a:spAutoFit/>
                  </a:bodyPr>
                  <a:lstStyle/>
                  <a:p>
                    <a:r>
                      <a:rPr lang="ja-JP" altLang="en-US" dirty="0" smtClean="0"/>
                      <a:t> </a:t>
                    </a:r>
                    <a:r>
                      <a:rPr lang="ja-JP" altLang="en-US" sz="2000" dirty="0" smtClean="0"/>
                      <a:t>報酬 </a:t>
                    </a:r>
                    <a14:m>
                      <m:oMath xmlns:m="http://schemas.openxmlformats.org/officeDocument/2006/math">
                        <m:sSub>
                          <m:sSubPr>
                            <m:ctrlPr>
                              <a:rPr lang="en-US" altLang="ja-JP" sz="2000" i="1" dirty="0">
                                <a:latin typeface="Cambria Math"/>
                              </a:rPr>
                            </m:ctrlPr>
                          </m:sSubPr>
                          <m:e>
                            <m:r>
                              <a:rPr lang="en-US" altLang="ja-JP" sz="2000" i="1" dirty="0">
                                <a:latin typeface="Cambria Math"/>
                              </a:rPr>
                              <m:t>𝑟</m:t>
                            </m:r>
                          </m:e>
                          <m:sub>
                            <m:r>
                              <a:rPr lang="en-US" altLang="ja-JP" sz="2000" i="1" dirty="0">
                                <a:latin typeface="Cambria Math"/>
                              </a:rPr>
                              <m:t>𝑡</m:t>
                            </m:r>
                            <m:r>
                              <a:rPr lang="en-US" altLang="ja-JP" sz="2000" i="1" dirty="0">
                                <a:latin typeface="Cambria Math"/>
                              </a:rPr>
                              <m:t>+1</m:t>
                            </m:r>
                          </m:sub>
                        </m:sSub>
                      </m:oMath>
                    </a14:m>
                    <a:endParaRPr lang="en-US" altLang="ja-JP" sz="2000" i="1" dirty="0" smtClean="0">
                      <a:latin typeface="Cambria Math"/>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2973013" y="4539438"/>
                    <a:ext cx="1355464" cy="400110"/>
                  </a:xfrm>
                  <a:prstGeom prst="rect">
                    <a:avLst/>
                  </a:prstGeom>
                  <a:blipFill rotWithShape="1">
                    <a:blip r:embed="rId5"/>
                    <a:stretch>
                      <a:fillRect l="-450" t="-12308" b="-23077"/>
                    </a:stretch>
                  </a:blipFill>
                </p:spPr>
                <p:txBody>
                  <a:bodyPr/>
                  <a:lstStyle/>
                  <a:p>
                    <a:r>
                      <a:rPr lang="ja-JP" altLang="en-US">
                        <a:noFill/>
                      </a:rPr>
                      <a:t> </a:t>
                    </a:r>
                  </a:p>
                </p:txBody>
              </p:sp>
            </mc:Fallback>
          </mc:AlternateContent>
        </p:grpSp>
        <p:cxnSp>
          <p:nvCxnSpPr>
            <p:cNvPr id="21" name="直線コネクタ 20"/>
            <p:cNvCxnSpPr/>
            <p:nvPr/>
          </p:nvCxnSpPr>
          <p:spPr>
            <a:xfrm flipH="1" flipV="1">
              <a:off x="2932578" y="3976388"/>
              <a:ext cx="6868" cy="169677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2932581" y="3976389"/>
              <a:ext cx="618933" cy="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a:off x="2932578" y="5673164"/>
              <a:ext cx="622309" cy="0"/>
            </a:xfrm>
            <a:prstGeom prst="line">
              <a:avLst/>
            </a:prstGeom>
            <a:ln w="254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8691499"/>
      </p:ext>
    </p:extLst>
  </p:cSld>
  <p:clrMapOvr>
    <a:masterClrMapping/>
  </p:clrMapOvr>
  <mc:AlternateContent xmlns:mc="http://schemas.openxmlformats.org/markup-compatibility/2006" xmlns:p14="http://schemas.microsoft.com/office/powerpoint/2010/main">
    <mc:Choice Requires="p14">
      <p:transition spd="slow" p14:dur="2000" advTm="11977"/>
    </mc:Choice>
    <mc:Fallback xmlns="">
      <p:transition spd="slow" advTm="1197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bwMode="auto">
          <a:xfrm>
            <a:off x="822839" y="2699375"/>
            <a:ext cx="2139519" cy="216024"/>
          </a:xfrm>
          <a:prstGeom prst="rect">
            <a:avLst/>
          </a:prstGeom>
          <a:solidFill>
            <a:schemeClr val="tx2">
              <a:lumMod val="20000"/>
              <a:lumOff val="80000"/>
            </a:schemeClr>
          </a:solidFill>
          <a:ln w="9525" algn="ctr">
            <a:solidFill>
              <a:schemeClr val="tx1"/>
            </a:solidFill>
            <a:round/>
            <a:headEnd/>
            <a:tailEnd/>
          </a:ln>
        </p:spPr>
        <p:txBody>
          <a:bodyPr rtlCol="0" anchor="ctr"/>
          <a:lstStyle/>
          <a:p>
            <a:pPr algn="ctr"/>
            <a:endParaRPr kumimoji="1" lang="ja-JP" altLang="en-US" dirty="0">
              <a:latin typeface="Arial" charset="0"/>
            </a:endParaRPr>
          </a:p>
        </p:txBody>
      </p:sp>
      <p:cxnSp>
        <p:nvCxnSpPr>
          <p:cNvPr id="153" name="直線コネクタ 152"/>
          <p:cNvCxnSpPr>
            <a:stCxn id="27" idx="1"/>
          </p:cNvCxnSpPr>
          <p:nvPr/>
        </p:nvCxnSpPr>
        <p:spPr>
          <a:xfrm flipH="1" flipV="1">
            <a:off x="459086" y="2249271"/>
            <a:ext cx="363753" cy="55811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6963" y="-147732"/>
            <a:ext cx="8229600" cy="1600200"/>
          </a:xfrm>
        </p:spPr>
        <p:txBody>
          <a:bodyPr/>
          <a:lstStyle/>
          <a:p>
            <a:r>
              <a:rPr lang="ja-JP" altLang="en-US" dirty="0" smtClean="0"/>
              <a:t>実験タスク</a:t>
            </a:r>
            <a:endParaRPr kumimoji="1" lang="ja-JP" altLang="en-US" dirty="0"/>
          </a:p>
        </p:txBody>
      </p:sp>
      <p:sp>
        <p:nvSpPr>
          <p:cNvPr id="88" name="テキスト ボックス 87"/>
          <p:cNvSpPr txBox="1"/>
          <p:nvPr/>
        </p:nvSpPr>
        <p:spPr>
          <a:xfrm>
            <a:off x="3766185" y="3679039"/>
            <a:ext cx="661799" cy="369332"/>
          </a:xfrm>
          <a:prstGeom prst="rect">
            <a:avLst/>
          </a:prstGeom>
          <a:noFill/>
        </p:spPr>
        <p:txBody>
          <a:bodyPr wrap="square" rtlCol="0">
            <a:spAutoFit/>
          </a:bodyPr>
          <a:lstStyle/>
          <a:p>
            <a:r>
              <a:rPr lang="ja-JP" altLang="en-US" dirty="0"/>
              <a:t>報酬</a:t>
            </a:r>
            <a:endParaRPr kumimoji="1" lang="ja-JP" altLang="en-US" dirty="0"/>
          </a:p>
        </p:txBody>
      </p:sp>
      <p:sp>
        <p:nvSpPr>
          <p:cNvPr id="94" name="正方形/長方形 93"/>
          <p:cNvSpPr/>
          <p:nvPr/>
        </p:nvSpPr>
        <p:spPr>
          <a:xfrm>
            <a:off x="814781" y="4630536"/>
            <a:ext cx="211560" cy="232732"/>
          </a:xfrm>
          <a:prstGeom prst="rect">
            <a:avLst/>
          </a:prstGeom>
          <a:solidFill>
            <a:schemeClr val="tx2"/>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5" name="直線コネクタ 94"/>
          <p:cNvCxnSpPr/>
          <p:nvPr/>
        </p:nvCxnSpPr>
        <p:spPr>
          <a:xfrm flipH="1">
            <a:off x="434121" y="4746902"/>
            <a:ext cx="388718" cy="76103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175937" y="5507940"/>
            <a:ext cx="1068628" cy="369332"/>
          </a:xfrm>
          <a:prstGeom prst="rect">
            <a:avLst/>
          </a:prstGeom>
          <a:noFill/>
        </p:spPr>
        <p:txBody>
          <a:bodyPr wrap="square" rtlCol="0">
            <a:spAutoFit/>
          </a:bodyPr>
          <a:lstStyle/>
          <a:p>
            <a:r>
              <a:rPr kumimoji="1" lang="en-US" altLang="ja-JP" dirty="0" smtClean="0"/>
              <a:t>START</a:t>
            </a:r>
            <a:endParaRPr kumimoji="1" lang="ja-JP" altLang="en-US" dirty="0"/>
          </a:p>
        </p:txBody>
      </p:sp>
      <p:sp>
        <p:nvSpPr>
          <p:cNvPr id="87" name="上矢印 86"/>
          <p:cNvSpPr/>
          <p:nvPr/>
        </p:nvSpPr>
        <p:spPr>
          <a:xfrm rot="10800000">
            <a:off x="3278657" y="2904819"/>
            <a:ext cx="527627" cy="1764929"/>
          </a:xfrm>
          <a:prstGeom prst="upArrow">
            <a:avLst/>
          </a:prstGeom>
          <a:gradFill>
            <a:gsLst>
              <a:gs pos="84576">
                <a:schemeClr val="accent2">
                  <a:lumMod val="40000"/>
                  <a:lumOff val="60000"/>
                </a:schemeClr>
              </a:gs>
              <a:gs pos="42000">
                <a:schemeClr val="accent2">
                  <a:lumMod val="60000"/>
                  <a:lumOff val="40000"/>
                </a:schemeClr>
              </a:gs>
              <a:gs pos="0">
                <a:schemeClr val="accent2"/>
              </a:gs>
              <a:gs pos="100000">
                <a:schemeClr val="bg2"/>
              </a:gs>
            </a:gsLst>
            <a:lin ang="5400000" scaled="1"/>
          </a:gradFill>
          <a:ln>
            <a:solidFill>
              <a:schemeClr val="accent2"/>
            </a:solid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テキスト ボックス 88"/>
          <p:cNvSpPr txBox="1"/>
          <p:nvPr/>
        </p:nvSpPr>
        <p:spPr>
          <a:xfrm>
            <a:off x="3333739" y="2535488"/>
            <a:ext cx="375934" cy="369332"/>
          </a:xfrm>
          <a:prstGeom prst="rect">
            <a:avLst/>
          </a:prstGeom>
          <a:noFill/>
        </p:spPr>
        <p:txBody>
          <a:bodyPr wrap="square" rtlCol="0">
            <a:spAutoFit/>
          </a:bodyPr>
          <a:lstStyle/>
          <a:p>
            <a:r>
              <a:rPr lang="ja-JP" altLang="en-US" dirty="0" smtClean="0"/>
              <a:t>高</a:t>
            </a:r>
            <a:endParaRPr kumimoji="1" lang="ja-JP" altLang="en-US" dirty="0"/>
          </a:p>
        </p:txBody>
      </p:sp>
      <p:sp>
        <p:nvSpPr>
          <p:cNvPr id="90" name="テキスト ボックス 89"/>
          <p:cNvSpPr txBox="1"/>
          <p:nvPr/>
        </p:nvSpPr>
        <p:spPr>
          <a:xfrm>
            <a:off x="3333739" y="4663147"/>
            <a:ext cx="472546" cy="369332"/>
          </a:xfrm>
          <a:prstGeom prst="rect">
            <a:avLst/>
          </a:prstGeom>
          <a:noFill/>
        </p:spPr>
        <p:txBody>
          <a:bodyPr wrap="square" rtlCol="0">
            <a:spAutoFit/>
          </a:bodyPr>
          <a:lstStyle/>
          <a:p>
            <a:r>
              <a:rPr lang="ja-JP" altLang="en-US" dirty="0" smtClean="0"/>
              <a:t>低</a:t>
            </a:r>
            <a:endParaRPr kumimoji="1" lang="ja-JP" altLang="en-US" dirty="0"/>
          </a:p>
        </p:txBody>
      </p:sp>
      <p:sp>
        <p:nvSpPr>
          <p:cNvPr id="13" name="正方形/長方形 12"/>
          <p:cNvSpPr/>
          <p:nvPr/>
        </p:nvSpPr>
        <p:spPr>
          <a:xfrm>
            <a:off x="4227464" y="2338545"/>
            <a:ext cx="4671311" cy="2308324"/>
          </a:xfrm>
          <a:prstGeom prst="rect">
            <a:avLst/>
          </a:prstGeom>
        </p:spPr>
        <p:txBody>
          <a:bodyPr wrap="square">
            <a:spAutoFit/>
          </a:bodyPr>
          <a:lstStyle/>
          <a:p>
            <a:pPr marL="342900" indent="-342900">
              <a:buClr>
                <a:schemeClr val="accent5"/>
              </a:buClr>
              <a:buSzPct val="50000"/>
              <a:buFont typeface="Wingdings" pitchFamily="2" charset="2"/>
              <a:buChar char="u"/>
            </a:pPr>
            <a:r>
              <a:rPr lang="ja-JP" altLang="en-US" sz="2400" dirty="0" smtClean="0"/>
              <a:t>壁</a:t>
            </a:r>
            <a:r>
              <a:rPr lang="en-US" altLang="ja-JP" sz="2400" dirty="0" smtClean="0"/>
              <a:t>A</a:t>
            </a:r>
            <a:r>
              <a:rPr lang="ja-JP" altLang="en-US" sz="2400" dirty="0" smtClean="0"/>
              <a:t>の近傍に到達するタスク</a:t>
            </a:r>
            <a:endParaRPr lang="en-US" altLang="ja-JP" sz="2400" dirty="0" smtClean="0"/>
          </a:p>
          <a:p>
            <a:pPr marL="342900" indent="-342900">
              <a:buClr>
                <a:schemeClr val="accent5"/>
              </a:buClr>
              <a:buSzPct val="50000"/>
              <a:buFont typeface="Wingdings" pitchFamily="2" charset="2"/>
              <a:buChar char="u"/>
            </a:pPr>
            <a:r>
              <a:rPr lang="ja-JP" altLang="en-US" sz="2400" dirty="0" smtClean="0"/>
              <a:t>行動</a:t>
            </a:r>
            <a:r>
              <a:rPr lang="ja-JP" altLang="en-US" sz="2400" dirty="0"/>
              <a:t>毎に即時報酬を</a:t>
            </a:r>
            <a:r>
              <a:rPr lang="ja-JP" altLang="en-US" sz="2400" dirty="0" smtClean="0"/>
              <a:t>受け取る</a:t>
            </a:r>
            <a:endParaRPr lang="en-US" altLang="ja-JP" sz="2400" dirty="0" smtClean="0"/>
          </a:p>
          <a:p>
            <a:pPr marL="342900" indent="-342900">
              <a:buClr>
                <a:schemeClr val="accent5"/>
              </a:buClr>
              <a:buSzPct val="50000"/>
              <a:buFont typeface="Wingdings" pitchFamily="2" charset="2"/>
              <a:buChar char="u"/>
            </a:pPr>
            <a:r>
              <a:rPr lang="ja-JP" altLang="en-US" sz="2400" dirty="0"/>
              <a:t>壁Ａに近づく程高い報酬を</a:t>
            </a:r>
            <a:endParaRPr lang="en-US" altLang="ja-JP" sz="2400" dirty="0"/>
          </a:p>
          <a:p>
            <a:pPr>
              <a:buClr>
                <a:schemeClr val="accent5"/>
              </a:buClr>
              <a:buSzPct val="50000"/>
            </a:pPr>
            <a:r>
              <a:rPr lang="ja-JP" altLang="en-US" sz="2400" dirty="0"/>
              <a:t>　受け取れる</a:t>
            </a:r>
            <a:endParaRPr lang="en-US" altLang="ja-JP" sz="2400" dirty="0"/>
          </a:p>
          <a:p>
            <a:pPr marL="342900" indent="-342900">
              <a:buClr>
                <a:schemeClr val="accent5"/>
              </a:buClr>
              <a:buSzPct val="50000"/>
              <a:buFont typeface="Wingdings" pitchFamily="2" charset="2"/>
              <a:buChar char="u"/>
            </a:pPr>
            <a:endParaRPr lang="en-US" altLang="ja-JP" sz="2400" dirty="0"/>
          </a:p>
          <a:p>
            <a:pPr marL="342900" indent="-342900">
              <a:buClr>
                <a:schemeClr val="accent5"/>
              </a:buClr>
              <a:buSzPct val="50000"/>
              <a:buFont typeface="Wingdings" pitchFamily="2" charset="2"/>
              <a:buChar char="u"/>
            </a:pPr>
            <a:endParaRPr lang="en-US" altLang="ja-JP" sz="2400" dirty="0" smtClean="0"/>
          </a:p>
        </p:txBody>
      </p:sp>
      <p:grpSp>
        <p:nvGrpSpPr>
          <p:cNvPr id="70" name="グループ化 69"/>
          <p:cNvGrpSpPr/>
          <p:nvPr/>
        </p:nvGrpSpPr>
        <p:grpSpPr>
          <a:xfrm>
            <a:off x="551208" y="2389267"/>
            <a:ext cx="2756460" cy="2746686"/>
            <a:chOff x="522184" y="2073305"/>
            <a:chExt cx="2756460" cy="2746686"/>
          </a:xfrm>
        </p:grpSpPr>
        <p:sp>
          <p:nvSpPr>
            <p:cNvPr id="123" name="正方形/長方形 122"/>
            <p:cNvSpPr/>
            <p:nvPr/>
          </p:nvSpPr>
          <p:spPr>
            <a:xfrm>
              <a:off x="783293" y="2127417"/>
              <a:ext cx="2159443" cy="26110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125" name="正方形/長方形 124"/>
            <p:cNvSpPr/>
            <p:nvPr/>
          </p:nvSpPr>
          <p:spPr>
            <a:xfrm>
              <a:off x="784414" y="4558882"/>
              <a:ext cx="2158322" cy="26110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6" name="正方形/長方形 125"/>
            <p:cNvSpPr/>
            <p:nvPr/>
          </p:nvSpPr>
          <p:spPr>
            <a:xfrm rot="5400000">
              <a:off x="1985557" y="3340593"/>
              <a:ext cx="2175469" cy="26111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dirty="0" smtClean="0">
                  <a:solidFill>
                    <a:schemeClr val="tx1"/>
                  </a:solidFill>
                </a:rPr>
                <a:t> </a:t>
              </a:r>
            </a:p>
            <a:p>
              <a:pPr algn="ctr"/>
              <a:endParaRPr kumimoji="1" lang="ja-JP" altLang="en-US" dirty="0"/>
            </a:p>
          </p:txBody>
        </p:sp>
        <p:grpSp>
          <p:nvGrpSpPr>
            <p:cNvPr id="127" name="グループ化 126"/>
            <p:cNvGrpSpPr/>
            <p:nvPr/>
          </p:nvGrpSpPr>
          <p:grpSpPr>
            <a:xfrm>
              <a:off x="783293" y="2383413"/>
              <a:ext cx="1939040" cy="2177961"/>
              <a:chOff x="783293" y="2383413"/>
              <a:chExt cx="1939040" cy="2177961"/>
            </a:xfrm>
          </p:grpSpPr>
          <p:cxnSp>
            <p:nvCxnSpPr>
              <p:cNvPr id="143" name="直線コネクタ 142"/>
              <p:cNvCxnSpPr/>
              <p:nvPr/>
            </p:nvCxnSpPr>
            <p:spPr>
              <a:xfrm flipH="1">
                <a:off x="990288" y="2404192"/>
                <a:ext cx="7029" cy="212528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1206312" y="2442637"/>
                <a:ext cx="0" cy="211624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a:off x="1422336" y="2394167"/>
                <a:ext cx="0" cy="21672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1638360" y="2442637"/>
                <a:ext cx="0" cy="21187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7" name="直線コネクタ 146"/>
              <p:cNvCxnSpPr>
                <a:stCxn id="128" idx="2"/>
              </p:cNvCxnSpPr>
              <p:nvPr/>
            </p:nvCxnSpPr>
            <p:spPr>
              <a:xfrm>
                <a:off x="1858791" y="2442637"/>
                <a:ext cx="4225" cy="21187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a:xfrm>
                <a:off x="2070408" y="2394167"/>
                <a:ext cx="0" cy="21672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a:off x="2286432" y="2383413"/>
                <a:ext cx="0" cy="21754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a:off x="2502456" y="2404192"/>
                <a:ext cx="0" cy="21546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flipH="1">
                <a:off x="2718481" y="2383413"/>
                <a:ext cx="3852" cy="21779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 name="直線コネクタ 151"/>
              <p:cNvCxnSpPr/>
              <p:nvPr/>
            </p:nvCxnSpPr>
            <p:spPr>
              <a:xfrm>
                <a:off x="783293" y="2388537"/>
                <a:ext cx="1935187"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28" name="正方形/長方形 127"/>
            <p:cNvSpPr/>
            <p:nvPr/>
          </p:nvSpPr>
          <p:spPr>
            <a:xfrm>
              <a:off x="1561273" y="2073305"/>
              <a:ext cx="595036" cy="369332"/>
            </a:xfrm>
            <a:prstGeom prst="rect">
              <a:avLst/>
            </a:prstGeom>
          </p:spPr>
          <p:txBody>
            <a:bodyPr wrap="none">
              <a:spAutoFit/>
            </a:bodyPr>
            <a:lstStyle/>
            <a:p>
              <a:pPr algn="ctr"/>
              <a:r>
                <a:rPr lang="ja-JP" altLang="en-US" dirty="0"/>
                <a:t>壁</a:t>
              </a:r>
              <a:r>
                <a:rPr lang="en-US" altLang="ja-JP" dirty="0"/>
                <a:t>A</a:t>
              </a:r>
              <a:endParaRPr lang="ja-JP" altLang="en-US" dirty="0"/>
            </a:p>
          </p:txBody>
        </p:sp>
        <p:sp>
          <p:nvSpPr>
            <p:cNvPr id="130" name="正方形/長方形 129"/>
            <p:cNvSpPr/>
            <p:nvPr/>
          </p:nvSpPr>
          <p:spPr>
            <a:xfrm rot="5400000">
              <a:off x="2846125" y="3317818"/>
              <a:ext cx="513407" cy="351631"/>
            </a:xfrm>
            <a:prstGeom prst="rect">
              <a:avLst/>
            </a:prstGeom>
          </p:spPr>
          <p:txBody>
            <a:bodyPr wrap="none">
              <a:spAutoFit/>
            </a:bodyPr>
            <a:lstStyle/>
            <a:p>
              <a:r>
                <a:rPr lang="ja-JP" altLang="en-US" dirty="0"/>
                <a:t>壁</a:t>
              </a:r>
              <a:r>
                <a:rPr lang="en-US" altLang="ja-JP" dirty="0"/>
                <a:t>B</a:t>
              </a:r>
              <a:endParaRPr lang="ja-JP" altLang="en-US" dirty="0"/>
            </a:p>
          </p:txBody>
        </p:sp>
        <p:sp>
          <p:nvSpPr>
            <p:cNvPr id="131" name="正方形/長方形 130"/>
            <p:cNvSpPr/>
            <p:nvPr/>
          </p:nvSpPr>
          <p:spPr>
            <a:xfrm rot="16200000">
              <a:off x="-430865" y="3347216"/>
              <a:ext cx="2167207" cy="26110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133" name="グループ化 132"/>
            <p:cNvGrpSpPr/>
            <p:nvPr/>
          </p:nvGrpSpPr>
          <p:grpSpPr>
            <a:xfrm rot="5400000">
              <a:off x="976823" y="2365899"/>
              <a:ext cx="1732044" cy="2177962"/>
              <a:chOff x="990289" y="2383412"/>
              <a:chExt cx="1732044" cy="2177962"/>
            </a:xfrm>
          </p:grpSpPr>
          <p:cxnSp>
            <p:nvCxnSpPr>
              <p:cNvPr id="134" name="直線コネクタ 133"/>
              <p:cNvCxnSpPr/>
              <p:nvPr/>
            </p:nvCxnSpPr>
            <p:spPr>
              <a:xfrm rot="16200000" flipH="1">
                <a:off x="-77368" y="3461824"/>
                <a:ext cx="213531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1206312" y="2394167"/>
                <a:ext cx="0" cy="2164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rot="16200000" flipH="1">
                <a:off x="349304" y="3456446"/>
                <a:ext cx="2146069" cy="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1638360" y="2394167"/>
                <a:ext cx="0" cy="21672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flipH="1">
                <a:off x="1863015" y="2383413"/>
                <a:ext cx="5002" cy="21779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2070408" y="2383413"/>
                <a:ext cx="0" cy="21779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2286432" y="2383413"/>
                <a:ext cx="0" cy="21754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2502456" y="2394167"/>
                <a:ext cx="0" cy="2164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flipH="1">
                <a:off x="2718481" y="2394167"/>
                <a:ext cx="3852" cy="21672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25" name="正方形/長方形 24"/>
          <p:cNvSpPr/>
          <p:nvPr/>
        </p:nvSpPr>
        <p:spPr>
          <a:xfrm>
            <a:off x="4262366" y="4883103"/>
            <a:ext cx="4881633" cy="461665"/>
          </a:xfrm>
          <a:prstGeom prst="rect">
            <a:avLst/>
          </a:prstGeom>
        </p:spPr>
        <p:txBody>
          <a:bodyPr wrap="square">
            <a:spAutoFit/>
          </a:bodyPr>
          <a:lstStyle/>
          <a:p>
            <a:pPr marL="342900" indent="-342900">
              <a:buClr>
                <a:schemeClr val="accent5"/>
              </a:buClr>
              <a:buSzPct val="50000"/>
              <a:buFont typeface="Wingdings" pitchFamily="2" charset="2"/>
              <a:buChar char="u"/>
            </a:pPr>
            <a:r>
              <a:rPr lang="en-US" altLang="ja-JP" sz="2400" dirty="0" smtClean="0"/>
              <a:t>START</a:t>
            </a:r>
            <a:r>
              <a:rPr lang="ja-JP" altLang="en-US" sz="2400" dirty="0" smtClean="0"/>
              <a:t>から</a:t>
            </a:r>
            <a:r>
              <a:rPr lang="en-US" altLang="ja-JP" sz="2400" dirty="0" smtClean="0"/>
              <a:t>GOAL</a:t>
            </a:r>
            <a:r>
              <a:rPr lang="ja-JP" altLang="en-US" sz="2400" dirty="0" smtClean="0"/>
              <a:t>までが</a:t>
            </a:r>
            <a:r>
              <a:rPr lang="en-US" altLang="ja-JP" sz="2400" dirty="0" smtClean="0"/>
              <a:t>1</a:t>
            </a:r>
            <a:r>
              <a:rPr lang="ja-JP" altLang="en-US" sz="2400" dirty="0" smtClean="0"/>
              <a:t>試行</a:t>
            </a:r>
            <a:endParaRPr lang="en-US" altLang="ja-JP" sz="2400" dirty="0" smtClean="0"/>
          </a:p>
        </p:txBody>
      </p:sp>
      <mc:AlternateContent xmlns:mc="http://schemas.openxmlformats.org/markup-compatibility/2006" xmlns:a14="http://schemas.microsoft.com/office/drawing/2010/main">
        <mc:Choice Requires="a14">
          <p:sp>
            <p:nvSpPr>
              <p:cNvPr id="26" name="テキスト ボックス 25"/>
              <p:cNvSpPr txBox="1"/>
              <p:nvPr/>
            </p:nvSpPr>
            <p:spPr>
              <a:xfrm>
                <a:off x="5220072" y="4039016"/>
                <a:ext cx="2500172"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𝑟</m:t>
                      </m:r>
                      <m:r>
                        <a:rPr kumimoji="1" lang="en-US" altLang="ja-JP" sz="2000" b="0" i="1" smtClean="0">
                          <a:latin typeface="Cambria Math"/>
                        </a:rPr>
                        <m:t>=   10  −   </m:t>
                      </m:r>
                      <m:sSub>
                        <m:sSubPr>
                          <m:ctrlPr>
                            <a:rPr kumimoji="1" lang="en-US" altLang="ja-JP" sz="2000" b="0" i="1" smtClean="0">
                              <a:latin typeface="Cambria Math"/>
                            </a:rPr>
                          </m:ctrlPr>
                        </m:sSubPr>
                        <m:e>
                          <m:r>
                            <a:rPr kumimoji="1" lang="en-US" altLang="ja-JP" sz="2000" b="0" i="1" smtClean="0">
                              <a:latin typeface="Cambria Math"/>
                            </a:rPr>
                            <m:t>𝑑</m:t>
                          </m:r>
                        </m:e>
                        <m:sub>
                          <m:r>
                            <a:rPr kumimoji="1" lang="en-US" altLang="ja-JP" sz="2000" b="0" i="1" smtClean="0">
                              <a:latin typeface="Cambria Math"/>
                            </a:rPr>
                            <m:t>𝐴</m:t>
                          </m:r>
                        </m:sub>
                      </m:sSub>
                    </m:oMath>
                  </m:oMathPara>
                </a14:m>
                <a:endParaRPr kumimoji="1" lang="en-US" altLang="ja-JP" sz="2000" dirty="0" smtClean="0"/>
              </a:p>
              <a:p>
                <a:r>
                  <a:rPr lang="en-US" altLang="ja-JP" sz="2000" dirty="0"/>
                  <a:t> </a:t>
                </a:r>
                <a14:m>
                  <m:oMath xmlns:m="http://schemas.openxmlformats.org/officeDocument/2006/math">
                    <m:sSub>
                      <m:sSubPr>
                        <m:ctrlPr>
                          <a:rPr lang="en-US" altLang="ja-JP" sz="2000" i="1">
                            <a:latin typeface="Cambria Math"/>
                          </a:rPr>
                        </m:ctrlPr>
                      </m:sSubPr>
                      <m:e>
                        <m:r>
                          <a:rPr lang="en-US" altLang="ja-JP" sz="2000" b="0" i="1" smtClean="0">
                            <a:latin typeface="Cambria Math"/>
                          </a:rPr>
                          <m:t>   </m:t>
                        </m:r>
                        <m:r>
                          <a:rPr lang="en-US" altLang="ja-JP" sz="2000" i="1">
                            <a:latin typeface="Cambria Math"/>
                          </a:rPr>
                          <m:t>𝑑</m:t>
                        </m:r>
                      </m:e>
                      <m:sub>
                        <m:r>
                          <a:rPr lang="en-US" altLang="ja-JP" sz="2000" i="1">
                            <a:latin typeface="Cambria Math"/>
                          </a:rPr>
                          <m:t>𝐴</m:t>
                        </m:r>
                      </m:sub>
                    </m:sSub>
                    <m:r>
                      <a:rPr lang="en-US" altLang="ja-JP" sz="2000" b="0" i="1" smtClean="0">
                        <a:latin typeface="Cambria Math"/>
                      </a:rPr>
                      <m:t>:</m:t>
                    </m:r>
                    <m:r>
                      <a:rPr lang="ja-JP" altLang="en-US" sz="2000" b="0" i="1" smtClean="0">
                        <a:latin typeface="Cambria Math"/>
                      </a:rPr>
                      <m:t>壁</m:t>
                    </m:r>
                    <m:r>
                      <a:rPr lang="ja-JP" altLang="en-US" sz="2000" b="0" i="1" smtClean="0">
                        <a:latin typeface="Cambria Math"/>
                      </a:rPr>
                      <m:t>𝐴</m:t>
                    </m:r>
                    <m:r>
                      <a:rPr lang="ja-JP" altLang="en-US" sz="2000" i="1">
                        <a:latin typeface="Cambria Math"/>
                      </a:rPr>
                      <m:t>まで</m:t>
                    </m:r>
                    <m:r>
                      <a:rPr lang="ja-JP" altLang="en-US" sz="2000" b="0" i="1" smtClean="0">
                        <a:latin typeface="Cambria Math"/>
                      </a:rPr>
                      <m:t>の</m:t>
                    </m:r>
                    <m:r>
                      <a:rPr lang="ja-JP" altLang="en-US" sz="2000" i="1">
                        <a:latin typeface="Cambria Math"/>
                      </a:rPr>
                      <m:t>距離</m:t>
                    </m:r>
                  </m:oMath>
                </a14:m>
                <a:endParaRPr kumimoji="1" lang="ja-JP" altLang="en-US" sz="2000"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5220072" y="4039016"/>
                <a:ext cx="2500172" cy="707886"/>
              </a:xfrm>
              <a:prstGeom prst="rect">
                <a:avLst/>
              </a:prstGeom>
              <a:blipFill rotWithShape="1">
                <a:blip r:embed="rId2"/>
                <a:stretch>
                  <a:fillRect r="-732" b="-3448"/>
                </a:stretch>
              </a:blipFill>
            </p:spPr>
            <p:txBody>
              <a:bodyPr/>
              <a:lstStyle/>
              <a:p>
                <a:r>
                  <a:rPr lang="ja-JP" altLang="en-US">
                    <a:noFill/>
                  </a:rPr>
                  <a:t> </a:t>
                </a:r>
              </a:p>
            </p:txBody>
          </p:sp>
        </mc:Fallback>
      </mc:AlternateContent>
      <p:sp>
        <p:nvSpPr>
          <p:cNvPr id="30" name="テキスト ボックス 29"/>
          <p:cNvSpPr txBox="1"/>
          <p:nvPr/>
        </p:nvSpPr>
        <p:spPr>
          <a:xfrm>
            <a:off x="92485" y="1876182"/>
            <a:ext cx="862737" cy="369332"/>
          </a:xfrm>
          <a:prstGeom prst="rect">
            <a:avLst/>
          </a:prstGeom>
          <a:noFill/>
        </p:spPr>
        <p:txBody>
          <a:bodyPr wrap="none" rtlCol="0">
            <a:spAutoFit/>
          </a:bodyPr>
          <a:lstStyle/>
          <a:p>
            <a:r>
              <a:rPr lang="en-US" altLang="ja-JP" dirty="0" smtClean="0"/>
              <a:t>GOAL</a:t>
            </a:r>
            <a:endParaRPr kumimoji="1" lang="ja-JP" altLang="en-US" dirty="0"/>
          </a:p>
        </p:txBody>
      </p:sp>
    </p:spTree>
    <p:extLst>
      <p:ext uri="{BB962C8B-B14F-4D97-AF65-F5344CB8AC3E}">
        <p14:creationId xmlns:p14="http://schemas.microsoft.com/office/powerpoint/2010/main" val="3516800984"/>
      </p:ext>
    </p:extLst>
  </p:cSld>
  <p:clrMapOvr>
    <a:masterClrMapping/>
  </p:clrMapOvr>
  <mc:AlternateContent xmlns:mc="http://schemas.openxmlformats.org/markup-compatibility/2006" xmlns:p14="http://schemas.microsoft.com/office/powerpoint/2010/main">
    <mc:Choice Requires="p14">
      <p:transition spd="slow" p14:dur="2000" advTm="25250"/>
    </mc:Choice>
    <mc:Fallback xmlns="">
      <p:transition spd="slow" advTm="2525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実験パラメータ</a:t>
            </a:r>
            <a:endParaRPr kumimoji="1" lang="ja-JP" altLang="en-US" dirty="0"/>
          </a:p>
        </p:txBody>
      </p:sp>
      <mc:AlternateContent xmlns:mc="http://schemas.openxmlformats.org/markup-compatibility/2006" xmlns:a14="http://schemas.microsoft.com/office/drawing/2010/main">
        <mc:Choice Requires="a14">
          <p:graphicFrame>
            <p:nvGraphicFramePr>
              <p:cNvPr id="4" name="表 3"/>
              <p:cNvGraphicFramePr>
                <a:graphicFrameLocks noGrp="1"/>
              </p:cNvGraphicFramePr>
              <p:nvPr>
                <p:extLst>
                  <p:ext uri="{D42A27DB-BD31-4B8C-83A1-F6EECF244321}">
                    <p14:modId xmlns:p14="http://schemas.microsoft.com/office/powerpoint/2010/main" val="2729226616"/>
                  </p:ext>
                </p:extLst>
              </p:nvPr>
            </p:nvGraphicFramePr>
            <p:xfrm>
              <a:off x="1691680" y="1844824"/>
              <a:ext cx="6218664" cy="4439031"/>
            </p:xfrm>
            <a:graphic>
              <a:graphicData uri="http://schemas.openxmlformats.org/drawingml/2006/table">
                <a:tbl>
                  <a:tblPr firstRow="1" bandRow="1">
                    <a:tableStyleId>{5940675A-B579-460E-94D1-54222C63F5DA}</a:tableStyleId>
                  </a:tblPr>
                  <a:tblGrid>
                    <a:gridCol w="1629008"/>
                    <a:gridCol w="1517992"/>
                    <a:gridCol w="3071664"/>
                  </a:tblGrid>
                  <a:tr h="0">
                    <a:tc gridSpan="2">
                      <a:txBody>
                        <a:bodyPr/>
                        <a:lstStyle/>
                        <a:p>
                          <a:r>
                            <a:rPr kumimoji="1" lang="ja-JP" altLang="en-US" dirty="0" smtClean="0"/>
                            <a:t>行動選択手法</a:t>
                          </a:r>
                          <a:endParaRPr kumimoji="1" lang="ja-JP" altLang="en-US" dirty="0"/>
                        </a:p>
                      </a:txBody>
                      <a:tcPr/>
                    </a:tc>
                    <a:tc hMerge="1">
                      <a:txBody>
                        <a:bodyPr/>
                        <a:lstStyle/>
                        <a:p>
                          <a:endParaRPr kumimoji="1" lang="ja-JP" altLang="en-US"/>
                        </a:p>
                      </a:txBody>
                      <a:tcPr/>
                    </a:tc>
                    <a:tc>
                      <a:txBody>
                        <a:bodyPr/>
                        <a:lstStyle/>
                        <a:p>
                          <a:r>
                            <a:rPr kumimoji="1" lang="en-US" altLang="ja-JP" dirty="0" smtClean="0"/>
                            <a:t>ε-greedy</a:t>
                          </a:r>
                          <a:r>
                            <a:rPr kumimoji="1" lang="ja-JP" altLang="en-US" dirty="0" smtClean="0"/>
                            <a:t>法</a:t>
                          </a:r>
                          <a:endParaRPr kumimoji="1" lang="ja-JP" altLang="en-US" dirty="0"/>
                        </a:p>
                      </a:txBody>
                      <a:tcPr/>
                    </a:tc>
                  </a:tr>
                  <a:tr h="0">
                    <a:tc gridSpan="2">
                      <a:txBody>
                        <a:bodyPr/>
                        <a:lstStyle/>
                        <a:p>
                          <a:r>
                            <a:rPr kumimoji="1" lang="ja-JP" altLang="en-US" dirty="0" smtClean="0"/>
                            <a:t>行動評価手法</a:t>
                          </a:r>
                          <a:endParaRPr kumimoji="1" lang="ja-JP" altLang="en-US" dirty="0"/>
                        </a:p>
                      </a:txBody>
                      <a:tcPr/>
                    </a:tc>
                    <a:tc hMerge="1">
                      <a:txBody>
                        <a:bodyPr/>
                        <a:lstStyle/>
                        <a:p>
                          <a:endParaRPr kumimoji="1" lang="ja-JP" altLang="en-US"/>
                        </a:p>
                      </a:txBody>
                      <a:tcPr/>
                    </a:tc>
                    <a:tc>
                      <a:txBody>
                        <a:bodyPr/>
                        <a:lstStyle/>
                        <a:p>
                          <a:r>
                            <a:rPr kumimoji="1" lang="ja-JP" altLang="en-US" dirty="0" smtClean="0"/>
                            <a:t>加重平均手法</a:t>
                          </a:r>
                          <a:endParaRPr kumimoji="1" lang="ja-JP" altLang="en-US" dirty="0"/>
                        </a:p>
                      </a:txBody>
                      <a:tcPr/>
                    </a:tc>
                  </a:tr>
                  <a:tr h="0">
                    <a:tc gridSpan="2">
                      <a:txBody>
                        <a:bodyPr/>
                        <a:lstStyle/>
                        <a:p>
                          <a:r>
                            <a:rPr kumimoji="1" lang="ja-JP" altLang="en-US" dirty="0" smtClean="0"/>
                            <a:t>試行回数</a:t>
                          </a:r>
                          <a:endParaRPr kumimoji="1" lang="ja-JP" altLang="en-US" dirty="0"/>
                        </a:p>
                      </a:txBody>
                      <a:tcPr/>
                    </a:tc>
                    <a:tc hMerge="1">
                      <a:txBody>
                        <a:bodyPr/>
                        <a:lstStyle/>
                        <a:p>
                          <a:endParaRPr kumimoji="1" lang="ja-JP" altLang="en-US"/>
                        </a:p>
                      </a:txBody>
                      <a:tcPr/>
                    </a:tc>
                    <a:tc>
                      <a:txBody>
                        <a:bodyPr/>
                        <a:lstStyle/>
                        <a:p>
                          <a:r>
                            <a:rPr kumimoji="1" lang="en-US" altLang="ja-JP" dirty="0" smtClean="0"/>
                            <a:t>10000</a:t>
                          </a:r>
                          <a:r>
                            <a:rPr kumimoji="1" lang="ja-JP" altLang="en-US" dirty="0" smtClean="0"/>
                            <a:t>回</a:t>
                          </a:r>
                          <a:endParaRPr kumimoji="1" lang="ja-JP" altLang="en-US" dirty="0"/>
                        </a:p>
                      </a:txBody>
                      <a:tcPr/>
                    </a:tc>
                  </a:tr>
                  <a:tr h="370840">
                    <a:tc gridSpan="2">
                      <a:txBody>
                        <a:bodyPr/>
                        <a:lstStyle/>
                        <a:p>
                          <a:r>
                            <a:rPr kumimoji="1" lang="ja-JP" altLang="en-US" dirty="0" smtClean="0"/>
                            <a:t>探査行動の確率</a:t>
                          </a:r>
                          <a:r>
                            <a:rPr kumimoji="1" lang="en-US" altLang="ja-JP" dirty="0" smtClean="0"/>
                            <a:t>:ε</a:t>
                          </a:r>
                          <a:endParaRPr kumimoji="1" lang="ja-JP" altLang="en-US" dirty="0"/>
                        </a:p>
                      </a:txBody>
                      <a:tcPr/>
                    </a:tc>
                    <a:tc hMerge="1">
                      <a:txBody>
                        <a:bodyPr/>
                        <a:lstStyle/>
                        <a:p>
                          <a:endParaRPr kumimoji="1" lang="ja-JP" altLang="en-US"/>
                        </a:p>
                      </a:txBody>
                      <a:tcPr/>
                    </a:tc>
                    <a:tc>
                      <a:txBody>
                        <a:bodyPr/>
                        <a:lstStyle/>
                        <a:p>
                          <a:r>
                            <a:rPr kumimoji="1" lang="en-US" altLang="ja-JP" dirty="0" smtClean="0"/>
                            <a:t>0.05</a:t>
                          </a:r>
                          <a:endParaRPr kumimoji="1" lang="ja-JP" altLang="en-US" dirty="0"/>
                        </a:p>
                      </a:txBody>
                      <a:tcPr/>
                    </a:tc>
                  </a:tr>
                  <a:tr h="370840">
                    <a:tc gridSpan="2">
                      <a:txBody>
                        <a:bodyPr/>
                        <a:lstStyle/>
                        <a:p>
                          <a:r>
                            <a:rPr kumimoji="1" lang="ja-JP" altLang="en-US" dirty="0" smtClean="0"/>
                            <a:t>学習率</a:t>
                          </a:r>
                          <a:r>
                            <a:rPr kumimoji="1" lang="en-US" altLang="ja-JP" dirty="0" smtClean="0"/>
                            <a:t>:α</a:t>
                          </a:r>
                          <a:endParaRPr kumimoji="1" lang="ja-JP" altLang="en-US" dirty="0"/>
                        </a:p>
                      </a:txBody>
                      <a:tcPr/>
                    </a:tc>
                    <a:tc hMerge="1">
                      <a:txBody>
                        <a:bodyPr/>
                        <a:lstStyle/>
                        <a:p>
                          <a:endParaRPr kumimoji="1" lang="ja-JP" altLang="en-US"/>
                        </a:p>
                      </a:txBody>
                      <a:tcPr/>
                    </a:tc>
                    <a:tc>
                      <a:txBody>
                        <a:bodyPr/>
                        <a:lstStyle/>
                        <a:p>
                          <a:r>
                            <a:rPr kumimoji="1" lang="en-US" altLang="ja-JP" dirty="0" smtClean="0"/>
                            <a:t>0.1</a:t>
                          </a:r>
                          <a:endParaRPr kumimoji="1" lang="ja-JP" altLang="en-US" dirty="0"/>
                        </a:p>
                      </a:txBody>
                      <a:tcPr/>
                    </a:tc>
                  </a:tr>
                  <a:tr h="370840">
                    <a:tc gridSpan="2">
                      <a:txBody>
                        <a:bodyPr/>
                        <a:lstStyle/>
                        <a:p>
                          <a:r>
                            <a:rPr kumimoji="1" lang="ja-JP" altLang="en-US" dirty="0" smtClean="0"/>
                            <a:t>Ｑ値の初期値</a:t>
                          </a:r>
                          <a:endParaRPr kumimoji="1" lang="ja-JP" altLang="en-US" dirty="0"/>
                        </a:p>
                      </a:txBody>
                      <a:tcPr/>
                    </a:tc>
                    <a:tc hMerge="1">
                      <a:txBody>
                        <a:bodyPr/>
                        <a:lstStyle/>
                        <a:p>
                          <a:endParaRPr kumimoji="1" lang="ja-JP" altLang="en-US"/>
                        </a:p>
                      </a:txBody>
                      <a:tcPr/>
                    </a:tc>
                    <a:tc>
                      <a:txBody>
                        <a:bodyPr/>
                        <a:lstStyle/>
                        <a:p>
                          <a:r>
                            <a:rPr kumimoji="1" lang="en-US" altLang="ja-JP" dirty="0" smtClean="0"/>
                            <a:t>0.0</a:t>
                          </a:r>
                          <a:endParaRPr kumimoji="1" lang="ja-JP" altLang="en-US" dirty="0"/>
                        </a:p>
                      </a:txBody>
                      <a:tcPr/>
                    </a:tc>
                  </a:tr>
                  <a:tr h="370840">
                    <a:tc gridSpan="2">
                      <a:txBody>
                        <a:bodyPr/>
                        <a:lstStyle/>
                        <a:p>
                          <a:r>
                            <a:rPr kumimoji="1" lang="ja-JP" altLang="en-US" dirty="0" smtClean="0"/>
                            <a:t>最少状態数</a:t>
                          </a:r>
                          <a:r>
                            <a:rPr kumimoji="1" lang="en-US" altLang="ja-JP" dirty="0" smtClean="0"/>
                            <a:t>:</a:t>
                          </a:r>
                          <a14:m>
                            <m:oMath xmlns:m="http://schemas.openxmlformats.org/officeDocument/2006/math">
                              <m:sSub>
                                <m:sSubPr>
                                  <m:ctrlPr>
                                    <a:rPr lang="en-US" altLang="ja-JP" i="1" smtClean="0">
                                      <a:latin typeface="Cambria Math"/>
                                    </a:rPr>
                                  </m:ctrlPr>
                                </m:sSubPr>
                                <m:e>
                                  <m:r>
                                    <a:rPr lang="en-US" altLang="ja-JP" i="1">
                                      <a:latin typeface="Cambria Math"/>
                                    </a:rPr>
                                    <m:t>𝑣</m:t>
                                  </m:r>
                                </m:e>
                                <m:sub>
                                  <m:r>
                                    <a:rPr lang="en-US" altLang="ja-JP" i="1">
                                      <a:latin typeface="Cambria Math"/>
                                    </a:rPr>
                                    <m:t>𝑚𝑖𝑛</m:t>
                                  </m:r>
                                </m:sub>
                              </m:sSub>
                            </m:oMath>
                          </a14:m>
                          <a:endParaRPr kumimoji="1" lang="ja-JP" altLang="en-US" dirty="0"/>
                        </a:p>
                      </a:txBody>
                      <a:tcPr/>
                    </a:tc>
                    <a:tc hMerge="1">
                      <a:txBody>
                        <a:bodyPr/>
                        <a:lstStyle/>
                        <a:p>
                          <a:endParaRPr kumimoji="1" lang="ja-JP" altLang="en-US"/>
                        </a:p>
                      </a:txBody>
                      <a:tcPr/>
                    </a:tc>
                    <a:tc>
                      <a:txBody>
                        <a:bodyPr/>
                        <a:lstStyle/>
                        <a:p>
                          <a:r>
                            <a:rPr kumimoji="1" lang="en-US" altLang="ja-JP" dirty="0" smtClean="0"/>
                            <a:t>1</a:t>
                          </a:r>
                          <a:endParaRPr kumimoji="1" lang="ja-JP" altLang="en-US" dirty="0"/>
                        </a:p>
                      </a:txBody>
                      <a:tcPr/>
                    </a:tc>
                  </a:tr>
                  <a:tr h="370840">
                    <a:tc gridSpan="2">
                      <a:txBody>
                        <a:bodyPr/>
                        <a:lstStyle/>
                        <a:p>
                          <a:r>
                            <a:rPr kumimoji="1" lang="ja-JP" altLang="en-US" dirty="0" smtClean="0"/>
                            <a:t>最大状態数</a:t>
                          </a:r>
                          <a:r>
                            <a:rPr kumimoji="1" lang="en-US" altLang="ja-JP" dirty="0" smtClean="0"/>
                            <a:t>:</a:t>
                          </a:r>
                          <a14:m>
                            <m:oMath xmlns:m="http://schemas.openxmlformats.org/officeDocument/2006/math">
                              <m:sSub>
                                <m:sSubPr>
                                  <m:ctrlPr>
                                    <a:rPr lang="en-US" altLang="ja-JP" i="1" smtClean="0">
                                      <a:latin typeface="Cambria Math"/>
                                    </a:rPr>
                                  </m:ctrlPr>
                                </m:sSubPr>
                                <m:e>
                                  <m:r>
                                    <a:rPr lang="en-US" altLang="ja-JP" i="1">
                                      <a:latin typeface="Cambria Math"/>
                                    </a:rPr>
                                    <m:t>𝑣</m:t>
                                  </m:r>
                                </m:e>
                                <m:sub>
                                  <m:r>
                                    <a:rPr lang="en-US" altLang="ja-JP" i="1">
                                      <a:latin typeface="Cambria Math"/>
                                    </a:rPr>
                                    <m:t>𝑚</m:t>
                                  </m:r>
                                  <m:r>
                                    <a:rPr lang="en-US" altLang="ja-JP" b="0" i="1" smtClean="0">
                                      <a:latin typeface="Cambria Math"/>
                                    </a:rPr>
                                    <m:t>𝑎𝑥</m:t>
                                  </m:r>
                                </m:sub>
                              </m:sSub>
                            </m:oMath>
                          </a14:m>
                          <a:endParaRPr kumimoji="1" lang="ja-JP" altLang="en-US" dirty="0"/>
                        </a:p>
                      </a:txBody>
                      <a:tcPr/>
                    </a:tc>
                    <a:tc hMerge="1">
                      <a:txBody>
                        <a:bodyPr/>
                        <a:lstStyle/>
                        <a:p>
                          <a:endParaRPr kumimoji="1" lang="ja-JP" altLang="en-US"/>
                        </a:p>
                      </a:txBody>
                      <a:tcPr/>
                    </a:tc>
                    <a:tc>
                      <a:txBody>
                        <a:bodyPr/>
                        <a:lstStyle/>
                        <a:p>
                          <a:r>
                            <a:rPr kumimoji="1" lang="en-US" altLang="ja-JP" dirty="0" smtClean="0"/>
                            <a:t>10</a:t>
                          </a:r>
                          <a:endParaRPr kumimoji="1" lang="ja-JP" altLang="en-US" dirty="0"/>
                        </a:p>
                      </a:txBody>
                      <a:tcPr/>
                    </a:tc>
                  </a:tr>
                  <a:tr h="185420">
                    <a:tc rowSpan="2">
                      <a:txBody>
                        <a:bodyPr/>
                        <a:lstStyle/>
                        <a:p>
                          <a:r>
                            <a:rPr kumimoji="1" lang="ja-JP" altLang="en-US" dirty="0" smtClean="0"/>
                            <a:t>初期状態数</a:t>
                          </a:r>
                          <a:endParaRPr kumimoji="1" lang="ja-JP" altLang="en-US" dirty="0"/>
                        </a:p>
                      </a:txBody>
                      <a:tcPr/>
                    </a:tc>
                    <a:tc>
                      <a:txBody>
                        <a:bodyPr/>
                        <a:lstStyle/>
                        <a:p>
                          <a:r>
                            <a:rPr kumimoji="1" lang="ja-JP" altLang="en-US" dirty="0" smtClean="0"/>
                            <a:t>センサＡ</a:t>
                          </a:r>
                          <a:endParaRPr kumimoji="1" lang="ja-JP" altLang="en-US" dirty="0"/>
                        </a:p>
                      </a:txBody>
                      <a:tcPr/>
                    </a:tc>
                    <a:tc>
                      <a:txBody>
                        <a:bodyPr/>
                        <a:lstStyle/>
                        <a:p>
                          <a:r>
                            <a:rPr kumimoji="1" lang="en-US" altLang="ja-JP" dirty="0" smtClean="0"/>
                            <a:t>10</a:t>
                          </a:r>
                          <a:endParaRPr kumimoji="1" lang="ja-JP" altLang="en-US" dirty="0"/>
                        </a:p>
                      </a:txBody>
                      <a:tcPr/>
                    </a:tc>
                  </a:tr>
                  <a:tr h="185420">
                    <a:tc vMerge="1">
                      <a:txBody>
                        <a:bodyPr/>
                        <a:lstStyle/>
                        <a:p>
                          <a:endParaRPr kumimoji="1" lang="ja-JP" altLang="en-US"/>
                        </a:p>
                      </a:txBody>
                      <a:tcPr/>
                    </a:tc>
                    <a:tc>
                      <a:txBody>
                        <a:bodyPr/>
                        <a:lstStyle/>
                        <a:p>
                          <a:r>
                            <a:rPr kumimoji="1" lang="ja-JP" altLang="en-US" dirty="0" smtClean="0"/>
                            <a:t>センサＢ</a:t>
                          </a:r>
                          <a:endParaRPr kumimoji="1" lang="ja-JP" altLang="en-US" dirty="0"/>
                        </a:p>
                      </a:txBody>
                      <a:tcPr/>
                    </a:tc>
                    <a:tc>
                      <a:txBody>
                        <a:bodyPr/>
                        <a:lstStyle/>
                        <a:p>
                          <a:r>
                            <a:rPr kumimoji="1" lang="en-US" altLang="ja-JP" dirty="0" smtClean="0"/>
                            <a:t>10</a:t>
                          </a:r>
                          <a:endParaRPr kumimoji="1" lang="ja-JP" altLang="en-US" dirty="0"/>
                        </a:p>
                      </a:txBody>
                      <a:tcPr/>
                    </a:tc>
                  </a:tr>
                  <a:tr h="185420">
                    <a:tc rowSpan="2">
                      <a:txBody>
                        <a:bodyPr/>
                        <a:lstStyle/>
                        <a:p>
                          <a:r>
                            <a:rPr kumimoji="1" lang="ja-JP" altLang="en-US" dirty="0" smtClean="0"/>
                            <a:t>定数</a:t>
                          </a:r>
                          <a:endParaRPr kumimoji="1" lang="ja-JP" altLang="en-US" dirty="0"/>
                        </a:p>
                      </a:txBody>
                      <a:tcPr/>
                    </a:tc>
                    <a:tc>
                      <a:txBody>
                        <a:bodyPr/>
                        <a:lstStyle/>
                        <a:p>
                          <a:pPr/>
                          <a14:m>
                            <m:oMathPara xmlns:m="http://schemas.openxmlformats.org/officeDocument/2006/math">
                              <m:oMathParaPr>
                                <m:jc m:val="left"/>
                              </m:oMathParaPr>
                              <m:oMath xmlns:m="http://schemas.openxmlformats.org/officeDocument/2006/math">
                                <m:sSub>
                                  <m:sSubPr>
                                    <m:ctrlPr>
                                      <a:rPr lang="en-US" altLang="ja-JP" i="1" smtClean="0">
                                        <a:latin typeface="Cambria Math"/>
                                      </a:rPr>
                                    </m:ctrlPr>
                                  </m:sSubPr>
                                  <m:e>
                                    <m:r>
                                      <a:rPr lang="en-US" altLang="ja-JP" b="0" i="1" smtClean="0">
                                        <a:latin typeface="Cambria Math"/>
                                      </a:rPr>
                                      <m:t>𝑚</m:t>
                                    </m:r>
                                  </m:e>
                                  <m:sub>
                                    <m:r>
                                      <a:rPr lang="en-US" altLang="ja-JP" b="0" i="1" smtClean="0">
                                        <a:latin typeface="Cambria Math"/>
                                      </a:rPr>
                                      <m:t>𝛼</m:t>
                                    </m:r>
                                  </m:sub>
                                </m:sSub>
                              </m:oMath>
                            </m:oMathPara>
                          </a14:m>
                          <a:endParaRPr kumimoji="1" lang="ja-JP" altLang="en-US" dirty="0"/>
                        </a:p>
                      </a:txBody>
                      <a:tcPr/>
                    </a:tc>
                    <a:tc>
                      <a:txBody>
                        <a:bodyPr/>
                        <a:lstStyle/>
                        <a:p>
                          <a:r>
                            <a:rPr kumimoji="1" lang="en-US" altLang="ja-JP" dirty="0" smtClean="0"/>
                            <a:t>0.2</a:t>
                          </a:r>
                          <a:endParaRPr kumimoji="1" lang="ja-JP" altLang="en-US" dirty="0"/>
                        </a:p>
                      </a:txBody>
                      <a:tcPr/>
                    </a:tc>
                  </a:tr>
                  <a:tr h="378016">
                    <a:tc vMerge="1">
                      <a:txBody>
                        <a:bodyPr/>
                        <a:lstStyle/>
                        <a:p>
                          <a:endParaRPr kumimoji="1" lang="ja-JP" altLang="en-US"/>
                        </a:p>
                      </a:txBody>
                      <a:tcPr/>
                    </a:tc>
                    <a:tc>
                      <a:txBody>
                        <a:bodyPr/>
                        <a:lstStyle/>
                        <a:p>
                          <a:pPr/>
                          <a14:m>
                            <m:oMathPara xmlns:m="http://schemas.openxmlformats.org/officeDocument/2006/math">
                              <m:oMathParaPr>
                                <m:jc m:val="left"/>
                              </m:oMathParaPr>
                              <m:oMath xmlns:m="http://schemas.openxmlformats.org/officeDocument/2006/math">
                                <m:sSub>
                                  <m:sSubPr>
                                    <m:ctrlPr>
                                      <a:rPr lang="en-US" altLang="ja-JP" i="1" smtClean="0">
                                        <a:latin typeface="Cambria Math"/>
                                      </a:rPr>
                                    </m:ctrlPr>
                                  </m:sSubPr>
                                  <m:e>
                                    <m:r>
                                      <a:rPr lang="en-US" altLang="ja-JP" b="0" i="1" smtClean="0">
                                        <a:latin typeface="Cambria Math"/>
                                      </a:rPr>
                                      <m:t>𝑚</m:t>
                                    </m:r>
                                  </m:e>
                                  <m:sub>
                                    <m:r>
                                      <a:rPr lang="en-US" altLang="ja-JP" b="0" i="1" smtClean="0">
                                        <a:latin typeface="Cambria Math"/>
                                      </a:rPr>
                                      <m:t>𝛽</m:t>
                                    </m:r>
                                  </m:sub>
                                </m:sSub>
                              </m:oMath>
                            </m:oMathPara>
                          </a14:m>
                          <a:endParaRPr kumimoji="1" lang="ja-JP" altLang="en-US" dirty="0"/>
                        </a:p>
                      </a:txBody>
                      <a:tcPr/>
                    </a:tc>
                    <a:tc>
                      <a:txBody>
                        <a:bodyPr/>
                        <a:lstStyle/>
                        <a:p>
                          <a:r>
                            <a:rPr kumimoji="1" lang="en-US" altLang="ja-JP" dirty="0" smtClean="0"/>
                            <a:t>0.8</a:t>
                          </a:r>
                          <a:endParaRPr kumimoji="1" lang="ja-JP" altLang="en-US" dirty="0"/>
                        </a:p>
                      </a:txBody>
                      <a:tcPr/>
                    </a:tc>
                  </a:tr>
                </a:tbl>
              </a:graphicData>
            </a:graphic>
          </p:graphicFrame>
        </mc:Choice>
        <mc:Fallback xmlns="">
          <p:graphicFrame>
            <p:nvGraphicFramePr>
              <p:cNvPr id="4" name="表 3"/>
              <p:cNvGraphicFramePr>
                <a:graphicFrameLocks noGrp="1"/>
              </p:cNvGraphicFramePr>
              <p:nvPr>
                <p:extLst>
                  <p:ext uri="{D42A27DB-BD31-4B8C-83A1-F6EECF244321}">
                    <p14:modId xmlns:p14="http://schemas.microsoft.com/office/powerpoint/2010/main" val="2729226616"/>
                  </p:ext>
                </p:extLst>
              </p:nvPr>
            </p:nvGraphicFramePr>
            <p:xfrm>
              <a:off x="1691680" y="1844824"/>
              <a:ext cx="6218664" cy="4439031"/>
            </p:xfrm>
            <a:graphic>
              <a:graphicData uri="http://schemas.openxmlformats.org/drawingml/2006/table">
                <a:tbl>
                  <a:tblPr firstRow="1" bandRow="1">
                    <a:tableStyleId>{5940675A-B579-460E-94D1-54222C63F5DA}</a:tableStyleId>
                  </a:tblPr>
                  <a:tblGrid>
                    <a:gridCol w="1629008"/>
                    <a:gridCol w="1517992"/>
                    <a:gridCol w="3071664"/>
                  </a:tblGrid>
                  <a:tr h="365760">
                    <a:tc gridSpan="2">
                      <a:txBody>
                        <a:bodyPr/>
                        <a:lstStyle/>
                        <a:p>
                          <a:r>
                            <a:rPr kumimoji="1" lang="ja-JP" altLang="en-US" dirty="0" smtClean="0"/>
                            <a:t>行動選択手法</a:t>
                          </a:r>
                          <a:endParaRPr kumimoji="1" lang="ja-JP" altLang="en-US" dirty="0"/>
                        </a:p>
                      </a:txBody>
                      <a:tcPr/>
                    </a:tc>
                    <a:tc hMerge="1">
                      <a:txBody>
                        <a:bodyPr/>
                        <a:lstStyle/>
                        <a:p>
                          <a:endParaRPr kumimoji="1" lang="ja-JP" altLang="en-US"/>
                        </a:p>
                      </a:txBody>
                      <a:tcPr/>
                    </a:tc>
                    <a:tc>
                      <a:txBody>
                        <a:bodyPr/>
                        <a:lstStyle/>
                        <a:p>
                          <a:r>
                            <a:rPr kumimoji="1" lang="en-US" altLang="ja-JP" dirty="0" smtClean="0"/>
                            <a:t>ε-greedy</a:t>
                          </a:r>
                          <a:r>
                            <a:rPr kumimoji="1" lang="ja-JP" altLang="en-US" dirty="0" smtClean="0"/>
                            <a:t>法</a:t>
                          </a:r>
                          <a:endParaRPr kumimoji="1" lang="ja-JP" altLang="en-US" dirty="0"/>
                        </a:p>
                      </a:txBody>
                      <a:tcPr/>
                    </a:tc>
                  </a:tr>
                  <a:tr h="365760">
                    <a:tc gridSpan="2">
                      <a:txBody>
                        <a:bodyPr/>
                        <a:lstStyle/>
                        <a:p>
                          <a:r>
                            <a:rPr kumimoji="1" lang="ja-JP" altLang="en-US" dirty="0" smtClean="0"/>
                            <a:t>行動評価手法</a:t>
                          </a:r>
                          <a:endParaRPr kumimoji="1" lang="ja-JP" altLang="en-US" dirty="0"/>
                        </a:p>
                      </a:txBody>
                      <a:tcPr/>
                    </a:tc>
                    <a:tc hMerge="1">
                      <a:txBody>
                        <a:bodyPr/>
                        <a:lstStyle/>
                        <a:p>
                          <a:endParaRPr kumimoji="1" lang="ja-JP" altLang="en-US"/>
                        </a:p>
                      </a:txBody>
                      <a:tcPr/>
                    </a:tc>
                    <a:tc>
                      <a:txBody>
                        <a:bodyPr/>
                        <a:lstStyle/>
                        <a:p>
                          <a:r>
                            <a:rPr kumimoji="1" lang="ja-JP" altLang="en-US" dirty="0" smtClean="0"/>
                            <a:t>加重平均手法</a:t>
                          </a:r>
                          <a:endParaRPr kumimoji="1" lang="ja-JP" altLang="en-US" dirty="0"/>
                        </a:p>
                      </a:txBody>
                      <a:tcPr/>
                    </a:tc>
                  </a:tr>
                  <a:tr h="365760">
                    <a:tc gridSpan="2">
                      <a:txBody>
                        <a:bodyPr/>
                        <a:lstStyle/>
                        <a:p>
                          <a:r>
                            <a:rPr kumimoji="1" lang="ja-JP" altLang="en-US" dirty="0" smtClean="0"/>
                            <a:t>試行回数</a:t>
                          </a:r>
                          <a:endParaRPr kumimoji="1" lang="ja-JP" altLang="en-US" dirty="0"/>
                        </a:p>
                      </a:txBody>
                      <a:tcPr/>
                    </a:tc>
                    <a:tc hMerge="1">
                      <a:txBody>
                        <a:bodyPr/>
                        <a:lstStyle/>
                        <a:p>
                          <a:endParaRPr kumimoji="1" lang="ja-JP" altLang="en-US"/>
                        </a:p>
                      </a:txBody>
                      <a:tcPr/>
                    </a:tc>
                    <a:tc>
                      <a:txBody>
                        <a:bodyPr/>
                        <a:lstStyle/>
                        <a:p>
                          <a:r>
                            <a:rPr kumimoji="1" lang="en-US" altLang="ja-JP" dirty="0" smtClean="0"/>
                            <a:t>10000</a:t>
                          </a:r>
                          <a:r>
                            <a:rPr kumimoji="1" lang="ja-JP" altLang="en-US" dirty="0" smtClean="0"/>
                            <a:t>回</a:t>
                          </a:r>
                          <a:endParaRPr kumimoji="1" lang="ja-JP" altLang="en-US" dirty="0"/>
                        </a:p>
                      </a:txBody>
                      <a:tcPr/>
                    </a:tc>
                  </a:tr>
                  <a:tr h="370840">
                    <a:tc gridSpan="2">
                      <a:txBody>
                        <a:bodyPr/>
                        <a:lstStyle/>
                        <a:p>
                          <a:r>
                            <a:rPr kumimoji="1" lang="ja-JP" altLang="en-US" dirty="0" smtClean="0"/>
                            <a:t>探査行動の確率</a:t>
                          </a:r>
                          <a:r>
                            <a:rPr kumimoji="1" lang="en-US" altLang="ja-JP" dirty="0" smtClean="0"/>
                            <a:t>:ε</a:t>
                          </a:r>
                          <a:endParaRPr kumimoji="1" lang="ja-JP" altLang="en-US" dirty="0"/>
                        </a:p>
                      </a:txBody>
                      <a:tcPr/>
                    </a:tc>
                    <a:tc hMerge="1">
                      <a:txBody>
                        <a:bodyPr/>
                        <a:lstStyle/>
                        <a:p>
                          <a:endParaRPr kumimoji="1" lang="ja-JP" altLang="en-US"/>
                        </a:p>
                      </a:txBody>
                      <a:tcPr/>
                    </a:tc>
                    <a:tc>
                      <a:txBody>
                        <a:bodyPr/>
                        <a:lstStyle/>
                        <a:p>
                          <a:r>
                            <a:rPr kumimoji="1" lang="en-US" altLang="ja-JP" dirty="0" smtClean="0"/>
                            <a:t>0.05</a:t>
                          </a:r>
                          <a:endParaRPr kumimoji="1" lang="ja-JP" altLang="en-US" dirty="0"/>
                        </a:p>
                      </a:txBody>
                      <a:tcPr/>
                    </a:tc>
                  </a:tr>
                  <a:tr h="370840">
                    <a:tc gridSpan="2">
                      <a:txBody>
                        <a:bodyPr/>
                        <a:lstStyle/>
                        <a:p>
                          <a:r>
                            <a:rPr kumimoji="1" lang="ja-JP" altLang="en-US" dirty="0" smtClean="0"/>
                            <a:t>学習率</a:t>
                          </a:r>
                          <a:r>
                            <a:rPr kumimoji="1" lang="en-US" altLang="ja-JP" dirty="0" smtClean="0"/>
                            <a:t>:α</a:t>
                          </a:r>
                          <a:endParaRPr kumimoji="1" lang="ja-JP" altLang="en-US" dirty="0"/>
                        </a:p>
                      </a:txBody>
                      <a:tcPr/>
                    </a:tc>
                    <a:tc hMerge="1">
                      <a:txBody>
                        <a:bodyPr/>
                        <a:lstStyle/>
                        <a:p>
                          <a:endParaRPr kumimoji="1" lang="ja-JP" altLang="en-US"/>
                        </a:p>
                      </a:txBody>
                      <a:tcPr/>
                    </a:tc>
                    <a:tc>
                      <a:txBody>
                        <a:bodyPr/>
                        <a:lstStyle/>
                        <a:p>
                          <a:r>
                            <a:rPr kumimoji="1" lang="en-US" altLang="ja-JP" dirty="0" smtClean="0"/>
                            <a:t>0.1</a:t>
                          </a:r>
                          <a:endParaRPr kumimoji="1" lang="ja-JP" altLang="en-US" dirty="0"/>
                        </a:p>
                      </a:txBody>
                      <a:tcPr/>
                    </a:tc>
                  </a:tr>
                  <a:tr h="370840">
                    <a:tc gridSpan="2">
                      <a:txBody>
                        <a:bodyPr/>
                        <a:lstStyle/>
                        <a:p>
                          <a:r>
                            <a:rPr kumimoji="1" lang="ja-JP" altLang="en-US" dirty="0" smtClean="0"/>
                            <a:t>Ｑ値の初期値</a:t>
                          </a:r>
                          <a:endParaRPr kumimoji="1" lang="ja-JP" altLang="en-US" dirty="0"/>
                        </a:p>
                      </a:txBody>
                      <a:tcPr/>
                    </a:tc>
                    <a:tc hMerge="1">
                      <a:txBody>
                        <a:bodyPr/>
                        <a:lstStyle/>
                        <a:p>
                          <a:endParaRPr kumimoji="1" lang="ja-JP" altLang="en-US"/>
                        </a:p>
                      </a:txBody>
                      <a:tcPr/>
                    </a:tc>
                    <a:tc>
                      <a:txBody>
                        <a:bodyPr/>
                        <a:lstStyle/>
                        <a:p>
                          <a:r>
                            <a:rPr kumimoji="1" lang="en-US" altLang="ja-JP" dirty="0" smtClean="0"/>
                            <a:t>0.0</a:t>
                          </a:r>
                          <a:endParaRPr kumimoji="1" lang="ja-JP" altLang="en-US" dirty="0"/>
                        </a:p>
                      </a:txBody>
                      <a:tcPr/>
                    </a:tc>
                  </a:tr>
                  <a:tr h="370840">
                    <a:tc gridSpan="2">
                      <a:txBody>
                        <a:bodyPr/>
                        <a:lstStyle/>
                        <a:p>
                          <a:endParaRPr lang="ja-JP"/>
                        </a:p>
                      </a:txBody>
                      <a:tcPr>
                        <a:blipFill rotWithShape="1">
                          <a:blip r:embed="rId2"/>
                          <a:stretch>
                            <a:fillRect l="-194" t="-606557" r="-97674" b="-519672"/>
                          </a:stretch>
                        </a:blipFill>
                      </a:tcPr>
                    </a:tc>
                    <a:tc hMerge="1">
                      <a:txBody>
                        <a:bodyPr/>
                        <a:lstStyle/>
                        <a:p>
                          <a:endParaRPr kumimoji="1" lang="ja-JP" altLang="en-US"/>
                        </a:p>
                      </a:txBody>
                      <a:tcPr/>
                    </a:tc>
                    <a:tc>
                      <a:txBody>
                        <a:bodyPr/>
                        <a:lstStyle/>
                        <a:p>
                          <a:r>
                            <a:rPr kumimoji="1" lang="en-US" altLang="ja-JP" dirty="0" smtClean="0"/>
                            <a:t>1</a:t>
                          </a:r>
                          <a:endParaRPr kumimoji="1" lang="ja-JP" altLang="en-US" dirty="0"/>
                        </a:p>
                      </a:txBody>
                      <a:tcPr/>
                    </a:tc>
                  </a:tr>
                  <a:tr h="370840">
                    <a:tc gridSpan="2">
                      <a:txBody>
                        <a:bodyPr/>
                        <a:lstStyle/>
                        <a:p>
                          <a:endParaRPr lang="ja-JP"/>
                        </a:p>
                      </a:txBody>
                      <a:tcPr>
                        <a:blipFill rotWithShape="1">
                          <a:blip r:embed="rId2"/>
                          <a:stretch>
                            <a:fillRect l="-194" t="-706557" r="-97674" b="-419672"/>
                          </a:stretch>
                        </a:blipFill>
                      </a:tcPr>
                    </a:tc>
                    <a:tc hMerge="1">
                      <a:txBody>
                        <a:bodyPr/>
                        <a:lstStyle/>
                        <a:p>
                          <a:endParaRPr kumimoji="1" lang="ja-JP" altLang="en-US"/>
                        </a:p>
                      </a:txBody>
                      <a:tcPr/>
                    </a:tc>
                    <a:tc>
                      <a:txBody>
                        <a:bodyPr/>
                        <a:lstStyle/>
                        <a:p>
                          <a:r>
                            <a:rPr kumimoji="1" lang="en-US" altLang="ja-JP" dirty="0" smtClean="0"/>
                            <a:t>10</a:t>
                          </a:r>
                          <a:endParaRPr kumimoji="1" lang="ja-JP" altLang="en-US" dirty="0"/>
                        </a:p>
                      </a:txBody>
                      <a:tcPr/>
                    </a:tc>
                  </a:tr>
                  <a:tr h="365760">
                    <a:tc rowSpan="2">
                      <a:txBody>
                        <a:bodyPr/>
                        <a:lstStyle/>
                        <a:p>
                          <a:r>
                            <a:rPr kumimoji="1" lang="ja-JP" altLang="en-US" dirty="0" smtClean="0"/>
                            <a:t>初期状態数</a:t>
                          </a:r>
                          <a:endParaRPr kumimoji="1" lang="ja-JP" altLang="en-US" dirty="0"/>
                        </a:p>
                      </a:txBody>
                      <a:tcPr/>
                    </a:tc>
                    <a:tc>
                      <a:txBody>
                        <a:bodyPr/>
                        <a:lstStyle/>
                        <a:p>
                          <a:r>
                            <a:rPr kumimoji="1" lang="ja-JP" altLang="en-US" dirty="0" smtClean="0"/>
                            <a:t>センサＡ</a:t>
                          </a:r>
                          <a:endParaRPr kumimoji="1" lang="ja-JP" altLang="en-US" dirty="0"/>
                        </a:p>
                      </a:txBody>
                      <a:tcPr/>
                    </a:tc>
                    <a:tc>
                      <a:txBody>
                        <a:bodyPr/>
                        <a:lstStyle/>
                        <a:p>
                          <a:r>
                            <a:rPr kumimoji="1" lang="en-US" altLang="ja-JP" dirty="0" smtClean="0"/>
                            <a:t>10</a:t>
                          </a:r>
                          <a:endParaRPr kumimoji="1" lang="ja-JP" altLang="en-US" dirty="0"/>
                        </a:p>
                      </a:txBody>
                      <a:tcPr/>
                    </a:tc>
                  </a:tr>
                  <a:tr h="365760">
                    <a:tc vMerge="1">
                      <a:txBody>
                        <a:bodyPr/>
                        <a:lstStyle/>
                        <a:p>
                          <a:endParaRPr kumimoji="1" lang="ja-JP" altLang="en-US"/>
                        </a:p>
                      </a:txBody>
                      <a:tcPr/>
                    </a:tc>
                    <a:tc>
                      <a:txBody>
                        <a:bodyPr/>
                        <a:lstStyle/>
                        <a:p>
                          <a:r>
                            <a:rPr kumimoji="1" lang="ja-JP" altLang="en-US" dirty="0" smtClean="0"/>
                            <a:t>センサＢ</a:t>
                          </a:r>
                          <a:endParaRPr kumimoji="1" lang="ja-JP" altLang="en-US" dirty="0"/>
                        </a:p>
                      </a:txBody>
                      <a:tcPr/>
                    </a:tc>
                    <a:tc>
                      <a:txBody>
                        <a:bodyPr/>
                        <a:lstStyle/>
                        <a:p>
                          <a:r>
                            <a:rPr kumimoji="1" lang="en-US" altLang="ja-JP" dirty="0" smtClean="0"/>
                            <a:t>10</a:t>
                          </a:r>
                          <a:endParaRPr kumimoji="1" lang="ja-JP" altLang="en-US" dirty="0"/>
                        </a:p>
                      </a:txBody>
                      <a:tcPr/>
                    </a:tc>
                  </a:tr>
                  <a:tr h="365760">
                    <a:tc rowSpan="2">
                      <a:txBody>
                        <a:bodyPr/>
                        <a:lstStyle/>
                        <a:p>
                          <a:r>
                            <a:rPr kumimoji="1" lang="ja-JP" altLang="en-US" dirty="0" smtClean="0"/>
                            <a:t>定数</a:t>
                          </a:r>
                          <a:endParaRPr kumimoji="1" lang="ja-JP" altLang="en-US" dirty="0"/>
                        </a:p>
                      </a:txBody>
                      <a:tcPr/>
                    </a:tc>
                    <a:tc>
                      <a:txBody>
                        <a:bodyPr/>
                        <a:lstStyle/>
                        <a:p>
                          <a:endParaRPr lang="ja-JP"/>
                        </a:p>
                      </a:txBody>
                      <a:tcPr>
                        <a:blipFill rotWithShape="1">
                          <a:blip r:embed="rId2"/>
                          <a:stretch>
                            <a:fillRect l="-107631" t="-1020000" r="-202410" b="-126667"/>
                          </a:stretch>
                        </a:blipFill>
                      </a:tcPr>
                    </a:tc>
                    <a:tc>
                      <a:txBody>
                        <a:bodyPr/>
                        <a:lstStyle/>
                        <a:p>
                          <a:r>
                            <a:rPr kumimoji="1" lang="en-US" altLang="ja-JP" dirty="0" smtClean="0"/>
                            <a:t>0.2</a:t>
                          </a:r>
                          <a:endParaRPr kumimoji="1" lang="ja-JP" altLang="en-US" dirty="0"/>
                        </a:p>
                      </a:txBody>
                      <a:tcPr/>
                    </a:tc>
                  </a:tr>
                  <a:tr h="390271">
                    <a:tc vMerge="1">
                      <a:txBody>
                        <a:bodyPr/>
                        <a:lstStyle/>
                        <a:p>
                          <a:endParaRPr kumimoji="1" lang="ja-JP" altLang="en-US"/>
                        </a:p>
                      </a:txBody>
                      <a:tcPr/>
                    </a:tc>
                    <a:tc>
                      <a:txBody>
                        <a:bodyPr/>
                        <a:lstStyle/>
                        <a:p>
                          <a:endParaRPr lang="ja-JP"/>
                        </a:p>
                      </a:txBody>
                      <a:tcPr>
                        <a:blipFill rotWithShape="1">
                          <a:blip r:embed="rId2"/>
                          <a:stretch>
                            <a:fillRect l="-107631" t="-1050000" r="-202410" b="-18750"/>
                          </a:stretch>
                        </a:blipFill>
                      </a:tcPr>
                    </a:tc>
                    <a:tc>
                      <a:txBody>
                        <a:bodyPr/>
                        <a:lstStyle/>
                        <a:p>
                          <a:r>
                            <a:rPr kumimoji="1" lang="en-US" altLang="ja-JP" dirty="0" smtClean="0"/>
                            <a:t>0.8</a:t>
                          </a:r>
                          <a:endParaRPr kumimoji="1" lang="ja-JP" altLang="en-US" dirty="0"/>
                        </a:p>
                      </a:txBody>
                      <a:tcPr/>
                    </a:tc>
                  </a:tr>
                </a:tbl>
              </a:graphicData>
            </a:graphic>
          </p:graphicFrame>
        </mc:Fallback>
      </mc:AlternateContent>
    </p:spTree>
    <p:extLst>
      <p:ext uri="{BB962C8B-B14F-4D97-AF65-F5344CB8AC3E}">
        <p14:creationId xmlns:p14="http://schemas.microsoft.com/office/powerpoint/2010/main" val="3368180624"/>
      </p:ext>
    </p:extLst>
  </p:cSld>
  <p:clrMapOvr>
    <a:masterClrMapping/>
  </p:clrMapOvr>
  <mc:AlternateContent xmlns:mc="http://schemas.openxmlformats.org/markup-compatibility/2006" xmlns:p14="http://schemas.microsoft.com/office/powerpoint/2010/main">
    <mc:Choice Requires="p14">
      <p:transition spd="slow" p14:dur="2000" advTm="7006"/>
    </mc:Choice>
    <mc:Fallback xmlns="">
      <p:transition spd="slow" advTm="700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実験結果</a:t>
            </a:r>
            <a:r>
              <a:rPr kumimoji="1" lang="en-US" altLang="ja-JP" dirty="0" smtClean="0"/>
              <a:t/>
            </a:r>
            <a:br>
              <a:rPr kumimoji="1" lang="en-US" altLang="ja-JP" dirty="0" smtClean="0"/>
            </a:br>
            <a:r>
              <a:rPr kumimoji="1" lang="ja-JP" altLang="en-US" dirty="0" smtClean="0"/>
              <a:t>センサの重要度と状態数</a:t>
            </a:r>
            <a:endParaRPr kumimoji="1" lang="ja-JP" altLang="en-US" dirty="0"/>
          </a:p>
        </p:txBody>
      </p:sp>
      <p:grpSp>
        <p:nvGrpSpPr>
          <p:cNvPr id="7" name="グループ化 6"/>
          <p:cNvGrpSpPr/>
          <p:nvPr/>
        </p:nvGrpSpPr>
        <p:grpSpPr>
          <a:xfrm>
            <a:off x="4499992" y="2200769"/>
            <a:ext cx="4657507" cy="3473098"/>
            <a:chOff x="862787" y="5494439"/>
            <a:chExt cx="4657507" cy="3473098"/>
          </a:xfrm>
        </p:grpSpPr>
        <p:grpSp>
          <p:nvGrpSpPr>
            <p:cNvPr id="3" name="グループ化 2"/>
            <p:cNvGrpSpPr/>
            <p:nvPr/>
          </p:nvGrpSpPr>
          <p:grpSpPr>
            <a:xfrm>
              <a:off x="862787" y="5494439"/>
              <a:ext cx="4657507" cy="3473098"/>
              <a:chOff x="1949341" y="4621182"/>
              <a:chExt cx="4657507" cy="3473098"/>
            </a:xfrm>
          </p:grpSpPr>
          <p:sp>
            <p:nvSpPr>
              <p:cNvPr id="4" name="テキスト ボックス 3"/>
              <p:cNvSpPr txBox="1"/>
              <p:nvPr/>
            </p:nvSpPr>
            <p:spPr>
              <a:xfrm>
                <a:off x="1977353" y="5339945"/>
                <a:ext cx="1107996" cy="369332"/>
              </a:xfrm>
              <a:prstGeom prst="rect">
                <a:avLst/>
              </a:prstGeom>
              <a:solidFill>
                <a:schemeClr val="bg1"/>
              </a:solidFill>
            </p:spPr>
            <p:txBody>
              <a:bodyPr wrap="none" rtlCol="0">
                <a:spAutoFit/>
              </a:bodyPr>
              <a:lstStyle/>
              <a:p>
                <a:r>
                  <a:rPr lang="ja-JP" altLang="en-US" dirty="0"/>
                  <a:t>試行回数</a:t>
                </a:r>
                <a:endParaRPr kumimoji="1" lang="ja-JP" altLang="en-US" dirty="0"/>
              </a:p>
            </p:txBody>
          </p:sp>
          <p:pic>
            <p:nvPicPr>
              <p:cNvPr id="1028" name="Picture 4" descr="C:\Users\kimura\Desktop\program\simulation\simulation\DATA\suggestion\number_st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5445" y="4621182"/>
                <a:ext cx="4233772" cy="3175329"/>
              </a:xfrm>
              <a:prstGeom prst="rect">
                <a:avLst/>
              </a:prstGeom>
              <a:noFill/>
              <a:extLst>
                <a:ext uri="{909E8E84-426E-40DD-AFC4-6F175D3DCCD1}">
                  <a14:hiddenFill xmlns:a14="http://schemas.microsoft.com/office/drawing/2010/main">
                    <a:solidFill>
                      <a:srgbClr val="FFFFFF"/>
                    </a:solidFill>
                  </a14:hiddenFill>
                </a:ext>
              </a:extLst>
            </p:spPr>
          </p:pic>
          <p:sp>
            <p:nvSpPr>
              <p:cNvPr id="77" name="テキスト ボックス 76"/>
              <p:cNvSpPr txBox="1"/>
              <p:nvPr/>
            </p:nvSpPr>
            <p:spPr>
              <a:xfrm>
                <a:off x="1949341" y="5354766"/>
                <a:ext cx="461665" cy="1708160"/>
              </a:xfrm>
              <a:prstGeom prst="rect">
                <a:avLst/>
              </a:prstGeom>
              <a:solidFill>
                <a:schemeClr val="bg1"/>
              </a:solidFill>
            </p:spPr>
            <p:txBody>
              <a:bodyPr vert="eaVert" wrap="none" rtlCol="0">
                <a:spAutoFit/>
              </a:bodyPr>
              <a:lstStyle/>
              <a:p>
                <a:r>
                  <a:rPr kumimoji="1" lang="ja-JP" altLang="en-US" dirty="0" smtClean="0"/>
                  <a:t>センサの状態数</a:t>
                </a:r>
                <a:endParaRPr kumimoji="1" lang="ja-JP" altLang="en-US" dirty="0"/>
              </a:p>
            </p:txBody>
          </p:sp>
          <p:grpSp>
            <p:nvGrpSpPr>
              <p:cNvPr id="89" name="グループ化 88"/>
              <p:cNvGrpSpPr/>
              <p:nvPr/>
            </p:nvGrpSpPr>
            <p:grpSpPr>
              <a:xfrm>
                <a:off x="2573445" y="7438520"/>
                <a:ext cx="4033403" cy="310960"/>
                <a:chOff x="1052804" y="5457157"/>
                <a:chExt cx="4033403" cy="310960"/>
              </a:xfrm>
            </p:grpSpPr>
            <p:sp>
              <p:nvSpPr>
                <p:cNvPr id="90" name="正方形/長方形 89"/>
                <p:cNvSpPr/>
                <p:nvPr/>
              </p:nvSpPr>
              <p:spPr bwMode="auto">
                <a:xfrm>
                  <a:off x="1071502" y="5457157"/>
                  <a:ext cx="3815738" cy="307777"/>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91" name="グループ化 90"/>
                <p:cNvGrpSpPr/>
                <p:nvPr/>
              </p:nvGrpSpPr>
              <p:grpSpPr>
                <a:xfrm>
                  <a:off x="1052804" y="5457159"/>
                  <a:ext cx="4033403" cy="310958"/>
                  <a:chOff x="5383487" y="5854346"/>
                  <a:chExt cx="4033403" cy="310958"/>
                </a:xfrm>
                <a:solidFill>
                  <a:schemeClr val="bg1"/>
                </a:solidFill>
              </p:grpSpPr>
              <p:sp>
                <p:nvSpPr>
                  <p:cNvPr id="92" name="テキスト ボックス 91"/>
                  <p:cNvSpPr txBox="1"/>
                  <p:nvPr/>
                </p:nvSpPr>
                <p:spPr>
                  <a:xfrm>
                    <a:off x="5383487" y="5854346"/>
                    <a:ext cx="274434" cy="307777"/>
                  </a:xfrm>
                  <a:prstGeom prst="rect">
                    <a:avLst/>
                  </a:prstGeom>
                  <a:grpFill/>
                </p:spPr>
                <p:txBody>
                  <a:bodyPr wrap="none" rtlCol="0">
                    <a:spAutoFit/>
                  </a:bodyPr>
                  <a:lstStyle/>
                  <a:p>
                    <a:r>
                      <a:rPr kumimoji="1" lang="en-US" altLang="ja-JP" sz="1400" dirty="0" smtClean="0"/>
                      <a:t>0</a:t>
                    </a:r>
                    <a:endParaRPr kumimoji="1" lang="ja-JP" altLang="en-US" sz="1400" dirty="0"/>
                  </a:p>
                </p:txBody>
              </p:sp>
              <p:sp>
                <p:nvSpPr>
                  <p:cNvPr id="93" name="テキスト ボックス 92"/>
                  <p:cNvSpPr txBox="1"/>
                  <p:nvPr/>
                </p:nvSpPr>
                <p:spPr>
                  <a:xfrm>
                    <a:off x="5963657" y="5854346"/>
                    <a:ext cx="543739" cy="307777"/>
                  </a:xfrm>
                  <a:prstGeom prst="rect">
                    <a:avLst/>
                  </a:prstGeom>
                  <a:grpFill/>
                </p:spPr>
                <p:txBody>
                  <a:bodyPr wrap="none" rtlCol="0">
                    <a:spAutoFit/>
                  </a:bodyPr>
                  <a:lstStyle/>
                  <a:p>
                    <a:r>
                      <a:rPr kumimoji="1" lang="en-US" altLang="ja-JP" sz="1400" dirty="0" smtClean="0"/>
                      <a:t>2000</a:t>
                    </a:r>
                    <a:endParaRPr kumimoji="1" lang="ja-JP" altLang="en-US" sz="1400" dirty="0"/>
                  </a:p>
                </p:txBody>
              </p:sp>
              <p:sp>
                <p:nvSpPr>
                  <p:cNvPr id="94" name="テキスト ボックス 93"/>
                  <p:cNvSpPr txBox="1"/>
                  <p:nvPr/>
                </p:nvSpPr>
                <p:spPr>
                  <a:xfrm>
                    <a:off x="6680586" y="5857527"/>
                    <a:ext cx="543739" cy="307777"/>
                  </a:xfrm>
                  <a:prstGeom prst="rect">
                    <a:avLst/>
                  </a:prstGeom>
                  <a:grpFill/>
                </p:spPr>
                <p:txBody>
                  <a:bodyPr wrap="none" rtlCol="0">
                    <a:spAutoFit/>
                  </a:bodyPr>
                  <a:lstStyle/>
                  <a:p>
                    <a:r>
                      <a:rPr lang="en-US" altLang="ja-JP" sz="1400" dirty="0"/>
                      <a:t>4</a:t>
                    </a:r>
                    <a:r>
                      <a:rPr kumimoji="1" lang="en-US" altLang="ja-JP" sz="1400" dirty="0" smtClean="0"/>
                      <a:t>000</a:t>
                    </a:r>
                    <a:endParaRPr kumimoji="1" lang="ja-JP" altLang="en-US" sz="1400" dirty="0"/>
                  </a:p>
                </p:txBody>
              </p:sp>
              <p:sp>
                <p:nvSpPr>
                  <p:cNvPr id="95" name="テキスト ボックス 94"/>
                  <p:cNvSpPr txBox="1"/>
                  <p:nvPr/>
                </p:nvSpPr>
                <p:spPr>
                  <a:xfrm>
                    <a:off x="7389833" y="5854346"/>
                    <a:ext cx="543739" cy="307777"/>
                  </a:xfrm>
                  <a:prstGeom prst="rect">
                    <a:avLst/>
                  </a:prstGeom>
                  <a:grpFill/>
                </p:spPr>
                <p:txBody>
                  <a:bodyPr wrap="none" rtlCol="0">
                    <a:spAutoFit/>
                  </a:bodyPr>
                  <a:lstStyle/>
                  <a:p>
                    <a:r>
                      <a:rPr lang="en-US" altLang="ja-JP" sz="1400" dirty="0" smtClean="0"/>
                      <a:t>6</a:t>
                    </a:r>
                    <a:r>
                      <a:rPr kumimoji="1" lang="en-US" altLang="ja-JP" sz="1400" dirty="0" smtClean="0"/>
                      <a:t>000</a:t>
                    </a:r>
                    <a:endParaRPr kumimoji="1" lang="ja-JP" altLang="en-US" sz="1400" dirty="0"/>
                  </a:p>
                </p:txBody>
              </p:sp>
              <p:sp>
                <p:nvSpPr>
                  <p:cNvPr id="96" name="テキスト ボックス 95"/>
                  <p:cNvSpPr txBox="1"/>
                  <p:nvPr/>
                </p:nvSpPr>
                <p:spPr>
                  <a:xfrm>
                    <a:off x="8084234" y="5857526"/>
                    <a:ext cx="543739" cy="307777"/>
                  </a:xfrm>
                  <a:prstGeom prst="rect">
                    <a:avLst/>
                  </a:prstGeom>
                  <a:grpFill/>
                </p:spPr>
                <p:txBody>
                  <a:bodyPr wrap="none" rtlCol="0">
                    <a:spAutoFit/>
                  </a:bodyPr>
                  <a:lstStyle/>
                  <a:p>
                    <a:r>
                      <a:rPr lang="en-US" altLang="ja-JP" sz="1400" dirty="0"/>
                      <a:t>8</a:t>
                    </a:r>
                    <a:r>
                      <a:rPr kumimoji="1" lang="en-US" altLang="ja-JP" sz="1400" dirty="0" smtClean="0"/>
                      <a:t>000</a:t>
                    </a:r>
                    <a:endParaRPr kumimoji="1" lang="ja-JP" altLang="en-US" sz="1400" dirty="0"/>
                  </a:p>
                </p:txBody>
              </p:sp>
              <p:sp>
                <p:nvSpPr>
                  <p:cNvPr id="97" name="テキスト ボックス 96"/>
                  <p:cNvSpPr txBox="1"/>
                  <p:nvPr/>
                </p:nvSpPr>
                <p:spPr>
                  <a:xfrm>
                    <a:off x="8783383" y="5854346"/>
                    <a:ext cx="633507" cy="307777"/>
                  </a:xfrm>
                  <a:prstGeom prst="rect">
                    <a:avLst/>
                  </a:prstGeom>
                  <a:noFill/>
                </p:spPr>
                <p:txBody>
                  <a:bodyPr wrap="none" rtlCol="0">
                    <a:spAutoFit/>
                  </a:bodyPr>
                  <a:lstStyle/>
                  <a:p>
                    <a:r>
                      <a:rPr lang="en-US" altLang="ja-JP" sz="1400" dirty="0" smtClean="0"/>
                      <a:t>10</a:t>
                    </a:r>
                    <a:r>
                      <a:rPr kumimoji="1" lang="en-US" altLang="ja-JP" sz="1400" dirty="0" smtClean="0"/>
                      <a:t>000</a:t>
                    </a:r>
                    <a:endParaRPr kumimoji="1" lang="ja-JP" altLang="en-US" sz="1400" dirty="0"/>
                  </a:p>
                </p:txBody>
              </p:sp>
            </p:grpSp>
          </p:grpSp>
          <p:grpSp>
            <p:nvGrpSpPr>
              <p:cNvPr id="98" name="グループ化 97"/>
              <p:cNvGrpSpPr/>
              <p:nvPr/>
            </p:nvGrpSpPr>
            <p:grpSpPr>
              <a:xfrm>
                <a:off x="2337150" y="4836176"/>
                <a:ext cx="364202" cy="2679975"/>
                <a:chOff x="4800436" y="2337340"/>
                <a:chExt cx="364202" cy="2679975"/>
              </a:xfrm>
            </p:grpSpPr>
            <p:sp>
              <p:nvSpPr>
                <p:cNvPr id="99" name="テキスト ボックス 98"/>
                <p:cNvSpPr txBox="1"/>
                <p:nvPr/>
              </p:nvSpPr>
              <p:spPr>
                <a:xfrm>
                  <a:off x="4877039" y="4709538"/>
                  <a:ext cx="274434" cy="307777"/>
                </a:xfrm>
                <a:prstGeom prst="rect">
                  <a:avLst/>
                </a:prstGeom>
                <a:solidFill>
                  <a:schemeClr val="bg1"/>
                </a:solidFill>
              </p:spPr>
              <p:txBody>
                <a:bodyPr wrap="none" rtlCol="0">
                  <a:spAutoFit/>
                </a:bodyPr>
                <a:lstStyle/>
                <a:p>
                  <a:r>
                    <a:rPr kumimoji="1" lang="en-US" altLang="ja-JP" sz="1400" dirty="0" smtClean="0"/>
                    <a:t>0</a:t>
                  </a:r>
                  <a:endParaRPr kumimoji="1" lang="ja-JP" altLang="en-US" sz="1400" dirty="0"/>
                </a:p>
              </p:txBody>
            </p:sp>
            <p:sp>
              <p:nvSpPr>
                <p:cNvPr id="100" name="テキスト ボックス 99"/>
                <p:cNvSpPr txBox="1"/>
                <p:nvPr/>
              </p:nvSpPr>
              <p:spPr>
                <a:xfrm>
                  <a:off x="4877651" y="4243609"/>
                  <a:ext cx="274434" cy="307777"/>
                </a:xfrm>
                <a:prstGeom prst="rect">
                  <a:avLst/>
                </a:prstGeom>
                <a:solidFill>
                  <a:schemeClr val="bg1"/>
                </a:solidFill>
              </p:spPr>
              <p:txBody>
                <a:bodyPr wrap="none" rtlCol="0">
                  <a:spAutoFit/>
                </a:bodyPr>
                <a:lstStyle/>
                <a:p>
                  <a:r>
                    <a:rPr kumimoji="1" lang="en-US" altLang="ja-JP" sz="1400" dirty="0" smtClean="0"/>
                    <a:t>2</a:t>
                  </a:r>
                  <a:endParaRPr kumimoji="1" lang="ja-JP" altLang="en-US" sz="1400" dirty="0"/>
                </a:p>
              </p:txBody>
            </p:sp>
            <p:sp>
              <p:nvSpPr>
                <p:cNvPr id="101" name="テキスト ボックス 100"/>
                <p:cNvSpPr txBox="1"/>
                <p:nvPr/>
              </p:nvSpPr>
              <p:spPr>
                <a:xfrm>
                  <a:off x="4874292" y="3766684"/>
                  <a:ext cx="274434" cy="307777"/>
                </a:xfrm>
                <a:prstGeom prst="rect">
                  <a:avLst/>
                </a:prstGeom>
                <a:solidFill>
                  <a:schemeClr val="bg1"/>
                </a:solidFill>
              </p:spPr>
              <p:txBody>
                <a:bodyPr wrap="none" rtlCol="0">
                  <a:spAutoFit/>
                </a:bodyPr>
                <a:lstStyle/>
                <a:p>
                  <a:r>
                    <a:rPr lang="en-US" altLang="ja-JP" sz="1400" dirty="0"/>
                    <a:t>4</a:t>
                  </a:r>
                  <a:endParaRPr kumimoji="1" lang="ja-JP" altLang="en-US" sz="1400" dirty="0"/>
                </a:p>
              </p:txBody>
            </p:sp>
            <p:sp>
              <p:nvSpPr>
                <p:cNvPr id="102" name="テキスト ボックス 101"/>
                <p:cNvSpPr txBox="1"/>
                <p:nvPr/>
              </p:nvSpPr>
              <p:spPr>
                <a:xfrm>
                  <a:off x="4874292" y="3277039"/>
                  <a:ext cx="274434" cy="307777"/>
                </a:xfrm>
                <a:prstGeom prst="rect">
                  <a:avLst/>
                </a:prstGeom>
                <a:solidFill>
                  <a:schemeClr val="bg1"/>
                </a:solidFill>
              </p:spPr>
              <p:txBody>
                <a:bodyPr wrap="none" rtlCol="0">
                  <a:spAutoFit/>
                </a:bodyPr>
                <a:lstStyle/>
                <a:p>
                  <a:r>
                    <a:rPr lang="en-US" altLang="ja-JP" sz="1400" dirty="0" smtClean="0"/>
                    <a:t>6</a:t>
                  </a:r>
                  <a:endParaRPr kumimoji="1" lang="ja-JP" altLang="en-US" sz="1400" dirty="0"/>
                </a:p>
              </p:txBody>
            </p:sp>
            <p:sp>
              <p:nvSpPr>
                <p:cNvPr id="103" name="テキスト ボックス 102"/>
                <p:cNvSpPr txBox="1"/>
                <p:nvPr/>
              </p:nvSpPr>
              <p:spPr>
                <a:xfrm>
                  <a:off x="4887696" y="2780928"/>
                  <a:ext cx="274434" cy="307777"/>
                </a:xfrm>
                <a:prstGeom prst="rect">
                  <a:avLst/>
                </a:prstGeom>
                <a:solidFill>
                  <a:schemeClr val="bg1"/>
                </a:solidFill>
              </p:spPr>
              <p:txBody>
                <a:bodyPr wrap="none" rtlCol="0">
                  <a:spAutoFit/>
                </a:bodyPr>
                <a:lstStyle/>
                <a:p>
                  <a:r>
                    <a:rPr lang="en-US" altLang="ja-JP" sz="1400" dirty="0"/>
                    <a:t>8</a:t>
                  </a:r>
                  <a:endParaRPr kumimoji="1" lang="ja-JP" altLang="en-US" sz="1400" dirty="0"/>
                </a:p>
              </p:txBody>
            </p:sp>
            <p:sp>
              <p:nvSpPr>
                <p:cNvPr id="113" name="テキスト ボックス 112"/>
                <p:cNvSpPr txBox="1"/>
                <p:nvPr/>
              </p:nvSpPr>
              <p:spPr>
                <a:xfrm>
                  <a:off x="4800436" y="2337340"/>
                  <a:ext cx="364202" cy="307777"/>
                </a:xfrm>
                <a:prstGeom prst="rect">
                  <a:avLst/>
                </a:prstGeom>
                <a:solidFill>
                  <a:schemeClr val="bg1"/>
                </a:solidFill>
              </p:spPr>
              <p:txBody>
                <a:bodyPr wrap="none" rtlCol="0">
                  <a:spAutoFit/>
                </a:bodyPr>
                <a:lstStyle/>
                <a:p>
                  <a:r>
                    <a:rPr lang="en-US" altLang="ja-JP" sz="1400" dirty="0" smtClean="0"/>
                    <a:t>10</a:t>
                  </a:r>
                  <a:endParaRPr kumimoji="1" lang="ja-JP" altLang="en-US" sz="1400" dirty="0"/>
                </a:p>
              </p:txBody>
            </p:sp>
          </p:grpSp>
          <p:sp>
            <p:nvSpPr>
              <p:cNvPr id="86" name="正方形/長方形 85"/>
              <p:cNvSpPr/>
              <p:nvPr/>
            </p:nvSpPr>
            <p:spPr>
              <a:xfrm>
                <a:off x="3991776" y="7724948"/>
                <a:ext cx="1107996" cy="369332"/>
              </a:xfrm>
              <a:prstGeom prst="rect">
                <a:avLst/>
              </a:prstGeom>
              <a:solidFill>
                <a:schemeClr val="bg1"/>
              </a:solidFill>
            </p:spPr>
            <p:txBody>
              <a:bodyPr wrap="none">
                <a:spAutoFit/>
              </a:bodyPr>
              <a:lstStyle/>
              <a:p>
                <a:r>
                  <a:rPr lang="ja-JP" altLang="en-US" dirty="0"/>
                  <a:t>試行回数</a:t>
                </a:r>
              </a:p>
            </p:txBody>
          </p:sp>
        </p:grpSp>
        <p:grpSp>
          <p:nvGrpSpPr>
            <p:cNvPr id="114" name="グループ化 113"/>
            <p:cNvGrpSpPr/>
            <p:nvPr/>
          </p:nvGrpSpPr>
          <p:grpSpPr>
            <a:xfrm>
              <a:off x="3733218" y="5966818"/>
              <a:ext cx="1289918" cy="522409"/>
              <a:chOff x="6012160" y="5961978"/>
              <a:chExt cx="1289918" cy="522409"/>
            </a:xfrm>
          </p:grpSpPr>
          <p:sp>
            <p:nvSpPr>
              <p:cNvPr id="115" name="正方形/長方形 114"/>
              <p:cNvSpPr/>
              <p:nvPr/>
            </p:nvSpPr>
            <p:spPr bwMode="auto">
              <a:xfrm>
                <a:off x="6012160" y="5977744"/>
                <a:ext cx="1289918" cy="468687"/>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grpSp>
            <p:nvGrpSpPr>
              <p:cNvPr id="116" name="グループ化 115"/>
              <p:cNvGrpSpPr/>
              <p:nvPr/>
            </p:nvGrpSpPr>
            <p:grpSpPr>
              <a:xfrm>
                <a:off x="6012160" y="5961978"/>
                <a:ext cx="1289918" cy="522409"/>
                <a:chOff x="4794250" y="5798169"/>
                <a:chExt cx="1289918" cy="522409"/>
              </a:xfrm>
            </p:grpSpPr>
            <p:cxnSp>
              <p:nvCxnSpPr>
                <p:cNvPr id="117" name="直線コネクタ 116"/>
                <p:cNvCxnSpPr/>
                <p:nvPr/>
              </p:nvCxnSpPr>
              <p:spPr>
                <a:xfrm>
                  <a:off x="5580112" y="5997035"/>
                  <a:ext cx="5040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8" name="テキスト ボックス 117"/>
                <p:cNvSpPr txBox="1"/>
                <p:nvPr/>
              </p:nvSpPr>
              <p:spPr>
                <a:xfrm>
                  <a:off x="4798062" y="5798169"/>
                  <a:ext cx="902811" cy="307777"/>
                </a:xfrm>
                <a:prstGeom prst="rect">
                  <a:avLst/>
                </a:prstGeom>
                <a:noFill/>
              </p:spPr>
              <p:txBody>
                <a:bodyPr wrap="none" rtlCol="0">
                  <a:spAutoFit/>
                </a:bodyPr>
                <a:lstStyle/>
                <a:p>
                  <a:r>
                    <a:rPr kumimoji="1" lang="ja-JP" altLang="en-US" sz="1400" dirty="0" smtClean="0"/>
                    <a:t>センサＡ</a:t>
                  </a:r>
                  <a:endParaRPr kumimoji="1" lang="ja-JP" altLang="en-US" sz="1400" dirty="0"/>
                </a:p>
              </p:txBody>
            </p:sp>
            <p:cxnSp>
              <p:nvCxnSpPr>
                <p:cNvPr id="119" name="直線コネクタ 118"/>
                <p:cNvCxnSpPr/>
                <p:nvPr/>
              </p:nvCxnSpPr>
              <p:spPr>
                <a:xfrm>
                  <a:off x="5580112" y="6166690"/>
                  <a:ext cx="504056"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120" name="テキスト ボックス 119"/>
                <p:cNvSpPr txBox="1"/>
                <p:nvPr/>
              </p:nvSpPr>
              <p:spPr>
                <a:xfrm>
                  <a:off x="4794250" y="6012801"/>
                  <a:ext cx="902811" cy="307777"/>
                </a:xfrm>
                <a:prstGeom prst="rect">
                  <a:avLst/>
                </a:prstGeom>
                <a:noFill/>
              </p:spPr>
              <p:txBody>
                <a:bodyPr wrap="none" rtlCol="0">
                  <a:spAutoFit/>
                </a:bodyPr>
                <a:lstStyle/>
                <a:p>
                  <a:r>
                    <a:rPr kumimoji="1" lang="ja-JP" altLang="en-US" sz="1400" dirty="0" smtClean="0"/>
                    <a:t>センサＢ</a:t>
                  </a:r>
                  <a:endParaRPr kumimoji="1" lang="ja-JP" altLang="en-US" sz="1400" dirty="0"/>
                </a:p>
              </p:txBody>
            </p:sp>
          </p:grpSp>
        </p:grpSp>
      </p:grpSp>
      <p:grpSp>
        <p:nvGrpSpPr>
          <p:cNvPr id="11" name="グループ化 10"/>
          <p:cNvGrpSpPr/>
          <p:nvPr/>
        </p:nvGrpSpPr>
        <p:grpSpPr>
          <a:xfrm>
            <a:off x="123760" y="2235423"/>
            <a:ext cx="4582009" cy="3425825"/>
            <a:chOff x="-3132856" y="5035397"/>
            <a:chExt cx="4582009" cy="3425825"/>
          </a:xfrm>
        </p:grpSpPr>
        <p:pic>
          <p:nvPicPr>
            <p:cNvPr id="1027" name="Picture 3" descr="C:\Users\kimura\Desktop\図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885" y="5035397"/>
              <a:ext cx="4364038" cy="3425825"/>
            </a:xfrm>
            <a:prstGeom prst="rect">
              <a:avLst/>
            </a:prstGeom>
            <a:noFill/>
            <a:extLst>
              <a:ext uri="{909E8E84-426E-40DD-AFC4-6F175D3DCCD1}">
                <a14:hiddenFill xmlns:a14="http://schemas.microsoft.com/office/drawing/2010/main">
                  <a:solidFill>
                    <a:srgbClr val="FFFFFF"/>
                  </a:solidFill>
                </a14:hiddenFill>
              </a:ext>
            </a:extLst>
          </p:spPr>
        </p:pic>
        <p:sp>
          <p:nvSpPr>
            <p:cNvPr id="132" name="テキスト ボックス 131"/>
            <p:cNvSpPr txBox="1"/>
            <p:nvPr/>
          </p:nvSpPr>
          <p:spPr>
            <a:xfrm>
              <a:off x="-3132856" y="5753288"/>
              <a:ext cx="461665" cy="1708160"/>
            </a:xfrm>
            <a:prstGeom prst="rect">
              <a:avLst/>
            </a:prstGeom>
            <a:solidFill>
              <a:schemeClr val="bg1"/>
            </a:solidFill>
          </p:spPr>
          <p:txBody>
            <a:bodyPr vert="eaVert" wrap="none" rtlCol="0">
              <a:spAutoFit/>
            </a:bodyPr>
            <a:lstStyle/>
            <a:p>
              <a:r>
                <a:rPr kumimoji="1" lang="ja-JP" altLang="en-US" dirty="0" smtClean="0"/>
                <a:t>センサの重要度</a:t>
              </a:r>
              <a:endParaRPr kumimoji="1" lang="ja-JP" altLang="en-US" dirty="0"/>
            </a:p>
          </p:txBody>
        </p:sp>
        <p:sp>
          <p:nvSpPr>
            <p:cNvPr id="135" name="正方形/長方形 134"/>
            <p:cNvSpPr/>
            <p:nvPr/>
          </p:nvSpPr>
          <p:spPr bwMode="auto">
            <a:xfrm>
              <a:off x="-148771" y="7094914"/>
              <a:ext cx="1190021" cy="722597"/>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136" name="グループ化 135"/>
            <p:cNvGrpSpPr/>
            <p:nvPr/>
          </p:nvGrpSpPr>
          <p:grpSpPr>
            <a:xfrm>
              <a:off x="-248668" y="7056289"/>
              <a:ext cx="1289918" cy="837207"/>
              <a:chOff x="4794250" y="5798169"/>
              <a:chExt cx="1289918" cy="837207"/>
            </a:xfrm>
          </p:grpSpPr>
          <p:cxnSp>
            <p:nvCxnSpPr>
              <p:cNvPr id="137" name="直線コネクタ 136"/>
              <p:cNvCxnSpPr/>
              <p:nvPr/>
            </p:nvCxnSpPr>
            <p:spPr>
              <a:xfrm>
                <a:off x="5580112" y="5997035"/>
                <a:ext cx="5040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8" name="テキスト ボックス 137"/>
              <p:cNvSpPr txBox="1"/>
              <p:nvPr/>
            </p:nvSpPr>
            <p:spPr>
              <a:xfrm>
                <a:off x="4798062" y="5798169"/>
                <a:ext cx="902811" cy="307777"/>
              </a:xfrm>
              <a:prstGeom prst="rect">
                <a:avLst/>
              </a:prstGeom>
              <a:noFill/>
            </p:spPr>
            <p:txBody>
              <a:bodyPr wrap="none" rtlCol="0">
                <a:spAutoFit/>
              </a:bodyPr>
              <a:lstStyle/>
              <a:p>
                <a:r>
                  <a:rPr kumimoji="1" lang="ja-JP" altLang="en-US" sz="1400" dirty="0" smtClean="0"/>
                  <a:t>センサＡ</a:t>
                </a:r>
                <a:endParaRPr kumimoji="1" lang="ja-JP" altLang="en-US" sz="1400" dirty="0"/>
              </a:p>
            </p:txBody>
          </p:sp>
          <p:cxnSp>
            <p:nvCxnSpPr>
              <p:cNvPr id="139" name="直線コネクタ 138"/>
              <p:cNvCxnSpPr/>
              <p:nvPr/>
            </p:nvCxnSpPr>
            <p:spPr>
              <a:xfrm>
                <a:off x="5580112" y="6166690"/>
                <a:ext cx="504056"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140" name="テキスト ボックス 139"/>
              <p:cNvSpPr txBox="1"/>
              <p:nvPr/>
            </p:nvSpPr>
            <p:spPr>
              <a:xfrm>
                <a:off x="4794250" y="6012801"/>
                <a:ext cx="902811" cy="307777"/>
              </a:xfrm>
              <a:prstGeom prst="rect">
                <a:avLst/>
              </a:prstGeom>
              <a:noFill/>
            </p:spPr>
            <p:txBody>
              <a:bodyPr wrap="none" rtlCol="0">
                <a:spAutoFit/>
              </a:bodyPr>
              <a:lstStyle/>
              <a:p>
                <a:r>
                  <a:rPr kumimoji="1" lang="ja-JP" altLang="en-US" sz="1400" dirty="0" smtClean="0"/>
                  <a:t>センサＢ</a:t>
                </a:r>
                <a:endParaRPr kumimoji="1" lang="ja-JP" altLang="en-US" sz="1400" dirty="0"/>
              </a:p>
            </p:txBody>
          </p:sp>
          <p:cxnSp>
            <p:nvCxnSpPr>
              <p:cNvPr id="141" name="直線コネクタ 140"/>
              <p:cNvCxnSpPr/>
              <p:nvPr/>
            </p:nvCxnSpPr>
            <p:spPr>
              <a:xfrm>
                <a:off x="5580112" y="6322950"/>
                <a:ext cx="50405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42" name="テキスト ボックス 141"/>
              <p:cNvSpPr txBox="1"/>
              <p:nvPr/>
            </p:nvSpPr>
            <p:spPr>
              <a:xfrm>
                <a:off x="5212487" y="6175199"/>
                <a:ext cx="409086" cy="307777"/>
              </a:xfrm>
              <a:prstGeom prst="rect">
                <a:avLst/>
              </a:prstGeom>
              <a:noFill/>
            </p:spPr>
            <p:txBody>
              <a:bodyPr wrap="none" rtlCol="0">
                <a:spAutoFit/>
              </a:bodyPr>
              <a:lstStyle/>
              <a:p>
                <a:r>
                  <a:rPr lang="en-US" altLang="ja-JP" sz="1400" dirty="0"/>
                  <a:t>0.8</a:t>
                </a:r>
                <a:endParaRPr kumimoji="1" lang="ja-JP" altLang="en-US" sz="1400" dirty="0"/>
              </a:p>
            </p:txBody>
          </p:sp>
          <p:cxnSp>
            <p:nvCxnSpPr>
              <p:cNvPr id="143" name="直線コネクタ 142"/>
              <p:cNvCxnSpPr/>
              <p:nvPr/>
            </p:nvCxnSpPr>
            <p:spPr>
              <a:xfrm>
                <a:off x="5580112" y="6465694"/>
                <a:ext cx="504056"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
            <p:nvSpPr>
              <p:cNvPr id="144" name="テキスト ボックス 143"/>
              <p:cNvSpPr txBox="1"/>
              <p:nvPr/>
            </p:nvSpPr>
            <p:spPr>
              <a:xfrm>
                <a:off x="5212487" y="6327599"/>
                <a:ext cx="409086" cy="307777"/>
              </a:xfrm>
              <a:prstGeom prst="rect">
                <a:avLst/>
              </a:prstGeom>
              <a:noFill/>
            </p:spPr>
            <p:txBody>
              <a:bodyPr wrap="none" rtlCol="0">
                <a:spAutoFit/>
              </a:bodyPr>
              <a:lstStyle/>
              <a:p>
                <a:r>
                  <a:rPr lang="en-US" altLang="ja-JP" sz="1400" dirty="0" smtClean="0"/>
                  <a:t>0.2</a:t>
                </a:r>
                <a:endParaRPr kumimoji="1" lang="ja-JP" altLang="en-US" sz="1400" dirty="0"/>
              </a:p>
            </p:txBody>
          </p:sp>
        </p:grpSp>
        <p:sp>
          <p:nvSpPr>
            <p:cNvPr id="145" name="正方形/長方形 144"/>
            <p:cNvSpPr/>
            <p:nvPr/>
          </p:nvSpPr>
          <p:spPr>
            <a:xfrm>
              <a:off x="-1352852" y="8091890"/>
              <a:ext cx="1107996" cy="369332"/>
            </a:xfrm>
            <a:prstGeom prst="rect">
              <a:avLst/>
            </a:prstGeom>
            <a:solidFill>
              <a:schemeClr val="bg1"/>
            </a:solidFill>
          </p:spPr>
          <p:txBody>
            <a:bodyPr wrap="none">
              <a:spAutoFit/>
            </a:bodyPr>
            <a:lstStyle/>
            <a:p>
              <a:r>
                <a:rPr lang="ja-JP" altLang="en-US" dirty="0"/>
                <a:t>試行回数</a:t>
              </a:r>
            </a:p>
          </p:txBody>
        </p:sp>
        <p:sp>
          <p:nvSpPr>
            <p:cNvPr id="10" name="正方形/長方形 9"/>
            <p:cNvSpPr/>
            <p:nvPr/>
          </p:nvSpPr>
          <p:spPr bwMode="auto">
            <a:xfrm>
              <a:off x="-148771" y="8184223"/>
              <a:ext cx="545062" cy="184666"/>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spTree>
    <p:extLst>
      <p:ext uri="{BB962C8B-B14F-4D97-AF65-F5344CB8AC3E}">
        <p14:creationId xmlns:p14="http://schemas.microsoft.com/office/powerpoint/2010/main" val="3962696393"/>
      </p:ext>
    </p:extLst>
  </p:cSld>
  <p:clrMapOvr>
    <a:masterClrMapping/>
  </p:clrMapOvr>
  <mc:AlternateContent xmlns:mc="http://schemas.openxmlformats.org/markup-compatibility/2006" xmlns:p14="http://schemas.microsoft.com/office/powerpoint/2010/main">
    <mc:Choice Requires="p14">
      <p:transition spd="slow" p14:dur="2000" advTm="40953"/>
    </mc:Choice>
    <mc:Fallback xmlns="">
      <p:transition spd="slow" advTm="40953"/>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実験結果</a:t>
            </a:r>
            <a:r>
              <a:rPr kumimoji="1" lang="en-US" altLang="ja-JP" dirty="0" smtClean="0"/>
              <a:t/>
            </a:r>
            <a:br>
              <a:rPr kumimoji="1" lang="en-US" altLang="ja-JP" dirty="0" smtClean="0"/>
            </a:br>
            <a:r>
              <a:rPr kumimoji="1" lang="ja-JP" altLang="en-US" dirty="0" smtClean="0"/>
              <a:t>試行毎の行動回数</a:t>
            </a:r>
            <a:endParaRPr kumimoji="1" lang="ja-JP" altLang="en-US" dirty="0"/>
          </a:p>
        </p:txBody>
      </p:sp>
      <p:grpSp>
        <p:nvGrpSpPr>
          <p:cNvPr id="123" name="グループ化 122"/>
          <p:cNvGrpSpPr/>
          <p:nvPr/>
        </p:nvGrpSpPr>
        <p:grpSpPr>
          <a:xfrm>
            <a:off x="-63840" y="1841618"/>
            <a:ext cx="9174467" cy="3603606"/>
            <a:chOff x="-63840" y="1841618"/>
            <a:chExt cx="9174467" cy="3603606"/>
          </a:xfrm>
        </p:grpSpPr>
        <p:grpSp>
          <p:nvGrpSpPr>
            <p:cNvPr id="106" name="グループ化 105"/>
            <p:cNvGrpSpPr/>
            <p:nvPr/>
          </p:nvGrpSpPr>
          <p:grpSpPr>
            <a:xfrm>
              <a:off x="4398367" y="1841618"/>
              <a:ext cx="4712260" cy="3356084"/>
              <a:chOff x="4398367" y="1841618"/>
              <a:chExt cx="4712260" cy="3356084"/>
            </a:xfrm>
          </p:grpSpPr>
          <p:grpSp>
            <p:nvGrpSpPr>
              <p:cNvPr id="105" name="グループ化 104"/>
              <p:cNvGrpSpPr/>
              <p:nvPr/>
            </p:nvGrpSpPr>
            <p:grpSpPr>
              <a:xfrm>
                <a:off x="4398367" y="1841618"/>
                <a:ext cx="4712260" cy="3356084"/>
                <a:chOff x="4940588" y="1701643"/>
                <a:chExt cx="4712260" cy="3356084"/>
              </a:xfrm>
            </p:grpSpPr>
            <p:sp>
              <p:nvSpPr>
                <p:cNvPr id="7" name="テキスト ボックス 6"/>
                <p:cNvSpPr txBox="1"/>
                <p:nvPr/>
              </p:nvSpPr>
              <p:spPr>
                <a:xfrm>
                  <a:off x="6646767" y="4611774"/>
                  <a:ext cx="1107996" cy="369332"/>
                </a:xfrm>
                <a:prstGeom prst="rect">
                  <a:avLst/>
                </a:prstGeom>
                <a:solidFill>
                  <a:schemeClr val="bg1"/>
                </a:solidFill>
              </p:spPr>
              <p:txBody>
                <a:bodyPr wrap="none" rtlCol="0">
                  <a:spAutoFit/>
                </a:bodyPr>
                <a:lstStyle/>
                <a:p>
                  <a:r>
                    <a:rPr lang="ja-JP" altLang="en-US" dirty="0"/>
                    <a:t>試行回数</a:t>
                  </a:r>
                  <a:endParaRPr kumimoji="1" lang="ja-JP" altLang="en-US" dirty="0"/>
                </a:p>
              </p:txBody>
            </p:sp>
            <p:grpSp>
              <p:nvGrpSpPr>
                <p:cNvPr id="41" name="グループ化 40"/>
                <p:cNvGrpSpPr/>
                <p:nvPr/>
              </p:nvGrpSpPr>
              <p:grpSpPr>
                <a:xfrm>
                  <a:off x="5188752" y="1701643"/>
                  <a:ext cx="4395336" cy="3356084"/>
                  <a:chOff x="5798610" y="1017849"/>
                  <a:chExt cx="4395336" cy="3356084"/>
                </a:xfrm>
              </p:grpSpPr>
              <p:pic>
                <p:nvPicPr>
                  <p:cNvPr id="1028" name="Picture 4" descr="C:\Users\kimura\Desktop\program\simulation\simulation\DATA\action_count-all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8610" y="1077431"/>
                    <a:ext cx="4395336" cy="3296502"/>
                  </a:xfrm>
                  <a:prstGeom prst="rect">
                    <a:avLst/>
                  </a:prstGeom>
                  <a:noFill/>
                  <a:extLst>
                    <a:ext uri="{909E8E84-426E-40DD-AFC4-6F175D3DCCD1}">
                      <a14:hiddenFill xmlns:a14="http://schemas.microsoft.com/office/drawing/2010/main">
                        <a:solidFill>
                          <a:srgbClr val="FFFFFF"/>
                        </a:solidFill>
                      </a14:hiddenFill>
                    </a:ext>
                  </a:extLst>
                </p:spPr>
              </p:pic>
              <p:grpSp>
                <p:nvGrpSpPr>
                  <p:cNvPr id="107" name="グループ化 106"/>
                  <p:cNvGrpSpPr/>
                  <p:nvPr/>
                </p:nvGrpSpPr>
                <p:grpSpPr>
                  <a:xfrm>
                    <a:off x="5858878" y="1017849"/>
                    <a:ext cx="456559" cy="3086424"/>
                    <a:chOff x="8961899" y="1836436"/>
                    <a:chExt cx="456559" cy="3086424"/>
                  </a:xfrm>
                </p:grpSpPr>
                <p:sp>
                  <p:nvSpPr>
                    <p:cNvPr id="108" name="テキスト ボックス 107"/>
                    <p:cNvSpPr txBox="1"/>
                    <p:nvPr/>
                  </p:nvSpPr>
                  <p:spPr>
                    <a:xfrm>
                      <a:off x="9122102" y="4615083"/>
                      <a:ext cx="274434" cy="307777"/>
                    </a:xfrm>
                    <a:prstGeom prst="rect">
                      <a:avLst/>
                    </a:prstGeom>
                    <a:solidFill>
                      <a:schemeClr val="bg1"/>
                    </a:solidFill>
                  </p:spPr>
                  <p:txBody>
                    <a:bodyPr wrap="none" rtlCol="0">
                      <a:spAutoFit/>
                    </a:bodyPr>
                    <a:lstStyle/>
                    <a:p>
                      <a:r>
                        <a:rPr kumimoji="1" lang="en-US" altLang="ja-JP" sz="1400" dirty="0" smtClean="0"/>
                        <a:t>0</a:t>
                      </a:r>
                      <a:endParaRPr kumimoji="1" lang="ja-JP" altLang="en-US" sz="1400" dirty="0"/>
                    </a:p>
                  </p:txBody>
                </p:sp>
                <p:sp>
                  <p:nvSpPr>
                    <p:cNvPr id="109" name="テキスト ボックス 108"/>
                    <p:cNvSpPr txBox="1"/>
                    <p:nvPr/>
                  </p:nvSpPr>
                  <p:spPr>
                    <a:xfrm>
                      <a:off x="9032334" y="4068684"/>
                      <a:ext cx="364202" cy="307777"/>
                    </a:xfrm>
                    <a:prstGeom prst="rect">
                      <a:avLst/>
                    </a:prstGeom>
                    <a:solidFill>
                      <a:schemeClr val="bg1"/>
                    </a:solidFill>
                  </p:spPr>
                  <p:txBody>
                    <a:bodyPr wrap="none" rtlCol="0">
                      <a:spAutoFit/>
                    </a:bodyPr>
                    <a:lstStyle/>
                    <a:p>
                      <a:r>
                        <a:rPr lang="en-US" altLang="ja-JP" sz="1400" dirty="0" smtClean="0"/>
                        <a:t>40</a:t>
                      </a:r>
                      <a:endParaRPr kumimoji="1" lang="ja-JP" altLang="en-US" sz="1400" dirty="0"/>
                    </a:p>
                  </p:txBody>
                </p:sp>
                <p:sp>
                  <p:nvSpPr>
                    <p:cNvPr id="110" name="テキスト ボックス 109"/>
                    <p:cNvSpPr txBox="1"/>
                    <p:nvPr/>
                  </p:nvSpPr>
                  <p:spPr>
                    <a:xfrm>
                      <a:off x="9032334" y="3780652"/>
                      <a:ext cx="364202" cy="307777"/>
                    </a:xfrm>
                    <a:prstGeom prst="rect">
                      <a:avLst/>
                    </a:prstGeom>
                    <a:solidFill>
                      <a:schemeClr val="bg1"/>
                    </a:solidFill>
                  </p:spPr>
                  <p:txBody>
                    <a:bodyPr wrap="none" rtlCol="0">
                      <a:spAutoFit/>
                    </a:bodyPr>
                    <a:lstStyle/>
                    <a:p>
                      <a:r>
                        <a:rPr lang="en-US" altLang="ja-JP" sz="1400" dirty="0" smtClean="0"/>
                        <a:t>60</a:t>
                      </a:r>
                      <a:endParaRPr kumimoji="1" lang="ja-JP" altLang="en-US" sz="1400" dirty="0"/>
                    </a:p>
                  </p:txBody>
                </p:sp>
                <p:sp>
                  <p:nvSpPr>
                    <p:cNvPr id="111" name="テキスト ボックス 110"/>
                    <p:cNvSpPr txBox="1"/>
                    <p:nvPr/>
                  </p:nvSpPr>
                  <p:spPr>
                    <a:xfrm>
                      <a:off x="9032334" y="4355153"/>
                      <a:ext cx="364202" cy="307777"/>
                    </a:xfrm>
                    <a:prstGeom prst="rect">
                      <a:avLst/>
                    </a:prstGeom>
                    <a:solidFill>
                      <a:schemeClr val="bg1"/>
                    </a:solidFill>
                  </p:spPr>
                  <p:txBody>
                    <a:bodyPr wrap="none" rtlCol="0">
                      <a:spAutoFit/>
                    </a:bodyPr>
                    <a:lstStyle/>
                    <a:p>
                      <a:r>
                        <a:rPr kumimoji="1" lang="en-US" altLang="ja-JP" sz="1400" dirty="0" smtClean="0"/>
                        <a:t>20</a:t>
                      </a:r>
                      <a:endParaRPr kumimoji="1" lang="ja-JP" altLang="en-US" sz="1400" dirty="0"/>
                    </a:p>
                  </p:txBody>
                </p:sp>
                <p:sp>
                  <p:nvSpPr>
                    <p:cNvPr id="112" name="テキスト ボックス 111"/>
                    <p:cNvSpPr txBox="1"/>
                    <p:nvPr/>
                  </p:nvSpPr>
                  <p:spPr>
                    <a:xfrm>
                      <a:off x="9032334" y="3544883"/>
                      <a:ext cx="364202" cy="307777"/>
                    </a:xfrm>
                    <a:prstGeom prst="rect">
                      <a:avLst/>
                    </a:prstGeom>
                    <a:solidFill>
                      <a:schemeClr val="bg1"/>
                    </a:solidFill>
                  </p:spPr>
                  <p:txBody>
                    <a:bodyPr wrap="none" rtlCol="0">
                      <a:spAutoFit/>
                    </a:bodyPr>
                    <a:lstStyle/>
                    <a:p>
                      <a:r>
                        <a:rPr lang="en-US" altLang="ja-JP" sz="1400" dirty="0"/>
                        <a:t>8</a:t>
                      </a:r>
                      <a:r>
                        <a:rPr lang="en-US" altLang="ja-JP" sz="1400" dirty="0" smtClean="0"/>
                        <a:t>0</a:t>
                      </a:r>
                      <a:endParaRPr kumimoji="1" lang="ja-JP" altLang="en-US" sz="1400" dirty="0"/>
                    </a:p>
                  </p:txBody>
                </p:sp>
                <p:sp>
                  <p:nvSpPr>
                    <p:cNvPr id="113" name="テキスト ボックス 112"/>
                    <p:cNvSpPr txBox="1"/>
                    <p:nvPr/>
                  </p:nvSpPr>
                  <p:spPr>
                    <a:xfrm>
                      <a:off x="8964488" y="3256851"/>
                      <a:ext cx="453970" cy="307777"/>
                    </a:xfrm>
                    <a:prstGeom prst="rect">
                      <a:avLst/>
                    </a:prstGeom>
                    <a:solidFill>
                      <a:schemeClr val="bg1"/>
                    </a:solidFill>
                  </p:spPr>
                  <p:txBody>
                    <a:bodyPr wrap="none" rtlCol="0">
                      <a:spAutoFit/>
                    </a:bodyPr>
                    <a:lstStyle/>
                    <a:p>
                      <a:r>
                        <a:rPr lang="en-US" altLang="ja-JP" sz="1400" dirty="0" smtClean="0"/>
                        <a:t>100</a:t>
                      </a:r>
                      <a:endParaRPr kumimoji="1" lang="ja-JP" altLang="en-US" sz="1400" dirty="0"/>
                    </a:p>
                  </p:txBody>
                </p:sp>
                <p:sp>
                  <p:nvSpPr>
                    <p:cNvPr id="114" name="テキスト ボックス 113"/>
                    <p:cNvSpPr txBox="1"/>
                    <p:nvPr/>
                  </p:nvSpPr>
                  <p:spPr>
                    <a:xfrm>
                      <a:off x="8964488" y="2968819"/>
                      <a:ext cx="453970" cy="307777"/>
                    </a:xfrm>
                    <a:prstGeom prst="rect">
                      <a:avLst/>
                    </a:prstGeom>
                    <a:solidFill>
                      <a:schemeClr val="bg1"/>
                    </a:solidFill>
                  </p:spPr>
                  <p:txBody>
                    <a:bodyPr wrap="none" rtlCol="0">
                      <a:spAutoFit/>
                    </a:bodyPr>
                    <a:lstStyle/>
                    <a:p>
                      <a:r>
                        <a:rPr lang="en-US" altLang="ja-JP" sz="1400" dirty="0" smtClean="0"/>
                        <a:t>120</a:t>
                      </a:r>
                      <a:endParaRPr kumimoji="1" lang="ja-JP" altLang="en-US" sz="1400" dirty="0"/>
                    </a:p>
                  </p:txBody>
                </p:sp>
                <p:sp>
                  <p:nvSpPr>
                    <p:cNvPr id="115" name="テキスト ボックス 114"/>
                    <p:cNvSpPr txBox="1"/>
                    <p:nvPr/>
                  </p:nvSpPr>
                  <p:spPr>
                    <a:xfrm>
                      <a:off x="8964488" y="2700532"/>
                      <a:ext cx="453970" cy="307777"/>
                    </a:xfrm>
                    <a:prstGeom prst="rect">
                      <a:avLst/>
                    </a:prstGeom>
                    <a:solidFill>
                      <a:schemeClr val="bg1"/>
                    </a:solidFill>
                  </p:spPr>
                  <p:txBody>
                    <a:bodyPr wrap="none" rtlCol="0">
                      <a:spAutoFit/>
                    </a:bodyPr>
                    <a:lstStyle/>
                    <a:p>
                      <a:r>
                        <a:rPr lang="en-US" altLang="ja-JP" sz="1400" dirty="0" smtClean="0"/>
                        <a:t>140</a:t>
                      </a:r>
                      <a:endParaRPr kumimoji="1" lang="ja-JP" altLang="en-US" sz="1400" dirty="0"/>
                    </a:p>
                  </p:txBody>
                </p:sp>
                <p:sp>
                  <p:nvSpPr>
                    <p:cNvPr id="116" name="テキスト ボックス 115"/>
                    <p:cNvSpPr txBox="1"/>
                    <p:nvPr/>
                  </p:nvSpPr>
                  <p:spPr>
                    <a:xfrm>
                      <a:off x="8964488" y="2412500"/>
                      <a:ext cx="453970" cy="307777"/>
                    </a:xfrm>
                    <a:prstGeom prst="rect">
                      <a:avLst/>
                    </a:prstGeom>
                    <a:solidFill>
                      <a:schemeClr val="bg1"/>
                    </a:solidFill>
                  </p:spPr>
                  <p:txBody>
                    <a:bodyPr wrap="none" rtlCol="0">
                      <a:spAutoFit/>
                    </a:bodyPr>
                    <a:lstStyle/>
                    <a:p>
                      <a:r>
                        <a:rPr lang="en-US" altLang="ja-JP" sz="1400" dirty="0" smtClean="0"/>
                        <a:t>160</a:t>
                      </a:r>
                      <a:endParaRPr kumimoji="1" lang="ja-JP" altLang="en-US" sz="1400" dirty="0"/>
                    </a:p>
                  </p:txBody>
                </p:sp>
                <p:sp>
                  <p:nvSpPr>
                    <p:cNvPr id="117" name="テキスト ボックス 116"/>
                    <p:cNvSpPr txBox="1"/>
                    <p:nvPr/>
                  </p:nvSpPr>
                  <p:spPr>
                    <a:xfrm>
                      <a:off x="8964488" y="2124468"/>
                      <a:ext cx="453970" cy="307777"/>
                    </a:xfrm>
                    <a:prstGeom prst="rect">
                      <a:avLst/>
                    </a:prstGeom>
                    <a:solidFill>
                      <a:schemeClr val="bg1"/>
                    </a:solidFill>
                  </p:spPr>
                  <p:txBody>
                    <a:bodyPr wrap="none" rtlCol="0">
                      <a:spAutoFit/>
                    </a:bodyPr>
                    <a:lstStyle/>
                    <a:p>
                      <a:r>
                        <a:rPr lang="en-US" altLang="ja-JP" sz="1400" dirty="0" smtClean="0"/>
                        <a:t>180</a:t>
                      </a:r>
                      <a:endParaRPr kumimoji="1" lang="ja-JP" altLang="en-US" sz="1400" dirty="0"/>
                    </a:p>
                  </p:txBody>
                </p:sp>
                <p:sp>
                  <p:nvSpPr>
                    <p:cNvPr id="118" name="テキスト ボックス 117"/>
                    <p:cNvSpPr txBox="1"/>
                    <p:nvPr/>
                  </p:nvSpPr>
                  <p:spPr>
                    <a:xfrm>
                      <a:off x="8961899" y="1836436"/>
                      <a:ext cx="453970" cy="307777"/>
                    </a:xfrm>
                    <a:prstGeom prst="rect">
                      <a:avLst/>
                    </a:prstGeom>
                    <a:solidFill>
                      <a:schemeClr val="bg1"/>
                    </a:solidFill>
                  </p:spPr>
                  <p:txBody>
                    <a:bodyPr wrap="none" rtlCol="0">
                      <a:spAutoFit/>
                    </a:bodyPr>
                    <a:lstStyle/>
                    <a:p>
                      <a:r>
                        <a:rPr lang="en-US" altLang="ja-JP" sz="1400" dirty="0" smtClean="0"/>
                        <a:t>200</a:t>
                      </a:r>
                      <a:endParaRPr kumimoji="1" lang="ja-JP" altLang="en-US" sz="1400" dirty="0"/>
                    </a:p>
                  </p:txBody>
                </p:sp>
              </p:grpSp>
            </p:grpSp>
            <p:grpSp>
              <p:nvGrpSpPr>
                <p:cNvPr id="96" name="グループ化 95"/>
                <p:cNvGrpSpPr/>
                <p:nvPr/>
              </p:nvGrpSpPr>
              <p:grpSpPr>
                <a:xfrm>
                  <a:off x="5638039" y="4653136"/>
                  <a:ext cx="4014809" cy="310960"/>
                  <a:chOff x="1052804" y="5457157"/>
                  <a:chExt cx="4014809" cy="310960"/>
                </a:xfrm>
              </p:grpSpPr>
              <p:sp>
                <p:nvSpPr>
                  <p:cNvPr id="97" name="正方形/長方形 96"/>
                  <p:cNvSpPr/>
                  <p:nvPr/>
                </p:nvSpPr>
                <p:spPr bwMode="auto">
                  <a:xfrm>
                    <a:off x="1071502" y="5457157"/>
                    <a:ext cx="3815738" cy="307777"/>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98" name="グループ化 97"/>
                  <p:cNvGrpSpPr/>
                  <p:nvPr/>
                </p:nvGrpSpPr>
                <p:grpSpPr>
                  <a:xfrm>
                    <a:off x="1052804" y="5457157"/>
                    <a:ext cx="4014809" cy="310960"/>
                    <a:chOff x="5383487" y="5854344"/>
                    <a:chExt cx="4014809" cy="310960"/>
                  </a:xfrm>
                  <a:solidFill>
                    <a:schemeClr val="bg1"/>
                  </a:solidFill>
                </p:grpSpPr>
                <p:sp>
                  <p:nvSpPr>
                    <p:cNvPr id="99" name="テキスト ボックス 98"/>
                    <p:cNvSpPr txBox="1"/>
                    <p:nvPr/>
                  </p:nvSpPr>
                  <p:spPr>
                    <a:xfrm>
                      <a:off x="5383487" y="5854346"/>
                      <a:ext cx="274434" cy="307777"/>
                    </a:xfrm>
                    <a:prstGeom prst="rect">
                      <a:avLst/>
                    </a:prstGeom>
                    <a:grpFill/>
                  </p:spPr>
                  <p:txBody>
                    <a:bodyPr wrap="none" rtlCol="0">
                      <a:spAutoFit/>
                    </a:bodyPr>
                    <a:lstStyle/>
                    <a:p>
                      <a:r>
                        <a:rPr kumimoji="1" lang="en-US" altLang="ja-JP" sz="1400" dirty="0" smtClean="0"/>
                        <a:t>0</a:t>
                      </a:r>
                      <a:endParaRPr kumimoji="1" lang="ja-JP" altLang="en-US" sz="1400" dirty="0"/>
                    </a:p>
                  </p:txBody>
                </p:sp>
                <p:sp>
                  <p:nvSpPr>
                    <p:cNvPr id="100" name="テキスト ボックス 99"/>
                    <p:cNvSpPr txBox="1"/>
                    <p:nvPr/>
                  </p:nvSpPr>
                  <p:spPr>
                    <a:xfrm>
                      <a:off x="5973632" y="5854346"/>
                      <a:ext cx="543739" cy="307777"/>
                    </a:xfrm>
                    <a:prstGeom prst="rect">
                      <a:avLst/>
                    </a:prstGeom>
                    <a:grpFill/>
                  </p:spPr>
                  <p:txBody>
                    <a:bodyPr wrap="none" rtlCol="0">
                      <a:spAutoFit/>
                    </a:bodyPr>
                    <a:lstStyle/>
                    <a:p>
                      <a:r>
                        <a:rPr kumimoji="1" lang="en-US" altLang="ja-JP" sz="1400" dirty="0" smtClean="0"/>
                        <a:t>2000</a:t>
                      </a:r>
                      <a:endParaRPr kumimoji="1" lang="ja-JP" altLang="en-US" sz="1400" dirty="0"/>
                    </a:p>
                  </p:txBody>
                </p:sp>
                <p:sp>
                  <p:nvSpPr>
                    <p:cNvPr id="101" name="テキスト ボックス 100"/>
                    <p:cNvSpPr txBox="1"/>
                    <p:nvPr/>
                  </p:nvSpPr>
                  <p:spPr>
                    <a:xfrm>
                      <a:off x="6726597" y="5857527"/>
                      <a:ext cx="543739" cy="307777"/>
                    </a:xfrm>
                    <a:prstGeom prst="rect">
                      <a:avLst/>
                    </a:prstGeom>
                    <a:grpFill/>
                  </p:spPr>
                  <p:txBody>
                    <a:bodyPr wrap="none" rtlCol="0">
                      <a:spAutoFit/>
                    </a:bodyPr>
                    <a:lstStyle/>
                    <a:p>
                      <a:r>
                        <a:rPr lang="en-US" altLang="ja-JP" sz="1400" dirty="0"/>
                        <a:t>4</a:t>
                      </a:r>
                      <a:r>
                        <a:rPr kumimoji="1" lang="en-US" altLang="ja-JP" sz="1400" dirty="0" smtClean="0"/>
                        <a:t>000</a:t>
                      </a:r>
                      <a:endParaRPr kumimoji="1" lang="ja-JP" altLang="en-US" sz="1400" dirty="0"/>
                    </a:p>
                  </p:txBody>
                </p:sp>
                <p:sp>
                  <p:nvSpPr>
                    <p:cNvPr id="102" name="テキスト ボックス 101"/>
                    <p:cNvSpPr txBox="1"/>
                    <p:nvPr/>
                  </p:nvSpPr>
                  <p:spPr>
                    <a:xfrm>
                      <a:off x="7446677" y="5854344"/>
                      <a:ext cx="543739" cy="307777"/>
                    </a:xfrm>
                    <a:prstGeom prst="rect">
                      <a:avLst/>
                    </a:prstGeom>
                    <a:grpFill/>
                  </p:spPr>
                  <p:txBody>
                    <a:bodyPr wrap="none" rtlCol="0">
                      <a:spAutoFit/>
                    </a:bodyPr>
                    <a:lstStyle/>
                    <a:p>
                      <a:r>
                        <a:rPr lang="en-US" altLang="ja-JP" sz="1400" dirty="0" smtClean="0"/>
                        <a:t>6</a:t>
                      </a:r>
                      <a:r>
                        <a:rPr kumimoji="1" lang="en-US" altLang="ja-JP" sz="1400" dirty="0" smtClean="0"/>
                        <a:t>000</a:t>
                      </a:r>
                      <a:endParaRPr kumimoji="1" lang="ja-JP" altLang="en-US" sz="1400" dirty="0"/>
                    </a:p>
                  </p:txBody>
                </p:sp>
                <p:sp>
                  <p:nvSpPr>
                    <p:cNvPr id="103" name="テキスト ボックス 102"/>
                    <p:cNvSpPr txBox="1"/>
                    <p:nvPr/>
                  </p:nvSpPr>
                  <p:spPr>
                    <a:xfrm>
                      <a:off x="8166757" y="5857526"/>
                      <a:ext cx="543739" cy="307777"/>
                    </a:xfrm>
                    <a:prstGeom prst="rect">
                      <a:avLst/>
                    </a:prstGeom>
                    <a:grpFill/>
                  </p:spPr>
                  <p:txBody>
                    <a:bodyPr wrap="none" rtlCol="0">
                      <a:spAutoFit/>
                    </a:bodyPr>
                    <a:lstStyle/>
                    <a:p>
                      <a:r>
                        <a:rPr lang="en-US" altLang="ja-JP" sz="1400" dirty="0"/>
                        <a:t>8</a:t>
                      </a:r>
                      <a:r>
                        <a:rPr kumimoji="1" lang="en-US" altLang="ja-JP" sz="1400" dirty="0" smtClean="0"/>
                        <a:t>000</a:t>
                      </a:r>
                      <a:endParaRPr kumimoji="1" lang="ja-JP" altLang="en-US" sz="1400" dirty="0"/>
                    </a:p>
                  </p:txBody>
                </p:sp>
                <p:sp>
                  <p:nvSpPr>
                    <p:cNvPr id="104" name="テキスト ボックス 103"/>
                    <p:cNvSpPr txBox="1"/>
                    <p:nvPr/>
                  </p:nvSpPr>
                  <p:spPr>
                    <a:xfrm>
                      <a:off x="8764789" y="5854346"/>
                      <a:ext cx="633507" cy="307777"/>
                    </a:xfrm>
                    <a:prstGeom prst="rect">
                      <a:avLst/>
                    </a:prstGeom>
                    <a:grpFill/>
                  </p:spPr>
                  <p:txBody>
                    <a:bodyPr wrap="none" rtlCol="0">
                      <a:spAutoFit/>
                    </a:bodyPr>
                    <a:lstStyle/>
                    <a:p>
                      <a:r>
                        <a:rPr lang="en-US" altLang="ja-JP" sz="1400" dirty="0" smtClean="0"/>
                        <a:t>10</a:t>
                      </a:r>
                      <a:r>
                        <a:rPr kumimoji="1" lang="en-US" altLang="ja-JP" sz="1400" dirty="0" smtClean="0"/>
                        <a:t>000</a:t>
                      </a:r>
                      <a:endParaRPr kumimoji="1" lang="ja-JP" altLang="en-US" sz="1400" dirty="0"/>
                    </a:p>
                  </p:txBody>
                </p:sp>
              </p:grpSp>
            </p:grpSp>
            <p:sp>
              <p:nvSpPr>
                <p:cNvPr id="9" name="テキスト ボックス 8"/>
                <p:cNvSpPr txBox="1"/>
                <p:nvPr/>
              </p:nvSpPr>
              <p:spPr>
                <a:xfrm>
                  <a:off x="4940588" y="2538673"/>
                  <a:ext cx="461665" cy="1631216"/>
                </a:xfrm>
                <a:prstGeom prst="rect">
                  <a:avLst/>
                </a:prstGeom>
                <a:noFill/>
              </p:spPr>
              <p:txBody>
                <a:bodyPr vert="eaVert" wrap="none" rtlCol="0">
                  <a:spAutoFit/>
                </a:bodyPr>
                <a:lstStyle/>
                <a:p>
                  <a:r>
                    <a:rPr lang="ja-JP" altLang="en-US" dirty="0"/>
                    <a:t>行動</a:t>
                  </a:r>
                  <a:r>
                    <a:rPr lang="ja-JP" altLang="en-US" dirty="0" smtClean="0"/>
                    <a:t>回数</a:t>
                  </a:r>
                  <a:r>
                    <a:rPr lang="en-US" altLang="ja-JP" dirty="0" smtClean="0"/>
                    <a:t>(</a:t>
                  </a:r>
                  <a:r>
                    <a:rPr lang="ja-JP" altLang="en-US" dirty="0" smtClean="0"/>
                    <a:t>拡大</a:t>
                  </a:r>
                  <a:r>
                    <a:rPr lang="en-US" altLang="ja-JP" dirty="0" smtClean="0"/>
                    <a:t>)</a:t>
                  </a:r>
                  <a:endParaRPr kumimoji="1" lang="ja-JP" altLang="en-US" dirty="0"/>
                </a:p>
              </p:txBody>
            </p:sp>
          </p:grpSp>
          <p:grpSp>
            <p:nvGrpSpPr>
              <p:cNvPr id="5" name="グループ化 4"/>
              <p:cNvGrpSpPr/>
              <p:nvPr/>
            </p:nvGrpSpPr>
            <p:grpSpPr>
              <a:xfrm>
                <a:off x="7035083" y="2060848"/>
                <a:ext cx="1712968" cy="549236"/>
                <a:chOff x="2691738" y="2189099"/>
                <a:chExt cx="1712968" cy="549236"/>
              </a:xfrm>
            </p:grpSpPr>
            <p:sp>
              <p:nvSpPr>
                <p:cNvPr id="4" name="正方形/長方形 3"/>
                <p:cNvSpPr/>
                <p:nvPr/>
              </p:nvSpPr>
              <p:spPr bwMode="auto">
                <a:xfrm>
                  <a:off x="2691738" y="2189099"/>
                  <a:ext cx="1712968" cy="288032"/>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10" name="グループ化 9"/>
                <p:cNvGrpSpPr/>
                <p:nvPr/>
              </p:nvGrpSpPr>
              <p:grpSpPr>
                <a:xfrm>
                  <a:off x="2979441" y="2215926"/>
                  <a:ext cx="1289918" cy="522409"/>
                  <a:chOff x="6012160" y="5961978"/>
                  <a:chExt cx="1289918" cy="522409"/>
                </a:xfrm>
              </p:grpSpPr>
              <p:sp>
                <p:nvSpPr>
                  <p:cNvPr id="11" name="正方形/長方形 10"/>
                  <p:cNvSpPr/>
                  <p:nvPr/>
                </p:nvSpPr>
                <p:spPr bwMode="auto">
                  <a:xfrm>
                    <a:off x="6012160" y="5977744"/>
                    <a:ext cx="1289918" cy="468687"/>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grpSp>
                <p:nvGrpSpPr>
                  <p:cNvPr id="12" name="グループ化 11"/>
                  <p:cNvGrpSpPr/>
                  <p:nvPr/>
                </p:nvGrpSpPr>
                <p:grpSpPr>
                  <a:xfrm>
                    <a:off x="6012160" y="5961978"/>
                    <a:ext cx="1289918" cy="522409"/>
                    <a:chOff x="4794250" y="5798169"/>
                    <a:chExt cx="1289918" cy="522409"/>
                  </a:xfrm>
                </p:grpSpPr>
                <p:cxnSp>
                  <p:nvCxnSpPr>
                    <p:cNvPr id="13" name="直線コネクタ 12"/>
                    <p:cNvCxnSpPr/>
                    <p:nvPr/>
                  </p:nvCxnSpPr>
                  <p:spPr>
                    <a:xfrm>
                      <a:off x="5580112" y="5997035"/>
                      <a:ext cx="5040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798062" y="5798169"/>
                      <a:ext cx="902811" cy="307777"/>
                    </a:xfrm>
                    <a:prstGeom prst="rect">
                      <a:avLst/>
                    </a:prstGeom>
                    <a:noFill/>
                  </p:spPr>
                  <p:txBody>
                    <a:bodyPr wrap="none" rtlCol="0">
                      <a:spAutoFit/>
                    </a:bodyPr>
                    <a:lstStyle/>
                    <a:p>
                      <a:r>
                        <a:rPr lang="ja-JP" altLang="en-US" sz="1400" dirty="0"/>
                        <a:t>強化</a:t>
                      </a:r>
                      <a:r>
                        <a:rPr lang="ja-JP" altLang="en-US" sz="1400" dirty="0" smtClean="0"/>
                        <a:t>学習</a:t>
                      </a:r>
                      <a:endParaRPr kumimoji="1" lang="ja-JP" altLang="en-US" sz="1400" dirty="0"/>
                    </a:p>
                  </p:txBody>
                </p:sp>
                <p:cxnSp>
                  <p:nvCxnSpPr>
                    <p:cNvPr id="15" name="直線コネクタ 14"/>
                    <p:cNvCxnSpPr/>
                    <p:nvPr/>
                  </p:nvCxnSpPr>
                  <p:spPr>
                    <a:xfrm>
                      <a:off x="5580112" y="6166690"/>
                      <a:ext cx="504056"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794250" y="6012801"/>
                      <a:ext cx="902811" cy="307777"/>
                    </a:xfrm>
                    <a:prstGeom prst="rect">
                      <a:avLst/>
                    </a:prstGeom>
                    <a:noFill/>
                  </p:spPr>
                  <p:txBody>
                    <a:bodyPr wrap="none" rtlCol="0">
                      <a:spAutoFit/>
                    </a:bodyPr>
                    <a:lstStyle/>
                    <a:p>
                      <a:r>
                        <a:rPr lang="ja-JP" altLang="en-US" sz="1400" dirty="0"/>
                        <a:t>提案手法</a:t>
                      </a:r>
                      <a:endParaRPr kumimoji="1" lang="ja-JP" altLang="en-US" sz="1400" dirty="0"/>
                    </a:p>
                  </p:txBody>
                </p:sp>
              </p:grpSp>
            </p:grpSp>
          </p:grpSp>
        </p:grpSp>
        <p:sp>
          <p:nvSpPr>
            <p:cNvPr id="122" name="テキスト ボックス 121"/>
            <p:cNvSpPr txBox="1"/>
            <p:nvPr/>
          </p:nvSpPr>
          <p:spPr>
            <a:xfrm>
              <a:off x="6561155" y="5060257"/>
              <a:ext cx="1107996" cy="369332"/>
            </a:xfrm>
            <a:prstGeom prst="rect">
              <a:avLst/>
            </a:prstGeom>
            <a:solidFill>
              <a:schemeClr val="bg1"/>
            </a:solidFill>
          </p:spPr>
          <p:txBody>
            <a:bodyPr wrap="none" rtlCol="0">
              <a:spAutoFit/>
            </a:bodyPr>
            <a:lstStyle/>
            <a:p>
              <a:r>
                <a:rPr lang="ja-JP" altLang="en-US" dirty="0"/>
                <a:t>試行回数</a:t>
              </a:r>
              <a:endParaRPr kumimoji="1" lang="ja-JP" altLang="en-US" dirty="0"/>
            </a:p>
          </p:txBody>
        </p:sp>
        <p:grpSp>
          <p:nvGrpSpPr>
            <p:cNvPr id="121" name="グループ化 120"/>
            <p:cNvGrpSpPr/>
            <p:nvPr/>
          </p:nvGrpSpPr>
          <p:grpSpPr>
            <a:xfrm>
              <a:off x="-63840" y="1841618"/>
              <a:ext cx="4696366" cy="3603606"/>
              <a:chOff x="-63840" y="1841618"/>
              <a:chExt cx="4696366" cy="3603606"/>
            </a:xfrm>
          </p:grpSpPr>
          <p:pic>
            <p:nvPicPr>
              <p:cNvPr id="34" name="Picture 3" descr="C:\Users\kimura\Desktop\program\simulation\simulation\DATA\action_count-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27" y="1901814"/>
                <a:ext cx="4395336" cy="3296501"/>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グループ化 66"/>
              <p:cNvGrpSpPr/>
              <p:nvPr/>
            </p:nvGrpSpPr>
            <p:grpSpPr>
              <a:xfrm>
                <a:off x="2472458" y="2075627"/>
                <a:ext cx="1712968" cy="549236"/>
                <a:chOff x="2691738" y="2189099"/>
                <a:chExt cx="1712968" cy="549236"/>
              </a:xfrm>
            </p:grpSpPr>
            <p:sp>
              <p:nvSpPr>
                <p:cNvPr id="68" name="正方形/長方形 67"/>
                <p:cNvSpPr/>
                <p:nvPr/>
              </p:nvSpPr>
              <p:spPr bwMode="auto">
                <a:xfrm>
                  <a:off x="2691738" y="2189099"/>
                  <a:ext cx="1712968" cy="288032"/>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69" name="グループ化 68"/>
                <p:cNvGrpSpPr/>
                <p:nvPr/>
              </p:nvGrpSpPr>
              <p:grpSpPr>
                <a:xfrm>
                  <a:off x="2979441" y="2215926"/>
                  <a:ext cx="1289918" cy="522409"/>
                  <a:chOff x="6012160" y="5961978"/>
                  <a:chExt cx="1289918" cy="522409"/>
                </a:xfrm>
              </p:grpSpPr>
              <p:sp>
                <p:nvSpPr>
                  <p:cNvPr id="70" name="正方形/長方形 69"/>
                  <p:cNvSpPr/>
                  <p:nvPr/>
                </p:nvSpPr>
                <p:spPr bwMode="auto">
                  <a:xfrm>
                    <a:off x="6012160" y="5977744"/>
                    <a:ext cx="1289918" cy="468687"/>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grpSp>
                <p:nvGrpSpPr>
                  <p:cNvPr id="71" name="グループ化 70"/>
                  <p:cNvGrpSpPr/>
                  <p:nvPr/>
                </p:nvGrpSpPr>
                <p:grpSpPr>
                  <a:xfrm>
                    <a:off x="6012160" y="5961978"/>
                    <a:ext cx="1289918" cy="522409"/>
                    <a:chOff x="4794250" y="5798169"/>
                    <a:chExt cx="1289918" cy="522409"/>
                  </a:xfrm>
                </p:grpSpPr>
                <p:cxnSp>
                  <p:nvCxnSpPr>
                    <p:cNvPr id="72" name="直線コネクタ 71"/>
                    <p:cNvCxnSpPr/>
                    <p:nvPr/>
                  </p:nvCxnSpPr>
                  <p:spPr>
                    <a:xfrm>
                      <a:off x="5580112" y="5997035"/>
                      <a:ext cx="5040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4798062" y="5798169"/>
                      <a:ext cx="902811" cy="307777"/>
                    </a:xfrm>
                    <a:prstGeom prst="rect">
                      <a:avLst/>
                    </a:prstGeom>
                    <a:noFill/>
                  </p:spPr>
                  <p:txBody>
                    <a:bodyPr wrap="none" rtlCol="0">
                      <a:spAutoFit/>
                    </a:bodyPr>
                    <a:lstStyle/>
                    <a:p>
                      <a:r>
                        <a:rPr lang="ja-JP" altLang="en-US" sz="1400" dirty="0"/>
                        <a:t>強化</a:t>
                      </a:r>
                      <a:r>
                        <a:rPr lang="ja-JP" altLang="en-US" sz="1400" dirty="0" smtClean="0"/>
                        <a:t>学習</a:t>
                      </a:r>
                      <a:endParaRPr kumimoji="1" lang="ja-JP" altLang="en-US" sz="1400" dirty="0"/>
                    </a:p>
                  </p:txBody>
                </p:sp>
                <p:cxnSp>
                  <p:nvCxnSpPr>
                    <p:cNvPr id="74" name="直線コネクタ 73"/>
                    <p:cNvCxnSpPr/>
                    <p:nvPr/>
                  </p:nvCxnSpPr>
                  <p:spPr>
                    <a:xfrm>
                      <a:off x="5580112" y="6166690"/>
                      <a:ext cx="504056"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4794250" y="6012801"/>
                      <a:ext cx="902811" cy="307777"/>
                    </a:xfrm>
                    <a:prstGeom prst="rect">
                      <a:avLst/>
                    </a:prstGeom>
                    <a:noFill/>
                  </p:spPr>
                  <p:txBody>
                    <a:bodyPr wrap="none" rtlCol="0">
                      <a:spAutoFit/>
                    </a:bodyPr>
                    <a:lstStyle/>
                    <a:p>
                      <a:r>
                        <a:rPr lang="ja-JP" altLang="en-US" sz="1400" dirty="0"/>
                        <a:t>提案手法</a:t>
                      </a:r>
                      <a:endParaRPr kumimoji="1" lang="ja-JP" altLang="en-US" sz="1400" dirty="0"/>
                    </a:p>
                  </p:txBody>
                </p:sp>
              </p:grpSp>
            </p:grpSp>
          </p:grpSp>
          <p:grpSp>
            <p:nvGrpSpPr>
              <p:cNvPr id="76" name="グループ化 75"/>
              <p:cNvGrpSpPr/>
              <p:nvPr/>
            </p:nvGrpSpPr>
            <p:grpSpPr>
              <a:xfrm>
                <a:off x="668927" y="4856032"/>
                <a:ext cx="3963599" cy="311265"/>
                <a:chOff x="1052804" y="5457131"/>
                <a:chExt cx="3963599" cy="311265"/>
              </a:xfrm>
            </p:grpSpPr>
            <p:sp>
              <p:nvSpPr>
                <p:cNvPr id="77" name="正方形/長方形 76"/>
                <p:cNvSpPr/>
                <p:nvPr/>
              </p:nvSpPr>
              <p:spPr bwMode="auto">
                <a:xfrm>
                  <a:off x="1071502" y="5457157"/>
                  <a:ext cx="3815738" cy="307777"/>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78" name="グループ化 77"/>
                <p:cNvGrpSpPr/>
                <p:nvPr/>
              </p:nvGrpSpPr>
              <p:grpSpPr>
                <a:xfrm>
                  <a:off x="1052804" y="5457131"/>
                  <a:ext cx="3963599" cy="311265"/>
                  <a:chOff x="5383487" y="5854318"/>
                  <a:chExt cx="3963599" cy="311265"/>
                </a:xfrm>
                <a:solidFill>
                  <a:schemeClr val="bg1"/>
                </a:solidFill>
              </p:grpSpPr>
              <p:sp>
                <p:nvSpPr>
                  <p:cNvPr id="79" name="テキスト ボックス 78"/>
                  <p:cNvSpPr txBox="1"/>
                  <p:nvPr/>
                </p:nvSpPr>
                <p:spPr>
                  <a:xfrm>
                    <a:off x="5383487" y="5854346"/>
                    <a:ext cx="274434" cy="307777"/>
                  </a:xfrm>
                  <a:prstGeom prst="rect">
                    <a:avLst/>
                  </a:prstGeom>
                  <a:grpFill/>
                </p:spPr>
                <p:txBody>
                  <a:bodyPr wrap="none" rtlCol="0">
                    <a:spAutoFit/>
                  </a:bodyPr>
                  <a:lstStyle/>
                  <a:p>
                    <a:r>
                      <a:rPr kumimoji="1" lang="en-US" altLang="ja-JP" sz="1400" dirty="0" smtClean="0"/>
                      <a:t>0</a:t>
                    </a:r>
                    <a:endParaRPr kumimoji="1" lang="ja-JP" altLang="en-US" sz="1400" dirty="0"/>
                  </a:p>
                </p:txBody>
              </p:sp>
              <p:sp>
                <p:nvSpPr>
                  <p:cNvPr id="80" name="テキスト ボックス 79"/>
                  <p:cNvSpPr txBox="1"/>
                  <p:nvPr/>
                </p:nvSpPr>
                <p:spPr>
                  <a:xfrm>
                    <a:off x="5902184" y="5854346"/>
                    <a:ext cx="543739" cy="307777"/>
                  </a:xfrm>
                  <a:prstGeom prst="rect">
                    <a:avLst/>
                  </a:prstGeom>
                  <a:grpFill/>
                </p:spPr>
                <p:txBody>
                  <a:bodyPr wrap="none" rtlCol="0">
                    <a:spAutoFit/>
                  </a:bodyPr>
                  <a:lstStyle/>
                  <a:p>
                    <a:r>
                      <a:rPr kumimoji="1" lang="en-US" altLang="ja-JP" sz="1400" dirty="0" smtClean="0"/>
                      <a:t>2000</a:t>
                    </a:r>
                    <a:endParaRPr kumimoji="1" lang="ja-JP" altLang="en-US" sz="1400" dirty="0"/>
                  </a:p>
                </p:txBody>
              </p:sp>
              <p:sp>
                <p:nvSpPr>
                  <p:cNvPr id="81" name="テキスト ボックス 80"/>
                  <p:cNvSpPr txBox="1"/>
                  <p:nvPr/>
                </p:nvSpPr>
                <p:spPr>
                  <a:xfrm>
                    <a:off x="6622264" y="5857527"/>
                    <a:ext cx="543739" cy="307777"/>
                  </a:xfrm>
                  <a:prstGeom prst="rect">
                    <a:avLst/>
                  </a:prstGeom>
                  <a:grpFill/>
                </p:spPr>
                <p:txBody>
                  <a:bodyPr wrap="none" rtlCol="0">
                    <a:spAutoFit/>
                  </a:bodyPr>
                  <a:lstStyle/>
                  <a:p>
                    <a:r>
                      <a:rPr lang="en-US" altLang="ja-JP" sz="1400" dirty="0"/>
                      <a:t>4</a:t>
                    </a:r>
                    <a:r>
                      <a:rPr kumimoji="1" lang="en-US" altLang="ja-JP" sz="1400" dirty="0" smtClean="0"/>
                      <a:t>000</a:t>
                    </a:r>
                    <a:endParaRPr kumimoji="1" lang="ja-JP" altLang="en-US" sz="1400" dirty="0"/>
                  </a:p>
                </p:txBody>
              </p:sp>
              <p:sp>
                <p:nvSpPr>
                  <p:cNvPr id="82" name="テキスト ボックス 81"/>
                  <p:cNvSpPr txBox="1"/>
                  <p:nvPr/>
                </p:nvSpPr>
                <p:spPr>
                  <a:xfrm>
                    <a:off x="7331488" y="5857806"/>
                    <a:ext cx="543739" cy="307777"/>
                  </a:xfrm>
                  <a:prstGeom prst="rect">
                    <a:avLst/>
                  </a:prstGeom>
                  <a:grpFill/>
                </p:spPr>
                <p:txBody>
                  <a:bodyPr wrap="none" rtlCol="0">
                    <a:spAutoFit/>
                  </a:bodyPr>
                  <a:lstStyle/>
                  <a:p>
                    <a:r>
                      <a:rPr lang="en-US" altLang="ja-JP" sz="1400" dirty="0" smtClean="0"/>
                      <a:t>6</a:t>
                    </a:r>
                    <a:r>
                      <a:rPr kumimoji="1" lang="en-US" altLang="ja-JP" sz="1400" dirty="0" smtClean="0"/>
                      <a:t>000</a:t>
                    </a:r>
                    <a:endParaRPr kumimoji="1" lang="ja-JP" altLang="en-US" sz="1400" dirty="0"/>
                  </a:p>
                </p:txBody>
              </p:sp>
              <p:sp>
                <p:nvSpPr>
                  <p:cNvPr id="83" name="テキスト ボックス 82"/>
                  <p:cNvSpPr txBox="1"/>
                  <p:nvPr/>
                </p:nvSpPr>
                <p:spPr>
                  <a:xfrm>
                    <a:off x="8041816" y="5854318"/>
                    <a:ext cx="543739" cy="307777"/>
                  </a:xfrm>
                  <a:prstGeom prst="rect">
                    <a:avLst/>
                  </a:prstGeom>
                  <a:grpFill/>
                </p:spPr>
                <p:txBody>
                  <a:bodyPr wrap="none" rtlCol="0">
                    <a:spAutoFit/>
                  </a:bodyPr>
                  <a:lstStyle/>
                  <a:p>
                    <a:r>
                      <a:rPr lang="en-US" altLang="ja-JP" sz="1400" dirty="0"/>
                      <a:t>8</a:t>
                    </a:r>
                    <a:r>
                      <a:rPr kumimoji="1" lang="en-US" altLang="ja-JP" sz="1400" dirty="0" smtClean="0"/>
                      <a:t>000</a:t>
                    </a:r>
                    <a:endParaRPr kumimoji="1" lang="ja-JP" altLang="en-US" sz="1400" dirty="0"/>
                  </a:p>
                </p:txBody>
              </p:sp>
              <p:sp>
                <p:nvSpPr>
                  <p:cNvPr id="84" name="テキスト ボックス 83"/>
                  <p:cNvSpPr txBox="1"/>
                  <p:nvPr/>
                </p:nvSpPr>
                <p:spPr>
                  <a:xfrm>
                    <a:off x="8713579" y="5857806"/>
                    <a:ext cx="633507" cy="307777"/>
                  </a:xfrm>
                  <a:prstGeom prst="rect">
                    <a:avLst/>
                  </a:prstGeom>
                  <a:grpFill/>
                </p:spPr>
                <p:txBody>
                  <a:bodyPr wrap="none" rtlCol="0">
                    <a:spAutoFit/>
                  </a:bodyPr>
                  <a:lstStyle/>
                  <a:p>
                    <a:r>
                      <a:rPr lang="en-US" altLang="ja-JP" sz="1400" dirty="0" smtClean="0"/>
                      <a:t>10</a:t>
                    </a:r>
                    <a:r>
                      <a:rPr kumimoji="1" lang="en-US" altLang="ja-JP" sz="1400" dirty="0" smtClean="0"/>
                      <a:t>000</a:t>
                    </a:r>
                    <a:endParaRPr kumimoji="1" lang="ja-JP" altLang="en-US" sz="1400" dirty="0"/>
                  </a:p>
                </p:txBody>
              </p:sp>
            </p:grpSp>
          </p:grpSp>
          <p:sp>
            <p:nvSpPr>
              <p:cNvPr id="6" name="テキスト ボックス 5"/>
              <p:cNvSpPr txBox="1"/>
              <p:nvPr/>
            </p:nvSpPr>
            <p:spPr>
              <a:xfrm>
                <a:off x="2041496" y="5075892"/>
                <a:ext cx="1107996" cy="369332"/>
              </a:xfrm>
              <a:prstGeom prst="rect">
                <a:avLst/>
              </a:prstGeom>
              <a:solidFill>
                <a:schemeClr val="bg1"/>
              </a:solidFill>
            </p:spPr>
            <p:txBody>
              <a:bodyPr wrap="none" rtlCol="0">
                <a:spAutoFit/>
              </a:bodyPr>
              <a:lstStyle/>
              <a:p>
                <a:r>
                  <a:rPr lang="ja-JP" altLang="en-US" dirty="0"/>
                  <a:t>試行回数</a:t>
                </a:r>
                <a:endParaRPr kumimoji="1" lang="ja-JP" altLang="en-US" dirty="0"/>
              </a:p>
            </p:txBody>
          </p:sp>
          <p:sp>
            <p:nvSpPr>
              <p:cNvPr id="124" name="テキスト ボックス 123"/>
              <p:cNvSpPr txBox="1"/>
              <p:nvPr/>
            </p:nvSpPr>
            <p:spPr>
              <a:xfrm>
                <a:off x="481142" y="4633391"/>
                <a:ext cx="274434" cy="307777"/>
              </a:xfrm>
              <a:prstGeom prst="rect">
                <a:avLst/>
              </a:prstGeom>
              <a:solidFill>
                <a:schemeClr val="bg1"/>
              </a:solidFill>
            </p:spPr>
            <p:txBody>
              <a:bodyPr wrap="none" rtlCol="0">
                <a:spAutoFit/>
              </a:bodyPr>
              <a:lstStyle/>
              <a:p>
                <a:r>
                  <a:rPr kumimoji="1" lang="en-US" altLang="ja-JP" sz="1400" dirty="0" smtClean="0"/>
                  <a:t>0</a:t>
                </a:r>
                <a:endParaRPr kumimoji="1" lang="ja-JP" altLang="en-US" sz="1400" dirty="0"/>
              </a:p>
            </p:txBody>
          </p:sp>
          <p:sp>
            <p:nvSpPr>
              <p:cNvPr id="120" name="正方形/長方形 119"/>
              <p:cNvSpPr/>
              <p:nvPr/>
            </p:nvSpPr>
            <p:spPr bwMode="auto">
              <a:xfrm>
                <a:off x="108027" y="1841618"/>
                <a:ext cx="579597" cy="2672605"/>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sp>
            <p:nvSpPr>
              <p:cNvPr id="8" name="テキスト ボックス 7"/>
              <p:cNvSpPr txBox="1"/>
              <p:nvPr/>
            </p:nvSpPr>
            <p:spPr>
              <a:xfrm>
                <a:off x="-63840" y="2974001"/>
                <a:ext cx="461665" cy="1015663"/>
              </a:xfrm>
              <a:prstGeom prst="rect">
                <a:avLst/>
              </a:prstGeom>
              <a:noFill/>
            </p:spPr>
            <p:txBody>
              <a:bodyPr vert="eaVert" wrap="none" rtlCol="0">
                <a:spAutoFit/>
              </a:bodyPr>
              <a:lstStyle/>
              <a:p>
                <a:r>
                  <a:rPr lang="ja-JP" altLang="en-US" dirty="0"/>
                  <a:t>行動回数</a:t>
                </a:r>
                <a:endParaRPr kumimoji="1" lang="ja-JP" altLang="en-US" dirty="0"/>
              </a:p>
            </p:txBody>
          </p:sp>
        </p:grpSp>
        <p:sp>
          <p:nvSpPr>
            <p:cNvPr id="125" name="テキスト ボックス 124"/>
            <p:cNvSpPr txBox="1"/>
            <p:nvPr/>
          </p:nvSpPr>
          <p:spPr>
            <a:xfrm>
              <a:off x="323528" y="4077072"/>
              <a:ext cx="453970" cy="307777"/>
            </a:xfrm>
            <a:prstGeom prst="rect">
              <a:avLst/>
            </a:prstGeom>
            <a:noFill/>
          </p:spPr>
          <p:txBody>
            <a:bodyPr wrap="none" rtlCol="0">
              <a:spAutoFit/>
            </a:bodyPr>
            <a:lstStyle/>
            <a:p>
              <a:r>
                <a:rPr kumimoji="1" lang="en-US" altLang="ja-JP" sz="1400" dirty="0" smtClean="0"/>
                <a:t>500</a:t>
              </a:r>
              <a:endParaRPr kumimoji="1" lang="ja-JP" altLang="en-US" sz="1400" dirty="0"/>
            </a:p>
          </p:txBody>
        </p:sp>
        <p:sp>
          <p:nvSpPr>
            <p:cNvPr id="128" name="テキスト ボックス 127"/>
            <p:cNvSpPr txBox="1"/>
            <p:nvPr/>
          </p:nvSpPr>
          <p:spPr>
            <a:xfrm>
              <a:off x="211837" y="3553271"/>
              <a:ext cx="543739" cy="307777"/>
            </a:xfrm>
            <a:prstGeom prst="rect">
              <a:avLst/>
            </a:prstGeom>
            <a:noFill/>
          </p:spPr>
          <p:txBody>
            <a:bodyPr wrap="none" rtlCol="0">
              <a:spAutoFit/>
            </a:bodyPr>
            <a:lstStyle/>
            <a:p>
              <a:r>
                <a:rPr lang="en-US" altLang="ja-JP" sz="1400" dirty="0"/>
                <a:t>10</a:t>
              </a:r>
              <a:r>
                <a:rPr kumimoji="1" lang="en-US" altLang="ja-JP" sz="1400" dirty="0" smtClean="0"/>
                <a:t>00</a:t>
              </a:r>
              <a:endParaRPr kumimoji="1" lang="ja-JP" altLang="en-US" sz="1400" dirty="0"/>
            </a:p>
          </p:txBody>
        </p:sp>
        <p:sp>
          <p:nvSpPr>
            <p:cNvPr id="129" name="テキスト ボックス 128"/>
            <p:cNvSpPr txBox="1"/>
            <p:nvPr/>
          </p:nvSpPr>
          <p:spPr>
            <a:xfrm>
              <a:off x="211837" y="2974000"/>
              <a:ext cx="543739" cy="307777"/>
            </a:xfrm>
            <a:prstGeom prst="rect">
              <a:avLst/>
            </a:prstGeom>
            <a:noFill/>
          </p:spPr>
          <p:txBody>
            <a:bodyPr wrap="none" rtlCol="0">
              <a:spAutoFit/>
            </a:bodyPr>
            <a:lstStyle/>
            <a:p>
              <a:r>
                <a:rPr lang="en-US" altLang="ja-JP" sz="1400" smtClean="0"/>
                <a:t>15</a:t>
              </a:r>
              <a:r>
                <a:rPr kumimoji="1" lang="en-US" altLang="ja-JP" sz="1400" smtClean="0"/>
                <a:t>00</a:t>
              </a:r>
              <a:endParaRPr kumimoji="1" lang="ja-JP" altLang="en-US" sz="1400" dirty="0"/>
            </a:p>
          </p:txBody>
        </p:sp>
        <p:sp>
          <p:nvSpPr>
            <p:cNvPr id="130" name="テキスト ボックス 129"/>
            <p:cNvSpPr txBox="1"/>
            <p:nvPr/>
          </p:nvSpPr>
          <p:spPr>
            <a:xfrm>
              <a:off x="211837" y="2433018"/>
              <a:ext cx="543739" cy="307777"/>
            </a:xfrm>
            <a:prstGeom prst="rect">
              <a:avLst/>
            </a:prstGeom>
            <a:noFill/>
          </p:spPr>
          <p:txBody>
            <a:bodyPr wrap="none" rtlCol="0">
              <a:spAutoFit/>
            </a:bodyPr>
            <a:lstStyle/>
            <a:p>
              <a:r>
                <a:rPr lang="en-US" altLang="ja-JP" sz="1400" dirty="0" smtClean="0"/>
                <a:t>2</a:t>
              </a:r>
              <a:r>
                <a:rPr lang="en-US" altLang="ja-JP" sz="1400" smtClean="0"/>
                <a:t>0</a:t>
              </a:r>
              <a:r>
                <a:rPr kumimoji="1" lang="en-US" altLang="ja-JP" sz="1400" smtClean="0"/>
                <a:t>00</a:t>
              </a:r>
              <a:endParaRPr kumimoji="1" lang="ja-JP" altLang="en-US" sz="1400" dirty="0"/>
            </a:p>
          </p:txBody>
        </p:sp>
        <p:sp>
          <p:nvSpPr>
            <p:cNvPr id="131" name="テキスト ボックス 130"/>
            <p:cNvSpPr txBox="1"/>
            <p:nvPr/>
          </p:nvSpPr>
          <p:spPr>
            <a:xfrm>
              <a:off x="201059" y="1862009"/>
              <a:ext cx="543739" cy="307777"/>
            </a:xfrm>
            <a:prstGeom prst="rect">
              <a:avLst/>
            </a:prstGeom>
            <a:noFill/>
          </p:spPr>
          <p:txBody>
            <a:bodyPr wrap="none" rtlCol="0">
              <a:spAutoFit/>
            </a:bodyPr>
            <a:lstStyle/>
            <a:p>
              <a:r>
                <a:rPr lang="en-US" altLang="ja-JP" sz="1400" dirty="0" smtClean="0"/>
                <a:t>2</a:t>
              </a:r>
              <a:r>
                <a:rPr lang="en-US" altLang="ja-JP" sz="1400" dirty="0"/>
                <a:t>5</a:t>
              </a:r>
              <a:r>
                <a:rPr kumimoji="1" lang="en-US" altLang="ja-JP" sz="1400" dirty="0" smtClean="0"/>
                <a:t>00</a:t>
              </a:r>
              <a:endParaRPr kumimoji="1" lang="ja-JP" altLang="en-US" sz="1400" dirty="0"/>
            </a:p>
          </p:txBody>
        </p:sp>
      </p:grpSp>
    </p:spTree>
    <p:extLst>
      <p:ext uri="{BB962C8B-B14F-4D97-AF65-F5344CB8AC3E}">
        <p14:creationId xmlns:p14="http://schemas.microsoft.com/office/powerpoint/2010/main" val="276410152"/>
      </p:ext>
    </p:extLst>
  </p:cSld>
  <p:clrMapOvr>
    <a:masterClrMapping/>
  </p:clrMapOvr>
  <mc:AlternateContent xmlns:mc="http://schemas.openxmlformats.org/markup-compatibility/2006" xmlns:p14="http://schemas.microsoft.com/office/powerpoint/2010/main">
    <mc:Choice Requires="p14">
      <p:transition spd="slow" p14:dur="2000" advTm="35433"/>
    </mc:Choice>
    <mc:Fallback xmlns="">
      <p:transition spd="slow" advTm="35433"/>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実験のまとめ</a:t>
            </a:r>
            <a:endParaRPr kumimoji="1" lang="ja-JP" altLang="en-US" dirty="0"/>
          </a:p>
        </p:txBody>
      </p:sp>
      <p:sp>
        <p:nvSpPr>
          <p:cNvPr id="5" name="テキスト ボックス 4"/>
          <p:cNvSpPr txBox="1"/>
          <p:nvPr/>
        </p:nvSpPr>
        <p:spPr>
          <a:xfrm>
            <a:off x="426701" y="2132856"/>
            <a:ext cx="8605177" cy="1200329"/>
          </a:xfrm>
          <a:prstGeom prst="rect">
            <a:avLst/>
          </a:prstGeom>
          <a:noFill/>
        </p:spPr>
        <p:txBody>
          <a:bodyPr wrap="square" rtlCol="0">
            <a:spAutoFit/>
          </a:bodyPr>
          <a:lstStyle/>
          <a:p>
            <a:pPr marL="342900" indent="-342900">
              <a:buClr>
                <a:schemeClr val="accent5"/>
              </a:buClr>
              <a:buSzPct val="50000"/>
              <a:buFont typeface="Wingdings" pitchFamily="2" charset="2"/>
              <a:buChar char="u"/>
            </a:pPr>
            <a:r>
              <a:rPr lang="ja-JP" altLang="en-US" sz="2400" dirty="0" smtClean="0"/>
              <a:t>重要度が高いセンサの状態数が多く，重要度の低いセンサの状態数が少ない学習空間が構成された</a:t>
            </a:r>
            <a:endParaRPr lang="en-US" altLang="ja-JP" sz="2400" dirty="0" smtClean="0"/>
          </a:p>
          <a:p>
            <a:pPr marL="342900" indent="-342900">
              <a:buClr>
                <a:schemeClr val="accent5"/>
              </a:buClr>
              <a:buSzPct val="50000"/>
              <a:buFont typeface="Wingdings" pitchFamily="2" charset="2"/>
              <a:buChar char="u"/>
            </a:pPr>
            <a:r>
              <a:rPr lang="ja-JP" altLang="en-US" sz="2400" dirty="0" smtClean="0"/>
              <a:t>提案</a:t>
            </a:r>
            <a:r>
              <a:rPr lang="ja-JP" altLang="en-US" sz="2400" dirty="0"/>
              <a:t>手法は強化学習よりも早く学習が収束して</a:t>
            </a:r>
            <a:r>
              <a:rPr lang="ja-JP" altLang="en-US" sz="2400" dirty="0" smtClean="0"/>
              <a:t>いた</a:t>
            </a:r>
            <a:endParaRPr lang="en-US" altLang="ja-JP" sz="2400" dirty="0" smtClean="0"/>
          </a:p>
        </p:txBody>
      </p:sp>
      <p:sp>
        <p:nvSpPr>
          <p:cNvPr id="13" name="テキスト ボックス 12"/>
          <p:cNvSpPr txBox="1"/>
          <p:nvPr/>
        </p:nvSpPr>
        <p:spPr>
          <a:xfrm>
            <a:off x="251520" y="1628800"/>
            <a:ext cx="2031325" cy="461665"/>
          </a:xfrm>
          <a:prstGeom prst="rect">
            <a:avLst/>
          </a:prstGeom>
          <a:noFill/>
        </p:spPr>
        <p:txBody>
          <a:bodyPr wrap="none" rtlCol="0">
            <a:spAutoFit/>
          </a:bodyPr>
          <a:lstStyle/>
          <a:p>
            <a:r>
              <a:rPr kumimoji="1" lang="ja-JP" altLang="en-US" sz="2400" dirty="0" smtClean="0">
                <a:solidFill>
                  <a:schemeClr val="accent5"/>
                </a:solidFill>
              </a:rPr>
              <a:t>確認できた事</a:t>
            </a:r>
            <a:endParaRPr kumimoji="1" lang="ja-JP" altLang="en-US" sz="2400" dirty="0">
              <a:solidFill>
                <a:schemeClr val="accent5"/>
              </a:solidFill>
            </a:endParaRPr>
          </a:p>
        </p:txBody>
      </p:sp>
      <p:sp>
        <p:nvSpPr>
          <p:cNvPr id="14" name="テキスト ボックス 13"/>
          <p:cNvSpPr txBox="1"/>
          <p:nvPr/>
        </p:nvSpPr>
        <p:spPr>
          <a:xfrm>
            <a:off x="251520" y="4350295"/>
            <a:ext cx="2954655" cy="461665"/>
          </a:xfrm>
          <a:prstGeom prst="rect">
            <a:avLst/>
          </a:prstGeom>
          <a:noFill/>
        </p:spPr>
        <p:txBody>
          <a:bodyPr wrap="none" rtlCol="0">
            <a:spAutoFit/>
          </a:bodyPr>
          <a:lstStyle/>
          <a:p>
            <a:r>
              <a:rPr kumimoji="1" lang="ja-JP" altLang="en-US" sz="2400" dirty="0" smtClean="0">
                <a:solidFill>
                  <a:schemeClr val="accent2"/>
                </a:solidFill>
              </a:rPr>
              <a:t>確認できなかった事</a:t>
            </a:r>
            <a:endParaRPr kumimoji="1" lang="ja-JP" altLang="en-US" sz="2400" dirty="0">
              <a:solidFill>
                <a:schemeClr val="accent2"/>
              </a:solidFill>
            </a:endParaRPr>
          </a:p>
        </p:txBody>
      </p:sp>
      <p:sp>
        <p:nvSpPr>
          <p:cNvPr id="16" name="テキスト ボックス 15"/>
          <p:cNvSpPr txBox="1"/>
          <p:nvPr/>
        </p:nvSpPr>
        <p:spPr>
          <a:xfrm>
            <a:off x="426701" y="4869160"/>
            <a:ext cx="7859844" cy="461665"/>
          </a:xfrm>
          <a:prstGeom prst="rect">
            <a:avLst/>
          </a:prstGeom>
          <a:noFill/>
        </p:spPr>
        <p:txBody>
          <a:bodyPr wrap="none" rtlCol="0">
            <a:spAutoFit/>
          </a:bodyPr>
          <a:lstStyle/>
          <a:p>
            <a:pPr marL="285750" indent="-285750">
              <a:buClr>
                <a:schemeClr val="accent2"/>
              </a:buClr>
              <a:buSzPct val="50000"/>
              <a:buFont typeface="Wingdings" pitchFamily="2" charset="2"/>
              <a:buChar char="u"/>
            </a:pPr>
            <a:r>
              <a:rPr kumimoji="1" lang="ja-JP" altLang="en-US" sz="2400" dirty="0" smtClean="0"/>
              <a:t>センサの重要度に応じて状態数が段階的に</a:t>
            </a:r>
            <a:r>
              <a:rPr lang="ja-JP" altLang="en-US" sz="2400" dirty="0"/>
              <a:t>変動</a:t>
            </a:r>
            <a:r>
              <a:rPr kumimoji="1" lang="ja-JP" altLang="en-US" sz="2400" dirty="0" smtClean="0"/>
              <a:t>するか</a:t>
            </a:r>
            <a:endParaRPr kumimoji="1" lang="ja-JP" altLang="en-US" sz="2400" dirty="0"/>
          </a:p>
        </p:txBody>
      </p:sp>
      <p:sp>
        <p:nvSpPr>
          <p:cNvPr id="4" name="テキスト ボックス 3"/>
          <p:cNvSpPr txBox="1"/>
          <p:nvPr/>
        </p:nvSpPr>
        <p:spPr>
          <a:xfrm>
            <a:off x="2051720" y="5699934"/>
            <a:ext cx="184731" cy="369332"/>
          </a:xfrm>
          <a:prstGeom prst="rect">
            <a:avLst/>
          </a:prstGeom>
          <a:noFill/>
        </p:spPr>
        <p:txBody>
          <a:bodyPr wrap="none" rtlCol="0">
            <a:spAutoFit/>
          </a:bodyPr>
          <a:lstStyle/>
          <a:p>
            <a:endParaRPr kumimoji="1" lang="ja-JP" altLang="en-US" dirty="0"/>
          </a:p>
        </p:txBody>
      </p:sp>
      <p:sp>
        <p:nvSpPr>
          <p:cNvPr id="8" name="右矢印 7"/>
          <p:cNvSpPr/>
          <p:nvPr/>
        </p:nvSpPr>
        <p:spPr>
          <a:xfrm>
            <a:off x="777978" y="3602183"/>
            <a:ext cx="978408" cy="484632"/>
          </a:xfrm>
          <a:prstGeom prst="rightArrow">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1910969" y="3429000"/>
            <a:ext cx="6032421" cy="830997"/>
          </a:xfrm>
          <a:prstGeom prst="rect">
            <a:avLst/>
          </a:prstGeom>
          <a:noFill/>
        </p:spPr>
        <p:txBody>
          <a:bodyPr wrap="none" rtlCol="0">
            <a:spAutoFit/>
          </a:bodyPr>
          <a:lstStyle/>
          <a:p>
            <a:r>
              <a:rPr kumimoji="1" lang="ja-JP" altLang="en-US" sz="2400" dirty="0" smtClean="0"/>
              <a:t>センサの重要度を考慮した学習空間により</a:t>
            </a:r>
            <a:endParaRPr kumimoji="1" lang="en-US" altLang="ja-JP" sz="2400" dirty="0" smtClean="0"/>
          </a:p>
          <a:p>
            <a:r>
              <a:rPr kumimoji="1" lang="ja-JP" altLang="en-US" sz="2400" dirty="0" smtClean="0"/>
              <a:t>学習速度が向上した</a:t>
            </a:r>
            <a:endParaRPr kumimoji="1" lang="ja-JP" altLang="en-US" sz="2400" dirty="0"/>
          </a:p>
        </p:txBody>
      </p:sp>
      <p:sp>
        <p:nvSpPr>
          <p:cNvPr id="6" name="正方形/長方形 5"/>
          <p:cNvSpPr/>
          <p:nvPr/>
        </p:nvSpPr>
        <p:spPr bwMode="auto">
          <a:xfrm>
            <a:off x="2025323" y="3429001"/>
            <a:ext cx="5859045" cy="830997"/>
          </a:xfrm>
          <a:prstGeom prst="rect">
            <a:avLst/>
          </a:prstGeom>
          <a:noFill/>
          <a:ln w="9525" algn="ctr">
            <a:solidFill>
              <a:schemeClr val="accent5"/>
            </a:solidFill>
            <a:round/>
            <a:headEnd/>
            <a:tailEnd/>
          </a:ln>
        </p:spPr>
        <p:txBody>
          <a:bodyPr rtlCol="0" anchor="ctr"/>
          <a:lstStyle/>
          <a:p>
            <a:pPr algn="ctr"/>
            <a:endParaRPr kumimoji="1" lang="ja-JP" altLang="en-US" dirty="0">
              <a:latin typeface="Arial" charset="0"/>
            </a:endParaRPr>
          </a:p>
        </p:txBody>
      </p:sp>
      <p:sp>
        <p:nvSpPr>
          <p:cNvPr id="11" name="右矢印 10"/>
          <p:cNvSpPr/>
          <p:nvPr/>
        </p:nvSpPr>
        <p:spPr>
          <a:xfrm>
            <a:off x="847818" y="5441165"/>
            <a:ext cx="978408" cy="484632"/>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2051720" y="5464132"/>
            <a:ext cx="4801314" cy="830997"/>
          </a:xfrm>
          <a:prstGeom prst="rect">
            <a:avLst/>
          </a:prstGeom>
          <a:noFill/>
          <a:ln>
            <a:solidFill>
              <a:schemeClr val="accent2"/>
            </a:solidFill>
          </a:ln>
        </p:spPr>
        <p:txBody>
          <a:bodyPr wrap="none" rtlCol="0">
            <a:spAutoFit/>
          </a:bodyPr>
          <a:lstStyle/>
          <a:p>
            <a:r>
              <a:rPr lang="ja-JP" altLang="en-US" sz="2400" dirty="0" smtClean="0"/>
              <a:t>シミュレーション実験を再度行い</a:t>
            </a:r>
            <a:endParaRPr lang="en-US" altLang="ja-JP" sz="2400" dirty="0" smtClean="0"/>
          </a:p>
          <a:p>
            <a:r>
              <a:rPr lang="ja-JP" altLang="en-US" sz="2400" dirty="0" smtClean="0"/>
              <a:t>調査する必要がある</a:t>
            </a:r>
            <a:endParaRPr kumimoji="1" lang="en-US" altLang="ja-JP" sz="2400" dirty="0" smtClean="0"/>
          </a:p>
        </p:txBody>
      </p:sp>
    </p:spTree>
    <p:extLst>
      <p:ext uri="{BB962C8B-B14F-4D97-AF65-F5344CB8AC3E}">
        <p14:creationId xmlns:p14="http://schemas.microsoft.com/office/powerpoint/2010/main" val="3166502473"/>
      </p:ext>
    </p:extLst>
  </p:cSld>
  <p:clrMapOvr>
    <a:masterClrMapping/>
  </p:clrMapOvr>
  <mc:AlternateContent xmlns:mc="http://schemas.openxmlformats.org/markup-compatibility/2006" xmlns:p14="http://schemas.microsoft.com/office/powerpoint/2010/main">
    <mc:Choice Requires="p14">
      <p:transition spd="slow" p14:dur="2000" advTm="43909"/>
    </mc:Choice>
    <mc:Fallback xmlns="">
      <p:transition spd="slow" advTm="43909"/>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現在までの成果のまとめ</a:t>
            </a:r>
            <a:endParaRPr kumimoji="1" lang="ja-JP" altLang="en-US" dirty="0"/>
          </a:p>
        </p:txBody>
      </p:sp>
      <p:sp>
        <p:nvSpPr>
          <p:cNvPr id="4" name="テキスト ボックス 3"/>
          <p:cNvSpPr txBox="1"/>
          <p:nvPr/>
        </p:nvSpPr>
        <p:spPr>
          <a:xfrm>
            <a:off x="284421" y="2204864"/>
            <a:ext cx="8533105" cy="1569660"/>
          </a:xfrm>
          <a:prstGeom prst="rect">
            <a:avLst/>
          </a:prstGeom>
          <a:noFill/>
        </p:spPr>
        <p:txBody>
          <a:bodyPr wrap="none" rtlCol="0">
            <a:spAutoFit/>
          </a:bodyPr>
          <a:lstStyle/>
          <a:p>
            <a:pPr marL="285750" indent="-285750">
              <a:buClr>
                <a:schemeClr val="accent5"/>
              </a:buClr>
              <a:buSzPct val="50000"/>
              <a:buFont typeface="Wingdings" pitchFamily="2" charset="2"/>
              <a:buChar char="u"/>
            </a:pPr>
            <a:r>
              <a:rPr kumimoji="1" lang="ja-JP" altLang="en-US" sz="2400" dirty="0" smtClean="0"/>
              <a:t>センサの重要度に応じて，学習空間を</a:t>
            </a:r>
            <a:r>
              <a:rPr lang="ja-JP" altLang="en-US" sz="2400" dirty="0"/>
              <a:t>自動</a:t>
            </a:r>
            <a:r>
              <a:rPr kumimoji="1" lang="ja-JP" altLang="en-US" sz="2400" dirty="0" smtClean="0"/>
              <a:t>的に構成する</a:t>
            </a:r>
            <a:endParaRPr kumimoji="1" lang="en-US" altLang="ja-JP" sz="2400" dirty="0" smtClean="0"/>
          </a:p>
          <a:p>
            <a:pPr>
              <a:buClr>
                <a:schemeClr val="accent5"/>
              </a:buClr>
              <a:buSzPct val="50000"/>
            </a:pPr>
            <a:r>
              <a:rPr kumimoji="1" lang="ja-JP" altLang="en-US" sz="2400" dirty="0" smtClean="0"/>
              <a:t>　手法を</a:t>
            </a:r>
            <a:r>
              <a:rPr lang="ja-JP" altLang="en-US" sz="2400" dirty="0" smtClean="0"/>
              <a:t>提案した</a:t>
            </a:r>
            <a:endParaRPr lang="en-US" altLang="ja-JP" sz="2400" dirty="0" smtClean="0"/>
          </a:p>
          <a:p>
            <a:pPr marL="342900" indent="-342900">
              <a:buClr>
                <a:schemeClr val="accent5"/>
              </a:buClr>
              <a:buSzPct val="50000"/>
              <a:buFont typeface="Wingdings" pitchFamily="2" charset="2"/>
              <a:buChar char="u"/>
            </a:pPr>
            <a:r>
              <a:rPr kumimoji="1" lang="ja-JP" altLang="en-US" sz="2400" dirty="0" smtClean="0"/>
              <a:t>提案手法の有効性を調査するためシミュレーション実験</a:t>
            </a:r>
            <a:r>
              <a:rPr lang="ja-JP" altLang="en-US" sz="2400" dirty="0" smtClean="0"/>
              <a:t>を</a:t>
            </a:r>
            <a:endParaRPr lang="en-US" altLang="ja-JP" sz="2400" dirty="0" smtClean="0"/>
          </a:p>
          <a:p>
            <a:pPr>
              <a:buClr>
                <a:schemeClr val="accent5"/>
              </a:buClr>
              <a:buSzPct val="50000"/>
            </a:pPr>
            <a:r>
              <a:rPr lang="ja-JP" altLang="en-US" sz="2400" dirty="0"/>
              <a:t>　</a:t>
            </a:r>
            <a:r>
              <a:rPr lang="ja-JP" altLang="en-US" sz="2400" dirty="0" smtClean="0"/>
              <a:t> 行った</a:t>
            </a:r>
            <a:endParaRPr kumimoji="1" lang="ja-JP" altLang="en-US" sz="2400" dirty="0"/>
          </a:p>
        </p:txBody>
      </p:sp>
    </p:spTree>
    <p:extLst>
      <p:ext uri="{BB962C8B-B14F-4D97-AF65-F5344CB8AC3E}">
        <p14:creationId xmlns:p14="http://schemas.microsoft.com/office/powerpoint/2010/main" val="3335940749"/>
      </p:ext>
    </p:extLst>
  </p:cSld>
  <p:clrMapOvr>
    <a:masterClrMapping/>
  </p:clrMapOvr>
  <mc:AlternateContent xmlns:mc="http://schemas.openxmlformats.org/markup-compatibility/2006" xmlns:p14="http://schemas.microsoft.com/office/powerpoint/2010/main">
    <mc:Choice Requires="p14">
      <p:transition spd="slow" p14:dur="2000" advTm="23745"/>
    </mc:Choice>
    <mc:Fallback xmlns="">
      <p:transition spd="slow" advTm="23745"/>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今後の予定</a:t>
            </a:r>
            <a:endParaRPr kumimoji="1" lang="ja-JP" altLang="en-US" dirty="0"/>
          </a:p>
        </p:txBody>
      </p:sp>
      <p:sp>
        <p:nvSpPr>
          <p:cNvPr id="3" name="コンテンツ プレースホルダー 2"/>
          <p:cNvSpPr>
            <a:spLocks noGrp="1"/>
          </p:cNvSpPr>
          <p:nvPr>
            <p:ph idx="1"/>
          </p:nvPr>
        </p:nvSpPr>
        <p:spPr>
          <a:xfrm>
            <a:off x="467544" y="1700808"/>
            <a:ext cx="8229600" cy="4525963"/>
          </a:xfrm>
        </p:spPr>
        <p:txBody>
          <a:bodyPr>
            <a:normAutofit/>
          </a:bodyPr>
          <a:lstStyle/>
          <a:p>
            <a:pPr>
              <a:buSzPct val="50000"/>
              <a:buFont typeface="Wingdings" pitchFamily="2" charset="2"/>
              <a:buChar char="u"/>
            </a:pPr>
            <a:r>
              <a:rPr kumimoji="1" lang="ja-JP" altLang="en-US" dirty="0" smtClean="0">
                <a:solidFill>
                  <a:schemeClr val="accent2"/>
                </a:solidFill>
              </a:rPr>
              <a:t>シミュレーション実験を再度行う</a:t>
            </a:r>
            <a:r>
              <a:rPr kumimoji="1" lang="en-US" altLang="ja-JP" dirty="0" smtClean="0">
                <a:solidFill>
                  <a:schemeClr val="tx2">
                    <a:lumMod val="60000"/>
                    <a:lumOff val="40000"/>
                  </a:schemeClr>
                </a:solidFill>
              </a:rPr>
              <a:t>(</a:t>
            </a:r>
            <a:r>
              <a:rPr lang="en-US" altLang="ja-JP" sz="2000" dirty="0">
                <a:solidFill>
                  <a:schemeClr val="tx2">
                    <a:lumMod val="60000"/>
                    <a:lumOff val="40000"/>
                  </a:schemeClr>
                </a:solidFill>
              </a:rPr>
              <a:t>11</a:t>
            </a:r>
            <a:r>
              <a:rPr lang="ja-JP" altLang="en-US" sz="2000" dirty="0">
                <a:solidFill>
                  <a:schemeClr val="tx2">
                    <a:lumMod val="60000"/>
                    <a:lumOff val="40000"/>
                  </a:schemeClr>
                </a:solidFill>
              </a:rPr>
              <a:t>月中旬～</a:t>
            </a:r>
            <a:r>
              <a:rPr lang="en-US" altLang="ja-JP" sz="2000" dirty="0">
                <a:solidFill>
                  <a:schemeClr val="tx2">
                    <a:lumMod val="60000"/>
                    <a:lumOff val="40000"/>
                  </a:schemeClr>
                </a:solidFill>
              </a:rPr>
              <a:t>11</a:t>
            </a:r>
            <a:r>
              <a:rPr lang="ja-JP" altLang="en-US" sz="2000" dirty="0">
                <a:solidFill>
                  <a:schemeClr val="tx2">
                    <a:lumMod val="60000"/>
                    <a:lumOff val="40000"/>
                  </a:schemeClr>
                </a:solidFill>
              </a:rPr>
              <a:t>月</a:t>
            </a:r>
            <a:r>
              <a:rPr lang="ja-JP" altLang="en-US" sz="2000" dirty="0" smtClean="0">
                <a:solidFill>
                  <a:schemeClr val="tx2">
                    <a:lumMod val="60000"/>
                    <a:lumOff val="40000"/>
                  </a:schemeClr>
                </a:solidFill>
              </a:rPr>
              <a:t>下旬</a:t>
            </a:r>
            <a:r>
              <a:rPr kumimoji="1" lang="en-US" altLang="ja-JP" dirty="0" smtClean="0">
                <a:solidFill>
                  <a:schemeClr val="accent2"/>
                </a:solidFill>
              </a:rPr>
              <a:t>)</a:t>
            </a:r>
          </a:p>
          <a:p>
            <a:pPr marL="0" indent="0">
              <a:buClr>
                <a:schemeClr val="tx2"/>
              </a:buClr>
              <a:buSzPct val="25000"/>
              <a:buNone/>
            </a:pPr>
            <a:r>
              <a:rPr lang="ja-JP" altLang="en-US" dirty="0" smtClean="0">
                <a:solidFill>
                  <a:schemeClr val="accent2"/>
                </a:solidFill>
              </a:rPr>
              <a:t>　</a:t>
            </a:r>
            <a:r>
              <a:rPr lang="ja-JP" altLang="en-US" dirty="0" smtClean="0">
                <a:solidFill>
                  <a:schemeClr val="tx2"/>
                </a:solidFill>
              </a:rPr>
              <a:t>・</a:t>
            </a:r>
            <a:r>
              <a:rPr lang="ja-JP" altLang="en-US" dirty="0" smtClean="0">
                <a:solidFill>
                  <a:schemeClr val="tx1"/>
                </a:solidFill>
              </a:rPr>
              <a:t>センサの重要度に応じて状態数が段階的に変化するか</a:t>
            </a:r>
            <a:endParaRPr lang="en-US" altLang="ja-JP" dirty="0" smtClean="0">
              <a:solidFill>
                <a:schemeClr val="tx1"/>
              </a:solidFill>
            </a:endParaRPr>
          </a:p>
          <a:p>
            <a:pPr marL="0" indent="0">
              <a:buClr>
                <a:schemeClr val="tx2"/>
              </a:buClr>
              <a:buSzPct val="25000"/>
              <a:buNone/>
            </a:pPr>
            <a:r>
              <a:rPr lang="ja-JP" altLang="en-US" b="1" dirty="0">
                <a:solidFill>
                  <a:schemeClr val="tx1"/>
                </a:solidFill>
              </a:rPr>
              <a:t>　</a:t>
            </a:r>
            <a:r>
              <a:rPr lang="ja-JP" altLang="en-US" b="1" dirty="0" smtClean="0">
                <a:solidFill>
                  <a:schemeClr val="tx1"/>
                </a:solidFill>
              </a:rPr>
              <a:t>　</a:t>
            </a:r>
            <a:r>
              <a:rPr lang="ja-JP" altLang="en-US" dirty="0" smtClean="0">
                <a:solidFill>
                  <a:schemeClr val="tx1"/>
                </a:solidFill>
              </a:rPr>
              <a:t>確認する実験を行う</a:t>
            </a:r>
            <a:endParaRPr lang="en-US" altLang="ja-JP" dirty="0">
              <a:solidFill>
                <a:schemeClr val="accent2"/>
              </a:solidFill>
            </a:endParaRPr>
          </a:p>
          <a:p>
            <a:pPr marL="0" indent="0">
              <a:buClr>
                <a:schemeClr val="tx2"/>
              </a:buClr>
              <a:buSzPct val="25000"/>
              <a:buNone/>
            </a:pPr>
            <a:endParaRPr kumimoji="1" lang="en-US" altLang="ja-JP" dirty="0" smtClean="0">
              <a:solidFill>
                <a:schemeClr val="accent2"/>
              </a:solidFill>
            </a:endParaRPr>
          </a:p>
          <a:p>
            <a:pPr>
              <a:buSzPct val="50000"/>
              <a:buFont typeface="Wingdings" pitchFamily="2" charset="2"/>
              <a:buChar char="u"/>
            </a:pPr>
            <a:r>
              <a:rPr kumimoji="1" lang="ja-JP" altLang="en-US" dirty="0" smtClean="0">
                <a:solidFill>
                  <a:schemeClr val="accent2"/>
                </a:solidFill>
              </a:rPr>
              <a:t>実機を使った実験を行う</a:t>
            </a:r>
            <a:r>
              <a:rPr kumimoji="1" lang="en-US" altLang="ja-JP" dirty="0" smtClean="0">
                <a:solidFill>
                  <a:schemeClr val="accent2"/>
                </a:solidFill>
              </a:rPr>
              <a:t>(</a:t>
            </a:r>
            <a:r>
              <a:rPr lang="en-US" altLang="ja-JP" sz="2000" dirty="0" smtClean="0">
                <a:solidFill>
                  <a:schemeClr val="tx2">
                    <a:lumMod val="60000"/>
                    <a:lumOff val="40000"/>
                  </a:schemeClr>
                </a:solidFill>
              </a:rPr>
              <a:t>12</a:t>
            </a:r>
            <a:r>
              <a:rPr lang="ja-JP" altLang="en-US" sz="2000" dirty="0" smtClean="0">
                <a:solidFill>
                  <a:schemeClr val="tx2">
                    <a:lumMod val="60000"/>
                    <a:lumOff val="40000"/>
                  </a:schemeClr>
                </a:solidFill>
              </a:rPr>
              <a:t>月</a:t>
            </a:r>
            <a:r>
              <a:rPr kumimoji="1" lang="en-US" altLang="ja-JP" dirty="0" smtClean="0">
                <a:solidFill>
                  <a:schemeClr val="accent2"/>
                </a:solidFill>
              </a:rPr>
              <a:t>)</a:t>
            </a:r>
          </a:p>
          <a:p>
            <a:pPr marL="0" indent="0">
              <a:buSzPct val="50000"/>
              <a:buNone/>
            </a:pPr>
            <a:r>
              <a:rPr lang="ja-JP" altLang="en-US" dirty="0" smtClean="0">
                <a:solidFill>
                  <a:schemeClr val="accent2"/>
                </a:solidFill>
              </a:rPr>
              <a:t>　</a:t>
            </a:r>
            <a:r>
              <a:rPr lang="ja-JP" altLang="en-US" dirty="0" smtClean="0">
                <a:solidFill>
                  <a:schemeClr val="tx2"/>
                </a:solidFill>
              </a:rPr>
              <a:t>・</a:t>
            </a:r>
            <a:r>
              <a:rPr lang="ja-JP" altLang="en-US" dirty="0" smtClean="0">
                <a:solidFill>
                  <a:schemeClr val="tx1"/>
                </a:solidFill>
              </a:rPr>
              <a:t>ノイズ等の外乱が発生する</a:t>
            </a:r>
            <a:r>
              <a:rPr kumimoji="1" lang="ja-JP" altLang="en-US" dirty="0" smtClean="0">
                <a:solidFill>
                  <a:schemeClr val="tx1"/>
                </a:solidFill>
              </a:rPr>
              <a:t>実環境に</a:t>
            </a:r>
            <a:r>
              <a:rPr lang="ja-JP" altLang="en-US" dirty="0" smtClean="0">
                <a:solidFill>
                  <a:schemeClr val="tx1"/>
                </a:solidFill>
              </a:rPr>
              <a:t>おいて提案手法が　</a:t>
            </a:r>
            <a:endParaRPr lang="en-US" altLang="ja-JP" dirty="0" smtClean="0">
              <a:solidFill>
                <a:schemeClr val="tx1"/>
              </a:solidFill>
            </a:endParaRPr>
          </a:p>
          <a:p>
            <a:pPr marL="0" indent="0">
              <a:buSzPct val="50000"/>
              <a:buNone/>
            </a:pPr>
            <a:r>
              <a:rPr lang="ja-JP" altLang="en-US" dirty="0">
                <a:solidFill>
                  <a:schemeClr val="tx1"/>
                </a:solidFill>
              </a:rPr>
              <a:t>　</a:t>
            </a:r>
            <a:r>
              <a:rPr lang="ja-JP" altLang="en-US" dirty="0" smtClean="0">
                <a:solidFill>
                  <a:schemeClr val="tx1"/>
                </a:solidFill>
              </a:rPr>
              <a:t>　どの程度有効であるか調査する</a:t>
            </a:r>
            <a:endParaRPr lang="en-US" altLang="ja-JP" dirty="0" smtClean="0">
              <a:solidFill>
                <a:schemeClr val="tx1"/>
              </a:solidFill>
            </a:endParaRPr>
          </a:p>
          <a:p>
            <a:pPr marL="0" indent="0">
              <a:buSzPct val="50000"/>
              <a:buNone/>
            </a:pPr>
            <a:endParaRPr kumimoji="1" lang="en-US" altLang="ja-JP" dirty="0" smtClean="0">
              <a:solidFill>
                <a:schemeClr val="tx1"/>
              </a:solidFill>
            </a:endParaRPr>
          </a:p>
          <a:p>
            <a:pPr>
              <a:buClr>
                <a:schemeClr val="accent5"/>
              </a:buClr>
              <a:buSzPct val="50000"/>
              <a:buFont typeface="Wingdings" pitchFamily="2" charset="2"/>
              <a:buChar char="u"/>
            </a:pPr>
            <a:r>
              <a:rPr lang="ja-JP" altLang="en-US" dirty="0" smtClean="0">
                <a:solidFill>
                  <a:schemeClr val="tx1"/>
                </a:solidFill>
              </a:rPr>
              <a:t>重要度利用部で使用している状態数を決定する関数について</a:t>
            </a:r>
            <a:r>
              <a:rPr lang="ja-JP" altLang="en-US" dirty="0">
                <a:solidFill>
                  <a:schemeClr val="tx1"/>
                </a:solidFill>
              </a:rPr>
              <a:t>検討</a:t>
            </a:r>
            <a:r>
              <a:rPr lang="ja-JP" altLang="en-US" dirty="0" smtClean="0">
                <a:solidFill>
                  <a:schemeClr val="tx1"/>
                </a:solidFill>
              </a:rPr>
              <a:t>する</a:t>
            </a:r>
            <a:endParaRPr lang="en-US" altLang="ja-JP" dirty="0">
              <a:solidFill>
                <a:schemeClr val="tx1"/>
              </a:solidFill>
            </a:endParaRPr>
          </a:p>
          <a:p>
            <a:endParaRPr kumimoji="1" lang="en-US" altLang="ja-JP" dirty="0" smtClean="0"/>
          </a:p>
        </p:txBody>
      </p:sp>
    </p:spTree>
    <p:extLst>
      <p:ext uri="{BB962C8B-B14F-4D97-AF65-F5344CB8AC3E}">
        <p14:creationId xmlns:p14="http://schemas.microsoft.com/office/powerpoint/2010/main" val="2163825858"/>
      </p:ext>
    </p:extLst>
  </p:cSld>
  <p:clrMapOvr>
    <a:masterClrMapping/>
  </p:clrMapOvr>
  <mc:AlternateContent xmlns:mc="http://schemas.openxmlformats.org/markup-compatibility/2006" xmlns:p14="http://schemas.microsoft.com/office/powerpoint/2010/main">
    <mc:Choice Requires="p14">
      <p:transition spd="slow" p14:dur="2000" advTm="36112"/>
    </mc:Choice>
    <mc:Fallback xmlns="">
      <p:transition spd="slow" advTm="36112"/>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スケジュール</a:t>
            </a:r>
            <a:endParaRPr kumimoji="1" lang="ja-JP" altLang="en-US" dirty="0"/>
          </a:p>
        </p:txBody>
      </p:sp>
      <p:sp>
        <p:nvSpPr>
          <p:cNvPr id="4" name="テキスト ボックス 3"/>
          <p:cNvSpPr txBox="1"/>
          <p:nvPr/>
        </p:nvSpPr>
        <p:spPr>
          <a:xfrm>
            <a:off x="375385" y="1987488"/>
            <a:ext cx="2954655" cy="461665"/>
          </a:xfrm>
          <a:prstGeom prst="rect">
            <a:avLst/>
          </a:prstGeom>
          <a:noFill/>
        </p:spPr>
        <p:txBody>
          <a:bodyPr wrap="none" rtlCol="0">
            <a:spAutoFit/>
          </a:bodyPr>
          <a:lstStyle/>
          <a:p>
            <a:r>
              <a:rPr kumimoji="1" lang="en-US" altLang="ja-JP" sz="2400" dirty="0" smtClean="0"/>
              <a:t>11</a:t>
            </a:r>
            <a:r>
              <a:rPr lang="ja-JP" altLang="en-US" sz="2400" dirty="0" smtClean="0"/>
              <a:t>月中旬～</a:t>
            </a:r>
            <a:r>
              <a:rPr lang="en-US" altLang="ja-JP" sz="2400" dirty="0" smtClean="0"/>
              <a:t>11</a:t>
            </a:r>
            <a:r>
              <a:rPr lang="ja-JP" altLang="en-US" sz="2400" dirty="0" smtClean="0"/>
              <a:t>月下旬</a:t>
            </a:r>
            <a:endParaRPr lang="en-US" altLang="ja-JP" sz="2400" dirty="0" smtClean="0"/>
          </a:p>
        </p:txBody>
      </p:sp>
      <p:sp>
        <p:nvSpPr>
          <p:cNvPr id="5" name="テキスト ボックス 4"/>
          <p:cNvSpPr txBox="1"/>
          <p:nvPr/>
        </p:nvSpPr>
        <p:spPr>
          <a:xfrm>
            <a:off x="1259632" y="2715147"/>
            <a:ext cx="3262432" cy="461665"/>
          </a:xfrm>
          <a:prstGeom prst="rect">
            <a:avLst/>
          </a:prstGeom>
          <a:noFill/>
        </p:spPr>
        <p:txBody>
          <a:bodyPr wrap="none" rtlCol="0">
            <a:spAutoFit/>
          </a:bodyPr>
          <a:lstStyle/>
          <a:p>
            <a:r>
              <a:rPr kumimoji="1" lang="ja-JP" altLang="en-US" sz="2400" dirty="0" smtClean="0"/>
              <a:t>シミュレーション実験</a:t>
            </a:r>
            <a:endParaRPr kumimoji="1" lang="ja-JP" altLang="en-US" sz="2400" dirty="0"/>
          </a:p>
        </p:txBody>
      </p:sp>
      <p:sp>
        <p:nvSpPr>
          <p:cNvPr id="6" name="テキスト ボックス 5"/>
          <p:cNvSpPr txBox="1"/>
          <p:nvPr/>
        </p:nvSpPr>
        <p:spPr>
          <a:xfrm>
            <a:off x="467544" y="3399382"/>
            <a:ext cx="1107996" cy="461665"/>
          </a:xfrm>
          <a:prstGeom prst="rect">
            <a:avLst/>
          </a:prstGeom>
          <a:noFill/>
        </p:spPr>
        <p:txBody>
          <a:bodyPr wrap="none" rtlCol="0">
            <a:spAutoFit/>
          </a:bodyPr>
          <a:lstStyle/>
          <a:p>
            <a:r>
              <a:rPr kumimoji="1" lang="en-US" altLang="ja-JP" sz="2400" dirty="0" smtClean="0"/>
              <a:t>12</a:t>
            </a:r>
            <a:r>
              <a:rPr kumimoji="1" lang="ja-JP" altLang="en-US" sz="2400" dirty="0" smtClean="0"/>
              <a:t>月～</a:t>
            </a:r>
            <a:endParaRPr kumimoji="1" lang="ja-JP" altLang="en-US" sz="2400" dirty="0"/>
          </a:p>
        </p:txBody>
      </p:sp>
      <p:sp>
        <p:nvSpPr>
          <p:cNvPr id="7" name="テキスト ボックス 6"/>
          <p:cNvSpPr txBox="1"/>
          <p:nvPr/>
        </p:nvSpPr>
        <p:spPr>
          <a:xfrm>
            <a:off x="1403648" y="3920994"/>
            <a:ext cx="1415772" cy="461665"/>
          </a:xfrm>
          <a:prstGeom prst="rect">
            <a:avLst/>
          </a:prstGeom>
          <a:noFill/>
        </p:spPr>
        <p:txBody>
          <a:bodyPr wrap="none" rtlCol="0">
            <a:spAutoFit/>
          </a:bodyPr>
          <a:lstStyle/>
          <a:p>
            <a:r>
              <a:rPr kumimoji="1" lang="ja-JP" altLang="en-US" sz="2400" dirty="0" smtClean="0"/>
              <a:t>実機実験</a:t>
            </a:r>
            <a:endParaRPr kumimoji="1" lang="ja-JP" altLang="en-US" sz="2400" dirty="0"/>
          </a:p>
        </p:txBody>
      </p:sp>
    </p:spTree>
    <p:extLst>
      <p:ext uri="{BB962C8B-B14F-4D97-AF65-F5344CB8AC3E}">
        <p14:creationId xmlns:p14="http://schemas.microsoft.com/office/powerpoint/2010/main" val="18798756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終わり</a:t>
            </a:r>
            <a:endParaRPr kumimoji="1" lang="ja-JP" altLang="en-US" dirty="0"/>
          </a:p>
        </p:txBody>
      </p:sp>
      <p:sp>
        <p:nvSpPr>
          <p:cNvPr id="3" name="コンテンツ プレースホルダー 2"/>
          <p:cNvSpPr>
            <a:spLocks noGrp="1"/>
          </p:cNvSpPr>
          <p:nvPr>
            <p:ph idx="1"/>
          </p:nvPr>
        </p:nvSpPr>
        <p:spPr>
          <a:xfrm>
            <a:off x="457200" y="1600201"/>
            <a:ext cx="8229600" cy="1612776"/>
          </a:xfrm>
        </p:spPr>
        <p:txBody>
          <a:bodyPr/>
          <a:lstStyle/>
          <a:p>
            <a:pPr marL="0" indent="0">
              <a:buNone/>
            </a:pPr>
            <a:endParaRPr lang="en-US" altLang="ja-JP" dirty="0" smtClean="0"/>
          </a:p>
          <a:p>
            <a:pPr marL="0" indent="0">
              <a:buNone/>
            </a:pPr>
            <a:r>
              <a:rPr lang="ja-JP" altLang="en-US" dirty="0" smtClean="0">
                <a:solidFill>
                  <a:schemeClr val="tx1"/>
                </a:solidFill>
              </a:rPr>
              <a:t>以上で発表を終了します．</a:t>
            </a:r>
            <a:endParaRPr lang="en-US" altLang="ja-JP" dirty="0" smtClean="0">
              <a:solidFill>
                <a:schemeClr val="tx1"/>
              </a:solidFill>
            </a:endParaRPr>
          </a:p>
          <a:p>
            <a:pPr marL="0" indent="0">
              <a:buNone/>
            </a:pPr>
            <a:r>
              <a:rPr kumimoji="1" lang="ja-JP" altLang="en-US" dirty="0" smtClean="0">
                <a:solidFill>
                  <a:schemeClr val="tx1"/>
                </a:solidFill>
              </a:rPr>
              <a:t>ご清聴ありがとうございました．</a:t>
            </a:r>
            <a:endParaRPr kumimoji="1" lang="ja-JP" altLang="en-US" dirty="0">
              <a:solidFill>
                <a:schemeClr val="tx1"/>
              </a:solidFill>
            </a:endParaRPr>
          </a:p>
        </p:txBody>
      </p:sp>
    </p:spTree>
    <p:extLst>
      <p:ext uri="{BB962C8B-B14F-4D97-AF65-F5344CB8AC3E}">
        <p14:creationId xmlns:p14="http://schemas.microsoft.com/office/powerpoint/2010/main" val="4071212068"/>
      </p:ext>
    </p:extLst>
  </p:cSld>
  <p:clrMapOvr>
    <a:masterClrMapping/>
  </p:clrMapOvr>
  <mc:AlternateContent xmlns:mc="http://schemas.openxmlformats.org/markup-compatibility/2006" xmlns:p14="http://schemas.microsoft.com/office/powerpoint/2010/main">
    <mc:Choice Requires="p14">
      <p:transition spd="slow" p14:dur="2000" advTm="5129"/>
    </mc:Choice>
    <mc:Fallback xmlns="">
      <p:transition spd="slow" advTm="5129"/>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以下，補足スライド</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2098539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強化学習の問題点</a:t>
            </a:r>
            <a:endParaRPr kumimoji="1" lang="ja-JP" altLang="en-US" dirty="0"/>
          </a:p>
        </p:txBody>
      </p:sp>
      <p:sp>
        <p:nvSpPr>
          <p:cNvPr id="3" name="コンテンツ プレースホルダー 2"/>
          <p:cNvSpPr>
            <a:spLocks noGrp="1"/>
          </p:cNvSpPr>
          <p:nvPr>
            <p:ph idx="1"/>
          </p:nvPr>
        </p:nvSpPr>
        <p:spPr>
          <a:xfrm>
            <a:off x="445382" y="1677292"/>
            <a:ext cx="8291264" cy="532655"/>
          </a:xfrm>
        </p:spPr>
        <p:txBody>
          <a:bodyPr>
            <a:normAutofit/>
          </a:bodyPr>
          <a:lstStyle/>
          <a:p>
            <a:pPr marL="0" indent="0">
              <a:buNone/>
            </a:pPr>
            <a:r>
              <a:rPr lang="ja-JP" altLang="en-US" dirty="0" smtClean="0">
                <a:solidFill>
                  <a:schemeClr val="tx1"/>
                </a:solidFill>
              </a:rPr>
              <a:t>搭載されるセンサが増加すると</a:t>
            </a:r>
            <a:r>
              <a:rPr kumimoji="1" lang="ja-JP" altLang="en-US" dirty="0" smtClean="0">
                <a:solidFill>
                  <a:schemeClr val="tx1"/>
                </a:solidFill>
              </a:rPr>
              <a:t>状態軸</a:t>
            </a:r>
            <a:r>
              <a:rPr lang="ja-JP" altLang="en-US" dirty="0">
                <a:solidFill>
                  <a:schemeClr val="tx1"/>
                </a:solidFill>
              </a:rPr>
              <a:t>も</a:t>
            </a:r>
            <a:r>
              <a:rPr kumimoji="1" lang="ja-JP" altLang="en-US" dirty="0" smtClean="0">
                <a:solidFill>
                  <a:schemeClr val="tx1"/>
                </a:solidFill>
              </a:rPr>
              <a:t>増加</a:t>
            </a:r>
            <a:endParaRPr kumimoji="1" lang="ja-JP" altLang="en-US" dirty="0">
              <a:solidFill>
                <a:schemeClr val="tx1"/>
              </a:solidFill>
            </a:endParaRPr>
          </a:p>
        </p:txBody>
      </p:sp>
      <p:sp>
        <p:nvSpPr>
          <p:cNvPr id="185" name="テキスト ボックス 184"/>
          <p:cNvSpPr txBox="1"/>
          <p:nvPr/>
        </p:nvSpPr>
        <p:spPr>
          <a:xfrm>
            <a:off x="664469" y="5817075"/>
            <a:ext cx="5416868" cy="461665"/>
          </a:xfrm>
          <a:prstGeom prst="rect">
            <a:avLst/>
          </a:prstGeom>
          <a:noFill/>
        </p:spPr>
        <p:txBody>
          <a:bodyPr wrap="none" rtlCol="0">
            <a:spAutoFit/>
          </a:bodyPr>
          <a:lstStyle/>
          <a:p>
            <a:r>
              <a:rPr lang="ja-JP" altLang="en-US" sz="2400" dirty="0"/>
              <a:t>学習</a:t>
            </a:r>
            <a:r>
              <a:rPr kumimoji="1" lang="ja-JP" altLang="en-US" sz="2400" dirty="0" smtClean="0"/>
              <a:t>空間が拡大し</a:t>
            </a:r>
            <a:r>
              <a:rPr kumimoji="1" lang="ja-JP" altLang="en-US" sz="2400" dirty="0" smtClean="0">
                <a:solidFill>
                  <a:schemeClr val="accent2"/>
                </a:solidFill>
              </a:rPr>
              <a:t>学習時間が増加</a:t>
            </a:r>
            <a:r>
              <a:rPr kumimoji="1" lang="ja-JP" altLang="en-US" sz="2400" dirty="0" smtClean="0"/>
              <a:t>する</a:t>
            </a:r>
            <a:endParaRPr kumimoji="1" lang="en-US" altLang="ja-JP" sz="2400" dirty="0" smtClean="0"/>
          </a:p>
        </p:txBody>
      </p:sp>
      <p:grpSp>
        <p:nvGrpSpPr>
          <p:cNvPr id="15" name="グループ化 14"/>
          <p:cNvGrpSpPr/>
          <p:nvPr/>
        </p:nvGrpSpPr>
        <p:grpSpPr>
          <a:xfrm>
            <a:off x="399039" y="2020615"/>
            <a:ext cx="8374542" cy="3523946"/>
            <a:chOff x="399039" y="2020615"/>
            <a:chExt cx="8374542" cy="3523946"/>
          </a:xfrm>
        </p:grpSpPr>
        <p:sp>
          <p:nvSpPr>
            <p:cNvPr id="10" name="右矢印 9"/>
            <p:cNvSpPr/>
            <p:nvPr/>
          </p:nvSpPr>
          <p:spPr>
            <a:xfrm>
              <a:off x="4139952" y="3534491"/>
              <a:ext cx="978408" cy="772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2" name="グループ化 11"/>
            <p:cNvGrpSpPr/>
            <p:nvPr/>
          </p:nvGrpSpPr>
          <p:grpSpPr>
            <a:xfrm>
              <a:off x="399039" y="2511238"/>
              <a:ext cx="3957754" cy="2676693"/>
              <a:chOff x="399039" y="2572406"/>
              <a:chExt cx="3957754" cy="2676693"/>
            </a:xfrm>
          </p:grpSpPr>
          <p:grpSp>
            <p:nvGrpSpPr>
              <p:cNvPr id="7" name="グループ化 6"/>
              <p:cNvGrpSpPr/>
              <p:nvPr/>
            </p:nvGrpSpPr>
            <p:grpSpPr>
              <a:xfrm>
                <a:off x="399039" y="2572406"/>
                <a:ext cx="3092841" cy="2617359"/>
                <a:chOff x="399039" y="2572406"/>
                <a:chExt cx="3092841" cy="2617359"/>
              </a:xfrm>
            </p:grpSpPr>
            <p:grpSp>
              <p:nvGrpSpPr>
                <p:cNvPr id="4" name="グループ化 3"/>
                <p:cNvGrpSpPr/>
                <p:nvPr/>
              </p:nvGrpSpPr>
              <p:grpSpPr>
                <a:xfrm>
                  <a:off x="971600" y="2906558"/>
                  <a:ext cx="2520280" cy="2232248"/>
                  <a:chOff x="983630" y="2852936"/>
                  <a:chExt cx="2520280" cy="2232248"/>
                </a:xfrm>
              </p:grpSpPr>
              <p:cxnSp>
                <p:nvCxnSpPr>
                  <p:cNvPr id="5" name="直線矢印コネクタ 4"/>
                  <p:cNvCxnSpPr/>
                  <p:nvPr/>
                </p:nvCxnSpPr>
                <p:spPr>
                  <a:xfrm flipV="1">
                    <a:off x="1403648" y="2852936"/>
                    <a:ext cx="0" cy="22322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a:off x="983630" y="4725144"/>
                    <a:ext cx="25202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0" name="グループ化 39"/>
                <p:cNvGrpSpPr/>
                <p:nvPr/>
              </p:nvGrpSpPr>
              <p:grpSpPr>
                <a:xfrm>
                  <a:off x="971600" y="3057145"/>
                  <a:ext cx="2520280" cy="1276720"/>
                  <a:chOff x="971600" y="3140968"/>
                  <a:chExt cx="2520280" cy="1276720"/>
                </a:xfrm>
              </p:grpSpPr>
              <p:cxnSp>
                <p:nvCxnSpPr>
                  <p:cNvPr id="26" name="直線コネクタ 25"/>
                  <p:cNvCxnSpPr/>
                  <p:nvPr/>
                </p:nvCxnSpPr>
                <p:spPr>
                  <a:xfrm>
                    <a:off x="971600" y="4417688"/>
                    <a:ext cx="252028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971600" y="4005064"/>
                    <a:ext cx="252028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971600" y="3573016"/>
                    <a:ext cx="252028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971600" y="3140968"/>
                    <a:ext cx="252028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39" name="グループ化 38"/>
                <p:cNvGrpSpPr/>
                <p:nvPr/>
              </p:nvGrpSpPr>
              <p:grpSpPr>
                <a:xfrm>
                  <a:off x="1835696" y="2888556"/>
                  <a:ext cx="1296144" cy="2301209"/>
                  <a:chOff x="1835696" y="2972379"/>
                  <a:chExt cx="1296144" cy="2301209"/>
                </a:xfrm>
              </p:grpSpPr>
              <p:cxnSp>
                <p:nvCxnSpPr>
                  <p:cNvPr id="32" name="直線コネクタ 31"/>
                  <p:cNvCxnSpPr/>
                  <p:nvPr/>
                </p:nvCxnSpPr>
                <p:spPr>
                  <a:xfrm flipV="1">
                    <a:off x="1835696" y="2990381"/>
                    <a:ext cx="0" cy="226825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2267744" y="2972379"/>
                    <a:ext cx="0" cy="226825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V="1">
                    <a:off x="2699792" y="2990381"/>
                    <a:ext cx="0" cy="226825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3131840" y="3005336"/>
                    <a:ext cx="0" cy="226825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51" name="テキスト ボックス 50"/>
                <p:cNvSpPr txBox="1"/>
                <p:nvPr/>
              </p:nvSpPr>
              <p:spPr>
                <a:xfrm>
                  <a:off x="399039" y="2572406"/>
                  <a:ext cx="992579" cy="369332"/>
                </a:xfrm>
                <a:prstGeom prst="rect">
                  <a:avLst/>
                </a:prstGeom>
                <a:noFill/>
              </p:spPr>
              <p:txBody>
                <a:bodyPr wrap="none" rtlCol="0">
                  <a:spAutoFit/>
                </a:bodyPr>
                <a:lstStyle/>
                <a:p>
                  <a:r>
                    <a:rPr lang="ja-JP" altLang="en-US" dirty="0" smtClean="0"/>
                    <a:t>行動軸</a:t>
                  </a:r>
                  <a:r>
                    <a:rPr lang="en-US" altLang="ja-JP" dirty="0" smtClean="0"/>
                    <a:t>a</a:t>
                  </a:r>
                  <a:endParaRPr kumimoji="1" lang="ja-JP" altLang="en-US" dirty="0"/>
                </a:p>
              </p:txBody>
            </p:sp>
          </p:grpSp>
          <mc:AlternateContent xmlns:mc="http://schemas.openxmlformats.org/markup-compatibility/2006" xmlns:a14="http://schemas.microsoft.com/office/drawing/2010/main">
            <mc:Choice Requires="a14">
              <p:sp>
                <p:nvSpPr>
                  <p:cNvPr id="52" name="テキスト ボックス 51"/>
                  <p:cNvSpPr txBox="1"/>
                  <p:nvPr/>
                </p:nvSpPr>
                <p:spPr>
                  <a:xfrm>
                    <a:off x="3275856" y="4879767"/>
                    <a:ext cx="1080937" cy="369332"/>
                  </a:xfrm>
                  <a:prstGeom prst="rect">
                    <a:avLst/>
                  </a:prstGeom>
                  <a:noFill/>
                </p:spPr>
                <p:txBody>
                  <a:bodyPr wrap="none" rtlCol="0">
                    <a:spAutoFit/>
                  </a:bodyPr>
                  <a:lstStyle/>
                  <a:p>
                    <a:r>
                      <a:rPr lang="ja-JP" altLang="en-US" dirty="0" smtClean="0"/>
                      <a:t>状態軸</a:t>
                    </a:r>
                    <a14:m>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b="0" i="1" smtClean="0">
                                <a:latin typeface="Cambria Math"/>
                              </a:rPr>
                              <m:t>1</m:t>
                            </m:r>
                          </m:sub>
                        </m:sSub>
                      </m:oMath>
                    </a14:m>
                    <a:endParaRPr kumimoji="1" lang="ja-JP" altLang="en-US" dirty="0"/>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3275856" y="4879767"/>
                    <a:ext cx="1080937" cy="369332"/>
                  </a:xfrm>
                  <a:prstGeom prst="rect">
                    <a:avLst/>
                  </a:prstGeom>
                  <a:blipFill rotWithShape="1">
                    <a:blip r:embed="rId3"/>
                    <a:stretch>
                      <a:fillRect l="-4494" t="-13115" b="-19672"/>
                    </a:stretch>
                  </a:blipFill>
                </p:spPr>
                <p:txBody>
                  <a:bodyPr/>
                  <a:lstStyle/>
                  <a:p>
                    <a:r>
                      <a:rPr lang="ja-JP" altLang="en-US">
                        <a:noFill/>
                      </a:rPr>
                      <a:t> </a:t>
                    </a:r>
                  </a:p>
                </p:txBody>
              </p:sp>
            </mc:Fallback>
          </mc:AlternateContent>
        </p:grpSp>
        <p:grpSp>
          <p:nvGrpSpPr>
            <p:cNvPr id="65" name="グループ化 64"/>
            <p:cNvGrpSpPr/>
            <p:nvPr/>
          </p:nvGrpSpPr>
          <p:grpSpPr>
            <a:xfrm>
              <a:off x="4726650" y="2020615"/>
              <a:ext cx="4046931" cy="3523946"/>
              <a:chOff x="4726650" y="1844824"/>
              <a:chExt cx="4046931" cy="3523946"/>
            </a:xfrm>
          </p:grpSpPr>
          <p:grpSp>
            <p:nvGrpSpPr>
              <p:cNvPr id="11" name="グループ化 10"/>
              <p:cNvGrpSpPr/>
              <p:nvPr/>
            </p:nvGrpSpPr>
            <p:grpSpPr>
              <a:xfrm>
                <a:off x="4726650" y="1844824"/>
                <a:ext cx="4046931" cy="3523946"/>
                <a:chOff x="4726650" y="1844824"/>
                <a:chExt cx="4046931" cy="3523946"/>
              </a:xfrm>
            </p:grpSpPr>
            <p:cxnSp>
              <p:nvCxnSpPr>
                <p:cNvPr id="8" name="直線矢印コネクタ 7"/>
                <p:cNvCxnSpPr/>
                <p:nvPr/>
              </p:nvCxnSpPr>
              <p:spPr>
                <a:xfrm flipV="1">
                  <a:off x="5694443" y="2938046"/>
                  <a:ext cx="0" cy="24307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5426239" y="4869492"/>
                  <a:ext cx="2481143" cy="454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5482841" y="2955660"/>
                  <a:ext cx="1338561" cy="224644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4726650" y="2638618"/>
                  <a:ext cx="992579" cy="369332"/>
                </a:xfrm>
                <a:prstGeom prst="rect">
                  <a:avLst/>
                </a:prstGeom>
                <a:noFill/>
              </p:spPr>
              <p:txBody>
                <a:bodyPr wrap="none" rtlCol="0">
                  <a:spAutoFit/>
                </a:bodyPr>
                <a:lstStyle/>
                <a:p>
                  <a:r>
                    <a:rPr lang="ja-JP" altLang="en-US" dirty="0" smtClean="0"/>
                    <a:t>行動軸</a:t>
                  </a:r>
                  <a:r>
                    <a:rPr lang="en-US" altLang="ja-JP" dirty="0" smtClean="0"/>
                    <a:t>a</a:t>
                  </a:r>
                  <a:endParaRPr kumimoji="1" lang="ja-JP" altLang="en-US" dirty="0"/>
                </a:p>
              </p:txBody>
            </p:sp>
            <mc:AlternateContent xmlns:mc="http://schemas.openxmlformats.org/markup-compatibility/2006" xmlns:a14="http://schemas.microsoft.com/office/drawing/2010/main">
              <mc:Choice Requires="a14">
                <p:sp>
                  <p:nvSpPr>
                    <p:cNvPr id="54" name="テキスト ボックス 53"/>
                    <p:cNvSpPr txBox="1"/>
                    <p:nvPr/>
                  </p:nvSpPr>
                  <p:spPr>
                    <a:xfrm>
                      <a:off x="7692644" y="4998638"/>
                      <a:ext cx="1080937" cy="369332"/>
                    </a:xfrm>
                    <a:prstGeom prst="rect">
                      <a:avLst/>
                    </a:prstGeom>
                    <a:noFill/>
                  </p:spPr>
                  <p:txBody>
                    <a:bodyPr wrap="none" rtlCol="0">
                      <a:spAutoFit/>
                    </a:bodyPr>
                    <a:lstStyle/>
                    <a:p>
                      <a:r>
                        <a:rPr lang="ja-JP" altLang="en-US" dirty="0" smtClean="0"/>
                        <a:t>状態軸</a:t>
                      </a:r>
                      <a14:m>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b="0" i="1" smtClean="0">
                                  <a:latin typeface="Cambria Math"/>
                                </a:rPr>
                                <m:t>1</m:t>
                              </m:r>
                            </m:sub>
                          </m:sSub>
                        </m:oMath>
                      </a14:m>
                      <a:endParaRPr kumimoji="1" lang="ja-JP" altLang="en-US" dirty="0"/>
                    </a:p>
                  </p:txBody>
                </p:sp>
              </mc:Choice>
              <mc:Fallback xmlns="">
                <p:sp>
                  <p:nvSpPr>
                    <p:cNvPr id="54" name="テキスト ボックス 53"/>
                    <p:cNvSpPr txBox="1">
                      <a:spLocks noRot="1" noChangeAspect="1" noMove="1" noResize="1" noEditPoints="1" noAdjustHandles="1" noChangeArrowheads="1" noChangeShapeType="1" noTextEdit="1"/>
                    </p:cNvSpPr>
                    <p:nvPr/>
                  </p:nvSpPr>
                  <p:spPr>
                    <a:xfrm>
                      <a:off x="7692644" y="4998638"/>
                      <a:ext cx="1080937" cy="369332"/>
                    </a:xfrm>
                    <a:prstGeom prst="rect">
                      <a:avLst/>
                    </a:prstGeom>
                    <a:blipFill rotWithShape="1">
                      <a:blip r:embed="rId4"/>
                      <a:stretch>
                        <a:fillRect l="-5085" t="-13333" b="-2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5" name="テキスト ボックス 54"/>
                    <p:cNvSpPr txBox="1"/>
                    <p:nvPr/>
                  </p:nvSpPr>
                  <p:spPr>
                    <a:xfrm>
                      <a:off x="6695519" y="2610457"/>
                      <a:ext cx="1086259" cy="369332"/>
                    </a:xfrm>
                    <a:prstGeom prst="rect">
                      <a:avLst/>
                    </a:prstGeom>
                    <a:noFill/>
                  </p:spPr>
                  <p:txBody>
                    <a:bodyPr wrap="none" rtlCol="0">
                      <a:spAutoFit/>
                    </a:bodyPr>
                    <a:lstStyle/>
                    <a:p>
                      <a:r>
                        <a:rPr lang="ja-JP" altLang="en-US" dirty="0" smtClean="0">
                          <a:solidFill>
                            <a:srgbClr val="FF0000"/>
                          </a:solidFill>
                        </a:rPr>
                        <a:t>状態軸</a:t>
                      </a:r>
                      <a14:m>
                        <m:oMath xmlns:m="http://schemas.openxmlformats.org/officeDocument/2006/math">
                          <m:sSub>
                            <m:sSubPr>
                              <m:ctrlPr>
                                <a:rPr lang="en-US" altLang="ja-JP" i="1" smtClean="0">
                                  <a:solidFill>
                                    <a:srgbClr val="FF0000"/>
                                  </a:solidFill>
                                  <a:latin typeface="Cambria Math"/>
                                </a:rPr>
                              </m:ctrlPr>
                            </m:sSubPr>
                            <m:e>
                              <m:r>
                                <a:rPr lang="en-US" altLang="ja-JP" b="0" i="1" smtClean="0">
                                  <a:solidFill>
                                    <a:srgbClr val="FF0000"/>
                                  </a:solidFill>
                                  <a:latin typeface="Cambria Math"/>
                                </a:rPr>
                                <m:t>𝑠</m:t>
                              </m:r>
                            </m:e>
                            <m:sub>
                              <m:r>
                                <a:rPr lang="en-US" altLang="ja-JP" b="0" i="1" smtClean="0">
                                  <a:solidFill>
                                    <a:srgbClr val="FF0000"/>
                                  </a:solidFill>
                                  <a:latin typeface="Cambria Math"/>
                                </a:rPr>
                                <m:t>2</m:t>
                              </m:r>
                            </m:sub>
                          </m:sSub>
                        </m:oMath>
                      </a14:m>
                      <a:endParaRPr kumimoji="1" lang="ja-JP" altLang="en-US" dirty="0">
                        <a:solidFill>
                          <a:srgbClr val="FF0000"/>
                        </a:solidFill>
                      </a:endParaRPr>
                    </a:p>
                  </p:txBody>
                </p:sp>
              </mc:Choice>
              <mc:Fallback xmlns="">
                <p:sp>
                  <p:nvSpPr>
                    <p:cNvPr id="55" name="テキスト ボックス 54"/>
                    <p:cNvSpPr txBox="1">
                      <a:spLocks noRot="1" noChangeAspect="1" noMove="1" noResize="1" noEditPoints="1" noAdjustHandles="1" noChangeArrowheads="1" noChangeShapeType="1" noTextEdit="1"/>
                    </p:cNvSpPr>
                    <p:nvPr/>
                  </p:nvSpPr>
                  <p:spPr>
                    <a:xfrm>
                      <a:off x="6695519" y="2610457"/>
                      <a:ext cx="1086259" cy="369332"/>
                    </a:xfrm>
                    <a:prstGeom prst="rect">
                      <a:avLst/>
                    </a:prstGeom>
                    <a:blipFill rotWithShape="1">
                      <a:blip r:embed="rId5"/>
                      <a:stretch>
                        <a:fillRect l="-4469" t="-13115" b="-19672"/>
                      </a:stretch>
                    </a:blipFill>
                  </p:spPr>
                  <p:txBody>
                    <a:bodyPr/>
                    <a:lstStyle/>
                    <a:p>
                      <a:r>
                        <a:rPr lang="ja-JP" altLang="en-US">
                          <a:noFill/>
                        </a:rPr>
                        <a:t> </a:t>
                      </a:r>
                    </a:p>
                  </p:txBody>
                </p:sp>
              </mc:Fallback>
            </mc:AlternateContent>
            <p:cxnSp>
              <p:nvCxnSpPr>
                <p:cNvPr id="57" name="直線コネクタ 56"/>
                <p:cNvCxnSpPr/>
                <p:nvPr/>
              </p:nvCxnSpPr>
              <p:spPr>
                <a:xfrm flipV="1">
                  <a:off x="5981686" y="2966812"/>
                  <a:ext cx="1279612" cy="227629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V="1">
                  <a:off x="6489244" y="2966812"/>
                  <a:ext cx="1212560" cy="230516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V="1">
                  <a:off x="7012175" y="3007950"/>
                  <a:ext cx="1088217" cy="226402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V="1">
                  <a:off x="5913892" y="2756344"/>
                  <a:ext cx="10066" cy="168573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V="1">
                  <a:off x="6205487" y="2473773"/>
                  <a:ext cx="0" cy="149493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flipV="1">
                  <a:off x="6449306" y="2047194"/>
                  <a:ext cx="39938" cy="14958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5923958" y="4442082"/>
                  <a:ext cx="2176434" cy="2972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6205487" y="4007652"/>
                  <a:ext cx="2111622" cy="42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6469275" y="3583006"/>
                  <a:ext cx="2135173" cy="2349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flipV="1">
                  <a:off x="7556283" y="3029031"/>
                  <a:ext cx="1048165" cy="224294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a:off x="6658452" y="3200883"/>
                  <a:ext cx="206838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flipV="1">
                  <a:off x="6660609" y="1844824"/>
                  <a:ext cx="9984" cy="132627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42" name="直線コネクタ 41"/>
              <p:cNvCxnSpPr/>
              <p:nvPr/>
            </p:nvCxnSpPr>
            <p:spPr>
              <a:xfrm flipV="1">
                <a:off x="5426239" y="2524214"/>
                <a:ext cx="1310196" cy="212892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5426239" y="2047194"/>
                <a:ext cx="1250852" cy="19215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3" name="円形吹き出し 12"/>
            <p:cNvSpPr/>
            <p:nvPr/>
          </p:nvSpPr>
          <p:spPr bwMode="auto">
            <a:xfrm rot="10800000" flipV="1">
              <a:off x="7238648" y="2184351"/>
              <a:ext cx="1365800" cy="490621"/>
            </a:xfrm>
            <a:prstGeom prst="wedgeEllipseCallout">
              <a:avLst>
                <a:gd name="adj1" fmla="val 46861"/>
                <a:gd name="adj2" fmla="val 77911"/>
              </a:avLst>
            </a:prstGeom>
            <a:solidFill>
              <a:schemeClr val="bg1"/>
            </a:solidFill>
            <a:ln w="9525" algn="ctr">
              <a:solidFill>
                <a:schemeClr val="tx2"/>
              </a:solidFill>
              <a:round/>
              <a:headEnd/>
              <a:tailEnd/>
            </a:ln>
          </p:spPr>
          <p:txBody>
            <a:bodyPr rtlCol="0" anchor="ctr"/>
            <a:lstStyle/>
            <a:p>
              <a:pPr algn="ctr"/>
              <a:r>
                <a:rPr kumimoji="1" lang="ja-JP" altLang="en-US" dirty="0" smtClean="0">
                  <a:latin typeface="Arial" charset="0"/>
                </a:rPr>
                <a:t>センサ増加</a:t>
              </a:r>
              <a:endParaRPr kumimoji="1" lang="ja-JP" altLang="en-US" dirty="0">
                <a:latin typeface="Arial" charset="0"/>
              </a:endParaRPr>
            </a:p>
          </p:txBody>
        </p:sp>
      </p:grpSp>
    </p:spTree>
    <p:extLst>
      <p:ext uri="{BB962C8B-B14F-4D97-AF65-F5344CB8AC3E}">
        <p14:creationId xmlns:p14="http://schemas.microsoft.com/office/powerpoint/2010/main" val="1580826024"/>
      </p:ext>
    </p:extLst>
  </p:cSld>
  <p:clrMapOvr>
    <a:masterClrMapping/>
  </p:clrMapOvr>
  <mc:AlternateContent xmlns:mc="http://schemas.openxmlformats.org/markup-compatibility/2006" xmlns:p14="http://schemas.microsoft.com/office/powerpoint/2010/main">
    <mc:Choice Requires="p14">
      <p:transition spd="slow" p14:dur="2000" advTm="28022"/>
    </mc:Choice>
    <mc:Fallback xmlns="">
      <p:transition spd="slow" advTm="28022"/>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重要度の算出</a:t>
            </a:r>
            <a:endParaRPr kumimoji="1" lang="ja-JP" altLang="en-US" dirty="0"/>
          </a:p>
        </p:txBody>
      </p:sp>
      <mc:AlternateContent xmlns:mc="http://schemas.openxmlformats.org/markup-compatibility/2006" xmlns:a14="http://schemas.microsoft.com/office/drawing/2010/main">
        <mc:Choice Requires="a14">
          <p:sp>
            <p:nvSpPr>
              <p:cNvPr id="6" name="テキスト ボックス 5"/>
              <p:cNvSpPr txBox="1"/>
              <p:nvPr/>
            </p:nvSpPr>
            <p:spPr>
              <a:xfrm>
                <a:off x="467544" y="1772816"/>
                <a:ext cx="7534050" cy="461665"/>
              </a:xfrm>
              <a:prstGeom prst="rect">
                <a:avLst/>
              </a:prstGeom>
              <a:noFill/>
            </p:spPr>
            <p:txBody>
              <a:bodyPr wrap="none" rtlCol="0">
                <a:spAutoFit/>
              </a:bodyPr>
              <a:lstStyle/>
              <a:p>
                <a:r>
                  <a:rPr lang="ja-JP" altLang="en-US" sz="2400" dirty="0" smtClean="0">
                    <a:solidFill>
                      <a:schemeClr val="accent2"/>
                    </a:solidFill>
                  </a:rPr>
                  <a:t>回帰係数</a:t>
                </a:r>
                <a14:m>
                  <m:oMath xmlns:m="http://schemas.openxmlformats.org/officeDocument/2006/math">
                    <m:sSub>
                      <m:sSubPr>
                        <m:ctrlPr>
                          <a:rPr lang="en-US" altLang="ja-JP" sz="2400" i="1" smtClean="0">
                            <a:solidFill>
                              <a:schemeClr val="accent2"/>
                            </a:solidFill>
                            <a:latin typeface="Cambria Math"/>
                          </a:rPr>
                        </m:ctrlPr>
                      </m:sSubPr>
                      <m:e>
                        <m:r>
                          <a:rPr lang="en-US" altLang="ja-JP" sz="2400" i="1">
                            <a:solidFill>
                              <a:schemeClr val="accent2"/>
                            </a:solidFill>
                            <a:latin typeface="Cambria Math"/>
                          </a:rPr>
                          <m:t>𝑎</m:t>
                        </m:r>
                      </m:e>
                      <m:sub>
                        <m:r>
                          <a:rPr lang="en-US" altLang="ja-JP" sz="2400" i="1">
                            <a:solidFill>
                              <a:schemeClr val="accent2"/>
                            </a:solidFill>
                            <a:latin typeface="Cambria Math"/>
                          </a:rPr>
                          <m:t>𝑖</m:t>
                        </m:r>
                      </m:sub>
                    </m:sSub>
                  </m:oMath>
                </a14:m>
                <a:r>
                  <a:rPr lang="ja-JP" altLang="en-US" sz="2400" dirty="0" smtClean="0">
                    <a:solidFill>
                      <a:schemeClr val="tx1">
                        <a:lumMod val="50000"/>
                        <a:lumOff val="50000"/>
                      </a:schemeClr>
                    </a:solidFill>
                  </a:rPr>
                  <a:t>は次の連立方程式を解くことで求められる</a:t>
                </a:r>
                <a:endParaRPr kumimoji="1" lang="ja-JP" altLang="en-US" sz="2400" dirty="0">
                  <a:solidFill>
                    <a:schemeClr val="tx1">
                      <a:lumMod val="50000"/>
                      <a:lumOff val="50000"/>
                    </a:schemeClr>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467544" y="1772816"/>
                <a:ext cx="7534050" cy="461665"/>
              </a:xfrm>
              <a:prstGeom prst="rect">
                <a:avLst/>
              </a:prstGeom>
              <a:blipFill rotWithShape="1">
                <a:blip r:embed="rId2"/>
                <a:stretch>
                  <a:fillRect l="-1294" t="-15789" r="-243" b="-2368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1115616" y="4941168"/>
                <a:ext cx="2611228" cy="8712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a:rPr>
                          </m:ctrlPr>
                        </m:sSupPr>
                        <m:e>
                          <m:sSub>
                            <m:sSubPr>
                              <m:ctrlPr>
                                <a:rPr lang="en-US" altLang="ja-JP" i="1">
                                  <a:latin typeface="Cambria Math"/>
                                </a:rPr>
                              </m:ctrlPr>
                            </m:sSubPr>
                            <m:e>
                              <m:r>
                                <a:rPr lang="en-US" altLang="ja-JP" i="1">
                                  <a:latin typeface="Cambria Math"/>
                                </a:rPr>
                                <m:t>𝑐</m:t>
                              </m:r>
                            </m:e>
                            <m:sub>
                              <m:r>
                                <a:rPr lang="en-US" altLang="ja-JP" i="1">
                                  <a:latin typeface="Cambria Math"/>
                                </a:rPr>
                                <m:t>𝑥</m:t>
                              </m:r>
                            </m:sub>
                          </m:sSub>
                        </m:e>
                        <m:sup>
                          <m:r>
                            <a:rPr lang="en-US" altLang="ja-JP" i="1">
                              <a:latin typeface="Cambria Math"/>
                            </a:rPr>
                            <m:t>2</m:t>
                          </m:r>
                        </m:sup>
                      </m:sSup>
                      <m:r>
                        <a:rPr kumimoji="1" lang="en-US" altLang="ja-JP" b="0" i="1" smtClean="0">
                          <a:latin typeface="Cambria Math"/>
                        </a:rPr>
                        <m:t>=  </m:t>
                      </m:r>
                      <m:f>
                        <m:fPr>
                          <m:ctrlPr>
                            <a:rPr kumimoji="1" lang="en-US" altLang="ja-JP" b="0" i="1" smtClean="0">
                              <a:latin typeface="Cambria Math"/>
                            </a:rPr>
                          </m:ctrlPr>
                        </m:fPr>
                        <m:num>
                          <m:r>
                            <a:rPr kumimoji="1" lang="en-US" altLang="ja-JP" b="0" i="1" smtClean="0">
                              <a:latin typeface="Cambria Math"/>
                            </a:rPr>
                            <m:t>1</m:t>
                          </m:r>
                        </m:num>
                        <m:den>
                          <m:r>
                            <a:rPr kumimoji="1" lang="en-US" altLang="ja-JP" b="0" i="1" smtClean="0">
                              <a:latin typeface="Cambria Math"/>
                            </a:rPr>
                            <m:t>𝑇</m:t>
                          </m:r>
                        </m:den>
                      </m:f>
                      <m:nary>
                        <m:naryPr>
                          <m:chr m:val="∑"/>
                          <m:ctrlPr>
                            <a:rPr kumimoji="1" lang="en-US" altLang="ja-JP" b="0" i="1" smtClean="0">
                              <a:latin typeface="Cambria Math"/>
                            </a:rPr>
                          </m:ctrlPr>
                        </m:naryPr>
                        <m:sub>
                          <m:r>
                            <m:rPr>
                              <m:brk m:alnAt="23"/>
                            </m:rPr>
                            <a:rPr kumimoji="1" lang="en-US" altLang="ja-JP" b="0" i="1" smtClean="0">
                              <a:latin typeface="Cambria Math"/>
                            </a:rPr>
                            <m:t>𝑖</m:t>
                          </m:r>
                          <m:r>
                            <a:rPr kumimoji="1" lang="en-US" altLang="ja-JP" b="0" i="1" smtClean="0">
                              <a:latin typeface="Cambria Math"/>
                            </a:rPr>
                            <m:t>=1</m:t>
                          </m:r>
                        </m:sub>
                        <m:sup>
                          <m:r>
                            <a:rPr kumimoji="1" lang="en-US" altLang="ja-JP" b="0" i="1" smtClean="0">
                              <a:latin typeface="Cambria Math"/>
                            </a:rPr>
                            <m:t>𝑇</m:t>
                          </m:r>
                        </m:sup>
                        <m:e>
                          <m:sSup>
                            <m:sSupPr>
                              <m:ctrlPr>
                                <a:rPr kumimoji="1" lang="en-US" altLang="ja-JP" b="0" i="1" smtClean="0">
                                  <a:latin typeface="Cambria Math"/>
                                </a:rPr>
                              </m:ctrlPr>
                            </m:sSupPr>
                            <m:e>
                              <m:d>
                                <m:dPr>
                                  <m:ctrlPr>
                                    <a:rPr lang="en-US" altLang="ja-JP" i="1">
                                      <a:latin typeface="Cambria Math"/>
                                    </a:rPr>
                                  </m:ctrlPr>
                                </m:dPr>
                                <m:e>
                                  <m:sSub>
                                    <m:sSubPr>
                                      <m:ctrlPr>
                                        <a:rPr lang="en-US" altLang="ja-JP" i="1" smtClean="0">
                                          <a:latin typeface="Cambria Math"/>
                                        </a:rPr>
                                      </m:ctrlPr>
                                    </m:sSubPr>
                                    <m:e>
                                      <m:r>
                                        <a:rPr lang="en-US" altLang="ja-JP" b="0" i="1" smtClean="0">
                                          <a:latin typeface="Cambria Math"/>
                                        </a:rPr>
                                        <m:t>𝑒</m:t>
                                      </m:r>
                                    </m:e>
                                    <m:sub>
                                      <m:r>
                                        <a:rPr lang="en-US" altLang="ja-JP" b="0" i="1" smtClean="0">
                                          <a:latin typeface="Cambria Math"/>
                                        </a:rPr>
                                        <m:t>𝑥</m:t>
                                      </m:r>
                                      <m:r>
                                        <a:rPr lang="en-US" altLang="ja-JP" b="0" i="1" smtClean="0">
                                          <a:latin typeface="Cambria Math"/>
                                        </a:rPr>
                                        <m:t>,</m:t>
                                      </m:r>
                                      <m:r>
                                        <a:rPr lang="en-US" altLang="ja-JP" b="0" i="1" smtClean="0">
                                          <a:latin typeface="Cambria Math"/>
                                        </a:rPr>
                                        <m:t>𝑖</m:t>
                                      </m:r>
                                    </m:sub>
                                  </m:sSub>
                                  <m:r>
                                    <a:rPr lang="en-US" altLang="ja-JP" b="0" i="1" smtClean="0">
                                      <a:latin typeface="Cambria Math"/>
                                    </a:rPr>
                                    <m:t>−</m:t>
                                  </m:r>
                                  <m:sSub>
                                    <m:sSubPr>
                                      <m:ctrlPr>
                                        <a:rPr lang="en-US" altLang="ja-JP" i="1">
                                          <a:latin typeface="Cambria Math"/>
                                        </a:rPr>
                                      </m:ctrlPr>
                                    </m:sSubPr>
                                    <m:e>
                                      <m:acc>
                                        <m:accPr>
                                          <m:chr m:val="̅"/>
                                          <m:ctrlPr>
                                            <a:rPr lang="en-US" altLang="ja-JP" i="1">
                                              <a:latin typeface="Cambria Math"/>
                                            </a:rPr>
                                          </m:ctrlPr>
                                        </m:accPr>
                                        <m:e>
                                          <m:r>
                                            <a:rPr lang="en-US" altLang="ja-JP" i="1">
                                              <a:latin typeface="Cambria Math"/>
                                            </a:rPr>
                                            <m:t>𝐸</m:t>
                                          </m:r>
                                        </m:e>
                                      </m:acc>
                                    </m:e>
                                    <m:sub>
                                      <m:r>
                                        <a:rPr lang="en-US" altLang="ja-JP" i="1">
                                          <a:latin typeface="Cambria Math"/>
                                        </a:rPr>
                                        <m:t>𝑥</m:t>
                                      </m:r>
                                    </m:sub>
                                  </m:sSub>
                                </m:e>
                              </m:d>
                            </m:e>
                            <m:sup>
                              <m:r>
                                <a:rPr kumimoji="1" lang="en-US" altLang="ja-JP" b="0" i="1" smtClean="0">
                                  <a:latin typeface="Cambria Math"/>
                                </a:rPr>
                                <m:t>2</m:t>
                              </m:r>
                            </m:sup>
                          </m:sSup>
                        </m:e>
                      </m:nary>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115616" y="4941168"/>
                <a:ext cx="2611228" cy="871264"/>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4556507" y="4941168"/>
                <a:ext cx="3568092" cy="8712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𝑐</m:t>
                          </m:r>
                        </m:e>
                        <m:sub>
                          <m:r>
                            <a:rPr lang="en-US" altLang="ja-JP" b="0" i="1" smtClean="0">
                              <a:latin typeface="Cambria Math"/>
                            </a:rPr>
                            <m:t>𝑥𝑦</m:t>
                          </m:r>
                        </m:sub>
                      </m:sSub>
                      <m:r>
                        <a:rPr lang="en-US" altLang="ja-JP" i="1">
                          <a:latin typeface="Cambria Math"/>
                        </a:rPr>
                        <m:t>=  </m:t>
                      </m:r>
                      <m:f>
                        <m:fPr>
                          <m:ctrlPr>
                            <a:rPr lang="en-US" altLang="ja-JP" i="1">
                              <a:latin typeface="Cambria Math"/>
                            </a:rPr>
                          </m:ctrlPr>
                        </m:fPr>
                        <m:num>
                          <m:r>
                            <a:rPr lang="en-US" altLang="ja-JP" i="1">
                              <a:latin typeface="Cambria Math"/>
                            </a:rPr>
                            <m:t>1</m:t>
                          </m:r>
                        </m:num>
                        <m:den>
                          <m:r>
                            <a:rPr lang="en-US" altLang="ja-JP" b="0" i="1" smtClean="0">
                              <a:latin typeface="Cambria Math"/>
                            </a:rPr>
                            <m:t>𝑇</m:t>
                          </m:r>
                        </m:den>
                      </m:f>
                      <m:nary>
                        <m:naryPr>
                          <m:chr m:val="∑"/>
                          <m:ctrlPr>
                            <a:rPr lang="en-US" altLang="ja-JP" i="1" smtClean="0">
                              <a:latin typeface="Cambria Math"/>
                            </a:rPr>
                          </m:ctrlPr>
                        </m:naryPr>
                        <m:sub>
                          <m:r>
                            <m:rPr>
                              <m:brk m:alnAt="23"/>
                            </m:rPr>
                            <a:rPr lang="en-US" altLang="ja-JP" i="1">
                              <a:latin typeface="Cambria Math"/>
                            </a:rPr>
                            <m:t>𝑖</m:t>
                          </m:r>
                          <m:r>
                            <a:rPr lang="en-US" altLang="ja-JP" i="1">
                              <a:latin typeface="Cambria Math"/>
                            </a:rPr>
                            <m:t>=1</m:t>
                          </m:r>
                        </m:sub>
                        <m:sup>
                          <m:r>
                            <a:rPr lang="en-US" altLang="ja-JP" b="0" i="1" smtClean="0">
                              <a:latin typeface="Cambria Math"/>
                            </a:rPr>
                            <m:t>𝑇</m:t>
                          </m:r>
                        </m:sup>
                        <m:e>
                          <m:d>
                            <m:dPr>
                              <m:ctrlPr>
                                <a:rPr lang="en-US" altLang="ja-JP" i="1">
                                  <a:latin typeface="Cambria Math"/>
                                </a:rPr>
                              </m:ctrlPr>
                            </m:dPr>
                            <m:e>
                              <m:sSub>
                                <m:sSubPr>
                                  <m:ctrlPr>
                                    <a:rPr lang="en-US" altLang="ja-JP" i="1">
                                      <a:latin typeface="Cambria Math"/>
                                    </a:rPr>
                                  </m:ctrlPr>
                                </m:sSubPr>
                                <m:e>
                                  <m:r>
                                    <a:rPr lang="en-US" altLang="ja-JP" b="0" i="1" smtClean="0">
                                      <a:latin typeface="Cambria Math"/>
                                    </a:rPr>
                                    <m:t>𝑒</m:t>
                                  </m:r>
                                </m:e>
                                <m:sub>
                                  <m:r>
                                    <a:rPr lang="en-US" altLang="ja-JP" b="0" i="1" smtClean="0">
                                      <a:latin typeface="Cambria Math"/>
                                    </a:rPr>
                                    <m:t>𝑥</m:t>
                                  </m:r>
                                  <m:r>
                                    <a:rPr lang="en-US" altLang="ja-JP" b="0" i="1" smtClean="0">
                                      <a:latin typeface="Cambria Math"/>
                                    </a:rPr>
                                    <m:t>,</m:t>
                                  </m:r>
                                  <m:r>
                                    <a:rPr lang="en-US" altLang="ja-JP" b="0" i="1" smtClean="0">
                                      <a:latin typeface="Cambria Math"/>
                                    </a:rPr>
                                    <m:t>𝑖</m:t>
                                  </m:r>
                                </m:sub>
                              </m:sSub>
                              <m:r>
                                <a:rPr lang="en-US" altLang="ja-JP" i="1">
                                  <a:latin typeface="Cambria Math"/>
                                </a:rPr>
                                <m:t>−</m:t>
                              </m:r>
                              <m:sSub>
                                <m:sSubPr>
                                  <m:ctrlPr>
                                    <a:rPr lang="en-US" altLang="ja-JP" i="1">
                                      <a:latin typeface="Cambria Math"/>
                                    </a:rPr>
                                  </m:ctrlPr>
                                </m:sSubPr>
                                <m:e>
                                  <m:acc>
                                    <m:accPr>
                                      <m:chr m:val="̅"/>
                                      <m:ctrlPr>
                                        <a:rPr lang="en-US" altLang="ja-JP" i="1">
                                          <a:latin typeface="Cambria Math"/>
                                        </a:rPr>
                                      </m:ctrlPr>
                                    </m:accPr>
                                    <m:e>
                                      <m:r>
                                        <a:rPr lang="en-US" altLang="ja-JP" i="1">
                                          <a:latin typeface="Cambria Math"/>
                                        </a:rPr>
                                        <m:t>𝐸</m:t>
                                      </m:r>
                                    </m:e>
                                  </m:acc>
                                </m:e>
                                <m:sub>
                                  <m:r>
                                    <a:rPr lang="en-US" altLang="ja-JP" b="0" i="1" smtClean="0">
                                      <a:latin typeface="Cambria Math"/>
                                    </a:rPr>
                                    <m:t>𝑥</m:t>
                                  </m:r>
                                </m:sub>
                              </m:sSub>
                            </m:e>
                          </m:d>
                          <m:d>
                            <m:dPr>
                              <m:ctrlPr>
                                <a:rPr lang="en-US" altLang="ja-JP" i="1">
                                  <a:latin typeface="Cambria Math"/>
                                </a:rPr>
                              </m:ctrlPr>
                            </m:dPr>
                            <m:e>
                              <m:sSub>
                                <m:sSubPr>
                                  <m:ctrlPr>
                                    <a:rPr lang="en-US" altLang="ja-JP" i="1">
                                      <a:latin typeface="Cambria Math"/>
                                    </a:rPr>
                                  </m:ctrlPr>
                                </m:sSubPr>
                                <m:e>
                                  <m:r>
                                    <a:rPr lang="en-US" altLang="ja-JP" b="0" i="1" smtClean="0">
                                      <a:latin typeface="Cambria Math"/>
                                    </a:rPr>
                                    <m:t>𝑒</m:t>
                                  </m:r>
                                </m:e>
                                <m:sub>
                                  <m:r>
                                    <a:rPr lang="en-US" altLang="ja-JP" b="0" i="1" smtClean="0">
                                      <a:latin typeface="Cambria Math"/>
                                    </a:rPr>
                                    <m:t>𝑦</m:t>
                                  </m:r>
                                  <m:r>
                                    <a:rPr lang="en-US" altLang="ja-JP" b="0" i="1" smtClean="0">
                                      <a:latin typeface="Cambria Math"/>
                                    </a:rPr>
                                    <m:t>,</m:t>
                                  </m:r>
                                  <m:r>
                                    <a:rPr lang="en-US" altLang="ja-JP" b="0" i="1" smtClean="0">
                                      <a:latin typeface="Cambria Math"/>
                                    </a:rPr>
                                    <m:t>𝑖</m:t>
                                  </m:r>
                                </m:sub>
                              </m:sSub>
                              <m:r>
                                <a:rPr lang="en-US" altLang="ja-JP" i="1">
                                  <a:latin typeface="Cambria Math"/>
                                </a:rPr>
                                <m:t>−</m:t>
                              </m:r>
                              <m:sSub>
                                <m:sSubPr>
                                  <m:ctrlPr>
                                    <a:rPr lang="en-US" altLang="ja-JP" i="1" smtClean="0">
                                      <a:latin typeface="Cambria Math"/>
                                    </a:rPr>
                                  </m:ctrlPr>
                                </m:sSubPr>
                                <m:e>
                                  <m:acc>
                                    <m:accPr>
                                      <m:chr m:val="̅"/>
                                      <m:ctrlPr>
                                        <a:rPr lang="en-US" altLang="ja-JP" i="1" smtClean="0">
                                          <a:latin typeface="Cambria Math"/>
                                        </a:rPr>
                                      </m:ctrlPr>
                                    </m:accPr>
                                    <m:e>
                                      <m:r>
                                        <a:rPr lang="en-US" altLang="ja-JP" b="0" i="1" smtClean="0">
                                          <a:latin typeface="Cambria Math"/>
                                        </a:rPr>
                                        <m:t>𝐸</m:t>
                                      </m:r>
                                    </m:e>
                                  </m:acc>
                                </m:e>
                                <m:sub>
                                  <m:r>
                                    <a:rPr lang="en-US" altLang="ja-JP" b="0" i="1" smtClean="0">
                                      <a:latin typeface="Cambria Math"/>
                                    </a:rPr>
                                    <m:t>𝑦</m:t>
                                  </m:r>
                                </m:sub>
                              </m:sSub>
                            </m:e>
                          </m:d>
                        </m:e>
                      </m:nary>
                    </m:oMath>
                  </m:oMathPara>
                </a14:m>
                <a:endParaRPr lang="ja-JP" altLang="en-US" dirty="0"/>
              </a:p>
            </p:txBody>
          </p:sp>
        </mc:Choice>
        <mc:Fallback xmlns="">
          <p:sp>
            <p:nvSpPr>
              <p:cNvPr id="9" name="正方形/長方形 8"/>
              <p:cNvSpPr>
                <a:spLocks noRot="1" noChangeAspect="1" noMove="1" noResize="1" noEditPoints="1" noAdjustHandles="1" noChangeArrowheads="1" noChangeShapeType="1" noTextEdit="1"/>
              </p:cNvSpPr>
              <p:nvPr/>
            </p:nvSpPr>
            <p:spPr>
              <a:xfrm>
                <a:off x="4556507" y="4941168"/>
                <a:ext cx="3568092" cy="871264"/>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p:cNvSpPr txBox="1"/>
              <p:nvPr/>
            </p:nvSpPr>
            <p:spPr>
              <a:xfrm>
                <a:off x="2078933" y="2636912"/>
                <a:ext cx="4466163" cy="17571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sz="2400" i="1" smtClean="0">
                              <a:latin typeface="Cambria Math"/>
                            </a:rPr>
                          </m:ctrlPr>
                        </m:dPr>
                        <m:e>
                          <m:eqArr>
                            <m:eqArrPr>
                              <m:ctrlPr>
                                <a:rPr lang="en-US" altLang="ja-JP" sz="2400" i="1">
                                  <a:latin typeface="Cambria Math"/>
                                </a:rPr>
                              </m:ctrlPr>
                            </m:eqArrPr>
                            <m:e>
                              <m:sSup>
                                <m:sSupPr>
                                  <m:ctrlPr>
                                    <a:rPr lang="en-US" altLang="ja-JP" sz="2400" i="1" smtClean="0">
                                      <a:latin typeface="Cambria Math"/>
                                    </a:rPr>
                                  </m:ctrlPr>
                                </m:sSupPr>
                                <m:e>
                                  <m:sSub>
                                    <m:sSubPr>
                                      <m:ctrlPr>
                                        <a:rPr lang="en-US" altLang="ja-JP" sz="2400" i="1">
                                          <a:latin typeface="Cambria Math"/>
                                        </a:rPr>
                                      </m:ctrlPr>
                                    </m:sSubPr>
                                    <m:e>
                                      <m:r>
                                        <a:rPr lang="en-US" altLang="ja-JP" sz="2400" i="1">
                                          <a:latin typeface="Cambria Math"/>
                                        </a:rPr>
                                        <m:t>𝑐</m:t>
                                      </m:r>
                                    </m:e>
                                    <m:sub>
                                      <m:r>
                                        <a:rPr lang="en-US" altLang="ja-JP" sz="2400" i="1">
                                          <a:latin typeface="Cambria Math"/>
                                        </a:rPr>
                                        <m:t>1</m:t>
                                      </m:r>
                                    </m:sub>
                                  </m:sSub>
                                </m:e>
                                <m:sup>
                                  <m:r>
                                    <a:rPr lang="en-US" altLang="ja-JP" sz="2400" b="0" i="1" smtClean="0">
                                      <a:latin typeface="Cambria Math"/>
                                    </a:rPr>
                                    <m:t>2</m:t>
                                  </m:r>
                                </m:sup>
                              </m:sSup>
                              <m:sSub>
                                <m:sSubPr>
                                  <m:ctrlPr>
                                    <a:rPr lang="en-US" altLang="ja-JP" sz="2400" i="1">
                                      <a:latin typeface="Cambria Math"/>
                                    </a:rPr>
                                  </m:ctrlPr>
                                </m:sSubPr>
                                <m:e>
                                  <m:r>
                                    <a:rPr lang="en-US" altLang="ja-JP" sz="2400" i="1">
                                      <a:latin typeface="Cambria Math"/>
                                    </a:rPr>
                                    <m:t>𝑎</m:t>
                                  </m:r>
                                </m:e>
                                <m:sub>
                                  <m:r>
                                    <a:rPr lang="en-US" altLang="ja-JP" sz="2400" i="1">
                                      <a:latin typeface="Cambria Math"/>
                                    </a:rPr>
                                    <m:t>1</m:t>
                                  </m:r>
                                </m:sub>
                              </m:sSub>
                              <m:r>
                                <a:rPr lang="en-US" altLang="ja-JP" sz="2400" i="1">
                                  <a:latin typeface="Cambria Math"/>
                                </a:rPr>
                                <m:t>+</m:t>
                              </m:r>
                              <m:sSub>
                                <m:sSubPr>
                                  <m:ctrlPr>
                                    <a:rPr lang="en-US" altLang="ja-JP" sz="2400" i="1">
                                      <a:latin typeface="Cambria Math"/>
                                    </a:rPr>
                                  </m:ctrlPr>
                                </m:sSubPr>
                                <m:e>
                                  <m:r>
                                    <a:rPr lang="en-US" altLang="ja-JP" sz="2400" b="0" i="1" smtClean="0">
                                      <a:latin typeface="Cambria Math"/>
                                    </a:rPr>
                                    <m:t>𝑐</m:t>
                                  </m:r>
                                </m:e>
                                <m:sub>
                                  <m:r>
                                    <a:rPr lang="en-US" altLang="ja-JP" sz="2400" i="1">
                                      <a:latin typeface="Cambria Math"/>
                                    </a:rPr>
                                    <m:t>12</m:t>
                                  </m:r>
                                </m:sub>
                              </m:sSub>
                              <m:sSub>
                                <m:sSubPr>
                                  <m:ctrlPr>
                                    <a:rPr lang="en-US" altLang="ja-JP" sz="2400" i="1">
                                      <a:latin typeface="Cambria Math"/>
                                    </a:rPr>
                                  </m:ctrlPr>
                                </m:sSubPr>
                                <m:e>
                                  <m:r>
                                    <a:rPr lang="en-US" altLang="ja-JP" sz="2400" i="1">
                                      <a:latin typeface="Cambria Math"/>
                                    </a:rPr>
                                    <m:t>𝑎</m:t>
                                  </m:r>
                                </m:e>
                                <m:sub>
                                  <m:r>
                                    <a:rPr lang="en-US" altLang="ja-JP" sz="2400" i="1">
                                      <a:latin typeface="Cambria Math"/>
                                    </a:rPr>
                                    <m:t>2</m:t>
                                  </m:r>
                                </m:sub>
                              </m:sSub>
                              <m:r>
                                <a:rPr lang="en-US" altLang="ja-JP" sz="2400" i="1">
                                  <a:latin typeface="Cambria Math"/>
                                </a:rPr>
                                <m:t>+</m:t>
                              </m:r>
                              <m:r>
                                <a:rPr lang="en-US" altLang="ja-JP" sz="2400" i="1">
                                  <a:latin typeface="Cambria Math"/>
                                  <a:ea typeface="Cambria Math"/>
                                </a:rPr>
                                <m:t>⋯</m:t>
                              </m:r>
                              <m:sSub>
                                <m:sSubPr>
                                  <m:ctrlPr>
                                    <a:rPr lang="en-US" altLang="ja-JP" sz="2400" i="1">
                                      <a:latin typeface="Cambria Math"/>
                                      <a:ea typeface="Cambria Math"/>
                                    </a:rPr>
                                  </m:ctrlPr>
                                </m:sSubPr>
                                <m:e>
                                  <m:r>
                                    <a:rPr lang="en-US" altLang="ja-JP" sz="2400" b="0" i="1" smtClean="0">
                                      <a:latin typeface="Cambria Math"/>
                                      <a:ea typeface="Cambria Math"/>
                                    </a:rPr>
                                    <m:t>𝑐</m:t>
                                  </m:r>
                                </m:e>
                                <m:sub>
                                  <m:r>
                                    <a:rPr lang="en-US" altLang="ja-JP" sz="2400" i="1">
                                      <a:latin typeface="Cambria Math"/>
                                      <a:ea typeface="Cambria Math"/>
                                    </a:rPr>
                                    <m:t>1</m:t>
                                  </m:r>
                                  <m:r>
                                    <a:rPr lang="en-US" altLang="ja-JP" sz="2400" i="1">
                                      <a:latin typeface="Cambria Math"/>
                                      <a:ea typeface="Cambria Math"/>
                                    </a:rPr>
                                    <m:t>𝑝</m:t>
                                  </m:r>
                                </m:sub>
                              </m:sSub>
                              <m:sSub>
                                <m:sSubPr>
                                  <m:ctrlPr>
                                    <a:rPr lang="en-US" altLang="ja-JP" sz="2400" i="1">
                                      <a:latin typeface="Cambria Math"/>
                                      <a:ea typeface="Cambria Math"/>
                                    </a:rPr>
                                  </m:ctrlPr>
                                </m:sSubPr>
                                <m:e>
                                  <m:r>
                                    <a:rPr lang="en-US" altLang="ja-JP" sz="2400" i="1">
                                      <a:latin typeface="Cambria Math"/>
                                      <a:ea typeface="Cambria Math"/>
                                    </a:rPr>
                                    <m:t>𝑎</m:t>
                                  </m:r>
                                </m:e>
                                <m:sub>
                                  <m:r>
                                    <a:rPr lang="en-US" altLang="ja-JP" sz="2400" i="1">
                                      <a:latin typeface="Cambria Math"/>
                                      <a:ea typeface="Cambria Math"/>
                                    </a:rPr>
                                    <m:t>𝑝</m:t>
                                  </m:r>
                                </m:sub>
                              </m:sSub>
                              <m:r>
                                <a:rPr lang="en-US" altLang="ja-JP" sz="2400" i="1">
                                  <a:latin typeface="Cambria Math"/>
                                  <a:ea typeface="Cambria Math"/>
                                </a:rPr>
                                <m:t>= </m:t>
                              </m:r>
                              <m:sSub>
                                <m:sSubPr>
                                  <m:ctrlPr>
                                    <a:rPr lang="en-US" altLang="ja-JP" sz="2400" i="1">
                                      <a:latin typeface="Cambria Math"/>
                                      <a:ea typeface="Cambria Math"/>
                                    </a:rPr>
                                  </m:ctrlPr>
                                </m:sSubPr>
                                <m:e>
                                  <m:r>
                                    <a:rPr lang="en-US" altLang="ja-JP" sz="2400" b="0" i="1" smtClean="0">
                                      <a:latin typeface="Cambria Math"/>
                                      <a:ea typeface="Cambria Math"/>
                                    </a:rPr>
                                    <m:t>𝑐</m:t>
                                  </m:r>
                                </m:e>
                                <m:sub>
                                  <m:r>
                                    <a:rPr lang="en-US" altLang="ja-JP" sz="2400" i="1">
                                      <a:latin typeface="Cambria Math"/>
                                      <a:ea typeface="Cambria Math"/>
                                    </a:rPr>
                                    <m:t>1</m:t>
                                  </m:r>
                                  <m:r>
                                    <a:rPr lang="en-US" altLang="ja-JP" sz="2400" i="1">
                                      <a:latin typeface="Cambria Math"/>
                                      <a:ea typeface="Cambria Math"/>
                                    </a:rPr>
                                    <m:t>𝑟</m:t>
                                  </m:r>
                                </m:sub>
                              </m:sSub>
                            </m:e>
                            <m:e>
                              <m:sSub>
                                <m:sSubPr>
                                  <m:ctrlPr>
                                    <a:rPr lang="en-US" altLang="ja-JP" sz="2400" i="1">
                                      <a:latin typeface="Cambria Math"/>
                                    </a:rPr>
                                  </m:ctrlPr>
                                </m:sSubPr>
                                <m:e>
                                  <m:r>
                                    <a:rPr lang="en-US" altLang="ja-JP" sz="2400" b="0" i="1" smtClean="0">
                                      <a:latin typeface="Cambria Math"/>
                                    </a:rPr>
                                    <m:t>𝑐</m:t>
                                  </m:r>
                                </m:e>
                                <m:sub>
                                  <m:r>
                                    <a:rPr lang="en-US" altLang="ja-JP" sz="2400" i="1">
                                      <a:latin typeface="Cambria Math"/>
                                    </a:rPr>
                                    <m:t>12</m:t>
                                  </m:r>
                                </m:sub>
                              </m:sSub>
                              <m:sSub>
                                <m:sSubPr>
                                  <m:ctrlPr>
                                    <a:rPr lang="en-US" altLang="ja-JP" sz="2400" i="1">
                                      <a:latin typeface="Cambria Math"/>
                                    </a:rPr>
                                  </m:ctrlPr>
                                </m:sSubPr>
                                <m:e>
                                  <m:r>
                                    <a:rPr lang="en-US" altLang="ja-JP" sz="2400" i="1">
                                      <a:latin typeface="Cambria Math"/>
                                    </a:rPr>
                                    <m:t>𝑎</m:t>
                                  </m:r>
                                </m:e>
                                <m:sub>
                                  <m:r>
                                    <a:rPr lang="en-US" altLang="ja-JP" sz="2400" i="1">
                                      <a:latin typeface="Cambria Math"/>
                                    </a:rPr>
                                    <m:t>1</m:t>
                                  </m:r>
                                </m:sub>
                              </m:sSub>
                              <m:r>
                                <a:rPr lang="en-US" altLang="ja-JP" sz="2400" i="1">
                                  <a:latin typeface="Cambria Math"/>
                                </a:rPr>
                                <m:t>+</m:t>
                              </m:r>
                              <m:sSub>
                                <m:sSubPr>
                                  <m:ctrlPr>
                                    <a:rPr lang="en-US" altLang="ja-JP" sz="2400" i="1">
                                      <a:latin typeface="Cambria Math"/>
                                    </a:rPr>
                                  </m:ctrlPr>
                                </m:sSubPr>
                                <m:e>
                                  <m:sSup>
                                    <m:sSupPr>
                                      <m:ctrlPr>
                                        <a:rPr lang="en-US" altLang="ja-JP" sz="2400" i="1">
                                          <a:latin typeface="Cambria Math"/>
                                        </a:rPr>
                                      </m:ctrlPr>
                                    </m:sSupPr>
                                    <m:e>
                                      <m:sSub>
                                        <m:sSubPr>
                                          <m:ctrlPr>
                                            <a:rPr lang="en-US" altLang="ja-JP" sz="2400" i="1">
                                              <a:latin typeface="Cambria Math"/>
                                            </a:rPr>
                                          </m:ctrlPr>
                                        </m:sSubPr>
                                        <m:e>
                                          <m:r>
                                            <a:rPr lang="en-US" altLang="ja-JP" sz="2400" i="1">
                                              <a:latin typeface="Cambria Math"/>
                                            </a:rPr>
                                            <m:t>𝑐</m:t>
                                          </m:r>
                                        </m:e>
                                        <m:sub>
                                          <m:r>
                                            <a:rPr lang="en-US" altLang="ja-JP" sz="2400" b="0" i="1" smtClean="0">
                                              <a:latin typeface="Cambria Math"/>
                                            </a:rPr>
                                            <m:t>2</m:t>
                                          </m:r>
                                        </m:sub>
                                      </m:sSub>
                                    </m:e>
                                    <m:sup>
                                      <m:r>
                                        <a:rPr lang="en-US" altLang="ja-JP" sz="2400" i="1">
                                          <a:latin typeface="Cambria Math"/>
                                        </a:rPr>
                                        <m:t>2</m:t>
                                      </m:r>
                                    </m:sup>
                                  </m:sSup>
                                  <m:r>
                                    <a:rPr lang="en-US" altLang="ja-JP" sz="2400" i="1">
                                      <a:latin typeface="Cambria Math"/>
                                    </a:rPr>
                                    <m:t>𝑎</m:t>
                                  </m:r>
                                </m:e>
                                <m:sub>
                                  <m:r>
                                    <a:rPr lang="en-US" altLang="ja-JP" sz="2400" i="1">
                                      <a:latin typeface="Cambria Math"/>
                                    </a:rPr>
                                    <m:t>2</m:t>
                                  </m:r>
                                </m:sub>
                              </m:sSub>
                              <m:r>
                                <a:rPr lang="en-US" altLang="ja-JP" sz="2400" i="1">
                                  <a:latin typeface="Cambria Math"/>
                                </a:rPr>
                                <m:t>+</m:t>
                              </m:r>
                              <m:r>
                                <a:rPr lang="en-US" altLang="ja-JP" sz="2400" i="1">
                                  <a:latin typeface="Cambria Math"/>
                                  <a:ea typeface="Cambria Math"/>
                                </a:rPr>
                                <m:t>⋯</m:t>
                              </m:r>
                              <m:sSub>
                                <m:sSubPr>
                                  <m:ctrlPr>
                                    <a:rPr lang="en-US" altLang="ja-JP" sz="2400" i="1">
                                      <a:latin typeface="Cambria Math"/>
                                      <a:ea typeface="Cambria Math"/>
                                    </a:rPr>
                                  </m:ctrlPr>
                                </m:sSubPr>
                                <m:e>
                                  <m:r>
                                    <a:rPr lang="en-US" altLang="ja-JP" sz="2400" b="0" i="1" smtClean="0">
                                      <a:latin typeface="Cambria Math"/>
                                      <a:ea typeface="Cambria Math"/>
                                    </a:rPr>
                                    <m:t>𝑐</m:t>
                                  </m:r>
                                </m:e>
                                <m:sub>
                                  <m:r>
                                    <a:rPr lang="en-US" altLang="ja-JP" sz="2400" i="1">
                                      <a:latin typeface="Cambria Math"/>
                                      <a:ea typeface="Cambria Math"/>
                                    </a:rPr>
                                    <m:t>2</m:t>
                                  </m:r>
                                  <m:r>
                                    <a:rPr lang="en-US" altLang="ja-JP" sz="2400" i="1">
                                      <a:latin typeface="Cambria Math"/>
                                      <a:ea typeface="Cambria Math"/>
                                    </a:rPr>
                                    <m:t>𝑝</m:t>
                                  </m:r>
                                </m:sub>
                              </m:sSub>
                              <m:sSub>
                                <m:sSubPr>
                                  <m:ctrlPr>
                                    <a:rPr lang="en-US" altLang="ja-JP" sz="2400" i="1">
                                      <a:latin typeface="Cambria Math"/>
                                      <a:ea typeface="Cambria Math"/>
                                    </a:rPr>
                                  </m:ctrlPr>
                                </m:sSubPr>
                                <m:e>
                                  <m:r>
                                    <a:rPr lang="en-US" altLang="ja-JP" sz="2400" i="1">
                                      <a:latin typeface="Cambria Math"/>
                                      <a:ea typeface="Cambria Math"/>
                                    </a:rPr>
                                    <m:t>𝑎</m:t>
                                  </m:r>
                                </m:e>
                                <m:sub>
                                  <m:r>
                                    <a:rPr lang="en-US" altLang="ja-JP" sz="2400" i="1">
                                      <a:latin typeface="Cambria Math"/>
                                      <a:ea typeface="Cambria Math"/>
                                    </a:rPr>
                                    <m:t>𝑝</m:t>
                                  </m:r>
                                </m:sub>
                              </m:sSub>
                              <m:r>
                                <a:rPr lang="en-US" altLang="ja-JP" sz="2400" i="1">
                                  <a:latin typeface="Cambria Math"/>
                                  <a:ea typeface="Cambria Math"/>
                                </a:rPr>
                                <m:t>= </m:t>
                              </m:r>
                              <m:sSub>
                                <m:sSubPr>
                                  <m:ctrlPr>
                                    <a:rPr lang="en-US" altLang="ja-JP" sz="2400" i="1">
                                      <a:latin typeface="Cambria Math"/>
                                      <a:ea typeface="Cambria Math"/>
                                    </a:rPr>
                                  </m:ctrlPr>
                                </m:sSubPr>
                                <m:e>
                                  <m:r>
                                    <a:rPr lang="en-US" altLang="ja-JP" sz="2400" b="0" i="1" smtClean="0">
                                      <a:latin typeface="Cambria Math"/>
                                      <a:ea typeface="Cambria Math"/>
                                    </a:rPr>
                                    <m:t>𝑐</m:t>
                                  </m:r>
                                </m:e>
                                <m:sub>
                                  <m:r>
                                    <a:rPr lang="en-US" altLang="ja-JP" sz="2400" i="1">
                                      <a:latin typeface="Cambria Math"/>
                                      <a:ea typeface="Cambria Math"/>
                                    </a:rPr>
                                    <m:t>2</m:t>
                                  </m:r>
                                  <m:r>
                                    <a:rPr lang="en-US" altLang="ja-JP" sz="2400" i="1">
                                      <a:latin typeface="Cambria Math"/>
                                      <a:ea typeface="Cambria Math"/>
                                    </a:rPr>
                                    <m:t>𝑟</m:t>
                                  </m:r>
                                </m:sub>
                              </m:sSub>
                              <m:r>
                                <m:rPr>
                                  <m:nor/>
                                </m:rPr>
                                <a:rPr lang="en-US" altLang="ja-JP" sz="2400" dirty="0"/>
                                <m:t> </m:t>
                              </m:r>
                            </m:e>
                            <m:e>
                              <m:r>
                                <a:rPr lang="en-US" altLang="ja-JP" sz="2400" i="1">
                                  <a:latin typeface="Cambria Math"/>
                                  <a:ea typeface="Cambria Math"/>
                                </a:rPr>
                                <m:t>⋮</m:t>
                              </m:r>
                              <m:r>
                                <m:rPr>
                                  <m:nor/>
                                </m:rPr>
                                <a:rPr lang="en-US" altLang="ja-JP" sz="2400" dirty="0"/>
                                <m:t> </m:t>
                              </m:r>
                            </m:e>
                            <m:e>
                              <m:sSub>
                                <m:sSubPr>
                                  <m:ctrlPr>
                                    <a:rPr lang="en-US" altLang="ja-JP" sz="2400" i="1">
                                      <a:latin typeface="Cambria Math"/>
                                    </a:rPr>
                                  </m:ctrlPr>
                                </m:sSubPr>
                                <m:e>
                                  <m:r>
                                    <a:rPr lang="en-US" altLang="ja-JP" sz="2400" b="0" i="1" smtClean="0">
                                      <a:latin typeface="Cambria Math"/>
                                    </a:rPr>
                                    <m:t>𝑐</m:t>
                                  </m:r>
                                </m:e>
                                <m:sub>
                                  <m:r>
                                    <a:rPr lang="en-US" altLang="ja-JP" sz="2400" i="1">
                                      <a:latin typeface="Cambria Math"/>
                                    </a:rPr>
                                    <m:t>1</m:t>
                                  </m:r>
                                  <m:r>
                                    <a:rPr lang="en-US" altLang="ja-JP" sz="2400" i="1">
                                      <a:latin typeface="Cambria Math"/>
                                    </a:rPr>
                                    <m:t>𝑝</m:t>
                                  </m:r>
                                </m:sub>
                              </m:sSub>
                              <m:sSub>
                                <m:sSubPr>
                                  <m:ctrlPr>
                                    <a:rPr lang="en-US" altLang="ja-JP" sz="2400" i="1">
                                      <a:latin typeface="Cambria Math"/>
                                    </a:rPr>
                                  </m:ctrlPr>
                                </m:sSubPr>
                                <m:e>
                                  <m:r>
                                    <a:rPr lang="en-US" altLang="ja-JP" sz="2400" i="1">
                                      <a:latin typeface="Cambria Math"/>
                                    </a:rPr>
                                    <m:t>𝑎</m:t>
                                  </m:r>
                                </m:e>
                                <m:sub>
                                  <m:r>
                                    <a:rPr lang="en-US" altLang="ja-JP" sz="2400" i="1">
                                      <a:latin typeface="Cambria Math"/>
                                    </a:rPr>
                                    <m:t>1</m:t>
                                  </m:r>
                                </m:sub>
                              </m:sSub>
                              <m:r>
                                <a:rPr lang="en-US" altLang="ja-JP" sz="2400" i="1">
                                  <a:latin typeface="Cambria Math"/>
                                </a:rPr>
                                <m:t>+</m:t>
                              </m:r>
                              <m:sSub>
                                <m:sSubPr>
                                  <m:ctrlPr>
                                    <a:rPr lang="en-US" altLang="ja-JP" sz="2400" i="1">
                                      <a:latin typeface="Cambria Math"/>
                                    </a:rPr>
                                  </m:ctrlPr>
                                </m:sSubPr>
                                <m:e>
                                  <m:r>
                                    <a:rPr lang="en-US" altLang="ja-JP" sz="2400" b="0" i="1" smtClean="0">
                                      <a:latin typeface="Cambria Math"/>
                                    </a:rPr>
                                    <m:t>𝑐</m:t>
                                  </m:r>
                                </m:e>
                                <m:sub>
                                  <m:r>
                                    <a:rPr lang="en-US" altLang="ja-JP" sz="2400" i="1">
                                      <a:latin typeface="Cambria Math"/>
                                    </a:rPr>
                                    <m:t>2</m:t>
                                  </m:r>
                                  <m:r>
                                    <a:rPr lang="en-US" altLang="ja-JP" sz="2400" i="1">
                                      <a:latin typeface="Cambria Math"/>
                                    </a:rPr>
                                    <m:t>𝑝</m:t>
                                  </m:r>
                                </m:sub>
                              </m:sSub>
                              <m:sSub>
                                <m:sSubPr>
                                  <m:ctrlPr>
                                    <a:rPr lang="en-US" altLang="ja-JP" sz="2400" i="1">
                                      <a:latin typeface="Cambria Math"/>
                                    </a:rPr>
                                  </m:ctrlPr>
                                </m:sSubPr>
                                <m:e>
                                  <m:r>
                                    <a:rPr lang="en-US" altLang="ja-JP" sz="2400" i="1">
                                      <a:latin typeface="Cambria Math"/>
                                    </a:rPr>
                                    <m:t>𝑎</m:t>
                                  </m:r>
                                </m:e>
                                <m:sub>
                                  <m:r>
                                    <a:rPr lang="en-US" altLang="ja-JP" sz="2400" i="1">
                                      <a:latin typeface="Cambria Math"/>
                                    </a:rPr>
                                    <m:t>2</m:t>
                                  </m:r>
                                </m:sub>
                              </m:sSub>
                              <m:r>
                                <a:rPr lang="en-US" altLang="ja-JP" sz="2400" i="1">
                                  <a:latin typeface="Cambria Math"/>
                                </a:rPr>
                                <m:t>+</m:t>
                              </m:r>
                              <m:r>
                                <a:rPr lang="en-US" altLang="ja-JP" sz="2400" i="1">
                                  <a:latin typeface="Cambria Math"/>
                                  <a:ea typeface="Cambria Math"/>
                                </a:rPr>
                                <m:t>⋯</m:t>
                              </m:r>
                              <m:sSub>
                                <m:sSubPr>
                                  <m:ctrlPr>
                                    <a:rPr lang="en-US" altLang="ja-JP" sz="2400" i="1">
                                      <a:latin typeface="Cambria Math"/>
                                      <a:ea typeface="Cambria Math"/>
                                    </a:rPr>
                                  </m:ctrlPr>
                                </m:sSubPr>
                                <m:e>
                                  <m:sSup>
                                    <m:sSupPr>
                                      <m:ctrlPr>
                                        <a:rPr lang="en-US" altLang="ja-JP" sz="2400" i="1">
                                          <a:latin typeface="Cambria Math"/>
                                        </a:rPr>
                                      </m:ctrlPr>
                                    </m:sSupPr>
                                    <m:e>
                                      <m:sSub>
                                        <m:sSubPr>
                                          <m:ctrlPr>
                                            <a:rPr lang="en-US" altLang="ja-JP" sz="2400" i="1">
                                              <a:latin typeface="Cambria Math"/>
                                            </a:rPr>
                                          </m:ctrlPr>
                                        </m:sSubPr>
                                        <m:e>
                                          <m:r>
                                            <a:rPr lang="en-US" altLang="ja-JP" sz="2400" i="1">
                                              <a:latin typeface="Cambria Math"/>
                                            </a:rPr>
                                            <m:t>𝑐</m:t>
                                          </m:r>
                                        </m:e>
                                        <m:sub>
                                          <m:r>
                                            <a:rPr lang="en-US" altLang="ja-JP" sz="2400" b="0" i="1" smtClean="0">
                                              <a:latin typeface="Cambria Math"/>
                                            </a:rPr>
                                            <m:t>𝑝</m:t>
                                          </m:r>
                                        </m:sub>
                                      </m:sSub>
                                    </m:e>
                                    <m:sup>
                                      <m:r>
                                        <a:rPr lang="en-US" altLang="ja-JP" sz="2400" i="1">
                                          <a:latin typeface="Cambria Math"/>
                                        </a:rPr>
                                        <m:t>2</m:t>
                                      </m:r>
                                    </m:sup>
                                  </m:sSup>
                                  <m:r>
                                    <a:rPr lang="en-US" altLang="ja-JP" sz="2400" i="1">
                                      <a:latin typeface="Cambria Math"/>
                                      <a:ea typeface="Cambria Math"/>
                                    </a:rPr>
                                    <m:t>𝑎</m:t>
                                  </m:r>
                                </m:e>
                                <m:sub>
                                  <m:r>
                                    <a:rPr lang="en-US" altLang="ja-JP" sz="2400" i="1">
                                      <a:latin typeface="Cambria Math"/>
                                      <a:ea typeface="Cambria Math"/>
                                    </a:rPr>
                                    <m:t>𝑝</m:t>
                                  </m:r>
                                </m:sub>
                              </m:sSub>
                              <m:r>
                                <a:rPr lang="en-US" altLang="ja-JP" sz="2400" i="1">
                                  <a:latin typeface="Cambria Math"/>
                                  <a:ea typeface="Cambria Math"/>
                                </a:rPr>
                                <m:t>= </m:t>
                              </m:r>
                              <m:sSub>
                                <m:sSubPr>
                                  <m:ctrlPr>
                                    <a:rPr lang="en-US" altLang="ja-JP" sz="2400" i="1">
                                      <a:latin typeface="Cambria Math"/>
                                      <a:ea typeface="Cambria Math"/>
                                    </a:rPr>
                                  </m:ctrlPr>
                                </m:sSubPr>
                                <m:e>
                                  <m:r>
                                    <a:rPr lang="en-US" altLang="ja-JP" sz="2400" b="0" i="1" smtClean="0">
                                      <a:latin typeface="Cambria Math"/>
                                      <a:ea typeface="Cambria Math"/>
                                    </a:rPr>
                                    <m:t>𝑐</m:t>
                                  </m:r>
                                </m:e>
                                <m:sub>
                                  <m:r>
                                    <a:rPr lang="en-US" altLang="ja-JP" sz="2400" i="1">
                                      <a:latin typeface="Cambria Math"/>
                                      <a:ea typeface="Cambria Math"/>
                                    </a:rPr>
                                    <m:t>𝑝𝑟</m:t>
                                  </m:r>
                                </m:sub>
                              </m:sSub>
                            </m:e>
                          </m:eqArr>
                        </m:e>
                      </m:d>
                    </m:oMath>
                  </m:oMathPara>
                </a14:m>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078933" y="2636912"/>
                <a:ext cx="4466163" cy="1757148"/>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正方形/長方形 3"/>
              <p:cNvSpPr/>
              <p:nvPr/>
            </p:nvSpPr>
            <p:spPr>
              <a:xfrm>
                <a:off x="485559" y="4617977"/>
                <a:ext cx="253300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a:rPr>
                          </m:ctrlPr>
                        </m:sSupPr>
                        <m:e>
                          <m:sSub>
                            <m:sSubPr>
                              <m:ctrlPr>
                                <a:rPr lang="en-US" altLang="ja-JP" i="1">
                                  <a:latin typeface="Cambria Math"/>
                                </a:rPr>
                              </m:ctrlPr>
                            </m:sSubPr>
                            <m:e>
                              <m:r>
                                <a:rPr lang="en-US" altLang="ja-JP" i="1">
                                  <a:latin typeface="Cambria Math"/>
                                </a:rPr>
                                <m:t>𝑐</m:t>
                              </m:r>
                            </m:e>
                            <m:sub>
                              <m:r>
                                <a:rPr lang="en-US" altLang="ja-JP" b="0" i="1" smtClean="0">
                                  <a:latin typeface="Cambria Math"/>
                                </a:rPr>
                                <m:t>𝑥</m:t>
                              </m:r>
                            </m:sub>
                          </m:sSub>
                        </m:e>
                        <m:sup>
                          <m:r>
                            <a:rPr lang="en-US" altLang="ja-JP" i="1">
                              <a:latin typeface="Cambria Math"/>
                            </a:rPr>
                            <m:t>2</m:t>
                          </m:r>
                        </m:sup>
                      </m:sSup>
                      <m:r>
                        <a:rPr lang="ja-JP" altLang="en-US" b="0" i="1" smtClean="0">
                          <a:latin typeface="Cambria Math"/>
                        </a:rPr>
                        <m:t>は</m:t>
                      </m:r>
                      <m:r>
                        <a:rPr lang="ja-JP" altLang="en-US" i="1">
                          <a:latin typeface="Cambria Math"/>
                        </a:rPr>
                        <m:t>センサ</m:t>
                      </m:r>
                      <m:sSub>
                        <m:sSubPr>
                          <m:ctrlPr>
                            <a:rPr lang="en-US" altLang="ja-JP" i="1">
                              <a:latin typeface="Cambria Math"/>
                            </a:rPr>
                          </m:ctrlPr>
                        </m:sSubPr>
                        <m:e>
                          <m:r>
                            <a:rPr lang="en-US" altLang="ja-JP" i="1">
                              <a:latin typeface="Cambria Math"/>
                            </a:rPr>
                            <m:t>𝐸</m:t>
                          </m:r>
                        </m:e>
                        <m:sub>
                          <m:r>
                            <a:rPr lang="en-US" altLang="ja-JP" b="0" i="1" smtClean="0">
                              <a:latin typeface="Cambria Math"/>
                            </a:rPr>
                            <m:t>𝑥</m:t>
                          </m:r>
                        </m:sub>
                      </m:sSub>
                      <m:r>
                        <a:rPr lang="ja-JP" altLang="en-US" b="0" i="1" smtClean="0">
                          <a:latin typeface="Cambria Math"/>
                        </a:rPr>
                        <m:t>の</m:t>
                      </m:r>
                      <m:r>
                        <a:rPr lang="ja-JP" altLang="en-US" i="1">
                          <a:latin typeface="Cambria Math"/>
                        </a:rPr>
                        <m:t>分散</m:t>
                      </m:r>
                      <m:r>
                        <a:rPr lang="en-US" altLang="ja-JP" i="1">
                          <a:latin typeface="Cambria Math"/>
                        </a:rPr>
                        <m:t> </m:t>
                      </m:r>
                    </m:oMath>
                  </m:oMathPara>
                </a14:m>
                <a:endParaRPr lang="ja-JP" altLang="en-US" dirty="0"/>
              </a:p>
            </p:txBody>
          </p:sp>
        </mc:Choice>
        <mc:Fallback xmlns="">
          <p:sp>
            <p:nvSpPr>
              <p:cNvPr id="4" name="正方形/長方形 3"/>
              <p:cNvSpPr>
                <a:spLocks noRot="1" noChangeAspect="1" noMove="1" noResize="1" noEditPoints="1" noAdjustHandles="1" noChangeArrowheads="1" noChangeShapeType="1" noTextEdit="1"/>
              </p:cNvSpPr>
              <p:nvPr/>
            </p:nvSpPr>
            <p:spPr>
              <a:xfrm>
                <a:off x="485559" y="4617977"/>
                <a:ext cx="2533001" cy="369332"/>
              </a:xfrm>
              <a:prstGeom prst="rect">
                <a:avLst/>
              </a:prstGeom>
              <a:blipFill rotWithShape="1">
                <a:blip r:embed="rId6"/>
                <a:stretch>
                  <a:fillRect b="-1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p:cNvSpPr/>
              <p:nvPr/>
            </p:nvSpPr>
            <p:spPr>
              <a:xfrm>
                <a:off x="4046367" y="4565289"/>
                <a:ext cx="5151667" cy="394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𝑐</m:t>
                          </m:r>
                        </m:e>
                        <m:sub>
                          <m:r>
                            <a:rPr lang="en-US" altLang="ja-JP" b="0" i="1" smtClean="0">
                              <a:latin typeface="Cambria Math"/>
                            </a:rPr>
                            <m:t>𝑥𝑦</m:t>
                          </m:r>
                        </m:sub>
                      </m:sSub>
                      <m:r>
                        <a:rPr lang="ja-JP" altLang="en-US" i="1">
                          <a:latin typeface="Cambria Math"/>
                        </a:rPr>
                        <m:t>は</m:t>
                      </m:r>
                      <m:sSub>
                        <m:sSubPr>
                          <m:ctrlPr>
                            <a:rPr lang="en-US" altLang="ja-JP" i="1">
                              <a:latin typeface="Cambria Math"/>
                            </a:rPr>
                          </m:ctrlPr>
                        </m:sSubPr>
                        <m:e>
                          <m:r>
                            <a:rPr lang="ja-JP" altLang="en-US" i="1" smtClean="0">
                              <a:latin typeface="Cambria Math"/>
                            </a:rPr>
                            <m:t>センサ</m:t>
                          </m:r>
                          <m:r>
                            <a:rPr lang="en-US" altLang="ja-JP" i="1">
                              <a:latin typeface="Cambria Math"/>
                            </a:rPr>
                            <m:t>𝐸</m:t>
                          </m:r>
                        </m:e>
                        <m:sub>
                          <m:r>
                            <a:rPr lang="en-US" altLang="ja-JP" b="0" i="1" smtClean="0">
                              <a:latin typeface="Cambria Math"/>
                            </a:rPr>
                            <m:t>𝑥</m:t>
                          </m:r>
                        </m:sub>
                      </m:sSub>
                      <m:sSub>
                        <m:sSubPr>
                          <m:ctrlPr>
                            <a:rPr lang="en-US" altLang="ja-JP" i="1">
                              <a:latin typeface="Cambria Math"/>
                            </a:rPr>
                          </m:ctrlPr>
                        </m:sSubPr>
                        <m:e>
                          <m:r>
                            <a:rPr lang="ja-JP" altLang="en-US" b="0" i="1" smtClean="0">
                              <a:latin typeface="Cambria Math"/>
                            </a:rPr>
                            <m:t>と</m:t>
                          </m:r>
                          <m:r>
                            <a:rPr lang="ja-JP" altLang="en-US" i="1">
                              <a:latin typeface="Cambria Math"/>
                            </a:rPr>
                            <m:t>センサ</m:t>
                          </m:r>
                          <m:r>
                            <a:rPr lang="en-US" altLang="ja-JP" i="1">
                              <a:latin typeface="Cambria Math"/>
                            </a:rPr>
                            <m:t>𝐸</m:t>
                          </m:r>
                        </m:e>
                        <m:sub>
                          <m:r>
                            <a:rPr lang="en-US" altLang="ja-JP" b="0" i="1" smtClean="0">
                              <a:latin typeface="Cambria Math"/>
                            </a:rPr>
                            <m:t>𝑦</m:t>
                          </m:r>
                        </m:sub>
                      </m:sSub>
                      <m:d>
                        <m:dPr>
                          <m:ctrlPr>
                            <a:rPr lang="en-US" altLang="ja-JP" b="0" i="1" smtClean="0">
                              <a:latin typeface="Cambria Math"/>
                            </a:rPr>
                          </m:ctrlPr>
                        </m:dPr>
                        <m:e>
                          <m:r>
                            <a:rPr lang="ja-JP" altLang="en-US" i="1">
                              <a:latin typeface="Cambria Math"/>
                            </a:rPr>
                            <m:t>又は</m:t>
                          </m:r>
                          <m:r>
                            <a:rPr lang="ja-JP" altLang="en-US" i="1" smtClean="0">
                              <a:latin typeface="Cambria Math"/>
                            </a:rPr>
                            <m:t>報酬</m:t>
                          </m:r>
                          <m:r>
                            <a:rPr lang="ja-JP" altLang="en-US" b="0" i="1" smtClean="0">
                              <a:latin typeface="Cambria Math"/>
                            </a:rPr>
                            <m:t>𝑅</m:t>
                          </m:r>
                        </m:e>
                      </m:d>
                      <m:r>
                        <a:rPr lang="ja-JP" altLang="en-US" b="0" i="1" smtClean="0">
                          <a:latin typeface="Cambria Math"/>
                        </a:rPr>
                        <m:t>の</m:t>
                      </m:r>
                      <m:r>
                        <a:rPr lang="ja-JP" altLang="en-US" i="1" smtClean="0">
                          <a:latin typeface="Cambria Math"/>
                        </a:rPr>
                        <m:t>共分散</m:t>
                      </m:r>
                      <m:r>
                        <a:rPr lang="en-US" altLang="ja-JP" i="1">
                          <a:latin typeface="Cambria Math"/>
                        </a:rPr>
                        <m:t> </m:t>
                      </m:r>
                    </m:oMath>
                  </m:oMathPara>
                </a14:m>
                <a:endParaRPr lang="ja-JP" altLang="en-US" dirty="0"/>
              </a:p>
            </p:txBody>
          </p:sp>
        </mc:Choice>
        <mc:Fallback xmlns="">
          <p:sp>
            <p:nvSpPr>
              <p:cNvPr id="5" name="正方形/長方形 4"/>
              <p:cNvSpPr>
                <a:spLocks noRot="1" noChangeAspect="1" noMove="1" noResize="1" noEditPoints="1" noAdjustHandles="1" noChangeArrowheads="1" noChangeShapeType="1" noTextEdit="1"/>
              </p:cNvSpPr>
              <p:nvPr/>
            </p:nvSpPr>
            <p:spPr>
              <a:xfrm>
                <a:off x="4046367" y="4565289"/>
                <a:ext cx="5151667" cy="394147"/>
              </a:xfrm>
              <a:prstGeom prst="rect">
                <a:avLst/>
              </a:prstGeom>
              <a:blipFill rotWithShape="1">
                <a:blip r:embed="rId7"/>
                <a:stretch>
                  <a:fillRect b="-307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21641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強化学習の手法</a:t>
            </a:r>
            <a:endParaRPr kumimoji="1" lang="ja-JP" altLang="en-US" dirty="0"/>
          </a:p>
        </p:txBody>
      </p:sp>
      <p:sp>
        <p:nvSpPr>
          <p:cNvPr id="4" name="テキスト ボックス 3"/>
          <p:cNvSpPr txBox="1"/>
          <p:nvPr/>
        </p:nvSpPr>
        <p:spPr>
          <a:xfrm>
            <a:off x="539552" y="1938065"/>
            <a:ext cx="2377574" cy="461665"/>
          </a:xfrm>
          <a:prstGeom prst="rect">
            <a:avLst/>
          </a:prstGeom>
          <a:noFill/>
        </p:spPr>
        <p:txBody>
          <a:bodyPr wrap="none" rtlCol="0">
            <a:spAutoFit/>
          </a:bodyPr>
          <a:lstStyle/>
          <a:p>
            <a:pPr marL="342900" indent="-342900">
              <a:buClr>
                <a:schemeClr val="accent5"/>
              </a:buClr>
              <a:buSzPct val="50000"/>
              <a:buFont typeface="Wingdings" pitchFamily="2" charset="2"/>
              <a:buChar char="u"/>
            </a:pPr>
            <a:r>
              <a:rPr lang="ja-JP" altLang="en-US" sz="2400" dirty="0"/>
              <a:t>加重</a:t>
            </a:r>
            <a:r>
              <a:rPr lang="ja-JP" altLang="en-US" sz="2400" dirty="0" smtClean="0"/>
              <a:t>平均手法</a:t>
            </a:r>
            <a:endParaRPr kumimoji="1" lang="ja-JP" altLang="en-US" sz="2400" dirty="0"/>
          </a:p>
        </p:txBody>
      </p:sp>
      <mc:AlternateContent xmlns:mc="http://schemas.openxmlformats.org/markup-compatibility/2006" xmlns:a14="http://schemas.microsoft.com/office/drawing/2010/main">
        <mc:Choice Requires="a14">
          <p:sp>
            <p:nvSpPr>
              <p:cNvPr id="5" name="テキスト ボックス 4"/>
              <p:cNvSpPr txBox="1"/>
              <p:nvPr/>
            </p:nvSpPr>
            <p:spPr>
              <a:xfrm>
                <a:off x="1728339" y="2666951"/>
                <a:ext cx="4763676" cy="509178"/>
              </a:xfrm>
              <a:prstGeom prst="rect">
                <a:avLst/>
              </a:prstGeom>
              <a:noFill/>
            </p:spPr>
            <p:txBody>
              <a:bodyPr wrap="none" rtlCol="0">
                <a:spAutoFit/>
              </a:bodyPr>
              <a:lstStyle/>
              <a:p>
                <a14:m>
                  <m:oMath xmlns:m="http://schemas.openxmlformats.org/officeDocument/2006/math">
                    <m:r>
                      <a:rPr lang="en-US" altLang="ja-JP" sz="2400" b="0" i="1" smtClean="0">
                        <a:latin typeface="Cambria Math"/>
                      </a:rPr>
                      <m:t>𝑄</m:t>
                    </m:r>
                    <m:d>
                      <m:dPr>
                        <m:ctrlPr>
                          <a:rPr lang="en-US" altLang="ja-JP" sz="2400" b="0" i="1" smtClean="0">
                            <a:latin typeface="Cambria Math"/>
                          </a:rPr>
                        </m:ctrlPr>
                      </m:dPr>
                      <m:e>
                        <m:r>
                          <a:rPr lang="en-US" altLang="ja-JP" sz="2400" b="0" i="1" smtClean="0">
                            <a:latin typeface="Cambria Math"/>
                          </a:rPr>
                          <m:t>𝑠</m:t>
                        </m:r>
                        <m:r>
                          <a:rPr lang="en-US" altLang="ja-JP" sz="2400" b="0" i="1" smtClean="0">
                            <a:latin typeface="Cambria Math"/>
                          </a:rPr>
                          <m:t>,</m:t>
                        </m:r>
                        <m:r>
                          <a:rPr lang="en-US" altLang="ja-JP" sz="2400" b="0" i="1" smtClean="0">
                            <a:latin typeface="Cambria Math"/>
                          </a:rPr>
                          <m:t>𝑎</m:t>
                        </m:r>
                      </m:e>
                    </m:d>
                    <m:r>
                      <a:rPr lang="en-US" altLang="ja-JP" sz="2400" i="1">
                        <a:latin typeface="Cambria Math"/>
                        <a:ea typeface="Cambria Math"/>
                      </a:rPr>
                      <m:t>←</m:t>
                    </m:r>
                  </m:oMath>
                </a14:m>
                <a:r>
                  <a:rPr lang="en-US" altLang="ja-JP" sz="2400" dirty="0"/>
                  <a:t> </a:t>
                </a:r>
                <a14:m>
                  <m:oMath xmlns:m="http://schemas.openxmlformats.org/officeDocument/2006/math">
                    <m:r>
                      <a:rPr lang="en-US" altLang="ja-JP" sz="2400" i="1">
                        <a:latin typeface="Cambria Math"/>
                      </a:rPr>
                      <m:t>𝑄</m:t>
                    </m:r>
                    <m:d>
                      <m:dPr>
                        <m:ctrlPr>
                          <a:rPr lang="en-US" altLang="ja-JP" sz="2400" i="1">
                            <a:latin typeface="Cambria Math"/>
                          </a:rPr>
                        </m:ctrlPr>
                      </m:dPr>
                      <m:e>
                        <m:r>
                          <a:rPr lang="en-US" altLang="ja-JP" sz="2400" i="1">
                            <a:latin typeface="Cambria Math"/>
                          </a:rPr>
                          <m:t>𝑠</m:t>
                        </m:r>
                        <m:r>
                          <a:rPr lang="en-US" altLang="ja-JP" sz="2400" i="1">
                            <a:latin typeface="Cambria Math"/>
                          </a:rPr>
                          <m:t>,</m:t>
                        </m:r>
                        <m:r>
                          <a:rPr lang="en-US" altLang="ja-JP" sz="2400" i="1">
                            <a:latin typeface="Cambria Math"/>
                          </a:rPr>
                          <m:t>𝑎</m:t>
                        </m:r>
                      </m:e>
                    </m:d>
                    <m:r>
                      <a:rPr lang="en-US" altLang="ja-JP" sz="2400" dirty="0">
                        <a:latin typeface="Cambria Math"/>
                        <a:ea typeface="Cambria Math"/>
                      </a:rPr>
                      <m:t>+</m:t>
                    </m:r>
                    <m:r>
                      <m:rPr>
                        <m:sty m:val="p"/>
                      </m:rPr>
                      <a:rPr lang="el-GR" altLang="ja-JP" sz="2400" i="1" dirty="0" smtClean="0">
                        <a:latin typeface="Cambria Math"/>
                        <a:ea typeface="Cambria Math"/>
                      </a:rPr>
                      <m:t>α</m:t>
                    </m:r>
                    <m:d>
                      <m:dPr>
                        <m:ctrlPr>
                          <a:rPr lang="el-GR" altLang="ja-JP" sz="2400" i="1" dirty="0" smtClean="0">
                            <a:latin typeface="Cambria Math"/>
                            <a:ea typeface="Cambria Math"/>
                          </a:rPr>
                        </m:ctrlPr>
                      </m:dPr>
                      <m:e>
                        <m:r>
                          <a:rPr lang="en-US" altLang="ja-JP" sz="2400" b="0" i="1" dirty="0" smtClean="0">
                            <a:latin typeface="Cambria Math"/>
                            <a:ea typeface="Cambria Math"/>
                          </a:rPr>
                          <m:t>𝑟</m:t>
                        </m:r>
                        <m:r>
                          <a:rPr lang="en-US" altLang="ja-JP" sz="2400" b="0" i="1" dirty="0" smtClean="0">
                            <a:latin typeface="Cambria Math"/>
                            <a:ea typeface="Cambria Math"/>
                          </a:rPr>
                          <m:t>−</m:t>
                        </m:r>
                        <m:r>
                          <a:rPr lang="en-US" altLang="ja-JP" sz="2400" i="1">
                            <a:latin typeface="Cambria Math"/>
                          </a:rPr>
                          <m:t>𝑄</m:t>
                        </m:r>
                        <m:d>
                          <m:dPr>
                            <m:ctrlPr>
                              <a:rPr lang="en-US" altLang="ja-JP" sz="2400" i="1">
                                <a:latin typeface="Cambria Math"/>
                              </a:rPr>
                            </m:ctrlPr>
                          </m:dPr>
                          <m:e>
                            <m:r>
                              <a:rPr lang="en-US" altLang="ja-JP" sz="2400" i="1">
                                <a:latin typeface="Cambria Math"/>
                              </a:rPr>
                              <m:t>𝑠</m:t>
                            </m:r>
                            <m:r>
                              <a:rPr lang="en-US" altLang="ja-JP" sz="2400" i="1">
                                <a:latin typeface="Cambria Math"/>
                              </a:rPr>
                              <m:t>,</m:t>
                            </m:r>
                            <m:r>
                              <a:rPr lang="en-US" altLang="ja-JP" sz="2400" i="1">
                                <a:latin typeface="Cambria Math"/>
                              </a:rPr>
                              <m:t>𝑎</m:t>
                            </m:r>
                          </m:e>
                        </m:d>
                      </m:e>
                    </m:d>
                  </m:oMath>
                </a14:m>
                <a:r>
                  <a:rPr kumimoji="1" lang="en-US" altLang="ja-JP" sz="2400" dirty="0" smtClean="0"/>
                  <a:t> </a:t>
                </a:r>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728339" y="2666951"/>
                <a:ext cx="4763676" cy="509178"/>
              </a:xfrm>
              <a:prstGeom prst="rect">
                <a:avLst/>
              </a:prstGeom>
              <a:blipFill rotWithShape="1">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2267744" y="3235561"/>
                <a:ext cx="4074192" cy="969496"/>
              </a:xfrm>
              <a:prstGeom prst="rect">
                <a:avLst/>
              </a:prstGeom>
              <a:noFill/>
            </p:spPr>
            <p:txBody>
              <a:bodyPr wrap="none" rtlCol="0">
                <a:spAutoFit/>
              </a:bodyPr>
              <a:lstStyle/>
              <a:p>
                <a14:m>
                  <m:oMath xmlns:m="http://schemas.openxmlformats.org/officeDocument/2006/math">
                    <m:r>
                      <a:rPr lang="en-US" altLang="ja-JP" i="1" smtClean="0">
                        <a:latin typeface="Cambria Math"/>
                      </a:rPr>
                      <m:t>𝑄</m:t>
                    </m:r>
                    <m:d>
                      <m:dPr>
                        <m:ctrlPr>
                          <a:rPr lang="en-US" altLang="ja-JP" i="1">
                            <a:latin typeface="Cambria Math"/>
                          </a:rPr>
                        </m:ctrlPr>
                      </m:dPr>
                      <m:e>
                        <m:r>
                          <a:rPr lang="en-US" altLang="ja-JP" i="1">
                            <a:latin typeface="Cambria Math"/>
                          </a:rPr>
                          <m:t>𝑠</m:t>
                        </m:r>
                        <m:r>
                          <a:rPr lang="en-US" altLang="ja-JP" i="1">
                            <a:latin typeface="Cambria Math"/>
                          </a:rPr>
                          <m:t>,</m:t>
                        </m:r>
                        <m:r>
                          <a:rPr lang="en-US" altLang="ja-JP" i="1">
                            <a:latin typeface="Cambria Math"/>
                          </a:rPr>
                          <m:t>𝑎</m:t>
                        </m:r>
                      </m:e>
                    </m:d>
                  </m:oMath>
                </a14:m>
                <a:r>
                  <a:rPr kumimoji="1" lang="en-US" altLang="ja-JP" dirty="0" smtClean="0"/>
                  <a:t>:</a:t>
                </a:r>
                <a:r>
                  <a:rPr kumimoji="1" lang="ja-JP" altLang="en-US" dirty="0" smtClean="0"/>
                  <a:t>状態</a:t>
                </a:r>
                <a:r>
                  <a:rPr kumimoji="1" lang="en-US" altLang="ja-JP" dirty="0" smtClean="0"/>
                  <a:t>s</a:t>
                </a:r>
                <a:r>
                  <a:rPr kumimoji="1" lang="ja-JP" altLang="en-US" dirty="0" smtClean="0"/>
                  <a:t>での行動</a:t>
                </a:r>
                <a:r>
                  <a:rPr kumimoji="1" lang="en-US" altLang="ja-JP" dirty="0" smtClean="0"/>
                  <a:t>a</a:t>
                </a:r>
                <a:r>
                  <a:rPr kumimoji="1" lang="ja-JP" altLang="en-US" dirty="0" smtClean="0"/>
                  <a:t>に対しての</a:t>
                </a:r>
                <a14:m>
                  <m:oMath xmlns:m="http://schemas.openxmlformats.org/officeDocument/2006/math">
                    <m:r>
                      <a:rPr lang="en-US" altLang="ja-JP" i="1">
                        <a:latin typeface="Cambria Math"/>
                      </a:rPr>
                      <m:t>𝑄</m:t>
                    </m:r>
                  </m:oMath>
                </a14:m>
                <a:r>
                  <a:rPr kumimoji="1" lang="ja-JP" altLang="en-US" dirty="0" smtClean="0"/>
                  <a:t>値</a:t>
                </a:r>
                <a:endParaRPr kumimoji="1" lang="en-US" altLang="ja-JP" dirty="0" smtClean="0"/>
              </a:p>
              <a:p>
                <a14:m>
                  <m:oMath xmlns:m="http://schemas.openxmlformats.org/officeDocument/2006/math">
                    <m:r>
                      <a:rPr lang="ja-JP" altLang="en-US" b="0" i="1" dirty="0" smtClean="0">
                        <a:latin typeface="Cambria Math"/>
                        <a:ea typeface="Cambria Math"/>
                      </a:rPr>
                      <m:t>　　</m:t>
                    </m:r>
                    <m:r>
                      <a:rPr lang="en-US" altLang="ja-JP" b="0" i="1" dirty="0" smtClean="0">
                        <a:latin typeface="Cambria Math"/>
                        <a:ea typeface="Cambria Math"/>
                      </a:rPr>
                      <m:t>  </m:t>
                    </m:r>
                    <m:r>
                      <m:rPr>
                        <m:sty m:val="p"/>
                      </m:rPr>
                      <a:rPr lang="el-GR" altLang="ja-JP" i="1" dirty="0" smtClean="0">
                        <a:latin typeface="Cambria Math"/>
                        <a:ea typeface="Cambria Math"/>
                      </a:rPr>
                      <m:t>α</m:t>
                    </m:r>
                  </m:oMath>
                </a14:m>
                <a:r>
                  <a:rPr kumimoji="1" lang="en-US" altLang="ja-JP" dirty="0" smtClean="0"/>
                  <a:t>:</a:t>
                </a:r>
                <a:r>
                  <a:rPr kumimoji="1" lang="ja-JP" altLang="en-US" dirty="0" smtClean="0"/>
                  <a:t>学習率</a:t>
                </a:r>
                <a:endParaRPr lang="en-US" altLang="ja-JP" dirty="0"/>
              </a:p>
              <a:p>
                <a:r>
                  <a:rPr kumimoji="1" lang="en-US" altLang="ja-JP" dirty="0" smtClean="0"/>
                  <a:t> </a:t>
                </a:r>
                <a14:m>
                  <m:oMath xmlns:m="http://schemas.openxmlformats.org/officeDocument/2006/math">
                    <m:r>
                      <a:rPr lang="en-US" altLang="ja-JP" b="0" i="0" dirty="0" smtClean="0">
                        <a:latin typeface="Cambria Math"/>
                        <a:ea typeface="Cambria Math"/>
                      </a:rPr>
                      <m:t>           </m:t>
                    </m:r>
                    <m:r>
                      <a:rPr lang="en-US" altLang="ja-JP" i="1" dirty="0">
                        <a:latin typeface="Cambria Math"/>
                        <a:ea typeface="Cambria Math"/>
                      </a:rPr>
                      <m:t>𝑟</m:t>
                    </m:r>
                    <m:r>
                      <a:rPr lang="en-US" altLang="ja-JP" b="0" i="1" dirty="0" smtClean="0">
                        <a:latin typeface="Cambria Math"/>
                        <a:ea typeface="Cambria Math"/>
                      </a:rPr>
                      <m:t>:</m:t>
                    </m:r>
                    <m:r>
                      <a:rPr lang="ja-JP" altLang="en-US" i="1" dirty="0">
                        <a:latin typeface="Cambria Math"/>
                        <a:ea typeface="Cambria Math"/>
                      </a:rPr>
                      <m:t>報酬</m:t>
                    </m:r>
                  </m:oMath>
                </a14:m>
                <a:r>
                  <a:rPr kumimoji="1" lang="en-US" altLang="ja-JP" dirty="0" smtClean="0"/>
                  <a:t>  </a:t>
                </a:r>
                <a:endParaRPr kumimoji="1" lang="ja-JP" altLang="en-US"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267744" y="3235561"/>
                <a:ext cx="4074192" cy="969496"/>
              </a:xfrm>
              <a:prstGeom prst="rect">
                <a:avLst/>
              </a:prstGeom>
              <a:blipFill rotWithShape="1">
                <a:blip r:embed="rId3"/>
                <a:stretch>
                  <a:fillRect l="-150" t="-5031" r="-898" b="-1887"/>
                </a:stretch>
              </a:blipFill>
            </p:spPr>
            <p:txBody>
              <a:bodyPr/>
              <a:lstStyle/>
              <a:p>
                <a:r>
                  <a:rPr lang="ja-JP" altLang="en-US">
                    <a:noFill/>
                  </a:rPr>
                  <a:t> </a:t>
                </a:r>
              </a:p>
            </p:txBody>
          </p:sp>
        </mc:Fallback>
      </mc:AlternateContent>
      <p:sp>
        <p:nvSpPr>
          <p:cNvPr id="7" name="テキスト ボックス 6"/>
          <p:cNvSpPr txBox="1"/>
          <p:nvPr/>
        </p:nvSpPr>
        <p:spPr>
          <a:xfrm>
            <a:off x="683568" y="4205056"/>
            <a:ext cx="2036135" cy="461665"/>
          </a:xfrm>
          <a:prstGeom prst="rect">
            <a:avLst/>
          </a:prstGeom>
          <a:noFill/>
        </p:spPr>
        <p:txBody>
          <a:bodyPr wrap="none" rtlCol="0">
            <a:spAutoFit/>
          </a:bodyPr>
          <a:lstStyle/>
          <a:p>
            <a:pPr marL="342900" indent="-342900">
              <a:buClr>
                <a:schemeClr val="accent5"/>
              </a:buClr>
              <a:buSzPct val="50000"/>
              <a:buFont typeface="Wingdings" pitchFamily="2" charset="2"/>
              <a:buChar char="u"/>
            </a:pPr>
            <a:r>
              <a:rPr lang="en-US" altLang="ja-JP" sz="2400" dirty="0" smtClean="0"/>
              <a:t>ε</a:t>
            </a:r>
            <a:r>
              <a:rPr kumimoji="1" lang="en-US" altLang="ja-JP" sz="2400" dirty="0" smtClean="0"/>
              <a:t>-greedy</a:t>
            </a:r>
            <a:r>
              <a:rPr kumimoji="1" lang="ja-JP" altLang="en-US" sz="2400" dirty="0" smtClean="0"/>
              <a:t>法</a:t>
            </a:r>
            <a:endParaRPr kumimoji="1" lang="ja-JP" altLang="en-US" sz="2400" dirty="0"/>
          </a:p>
        </p:txBody>
      </p:sp>
      <p:sp>
        <p:nvSpPr>
          <p:cNvPr id="8" name="テキスト ボックス 7"/>
          <p:cNvSpPr txBox="1"/>
          <p:nvPr/>
        </p:nvSpPr>
        <p:spPr>
          <a:xfrm>
            <a:off x="1259632" y="4845147"/>
            <a:ext cx="6660798" cy="830997"/>
          </a:xfrm>
          <a:prstGeom prst="rect">
            <a:avLst/>
          </a:prstGeom>
          <a:noFill/>
        </p:spPr>
        <p:txBody>
          <a:bodyPr wrap="none" rtlCol="0">
            <a:spAutoFit/>
          </a:bodyPr>
          <a:lstStyle/>
          <a:p>
            <a:r>
              <a:rPr kumimoji="1" lang="ja-JP" altLang="en-US" sz="2400" dirty="0" smtClean="0"/>
              <a:t>確率</a:t>
            </a:r>
            <a:r>
              <a:rPr kumimoji="1" lang="en-US" altLang="ja-JP" sz="2400" dirty="0" smtClean="0"/>
              <a:t>ε</a:t>
            </a:r>
            <a:r>
              <a:rPr kumimoji="1" lang="ja-JP" altLang="en-US" sz="2400" dirty="0" smtClean="0"/>
              <a:t>で探査的な行動を選択し，確率</a:t>
            </a:r>
            <a:r>
              <a:rPr kumimoji="1" lang="en-US" altLang="ja-JP" sz="2400" dirty="0" smtClean="0"/>
              <a:t>1-</a:t>
            </a:r>
            <a:r>
              <a:rPr lang="en-US" altLang="ja-JP" sz="2400" dirty="0"/>
              <a:t> </a:t>
            </a:r>
            <a:r>
              <a:rPr lang="en-US" altLang="ja-JP" sz="2400" dirty="0" smtClean="0"/>
              <a:t>ε</a:t>
            </a:r>
            <a:r>
              <a:rPr lang="ja-JP" altLang="en-US" sz="2400" dirty="0" smtClean="0"/>
              <a:t>で最も</a:t>
            </a:r>
            <a:endParaRPr lang="en-US" altLang="ja-JP" sz="2400" dirty="0" smtClean="0"/>
          </a:p>
          <a:p>
            <a:r>
              <a:rPr kumimoji="1" lang="ja-JP" altLang="en-US" sz="2400" dirty="0"/>
              <a:t>行動</a:t>
            </a:r>
            <a:r>
              <a:rPr kumimoji="1" lang="ja-JP" altLang="en-US" sz="2400" dirty="0" smtClean="0"/>
              <a:t>価値が高い行動を選択する</a:t>
            </a:r>
            <a:endParaRPr kumimoji="1" lang="ja-JP" altLang="en-US" sz="2400" dirty="0"/>
          </a:p>
        </p:txBody>
      </p:sp>
    </p:spTree>
    <p:extLst>
      <p:ext uri="{BB962C8B-B14F-4D97-AF65-F5344CB8AC3E}">
        <p14:creationId xmlns:p14="http://schemas.microsoft.com/office/powerpoint/2010/main" val="145081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使用する実機</a:t>
            </a:r>
            <a:endParaRPr kumimoji="1" lang="ja-JP" altLang="en-US" dirty="0"/>
          </a:p>
        </p:txBody>
      </p:sp>
      <p:sp>
        <p:nvSpPr>
          <p:cNvPr id="7" name="テキスト ボックス 6"/>
          <p:cNvSpPr txBox="1"/>
          <p:nvPr/>
        </p:nvSpPr>
        <p:spPr>
          <a:xfrm>
            <a:off x="323528" y="4653136"/>
            <a:ext cx="8225329" cy="1569660"/>
          </a:xfrm>
          <a:prstGeom prst="rect">
            <a:avLst/>
          </a:prstGeom>
          <a:noFill/>
        </p:spPr>
        <p:txBody>
          <a:bodyPr wrap="none" rtlCol="0">
            <a:spAutoFit/>
          </a:bodyPr>
          <a:lstStyle/>
          <a:p>
            <a:pPr marL="342900" indent="-342900">
              <a:buClr>
                <a:schemeClr val="accent5"/>
              </a:buClr>
              <a:buSzPct val="50000"/>
              <a:buFont typeface="Wingdings" pitchFamily="2" charset="2"/>
              <a:buChar char="u"/>
            </a:pPr>
            <a:r>
              <a:rPr kumimoji="1" lang="ja-JP" altLang="en-US" sz="2400" dirty="0" smtClean="0"/>
              <a:t>下部の十字に取り付けられているオムニホイールにより</a:t>
            </a:r>
            <a:endParaRPr kumimoji="1" lang="en-US" altLang="ja-JP" sz="2400" dirty="0" smtClean="0"/>
          </a:p>
          <a:p>
            <a:pPr>
              <a:buClr>
                <a:schemeClr val="accent5"/>
              </a:buClr>
              <a:buSzPct val="50000"/>
            </a:pPr>
            <a:r>
              <a:rPr lang="ja-JP" altLang="en-US" sz="2400" dirty="0"/>
              <a:t>　 </a:t>
            </a:r>
            <a:r>
              <a:rPr kumimoji="1" lang="ja-JP" altLang="en-US" sz="2400" dirty="0" smtClean="0"/>
              <a:t>前後左右斜め</a:t>
            </a:r>
            <a:r>
              <a:rPr lang="ja-JP" altLang="en-US" sz="2400" dirty="0" smtClean="0"/>
              <a:t>の</a:t>
            </a:r>
            <a:r>
              <a:rPr kumimoji="1" lang="ja-JP" altLang="en-US" sz="2400" dirty="0" smtClean="0"/>
              <a:t>方向に移動可能</a:t>
            </a:r>
            <a:endParaRPr kumimoji="1" lang="en-US" altLang="ja-JP" sz="2400" dirty="0" smtClean="0"/>
          </a:p>
          <a:p>
            <a:pPr marL="342900" indent="-342900">
              <a:buClr>
                <a:schemeClr val="accent5"/>
              </a:buClr>
              <a:buSzPct val="50000"/>
              <a:buFont typeface="Wingdings" pitchFamily="2" charset="2"/>
              <a:buChar char="u"/>
            </a:pPr>
            <a:r>
              <a:rPr lang="ja-JP" altLang="en-US" sz="2400" dirty="0"/>
              <a:t>前後</a:t>
            </a:r>
            <a:r>
              <a:rPr lang="ja-JP" altLang="en-US" sz="2400" dirty="0" smtClean="0"/>
              <a:t>左右の側面に搭載されている距離センサによって</a:t>
            </a:r>
            <a:endParaRPr lang="en-US" altLang="ja-JP" sz="2400" dirty="0" smtClean="0"/>
          </a:p>
          <a:p>
            <a:pPr>
              <a:buClr>
                <a:schemeClr val="accent5"/>
              </a:buClr>
              <a:buSzPct val="50000"/>
            </a:pPr>
            <a:r>
              <a:rPr kumimoji="1" lang="ja-JP" altLang="en-US" sz="2400" dirty="0"/>
              <a:t>　</a:t>
            </a:r>
            <a:r>
              <a:rPr kumimoji="1" lang="ja-JP" altLang="en-US" sz="2400" dirty="0" smtClean="0"/>
              <a:t>およそ</a:t>
            </a:r>
            <a:r>
              <a:rPr kumimoji="1" lang="en-US" altLang="ja-JP" sz="2400" dirty="0" smtClean="0"/>
              <a:t>70cm</a:t>
            </a:r>
            <a:r>
              <a:rPr kumimoji="1" lang="ja-JP" altLang="en-US" sz="2400" dirty="0" smtClean="0"/>
              <a:t>先まで</a:t>
            </a:r>
            <a:r>
              <a:rPr lang="ja-JP" altLang="en-US" sz="2400" dirty="0" smtClean="0"/>
              <a:t>の</a:t>
            </a:r>
            <a:r>
              <a:rPr kumimoji="1" lang="ja-JP" altLang="en-US" sz="2400" dirty="0" smtClean="0"/>
              <a:t>物体を認識可能</a:t>
            </a:r>
            <a:endParaRPr kumimoji="1" lang="ja-JP" altLang="en-US" sz="2400" dirty="0"/>
          </a:p>
        </p:txBody>
      </p:sp>
      <p:pic>
        <p:nvPicPr>
          <p:cNvPr id="1026" name="Picture 2" descr="C:\Users\kimura\Downloads\MyRobot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683817"/>
            <a:ext cx="3725406" cy="2515113"/>
          </a:xfrm>
          <a:prstGeom prst="rect">
            <a:avLst/>
          </a:prstGeom>
          <a:noFill/>
          <a:extLst>
            <a:ext uri="{909E8E84-426E-40DD-AFC4-6F175D3DCCD1}">
              <a14:hiddenFill xmlns:a14="http://schemas.microsoft.com/office/drawing/2010/main">
                <a:solidFill>
                  <a:srgbClr val="FFFFFF"/>
                </a:solidFill>
              </a14:hiddenFill>
            </a:ext>
          </a:extLst>
        </p:spPr>
      </p:pic>
      <p:sp>
        <p:nvSpPr>
          <p:cNvPr id="5" name="円/楕円 4"/>
          <p:cNvSpPr/>
          <p:nvPr/>
        </p:nvSpPr>
        <p:spPr bwMode="auto">
          <a:xfrm>
            <a:off x="1898199" y="1807814"/>
            <a:ext cx="1152128" cy="650083"/>
          </a:xfrm>
          <a:prstGeom prst="ellipse">
            <a:avLst/>
          </a:prstGeom>
          <a:noFill/>
          <a:ln w="38100" algn="ctr">
            <a:solidFill>
              <a:schemeClr val="bg1"/>
            </a:solidFill>
            <a:round/>
            <a:headEnd/>
            <a:tailEnd/>
          </a:ln>
        </p:spPr>
        <p:txBody>
          <a:bodyPr rtlCol="0" anchor="ctr"/>
          <a:lstStyle/>
          <a:p>
            <a:pPr algn="ctr"/>
            <a:endParaRPr kumimoji="1" lang="ja-JP" altLang="en-US" dirty="0">
              <a:latin typeface="Arial" charset="0"/>
            </a:endParaRPr>
          </a:p>
        </p:txBody>
      </p:sp>
      <p:cxnSp>
        <p:nvCxnSpPr>
          <p:cNvPr id="15" name="直線コネクタ 14"/>
          <p:cNvCxnSpPr/>
          <p:nvPr/>
        </p:nvCxnSpPr>
        <p:spPr>
          <a:xfrm>
            <a:off x="2771800" y="2214364"/>
            <a:ext cx="2016224" cy="114061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385300" y="3436488"/>
            <a:ext cx="1338828" cy="369332"/>
          </a:xfrm>
          <a:prstGeom prst="rect">
            <a:avLst/>
          </a:prstGeom>
          <a:noFill/>
        </p:spPr>
        <p:txBody>
          <a:bodyPr wrap="none" rtlCol="0">
            <a:spAutoFit/>
          </a:bodyPr>
          <a:lstStyle/>
          <a:p>
            <a:r>
              <a:rPr lang="ja-JP" altLang="en-US" dirty="0" smtClean="0"/>
              <a:t>距離</a:t>
            </a:r>
            <a:r>
              <a:rPr lang="ja-JP" altLang="en-US" dirty="0"/>
              <a:t>センサ</a:t>
            </a:r>
            <a:endParaRPr kumimoji="1" lang="ja-JP" altLang="en-US" dirty="0"/>
          </a:p>
        </p:txBody>
      </p:sp>
      <p:grpSp>
        <p:nvGrpSpPr>
          <p:cNvPr id="9" name="グループ化 8"/>
          <p:cNvGrpSpPr/>
          <p:nvPr/>
        </p:nvGrpSpPr>
        <p:grpSpPr>
          <a:xfrm>
            <a:off x="6120172" y="1475492"/>
            <a:ext cx="2952621" cy="2897724"/>
            <a:chOff x="6120172" y="1475492"/>
            <a:chExt cx="2952621" cy="2897724"/>
          </a:xfrm>
        </p:grpSpPr>
        <p:grpSp>
          <p:nvGrpSpPr>
            <p:cNvPr id="17" name="グループ化 16"/>
            <p:cNvGrpSpPr/>
            <p:nvPr/>
          </p:nvGrpSpPr>
          <p:grpSpPr>
            <a:xfrm>
              <a:off x="6120172" y="2113281"/>
              <a:ext cx="1728192" cy="1656184"/>
              <a:chOff x="6012160" y="2132856"/>
              <a:chExt cx="1728192" cy="1656184"/>
            </a:xfrm>
          </p:grpSpPr>
          <p:sp>
            <p:nvSpPr>
              <p:cNvPr id="3" name="正方形/長方形 2"/>
              <p:cNvSpPr/>
              <p:nvPr/>
            </p:nvSpPr>
            <p:spPr bwMode="auto">
              <a:xfrm>
                <a:off x="6012160" y="2132856"/>
                <a:ext cx="1728192" cy="1656184"/>
              </a:xfrm>
              <a:prstGeom prst="rect">
                <a:avLst/>
              </a:prstGeom>
              <a:noFill/>
              <a:ln w="9525" algn="ctr">
                <a:solidFill>
                  <a:schemeClr val="tx1"/>
                </a:solidFill>
                <a:round/>
                <a:headEnd/>
                <a:tailEnd/>
              </a:ln>
            </p:spPr>
            <p:txBody>
              <a:bodyPr rtlCol="0" anchor="ctr"/>
              <a:lstStyle/>
              <a:p>
                <a:pPr algn="ctr"/>
                <a:endParaRPr kumimoji="1" lang="ja-JP" altLang="en-US" dirty="0">
                  <a:latin typeface="Arial" charset="0"/>
                </a:endParaRPr>
              </a:p>
            </p:txBody>
          </p:sp>
          <p:sp>
            <p:nvSpPr>
              <p:cNvPr id="6" name="正方形/長方形 5"/>
              <p:cNvSpPr/>
              <p:nvPr/>
            </p:nvSpPr>
            <p:spPr bwMode="auto">
              <a:xfrm>
                <a:off x="6428302" y="2566915"/>
                <a:ext cx="895908" cy="788065"/>
              </a:xfrm>
              <a:prstGeom prst="rect">
                <a:avLst/>
              </a:prstGeom>
              <a:noFill/>
              <a:ln w="9525" algn="ctr">
                <a:solidFill>
                  <a:schemeClr val="tx1"/>
                </a:solidFill>
                <a:round/>
                <a:headEnd/>
                <a:tailEnd/>
              </a:ln>
            </p:spPr>
            <p:txBody>
              <a:bodyPr rtlCol="0" anchor="ctr"/>
              <a:lstStyle/>
              <a:p>
                <a:pPr algn="ctr"/>
                <a:endParaRPr kumimoji="1" lang="ja-JP" altLang="en-US" dirty="0">
                  <a:latin typeface="Arial" charset="0"/>
                </a:endParaRPr>
              </a:p>
            </p:txBody>
          </p:sp>
          <p:sp>
            <p:nvSpPr>
              <p:cNvPr id="4" name="正方形/長方形 3"/>
              <p:cNvSpPr/>
              <p:nvPr/>
            </p:nvSpPr>
            <p:spPr bwMode="auto">
              <a:xfrm>
                <a:off x="6696236" y="2486411"/>
                <a:ext cx="360040" cy="80504"/>
              </a:xfrm>
              <a:prstGeom prst="rect">
                <a:avLst/>
              </a:prstGeom>
              <a:solidFill>
                <a:schemeClr val="tx1"/>
              </a:solidFill>
              <a:ln w="9525" algn="ctr">
                <a:solidFill>
                  <a:schemeClr val="tx1"/>
                </a:solidFill>
                <a:round/>
                <a:headEnd/>
                <a:tailEnd/>
              </a:ln>
            </p:spPr>
            <p:txBody>
              <a:bodyPr rtlCol="0" anchor="ctr"/>
              <a:lstStyle/>
              <a:p>
                <a:pPr algn="ctr"/>
                <a:endParaRPr kumimoji="1" lang="ja-JP" altLang="en-US" dirty="0">
                  <a:latin typeface="Arial" charset="0"/>
                </a:endParaRPr>
              </a:p>
            </p:txBody>
          </p:sp>
          <p:sp>
            <p:nvSpPr>
              <p:cNvPr id="11" name="正方形/長方形 10"/>
              <p:cNvSpPr/>
              <p:nvPr/>
            </p:nvSpPr>
            <p:spPr bwMode="auto">
              <a:xfrm>
                <a:off x="6696236" y="3355806"/>
                <a:ext cx="360040" cy="80504"/>
              </a:xfrm>
              <a:prstGeom prst="rect">
                <a:avLst/>
              </a:prstGeom>
              <a:solidFill>
                <a:schemeClr val="tx1"/>
              </a:solidFill>
              <a:ln w="9525" algn="ctr">
                <a:solidFill>
                  <a:schemeClr val="tx1"/>
                </a:solidFill>
                <a:round/>
                <a:headEnd/>
                <a:tailEnd/>
              </a:ln>
            </p:spPr>
            <p:txBody>
              <a:bodyPr rtlCol="0" anchor="ctr"/>
              <a:lstStyle/>
              <a:p>
                <a:pPr algn="ctr"/>
                <a:endParaRPr kumimoji="1" lang="ja-JP" altLang="en-US" dirty="0">
                  <a:latin typeface="Arial" charset="0"/>
                </a:endParaRPr>
              </a:p>
            </p:txBody>
          </p:sp>
          <p:sp>
            <p:nvSpPr>
              <p:cNvPr id="12" name="正方形/長方形 11"/>
              <p:cNvSpPr/>
              <p:nvPr/>
            </p:nvSpPr>
            <p:spPr bwMode="auto">
              <a:xfrm>
                <a:off x="7164288" y="2916448"/>
                <a:ext cx="360040" cy="80504"/>
              </a:xfrm>
              <a:prstGeom prst="rect">
                <a:avLst/>
              </a:prstGeom>
              <a:solidFill>
                <a:schemeClr val="tx1"/>
              </a:solidFill>
              <a:ln w="9525" algn="ctr">
                <a:solidFill>
                  <a:schemeClr val="tx1"/>
                </a:solidFill>
                <a:round/>
                <a:headEnd/>
                <a:tailEnd/>
              </a:ln>
              <a:scene3d>
                <a:camera prst="orthographicFront">
                  <a:rot lat="0" lon="0" rev="5400000"/>
                </a:camera>
                <a:lightRig rig="threePt" dir="t"/>
              </a:scene3d>
            </p:spPr>
            <p:txBody>
              <a:bodyPr rtlCol="0" anchor="ctr"/>
              <a:lstStyle/>
              <a:p>
                <a:pPr algn="ctr"/>
                <a:endParaRPr kumimoji="1" lang="ja-JP" altLang="en-US" dirty="0">
                  <a:latin typeface="Arial" charset="0"/>
                </a:endParaRPr>
              </a:p>
            </p:txBody>
          </p:sp>
          <p:sp>
            <p:nvSpPr>
              <p:cNvPr id="13" name="正方形/長方形 12"/>
              <p:cNvSpPr/>
              <p:nvPr/>
            </p:nvSpPr>
            <p:spPr bwMode="auto">
              <a:xfrm>
                <a:off x="6228184" y="2916448"/>
                <a:ext cx="360040" cy="80504"/>
              </a:xfrm>
              <a:prstGeom prst="rect">
                <a:avLst/>
              </a:prstGeom>
              <a:solidFill>
                <a:schemeClr val="tx1"/>
              </a:solidFill>
              <a:ln w="9525" algn="ctr">
                <a:solidFill>
                  <a:schemeClr val="tx1"/>
                </a:solidFill>
                <a:round/>
                <a:headEnd/>
                <a:tailEnd/>
              </a:ln>
              <a:scene3d>
                <a:camera prst="orthographicFront">
                  <a:rot lat="0" lon="0" rev="5400000"/>
                </a:camera>
                <a:lightRig rig="threePt" dir="t"/>
              </a:scene3d>
            </p:spPr>
            <p:txBody>
              <a:bodyPr rtlCol="0" anchor="ctr"/>
              <a:lstStyle/>
              <a:p>
                <a:pPr algn="ctr"/>
                <a:endParaRPr kumimoji="1" lang="ja-JP" altLang="en-US" dirty="0">
                  <a:latin typeface="Arial" charset="0"/>
                </a:endParaRPr>
              </a:p>
            </p:txBody>
          </p:sp>
        </p:grpSp>
        <p:cxnSp>
          <p:nvCxnSpPr>
            <p:cNvPr id="20" name="直線コネクタ 19"/>
            <p:cNvCxnSpPr/>
            <p:nvPr/>
          </p:nvCxnSpPr>
          <p:spPr>
            <a:xfrm>
              <a:off x="7108186" y="3416735"/>
              <a:ext cx="648072" cy="57030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7632340" y="4003884"/>
              <a:ext cx="1338828" cy="369332"/>
            </a:xfrm>
            <a:prstGeom prst="rect">
              <a:avLst/>
            </a:prstGeom>
            <a:noFill/>
          </p:spPr>
          <p:txBody>
            <a:bodyPr wrap="none" rtlCol="0">
              <a:spAutoFit/>
            </a:bodyPr>
            <a:lstStyle/>
            <a:p>
              <a:r>
                <a:rPr lang="ja-JP" altLang="en-US" dirty="0" smtClean="0"/>
                <a:t>距離</a:t>
              </a:r>
              <a:r>
                <a:rPr lang="ja-JP" altLang="en-US" dirty="0"/>
                <a:t>センサ</a:t>
              </a:r>
              <a:endParaRPr kumimoji="1" lang="ja-JP" altLang="en-US" dirty="0"/>
            </a:p>
          </p:txBody>
        </p:sp>
        <p:sp>
          <p:nvSpPr>
            <p:cNvPr id="21" name="テキスト ボックス 20"/>
            <p:cNvSpPr txBox="1"/>
            <p:nvPr/>
          </p:nvSpPr>
          <p:spPr>
            <a:xfrm>
              <a:off x="6607713" y="3835766"/>
              <a:ext cx="877163" cy="369332"/>
            </a:xfrm>
            <a:prstGeom prst="rect">
              <a:avLst/>
            </a:prstGeom>
            <a:noFill/>
          </p:spPr>
          <p:txBody>
            <a:bodyPr wrap="none" rtlCol="0">
              <a:spAutoFit/>
            </a:bodyPr>
            <a:lstStyle/>
            <a:p>
              <a:r>
                <a:rPr lang="ja-JP" altLang="en-US" dirty="0" smtClean="0">
                  <a:solidFill>
                    <a:schemeClr val="tx2"/>
                  </a:solidFill>
                </a:rPr>
                <a:t>上面図</a:t>
              </a:r>
              <a:endParaRPr kumimoji="1" lang="ja-JP" altLang="en-US" dirty="0">
                <a:solidFill>
                  <a:schemeClr val="tx2"/>
                </a:solidFill>
              </a:endParaRPr>
            </a:p>
          </p:txBody>
        </p:sp>
        <p:sp>
          <p:nvSpPr>
            <p:cNvPr id="8" name="正方形/長方形 7"/>
            <p:cNvSpPr/>
            <p:nvPr/>
          </p:nvSpPr>
          <p:spPr bwMode="auto">
            <a:xfrm>
              <a:off x="6137183" y="2871212"/>
              <a:ext cx="182996" cy="212330"/>
            </a:xfrm>
            <a:prstGeom prst="rect">
              <a:avLst/>
            </a:prstGeom>
            <a:noFill/>
            <a:ln w="19050" algn="ctr">
              <a:solidFill>
                <a:schemeClr val="tx2"/>
              </a:solidFill>
              <a:prstDash val="dash"/>
              <a:round/>
              <a:headEnd/>
              <a:tailEnd/>
            </a:ln>
          </p:spPr>
          <p:txBody>
            <a:bodyPr rtlCol="0" anchor="ctr"/>
            <a:lstStyle/>
            <a:p>
              <a:pPr algn="ctr"/>
              <a:endParaRPr kumimoji="1" lang="ja-JP" altLang="en-US" dirty="0">
                <a:latin typeface="Arial" charset="0"/>
              </a:endParaRPr>
            </a:p>
          </p:txBody>
        </p:sp>
        <p:sp>
          <p:nvSpPr>
            <p:cNvPr id="19" name="正方形/長方形 18"/>
            <p:cNvSpPr/>
            <p:nvPr/>
          </p:nvSpPr>
          <p:spPr bwMode="auto">
            <a:xfrm>
              <a:off x="7668344" y="2835208"/>
              <a:ext cx="182996" cy="212330"/>
            </a:xfrm>
            <a:prstGeom prst="rect">
              <a:avLst/>
            </a:prstGeom>
            <a:noFill/>
            <a:ln w="19050" algn="ctr">
              <a:solidFill>
                <a:schemeClr val="tx2"/>
              </a:solidFill>
              <a:prstDash val="dash"/>
              <a:round/>
              <a:headEnd/>
              <a:tailEnd/>
            </a:ln>
          </p:spPr>
          <p:txBody>
            <a:bodyPr rtlCol="0" anchor="ctr"/>
            <a:lstStyle/>
            <a:p>
              <a:pPr algn="ctr"/>
              <a:endParaRPr kumimoji="1" lang="ja-JP" altLang="en-US" dirty="0">
                <a:latin typeface="Arial" charset="0"/>
              </a:endParaRPr>
            </a:p>
          </p:txBody>
        </p:sp>
        <p:sp>
          <p:nvSpPr>
            <p:cNvPr id="23" name="正方形/長方形 22"/>
            <p:cNvSpPr/>
            <p:nvPr/>
          </p:nvSpPr>
          <p:spPr bwMode="auto">
            <a:xfrm>
              <a:off x="6863299" y="2136550"/>
              <a:ext cx="182996" cy="212330"/>
            </a:xfrm>
            <a:prstGeom prst="rect">
              <a:avLst/>
            </a:prstGeom>
            <a:noFill/>
            <a:ln w="19050" algn="ctr">
              <a:solidFill>
                <a:schemeClr val="tx2"/>
              </a:solidFill>
              <a:prstDash val="dash"/>
              <a:round/>
              <a:headEnd/>
              <a:tailEnd/>
            </a:ln>
          </p:spPr>
          <p:txBody>
            <a:bodyPr rtlCol="0" anchor="ctr"/>
            <a:lstStyle/>
            <a:p>
              <a:pPr algn="ctr"/>
              <a:endParaRPr kumimoji="1" lang="ja-JP" altLang="en-US" dirty="0">
                <a:latin typeface="Arial" charset="0"/>
              </a:endParaRPr>
            </a:p>
          </p:txBody>
        </p:sp>
        <p:sp>
          <p:nvSpPr>
            <p:cNvPr id="24" name="正方形/長方形 23"/>
            <p:cNvSpPr/>
            <p:nvPr/>
          </p:nvSpPr>
          <p:spPr bwMode="auto">
            <a:xfrm>
              <a:off x="6909284" y="3514989"/>
              <a:ext cx="182996" cy="212330"/>
            </a:xfrm>
            <a:prstGeom prst="rect">
              <a:avLst/>
            </a:prstGeom>
            <a:noFill/>
            <a:ln w="19050" algn="ctr">
              <a:solidFill>
                <a:schemeClr val="tx2"/>
              </a:solidFill>
              <a:prstDash val="dash"/>
              <a:round/>
              <a:headEnd/>
              <a:tailEnd/>
            </a:ln>
          </p:spPr>
          <p:txBody>
            <a:bodyPr rtlCol="0" anchor="ctr"/>
            <a:lstStyle/>
            <a:p>
              <a:pPr algn="ctr"/>
              <a:endParaRPr kumimoji="1" lang="ja-JP" altLang="en-US" dirty="0">
                <a:latin typeface="Arial" charset="0"/>
              </a:endParaRPr>
            </a:p>
          </p:txBody>
        </p:sp>
        <p:cxnSp>
          <p:nvCxnSpPr>
            <p:cNvPr id="25" name="直線コネクタ 24"/>
            <p:cNvCxnSpPr>
              <a:endCxn id="23" idx="3"/>
            </p:cNvCxnSpPr>
            <p:nvPr/>
          </p:nvCxnSpPr>
          <p:spPr>
            <a:xfrm flipH="1">
              <a:off x="7046295" y="1807814"/>
              <a:ext cx="586046" cy="43490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7272300" y="1475492"/>
              <a:ext cx="1800493" cy="369332"/>
            </a:xfrm>
            <a:prstGeom prst="rect">
              <a:avLst/>
            </a:prstGeom>
            <a:noFill/>
          </p:spPr>
          <p:txBody>
            <a:bodyPr wrap="none" rtlCol="0">
              <a:spAutoFit/>
            </a:bodyPr>
            <a:lstStyle/>
            <a:p>
              <a:r>
                <a:rPr kumimoji="1" lang="ja-JP" altLang="en-US" dirty="0" smtClean="0"/>
                <a:t>オムニホイール</a:t>
              </a:r>
              <a:endParaRPr kumimoji="1" lang="ja-JP" altLang="en-US" dirty="0"/>
            </a:p>
          </p:txBody>
        </p:sp>
      </p:grpSp>
    </p:spTree>
    <p:extLst>
      <p:ext uri="{BB962C8B-B14F-4D97-AF65-F5344CB8AC3E}">
        <p14:creationId xmlns:p14="http://schemas.microsoft.com/office/powerpoint/2010/main" val="92934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実験環境</a:t>
            </a:r>
            <a:endParaRPr kumimoji="1" lang="ja-JP" altLang="en-US" dirty="0"/>
          </a:p>
        </p:txBody>
      </p:sp>
      <p:pic>
        <p:nvPicPr>
          <p:cNvPr id="1026" name="Picture 2" descr="C:\Users\kimura\Desktop\MyRobot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1752616"/>
            <a:ext cx="3911632" cy="264183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47056" y="4869160"/>
            <a:ext cx="8496944" cy="1200329"/>
          </a:xfrm>
          <a:prstGeom prst="rect">
            <a:avLst/>
          </a:prstGeom>
          <a:noFill/>
        </p:spPr>
        <p:txBody>
          <a:bodyPr wrap="square" rtlCol="0">
            <a:spAutoFit/>
          </a:bodyPr>
          <a:lstStyle/>
          <a:p>
            <a:pPr marL="285750" indent="-285750">
              <a:buClr>
                <a:schemeClr val="accent5"/>
              </a:buClr>
              <a:buSzPct val="50000"/>
              <a:buFont typeface="Wingdings" pitchFamily="2" charset="2"/>
              <a:buChar char="u"/>
            </a:pPr>
            <a:r>
              <a:rPr kumimoji="1" lang="ja-JP" altLang="en-US" sz="2400" dirty="0" smtClean="0"/>
              <a:t>四方を壁に囲まれた正方形の空間</a:t>
            </a:r>
            <a:endParaRPr kumimoji="1" lang="en-US" altLang="ja-JP" sz="2400" dirty="0" smtClean="0"/>
          </a:p>
          <a:p>
            <a:pPr marL="285750" indent="-285750">
              <a:buClr>
                <a:schemeClr val="accent5"/>
              </a:buClr>
              <a:buSzPct val="50000"/>
              <a:buFont typeface="Wingdings" pitchFamily="2" charset="2"/>
              <a:buChar char="u"/>
            </a:pPr>
            <a:r>
              <a:rPr lang="ja-JP" altLang="en-US" sz="2400" dirty="0" smtClean="0"/>
              <a:t>空間内部には障害物等は一切なし</a:t>
            </a:r>
            <a:endParaRPr kumimoji="1" lang="en-US" altLang="ja-JP" sz="2400" dirty="0"/>
          </a:p>
          <a:p>
            <a:pPr marL="285750" indent="-285750">
              <a:buClr>
                <a:schemeClr val="accent5"/>
              </a:buClr>
              <a:buSzPct val="50000"/>
              <a:buFont typeface="Wingdings" pitchFamily="2" charset="2"/>
              <a:buChar char="u"/>
            </a:pPr>
            <a:endParaRPr kumimoji="1" lang="ja-JP" altLang="en-US" sz="2400" dirty="0">
              <a:solidFill>
                <a:schemeClr val="tx1">
                  <a:lumMod val="50000"/>
                  <a:lumOff val="50000"/>
                </a:schemeClr>
              </a:solidFill>
            </a:endParaRPr>
          </a:p>
        </p:txBody>
      </p:sp>
    </p:spTree>
    <p:extLst>
      <p:ext uri="{BB962C8B-B14F-4D97-AF65-F5344CB8AC3E}">
        <p14:creationId xmlns:p14="http://schemas.microsoft.com/office/powerpoint/2010/main" val="1609306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以下，非表示スライド</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402508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先行</a:t>
            </a:r>
            <a:r>
              <a:rPr lang="ja-JP" altLang="en-US" dirty="0" smtClean="0"/>
              <a:t>研究</a:t>
            </a:r>
            <a:r>
              <a:rPr lang="ja-JP" altLang="en-US" dirty="0"/>
              <a:t>について</a:t>
            </a:r>
            <a:endParaRPr kumimoji="1" lang="ja-JP" altLang="en-US" dirty="0"/>
          </a:p>
        </p:txBody>
      </p:sp>
      <p:sp>
        <p:nvSpPr>
          <p:cNvPr id="3" name="コンテンツ プレースホルダー 2"/>
          <p:cNvSpPr>
            <a:spLocks noGrp="1"/>
          </p:cNvSpPr>
          <p:nvPr>
            <p:ph idx="1"/>
          </p:nvPr>
        </p:nvSpPr>
        <p:spPr>
          <a:xfrm>
            <a:off x="188975" y="1700808"/>
            <a:ext cx="9121786" cy="604664"/>
          </a:xfrm>
        </p:spPr>
        <p:txBody>
          <a:bodyPr>
            <a:normAutofit/>
          </a:bodyPr>
          <a:lstStyle/>
          <a:p>
            <a:pPr marL="0" indent="0">
              <a:buNone/>
            </a:pPr>
            <a:r>
              <a:rPr kumimoji="1" lang="ja-JP" altLang="en-US" dirty="0" smtClean="0"/>
              <a:t>搭載されているセンサの必要性に</a:t>
            </a:r>
            <a:r>
              <a:rPr lang="ja-JP" altLang="en-US" dirty="0" smtClean="0"/>
              <a:t>着目</a:t>
            </a:r>
            <a:endParaRPr kumimoji="1" lang="en-US" altLang="ja-JP" dirty="0" smtClean="0"/>
          </a:p>
          <a:p>
            <a:endParaRPr lang="en-US" altLang="ja-JP" dirty="0"/>
          </a:p>
          <a:p>
            <a:endParaRPr kumimoji="1" lang="en-US" altLang="ja-JP" dirty="0" smtClean="0"/>
          </a:p>
          <a:p>
            <a:endParaRPr lang="en-US" altLang="ja-JP" dirty="0"/>
          </a:p>
        </p:txBody>
      </p:sp>
      <p:sp>
        <p:nvSpPr>
          <p:cNvPr id="17" name="右矢印 16"/>
          <p:cNvSpPr/>
          <p:nvPr/>
        </p:nvSpPr>
        <p:spPr>
          <a:xfrm>
            <a:off x="4375252" y="3529726"/>
            <a:ext cx="978408" cy="7610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179512" y="5445224"/>
            <a:ext cx="9110186" cy="830997"/>
          </a:xfrm>
          <a:prstGeom prst="rect">
            <a:avLst/>
          </a:prstGeom>
          <a:noFill/>
        </p:spPr>
        <p:txBody>
          <a:bodyPr wrap="none" rtlCol="0">
            <a:spAutoFit/>
          </a:bodyPr>
          <a:lstStyle/>
          <a:p>
            <a:r>
              <a:rPr lang="ja-JP" altLang="en-US" sz="2400" dirty="0" smtClean="0">
                <a:solidFill>
                  <a:schemeClr val="tx1">
                    <a:lumMod val="50000"/>
                    <a:lumOff val="50000"/>
                  </a:schemeClr>
                </a:solidFill>
              </a:rPr>
              <a:t>搭載</a:t>
            </a:r>
            <a:r>
              <a:rPr lang="ja-JP" altLang="en-US" sz="2400" dirty="0">
                <a:solidFill>
                  <a:schemeClr val="tx1">
                    <a:lumMod val="50000"/>
                    <a:lumOff val="50000"/>
                  </a:schemeClr>
                </a:solidFill>
              </a:rPr>
              <a:t>されているセンサが必ずしも全て</a:t>
            </a:r>
            <a:r>
              <a:rPr lang="ja-JP" altLang="en-US" sz="2400" dirty="0" smtClean="0">
                <a:solidFill>
                  <a:schemeClr val="tx1">
                    <a:lumMod val="50000"/>
                    <a:lumOff val="50000"/>
                  </a:schemeClr>
                </a:solidFill>
              </a:rPr>
              <a:t>必要</a:t>
            </a:r>
            <a:r>
              <a:rPr lang="ja-JP" altLang="en-US" sz="2400" dirty="0">
                <a:solidFill>
                  <a:schemeClr val="tx1">
                    <a:lumMod val="50000"/>
                    <a:lumOff val="50000"/>
                  </a:schemeClr>
                </a:solidFill>
              </a:rPr>
              <a:t>と</a:t>
            </a:r>
            <a:r>
              <a:rPr lang="ja-JP" altLang="en-US" sz="2400" dirty="0" smtClean="0">
                <a:solidFill>
                  <a:schemeClr val="tx1">
                    <a:lumMod val="50000"/>
                    <a:lumOff val="50000"/>
                  </a:schemeClr>
                </a:solidFill>
              </a:rPr>
              <a:t>は限らない</a:t>
            </a:r>
            <a:endParaRPr lang="en-US" altLang="ja-JP" sz="2400" dirty="0">
              <a:solidFill>
                <a:schemeClr val="tx1">
                  <a:lumMod val="50000"/>
                  <a:lumOff val="50000"/>
                </a:schemeClr>
              </a:solidFill>
            </a:endParaRPr>
          </a:p>
          <a:p>
            <a:r>
              <a:rPr lang="ja-JP" altLang="en-US" sz="2400" dirty="0" smtClean="0">
                <a:solidFill>
                  <a:schemeClr val="tx1">
                    <a:lumMod val="50000"/>
                    <a:lumOff val="50000"/>
                  </a:schemeClr>
                </a:solidFill>
              </a:rPr>
              <a:t>必要なセンサを判別しそのセンサから</a:t>
            </a:r>
            <a:r>
              <a:rPr lang="ja-JP" altLang="en-US" sz="2400" dirty="0">
                <a:solidFill>
                  <a:schemeClr val="tx1">
                    <a:lumMod val="50000"/>
                    <a:lumOff val="50000"/>
                  </a:schemeClr>
                </a:solidFill>
              </a:rPr>
              <a:t>の</a:t>
            </a:r>
            <a:r>
              <a:rPr lang="ja-JP" altLang="en-US" sz="2400" dirty="0" smtClean="0">
                <a:solidFill>
                  <a:schemeClr val="tx1">
                    <a:lumMod val="50000"/>
                    <a:lumOff val="50000"/>
                  </a:schemeClr>
                </a:solidFill>
              </a:rPr>
              <a:t>情報のみ使用すれば良い</a:t>
            </a:r>
            <a:endParaRPr lang="en-US" altLang="ja-JP" sz="2400" dirty="0" smtClean="0">
              <a:solidFill>
                <a:schemeClr val="tx1">
                  <a:lumMod val="50000"/>
                  <a:lumOff val="50000"/>
                </a:schemeClr>
              </a:solidFill>
            </a:endParaRPr>
          </a:p>
        </p:txBody>
      </p:sp>
      <p:grpSp>
        <p:nvGrpSpPr>
          <p:cNvPr id="19" name="グループ化 18"/>
          <p:cNvGrpSpPr/>
          <p:nvPr/>
        </p:nvGrpSpPr>
        <p:grpSpPr>
          <a:xfrm>
            <a:off x="455500" y="2492896"/>
            <a:ext cx="4136616" cy="2664296"/>
            <a:chOff x="455500" y="2492896"/>
            <a:chExt cx="4136616" cy="2664296"/>
          </a:xfrm>
        </p:grpSpPr>
        <p:grpSp>
          <p:nvGrpSpPr>
            <p:cNvPr id="4" name="Group 27"/>
            <p:cNvGrpSpPr>
              <a:grpSpLocks noChangeAspect="1"/>
            </p:cNvGrpSpPr>
            <p:nvPr/>
          </p:nvGrpSpPr>
          <p:grpSpPr bwMode="auto">
            <a:xfrm>
              <a:off x="1916187" y="3763041"/>
              <a:ext cx="755952" cy="840482"/>
              <a:chOff x="2725" y="1702"/>
              <a:chExt cx="414" cy="482"/>
            </a:xfrm>
          </p:grpSpPr>
          <p:sp>
            <p:nvSpPr>
              <p:cNvPr id="5" name="Oval 2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6" name="Rectangle 2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7" name="Oval 3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8" name="Rectangle 3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9" name="Oval 3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0" name="Oval 3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1" name="Oval 3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2" name="Rectangle 3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3" name="AutoShape 3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4" name="AutoShape 3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5" name="Oval 3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6" name="Rectangle 39"/>
              <p:cNvSpPr>
                <a:spLocks noChangeAspect="1" noChangeArrowheads="1"/>
              </p:cNvSpPr>
              <p:nvPr/>
            </p:nvSpPr>
            <p:spPr bwMode="auto">
              <a:xfrm>
                <a:off x="2880" y="1978"/>
                <a:ext cx="104" cy="51"/>
              </a:xfrm>
              <a:prstGeom prst="rect">
                <a:avLst/>
              </a:prstGeom>
              <a:solidFill>
                <a:schemeClr val="bg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grpSp>
        <p:sp>
          <p:nvSpPr>
            <p:cNvPr id="20" name="角丸四角形吹き出し 19"/>
            <p:cNvSpPr/>
            <p:nvPr/>
          </p:nvSpPr>
          <p:spPr>
            <a:xfrm>
              <a:off x="2718498" y="3298798"/>
              <a:ext cx="1379723" cy="331245"/>
            </a:xfrm>
            <a:prstGeom prst="wedgeRoundRectCallout">
              <a:avLst>
                <a:gd name="adj1" fmla="val -43783"/>
                <a:gd name="adj2" fmla="val 14521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音センサ</a:t>
              </a:r>
              <a:endParaRPr kumimoji="1" lang="ja-JP" altLang="en-US" dirty="0">
                <a:solidFill>
                  <a:schemeClr val="tx1"/>
                </a:solidFill>
              </a:endParaRPr>
            </a:p>
          </p:txBody>
        </p:sp>
        <p:sp>
          <p:nvSpPr>
            <p:cNvPr id="22" name="角丸四角形 21"/>
            <p:cNvSpPr/>
            <p:nvPr/>
          </p:nvSpPr>
          <p:spPr>
            <a:xfrm>
              <a:off x="898100" y="2492896"/>
              <a:ext cx="3202943"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空き缶ひろいタスク</a:t>
              </a:r>
              <a:endParaRPr kumimoji="1" lang="en-US" altLang="ja-JP" sz="2400" dirty="0" smtClean="0">
                <a:solidFill>
                  <a:schemeClr val="tx1"/>
                </a:solidFill>
              </a:endParaRPr>
            </a:p>
          </p:txBody>
        </p:sp>
        <p:sp>
          <p:nvSpPr>
            <p:cNvPr id="25" name="角丸四角形吹き出し 24"/>
            <p:cNvSpPr/>
            <p:nvPr/>
          </p:nvSpPr>
          <p:spPr>
            <a:xfrm>
              <a:off x="2718497" y="4765358"/>
              <a:ext cx="1873619" cy="391834"/>
            </a:xfrm>
            <a:prstGeom prst="wedgeRoundRectCallout">
              <a:avLst>
                <a:gd name="adj1" fmla="val -43653"/>
                <a:gd name="adj2" fmla="val -12248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金属検知</a:t>
              </a:r>
              <a:r>
                <a:rPr kumimoji="1" lang="ja-JP" altLang="en-US" dirty="0" smtClean="0">
                  <a:solidFill>
                    <a:schemeClr val="tx1"/>
                  </a:solidFill>
                </a:rPr>
                <a:t>センサ</a:t>
              </a:r>
              <a:endParaRPr kumimoji="1" lang="ja-JP" altLang="en-US" dirty="0">
                <a:solidFill>
                  <a:schemeClr val="tx1"/>
                </a:solidFill>
              </a:endParaRPr>
            </a:p>
          </p:txBody>
        </p:sp>
        <p:sp>
          <p:nvSpPr>
            <p:cNvPr id="26" name="角丸四角形吹き出し 25"/>
            <p:cNvSpPr/>
            <p:nvPr/>
          </p:nvSpPr>
          <p:spPr>
            <a:xfrm>
              <a:off x="455500" y="3277050"/>
              <a:ext cx="1368152" cy="352993"/>
            </a:xfrm>
            <a:prstGeom prst="wedgeRoundRectCallout">
              <a:avLst>
                <a:gd name="adj1" fmla="val 45998"/>
                <a:gd name="adj2" fmla="val 15235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距離</a:t>
              </a:r>
              <a:r>
                <a:rPr kumimoji="1" lang="ja-JP" altLang="en-US" dirty="0" smtClean="0">
                  <a:solidFill>
                    <a:schemeClr val="tx1"/>
                  </a:solidFill>
                </a:rPr>
                <a:t>センサ</a:t>
              </a:r>
              <a:endParaRPr kumimoji="1" lang="ja-JP" altLang="en-US" dirty="0">
                <a:solidFill>
                  <a:schemeClr val="tx1"/>
                </a:solidFill>
              </a:endParaRPr>
            </a:p>
          </p:txBody>
        </p:sp>
      </p:grpSp>
      <p:grpSp>
        <p:nvGrpSpPr>
          <p:cNvPr id="21" name="グループ化 20"/>
          <p:cNvGrpSpPr/>
          <p:nvPr/>
        </p:nvGrpSpPr>
        <p:grpSpPr>
          <a:xfrm>
            <a:off x="5539749" y="2721496"/>
            <a:ext cx="2200603" cy="2340264"/>
            <a:chOff x="5539749" y="2721496"/>
            <a:chExt cx="2200603" cy="2340264"/>
          </a:xfrm>
        </p:grpSpPr>
        <p:sp>
          <p:nvSpPr>
            <p:cNvPr id="23" name="テキスト ボックス 22"/>
            <p:cNvSpPr txBox="1"/>
            <p:nvPr/>
          </p:nvSpPr>
          <p:spPr>
            <a:xfrm>
              <a:off x="5539749" y="2721496"/>
              <a:ext cx="800219" cy="461665"/>
            </a:xfrm>
            <a:prstGeom prst="rect">
              <a:avLst/>
            </a:prstGeom>
            <a:noFill/>
          </p:spPr>
          <p:txBody>
            <a:bodyPr wrap="none" rtlCol="0">
              <a:spAutoFit/>
            </a:bodyPr>
            <a:lstStyle/>
            <a:p>
              <a:r>
                <a:rPr kumimoji="1" lang="ja-JP" altLang="en-US" sz="2400" dirty="0" smtClean="0">
                  <a:solidFill>
                    <a:schemeClr val="accent5"/>
                  </a:solidFill>
                </a:rPr>
                <a:t>必要</a:t>
              </a:r>
              <a:endParaRPr kumimoji="1" lang="ja-JP" altLang="en-US" sz="2400" dirty="0">
                <a:solidFill>
                  <a:schemeClr val="accent5"/>
                </a:solidFill>
              </a:endParaRPr>
            </a:p>
          </p:txBody>
        </p:sp>
        <p:sp>
          <p:nvSpPr>
            <p:cNvPr id="24" name="テキスト ボックス 23"/>
            <p:cNvSpPr txBox="1"/>
            <p:nvPr/>
          </p:nvSpPr>
          <p:spPr>
            <a:xfrm>
              <a:off x="5539750" y="4080688"/>
              <a:ext cx="800219" cy="461665"/>
            </a:xfrm>
            <a:prstGeom prst="rect">
              <a:avLst/>
            </a:prstGeom>
            <a:noFill/>
          </p:spPr>
          <p:txBody>
            <a:bodyPr wrap="none" rtlCol="0">
              <a:spAutoFit/>
            </a:bodyPr>
            <a:lstStyle/>
            <a:p>
              <a:r>
                <a:rPr kumimoji="1" lang="ja-JP" altLang="en-US" sz="2400" dirty="0" smtClean="0">
                  <a:solidFill>
                    <a:schemeClr val="accent2"/>
                  </a:solidFill>
                </a:rPr>
                <a:t>不要</a:t>
              </a:r>
              <a:endParaRPr kumimoji="1" lang="ja-JP" altLang="en-US" sz="2400" dirty="0">
                <a:solidFill>
                  <a:schemeClr val="accent2"/>
                </a:solidFill>
              </a:endParaRPr>
            </a:p>
          </p:txBody>
        </p:sp>
        <p:sp>
          <p:nvSpPr>
            <p:cNvPr id="27" name="テキスト ボックス 26"/>
            <p:cNvSpPr txBox="1"/>
            <p:nvPr/>
          </p:nvSpPr>
          <p:spPr>
            <a:xfrm>
              <a:off x="5939859" y="3292312"/>
              <a:ext cx="1800493" cy="646331"/>
            </a:xfrm>
            <a:prstGeom prst="rect">
              <a:avLst/>
            </a:prstGeom>
            <a:noFill/>
          </p:spPr>
          <p:txBody>
            <a:bodyPr wrap="none" rtlCol="0">
              <a:spAutoFit/>
            </a:bodyPr>
            <a:lstStyle/>
            <a:p>
              <a:r>
                <a:rPr lang="ja-JP" altLang="en-US" dirty="0">
                  <a:solidFill>
                    <a:schemeClr val="accent5"/>
                  </a:solidFill>
                </a:rPr>
                <a:t>距離</a:t>
              </a:r>
              <a:r>
                <a:rPr lang="ja-JP" altLang="en-US" dirty="0" smtClean="0">
                  <a:solidFill>
                    <a:schemeClr val="accent5"/>
                  </a:solidFill>
                </a:rPr>
                <a:t>センサ</a:t>
              </a:r>
              <a:endParaRPr lang="en-US" altLang="ja-JP" dirty="0" smtClean="0">
                <a:solidFill>
                  <a:schemeClr val="accent5"/>
                </a:solidFill>
              </a:endParaRPr>
            </a:p>
            <a:p>
              <a:r>
                <a:rPr lang="ja-JP" altLang="en-US" dirty="0">
                  <a:solidFill>
                    <a:schemeClr val="accent5"/>
                  </a:solidFill>
                </a:rPr>
                <a:t>金属検知</a:t>
              </a:r>
              <a:r>
                <a:rPr lang="ja-JP" altLang="en-US" dirty="0" smtClean="0">
                  <a:solidFill>
                    <a:schemeClr val="accent5"/>
                  </a:solidFill>
                </a:rPr>
                <a:t>センサ</a:t>
              </a:r>
              <a:endParaRPr lang="en-US" altLang="ja-JP" dirty="0" smtClean="0">
                <a:solidFill>
                  <a:schemeClr val="accent5"/>
                </a:solidFill>
              </a:endParaRPr>
            </a:p>
          </p:txBody>
        </p:sp>
        <p:sp>
          <p:nvSpPr>
            <p:cNvPr id="29" name="テキスト ボックス 28"/>
            <p:cNvSpPr txBox="1"/>
            <p:nvPr/>
          </p:nvSpPr>
          <p:spPr>
            <a:xfrm>
              <a:off x="5924470" y="4692428"/>
              <a:ext cx="1107996" cy="369332"/>
            </a:xfrm>
            <a:prstGeom prst="rect">
              <a:avLst/>
            </a:prstGeom>
            <a:noFill/>
          </p:spPr>
          <p:txBody>
            <a:bodyPr wrap="none" rtlCol="0">
              <a:spAutoFit/>
            </a:bodyPr>
            <a:lstStyle/>
            <a:p>
              <a:r>
                <a:rPr lang="ja-JP" altLang="en-US" dirty="0">
                  <a:solidFill>
                    <a:schemeClr val="accent2"/>
                  </a:solidFill>
                </a:rPr>
                <a:t>音</a:t>
              </a:r>
              <a:r>
                <a:rPr lang="ja-JP" altLang="en-US" dirty="0" smtClean="0">
                  <a:solidFill>
                    <a:schemeClr val="accent2"/>
                  </a:solidFill>
                </a:rPr>
                <a:t>センサ</a:t>
              </a:r>
              <a:endParaRPr kumimoji="1" lang="ja-JP" altLang="en-US" dirty="0">
                <a:solidFill>
                  <a:schemeClr val="accent2"/>
                </a:solidFill>
              </a:endParaRPr>
            </a:p>
          </p:txBody>
        </p:sp>
      </p:grpSp>
    </p:spTree>
    <p:extLst>
      <p:ext uri="{BB962C8B-B14F-4D97-AF65-F5344CB8AC3E}">
        <p14:creationId xmlns:p14="http://schemas.microsoft.com/office/powerpoint/2010/main" val="938851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先行</a:t>
            </a:r>
            <a:r>
              <a:rPr lang="ja-JP" altLang="en-US" dirty="0" smtClean="0"/>
              <a:t>研究</a:t>
            </a:r>
            <a:r>
              <a:rPr lang="ja-JP" altLang="en-US" dirty="0"/>
              <a:t>について</a:t>
            </a:r>
            <a:endParaRPr kumimoji="1" lang="ja-JP" altLang="en-US" dirty="0"/>
          </a:p>
        </p:txBody>
      </p:sp>
      <p:sp>
        <p:nvSpPr>
          <p:cNvPr id="3" name="コンテンツ プレースホルダー 2"/>
          <p:cNvSpPr>
            <a:spLocks noGrp="1"/>
          </p:cNvSpPr>
          <p:nvPr>
            <p:ph idx="1"/>
          </p:nvPr>
        </p:nvSpPr>
        <p:spPr>
          <a:xfrm>
            <a:off x="457200" y="1600201"/>
            <a:ext cx="8219256" cy="964704"/>
          </a:xfrm>
        </p:spPr>
        <p:txBody>
          <a:bodyPr/>
          <a:lstStyle/>
          <a:p>
            <a:pPr marL="0" indent="0">
              <a:buNone/>
            </a:pPr>
            <a:r>
              <a:rPr kumimoji="1" lang="ja-JP" altLang="en-US" dirty="0" smtClean="0">
                <a:solidFill>
                  <a:schemeClr val="tx1"/>
                </a:solidFill>
              </a:rPr>
              <a:t>センサを必要かどうか判別する方法として，</a:t>
            </a:r>
            <a:r>
              <a:rPr kumimoji="1" lang="ja-JP" altLang="en-US" dirty="0" smtClean="0">
                <a:solidFill>
                  <a:schemeClr val="accent2"/>
                </a:solidFill>
              </a:rPr>
              <a:t>センサ情報</a:t>
            </a:r>
            <a:r>
              <a:rPr kumimoji="1" lang="ja-JP" altLang="en-US" dirty="0" smtClean="0">
                <a:solidFill>
                  <a:schemeClr val="tx1"/>
                </a:solidFill>
              </a:rPr>
              <a:t>と</a:t>
            </a:r>
            <a:r>
              <a:rPr kumimoji="1" lang="ja-JP" altLang="en-US" dirty="0" smtClean="0">
                <a:solidFill>
                  <a:schemeClr val="accent2"/>
                </a:solidFill>
              </a:rPr>
              <a:t>報酬</a:t>
            </a:r>
            <a:r>
              <a:rPr kumimoji="1" lang="ja-JP" altLang="en-US" dirty="0" smtClean="0">
                <a:solidFill>
                  <a:schemeClr val="tx1"/>
                </a:solidFill>
              </a:rPr>
              <a:t>の関係に</a:t>
            </a:r>
            <a:r>
              <a:rPr lang="ja-JP" altLang="en-US" dirty="0">
                <a:solidFill>
                  <a:schemeClr val="tx1"/>
                </a:solidFill>
              </a:rPr>
              <a:t>注目</a:t>
            </a:r>
            <a:endParaRPr kumimoji="1" lang="ja-JP" altLang="en-US" dirty="0">
              <a:solidFill>
                <a:schemeClr val="tx1"/>
              </a:solidFill>
            </a:endParaRPr>
          </a:p>
        </p:txBody>
      </p:sp>
      <p:sp>
        <p:nvSpPr>
          <p:cNvPr id="4" name="テキスト ボックス 3"/>
          <p:cNvSpPr txBox="1"/>
          <p:nvPr/>
        </p:nvSpPr>
        <p:spPr>
          <a:xfrm>
            <a:off x="971599" y="5949280"/>
            <a:ext cx="184731" cy="369332"/>
          </a:xfrm>
          <a:prstGeom prst="rect">
            <a:avLst/>
          </a:prstGeom>
          <a:noFill/>
        </p:spPr>
        <p:txBody>
          <a:bodyPr wrap="none" rtlCol="0">
            <a:spAutoFit/>
          </a:bodyPr>
          <a:lstStyle/>
          <a:p>
            <a:endParaRPr kumimoji="1" lang="ja-JP" altLang="en-US" dirty="0"/>
          </a:p>
        </p:txBody>
      </p:sp>
      <p:sp>
        <p:nvSpPr>
          <p:cNvPr id="14" name="テキスト ボックス 13"/>
          <p:cNvSpPr txBox="1"/>
          <p:nvPr/>
        </p:nvSpPr>
        <p:spPr>
          <a:xfrm>
            <a:off x="683568" y="5724219"/>
            <a:ext cx="7879080" cy="461665"/>
          </a:xfrm>
          <a:prstGeom prst="rect">
            <a:avLst/>
          </a:prstGeom>
          <a:noFill/>
        </p:spPr>
        <p:txBody>
          <a:bodyPr wrap="none" rtlCol="0">
            <a:spAutoFit/>
          </a:bodyPr>
          <a:lstStyle/>
          <a:p>
            <a:r>
              <a:rPr kumimoji="1" lang="ja-JP" altLang="en-US" sz="2400" dirty="0" smtClean="0"/>
              <a:t>センサ情報と報酬の間には</a:t>
            </a:r>
            <a:r>
              <a:rPr kumimoji="1" lang="ja-JP" altLang="en-US" sz="2400" dirty="0" smtClean="0">
                <a:solidFill>
                  <a:schemeClr val="accent2"/>
                </a:solidFill>
              </a:rPr>
              <a:t>相関関係</a:t>
            </a:r>
            <a:r>
              <a:rPr kumimoji="1" lang="ja-JP" altLang="en-US" sz="2400" dirty="0" smtClean="0"/>
              <a:t>があると推測できる</a:t>
            </a:r>
            <a:endParaRPr kumimoji="1" lang="ja-JP" altLang="en-US" sz="2400" dirty="0"/>
          </a:p>
        </p:txBody>
      </p:sp>
      <p:sp>
        <p:nvSpPr>
          <p:cNvPr id="11" name="右矢印 10"/>
          <p:cNvSpPr/>
          <p:nvPr/>
        </p:nvSpPr>
        <p:spPr>
          <a:xfrm>
            <a:off x="4545493" y="3662714"/>
            <a:ext cx="978408" cy="7610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 name="グループ化 6"/>
          <p:cNvGrpSpPr/>
          <p:nvPr/>
        </p:nvGrpSpPr>
        <p:grpSpPr>
          <a:xfrm>
            <a:off x="479206" y="2753717"/>
            <a:ext cx="3905853" cy="2792704"/>
            <a:chOff x="479206" y="2753717"/>
            <a:chExt cx="3905853" cy="2792704"/>
          </a:xfrm>
        </p:grpSpPr>
        <p:grpSp>
          <p:nvGrpSpPr>
            <p:cNvPr id="17" name="Group 27"/>
            <p:cNvGrpSpPr>
              <a:grpSpLocks noChangeAspect="1"/>
            </p:cNvGrpSpPr>
            <p:nvPr/>
          </p:nvGrpSpPr>
          <p:grpSpPr bwMode="auto">
            <a:xfrm>
              <a:off x="1907472" y="3916804"/>
              <a:ext cx="562494" cy="625392"/>
              <a:chOff x="2725" y="1702"/>
              <a:chExt cx="414" cy="482"/>
            </a:xfrm>
          </p:grpSpPr>
          <p:sp>
            <p:nvSpPr>
              <p:cNvPr id="18" name="Oval 2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9" name="Rectangle 2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0" name="Oval 3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1" name="Rectangle 3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2" name="Oval 3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3" name="Oval 3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4" name="Oval 3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5" name="Rectangle 3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6" name="AutoShape 3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7" name="AutoShape 3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8" name="Oval 3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9" name="Rectangle 39"/>
              <p:cNvSpPr>
                <a:spLocks noChangeAspect="1" noChangeArrowheads="1"/>
              </p:cNvSpPr>
              <p:nvPr/>
            </p:nvSpPr>
            <p:spPr bwMode="auto">
              <a:xfrm>
                <a:off x="2880" y="1978"/>
                <a:ext cx="104" cy="51"/>
              </a:xfrm>
              <a:prstGeom prst="rect">
                <a:avLst/>
              </a:prstGeom>
              <a:solidFill>
                <a:schemeClr val="bg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grpSp>
        <p:sp>
          <p:nvSpPr>
            <p:cNvPr id="15" name="テキスト ボックス 14"/>
            <p:cNvSpPr txBox="1"/>
            <p:nvPr/>
          </p:nvSpPr>
          <p:spPr>
            <a:xfrm>
              <a:off x="1721101" y="5177089"/>
              <a:ext cx="1800493" cy="369332"/>
            </a:xfrm>
            <a:prstGeom prst="rect">
              <a:avLst/>
            </a:prstGeom>
            <a:noFill/>
          </p:spPr>
          <p:txBody>
            <a:bodyPr wrap="none" rtlCol="0">
              <a:spAutoFit/>
            </a:bodyPr>
            <a:lstStyle/>
            <a:p>
              <a:r>
                <a:rPr kumimoji="1" lang="ja-JP" altLang="en-US" dirty="0" smtClean="0"/>
                <a:t>例：登山タスク</a:t>
              </a:r>
              <a:endParaRPr kumimoji="1" lang="ja-JP" altLang="en-US" dirty="0"/>
            </a:p>
          </p:txBody>
        </p:sp>
        <p:sp>
          <p:nvSpPr>
            <p:cNvPr id="16" name="Freeform 30"/>
            <p:cNvSpPr>
              <a:spLocks/>
            </p:cNvSpPr>
            <p:nvPr/>
          </p:nvSpPr>
          <p:spPr bwMode="auto">
            <a:xfrm>
              <a:off x="857634" y="3438097"/>
              <a:ext cx="3527425" cy="1511300"/>
            </a:xfrm>
            <a:custGeom>
              <a:avLst/>
              <a:gdLst>
                <a:gd name="T0" fmla="*/ 0 w 2222"/>
                <a:gd name="T1" fmla="*/ 0 h 952"/>
                <a:gd name="T2" fmla="*/ 2147483647 w 2222"/>
                <a:gd name="T3" fmla="*/ 2147483647 h 952"/>
                <a:gd name="T4" fmla="*/ 2147483647 w 2222"/>
                <a:gd name="T5" fmla="*/ 2147483647 h 952"/>
                <a:gd name="T6" fmla="*/ 2147483647 w 2222"/>
                <a:gd name="T7" fmla="*/ 2147483647 h 952"/>
                <a:gd name="T8" fmla="*/ 2147483647 w 2222"/>
                <a:gd name="T9" fmla="*/ 2147483647 h 952"/>
                <a:gd name="T10" fmla="*/ 2147483647 w 2222"/>
                <a:gd name="T11" fmla="*/ 2147483647 h 952"/>
                <a:gd name="T12" fmla="*/ 2147483647 w 2222"/>
                <a:gd name="T13" fmla="*/ 2147483647 h 952"/>
                <a:gd name="T14" fmla="*/ 2147483647 w 2222"/>
                <a:gd name="T15" fmla="*/ 2147483647 h 952"/>
                <a:gd name="T16" fmla="*/ 0 60000 65536"/>
                <a:gd name="T17" fmla="*/ 0 60000 65536"/>
                <a:gd name="T18" fmla="*/ 0 60000 65536"/>
                <a:gd name="T19" fmla="*/ 0 60000 65536"/>
                <a:gd name="T20" fmla="*/ 0 60000 65536"/>
                <a:gd name="T21" fmla="*/ 0 60000 65536"/>
                <a:gd name="T22" fmla="*/ 0 60000 65536"/>
                <a:gd name="T23" fmla="*/ 0 60000 65536"/>
                <a:gd name="T24" fmla="*/ 0 w 2222"/>
                <a:gd name="T25" fmla="*/ 0 h 952"/>
                <a:gd name="T26" fmla="*/ 2222 w 2222"/>
                <a:gd name="T27" fmla="*/ 952 h 9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22" h="952">
                  <a:moveTo>
                    <a:pt x="0" y="0"/>
                  </a:moveTo>
                  <a:cubicBezTo>
                    <a:pt x="128" y="7"/>
                    <a:pt x="256" y="15"/>
                    <a:pt x="362" y="45"/>
                  </a:cubicBezTo>
                  <a:cubicBezTo>
                    <a:pt x="468" y="75"/>
                    <a:pt x="552" y="121"/>
                    <a:pt x="635" y="181"/>
                  </a:cubicBezTo>
                  <a:cubicBezTo>
                    <a:pt x="718" y="241"/>
                    <a:pt x="793" y="348"/>
                    <a:pt x="861" y="408"/>
                  </a:cubicBezTo>
                  <a:cubicBezTo>
                    <a:pt x="929" y="468"/>
                    <a:pt x="937" y="499"/>
                    <a:pt x="1043" y="544"/>
                  </a:cubicBezTo>
                  <a:cubicBezTo>
                    <a:pt x="1149" y="589"/>
                    <a:pt x="1352" y="650"/>
                    <a:pt x="1496" y="680"/>
                  </a:cubicBezTo>
                  <a:cubicBezTo>
                    <a:pt x="1640" y="710"/>
                    <a:pt x="1784" y="681"/>
                    <a:pt x="1905" y="726"/>
                  </a:cubicBezTo>
                  <a:cubicBezTo>
                    <a:pt x="2026" y="771"/>
                    <a:pt x="2154" y="914"/>
                    <a:pt x="2222" y="952"/>
                  </a:cubicBezTo>
                </a:path>
              </a:pathLst>
            </a:custGeom>
            <a:noFill/>
            <a:ln w="25400" cap="flat" cmpd="sng">
              <a:solidFill>
                <a:schemeClr val="tx1"/>
              </a:solidFill>
              <a:prstDash val="solid"/>
              <a:round/>
              <a:headEnd/>
              <a:tailEnd/>
            </a:ln>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0" name="AutoShape 33"/>
            <p:cNvSpPr>
              <a:spLocks noChangeArrowheads="1"/>
            </p:cNvSpPr>
            <p:nvPr/>
          </p:nvSpPr>
          <p:spPr bwMode="auto">
            <a:xfrm>
              <a:off x="1130590" y="3029438"/>
              <a:ext cx="719138" cy="287337"/>
            </a:xfrm>
            <a:prstGeom prst="cloudCallout">
              <a:avLst>
                <a:gd name="adj1" fmla="val -53532"/>
                <a:gd name="adj2" fmla="val 5055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charset="0"/>
              </a:endParaRPr>
            </a:p>
          </p:txBody>
        </p:sp>
        <p:sp>
          <p:nvSpPr>
            <p:cNvPr id="31" name="AutoShape 32"/>
            <p:cNvSpPr>
              <a:spLocks noChangeArrowheads="1"/>
            </p:cNvSpPr>
            <p:nvPr/>
          </p:nvSpPr>
          <p:spPr bwMode="auto">
            <a:xfrm>
              <a:off x="2305939" y="2753717"/>
              <a:ext cx="1079500" cy="503238"/>
            </a:xfrm>
            <a:prstGeom prst="cloudCallout">
              <a:avLst>
                <a:gd name="adj1" fmla="val -47796"/>
                <a:gd name="adj2" fmla="val 44639"/>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2000" dirty="0">
                <a:latin typeface="Arial" charset="0"/>
              </a:endParaRPr>
            </a:p>
          </p:txBody>
        </p:sp>
        <p:sp>
          <p:nvSpPr>
            <p:cNvPr id="32" name="AutoShape 25"/>
            <p:cNvSpPr>
              <a:spLocks noChangeAspect="1" noChangeArrowheads="1"/>
            </p:cNvSpPr>
            <p:nvPr/>
          </p:nvSpPr>
          <p:spPr bwMode="auto">
            <a:xfrm>
              <a:off x="479206" y="3438097"/>
              <a:ext cx="1466814" cy="433388"/>
            </a:xfrm>
            <a:prstGeom prst="wedgeRoundRectCallout">
              <a:avLst>
                <a:gd name="adj1" fmla="val 40775"/>
                <a:gd name="adj2" fmla="val 105412"/>
                <a:gd name="adj3" fmla="val 16667"/>
              </a:avLst>
            </a:prstGeom>
            <a:solidFill>
              <a:schemeClr val="bg1"/>
            </a:solidFill>
            <a:ln w="9525">
              <a:solidFill>
                <a:schemeClr val="tx1"/>
              </a:solidFill>
              <a:miter lim="800000"/>
              <a:headEnd/>
              <a:tailEnd/>
            </a:ln>
          </p:spPr>
          <p:txBody>
            <a:bodyPr/>
            <a:lstStyle/>
            <a:p>
              <a:r>
                <a:rPr lang="ja-JP" altLang="en-US" dirty="0">
                  <a:latin typeface="Arial" charset="0"/>
                </a:rPr>
                <a:t>高度</a:t>
              </a:r>
              <a:r>
                <a:rPr lang="ja-JP" altLang="en-US" dirty="0" smtClean="0">
                  <a:latin typeface="Arial" charset="0"/>
                </a:rPr>
                <a:t>センサ</a:t>
              </a:r>
              <a:endParaRPr lang="en-US" altLang="ja-JP" dirty="0">
                <a:latin typeface="Arial" charset="0"/>
              </a:endParaRPr>
            </a:p>
          </p:txBody>
        </p:sp>
      </p:grpSp>
      <p:grpSp>
        <p:nvGrpSpPr>
          <p:cNvPr id="6" name="グループ化 5"/>
          <p:cNvGrpSpPr/>
          <p:nvPr/>
        </p:nvGrpSpPr>
        <p:grpSpPr>
          <a:xfrm>
            <a:off x="5508265" y="2753717"/>
            <a:ext cx="2952167" cy="2617382"/>
            <a:chOff x="5508265" y="2753717"/>
            <a:chExt cx="2952167" cy="2617382"/>
          </a:xfrm>
        </p:grpSpPr>
        <p:grpSp>
          <p:nvGrpSpPr>
            <p:cNvPr id="8" name="グループ化 7"/>
            <p:cNvGrpSpPr/>
            <p:nvPr/>
          </p:nvGrpSpPr>
          <p:grpSpPr>
            <a:xfrm>
              <a:off x="5769629" y="3005336"/>
              <a:ext cx="2520280" cy="2232248"/>
              <a:chOff x="983630" y="2852936"/>
              <a:chExt cx="2520280" cy="2232248"/>
            </a:xfrm>
          </p:grpSpPr>
          <p:cxnSp>
            <p:nvCxnSpPr>
              <p:cNvPr id="9" name="直線矢印コネクタ 8"/>
              <p:cNvCxnSpPr/>
              <p:nvPr/>
            </p:nvCxnSpPr>
            <p:spPr>
              <a:xfrm flipV="1">
                <a:off x="1403648" y="2852936"/>
                <a:ext cx="42019" cy="22322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983630" y="4725144"/>
                <a:ext cx="25202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 name="テキスト ボックス 4"/>
            <p:cNvSpPr txBox="1"/>
            <p:nvPr/>
          </p:nvSpPr>
          <p:spPr>
            <a:xfrm>
              <a:off x="5508265" y="2753717"/>
              <a:ext cx="646331" cy="369332"/>
            </a:xfrm>
            <a:prstGeom prst="rect">
              <a:avLst/>
            </a:prstGeom>
            <a:noFill/>
          </p:spPr>
          <p:txBody>
            <a:bodyPr wrap="none" rtlCol="0">
              <a:spAutoFit/>
            </a:bodyPr>
            <a:lstStyle/>
            <a:p>
              <a:r>
                <a:rPr kumimoji="1" lang="ja-JP" altLang="en-US" dirty="0" smtClean="0"/>
                <a:t>報酬</a:t>
              </a:r>
              <a:endParaRPr kumimoji="1" lang="ja-JP" altLang="en-US" dirty="0"/>
            </a:p>
          </p:txBody>
        </p:sp>
        <p:sp>
          <p:nvSpPr>
            <p:cNvPr id="33" name="テキスト ボックス 32"/>
            <p:cNvSpPr txBox="1"/>
            <p:nvPr/>
          </p:nvSpPr>
          <p:spPr>
            <a:xfrm>
              <a:off x="7814101" y="5001767"/>
              <a:ext cx="646331" cy="369332"/>
            </a:xfrm>
            <a:prstGeom prst="rect">
              <a:avLst/>
            </a:prstGeom>
            <a:noFill/>
          </p:spPr>
          <p:txBody>
            <a:bodyPr wrap="none" rtlCol="0">
              <a:spAutoFit/>
            </a:bodyPr>
            <a:lstStyle/>
            <a:p>
              <a:r>
                <a:rPr lang="ja-JP" altLang="en-US" dirty="0"/>
                <a:t>高度</a:t>
              </a:r>
              <a:endParaRPr kumimoji="1" lang="ja-JP" altLang="en-US" dirty="0"/>
            </a:p>
          </p:txBody>
        </p:sp>
        <p:cxnSp>
          <p:nvCxnSpPr>
            <p:cNvPr id="39" name="曲線コネクタ 38"/>
            <p:cNvCxnSpPr/>
            <p:nvPr/>
          </p:nvCxnSpPr>
          <p:spPr>
            <a:xfrm flipV="1">
              <a:off x="6189647" y="3316775"/>
              <a:ext cx="1956246" cy="1336361"/>
            </a:xfrm>
            <a:prstGeom prst="curvedConnector3">
              <a:avLst>
                <a:gd name="adj1" fmla="val 4575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0079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先行</a:t>
            </a:r>
            <a:r>
              <a:rPr lang="ja-JP" altLang="en-US" dirty="0" smtClean="0"/>
              <a:t>研究</a:t>
            </a:r>
            <a:r>
              <a:rPr lang="ja-JP" altLang="en-US" dirty="0"/>
              <a:t>について</a:t>
            </a:r>
            <a:endParaRPr kumimoji="1" lang="ja-JP" altLang="en-US" dirty="0"/>
          </a:p>
        </p:txBody>
      </p:sp>
      <p:sp>
        <p:nvSpPr>
          <p:cNvPr id="3" name="コンテンツ プレースホルダー 2"/>
          <p:cNvSpPr>
            <a:spLocks noGrp="1"/>
          </p:cNvSpPr>
          <p:nvPr>
            <p:ph idx="1"/>
          </p:nvPr>
        </p:nvSpPr>
        <p:spPr>
          <a:xfrm>
            <a:off x="457200" y="1600201"/>
            <a:ext cx="8219256" cy="892696"/>
          </a:xfrm>
        </p:spPr>
        <p:txBody>
          <a:bodyPr>
            <a:normAutofit fontScale="92500"/>
          </a:bodyPr>
          <a:lstStyle/>
          <a:p>
            <a:pPr marL="0" indent="0">
              <a:buNone/>
            </a:pPr>
            <a:r>
              <a:rPr lang="ja-JP" altLang="en-US" dirty="0" smtClean="0">
                <a:solidFill>
                  <a:schemeClr val="tx1"/>
                </a:solidFill>
              </a:rPr>
              <a:t>判別方法として</a:t>
            </a:r>
            <a:r>
              <a:rPr lang="ja-JP" altLang="en-US" dirty="0" smtClean="0">
                <a:solidFill>
                  <a:schemeClr val="accent2"/>
                </a:solidFill>
              </a:rPr>
              <a:t>センサ情報</a:t>
            </a:r>
            <a:r>
              <a:rPr lang="ja-JP" altLang="en-US" dirty="0" smtClean="0">
                <a:solidFill>
                  <a:schemeClr val="tx1"/>
                </a:solidFill>
              </a:rPr>
              <a:t>と</a:t>
            </a:r>
            <a:r>
              <a:rPr lang="ja-JP" altLang="en-US" dirty="0" smtClean="0">
                <a:solidFill>
                  <a:schemeClr val="accent2"/>
                </a:solidFill>
              </a:rPr>
              <a:t>報酬</a:t>
            </a:r>
            <a:r>
              <a:rPr lang="ja-JP" altLang="en-US" dirty="0" smtClean="0">
                <a:solidFill>
                  <a:schemeClr val="tx1"/>
                </a:solidFill>
              </a:rPr>
              <a:t>に対し相関分析を行い，得られた</a:t>
            </a:r>
            <a:r>
              <a:rPr lang="ja-JP" altLang="en-US" dirty="0" smtClean="0">
                <a:solidFill>
                  <a:schemeClr val="accent2"/>
                </a:solidFill>
              </a:rPr>
              <a:t>相関係数</a:t>
            </a:r>
            <a:r>
              <a:rPr lang="ja-JP" altLang="en-US" dirty="0" smtClean="0">
                <a:solidFill>
                  <a:schemeClr val="tx1"/>
                </a:solidFill>
              </a:rPr>
              <a:t>と閾値を対比する事で必要なセンサを判別する</a:t>
            </a:r>
            <a:endParaRPr lang="en-US" altLang="ja-JP" dirty="0" smtClean="0">
              <a:solidFill>
                <a:schemeClr val="tx1"/>
              </a:solidFill>
            </a:endParaRPr>
          </a:p>
        </p:txBody>
      </p:sp>
      <p:sp>
        <p:nvSpPr>
          <p:cNvPr id="5" name="テキスト ボックス 4"/>
          <p:cNvSpPr txBox="1"/>
          <p:nvPr/>
        </p:nvSpPr>
        <p:spPr>
          <a:xfrm>
            <a:off x="333261" y="5494177"/>
            <a:ext cx="8494633" cy="830997"/>
          </a:xfrm>
          <a:prstGeom prst="rect">
            <a:avLst/>
          </a:prstGeom>
          <a:noFill/>
        </p:spPr>
        <p:txBody>
          <a:bodyPr wrap="none" rtlCol="0">
            <a:spAutoFit/>
          </a:bodyPr>
          <a:lstStyle/>
          <a:p>
            <a:r>
              <a:rPr kumimoji="1" lang="ja-JP" altLang="en-US" sz="2400" dirty="0" smtClean="0"/>
              <a:t>搭載されているセンサ全てに対して行い</a:t>
            </a:r>
            <a:endParaRPr kumimoji="1" lang="en-US" altLang="ja-JP" sz="2400" dirty="0" smtClean="0"/>
          </a:p>
          <a:p>
            <a:r>
              <a:rPr kumimoji="1" lang="ja-JP" altLang="en-US" sz="2400" dirty="0" smtClean="0"/>
              <a:t>必要なセンサ情報のみを使うことで学習空間を</a:t>
            </a:r>
            <a:r>
              <a:rPr kumimoji="1" lang="ja-JP" altLang="en-US" sz="2400" dirty="0" smtClean="0">
                <a:solidFill>
                  <a:schemeClr val="accent2"/>
                </a:solidFill>
              </a:rPr>
              <a:t>低次元化</a:t>
            </a:r>
            <a:r>
              <a:rPr kumimoji="1" lang="ja-JP" altLang="en-US" sz="2400" dirty="0" smtClean="0"/>
              <a:t>する</a:t>
            </a:r>
            <a:endParaRPr kumimoji="1" lang="ja-JP" altLang="en-US" sz="2400" dirty="0"/>
          </a:p>
        </p:txBody>
      </p:sp>
      <p:grpSp>
        <p:nvGrpSpPr>
          <p:cNvPr id="16" name="グループ化 15"/>
          <p:cNvGrpSpPr/>
          <p:nvPr/>
        </p:nvGrpSpPr>
        <p:grpSpPr>
          <a:xfrm>
            <a:off x="790710" y="2852936"/>
            <a:ext cx="2520280" cy="2232248"/>
            <a:chOff x="983630" y="2852936"/>
            <a:chExt cx="2520280" cy="2232248"/>
          </a:xfrm>
        </p:grpSpPr>
        <p:cxnSp>
          <p:nvCxnSpPr>
            <p:cNvPr id="7" name="直線矢印コネクタ 6"/>
            <p:cNvCxnSpPr/>
            <p:nvPr/>
          </p:nvCxnSpPr>
          <p:spPr>
            <a:xfrm flipV="1">
              <a:off x="1403648" y="2852936"/>
              <a:ext cx="0" cy="22322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983630" y="4725144"/>
              <a:ext cx="2520280" cy="360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 name="右矢印 19"/>
          <p:cNvSpPr/>
          <p:nvPr/>
        </p:nvSpPr>
        <p:spPr>
          <a:xfrm>
            <a:off x="3739585" y="3573016"/>
            <a:ext cx="1296144" cy="79208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相関分析</a:t>
            </a:r>
            <a:endParaRPr kumimoji="1" lang="ja-JP" altLang="en-US" dirty="0">
              <a:solidFill>
                <a:schemeClr val="tx1"/>
              </a:solidFill>
            </a:endParaRPr>
          </a:p>
        </p:txBody>
      </p:sp>
      <p:sp>
        <p:nvSpPr>
          <p:cNvPr id="21" name="テキスト ボックス 20"/>
          <p:cNvSpPr txBox="1"/>
          <p:nvPr/>
        </p:nvSpPr>
        <p:spPr>
          <a:xfrm>
            <a:off x="1930808" y="4874282"/>
            <a:ext cx="1338828" cy="369332"/>
          </a:xfrm>
          <a:prstGeom prst="rect">
            <a:avLst/>
          </a:prstGeom>
          <a:noFill/>
        </p:spPr>
        <p:txBody>
          <a:bodyPr wrap="none" rtlCol="0">
            <a:spAutoFit/>
          </a:bodyPr>
          <a:lstStyle/>
          <a:p>
            <a:r>
              <a:rPr kumimoji="1" lang="ja-JP" altLang="en-US" dirty="0" smtClean="0"/>
              <a:t>センサ情報</a:t>
            </a:r>
            <a:endParaRPr kumimoji="1" lang="ja-JP" altLang="en-US" dirty="0"/>
          </a:p>
        </p:txBody>
      </p:sp>
      <p:sp>
        <p:nvSpPr>
          <p:cNvPr id="22" name="テキスト ボックス 21"/>
          <p:cNvSpPr txBox="1"/>
          <p:nvPr/>
        </p:nvSpPr>
        <p:spPr>
          <a:xfrm>
            <a:off x="467544" y="2812286"/>
            <a:ext cx="646331" cy="369332"/>
          </a:xfrm>
          <a:prstGeom prst="rect">
            <a:avLst/>
          </a:prstGeom>
          <a:noFill/>
        </p:spPr>
        <p:txBody>
          <a:bodyPr wrap="none" rtlCol="0">
            <a:spAutoFit/>
          </a:bodyPr>
          <a:lstStyle/>
          <a:p>
            <a:r>
              <a:rPr lang="ja-JP" altLang="en-US" dirty="0"/>
              <a:t>報酬</a:t>
            </a:r>
            <a:endParaRPr kumimoji="1" lang="ja-JP" altLang="en-US" dirty="0"/>
          </a:p>
        </p:txBody>
      </p:sp>
      <p:grpSp>
        <p:nvGrpSpPr>
          <p:cNvPr id="52" name="グループ化 51"/>
          <p:cNvGrpSpPr/>
          <p:nvPr/>
        </p:nvGrpSpPr>
        <p:grpSpPr>
          <a:xfrm>
            <a:off x="1354744" y="3110181"/>
            <a:ext cx="1801217" cy="1398939"/>
            <a:chOff x="1547664" y="3110181"/>
            <a:chExt cx="1801217" cy="1398939"/>
          </a:xfrm>
        </p:grpSpPr>
        <p:sp>
          <p:nvSpPr>
            <p:cNvPr id="43" name="AutoShape 16"/>
            <p:cNvSpPr>
              <a:spLocks noChangeArrowheads="1"/>
            </p:cNvSpPr>
            <p:nvPr/>
          </p:nvSpPr>
          <p:spPr bwMode="auto">
            <a:xfrm>
              <a:off x="3042165" y="3337132"/>
              <a:ext cx="73025" cy="71437"/>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4" name="AutoShape 16"/>
            <p:cNvSpPr>
              <a:spLocks noChangeArrowheads="1"/>
            </p:cNvSpPr>
            <p:nvPr/>
          </p:nvSpPr>
          <p:spPr bwMode="auto">
            <a:xfrm>
              <a:off x="2325364" y="4221659"/>
              <a:ext cx="73025" cy="71437"/>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5" name="AutoShape 16"/>
            <p:cNvSpPr>
              <a:spLocks noChangeArrowheads="1"/>
            </p:cNvSpPr>
            <p:nvPr/>
          </p:nvSpPr>
          <p:spPr bwMode="auto">
            <a:xfrm>
              <a:off x="2872045" y="3717603"/>
              <a:ext cx="73025" cy="71437"/>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6" name="AutoShape 16"/>
            <p:cNvSpPr>
              <a:spLocks noChangeArrowheads="1"/>
            </p:cNvSpPr>
            <p:nvPr/>
          </p:nvSpPr>
          <p:spPr bwMode="auto">
            <a:xfrm>
              <a:off x="2606833" y="4005635"/>
              <a:ext cx="73025" cy="71437"/>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7" name="AutoShape 16"/>
            <p:cNvSpPr>
              <a:spLocks noChangeArrowheads="1"/>
            </p:cNvSpPr>
            <p:nvPr/>
          </p:nvSpPr>
          <p:spPr bwMode="auto">
            <a:xfrm>
              <a:off x="2050703" y="4149651"/>
              <a:ext cx="73025" cy="71437"/>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8" name="AutoShape 16"/>
            <p:cNvSpPr>
              <a:spLocks noChangeArrowheads="1"/>
            </p:cNvSpPr>
            <p:nvPr/>
          </p:nvSpPr>
          <p:spPr bwMode="auto">
            <a:xfrm>
              <a:off x="1785441" y="4365676"/>
              <a:ext cx="45719" cy="76070"/>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9" name="AutoShape 16"/>
            <p:cNvSpPr>
              <a:spLocks noChangeArrowheads="1"/>
            </p:cNvSpPr>
            <p:nvPr/>
          </p:nvSpPr>
          <p:spPr bwMode="auto">
            <a:xfrm>
              <a:off x="1547664" y="4437683"/>
              <a:ext cx="73025" cy="71437"/>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50" name="AutoShape 16"/>
            <p:cNvSpPr>
              <a:spLocks noChangeArrowheads="1"/>
            </p:cNvSpPr>
            <p:nvPr/>
          </p:nvSpPr>
          <p:spPr bwMode="auto">
            <a:xfrm>
              <a:off x="3275856" y="3110181"/>
              <a:ext cx="73025" cy="71437"/>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grpSp>
      <p:grpSp>
        <p:nvGrpSpPr>
          <p:cNvPr id="4" name="グループ化 3"/>
          <p:cNvGrpSpPr/>
          <p:nvPr/>
        </p:nvGrpSpPr>
        <p:grpSpPr>
          <a:xfrm>
            <a:off x="4554602" y="2852936"/>
            <a:ext cx="4205104" cy="2560930"/>
            <a:chOff x="4554602" y="2852936"/>
            <a:chExt cx="4205104" cy="2560930"/>
          </a:xfrm>
        </p:grpSpPr>
        <p:cxnSp>
          <p:nvCxnSpPr>
            <p:cNvPr id="28" name="直線コネクタ 27"/>
            <p:cNvCxnSpPr/>
            <p:nvPr/>
          </p:nvCxnSpPr>
          <p:spPr>
            <a:xfrm>
              <a:off x="5662598" y="3573016"/>
              <a:ext cx="2100262" cy="0"/>
            </a:xfrm>
            <a:prstGeom prst="line">
              <a:avLst/>
            </a:prstGeom>
            <a:ln w="15875">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nvGrpSpPr>
            <p:cNvPr id="17" name="グループ化 16"/>
            <p:cNvGrpSpPr/>
            <p:nvPr/>
          </p:nvGrpSpPr>
          <p:grpSpPr>
            <a:xfrm>
              <a:off x="5242580" y="2996952"/>
              <a:ext cx="2555616" cy="2232248"/>
              <a:chOff x="983630" y="2852936"/>
              <a:chExt cx="2555616" cy="2232248"/>
            </a:xfrm>
          </p:grpSpPr>
          <p:cxnSp>
            <p:nvCxnSpPr>
              <p:cNvPr id="18" name="直線矢印コネクタ 17"/>
              <p:cNvCxnSpPr/>
              <p:nvPr/>
            </p:nvCxnSpPr>
            <p:spPr>
              <a:xfrm flipV="1">
                <a:off x="1403648" y="2852936"/>
                <a:ext cx="0" cy="22322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983630" y="4725144"/>
                <a:ext cx="2555616" cy="360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 name="テキスト ボックス 22"/>
            <p:cNvSpPr txBox="1"/>
            <p:nvPr/>
          </p:nvSpPr>
          <p:spPr>
            <a:xfrm>
              <a:off x="4554602" y="2852936"/>
              <a:ext cx="1107996" cy="369332"/>
            </a:xfrm>
            <a:prstGeom prst="rect">
              <a:avLst/>
            </a:prstGeom>
            <a:noFill/>
          </p:spPr>
          <p:txBody>
            <a:bodyPr wrap="none" rtlCol="0">
              <a:spAutoFit/>
            </a:bodyPr>
            <a:lstStyle/>
            <a:p>
              <a:r>
                <a:rPr lang="ja-JP" altLang="en-US" dirty="0"/>
                <a:t>相関係数</a:t>
              </a:r>
              <a:endParaRPr kumimoji="1" lang="ja-JP" altLang="en-US" dirty="0"/>
            </a:p>
          </p:txBody>
        </p:sp>
        <p:sp>
          <p:nvSpPr>
            <p:cNvPr id="24" name="テキスト ボックス 23"/>
            <p:cNvSpPr txBox="1"/>
            <p:nvPr/>
          </p:nvSpPr>
          <p:spPr>
            <a:xfrm>
              <a:off x="7116529" y="5044534"/>
              <a:ext cx="646331" cy="369332"/>
            </a:xfrm>
            <a:prstGeom prst="rect">
              <a:avLst/>
            </a:prstGeom>
            <a:noFill/>
          </p:spPr>
          <p:txBody>
            <a:bodyPr wrap="none" rtlCol="0">
              <a:spAutoFit/>
            </a:bodyPr>
            <a:lstStyle/>
            <a:p>
              <a:r>
                <a:rPr kumimoji="1" lang="ja-JP" altLang="en-US" dirty="0" smtClean="0"/>
                <a:t>時刻</a:t>
              </a:r>
              <a:endParaRPr kumimoji="1" lang="ja-JP" altLang="en-US" dirty="0"/>
            </a:p>
          </p:txBody>
        </p:sp>
        <p:sp>
          <p:nvSpPr>
            <p:cNvPr id="32" name="テキスト ボックス 31"/>
            <p:cNvSpPr txBox="1"/>
            <p:nvPr/>
          </p:nvSpPr>
          <p:spPr>
            <a:xfrm>
              <a:off x="7798196" y="3437652"/>
              <a:ext cx="646331" cy="369332"/>
            </a:xfrm>
            <a:prstGeom prst="rect">
              <a:avLst/>
            </a:prstGeom>
            <a:noFill/>
          </p:spPr>
          <p:txBody>
            <a:bodyPr wrap="none" rtlCol="0">
              <a:spAutoFit/>
            </a:bodyPr>
            <a:lstStyle/>
            <a:p>
              <a:r>
                <a:rPr lang="ja-JP" altLang="en-US" dirty="0">
                  <a:solidFill>
                    <a:schemeClr val="accent2"/>
                  </a:solidFill>
                </a:rPr>
                <a:t>閾値</a:t>
              </a:r>
              <a:endParaRPr kumimoji="1" lang="ja-JP" altLang="en-US" dirty="0">
                <a:solidFill>
                  <a:schemeClr val="accent2"/>
                </a:solidFill>
              </a:endParaRPr>
            </a:p>
          </p:txBody>
        </p:sp>
        <p:cxnSp>
          <p:nvCxnSpPr>
            <p:cNvPr id="34" name="直線矢印コネクタ 33"/>
            <p:cNvCxnSpPr/>
            <p:nvPr/>
          </p:nvCxnSpPr>
          <p:spPr>
            <a:xfrm flipV="1">
              <a:off x="8094012" y="3053030"/>
              <a:ext cx="1669" cy="3529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8094012" y="3861048"/>
              <a:ext cx="0" cy="3012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8101906" y="3068320"/>
              <a:ext cx="646331" cy="369332"/>
            </a:xfrm>
            <a:prstGeom prst="rect">
              <a:avLst/>
            </a:prstGeom>
          </p:spPr>
          <p:txBody>
            <a:bodyPr wrap="none">
              <a:spAutoFit/>
            </a:bodyPr>
            <a:lstStyle/>
            <a:p>
              <a:r>
                <a:rPr lang="ja-JP" altLang="en-US" dirty="0">
                  <a:solidFill>
                    <a:schemeClr val="accent5"/>
                  </a:solidFill>
                </a:rPr>
                <a:t>必要</a:t>
              </a:r>
            </a:p>
          </p:txBody>
        </p:sp>
        <p:sp>
          <p:nvSpPr>
            <p:cNvPr id="42" name="正方形/長方形 41"/>
            <p:cNvSpPr/>
            <p:nvPr/>
          </p:nvSpPr>
          <p:spPr>
            <a:xfrm>
              <a:off x="8113375" y="3779748"/>
              <a:ext cx="646331" cy="369332"/>
            </a:xfrm>
            <a:prstGeom prst="rect">
              <a:avLst/>
            </a:prstGeom>
          </p:spPr>
          <p:txBody>
            <a:bodyPr wrap="none">
              <a:spAutoFit/>
            </a:bodyPr>
            <a:lstStyle/>
            <a:p>
              <a:r>
                <a:rPr lang="ja-JP" altLang="en-US" dirty="0" smtClean="0">
                  <a:solidFill>
                    <a:schemeClr val="accent3"/>
                  </a:solidFill>
                </a:rPr>
                <a:t>不要</a:t>
              </a:r>
              <a:endParaRPr lang="ja-JP" altLang="en-US" dirty="0">
                <a:solidFill>
                  <a:schemeClr val="accent3"/>
                </a:solidFill>
              </a:endParaRPr>
            </a:p>
          </p:txBody>
        </p:sp>
        <p:sp>
          <p:nvSpPr>
            <p:cNvPr id="75" name="フリーフォーム 74"/>
            <p:cNvSpPr/>
            <p:nvPr/>
          </p:nvSpPr>
          <p:spPr>
            <a:xfrm>
              <a:off x="5662598" y="3223268"/>
              <a:ext cx="2085975" cy="1478357"/>
            </a:xfrm>
            <a:custGeom>
              <a:avLst/>
              <a:gdLst>
                <a:gd name="connsiteX0" fmla="*/ 0 w 2085975"/>
                <a:gd name="connsiteY0" fmla="*/ 1459111 h 1478357"/>
                <a:gd name="connsiteX1" fmla="*/ 214312 w 2085975"/>
                <a:gd name="connsiteY1" fmla="*/ 1459111 h 1478357"/>
                <a:gd name="connsiteX2" fmla="*/ 442912 w 2085975"/>
                <a:gd name="connsiteY2" fmla="*/ 1259086 h 1478357"/>
                <a:gd name="connsiteX3" fmla="*/ 714375 w 2085975"/>
                <a:gd name="connsiteY3" fmla="*/ 944761 h 1478357"/>
                <a:gd name="connsiteX4" fmla="*/ 985837 w 2085975"/>
                <a:gd name="connsiteY4" fmla="*/ 530423 h 1478357"/>
                <a:gd name="connsiteX5" fmla="*/ 1257300 w 2085975"/>
                <a:gd name="connsiteY5" fmla="*/ 158948 h 1478357"/>
                <a:gd name="connsiteX6" fmla="*/ 1571625 w 2085975"/>
                <a:gd name="connsiteY6" fmla="*/ 16073 h 1478357"/>
                <a:gd name="connsiteX7" fmla="*/ 1943100 w 2085975"/>
                <a:gd name="connsiteY7" fmla="*/ 1786 h 1478357"/>
                <a:gd name="connsiteX8" fmla="*/ 2085975 w 2085975"/>
                <a:gd name="connsiteY8" fmla="*/ 1786 h 147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5975" h="1478357">
                  <a:moveTo>
                    <a:pt x="0" y="1459111"/>
                  </a:moveTo>
                  <a:cubicBezTo>
                    <a:pt x="70246" y="1475779"/>
                    <a:pt x="140493" y="1492448"/>
                    <a:pt x="214312" y="1459111"/>
                  </a:cubicBezTo>
                  <a:cubicBezTo>
                    <a:pt x="288131" y="1425774"/>
                    <a:pt x="359568" y="1344811"/>
                    <a:pt x="442912" y="1259086"/>
                  </a:cubicBezTo>
                  <a:cubicBezTo>
                    <a:pt x="526256" y="1173361"/>
                    <a:pt x="623888" y="1066205"/>
                    <a:pt x="714375" y="944761"/>
                  </a:cubicBezTo>
                  <a:cubicBezTo>
                    <a:pt x="804862" y="823317"/>
                    <a:pt x="895350" y="661392"/>
                    <a:pt x="985837" y="530423"/>
                  </a:cubicBezTo>
                  <a:cubicBezTo>
                    <a:pt x="1076324" y="399454"/>
                    <a:pt x="1159669" y="244673"/>
                    <a:pt x="1257300" y="158948"/>
                  </a:cubicBezTo>
                  <a:cubicBezTo>
                    <a:pt x="1354931" y="73223"/>
                    <a:pt x="1457325" y="42267"/>
                    <a:pt x="1571625" y="16073"/>
                  </a:cubicBezTo>
                  <a:cubicBezTo>
                    <a:pt x="1685925" y="-10121"/>
                    <a:pt x="1857375" y="4167"/>
                    <a:pt x="1943100" y="1786"/>
                  </a:cubicBezTo>
                  <a:cubicBezTo>
                    <a:pt x="2028825" y="-595"/>
                    <a:pt x="2057400" y="595"/>
                    <a:pt x="2085975" y="17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6" name="グループ化 75"/>
            <p:cNvGrpSpPr/>
            <p:nvPr/>
          </p:nvGrpSpPr>
          <p:grpSpPr>
            <a:xfrm>
              <a:off x="5827323" y="3181320"/>
              <a:ext cx="1807320" cy="1512168"/>
              <a:chOff x="6005040" y="3284984"/>
              <a:chExt cx="1807320" cy="1512168"/>
            </a:xfrm>
          </p:grpSpPr>
          <p:sp>
            <p:nvSpPr>
              <p:cNvPr id="63" name="AutoShape 16"/>
              <p:cNvSpPr>
                <a:spLocks noChangeArrowheads="1"/>
              </p:cNvSpPr>
              <p:nvPr/>
            </p:nvSpPr>
            <p:spPr bwMode="auto">
              <a:xfrm>
                <a:off x="7739335" y="3284984"/>
                <a:ext cx="73025" cy="71437"/>
              </a:xfrm>
              <a:prstGeom prst="flowChartConnector">
                <a:avLst/>
              </a:prstGeom>
              <a:solidFill>
                <a:schemeClr val="accent5"/>
              </a:solidFill>
              <a:ln w="9525" algn="ctr">
                <a:solidFill>
                  <a:schemeClr val="accent5"/>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64" name="AutoShape 16"/>
              <p:cNvSpPr>
                <a:spLocks noChangeArrowheads="1"/>
              </p:cNvSpPr>
              <p:nvPr/>
            </p:nvSpPr>
            <p:spPr bwMode="auto">
              <a:xfrm>
                <a:off x="6782740" y="3789040"/>
                <a:ext cx="73025" cy="71437"/>
              </a:xfrm>
              <a:prstGeom prst="flowChartConnector">
                <a:avLst/>
              </a:prstGeom>
              <a:solidFill>
                <a:schemeClr val="accent3"/>
              </a:solidFill>
              <a:ln w="9525" algn="ctr">
                <a:solidFill>
                  <a:schemeClr val="accent3"/>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solidFill>
                    <a:schemeClr val="accent3"/>
                  </a:solidFill>
                  <a:latin typeface="Arial" charset="0"/>
                </a:endParaRPr>
              </a:p>
            </p:txBody>
          </p:sp>
          <p:sp>
            <p:nvSpPr>
              <p:cNvPr id="65" name="AutoShape 16"/>
              <p:cNvSpPr>
                <a:spLocks noChangeArrowheads="1"/>
              </p:cNvSpPr>
              <p:nvPr/>
            </p:nvSpPr>
            <p:spPr bwMode="auto">
              <a:xfrm>
                <a:off x="7379295" y="3284984"/>
                <a:ext cx="73025" cy="71437"/>
              </a:xfrm>
              <a:prstGeom prst="flowChartConnector">
                <a:avLst/>
              </a:prstGeom>
              <a:solidFill>
                <a:schemeClr val="accent5"/>
              </a:solidFill>
              <a:ln w="9525" algn="ctr">
                <a:solidFill>
                  <a:schemeClr val="accent5"/>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66" name="AutoShape 16"/>
              <p:cNvSpPr>
                <a:spLocks noChangeArrowheads="1"/>
              </p:cNvSpPr>
              <p:nvPr/>
            </p:nvSpPr>
            <p:spPr bwMode="auto">
              <a:xfrm>
                <a:off x="7064209" y="3429000"/>
                <a:ext cx="73025" cy="71437"/>
              </a:xfrm>
              <a:prstGeom prst="flowChartConnector">
                <a:avLst/>
              </a:prstGeom>
              <a:solidFill>
                <a:schemeClr val="accent5"/>
              </a:solidFill>
              <a:ln w="9525" algn="ctr">
                <a:solidFill>
                  <a:schemeClr val="accent5"/>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solidFill>
                    <a:schemeClr val="accent5"/>
                  </a:solidFill>
                  <a:latin typeface="Arial" charset="0"/>
                </a:endParaRPr>
              </a:p>
            </p:txBody>
          </p:sp>
          <p:sp>
            <p:nvSpPr>
              <p:cNvPr id="67" name="AutoShape 16"/>
              <p:cNvSpPr>
                <a:spLocks noChangeArrowheads="1"/>
              </p:cNvSpPr>
              <p:nvPr/>
            </p:nvSpPr>
            <p:spPr bwMode="auto">
              <a:xfrm>
                <a:off x="6508079" y="4221659"/>
                <a:ext cx="73025" cy="71437"/>
              </a:xfrm>
              <a:prstGeom prst="flowChartConnector">
                <a:avLst/>
              </a:prstGeom>
              <a:solidFill>
                <a:schemeClr val="accent3"/>
              </a:solidFill>
              <a:ln w="9525" algn="ctr">
                <a:solidFill>
                  <a:schemeClr val="accent3"/>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solidFill>
                    <a:schemeClr val="accent3"/>
                  </a:solidFill>
                  <a:latin typeface="Arial" charset="0"/>
                </a:endParaRPr>
              </a:p>
            </p:txBody>
          </p:sp>
          <p:sp>
            <p:nvSpPr>
              <p:cNvPr id="68" name="AutoShape 16"/>
              <p:cNvSpPr>
                <a:spLocks noChangeArrowheads="1"/>
              </p:cNvSpPr>
              <p:nvPr/>
            </p:nvSpPr>
            <p:spPr bwMode="auto">
              <a:xfrm>
                <a:off x="6242817" y="4509691"/>
                <a:ext cx="73025" cy="71437"/>
              </a:xfrm>
              <a:prstGeom prst="flowChartConnector">
                <a:avLst/>
              </a:prstGeom>
              <a:solidFill>
                <a:schemeClr val="accent3"/>
              </a:solidFill>
              <a:ln w="9525" algn="ctr">
                <a:solidFill>
                  <a:schemeClr val="accent3"/>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solidFill>
                    <a:schemeClr val="accent3"/>
                  </a:solidFill>
                  <a:latin typeface="Arial" charset="0"/>
                </a:endParaRPr>
              </a:p>
            </p:txBody>
          </p:sp>
          <p:sp>
            <p:nvSpPr>
              <p:cNvPr id="69" name="AutoShape 16"/>
              <p:cNvSpPr>
                <a:spLocks noChangeArrowheads="1"/>
              </p:cNvSpPr>
              <p:nvPr/>
            </p:nvSpPr>
            <p:spPr bwMode="auto">
              <a:xfrm>
                <a:off x="6005040" y="4725715"/>
                <a:ext cx="73025" cy="71437"/>
              </a:xfrm>
              <a:prstGeom prst="flowChartConnector">
                <a:avLst/>
              </a:prstGeom>
              <a:solidFill>
                <a:schemeClr val="accent3"/>
              </a:solidFill>
              <a:ln w="9525" algn="ctr">
                <a:solidFill>
                  <a:schemeClr val="accent3"/>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solidFill>
                    <a:schemeClr val="accent3"/>
                  </a:solidFill>
                  <a:latin typeface="Arial" charset="0"/>
                </a:endParaRPr>
              </a:p>
            </p:txBody>
          </p:sp>
        </p:grpSp>
        <p:cxnSp>
          <p:nvCxnSpPr>
            <p:cNvPr id="78" name="直線コネクタ 77"/>
            <p:cNvCxnSpPr>
              <a:endCxn id="69" idx="4"/>
            </p:cNvCxnSpPr>
            <p:nvPr/>
          </p:nvCxnSpPr>
          <p:spPr>
            <a:xfrm flipV="1">
              <a:off x="5863835" y="4693488"/>
              <a:ext cx="1" cy="211676"/>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V="1">
              <a:off x="6101612" y="4518019"/>
              <a:ext cx="5660" cy="423149"/>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V="1">
              <a:off x="6370492" y="4210860"/>
              <a:ext cx="0" cy="730308"/>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flipV="1">
              <a:off x="6668966" y="3701146"/>
              <a:ext cx="1" cy="1240022"/>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V="1">
              <a:off x="6959517" y="3371146"/>
              <a:ext cx="0" cy="1534018"/>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H="1" flipV="1">
              <a:off x="7271696" y="3185098"/>
              <a:ext cx="2907" cy="175607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V="1">
              <a:off x="7561618" y="3194314"/>
              <a:ext cx="36513" cy="1746854"/>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9630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先行研究について</a:t>
            </a:r>
            <a:endParaRPr kumimoji="1" lang="ja-JP" altLang="en-US" dirty="0"/>
          </a:p>
        </p:txBody>
      </p:sp>
      <p:sp>
        <p:nvSpPr>
          <p:cNvPr id="3" name="コンテンツ プレースホルダー 2"/>
          <p:cNvSpPr>
            <a:spLocks noGrp="1"/>
          </p:cNvSpPr>
          <p:nvPr>
            <p:ph idx="1"/>
          </p:nvPr>
        </p:nvSpPr>
        <p:spPr>
          <a:xfrm>
            <a:off x="395536" y="1628800"/>
            <a:ext cx="8147248" cy="604664"/>
          </a:xfrm>
        </p:spPr>
        <p:txBody>
          <a:bodyPr/>
          <a:lstStyle/>
          <a:p>
            <a:pPr marL="0" indent="0">
              <a:buNone/>
            </a:pPr>
            <a:r>
              <a:rPr kumimoji="1" lang="ja-JP" altLang="en-US" dirty="0" smtClean="0">
                <a:solidFill>
                  <a:schemeClr val="tx1"/>
                </a:solidFill>
              </a:rPr>
              <a:t>学習空間の</a:t>
            </a:r>
            <a:r>
              <a:rPr kumimoji="1" lang="ja-JP" altLang="en-US" dirty="0" smtClean="0">
                <a:solidFill>
                  <a:schemeClr val="accent2"/>
                </a:solidFill>
              </a:rPr>
              <a:t>低次元化</a:t>
            </a:r>
            <a:r>
              <a:rPr kumimoji="1" lang="ja-JP" altLang="en-US" dirty="0" smtClean="0">
                <a:solidFill>
                  <a:schemeClr val="tx1"/>
                </a:solidFill>
              </a:rPr>
              <a:t>に対するイメージ</a:t>
            </a:r>
            <a:endParaRPr kumimoji="1" lang="ja-JP" altLang="en-US" dirty="0">
              <a:solidFill>
                <a:schemeClr val="tx1"/>
              </a:solidFill>
            </a:endParaRPr>
          </a:p>
        </p:txBody>
      </p:sp>
      <p:sp>
        <p:nvSpPr>
          <p:cNvPr id="4" name="テキスト ボックス 3"/>
          <p:cNvSpPr txBox="1"/>
          <p:nvPr/>
        </p:nvSpPr>
        <p:spPr>
          <a:xfrm>
            <a:off x="395536" y="5728210"/>
            <a:ext cx="8494633" cy="461665"/>
          </a:xfrm>
          <a:prstGeom prst="rect">
            <a:avLst/>
          </a:prstGeom>
          <a:noFill/>
        </p:spPr>
        <p:txBody>
          <a:bodyPr wrap="none" rtlCol="0">
            <a:spAutoFit/>
          </a:bodyPr>
          <a:lstStyle/>
          <a:p>
            <a:r>
              <a:rPr kumimoji="1" lang="ja-JP" altLang="en-US" sz="2400" dirty="0" smtClean="0">
                <a:solidFill>
                  <a:schemeClr val="accent2"/>
                </a:solidFill>
              </a:rPr>
              <a:t>低次元</a:t>
            </a:r>
            <a:r>
              <a:rPr lang="ja-JP" altLang="en-US" sz="2400" dirty="0">
                <a:solidFill>
                  <a:schemeClr val="accent2"/>
                </a:solidFill>
              </a:rPr>
              <a:t>化</a:t>
            </a:r>
            <a:r>
              <a:rPr kumimoji="1" lang="ja-JP" altLang="en-US" sz="2400" dirty="0" smtClean="0"/>
              <a:t>することで</a:t>
            </a:r>
            <a:r>
              <a:rPr kumimoji="1" lang="ja-JP" altLang="en-US" sz="2400" dirty="0" smtClean="0">
                <a:solidFill>
                  <a:schemeClr val="accent2"/>
                </a:solidFill>
              </a:rPr>
              <a:t>学習空間</a:t>
            </a:r>
            <a:r>
              <a:rPr lang="ja-JP" altLang="en-US" sz="2400" dirty="0">
                <a:solidFill>
                  <a:schemeClr val="accent2"/>
                </a:solidFill>
              </a:rPr>
              <a:t>が</a:t>
            </a:r>
            <a:r>
              <a:rPr kumimoji="1" lang="ja-JP" altLang="en-US" sz="2400" dirty="0" smtClean="0">
                <a:solidFill>
                  <a:schemeClr val="accent2"/>
                </a:solidFill>
              </a:rPr>
              <a:t>縮小</a:t>
            </a:r>
            <a:r>
              <a:rPr kumimoji="1" lang="ja-JP" altLang="en-US" sz="2400" dirty="0" smtClean="0"/>
              <a:t>し，</a:t>
            </a:r>
            <a:r>
              <a:rPr lang="ja-JP" altLang="en-US" sz="2400" dirty="0" smtClean="0"/>
              <a:t>学習速度が向上する</a:t>
            </a:r>
            <a:endParaRPr kumimoji="1" lang="ja-JP" altLang="en-US" sz="2400" dirty="0"/>
          </a:p>
        </p:txBody>
      </p:sp>
      <p:sp>
        <p:nvSpPr>
          <p:cNvPr id="38" name="右矢印 37"/>
          <p:cNvSpPr/>
          <p:nvPr/>
        </p:nvSpPr>
        <p:spPr>
          <a:xfrm>
            <a:off x="4131389" y="3652738"/>
            <a:ext cx="1296144" cy="79208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低次元化</a:t>
            </a:r>
            <a:endParaRPr kumimoji="1" lang="ja-JP" altLang="en-US" dirty="0">
              <a:solidFill>
                <a:schemeClr val="tx1"/>
              </a:solidFill>
            </a:endParaRPr>
          </a:p>
        </p:txBody>
      </p:sp>
      <p:grpSp>
        <p:nvGrpSpPr>
          <p:cNvPr id="7" name="グループ化 6"/>
          <p:cNvGrpSpPr/>
          <p:nvPr/>
        </p:nvGrpSpPr>
        <p:grpSpPr>
          <a:xfrm>
            <a:off x="249586" y="2490394"/>
            <a:ext cx="4012955" cy="3101673"/>
            <a:chOff x="249586" y="2490394"/>
            <a:chExt cx="4012955" cy="3101673"/>
          </a:xfrm>
        </p:grpSpPr>
        <p:sp>
          <p:nvSpPr>
            <p:cNvPr id="43" name="直方体 102"/>
            <p:cNvSpPr>
              <a:spLocks noChangeArrowheads="1"/>
            </p:cNvSpPr>
            <p:nvPr/>
          </p:nvSpPr>
          <p:spPr bwMode="auto">
            <a:xfrm>
              <a:off x="2269431" y="2577410"/>
              <a:ext cx="863600" cy="1526453"/>
            </a:xfrm>
            <a:prstGeom prst="cube">
              <a:avLst>
                <a:gd name="adj" fmla="val 25000"/>
              </a:avLst>
            </a:prstGeom>
            <a:solidFill>
              <a:schemeClr val="tx2">
                <a:lumMod val="40000"/>
                <a:lumOff val="60000"/>
              </a:schemeClr>
            </a:solidFill>
            <a:ln w="9525" algn="ctr">
              <a:solidFill>
                <a:schemeClr val="tx1"/>
              </a:solidFill>
              <a:round/>
              <a:headEnd/>
              <a:tailEnd/>
            </a:ln>
          </p:spPr>
          <p:txBody>
            <a:bodyPr/>
            <a:lstStyle/>
            <a:p>
              <a:endParaRPr lang="ja-JP" altLang="en-US" dirty="0">
                <a:latin typeface="Arial" charset="0"/>
              </a:endParaRPr>
            </a:p>
          </p:txBody>
        </p:sp>
        <p:sp>
          <p:nvSpPr>
            <p:cNvPr id="72" name="直方体 102"/>
            <p:cNvSpPr>
              <a:spLocks noChangeArrowheads="1"/>
            </p:cNvSpPr>
            <p:nvPr/>
          </p:nvSpPr>
          <p:spPr bwMode="auto">
            <a:xfrm>
              <a:off x="2071541" y="3429496"/>
              <a:ext cx="863600" cy="863600"/>
            </a:xfrm>
            <a:prstGeom prst="cube">
              <a:avLst>
                <a:gd name="adj" fmla="val 25000"/>
              </a:avLst>
            </a:prstGeom>
            <a:solidFill>
              <a:schemeClr val="tx2">
                <a:lumMod val="40000"/>
                <a:lumOff val="60000"/>
              </a:schemeClr>
            </a:solidFill>
            <a:ln w="9525" algn="ctr">
              <a:solidFill>
                <a:schemeClr val="tx1"/>
              </a:solidFill>
              <a:round/>
              <a:headEnd/>
              <a:tailEnd/>
            </a:ln>
          </p:spPr>
          <p:txBody>
            <a:bodyPr/>
            <a:lstStyle/>
            <a:p>
              <a:endParaRPr lang="ja-JP" altLang="en-US" dirty="0">
                <a:latin typeface="Arial" charset="0"/>
              </a:endParaRPr>
            </a:p>
          </p:txBody>
        </p:sp>
        <p:cxnSp>
          <p:nvCxnSpPr>
            <p:cNvPr id="13" name="直線矢印コネクタ 154"/>
            <p:cNvCxnSpPr>
              <a:cxnSpLocks noChangeShapeType="1"/>
            </p:cNvCxnSpPr>
            <p:nvPr/>
          </p:nvCxnSpPr>
          <p:spPr bwMode="auto">
            <a:xfrm>
              <a:off x="1206850" y="5083001"/>
              <a:ext cx="230505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 name="直線矢印コネクタ 155"/>
            <p:cNvCxnSpPr>
              <a:cxnSpLocks noChangeShapeType="1"/>
            </p:cNvCxnSpPr>
            <p:nvPr/>
          </p:nvCxnSpPr>
          <p:spPr bwMode="auto">
            <a:xfrm flipV="1">
              <a:off x="1206850" y="2743026"/>
              <a:ext cx="0" cy="23399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 name="直線コネクタ 108"/>
            <p:cNvCxnSpPr>
              <a:cxnSpLocks noChangeShapeType="1"/>
            </p:cNvCxnSpPr>
            <p:nvPr/>
          </p:nvCxnSpPr>
          <p:spPr bwMode="auto">
            <a:xfrm flipV="1">
              <a:off x="3151537" y="4293096"/>
              <a:ext cx="774413" cy="793081"/>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1" name="直方体 102"/>
            <p:cNvSpPr>
              <a:spLocks noChangeArrowheads="1"/>
            </p:cNvSpPr>
            <p:nvPr/>
          </p:nvSpPr>
          <p:spPr bwMode="auto">
            <a:xfrm>
              <a:off x="1206949" y="4221088"/>
              <a:ext cx="863600" cy="863600"/>
            </a:xfrm>
            <a:prstGeom prst="cube">
              <a:avLst>
                <a:gd name="adj" fmla="val 25000"/>
              </a:avLst>
            </a:prstGeom>
            <a:solidFill>
              <a:schemeClr val="tx2">
                <a:lumMod val="40000"/>
                <a:lumOff val="60000"/>
              </a:schemeClr>
            </a:solidFill>
            <a:ln w="9525" algn="ctr">
              <a:solidFill>
                <a:schemeClr val="tx1"/>
              </a:solidFill>
              <a:round/>
              <a:headEnd/>
              <a:tailEnd/>
            </a:ln>
          </p:spPr>
          <p:txBody>
            <a:bodyPr/>
            <a:lstStyle/>
            <a:p>
              <a:endParaRPr lang="ja-JP" altLang="en-US" dirty="0">
                <a:latin typeface="Arial" charset="0"/>
              </a:endParaRPr>
            </a:p>
          </p:txBody>
        </p:sp>
        <p:sp>
          <p:nvSpPr>
            <p:cNvPr id="24" name="直方体 119"/>
            <p:cNvSpPr>
              <a:spLocks noChangeArrowheads="1"/>
            </p:cNvSpPr>
            <p:nvPr/>
          </p:nvSpPr>
          <p:spPr bwMode="auto">
            <a:xfrm>
              <a:off x="2719737" y="3429497"/>
              <a:ext cx="863600" cy="1440780"/>
            </a:xfrm>
            <a:prstGeom prst="cube">
              <a:avLst>
                <a:gd name="adj" fmla="val 25000"/>
              </a:avLst>
            </a:prstGeom>
            <a:solidFill>
              <a:schemeClr val="tx2">
                <a:lumMod val="40000"/>
                <a:lumOff val="60000"/>
              </a:schemeClr>
            </a:solidFill>
            <a:ln w="9525" algn="ctr">
              <a:solidFill>
                <a:schemeClr val="tx1"/>
              </a:solidFill>
              <a:round/>
              <a:headEnd/>
              <a:tailEnd/>
            </a:ln>
          </p:spPr>
          <p:txBody>
            <a:bodyPr/>
            <a:lstStyle/>
            <a:p>
              <a:endParaRPr lang="ja-JP" altLang="en-US" dirty="0">
                <a:latin typeface="Arial" charset="0"/>
              </a:endParaRPr>
            </a:p>
          </p:txBody>
        </p:sp>
        <p:cxnSp>
          <p:nvCxnSpPr>
            <p:cNvPr id="28" name="直線矢印コネクタ 124"/>
            <p:cNvCxnSpPr>
              <a:cxnSpLocks noChangeShapeType="1"/>
            </p:cNvCxnSpPr>
            <p:nvPr/>
          </p:nvCxnSpPr>
          <p:spPr bwMode="auto">
            <a:xfrm flipV="1">
              <a:off x="1242165" y="4870276"/>
              <a:ext cx="180585" cy="196992"/>
            </a:xfrm>
            <a:prstGeom prst="straightConnector1">
              <a:avLst/>
            </a:prstGeom>
            <a:noFill/>
            <a:ln w="9525" algn="ctr">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7" name="テキスト ボックス 36"/>
                <p:cNvSpPr txBox="1"/>
                <p:nvPr/>
              </p:nvSpPr>
              <p:spPr>
                <a:xfrm>
                  <a:off x="3181604" y="5222735"/>
                  <a:ext cx="1080937" cy="369332"/>
                </a:xfrm>
                <a:prstGeom prst="rect">
                  <a:avLst/>
                </a:prstGeom>
                <a:noFill/>
              </p:spPr>
              <p:txBody>
                <a:bodyPr wrap="none" rtlCol="0">
                  <a:spAutoFit/>
                </a:bodyPr>
                <a:lstStyle/>
                <a:p>
                  <a:r>
                    <a:rPr lang="ja-JP" altLang="en-US" dirty="0" smtClean="0"/>
                    <a:t>状態軸</a:t>
                  </a:r>
                  <a14:m>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b="0" i="1" smtClean="0">
                              <a:latin typeface="Cambria Math"/>
                            </a:rPr>
                            <m:t>1</m:t>
                          </m:r>
                        </m:sub>
                      </m:sSub>
                    </m:oMath>
                  </a14:m>
                  <a:endParaRPr kumimoji="1" lang="ja-JP" altLang="en-US" dirty="0"/>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3181604" y="5222735"/>
                  <a:ext cx="1080937" cy="369332"/>
                </a:xfrm>
                <a:prstGeom prst="rect">
                  <a:avLst/>
                </a:prstGeom>
                <a:blipFill rotWithShape="1">
                  <a:blip r:embed="rId2"/>
                  <a:stretch>
                    <a:fillRect l="-5085" t="-13333" b="-21667"/>
                  </a:stretch>
                </a:blipFill>
              </p:spPr>
              <p:txBody>
                <a:bodyPr/>
                <a:lstStyle/>
                <a:p>
                  <a:r>
                    <a:rPr lang="ja-JP" altLang="en-US">
                      <a:noFill/>
                    </a:rPr>
                    <a:t> </a:t>
                  </a:r>
                </a:p>
              </p:txBody>
            </p:sp>
          </mc:Fallback>
        </mc:AlternateContent>
        <p:sp>
          <p:nvSpPr>
            <p:cNvPr id="40" name="テキスト ボックス 39"/>
            <p:cNvSpPr txBox="1"/>
            <p:nvPr/>
          </p:nvSpPr>
          <p:spPr>
            <a:xfrm>
              <a:off x="249586" y="2490394"/>
              <a:ext cx="992579" cy="369332"/>
            </a:xfrm>
            <a:prstGeom prst="rect">
              <a:avLst/>
            </a:prstGeom>
            <a:noFill/>
          </p:spPr>
          <p:txBody>
            <a:bodyPr wrap="none" rtlCol="0">
              <a:spAutoFit/>
            </a:bodyPr>
            <a:lstStyle/>
            <a:p>
              <a:r>
                <a:rPr lang="ja-JP" altLang="en-US" dirty="0" smtClean="0"/>
                <a:t>行動軸</a:t>
              </a:r>
              <a:r>
                <a:rPr lang="en-US" altLang="ja-JP" dirty="0" smtClean="0"/>
                <a:t>a</a:t>
              </a:r>
              <a:endParaRPr kumimoji="1" lang="ja-JP" altLang="en-US" dirty="0"/>
            </a:p>
          </p:txBody>
        </p:sp>
        <p:cxnSp>
          <p:nvCxnSpPr>
            <p:cNvPr id="31" name="直線コネクタ 107"/>
            <p:cNvCxnSpPr>
              <a:cxnSpLocks noChangeAspect="1"/>
            </p:cNvCxnSpPr>
            <p:nvPr/>
          </p:nvCxnSpPr>
          <p:spPr bwMode="auto">
            <a:xfrm flipV="1">
              <a:off x="2503837" y="4292718"/>
              <a:ext cx="791344" cy="794252"/>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46" name="直方体 102"/>
            <p:cNvSpPr>
              <a:spLocks noChangeArrowheads="1"/>
            </p:cNvSpPr>
            <p:nvPr/>
          </p:nvSpPr>
          <p:spPr bwMode="auto">
            <a:xfrm>
              <a:off x="1855021" y="4221584"/>
              <a:ext cx="863600" cy="863600"/>
            </a:xfrm>
            <a:prstGeom prst="cube">
              <a:avLst>
                <a:gd name="adj" fmla="val 25000"/>
              </a:avLst>
            </a:prstGeom>
            <a:solidFill>
              <a:schemeClr val="tx2">
                <a:lumMod val="40000"/>
                <a:lumOff val="60000"/>
              </a:schemeClr>
            </a:solidFill>
            <a:ln w="9525" algn="ctr">
              <a:solidFill>
                <a:schemeClr val="tx1"/>
              </a:solidFill>
              <a:round/>
              <a:headEnd/>
              <a:tailEnd/>
            </a:ln>
          </p:spPr>
          <p:txBody>
            <a:bodyPr/>
            <a:lstStyle/>
            <a:p>
              <a:endParaRPr lang="ja-JP" altLang="en-US" dirty="0">
                <a:latin typeface="Arial" charset="0"/>
              </a:endParaRPr>
            </a:p>
          </p:txBody>
        </p:sp>
        <p:cxnSp>
          <p:nvCxnSpPr>
            <p:cNvPr id="16" name="直線コネクタ 104"/>
            <p:cNvCxnSpPr>
              <a:cxnSpLocks noChangeShapeType="1"/>
            </p:cNvCxnSpPr>
            <p:nvPr/>
          </p:nvCxnSpPr>
          <p:spPr bwMode="auto">
            <a:xfrm>
              <a:off x="1422750" y="4870276"/>
              <a:ext cx="2232471" cy="635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2" name="直線コネクタ 127"/>
            <p:cNvCxnSpPr>
              <a:cxnSpLocks noChangeShapeType="1"/>
            </p:cNvCxnSpPr>
            <p:nvPr/>
          </p:nvCxnSpPr>
          <p:spPr bwMode="auto">
            <a:xfrm flipV="1">
              <a:off x="1856137" y="4221782"/>
              <a:ext cx="856416" cy="845487"/>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3" name="直線コネクタ 128"/>
            <p:cNvCxnSpPr>
              <a:cxnSpLocks noChangeShapeType="1"/>
            </p:cNvCxnSpPr>
            <p:nvPr/>
          </p:nvCxnSpPr>
          <p:spPr bwMode="auto">
            <a:xfrm>
              <a:off x="1639443" y="4653582"/>
              <a:ext cx="2159794"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9" name="直線コネクタ 125"/>
            <p:cNvCxnSpPr>
              <a:cxnSpLocks noChangeShapeType="1"/>
            </p:cNvCxnSpPr>
            <p:nvPr/>
          </p:nvCxnSpPr>
          <p:spPr bwMode="auto">
            <a:xfrm>
              <a:off x="1878173" y="4436889"/>
              <a:ext cx="2036480"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7" name="直線矢印コネクタ 96"/>
            <p:cNvCxnSpPr>
              <a:cxnSpLocks noChangeShapeType="1"/>
            </p:cNvCxnSpPr>
            <p:nvPr/>
          </p:nvCxnSpPr>
          <p:spPr bwMode="auto">
            <a:xfrm flipV="1">
              <a:off x="1422750" y="4151140"/>
              <a:ext cx="735404" cy="725486"/>
            </a:xfrm>
            <a:prstGeom prst="straightConnector1">
              <a:avLst/>
            </a:prstGeom>
            <a:noFill/>
            <a:ln w="952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42" name="テキスト ボックス 41"/>
                <p:cNvSpPr txBox="1"/>
                <p:nvPr/>
              </p:nvSpPr>
              <p:spPr>
                <a:xfrm>
                  <a:off x="1086357" y="3775780"/>
                  <a:ext cx="1086259" cy="369332"/>
                </a:xfrm>
                <a:prstGeom prst="rect">
                  <a:avLst/>
                </a:prstGeom>
                <a:noFill/>
              </p:spPr>
              <p:txBody>
                <a:bodyPr wrap="none" rtlCol="0">
                  <a:spAutoFit/>
                </a:bodyPr>
                <a:lstStyle/>
                <a:p>
                  <a:r>
                    <a:rPr lang="ja-JP" altLang="en-US" dirty="0" smtClean="0"/>
                    <a:t>状態軸</a:t>
                  </a:r>
                  <a14:m>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b="0" i="1" smtClean="0">
                              <a:latin typeface="Cambria Math"/>
                            </a:rPr>
                            <m:t>2</m:t>
                          </m:r>
                        </m:sub>
                      </m:sSub>
                    </m:oMath>
                  </a14:m>
                  <a:endParaRPr kumimoji="1" lang="ja-JP" altLang="en-US" dirty="0"/>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1086357" y="3775780"/>
                  <a:ext cx="1086259" cy="369332"/>
                </a:xfrm>
                <a:prstGeom prst="rect">
                  <a:avLst/>
                </a:prstGeom>
                <a:blipFill rotWithShape="1">
                  <a:blip r:embed="rId4"/>
                  <a:stretch>
                    <a:fillRect l="-4494" t="-13115" b="-19672"/>
                  </a:stretch>
                </a:blipFill>
              </p:spPr>
              <p:txBody>
                <a:bodyPr/>
                <a:lstStyle/>
                <a:p>
                  <a:r>
                    <a:rPr lang="ja-JP" altLang="en-US">
                      <a:noFill/>
                    </a:rPr>
                    <a:t> </a:t>
                  </a:r>
                </a:p>
              </p:txBody>
            </p:sp>
          </mc:Fallback>
        </mc:AlternateContent>
      </p:grpSp>
      <p:grpSp>
        <p:nvGrpSpPr>
          <p:cNvPr id="8" name="グループ化 7"/>
          <p:cNvGrpSpPr/>
          <p:nvPr/>
        </p:nvGrpSpPr>
        <p:grpSpPr>
          <a:xfrm>
            <a:off x="4931243" y="2492865"/>
            <a:ext cx="4212757" cy="3099202"/>
            <a:chOff x="4931243" y="2492865"/>
            <a:chExt cx="4212757" cy="3099202"/>
          </a:xfrm>
        </p:grpSpPr>
        <p:cxnSp>
          <p:nvCxnSpPr>
            <p:cNvPr id="5" name="直線矢印コネクタ 411"/>
            <p:cNvCxnSpPr>
              <a:cxnSpLocks noChangeShapeType="1"/>
            </p:cNvCxnSpPr>
            <p:nvPr/>
          </p:nvCxnSpPr>
          <p:spPr bwMode="auto">
            <a:xfrm>
              <a:off x="5940425" y="5102051"/>
              <a:ext cx="2303463"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 name="直線矢印コネクタ 412"/>
            <p:cNvCxnSpPr>
              <a:cxnSpLocks noChangeShapeType="1"/>
            </p:cNvCxnSpPr>
            <p:nvPr/>
          </p:nvCxnSpPr>
          <p:spPr bwMode="auto">
            <a:xfrm flipV="1">
              <a:off x="5940425" y="2762076"/>
              <a:ext cx="0" cy="23399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9" name="テキスト ボックス 38"/>
                <p:cNvSpPr txBox="1"/>
                <p:nvPr/>
              </p:nvSpPr>
              <p:spPr>
                <a:xfrm>
                  <a:off x="8063063" y="5222735"/>
                  <a:ext cx="1080937" cy="369332"/>
                </a:xfrm>
                <a:prstGeom prst="rect">
                  <a:avLst/>
                </a:prstGeom>
                <a:noFill/>
              </p:spPr>
              <p:txBody>
                <a:bodyPr wrap="none" rtlCol="0">
                  <a:spAutoFit/>
                </a:bodyPr>
                <a:lstStyle/>
                <a:p>
                  <a:r>
                    <a:rPr lang="ja-JP" altLang="en-US" dirty="0" smtClean="0"/>
                    <a:t>状態軸</a:t>
                  </a:r>
                  <a14:m>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b="0" i="1" smtClean="0">
                              <a:latin typeface="Cambria Math"/>
                            </a:rPr>
                            <m:t>1</m:t>
                          </m:r>
                        </m:sub>
                      </m:sSub>
                    </m:oMath>
                  </a14:m>
                  <a:endParaRPr kumimoji="1" lang="ja-JP" altLang="en-US" dirty="0"/>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8063063" y="5222735"/>
                  <a:ext cx="1080937" cy="369332"/>
                </a:xfrm>
                <a:prstGeom prst="rect">
                  <a:avLst/>
                </a:prstGeom>
                <a:blipFill rotWithShape="1">
                  <a:blip r:embed="rId3"/>
                  <a:stretch>
                    <a:fillRect l="-5085" t="-13333" b="-21667"/>
                  </a:stretch>
                </a:blipFill>
              </p:spPr>
              <p:txBody>
                <a:bodyPr/>
                <a:lstStyle/>
                <a:p>
                  <a:r>
                    <a:rPr lang="ja-JP" altLang="en-US">
                      <a:noFill/>
                    </a:rPr>
                    <a:t> </a:t>
                  </a:r>
                </a:p>
              </p:txBody>
            </p:sp>
          </mc:Fallback>
        </mc:AlternateContent>
        <p:sp>
          <p:nvSpPr>
            <p:cNvPr id="41" name="テキスト ボックス 40"/>
            <p:cNvSpPr txBox="1"/>
            <p:nvPr/>
          </p:nvSpPr>
          <p:spPr>
            <a:xfrm>
              <a:off x="4931243" y="2492865"/>
              <a:ext cx="992579" cy="369332"/>
            </a:xfrm>
            <a:prstGeom prst="rect">
              <a:avLst/>
            </a:prstGeom>
            <a:noFill/>
          </p:spPr>
          <p:txBody>
            <a:bodyPr wrap="none" rtlCol="0">
              <a:spAutoFit/>
            </a:bodyPr>
            <a:lstStyle/>
            <a:p>
              <a:r>
                <a:rPr lang="ja-JP" altLang="en-US" dirty="0" smtClean="0"/>
                <a:t>行動軸</a:t>
              </a:r>
              <a:r>
                <a:rPr lang="en-US" altLang="ja-JP" dirty="0" smtClean="0"/>
                <a:t>a</a:t>
              </a:r>
              <a:endParaRPr kumimoji="1" lang="ja-JP" altLang="en-US" dirty="0"/>
            </a:p>
          </p:txBody>
        </p:sp>
        <p:sp>
          <p:nvSpPr>
            <p:cNvPr id="66" name="正方形/長方形 121"/>
            <p:cNvSpPr>
              <a:spLocks noChangeArrowheads="1"/>
            </p:cNvSpPr>
            <p:nvPr/>
          </p:nvSpPr>
          <p:spPr bwMode="auto">
            <a:xfrm>
              <a:off x="5940425" y="4464181"/>
              <a:ext cx="605353" cy="640832"/>
            </a:xfrm>
            <a:prstGeom prst="rect">
              <a:avLst/>
            </a:prstGeom>
            <a:solidFill>
              <a:schemeClr val="tx2">
                <a:lumMod val="40000"/>
                <a:lumOff val="60000"/>
              </a:schemeClr>
            </a:solidFill>
            <a:ln w="9525" algn="ctr">
              <a:solidFill>
                <a:schemeClr val="tx1"/>
              </a:solidFill>
              <a:round/>
              <a:headEnd/>
              <a:tailEnd/>
            </a:ln>
          </p:spPr>
          <p:txBody>
            <a:bodyPr/>
            <a:lstStyle/>
            <a:p>
              <a:endParaRPr lang="ja-JP" altLang="en-US" dirty="0">
                <a:latin typeface="Arial" charset="0"/>
              </a:endParaRPr>
            </a:p>
          </p:txBody>
        </p:sp>
        <p:sp>
          <p:nvSpPr>
            <p:cNvPr id="69" name="正方形/長方形 121"/>
            <p:cNvSpPr>
              <a:spLocks noChangeArrowheads="1"/>
            </p:cNvSpPr>
            <p:nvPr/>
          </p:nvSpPr>
          <p:spPr bwMode="auto">
            <a:xfrm>
              <a:off x="6545778" y="3212977"/>
              <a:ext cx="618510" cy="1891386"/>
            </a:xfrm>
            <a:prstGeom prst="rect">
              <a:avLst/>
            </a:prstGeom>
            <a:solidFill>
              <a:schemeClr val="tx2">
                <a:lumMod val="40000"/>
                <a:lumOff val="60000"/>
              </a:schemeClr>
            </a:solidFill>
            <a:ln w="9525" algn="ctr">
              <a:solidFill>
                <a:schemeClr val="tx1"/>
              </a:solidFill>
              <a:round/>
              <a:headEnd/>
              <a:tailEnd/>
            </a:ln>
          </p:spPr>
          <p:txBody>
            <a:bodyPr/>
            <a:lstStyle/>
            <a:p>
              <a:endParaRPr lang="ja-JP" altLang="en-US" dirty="0">
                <a:solidFill>
                  <a:schemeClr val="tx2">
                    <a:lumMod val="60000"/>
                    <a:lumOff val="40000"/>
                  </a:schemeClr>
                </a:solidFill>
                <a:latin typeface="Arial" charset="0"/>
              </a:endParaRPr>
            </a:p>
          </p:txBody>
        </p:sp>
        <p:sp>
          <p:nvSpPr>
            <p:cNvPr id="73" name="正方形/長方形 121"/>
            <p:cNvSpPr>
              <a:spLocks noChangeArrowheads="1"/>
            </p:cNvSpPr>
            <p:nvPr/>
          </p:nvSpPr>
          <p:spPr bwMode="auto">
            <a:xfrm>
              <a:off x="7164288" y="3820387"/>
              <a:ext cx="605353" cy="1284626"/>
            </a:xfrm>
            <a:prstGeom prst="rect">
              <a:avLst/>
            </a:prstGeom>
            <a:solidFill>
              <a:schemeClr val="tx2">
                <a:lumMod val="40000"/>
                <a:lumOff val="60000"/>
              </a:schemeClr>
            </a:solidFill>
            <a:ln w="9525" algn="ctr">
              <a:solidFill>
                <a:schemeClr val="tx1"/>
              </a:solidFill>
              <a:round/>
              <a:headEnd/>
              <a:tailEnd/>
            </a:ln>
          </p:spPr>
          <p:txBody>
            <a:bodyPr/>
            <a:lstStyle/>
            <a:p>
              <a:endParaRPr lang="ja-JP" altLang="en-US" dirty="0">
                <a:latin typeface="Arial" charset="0"/>
              </a:endParaRPr>
            </a:p>
          </p:txBody>
        </p:sp>
        <p:cxnSp>
          <p:nvCxnSpPr>
            <p:cNvPr id="75" name="直線コネクタ 74"/>
            <p:cNvCxnSpPr/>
            <p:nvPr/>
          </p:nvCxnSpPr>
          <p:spPr>
            <a:xfrm>
              <a:off x="5940425" y="3185689"/>
              <a:ext cx="2231975" cy="272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5940425" y="3820387"/>
              <a:ext cx="2231975" cy="190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5940425" y="4461219"/>
              <a:ext cx="2231975" cy="1092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flipV="1">
              <a:off x="6545778" y="2826320"/>
              <a:ext cx="10973" cy="22682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V="1">
              <a:off x="7164288" y="2826320"/>
              <a:ext cx="0" cy="22682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V="1">
              <a:off x="7769641" y="2826321"/>
              <a:ext cx="0" cy="22682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6923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先行</a:t>
            </a:r>
            <a:r>
              <a:rPr kumimoji="1" lang="ja-JP" altLang="en-US" dirty="0" smtClean="0"/>
              <a:t>研究の問題点</a:t>
            </a:r>
            <a:endParaRPr kumimoji="1" lang="ja-JP" altLang="en-US" dirty="0"/>
          </a:p>
        </p:txBody>
      </p:sp>
      <p:sp>
        <p:nvSpPr>
          <p:cNvPr id="3" name="コンテンツ プレースホルダー 2"/>
          <p:cNvSpPr>
            <a:spLocks noGrp="1"/>
          </p:cNvSpPr>
          <p:nvPr>
            <p:ph idx="1"/>
          </p:nvPr>
        </p:nvSpPr>
        <p:spPr>
          <a:xfrm>
            <a:off x="329523" y="1742519"/>
            <a:ext cx="8435280" cy="892696"/>
          </a:xfrm>
        </p:spPr>
        <p:txBody>
          <a:bodyPr>
            <a:normAutofit fontScale="32500" lnSpcReduction="20000"/>
          </a:bodyPr>
          <a:lstStyle/>
          <a:p>
            <a:pPr marL="0" indent="0">
              <a:buNone/>
            </a:pPr>
            <a:r>
              <a:rPr lang="ja-JP" altLang="en-US" sz="7400" b="1" dirty="0" smtClean="0">
                <a:solidFill>
                  <a:schemeClr val="accent5"/>
                </a:solidFill>
              </a:rPr>
              <a:t>センサの必要</a:t>
            </a:r>
            <a:r>
              <a:rPr lang="ja-JP" altLang="en-US" sz="7400" b="1" dirty="0">
                <a:solidFill>
                  <a:schemeClr val="accent5"/>
                </a:solidFill>
              </a:rPr>
              <a:t>，不要での判別について</a:t>
            </a:r>
            <a:endParaRPr lang="en-US" altLang="ja-JP" sz="7400" b="1" dirty="0">
              <a:solidFill>
                <a:schemeClr val="accent5"/>
              </a:solidFill>
            </a:endParaRPr>
          </a:p>
          <a:p>
            <a:pPr marL="0" indent="0">
              <a:buNone/>
            </a:pPr>
            <a:r>
              <a:rPr lang="ja-JP" altLang="en-US" sz="7400" dirty="0"/>
              <a:t>　</a:t>
            </a:r>
            <a:endParaRPr lang="en-US" altLang="ja-JP" sz="7400" b="1" dirty="0" smtClean="0">
              <a:solidFill>
                <a:schemeClr val="accent5"/>
              </a:solidFill>
            </a:endParaRPr>
          </a:p>
          <a:p>
            <a:pPr marL="0" indent="0">
              <a:buNone/>
            </a:pPr>
            <a:r>
              <a:rPr lang="ja-JP" altLang="en-US" dirty="0"/>
              <a:t>　</a:t>
            </a:r>
            <a:endParaRPr lang="en-US" altLang="ja-JP" b="1" dirty="0" smtClean="0">
              <a:solidFill>
                <a:schemeClr val="accent2"/>
              </a:solidFill>
            </a:endParaRPr>
          </a:p>
          <a:p>
            <a:pPr marL="0" indent="0">
              <a:buNone/>
            </a:pPr>
            <a:endParaRPr lang="en-US" altLang="ja-JP" b="1" dirty="0">
              <a:solidFill>
                <a:schemeClr val="accent2"/>
              </a:solidFill>
            </a:endParaRPr>
          </a:p>
          <a:p>
            <a:pPr marL="0" indent="0">
              <a:buNone/>
            </a:pPr>
            <a:endParaRPr kumimoji="1" lang="en-US" altLang="ja-JP" dirty="0" smtClean="0"/>
          </a:p>
        </p:txBody>
      </p:sp>
      <p:grpSp>
        <p:nvGrpSpPr>
          <p:cNvPr id="4" name="グループ化 3"/>
          <p:cNvGrpSpPr/>
          <p:nvPr/>
        </p:nvGrpSpPr>
        <p:grpSpPr>
          <a:xfrm>
            <a:off x="1427319" y="2635215"/>
            <a:ext cx="2424601" cy="2127509"/>
            <a:chOff x="1230033" y="2635215"/>
            <a:chExt cx="2424601" cy="2127509"/>
          </a:xfrm>
        </p:grpSpPr>
        <p:grpSp>
          <p:nvGrpSpPr>
            <p:cNvPr id="7" name="Group 27"/>
            <p:cNvGrpSpPr>
              <a:grpSpLocks noChangeAspect="1"/>
            </p:cNvGrpSpPr>
            <p:nvPr/>
          </p:nvGrpSpPr>
          <p:grpSpPr bwMode="auto">
            <a:xfrm>
              <a:off x="1230033" y="3415587"/>
              <a:ext cx="673520" cy="754013"/>
              <a:chOff x="2725" y="1702"/>
              <a:chExt cx="414" cy="482"/>
            </a:xfrm>
          </p:grpSpPr>
          <p:sp>
            <p:nvSpPr>
              <p:cNvPr id="10" name="Oval 2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1" name="Rectangle 2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2" name="Oval 3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3" name="Rectangle 3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4" name="Oval 3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5" name="Oval 3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6" name="Oval 3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7" name="Rectangle 3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8" name="AutoShape 3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9" name="AutoShape 3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0" name="Oval 3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1" name="Rectangle 39"/>
              <p:cNvSpPr>
                <a:spLocks noChangeAspect="1" noChangeArrowheads="1"/>
              </p:cNvSpPr>
              <p:nvPr/>
            </p:nvSpPr>
            <p:spPr bwMode="auto">
              <a:xfrm>
                <a:off x="2880" y="1978"/>
                <a:ext cx="104" cy="51"/>
              </a:xfrm>
              <a:prstGeom prst="rect">
                <a:avLst/>
              </a:prstGeom>
              <a:solidFill>
                <a:schemeClr val="bg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grpSp>
        <p:sp>
          <p:nvSpPr>
            <p:cNvPr id="8" name="角丸四角形吹き出し 7"/>
            <p:cNvSpPr/>
            <p:nvPr/>
          </p:nvSpPr>
          <p:spPr>
            <a:xfrm>
              <a:off x="1985286" y="2635215"/>
              <a:ext cx="1669348" cy="555788"/>
            </a:xfrm>
            <a:prstGeom prst="wedgeRoundRectCallout">
              <a:avLst>
                <a:gd name="adj1" fmla="val -52034"/>
                <a:gd name="adj2" fmla="val 10947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センサ</a:t>
              </a:r>
              <a:r>
                <a:rPr kumimoji="1" lang="en-US" altLang="ja-JP" dirty="0" smtClean="0">
                  <a:solidFill>
                    <a:schemeClr val="tx1"/>
                  </a:solidFill>
                </a:rPr>
                <a:t>1(</a:t>
              </a:r>
              <a:r>
                <a:rPr kumimoji="1" lang="ja-JP" altLang="en-US" dirty="0" smtClean="0">
                  <a:solidFill>
                    <a:schemeClr val="accent5"/>
                  </a:solidFill>
                </a:rPr>
                <a:t>必要</a:t>
              </a:r>
              <a:r>
                <a:rPr kumimoji="1" lang="en-US" altLang="ja-JP" dirty="0" smtClean="0">
                  <a:solidFill>
                    <a:schemeClr val="tx1"/>
                  </a:solidFill>
                </a:rPr>
                <a:t>)</a:t>
              </a:r>
            </a:p>
            <a:p>
              <a:pPr algn="ctr"/>
              <a:r>
                <a:rPr kumimoji="1" lang="ja-JP" altLang="en-US" dirty="0" smtClean="0">
                  <a:solidFill>
                    <a:schemeClr val="tx1"/>
                  </a:solidFill>
                </a:rPr>
                <a:t>相関係数</a:t>
              </a:r>
              <a:r>
                <a:rPr kumimoji="1" lang="en-US" altLang="ja-JP" dirty="0" smtClean="0">
                  <a:solidFill>
                    <a:schemeClr val="accent5"/>
                  </a:solidFill>
                </a:rPr>
                <a:t>0.8</a:t>
              </a:r>
              <a:endParaRPr kumimoji="1" lang="ja-JP" altLang="en-US" dirty="0">
                <a:solidFill>
                  <a:schemeClr val="accent5"/>
                </a:solidFill>
              </a:endParaRPr>
            </a:p>
          </p:txBody>
        </p:sp>
        <p:sp>
          <p:nvSpPr>
            <p:cNvPr id="9" name="角丸四角形吹き出し 8"/>
            <p:cNvSpPr/>
            <p:nvPr/>
          </p:nvSpPr>
          <p:spPr>
            <a:xfrm>
              <a:off x="1979712" y="4210528"/>
              <a:ext cx="1669348" cy="552196"/>
            </a:xfrm>
            <a:prstGeom prst="wedgeRoundRectCallout">
              <a:avLst>
                <a:gd name="adj1" fmla="val -51126"/>
                <a:gd name="adj2" fmla="val -10960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センサ</a:t>
              </a:r>
              <a:r>
                <a:rPr kumimoji="1" lang="en-US" altLang="ja-JP" dirty="0" smtClean="0">
                  <a:solidFill>
                    <a:schemeClr val="tx1"/>
                  </a:solidFill>
                </a:rPr>
                <a:t>2(</a:t>
              </a:r>
              <a:r>
                <a:rPr kumimoji="1" lang="ja-JP" altLang="en-US" dirty="0" smtClean="0">
                  <a:solidFill>
                    <a:schemeClr val="accent5"/>
                  </a:solidFill>
                </a:rPr>
                <a:t>必要</a:t>
              </a:r>
              <a:r>
                <a:rPr kumimoji="1" lang="en-US" altLang="ja-JP" dirty="0" smtClean="0">
                  <a:solidFill>
                    <a:schemeClr val="tx1"/>
                  </a:solidFill>
                </a:rPr>
                <a:t>)</a:t>
              </a:r>
            </a:p>
            <a:p>
              <a:pPr algn="ctr"/>
              <a:r>
                <a:rPr lang="ja-JP" altLang="en-US" dirty="0">
                  <a:solidFill>
                    <a:schemeClr val="tx1"/>
                  </a:solidFill>
                </a:rPr>
                <a:t>相関</a:t>
              </a:r>
              <a:r>
                <a:rPr lang="ja-JP" altLang="en-US" dirty="0" smtClean="0">
                  <a:solidFill>
                    <a:schemeClr val="tx1"/>
                  </a:solidFill>
                </a:rPr>
                <a:t>係数</a:t>
              </a:r>
              <a:r>
                <a:rPr lang="en-US" altLang="ja-JP" dirty="0" smtClean="0">
                  <a:solidFill>
                    <a:schemeClr val="accent2"/>
                  </a:solidFill>
                </a:rPr>
                <a:t>0.79</a:t>
              </a:r>
              <a:endParaRPr kumimoji="1" lang="ja-JP" altLang="en-US" dirty="0">
                <a:solidFill>
                  <a:schemeClr val="accent2"/>
                </a:solidFill>
              </a:endParaRPr>
            </a:p>
          </p:txBody>
        </p:sp>
      </p:grpSp>
      <p:sp>
        <p:nvSpPr>
          <p:cNvPr id="22" name="右矢印 21"/>
          <p:cNvSpPr/>
          <p:nvPr/>
        </p:nvSpPr>
        <p:spPr>
          <a:xfrm>
            <a:off x="4283968" y="3322866"/>
            <a:ext cx="1152128" cy="784555"/>
          </a:xfrm>
          <a:prstGeom prst="rightArrow">
            <a:avLst>
              <a:gd name="adj1" fmla="val 50000"/>
              <a:gd name="adj2" fmla="val 3392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閾値</a:t>
            </a:r>
            <a:r>
              <a:rPr kumimoji="1" lang="en-US" altLang="ja-JP" dirty="0" smtClean="0">
                <a:solidFill>
                  <a:schemeClr val="tx1"/>
                </a:solidFill>
              </a:rPr>
              <a:t>0.8</a:t>
            </a:r>
            <a:endParaRPr kumimoji="1" lang="ja-JP" altLang="en-US" dirty="0">
              <a:solidFill>
                <a:schemeClr val="tx1"/>
              </a:solidFill>
            </a:endParaRPr>
          </a:p>
        </p:txBody>
      </p:sp>
      <p:sp>
        <p:nvSpPr>
          <p:cNvPr id="23" name="テキスト ボックス 22"/>
          <p:cNvSpPr txBox="1"/>
          <p:nvPr/>
        </p:nvSpPr>
        <p:spPr>
          <a:xfrm>
            <a:off x="317396" y="5301207"/>
            <a:ext cx="8496237" cy="830997"/>
          </a:xfrm>
          <a:prstGeom prst="rect">
            <a:avLst/>
          </a:prstGeom>
          <a:noFill/>
        </p:spPr>
        <p:txBody>
          <a:bodyPr wrap="none" rtlCol="0">
            <a:spAutoFit/>
          </a:bodyPr>
          <a:lstStyle/>
          <a:p>
            <a:r>
              <a:rPr kumimoji="1" lang="ja-JP" altLang="en-US" sz="2400" dirty="0" smtClean="0"/>
              <a:t>必要なセンサであってもノイズ等の影響で相関</a:t>
            </a:r>
            <a:r>
              <a:rPr kumimoji="1" lang="ja-JP" altLang="en-US" sz="2400" b="1" dirty="0" smtClean="0"/>
              <a:t>係</a:t>
            </a:r>
            <a:r>
              <a:rPr kumimoji="1" lang="ja-JP" altLang="en-US" sz="2400" dirty="0" smtClean="0"/>
              <a:t>数が閾値を</a:t>
            </a:r>
            <a:endParaRPr lang="en-US" altLang="ja-JP" sz="2400" dirty="0"/>
          </a:p>
          <a:p>
            <a:r>
              <a:rPr lang="ja-JP" altLang="en-US" sz="2400" dirty="0" smtClean="0"/>
              <a:t>下回ると，システム上不要と判断され正しく判別を行えない</a:t>
            </a:r>
            <a:endParaRPr lang="en-US" altLang="ja-JP" sz="2400" dirty="0" smtClean="0"/>
          </a:p>
        </p:txBody>
      </p:sp>
      <p:grpSp>
        <p:nvGrpSpPr>
          <p:cNvPr id="40" name="グループ化 39"/>
          <p:cNvGrpSpPr/>
          <p:nvPr/>
        </p:nvGrpSpPr>
        <p:grpSpPr>
          <a:xfrm>
            <a:off x="5917659" y="2089141"/>
            <a:ext cx="2110725" cy="2975146"/>
            <a:chOff x="4940933" y="2398070"/>
            <a:chExt cx="2110725" cy="2975146"/>
          </a:xfrm>
        </p:grpSpPr>
        <p:sp>
          <p:nvSpPr>
            <p:cNvPr id="28" name="正方形/長方形 27"/>
            <p:cNvSpPr/>
            <p:nvPr/>
          </p:nvSpPr>
          <p:spPr>
            <a:xfrm>
              <a:off x="4940933" y="2578090"/>
              <a:ext cx="2110725" cy="27951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p:cNvSpPr txBox="1"/>
            <p:nvPr/>
          </p:nvSpPr>
          <p:spPr>
            <a:xfrm>
              <a:off x="5083776" y="3015408"/>
              <a:ext cx="697627" cy="400110"/>
            </a:xfrm>
            <a:prstGeom prst="rect">
              <a:avLst/>
            </a:prstGeom>
            <a:noFill/>
          </p:spPr>
          <p:txBody>
            <a:bodyPr wrap="none" rtlCol="0">
              <a:spAutoFit/>
            </a:bodyPr>
            <a:lstStyle/>
            <a:p>
              <a:r>
                <a:rPr kumimoji="1" lang="ja-JP" altLang="en-US" sz="2000" dirty="0" smtClean="0">
                  <a:solidFill>
                    <a:schemeClr val="accent5"/>
                  </a:solidFill>
                </a:rPr>
                <a:t>必要</a:t>
              </a:r>
              <a:endParaRPr kumimoji="1" lang="ja-JP" altLang="en-US" sz="2000" dirty="0">
                <a:solidFill>
                  <a:schemeClr val="accent5"/>
                </a:solidFill>
              </a:endParaRPr>
            </a:p>
          </p:txBody>
        </p:sp>
        <p:sp>
          <p:nvSpPr>
            <p:cNvPr id="25" name="テキスト ボックス 24"/>
            <p:cNvSpPr txBox="1"/>
            <p:nvPr/>
          </p:nvSpPr>
          <p:spPr>
            <a:xfrm>
              <a:off x="5190675" y="4137569"/>
              <a:ext cx="697627" cy="400110"/>
            </a:xfrm>
            <a:prstGeom prst="rect">
              <a:avLst/>
            </a:prstGeom>
            <a:solidFill>
              <a:schemeClr val="bg1"/>
            </a:solidFill>
          </p:spPr>
          <p:txBody>
            <a:bodyPr wrap="none" rtlCol="0">
              <a:spAutoFit/>
            </a:bodyPr>
            <a:lstStyle/>
            <a:p>
              <a:r>
                <a:rPr kumimoji="1" lang="ja-JP" altLang="en-US" sz="2000" dirty="0" smtClean="0">
                  <a:solidFill>
                    <a:schemeClr val="accent2"/>
                  </a:solidFill>
                </a:rPr>
                <a:t>不要</a:t>
              </a:r>
              <a:endParaRPr kumimoji="1" lang="ja-JP" altLang="en-US" sz="2000" dirty="0">
                <a:solidFill>
                  <a:schemeClr val="accent2"/>
                </a:solidFill>
              </a:endParaRPr>
            </a:p>
          </p:txBody>
        </p:sp>
        <p:sp>
          <p:nvSpPr>
            <p:cNvPr id="26" name="テキスト ボックス 25"/>
            <p:cNvSpPr txBox="1"/>
            <p:nvPr/>
          </p:nvSpPr>
          <p:spPr>
            <a:xfrm>
              <a:off x="5539489" y="3427122"/>
              <a:ext cx="992579" cy="369332"/>
            </a:xfrm>
            <a:prstGeom prst="rect">
              <a:avLst/>
            </a:prstGeom>
            <a:noFill/>
          </p:spPr>
          <p:txBody>
            <a:bodyPr wrap="none" rtlCol="0">
              <a:spAutoFit/>
            </a:bodyPr>
            <a:lstStyle/>
            <a:p>
              <a:r>
                <a:rPr lang="ja-JP" altLang="en-US" dirty="0" smtClean="0">
                  <a:solidFill>
                    <a:schemeClr val="accent5"/>
                  </a:solidFill>
                </a:rPr>
                <a:t>センサ</a:t>
              </a:r>
              <a:r>
                <a:rPr lang="en-US" altLang="ja-JP" dirty="0" smtClean="0">
                  <a:solidFill>
                    <a:schemeClr val="accent5"/>
                  </a:solidFill>
                </a:rPr>
                <a:t>1</a:t>
              </a:r>
            </a:p>
          </p:txBody>
        </p:sp>
        <p:sp>
          <p:nvSpPr>
            <p:cNvPr id="27" name="テキスト ボックス 26"/>
            <p:cNvSpPr txBox="1"/>
            <p:nvPr/>
          </p:nvSpPr>
          <p:spPr>
            <a:xfrm>
              <a:off x="5561117" y="4531700"/>
              <a:ext cx="992579" cy="369332"/>
            </a:xfrm>
            <a:prstGeom prst="rect">
              <a:avLst/>
            </a:prstGeom>
            <a:noFill/>
          </p:spPr>
          <p:txBody>
            <a:bodyPr wrap="none" rtlCol="0">
              <a:spAutoFit/>
            </a:bodyPr>
            <a:lstStyle/>
            <a:p>
              <a:r>
                <a:rPr kumimoji="1" lang="ja-JP" altLang="en-US" dirty="0" smtClean="0">
                  <a:solidFill>
                    <a:schemeClr val="accent2"/>
                  </a:solidFill>
                </a:rPr>
                <a:t>センサ</a:t>
              </a:r>
              <a:r>
                <a:rPr kumimoji="1" lang="en-US" altLang="ja-JP" dirty="0" smtClean="0">
                  <a:solidFill>
                    <a:schemeClr val="accent2"/>
                  </a:solidFill>
                </a:rPr>
                <a:t>2</a:t>
              </a:r>
              <a:endParaRPr kumimoji="1" lang="ja-JP" altLang="en-US" dirty="0">
                <a:solidFill>
                  <a:schemeClr val="accent2"/>
                </a:solidFill>
              </a:endParaRPr>
            </a:p>
          </p:txBody>
        </p:sp>
        <p:sp>
          <p:nvSpPr>
            <p:cNvPr id="29" name="正方形/長方形 28"/>
            <p:cNvSpPr/>
            <p:nvPr/>
          </p:nvSpPr>
          <p:spPr>
            <a:xfrm>
              <a:off x="5240210" y="2398070"/>
              <a:ext cx="1512169"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システム上</a:t>
              </a:r>
              <a:endParaRPr lang="en-US" altLang="ja-JP" dirty="0" smtClean="0">
                <a:solidFill>
                  <a:schemeClr val="tx1"/>
                </a:solidFill>
              </a:endParaRPr>
            </a:p>
          </p:txBody>
        </p:sp>
      </p:grpSp>
      <p:sp>
        <p:nvSpPr>
          <p:cNvPr id="5" name="円形吹き出し 4"/>
          <p:cNvSpPr/>
          <p:nvPr/>
        </p:nvSpPr>
        <p:spPr>
          <a:xfrm>
            <a:off x="193251" y="2337147"/>
            <a:ext cx="1622105" cy="781046"/>
          </a:xfrm>
          <a:prstGeom prst="wedgeEllipseCallout">
            <a:avLst>
              <a:gd name="adj1" fmla="val 25686"/>
              <a:gd name="adj2" fmla="val 887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accent5"/>
                </a:solidFill>
              </a:rPr>
              <a:t>両方必要</a:t>
            </a:r>
            <a:endParaRPr kumimoji="1" lang="ja-JP" altLang="en-US" dirty="0">
              <a:solidFill>
                <a:schemeClr val="accent5"/>
              </a:solidFill>
            </a:endParaRPr>
          </a:p>
        </p:txBody>
      </p:sp>
      <p:sp>
        <p:nvSpPr>
          <p:cNvPr id="30" name="テキスト ボックス 29"/>
          <p:cNvSpPr txBox="1"/>
          <p:nvPr/>
        </p:nvSpPr>
        <p:spPr>
          <a:xfrm>
            <a:off x="4354528" y="2954317"/>
            <a:ext cx="877163" cy="369332"/>
          </a:xfrm>
          <a:prstGeom prst="rect">
            <a:avLst/>
          </a:prstGeom>
          <a:noFill/>
        </p:spPr>
        <p:txBody>
          <a:bodyPr wrap="none" rtlCol="0">
            <a:spAutoFit/>
          </a:bodyPr>
          <a:lstStyle/>
          <a:p>
            <a:r>
              <a:rPr kumimoji="1" lang="ja-JP" altLang="en-US" dirty="0" smtClean="0"/>
              <a:t>しかし</a:t>
            </a:r>
            <a:endParaRPr kumimoji="1" lang="ja-JP" altLang="en-US" dirty="0"/>
          </a:p>
        </p:txBody>
      </p:sp>
    </p:spTree>
    <p:extLst>
      <p:ext uri="{BB962C8B-B14F-4D97-AF65-F5344CB8AC3E}">
        <p14:creationId xmlns:p14="http://schemas.microsoft.com/office/powerpoint/2010/main" val="1443408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理想的</a:t>
            </a:r>
            <a:r>
              <a:rPr lang="ja-JP" altLang="en-US" dirty="0" smtClean="0"/>
              <a:t>な学習空間</a:t>
            </a:r>
            <a:endParaRPr kumimoji="1" lang="ja-JP" altLang="en-US" dirty="0"/>
          </a:p>
        </p:txBody>
      </p:sp>
      <p:sp>
        <p:nvSpPr>
          <p:cNvPr id="30" name="テキスト ボックス 29"/>
          <p:cNvSpPr txBox="1"/>
          <p:nvPr/>
        </p:nvSpPr>
        <p:spPr>
          <a:xfrm>
            <a:off x="215288" y="5954960"/>
            <a:ext cx="8802410" cy="461665"/>
          </a:xfrm>
          <a:prstGeom prst="rect">
            <a:avLst/>
          </a:prstGeom>
          <a:noFill/>
        </p:spPr>
        <p:txBody>
          <a:bodyPr wrap="none" rtlCol="0">
            <a:spAutoFit/>
          </a:bodyPr>
          <a:lstStyle/>
          <a:p>
            <a:r>
              <a:rPr lang="ja-JP" altLang="en-US" sz="2400" dirty="0" smtClean="0">
                <a:solidFill>
                  <a:schemeClr val="accent2"/>
                </a:solidFill>
              </a:rPr>
              <a:t>センサの重要度</a:t>
            </a:r>
            <a:r>
              <a:rPr lang="ja-JP" altLang="en-US" sz="2400" dirty="0" smtClean="0"/>
              <a:t>を考慮した学習空間で学習を行うのが</a:t>
            </a:r>
            <a:r>
              <a:rPr kumimoji="1" lang="ja-JP" altLang="en-US" sz="2400" dirty="0" smtClean="0"/>
              <a:t>望ましい</a:t>
            </a:r>
            <a:endParaRPr kumimoji="1" lang="ja-JP" altLang="en-US" sz="2400" dirty="0"/>
          </a:p>
        </p:txBody>
      </p:sp>
      <p:sp>
        <p:nvSpPr>
          <p:cNvPr id="57" name="右矢印 56"/>
          <p:cNvSpPr/>
          <p:nvPr/>
        </p:nvSpPr>
        <p:spPr>
          <a:xfrm>
            <a:off x="4583884" y="2293258"/>
            <a:ext cx="794231" cy="772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右矢印 64"/>
          <p:cNvSpPr/>
          <p:nvPr/>
        </p:nvSpPr>
        <p:spPr>
          <a:xfrm>
            <a:off x="4616493" y="4273751"/>
            <a:ext cx="794231" cy="772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4" name="グループ化 73"/>
          <p:cNvGrpSpPr/>
          <p:nvPr/>
        </p:nvGrpSpPr>
        <p:grpSpPr>
          <a:xfrm>
            <a:off x="297585" y="1836994"/>
            <a:ext cx="3947767" cy="1416291"/>
            <a:chOff x="108328" y="1762636"/>
            <a:chExt cx="4356561" cy="1520364"/>
          </a:xfrm>
        </p:grpSpPr>
        <p:grpSp>
          <p:nvGrpSpPr>
            <p:cNvPr id="75" name="グループ化 74"/>
            <p:cNvGrpSpPr/>
            <p:nvPr/>
          </p:nvGrpSpPr>
          <p:grpSpPr>
            <a:xfrm>
              <a:off x="108328" y="1762636"/>
              <a:ext cx="4356561" cy="1520364"/>
              <a:chOff x="108328" y="1762636"/>
              <a:chExt cx="4356561" cy="1520364"/>
            </a:xfrm>
          </p:grpSpPr>
          <p:sp>
            <p:nvSpPr>
              <p:cNvPr id="77" name="テキスト ボックス 76"/>
              <p:cNvSpPr txBox="1"/>
              <p:nvPr/>
            </p:nvSpPr>
            <p:spPr>
              <a:xfrm>
                <a:off x="3068353" y="1762636"/>
                <a:ext cx="1396536" cy="369332"/>
              </a:xfrm>
              <a:prstGeom prst="rect">
                <a:avLst/>
              </a:prstGeom>
              <a:noFill/>
            </p:spPr>
            <p:txBody>
              <a:bodyPr wrap="none" rtlCol="0">
                <a:spAutoFit/>
              </a:bodyPr>
              <a:lstStyle/>
              <a:p>
                <a:r>
                  <a:rPr kumimoji="1" lang="ja-JP" altLang="en-US" dirty="0" smtClean="0"/>
                  <a:t>重要度</a:t>
                </a:r>
                <a:r>
                  <a:rPr kumimoji="1" lang="en-US" altLang="ja-JP" dirty="0" smtClean="0"/>
                  <a:t>:</a:t>
                </a:r>
                <a:r>
                  <a:rPr kumimoji="1" lang="ja-JP" altLang="en-US" dirty="0" smtClean="0"/>
                  <a:t>高い</a:t>
                </a:r>
                <a:endParaRPr kumimoji="1" lang="ja-JP" altLang="en-US" dirty="0"/>
              </a:p>
            </p:txBody>
          </p:sp>
          <p:grpSp>
            <p:nvGrpSpPr>
              <p:cNvPr id="78" name="グループ化 77"/>
              <p:cNvGrpSpPr/>
              <p:nvPr/>
            </p:nvGrpSpPr>
            <p:grpSpPr>
              <a:xfrm>
                <a:off x="108328" y="1803602"/>
                <a:ext cx="3448886" cy="1479398"/>
                <a:chOff x="375539" y="3668526"/>
                <a:chExt cx="3448886" cy="1479398"/>
              </a:xfrm>
            </p:grpSpPr>
            <p:sp>
              <p:nvSpPr>
                <p:cNvPr id="79" name="角丸四角形 78"/>
                <p:cNvSpPr/>
                <p:nvPr/>
              </p:nvSpPr>
              <p:spPr>
                <a:xfrm>
                  <a:off x="375539" y="3668526"/>
                  <a:ext cx="2741254" cy="272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空き缶ひろいタスク</a:t>
                  </a:r>
                  <a:endParaRPr kumimoji="1" lang="en-US" altLang="ja-JP" dirty="0" smtClean="0">
                    <a:solidFill>
                      <a:schemeClr val="tx1"/>
                    </a:solidFill>
                  </a:endParaRPr>
                </a:p>
              </p:txBody>
            </p:sp>
            <p:cxnSp>
              <p:nvCxnSpPr>
                <p:cNvPr id="80" name="直線コネクタ 79"/>
                <p:cNvCxnSpPr/>
                <p:nvPr/>
              </p:nvCxnSpPr>
              <p:spPr>
                <a:xfrm flipV="1">
                  <a:off x="1016784" y="4309902"/>
                  <a:ext cx="654075" cy="3362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1016784" y="4646198"/>
                  <a:ext cx="654075" cy="220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1016784" y="4646198"/>
                  <a:ext cx="654075" cy="3316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正方形/長方形 82"/>
                <p:cNvSpPr/>
                <p:nvPr/>
              </p:nvSpPr>
              <p:spPr bwMode="auto">
                <a:xfrm>
                  <a:off x="1670858" y="4186993"/>
                  <a:ext cx="2153567" cy="245819"/>
                </a:xfrm>
                <a:prstGeom prst="rect">
                  <a:avLst/>
                </a:prstGeom>
                <a:solidFill>
                  <a:schemeClr val="bg1"/>
                </a:solidFill>
                <a:ln w="25400" algn="ctr">
                  <a:solidFill>
                    <a:schemeClr val="tx2"/>
                  </a:solidFill>
                  <a:round/>
                  <a:headEnd/>
                  <a:tailEnd/>
                </a:ln>
              </p:spPr>
              <p:txBody>
                <a:bodyPr rtlCol="0" anchor="ctr"/>
                <a:lstStyle/>
                <a:p>
                  <a:pPr algn="ctr"/>
                  <a:r>
                    <a:rPr lang="ja-JP" altLang="en-US" dirty="0">
                      <a:latin typeface="Arial" charset="0"/>
                    </a:rPr>
                    <a:t>金属</a:t>
                  </a:r>
                  <a:r>
                    <a:rPr lang="ja-JP" altLang="en-US" dirty="0" smtClean="0">
                      <a:latin typeface="Arial" charset="0"/>
                    </a:rPr>
                    <a:t>検知センサ</a:t>
                  </a:r>
                  <a:endParaRPr kumimoji="1" lang="ja-JP" altLang="en-US" dirty="0">
                    <a:latin typeface="Arial" charset="0"/>
                  </a:endParaRPr>
                </a:p>
              </p:txBody>
            </p:sp>
            <p:sp>
              <p:nvSpPr>
                <p:cNvPr id="84" name="正方形/長方形 83"/>
                <p:cNvSpPr/>
                <p:nvPr/>
              </p:nvSpPr>
              <p:spPr bwMode="auto">
                <a:xfrm>
                  <a:off x="1670859" y="4555970"/>
                  <a:ext cx="2153566" cy="213992"/>
                </a:xfrm>
                <a:prstGeom prst="rect">
                  <a:avLst/>
                </a:prstGeom>
                <a:noFill/>
                <a:ln w="25400" algn="ctr">
                  <a:solidFill>
                    <a:schemeClr val="tx2"/>
                  </a:solidFill>
                  <a:round/>
                  <a:headEnd/>
                  <a:tailEnd/>
                </a:ln>
              </p:spPr>
              <p:txBody>
                <a:bodyPr rtlCol="0" anchor="ctr"/>
                <a:lstStyle/>
                <a:p>
                  <a:pPr algn="ctr"/>
                  <a:r>
                    <a:rPr kumimoji="1" lang="ja-JP" altLang="en-US" dirty="0" smtClean="0">
                      <a:latin typeface="Arial" charset="0"/>
                    </a:rPr>
                    <a:t>距離センサ</a:t>
                  </a:r>
                  <a:endParaRPr kumimoji="1" lang="ja-JP" altLang="en-US" dirty="0">
                    <a:latin typeface="Arial" charset="0"/>
                  </a:endParaRPr>
                </a:p>
              </p:txBody>
            </p:sp>
            <p:sp>
              <p:nvSpPr>
                <p:cNvPr id="85" name="正方形/長方形 84"/>
                <p:cNvSpPr/>
                <p:nvPr/>
              </p:nvSpPr>
              <p:spPr bwMode="auto">
                <a:xfrm>
                  <a:off x="1670859" y="4834938"/>
                  <a:ext cx="2153566" cy="312986"/>
                </a:xfrm>
                <a:prstGeom prst="rect">
                  <a:avLst/>
                </a:prstGeom>
                <a:solidFill>
                  <a:schemeClr val="bg1"/>
                </a:solidFill>
                <a:ln w="25400" algn="ctr">
                  <a:solidFill>
                    <a:schemeClr val="accent2"/>
                  </a:solidFill>
                  <a:round/>
                  <a:headEnd/>
                  <a:tailEnd/>
                </a:ln>
              </p:spPr>
              <p:txBody>
                <a:bodyPr rtlCol="0" anchor="ctr"/>
                <a:lstStyle/>
                <a:p>
                  <a:pPr algn="ctr"/>
                  <a:r>
                    <a:rPr kumimoji="1" lang="ja-JP" altLang="en-US" dirty="0" smtClean="0">
                      <a:latin typeface="Arial" charset="0"/>
                    </a:rPr>
                    <a:t>音センサ</a:t>
                  </a:r>
                  <a:endParaRPr kumimoji="1" lang="ja-JP" altLang="en-US" dirty="0">
                    <a:latin typeface="Arial" charset="0"/>
                  </a:endParaRPr>
                </a:p>
              </p:txBody>
            </p:sp>
            <p:grpSp>
              <p:nvGrpSpPr>
                <p:cNvPr id="86" name="Group 27"/>
                <p:cNvGrpSpPr>
                  <a:grpSpLocks noChangeAspect="1"/>
                </p:cNvGrpSpPr>
                <p:nvPr/>
              </p:nvGrpSpPr>
              <p:grpSpPr bwMode="auto">
                <a:xfrm>
                  <a:off x="412463" y="4399623"/>
                  <a:ext cx="562494" cy="625392"/>
                  <a:chOff x="2725" y="1702"/>
                  <a:chExt cx="414" cy="482"/>
                </a:xfrm>
              </p:grpSpPr>
              <p:sp>
                <p:nvSpPr>
                  <p:cNvPr id="87" name="Oval 2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88" name="Rectangle 2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92" name="Oval 3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95" name="Rectangle 3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96" name="Oval 3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97" name="Oval 3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98" name="Oval 3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99" name="Rectangle 3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00" name="AutoShape 3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01" name="AutoShape 3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02" name="Oval 3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03" name="Rectangle 39"/>
                  <p:cNvSpPr>
                    <a:spLocks noChangeAspect="1" noChangeArrowheads="1"/>
                  </p:cNvSpPr>
                  <p:nvPr/>
                </p:nvSpPr>
                <p:spPr bwMode="auto">
                  <a:xfrm>
                    <a:off x="2880" y="1978"/>
                    <a:ext cx="104" cy="51"/>
                  </a:xfrm>
                  <a:prstGeom prst="rect">
                    <a:avLst/>
                  </a:prstGeom>
                  <a:solidFill>
                    <a:schemeClr val="bg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grpSp>
          </p:grpSp>
        </p:grpSp>
        <p:sp>
          <p:nvSpPr>
            <p:cNvPr id="76" name="上矢印 75"/>
            <p:cNvSpPr/>
            <p:nvPr/>
          </p:nvSpPr>
          <p:spPr bwMode="auto">
            <a:xfrm>
              <a:off x="3732156" y="2225652"/>
              <a:ext cx="356737" cy="1037012"/>
            </a:xfrm>
            <a:prstGeom prst="upArrow">
              <a:avLst/>
            </a:prstGeom>
            <a:gradFill>
              <a:gsLst>
                <a:gs pos="0">
                  <a:schemeClr val="accent2"/>
                </a:gs>
                <a:gs pos="52000">
                  <a:schemeClr val="accent2">
                    <a:lumMod val="40000"/>
                    <a:lumOff val="60000"/>
                  </a:schemeClr>
                </a:gs>
                <a:gs pos="100000">
                  <a:schemeClr val="accent2">
                    <a:lumMod val="20000"/>
                    <a:lumOff val="80000"/>
                  </a:schemeClr>
                </a:gs>
              </a:gsLst>
              <a:lin ang="5400000" scaled="1"/>
            </a:gradFill>
            <a:ln w="9525" algn="ctr">
              <a:solidFill>
                <a:schemeClr val="tx1"/>
              </a:solidFill>
              <a:round/>
              <a:headEnd/>
              <a:tailEnd/>
            </a:ln>
          </p:spPr>
          <p:txBody>
            <a:bodyPr rtlCol="0" anchor="ctr"/>
            <a:lstStyle/>
            <a:p>
              <a:pPr algn="ctr"/>
              <a:endParaRPr kumimoji="1" lang="ja-JP" altLang="en-US" dirty="0">
                <a:latin typeface="Arial" charset="0"/>
              </a:endParaRPr>
            </a:p>
          </p:txBody>
        </p:sp>
      </p:grpSp>
      <p:grpSp>
        <p:nvGrpSpPr>
          <p:cNvPr id="106" name="グループ化 105"/>
          <p:cNvGrpSpPr/>
          <p:nvPr/>
        </p:nvGrpSpPr>
        <p:grpSpPr>
          <a:xfrm>
            <a:off x="351974" y="4056982"/>
            <a:ext cx="3947767" cy="1442933"/>
            <a:chOff x="108328" y="1762636"/>
            <a:chExt cx="4356561" cy="1548964"/>
          </a:xfrm>
        </p:grpSpPr>
        <p:grpSp>
          <p:nvGrpSpPr>
            <p:cNvPr id="107" name="グループ化 106"/>
            <p:cNvGrpSpPr/>
            <p:nvPr/>
          </p:nvGrpSpPr>
          <p:grpSpPr>
            <a:xfrm>
              <a:off x="108328" y="1762636"/>
              <a:ext cx="4356561" cy="1548964"/>
              <a:chOff x="108328" y="1762636"/>
              <a:chExt cx="4356561" cy="1548964"/>
            </a:xfrm>
          </p:grpSpPr>
          <p:sp>
            <p:nvSpPr>
              <p:cNvPr id="109" name="テキスト ボックス 108"/>
              <p:cNvSpPr txBox="1"/>
              <p:nvPr/>
            </p:nvSpPr>
            <p:spPr>
              <a:xfrm>
                <a:off x="3068353" y="1762636"/>
                <a:ext cx="1396536" cy="369332"/>
              </a:xfrm>
              <a:prstGeom prst="rect">
                <a:avLst/>
              </a:prstGeom>
              <a:noFill/>
            </p:spPr>
            <p:txBody>
              <a:bodyPr wrap="none" rtlCol="0">
                <a:spAutoFit/>
              </a:bodyPr>
              <a:lstStyle/>
              <a:p>
                <a:r>
                  <a:rPr kumimoji="1" lang="ja-JP" altLang="en-US" dirty="0" smtClean="0"/>
                  <a:t>重要度</a:t>
                </a:r>
                <a:r>
                  <a:rPr kumimoji="1" lang="en-US" altLang="ja-JP" dirty="0" smtClean="0"/>
                  <a:t>:</a:t>
                </a:r>
                <a:r>
                  <a:rPr kumimoji="1" lang="ja-JP" altLang="en-US" dirty="0" smtClean="0"/>
                  <a:t>高い</a:t>
                </a:r>
                <a:endParaRPr kumimoji="1" lang="ja-JP" altLang="en-US" dirty="0"/>
              </a:p>
            </p:txBody>
          </p:sp>
          <p:grpSp>
            <p:nvGrpSpPr>
              <p:cNvPr id="110" name="グループ化 109"/>
              <p:cNvGrpSpPr/>
              <p:nvPr/>
            </p:nvGrpSpPr>
            <p:grpSpPr>
              <a:xfrm>
                <a:off x="108328" y="1803602"/>
                <a:ext cx="3448886" cy="1507998"/>
                <a:chOff x="375539" y="3668526"/>
                <a:chExt cx="3448886" cy="1507998"/>
              </a:xfrm>
            </p:grpSpPr>
            <p:sp>
              <p:nvSpPr>
                <p:cNvPr id="111" name="角丸四角形 110"/>
                <p:cNvSpPr/>
                <p:nvPr/>
              </p:nvSpPr>
              <p:spPr>
                <a:xfrm>
                  <a:off x="375539" y="3668526"/>
                  <a:ext cx="2741254" cy="272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パトロールタスク</a:t>
                  </a:r>
                  <a:endParaRPr kumimoji="1" lang="en-US" altLang="ja-JP" dirty="0" smtClean="0">
                    <a:solidFill>
                      <a:schemeClr val="tx1"/>
                    </a:solidFill>
                  </a:endParaRPr>
                </a:p>
              </p:txBody>
            </p:sp>
            <p:cxnSp>
              <p:nvCxnSpPr>
                <p:cNvPr id="112" name="直線コネクタ 111"/>
                <p:cNvCxnSpPr/>
                <p:nvPr/>
              </p:nvCxnSpPr>
              <p:spPr>
                <a:xfrm flipV="1">
                  <a:off x="1016784" y="4309902"/>
                  <a:ext cx="654075" cy="3362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1016784" y="4646198"/>
                  <a:ext cx="654075" cy="220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a:off x="1016784" y="4646198"/>
                  <a:ext cx="654075" cy="3316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正方形/長方形 114"/>
                <p:cNvSpPr/>
                <p:nvPr/>
              </p:nvSpPr>
              <p:spPr bwMode="auto">
                <a:xfrm>
                  <a:off x="1658155" y="4930705"/>
                  <a:ext cx="2153567" cy="245819"/>
                </a:xfrm>
                <a:prstGeom prst="rect">
                  <a:avLst/>
                </a:prstGeom>
                <a:solidFill>
                  <a:schemeClr val="bg1"/>
                </a:solidFill>
                <a:ln w="25400" algn="ctr">
                  <a:solidFill>
                    <a:schemeClr val="accent2"/>
                  </a:solidFill>
                  <a:round/>
                  <a:headEnd/>
                  <a:tailEnd/>
                </a:ln>
              </p:spPr>
              <p:txBody>
                <a:bodyPr rtlCol="0" anchor="ctr"/>
                <a:lstStyle/>
                <a:p>
                  <a:pPr algn="ctr"/>
                  <a:r>
                    <a:rPr lang="ja-JP" altLang="en-US" dirty="0">
                      <a:latin typeface="Arial" charset="0"/>
                    </a:rPr>
                    <a:t>金属</a:t>
                  </a:r>
                  <a:r>
                    <a:rPr lang="ja-JP" altLang="en-US" dirty="0" smtClean="0">
                      <a:latin typeface="Arial" charset="0"/>
                    </a:rPr>
                    <a:t>検知センサ</a:t>
                  </a:r>
                  <a:endParaRPr kumimoji="1" lang="ja-JP" altLang="en-US" dirty="0">
                    <a:latin typeface="Arial" charset="0"/>
                  </a:endParaRPr>
                </a:p>
              </p:txBody>
            </p:sp>
            <p:sp>
              <p:nvSpPr>
                <p:cNvPr id="116" name="正方形/長方形 115"/>
                <p:cNvSpPr/>
                <p:nvPr/>
              </p:nvSpPr>
              <p:spPr bwMode="auto">
                <a:xfrm>
                  <a:off x="1670859" y="4555970"/>
                  <a:ext cx="2153566" cy="213992"/>
                </a:xfrm>
                <a:prstGeom prst="rect">
                  <a:avLst/>
                </a:prstGeom>
                <a:solidFill>
                  <a:schemeClr val="bg1"/>
                </a:solidFill>
                <a:ln w="25400" algn="ctr">
                  <a:solidFill>
                    <a:schemeClr val="tx2"/>
                  </a:solidFill>
                  <a:round/>
                  <a:headEnd/>
                  <a:tailEnd/>
                </a:ln>
              </p:spPr>
              <p:txBody>
                <a:bodyPr rtlCol="0" anchor="ctr"/>
                <a:lstStyle/>
                <a:p>
                  <a:pPr algn="ctr"/>
                  <a:r>
                    <a:rPr kumimoji="1" lang="ja-JP" altLang="en-US" dirty="0" smtClean="0">
                      <a:latin typeface="Arial" charset="0"/>
                    </a:rPr>
                    <a:t>距離センサ</a:t>
                  </a:r>
                  <a:endParaRPr kumimoji="1" lang="ja-JP" altLang="en-US" dirty="0">
                    <a:latin typeface="Arial" charset="0"/>
                  </a:endParaRPr>
                </a:p>
              </p:txBody>
            </p:sp>
            <p:sp>
              <p:nvSpPr>
                <p:cNvPr id="117" name="正方形/長方形 116"/>
                <p:cNvSpPr/>
                <p:nvPr/>
              </p:nvSpPr>
              <p:spPr bwMode="auto">
                <a:xfrm>
                  <a:off x="1658156" y="4176164"/>
                  <a:ext cx="2153566" cy="312986"/>
                </a:xfrm>
                <a:prstGeom prst="rect">
                  <a:avLst/>
                </a:prstGeom>
                <a:solidFill>
                  <a:schemeClr val="bg1"/>
                </a:solidFill>
                <a:ln w="25400" algn="ctr">
                  <a:solidFill>
                    <a:schemeClr val="tx2"/>
                  </a:solidFill>
                  <a:round/>
                  <a:headEnd/>
                  <a:tailEnd/>
                </a:ln>
              </p:spPr>
              <p:txBody>
                <a:bodyPr rtlCol="0" anchor="ctr"/>
                <a:lstStyle/>
                <a:p>
                  <a:pPr algn="ctr"/>
                  <a:r>
                    <a:rPr kumimoji="1" lang="ja-JP" altLang="en-US" dirty="0" smtClean="0">
                      <a:latin typeface="Arial" charset="0"/>
                    </a:rPr>
                    <a:t>音センサ</a:t>
                  </a:r>
                  <a:endParaRPr kumimoji="1" lang="ja-JP" altLang="en-US" dirty="0">
                    <a:latin typeface="Arial" charset="0"/>
                  </a:endParaRPr>
                </a:p>
              </p:txBody>
            </p:sp>
            <p:grpSp>
              <p:nvGrpSpPr>
                <p:cNvPr id="118" name="Group 27"/>
                <p:cNvGrpSpPr>
                  <a:grpSpLocks noChangeAspect="1"/>
                </p:cNvGrpSpPr>
                <p:nvPr/>
              </p:nvGrpSpPr>
              <p:grpSpPr bwMode="auto">
                <a:xfrm>
                  <a:off x="412463" y="4399623"/>
                  <a:ext cx="562494" cy="625392"/>
                  <a:chOff x="2725" y="1702"/>
                  <a:chExt cx="414" cy="482"/>
                </a:xfrm>
              </p:grpSpPr>
              <p:sp>
                <p:nvSpPr>
                  <p:cNvPr id="119" name="Oval 2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20" name="Rectangle 2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21" name="Oval 3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22" name="Rectangle 3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23" name="Oval 3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24" name="Oval 3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25" name="Oval 3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26" name="Rectangle 3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27" name="AutoShape 3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28" name="AutoShape 3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29" name="Oval 3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30" name="Rectangle 39"/>
                  <p:cNvSpPr>
                    <a:spLocks noChangeAspect="1" noChangeArrowheads="1"/>
                  </p:cNvSpPr>
                  <p:nvPr/>
                </p:nvSpPr>
                <p:spPr bwMode="auto">
                  <a:xfrm>
                    <a:off x="2880" y="1978"/>
                    <a:ext cx="104" cy="51"/>
                  </a:xfrm>
                  <a:prstGeom prst="rect">
                    <a:avLst/>
                  </a:prstGeom>
                  <a:solidFill>
                    <a:schemeClr val="bg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grpSp>
          </p:grpSp>
        </p:grpSp>
        <p:sp>
          <p:nvSpPr>
            <p:cNvPr id="108" name="上矢印 107"/>
            <p:cNvSpPr/>
            <p:nvPr/>
          </p:nvSpPr>
          <p:spPr bwMode="auto">
            <a:xfrm>
              <a:off x="3732156" y="2225652"/>
              <a:ext cx="356737" cy="1037012"/>
            </a:xfrm>
            <a:prstGeom prst="upArrow">
              <a:avLst/>
            </a:prstGeom>
            <a:gradFill>
              <a:gsLst>
                <a:gs pos="0">
                  <a:schemeClr val="accent2"/>
                </a:gs>
                <a:gs pos="52000">
                  <a:schemeClr val="accent2">
                    <a:lumMod val="40000"/>
                    <a:lumOff val="60000"/>
                  </a:schemeClr>
                </a:gs>
                <a:gs pos="100000">
                  <a:schemeClr val="accent2">
                    <a:lumMod val="20000"/>
                    <a:lumOff val="80000"/>
                  </a:schemeClr>
                </a:gs>
              </a:gsLst>
              <a:lin ang="5400000" scaled="1"/>
            </a:gradFill>
            <a:ln w="9525" algn="ctr">
              <a:solidFill>
                <a:schemeClr val="tx1"/>
              </a:solidFill>
              <a:round/>
              <a:headEnd/>
              <a:tailEnd/>
            </a:ln>
          </p:spPr>
          <p:txBody>
            <a:bodyPr rtlCol="0" anchor="ctr"/>
            <a:lstStyle/>
            <a:p>
              <a:pPr algn="ctr"/>
              <a:endParaRPr kumimoji="1" lang="ja-JP" altLang="en-US" dirty="0">
                <a:latin typeface="Arial" charset="0"/>
              </a:endParaRPr>
            </a:p>
          </p:txBody>
        </p:sp>
      </p:grpSp>
      <p:grpSp>
        <p:nvGrpSpPr>
          <p:cNvPr id="5" name="グループ化 4"/>
          <p:cNvGrpSpPr/>
          <p:nvPr/>
        </p:nvGrpSpPr>
        <p:grpSpPr>
          <a:xfrm>
            <a:off x="5684610" y="3212977"/>
            <a:ext cx="2919838" cy="384746"/>
            <a:chOff x="5661421" y="3268044"/>
            <a:chExt cx="2756155" cy="424025"/>
          </a:xfrm>
        </p:grpSpPr>
        <p:sp>
          <p:nvSpPr>
            <p:cNvPr id="6" name="テキスト ボックス 5"/>
            <p:cNvSpPr txBox="1"/>
            <p:nvPr/>
          </p:nvSpPr>
          <p:spPr>
            <a:xfrm>
              <a:off x="5689651" y="3285032"/>
              <a:ext cx="2727925" cy="407037"/>
            </a:xfrm>
            <a:prstGeom prst="rect">
              <a:avLst/>
            </a:prstGeom>
            <a:noFill/>
          </p:spPr>
          <p:txBody>
            <a:bodyPr wrap="square" rtlCol="0">
              <a:spAutoFit/>
            </a:bodyPr>
            <a:lstStyle/>
            <a:p>
              <a:r>
                <a:rPr kumimoji="1" lang="ja-JP" altLang="en-US" dirty="0" smtClean="0">
                  <a:solidFill>
                    <a:schemeClr val="accent5"/>
                  </a:solidFill>
                </a:rPr>
                <a:t>空き缶</a:t>
              </a:r>
              <a:r>
                <a:rPr lang="ja-JP" altLang="en-US" dirty="0" smtClean="0">
                  <a:solidFill>
                    <a:schemeClr val="accent5"/>
                  </a:solidFill>
                </a:rPr>
                <a:t>ひろいの学習空間</a:t>
              </a:r>
              <a:endParaRPr kumimoji="1" lang="ja-JP" altLang="en-US" dirty="0">
                <a:solidFill>
                  <a:schemeClr val="accent5"/>
                </a:solidFill>
              </a:endParaRPr>
            </a:p>
          </p:txBody>
        </p:sp>
        <p:sp>
          <p:nvSpPr>
            <p:cNvPr id="132" name="正方形/長方形 131"/>
            <p:cNvSpPr/>
            <p:nvPr/>
          </p:nvSpPr>
          <p:spPr bwMode="auto">
            <a:xfrm>
              <a:off x="5661421" y="3268044"/>
              <a:ext cx="2723821" cy="403308"/>
            </a:xfrm>
            <a:prstGeom prst="rect">
              <a:avLst/>
            </a:prstGeom>
            <a:noFill/>
            <a:ln w="9525" algn="ctr">
              <a:solidFill>
                <a:schemeClr val="tx2"/>
              </a:solidFill>
              <a:round/>
              <a:headEnd/>
              <a:tailEnd/>
            </a:ln>
          </p:spPr>
          <p:txBody>
            <a:bodyPr rtlCol="0" anchor="ctr"/>
            <a:lstStyle/>
            <a:p>
              <a:pPr algn="ctr"/>
              <a:endParaRPr kumimoji="1" lang="ja-JP" altLang="en-US" dirty="0">
                <a:latin typeface="Arial" charset="0"/>
              </a:endParaRPr>
            </a:p>
          </p:txBody>
        </p:sp>
      </p:grpSp>
      <p:grpSp>
        <p:nvGrpSpPr>
          <p:cNvPr id="133" name="グループ化 132"/>
          <p:cNvGrpSpPr/>
          <p:nvPr/>
        </p:nvGrpSpPr>
        <p:grpSpPr>
          <a:xfrm>
            <a:off x="5270952" y="1576410"/>
            <a:ext cx="3010388" cy="1509597"/>
            <a:chOff x="3765524" y="2300292"/>
            <a:chExt cx="5120833" cy="2585274"/>
          </a:xfrm>
        </p:grpSpPr>
        <p:grpSp>
          <p:nvGrpSpPr>
            <p:cNvPr id="134" name="グループ化 133"/>
            <p:cNvGrpSpPr/>
            <p:nvPr/>
          </p:nvGrpSpPr>
          <p:grpSpPr>
            <a:xfrm>
              <a:off x="5186246" y="2544280"/>
              <a:ext cx="2520280" cy="2232248"/>
              <a:chOff x="983630" y="2852936"/>
              <a:chExt cx="2520280" cy="2232248"/>
            </a:xfrm>
          </p:grpSpPr>
          <p:cxnSp>
            <p:nvCxnSpPr>
              <p:cNvPr id="141" name="直線矢印コネクタ 140"/>
              <p:cNvCxnSpPr/>
              <p:nvPr/>
            </p:nvCxnSpPr>
            <p:spPr>
              <a:xfrm flipV="1">
                <a:off x="1403648" y="2852936"/>
                <a:ext cx="0" cy="22322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直線矢印コネクタ 141"/>
              <p:cNvCxnSpPr/>
              <p:nvPr/>
            </p:nvCxnSpPr>
            <p:spPr>
              <a:xfrm>
                <a:off x="983630" y="4725144"/>
                <a:ext cx="2520280"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135" name="テキスト ボックス 134"/>
            <p:cNvSpPr txBox="1"/>
            <p:nvPr/>
          </p:nvSpPr>
          <p:spPr>
            <a:xfrm>
              <a:off x="3765524" y="2300292"/>
              <a:ext cx="992578" cy="369332"/>
            </a:xfrm>
            <a:prstGeom prst="rect">
              <a:avLst/>
            </a:prstGeom>
            <a:noFill/>
          </p:spPr>
          <p:txBody>
            <a:bodyPr wrap="none" rtlCol="0">
              <a:spAutoFit/>
            </a:bodyPr>
            <a:lstStyle/>
            <a:p>
              <a:r>
                <a:rPr lang="ja-JP" altLang="en-US" dirty="0" smtClean="0"/>
                <a:t>行動軸</a:t>
              </a:r>
              <a:r>
                <a:rPr lang="en-US" altLang="ja-JP" dirty="0" smtClean="0"/>
                <a:t>a</a:t>
              </a:r>
              <a:endParaRPr kumimoji="1" lang="ja-JP" altLang="en-US" dirty="0"/>
            </a:p>
          </p:txBody>
        </p:sp>
        <p:sp>
          <p:nvSpPr>
            <p:cNvPr id="136" name="テキスト ボックス 135"/>
            <p:cNvSpPr txBox="1"/>
            <p:nvPr/>
          </p:nvSpPr>
          <p:spPr>
            <a:xfrm>
              <a:off x="6855032" y="4516234"/>
              <a:ext cx="2031325" cy="369332"/>
            </a:xfrm>
            <a:prstGeom prst="rect">
              <a:avLst/>
            </a:prstGeom>
            <a:noFill/>
          </p:spPr>
          <p:txBody>
            <a:bodyPr wrap="none" rtlCol="0">
              <a:spAutoFit/>
            </a:bodyPr>
            <a:lstStyle/>
            <a:p>
              <a:r>
                <a:rPr kumimoji="1" lang="ja-JP" altLang="en-US" dirty="0" smtClean="0"/>
                <a:t>金属検知センサ</a:t>
              </a:r>
              <a:r>
                <a:rPr lang="ja-JP" altLang="en-US" dirty="0" smtClean="0"/>
                <a:t>軸</a:t>
              </a:r>
              <a:endParaRPr kumimoji="1" lang="ja-JP" altLang="en-US" dirty="0"/>
            </a:p>
          </p:txBody>
        </p:sp>
        <p:cxnSp>
          <p:nvCxnSpPr>
            <p:cNvPr id="137" name="直線矢印コネクタ 136"/>
            <p:cNvCxnSpPr/>
            <p:nvPr/>
          </p:nvCxnSpPr>
          <p:spPr>
            <a:xfrm flipV="1">
              <a:off x="5052092" y="3502827"/>
              <a:ext cx="2172003" cy="125841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p:nvPr/>
          </p:nvCxnSpPr>
          <p:spPr>
            <a:xfrm flipV="1">
              <a:off x="5436096" y="3642395"/>
              <a:ext cx="485243" cy="122648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39" name="テキスト ボックス 138"/>
            <p:cNvSpPr txBox="1"/>
            <p:nvPr/>
          </p:nvSpPr>
          <p:spPr>
            <a:xfrm>
              <a:off x="7293774" y="3273063"/>
              <a:ext cx="1569659" cy="369332"/>
            </a:xfrm>
            <a:prstGeom prst="rect">
              <a:avLst/>
            </a:prstGeom>
            <a:noFill/>
          </p:spPr>
          <p:txBody>
            <a:bodyPr wrap="none" rtlCol="0">
              <a:spAutoFit/>
            </a:bodyPr>
            <a:lstStyle/>
            <a:p>
              <a:r>
                <a:rPr lang="ja-JP" altLang="en-US" dirty="0"/>
                <a:t>距離</a:t>
              </a:r>
              <a:r>
                <a:rPr lang="ja-JP" altLang="en-US" dirty="0" smtClean="0"/>
                <a:t>センサ軸</a:t>
              </a:r>
              <a:endParaRPr kumimoji="1" lang="ja-JP" altLang="en-US" dirty="0"/>
            </a:p>
          </p:txBody>
        </p:sp>
        <p:sp>
          <p:nvSpPr>
            <p:cNvPr id="140" name="テキスト ボックス 139"/>
            <p:cNvSpPr txBox="1"/>
            <p:nvPr/>
          </p:nvSpPr>
          <p:spPr>
            <a:xfrm>
              <a:off x="4124964" y="3284258"/>
              <a:ext cx="1338828" cy="369332"/>
            </a:xfrm>
            <a:prstGeom prst="rect">
              <a:avLst/>
            </a:prstGeom>
            <a:noFill/>
          </p:spPr>
          <p:txBody>
            <a:bodyPr wrap="none" rtlCol="0">
              <a:spAutoFit/>
            </a:bodyPr>
            <a:lstStyle/>
            <a:p>
              <a:r>
                <a:rPr lang="ja-JP" altLang="en-US" dirty="0"/>
                <a:t>音</a:t>
              </a:r>
              <a:r>
                <a:rPr lang="ja-JP" altLang="en-US" dirty="0" smtClean="0"/>
                <a:t>センサ軸</a:t>
              </a:r>
              <a:endParaRPr kumimoji="1" lang="ja-JP" altLang="en-US" dirty="0"/>
            </a:p>
          </p:txBody>
        </p:sp>
      </p:grpSp>
      <p:grpSp>
        <p:nvGrpSpPr>
          <p:cNvPr id="3" name="グループ化 2"/>
          <p:cNvGrpSpPr/>
          <p:nvPr/>
        </p:nvGrpSpPr>
        <p:grpSpPr>
          <a:xfrm>
            <a:off x="5667812" y="5496477"/>
            <a:ext cx="2553819" cy="419754"/>
            <a:chOff x="5974072" y="5361833"/>
            <a:chExt cx="2553819" cy="419754"/>
          </a:xfrm>
        </p:grpSpPr>
        <p:sp>
          <p:nvSpPr>
            <p:cNvPr id="202" name="テキスト ボックス 201"/>
            <p:cNvSpPr txBox="1"/>
            <p:nvPr/>
          </p:nvSpPr>
          <p:spPr>
            <a:xfrm>
              <a:off x="5974072" y="5412255"/>
              <a:ext cx="2520223" cy="369332"/>
            </a:xfrm>
            <a:prstGeom prst="rect">
              <a:avLst/>
            </a:prstGeom>
            <a:noFill/>
          </p:spPr>
          <p:txBody>
            <a:bodyPr wrap="square" rtlCol="0">
              <a:spAutoFit/>
            </a:bodyPr>
            <a:lstStyle/>
            <a:p>
              <a:r>
                <a:rPr lang="ja-JP" altLang="en-US" dirty="0" smtClean="0">
                  <a:solidFill>
                    <a:schemeClr val="accent5"/>
                  </a:solidFill>
                </a:rPr>
                <a:t>パトロールの学習空間</a:t>
              </a:r>
              <a:endParaRPr kumimoji="1" lang="ja-JP" altLang="en-US" dirty="0">
                <a:solidFill>
                  <a:schemeClr val="accent5"/>
                </a:solidFill>
              </a:endParaRPr>
            </a:p>
          </p:txBody>
        </p:sp>
        <p:sp>
          <p:nvSpPr>
            <p:cNvPr id="131" name="正方形/長方形 130"/>
            <p:cNvSpPr/>
            <p:nvPr/>
          </p:nvSpPr>
          <p:spPr bwMode="auto">
            <a:xfrm>
              <a:off x="5994202" y="5361833"/>
              <a:ext cx="2533689" cy="381274"/>
            </a:xfrm>
            <a:prstGeom prst="rect">
              <a:avLst/>
            </a:prstGeom>
            <a:noFill/>
            <a:ln w="9525" algn="ctr">
              <a:solidFill>
                <a:schemeClr val="tx2"/>
              </a:solidFill>
              <a:round/>
              <a:headEnd/>
              <a:tailEnd/>
            </a:ln>
          </p:spPr>
          <p:txBody>
            <a:bodyPr rtlCol="0" anchor="ctr"/>
            <a:lstStyle/>
            <a:p>
              <a:pPr algn="ctr"/>
              <a:endParaRPr kumimoji="1" lang="ja-JP" altLang="en-US" dirty="0">
                <a:latin typeface="Arial" charset="0"/>
              </a:endParaRPr>
            </a:p>
          </p:txBody>
        </p:sp>
      </p:grpSp>
      <p:grpSp>
        <p:nvGrpSpPr>
          <p:cNvPr id="143" name="グループ化 142"/>
          <p:cNvGrpSpPr/>
          <p:nvPr/>
        </p:nvGrpSpPr>
        <p:grpSpPr>
          <a:xfrm>
            <a:off x="5599462" y="3913345"/>
            <a:ext cx="2818694" cy="1374984"/>
            <a:chOff x="3765524" y="2300292"/>
            <a:chExt cx="5328582" cy="2568584"/>
          </a:xfrm>
        </p:grpSpPr>
        <p:grpSp>
          <p:nvGrpSpPr>
            <p:cNvPr id="144" name="グループ化 143"/>
            <p:cNvGrpSpPr/>
            <p:nvPr/>
          </p:nvGrpSpPr>
          <p:grpSpPr>
            <a:xfrm>
              <a:off x="5186246" y="2544280"/>
              <a:ext cx="1260139" cy="2232248"/>
              <a:chOff x="983630" y="2852936"/>
              <a:chExt cx="1260139" cy="2232248"/>
            </a:xfrm>
          </p:grpSpPr>
          <p:cxnSp>
            <p:nvCxnSpPr>
              <p:cNvPr id="210" name="直線矢印コネクタ 209"/>
              <p:cNvCxnSpPr/>
              <p:nvPr/>
            </p:nvCxnSpPr>
            <p:spPr>
              <a:xfrm flipV="1">
                <a:off x="1403648" y="2852936"/>
                <a:ext cx="0" cy="22322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直線矢印コネクタ 210"/>
              <p:cNvCxnSpPr/>
              <p:nvPr/>
            </p:nvCxnSpPr>
            <p:spPr>
              <a:xfrm>
                <a:off x="983630" y="4725144"/>
                <a:ext cx="1260139" cy="14879"/>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
          <p:nvSpPr>
            <p:cNvPr id="145" name="テキスト ボックス 144"/>
            <p:cNvSpPr txBox="1"/>
            <p:nvPr/>
          </p:nvSpPr>
          <p:spPr>
            <a:xfrm>
              <a:off x="3765524" y="2300292"/>
              <a:ext cx="992578" cy="369332"/>
            </a:xfrm>
            <a:prstGeom prst="rect">
              <a:avLst/>
            </a:prstGeom>
            <a:noFill/>
          </p:spPr>
          <p:txBody>
            <a:bodyPr wrap="none" rtlCol="0">
              <a:spAutoFit/>
            </a:bodyPr>
            <a:lstStyle/>
            <a:p>
              <a:r>
                <a:rPr lang="ja-JP" altLang="en-US" dirty="0" smtClean="0"/>
                <a:t>行動軸</a:t>
              </a:r>
              <a:r>
                <a:rPr lang="en-US" altLang="ja-JP" dirty="0" smtClean="0"/>
                <a:t>a</a:t>
              </a:r>
              <a:endParaRPr kumimoji="1" lang="ja-JP" altLang="en-US" dirty="0"/>
            </a:p>
          </p:txBody>
        </p:sp>
        <p:sp>
          <p:nvSpPr>
            <p:cNvPr id="146" name="テキスト ボックス 145"/>
            <p:cNvSpPr txBox="1"/>
            <p:nvPr/>
          </p:nvSpPr>
          <p:spPr>
            <a:xfrm>
              <a:off x="6250690" y="4457135"/>
              <a:ext cx="2031325" cy="369331"/>
            </a:xfrm>
            <a:prstGeom prst="rect">
              <a:avLst/>
            </a:prstGeom>
            <a:noFill/>
          </p:spPr>
          <p:txBody>
            <a:bodyPr wrap="none" rtlCol="0">
              <a:spAutoFit/>
            </a:bodyPr>
            <a:lstStyle/>
            <a:p>
              <a:r>
                <a:rPr kumimoji="1" lang="ja-JP" altLang="en-US" dirty="0" smtClean="0"/>
                <a:t>金属検知センサ</a:t>
              </a:r>
              <a:r>
                <a:rPr lang="ja-JP" altLang="en-US" dirty="0" smtClean="0"/>
                <a:t>軸</a:t>
              </a:r>
              <a:endParaRPr kumimoji="1" lang="ja-JP" altLang="en-US" dirty="0"/>
            </a:p>
          </p:txBody>
        </p:sp>
        <p:cxnSp>
          <p:nvCxnSpPr>
            <p:cNvPr id="173" name="直線矢印コネクタ 172"/>
            <p:cNvCxnSpPr/>
            <p:nvPr/>
          </p:nvCxnSpPr>
          <p:spPr>
            <a:xfrm flipV="1">
              <a:off x="5167033" y="3245293"/>
              <a:ext cx="2357414" cy="1515953"/>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4" name="直線矢印コネクタ 173"/>
            <p:cNvCxnSpPr/>
            <p:nvPr/>
          </p:nvCxnSpPr>
          <p:spPr>
            <a:xfrm flipV="1">
              <a:off x="5436096" y="2757451"/>
              <a:ext cx="686085" cy="2111425"/>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00" name="テキスト ボックス 199"/>
            <p:cNvSpPr txBox="1"/>
            <p:nvPr/>
          </p:nvSpPr>
          <p:spPr>
            <a:xfrm>
              <a:off x="7524446" y="3155430"/>
              <a:ext cx="1569660" cy="369331"/>
            </a:xfrm>
            <a:prstGeom prst="rect">
              <a:avLst/>
            </a:prstGeom>
            <a:noFill/>
          </p:spPr>
          <p:txBody>
            <a:bodyPr wrap="none" rtlCol="0">
              <a:spAutoFit/>
            </a:bodyPr>
            <a:lstStyle/>
            <a:p>
              <a:r>
                <a:rPr lang="ja-JP" altLang="en-US" dirty="0"/>
                <a:t>距離</a:t>
              </a:r>
              <a:r>
                <a:rPr lang="ja-JP" altLang="en-US" dirty="0" smtClean="0"/>
                <a:t>センサ軸</a:t>
              </a:r>
              <a:endParaRPr kumimoji="1" lang="ja-JP" altLang="en-US" dirty="0"/>
            </a:p>
          </p:txBody>
        </p:sp>
        <p:sp>
          <p:nvSpPr>
            <p:cNvPr id="209" name="テキスト ボックス 208"/>
            <p:cNvSpPr txBox="1"/>
            <p:nvPr/>
          </p:nvSpPr>
          <p:spPr>
            <a:xfrm>
              <a:off x="6069419" y="2421490"/>
              <a:ext cx="1338827" cy="369331"/>
            </a:xfrm>
            <a:prstGeom prst="rect">
              <a:avLst/>
            </a:prstGeom>
            <a:noFill/>
          </p:spPr>
          <p:txBody>
            <a:bodyPr wrap="none" rtlCol="0">
              <a:spAutoFit/>
            </a:bodyPr>
            <a:lstStyle/>
            <a:p>
              <a:r>
                <a:rPr lang="ja-JP" altLang="en-US" dirty="0"/>
                <a:t>音</a:t>
              </a:r>
              <a:r>
                <a:rPr lang="ja-JP" altLang="en-US" dirty="0" smtClean="0"/>
                <a:t>センサ軸</a:t>
              </a:r>
              <a:endParaRPr kumimoji="1" lang="ja-JP" altLang="en-US" dirty="0"/>
            </a:p>
          </p:txBody>
        </p:sp>
      </p:grpSp>
    </p:spTree>
    <p:extLst>
      <p:ext uri="{BB962C8B-B14F-4D97-AF65-F5344CB8AC3E}">
        <p14:creationId xmlns:p14="http://schemas.microsoft.com/office/powerpoint/2010/main" val="1885212042"/>
      </p:ext>
    </p:extLst>
  </p:cSld>
  <p:clrMapOvr>
    <a:masterClrMapping/>
  </p:clrMapOvr>
  <mc:AlternateContent xmlns:mc="http://schemas.openxmlformats.org/markup-compatibility/2006" xmlns:p14="http://schemas.microsoft.com/office/powerpoint/2010/main">
    <mc:Choice Requires="p14">
      <p:transition spd="slow" p14:dur="2000" advTm="40285"/>
    </mc:Choice>
    <mc:Fallback xmlns="">
      <p:transition spd="slow" advTm="40285"/>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 name="角丸四角形 30"/>
          <p:cNvSpPr/>
          <p:nvPr/>
        </p:nvSpPr>
        <p:spPr>
          <a:xfrm>
            <a:off x="6300192" y="4422131"/>
            <a:ext cx="1440160" cy="46624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p:txBody>
          <a:bodyPr/>
          <a:lstStyle/>
          <a:p>
            <a:r>
              <a:rPr lang="ja-JP" altLang="en-US" dirty="0"/>
              <a:t>先行</a:t>
            </a:r>
            <a:r>
              <a:rPr kumimoji="1" lang="ja-JP" altLang="en-US" dirty="0" smtClean="0"/>
              <a:t>研究の問題点</a:t>
            </a:r>
            <a:endParaRPr kumimoji="1" lang="ja-JP" altLang="en-US" dirty="0"/>
          </a:p>
        </p:txBody>
      </p:sp>
      <p:sp>
        <p:nvSpPr>
          <p:cNvPr id="3" name="コンテンツ プレースホルダー 2"/>
          <p:cNvSpPr>
            <a:spLocks noGrp="1"/>
          </p:cNvSpPr>
          <p:nvPr>
            <p:ph idx="1"/>
          </p:nvPr>
        </p:nvSpPr>
        <p:spPr>
          <a:xfrm>
            <a:off x="340935" y="1700808"/>
            <a:ext cx="8494416" cy="648072"/>
          </a:xfrm>
        </p:spPr>
        <p:txBody>
          <a:bodyPr>
            <a:normAutofit fontScale="62500" lnSpcReduction="20000"/>
          </a:bodyPr>
          <a:lstStyle/>
          <a:p>
            <a:pPr marL="0" indent="0">
              <a:buNone/>
            </a:pPr>
            <a:r>
              <a:rPr lang="ja-JP" altLang="en-US" sz="3800" b="1" dirty="0" smtClean="0">
                <a:solidFill>
                  <a:schemeClr val="accent5"/>
                </a:solidFill>
              </a:rPr>
              <a:t>相関分析について</a:t>
            </a:r>
            <a:endParaRPr lang="en-US" altLang="ja-JP" sz="3800" b="1" dirty="0">
              <a:solidFill>
                <a:schemeClr val="accent5"/>
              </a:solidFill>
            </a:endParaRPr>
          </a:p>
          <a:p>
            <a:pPr marL="0" indent="0">
              <a:buNone/>
            </a:pPr>
            <a:r>
              <a:rPr lang="ja-JP" altLang="en-US" dirty="0"/>
              <a:t>　</a:t>
            </a:r>
            <a:endParaRPr lang="en-US" altLang="ja-JP" b="1" dirty="0" smtClean="0">
              <a:solidFill>
                <a:schemeClr val="accent2"/>
              </a:solidFill>
            </a:endParaRPr>
          </a:p>
          <a:p>
            <a:pPr marL="0" indent="0">
              <a:buNone/>
            </a:pPr>
            <a:endParaRPr lang="en-US" altLang="ja-JP" b="1" dirty="0">
              <a:solidFill>
                <a:schemeClr val="accent2"/>
              </a:solidFill>
            </a:endParaRPr>
          </a:p>
          <a:p>
            <a:pPr marL="0" indent="0">
              <a:buNone/>
            </a:pPr>
            <a:endParaRPr kumimoji="1" lang="en-US" altLang="ja-JP" dirty="0" smtClean="0"/>
          </a:p>
        </p:txBody>
      </p:sp>
      <p:sp>
        <p:nvSpPr>
          <p:cNvPr id="4" name="円/楕円 3"/>
          <p:cNvSpPr/>
          <p:nvPr/>
        </p:nvSpPr>
        <p:spPr>
          <a:xfrm>
            <a:off x="1547664" y="3243938"/>
            <a:ext cx="1368152" cy="6263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報酬</a:t>
            </a:r>
            <a:endParaRPr kumimoji="1" lang="ja-JP" altLang="en-US" dirty="0">
              <a:solidFill>
                <a:schemeClr val="tx1"/>
              </a:solidFill>
            </a:endParaRPr>
          </a:p>
        </p:txBody>
      </p:sp>
      <p:sp>
        <p:nvSpPr>
          <p:cNvPr id="5" name="角丸四角形 4"/>
          <p:cNvSpPr/>
          <p:nvPr/>
        </p:nvSpPr>
        <p:spPr>
          <a:xfrm>
            <a:off x="467544" y="2539496"/>
            <a:ext cx="1080120" cy="360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センサ</a:t>
            </a:r>
            <a:r>
              <a:rPr kumimoji="1" lang="en-US" altLang="ja-JP" dirty="0" smtClean="0">
                <a:solidFill>
                  <a:schemeClr val="tx1"/>
                </a:solidFill>
              </a:rPr>
              <a:t>1</a:t>
            </a:r>
            <a:endParaRPr kumimoji="1" lang="ja-JP" altLang="en-US" dirty="0">
              <a:solidFill>
                <a:schemeClr val="tx1"/>
              </a:solidFill>
            </a:endParaRPr>
          </a:p>
        </p:txBody>
      </p:sp>
      <p:sp>
        <p:nvSpPr>
          <p:cNvPr id="6" name="角丸四角形 5"/>
          <p:cNvSpPr/>
          <p:nvPr/>
        </p:nvSpPr>
        <p:spPr>
          <a:xfrm>
            <a:off x="467544" y="4238763"/>
            <a:ext cx="1080120" cy="360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センサ</a:t>
            </a:r>
            <a:r>
              <a:rPr lang="en-US" altLang="ja-JP" dirty="0">
                <a:solidFill>
                  <a:schemeClr val="tx1"/>
                </a:solidFill>
              </a:rPr>
              <a:t>3</a:t>
            </a:r>
            <a:endParaRPr kumimoji="1" lang="ja-JP" altLang="en-US" dirty="0">
              <a:solidFill>
                <a:schemeClr val="tx1"/>
              </a:solidFill>
            </a:endParaRPr>
          </a:p>
        </p:txBody>
      </p:sp>
      <p:sp>
        <p:nvSpPr>
          <p:cNvPr id="7" name="角丸四角形 6"/>
          <p:cNvSpPr/>
          <p:nvPr/>
        </p:nvSpPr>
        <p:spPr>
          <a:xfrm>
            <a:off x="2915816" y="2539496"/>
            <a:ext cx="1080120" cy="360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センサ</a:t>
            </a:r>
            <a:r>
              <a:rPr kumimoji="1" lang="en-US" altLang="ja-JP" dirty="0" smtClean="0">
                <a:solidFill>
                  <a:schemeClr val="tx1"/>
                </a:solidFill>
              </a:rPr>
              <a:t>2</a:t>
            </a:r>
            <a:endParaRPr kumimoji="1" lang="ja-JP" altLang="en-US" dirty="0">
              <a:solidFill>
                <a:schemeClr val="tx1"/>
              </a:solidFill>
            </a:endParaRPr>
          </a:p>
        </p:txBody>
      </p:sp>
      <p:sp>
        <p:nvSpPr>
          <p:cNvPr id="8" name="角丸四角形 7"/>
          <p:cNvSpPr/>
          <p:nvPr/>
        </p:nvSpPr>
        <p:spPr>
          <a:xfrm>
            <a:off x="2915816" y="4196560"/>
            <a:ext cx="1080120" cy="360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センサ</a:t>
            </a:r>
            <a:r>
              <a:rPr lang="en-US" altLang="ja-JP" dirty="0">
                <a:solidFill>
                  <a:schemeClr val="tx1"/>
                </a:solidFill>
              </a:rPr>
              <a:t>4</a:t>
            </a:r>
            <a:endParaRPr kumimoji="1" lang="ja-JP" altLang="en-US" dirty="0">
              <a:solidFill>
                <a:schemeClr val="tx1"/>
              </a:solidFill>
            </a:endParaRPr>
          </a:p>
        </p:txBody>
      </p:sp>
      <p:cxnSp>
        <p:nvCxnSpPr>
          <p:cNvPr id="10" name="直線矢印コネクタ 9"/>
          <p:cNvCxnSpPr/>
          <p:nvPr/>
        </p:nvCxnSpPr>
        <p:spPr>
          <a:xfrm>
            <a:off x="971600" y="2956819"/>
            <a:ext cx="57606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a:off x="2915816" y="2956819"/>
            <a:ext cx="54006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flipV="1">
            <a:off x="2915816" y="3808677"/>
            <a:ext cx="540061" cy="3324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917960" y="3870306"/>
            <a:ext cx="629704" cy="2826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340935" y="5157192"/>
            <a:ext cx="8802410" cy="1200329"/>
          </a:xfrm>
          <a:prstGeom prst="rect">
            <a:avLst/>
          </a:prstGeom>
          <a:noFill/>
        </p:spPr>
        <p:txBody>
          <a:bodyPr wrap="none" rtlCol="0">
            <a:spAutoFit/>
          </a:bodyPr>
          <a:lstStyle/>
          <a:p>
            <a:r>
              <a:rPr lang="ja-JP" altLang="en-US" sz="2400" dirty="0" smtClean="0">
                <a:solidFill>
                  <a:schemeClr val="tx1">
                    <a:lumMod val="50000"/>
                    <a:lumOff val="50000"/>
                  </a:schemeClr>
                </a:solidFill>
              </a:rPr>
              <a:t>報酬は様々な情報を基に与えられるため，あるセンサ情報と</a:t>
            </a:r>
            <a:endParaRPr lang="en-US" altLang="ja-JP" sz="2400" dirty="0" smtClean="0">
              <a:solidFill>
                <a:schemeClr val="tx1">
                  <a:lumMod val="50000"/>
                  <a:lumOff val="50000"/>
                </a:schemeClr>
              </a:solidFill>
            </a:endParaRPr>
          </a:p>
          <a:p>
            <a:r>
              <a:rPr lang="ja-JP" altLang="en-US" sz="2400" dirty="0" smtClean="0">
                <a:solidFill>
                  <a:schemeClr val="tx1">
                    <a:lumMod val="50000"/>
                    <a:lumOff val="50000"/>
                  </a:schemeClr>
                </a:solidFill>
              </a:rPr>
              <a:t>報酬の相関係数を算出しても，他の情報からの影響も受けて</a:t>
            </a:r>
            <a:endParaRPr lang="en-US" altLang="ja-JP" sz="2400" dirty="0" smtClean="0">
              <a:solidFill>
                <a:schemeClr val="tx1">
                  <a:lumMod val="50000"/>
                  <a:lumOff val="50000"/>
                </a:schemeClr>
              </a:solidFill>
            </a:endParaRPr>
          </a:p>
          <a:p>
            <a:r>
              <a:rPr lang="ja-JP" altLang="en-US" sz="2400" dirty="0" smtClean="0">
                <a:solidFill>
                  <a:schemeClr val="tx1">
                    <a:lumMod val="50000"/>
                    <a:lumOff val="50000"/>
                  </a:schemeClr>
                </a:solidFill>
              </a:rPr>
              <a:t>しまい，あるセンサ情報と報酬の関係性を正確に求められない</a:t>
            </a:r>
            <a:endParaRPr lang="en-US" altLang="ja-JP" sz="2400" dirty="0" smtClean="0">
              <a:solidFill>
                <a:schemeClr val="tx1">
                  <a:lumMod val="50000"/>
                  <a:lumOff val="50000"/>
                </a:schemeClr>
              </a:solidFill>
            </a:endParaRPr>
          </a:p>
        </p:txBody>
      </p:sp>
      <p:sp>
        <p:nvSpPr>
          <p:cNvPr id="22" name="円/楕円 21"/>
          <p:cNvSpPr/>
          <p:nvPr/>
        </p:nvSpPr>
        <p:spPr>
          <a:xfrm>
            <a:off x="5148064" y="2492896"/>
            <a:ext cx="1368152" cy="6263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報酬</a:t>
            </a:r>
            <a:endParaRPr kumimoji="1" lang="ja-JP" altLang="en-US" dirty="0">
              <a:solidFill>
                <a:schemeClr val="tx1"/>
              </a:solidFill>
            </a:endParaRPr>
          </a:p>
        </p:txBody>
      </p:sp>
      <p:sp>
        <p:nvSpPr>
          <p:cNvPr id="23" name="角丸四角形 22"/>
          <p:cNvSpPr/>
          <p:nvPr/>
        </p:nvSpPr>
        <p:spPr>
          <a:xfrm>
            <a:off x="7499793" y="2626060"/>
            <a:ext cx="1080120" cy="360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センサ</a:t>
            </a:r>
            <a:r>
              <a:rPr kumimoji="1" lang="en-US" altLang="ja-JP" dirty="0" smtClean="0">
                <a:solidFill>
                  <a:schemeClr val="tx1"/>
                </a:solidFill>
              </a:rPr>
              <a:t>1</a:t>
            </a:r>
            <a:endParaRPr kumimoji="1" lang="ja-JP" altLang="en-US" dirty="0">
              <a:solidFill>
                <a:schemeClr val="tx1"/>
              </a:solidFill>
            </a:endParaRPr>
          </a:p>
        </p:txBody>
      </p:sp>
      <p:cxnSp>
        <p:nvCxnSpPr>
          <p:cNvPr id="25" name="直線コネクタ 24"/>
          <p:cNvCxnSpPr>
            <a:stCxn id="22" idx="6"/>
            <a:endCxn id="23" idx="1"/>
          </p:cNvCxnSpPr>
          <p:nvPr/>
        </p:nvCxnSpPr>
        <p:spPr>
          <a:xfrm>
            <a:off x="6516216" y="2806080"/>
            <a:ext cx="9835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7008004" y="2806080"/>
            <a:ext cx="0" cy="1517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7164288" y="3536507"/>
            <a:ext cx="1107996" cy="369332"/>
          </a:xfrm>
          <a:prstGeom prst="rect">
            <a:avLst/>
          </a:prstGeom>
          <a:noFill/>
        </p:spPr>
        <p:txBody>
          <a:bodyPr wrap="none" rtlCol="0">
            <a:spAutoFit/>
          </a:bodyPr>
          <a:lstStyle/>
          <a:p>
            <a:r>
              <a:rPr kumimoji="1" lang="ja-JP" altLang="en-US" dirty="0" smtClean="0"/>
              <a:t>相関分析</a:t>
            </a:r>
            <a:endParaRPr kumimoji="1" lang="ja-JP" altLang="en-US" dirty="0"/>
          </a:p>
        </p:txBody>
      </p:sp>
      <p:sp>
        <p:nvSpPr>
          <p:cNvPr id="30" name="テキスト ボックス 29"/>
          <p:cNvSpPr txBox="1"/>
          <p:nvPr/>
        </p:nvSpPr>
        <p:spPr>
          <a:xfrm>
            <a:off x="6466274" y="4468302"/>
            <a:ext cx="1107996" cy="369332"/>
          </a:xfrm>
          <a:prstGeom prst="rect">
            <a:avLst/>
          </a:prstGeom>
          <a:noFill/>
        </p:spPr>
        <p:txBody>
          <a:bodyPr wrap="none" rtlCol="0">
            <a:spAutoFit/>
          </a:bodyPr>
          <a:lstStyle/>
          <a:p>
            <a:r>
              <a:rPr kumimoji="1" lang="ja-JP" altLang="en-US" dirty="0" smtClean="0"/>
              <a:t>相関係数</a:t>
            </a:r>
            <a:endParaRPr kumimoji="1" lang="ja-JP" altLang="en-US" dirty="0"/>
          </a:p>
        </p:txBody>
      </p:sp>
    </p:spTree>
    <p:extLst>
      <p:ext uri="{BB962C8B-B14F-4D97-AF65-F5344CB8AC3E}">
        <p14:creationId xmlns:p14="http://schemas.microsoft.com/office/powerpoint/2010/main" val="2386321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
            </a:r>
            <a:br>
              <a:rPr kumimoji="1" lang="en-US" altLang="ja-JP" dirty="0" smtClean="0"/>
            </a:br>
            <a:r>
              <a:rPr kumimoji="1" lang="en-US" altLang="ja-JP" dirty="0" smtClean="0"/>
              <a:t/>
            </a:r>
            <a:br>
              <a:rPr kumimoji="1" lang="en-US" altLang="ja-JP" dirty="0" smtClean="0"/>
            </a:br>
            <a:r>
              <a:rPr kumimoji="1" lang="ja-JP" altLang="en-US" dirty="0" smtClean="0"/>
              <a:t>着目点</a:t>
            </a:r>
            <a:r>
              <a:rPr kumimoji="1" lang="en-US" altLang="ja-JP" dirty="0" smtClean="0"/>
              <a:t>:</a:t>
            </a:r>
            <a:r>
              <a:rPr kumimoji="1" lang="ja-JP" altLang="en-US" dirty="0" smtClean="0"/>
              <a:t>センサの重要度</a:t>
            </a:r>
            <a:endParaRPr kumimoji="1" lang="ja-JP" altLang="en-US" dirty="0"/>
          </a:p>
        </p:txBody>
      </p:sp>
      <p:sp>
        <p:nvSpPr>
          <p:cNvPr id="3" name="コンテンツ プレースホルダー 2"/>
          <p:cNvSpPr>
            <a:spLocks noGrp="1"/>
          </p:cNvSpPr>
          <p:nvPr>
            <p:ph idx="1"/>
          </p:nvPr>
        </p:nvSpPr>
        <p:spPr>
          <a:xfrm>
            <a:off x="457200" y="1600201"/>
            <a:ext cx="8003232" cy="460648"/>
          </a:xfrm>
        </p:spPr>
        <p:txBody>
          <a:bodyPr>
            <a:normAutofit/>
          </a:bodyPr>
          <a:lstStyle/>
          <a:p>
            <a:pPr marL="0" indent="0">
              <a:buNone/>
            </a:pPr>
            <a:r>
              <a:rPr lang="ja-JP" altLang="en-US" dirty="0" smtClean="0"/>
              <a:t>搭載されてるセンサの重要度に着目</a:t>
            </a:r>
            <a:endParaRPr kumimoji="1" lang="en-US" altLang="ja-JP" dirty="0" smtClean="0"/>
          </a:p>
        </p:txBody>
      </p:sp>
      <p:sp>
        <p:nvSpPr>
          <p:cNvPr id="4" name="テキスト ボックス 3"/>
          <p:cNvSpPr txBox="1"/>
          <p:nvPr/>
        </p:nvSpPr>
        <p:spPr>
          <a:xfrm>
            <a:off x="539552" y="5517232"/>
            <a:ext cx="7571303" cy="830997"/>
          </a:xfrm>
          <a:prstGeom prst="rect">
            <a:avLst/>
          </a:prstGeom>
          <a:noFill/>
        </p:spPr>
        <p:txBody>
          <a:bodyPr wrap="none" rtlCol="0">
            <a:spAutoFit/>
          </a:bodyPr>
          <a:lstStyle/>
          <a:p>
            <a:r>
              <a:rPr lang="ja-JP" altLang="en-US" sz="2400" dirty="0" smtClean="0">
                <a:solidFill>
                  <a:schemeClr val="tx1">
                    <a:lumMod val="50000"/>
                    <a:lumOff val="50000"/>
                  </a:schemeClr>
                </a:solidFill>
              </a:rPr>
              <a:t>タスク達成に対して各センサの重要度は異なっている</a:t>
            </a:r>
          </a:p>
          <a:p>
            <a:r>
              <a:rPr kumimoji="1" lang="ja-JP" altLang="en-US" sz="2400" dirty="0" smtClean="0">
                <a:solidFill>
                  <a:schemeClr val="tx1">
                    <a:lumMod val="50000"/>
                    <a:lumOff val="50000"/>
                  </a:schemeClr>
                </a:solidFill>
              </a:rPr>
              <a:t>このセンサの重要度</a:t>
            </a:r>
            <a:r>
              <a:rPr lang="ja-JP" altLang="en-US" sz="2400" dirty="0" smtClean="0">
                <a:solidFill>
                  <a:schemeClr val="tx1">
                    <a:lumMod val="50000"/>
                    <a:lumOff val="50000"/>
                  </a:schemeClr>
                </a:solidFill>
              </a:rPr>
              <a:t>を利用する</a:t>
            </a:r>
            <a:endParaRPr lang="en-US" altLang="ja-JP" sz="2400" dirty="0" smtClean="0">
              <a:solidFill>
                <a:schemeClr val="tx1">
                  <a:lumMod val="50000"/>
                  <a:lumOff val="50000"/>
                </a:schemeClr>
              </a:solidFill>
            </a:endParaRPr>
          </a:p>
        </p:txBody>
      </p:sp>
      <p:sp>
        <p:nvSpPr>
          <p:cNvPr id="18" name="右矢印 17"/>
          <p:cNvSpPr/>
          <p:nvPr/>
        </p:nvSpPr>
        <p:spPr>
          <a:xfrm>
            <a:off x="4139952" y="3625808"/>
            <a:ext cx="978408" cy="7610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上下矢印 22"/>
          <p:cNvSpPr/>
          <p:nvPr/>
        </p:nvSpPr>
        <p:spPr>
          <a:xfrm>
            <a:off x="7461162" y="3179281"/>
            <a:ext cx="484632" cy="1216152"/>
          </a:xfrm>
          <a:prstGeom prst="upDownArrow">
            <a:avLst/>
          </a:prstGeom>
          <a:gradFill>
            <a:gsLst>
              <a:gs pos="0">
                <a:schemeClr val="accent1">
                  <a:tint val="66000"/>
                  <a:satMod val="160000"/>
                </a:schemeClr>
              </a:gs>
              <a:gs pos="5000">
                <a:schemeClr val="accent2"/>
              </a:gs>
              <a:gs pos="100000">
                <a:schemeClr val="accent1">
                  <a:tint val="23500"/>
                  <a:satMod val="16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p:cNvSpPr txBox="1"/>
          <p:nvPr/>
        </p:nvSpPr>
        <p:spPr>
          <a:xfrm>
            <a:off x="7380312" y="2788215"/>
            <a:ext cx="646331" cy="369332"/>
          </a:xfrm>
          <a:prstGeom prst="rect">
            <a:avLst/>
          </a:prstGeom>
          <a:noFill/>
        </p:spPr>
        <p:txBody>
          <a:bodyPr wrap="none" rtlCol="0">
            <a:spAutoFit/>
          </a:bodyPr>
          <a:lstStyle/>
          <a:p>
            <a:r>
              <a:rPr kumimoji="1" lang="ja-JP" altLang="en-US" dirty="0" smtClean="0"/>
              <a:t>高い</a:t>
            </a:r>
            <a:endParaRPr kumimoji="1" lang="ja-JP" altLang="en-US" dirty="0"/>
          </a:p>
        </p:txBody>
      </p:sp>
      <p:sp>
        <p:nvSpPr>
          <p:cNvPr id="25" name="テキスト ボックス 24"/>
          <p:cNvSpPr txBox="1"/>
          <p:nvPr/>
        </p:nvSpPr>
        <p:spPr>
          <a:xfrm>
            <a:off x="7943655" y="3610921"/>
            <a:ext cx="877163" cy="369332"/>
          </a:xfrm>
          <a:prstGeom prst="rect">
            <a:avLst/>
          </a:prstGeom>
          <a:noFill/>
        </p:spPr>
        <p:txBody>
          <a:bodyPr wrap="none" rtlCol="0">
            <a:spAutoFit/>
          </a:bodyPr>
          <a:lstStyle/>
          <a:p>
            <a:r>
              <a:rPr kumimoji="1" lang="ja-JP" altLang="en-US" dirty="0" smtClean="0"/>
              <a:t>重要度</a:t>
            </a:r>
            <a:endParaRPr kumimoji="1" lang="ja-JP" altLang="en-US" dirty="0"/>
          </a:p>
        </p:txBody>
      </p:sp>
      <p:sp>
        <p:nvSpPr>
          <p:cNvPr id="26" name="テキスト ボックス 25"/>
          <p:cNvSpPr txBox="1"/>
          <p:nvPr/>
        </p:nvSpPr>
        <p:spPr>
          <a:xfrm>
            <a:off x="7397100" y="4557268"/>
            <a:ext cx="646331" cy="369332"/>
          </a:xfrm>
          <a:prstGeom prst="rect">
            <a:avLst/>
          </a:prstGeom>
          <a:noFill/>
        </p:spPr>
        <p:txBody>
          <a:bodyPr wrap="none" rtlCol="0">
            <a:spAutoFit/>
          </a:bodyPr>
          <a:lstStyle/>
          <a:p>
            <a:r>
              <a:rPr lang="ja-JP" altLang="en-US" dirty="0"/>
              <a:t>低い</a:t>
            </a:r>
            <a:endParaRPr kumimoji="1" lang="ja-JP" altLang="en-US" dirty="0"/>
          </a:p>
        </p:txBody>
      </p:sp>
      <p:sp>
        <p:nvSpPr>
          <p:cNvPr id="27" name="正方形/長方形 26"/>
          <p:cNvSpPr/>
          <p:nvPr/>
        </p:nvSpPr>
        <p:spPr>
          <a:xfrm>
            <a:off x="5402803" y="3572473"/>
            <a:ext cx="1800200" cy="3973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距離</a:t>
            </a:r>
            <a:r>
              <a:rPr kumimoji="1" lang="ja-JP" altLang="en-US" dirty="0" smtClean="0">
                <a:solidFill>
                  <a:schemeClr val="tx1"/>
                </a:solidFill>
              </a:rPr>
              <a:t>センサ</a:t>
            </a:r>
            <a:endParaRPr kumimoji="1" lang="ja-JP" altLang="en-US" dirty="0">
              <a:solidFill>
                <a:schemeClr val="tx1"/>
              </a:solidFill>
            </a:endParaRPr>
          </a:p>
        </p:txBody>
      </p:sp>
      <p:sp>
        <p:nvSpPr>
          <p:cNvPr id="28" name="正方形/長方形 27"/>
          <p:cNvSpPr/>
          <p:nvPr/>
        </p:nvSpPr>
        <p:spPr>
          <a:xfrm>
            <a:off x="5402803" y="2891183"/>
            <a:ext cx="1800200" cy="3973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金属検知</a:t>
            </a:r>
            <a:r>
              <a:rPr kumimoji="1" lang="ja-JP" altLang="en-US" dirty="0" smtClean="0">
                <a:solidFill>
                  <a:schemeClr val="tx1"/>
                </a:solidFill>
              </a:rPr>
              <a:t>センサ</a:t>
            </a:r>
            <a:endParaRPr kumimoji="1" lang="ja-JP" altLang="en-US" dirty="0">
              <a:solidFill>
                <a:schemeClr val="tx1"/>
              </a:solidFill>
            </a:endParaRPr>
          </a:p>
        </p:txBody>
      </p:sp>
      <p:sp>
        <p:nvSpPr>
          <p:cNvPr id="29" name="正方形/長方形 28"/>
          <p:cNvSpPr/>
          <p:nvPr/>
        </p:nvSpPr>
        <p:spPr>
          <a:xfrm>
            <a:off x="5402803" y="4311688"/>
            <a:ext cx="1800200" cy="3973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音センサ</a:t>
            </a:r>
            <a:endParaRPr lang="ja-JP" altLang="en-US" dirty="0">
              <a:solidFill>
                <a:schemeClr val="tx1"/>
              </a:solidFill>
            </a:endParaRPr>
          </a:p>
        </p:txBody>
      </p:sp>
      <p:grpSp>
        <p:nvGrpSpPr>
          <p:cNvPr id="33" name="Group 27"/>
          <p:cNvGrpSpPr>
            <a:grpSpLocks noChangeAspect="1"/>
          </p:cNvGrpSpPr>
          <p:nvPr/>
        </p:nvGrpSpPr>
        <p:grpSpPr bwMode="auto">
          <a:xfrm>
            <a:off x="1693157" y="3575831"/>
            <a:ext cx="755952" cy="840482"/>
            <a:chOff x="2725" y="1702"/>
            <a:chExt cx="414" cy="482"/>
          </a:xfrm>
        </p:grpSpPr>
        <p:sp>
          <p:nvSpPr>
            <p:cNvPr id="38" name="Oval 2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39" name="Rectangle 2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0" name="Oval 3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1" name="Rectangle 3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2" name="Oval 3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3" name="Oval 3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4" name="Oval 3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5" name="Rectangle 3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6" name="AutoShape 3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7" name="AutoShape 3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8" name="Oval 3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9" name="Rectangle 39"/>
            <p:cNvSpPr>
              <a:spLocks noChangeAspect="1" noChangeArrowheads="1"/>
            </p:cNvSpPr>
            <p:nvPr/>
          </p:nvSpPr>
          <p:spPr bwMode="auto">
            <a:xfrm>
              <a:off x="2880" y="1978"/>
              <a:ext cx="104" cy="51"/>
            </a:xfrm>
            <a:prstGeom prst="rect">
              <a:avLst/>
            </a:prstGeom>
            <a:solidFill>
              <a:schemeClr val="bg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grpSp>
      <p:sp>
        <p:nvSpPr>
          <p:cNvPr id="34" name="角丸四角形吹き出し 33"/>
          <p:cNvSpPr/>
          <p:nvPr/>
        </p:nvSpPr>
        <p:spPr>
          <a:xfrm>
            <a:off x="2495468" y="3111588"/>
            <a:ext cx="1379723" cy="331245"/>
          </a:xfrm>
          <a:prstGeom prst="wedgeRoundRectCallout">
            <a:avLst>
              <a:gd name="adj1" fmla="val -43783"/>
              <a:gd name="adj2" fmla="val 14521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音センサ</a:t>
            </a:r>
            <a:endParaRPr kumimoji="1" lang="ja-JP" altLang="en-US" dirty="0">
              <a:solidFill>
                <a:schemeClr val="tx1"/>
              </a:solidFill>
            </a:endParaRPr>
          </a:p>
        </p:txBody>
      </p:sp>
      <p:sp>
        <p:nvSpPr>
          <p:cNvPr id="35" name="角丸四角形 34"/>
          <p:cNvSpPr/>
          <p:nvPr/>
        </p:nvSpPr>
        <p:spPr>
          <a:xfrm>
            <a:off x="675070" y="2305686"/>
            <a:ext cx="3202943"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空き缶ひろいタスク</a:t>
            </a:r>
            <a:endParaRPr kumimoji="1" lang="en-US" altLang="ja-JP" sz="2400" dirty="0" smtClean="0">
              <a:solidFill>
                <a:schemeClr val="tx1"/>
              </a:solidFill>
            </a:endParaRPr>
          </a:p>
        </p:txBody>
      </p:sp>
      <p:sp>
        <p:nvSpPr>
          <p:cNvPr id="36" name="角丸四角形吹き出し 35"/>
          <p:cNvSpPr/>
          <p:nvPr/>
        </p:nvSpPr>
        <p:spPr>
          <a:xfrm>
            <a:off x="2495467" y="4578148"/>
            <a:ext cx="1873619" cy="391834"/>
          </a:xfrm>
          <a:prstGeom prst="wedgeRoundRectCallout">
            <a:avLst>
              <a:gd name="adj1" fmla="val -43653"/>
              <a:gd name="adj2" fmla="val -12248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金属検知</a:t>
            </a:r>
            <a:r>
              <a:rPr kumimoji="1" lang="ja-JP" altLang="en-US" dirty="0" smtClean="0">
                <a:solidFill>
                  <a:schemeClr val="tx1"/>
                </a:solidFill>
              </a:rPr>
              <a:t>センサ</a:t>
            </a:r>
            <a:endParaRPr kumimoji="1" lang="ja-JP" altLang="en-US" dirty="0">
              <a:solidFill>
                <a:schemeClr val="tx1"/>
              </a:solidFill>
            </a:endParaRPr>
          </a:p>
        </p:txBody>
      </p:sp>
      <p:sp>
        <p:nvSpPr>
          <p:cNvPr id="37" name="角丸四角形吹き出し 36"/>
          <p:cNvSpPr/>
          <p:nvPr/>
        </p:nvSpPr>
        <p:spPr>
          <a:xfrm>
            <a:off x="232470" y="3089840"/>
            <a:ext cx="1368152" cy="352993"/>
          </a:xfrm>
          <a:prstGeom prst="wedgeRoundRectCallout">
            <a:avLst>
              <a:gd name="adj1" fmla="val 45998"/>
              <a:gd name="adj2" fmla="val 15235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距離</a:t>
            </a:r>
            <a:r>
              <a:rPr kumimoji="1" lang="ja-JP" altLang="en-US" dirty="0" smtClean="0">
                <a:solidFill>
                  <a:schemeClr val="tx1"/>
                </a:solidFill>
              </a:rPr>
              <a:t>センサ</a:t>
            </a:r>
            <a:endParaRPr kumimoji="1" lang="ja-JP" altLang="en-US" dirty="0">
              <a:solidFill>
                <a:schemeClr val="tx1"/>
              </a:solidFill>
            </a:endParaRPr>
          </a:p>
        </p:txBody>
      </p:sp>
    </p:spTree>
    <p:extLst>
      <p:ext uri="{BB962C8B-B14F-4D97-AF65-F5344CB8AC3E}">
        <p14:creationId xmlns:p14="http://schemas.microsoft.com/office/powerpoint/2010/main" val="3478104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実験目的</a:t>
            </a:r>
            <a:endParaRPr kumimoji="1" lang="ja-JP" altLang="en-US" dirty="0"/>
          </a:p>
        </p:txBody>
      </p:sp>
      <p:sp>
        <p:nvSpPr>
          <p:cNvPr id="3" name="コンテンツ プレースホルダー 2"/>
          <p:cNvSpPr>
            <a:spLocks noGrp="1"/>
          </p:cNvSpPr>
          <p:nvPr>
            <p:ph idx="1"/>
          </p:nvPr>
        </p:nvSpPr>
        <p:spPr>
          <a:xfrm>
            <a:off x="457200" y="1600201"/>
            <a:ext cx="8229600" cy="2404864"/>
          </a:xfrm>
        </p:spPr>
        <p:txBody>
          <a:bodyPr/>
          <a:lstStyle/>
          <a:p>
            <a:pPr>
              <a:buClr>
                <a:schemeClr val="accent5"/>
              </a:buClr>
              <a:buSzPct val="50000"/>
              <a:buFont typeface="Wingdings" pitchFamily="2" charset="2"/>
              <a:buChar char="u"/>
            </a:pPr>
            <a:r>
              <a:rPr lang="ja-JP" altLang="en-US" dirty="0" smtClean="0"/>
              <a:t>センサの重要度に応じて対応する状態軸の状態数が変動</a:t>
            </a:r>
            <a:r>
              <a:rPr lang="ja-JP" altLang="en-US" dirty="0"/>
              <a:t>する</a:t>
            </a:r>
            <a:r>
              <a:rPr lang="ja-JP" altLang="en-US" dirty="0" smtClean="0"/>
              <a:t>か確かめる</a:t>
            </a:r>
            <a:endParaRPr lang="en-US" altLang="ja-JP" dirty="0" smtClean="0"/>
          </a:p>
          <a:p>
            <a:pPr>
              <a:buClr>
                <a:schemeClr val="accent5"/>
              </a:buClr>
              <a:buSzPct val="50000"/>
              <a:buFont typeface="Wingdings" pitchFamily="2" charset="2"/>
              <a:buChar char="u"/>
            </a:pPr>
            <a:r>
              <a:rPr lang="ja-JP" altLang="en-US" dirty="0"/>
              <a:t>提案</a:t>
            </a:r>
            <a:r>
              <a:rPr lang="ja-JP" altLang="en-US" dirty="0" smtClean="0"/>
              <a:t>手法と強化学習の学習速度を比較し，提案手法の学習速度</a:t>
            </a:r>
            <a:r>
              <a:rPr lang="ja-JP" altLang="en-US" dirty="0"/>
              <a:t>が</a:t>
            </a:r>
            <a:r>
              <a:rPr lang="ja-JP" altLang="en-US" dirty="0" smtClean="0"/>
              <a:t>どの程度か調査する</a:t>
            </a:r>
            <a:endParaRPr lang="en-US" altLang="ja-JP" dirty="0"/>
          </a:p>
        </p:txBody>
      </p:sp>
      <p:grpSp>
        <p:nvGrpSpPr>
          <p:cNvPr id="4" name="グループ化 3"/>
          <p:cNvGrpSpPr/>
          <p:nvPr/>
        </p:nvGrpSpPr>
        <p:grpSpPr>
          <a:xfrm>
            <a:off x="-37165" y="3235498"/>
            <a:ext cx="3668388" cy="3495184"/>
            <a:chOff x="623249" y="1389046"/>
            <a:chExt cx="3853055" cy="3679850"/>
          </a:xfrm>
        </p:grpSpPr>
        <p:grpSp>
          <p:nvGrpSpPr>
            <p:cNvPr id="5" name="グループ化 4"/>
            <p:cNvGrpSpPr/>
            <p:nvPr/>
          </p:nvGrpSpPr>
          <p:grpSpPr>
            <a:xfrm>
              <a:off x="1016995" y="1759447"/>
              <a:ext cx="3089975" cy="2907866"/>
              <a:chOff x="1005926" y="1836654"/>
              <a:chExt cx="4662194" cy="4624776"/>
            </a:xfrm>
          </p:grpSpPr>
          <p:sp>
            <p:nvSpPr>
              <p:cNvPr id="10" name="正方形/長方形 9"/>
              <p:cNvSpPr/>
              <p:nvPr/>
            </p:nvSpPr>
            <p:spPr>
              <a:xfrm>
                <a:off x="1304941" y="2098085"/>
                <a:ext cx="4102070" cy="41022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308389" y="1836654"/>
                <a:ext cx="4098622" cy="26110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2" name="正方形/長方形 11"/>
              <p:cNvSpPr/>
              <p:nvPr/>
            </p:nvSpPr>
            <p:spPr>
              <a:xfrm>
                <a:off x="1343631" y="6200321"/>
                <a:ext cx="4126293" cy="26110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a:off x="1515384" y="2104846"/>
                <a:ext cx="0" cy="40954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731408" y="2097763"/>
                <a:ext cx="0" cy="41025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947432" y="2104846"/>
                <a:ext cx="0" cy="40954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175641" y="2128345"/>
                <a:ext cx="15766" cy="408655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388509" y="2134900"/>
                <a:ext cx="4279" cy="40136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595504" y="2104846"/>
                <a:ext cx="5806" cy="40752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811528" y="2104846"/>
                <a:ext cx="10500" cy="404370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027552" y="2104846"/>
                <a:ext cx="0" cy="40954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243576" y="2104846"/>
                <a:ext cx="0" cy="404370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rot="16200000">
                <a:off x="1098226" y="2987286"/>
                <a:ext cx="184731" cy="369332"/>
              </a:xfrm>
              <a:prstGeom prst="rect">
                <a:avLst/>
              </a:prstGeom>
              <a:noFill/>
            </p:spPr>
            <p:txBody>
              <a:bodyPr wrap="none" rtlCol="0">
                <a:spAutoFit/>
              </a:bodyPr>
              <a:lstStyle/>
              <a:p>
                <a:endParaRPr kumimoji="1" lang="ja-JP" altLang="en-US" dirty="0"/>
              </a:p>
            </p:txBody>
          </p:sp>
          <p:cxnSp>
            <p:nvCxnSpPr>
              <p:cNvPr id="23" name="直線コネクタ 22"/>
              <p:cNvCxnSpPr/>
              <p:nvPr/>
            </p:nvCxnSpPr>
            <p:spPr>
              <a:xfrm>
                <a:off x="3459526" y="2134900"/>
                <a:ext cx="9103" cy="40136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3635896" y="2121403"/>
                <a:ext cx="0" cy="40271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851920" y="2088606"/>
                <a:ext cx="0" cy="4111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067944" y="2121403"/>
                <a:ext cx="0" cy="40271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283968" y="2088606"/>
                <a:ext cx="0" cy="405994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499992" y="2074028"/>
                <a:ext cx="0" cy="40745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716016" y="2088606"/>
                <a:ext cx="15855" cy="405994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4932040" y="2121403"/>
                <a:ext cx="0" cy="40586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5148064" y="2177830"/>
                <a:ext cx="0" cy="39707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rot="5400000">
                <a:off x="3474419" y="4021198"/>
                <a:ext cx="4126293" cy="26110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rot="5400000">
                <a:off x="-888760" y="4006620"/>
                <a:ext cx="4126293" cy="26110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グループ化 33"/>
              <p:cNvGrpSpPr/>
              <p:nvPr/>
            </p:nvGrpSpPr>
            <p:grpSpPr>
              <a:xfrm rot="5400000">
                <a:off x="1505657" y="2101187"/>
                <a:ext cx="3632680" cy="4140871"/>
                <a:chOff x="5927128" y="4276655"/>
                <a:chExt cx="3632680" cy="4140871"/>
              </a:xfrm>
            </p:grpSpPr>
            <p:cxnSp>
              <p:nvCxnSpPr>
                <p:cNvPr id="35" name="直線コネクタ 34"/>
                <p:cNvCxnSpPr/>
                <p:nvPr/>
              </p:nvCxnSpPr>
              <p:spPr>
                <a:xfrm>
                  <a:off x="5927128" y="4307473"/>
                  <a:ext cx="0" cy="40954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6143152" y="4300390"/>
                  <a:ext cx="0" cy="41025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6359176" y="4307473"/>
                  <a:ext cx="0" cy="40954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6587385" y="4330972"/>
                  <a:ext cx="15766" cy="408655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6800253" y="4337527"/>
                  <a:ext cx="4279" cy="40136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7007248" y="4307473"/>
                  <a:ext cx="5806" cy="40752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7223272" y="4307473"/>
                  <a:ext cx="10500" cy="404370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439296" y="4307473"/>
                  <a:ext cx="0" cy="40954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7655320" y="4307473"/>
                  <a:ext cx="0" cy="404370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7871270" y="4337527"/>
                  <a:ext cx="9103" cy="40136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8047640" y="4324030"/>
                  <a:ext cx="0" cy="40271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8263664" y="4291233"/>
                  <a:ext cx="0" cy="4111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8479688" y="4324030"/>
                  <a:ext cx="0" cy="40271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8695712" y="4291233"/>
                  <a:ext cx="0" cy="405994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8911736" y="4276655"/>
                  <a:ext cx="0" cy="40745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9127760" y="4291233"/>
                  <a:ext cx="15855" cy="405994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9343784" y="4324030"/>
                  <a:ext cx="0" cy="40586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9559808" y="4380457"/>
                  <a:ext cx="0" cy="39707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6" name="正方形/長方形 5"/>
            <p:cNvSpPr/>
            <p:nvPr/>
          </p:nvSpPr>
          <p:spPr>
            <a:xfrm>
              <a:off x="2180882" y="1389046"/>
              <a:ext cx="595035" cy="369332"/>
            </a:xfrm>
            <a:prstGeom prst="rect">
              <a:avLst/>
            </a:prstGeom>
          </p:spPr>
          <p:txBody>
            <a:bodyPr wrap="none">
              <a:spAutoFit/>
            </a:bodyPr>
            <a:lstStyle/>
            <a:p>
              <a:pPr algn="ctr"/>
              <a:r>
                <a:rPr lang="ja-JP" altLang="en-US" dirty="0"/>
                <a:t>壁</a:t>
              </a:r>
              <a:r>
                <a:rPr lang="en-US" altLang="ja-JP" dirty="0"/>
                <a:t>A</a:t>
              </a:r>
              <a:endParaRPr lang="ja-JP" altLang="en-US" dirty="0"/>
            </a:p>
          </p:txBody>
        </p:sp>
        <p:sp>
          <p:nvSpPr>
            <p:cNvPr id="7" name="正方形/長方形 6"/>
            <p:cNvSpPr/>
            <p:nvPr/>
          </p:nvSpPr>
          <p:spPr>
            <a:xfrm rot="5400000">
              <a:off x="4021371" y="3015949"/>
              <a:ext cx="540533" cy="369332"/>
            </a:xfrm>
            <a:prstGeom prst="rect">
              <a:avLst/>
            </a:prstGeom>
          </p:spPr>
          <p:txBody>
            <a:bodyPr wrap="none">
              <a:spAutoFit/>
            </a:bodyPr>
            <a:lstStyle/>
            <a:p>
              <a:r>
                <a:rPr lang="ja-JP" altLang="en-US" dirty="0"/>
                <a:t>壁</a:t>
              </a:r>
              <a:r>
                <a:rPr lang="en-US" altLang="ja-JP" dirty="0"/>
                <a:t>B</a:t>
              </a:r>
              <a:endParaRPr lang="ja-JP" altLang="en-US" dirty="0"/>
            </a:p>
          </p:txBody>
        </p:sp>
        <p:sp>
          <p:nvSpPr>
            <p:cNvPr id="8" name="正方形/長方形 7"/>
            <p:cNvSpPr/>
            <p:nvPr/>
          </p:nvSpPr>
          <p:spPr>
            <a:xfrm>
              <a:off x="2095441" y="4699564"/>
              <a:ext cx="877163" cy="369332"/>
            </a:xfrm>
            <a:prstGeom prst="rect">
              <a:avLst/>
            </a:prstGeom>
          </p:spPr>
          <p:txBody>
            <a:bodyPr wrap="none">
              <a:spAutoFit/>
            </a:bodyPr>
            <a:lstStyle/>
            <a:p>
              <a:r>
                <a:rPr lang="en-US" altLang="ja-JP" dirty="0" smtClean="0"/>
                <a:t>20</a:t>
              </a:r>
              <a:r>
                <a:rPr lang="ja-JP" altLang="en-US" dirty="0"/>
                <a:t>状態</a:t>
              </a:r>
            </a:p>
          </p:txBody>
        </p:sp>
        <p:sp>
          <p:nvSpPr>
            <p:cNvPr id="9" name="正方形/長方形 8"/>
            <p:cNvSpPr/>
            <p:nvPr/>
          </p:nvSpPr>
          <p:spPr>
            <a:xfrm rot="16200000">
              <a:off x="369333" y="3094927"/>
              <a:ext cx="877163" cy="369332"/>
            </a:xfrm>
            <a:prstGeom prst="rect">
              <a:avLst/>
            </a:prstGeom>
          </p:spPr>
          <p:txBody>
            <a:bodyPr wrap="none">
              <a:spAutoFit/>
            </a:bodyPr>
            <a:lstStyle/>
            <a:p>
              <a:r>
                <a:rPr lang="en-US" altLang="ja-JP" dirty="0" smtClean="0"/>
                <a:t>20</a:t>
              </a:r>
              <a:r>
                <a:rPr lang="ja-JP" altLang="en-US" dirty="0"/>
                <a:t>状態</a:t>
              </a:r>
            </a:p>
          </p:txBody>
        </p:sp>
      </p:grpSp>
      <p:grpSp>
        <p:nvGrpSpPr>
          <p:cNvPr id="53" name="グループ化 52"/>
          <p:cNvGrpSpPr/>
          <p:nvPr/>
        </p:nvGrpSpPr>
        <p:grpSpPr>
          <a:xfrm>
            <a:off x="3474994" y="4278862"/>
            <a:ext cx="5269507" cy="1621545"/>
            <a:chOff x="2146842" y="4616088"/>
            <a:chExt cx="5269507" cy="1621545"/>
          </a:xfrm>
        </p:grpSpPr>
        <p:grpSp>
          <p:nvGrpSpPr>
            <p:cNvPr id="54" name="グループ化 53"/>
            <p:cNvGrpSpPr/>
            <p:nvPr/>
          </p:nvGrpSpPr>
          <p:grpSpPr>
            <a:xfrm>
              <a:off x="2146842" y="4625291"/>
              <a:ext cx="5269507" cy="1612342"/>
              <a:chOff x="2132141" y="4625291"/>
              <a:chExt cx="5269507" cy="1612342"/>
            </a:xfrm>
          </p:grpSpPr>
          <p:grpSp>
            <p:nvGrpSpPr>
              <p:cNvPr id="57" name="グループ化 56"/>
              <p:cNvGrpSpPr/>
              <p:nvPr/>
            </p:nvGrpSpPr>
            <p:grpSpPr>
              <a:xfrm>
                <a:off x="3485452" y="4643844"/>
                <a:ext cx="2616905" cy="720080"/>
                <a:chOff x="3269253" y="2240516"/>
                <a:chExt cx="2616905" cy="720080"/>
              </a:xfrm>
            </p:grpSpPr>
            <p:sp>
              <p:nvSpPr>
                <p:cNvPr id="64" name="正方形/長方形 63"/>
                <p:cNvSpPr/>
                <p:nvPr/>
              </p:nvSpPr>
              <p:spPr>
                <a:xfrm>
                  <a:off x="3269253" y="2395139"/>
                  <a:ext cx="259228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5" name="直線コネクタ 64"/>
                <p:cNvCxnSpPr/>
                <p:nvPr/>
              </p:nvCxnSpPr>
              <p:spPr>
                <a:xfrm>
                  <a:off x="3701301" y="239513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4133349" y="2240516"/>
                  <a:ext cx="0" cy="720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4565397" y="239513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4997445" y="2240516"/>
                  <a:ext cx="0" cy="720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5429493" y="239513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H="1">
                  <a:off x="5861541" y="2298402"/>
                  <a:ext cx="24617" cy="528785"/>
                </a:xfrm>
                <a:prstGeom prst="line">
                  <a:avLst/>
                </a:prstGeom>
              </p:spPr>
              <p:style>
                <a:lnRef idx="1">
                  <a:schemeClr val="accent1"/>
                </a:lnRef>
                <a:fillRef idx="0">
                  <a:schemeClr val="accent1"/>
                </a:fillRef>
                <a:effectRef idx="0">
                  <a:schemeClr val="accent1"/>
                </a:effectRef>
                <a:fontRef idx="minor">
                  <a:schemeClr val="tx1"/>
                </a:fontRef>
              </p:style>
            </p:cxnSp>
          </p:grpSp>
          <p:sp>
            <p:nvSpPr>
              <p:cNvPr id="58" name="円/楕円 57"/>
              <p:cNvSpPr/>
              <p:nvPr/>
            </p:nvSpPr>
            <p:spPr>
              <a:xfrm>
                <a:off x="5213644" y="4625291"/>
                <a:ext cx="888713" cy="75718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5"/>
                  </a:solidFill>
                </a:endParaRPr>
              </a:p>
            </p:txBody>
          </p:sp>
          <p:sp>
            <p:nvSpPr>
              <p:cNvPr id="59" name="テキスト ボックス 58"/>
              <p:cNvSpPr txBox="1"/>
              <p:nvPr/>
            </p:nvSpPr>
            <p:spPr>
              <a:xfrm>
                <a:off x="6062820" y="5241830"/>
                <a:ext cx="1338828" cy="369332"/>
              </a:xfrm>
              <a:prstGeom prst="rect">
                <a:avLst/>
              </a:prstGeom>
              <a:noFill/>
            </p:spPr>
            <p:txBody>
              <a:bodyPr wrap="none" rtlCol="0">
                <a:spAutoFit/>
              </a:bodyPr>
              <a:lstStyle/>
              <a:p>
                <a:r>
                  <a:rPr lang="ja-JP" altLang="en-US" dirty="0" smtClean="0">
                    <a:solidFill>
                      <a:schemeClr val="accent5"/>
                    </a:solidFill>
                  </a:rPr>
                  <a:t>状態を</a:t>
                </a:r>
                <a:r>
                  <a:rPr kumimoji="1" lang="ja-JP" altLang="en-US" dirty="0" smtClean="0">
                    <a:solidFill>
                      <a:schemeClr val="accent5"/>
                    </a:solidFill>
                  </a:rPr>
                  <a:t>統合</a:t>
                </a:r>
                <a:endParaRPr kumimoji="1" lang="ja-JP" altLang="en-US" dirty="0">
                  <a:solidFill>
                    <a:schemeClr val="accent5"/>
                  </a:solidFill>
                </a:endParaRPr>
              </a:p>
            </p:txBody>
          </p:sp>
          <mc:AlternateContent xmlns:mc="http://schemas.openxmlformats.org/markup-compatibility/2006" xmlns:a14="http://schemas.microsoft.com/office/drawing/2010/main">
            <mc:Choice Requires="a14">
              <p:sp>
                <p:nvSpPr>
                  <p:cNvPr id="60" name="テキスト ボックス 59"/>
                  <p:cNvSpPr txBox="1"/>
                  <p:nvPr/>
                </p:nvSpPr>
                <p:spPr>
                  <a:xfrm>
                    <a:off x="2132141" y="5867980"/>
                    <a:ext cx="4812471" cy="369653"/>
                  </a:xfrm>
                  <a:prstGeom prst="rect">
                    <a:avLst/>
                  </a:prstGeom>
                  <a:noFill/>
                </p:spPr>
                <p:txBody>
                  <a:bodyPr wrap="none" rtlCol="0">
                    <a:spAutoFit/>
                  </a:bodyPr>
                  <a:lstStyle/>
                  <a:p>
                    <a:r>
                      <a:rPr kumimoji="1" lang="ja-JP" altLang="en-US" dirty="0" smtClean="0"/>
                      <a:t>        例：ある</a:t>
                    </a:r>
                    <a:r>
                      <a:rPr lang="ja-JP" altLang="en-US" dirty="0" smtClean="0"/>
                      <a:t>センサ</a:t>
                    </a:r>
                    <a14:m>
                      <m:oMath xmlns:m="http://schemas.openxmlformats.org/officeDocument/2006/math">
                        <m:sSub>
                          <m:sSubPr>
                            <m:ctrlPr>
                              <a:rPr lang="en-US" altLang="ja-JP" i="1">
                                <a:latin typeface="Cambria Math"/>
                              </a:rPr>
                            </m:ctrlPr>
                          </m:sSubPr>
                          <m:e>
                            <m:r>
                              <a:rPr lang="en-US" altLang="ja-JP" i="1">
                                <a:latin typeface="Cambria Math"/>
                              </a:rPr>
                              <m:t>𝐸</m:t>
                            </m:r>
                          </m:e>
                          <m:sub>
                            <m:r>
                              <a:rPr lang="en-US" altLang="ja-JP" i="1">
                                <a:latin typeface="Cambria Math"/>
                              </a:rPr>
                              <m:t>𝑖</m:t>
                            </m:r>
                          </m:sub>
                        </m:sSub>
                      </m:oMath>
                    </a14:m>
                    <a:r>
                      <a:rPr lang="ja-JP" altLang="en-US" dirty="0" smtClean="0"/>
                      <a:t>に対して</a:t>
                    </a:r>
                    <a14:m>
                      <m:oMath xmlns:m="http://schemas.openxmlformats.org/officeDocument/2006/math">
                        <m:sSup>
                          <m:sSupPr>
                            <m:ctrlPr>
                              <a:rPr lang="en-US" altLang="ja-JP" i="1">
                                <a:latin typeface="Cambria Math"/>
                              </a:rPr>
                            </m:ctrlPr>
                          </m:sSupPr>
                          <m:e>
                            <m:sSubSup>
                              <m:sSubSupPr>
                                <m:ctrlPr>
                                  <a:rPr lang="en-US" altLang="ja-JP" i="1">
                                    <a:latin typeface="Cambria Math"/>
                                  </a:rPr>
                                </m:ctrlPr>
                              </m:sSubSupPr>
                              <m:e>
                                <m:r>
                                  <a:rPr lang="en-US" altLang="ja-JP" i="1">
                                    <a:latin typeface="Cambria Math"/>
                                  </a:rPr>
                                  <m:t>𝑣</m:t>
                                </m:r>
                              </m:e>
                              <m:sub>
                                <m:r>
                                  <a:rPr lang="en-US" altLang="ja-JP" i="1">
                                    <a:latin typeface="Cambria Math"/>
                                  </a:rPr>
                                  <m:t>𝑖</m:t>
                                </m:r>
                              </m:sub>
                              <m:sup/>
                            </m:sSubSup>
                          </m:e>
                          <m:sup>
                            <m:r>
                              <a:rPr lang="en-US" altLang="ja-JP" i="1">
                                <a:latin typeface="Cambria Math"/>
                              </a:rPr>
                              <m:t>′</m:t>
                            </m:r>
                          </m:sup>
                        </m:sSup>
                      </m:oMath>
                    </a14:m>
                    <a:r>
                      <a:rPr lang="ja-JP" altLang="en-US" dirty="0"/>
                      <a:t> </a:t>
                    </a:r>
                    <a:r>
                      <a:rPr lang="en-US" altLang="ja-JP" dirty="0"/>
                      <a:t>= </a:t>
                    </a:r>
                    <a:r>
                      <a:rPr lang="ja-JP" altLang="en-US" dirty="0" smtClean="0"/>
                      <a:t>２の場合</a:t>
                    </a:r>
                    <a:endParaRPr kumimoji="1" lang="ja-JP" altLang="en-US" dirty="0"/>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2132141" y="5867980"/>
                    <a:ext cx="4812471" cy="369653"/>
                  </a:xfrm>
                  <a:prstGeom prst="rect">
                    <a:avLst/>
                  </a:prstGeom>
                  <a:blipFill rotWithShape="1">
                    <a:blip r:embed="rId4"/>
                    <a:stretch>
                      <a:fillRect t="-13115" r="-380" b="-2623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1" name="正方形/長方形 60"/>
                  <p:cNvSpPr/>
                  <p:nvPr/>
                </p:nvSpPr>
                <p:spPr>
                  <a:xfrm>
                    <a:off x="3717984" y="5354841"/>
                    <a:ext cx="4461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ja-JP" i="1" smtClean="0">
                                  <a:latin typeface="Cambria Math"/>
                                </a:rPr>
                              </m:ctrlPr>
                            </m:sSubSupPr>
                            <m:e>
                              <m:r>
                                <a:rPr lang="en-US" altLang="ja-JP" b="0" i="1" smtClean="0">
                                  <a:latin typeface="Cambria Math"/>
                                </a:rPr>
                                <m:t>𝑠</m:t>
                              </m:r>
                            </m:e>
                            <m:sub>
                              <m:r>
                                <a:rPr lang="en-US" altLang="ja-JP" b="0" i="1" smtClean="0">
                                  <a:latin typeface="Cambria Math"/>
                                </a:rPr>
                                <m:t>1</m:t>
                              </m:r>
                            </m:sub>
                            <m:sup/>
                          </m:sSubSup>
                        </m:oMath>
                      </m:oMathPara>
                    </a14:m>
                    <a:endParaRPr lang="ja-JP" altLang="en-US" dirty="0"/>
                  </a:p>
                </p:txBody>
              </p:sp>
            </mc:Choice>
            <mc:Fallback xmlns="">
              <p:sp>
                <p:nvSpPr>
                  <p:cNvPr id="34" name="正方形/長方形 33"/>
                  <p:cNvSpPr>
                    <a:spLocks noRot="1" noChangeAspect="1" noMove="1" noResize="1" noEditPoints="1" noAdjustHandles="1" noChangeArrowheads="1" noChangeShapeType="1" noTextEdit="1"/>
                  </p:cNvSpPr>
                  <p:nvPr/>
                </p:nvSpPr>
                <p:spPr>
                  <a:xfrm>
                    <a:off x="3717984" y="5354841"/>
                    <a:ext cx="446148" cy="369332"/>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2" name="正方形/長方形 61"/>
                  <p:cNvSpPr/>
                  <p:nvPr/>
                </p:nvSpPr>
                <p:spPr>
                  <a:xfrm>
                    <a:off x="4590507" y="5354841"/>
                    <a:ext cx="4514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ja-JP" i="1" smtClean="0">
                                  <a:latin typeface="Cambria Math"/>
                                </a:rPr>
                              </m:ctrlPr>
                            </m:sSubSupPr>
                            <m:e>
                              <m:r>
                                <a:rPr lang="en-US" altLang="ja-JP" i="1">
                                  <a:latin typeface="Cambria Math"/>
                                </a:rPr>
                                <m:t>𝑠</m:t>
                              </m:r>
                            </m:e>
                            <m:sub>
                              <m:r>
                                <a:rPr lang="en-US" altLang="ja-JP" b="0" i="1" smtClean="0">
                                  <a:latin typeface="Cambria Math"/>
                                </a:rPr>
                                <m:t>2</m:t>
                              </m:r>
                            </m:sub>
                            <m:sup/>
                          </m:sSubSup>
                        </m:oMath>
                      </m:oMathPara>
                    </a14:m>
                    <a:endParaRPr lang="ja-JP" altLang="en-US" dirty="0"/>
                  </a:p>
                </p:txBody>
              </p:sp>
            </mc:Choice>
            <mc:Fallback xmlns="">
              <p:sp>
                <p:nvSpPr>
                  <p:cNvPr id="35" name="正方形/長方形 34"/>
                  <p:cNvSpPr>
                    <a:spLocks noRot="1" noChangeAspect="1" noMove="1" noResize="1" noEditPoints="1" noAdjustHandles="1" noChangeArrowheads="1" noChangeShapeType="1" noTextEdit="1"/>
                  </p:cNvSpPr>
                  <p:nvPr/>
                </p:nvSpPr>
                <p:spPr>
                  <a:xfrm>
                    <a:off x="4590507" y="5354841"/>
                    <a:ext cx="451469" cy="36933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正方形/長方形 62"/>
                  <p:cNvSpPr/>
                  <p:nvPr/>
                </p:nvSpPr>
                <p:spPr>
                  <a:xfrm>
                    <a:off x="5429668" y="5354841"/>
                    <a:ext cx="4514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ja-JP" i="1" smtClean="0">
                                  <a:latin typeface="Cambria Math"/>
                                </a:rPr>
                              </m:ctrlPr>
                            </m:sSubSupPr>
                            <m:e>
                              <m:r>
                                <a:rPr lang="en-US" altLang="ja-JP" i="1">
                                  <a:latin typeface="Cambria Math"/>
                                </a:rPr>
                                <m:t>𝑠</m:t>
                              </m:r>
                            </m:e>
                            <m:sub>
                              <m:r>
                                <a:rPr lang="en-US" altLang="ja-JP" b="0" i="1" smtClean="0">
                                  <a:latin typeface="Cambria Math"/>
                                </a:rPr>
                                <m:t>3</m:t>
                              </m:r>
                            </m:sub>
                            <m:sup/>
                          </m:sSubSup>
                        </m:oMath>
                      </m:oMathPara>
                    </a14:m>
                    <a:endParaRPr lang="ja-JP" altLang="en-US" dirty="0"/>
                  </a:p>
                </p:txBody>
              </p:sp>
            </mc:Choice>
            <mc:Fallback xmlns="">
              <p:sp>
                <p:nvSpPr>
                  <p:cNvPr id="36" name="正方形/長方形 35"/>
                  <p:cNvSpPr>
                    <a:spLocks noRot="1" noChangeAspect="1" noMove="1" noResize="1" noEditPoints="1" noAdjustHandles="1" noChangeArrowheads="1" noChangeShapeType="1" noTextEdit="1"/>
                  </p:cNvSpPr>
                  <p:nvPr/>
                </p:nvSpPr>
                <p:spPr>
                  <a:xfrm>
                    <a:off x="5429668" y="5354841"/>
                    <a:ext cx="451469" cy="369332"/>
                  </a:xfrm>
                  <a:prstGeom prst="rect">
                    <a:avLst/>
                  </a:prstGeom>
                  <a:blipFill rotWithShape="1">
                    <a:blip r:embed="rId7"/>
                    <a:stretch>
                      <a:fillRect/>
                    </a:stretch>
                  </a:blipFill>
                </p:spPr>
                <p:txBody>
                  <a:bodyPr/>
                  <a:lstStyle/>
                  <a:p>
                    <a:r>
                      <a:rPr lang="ja-JP" altLang="en-US">
                        <a:noFill/>
                      </a:rPr>
                      <a:t> </a:t>
                    </a:r>
                  </a:p>
                </p:txBody>
              </p:sp>
            </mc:Fallback>
          </mc:AlternateContent>
        </p:grpSp>
        <p:sp>
          <p:nvSpPr>
            <p:cNvPr id="55" name="円/楕円 54"/>
            <p:cNvSpPr/>
            <p:nvPr/>
          </p:nvSpPr>
          <p:spPr>
            <a:xfrm>
              <a:off x="4310047" y="4616088"/>
              <a:ext cx="903597" cy="75718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5"/>
                </a:solidFill>
              </a:endParaRPr>
            </a:p>
          </p:txBody>
        </p:sp>
        <p:sp>
          <p:nvSpPr>
            <p:cNvPr id="56" name="円/楕円 55"/>
            <p:cNvSpPr/>
            <p:nvPr/>
          </p:nvSpPr>
          <p:spPr>
            <a:xfrm>
              <a:off x="3433239" y="4643844"/>
              <a:ext cx="903597" cy="75718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5"/>
                </a:solidFill>
              </a:endParaRPr>
            </a:p>
          </p:txBody>
        </p:sp>
      </p:grpSp>
    </p:spTree>
    <p:extLst>
      <p:ext uri="{BB962C8B-B14F-4D97-AF65-F5344CB8AC3E}">
        <p14:creationId xmlns:p14="http://schemas.microsoft.com/office/powerpoint/2010/main" val="1988627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7063" y="0"/>
            <a:ext cx="8229600" cy="1600200"/>
          </a:xfrm>
        </p:spPr>
        <p:txBody>
          <a:bodyPr/>
          <a:lstStyle/>
          <a:p>
            <a:r>
              <a:rPr kumimoji="1" lang="ja-JP" altLang="en-US" dirty="0" smtClean="0"/>
              <a:t>実験概要</a:t>
            </a:r>
            <a:endParaRPr kumimoji="1" lang="ja-JP" altLang="en-US" dirty="0"/>
          </a:p>
        </p:txBody>
      </p:sp>
      <p:sp>
        <p:nvSpPr>
          <p:cNvPr id="3" name="コンテンツ プレースホルダー 2"/>
          <p:cNvSpPr>
            <a:spLocks noGrp="1"/>
          </p:cNvSpPr>
          <p:nvPr>
            <p:ph idx="1"/>
          </p:nvPr>
        </p:nvSpPr>
        <p:spPr>
          <a:xfrm>
            <a:off x="611560" y="4659130"/>
            <a:ext cx="8128782" cy="1722197"/>
          </a:xfrm>
        </p:spPr>
        <p:txBody>
          <a:bodyPr>
            <a:normAutofit/>
          </a:bodyPr>
          <a:lstStyle/>
          <a:p>
            <a:pPr>
              <a:buClr>
                <a:schemeClr val="accent5"/>
              </a:buClr>
              <a:buSzPct val="50000"/>
              <a:buFont typeface="Wingdings" pitchFamily="2" charset="2"/>
              <a:buChar char="u"/>
            </a:pPr>
            <a:r>
              <a:rPr lang="ja-JP" altLang="en-US" dirty="0" smtClean="0"/>
              <a:t>実験環境に対して</a:t>
            </a:r>
            <a:r>
              <a:rPr kumimoji="1" lang="ja-JP" altLang="en-US" dirty="0" smtClean="0"/>
              <a:t>壁</a:t>
            </a:r>
            <a:r>
              <a:rPr kumimoji="1" lang="en-US" altLang="ja-JP" dirty="0" smtClean="0"/>
              <a:t>A</a:t>
            </a:r>
            <a:r>
              <a:rPr lang="ja-JP" altLang="en-US" dirty="0" smtClean="0"/>
              <a:t>の近傍に到達</a:t>
            </a:r>
            <a:r>
              <a:rPr kumimoji="1" lang="ja-JP" altLang="en-US" dirty="0" smtClean="0"/>
              <a:t>というタスクを行う</a:t>
            </a:r>
            <a:endParaRPr kumimoji="1" lang="en-US" altLang="ja-JP" dirty="0" smtClean="0"/>
          </a:p>
          <a:p>
            <a:pPr>
              <a:buClr>
                <a:schemeClr val="accent5"/>
              </a:buClr>
              <a:buSzPct val="50000"/>
              <a:buFont typeface="Wingdings" pitchFamily="2" charset="2"/>
              <a:buChar char="u"/>
            </a:pPr>
            <a:r>
              <a:rPr lang="ja-JP" altLang="en-US" dirty="0" smtClean="0"/>
              <a:t>壁</a:t>
            </a:r>
            <a:r>
              <a:rPr lang="en-US" altLang="ja-JP" dirty="0" smtClean="0"/>
              <a:t>A</a:t>
            </a:r>
            <a:r>
              <a:rPr lang="ja-JP" altLang="en-US" dirty="0" smtClean="0"/>
              <a:t>との距離を測るセンサ</a:t>
            </a:r>
            <a:r>
              <a:rPr lang="en-US" altLang="ja-JP" dirty="0" smtClean="0"/>
              <a:t>A</a:t>
            </a:r>
            <a:r>
              <a:rPr lang="ja-JP" altLang="en-US" dirty="0" smtClean="0"/>
              <a:t>の重要度が高くなり，壁</a:t>
            </a:r>
            <a:r>
              <a:rPr lang="en-US" altLang="ja-JP" dirty="0" smtClean="0"/>
              <a:t>B</a:t>
            </a:r>
            <a:r>
              <a:rPr lang="ja-JP" altLang="en-US" dirty="0" smtClean="0"/>
              <a:t>との距離を測るセンサ</a:t>
            </a:r>
            <a:r>
              <a:rPr lang="en-US" altLang="ja-JP" dirty="0" smtClean="0"/>
              <a:t>B</a:t>
            </a:r>
            <a:r>
              <a:rPr lang="ja-JP" altLang="en-US" dirty="0" smtClean="0"/>
              <a:t>の重要度が低くなる</a:t>
            </a:r>
            <a:endParaRPr lang="en-US" altLang="ja-JP" dirty="0" smtClean="0"/>
          </a:p>
          <a:p>
            <a:pPr>
              <a:buClr>
                <a:schemeClr val="accent5"/>
              </a:buClr>
              <a:buSzPct val="50000"/>
              <a:buFont typeface="Wingdings" pitchFamily="2" charset="2"/>
              <a:buChar char="u"/>
            </a:pPr>
            <a:r>
              <a:rPr lang="ja-JP" altLang="en-US" dirty="0" smtClean="0"/>
              <a:t>提案手法と強化学習で実験を行い結果を比較する</a:t>
            </a:r>
            <a:endParaRPr lang="en-US" altLang="ja-JP" dirty="0" smtClean="0"/>
          </a:p>
          <a:p>
            <a:endParaRPr lang="en-US" altLang="ja-JP" dirty="0" smtClean="0"/>
          </a:p>
          <a:p>
            <a:pPr marL="0" indent="0">
              <a:buNone/>
            </a:pPr>
            <a:endParaRPr kumimoji="1" lang="en-US" altLang="ja-JP" dirty="0" smtClean="0"/>
          </a:p>
          <a:p>
            <a:endParaRPr kumimoji="1" lang="ja-JP" altLang="en-US" dirty="0"/>
          </a:p>
        </p:txBody>
      </p:sp>
      <p:grpSp>
        <p:nvGrpSpPr>
          <p:cNvPr id="66" name="グループ化 65"/>
          <p:cNvGrpSpPr/>
          <p:nvPr/>
        </p:nvGrpSpPr>
        <p:grpSpPr>
          <a:xfrm>
            <a:off x="728507" y="1692250"/>
            <a:ext cx="3551113" cy="2762408"/>
            <a:chOff x="407028" y="1573839"/>
            <a:chExt cx="4478615" cy="3584296"/>
          </a:xfrm>
        </p:grpSpPr>
        <p:grpSp>
          <p:nvGrpSpPr>
            <p:cNvPr id="60" name="グループ化 59"/>
            <p:cNvGrpSpPr/>
            <p:nvPr/>
          </p:nvGrpSpPr>
          <p:grpSpPr>
            <a:xfrm>
              <a:off x="407028" y="1758505"/>
              <a:ext cx="3386690" cy="3399630"/>
              <a:chOff x="303992" y="1613546"/>
              <a:chExt cx="3386690" cy="3399630"/>
            </a:xfrm>
          </p:grpSpPr>
          <p:grpSp>
            <p:nvGrpSpPr>
              <p:cNvPr id="59" name="グループ化 58"/>
              <p:cNvGrpSpPr/>
              <p:nvPr/>
            </p:nvGrpSpPr>
            <p:grpSpPr>
              <a:xfrm>
                <a:off x="611560" y="1613546"/>
                <a:ext cx="3079122" cy="3111598"/>
                <a:chOff x="611560" y="1613546"/>
                <a:chExt cx="3079122" cy="3111598"/>
              </a:xfrm>
            </p:grpSpPr>
            <p:grpSp>
              <p:nvGrpSpPr>
                <p:cNvPr id="36" name="グループ化 35"/>
                <p:cNvGrpSpPr/>
                <p:nvPr/>
              </p:nvGrpSpPr>
              <p:grpSpPr>
                <a:xfrm>
                  <a:off x="774358" y="1613546"/>
                  <a:ext cx="2916324" cy="2916324"/>
                  <a:chOff x="980668" y="1639815"/>
                  <a:chExt cx="3096344" cy="3104978"/>
                </a:xfrm>
              </p:grpSpPr>
              <p:sp>
                <p:nvSpPr>
                  <p:cNvPr id="4" name="正方形/長方形 3"/>
                  <p:cNvSpPr/>
                  <p:nvPr/>
                </p:nvSpPr>
                <p:spPr>
                  <a:xfrm>
                    <a:off x="980668" y="1648449"/>
                    <a:ext cx="3096344" cy="360040"/>
                  </a:xfrm>
                  <a:prstGeom prst="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壁</a:t>
                    </a:r>
                    <a:r>
                      <a:rPr kumimoji="1" lang="ja-JP" altLang="en-US" dirty="0" smtClean="0">
                        <a:solidFill>
                          <a:schemeClr val="tx1"/>
                        </a:solidFill>
                      </a:rPr>
                      <a:t>Ａ</a:t>
                    </a:r>
                    <a:endParaRPr kumimoji="1" lang="ja-JP" altLang="en-US" dirty="0">
                      <a:solidFill>
                        <a:schemeClr val="tx1"/>
                      </a:solidFill>
                    </a:endParaRPr>
                  </a:p>
                </p:txBody>
              </p:sp>
              <p:sp>
                <p:nvSpPr>
                  <p:cNvPr id="5" name="正方形/長方形 4"/>
                  <p:cNvSpPr/>
                  <p:nvPr/>
                </p:nvSpPr>
                <p:spPr>
                  <a:xfrm>
                    <a:off x="980668" y="4376118"/>
                    <a:ext cx="3096344" cy="360040"/>
                  </a:xfrm>
                  <a:prstGeom prst="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rot="5400000">
                    <a:off x="-387484" y="3007967"/>
                    <a:ext cx="3096344" cy="360040"/>
                  </a:xfrm>
                  <a:prstGeom prst="rect">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rot="5400000">
                    <a:off x="2348820" y="3016601"/>
                    <a:ext cx="3096344" cy="360040"/>
                  </a:xfrm>
                  <a:prstGeom prst="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壁</a:t>
                    </a:r>
                    <a:r>
                      <a:rPr lang="ja-JP" altLang="en-US" dirty="0">
                        <a:solidFill>
                          <a:schemeClr val="tx1"/>
                        </a:solidFill>
                      </a:rPr>
                      <a:t>Ｂ</a:t>
                    </a:r>
                    <a:endParaRPr kumimoji="1" lang="ja-JP" altLang="en-US" dirty="0">
                      <a:solidFill>
                        <a:schemeClr val="tx1"/>
                      </a:solidFill>
                    </a:endParaRPr>
                  </a:p>
                </p:txBody>
              </p:sp>
              <p:sp>
                <p:nvSpPr>
                  <p:cNvPr id="17" name="正方形/長方形 16"/>
                  <p:cNvSpPr/>
                  <p:nvPr/>
                </p:nvSpPr>
                <p:spPr>
                  <a:xfrm>
                    <a:off x="1340708" y="2008489"/>
                    <a:ext cx="2376264" cy="360040"/>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goal</a:t>
                    </a:r>
                  </a:p>
                </p:txBody>
              </p:sp>
              <p:cxnSp>
                <p:nvCxnSpPr>
                  <p:cNvPr id="22" name="直線コネクタ 21"/>
                  <p:cNvCxnSpPr/>
                  <p:nvPr/>
                </p:nvCxnSpPr>
                <p:spPr>
                  <a:xfrm flipH="1">
                    <a:off x="1340708" y="2008489"/>
                    <a:ext cx="350972" cy="36004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1668594" y="2008489"/>
                    <a:ext cx="350972" cy="36004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H="1">
                    <a:off x="2019566" y="1980869"/>
                    <a:ext cx="350972" cy="36004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3366000" y="2008489"/>
                    <a:ext cx="350972" cy="36004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a:off x="3015028" y="2008489"/>
                    <a:ext cx="350972" cy="36004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a:off x="2700798" y="2042296"/>
                    <a:ext cx="350972" cy="36004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1347690" y="2042296"/>
                    <a:ext cx="320904" cy="36004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668594" y="2042296"/>
                    <a:ext cx="320904" cy="36004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019566" y="2047453"/>
                    <a:ext cx="320904" cy="36004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730866" y="2014676"/>
                    <a:ext cx="320904" cy="36004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3057785" y="2047453"/>
                    <a:ext cx="320904" cy="36004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3366000" y="2014676"/>
                    <a:ext cx="320904" cy="36004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
              <p:nvSpPr>
                <p:cNvPr id="49" name="正方形/長方形 48"/>
                <p:cNvSpPr/>
                <p:nvPr/>
              </p:nvSpPr>
              <p:spPr>
                <a:xfrm>
                  <a:off x="1115616" y="3832543"/>
                  <a:ext cx="360040" cy="35105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1" name="直線コネクタ 50"/>
                <p:cNvCxnSpPr/>
                <p:nvPr/>
              </p:nvCxnSpPr>
              <p:spPr>
                <a:xfrm flipH="1">
                  <a:off x="611560" y="4023745"/>
                  <a:ext cx="684076" cy="70139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2" name="テキスト ボックス 51"/>
              <p:cNvSpPr txBox="1"/>
              <p:nvPr/>
            </p:nvSpPr>
            <p:spPr>
              <a:xfrm>
                <a:off x="303992" y="4643844"/>
                <a:ext cx="639919" cy="369332"/>
              </a:xfrm>
              <a:prstGeom prst="rect">
                <a:avLst/>
              </a:prstGeom>
              <a:noFill/>
            </p:spPr>
            <p:txBody>
              <a:bodyPr wrap="none" rtlCol="0">
                <a:spAutoFit/>
              </a:bodyPr>
              <a:lstStyle/>
              <a:p>
                <a:r>
                  <a:rPr kumimoji="1" lang="en-US" altLang="ja-JP" dirty="0" smtClean="0"/>
                  <a:t>start</a:t>
                </a:r>
                <a:endParaRPr kumimoji="1" lang="ja-JP" altLang="en-US" dirty="0"/>
              </a:p>
            </p:txBody>
          </p:sp>
        </p:grpSp>
        <p:sp>
          <p:nvSpPr>
            <p:cNvPr id="62" name="上矢印 61"/>
            <p:cNvSpPr/>
            <p:nvPr/>
          </p:nvSpPr>
          <p:spPr>
            <a:xfrm>
              <a:off x="3989258" y="1963291"/>
              <a:ext cx="432048" cy="2548588"/>
            </a:xfrm>
            <a:prstGeom prst="upArrow">
              <a:avLst/>
            </a:prstGeom>
            <a:gradFill>
              <a:gsLst>
                <a:gs pos="84576">
                  <a:schemeClr val="accent2">
                    <a:lumMod val="40000"/>
                    <a:lumOff val="60000"/>
                  </a:schemeClr>
                </a:gs>
                <a:gs pos="42000">
                  <a:schemeClr val="accent2">
                    <a:lumMod val="60000"/>
                    <a:lumOff val="40000"/>
                  </a:schemeClr>
                </a:gs>
                <a:gs pos="0">
                  <a:schemeClr val="accent2"/>
                </a:gs>
                <a:gs pos="100000">
                  <a:schemeClr val="bg2"/>
                </a:gs>
              </a:gsLst>
              <a:lin ang="5400000" scaled="1"/>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テキスト ボックス 62"/>
            <p:cNvSpPr txBox="1"/>
            <p:nvPr/>
          </p:nvSpPr>
          <p:spPr>
            <a:xfrm>
              <a:off x="4239312" y="3064281"/>
              <a:ext cx="646331" cy="369332"/>
            </a:xfrm>
            <a:prstGeom prst="rect">
              <a:avLst/>
            </a:prstGeom>
            <a:noFill/>
          </p:spPr>
          <p:txBody>
            <a:bodyPr wrap="none" rtlCol="0">
              <a:spAutoFit/>
            </a:bodyPr>
            <a:lstStyle/>
            <a:p>
              <a:r>
                <a:rPr lang="ja-JP" altLang="en-US" dirty="0"/>
                <a:t>報酬</a:t>
              </a:r>
              <a:endParaRPr kumimoji="1" lang="ja-JP" altLang="en-US" dirty="0"/>
            </a:p>
          </p:txBody>
        </p:sp>
        <p:sp>
          <p:nvSpPr>
            <p:cNvPr id="64" name="テキスト ボックス 63"/>
            <p:cNvSpPr txBox="1"/>
            <p:nvPr/>
          </p:nvSpPr>
          <p:spPr>
            <a:xfrm>
              <a:off x="4005808" y="1573839"/>
              <a:ext cx="415498" cy="369332"/>
            </a:xfrm>
            <a:prstGeom prst="rect">
              <a:avLst/>
            </a:prstGeom>
            <a:noFill/>
          </p:spPr>
          <p:txBody>
            <a:bodyPr wrap="none" rtlCol="0">
              <a:spAutoFit/>
            </a:bodyPr>
            <a:lstStyle/>
            <a:p>
              <a:r>
                <a:rPr lang="ja-JP" altLang="en-US" dirty="0" smtClean="0"/>
                <a:t>高</a:t>
              </a:r>
              <a:endParaRPr kumimoji="1" lang="ja-JP" altLang="en-US" dirty="0"/>
            </a:p>
          </p:txBody>
        </p:sp>
        <p:sp>
          <p:nvSpPr>
            <p:cNvPr id="65" name="テキスト ボックス 64"/>
            <p:cNvSpPr txBox="1"/>
            <p:nvPr/>
          </p:nvSpPr>
          <p:spPr>
            <a:xfrm>
              <a:off x="3989258" y="4573677"/>
              <a:ext cx="415498" cy="369332"/>
            </a:xfrm>
            <a:prstGeom prst="rect">
              <a:avLst/>
            </a:prstGeom>
            <a:noFill/>
          </p:spPr>
          <p:txBody>
            <a:bodyPr wrap="none" rtlCol="0">
              <a:spAutoFit/>
            </a:bodyPr>
            <a:lstStyle/>
            <a:p>
              <a:r>
                <a:rPr lang="ja-JP" altLang="en-US" dirty="0" smtClean="0"/>
                <a:t>低</a:t>
              </a:r>
              <a:endParaRPr kumimoji="1" lang="ja-JP" altLang="en-US" dirty="0"/>
            </a:p>
          </p:txBody>
        </p:sp>
      </p:grpSp>
      <p:grpSp>
        <p:nvGrpSpPr>
          <p:cNvPr id="11" name="グループ化 10"/>
          <p:cNvGrpSpPr/>
          <p:nvPr/>
        </p:nvGrpSpPr>
        <p:grpSpPr>
          <a:xfrm>
            <a:off x="4653514" y="1621685"/>
            <a:ext cx="3574228" cy="2790740"/>
            <a:chOff x="4653514" y="1621685"/>
            <a:chExt cx="3574228" cy="2790740"/>
          </a:xfrm>
        </p:grpSpPr>
        <p:grpSp>
          <p:nvGrpSpPr>
            <p:cNvPr id="76" name="グループ化 75"/>
            <p:cNvGrpSpPr/>
            <p:nvPr/>
          </p:nvGrpSpPr>
          <p:grpSpPr>
            <a:xfrm>
              <a:off x="4730182" y="1977951"/>
              <a:ext cx="3095303" cy="2434474"/>
              <a:chOff x="5393019" y="1842942"/>
              <a:chExt cx="3899707" cy="2838907"/>
            </a:xfrm>
          </p:grpSpPr>
          <p:grpSp>
            <p:nvGrpSpPr>
              <p:cNvPr id="61" name="グループ化 60"/>
              <p:cNvGrpSpPr/>
              <p:nvPr/>
            </p:nvGrpSpPr>
            <p:grpSpPr>
              <a:xfrm>
                <a:off x="5393019" y="2103323"/>
                <a:ext cx="2669915" cy="2578526"/>
                <a:chOff x="4806552" y="1809601"/>
                <a:chExt cx="2669915" cy="2578526"/>
              </a:xfrm>
            </p:grpSpPr>
            <p:sp>
              <p:nvSpPr>
                <p:cNvPr id="37" name="正方形/長方形 36"/>
                <p:cNvSpPr/>
                <p:nvPr/>
              </p:nvSpPr>
              <p:spPr>
                <a:xfrm>
                  <a:off x="5782004" y="2819358"/>
                  <a:ext cx="697800" cy="6037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ロボット</a:t>
                  </a:r>
                  <a:endParaRPr kumimoji="1" lang="ja-JP" altLang="en-US" sz="800" dirty="0">
                    <a:solidFill>
                      <a:schemeClr val="tx1"/>
                    </a:solidFill>
                  </a:endParaRPr>
                </a:p>
              </p:txBody>
            </p:sp>
            <p:sp>
              <p:nvSpPr>
                <p:cNvPr id="38" name="上矢印 37"/>
                <p:cNvSpPr/>
                <p:nvPr/>
              </p:nvSpPr>
              <p:spPr>
                <a:xfrm>
                  <a:off x="5721849" y="1809601"/>
                  <a:ext cx="721873" cy="702107"/>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上矢印 39"/>
                <p:cNvSpPr/>
                <p:nvPr/>
              </p:nvSpPr>
              <p:spPr>
                <a:xfrm rot="16200000">
                  <a:off x="4811086" y="2771481"/>
                  <a:ext cx="724532" cy="699531"/>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上矢印 40"/>
                <p:cNvSpPr/>
                <p:nvPr/>
              </p:nvSpPr>
              <p:spPr>
                <a:xfrm rot="5400000">
                  <a:off x="6764435" y="2759373"/>
                  <a:ext cx="724533" cy="699531"/>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上矢印 41"/>
                <p:cNvSpPr/>
                <p:nvPr/>
              </p:nvSpPr>
              <p:spPr>
                <a:xfrm rot="10800000">
                  <a:off x="5721847" y="3620980"/>
                  <a:ext cx="721873" cy="702107"/>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上矢印 42"/>
                <p:cNvSpPr/>
                <p:nvPr/>
              </p:nvSpPr>
              <p:spPr>
                <a:xfrm rot="18669677">
                  <a:off x="4795758" y="1859845"/>
                  <a:ext cx="724532" cy="699531"/>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上矢印 43"/>
                <p:cNvSpPr/>
                <p:nvPr/>
              </p:nvSpPr>
              <p:spPr>
                <a:xfrm rot="2758970">
                  <a:off x="6706346" y="1881132"/>
                  <a:ext cx="724533" cy="699531"/>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上矢印 44"/>
                <p:cNvSpPr/>
                <p:nvPr/>
              </p:nvSpPr>
              <p:spPr>
                <a:xfrm rot="13505315">
                  <a:off x="4794052" y="3622268"/>
                  <a:ext cx="724532" cy="699531"/>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上矢印 45"/>
                <p:cNvSpPr/>
                <p:nvPr/>
              </p:nvSpPr>
              <p:spPr>
                <a:xfrm rot="7794470">
                  <a:off x="6638331" y="3676137"/>
                  <a:ext cx="721873" cy="702107"/>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台形 55"/>
                <p:cNvSpPr/>
                <p:nvPr/>
              </p:nvSpPr>
              <p:spPr>
                <a:xfrm rot="10800000">
                  <a:off x="5854906" y="2612240"/>
                  <a:ext cx="588813" cy="200628"/>
                </a:xfrm>
                <a:prstGeom prst="trapezoid">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accent2"/>
                      </a:solidFill>
                    </a:rPr>
                    <a:t>・</a:t>
                  </a:r>
                  <a:endParaRPr kumimoji="1" lang="ja-JP" altLang="en-US" sz="2400" dirty="0">
                    <a:solidFill>
                      <a:schemeClr val="accent2"/>
                    </a:solidFill>
                  </a:endParaRPr>
                </a:p>
              </p:txBody>
            </p:sp>
            <p:sp>
              <p:nvSpPr>
                <p:cNvPr id="58" name="台形 57"/>
                <p:cNvSpPr/>
                <p:nvPr/>
              </p:nvSpPr>
              <p:spPr>
                <a:xfrm rot="16200000">
                  <a:off x="6285712" y="3006959"/>
                  <a:ext cx="588813" cy="200628"/>
                </a:xfrm>
                <a:prstGeom prst="trapezoid">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accent2"/>
                      </a:solidFill>
                    </a:rPr>
                    <a:t>・</a:t>
                  </a:r>
                  <a:endParaRPr kumimoji="1" lang="ja-JP" altLang="en-US" sz="2400" dirty="0">
                    <a:solidFill>
                      <a:schemeClr val="accent2"/>
                    </a:solidFill>
                  </a:endParaRPr>
                </a:p>
              </p:txBody>
            </p:sp>
          </p:grpSp>
          <p:cxnSp>
            <p:nvCxnSpPr>
              <p:cNvPr id="68" name="直線コネクタ 67"/>
              <p:cNvCxnSpPr/>
              <p:nvPr/>
            </p:nvCxnSpPr>
            <p:spPr>
              <a:xfrm flipH="1">
                <a:off x="6901289" y="2060315"/>
                <a:ext cx="404024" cy="84564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7190605" y="1842942"/>
                <a:ext cx="1331314" cy="430688"/>
              </a:xfrm>
              <a:prstGeom prst="rect">
                <a:avLst/>
              </a:prstGeom>
              <a:noFill/>
            </p:spPr>
            <p:txBody>
              <a:bodyPr wrap="none" rtlCol="0">
                <a:spAutoFit/>
              </a:bodyPr>
              <a:lstStyle/>
              <a:p>
                <a:r>
                  <a:rPr lang="ja-JP" altLang="en-US" dirty="0" smtClean="0">
                    <a:solidFill>
                      <a:schemeClr val="accent5"/>
                    </a:solidFill>
                  </a:rPr>
                  <a:t>センサ</a:t>
                </a:r>
                <a:r>
                  <a:rPr lang="en-US" altLang="ja-JP" dirty="0" smtClean="0">
                    <a:solidFill>
                      <a:schemeClr val="accent5"/>
                    </a:solidFill>
                  </a:rPr>
                  <a:t>A</a:t>
                </a:r>
                <a:endParaRPr kumimoji="1" lang="ja-JP" altLang="en-US" dirty="0">
                  <a:solidFill>
                    <a:schemeClr val="accent5"/>
                  </a:solidFill>
                </a:endParaRPr>
              </a:p>
            </p:txBody>
          </p:sp>
          <p:cxnSp>
            <p:nvCxnSpPr>
              <p:cNvPr id="72" name="直線コネクタ 71"/>
              <p:cNvCxnSpPr/>
              <p:nvPr/>
            </p:nvCxnSpPr>
            <p:spPr>
              <a:xfrm flipH="1" flipV="1">
                <a:off x="7179033" y="3651221"/>
                <a:ext cx="1068272" cy="39390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5" name="正方形/長方形 74"/>
              <p:cNvSpPr/>
              <p:nvPr/>
            </p:nvSpPr>
            <p:spPr>
              <a:xfrm>
                <a:off x="8009883" y="4081089"/>
                <a:ext cx="1282843" cy="430688"/>
              </a:xfrm>
              <a:prstGeom prst="rect">
                <a:avLst/>
              </a:prstGeom>
            </p:spPr>
            <p:txBody>
              <a:bodyPr wrap="none">
                <a:spAutoFit/>
              </a:bodyPr>
              <a:lstStyle/>
              <a:p>
                <a:r>
                  <a:rPr lang="ja-JP" altLang="en-US" dirty="0" smtClean="0">
                    <a:solidFill>
                      <a:schemeClr val="accent2"/>
                    </a:solidFill>
                  </a:rPr>
                  <a:t>センサ</a:t>
                </a:r>
                <a:r>
                  <a:rPr lang="en-US" altLang="ja-JP" dirty="0">
                    <a:solidFill>
                      <a:schemeClr val="accent2"/>
                    </a:solidFill>
                  </a:rPr>
                  <a:t>B</a:t>
                </a:r>
                <a:endParaRPr lang="ja-JP" altLang="en-US" dirty="0">
                  <a:solidFill>
                    <a:schemeClr val="accent2"/>
                  </a:solidFill>
                </a:endParaRPr>
              </a:p>
            </p:txBody>
          </p:sp>
        </p:grpSp>
        <p:sp>
          <p:nvSpPr>
            <p:cNvPr id="8" name="テキスト ボックス 7"/>
            <p:cNvSpPr txBox="1"/>
            <p:nvPr/>
          </p:nvSpPr>
          <p:spPr>
            <a:xfrm>
              <a:off x="7086752" y="3090058"/>
              <a:ext cx="402674" cy="369332"/>
            </a:xfrm>
            <a:prstGeom prst="rect">
              <a:avLst/>
            </a:prstGeom>
            <a:noFill/>
          </p:spPr>
          <p:txBody>
            <a:bodyPr wrap="none" rtlCol="0">
              <a:spAutoFit/>
            </a:bodyPr>
            <a:lstStyle/>
            <a:p>
              <a:r>
                <a:rPr kumimoji="1" lang="en-US" altLang="ja-JP" dirty="0" smtClean="0"/>
                <a:t>or</a:t>
              </a:r>
              <a:endParaRPr kumimoji="1" lang="ja-JP" altLang="en-US" dirty="0"/>
            </a:p>
          </p:txBody>
        </p:sp>
        <p:sp>
          <p:nvSpPr>
            <p:cNvPr id="50" name="正方形/長方形 49"/>
            <p:cNvSpPr/>
            <p:nvPr/>
          </p:nvSpPr>
          <p:spPr>
            <a:xfrm>
              <a:off x="7659847" y="3125573"/>
              <a:ext cx="512553" cy="5177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ロボット</a:t>
              </a:r>
              <a:endParaRPr kumimoji="1" lang="ja-JP" altLang="en-US" sz="800" dirty="0">
                <a:solidFill>
                  <a:schemeClr val="tx1"/>
                </a:solidFill>
              </a:endParaRPr>
            </a:p>
          </p:txBody>
        </p:sp>
        <p:sp>
          <p:nvSpPr>
            <p:cNvPr id="9" name="テキスト ボックス 8"/>
            <p:cNvSpPr txBox="1"/>
            <p:nvPr/>
          </p:nvSpPr>
          <p:spPr>
            <a:xfrm>
              <a:off x="7581411" y="2597455"/>
              <a:ext cx="646331" cy="369332"/>
            </a:xfrm>
            <a:prstGeom prst="rect">
              <a:avLst/>
            </a:prstGeom>
            <a:noFill/>
          </p:spPr>
          <p:txBody>
            <a:bodyPr wrap="none" rtlCol="0">
              <a:spAutoFit/>
            </a:bodyPr>
            <a:lstStyle/>
            <a:p>
              <a:r>
                <a:rPr lang="ja-JP" altLang="en-US" dirty="0"/>
                <a:t>停止</a:t>
              </a:r>
              <a:endParaRPr kumimoji="1" lang="ja-JP" altLang="en-US" dirty="0"/>
            </a:p>
          </p:txBody>
        </p:sp>
        <p:sp>
          <p:nvSpPr>
            <p:cNvPr id="10" name="テキスト ボックス 9"/>
            <p:cNvSpPr txBox="1"/>
            <p:nvPr/>
          </p:nvSpPr>
          <p:spPr>
            <a:xfrm>
              <a:off x="4653514" y="1621685"/>
              <a:ext cx="2608406" cy="369332"/>
            </a:xfrm>
            <a:prstGeom prst="rect">
              <a:avLst/>
            </a:prstGeom>
            <a:noFill/>
          </p:spPr>
          <p:txBody>
            <a:bodyPr wrap="none" rtlCol="0">
              <a:spAutoFit/>
            </a:bodyPr>
            <a:lstStyle/>
            <a:p>
              <a:r>
                <a:rPr kumimoji="1" lang="en-US" altLang="ja-JP" dirty="0" smtClean="0"/>
                <a:t>8</a:t>
              </a:r>
              <a:r>
                <a:rPr kumimoji="1" lang="ja-JP" altLang="en-US" dirty="0" smtClean="0"/>
                <a:t>方向のいずれかに移動</a:t>
              </a:r>
              <a:endParaRPr kumimoji="1" lang="ja-JP" altLang="en-US" dirty="0"/>
            </a:p>
          </p:txBody>
        </p:sp>
      </p:grpSp>
    </p:spTree>
    <p:extLst>
      <p:ext uri="{BB962C8B-B14F-4D97-AF65-F5344CB8AC3E}">
        <p14:creationId xmlns:p14="http://schemas.microsoft.com/office/powerpoint/2010/main" val="742890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研究背景</a:t>
            </a:r>
            <a:endParaRPr kumimoji="1" lang="ja-JP" altLang="en-US" dirty="0"/>
          </a:p>
        </p:txBody>
      </p:sp>
      <p:sp>
        <p:nvSpPr>
          <p:cNvPr id="3" name="コンテンツ プレースホルダー 2"/>
          <p:cNvSpPr>
            <a:spLocks noGrp="1"/>
          </p:cNvSpPr>
          <p:nvPr>
            <p:ph idx="1"/>
          </p:nvPr>
        </p:nvSpPr>
        <p:spPr>
          <a:xfrm>
            <a:off x="539552" y="3943042"/>
            <a:ext cx="8219256" cy="2294270"/>
          </a:xfrm>
        </p:spPr>
        <p:txBody>
          <a:bodyPr>
            <a:normAutofit lnSpcReduction="10000"/>
          </a:bodyPr>
          <a:lstStyle/>
          <a:p>
            <a:r>
              <a:rPr lang="ja-JP" altLang="en-US" dirty="0" smtClean="0"/>
              <a:t>近年ロボット技術の進歩によりロボットは様々な環境での活躍が期待されている</a:t>
            </a:r>
            <a:endParaRPr lang="en-US" altLang="ja-JP" dirty="0" smtClean="0"/>
          </a:p>
          <a:p>
            <a:r>
              <a:rPr lang="ja-JP" altLang="en-US" dirty="0" smtClean="0"/>
              <a:t>使用される環境が複雑になると人間による行動制御が困難になる</a:t>
            </a:r>
            <a:endParaRPr lang="en-US" altLang="ja-JP" dirty="0" smtClean="0"/>
          </a:p>
          <a:p>
            <a:r>
              <a:rPr lang="ja-JP" altLang="en-US" dirty="0" smtClean="0"/>
              <a:t>ロボットが自ら行動を獲得する方法として</a:t>
            </a:r>
            <a:r>
              <a:rPr lang="ja-JP" altLang="en-US" dirty="0" smtClean="0">
                <a:solidFill>
                  <a:schemeClr val="accent2"/>
                </a:solidFill>
              </a:rPr>
              <a:t>強化学習</a:t>
            </a:r>
            <a:r>
              <a:rPr lang="ja-JP" altLang="en-US" dirty="0" smtClean="0"/>
              <a:t>が注目されている</a:t>
            </a:r>
            <a:endParaRPr lang="en-US" altLang="ja-JP" dirty="0" smtClean="0"/>
          </a:p>
          <a:p>
            <a:pPr marL="0" indent="0">
              <a:buNone/>
            </a:pPr>
            <a:endParaRPr lang="en-US" altLang="ja-JP" dirty="0" smtClean="0"/>
          </a:p>
          <a:p>
            <a:endParaRPr kumimoji="1" lang="ja-JP" altLang="en-US" dirty="0"/>
          </a:p>
        </p:txBody>
      </p:sp>
      <p:pic>
        <p:nvPicPr>
          <p:cNvPr id="4" name="Picture 7" descr="iRobot_Room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203848" y="1772816"/>
            <a:ext cx="2800350" cy="218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477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学習時間増加の原因</a:t>
            </a:r>
            <a:endParaRPr kumimoji="1" lang="ja-JP" altLang="en-US" dirty="0"/>
          </a:p>
        </p:txBody>
      </p:sp>
      <p:sp>
        <p:nvSpPr>
          <p:cNvPr id="30" name="テキスト ボックス 29"/>
          <p:cNvSpPr txBox="1"/>
          <p:nvPr/>
        </p:nvSpPr>
        <p:spPr>
          <a:xfrm>
            <a:off x="971464" y="5697061"/>
            <a:ext cx="6647974" cy="830997"/>
          </a:xfrm>
          <a:prstGeom prst="rect">
            <a:avLst/>
          </a:prstGeom>
          <a:noFill/>
        </p:spPr>
        <p:txBody>
          <a:bodyPr wrap="none" rtlCol="0">
            <a:spAutoFit/>
          </a:bodyPr>
          <a:lstStyle/>
          <a:p>
            <a:r>
              <a:rPr kumimoji="1" lang="ja-JP" altLang="en-US" sz="2400" dirty="0" smtClean="0"/>
              <a:t>強化学習では</a:t>
            </a:r>
            <a:r>
              <a:rPr lang="ja-JP" altLang="en-US" sz="2400" dirty="0" smtClean="0">
                <a:solidFill>
                  <a:schemeClr val="accent2"/>
                </a:solidFill>
              </a:rPr>
              <a:t>センサの重要度</a:t>
            </a:r>
            <a:r>
              <a:rPr lang="ja-JP" altLang="en-US" sz="2400" dirty="0" smtClean="0"/>
              <a:t>を考慮していない</a:t>
            </a:r>
            <a:endParaRPr lang="en-US" altLang="ja-JP" sz="2400" dirty="0" smtClean="0"/>
          </a:p>
          <a:p>
            <a:r>
              <a:rPr kumimoji="1" lang="ja-JP" altLang="en-US" sz="2400" dirty="0" smtClean="0"/>
              <a:t>学習空間を構成し学習を行っている</a:t>
            </a:r>
            <a:endParaRPr kumimoji="1" lang="ja-JP" altLang="en-US" sz="2400" dirty="0"/>
          </a:p>
        </p:txBody>
      </p:sp>
      <p:sp>
        <p:nvSpPr>
          <p:cNvPr id="57" name="右矢印 56"/>
          <p:cNvSpPr/>
          <p:nvPr/>
        </p:nvSpPr>
        <p:spPr>
          <a:xfrm>
            <a:off x="4466069" y="3308480"/>
            <a:ext cx="794231" cy="772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00" name="グループ化 199"/>
          <p:cNvGrpSpPr/>
          <p:nvPr/>
        </p:nvGrpSpPr>
        <p:grpSpPr>
          <a:xfrm>
            <a:off x="5171300" y="2280113"/>
            <a:ext cx="3707184" cy="2534215"/>
            <a:chOff x="4939806" y="2166685"/>
            <a:chExt cx="3946551" cy="2718881"/>
          </a:xfrm>
        </p:grpSpPr>
        <p:grpSp>
          <p:nvGrpSpPr>
            <p:cNvPr id="83" name="グループ化 82"/>
            <p:cNvGrpSpPr/>
            <p:nvPr/>
          </p:nvGrpSpPr>
          <p:grpSpPr>
            <a:xfrm>
              <a:off x="5186246" y="2544280"/>
              <a:ext cx="2520280" cy="2232248"/>
              <a:chOff x="983630" y="2852936"/>
              <a:chExt cx="2520280" cy="2232248"/>
            </a:xfrm>
          </p:grpSpPr>
          <p:cxnSp>
            <p:nvCxnSpPr>
              <p:cNvPr id="95" name="直線矢印コネクタ 94"/>
              <p:cNvCxnSpPr/>
              <p:nvPr/>
            </p:nvCxnSpPr>
            <p:spPr>
              <a:xfrm flipV="1">
                <a:off x="1403648" y="2852936"/>
                <a:ext cx="0" cy="22322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p:nvPr/>
            </p:nvCxnSpPr>
            <p:spPr>
              <a:xfrm>
                <a:off x="983630" y="4725144"/>
                <a:ext cx="2520280"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86" name="テキスト ボックス 85"/>
            <p:cNvSpPr txBox="1"/>
            <p:nvPr/>
          </p:nvSpPr>
          <p:spPr>
            <a:xfrm>
              <a:off x="4939806" y="2166685"/>
              <a:ext cx="992579" cy="369332"/>
            </a:xfrm>
            <a:prstGeom prst="rect">
              <a:avLst/>
            </a:prstGeom>
            <a:noFill/>
          </p:spPr>
          <p:txBody>
            <a:bodyPr wrap="none" rtlCol="0">
              <a:spAutoFit/>
            </a:bodyPr>
            <a:lstStyle/>
            <a:p>
              <a:r>
                <a:rPr lang="ja-JP" altLang="en-US" dirty="0" smtClean="0"/>
                <a:t>行動軸</a:t>
              </a:r>
              <a:r>
                <a:rPr lang="en-US" altLang="ja-JP" dirty="0" smtClean="0"/>
                <a:t>a</a:t>
              </a:r>
              <a:endParaRPr kumimoji="1" lang="ja-JP" altLang="en-US" dirty="0"/>
            </a:p>
          </p:txBody>
        </p:sp>
        <p:sp>
          <p:nvSpPr>
            <p:cNvPr id="82" name="テキスト ボックス 81"/>
            <p:cNvSpPr txBox="1"/>
            <p:nvPr/>
          </p:nvSpPr>
          <p:spPr>
            <a:xfrm>
              <a:off x="6855032" y="4516234"/>
              <a:ext cx="2031325" cy="369332"/>
            </a:xfrm>
            <a:prstGeom prst="rect">
              <a:avLst/>
            </a:prstGeom>
            <a:noFill/>
          </p:spPr>
          <p:txBody>
            <a:bodyPr wrap="none" rtlCol="0">
              <a:spAutoFit/>
            </a:bodyPr>
            <a:lstStyle/>
            <a:p>
              <a:r>
                <a:rPr kumimoji="1" lang="ja-JP" altLang="en-US" dirty="0" smtClean="0"/>
                <a:t>金属検知センサ</a:t>
              </a:r>
              <a:r>
                <a:rPr lang="ja-JP" altLang="en-US" dirty="0" smtClean="0"/>
                <a:t>軸</a:t>
              </a:r>
              <a:endParaRPr kumimoji="1" lang="ja-JP" altLang="en-US" dirty="0"/>
            </a:p>
          </p:txBody>
        </p:sp>
        <p:cxnSp>
          <p:nvCxnSpPr>
            <p:cNvPr id="97" name="直線矢印コネクタ 96"/>
            <p:cNvCxnSpPr/>
            <p:nvPr/>
          </p:nvCxnSpPr>
          <p:spPr>
            <a:xfrm flipV="1">
              <a:off x="5167032" y="3181653"/>
              <a:ext cx="1910298" cy="1579592"/>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flipV="1">
              <a:off x="5436096" y="2757451"/>
              <a:ext cx="686085" cy="2111425"/>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9" name="テキスト ボックス 98"/>
            <p:cNvSpPr txBox="1"/>
            <p:nvPr/>
          </p:nvSpPr>
          <p:spPr>
            <a:xfrm>
              <a:off x="7077330" y="3008374"/>
              <a:ext cx="1569660" cy="369332"/>
            </a:xfrm>
            <a:prstGeom prst="rect">
              <a:avLst/>
            </a:prstGeom>
            <a:noFill/>
          </p:spPr>
          <p:txBody>
            <a:bodyPr wrap="none" rtlCol="0">
              <a:spAutoFit/>
            </a:bodyPr>
            <a:lstStyle/>
            <a:p>
              <a:r>
                <a:rPr lang="ja-JP" altLang="en-US" dirty="0"/>
                <a:t>距離</a:t>
              </a:r>
              <a:r>
                <a:rPr lang="ja-JP" altLang="en-US" dirty="0" smtClean="0"/>
                <a:t>センサ軸</a:t>
              </a:r>
              <a:endParaRPr kumimoji="1" lang="ja-JP" altLang="en-US" dirty="0"/>
            </a:p>
          </p:txBody>
        </p:sp>
        <p:sp>
          <p:nvSpPr>
            <p:cNvPr id="100" name="テキスト ボックス 99"/>
            <p:cNvSpPr txBox="1"/>
            <p:nvPr/>
          </p:nvSpPr>
          <p:spPr>
            <a:xfrm>
              <a:off x="5932385" y="2421490"/>
              <a:ext cx="1338828" cy="369332"/>
            </a:xfrm>
            <a:prstGeom prst="rect">
              <a:avLst/>
            </a:prstGeom>
            <a:noFill/>
          </p:spPr>
          <p:txBody>
            <a:bodyPr wrap="none" rtlCol="0">
              <a:spAutoFit/>
            </a:bodyPr>
            <a:lstStyle/>
            <a:p>
              <a:r>
                <a:rPr lang="ja-JP" altLang="en-US" dirty="0"/>
                <a:t>音</a:t>
              </a:r>
              <a:r>
                <a:rPr lang="ja-JP" altLang="en-US" dirty="0" smtClean="0"/>
                <a:t>センサ軸</a:t>
              </a:r>
              <a:endParaRPr kumimoji="1" lang="ja-JP" altLang="en-US" dirty="0"/>
            </a:p>
          </p:txBody>
        </p:sp>
      </p:grpSp>
      <p:sp>
        <p:nvSpPr>
          <p:cNvPr id="3" name="テキスト ボックス 2"/>
          <p:cNvSpPr txBox="1"/>
          <p:nvPr/>
        </p:nvSpPr>
        <p:spPr>
          <a:xfrm>
            <a:off x="5377618" y="5067485"/>
            <a:ext cx="3500866" cy="369332"/>
          </a:xfrm>
          <a:prstGeom prst="rect">
            <a:avLst/>
          </a:prstGeom>
          <a:noFill/>
        </p:spPr>
        <p:txBody>
          <a:bodyPr wrap="square" rtlCol="0">
            <a:spAutoFit/>
          </a:bodyPr>
          <a:lstStyle/>
          <a:p>
            <a:r>
              <a:rPr lang="ja-JP" altLang="en-US" dirty="0" smtClean="0">
                <a:solidFill>
                  <a:schemeClr val="accent5"/>
                </a:solidFill>
              </a:rPr>
              <a:t>重要度を考慮してない学習空間</a:t>
            </a:r>
            <a:endParaRPr kumimoji="1" lang="ja-JP" altLang="en-US" dirty="0">
              <a:solidFill>
                <a:schemeClr val="accent5"/>
              </a:solidFill>
            </a:endParaRPr>
          </a:p>
        </p:txBody>
      </p:sp>
      <p:sp>
        <p:nvSpPr>
          <p:cNvPr id="4" name="正方形/長方形 3"/>
          <p:cNvSpPr/>
          <p:nvPr/>
        </p:nvSpPr>
        <p:spPr bwMode="auto">
          <a:xfrm>
            <a:off x="5402792" y="4984087"/>
            <a:ext cx="3475691" cy="470242"/>
          </a:xfrm>
          <a:prstGeom prst="rect">
            <a:avLst/>
          </a:prstGeom>
          <a:noFill/>
          <a:ln w="9525" algn="ctr">
            <a:solidFill>
              <a:schemeClr val="tx2"/>
            </a:solidFill>
            <a:round/>
            <a:headEnd/>
            <a:tailEnd/>
          </a:ln>
        </p:spPr>
        <p:txBody>
          <a:bodyPr rtlCol="0" anchor="ctr"/>
          <a:lstStyle/>
          <a:p>
            <a:pPr algn="ctr"/>
            <a:endParaRPr kumimoji="1" lang="ja-JP" altLang="en-US" dirty="0">
              <a:latin typeface="Arial" charset="0"/>
            </a:endParaRPr>
          </a:p>
        </p:txBody>
      </p:sp>
      <p:grpSp>
        <p:nvGrpSpPr>
          <p:cNvPr id="167" name="グループ化 166"/>
          <p:cNvGrpSpPr/>
          <p:nvPr/>
        </p:nvGrpSpPr>
        <p:grpSpPr>
          <a:xfrm>
            <a:off x="297585" y="1836994"/>
            <a:ext cx="3947767" cy="1416291"/>
            <a:chOff x="108328" y="1762636"/>
            <a:chExt cx="4356561" cy="1520364"/>
          </a:xfrm>
        </p:grpSpPr>
        <p:grpSp>
          <p:nvGrpSpPr>
            <p:cNvPr id="168" name="グループ化 167"/>
            <p:cNvGrpSpPr/>
            <p:nvPr/>
          </p:nvGrpSpPr>
          <p:grpSpPr>
            <a:xfrm>
              <a:off x="108328" y="1762636"/>
              <a:ext cx="4356561" cy="1520364"/>
              <a:chOff x="108328" y="1762636"/>
              <a:chExt cx="4356561" cy="1520364"/>
            </a:xfrm>
          </p:grpSpPr>
          <p:sp>
            <p:nvSpPr>
              <p:cNvPr id="170" name="テキスト ボックス 169"/>
              <p:cNvSpPr txBox="1"/>
              <p:nvPr/>
            </p:nvSpPr>
            <p:spPr>
              <a:xfrm>
                <a:off x="3068353" y="1762636"/>
                <a:ext cx="1396536" cy="369332"/>
              </a:xfrm>
              <a:prstGeom prst="rect">
                <a:avLst/>
              </a:prstGeom>
              <a:noFill/>
            </p:spPr>
            <p:txBody>
              <a:bodyPr wrap="none" rtlCol="0">
                <a:spAutoFit/>
              </a:bodyPr>
              <a:lstStyle/>
              <a:p>
                <a:r>
                  <a:rPr kumimoji="1" lang="ja-JP" altLang="en-US" dirty="0" smtClean="0"/>
                  <a:t>重要度</a:t>
                </a:r>
                <a:r>
                  <a:rPr kumimoji="1" lang="en-US" altLang="ja-JP" dirty="0" smtClean="0"/>
                  <a:t>:</a:t>
                </a:r>
                <a:r>
                  <a:rPr kumimoji="1" lang="ja-JP" altLang="en-US" dirty="0" smtClean="0"/>
                  <a:t>高い</a:t>
                </a:r>
                <a:endParaRPr kumimoji="1" lang="ja-JP" altLang="en-US" dirty="0"/>
              </a:p>
            </p:txBody>
          </p:sp>
          <p:grpSp>
            <p:nvGrpSpPr>
              <p:cNvPr id="171" name="グループ化 170"/>
              <p:cNvGrpSpPr/>
              <p:nvPr/>
            </p:nvGrpSpPr>
            <p:grpSpPr>
              <a:xfrm>
                <a:off x="108328" y="1803602"/>
                <a:ext cx="3448886" cy="1479398"/>
                <a:chOff x="375539" y="3668526"/>
                <a:chExt cx="3448886" cy="1479398"/>
              </a:xfrm>
            </p:grpSpPr>
            <p:sp>
              <p:nvSpPr>
                <p:cNvPr id="172" name="角丸四角形 171"/>
                <p:cNvSpPr/>
                <p:nvPr/>
              </p:nvSpPr>
              <p:spPr>
                <a:xfrm>
                  <a:off x="375539" y="3668526"/>
                  <a:ext cx="2741254" cy="272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空き缶ひろいタスク</a:t>
                  </a:r>
                  <a:endParaRPr kumimoji="1" lang="en-US" altLang="ja-JP" dirty="0" smtClean="0">
                    <a:solidFill>
                      <a:schemeClr val="tx1"/>
                    </a:solidFill>
                  </a:endParaRPr>
                </a:p>
              </p:txBody>
            </p:sp>
            <p:cxnSp>
              <p:nvCxnSpPr>
                <p:cNvPr id="173" name="直線コネクタ 172"/>
                <p:cNvCxnSpPr/>
                <p:nvPr/>
              </p:nvCxnSpPr>
              <p:spPr>
                <a:xfrm flipV="1">
                  <a:off x="1016784" y="4309902"/>
                  <a:ext cx="654075" cy="3362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a:off x="1016784" y="4646198"/>
                  <a:ext cx="654075" cy="220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a:off x="1016784" y="4646198"/>
                  <a:ext cx="654075" cy="3316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正方形/長方形 175"/>
                <p:cNvSpPr/>
                <p:nvPr/>
              </p:nvSpPr>
              <p:spPr bwMode="auto">
                <a:xfrm>
                  <a:off x="1670858" y="4186993"/>
                  <a:ext cx="2153567" cy="245819"/>
                </a:xfrm>
                <a:prstGeom prst="rect">
                  <a:avLst/>
                </a:prstGeom>
                <a:solidFill>
                  <a:schemeClr val="bg1"/>
                </a:solidFill>
                <a:ln w="25400" algn="ctr">
                  <a:solidFill>
                    <a:schemeClr val="tx2"/>
                  </a:solidFill>
                  <a:round/>
                  <a:headEnd/>
                  <a:tailEnd/>
                </a:ln>
              </p:spPr>
              <p:txBody>
                <a:bodyPr rtlCol="0" anchor="ctr"/>
                <a:lstStyle/>
                <a:p>
                  <a:pPr algn="ctr"/>
                  <a:r>
                    <a:rPr lang="ja-JP" altLang="en-US" dirty="0">
                      <a:latin typeface="Arial" charset="0"/>
                    </a:rPr>
                    <a:t>金属</a:t>
                  </a:r>
                  <a:r>
                    <a:rPr lang="ja-JP" altLang="en-US" dirty="0" smtClean="0">
                      <a:latin typeface="Arial" charset="0"/>
                    </a:rPr>
                    <a:t>検知センサ</a:t>
                  </a:r>
                  <a:endParaRPr kumimoji="1" lang="ja-JP" altLang="en-US" dirty="0">
                    <a:latin typeface="Arial" charset="0"/>
                  </a:endParaRPr>
                </a:p>
              </p:txBody>
            </p:sp>
            <p:sp>
              <p:nvSpPr>
                <p:cNvPr id="177" name="正方形/長方形 176"/>
                <p:cNvSpPr/>
                <p:nvPr/>
              </p:nvSpPr>
              <p:spPr bwMode="auto">
                <a:xfrm>
                  <a:off x="1670859" y="4555970"/>
                  <a:ext cx="2153566" cy="213992"/>
                </a:xfrm>
                <a:prstGeom prst="rect">
                  <a:avLst/>
                </a:prstGeom>
                <a:noFill/>
                <a:ln w="25400" algn="ctr">
                  <a:solidFill>
                    <a:schemeClr val="tx2"/>
                  </a:solidFill>
                  <a:round/>
                  <a:headEnd/>
                  <a:tailEnd/>
                </a:ln>
              </p:spPr>
              <p:txBody>
                <a:bodyPr rtlCol="0" anchor="ctr"/>
                <a:lstStyle/>
                <a:p>
                  <a:pPr algn="ctr"/>
                  <a:r>
                    <a:rPr kumimoji="1" lang="ja-JP" altLang="en-US" dirty="0" smtClean="0">
                      <a:latin typeface="Arial" charset="0"/>
                    </a:rPr>
                    <a:t>距離センサ</a:t>
                  </a:r>
                  <a:endParaRPr kumimoji="1" lang="ja-JP" altLang="en-US" dirty="0">
                    <a:latin typeface="Arial" charset="0"/>
                  </a:endParaRPr>
                </a:p>
              </p:txBody>
            </p:sp>
            <p:sp>
              <p:nvSpPr>
                <p:cNvPr id="178" name="正方形/長方形 177"/>
                <p:cNvSpPr/>
                <p:nvPr/>
              </p:nvSpPr>
              <p:spPr bwMode="auto">
                <a:xfrm>
                  <a:off x="1670859" y="4834938"/>
                  <a:ext cx="2153566" cy="312986"/>
                </a:xfrm>
                <a:prstGeom prst="rect">
                  <a:avLst/>
                </a:prstGeom>
                <a:noFill/>
                <a:ln w="25400" algn="ctr">
                  <a:solidFill>
                    <a:schemeClr val="accent2"/>
                  </a:solidFill>
                  <a:round/>
                  <a:headEnd/>
                  <a:tailEnd/>
                </a:ln>
              </p:spPr>
              <p:txBody>
                <a:bodyPr rtlCol="0" anchor="ctr"/>
                <a:lstStyle/>
                <a:p>
                  <a:pPr algn="ctr"/>
                  <a:r>
                    <a:rPr kumimoji="1" lang="ja-JP" altLang="en-US" dirty="0" smtClean="0">
                      <a:latin typeface="Arial" charset="0"/>
                    </a:rPr>
                    <a:t>音センサ</a:t>
                  </a:r>
                  <a:endParaRPr kumimoji="1" lang="ja-JP" altLang="en-US" dirty="0">
                    <a:latin typeface="Arial" charset="0"/>
                  </a:endParaRPr>
                </a:p>
              </p:txBody>
            </p:sp>
            <p:grpSp>
              <p:nvGrpSpPr>
                <p:cNvPr id="179" name="Group 27"/>
                <p:cNvGrpSpPr>
                  <a:grpSpLocks noChangeAspect="1"/>
                </p:cNvGrpSpPr>
                <p:nvPr/>
              </p:nvGrpSpPr>
              <p:grpSpPr bwMode="auto">
                <a:xfrm>
                  <a:off x="412463" y="4399623"/>
                  <a:ext cx="562494" cy="625392"/>
                  <a:chOff x="2725" y="1702"/>
                  <a:chExt cx="414" cy="482"/>
                </a:xfrm>
              </p:grpSpPr>
              <p:sp>
                <p:nvSpPr>
                  <p:cNvPr id="180" name="Oval 2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81" name="Rectangle 2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82" name="Oval 3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83" name="Rectangle 3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84" name="Oval 3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85" name="Oval 3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86" name="Oval 3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87" name="Rectangle 3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88" name="AutoShape 3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89" name="AutoShape 3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90" name="Oval 3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91" name="Rectangle 39"/>
                  <p:cNvSpPr>
                    <a:spLocks noChangeAspect="1" noChangeArrowheads="1"/>
                  </p:cNvSpPr>
                  <p:nvPr/>
                </p:nvSpPr>
                <p:spPr bwMode="auto">
                  <a:xfrm>
                    <a:off x="2880" y="1978"/>
                    <a:ext cx="104" cy="51"/>
                  </a:xfrm>
                  <a:prstGeom prst="rect">
                    <a:avLst/>
                  </a:prstGeom>
                  <a:solidFill>
                    <a:schemeClr val="bg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grpSp>
          </p:grpSp>
        </p:grpSp>
        <p:sp>
          <p:nvSpPr>
            <p:cNvPr id="169" name="上矢印 168"/>
            <p:cNvSpPr/>
            <p:nvPr/>
          </p:nvSpPr>
          <p:spPr bwMode="auto">
            <a:xfrm>
              <a:off x="3732156" y="2225652"/>
              <a:ext cx="356737" cy="1037012"/>
            </a:xfrm>
            <a:prstGeom prst="upArrow">
              <a:avLst/>
            </a:prstGeom>
            <a:gradFill>
              <a:gsLst>
                <a:gs pos="0">
                  <a:schemeClr val="accent2"/>
                </a:gs>
                <a:gs pos="52000">
                  <a:schemeClr val="accent2">
                    <a:lumMod val="40000"/>
                    <a:lumOff val="60000"/>
                  </a:schemeClr>
                </a:gs>
                <a:gs pos="100000">
                  <a:schemeClr val="accent2">
                    <a:lumMod val="20000"/>
                    <a:lumOff val="80000"/>
                  </a:schemeClr>
                </a:gs>
              </a:gsLst>
              <a:lin ang="5400000" scaled="1"/>
            </a:gradFill>
            <a:ln w="9525" algn="ctr">
              <a:solidFill>
                <a:schemeClr val="tx1"/>
              </a:solidFill>
              <a:round/>
              <a:headEnd/>
              <a:tailEnd/>
            </a:ln>
          </p:spPr>
          <p:txBody>
            <a:bodyPr rtlCol="0" anchor="ctr"/>
            <a:lstStyle/>
            <a:p>
              <a:pPr algn="ctr"/>
              <a:endParaRPr kumimoji="1" lang="ja-JP" altLang="en-US" dirty="0">
                <a:latin typeface="Arial" charset="0"/>
              </a:endParaRPr>
            </a:p>
          </p:txBody>
        </p:sp>
      </p:grpSp>
      <p:grpSp>
        <p:nvGrpSpPr>
          <p:cNvPr id="192" name="グループ化 191"/>
          <p:cNvGrpSpPr/>
          <p:nvPr/>
        </p:nvGrpSpPr>
        <p:grpSpPr>
          <a:xfrm>
            <a:off x="351974" y="4056982"/>
            <a:ext cx="3947767" cy="1442933"/>
            <a:chOff x="108328" y="1762636"/>
            <a:chExt cx="4356561" cy="1548964"/>
          </a:xfrm>
        </p:grpSpPr>
        <p:grpSp>
          <p:nvGrpSpPr>
            <p:cNvPr id="193" name="グループ化 192"/>
            <p:cNvGrpSpPr/>
            <p:nvPr/>
          </p:nvGrpSpPr>
          <p:grpSpPr>
            <a:xfrm>
              <a:off x="108328" y="1762636"/>
              <a:ext cx="4356561" cy="1548964"/>
              <a:chOff x="108328" y="1762636"/>
              <a:chExt cx="4356561" cy="1548964"/>
            </a:xfrm>
          </p:grpSpPr>
          <p:sp>
            <p:nvSpPr>
              <p:cNvPr id="195" name="テキスト ボックス 194"/>
              <p:cNvSpPr txBox="1"/>
              <p:nvPr/>
            </p:nvSpPr>
            <p:spPr>
              <a:xfrm>
                <a:off x="3068353" y="1762636"/>
                <a:ext cx="1396536" cy="369332"/>
              </a:xfrm>
              <a:prstGeom prst="rect">
                <a:avLst/>
              </a:prstGeom>
              <a:noFill/>
            </p:spPr>
            <p:txBody>
              <a:bodyPr wrap="none" rtlCol="0">
                <a:spAutoFit/>
              </a:bodyPr>
              <a:lstStyle/>
              <a:p>
                <a:r>
                  <a:rPr kumimoji="1" lang="ja-JP" altLang="en-US" dirty="0" smtClean="0"/>
                  <a:t>重要度</a:t>
                </a:r>
                <a:r>
                  <a:rPr kumimoji="1" lang="en-US" altLang="ja-JP" dirty="0" smtClean="0"/>
                  <a:t>:</a:t>
                </a:r>
                <a:r>
                  <a:rPr kumimoji="1" lang="ja-JP" altLang="en-US" dirty="0" smtClean="0"/>
                  <a:t>高い</a:t>
                </a:r>
                <a:endParaRPr kumimoji="1" lang="ja-JP" altLang="en-US" dirty="0"/>
              </a:p>
            </p:txBody>
          </p:sp>
          <p:grpSp>
            <p:nvGrpSpPr>
              <p:cNvPr id="196" name="グループ化 195"/>
              <p:cNvGrpSpPr/>
              <p:nvPr/>
            </p:nvGrpSpPr>
            <p:grpSpPr>
              <a:xfrm>
                <a:off x="108328" y="1803602"/>
                <a:ext cx="3448886" cy="1507998"/>
                <a:chOff x="375539" y="3668526"/>
                <a:chExt cx="3448886" cy="1507998"/>
              </a:xfrm>
            </p:grpSpPr>
            <p:sp>
              <p:nvSpPr>
                <p:cNvPr id="197" name="角丸四角形 196"/>
                <p:cNvSpPr/>
                <p:nvPr/>
              </p:nvSpPr>
              <p:spPr>
                <a:xfrm>
                  <a:off x="375539" y="3668526"/>
                  <a:ext cx="2741254" cy="272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パトロールタスク</a:t>
                  </a:r>
                  <a:endParaRPr kumimoji="1" lang="en-US" altLang="ja-JP" dirty="0" smtClean="0">
                    <a:solidFill>
                      <a:schemeClr val="tx1"/>
                    </a:solidFill>
                  </a:endParaRPr>
                </a:p>
              </p:txBody>
            </p:sp>
            <p:cxnSp>
              <p:nvCxnSpPr>
                <p:cNvPr id="198" name="直線コネクタ 197"/>
                <p:cNvCxnSpPr/>
                <p:nvPr/>
              </p:nvCxnSpPr>
              <p:spPr>
                <a:xfrm flipV="1">
                  <a:off x="1016784" y="4309902"/>
                  <a:ext cx="654075" cy="3362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直線コネクタ 198"/>
                <p:cNvCxnSpPr/>
                <p:nvPr/>
              </p:nvCxnSpPr>
              <p:spPr>
                <a:xfrm>
                  <a:off x="1016784" y="4646198"/>
                  <a:ext cx="654075" cy="220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直線コネクタ 200"/>
                <p:cNvCxnSpPr/>
                <p:nvPr/>
              </p:nvCxnSpPr>
              <p:spPr>
                <a:xfrm>
                  <a:off x="1016784" y="4646198"/>
                  <a:ext cx="654075" cy="3316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正方形/長方形 201"/>
                <p:cNvSpPr/>
                <p:nvPr/>
              </p:nvSpPr>
              <p:spPr bwMode="auto">
                <a:xfrm>
                  <a:off x="1658155" y="4930705"/>
                  <a:ext cx="2153567" cy="245819"/>
                </a:xfrm>
                <a:prstGeom prst="rect">
                  <a:avLst/>
                </a:prstGeom>
                <a:solidFill>
                  <a:schemeClr val="bg1"/>
                </a:solidFill>
                <a:ln w="25400" algn="ctr">
                  <a:solidFill>
                    <a:schemeClr val="accent2"/>
                  </a:solidFill>
                  <a:round/>
                  <a:headEnd/>
                  <a:tailEnd/>
                </a:ln>
              </p:spPr>
              <p:txBody>
                <a:bodyPr rtlCol="0" anchor="ctr"/>
                <a:lstStyle/>
                <a:p>
                  <a:pPr algn="ctr"/>
                  <a:r>
                    <a:rPr lang="ja-JP" altLang="en-US" dirty="0">
                      <a:latin typeface="Arial" charset="0"/>
                    </a:rPr>
                    <a:t>金属</a:t>
                  </a:r>
                  <a:r>
                    <a:rPr lang="ja-JP" altLang="en-US" dirty="0" smtClean="0">
                      <a:latin typeface="Arial" charset="0"/>
                    </a:rPr>
                    <a:t>検知センサ</a:t>
                  </a:r>
                  <a:endParaRPr kumimoji="1" lang="ja-JP" altLang="en-US" dirty="0">
                    <a:latin typeface="Arial" charset="0"/>
                  </a:endParaRPr>
                </a:p>
              </p:txBody>
            </p:sp>
            <p:sp>
              <p:nvSpPr>
                <p:cNvPr id="203" name="正方形/長方形 202"/>
                <p:cNvSpPr/>
                <p:nvPr/>
              </p:nvSpPr>
              <p:spPr bwMode="auto">
                <a:xfrm>
                  <a:off x="1670859" y="4555970"/>
                  <a:ext cx="2153566" cy="213992"/>
                </a:xfrm>
                <a:prstGeom prst="rect">
                  <a:avLst/>
                </a:prstGeom>
                <a:solidFill>
                  <a:schemeClr val="bg1"/>
                </a:solidFill>
                <a:ln w="25400" algn="ctr">
                  <a:solidFill>
                    <a:schemeClr val="tx2"/>
                  </a:solidFill>
                  <a:round/>
                  <a:headEnd/>
                  <a:tailEnd/>
                </a:ln>
              </p:spPr>
              <p:txBody>
                <a:bodyPr rtlCol="0" anchor="ctr"/>
                <a:lstStyle/>
                <a:p>
                  <a:pPr algn="ctr"/>
                  <a:r>
                    <a:rPr kumimoji="1" lang="ja-JP" altLang="en-US" dirty="0" smtClean="0">
                      <a:latin typeface="Arial" charset="0"/>
                    </a:rPr>
                    <a:t>距離センサ</a:t>
                  </a:r>
                  <a:endParaRPr kumimoji="1" lang="ja-JP" altLang="en-US" dirty="0">
                    <a:latin typeface="Arial" charset="0"/>
                  </a:endParaRPr>
                </a:p>
              </p:txBody>
            </p:sp>
            <p:sp>
              <p:nvSpPr>
                <p:cNvPr id="204" name="正方形/長方形 203"/>
                <p:cNvSpPr/>
                <p:nvPr/>
              </p:nvSpPr>
              <p:spPr bwMode="auto">
                <a:xfrm>
                  <a:off x="1658156" y="4176164"/>
                  <a:ext cx="2153566" cy="312986"/>
                </a:xfrm>
                <a:prstGeom prst="rect">
                  <a:avLst/>
                </a:prstGeom>
                <a:solidFill>
                  <a:schemeClr val="bg1"/>
                </a:solidFill>
                <a:ln w="25400" algn="ctr">
                  <a:solidFill>
                    <a:schemeClr val="tx2"/>
                  </a:solidFill>
                  <a:round/>
                  <a:headEnd/>
                  <a:tailEnd/>
                </a:ln>
              </p:spPr>
              <p:txBody>
                <a:bodyPr rtlCol="0" anchor="ctr"/>
                <a:lstStyle/>
                <a:p>
                  <a:pPr algn="ctr"/>
                  <a:r>
                    <a:rPr kumimoji="1" lang="ja-JP" altLang="en-US" dirty="0" smtClean="0">
                      <a:latin typeface="Arial" charset="0"/>
                    </a:rPr>
                    <a:t>音センサ</a:t>
                  </a:r>
                  <a:endParaRPr kumimoji="1" lang="ja-JP" altLang="en-US" dirty="0">
                    <a:latin typeface="Arial" charset="0"/>
                  </a:endParaRPr>
                </a:p>
              </p:txBody>
            </p:sp>
            <p:grpSp>
              <p:nvGrpSpPr>
                <p:cNvPr id="205" name="Group 27"/>
                <p:cNvGrpSpPr>
                  <a:grpSpLocks noChangeAspect="1"/>
                </p:cNvGrpSpPr>
                <p:nvPr/>
              </p:nvGrpSpPr>
              <p:grpSpPr bwMode="auto">
                <a:xfrm>
                  <a:off x="412463" y="4399623"/>
                  <a:ext cx="562494" cy="625392"/>
                  <a:chOff x="2725" y="1702"/>
                  <a:chExt cx="414" cy="482"/>
                </a:xfrm>
              </p:grpSpPr>
              <p:sp>
                <p:nvSpPr>
                  <p:cNvPr id="206" name="Oval 2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07" name="Rectangle 2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08" name="Oval 3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09" name="Rectangle 3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10" name="Oval 3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11" name="Oval 3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12" name="Oval 3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13" name="Rectangle 3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14" name="AutoShape 3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15" name="AutoShape 3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16" name="Oval 3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17" name="Rectangle 39"/>
                  <p:cNvSpPr>
                    <a:spLocks noChangeAspect="1" noChangeArrowheads="1"/>
                  </p:cNvSpPr>
                  <p:nvPr/>
                </p:nvSpPr>
                <p:spPr bwMode="auto">
                  <a:xfrm>
                    <a:off x="2880" y="1978"/>
                    <a:ext cx="104" cy="51"/>
                  </a:xfrm>
                  <a:prstGeom prst="rect">
                    <a:avLst/>
                  </a:prstGeom>
                  <a:solidFill>
                    <a:schemeClr val="bg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grpSp>
          </p:grpSp>
        </p:grpSp>
        <p:sp>
          <p:nvSpPr>
            <p:cNvPr id="194" name="上矢印 193"/>
            <p:cNvSpPr/>
            <p:nvPr/>
          </p:nvSpPr>
          <p:spPr bwMode="auto">
            <a:xfrm>
              <a:off x="3732156" y="2225652"/>
              <a:ext cx="356737" cy="1037012"/>
            </a:xfrm>
            <a:prstGeom prst="upArrow">
              <a:avLst/>
            </a:prstGeom>
            <a:gradFill>
              <a:gsLst>
                <a:gs pos="0">
                  <a:schemeClr val="accent2"/>
                </a:gs>
                <a:gs pos="52000">
                  <a:schemeClr val="accent2">
                    <a:lumMod val="40000"/>
                    <a:lumOff val="60000"/>
                  </a:schemeClr>
                </a:gs>
                <a:gs pos="100000">
                  <a:schemeClr val="accent2">
                    <a:lumMod val="20000"/>
                    <a:lumOff val="80000"/>
                  </a:schemeClr>
                </a:gs>
              </a:gsLst>
              <a:lin ang="5400000" scaled="1"/>
            </a:gradFill>
            <a:ln w="9525" algn="ctr">
              <a:solidFill>
                <a:schemeClr val="tx1"/>
              </a:solidFill>
              <a:round/>
              <a:headEnd/>
              <a:tailEnd/>
            </a:ln>
          </p:spPr>
          <p:txBody>
            <a:bodyPr rtlCol="0" anchor="ctr"/>
            <a:lstStyle/>
            <a:p>
              <a:pPr algn="ctr"/>
              <a:endParaRPr kumimoji="1" lang="ja-JP" altLang="en-US" dirty="0">
                <a:latin typeface="Arial" charset="0"/>
              </a:endParaRPr>
            </a:p>
          </p:txBody>
        </p:sp>
      </p:grpSp>
    </p:spTree>
    <p:extLst>
      <p:ext uri="{BB962C8B-B14F-4D97-AF65-F5344CB8AC3E}">
        <p14:creationId xmlns:p14="http://schemas.microsoft.com/office/powerpoint/2010/main" val="2863107637"/>
      </p:ext>
    </p:extLst>
  </p:cSld>
  <p:clrMapOvr>
    <a:masterClrMapping/>
  </p:clrMapOvr>
  <mc:AlternateContent xmlns:mc="http://schemas.openxmlformats.org/markup-compatibility/2006" xmlns:p14="http://schemas.microsoft.com/office/powerpoint/2010/main">
    <mc:Choice Requires="p14">
      <p:transition spd="slow" p14:dur="2000" advTm="18682"/>
    </mc:Choice>
    <mc:Fallback xmlns="">
      <p:transition spd="slow" advTm="1868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本研究の目的</a:t>
            </a:r>
            <a:endParaRPr kumimoji="1" lang="ja-JP" altLang="en-US" dirty="0"/>
          </a:p>
        </p:txBody>
      </p:sp>
      <p:sp>
        <p:nvSpPr>
          <p:cNvPr id="3" name="コンテンツ プレースホルダー 2"/>
          <p:cNvSpPr>
            <a:spLocks noGrp="1"/>
          </p:cNvSpPr>
          <p:nvPr>
            <p:ph idx="1"/>
          </p:nvPr>
        </p:nvSpPr>
        <p:spPr>
          <a:xfrm>
            <a:off x="539552" y="2708920"/>
            <a:ext cx="8229600" cy="4525963"/>
          </a:xfrm>
        </p:spPr>
        <p:txBody>
          <a:bodyPr>
            <a:normAutofit/>
          </a:bodyPr>
          <a:lstStyle/>
          <a:p>
            <a:pPr>
              <a:buClr>
                <a:schemeClr val="accent5"/>
              </a:buClr>
              <a:buSzPct val="50000"/>
              <a:buFont typeface="Wingdings" pitchFamily="2" charset="2"/>
              <a:buChar char="u"/>
            </a:pPr>
            <a:r>
              <a:rPr lang="ja-JP" altLang="en-US" dirty="0" smtClean="0">
                <a:solidFill>
                  <a:schemeClr val="tx1"/>
                </a:solidFill>
              </a:rPr>
              <a:t>タスク達成におけるセンサの重要度に応じて，</a:t>
            </a:r>
            <a:r>
              <a:rPr lang="ja-JP" altLang="en-US" dirty="0">
                <a:solidFill>
                  <a:schemeClr val="tx1"/>
                </a:solidFill>
              </a:rPr>
              <a:t>学習</a:t>
            </a:r>
            <a:r>
              <a:rPr lang="ja-JP" altLang="en-US" dirty="0" smtClean="0">
                <a:solidFill>
                  <a:schemeClr val="tx1"/>
                </a:solidFill>
              </a:rPr>
              <a:t>空間を</a:t>
            </a:r>
            <a:r>
              <a:rPr lang="ja-JP" altLang="en-US" dirty="0">
                <a:solidFill>
                  <a:schemeClr val="tx1"/>
                </a:solidFill>
              </a:rPr>
              <a:t>自動</a:t>
            </a:r>
            <a:r>
              <a:rPr lang="ja-JP" altLang="en-US" dirty="0" smtClean="0">
                <a:solidFill>
                  <a:schemeClr val="tx1"/>
                </a:solidFill>
              </a:rPr>
              <a:t>的に構成する手法を提案し，強化学習の学習速度を向上させる</a:t>
            </a:r>
            <a:endParaRPr lang="en-US" altLang="ja-JP" dirty="0">
              <a:solidFill>
                <a:schemeClr val="tx1"/>
              </a:solidFill>
            </a:endParaRPr>
          </a:p>
        </p:txBody>
      </p:sp>
    </p:spTree>
    <p:extLst>
      <p:ext uri="{BB962C8B-B14F-4D97-AF65-F5344CB8AC3E}">
        <p14:creationId xmlns:p14="http://schemas.microsoft.com/office/powerpoint/2010/main" val="4071212068"/>
      </p:ext>
    </p:extLst>
  </p:cSld>
  <p:clrMapOvr>
    <a:masterClrMapping/>
  </p:clrMapOvr>
  <mc:AlternateContent xmlns:mc="http://schemas.openxmlformats.org/markup-compatibility/2006" xmlns:p14="http://schemas.microsoft.com/office/powerpoint/2010/main">
    <mc:Choice Requires="p14">
      <p:transition spd="slow" p14:dur="2000" advTm="8346"/>
    </mc:Choice>
    <mc:Fallback xmlns="">
      <p:transition spd="slow" advTm="834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
            </a:r>
            <a:br>
              <a:rPr lang="en-US" altLang="ja-JP" dirty="0" smtClean="0"/>
            </a:br>
            <a:r>
              <a:rPr lang="ja-JP" altLang="en-US" dirty="0" smtClean="0"/>
              <a:t>アプローチ</a:t>
            </a:r>
            <a:r>
              <a:rPr lang="en-US" altLang="ja-JP" dirty="0" smtClean="0"/>
              <a:t/>
            </a:r>
            <a:br>
              <a:rPr lang="en-US" altLang="ja-JP" dirty="0" smtClean="0"/>
            </a:br>
            <a:r>
              <a:rPr lang="ja-JP" altLang="en-US" dirty="0" smtClean="0"/>
              <a:t>センサと報酬の関係</a:t>
            </a:r>
            <a:endParaRPr kumimoji="1" lang="ja-JP" altLang="en-US" dirty="0"/>
          </a:p>
        </p:txBody>
      </p:sp>
      <p:sp>
        <p:nvSpPr>
          <p:cNvPr id="4" name="テキスト ボックス 3"/>
          <p:cNvSpPr txBox="1"/>
          <p:nvPr/>
        </p:nvSpPr>
        <p:spPr>
          <a:xfrm>
            <a:off x="526676" y="1640009"/>
            <a:ext cx="3877985" cy="461665"/>
          </a:xfrm>
          <a:prstGeom prst="rect">
            <a:avLst/>
          </a:prstGeom>
          <a:noFill/>
        </p:spPr>
        <p:txBody>
          <a:bodyPr wrap="none" rtlCol="0">
            <a:spAutoFit/>
          </a:bodyPr>
          <a:lstStyle/>
          <a:p>
            <a:r>
              <a:rPr kumimoji="1" lang="ja-JP" altLang="en-US" sz="2400" dirty="0" smtClean="0"/>
              <a:t>センサと報酬の関係に注目</a:t>
            </a:r>
            <a:endParaRPr kumimoji="1" lang="ja-JP" altLang="en-US" sz="2400" dirty="0"/>
          </a:p>
        </p:txBody>
      </p:sp>
      <p:sp>
        <p:nvSpPr>
          <p:cNvPr id="5" name="テキスト ボックス 4"/>
          <p:cNvSpPr txBox="1"/>
          <p:nvPr/>
        </p:nvSpPr>
        <p:spPr>
          <a:xfrm>
            <a:off x="683568" y="5445224"/>
            <a:ext cx="6647974" cy="830997"/>
          </a:xfrm>
          <a:prstGeom prst="rect">
            <a:avLst/>
          </a:prstGeom>
          <a:noFill/>
        </p:spPr>
        <p:txBody>
          <a:bodyPr wrap="none" rtlCol="0">
            <a:spAutoFit/>
          </a:bodyPr>
          <a:lstStyle/>
          <a:p>
            <a:r>
              <a:rPr kumimoji="1" lang="ja-JP" altLang="en-US" sz="2400" dirty="0" smtClean="0"/>
              <a:t>センサと報酬には</a:t>
            </a:r>
            <a:r>
              <a:rPr kumimoji="1" lang="ja-JP" altLang="en-US" sz="2400" dirty="0" smtClean="0">
                <a:solidFill>
                  <a:schemeClr val="accent2"/>
                </a:solidFill>
              </a:rPr>
              <a:t>相関関係</a:t>
            </a:r>
            <a:r>
              <a:rPr kumimoji="1" lang="ja-JP" altLang="en-US" sz="2400" dirty="0" smtClean="0"/>
              <a:t>があると</a:t>
            </a:r>
            <a:r>
              <a:rPr lang="ja-JP" altLang="en-US" sz="2400" dirty="0"/>
              <a:t>考えられる</a:t>
            </a:r>
            <a:endParaRPr kumimoji="1" lang="en-US" altLang="ja-JP" sz="2400" dirty="0" smtClean="0"/>
          </a:p>
          <a:p>
            <a:r>
              <a:rPr lang="ja-JP" altLang="en-US" sz="2400" dirty="0">
                <a:solidFill>
                  <a:schemeClr val="accent2"/>
                </a:solidFill>
              </a:rPr>
              <a:t>相関</a:t>
            </a:r>
            <a:r>
              <a:rPr kumimoji="1" lang="ja-JP" altLang="en-US" sz="2400" dirty="0" smtClean="0">
                <a:solidFill>
                  <a:schemeClr val="accent2"/>
                </a:solidFill>
              </a:rPr>
              <a:t>関係</a:t>
            </a:r>
            <a:r>
              <a:rPr kumimoji="1" lang="ja-JP" altLang="en-US" sz="2400" dirty="0" smtClean="0"/>
              <a:t>を基に</a:t>
            </a:r>
            <a:r>
              <a:rPr kumimoji="1" lang="ja-JP" altLang="en-US" sz="2400" dirty="0" smtClean="0">
                <a:solidFill>
                  <a:schemeClr val="accent2"/>
                </a:solidFill>
              </a:rPr>
              <a:t>センサの重要度</a:t>
            </a:r>
            <a:r>
              <a:rPr kumimoji="1" lang="ja-JP" altLang="en-US" sz="2400" dirty="0" smtClean="0"/>
              <a:t>を決定する</a:t>
            </a:r>
            <a:endParaRPr kumimoji="1" lang="ja-JP" altLang="en-US" sz="2400" dirty="0"/>
          </a:p>
        </p:txBody>
      </p:sp>
      <p:sp>
        <p:nvSpPr>
          <p:cNvPr id="29" name="右矢印 28"/>
          <p:cNvSpPr/>
          <p:nvPr/>
        </p:nvSpPr>
        <p:spPr>
          <a:xfrm>
            <a:off x="4389815" y="3345493"/>
            <a:ext cx="978408" cy="7610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3" name="Group 27"/>
          <p:cNvGrpSpPr>
            <a:grpSpLocks noChangeAspect="1"/>
          </p:cNvGrpSpPr>
          <p:nvPr/>
        </p:nvGrpSpPr>
        <p:grpSpPr bwMode="auto">
          <a:xfrm>
            <a:off x="1751794" y="3599583"/>
            <a:ext cx="562494" cy="625392"/>
            <a:chOff x="2725" y="1702"/>
            <a:chExt cx="414" cy="482"/>
          </a:xfrm>
        </p:grpSpPr>
        <p:sp>
          <p:nvSpPr>
            <p:cNvPr id="40" name="Oval 2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1" name="Rectangle 2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2" name="Oval 3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3" name="Rectangle 3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4" name="Oval 3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5" name="Oval 3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6" name="Oval 3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7" name="Rectangle 3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8" name="AutoShape 3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9" name="AutoShape 3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50" name="Oval 3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51" name="Rectangle 39"/>
            <p:cNvSpPr>
              <a:spLocks noChangeAspect="1" noChangeArrowheads="1"/>
            </p:cNvSpPr>
            <p:nvPr/>
          </p:nvSpPr>
          <p:spPr bwMode="auto">
            <a:xfrm>
              <a:off x="2880" y="1978"/>
              <a:ext cx="104" cy="51"/>
            </a:xfrm>
            <a:prstGeom prst="rect">
              <a:avLst/>
            </a:prstGeom>
            <a:solidFill>
              <a:schemeClr val="bg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grpSp>
      <p:sp>
        <p:nvSpPr>
          <p:cNvPr id="34" name="テキスト ボックス 33"/>
          <p:cNvSpPr txBox="1"/>
          <p:nvPr/>
        </p:nvSpPr>
        <p:spPr>
          <a:xfrm>
            <a:off x="1565423" y="4859868"/>
            <a:ext cx="1800493" cy="369332"/>
          </a:xfrm>
          <a:prstGeom prst="rect">
            <a:avLst/>
          </a:prstGeom>
          <a:noFill/>
        </p:spPr>
        <p:txBody>
          <a:bodyPr wrap="none" rtlCol="0">
            <a:spAutoFit/>
          </a:bodyPr>
          <a:lstStyle/>
          <a:p>
            <a:r>
              <a:rPr kumimoji="1" lang="ja-JP" altLang="en-US" dirty="0" smtClean="0"/>
              <a:t>例：登山タスク</a:t>
            </a:r>
            <a:endParaRPr kumimoji="1" lang="ja-JP" altLang="en-US" dirty="0"/>
          </a:p>
        </p:txBody>
      </p:sp>
      <p:sp>
        <p:nvSpPr>
          <p:cNvPr id="35" name="Freeform 30"/>
          <p:cNvSpPr>
            <a:spLocks/>
          </p:cNvSpPr>
          <p:nvPr/>
        </p:nvSpPr>
        <p:spPr bwMode="auto">
          <a:xfrm>
            <a:off x="701956" y="3120876"/>
            <a:ext cx="3527425" cy="1511300"/>
          </a:xfrm>
          <a:custGeom>
            <a:avLst/>
            <a:gdLst>
              <a:gd name="T0" fmla="*/ 0 w 2222"/>
              <a:gd name="T1" fmla="*/ 0 h 952"/>
              <a:gd name="T2" fmla="*/ 2147483647 w 2222"/>
              <a:gd name="T3" fmla="*/ 2147483647 h 952"/>
              <a:gd name="T4" fmla="*/ 2147483647 w 2222"/>
              <a:gd name="T5" fmla="*/ 2147483647 h 952"/>
              <a:gd name="T6" fmla="*/ 2147483647 w 2222"/>
              <a:gd name="T7" fmla="*/ 2147483647 h 952"/>
              <a:gd name="T8" fmla="*/ 2147483647 w 2222"/>
              <a:gd name="T9" fmla="*/ 2147483647 h 952"/>
              <a:gd name="T10" fmla="*/ 2147483647 w 2222"/>
              <a:gd name="T11" fmla="*/ 2147483647 h 952"/>
              <a:gd name="T12" fmla="*/ 2147483647 w 2222"/>
              <a:gd name="T13" fmla="*/ 2147483647 h 952"/>
              <a:gd name="T14" fmla="*/ 2147483647 w 2222"/>
              <a:gd name="T15" fmla="*/ 2147483647 h 952"/>
              <a:gd name="T16" fmla="*/ 0 60000 65536"/>
              <a:gd name="T17" fmla="*/ 0 60000 65536"/>
              <a:gd name="T18" fmla="*/ 0 60000 65536"/>
              <a:gd name="T19" fmla="*/ 0 60000 65536"/>
              <a:gd name="T20" fmla="*/ 0 60000 65536"/>
              <a:gd name="T21" fmla="*/ 0 60000 65536"/>
              <a:gd name="T22" fmla="*/ 0 60000 65536"/>
              <a:gd name="T23" fmla="*/ 0 60000 65536"/>
              <a:gd name="T24" fmla="*/ 0 w 2222"/>
              <a:gd name="T25" fmla="*/ 0 h 952"/>
              <a:gd name="T26" fmla="*/ 2222 w 2222"/>
              <a:gd name="T27" fmla="*/ 952 h 9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22" h="952">
                <a:moveTo>
                  <a:pt x="0" y="0"/>
                </a:moveTo>
                <a:cubicBezTo>
                  <a:pt x="128" y="7"/>
                  <a:pt x="256" y="15"/>
                  <a:pt x="362" y="45"/>
                </a:cubicBezTo>
                <a:cubicBezTo>
                  <a:pt x="468" y="75"/>
                  <a:pt x="552" y="121"/>
                  <a:pt x="635" y="181"/>
                </a:cubicBezTo>
                <a:cubicBezTo>
                  <a:pt x="718" y="241"/>
                  <a:pt x="793" y="348"/>
                  <a:pt x="861" y="408"/>
                </a:cubicBezTo>
                <a:cubicBezTo>
                  <a:pt x="929" y="468"/>
                  <a:pt x="937" y="499"/>
                  <a:pt x="1043" y="544"/>
                </a:cubicBezTo>
                <a:cubicBezTo>
                  <a:pt x="1149" y="589"/>
                  <a:pt x="1352" y="650"/>
                  <a:pt x="1496" y="680"/>
                </a:cubicBezTo>
                <a:cubicBezTo>
                  <a:pt x="1640" y="710"/>
                  <a:pt x="1784" y="681"/>
                  <a:pt x="1905" y="726"/>
                </a:cubicBezTo>
                <a:cubicBezTo>
                  <a:pt x="2026" y="771"/>
                  <a:pt x="2154" y="914"/>
                  <a:pt x="2222" y="952"/>
                </a:cubicBezTo>
              </a:path>
            </a:pathLst>
          </a:custGeom>
          <a:noFill/>
          <a:ln w="25400" cap="flat" cmpd="sng">
            <a:solidFill>
              <a:schemeClr val="tx1"/>
            </a:solidFill>
            <a:prstDash val="solid"/>
            <a:round/>
            <a:headEnd/>
            <a:tailEnd/>
          </a:ln>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7" name="AutoShape 33"/>
          <p:cNvSpPr>
            <a:spLocks noChangeArrowheads="1"/>
          </p:cNvSpPr>
          <p:nvPr/>
        </p:nvSpPr>
        <p:spPr bwMode="auto">
          <a:xfrm>
            <a:off x="974912" y="2712217"/>
            <a:ext cx="719138" cy="287337"/>
          </a:xfrm>
          <a:prstGeom prst="cloudCallout">
            <a:avLst>
              <a:gd name="adj1" fmla="val -53532"/>
              <a:gd name="adj2" fmla="val 5055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charset="0"/>
            </a:endParaRPr>
          </a:p>
        </p:txBody>
      </p:sp>
      <p:sp>
        <p:nvSpPr>
          <p:cNvPr id="38" name="AutoShape 32"/>
          <p:cNvSpPr>
            <a:spLocks noChangeArrowheads="1"/>
          </p:cNvSpPr>
          <p:nvPr/>
        </p:nvSpPr>
        <p:spPr bwMode="auto">
          <a:xfrm>
            <a:off x="2150261" y="2436496"/>
            <a:ext cx="1079500" cy="503238"/>
          </a:xfrm>
          <a:prstGeom prst="cloudCallout">
            <a:avLst>
              <a:gd name="adj1" fmla="val -47796"/>
              <a:gd name="adj2" fmla="val 44639"/>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2000" dirty="0">
              <a:latin typeface="Arial" charset="0"/>
            </a:endParaRPr>
          </a:p>
        </p:txBody>
      </p:sp>
      <p:sp>
        <p:nvSpPr>
          <p:cNvPr id="39" name="AutoShape 25"/>
          <p:cNvSpPr>
            <a:spLocks noChangeAspect="1" noChangeArrowheads="1"/>
          </p:cNvSpPr>
          <p:nvPr/>
        </p:nvSpPr>
        <p:spPr bwMode="auto">
          <a:xfrm>
            <a:off x="323528" y="3120876"/>
            <a:ext cx="1466814" cy="433388"/>
          </a:xfrm>
          <a:prstGeom prst="wedgeRoundRectCallout">
            <a:avLst>
              <a:gd name="adj1" fmla="val 40775"/>
              <a:gd name="adj2" fmla="val 105412"/>
              <a:gd name="adj3" fmla="val 16667"/>
            </a:avLst>
          </a:prstGeom>
          <a:solidFill>
            <a:schemeClr val="bg1"/>
          </a:solidFill>
          <a:ln w="9525">
            <a:solidFill>
              <a:schemeClr val="tx1"/>
            </a:solidFill>
            <a:miter lim="800000"/>
            <a:headEnd/>
            <a:tailEnd/>
          </a:ln>
        </p:spPr>
        <p:txBody>
          <a:bodyPr/>
          <a:lstStyle/>
          <a:p>
            <a:r>
              <a:rPr lang="ja-JP" altLang="en-US" dirty="0">
                <a:latin typeface="Arial" charset="0"/>
              </a:rPr>
              <a:t>高度</a:t>
            </a:r>
            <a:r>
              <a:rPr lang="ja-JP" altLang="en-US" dirty="0" smtClean="0">
                <a:latin typeface="Arial" charset="0"/>
              </a:rPr>
              <a:t>センサ</a:t>
            </a:r>
            <a:endParaRPr lang="en-US" altLang="ja-JP" dirty="0">
              <a:latin typeface="Arial" charset="0"/>
            </a:endParaRPr>
          </a:p>
        </p:txBody>
      </p:sp>
      <p:grpSp>
        <p:nvGrpSpPr>
          <p:cNvPr id="52" name="グループ化 51"/>
          <p:cNvGrpSpPr/>
          <p:nvPr/>
        </p:nvGrpSpPr>
        <p:grpSpPr>
          <a:xfrm>
            <a:off x="5352587" y="2436496"/>
            <a:ext cx="2952167" cy="2617382"/>
            <a:chOff x="5508265" y="2753717"/>
            <a:chExt cx="2952167" cy="2617382"/>
          </a:xfrm>
        </p:grpSpPr>
        <p:grpSp>
          <p:nvGrpSpPr>
            <p:cNvPr id="53" name="グループ化 52"/>
            <p:cNvGrpSpPr/>
            <p:nvPr/>
          </p:nvGrpSpPr>
          <p:grpSpPr>
            <a:xfrm>
              <a:off x="5769629" y="3005336"/>
              <a:ext cx="2520280" cy="2232248"/>
              <a:chOff x="983630" y="2852936"/>
              <a:chExt cx="2520280" cy="2232248"/>
            </a:xfrm>
          </p:grpSpPr>
          <p:cxnSp>
            <p:nvCxnSpPr>
              <p:cNvPr id="57" name="直線矢印コネクタ 56"/>
              <p:cNvCxnSpPr/>
              <p:nvPr/>
            </p:nvCxnSpPr>
            <p:spPr>
              <a:xfrm flipV="1">
                <a:off x="1403648" y="2852936"/>
                <a:ext cx="42019" cy="22322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983630" y="4725144"/>
                <a:ext cx="25202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4" name="テキスト ボックス 53"/>
            <p:cNvSpPr txBox="1"/>
            <p:nvPr/>
          </p:nvSpPr>
          <p:spPr>
            <a:xfrm>
              <a:off x="5508265" y="2753717"/>
              <a:ext cx="646331" cy="369332"/>
            </a:xfrm>
            <a:prstGeom prst="rect">
              <a:avLst/>
            </a:prstGeom>
            <a:noFill/>
          </p:spPr>
          <p:txBody>
            <a:bodyPr wrap="none" rtlCol="0">
              <a:spAutoFit/>
            </a:bodyPr>
            <a:lstStyle/>
            <a:p>
              <a:r>
                <a:rPr kumimoji="1" lang="ja-JP" altLang="en-US" dirty="0" smtClean="0"/>
                <a:t>報酬</a:t>
              </a:r>
              <a:endParaRPr kumimoji="1" lang="ja-JP" altLang="en-US" dirty="0"/>
            </a:p>
          </p:txBody>
        </p:sp>
        <p:sp>
          <p:nvSpPr>
            <p:cNvPr id="55" name="テキスト ボックス 54"/>
            <p:cNvSpPr txBox="1"/>
            <p:nvPr/>
          </p:nvSpPr>
          <p:spPr>
            <a:xfrm>
              <a:off x="7814101" y="5001767"/>
              <a:ext cx="646331" cy="369332"/>
            </a:xfrm>
            <a:prstGeom prst="rect">
              <a:avLst/>
            </a:prstGeom>
            <a:noFill/>
          </p:spPr>
          <p:txBody>
            <a:bodyPr wrap="none" rtlCol="0">
              <a:spAutoFit/>
            </a:bodyPr>
            <a:lstStyle/>
            <a:p>
              <a:r>
                <a:rPr lang="ja-JP" altLang="en-US" dirty="0"/>
                <a:t>高度</a:t>
              </a:r>
              <a:endParaRPr kumimoji="1" lang="ja-JP" altLang="en-US" dirty="0"/>
            </a:p>
          </p:txBody>
        </p:sp>
        <p:cxnSp>
          <p:nvCxnSpPr>
            <p:cNvPr id="56" name="曲線コネクタ 55"/>
            <p:cNvCxnSpPr/>
            <p:nvPr/>
          </p:nvCxnSpPr>
          <p:spPr>
            <a:xfrm flipV="1">
              <a:off x="6189647" y="3316775"/>
              <a:ext cx="1956246" cy="1336361"/>
            </a:xfrm>
            <a:prstGeom prst="curvedConnector3">
              <a:avLst>
                <a:gd name="adj1" fmla="val 4575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4854743"/>
      </p:ext>
    </p:extLst>
  </p:cSld>
  <p:clrMapOvr>
    <a:masterClrMapping/>
  </p:clrMapOvr>
  <mc:AlternateContent xmlns:mc="http://schemas.openxmlformats.org/markup-compatibility/2006" xmlns:p14="http://schemas.microsoft.com/office/powerpoint/2010/main">
    <mc:Choice Requires="p14">
      <p:transition spd="slow" p14:dur="2000" advTm="30382"/>
    </mc:Choice>
    <mc:Fallback xmlns="">
      <p:transition spd="slow" advTm="3038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0528" y="0"/>
            <a:ext cx="9505056" cy="1600200"/>
          </a:xfrm>
        </p:spPr>
        <p:txBody>
          <a:bodyPr/>
          <a:lstStyle/>
          <a:p>
            <a:r>
              <a:rPr lang="en-US" altLang="ja-JP" dirty="0"/>
              <a:t/>
            </a:r>
            <a:br>
              <a:rPr lang="en-US" altLang="ja-JP" dirty="0"/>
            </a:br>
            <a:r>
              <a:rPr lang="ja-JP" altLang="en-US" dirty="0" smtClean="0"/>
              <a:t>アプローチ</a:t>
            </a:r>
            <a:r>
              <a:rPr lang="en-US" altLang="ja-JP" dirty="0" smtClean="0"/>
              <a:t/>
            </a:r>
            <a:br>
              <a:rPr lang="en-US" altLang="ja-JP" dirty="0" smtClean="0"/>
            </a:br>
            <a:r>
              <a:rPr lang="ja-JP" altLang="en-US" dirty="0"/>
              <a:t>学習</a:t>
            </a:r>
            <a:r>
              <a:rPr lang="ja-JP" altLang="en-US" dirty="0" smtClean="0"/>
              <a:t>空間の構成</a:t>
            </a:r>
            <a:endParaRPr kumimoji="1" lang="ja-JP" altLang="en-US" dirty="0"/>
          </a:p>
        </p:txBody>
      </p:sp>
      <p:sp>
        <p:nvSpPr>
          <p:cNvPr id="3" name="コンテンツ プレースホルダー 2"/>
          <p:cNvSpPr>
            <a:spLocks noGrp="1"/>
          </p:cNvSpPr>
          <p:nvPr>
            <p:ph idx="1"/>
          </p:nvPr>
        </p:nvSpPr>
        <p:spPr/>
        <p:txBody>
          <a:bodyPr/>
          <a:lstStyle/>
          <a:p>
            <a:pPr>
              <a:buSzPct val="50000"/>
              <a:buFont typeface="Wingdings" pitchFamily="2" charset="2"/>
              <a:buChar char="u"/>
            </a:pPr>
            <a:r>
              <a:rPr kumimoji="1" lang="ja-JP" altLang="en-US" dirty="0" smtClean="0">
                <a:solidFill>
                  <a:schemeClr val="accent5"/>
                </a:solidFill>
              </a:rPr>
              <a:t>センサの重要度が高い</a:t>
            </a:r>
            <a:endParaRPr kumimoji="1" lang="en-US" altLang="ja-JP" dirty="0" smtClean="0">
              <a:solidFill>
                <a:schemeClr val="accent5"/>
              </a:solidFill>
            </a:endParaRPr>
          </a:p>
          <a:p>
            <a:pPr marL="0" indent="0">
              <a:buNone/>
            </a:pPr>
            <a:r>
              <a:rPr lang="ja-JP" altLang="en-US" dirty="0" smtClean="0"/>
              <a:t>　</a:t>
            </a:r>
            <a:r>
              <a:rPr lang="ja-JP" altLang="en-US" dirty="0" smtClean="0">
                <a:solidFill>
                  <a:schemeClr val="tx1"/>
                </a:solidFill>
              </a:rPr>
              <a:t>タスクを達成するのに重要なセンサと予測され，細かく</a:t>
            </a:r>
            <a:endParaRPr lang="en-US" altLang="ja-JP" dirty="0" smtClean="0">
              <a:solidFill>
                <a:schemeClr val="tx1"/>
              </a:solidFill>
            </a:endParaRPr>
          </a:p>
          <a:p>
            <a:pPr marL="0" indent="0">
              <a:buNone/>
            </a:pPr>
            <a:r>
              <a:rPr lang="ja-JP" altLang="en-US" dirty="0">
                <a:solidFill>
                  <a:schemeClr val="tx1"/>
                </a:solidFill>
              </a:rPr>
              <a:t>　</a:t>
            </a:r>
            <a:r>
              <a:rPr lang="ja-JP" altLang="en-US" dirty="0" smtClean="0">
                <a:solidFill>
                  <a:schemeClr val="tx1"/>
                </a:solidFill>
              </a:rPr>
              <a:t>センシングする必要がある</a:t>
            </a:r>
            <a:endParaRPr lang="en-US" altLang="ja-JP" dirty="0" smtClean="0">
              <a:solidFill>
                <a:schemeClr val="tx1"/>
              </a:solidFill>
            </a:endParaRPr>
          </a:p>
          <a:p>
            <a:endParaRPr kumimoji="1" lang="en-US" altLang="ja-JP" dirty="0" smtClean="0"/>
          </a:p>
          <a:p>
            <a:endParaRPr kumimoji="1" lang="en-US" altLang="ja-JP" dirty="0" smtClean="0"/>
          </a:p>
          <a:p>
            <a:pPr>
              <a:buSzPct val="50000"/>
              <a:buFont typeface="Wingdings" pitchFamily="2" charset="2"/>
              <a:buChar char="u"/>
            </a:pPr>
            <a:r>
              <a:rPr lang="ja-JP" altLang="en-US" dirty="0" smtClean="0">
                <a:solidFill>
                  <a:schemeClr val="accent5"/>
                </a:solidFill>
              </a:rPr>
              <a:t>センサの重要度が低い</a:t>
            </a:r>
            <a:endParaRPr lang="en-US" altLang="ja-JP" dirty="0" smtClean="0">
              <a:solidFill>
                <a:schemeClr val="accent5"/>
              </a:solidFill>
            </a:endParaRPr>
          </a:p>
          <a:p>
            <a:pPr marL="0" indent="0">
              <a:buNone/>
            </a:pPr>
            <a:r>
              <a:rPr lang="ja-JP" altLang="en-US" dirty="0" smtClean="0">
                <a:solidFill>
                  <a:schemeClr val="accent5"/>
                </a:solidFill>
              </a:rPr>
              <a:t>　</a:t>
            </a:r>
            <a:r>
              <a:rPr lang="ja-JP" altLang="en-US" dirty="0" smtClean="0">
                <a:solidFill>
                  <a:schemeClr val="tx1"/>
                </a:solidFill>
              </a:rPr>
              <a:t>タスクを達成するのに重要ではないセンサと予測され，　</a:t>
            </a:r>
            <a:endParaRPr lang="en-US" altLang="ja-JP" dirty="0" smtClean="0">
              <a:solidFill>
                <a:schemeClr val="tx1"/>
              </a:solidFill>
            </a:endParaRPr>
          </a:p>
          <a:p>
            <a:pPr marL="0" indent="0">
              <a:buNone/>
            </a:pPr>
            <a:r>
              <a:rPr lang="ja-JP" altLang="en-US" dirty="0">
                <a:solidFill>
                  <a:schemeClr val="tx1"/>
                </a:solidFill>
              </a:rPr>
              <a:t>　</a:t>
            </a:r>
            <a:r>
              <a:rPr lang="ja-JP" altLang="en-US" dirty="0" smtClean="0">
                <a:solidFill>
                  <a:schemeClr val="tx1"/>
                </a:solidFill>
              </a:rPr>
              <a:t>細かくセンシングする必要がない</a:t>
            </a:r>
            <a:endParaRPr kumimoji="1" lang="ja-JP" altLang="en-US" dirty="0">
              <a:solidFill>
                <a:schemeClr val="tx1"/>
              </a:solidFill>
            </a:endParaRPr>
          </a:p>
        </p:txBody>
      </p:sp>
      <p:sp>
        <p:nvSpPr>
          <p:cNvPr id="4" name="テキスト ボックス 3"/>
          <p:cNvSpPr txBox="1"/>
          <p:nvPr/>
        </p:nvSpPr>
        <p:spPr>
          <a:xfrm>
            <a:off x="3347864" y="3140967"/>
            <a:ext cx="3877985" cy="461665"/>
          </a:xfrm>
          <a:prstGeom prst="rect">
            <a:avLst/>
          </a:prstGeom>
          <a:noFill/>
        </p:spPr>
        <p:txBody>
          <a:bodyPr wrap="none" rtlCol="0">
            <a:spAutoFit/>
          </a:bodyPr>
          <a:lstStyle/>
          <a:p>
            <a:r>
              <a:rPr kumimoji="1" lang="ja-JP" altLang="en-US" sz="2400" dirty="0" smtClean="0">
                <a:solidFill>
                  <a:schemeClr val="accent2"/>
                </a:solidFill>
              </a:rPr>
              <a:t>センサの状態数を多くする</a:t>
            </a:r>
            <a:endParaRPr kumimoji="1" lang="ja-JP" altLang="en-US" sz="2400" dirty="0">
              <a:solidFill>
                <a:schemeClr val="accent2"/>
              </a:solidFill>
            </a:endParaRPr>
          </a:p>
        </p:txBody>
      </p:sp>
      <p:sp>
        <p:nvSpPr>
          <p:cNvPr id="5" name="テキスト ボックス 4"/>
          <p:cNvSpPr txBox="1"/>
          <p:nvPr/>
        </p:nvSpPr>
        <p:spPr>
          <a:xfrm>
            <a:off x="3373016" y="5474743"/>
            <a:ext cx="4185761" cy="461665"/>
          </a:xfrm>
          <a:prstGeom prst="rect">
            <a:avLst/>
          </a:prstGeom>
          <a:noFill/>
        </p:spPr>
        <p:txBody>
          <a:bodyPr wrap="none" rtlCol="0">
            <a:spAutoFit/>
          </a:bodyPr>
          <a:lstStyle/>
          <a:p>
            <a:r>
              <a:rPr kumimoji="1" lang="ja-JP" altLang="en-US" sz="2400" dirty="0" smtClean="0">
                <a:solidFill>
                  <a:schemeClr val="accent2"/>
                </a:solidFill>
              </a:rPr>
              <a:t>センサの状態数を少なくする</a:t>
            </a:r>
            <a:endParaRPr kumimoji="1" lang="ja-JP" altLang="en-US" sz="2400" dirty="0">
              <a:solidFill>
                <a:schemeClr val="accent2"/>
              </a:solidFill>
            </a:endParaRPr>
          </a:p>
        </p:txBody>
      </p:sp>
      <p:sp>
        <p:nvSpPr>
          <p:cNvPr id="6" name="右矢印 5"/>
          <p:cNvSpPr/>
          <p:nvPr/>
        </p:nvSpPr>
        <p:spPr>
          <a:xfrm>
            <a:off x="1979712" y="308627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右矢印 6"/>
          <p:cNvSpPr/>
          <p:nvPr/>
        </p:nvSpPr>
        <p:spPr>
          <a:xfrm>
            <a:off x="1940955" y="547365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527512956"/>
      </p:ext>
    </p:extLst>
  </p:cSld>
  <p:clrMapOvr>
    <a:masterClrMapping/>
  </p:clrMapOvr>
  <mc:AlternateContent xmlns:mc="http://schemas.openxmlformats.org/markup-compatibility/2006" xmlns:p14="http://schemas.microsoft.com/office/powerpoint/2010/main">
    <mc:Choice Requires="p14">
      <p:transition spd="slow" p14:dur="2000" advTm="21751"/>
    </mc:Choice>
    <mc:Fallback xmlns="">
      <p:transition spd="slow" advTm="2175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センサ</a:t>
            </a:r>
            <a:r>
              <a:rPr lang="ja-JP" altLang="en-US" dirty="0" smtClean="0"/>
              <a:t>と状態数について</a:t>
            </a:r>
            <a:endParaRPr kumimoji="1" lang="ja-JP" altLang="en-US" dirty="0"/>
          </a:p>
        </p:txBody>
      </p:sp>
      <p:sp>
        <p:nvSpPr>
          <p:cNvPr id="3" name="テキスト ボックス 2"/>
          <p:cNvSpPr txBox="1"/>
          <p:nvPr/>
        </p:nvSpPr>
        <p:spPr>
          <a:xfrm>
            <a:off x="540376" y="1929499"/>
            <a:ext cx="5846472" cy="461665"/>
          </a:xfrm>
          <a:prstGeom prst="rect">
            <a:avLst/>
          </a:prstGeom>
          <a:noFill/>
        </p:spPr>
        <p:txBody>
          <a:bodyPr wrap="none" rtlCol="0">
            <a:spAutoFit/>
          </a:bodyPr>
          <a:lstStyle/>
          <a:p>
            <a:r>
              <a:rPr lang="ja-JP" altLang="en-US" sz="2400" dirty="0"/>
              <a:t>分解能</a:t>
            </a:r>
            <a:r>
              <a:rPr kumimoji="1" lang="ja-JP" altLang="en-US" sz="2400" dirty="0" smtClean="0"/>
              <a:t>が</a:t>
            </a:r>
            <a:r>
              <a:rPr kumimoji="1" lang="en-US" altLang="ja-JP" sz="2400" dirty="0" smtClean="0"/>
              <a:t>r</a:t>
            </a:r>
            <a:r>
              <a:rPr lang="ja-JP" altLang="en-US" sz="2400" dirty="0" smtClean="0"/>
              <a:t>であるセンサの状態軸に対して</a:t>
            </a:r>
            <a:endParaRPr kumimoji="1" lang="ja-JP" altLang="en-US" sz="2400" dirty="0"/>
          </a:p>
        </p:txBody>
      </p:sp>
      <p:sp>
        <p:nvSpPr>
          <p:cNvPr id="9" name="正方形/長方形 8"/>
          <p:cNvSpPr/>
          <p:nvPr/>
        </p:nvSpPr>
        <p:spPr>
          <a:xfrm>
            <a:off x="2730852" y="3426255"/>
            <a:ext cx="1733845"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0" name="直線コネクタ 9"/>
          <p:cNvCxnSpPr/>
          <p:nvPr/>
        </p:nvCxnSpPr>
        <p:spPr>
          <a:xfrm>
            <a:off x="3162900" y="3426255"/>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3594948" y="3456024"/>
            <a:ext cx="0" cy="40227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026996" y="3426255"/>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3744546" y="2924944"/>
            <a:ext cx="184731" cy="369332"/>
          </a:xfrm>
          <a:prstGeom prst="rect">
            <a:avLst/>
          </a:prstGeom>
        </p:spPr>
        <p:txBody>
          <a:bodyPr wrap="none">
            <a:spAutoFit/>
          </a:bodyPr>
          <a:lstStyle/>
          <a:p>
            <a:endParaRPr lang="ja-JP" altLang="en-US" dirty="0"/>
          </a:p>
        </p:txBody>
      </p:sp>
      <p:sp>
        <p:nvSpPr>
          <p:cNvPr id="4" name="正方形/長方形 3"/>
          <p:cNvSpPr/>
          <p:nvPr/>
        </p:nvSpPr>
        <p:spPr>
          <a:xfrm>
            <a:off x="3162900" y="3416968"/>
            <a:ext cx="432048" cy="43967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flipH="1">
            <a:off x="2938599" y="3623721"/>
            <a:ext cx="441198" cy="68834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313049" y="4371011"/>
            <a:ext cx="1107996" cy="369332"/>
          </a:xfrm>
          <a:prstGeom prst="rect">
            <a:avLst/>
          </a:prstGeom>
          <a:noFill/>
        </p:spPr>
        <p:txBody>
          <a:bodyPr wrap="none" rtlCol="0">
            <a:spAutoFit/>
          </a:bodyPr>
          <a:lstStyle/>
          <a:p>
            <a:r>
              <a:rPr lang="ja-JP" altLang="en-US" dirty="0">
                <a:solidFill>
                  <a:schemeClr val="accent2"/>
                </a:solidFill>
              </a:rPr>
              <a:t>単位状態</a:t>
            </a:r>
            <a:endParaRPr kumimoji="1" lang="ja-JP" altLang="en-US" dirty="0">
              <a:solidFill>
                <a:schemeClr val="accent2"/>
              </a:solidFill>
            </a:endParaRPr>
          </a:p>
        </p:txBody>
      </p:sp>
      <p:sp>
        <p:nvSpPr>
          <p:cNvPr id="24" name="テキスト ボックス 23"/>
          <p:cNvSpPr txBox="1"/>
          <p:nvPr/>
        </p:nvSpPr>
        <p:spPr>
          <a:xfrm>
            <a:off x="528346" y="5175932"/>
            <a:ext cx="6647974" cy="830997"/>
          </a:xfrm>
          <a:prstGeom prst="rect">
            <a:avLst/>
          </a:prstGeom>
          <a:noFill/>
        </p:spPr>
        <p:txBody>
          <a:bodyPr wrap="none" rtlCol="0">
            <a:spAutoFit/>
          </a:bodyPr>
          <a:lstStyle/>
          <a:p>
            <a:r>
              <a:rPr lang="ja-JP" altLang="en-US" sz="2400" dirty="0"/>
              <a:t>強化学習では</a:t>
            </a:r>
            <a:r>
              <a:rPr kumimoji="1" lang="en-US" altLang="ja-JP" sz="2400" dirty="0" smtClean="0"/>
              <a:t>1</a:t>
            </a:r>
            <a:r>
              <a:rPr kumimoji="1" lang="ja-JP" altLang="en-US" sz="2400" dirty="0" smtClean="0"/>
              <a:t>刻みを</a:t>
            </a:r>
            <a:r>
              <a:rPr kumimoji="1" lang="en-US" altLang="ja-JP" sz="2400" dirty="0" smtClean="0"/>
              <a:t>1</a:t>
            </a:r>
            <a:r>
              <a:rPr kumimoji="1" lang="ja-JP" altLang="en-US" sz="2400" dirty="0" err="1" smtClean="0"/>
              <a:t>つの</a:t>
            </a:r>
            <a:r>
              <a:rPr kumimoji="1" lang="ja-JP" altLang="en-US" sz="2400" dirty="0" smtClean="0"/>
              <a:t>状態として認識する</a:t>
            </a:r>
            <a:endParaRPr kumimoji="1" lang="en-US" altLang="ja-JP" sz="2400" dirty="0" smtClean="0"/>
          </a:p>
          <a:p>
            <a:r>
              <a:rPr lang="ja-JP" altLang="en-US" sz="2400" dirty="0" smtClean="0"/>
              <a:t>本研究ではこの状態を</a:t>
            </a:r>
            <a:r>
              <a:rPr kumimoji="1" lang="ja-JP" altLang="en-US" sz="2400" dirty="0" smtClean="0">
                <a:solidFill>
                  <a:schemeClr val="accent2"/>
                </a:solidFill>
              </a:rPr>
              <a:t>単位状態</a:t>
            </a:r>
            <a:r>
              <a:rPr lang="ja-JP" altLang="en-US" sz="2400" dirty="0" smtClean="0"/>
              <a:t>と</a:t>
            </a:r>
            <a:r>
              <a:rPr kumimoji="1" lang="ja-JP" altLang="en-US" sz="2400" dirty="0" smtClean="0"/>
              <a:t>定義する</a:t>
            </a:r>
            <a:endParaRPr kumimoji="1" lang="ja-JP" altLang="en-US" sz="2400" dirty="0"/>
          </a:p>
        </p:txBody>
      </p:sp>
      <p:cxnSp>
        <p:nvCxnSpPr>
          <p:cNvPr id="28" name="直線コネクタ 27"/>
          <p:cNvCxnSpPr/>
          <p:nvPr/>
        </p:nvCxnSpPr>
        <p:spPr>
          <a:xfrm>
            <a:off x="2728915" y="3109610"/>
            <a:ext cx="0" cy="3234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162900" y="3132528"/>
            <a:ext cx="0" cy="32349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1681405" y="3439055"/>
            <a:ext cx="877163" cy="369332"/>
          </a:xfrm>
          <a:prstGeom prst="rect">
            <a:avLst/>
          </a:prstGeom>
        </p:spPr>
        <p:txBody>
          <a:bodyPr wrap="none">
            <a:spAutoFit/>
          </a:bodyPr>
          <a:lstStyle/>
          <a:p>
            <a:r>
              <a:rPr lang="ja-JP" altLang="en-US" dirty="0"/>
              <a:t>状態軸</a:t>
            </a:r>
          </a:p>
        </p:txBody>
      </p:sp>
      <p:sp>
        <p:nvSpPr>
          <p:cNvPr id="8" name="テキスト ボックス 7"/>
          <p:cNvSpPr txBox="1"/>
          <p:nvPr/>
        </p:nvSpPr>
        <p:spPr>
          <a:xfrm>
            <a:off x="2812676" y="3042114"/>
            <a:ext cx="276038" cy="369332"/>
          </a:xfrm>
          <a:prstGeom prst="rect">
            <a:avLst/>
          </a:prstGeom>
          <a:noFill/>
        </p:spPr>
        <p:txBody>
          <a:bodyPr wrap="none" rtlCol="0">
            <a:spAutoFit/>
          </a:bodyPr>
          <a:lstStyle/>
          <a:p>
            <a:r>
              <a:rPr lang="en-US" altLang="ja-JP" dirty="0"/>
              <a:t>r</a:t>
            </a:r>
            <a:endParaRPr kumimoji="1" lang="ja-JP" altLang="en-US" dirty="0"/>
          </a:p>
        </p:txBody>
      </p:sp>
      <p:sp>
        <p:nvSpPr>
          <p:cNvPr id="18" name="テキスト ボックス 17"/>
          <p:cNvSpPr txBox="1"/>
          <p:nvPr/>
        </p:nvSpPr>
        <p:spPr>
          <a:xfrm>
            <a:off x="2775734" y="3808387"/>
            <a:ext cx="300082" cy="369332"/>
          </a:xfrm>
          <a:prstGeom prst="rect">
            <a:avLst/>
          </a:prstGeom>
          <a:noFill/>
        </p:spPr>
        <p:txBody>
          <a:bodyPr wrap="none" rtlCol="0">
            <a:spAutoFit/>
          </a:bodyPr>
          <a:lstStyle/>
          <a:p>
            <a:r>
              <a:rPr kumimoji="1" lang="en-US" altLang="ja-JP" dirty="0" smtClean="0"/>
              <a:t>1</a:t>
            </a:r>
            <a:endParaRPr kumimoji="1" lang="ja-JP" altLang="en-US" dirty="0"/>
          </a:p>
        </p:txBody>
      </p:sp>
      <p:sp>
        <p:nvSpPr>
          <p:cNvPr id="31" name="テキスト ボックス 30"/>
          <p:cNvSpPr txBox="1"/>
          <p:nvPr/>
        </p:nvSpPr>
        <p:spPr>
          <a:xfrm>
            <a:off x="3229756" y="3808387"/>
            <a:ext cx="300082" cy="369332"/>
          </a:xfrm>
          <a:prstGeom prst="rect">
            <a:avLst/>
          </a:prstGeom>
          <a:noFill/>
        </p:spPr>
        <p:txBody>
          <a:bodyPr wrap="none" rtlCol="0">
            <a:spAutoFit/>
          </a:bodyPr>
          <a:lstStyle/>
          <a:p>
            <a:r>
              <a:rPr lang="en-US" altLang="ja-JP" dirty="0"/>
              <a:t>2</a:t>
            </a:r>
            <a:endParaRPr kumimoji="1" lang="ja-JP" altLang="en-US" dirty="0"/>
          </a:p>
        </p:txBody>
      </p:sp>
      <p:sp>
        <p:nvSpPr>
          <p:cNvPr id="32" name="テキスト ボックス 31"/>
          <p:cNvSpPr txBox="1"/>
          <p:nvPr/>
        </p:nvSpPr>
        <p:spPr>
          <a:xfrm>
            <a:off x="3623846" y="3795933"/>
            <a:ext cx="300082" cy="369332"/>
          </a:xfrm>
          <a:prstGeom prst="rect">
            <a:avLst/>
          </a:prstGeom>
          <a:noFill/>
        </p:spPr>
        <p:txBody>
          <a:bodyPr wrap="none" rtlCol="0">
            <a:spAutoFit/>
          </a:bodyPr>
          <a:lstStyle/>
          <a:p>
            <a:r>
              <a:rPr lang="en-US" altLang="ja-JP" dirty="0"/>
              <a:t>3</a:t>
            </a:r>
            <a:endParaRPr kumimoji="1" lang="ja-JP" altLang="en-US" dirty="0"/>
          </a:p>
        </p:txBody>
      </p:sp>
      <p:sp>
        <p:nvSpPr>
          <p:cNvPr id="33" name="テキスト ボックス 32"/>
          <p:cNvSpPr txBox="1"/>
          <p:nvPr/>
        </p:nvSpPr>
        <p:spPr>
          <a:xfrm>
            <a:off x="4077001" y="3785262"/>
            <a:ext cx="300082" cy="369332"/>
          </a:xfrm>
          <a:prstGeom prst="rect">
            <a:avLst/>
          </a:prstGeom>
          <a:noFill/>
        </p:spPr>
        <p:txBody>
          <a:bodyPr wrap="none" rtlCol="0">
            <a:spAutoFit/>
          </a:bodyPr>
          <a:lstStyle/>
          <a:p>
            <a:r>
              <a:rPr lang="en-US" altLang="ja-JP" dirty="0" smtClean="0"/>
              <a:t>4</a:t>
            </a:r>
            <a:endParaRPr kumimoji="1" lang="ja-JP" altLang="en-US" dirty="0"/>
          </a:p>
        </p:txBody>
      </p:sp>
      <p:sp>
        <p:nvSpPr>
          <p:cNvPr id="36" name="テキスト ボックス 35"/>
          <p:cNvSpPr txBox="1"/>
          <p:nvPr/>
        </p:nvSpPr>
        <p:spPr>
          <a:xfrm>
            <a:off x="5477419" y="3837325"/>
            <a:ext cx="319318" cy="369332"/>
          </a:xfrm>
          <a:prstGeom prst="rect">
            <a:avLst/>
          </a:prstGeom>
          <a:noFill/>
        </p:spPr>
        <p:txBody>
          <a:bodyPr wrap="none" rtlCol="0">
            <a:spAutoFit/>
          </a:bodyPr>
          <a:lstStyle/>
          <a:p>
            <a:r>
              <a:rPr lang="en-US" altLang="ja-JP" dirty="0"/>
              <a:t>n</a:t>
            </a:r>
            <a:endParaRPr kumimoji="1" lang="ja-JP" altLang="en-US" dirty="0"/>
          </a:p>
        </p:txBody>
      </p:sp>
      <p:sp>
        <p:nvSpPr>
          <p:cNvPr id="19" name="テキスト ボックス 18"/>
          <p:cNvSpPr txBox="1"/>
          <p:nvPr/>
        </p:nvSpPr>
        <p:spPr>
          <a:xfrm>
            <a:off x="6012160" y="3471550"/>
            <a:ext cx="1242648" cy="369332"/>
          </a:xfrm>
          <a:prstGeom prst="rect">
            <a:avLst/>
          </a:prstGeom>
          <a:noFill/>
        </p:spPr>
        <p:txBody>
          <a:bodyPr wrap="none" rtlCol="0">
            <a:spAutoFit/>
          </a:bodyPr>
          <a:lstStyle/>
          <a:p>
            <a:r>
              <a:rPr lang="en-US" altLang="ja-JP" dirty="0"/>
              <a:t>n</a:t>
            </a:r>
            <a:r>
              <a:rPr kumimoji="1" lang="ja-JP" altLang="en-US" dirty="0" smtClean="0"/>
              <a:t>個の</a:t>
            </a:r>
            <a:r>
              <a:rPr lang="ja-JP" altLang="en-US" dirty="0" smtClean="0"/>
              <a:t>状態</a:t>
            </a:r>
            <a:endParaRPr lang="ja-JP" altLang="en-US" dirty="0"/>
          </a:p>
        </p:txBody>
      </p:sp>
      <p:grpSp>
        <p:nvGrpSpPr>
          <p:cNvPr id="25" name="グループ化 24"/>
          <p:cNvGrpSpPr/>
          <p:nvPr/>
        </p:nvGrpSpPr>
        <p:grpSpPr>
          <a:xfrm>
            <a:off x="4464377" y="3416968"/>
            <a:ext cx="1374711" cy="472070"/>
            <a:chOff x="4958772" y="3617838"/>
            <a:chExt cx="1266242" cy="463710"/>
          </a:xfrm>
        </p:grpSpPr>
        <p:sp>
          <p:nvSpPr>
            <p:cNvPr id="21" name="正方形/長方形 20"/>
            <p:cNvSpPr/>
            <p:nvPr/>
          </p:nvSpPr>
          <p:spPr>
            <a:xfrm>
              <a:off x="4963312" y="3617838"/>
              <a:ext cx="1261702"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2" name="正方形/長方形 21"/>
                <p:cNvSpPr/>
                <p:nvPr/>
              </p:nvSpPr>
              <p:spPr>
                <a:xfrm>
                  <a:off x="4958772" y="3628059"/>
                  <a:ext cx="669159" cy="453489"/>
                </a:xfrm>
                <a:prstGeom prst="rect">
                  <a:avLst/>
                </a:prstGeom>
              </p:spPr>
              <p:txBody>
                <a:bodyPr wrap="none">
                  <a:spAutoFit/>
                </a:bodyPr>
                <a:lstStyle/>
                <a:p>
                  <a:pPr algn="ctr">
                    <a:defRPr/>
                  </a:pPr>
                  <a14:m>
                    <m:oMathPara xmlns:m="http://schemas.openxmlformats.org/officeDocument/2006/math">
                      <m:oMathParaPr>
                        <m:jc m:val="center"/>
                      </m:oMathParaPr>
                      <m:oMath xmlns:m="http://schemas.openxmlformats.org/officeDocument/2006/math">
                        <m:r>
                          <a:rPr lang="ja-JP" altLang="en-US" sz="2400" i="1" smtClean="0">
                            <a:latin typeface="Cambria Math"/>
                            <a:ea typeface="Cambria Math"/>
                          </a:rPr>
                          <m:t> </m:t>
                        </m:r>
                        <m:r>
                          <a:rPr lang="en-US" altLang="ja-JP" sz="2400" b="0" i="1" smtClean="0">
                            <a:latin typeface="Cambria Math"/>
                            <a:ea typeface="Cambria Math"/>
                          </a:rPr>
                          <m:t>  </m:t>
                        </m:r>
                        <m:r>
                          <a:rPr lang="en-US" altLang="ja-JP" sz="2400" i="1">
                            <a:latin typeface="Cambria Math"/>
                            <a:ea typeface="Cambria Math"/>
                          </a:rPr>
                          <m:t>⋯</m:t>
                        </m:r>
                      </m:oMath>
                    </m:oMathPara>
                  </a14:m>
                  <a:endParaRPr lang="ja-JP" altLang="en-US" sz="2400" dirty="0"/>
                </a:p>
              </p:txBody>
            </p:sp>
          </mc:Choice>
          <mc:Fallback xmlns="">
            <p:sp>
              <p:nvSpPr>
                <p:cNvPr id="22" name="正方形/長方形 21"/>
                <p:cNvSpPr>
                  <a:spLocks noRot="1" noChangeAspect="1" noMove="1" noResize="1" noEditPoints="1" noAdjustHandles="1" noChangeArrowheads="1" noChangeShapeType="1" noTextEdit="1"/>
                </p:cNvSpPr>
                <p:nvPr/>
              </p:nvSpPr>
              <p:spPr>
                <a:xfrm>
                  <a:off x="4958772" y="3628059"/>
                  <a:ext cx="669159" cy="453489"/>
                </a:xfrm>
                <a:prstGeom prst="rect">
                  <a:avLst/>
                </a:prstGeom>
                <a:blipFill rotWithShape="1">
                  <a:blip r:embed="rId2"/>
                  <a:stretch>
                    <a:fillRect/>
                  </a:stretch>
                </a:blipFill>
              </p:spPr>
              <p:txBody>
                <a:bodyPr/>
                <a:lstStyle/>
                <a:p>
                  <a:r>
                    <a:rPr lang="ja-JP" altLang="en-US">
                      <a:noFill/>
                    </a:rPr>
                    <a:t> </a:t>
                  </a:r>
                </a:p>
              </p:txBody>
            </p:sp>
          </mc:Fallback>
        </mc:AlternateContent>
        <p:cxnSp>
          <p:nvCxnSpPr>
            <p:cNvPr id="23" name="直線コネクタ 22"/>
            <p:cNvCxnSpPr/>
            <p:nvPr/>
          </p:nvCxnSpPr>
          <p:spPr>
            <a:xfrm>
              <a:off x="5787493" y="3628059"/>
              <a:ext cx="0" cy="453489"/>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27" name="直線コネクタ 26"/>
          <p:cNvCxnSpPr/>
          <p:nvPr/>
        </p:nvCxnSpPr>
        <p:spPr>
          <a:xfrm>
            <a:off x="3583724" y="3105504"/>
            <a:ext cx="0" cy="32349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3287850" y="3059668"/>
            <a:ext cx="276038" cy="369332"/>
          </a:xfrm>
          <a:prstGeom prst="rect">
            <a:avLst/>
          </a:prstGeom>
          <a:noFill/>
        </p:spPr>
        <p:txBody>
          <a:bodyPr wrap="none" rtlCol="0">
            <a:spAutoFit/>
          </a:bodyPr>
          <a:lstStyle/>
          <a:p>
            <a:r>
              <a:rPr lang="en-US" altLang="ja-JP" dirty="0"/>
              <a:t>r</a:t>
            </a:r>
            <a:endParaRPr kumimoji="1" lang="ja-JP" altLang="en-US" dirty="0"/>
          </a:p>
        </p:txBody>
      </p:sp>
    </p:spTree>
    <p:extLst>
      <p:ext uri="{BB962C8B-B14F-4D97-AF65-F5344CB8AC3E}">
        <p14:creationId xmlns:p14="http://schemas.microsoft.com/office/powerpoint/2010/main" val="3253143077"/>
      </p:ext>
    </p:extLst>
  </p:cSld>
  <p:clrMapOvr>
    <a:masterClrMapping/>
  </p:clrMapOvr>
  <mc:AlternateContent xmlns:mc="http://schemas.openxmlformats.org/markup-compatibility/2006" xmlns:p14="http://schemas.microsoft.com/office/powerpoint/2010/main">
    <mc:Choice Requires="p14">
      <p:transition spd="slow" p14:dur="2000" advTm="21670"/>
    </mc:Choice>
    <mc:Fallback xmlns="">
      <p:transition spd="slow" advTm="2167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エグゼクティブ">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bwMode="auto">
        <a:solidFill>
          <a:schemeClr val="accent2">
            <a:lumMod val="60000"/>
            <a:lumOff val="40000"/>
          </a:schemeClr>
        </a:solidFill>
        <a:ln w="9525" algn="ctr">
          <a:solidFill>
            <a:schemeClr val="tx1"/>
          </a:solidFill>
          <a:round/>
          <a:headEnd/>
          <a:tailEnd/>
        </a:ln>
      </a:spPr>
      <a:bodyPr/>
      <a:lstStyle>
        <a:defPPr>
          <a:defRPr dirty="0">
            <a:latin typeface="Arial" charset="0"/>
          </a:defRPr>
        </a:defPPr>
      </a:lst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12984</TotalTime>
  <Words>2786</Words>
  <Application>Microsoft Office PowerPoint</Application>
  <PresentationFormat>画面に合わせる (4:3)</PresentationFormat>
  <Paragraphs>567</Paragraphs>
  <Slides>44</Slides>
  <Notes>7</Notes>
  <HiddenSlides>16</HiddenSlides>
  <MMClips>0</MMClips>
  <ScaleCrop>false</ScaleCrop>
  <HeadingPairs>
    <vt:vector size="4" baseType="variant">
      <vt:variant>
        <vt:lpstr>テーマ</vt:lpstr>
      </vt:variant>
      <vt:variant>
        <vt:i4>1</vt:i4>
      </vt:variant>
      <vt:variant>
        <vt:lpstr>スライド タイトル</vt:lpstr>
      </vt:variant>
      <vt:variant>
        <vt:i4>44</vt:i4>
      </vt:variant>
    </vt:vector>
  </HeadingPairs>
  <TitlesOfParts>
    <vt:vector size="45" baseType="lpstr">
      <vt:lpstr>エグゼクティブ</vt:lpstr>
      <vt:lpstr>センサの重要度に応じた 学習空間の動的構成</vt:lpstr>
      <vt:lpstr>強化学習</vt:lpstr>
      <vt:lpstr>強化学習の問題点</vt:lpstr>
      <vt:lpstr>理想的な学習空間</vt:lpstr>
      <vt:lpstr>学習時間増加の原因</vt:lpstr>
      <vt:lpstr>本研究の目的</vt:lpstr>
      <vt:lpstr> アプローチ センサと報酬の関係</vt:lpstr>
      <vt:lpstr> アプローチ 学習空間の構成</vt:lpstr>
      <vt:lpstr>センサと状態数について</vt:lpstr>
      <vt:lpstr>センサの重要度に 応じた状態数の変更</vt:lpstr>
      <vt:lpstr>提案手法の概念図</vt:lpstr>
      <vt:lpstr>重要度算出部:手順1</vt:lpstr>
      <vt:lpstr>重要度算出部:手順2</vt:lpstr>
      <vt:lpstr>提案手法の概念図</vt:lpstr>
      <vt:lpstr>重要度利用部:手順1,2</vt:lpstr>
      <vt:lpstr>重要度利用部:手順3,4</vt:lpstr>
      <vt:lpstr>重要度利用部:手順5,6</vt:lpstr>
      <vt:lpstr>シミュレーション実験</vt:lpstr>
      <vt:lpstr>実験環境</vt:lpstr>
      <vt:lpstr>実験タスク</vt:lpstr>
      <vt:lpstr>実験パラメータ</vt:lpstr>
      <vt:lpstr>実験結果 センサの重要度と状態数</vt:lpstr>
      <vt:lpstr>実験結果 試行毎の行動回数</vt:lpstr>
      <vt:lpstr>実験のまとめ</vt:lpstr>
      <vt:lpstr>現在までの成果のまとめ</vt:lpstr>
      <vt:lpstr>今後の予定</vt:lpstr>
      <vt:lpstr>スケジュール</vt:lpstr>
      <vt:lpstr>終わり</vt:lpstr>
      <vt:lpstr>以下，補足スライド</vt:lpstr>
      <vt:lpstr>重要度の算出</vt:lpstr>
      <vt:lpstr>強化学習の手法</vt:lpstr>
      <vt:lpstr>使用する実機</vt:lpstr>
      <vt:lpstr>実験環境</vt:lpstr>
      <vt:lpstr>以下，非表示スライド</vt:lpstr>
      <vt:lpstr>先行研究について</vt:lpstr>
      <vt:lpstr>先行研究について</vt:lpstr>
      <vt:lpstr>先行研究について</vt:lpstr>
      <vt:lpstr>先行研究について</vt:lpstr>
      <vt:lpstr>先行研究の問題点</vt:lpstr>
      <vt:lpstr>先行研究の問題点</vt:lpstr>
      <vt:lpstr>  着目点:センサの重要度</vt:lpstr>
      <vt:lpstr>実験目的</vt:lpstr>
      <vt:lpstr>実験概要</vt:lpstr>
      <vt:lpstr>研究背景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kimura</dc:creator>
  <cp:lastModifiedBy>kimura</cp:lastModifiedBy>
  <cp:revision>634</cp:revision>
  <cp:lastPrinted>2012-11-08T04:59:41Z</cp:lastPrinted>
  <dcterms:created xsi:type="dcterms:W3CDTF">2012-09-21T05:57:58Z</dcterms:created>
  <dcterms:modified xsi:type="dcterms:W3CDTF">2013-02-19T07:37:04Z</dcterms:modified>
</cp:coreProperties>
</file>