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32"/>
  </p:notesMasterIdLst>
  <p:handoutMasterIdLst>
    <p:handoutMasterId r:id="rId33"/>
  </p:handoutMasterIdLst>
  <p:sldIdLst>
    <p:sldId id="256" r:id="rId2"/>
    <p:sldId id="257" r:id="rId3"/>
    <p:sldId id="264" r:id="rId4"/>
    <p:sldId id="261" r:id="rId5"/>
    <p:sldId id="267" r:id="rId6"/>
    <p:sldId id="263" r:id="rId7"/>
    <p:sldId id="265" r:id="rId8"/>
    <p:sldId id="284" r:id="rId9"/>
    <p:sldId id="270" r:id="rId10"/>
    <p:sldId id="271" r:id="rId11"/>
    <p:sldId id="273" r:id="rId12"/>
    <p:sldId id="274" r:id="rId13"/>
    <p:sldId id="275" r:id="rId14"/>
    <p:sldId id="276" r:id="rId15"/>
    <p:sldId id="280" r:id="rId16"/>
    <p:sldId id="277" r:id="rId17"/>
    <p:sldId id="278" r:id="rId18"/>
    <p:sldId id="283" r:id="rId19"/>
    <p:sldId id="279" r:id="rId20"/>
    <p:sldId id="281" r:id="rId21"/>
    <p:sldId id="282" r:id="rId22"/>
    <p:sldId id="259" r:id="rId23"/>
    <p:sldId id="258" r:id="rId24"/>
    <p:sldId id="272" r:id="rId25"/>
    <p:sldId id="260" r:id="rId26"/>
    <p:sldId id="286" r:id="rId27"/>
    <p:sldId id="262" r:id="rId28"/>
    <p:sldId id="269" r:id="rId29"/>
    <p:sldId id="268" r:id="rId30"/>
    <p:sldId id="285" r:id="rId31"/>
  </p:sldIdLst>
  <p:sldSz cx="9144000" cy="6858000" type="screen4x3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中間スタイル 4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358" autoAdjust="0"/>
  </p:normalViewPr>
  <p:slideViewPr>
    <p:cSldViewPr>
      <p:cViewPr varScale="1">
        <p:scale>
          <a:sx n="57" d="100"/>
          <a:sy n="57" d="100"/>
        </p:scale>
        <p:origin x="84" y="11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87AF51-7C91-43FC-9F63-E7F96696E481}" type="datetimeFigureOut">
              <a:rPr kumimoji="1" lang="ja-JP" altLang="en-US" smtClean="0"/>
              <a:t>2013/11/12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448EB5-EFA5-4E89-A6F0-D7816CAE14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94425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801EF1-825F-485E-A18A-94178B1E4477}" type="datetimeFigureOut">
              <a:rPr kumimoji="1" lang="ja-JP" altLang="en-US" smtClean="0"/>
              <a:t>2013/11/12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8DBDBF-D9B3-4604-BEFD-DC10FEE6B2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24376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外部→ユーザー等、エージェント以外</a:t>
            </a:r>
            <a:endParaRPr kumimoji="1" lang="en-US" altLang="ja-JP" dirty="0" smtClean="0"/>
          </a:p>
          <a:p>
            <a:r>
              <a:rPr kumimoji="1" lang="ja-JP" altLang="en-US" dirty="0" smtClean="0"/>
              <a:t>一例として、経路探索問題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DBDBF-D9B3-4604-BEFD-DC10FEE6B2C6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28582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サブゴールを発見した時点で、サブゴールへ向かう行動を学習する方向に切り替え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DBDBF-D9B3-4604-BEFD-DC10FEE6B2C6}" type="slidenum">
              <a:rPr kumimoji="1" lang="ja-JP" altLang="en-US" smtClean="0"/>
              <a:t>18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01406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例えば、２つの経路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DBDBF-D9B3-4604-BEFD-DC10FEE6B2C6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94791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報酬大の方に行かなきゃならないのに</a:t>
            </a:r>
            <a:r>
              <a:rPr kumimoji="1" lang="ja-JP" altLang="en-US" dirty="0" smtClean="0"/>
              <a:t>行かなかった</a:t>
            </a:r>
            <a:endParaRPr kumimoji="1" lang="en-US" altLang="ja-JP" dirty="0" smtClean="0"/>
          </a:p>
          <a:p>
            <a:r>
              <a:rPr kumimoji="1" lang="ja-JP" altLang="en-US" dirty="0" smtClean="0"/>
              <a:t>（質問）サブゴールが最短経路上にあっても、通過しない場合あり</a:t>
            </a:r>
            <a:endParaRPr kumimoji="1" lang="en-US" altLang="ja-JP" dirty="0" smtClean="0"/>
          </a:p>
          <a:p>
            <a:r>
              <a:rPr kumimoji="1" lang="en-US" altLang="ja-JP" dirty="0" smtClean="0"/>
              <a:t>	</a:t>
            </a:r>
            <a:r>
              <a:rPr kumimoji="1" lang="ja-JP" altLang="en-US" dirty="0" smtClean="0"/>
              <a:t>→行動学習をゴール一歩手前の状態から行うから</a:t>
            </a:r>
            <a:r>
              <a:rPr kumimoji="1" lang="en-US" altLang="ja-JP" dirty="0" smtClean="0"/>
              <a:t>and</a:t>
            </a:r>
            <a:r>
              <a:rPr kumimoji="1" lang="ja-JP" altLang="en-US" dirty="0" smtClean="0"/>
              <a:t>サブゴールの場所を認識してないから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DBDBF-D9B3-4604-BEFD-DC10FEE6B2C6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03741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外部→知らせる側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DBDBF-D9B3-4604-BEFD-DC10FEE6B2C6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27912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さらっと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DBDBF-D9B3-4604-BEFD-DC10FEE6B2C6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65410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DBDBF-D9B3-4604-BEFD-DC10FEE6B2C6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92501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DBDBF-D9B3-4604-BEFD-DC10FEE6B2C6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57727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DBDBF-D9B3-4604-BEFD-DC10FEE6B2C6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11793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DBDBF-D9B3-4604-BEFD-DC10FEE6B2C6}" type="slidenum">
              <a:rPr kumimoji="1" lang="ja-JP" altLang="en-US" smtClean="0"/>
              <a:t>17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48356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2013/11/12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1351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2013/11/12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9821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2013/11/12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327676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2013/11/12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82716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2013/11/12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691978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2013/11/12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88575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2013/11/12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12188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2013/11/12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9894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2013/11/12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5850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2013/11/12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6149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2013/11/12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3571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2013/11/12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9014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2013/11/12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7877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2013/11/12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6403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2013/11/12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4964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2013/11/12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893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2013/11/12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0952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kumimoji="1"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67544" y="2204864"/>
            <a:ext cx="7488832" cy="1845972"/>
          </a:xfrm>
        </p:spPr>
        <p:txBody>
          <a:bodyPr/>
          <a:lstStyle/>
          <a:p>
            <a:r>
              <a:rPr kumimoji="1" lang="ja-JP" altLang="en-US" sz="4000" dirty="0" smtClean="0"/>
              <a:t>強化学習における</a:t>
            </a:r>
            <a:r>
              <a:rPr kumimoji="1" lang="en-US" altLang="ja-JP" sz="4000" dirty="0" smtClean="0"/>
              <a:t/>
            </a:r>
            <a:br>
              <a:rPr kumimoji="1" lang="en-US" altLang="ja-JP" sz="4000" dirty="0" smtClean="0"/>
            </a:br>
            <a:r>
              <a:rPr kumimoji="1" lang="ja-JP" altLang="en-US" sz="4000" dirty="0" smtClean="0"/>
              <a:t>サブゴールの発見と行動学習</a:t>
            </a:r>
            <a:endParaRPr kumimoji="1" lang="ja-JP" altLang="en-US" sz="40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ja-JP" altLang="en-US" dirty="0"/>
              <a:t>室蘭工業大学　情報電子工学系学科４年</a:t>
            </a:r>
            <a:endParaRPr lang="en-US" altLang="ja-JP" dirty="0"/>
          </a:p>
          <a:p>
            <a:r>
              <a:rPr lang="ja-JP" altLang="en-US" dirty="0"/>
              <a:t>認知ロボティクス研究室</a:t>
            </a:r>
            <a:endParaRPr lang="en-US" altLang="ja-JP" dirty="0"/>
          </a:p>
          <a:p>
            <a:r>
              <a:rPr lang="ja-JP" altLang="en-US" dirty="0"/>
              <a:t>小橋　遼</a:t>
            </a:r>
          </a:p>
        </p:txBody>
      </p:sp>
    </p:spTree>
    <p:extLst>
      <p:ext uri="{BB962C8B-B14F-4D97-AF65-F5344CB8AC3E}">
        <p14:creationId xmlns:p14="http://schemas.microsoft.com/office/powerpoint/2010/main" val="3240363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グループ化 7"/>
          <p:cNvGrpSpPr/>
          <p:nvPr/>
        </p:nvGrpSpPr>
        <p:grpSpPr>
          <a:xfrm>
            <a:off x="683568" y="2858937"/>
            <a:ext cx="3159840" cy="3738415"/>
            <a:chOff x="908104" y="3827320"/>
            <a:chExt cx="1952790" cy="2548007"/>
          </a:xfrm>
        </p:grpSpPr>
        <p:pic>
          <p:nvPicPr>
            <p:cNvPr id="7" name="図 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08104" y="3827320"/>
              <a:ext cx="1952790" cy="2548007"/>
            </a:xfrm>
            <a:prstGeom prst="rect">
              <a:avLst/>
            </a:prstGeom>
          </p:spPr>
        </p:pic>
        <p:pic>
          <p:nvPicPr>
            <p:cNvPr id="6" name="図 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944108" y="4005064"/>
              <a:ext cx="603556" cy="676715"/>
            </a:xfrm>
            <a:prstGeom prst="rect">
              <a:avLst/>
            </a:prstGeom>
          </p:spPr>
        </p:pic>
      </p:grp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659160"/>
          </a:xfrm>
        </p:spPr>
        <p:txBody>
          <a:bodyPr/>
          <a:lstStyle/>
          <a:p>
            <a:r>
              <a:rPr kumimoji="1" lang="ja-JP" altLang="en-US" dirty="0" smtClean="0"/>
              <a:t>プレ実験：目的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09598" y="1256184"/>
            <a:ext cx="6914729" cy="4772603"/>
          </a:xfrm>
        </p:spPr>
        <p:txBody>
          <a:bodyPr>
            <a:normAutofit/>
          </a:bodyPr>
          <a:lstStyle/>
          <a:p>
            <a:r>
              <a:rPr lang="ja-JP" altLang="en-US" sz="2000" dirty="0" smtClean="0"/>
              <a:t>強化学習では</a:t>
            </a:r>
            <a:r>
              <a:rPr lang="ja-JP" altLang="en-US" sz="2000" dirty="0"/>
              <a:t>，</a:t>
            </a:r>
            <a:r>
              <a:rPr lang="ja-JP" altLang="en-US" sz="2000" dirty="0" smtClean="0"/>
              <a:t>サブゴールの発見およびサブゴールを通過する経路の学習ができないことを検証</a:t>
            </a:r>
            <a:endParaRPr lang="en-US" altLang="ja-JP" sz="2000" dirty="0" smtClean="0"/>
          </a:p>
          <a:p>
            <a:endParaRPr lang="en-US" altLang="ja-JP" sz="2000" dirty="0" smtClean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223628" y="2483604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エージェント</a:t>
            </a:r>
            <a:endParaRPr kumimoji="1" lang="ja-JP" altLang="en-US" dirty="0"/>
          </a:p>
        </p:txBody>
      </p:sp>
      <p:cxnSp>
        <p:nvCxnSpPr>
          <p:cNvPr id="19" name="直線コネクタ 18"/>
          <p:cNvCxnSpPr/>
          <p:nvPr/>
        </p:nvCxnSpPr>
        <p:spPr>
          <a:xfrm flipV="1">
            <a:off x="1511660" y="2871056"/>
            <a:ext cx="180020" cy="4139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6540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659160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プレ実験：実験環境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09598" y="1256184"/>
            <a:ext cx="6914729" cy="4772603"/>
          </a:xfrm>
        </p:spPr>
        <p:txBody>
          <a:bodyPr>
            <a:normAutofit/>
          </a:bodyPr>
          <a:lstStyle/>
          <a:p>
            <a:r>
              <a:rPr lang="ja-JP" altLang="en-US" sz="2000" dirty="0" smtClean="0"/>
              <a:t>シミュレーション実験</a:t>
            </a:r>
            <a:endParaRPr lang="en-US" altLang="ja-JP" sz="2000" dirty="0" smtClean="0"/>
          </a:p>
          <a:p>
            <a:r>
              <a:rPr lang="en-US" altLang="ja-JP" sz="2000" dirty="0" smtClean="0"/>
              <a:t>3×3</a:t>
            </a:r>
            <a:r>
              <a:rPr lang="ja-JP" altLang="en-US" sz="2000" dirty="0" smtClean="0"/>
              <a:t>のグリッドワールド</a:t>
            </a:r>
            <a:endParaRPr lang="en-US" altLang="ja-JP" sz="2000" dirty="0" smtClean="0"/>
          </a:p>
          <a:p>
            <a:r>
              <a:rPr lang="ja-JP" altLang="en-US" sz="2000" dirty="0" smtClean="0"/>
              <a:t>スタート，ゴール，サブゴールが存在</a:t>
            </a:r>
            <a:endParaRPr lang="en-US" altLang="ja-JP" sz="2000" dirty="0" smtClean="0"/>
          </a:p>
          <a:p>
            <a:r>
              <a:rPr lang="ja-JP" altLang="en-US" sz="2000" dirty="0" smtClean="0"/>
              <a:t>図中の緑線は壁を表し，通り抜けられない</a:t>
            </a:r>
            <a:endParaRPr lang="en-US" altLang="ja-JP" sz="2000" dirty="0" smtClean="0"/>
          </a:p>
        </p:txBody>
      </p:sp>
      <p:grpSp>
        <p:nvGrpSpPr>
          <p:cNvPr id="7" name="グループ化 6"/>
          <p:cNvGrpSpPr/>
          <p:nvPr/>
        </p:nvGrpSpPr>
        <p:grpSpPr>
          <a:xfrm>
            <a:off x="683568" y="2858937"/>
            <a:ext cx="3159840" cy="3738415"/>
            <a:chOff x="908104" y="3827320"/>
            <a:chExt cx="1952790" cy="2548007"/>
          </a:xfrm>
        </p:grpSpPr>
        <p:pic>
          <p:nvPicPr>
            <p:cNvPr id="9" name="図 8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08104" y="3827320"/>
              <a:ext cx="1952790" cy="2548007"/>
            </a:xfrm>
            <a:prstGeom prst="rect">
              <a:avLst/>
            </a:prstGeom>
          </p:spPr>
        </p:pic>
        <p:pic>
          <p:nvPicPr>
            <p:cNvPr id="10" name="図 9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944108" y="4005064"/>
              <a:ext cx="603556" cy="67671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2582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659160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プレ実験：内容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09598" y="1256184"/>
            <a:ext cx="6914729" cy="4772603"/>
          </a:xfrm>
        </p:spPr>
        <p:txBody>
          <a:bodyPr>
            <a:normAutofit/>
          </a:bodyPr>
          <a:lstStyle/>
          <a:p>
            <a:r>
              <a:rPr lang="ja-JP" altLang="en-US" sz="2000" dirty="0" smtClean="0"/>
              <a:t>エージェントは強化学習に基づいてゴールまでの経路を探索</a:t>
            </a:r>
            <a:endParaRPr lang="en-US" altLang="ja-JP" sz="2000" dirty="0" smtClean="0"/>
          </a:p>
          <a:p>
            <a:r>
              <a:rPr lang="ja-JP" altLang="en-US" sz="2000" dirty="0" smtClean="0"/>
              <a:t>エージェントの行動：上下左右いずれかに</a:t>
            </a:r>
            <a:r>
              <a:rPr lang="en-US" altLang="ja-JP" sz="2000" dirty="0" smtClean="0"/>
              <a:t>1</a:t>
            </a:r>
            <a:r>
              <a:rPr lang="ja-JP" altLang="en-US" sz="2000" dirty="0" smtClean="0"/>
              <a:t>マス移動</a:t>
            </a:r>
            <a:endParaRPr lang="en-US" altLang="ja-JP" sz="2000" dirty="0" smtClean="0"/>
          </a:p>
        </p:txBody>
      </p:sp>
      <p:grpSp>
        <p:nvGrpSpPr>
          <p:cNvPr id="11" name="グループ化 10"/>
          <p:cNvGrpSpPr/>
          <p:nvPr/>
        </p:nvGrpSpPr>
        <p:grpSpPr>
          <a:xfrm>
            <a:off x="827584" y="2636912"/>
            <a:ext cx="3384376" cy="3744416"/>
            <a:chOff x="622683" y="2492896"/>
            <a:chExt cx="3877309" cy="4104456"/>
          </a:xfrm>
        </p:grpSpPr>
        <p:sp>
          <p:nvSpPr>
            <p:cNvPr id="4" name="正方形/長方形 3"/>
            <p:cNvSpPr/>
            <p:nvPr/>
          </p:nvSpPr>
          <p:spPr>
            <a:xfrm>
              <a:off x="1475656" y="3861048"/>
              <a:ext cx="1584000" cy="1584000"/>
            </a:xfrm>
            <a:prstGeom prst="rect">
              <a:avLst/>
            </a:prstGeom>
            <a:noFill/>
            <a:ln w="76200">
              <a:solidFill>
                <a:schemeClr val="bg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円/楕円 5"/>
            <p:cNvSpPr/>
            <p:nvPr/>
          </p:nvSpPr>
          <p:spPr>
            <a:xfrm>
              <a:off x="1403648" y="3284984"/>
              <a:ext cx="2304256" cy="2520280"/>
            </a:xfrm>
            <a:prstGeom prst="ellipse">
              <a:avLst/>
            </a:prstGeom>
            <a:noFill/>
            <a:ln w="25400">
              <a:solidFill>
                <a:srgbClr val="0070C0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>
                  <a:solidFill>
                    <a:schemeClr val="tx1"/>
                  </a:solidFill>
                </a:rPr>
                <a:t>エージェント</a:t>
              </a:r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7" name="上矢印 6"/>
            <p:cNvSpPr/>
            <p:nvPr/>
          </p:nvSpPr>
          <p:spPr>
            <a:xfrm>
              <a:off x="2123728" y="2492896"/>
              <a:ext cx="864096" cy="792088"/>
            </a:xfrm>
            <a:prstGeom prst="upArrow">
              <a:avLst/>
            </a:prstGeom>
            <a:solidFill>
              <a:schemeClr val="accent1"/>
            </a:solidFill>
            <a:ln w="25400">
              <a:solidFill>
                <a:schemeClr val="accent2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上矢印 7"/>
            <p:cNvSpPr/>
            <p:nvPr/>
          </p:nvSpPr>
          <p:spPr>
            <a:xfrm rot="16200000">
              <a:off x="586679" y="4149080"/>
              <a:ext cx="864096" cy="792088"/>
            </a:xfrm>
            <a:prstGeom prst="upArrow">
              <a:avLst/>
            </a:prstGeom>
            <a:solidFill>
              <a:schemeClr val="accent1"/>
            </a:solidFill>
            <a:ln w="25400">
              <a:solidFill>
                <a:schemeClr val="accent2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上矢印 8"/>
            <p:cNvSpPr/>
            <p:nvPr/>
          </p:nvSpPr>
          <p:spPr>
            <a:xfrm rot="10800000">
              <a:off x="2123728" y="5805264"/>
              <a:ext cx="864096" cy="792088"/>
            </a:xfrm>
            <a:prstGeom prst="upArrow">
              <a:avLst/>
            </a:prstGeom>
            <a:solidFill>
              <a:schemeClr val="accent1"/>
            </a:solidFill>
            <a:ln w="25400">
              <a:solidFill>
                <a:schemeClr val="accent2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上矢印 9"/>
            <p:cNvSpPr/>
            <p:nvPr/>
          </p:nvSpPr>
          <p:spPr>
            <a:xfrm rot="5400000">
              <a:off x="3671900" y="4149080"/>
              <a:ext cx="864096" cy="792088"/>
            </a:xfrm>
            <a:prstGeom prst="upArrow">
              <a:avLst/>
            </a:prstGeom>
            <a:solidFill>
              <a:schemeClr val="accent1"/>
            </a:solidFill>
            <a:ln w="25400">
              <a:solidFill>
                <a:schemeClr val="accent2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973104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659160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プレ実験：パラメータ等</a:t>
            </a:r>
            <a:endParaRPr kumimoji="1" lang="ja-JP" altLang="en-US" dirty="0"/>
          </a:p>
        </p:txBody>
      </p:sp>
      <p:graphicFrame>
        <p:nvGraphicFramePr>
          <p:cNvPr id="6" name="コンテンツ プレースホルダー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8321306"/>
              </p:ext>
            </p:extLst>
          </p:nvPr>
        </p:nvGraphicFramePr>
        <p:xfrm>
          <a:off x="645119" y="1412776"/>
          <a:ext cx="6807202" cy="4280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03601"/>
                <a:gridCol w="3403601"/>
              </a:tblGrid>
              <a:tr h="552625"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学習手法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Q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学習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4E8"/>
                    </a:solidFill>
                  </a:tcPr>
                </a:tc>
              </a:tr>
              <a:tr h="564265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学習率</a:t>
                      </a:r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0.1</a:t>
                      </a:r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4265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割引率</a:t>
                      </a:r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0.9</a:t>
                      </a:r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3101">
                <a:tc>
                  <a:txBody>
                    <a:bodyPr/>
                    <a:lstStyle/>
                    <a:p>
                      <a:r>
                        <a:rPr lang="ja-JP" altLang="en-US" dirty="0" smtClean="0"/>
                        <a:t>報酬</a:t>
                      </a:r>
                      <a:endParaRPr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100</a:t>
                      </a:r>
                      <a:r>
                        <a:rPr kumimoji="1" lang="ja-JP" altLang="en-US" dirty="0" smtClean="0"/>
                        <a:t>（サブゴール未通過）</a:t>
                      </a:r>
                      <a:endParaRPr kumimoji="1" lang="en-US" altLang="ja-JP" dirty="0" smtClean="0"/>
                    </a:p>
                    <a:p>
                      <a:r>
                        <a:rPr kumimoji="1" lang="en-US" altLang="ja-JP" dirty="0" smtClean="0"/>
                        <a:t>1000</a:t>
                      </a:r>
                      <a:r>
                        <a:rPr kumimoji="1" lang="ja-JP" altLang="en-US" dirty="0" smtClean="0"/>
                        <a:t>（サブゴール通過）</a:t>
                      </a:r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304"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行動選択手法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ε-greedy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法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0458">
                <a:tc>
                  <a:txBody>
                    <a:bodyPr/>
                    <a:lstStyle/>
                    <a:p>
                      <a:r>
                        <a:rPr lang="en-US" altLang="ja-JP" baseline="0" dirty="0" smtClean="0"/>
                        <a:t>ε</a:t>
                      </a:r>
                      <a:endParaRPr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0.01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4738">
                <a:tc>
                  <a:txBody>
                    <a:bodyPr/>
                    <a:lstStyle/>
                    <a:p>
                      <a:r>
                        <a:rPr lang="en-US" altLang="ja-JP" dirty="0" smtClean="0"/>
                        <a:t>1</a:t>
                      </a:r>
                      <a:r>
                        <a:rPr lang="ja-JP" altLang="en-US" dirty="0" smtClean="0"/>
                        <a:t>試行</a:t>
                      </a:r>
                      <a:endParaRPr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スタートからゴール到達まで</a:t>
                      </a:r>
                      <a:endParaRPr kumimoji="1" lang="en-US" altLang="ja-JP" dirty="0" smtClean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4265"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試行回数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200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回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9664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659160"/>
          </a:xfrm>
        </p:spPr>
        <p:txBody>
          <a:bodyPr/>
          <a:lstStyle/>
          <a:p>
            <a:r>
              <a:rPr kumimoji="1" lang="ja-JP" altLang="en-US" dirty="0" smtClean="0"/>
              <a:t>プレ実験：結果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09598" y="1256184"/>
            <a:ext cx="6914729" cy="4772603"/>
          </a:xfrm>
        </p:spPr>
        <p:txBody>
          <a:bodyPr>
            <a:normAutofit/>
          </a:bodyPr>
          <a:lstStyle/>
          <a:p>
            <a:r>
              <a:rPr lang="ja-JP" altLang="en-US" sz="2000" dirty="0" smtClean="0"/>
              <a:t>エージェントが試行毎にゴール時に得た報酬量を示す</a:t>
            </a:r>
            <a:endParaRPr lang="en-US" altLang="ja-JP" sz="2000" dirty="0" smtClean="0"/>
          </a:p>
          <a:p>
            <a:r>
              <a:rPr lang="ja-JP" altLang="en-US" sz="2000" dirty="0" smtClean="0"/>
              <a:t>エージェントはほとんどサブゴールを通過していない</a:t>
            </a:r>
            <a:endParaRPr lang="en-US" altLang="ja-JP" sz="2000" dirty="0" smtClean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2169" y="2564904"/>
            <a:ext cx="6436018" cy="4318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709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659160"/>
          </a:xfrm>
        </p:spPr>
        <p:txBody>
          <a:bodyPr/>
          <a:lstStyle/>
          <a:p>
            <a:r>
              <a:rPr kumimoji="1" lang="ja-JP" altLang="en-US" dirty="0" smtClean="0"/>
              <a:t>プレ実験：結果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09598" y="1256184"/>
            <a:ext cx="6914729" cy="4772603"/>
          </a:xfrm>
        </p:spPr>
        <p:txBody>
          <a:bodyPr>
            <a:normAutofit/>
          </a:bodyPr>
          <a:lstStyle/>
          <a:p>
            <a:r>
              <a:rPr lang="ja-JP" altLang="en-US" sz="2000" dirty="0" smtClean="0"/>
              <a:t>エージェントの試行毎の行動数を示す</a:t>
            </a:r>
            <a:endParaRPr lang="en-US" altLang="ja-JP" sz="2000" dirty="0" smtClean="0"/>
          </a:p>
          <a:p>
            <a:r>
              <a:rPr lang="ja-JP" altLang="en-US" sz="2000" dirty="0" smtClean="0"/>
              <a:t>エージェントは最短経路を学習</a:t>
            </a:r>
            <a:endParaRPr lang="en-US" altLang="ja-JP" sz="2000" dirty="0" smtClean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204" y="2364391"/>
            <a:ext cx="5627972" cy="4493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6196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659160"/>
          </a:xfrm>
        </p:spPr>
        <p:txBody>
          <a:bodyPr/>
          <a:lstStyle/>
          <a:p>
            <a:r>
              <a:rPr kumimoji="1" lang="ja-JP" altLang="en-US" dirty="0" smtClean="0"/>
              <a:t>プレ実験：考察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09598" y="1256184"/>
            <a:ext cx="6914729" cy="4772603"/>
          </a:xfrm>
        </p:spPr>
        <p:txBody>
          <a:bodyPr>
            <a:normAutofit/>
          </a:bodyPr>
          <a:lstStyle/>
          <a:p>
            <a:r>
              <a:rPr lang="ja-JP" altLang="en-US" sz="2000" dirty="0" smtClean="0"/>
              <a:t>エージェントはサブゴールを通過する経路を学習できなかった</a:t>
            </a:r>
            <a:endParaRPr lang="en-US" altLang="ja-JP" sz="2000" dirty="0" smtClean="0"/>
          </a:p>
          <a:p>
            <a:endParaRPr lang="en-US" altLang="ja-JP" sz="2000" dirty="0" smtClean="0"/>
          </a:p>
          <a:p>
            <a:endParaRPr lang="en-US" altLang="ja-JP" sz="2000" dirty="0" smtClean="0"/>
          </a:p>
          <a:p>
            <a:r>
              <a:rPr lang="ja-JP" altLang="en-US" sz="2000" dirty="0" smtClean="0"/>
              <a:t>報酬が得られるのはゴールに到達した時のみ</a:t>
            </a:r>
            <a:r>
              <a:rPr lang="en-US" altLang="ja-JP" sz="2000" dirty="0" smtClean="0"/>
              <a:t/>
            </a:r>
            <a:br>
              <a:rPr lang="en-US" altLang="ja-JP" sz="2000" dirty="0" smtClean="0"/>
            </a:br>
            <a:r>
              <a:rPr lang="ja-JP" altLang="en-US" sz="2000" dirty="0" smtClean="0"/>
              <a:t>エージェントは報酬を得ることでゴールを認識</a:t>
            </a:r>
            <a:endParaRPr lang="en-US" altLang="ja-JP" sz="2000" dirty="0" smtClean="0"/>
          </a:p>
          <a:p>
            <a:r>
              <a:rPr lang="ja-JP" altLang="en-US" sz="2000" dirty="0" smtClean="0"/>
              <a:t>サブゴールでは報酬がもらえないので，サブゴールとその他のマスとの区別ができない</a:t>
            </a:r>
            <a:endParaRPr lang="en-US" altLang="ja-JP" sz="2000" dirty="0" smtClean="0"/>
          </a:p>
        </p:txBody>
      </p:sp>
      <p:sp>
        <p:nvSpPr>
          <p:cNvPr id="4" name="下矢印 3"/>
          <p:cNvSpPr/>
          <p:nvPr/>
        </p:nvSpPr>
        <p:spPr>
          <a:xfrm>
            <a:off x="2699792" y="2060848"/>
            <a:ext cx="1584176" cy="720080"/>
          </a:xfrm>
          <a:prstGeom prst="downArrow">
            <a:avLst/>
          </a:prstGeom>
          <a:solidFill>
            <a:schemeClr val="accent1"/>
          </a:solidFill>
          <a:ln w="25400">
            <a:solidFill>
              <a:schemeClr val="accent2"/>
            </a:solidFill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3372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6874" y="2204864"/>
            <a:ext cx="4021190" cy="4766428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659160"/>
          </a:xfrm>
        </p:spPr>
        <p:txBody>
          <a:bodyPr/>
          <a:lstStyle/>
          <a:p>
            <a:r>
              <a:rPr kumimoji="1" lang="ja-JP" altLang="en-US" dirty="0" smtClean="0"/>
              <a:t>中間発表以降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09598" y="1256184"/>
            <a:ext cx="6914729" cy="4772603"/>
          </a:xfrm>
        </p:spPr>
        <p:txBody>
          <a:bodyPr>
            <a:normAutofit/>
          </a:bodyPr>
          <a:lstStyle/>
          <a:p>
            <a:r>
              <a:rPr lang="ja-JP" altLang="en-US" sz="2000" dirty="0" smtClean="0"/>
              <a:t>エージェントがサブゴールを発見し，通過する経路を学習するアルゴリズムの開発</a:t>
            </a:r>
            <a:endParaRPr lang="en-US" altLang="ja-JP" sz="2000" dirty="0" smtClean="0"/>
          </a:p>
        </p:txBody>
      </p:sp>
      <p:grpSp>
        <p:nvGrpSpPr>
          <p:cNvPr id="5" name="グループ化 4"/>
          <p:cNvGrpSpPr/>
          <p:nvPr/>
        </p:nvGrpSpPr>
        <p:grpSpPr>
          <a:xfrm>
            <a:off x="2351010" y="2926038"/>
            <a:ext cx="1875751" cy="2520280"/>
            <a:chOff x="1835696" y="3284984"/>
            <a:chExt cx="1947759" cy="2520280"/>
          </a:xfrm>
        </p:grpSpPr>
        <p:cxnSp>
          <p:nvCxnSpPr>
            <p:cNvPr id="6" name="直線コネクタ 5"/>
            <p:cNvCxnSpPr/>
            <p:nvPr/>
          </p:nvCxnSpPr>
          <p:spPr>
            <a:xfrm>
              <a:off x="1835696" y="3284984"/>
              <a:ext cx="1947759" cy="0"/>
            </a:xfrm>
            <a:prstGeom prst="line">
              <a:avLst/>
            </a:prstGeom>
            <a:ln w="25400">
              <a:solidFill>
                <a:srgbClr val="0070C0"/>
              </a:solidFill>
              <a:tailEnd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カギ線コネクタ 6"/>
            <p:cNvCxnSpPr/>
            <p:nvPr/>
          </p:nvCxnSpPr>
          <p:spPr>
            <a:xfrm rot="5400000">
              <a:off x="2552031" y="3493720"/>
              <a:ext cx="1440160" cy="1022689"/>
            </a:xfrm>
            <a:prstGeom prst="bentConnector3">
              <a:avLst/>
            </a:prstGeom>
            <a:ln w="25400">
              <a:solidFill>
                <a:srgbClr val="0070C0"/>
              </a:solidFill>
              <a:tailEnd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カギ線コネクタ 7"/>
            <p:cNvCxnSpPr/>
            <p:nvPr/>
          </p:nvCxnSpPr>
          <p:spPr>
            <a:xfrm rot="16200000" flipH="1">
              <a:off x="2732050" y="4753859"/>
              <a:ext cx="1080120" cy="1022689"/>
            </a:xfrm>
            <a:prstGeom prst="bentConnector3">
              <a:avLst/>
            </a:prstGeom>
            <a:ln w="25400">
              <a:solidFill>
                <a:srgbClr val="0070C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乗算記号 8"/>
          <p:cNvSpPr/>
          <p:nvPr/>
        </p:nvSpPr>
        <p:spPr>
          <a:xfrm>
            <a:off x="2712821" y="3856477"/>
            <a:ext cx="1080120" cy="1152128"/>
          </a:xfrm>
          <a:prstGeom prst="mathMultiply">
            <a:avLst/>
          </a:prstGeom>
          <a:solidFill>
            <a:srgbClr val="FF0000"/>
          </a:solidFill>
          <a:ln w="25400">
            <a:solidFill>
              <a:srgbClr val="FF0000"/>
            </a:solidFill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11" name="ドーナツ 10"/>
          <p:cNvSpPr/>
          <p:nvPr/>
        </p:nvSpPr>
        <p:spPr>
          <a:xfrm>
            <a:off x="2639042" y="3718126"/>
            <a:ext cx="1224136" cy="1445825"/>
          </a:xfrm>
          <a:prstGeom prst="donut">
            <a:avLst/>
          </a:prstGeom>
          <a:solidFill>
            <a:srgbClr val="FF0000"/>
          </a:solidFill>
          <a:ln w="25400">
            <a:solidFill>
              <a:srgbClr val="FF0000"/>
            </a:solidFill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0924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659160"/>
          </a:xfrm>
        </p:spPr>
        <p:txBody>
          <a:bodyPr/>
          <a:lstStyle/>
          <a:p>
            <a:r>
              <a:rPr kumimoji="1" lang="ja-JP" altLang="en-US" dirty="0" smtClean="0"/>
              <a:t>中間発表以降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09598" y="1256184"/>
            <a:ext cx="6914729" cy="4772603"/>
          </a:xfrm>
        </p:spPr>
        <p:txBody>
          <a:bodyPr>
            <a:normAutofit/>
          </a:bodyPr>
          <a:lstStyle/>
          <a:p>
            <a:r>
              <a:rPr lang="ja-JP" altLang="en-US" sz="2000" dirty="0" smtClean="0"/>
              <a:t>どのように実現するか</a:t>
            </a:r>
            <a:endParaRPr lang="en-US" altLang="ja-JP" sz="2000" dirty="0" smtClean="0"/>
          </a:p>
          <a:p>
            <a:pPr lvl="1">
              <a:buFont typeface="Wingdings" panose="05000000000000000000" pitchFamily="2" charset="2"/>
              <a:buChar char="l"/>
            </a:pPr>
            <a:r>
              <a:rPr lang="ja-JP" altLang="en-US" sz="1800" dirty="0" smtClean="0"/>
              <a:t>報酬量が大きい時と小さい時の経路の違いから，報酬の違いに関わる経路を推測</a:t>
            </a:r>
            <a:endParaRPr lang="en-US" altLang="ja-JP" sz="1800" dirty="0" smtClean="0"/>
          </a:p>
          <a:p>
            <a:pPr lvl="1">
              <a:buFont typeface="Wingdings" panose="05000000000000000000" pitchFamily="2" charset="2"/>
              <a:buChar char="l"/>
            </a:pPr>
            <a:r>
              <a:rPr lang="ja-JP" altLang="en-US" sz="1800" dirty="0"/>
              <a:t>報酬量が大きい</a:t>
            </a:r>
            <a:r>
              <a:rPr lang="ja-JP" altLang="en-US" sz="1800" dirty="0" smtClean="0"/>
              <a:t>時にのみ通った場所の中からサブゴールを発見</a:t>
            </a:r>
            <a:endParaRPr lang="en-US" altLang="ja-JP" sz="1800" dirty="0" smtClean="0"/>
          </a:p>
          <a:p>
            <a:pPr lvl="1">
              <a:buFont typeface="Wingdings" panose="05000000000000000000" pitchFamily="2" charset="2"/>
              <a:buChar char="l"/>
            </a:pPr>
            <a:r>
              <a:rPr lang="ja-JP" altLang="en-US" sz="1800" dirty="0" smtClean="0"/>
              <a:t>サブゴールへ向かう行動を</a:t>
            </a:r>
            <a:r>
              <a:rPr lang="ja-JP" altLang="en-US" sz="1800" dirty="0" smtClean="0"/>
              <a:t>学習</a:t>
            </a:r>
            <a:r>
              <a:rPr lang="en-US" altLang="ja-JP" sz="1800" dirty="0" smtClean="0"/>
              <a:t>(</a:t>
            </a:r>
            <a:r>
              <a:rPr lang="ja-JP" altLang="en-US" sz="1800" dirty="0" smtClean="0"/>
              <a:t>サブゴールの発見</a:t>
            </a:r>
            <a:r>
              <a:rPr lang="en-US" altLang="ja-JP" sz="1800" dirty="0" smtClean="0"/>
              <a:t>)</a:t>
            </a:r>
            <a:endParaRPr lang="en-US" altLang="ja-JP" sz="1800" dirty="0" smtClean="0"/>
          </a:p>
          <a:p>
            <a:pPr lvl="1">
              <a:buFont typeface="Wingdings" panose="05000000000000000000" pitchFamily="2" charset="2"/>
              <a:buChar char="l"/>
            </a:pPr>
            <a:r>
              <a:rPr lang="ja-JP" altLang="en-US" sz="1800" dirty="0" smtClean="0"/>
              <a:t>サブゴールからゴールへ向かう行動を</a:t>
            </a:r>
            <a:r>
              <a:rPr lang="ja-JP" altLang="en-US" sz="1800" dirty="0" smtClean="0"/>
              <a:t>学習</a:t>
            </a:r>
            <a:r>
              <a:rPr lang="en-US" altLang="ja-JP" sz="1800" dirty="0" smtClean="0"/>
              <a:t>(</a:t>
            </a:r>
            <a:r>
              <a:rPr lang="ja-JP" altLang="en-US" sz="1800" dirty="0" smtClean="0"/>
              <a:t>経路の学習</a:t>
            </a:r>
            <a:r>
              <a:rPr lang="en-US" altLang="ja-JP" sz="1800" dirty="0" smtClean="0"/>
              <a:t>)</a:t>
            </a:r>
            <a:endParaRPr lang="en-US" altLang="ja-JP" sz="1800" dirty="0" smtClean="0"/>
          </a:p>
        </p:txBody>
      </p:sp>
    </p:spTree>
    <p:extLst>
      <p:ext uri="{BB962C8B-B14F-4D97-AF65-F5344CB8AC3E}">
        <p14:creationId xmlns:p14="http://schemas.microsoft.com/office/powerpoint/2010/main" val="1194847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659160"/>
          </a:xfrm>
        </p:spPr>
        <p:txBody>
          <a:bodyPr/>
          <a:lstStyle/>
          <a:p>
            <a:r>
              <a:rPr kumimoji="1" lang="ja-JP" altLang="en-US" dirty="0" smtClean="0"/>
              <a:t>現在の進行状況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09598" y="1256184"/>
            <a:ext cx="6914729" cy="4772603"/>
          </a:xfrm>
        </p:spPr>
        <p:txBody>
          <a:bodyPr>
            <a:normAutofit/>
          </a:bodyPr>
          <a:lstStyle/>
          <a:p>
            <a:r>
              <a:rPr lang="ja-JP" altLang="en-US" sz="2000" dirty="0" smtClean="0"/>
              <a:t>サブゴールの発見方法を</a:t>
            </a:r>
            <a:r>
              <a:rPr lang="ja-JP" altLang="en-US" sz="2000" dirty="0" smtClean="0"/>
              <a:t>考案</a:t>
            </a:r>
            <a:endParaRPr lang="en-US" altLang="ja-JP" sz="2000" dirty="0" smtClean="0"/>
          </a:p>
          <a:p>
            <a:r>
              <a:rPr lang="ja-JP" altLang="en-US" sz="2000" dirty="0" smtClean="0"/>
              <a:t>現在の試行と</a:t>
            </a:r>
            <a:r>
              <a:rPr lang="ja-JP" altLang="en-US" sz="2000" dirty="0"/>
              <a:t>一</a:t>
            </a:r>
            <a:r>
              <a:rPr lang="ja-JP" altLang="en-US" sz="2000" dirty="0" smtClean="0"/>
              <a:t>つ</a:t>
            </a:r>
            <a:r>
              <a:rPr lang="ja-JP" altLang="en-US" sz="2000" dirty="0" smtClean="0"/>
              <a:t>前の試行を</a:t>
            </a:r>
            <a:r>
              <a:rPr lang="ja-JP" altLang="en-US" sz="2000" dirty="0" smtClean="0"/>
              <a:t>比べ，経路の違いと報酬量の違いを調べた</a:t>
            </a:r>
            <a:endParaRPr lang="en-US" altLang="ja-JP" sz="2000" dirty="0" smtClean="0"/>
          </a:p>
          <a:p>
            <a:r>
              <a:rPr lang="ja-JP" altLang="en-US" sz="2000" dirty="0" smtClean="0"/>
              <a:t>比較対象が</a:t>
            </a:r>
            <a:r>
              <a:rPr lang="en-US" altLang="ja-JP" sz="2000" dirty="0" smtClean="0"/>
              <a:t>2</a:t>
            </a:r>
            <a:r>
              <a:rPr lang="ja-JP" altLang="en-US" sz="2000" dirty="0" smtClean="0"/>
              <a:t>試行</a:t>
            </a:r>
            <a:r>
              <a:rPr lang="ja-JP" altLang="en-US" sz="2000" dirty="0" smtClean="0"/>
              <a:t>のみで，情報が少ない</a:t>
            </a:r>
            <a:r>
              <a:rPr lang="en-US" altLang="ja-JP" sz="2000" dirty="0" smtClean="0"/>
              <a:t/>
            </a:r>
            <a:br>
              <a:rPr lang="en-US" altLang="ja-JP" sz="2000" dirty="0" smtClean="0"/>
            </a:br>
            <a:r>
              <a:rPr lang="ja-JP" altLang="en-US" sz="2000" dirty="0" smtClean="0"/>
              <a:t>→より多くの試行について調べる</a:t>
            </a:r>
            <a:r>
              <a:rPr lang="ja-JP" altLang="en-US" sz="2000" dirty="0" smtClean="0"/>
              <a:t>必要あり</a:t>
            </a:r>
            <a:endParaRPr lang="en-US" altLang="ja-JP" sz="2000" dirty="0" smtClean="0"/>
          </a:p>
          <a:p>
            <a:r>
              <a:rPr lang="ja-JP" altLang="en-US" sz="2000" dirty="0" smtClean="0"/>
              <a:t>サブゴールへ向かう行動およびサブゴールからゴールへ向かう行動の学習方法はまだ考え中</a:t>
            </a:r>
            <a:endParaRPr lang="en-US" altLang="ja-JP" sz="2000" dirty="0" smtClean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8" y="3933056"/>
            <a:ext cx="2393950" cy="3014218"/>
          </a:xfrm>
          <a:prstGeom prst="rect">
            <a:avLst/>
          </a:prstGeom>
        </p:spPr>
      </p:pic>
      <p:grpSp>
        <p:nvGrpSpPr>
          <p:cNvPr id="19" name="グループ化 18"/>
          <p:cNvGrpSpPr/>
          <p:nvPr/>
        </p:nvGrpSpPr>
        <p:grpSpPr>
          <a:xfrm>
            <a:off x="1088213" y="4336211"/>
            <a:ext cx="1281375" cy="1679811"/>
            <a:chOff x="1115616" y="4149080"/>
            <a:chExt cx="1368152" cy="1800200"/>
          </a:xfrm>
        </p:grpSpPr>
        <p:cxnSp>
          <p:nvCxnSpPr>
            <p:cNvPr id="10" name="直線コネクタ 9"/>
            <p:cNvCxnSpPr/>
            <p:nvPr/>
          </p:nvCxnSpPr>
          <p:spPr>
            <a:xfrm>
              <a:off x="1331640" y="4149080"/>
              <a:ext cx="629964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コネクタ 11"/>
            <p:cNvCxnSpPr/>
            <p:nvPr/>
          </p:nvCxnSpPr>
          <p:spPr>
            <a:xfrm>
              <a:off x="1961604" y="4149080"/>
              <a:ext cx="0" cy="93610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コネクタ 13"/>
            <p:cNvCxnSpPr/>
            <p:nvPr/>
          </p:nvCxnSpPr>
          <p:spPr>
            <a:xfrm flipH="1">
              <a:off x="1115616" y="5085184"/>
              <a:ext cx="845988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カギ線コネクタ 15"/>
            <p:cNvCxnSpPr/>
            <p:nvPr/>
          </p:nvCxnSpPr>
          <p:spPr>
            <a:xfrm rot="16200000" flipH="1">
              <a:off x="1007604" y="5193196"/>
              <a:ext cx="864096" cy="648072"/>
            </a:xfrm>
            <a:prstGeom prst="bentConnector3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線矢印コネクタ 17"/>
            <p:cNvCxnSpPr/>
            <p:nvPr/>
          </p:nvCxnSpPr>
          <p:spPr>
            <a:xfrm>
              <a:off x="1763688" y="5949280"/>
              <a:ext cx="72008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0" name="図 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03947" y="3933056"/>
            <a:ext cx="2393951" cy="3014217"/>
          </a:xfrm>
          <a:prstGeom prst="rect">
            <a:avLst/>
          </a:prstGeom>
        </p:spPr>
      </p:pic>
      <p:grpSp>
        <p:nvGrpSpPr>
          <p:cNvPr id="35" name="グループ化 34"/>
          <p:cNvGrpSpPr/>
          <p:nvPr/>
        </p:nvGrpSpPr>
        <p:grpSpPr>
          <a:xfrm>
            <a:off x="4306269" y="4336211"/>
            <a:ext cx="1483698" cy="1754001"/>
            <a:chOff x="3995936" y="4149080"/>
            <a:chExt cx="1584176" cy="1879707"/>
          </a:xfrm>
        </p:grpSpPr>
        <p:cxnSp>
          <p:nvCxnSpPr>
            <p:cNvPr id="22" name="直線コネクタ 21"/>
            <p:cNvCxnSpPr/>
            <p:nvPr/>
          </p:nvCxnSpPr>
          <p:spPr>
            <a:xfrm>
              <a:off x="4427984" y="4149080"/>
              <a:ext cx="1152128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カギ線コネクタ 23"/>
            <p:cNvCxnSpPr/>
            <p:nvPr/>
          </p:nvCxnSpPr>
          <p:spPr>
            <a:xfrm rot="5400000">
              <a:off x="4788024" y="4293096"/>
              <a:ext cx="936104" cy="648072"/>
            </a:xfrm>
            <a:prstGeom prst="bentConnector3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線コネクタ 25"/>
            <p:cNvCxnSpPr/>
            <p:nvPr/>
          </p:nvCxnSpPr>
          <p:spPr>
            <a:xfrm flipH="1">
              <a:off x="3995936" y="5085184"/>
              <a:ext cx="918419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線コネクタ 29"/>
            <p:cNvCxnSpPr/>
            <p:nvPr/>
          </p:nvCxnSpPr>
          <p:spPr>
            <a:xfrm>
              <a:off x="3995936" y="5085184"/>
              <a:ext cx="0" cy="24696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線コネクタ 31"/>
            <p:cNvCxnSpPr/>
            <p:nvPr/>
          </p:nvCxnSpPr>
          <p:spPr>
            <a:xfrm>
              <a:off x="3995936" y="5332152"/>
              <a:ext cx="1584176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線矢印コネクタ 33"/>
            <p:cNvCxnSpPr/>
            <p:nvPr/>
          </p:nvCxnSpPr>
          <p:spPr>
            <a:xfrm>
              <a:off x="5580112" y="5332152"/>
              <a:ext cx="0" cy="696635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894375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659160"/>
          </a:xfrm>
        </p:spPr>
        <p:txBody>
          <a:bodyPr/>
          <a:lstStyle/>
          <a:p>
            <a:r>
              <a:rPr kumimoji="1" lang="ja-JP" altLang="en-US" dirty="0" smtClean="0"/>
              <a:t>強化学習とは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09599" y="1267520"/>
            <a:ext cx="6842722" cy="4772603"/>
          </a:xfrm>
        </p:spPr>
        <p:txBody>
          <a:bodyPr/>
          <a:lstStyle/>
          <a:p>
            <a:r>
              <a:rPr kumimoji="1" lang="ja-JP" altLang="en-US" sz="2000" dirty="0" smtClean="0"/>
              <a:t>学習者</a:t>
            </a:r>
            <a:r>
              <a:rPr kumimoji="1" lang="ja-JP" altLang="en-US" sz="2000" dirty="0" smtClean="0"/>
              <a:t>（エージェント）がある状態においてある行動をとった時，</a:t>
            </a:r>
            <a:r>
              <a:rPr kumimoji="1" lang="ja-JP" altLang="en-US" sz="2000" dirty="0" smtClean="0">
                <a:solidFill>
                  <a:srgbClr val="FF0000"/>
                </a:solidFill>
              </a:rPr>
              <a:t>報酬</a:t>
            </a:r>
            <a:r>
              <a:rPr kumimoji="1" lang="ja-JP" altLang="en-US" sz="2000" dirty="0" smtClean="0"/>
              <a:t>を得る</a:t>
            </a:r>
            <a:endParaRPr lang="en-US" altLang="ja-JP" sz="2000" dirty="0" smtClean="0"/>
          </a:p>
          <a:p>
            <a:r>
              <a:rPr kumimoji="1" lang="ja-JP" altLang="en-US" sz="2000" dirty="0" smtClean="0"/>
              <a:t>報酬の値や得るタイミングは外部から設定される</a:t>
            </a:r>
            <a:endParaRPr kumimoji="1" lang="en-US" altLang="ja-JP" sz="2000" dirty="0" smtClean="0"/>
          </a:p>
          <a:p>
            <a:r>
              <a:rPr kumimoji="1" lang="ja-JP" altLang="en-US" sz="2000" dirty="0" smtClean="0"/>
              <a:t>エージェントはより良い報酬が得られる行動</a:t>
            </a:r>
            <a:r>
              <a:rPr lang="ja-JP" altLang="en-US" sz="2000" dirty="0"/>
              <a:t>を</a:t>
            </a:r>
            <a:r>
              <a:rPr lang="ja-JP" altLang="en-US" sz="2000" dirty="0" smtClean="0"/>
              <a:t>選択</a:t>
            </a:r>
            <a:endParaRPr lang="en-US" altLang="ja-JP" sz="2000" dirty="0" smtClean="0"/>
          </a:p>
          <a:p>
            <a:r>
              <a:rPr lang="ja-JP" altLang="en-US" sz="2000" dirty="0" smtClean="0"/>
              <a:t>得られる報酬を累積し</a:t>
            </a:r>
            <a:r>
              <a:rPr lang="ja-JP" altLang="en-US" sz="2000" dirty="0" smtClean="0"/>
              <a:t>，将来的に累積</a:t>
            </a:r>
            <a:r>
              <a:rPr lang="ja-JP" altLang="en-US" sz="2000" dirty="0" smtClean="0"/>
              <a:t>された</a:t>
            </a:r>
            <a:r>
              <a:rPr lang="ja-JP" altLang="en-US" sz="2000" dirty="0" smtClean="0"/>
              <a:t>報酬を最大にすることで学習</a:t>
            </a:r>
            <a:endParaRPr lang="en-US" altLang="ja-JP" sz="2000" dirty="0" smtClean="0"/>
          </a:p>
          <a:p>
            <a:endParaRPr kumimoji="1" lang="ja-JP" altLang="en-US" dirty="0"/>
          </a:p>
        </p:txBody>
      </p:sp>
      <p:cxnSp>
        <p:nvCxnSpPr>
          <p:cNvPr id="14" name="カギ線コネクタ 13"/>
          <p:cNvCxnSpPr/>
          <p:nvPr/>
        </p:nvCxnSpPr>
        <p:spPr>
          <a:xfrm>
            <a:off x="899953" y="4523325"/>
            <a:ext cx="1735981" cy="1812011"/>
          </a:xfrm>
          <a:prstGeom prst="bentConnector3">
            <a:avLst>
              <a:gd name="adj1" fmla="val 42161"/>
            </a:avLst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テキスト ボックス 16"/>
          <p:cNvSpPr txBox="1"/>
          <p:nvPr/>
        </p:nvSpPr>
        <p:spPr>
          <a:xfrm>
            <a:off x="3991516" y="4795793"/>
            <a:ext cx="296579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例</a:t>
            </a:r>
            <a:r>
              <a:rPr lang="en-US" altLang="ja-JP" dirty="0" smtClean="0"/>
              <a:t>:</a:t>
            </a:r>
            <a:r>
              <a:rPr lang="ja-JP" altLang="en-US" dirty="0" smtClean="0"/>
              <a:t>経路探索問題</a:t>
            </a:r>
            <a:endParaRPr lang="en-US" altLang="ja-JP" dirty="0" smtClean="0"/>
          </a:p>
          <a:p>
            <a:r>
              <a:rPr lang="ja-JP" altLang="en-US" dirty="0"/>
              <a:t>　　</a:t>
            </a:r>
            <a:r>
              <a:rPr lang="ja-JP" altLang="en-US" dirty="0" smtClean="0"/>
              <a:t>試行錯誤を繰り返し，</a:t>
            </a:r>
            <a:endParaRPr lang="en-US" altLang="ja-JP" dirty="0" smtClean="0"/>
          </a:p>
          <a:p>
            <a:r>
              <a:rPr lang="ja-JP" altLang="en-US" dirty="0" smtClean="0"/>
              <a:t>　　経路を学習</a:t>
            </a:r>
            <a:endParaRPr lang="en-US" altLang="ja-JP" dirty="0" smtClean="0"/>
          </a:p>
          <a:p>
            <a:r>
              <a:rPr kumimoji="1" lang="en-US" altLang="ja-JP" dirty="0" smtClean="0"/>
              <a:t>S</a:t>
            </a:r>
            <a:r>
              <a:rPr kumimoji="1" lang="ja-JP" altLang="en-US" dirty="0" smtClean="0"/>
              <a:t>：スタート</a:t>
            </a:r>
            <a:endParaRPr kumimoji="1" lang="en-US" altLang="ja-JP" dirty="0" smtClean="0"/>
          </a:p>
          <a:p>
            <a:r>
              <a:rPr lang="en-US" altLang="ja-JP" dirty="0" smtClean="0"/>
              <a:t>G</a:t>
            </a:r>
            <a:r>
              <a:rPr lang="ja-JP" altLang="en-US" dirty="0" smtClean="0"/>
              <a:t>：ゴール</a:t>
            </a:r>
            <a:endParaRPr kumimoji="1" lang="ja-JP" altLang="en-US" dirty="0"/>
          </a:p>
        </p:txBody>
      </p:sp>
      <p:cxnSp>
        <p:nvCxnSpPr>
          <p:cNvPr id="32" name="直線コネクタ 31"/>
          <p:cNvCxnSpPr/>
          <p:nvPr/>
        </p:nvCxnSpPr>
        <p:spPr>
          <a:xfrm>
            <a:off x="2844801" y="4523325"/>
            <a:ext cx="385482" cy="8849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テキスト ボックス 33"/>
          <p:cNvSpPr txBox="1"/>
          <p:nvPr/>
        </p:nvSpPr>
        <p:spPr>
          <a:xfrm>
            <a:off x="3243593" y="4552775"/>
            <a:ext cx="241108" cy="2590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壁</a:t>
            </a:r>
            <a:endParaRPr kumimoji="1" lang="ja-JP" altLang="en-US" dirty="0"/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3350277" y="6211903"/>
            <a:ext cx="670666" cy="2590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報酬</a:t>
            </a:r>
            <a:endParaRPr kumimoji="1" lang="ja-JP" altLang="en-US" dirty="0"/>
          </a:p>
        </p:txBody>
      </p:sp>
      <p:cxnSp>
        <p:nvCxnSpPr>
          <p:cNvPr id="43" name="直線矢印コネクタ 42"/>
          <p:cNvCxnSpPr>
            <a:stCxn id="41" idx="1"/>
          </p:cNvCxnSpPr>
          <p:nvPr/>
        </p:nvCxnSpPr>
        <p:spPr>
          <a:xfrm flipH="1" flipV="1">
            <a:off x="2835102" y="6335336"/>
            <a:ext cx="515175" cy="6088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図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9162" y="4293096"/>
            <a:ext cx="2179431" cy="2376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4852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659160"/>
          </a:xfrm>
        </p:spPr>
        <p:txBody>
          <a:bodyPr/>
          <a:lstStyle/>
          <a:p>
            <a:r>
              <a:rPr kumimoji="1" lang="ja-JP" altLang="en-US" dirty="0" smtClean="0"/>
              <a:t>今後の予定</a:t>
            </a:r>
            <a:endParaRPr kumimoji="1" lang="ja-JP" altLang="en-US" dirty="0"/>
          </a:p>
        </p:txBody>
      </p:sp>
      <p:graphicFrame>
        <p:nvGraphicFramePr>
          <p:cNvPr id="4" name="表 3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89709139"/>
              </p:ext>
            </p:extLst>
          </p:nvPr>
        </p:nvGraphicFramePr>
        <p:xfrm>
          <a:off x="609599" y="1272125"/>
          <a:ext cx="6626700" cy="42484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94051"/>
                <a:gridCol w="5832649"/>
              </a:tblGrid>
              <a:tr h="99501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11</a:t>
                      </a:r>
                      <a:r>
                        <a:rPr kumimoji="1" lang="ja-JP" altLang="en-US" dirty="0" smtClean="0"/>
                        <a:t>月</a:t>
                      </a:r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 smtClean="0"/>
                        <a:t>サブゴールを発見する方法の完成</a:t>
                      </a:r>
                      <a:endParaRPr kumimoji="1" lang="ja-JP" altLang="en-US" sz="24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501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12</a:t>
                      </a:r>
                      <a:r>
                        <a:rPr kumimoji="1" lang="ja-JP" altLang="en-US" dirty="0" smtClean="0"/>
                        <a:t>月</a:t>
                      </a:r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 smtClean="0"/>
                        <a:t>サブゴールを通る経路の学習方法を完成</a:t>
                      </a:r>
                      <a:endParaRPr kumimoji="1" lang="ja-JP" altLang="en-US" sz="24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922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</a:t>
                      </a:r>
                      <a:r>
                        <a:rPr kumimoji="1" lang="ja-JP" altLang="en-US" dirty="0" smtClean="0"/>
                        <a:t>月</a:t>
                      </a:r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 smtClean="0"/>
                        <a:t>卒論完成</a:t>
                      </a:r>
                      <a:endParaRPr kumimoji="1" lang="ja-JP" altLang="en-US" sz="24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922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2</a:t>
                      </a:r>
                      <a:r>
                        <a:rPr kumimoji="1" lang="ja-JP" altLang="en-US" dirty="0" smtClean="0"/>
                        <a:t>月</a:t>
                      </a:r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 smtClean="0"/>
                        <a:t>卒論発表</a:t>
                      </a:r>
                      <a:endParaRPr kumimoji="1" lang="ja-JP" altLang="en-US" sz="24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5554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914730" cy="1826581"/>
          </a:xfrm>
        </p:spPr>
        <p:txBody>
          <a:bodyPr/>
          <a:lstStyle/>
          <a:p>
            <a:r>
              <a:rPr kumimoji="1" lang="ja-JP" altLang="en-US" dirty="0" smtClean="0"/>
              <a:t>ご静聴ありがとうございます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2452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659160"/>
          </a:xfrm>
        </p:spPr>
        <p:txBody>
          <a:bodyPr/>
          <a:lstStyle/>
          <a:p>
            <a:r>
              <a:rPr kumimoji="1" lang="ja-JP" altLang="en-US" dirty="0" smtClean="0"/>
              <a:t>ゴールとサブゴール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09598" y="1256184"/>
            <a:ext cx="6914729" cy="4772603"/>
          </a:xfrm>
        </p:spPr>
        <p:txBody>
          <a:bodyPr>
            <a:normAutofit/>
          </a:bodyPr>
          <a:lstStyle/>
          <a:p>
            <a:r>
              <a:rPr kumimoji="1" lang="ja-JP" altLang="en-US" sz="2000" dirty="0" smtClean="0"/>
              <a:t>ゴール</a:t>
            </a:r>
            <a:r>
              <a:rPr lang="en-US" altLang="ja-JP" sz="2000" dirty="0"/>
              <a:t/>
            </a:r>
            <a:br>
              <a:rPr lang="en-US" altLang="ja-JP" sz="2000" dirty="0"/>
            </a:br>
            <a:r>
              <a:rPr lang="ja-JP" altLang="en-US" sz="2000" dirty="0" smtClean="0"/>
              <a:t>→</a:t>
            </a:r>
            <a:r>
              <a:rPr kumimoji="1" lang="ja-JP" altLang="en-US" sz="2000" dirty="0" smtClean="0"/>
              <a:t>エージェントが到達すると報酬を得られる状態</a:t>
            </a:r>
            <a:endParaRPr kumimoji="1" lang="en-US" altLang="ja-JP" sz="2000" dirty="0" smtClean="0"/>
          </a:p>
          <a:p>
            <a:r>
              <a:rPr kumimoji="1" lang="ja-JP" altLang="en-US" sz="2000" dirty="0" smtClean="0"/>
              <a:t>サブゴール</a:t>
            </a:r>
            <a:r>
              <a:rPr kumimoji="1" lang="en-US" altLang="ja-JP" sz="2000" dirty="0" smtClean="0"/>
              <a:t/>
            </a:r>
            <a:br>
              <a:rPr kumimoji="1" lang="en-US" altLang="ja-JP" sz="2000" dirty="0" smtClean="0"/>
            </a:br>
            <a:r>
              <a:rPr kumimoji="1" lang="ja-JP" altLang="en-US" sz="2000" dirty="0" smtClean="0"/>
              <a:t>→到達しても報酬は得られないが，</a:t>
            </a:r>
            <a:r>
              <a:rPr lang="ja-JP" altLang="en-US" sz="2000" dirty="0"/>
              <a:t>通過</a:t>
            </a:r>
            <a:r>
              <a:rPr kumimoji="1" lang="ja-JP" altLang="en-US" sz="2000" dirty="0" smtClean="0"/>
              <a:t>するとゴールで</a:t>
            </a:r>
            <a:r>
              <a:rPr kumimoji="1" lang="en-US" altLang="ja-JP" sz="2000" dirty="0" smtClean="0"/>
              <a:t>  	  </a:t>
            </a:r>
            <a:r>
              <a:rPr kumimoji="1" lang="ja-JP" altLang="en-US" sz="2000" dirty="0" smtClean="0"/>
              <a:t>得られる報酬が多くなる</a:t>
            </a:r>
            <a:endParaRPr kumimoji="1" lang="ja-JP" altLang="en-US" sz="2000" dirty="0"/>
          </a:p>
        </p:txBody>
      </p:sp>
      <p:cxnSp>
        <p:nvCxnSpPr>
          <p:cNvPr id="10" name="カギ線コネクタ 9"/>
          <p:cNvCxnSpPr/>
          <p:nvPr/>
        </p:nvCxnSpPr>
        <p:spPr>
          <a:xfrm>
            <a:off x="981940" y="3630893"/>
            <a:ext cx="2592289" cy="2583494"/>
          </a:xfrm>
          <a:prstGeom prst="bentConnector3">
            <a:avLst>
              <a:gd name="adj1" fmla="val 42161"/>
            </a:avLst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カギ線コネクタ 8"/>
          <p:cNvCxnSpPr/>
          <p:nvPr/>
        </p:nvCxnSpPr>
        <p:spPr>
          <a:xfrm>
            <a:off x="981939" y="3525903"/>
            <a:ext cx="2592290" cy="2545925"/>
          </a:xfrm>
          <a:prstGeom prst="bentConnector3">
            <a:avLst>
              <a:gd name="adj1" fmla="val 81355"/>
            </a:avLst>
          </a:prstGeom>
          <a:ln w="3810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テキスト ボックス 23"/>
          <p:cNvSpPr txBox="1"/>
          <p:nvPr/>
        </p:nvSpPr>
        <p:spPr>
          <a:xfrm>
            <a:off x="4011504" y="3771153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err="1" smtClean="0"/>
              <a:t>sG</a:t>
            </a:r>
            <a:r>
              <a:rPr kumimoji="1" lang="en-US" altLang="ja-JP" dirty="0" smtClean="0"/>
              <a:t>:</a:t>
            </a:r>
            <a:r>
              <a:rPr kumimoji="1" lang="ja-JP" altLang="en-US" dirty="0" smtClean="0"/>
              <a:t>サブゴール</a:t>
            </a:r>
            <a:endParaRPr kumimoji="1" lang="ja-JP" altLang="en-US" dirty="0"/>
          </a:p>
        </p:txBody>
      </p:sp>
      <p:cxnSp>
        <p:nvCxnSpPr>
          <p:cNvPr id="27" name="カギ線コネクタ 26"/>
          <p:cNvCxnSpPr/>
          <p:nvPr/>
        </p:nvCxnSpPr>
        <p:spPr>
          <a:xfrm rot="10800000" flipV="1">
            <a:off x="3897916" y="5161469"/>
            <a:ext cx="1132270" cy="1052918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テキスト ボックス 35"/>
          <p:cNvSpPr txBox="1"/>
          <p:nvPr/>
        </p:nvSpPr>
        <p:spPr>
          <a:xfrm>
            <a:off x="5055838" y="5001985"/>
            <a:ext cx="295233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報酬</a:t>
            </a:r>
            <a:endParaRPr kumimoji="1"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青色のルートを通った時</a:t>
            </a:r>
            <a:endParaRPr lang="en-US" altLang="ja-JP" dirty="0" smtClean="0"/>
          </a:p>
          <a:p>
            <a:r>
              <a:rPr kumimoji="1" lang="ja-JP" altLang="en-US" dirty="0"/>
              <a:t>　</a:t>
            </a:r>
            <a:r>
              <a:rPr kumimoji="1" lang="ja-JP" altLang="en-US" dirty="0" smtClean="0"/>
              <a:t>報酬が多くなる</a:t>
            </a:r>
            <a:endParaRPr kumimoji="1" lang="ja-JP" altLang="en-US" dirty="0"/>
          </a:p>
        </p:txBody>
      </p:sp>
      <p:pic>
        <p:nvPicPr>
          <p:cNvPr id="42" name="図 41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633757" y="3302640"/>
            <a:ext cx="3240000" cy="32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9772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3597476"/>
              </p:ext>
            </p:extLst>
          </p:nvPr>
        </p:nvGraphicFramePr>
        <p:xfrm>
          <a:off x="827584" y="764704"/>
          <a:ext cx="4536905" cy="468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6905"/>
                <a:gridCol w="780000"/>
                <a:gridCol w="780000"/>
                <a:gridCol w="780000"/>
                <a:gridCol w="780000"/>
                <a:gridCol w="780000"/>
              </a:tblGrid>
              <a:tr h="780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400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endParaRPr kumimoji="1" lang="ja-JP" altLang="en-US" sz="4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8000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80000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80000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80000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8000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400" dirty="0" smtClean="0"/>
                        <a:t>G</a:t>
                      </a:r>
                      <a:endParaRPr kumimoji="1" lang="ja-JP" altLang="en-US" sz="4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2532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6912801"/>
              </p:ext>
            </p:extLst>
          </p:nvPr>
        </p:nvGraphicFramePr>
        <p:xfrm>
          <a:off x="832917" y="782760"/>
          <a:ext cx="4203438" cy="467269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401146"/>
                <a:gridCol w="1401146"/>
                <a:gridCol w="1401146"/>
              </a:tblGrid>
              <a:tr h="154327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800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endParaRPr kumimoji="1" lang="ja-JP" altLang="en-US" sz="8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0" dirty="0" err="1" smtClean="0">
                          <a:solidFill>
                            <a:schemeClr val="tx1"/>
                          </a:solidFill>
                        </a:rPr>
                        <a:t>sG</a:t>
                      </a:r>
                      <a:endParaRPr kumimoji="1" lang="ja-JP" altLang="en-US" sz="8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64709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64709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800" dirty="0" smtClean="0"/>
                        <a:t>G</a:t>
                      </a:r>
                      <a:endParaRPr kumimoji="1" lang="ja-JP" altLang="en-US" sz="8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967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4943030"/>
              </p:ext>
            </p:extLst>
          </p:nvPr>
        </p:nvGraphicFramePr>
        <p:xfrm>
          <a:off x="827584" y="764704"/>
          <a:ext cx="4680000" cy="468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0000"/>
                <a:gridCol w="780000"/>
                <a:gridCol w="780000"/>
                <a:gridCol w="780000"/>
                <a:gridCol w="780000"/>
                <a:gridCol w="780000"/>
              </a:tblGrid>
              <a:tr h="780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400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endParaRPr kumimoji="1" lang="ja-JP" altLang="en-US" sz="4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8000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4000" dirty="0" err="1" smtClean="0"/>
                        <a:t>sG</a:t>
                      </a:r>
                      <a:endParaRPr kumimoji="1" lang="ja-JP" altLang="en-US" sz="4000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8000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4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8000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8000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8000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400" dirty="0" smtClean="0"/>
                        <a:t>G</a:t>
                      </a:r>
                      <a:endParaRPr kumimoji="1" lang="ja-JP" altLang="en-US" sz="4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1" name="正方形/長方形 10"/>
          <p:cNvSpPr/>
          <p:nvPr/>
        </p:nvSpPr>
        <p:spPr>
          <a:xfrm>
            <a:off x="828104" y="764704"/>
            <a:ext cx="4680000" cy="4680000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1414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2995415"/>
              </p:ext>
            </p:extLst>
          </p:nvPr>
        </p:nvGraphicFramePr>
        <p:xfrm>
          <a:off x="867562" y="764704"/>
          <a:ext cx="4784555" cy="468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0000"/>
                <a:gridCol w="780000"/>
                <a:gridCol w="780000"/>
                <a:gridCol w="780000"/>
                <a:gridCol w="884555"/>
                <a:gridCol w="780000"/>
              </a:tblGrid>
              <a:tr h="780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400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endParaRPr kumimoji="1" lang="ja-JP" altLang="en-US" sz="4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8000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4000" dirty="0" err="1" smtClean="0"/>
                        <a:t>sG</a:t>
                      </a:r>
                      <a:endParaRPr kumimoji="1" lang="ja-JP" altLang="en-US" sz="4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8000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4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80000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80000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8000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400" dirty="0" smtClean="0"/>
                        <a:t>G</a:t>
                      </a:r>
                      <a:endParaRPr kumimoji="1" lang="ja-JP" altLang="en-US" sz="4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1" name="正方形/長方形 10"/>
          <p:cNvSpPr/>
          <p:nvPr/>
        </p:nvSpPr>
        <p:spPr>
          <a:xfrm>
            <a:off x="867720" y="764704"/>
            <a:ext cx="4784400" cy="4680000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5055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8" y="454368"/>
            <a:ext cx="5760640" cy="6191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6530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659160"/>
          </a:xfrm>
        </p:spPr>
        <p:txBody>
          <a:bodyPr/>
          <a:lstStyle/>
          <a:p>
            <a:r>
              <a:rPr kumimoji="1" lang="ja-JP" altLang="en-US" dirty="0" smtClean="0"/>
              <a:t>問題解決のアプローチ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09598" y="1256184"/>
            <a:ext cx="6914729" cy="4772603"/>
          </a:xfrm>
        </p:spPr>
        <p:txBody>
          <a:bodyPr>
            <a:normAutofit/>
          </a:bodyPr>
          <a:lstStyle/>
          <a:p>
            <a:r>
              <a:rPr kumimoji="1" lang="ja-JP" altLang="en-US" sz="2000" dirty="0" smtClean="0"/>
              <a:t>サブゴールを通過した時としていないときの報酬の違いに注目</a:t>
            </a:r>
            <a:endParaRPr kumimoji="1" lang="ja-JP" altLang="en-US" sz="2000" dirty="0"/>
          </a:p>
        </p:txBody>
      </p:sp>
      <p:sp>
        <p:nvSpPr>
          <p:cNvPr id="17" name="円/楕円 16"/>
          <p:cNvSpPr/>
          <p:nvPr/>
        </p:nvSpPr>
        <p:spPr>
          <a:xfrm>
            <a:off x="3248194" y="2508769"/>
            <a:ext cx="1426855" cy="132904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19" name="円/楕円 18"/>
          <p:cNvSpPr/>
          <p:nvPr/>
        </p:nvSpPr>
        <p:spPr>
          <a:xfrm>
            <a:off x="1196043" y="3175259"/>
            <a:ext cx="1426855" cy="132904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 smtClean="0">
                <a:solidFill>
                  <a:schemeClr val="tx1"/>
                </a:solidFill>
              </a:rPr>
              <a:t>スタート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20" name="円/楕円 19"/>
          <p:cNvSpPr/>
          <p:nvPr/>
        </p:nvSpPr>
        <p:spPr>
          <a:xfrm>
            <a:off x="5478551" y="3173292"/>
            <a:ext cx="1426855" cy="133101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 smtClean="0">
                <a:solidFill>
                  <a:schemeClr val="tx1"/>
                </a:solidFill>
              </a:rPr>
              <a:t>ゴール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cxnSp>
        <p:nvCxnSpPr>
          <p:cNvPr id="21" name="直線矢印コネクタ 20"/>
          <p:cNvCxnSpPr>
            <a:stCxn id="19" idx="7"/>
            <a:endCxn id="17" idx="2"/>
          </p:cNvCxnSpPr>
          <p:nvPr/>
        </p:nvCxnSpPr>
        <p:spPr>
          <a:xfrm flipV="1">
            <a:off x="2413939" y="3173292"/>
            <a:ext cx="834255" cy="196601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矢印コネクタ 21"/>
          <p:cNvCxnSpPr>
            <a:stCxn id="17" idx="6"/>
            <a:endCxn id="20" idx="1"/>
          </p:cNvCxnSpPr>
          <p:nvPr/>
        </p:nvCxnSpPr>
        <p:spPr>
          <a:xfrm>
            <a:off x="4675049" y="3173292"/>
            <a:ext cx="1012461" cy="194921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コネクタ 22"/>
          <p:cNvCxnSpPr>
            <a:stCxn id="19" idx="5"/>
          </p:cNvCxnSpPr>
          <p:nvPr/>
        </p:nvCxnSpPr>
        <p:spPr>
          <a:xfrm>
            <a:off x="2413939" y="4309670"/>
            <a:ext cx="1621410" cy="581636"/>
          </a:xfrm>
          <a:prstGeom prst="line">
            <a:avLst/>
          </a:prstGeom>
          <a:ln w="25400">
            <a:solidFill>
              <a:schemeClr val="tx1"/>
            </a:solidFill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矢印コネクタ 24"/>
          <p:cNvCxnSpPr>
            <a:endCxn id="20" idx="3"/>
          </p:cNvCxnSpPr>
          <p:nvPr/>
        </p:nvCxnSpPr>
        <p:spPr>
          <a:xfrm flipV="1">
            <a:off x="4041809" y="4309381"/>
            <a:ext cx="1645700" cy="579843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/>
          <p:cNvCxnSpPr/>
          <p:nvPr/>
        </p:nvCxnSpPr>
        <p:spPr>
          <a:xfrm>
            <a:off x="4675049" y="4691088"/>
            <a:ext cx="1285141" cy="2346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テキスト ボックス 26"/>
          <p:cNvSpPr txBox="1"/>
          <p:nvPr/>
        </p:nvSpPr>
        <p:spPr>
          <a:xfrm>
            <a:off x="5906608" y="4891306"/>
            <a:ext cx="9987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報酬小</a:t>
            </a:r>
            <a:endParaRPr kumimoji="1" lang="ja-JP" altLang="en-US" dirty="0"/>
          </a:p>
        </p:txBody>
      </p:sp>
      <p:cxnSp>
        <p:nvCxnSpPr>
          <p:cNvPr id="28" name="直線コネクタ 27"/>
          <p:cNvCxnSpPr/>
          <p:nvPr/>
        </p:nvCxnSpPr>
        <p:spPr>
          <a:xfrm flipV="1">
            <a:off x="4981836" y="2920570"/>
            <a:ext cx="496713" cy="31740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爆発 2 28"/>
          <p:cNvSpPr/>
          <p:nvPr/>
        </p:nvSpPr>
        <p:spPr>
          <a:xfrm>
            <a:off x="5004048" y="2104807"/>
            <a:ext cx="2375861" cy="968458"/>
          </a:xfrm>
          <a:prstGeom prst="irregularSeal2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rgbClr val="FF0000"/>
                </a:solidFill>
              </a:rPr>
              <a:t>報酬大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3302422" y="3033580"/>
            <a:ext cx="1527355" cy="3733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>
                <a:solidFill>
                  <a:srgbClr val="FF0000"/>
                </a:solidFill>
              </a:rPr>
              <a:t>サブゴール</a:t>
            </a:r>
            <a:endParaRPr kumimoji="1" lang="ja-JP" alt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5212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8" y="3068960"/>
            <a:ext cx="3634385" cy="3789040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659160"/>
          </a:xfrm>
        </p:spPr>
        <p:txBody>
          <a:bodyPr/>
          <a:lstStyle/>
          <a:p>
            <a:r>
              <a:rPr kumimoji="1" lang="ja-JP" altLang="en-US" dirty="0" smtClean="0"/>
              <a:t>本研究の目的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09598" y="1256184"/>
            <a:ext cx="6914729" cy="4772603"/>
          </a:xfrm>
        </p:spPr>
        <p:txBody>
          <a:bodyPr>
            <a:normAutofit/>
          </a:bodyPr>
          <a:lstStyle/>
          <a:p>
            <a:r>
              <a:rPr lang="ja-JP" altLang="en-US" sz="2000" dirty="0" smtClean="0"/>
              <a:t>外部がエージェントの状態やサブゴールの位置がわからなくても，エージェントが自律的にサブゴールを発見</a:t>
            </a:r>
            <a:endParaRPr lang="en-US" altLang="ja-JP" sz="2000" dirty="0" smtClean="0"/>
          </a:p>
          <a:p>
            <a:r>
              <a:rPr lang="ja-JP" altLang="en-US" sz="2000" dirty="0" smtClean="0"/>
              <a:t>サブゴールを発見後，通過してゴールへ到達する経路を学習</a:t>
            </a:r>
            <a:endParaRPr lang="en-US" altLang="ja-JP" sz="2000" dirty="0" smtClean="0"/>
          </a:p>
        </p:txBody>
      </p:sp>
      <p:grpSp>
        <p:nvGrpSpPr>
          <p:cNvPr id="42" name="グループ化 41"/>
          <p:cNvGrpSpPr/>
          <p:nvPr/>
        </p:nvGrpSpPr>
        <p:grpSpPr>
          <a:xfrm>
            <a:off x="1187624" y="3356992"/>
            <a:ext cx="2664296" cy="2880320"/>
            <a:chOff x="1187624" y="3356992"/>
            <a:chExt cx="2664296" cy="2880320"/>
          </a:xfrm>
        </p:grpSpPr>
        <p:cxnSp>
          <p:nvCxnSpPr>
            <p:cNvPr id="20" name="カギ線コネクタ 19"/>
            <p:cNvCxnSpPr/>
            <p:nvPr/>
          </p:nvCxnSpPr>
          <p:spPr>
            <a:xfrm>
              <a:off x="1187624" y="3356992"/>
              <a:ext cx="1584176" cy="720080"/>
            </a:xfrm>
            <a:prstGeom prst="bentConnector3">
              <a:avLst>
                <a:gd name="adj1" fmla="val 60689"/>
              </a:avLst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カギ線コネクタ 22"/>
            <p:cNvCxnSpPr/>
            <p:nvPr/>
          </p:nvCxnSpPr>
          <p:spPr>
            <a:xfrm rot="5400000" flipH="1" flipV="1">
              <a:off x="2591780" y="3609020"/>
              <a:ext cx="648072" cy="288032"/>
            </a:xfrm>
            <a:prstGeom prst="bentConnector3">
              <a:avLst>
                <a:gd name="adj1" fmla="val 99645"/>
              </a:avLst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線コネクタ 29"/>
            <p:cNvCxnSpPr/>
            <p:nvPr/>
          </p:nvCxnSpPr>
          <p:spPr>
            <a:xfrm>
              <a:off x="3059832" y="3429000"/>
              <a:ext cx="792088" cy="0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カギ線コネクタ 31"/>
            <p:cNvCxnSpPr/>
            <p:nvPr/>
          </p:nvCxnSpPr>
          <p:spPr>
            <a:xfrm rot="5400000">
              <a:off x="2843808" y="3933056"/>
              <a:ext cx="1512168" cy="504056"/>
            </a:xfrm>
            <a:prstGeom prst="bentConnector3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カギ線コネクタ 33"/>
            <p:cNvCxnSpPr/>
            <p:nvPr/>
          </p:nvCxnSpPr>
          <p:spPr>
            <a:xfrm rot="5400000">
              <a:off x="2735796" y="4977172"/>
              <a:ext cx="648072" cy="576064"/>
            </a:xfrm>
            <a:prstGeom prst="bentConnector3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線コネクタ 37"/>
            <p:cNvCxnSpPr/>
            <p:nvPr/>
          </p:nvCxnSpPr>
          <p:spPr>
            <a:xfrm>
              <a:off x="2771800" y="5589240"/>
              <a:ext cx="0" cy="648072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線矢印コネクタ 39"/>
            <p:cNvCxnSpPr/>
            <p:nvPr/>
          </p:nvCxnSpPr>
          <p:spPr>
            <a:xfrm>
              <a:off x="2771800" y="6237312"/>
              <a:ext cx="1080120" cy="0"/>
            </a:xfrm>
            <a:prstGeom prst="straightConnector1">
              <a:avLst/>
            </a:prstGeom>
            <a:ln w="25400">
              <a:solidFill>
                <a:srgbClr val="0070C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3" name="フリーフォーム 42"/>
          <p:cNvSpPr/>
          <p:nvPr/>
        </p:nvSpPr>
        <p:spPr>
          <a:xfrm>
            <a:off x="1185805" y="3622074"/>
            <a:ext cx="2666115" cy="2615238"/>
          </a:xfrm>
          <a:custGeom>
            <a:avLst/>
            <a:gdLst>
              <a:gd name="connsiteX0" fmla="*/ 0 w 2118511"/>
              <a:gd name="connsiteY0" fmla="*/ 0 h 2091350"/>
              <a:gd name="connsiteX1" fmla="*/ 325925 w 2118511"/>
              <a:gd name="connsiteY1" fmla="*/ 0 h 2091350"/>
              <a:gd name="connsiteX2" fmla="*/ 316871 w 2118511"/>
              <a:gd name="connsiteY2" fmla="*/ 1783532 h 2091350"/>
              <a:gd name="connsiteX3" fmla="*/ 2118511 w 2118511"/>
              <a:gd name="connsiteY3" fmla="*/ 1792586 h 2091350"/>
              <a:gd name="connsiteX4" fmla="*/ 2118511 w 2118511"/>
              <a:gd name="connsiteY4" fmla="*/ 2091350 h 2091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18511" h="2091350">
                <a:moveTo>
                  <a:pt x="0" y="0"/>
                </a:moveTo>
                <a:lnTo>
                  <a:pt x="325925" y="0"/>
                </a:lnTo>
                <a:lnTo>
                  <a:pt x="316871" y="1783532"/>
                </a:lnTo>
                <a:lnTo>
                  <a:pt x="2118511" y="1792586"/>
                </a:lnTo>
                <a:lnTo>
                  <a:pt x="2118511" y="2091350"/>
                </a:lnTo>
              </a:path>
            </a:pathLst>
          </a:custGeom>
          <a:noFill/>
          <a:ln w="25400">
            <a:solidFill>
              <a:schemeClr val="tx1"/>
            </a:solidFill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四角形吹き出し 43"/>
          <p:cNvSpPr/>
          <p:nvPr/>
        </p:nvSpPr>
        <p:spPr>
          <a:xfrm rot="5400000">
            <a:off x="4881251" y="3269829"/>
            <a:ext cx="957842" cy="1276184"/>
          </a:xfrm>
          <a:prstGeom prst="wedgeRectCallout">
            <a:avLst>
              <a:gd name="adj1" fmla="val -19528"/>
              <a:gd name="adj2" fmla="val 121493"/>
            </a:avLst>
          </a:prstGeom>
          <a:solidFill>
            <a:schemeClr val="bg1"/>
          </a:solidFill>
          <a:ln>
            <a:tailEnd type="triangle" w="lg" len="lg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  <a:scene3d>
              <a:camera prst="orthographicFront">
                <a:rot lat="0" lon="0" rev="5400000"/>
              </a:camera>
              <a:lightRig rig="threePt" dir="t"/>
            </a:scene3d>
          </a:bodyPr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報酬大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45" name="四角形吹き出し 44"/>
          <p:cNvSpPr/>
          <p:nvPr/>
        </p:nvSpPr>
        <p:spPr>
          <a:xfrm rot="16200000">
            <a:off x="348661" y="4322515"/>
            <a:ext cx="899003" cy="1202398"/>
          </a:xfrm>
          <a:prstGeom prst="wedgeRectCallout">
            <a:avLst/>
          </a:prstGeom>
          <a:solidFill>
            <a:schemeClr val="bg1"/>
          </a:solidFill>
          <a:ln w="25400">
            <a:solidFill>
              <a:schemeClr val="accent2"/>
            </a:solidFill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eaVert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  <a:scene3d>
              <a:camera prst="orthographicFront">
                <a:rot lat="0" lon="0" rev="0"/>
              </a:camera>
              <a:lightRig rig="threePt" dir="t"/>
            </a:scene3d>
          </a:bodyPr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報酬小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0114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659160"/>
          </a:xfrm>
        </p:spPr>
        <p:txBody>
          <a:bodyPr/>
          <a:lstStyle/>
          <a:p>
            <a:r>
              <a:rPr kumimoji="1" lang="ja-JP" altLang="en-US" dirty="0" smtClean="0"/>
              <a:t>ゴールとサブゴール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09598" y="1256184"/>
            <a:ext cx="6914729" cy="4772603"/>
          </a:xfrm>
        </p:spPr>
        <p:txBody>
          <a:bodyPr>
            <a:normAutofit/>
          </a:bodyPr>
          <a:lstStyle/>
          <a:p>
            <a:r>
              <a:rPr kumimoji="1" lang="ja-JP" altLang="en-US" sz="2000" dirty="0" smtClean="0"/>
              <a:t>エージェント</a:t>
            </a:r>
            <a:r>
              <a:rPr kumimoji="1" lang="ja-JP" altLang="en-US" sz="2000" dirty="0" smtClean="0"/>
              <a:t>が到達すると報酬を</a:t>
            </a:r>
            <a:r>
              <a:rPr kumimoji="1" lang="ja-JP" altLang="en-US" sz="2000" dirty="0" smtClean="0"/>
              <a:t>得られる状態</a:t>
            </a:r>
            <a:endParaRPr lang="en-US" altLang="ja-JP" sz="2000" dirty="0"/>
          </a:p>
          <a:p>
            <a:pPr marL="0" indent="0">
              <a:buNone/>
            </a:pPr>
            <a:r>
              <a:rPr lang="en-US" altLang="ja-JP" sz="2000" dirty="0" smtClean="0"/>
              <a:t>	</a:t>
            </a:r>
            <a:r>
              <a:rPr kumimoji="1" lang="ja-JP" altLang="en-US" sz="2000" dirty="0" smtClean="0"/>
              <a:t>→ゴール</a:t>
            </a:r>
            <a:endParaRPr kumimoji="1" lang="en-US" altLang="ja-JP" sz="2000" dirty="0" smtClean="0"/>
          </a:p>
          <a:p>
            <a:r>
              <a:rPr kumimoji="1" lang="ja-JP" altLang="en-US" sz="2000" dirty="0" smtClean="0"/>
              <a:t>到達</a:t>
            </a:r>
            <a:r>
              <a:rPr kumimoji="1" lang="ja-JP" altLang="en-US" sz="2000" dirty="0" smtClean="0"/>
              <a:t>しても報酬は得られないが，</a:t>
            </a:r>
            <a:r>
              <a:rPr lang="ja-JP" altLang="en-US" sz="2000" dirty="0"/>
              <a:t>通過</a:t>
            </a:r>
            <a:r>
              <a:rPr kumimoji="1" lang="ja-JP" altLang="en-US" sz="2000" dirty="0" smtClean="0"/>
              <a:t>するとゴールで</a:t>
            </a:r>
            <a:r>
              <a:rPr kumimoji="1" lang="en-US" altLang="ja-JP" sz="2000" dirty="0" smtClean="0"/>
              <a:t>  </a:t>
            </a:r>
            <a:r>
              <a:rPr kumimoji="1" lang="en-US" altLang="ja-JP" sz="2000" dirty="0" smtClean="0"/>
              <a:t>  </a:t>
            </a:r>
            <a:r>
              <a:rPr kumimoji="1" lang="ja-JP" altLang="en-US" sz="2000" dirty="0" smtClean="0"/>
              <a:t>得られる報酬が大きく</a:t>
            </a:r>
            <a:r>
              <a:rPr kumimoji="1" lang="ja-JP" altLang="en-US" sz="2000" dirty="0" smtClean="0"/>
              <a:t>なる状態</a:t>
            </a:r>
            <a:endParaRPr kumimoji="1" lang="en-US" altLang="ja-JP" sz="2000" dirty="0" smtClean="0"/>
          </a:p>
          <a:p>
            <a:pPr marL="0" indent="0">
              <a:buNone/>
            </a:pPr>
            <a:r>
              <a:rPr lang="en-US" altLang="ja-JP" sz="2000" dirty="0" smtClean="0"/>
              <a:t>	</a:t>
            </a:r>
            <a:r>
              <a:rPr lang="ja-JP" altLang="en-US" sz="2000" dirty="0" smtClean="0"/>
              <a:t>→</a:t>
            </a:r>
            <a:r>
              <a:rPr lang="ja-JP" altLang="en-US" sz="2000" b="1" dirty="0">
                <a:solidFill>
                  <a:srgbClr val="FF0000"/>
                </a:solidFill>
              </a:rPr>
              <a:t>サブゴール</a:t>
            </a:r>
            <a:endParaRPr kumimoji="1" lang="ja-JP" altLang="en-US" sz="2000" b="1" dirty="0">
              <a:solidFill>
                <a:srgbClr val="FF0000"/>
              </a:solidFill>
            </a:endParaRPr>
          </a:p>
        </p:txBody>
      </p:sp>
      <p:sp>
        <p:nvSpPr>
          <p:cNvPr id="4" name="円/楕円 3"/>
          <p:cNvSpPr/>
          <p:nvPr/>
        </p:nvSpPr>
        <p:spPr>
          <a:xfrm>
            <a:off x="2375680" y="3982985"/>
            <a:ext cx="1426855" cy="132904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11" name="円/楕円 10"/>
          <p:cNvSpPr/>
          <p:nvPr/>
        </p:nvSpPr>
        <p:spPr>
          <a:xfrm>
            <a:off x="323529" y="4649475"/>
            <a:ext cx="1426855" cy="132904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 smtClean="0">
                <a:solidFill>
                  <a:schemeClr val="tx1"/>
                </a:solidFill>
              </a:rPr>
              <a:t>スタート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13" name="円/楕円 12"/>
          <p:cNvSpPr/>
          <p:nvPr/>
        </p:nvSpPr>
        <p:spPr>
          <a:xfrm>
            <a:off x="4606037" y="4647508"/>
            <a:ext cx="1426855" cy="133101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 smtClean="0">
                <a:solidFill>
                  <a:schemeClr val="tx1"/>
                </a:solidFill>
              </a:rPr>
              <a:t>ゴール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cxnSp>
        <p:nvCxnSpPr>
          <p:cNvPr id="6" name="直線矢印コネクタ 5"/>
          <p:cNvCxnSpPr>
            <a:stCxn id="11" idx="7"/>
            <a:endCxn id="4" idx="2"/>
          </p:cNvCxnSpPr>
          <p:nvPr/>
        </p:nvCxnSpPr>
        <p:spPr>
          <a:xfrm flipV="1">
            <a:off x="1541425" y="4647508"/>
            <a:ext cx="834255" cy="196601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矢印コネクタ 7"/>
          <p:cNvCxnSpPr>
            <a:stCxn id="4" idx="6"/>
            <a:endCxn id="13" idx="1"/>
          </p:cNvCxnSpPr>
          <p:nvPr/>
        </p:nvCxnSpPr>
        <p:spPr>
          <a:xfrm>
            <a:off x="3802535" y="4647508"/>
            <a:ext cx="1012461" cy="194921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/>
          <p:cNvCxnSpPr>
            <a:stCxn id="11" idx="5"/>
          </p:cNvCxnSpPr>
          <p:nvPr/>
        </p:nvCxnSpPr>
        <p:spPr>
          <a:xfrm>
            <a:off x="1541425" y="5783886"/>
            <a:ext cx="1621410" cy="581636"/>
          </a:xfrm>
          <a:prstGeom prst="line">
            <a:avLst/>
          </a:prstGeom>
          <a:ln w="25400">
            <a:solidFill>
              <a:schemeClr val="tx1"/>
            </a:solidFill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矢印コネクタ 22"/>
          <p:cNvCxnSpPr>
            <a:endCxn id="13" idx="3"/>
          </p:cNvCxnSpPr>
          <p:nvPr/>
        </p:nvCxnSpPr>
        <p:spPr>
          <a:xfrm flipV="1">
            <a:off x="3169295" y="5783597"/>
            <a:ext cx="1645700" cy="579843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コネクタ 37"/>
          <p:cNvCxnSpPr/>
          <p:nvPr/>
        </p:nvCxnSpPr>
        <p:spPr>
          <a:xfrm>
            <a:off x="3802535" y="6165304"/>
            <a:ext cx="1285141" cy="2346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テキスト ボックス 40"/>
          <p:cNvSpPr txBox="1"/>
          <p:nvPr/>
        </p:nvSpPr>
        <p:spPr>
          <a:xfrm>
            <a:off x="5034094" y="6365522"/>
            <a:ext cx="9987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報酬小</a:t>
            </a:r>
            <a:endParaRPr kumimoji="1" lang="ja-JP" altLang="en-US" dirty="0"/>
          </a:p>
        </p:txBody>
      </p:sp>
      <p:cxnSp>
        <p:nvCxnSpPr>
          <p:cNvPr id="44" name="直線コネクタ 43"/>
          <p:cNvCxnSpPr/>
          <p:nvPr/>
        </p:nvCxnSpPr>
        <p:spPr>
          <a:xfrm flipV="1">
            <a:off x="4109322" y="4394786"/>
            <a:ext cx="496713" cy="31740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爆発 2 49"/>
          <p:cNvSpPr/>
          <p:nvPr/>
        </p:nvSpPr>
        <p:spPr>
          <a:xfrm>
            <a:off x="4131534" y="3579023"/>
            <a:ext cx="2375861" cy="968458"/>
          </a:xfrm>
          <a:prstGeom prst="irregularSeal2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rgbClr val="FF0000"/>
                </a:solidFill>
              </a:rPr>
              <a:t>報酬大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cxnSp>
        <p:nvCxnSpPr>
          <p:cNvPr id="57" name="曲線コネクタ 56"/>
          <p:cNvCxnSpPr>
            <a:endCxn id="4" idx="7"/>
          </p:cNvCxnSpPr>
          <p:nvPr/>
        </p:nvCxnSpPr>
        <p:spPr>
          <a:xfrm rot="10800000" flipV="1">
            <a:off x="3593578" y="3206651"/>
            <a:ext cx="1494099" cy="970967"/>
          </a:xfrm>
          <a:prstGeom prst="curvedConnector2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/>
          <p:cNvSpPr txBox="1"/>
          <p:nvPr/>
        </p:nvSpPr>
        <p:spPr>
          <a:xfrm>
            <a:off x="5034094" y="2976932"/>
            <a:ext cx="2161591" cy="6533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ここを通ることで報酬が多くなる</a:t>
            </a:r>
            <a:endParaRPr kumimoji="1" lang="ja-JP" altLang="en-US" dirty="0"/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2429908" y="4507796"/>
            <a:ext cx="1527355" cy="3733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>
                <a:solidFill>
                  <a:srgbClr val="FF0000"/>
                </a:solidFill>
              </a:rPr>
              <a:t>サブゴール</a:t>
            </a:r>
            <a:endParaRPr kumimoji="1" lang="ja-JP" altLang="en-US" b="1" dirty="0">
              <a:solidFill>
                <a:srgbClr val="FF0000"/>
              </a:solidFill>
            </a:endParaRPr>
          </a:p>
        </p:txBody>
      </p:sp>
      <p:cxnSp>
        <p:nvCxnSpPr>
          <p:cNvPr id="7" name="直線矢印コネクタ 6"/>
          <p:cNvCxnSpPr/>
          <p:nvPr/>
        </p:nvCxnSpPr>
        <p:spPr>
          <a:xfrm flipH="1">
            <a:off x="5940152" y="5013176"/>
            <a:ext cx="567243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テキスト ボックス 8"/>
          <p:cNvSpPr txBox="1"/>
          <p:nvPr/>
        </p:nvSpPr>
        <p:spPr>
          <a:xfrm>
            <a:off x="6507395" y="4859868"/>
            <a:ext cx="8729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報酬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17911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484784"/>
            <a:ext cx="5811061" cy="3667637"/>
          </a:xfrm>
          <a:prstGeom prst="rect">
            <a:avLst/>
          </a:prstGeom>
        </p:spPr>
      </p:pic>
      <p:sp>
        <p:nvSpPr>
          <p:cNvPr id="7" name="テキスト ボックス 6"/>
          <p:cNvSpPr txBox="1"/>
          <p:nvPr/>
        </p:nvSpPr>
        <p:spPr>
          <a:xfrm>
            <a:off x="395536" y="2856937"/>
            <a:ext cx="4571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報酬量</a:t>
            </a:r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275856" y="5156093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試行回数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88763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659160"/>
          </a:xfrm>
        </p:spPr>
        <p:txBody>
          <a:bodyPr/>
          <a:lstStyle/>
          <a:p>
            <a:r>
              <a:rPr kumimoji="1" lang="ja-JP" altLang="en-US" dirty="0" smtClean="0"/>
              <a:t>サブゴールの存在するタスク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09598" y="1256184"/>
            <a:ext cx="6914729" cy="4772603"/>
          </a:xfrm>
        </p:spPr>
        <p:txBody>
          <a:bodyPr>
            <a:normAutofit/>
          </a:bodyPr>
          <a:lstStyle/>
          <a:p>
            <a:r>
              <a:rPr kumimoji="1" lang="ja-JP" altLang="en-US" sz="2000" dirty="0" smtClean="0"/>
              <a:t>経路探索問題にサブゴール一つだけが存在する場合</a:t>
            </a:r>
            <a:endParaRPr kumimoji="1" lang="en-US" altLang="ja-JP" sz="2000" dirty="0" smtClean="0"/>
          </a:p>
          <a:p>
            <a:r>
              <a:rPr lang="ja-JP" altLang="en-US" sz="2000" dirty="0" smtClean="0"/>
              <a:t>エージェントは，ゴールで報酬を得ることで経路を学習</a:t>
            </a:r>
            <a:endParaRPr lang="en-US" altLang="ja-JP" sz="2000" dirty="0" smtClean="0"/>
          </a:p>
          <a:p>
            <a:r>
              <a:rPr lang="ja-JP" altLang="en-US" sz="2000" dirty="0" smtClean="0"/>
              <a:t>エージェントの目的は，より多くの報酬を得ること</a:t>
            </a:r>
            <a:endParaRPr kumimoji="1" lang="en-US" altLang="ja-JP" sz="2000" dirty="0" smtClean="0"/>
          </a:p>
          <a:p>
            <a:r>
              <a:rPr lang="ja-JP" altLang="en-US" sz="2000" dirty="0" smtClean="0"/>
              <a:t>学習前，エージェントはサブゴールの存在を知らない</a:t>
            </a:r>
            <a:endParaRPr lang="en-US" altLang="ja-JP" sz="2000" dirty="0" smtClean="0"/>
          </a:p>
        </p:txBody>
      </p:sp>
      <p:grpSp>
        <p:nvGrpSpPr>
          <p:cNvPr id="7" name="グループ化 6"/>
          <p:cNvGrpSpPr/>
          <p:nvPr/>
        </p:nvGrpSpPr>
        <p:grpSpPr>
          <a:xfrm>
            <a:off x="3674507" y="4362968"/>
            <a:ext cx="3633797" cy="1851375"/>
            <a:chOff x="4154395" y="4128866"/>
            <a:chExt cx="4202759" cy="2025333"/>
          </a:xfrm>
        </p:grpSpPr>
        <p:sp>
          <p:nvSpPr>
            <p:cNvPr id="41" name="テキスト ボックス 40"/>
            <p:cNvSpPr txBox="1"/>
            <p:nvPr/>
          </p:nvSpPr>
          <p:spPr>
            <a:xfrm>
              <a:off x="4154395" y="4128866"/>
              <a:ext cx="2649855" cy="3822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 err="1" smtClean="0"/>
                <a:t>sG</a:t>
              </a:r>
              <a:r>
                <a:rPr kumimoji="1" lang="en-US" altLang="ja-JP" dirty="0" smtClean="0"/>
                <a:t>:</a:t>
              </a:r>
              <a:r>
                <a:rPr kumimoji="1" lang="ja-JP" altLang="en-US" dirty="0" smtClean="0"/>
                <a:t>サブゴール</a:t>
              </a:r>
              <a:endParaRPr kumimoji="1" lang="ja-JP" altLang="en-US" dirty="0"/>
            </a:p>
          </p:txBody>
        </p:sp>
        <p:sp>
          <p:nvSpPr>
            <p:cNvPr id="6" name="テキスト ボックス 5"/>
            <p:cNvSpPr txBox="1"/>
            <p:nvPr/>
          </p:nvSpPr>
          <p:spPr>
            <a:xfrm>
              <a:off x="4196920" y="5379799"/>
              <a:ext cx="4160234" cy="7744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000" dirty="0" smtClean="0"/>
                <a:t>エージェントはサブゴールを発見できるか？</a:t>
              </a:r>
              <a:endParaRPr kumimoji="1" lang="ja-JP" altLang="en-US" sz="2000" dirty="0"/>
            </a:p>
          </p:txBody>
        </p:sp>
      </p:grpSp>
      <p:cxnSp>
        <p:nvCxnSpPr>
          <p:cNvPr id="14" name="直線コネクタ 13"/>
          <p:cNvCxnSpPr/>
          <p:nvPr/>
        </p:nvCxnSpPr>
        <p:spPr>
          <a:xfrm>
            <a:off x="3712429" y="4941168"/>
            <a:ext cx="283507" cy="0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テキスト ボックス 14"/>
          <p:cNvSpPr txBox="1"/>
          <p:nvPr/>
        </p:nvSpPr>
        <p:spPr>
          <a:xfrm>
            <a:off x="3959440" y="4756502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:</a:t>
            </a:r>
            <a:r>
              <a:rPr kumimoji="1" lang="ja-JP" altLang="en-US" dirty="0" smtClean="0"/>
              <a:t>壁</a:t>
            </a:r>
            <a:endParaRPr kumimoji="1" lang="ja-JP" altLang="en-US" dirty="0"/>
          </a:p>
        </p:txBody>
      </p:sp>
      <p:pic>
        <p:nvPicPr>
          <p:cNvPr id="12" name="図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9643" y="3829357"/>
            <a:ext cx="2730229" cy="2912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9903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9643" y="3829357"/>
            <a:ext cx="2730229" cy="2912011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659160"/>
          </a:xfrm>
        </p:spPr>
        <p:txBody>
          <a:bodyPr>
            <a:normAutofit/>
          </a:bodyPr>
          <a:lstStyle/>
          <a:p>
            <a:r>
              <a:rPr lang="ja-JP" altLang="en-US" dirty="0" smtClean="0"/>
              <a:t>強化学習による</a:t>
            </a:r>
            <a:r>
              <a:rPr kumimoji="1" lang="ja-JP" altLang="en-US" dirty="0" smtClean="0"/>
              <a:t>タスク実行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09598" y="1256184"/>
            <a:ext cx="6914729" cy="4772603"/>
          </a:xfrm>
        </p:spPr>
        <p:txBody>
          <a:bodyPr>
            <a:normAutofit/>
          </a:bodyPr>
          <a:lstStyle/>
          <a:p>
            <a:r>
              <a:rPr lang="ja-JP" altLang="en-US" sz="2000" dirty="0" smtClean="0"/>
              <a:t>エージェントはゴールへの最短経路を学習</a:t>
            </a:r>
            <a:endParaRPr lang="en-US" altLang="ja-JP" sz="2000" dirty="0" smtClean="0"/>
          </a:p>
          <a:p>
            <a:r>
              <a:rPr lang="ja-JP" altLang="en-US" sz="2000" dirty="0" smtClean="0"/>
              <a:t>ゴールで報酬が</a:t>
            </a:r>
            <a:r>
              <a:rPr lang="ja-JP" altLang="en-US" sz="2000" dirty="0" smtClean="0"/>
              <a:t>得られるの</a:t>
            </a:r>
            <a:r>
              <a:rPr lang="ja-JP" altLang="en-US" sz="2000" dirty="0" smtClean="0"/>
              <a:t>で，エージェントはゴールの位置と存在を認識可能</a:t>
            </a:r>
            <a:endParaRPr lang="en-US" altLang="ja-JP" sz="2000" dirty="0" smtClean="0"/>
          </a:p>
          <a:p>
            <a:r>
              <a:rPr lang="ja-JP" altLang="en-US" sz="2000" dirty="0" smtClean="0"/>
              <a:t>サブゴール</a:t>
            </a:r>
            <a:r>
              <a:rPr lang="ja-JP" altLang="en-US" sz="2000" dirty="0" smtClean="0"/>
              <a:t>で報酬</a:t>
            </a:r>
            <a:r>
              <a:rPr lang="ja-JP" altLang="en-US" sz="2000" dirty="0" smtClean="0"/>
              <a:t>が得ら</a:t>
            </a:r>
            <a:r>
              <a:rPr lang="ja-JP" altLang="en-US" sz="2000" dirty="0"/>
              <a:t>れ</a:t>
            </a:r>
            <a:r>
              <a:rPr lang="ja-JP" altLang="en-US" sz="2000" dirty="0" smtClean="0"/>
              <a:t>ないので，エージェントはサブゴールの存在に</a:t>
            </a:r>
            <a:r>
              <a:rPr lang="ja-JP" altLang="en-US" sz="2000" dirty="0" smtClean="0"/>
              <a:t>気づかない</a:t>
            </a:r>
            <a:endParaRPr lang="en-US" altLang="ja-JP" sz="2000" dirty="0" smtClean="0"/>
          </a:p>
          <a:p>
            <a:r>
              <a:rPr lang="ja-JP" altLang="en-US" sz="2000" dirty="0" smtClean="0"/>
              <a:t>より多くの報酬を得るために，エージェントにはサブゴールを通って欲しい</a:t>
            </a:r>
            <a:endParaRPr lang="en-US" altLang="ja-JP" sz="2000" dirty="0" smtClean="0"/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3674506" y="4362970"/>
            <a:ext cx="2291122" cy="349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err="1" smtClean="0"/>
              <a:t>sG</a:t>
            </a:r>
            <a:r>
              <a:rPr kumimoji="1" lang="en-US" altLang="ja-JP" dirty="0" smtClean="0"/>
              <a:t>:</a:t>
            </a:r>
            <a:r>
              <a:rPr kumimoji="1" lang="ja-JP" altLang="en-US" dirty="0" smtClean="0"/>
              <a:t>サブゴール</a:t>
            </a:r>
            <a:endParaRPr kumimoji="1" lang="ja-JP" altLang="en-US" dirty="0"/>
          </a:p>
        </p:txBody>
      </p:sp>
      <p:sp>
        <p:nvSpPr>
          <p:cNvPr id="10" name="フリーフォーム 9"/>
          <p:cNvSpPr/>
          <p:nvPr/>
        </p:nvSpPr>
        <p:spPr>
          <a:xfrm>
            <a:off x="1056551" y="4145962"/>
            <a:ext cx="2118511" cy="2091350"/>
          </a:xfrm>
          <a:custGeom>
            <a:avLst/>
            <a:gdLst>
              <a:gd name="connsiteX0" fmla="*/ 0 w 2118511"/>
              <a:gd name="connsiteY0" fmla="*/ 0 h 2091350"/>
              <a:gd name="connsiteX1" fmla="*/ 325925 w 2118511"/>
              <a:gd name="connsiteY1" fmla="*/ 0 h 2091350"/>
              <a:gd name="connsiteX2" fmla="*/ 316871 w 2118511"/>
              <a:gd name="connsiteY2" fmla="*/ 1783532 h 2091350"/>
              <a:gd name="connsiteX3" fmla="*/ 2118511 w 2118511"/>
              <a:gd name="connsiteY3" fmla="*/ 1792586 h 2091350"/>
              <a:gd name="connsiteX4" fmla="*/ 2118511 w 2118511"/>
              <a:gd name="connsiteY4" fmla="*/ 2091350 h 2091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18511" h="2091350">
                <a:moveTo>
                  <a:pt x="0" y="0"/>
                </a:moveTo>
                <a:lnTo>
                  <a:pt x="325925" y="0"/>
                </a:lnTo>
                <a:lnTo>
                  <a:pt x="316871" y="1783532"/>
                </a:lnTo>
                <a:lnTo>
                  <a:pt x="2118511" y="1792586"/>
                </a:lnTo>
                <a:lnTo>
                  <a:pt x="2118511" y="2091350"/>
                </a:lnTo>
              </a:path>
            </a:pathLst>
          </a:custGeom>
          <a:noFill/>
          <a:ln w="25400">
            <a:solidFill>
              <a:schemeClr val="tx1"/>
            </a:solidFill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4" name="直線コネクタ 13"/>
          <p:cNvCxnSpPr/>
          <p:nvPr/>
        </p:nvCxnSpPr>
        <p:spPr>
          <a:xfrm>
            <a:off x="3712429" y="4941168"/>
            <a:ext cx="283507" cy="0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テキスト ボックス 14"/>
          <p:cNvSpPr txBox="1"/>
          <p:nvPr/>
        </p:nvSpPr>
        <p:spPr>
          <a:xfrm>
            <a:off x="3959440" y="4756502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:</a:t>
            </a:r>
            <a:r>
              <a:rPr kumimoji="1" lang="ja-JP" altLang="en-US" dirty="0" smtClean="0"/>
              <a:t>壁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44185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1954" y="2636912"/>
            <a:ext cx="4006070" cy="4320480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659160"/>
          </a:xfrm>
        </p:spPr>
        <p:txBody>
          <a:bodyPr/>
          <a:lstStyle/>
          <a:p>
            <a:r>
              <a:rPr kumimoji="1" lang="ja-JP" altLang="en-US" dirty="0" smtClean="0"/>
              <a:t>従来研究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09598" y="1256184"/>
            <a:ext cx="6914729" cy="4772603"/>
          </a:xfrm>
        </p:spPr>
        <p:txBody>
          <a:bodyPr>
            <a:normAutofit/>
          </a:bodyPr>
          <a:lstStyle/>
          <a:p>
            <a:r>
              <a:rPr lang="ja-JP" altLang="en-US" sz="2000" dirty="0" smtClean="0"/>
              <a:t>従来のサブゴールを扱う研究では，エージェントがサブゴール上にいるときのみ存在を認識</a:t>
            </a:r>
            <a:endParaRPr lang="en-US" altLang="ja-JP" sz="2000" dirty="0" smtClean="0"/>
          </a:p>
          <a:p>
            <a:r>
              <a:rPr lang="ja-JP" altLang="en-US" sz="2000" dirty="0" smtClean="0"/>
              <a:t>オペレーター等，外部から知らされる</a:t>
            </a:r>
            <a:endParaRPr lang="en-US" altLang="ja-JP" sz="2000" dirty="0" smtClean="0"/>
          </a:p>
          <a:p>
            <a:endParaRPr kumimoji="1" lang="ja-JP" altLang="en-US" sz="2000" dirty="0"/>
          </a:p>
        </p:txBody>
      </p:sp>
      <p:sp>
        <p:nvSpPr>
          <p:cNvPr id="5" name="円/楕円 4"/>
          <p:cNvSpPr/>
          <p:nvPr/>
        </p:nvSpPr>
        <p:spPr>
          <a:xfrm>
            <a:off x="3491880" y="3429000"/>
            <a:ext cx="576395" cy="648072"/>
          </a:xfrm>
          <a:prstGeom prst="ellipse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7" name="曲線コネクタ 6"/>
          <p:cNvCxnSpPr/>
          <p:nvPr/>
        </p:nvCxnSpPr>
        <p:spPr>
          <a:xfrm rot="10800000">
            <a:off x="4068276" y="3861048"/>
            <a:ext cx="1871877" cy="1008112"/>
          </a:xfrm>
          <a:prstGeom prst="curvedConnector3">
            <a:avLst>
              <a:gd name="adj1" fmla="val 49095"/>
            </a:avLst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5868144" y="4715852"/>
            <a:ext cx="2232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オペレーター</a:t>
            </a:r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833655" y="3347700"/>
            <a:ext cx="37444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今サブゴールにいるよ！</a:t>
            </a:r>
            <a:endParaRPr kumimoji="1" lang="ja-JP" altLang="en-US" dirty="0"/>
          </a:p>
        </p:txBody>
      </p:sp>
      <p:sp>
        <p:nvSpPr>
          <p:cNvPr id="10" name="角丸四角形吹き出し 9"/>
          <p:cNvSpPr/>
          <p:nvPr/>
        </p:nvSpPr>
        <p:spPr>
          <a:xfrm>
            <a:off x="4773644" y="3029893"/>
            <a:ext cx="2872913" cy="1010651"/>
          </a:xfrm>
          <a:prstGeom prst="wedgeRoundRectCallout">
            <a:avLst>
              <a:gd name="adj1" fmla="val -34897"/>
              <a:gd name="adj2" fmla="val 106609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6" name="直線コネクタ 15"/>
          <p:cNvCxnSpPr>
            <a:stCxn id="5" idx="3"/>
            <a:endCxn id="18" idx="0"/>
          </p:cNvCxnSpPr>
          <p:nvPr/>
        </p:nvCxnSpPr>
        <p:spPr>
          <a:xfrm flipH="1">
            <a:off x="3167845" y="3982164"/>
            <a:ext cx="408446" cy="598964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テキスト ボックス 17"/>
          <p:cNvSpPr txBox="1"/>
          <p:nvPr/>
        </p:nvSpPr>
        <p:spPr>
          <a:xfrm>
            <a:off x="2339752" y="4581128"/>
            <a:ext cx="16561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エージェント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53857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図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1954" y="2636912"/>
            <a:ext cx="4006070" cy="4320480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659160"/>
          </a:xfrm>
        </p:spPr>
        <p:txBody>
          <a:bodyPr/>
          <a:lstStyle/>
          <a:p>
            <a:r>
              <a:rPr kumimoji="1" lang="ja-JP" altLang="en-US" dirty="0" smtClean="0"/>
              <a:t>従来研究の問題点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09598" y="1256184"/>
            <a:ext cx="7036959" cy="4772603"/>
          </a:xfrm>
        </p:spPr>
        <p:txBody>
          <a:bodyPr>
            <a:normAutofit/>
          </a:bodyPr>
          <a:lstStyle/>
          <a:p>
            <a:r>
              <a:rPr lang="ja-JP" altLang="en-US" sz="2000" dirty="0" smtClean="0"/>
              <a:t>外部がサブゴールの位置や，エージェントの状態を知っている必要がある</a:t>
            </a:r>
            <a:r>
              <a:rPr lang="en-US" altLang="ja-JP" sz="2000" dirty="0"/>
              <a:t/>
            </a:r>
            <a:br>
              <a:rPr lang="en-US" altLang="ja-JP" sz="2000" dirty="0"/>
            </a:br>
            <a:r>
              <a:rPr lang="en-US" altLang="ja-JP" sz="2000" dirty="0" smtClean="0"/>
              <a:t>		 </a:t>
            </a:r>
            <a:r>
              <a:rPr lang="ja-JP" altLang="en-US" sz="2000" dirty="0" smtClean="0"/>
              <a:t>エージェントのみでは</a:t>
            </a:r>
            <a:r>
              <a:rPr lang="ja-JP" altLang="en-US" sz="2000" dirty="0" smtClean="0"/>
              <a:t>，</a:t>
            </a:r>
            <a:r>
              <a:rPr lang="ja-JP" altLang="en-US" sz="2000" dirty="0" smtClean="0"/>
              <a:t>サブゴールの発見は難しい</a:t>
            </a:r>
            <a:endParaRPr lang="en-US" altLang="ja-JP" sz="2000" dirty="0" smtClean="0"/>
          </a:p>
        </p:txBody>
      </p:sp>
      <p:sp>
        <p:nvSpPr>
          <p:cNvPr id="5" name="円/楕円 4"/>
          <p:cNvSpPr/>
          <p:nvPr/>
        </p:nvSpPr>
        <p:spPr>
          <a:xfrm>
            <a:off x="3491880" y="3429000"/>
            <a:ext cx="576395" cy="648072"/>
          </a:xfrm>
          <a:prstGeom prst="ellipse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7" name="曲線コネクタ 6"/>
          <p:cNvCxnSpPr/>
          <p:nvPr/>
        </p:nvCxnSpPr>
        <p:spPr>
          <a:xfrm rot="10800000">
            <a:off x="4068276" y="3861048"/>
            <a:ext cx="1871877" cy="1008112"/>
          </a:xfrm>
          <a:prstGeom prst="curvedConnector3">
            <a:avLst>
              <a:gd name="adj1" fmla="val 49095"/>
            </a:avLst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5868144" y="4725144"/>
            <a:ext cx="2232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オペレーター</a:t>
            </a:r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833655" y="3347700"/>
            <a:ext cx="37444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今サブゴールにいるよ！</a:t>
            </a:r>
            <a:endParaRPr kumimoji="1" lang="ja-JP" altLang="en-US" dirty="0"/>
          </a:p>
        </p:txBody>
      </p:sp>
      <p:sp>
        <p:nvSpPr>
          <p:cNvPr id="10" name="角丸四角形吹き出し 9"/>
          <p:cNvSpPr/>
          <p:nvPr/>
        </p:nvSpPr>
        <p:spPr>
          <a:xfrm>
            <a:off x="4773644" y="3029893"/>
            <a:ext cx="2872913" cy="1010651"/>
          </a:xfrm>
          <a:prstGeom prst="wedgeRoundRectCallout">
            <a:avLst>
              <a:gd name="adj1" fmla="val -34898"/>
              <a:gd name="adj2" fmla="val 106610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6" name="直線コネクタ 15"/>
          <p:cNvCxnSpPr>
            <a:stCxn id="5" idx="3"/>
          </p:cNvCxnSpPr>
          <p:nvPr/>
        </p:nvCxnSpPr>
        <p:spPr>
          <a:xfrm flipH="1">
            <a:off x="3136763" y="3982164"/>
            <a:ext cx="439528" cy="598964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テキスト ボックス 17"/>
          <p:cNvSpPr txBox="1"/>
          <p:nvPr/>
        </p:nvSpPr>
        <p:spPr>
          <a:xfrm>
            <a:off x="2339752" y="4581128"/>
            <a:ext cx="16561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エージェント</a:t>
            </a:r>
            <a:endParaRPr kumimoji="1" lang="ja-JP" altLang="en-US" dirty="0"/>
          </a:p>
        </p:txBody>
      </p:sp>
      <p:sp>
        <p:nvSpPr>
          <p:cNvPr id="11" name="乗算記号 10"/>
          <p:cNvSpPr/>
          <p:nvPr/>
        </p:nvSpPr>
        <p:spPr>
          <a:xfrm>
            <a:off x="5004048" y="2636911"/>
            <a:ext cx="2088232" cy="1728193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雲形吹き出し 11"/>
          <p:cNvSpPr/>
          <p:nvPr/>
        </p:nvSpPr>
        <p:spPr>
          <a:xfrm rot="10800000">
            <a:off x="1067450" y="4309760"/>
            <a:ext cx="3766205" cy="1639519"/>
          </a:xfrm>
          <a:prstGeom prst="cloud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10800000"/>
              </a:camera>
              <a:lightRig rig="threePt" dir="t"/>
            </a:scene3d>
          </a:bodyPr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サブゴールは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　どこだろう・・・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3" name="右矢印 12"/>
          <p:cNvSpPr/>
          <p:nvPr/>
        </p:nvSpPr>
        <p:spPr>
          <a:xfrm>
            <a:off x="1067449" y="1916832"/>
            <a:ext cx="552223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6984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659160"/>
          </a:xfrm>
        </p:spPr>
        <p:txBody>
          <a:bodyPr/>
          <a:lstStyle/>
          <a:p>
            <a:r>
              <a:rPr kumimoji="1" lang="ja-JP" altLang="en-US" dirty="0" smtClean="0"/>
              <a:t>本研究の目的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09598" y="1256184"/>
            <a:ext cx="6914729" cy="4772603"/>
          </a:xfrm>
        </p:spPr>
        <p:txBody>
          <a:bodyPr>
            <a:normAutofit/>
          </a:bodyPr>
          <a:lstStyle/>
          <a:p>
            <a:r>
              <a:rPr lang="ja-JP" altLang="en-US" sz="2000" dirty="0" smtClean="0"/>
              <a:t>サブゴールの位置を知らされなくても，エージェントが自律的にサブゴールを発見</a:t>
            </a:r>
            <a:endParaRPr lang="en-US" altLang="ja-JP" sz="2000" dirty="0" smtClean="0"/>
          </a:p>
          <a:p>
            <a:r>
              <a:rPr lang="ja-JP" altLang="en-US" sz="2000" dirty="0" smtClean="0"/>
              <a:t>サブゴールを発見後，通過してゴールへ到達する経路を学習</a:t>
            </a:r>
            <a:endParaRPr lang="en-US" altLang="ja-JP" sz="2000" dirty="0" smtClean="0"/>
          </a:p>
        </p:txBody>
      </p:sp>
      <p:grpSp>
        <p:nvGrpSpPr>
          <p:cNvPr id="42" name="グループ化 41"/>
          <p:cNvGrpSpPr/>
          <p:nvPr/>
        </p:nvGrpSpPr>
        <p:grpSpPr>
          <a:xfrm>
            <a:off x="1187624" y="3356992"/>
            <a:ext cx="2664296" cy="2880320"/>
            <a:chOff x="1187624" y="3356992"/>
            <a:chExt cx="2664296" cy="2880320"/>
          </a:xfrm>
        </p:grpSpPr>
        <p:cxnSp>
          <p:nvCxnSpPr>
            <p:cNvPr id="20" name="カギ線コネクタ 19"/>
            <p:cNvCxnSpPr/>
            <p:nvPr/>
          </p:nvCxnSpPr>
          <p:spPr>
            <a:xfrm>
              <a:off x="1187624" y="3356992"/>
              <a:ext cx="1584176" cy="720080"/>
            </a:xfrm>
            <a:prstGeom prst="bentConnector3">
              <a:avLst>
                <a:gd name="adj1" fmla="val 60689"/>
              </a:avLst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カギ線コネクタ 22"/>
            <p:cNvCxnSpPr/>
            <p:nvPr/>
          </p:nvCxnSpPr>
          <p:spPr>
            <a:xfrm rot="5400000" flipH="1" flipV="1">
              <a:off x="2591780" y="3609020"/>
              <a:ext cx="648072" cy="288032"/>
            </a:xfrm>
            <a:prstGeom prst="bentConnector3">
              <a:avLst>
                <a:gd name="adj1" fmla="val 99645"/>
              </a:avLst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線コネクタ 29"/>
            <p:cNvCxnSpPr/>
            <p:nvPr/>
          </p:nvCxnSpPr>
          <p:spPr>
            <a:xfrm>
              <a:off x="3059832" y="3429000"/>
              <a:ext cx="792088" cy="0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カギ線コネクタ 31"/>
            <p:cNvCxnSpPr/>
            <p:nvPr/>
          </p:nvCxnSpPr>
          <p:spPr>
            <a:xfrm rot="5400000">
              <a:off x="2843808" y="3933056"/>
              <a:ext cx="1512168" cy="504056"/>
            </a:xfrm>
            <a:prstGeom prst="bentConnector3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カギ線コネクタ 33"/>
            <p:cNvCxnSpPr/>
            <p:nvPr/>
          </p:nvCxnSpPr>
          <p:spPr>
            <a:xfrm rot="5400000">
              <a:off x="2735796" y="4977172"/>
              <a:ext cx="648072" cy="576064"/>
            </a:xfrm>
            <a:prstGeom prst="bentConnector3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線コネクタ 37"/>
            <p:cNvCxnSpPr/>
            <p:nvPr/>
          </p:nvCxnSpPr>
          <p:spPr>
            <a:xfrm>
              <a:off x="2771800" y="5589240"/>
              <a:ext cx="0" cy="648072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線矢印コネクタ 39"/>
            <p:cNvCxnSpPr/>
            <p:nvPr/>
          </p:nvCxnSpPr>
          <p:spPr>
            <a:xfrm>
              <a:off x="2771800" y="6237312"/>
              <a:ext cx="1080120" cy="0"/>
            </a:xfrm>
            <a:prstGeom prst="straightConnector1">
              <a:avLst/>
            </a:prstGeom>
            <a:ln w="25400">
              <a:solidFill>
                <a:srgbClr val="0070C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3" name="フリーフォーム 42"/>
          <p:cNvSpPr/>
          <p:nvPr/>
        </p:nvSpPr>
        <p:spPr>
          <a:xfrm>
            <a:off x="1185805" y="3622074"/>
            <a:ext cx="2666115" cy="2615238"/>
          </a:xfrm>
          <a:custGeom>
            <a:avLst/>
            <a:gdLst>
              <a:gd name="connsiteX0" fmla="*/ 0 w 2118511"/>
              <a:gd name="connsiteY0" fmla="*/ 0 h 2091350"/>
              <a:gd name="connsiteX1" fmla="*/ 325925 w 2118511"/>
              <a:gd name="connsiteY1" fmla="*/ 0 h 2091350"/>
              <a:gd name="connsiteX2" fmla="*/ 316871 w 2118511"/>
              <a:gd name="connsiteY2" fmla="*/ 1783532 h 2091350"/>
              <a:gd name="connsiteX3" fmla="*/ 2118511 w 2118511"/>
              <a:gd name="connsiteY3" fmla="*/ 1792586 h 2091350"/>
              <a:gd name="connsiteX4" fmla="*/ 2118511 w 2118511"/>
              <a:gd name="connsiteY4" fmla="*/ 2091350 h 2091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18511" h="2091350">
                <a:moveTo>
                  <a:pt x="0" y="0"/>
                </a:moveTo>
                <a:lnTo>
                  <a:pt x="325925" y="0"/>
                </a:lnTo>
                <a:lnTo>
                  <a:pt x="316871" y="1783532"/>
                </a:lnTo>
                <a:lnTo>
                  <a:pt x="2118511" y="1792586"/>
                </a:lnTo>
                <a:lnTo>
                  <a:pt x="2118511" y="2091350"/>
                </a:lnTo>
              </a:path>
            </a:pathLst>
          </a:custGeom>
          <a:noFill/>
          <a:ln w="25400">
            <a:solidFill>
              <a:schemeClr val="tx1"/>
            </a:solidFill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584" y="3160696"/>
            <a:ext cx="3456384" cy="3724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3616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659160"/>
          </a:xfrm>
        </p:spPr>
        <p:txBody>
          <a:bodyPr/>
          <a:lstStyle/>
          <a:p>
            <a:r>
              <a:rPr kumimoji="1" lang="ja-JP" altLang="en-US" dirty="0" smtClean="0"/>
              <a:t>これまでとこれから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09598" y="1256184"/>
            <a:ext cx="6914729" cy="4772603"/>
          </a:xfrm>
        </p:spPr>
        <p:txBody>
          <a:bodyPr>
            <a:normAutofit/>
          </a:bodyPr>
          <a:lstStyle/>
          <a:p>
            <a:r>
              <a:rPr lang="ja-JP" altLang="en-US" sz="3200" b="1" dirty="0" smtClean="0"/>
              <a:t>これまでやったこと</a:t>
            </a:r>
            <a:endParaRPr lang="en-US" altLang="ja-JP" sz="3200" b="1" dirty="0" smtClean="0"/>
          </a:p>
          <a:p>
            <a:r>
              <a:rPr lang="ja-JP" altLang="en-US" sz="2000" dirty="0" smtClean="0"/>
              <a:t>強化学習ではサブゴールが発見できないことを検証するプレ実験</a:t>
            </a:r>
            <a:endParaRPr lang="en-US" altLang="ja-JP" sz="2000" dirty="0" smtClean="0"/>
          </a:p>
          <a:p>
            <a:r>
              <a:rPr lang="ja-JP" altLang="en-US" sz="3200" b="1" dirty="0" smtClean="0"/>
              <a:t>これからやること</a:t>
            </a:r>
            <a:endParaRPr lang="en-US" altLang="ja-JP" sz="3200" b="1" dirty="0" smtClean="0"/>
          </a:p>
          <a:p>
            <a:r>
              <a:rPr lang="ja-JP" altLang="en-US" sz="2000" dirty="0" smtClean="0"/>
              <a:t>サブゴールを発見する方法</a:t>
            </a:r>
            <a:endParaRPr lang="en-US" altLang="ja-JP" sz="2000" dirty="0" smtClean="0"/>
          </a:p>
          <a:p>
            <a:r>
              <a:rPr lang="ja-JP" altLang="en-US" sz="2000" dirty="0" smtClean="0"/>
              <a:t>サブゴールを経由する経路の学習</a:t>
            </a:r>
            <a:endParaRPr lang="en-US" altLang="ja-JP" sz="2000" dirty="0" smtClean="0"/>
          </a:p>
        </p:txBody>
      </p:sp>
      <p:sp>
        <p:nvSpPr>
          <p:cNvPr id="5" name="円形吹き出し 4"/>
          <p:cNvSpPr/>
          <p:nvPr/>
        </p:nvSpPr>
        <p:spPr>
          <a:xfrm rot="5400000">
            <a:off x="5720515" y="185029"/>
            <a:ext cx="873144" cy="2167463"/>
          </a:xfrm>
          <a:prstGeom prst="wedgeEllipseCallout">
            <a:avLst>
              <a:gd name="adj1" fmla="val 30129"/>
              <a:gd name="adj2" fmla="val 66353"/>
            </a:avLst>
          </a:prstGeom>
          <a:noFill/>
          <a:ln w="25400">
            <a:solidFill>
              <a:srgbClr val="0070C0"/>
            </a:solidFill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270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  <a:scene3d>
              <a:camera prst="orthographicFront">
                <a:rot lat="0" lon="0" rev="0"/>
              </a:camera>
              <a:lightRig rig="threePt" dir="t"/>
            </a:scene3d>
          </a:bodyPr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中間発表まで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7" name="円形吹き出し 16"/>
          <p:cNvSpPr/>
          <p:nvPr/>
        </p:nvSpPr>
        <p:spPr>
          <a:xfrm rot="5400000">
            <a:off x="5291167" y="1541554"/>
            <a:ext cx="873144" cy="2167463"/>
          </a:xfrm>
          <a:prstGeom prst="wedgeEllipseCallout">
            <a:avLst>
              <a:gd name="adj1" fmla="val 30129"/>
              <a:gd name="adj2" fmla="val 66353"/>
            </a:avLst>
          </a:prstGeom>
          <a:noFill/>
          <a:ln w="25400">
            <a:solidFill>
              <a:srgbClr val="0070C0"/>
            </a:solidFill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270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  <a:scene3d>
              <a:camera prst="orthographicFront">
                <a:rot lat="0" lon="0" rev="0"/>
              </a:camera>
              <a:lightRig rig="threePt" dir="t"/>
            </a:scene3d>
          </a:bodyPr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中間発表以降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0506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7" grpId="0" animBg="1"/>
    </p:bldLst>
  </p:timing>
</p:sld>
</file>

<file path=ppt/theme/theme1.xml><?xml version="1.0" encoding="utf-8"?>
<a:theme xmlns:a="http://schemas.openxmlformats.org/drawingml/2006/main" name="ファセット">
  <a:themeElements>
    <a:clrScheme name="ファセット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ファセット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ファセッ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>
    <a:spDef>
      <a:spPr>
        <a:noFill/>
        <a:ln w="25400">
          <a:solidFill>
            <a:srgbClr val="0070C0"/>
          </a:solidFill>
          <a:tailEnd type="triangle" w="lg" len="lg"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1976</TotalTime>
  <Words>888</Words>
  <Application>Microsoft Office PowerPoint</Application>
  <PresentationFormat>画面に合わせる (4:3)</PresentationFormat>
  <Paragraphs>183</Paragraphs>
  <Slides>30</Slides>
  <Notes>10</Notes>
  <HiddenSlides>9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30</vt:i4>
      </vt:variant>
    </vt:vector>
  </HeadingPairs>
  <TitlesOfParts>
    <vt:vector size="38" baseType="lpstr">
      <vt:lpstr>ＭＳ Ｐゴシック</vt:lpstr>
      <vt:lpstr>メイリオ</vt:lpstr>
      <vt:lpstr>Arial</vt:lpstr>
      <vt:lpstr>Calibri</vt:lpstr>
      <vt:lpstr>Trebuchet MS</vt:lpstr>
      <vt:lpstr>Wingdings</vt:lpstr>
      <vt:lpstr>Wingdings 3</vt:lpstr>
      <vt:lpstr>ファセット</vt:lpstr>
      <vt:lpstr>強化学習における サブゴールの発見と行動学習</vt:lpstr>
      <vt:lpstr>強化学習とは</vt:lpstr>
      <vt:lpstr>ゴールとサブゴール</vt:lpstr>
      <vt:lpstr>サブゴールの存在するタスク</vt:lpstr>
      <vt:lpstr>強化学習によるタスク実行</vt:lpstr>
      <vt:lpstr>従来研究</vt:lpstr>
      <vt:lpstr>従来研究の問題点</vt:lpstr>
      <vt:lpstr>本研究の目的</vt:lpstr>
      <vt:lpstr>これまでとこれから</vt:lpstr>
      <vt:lpstr>プレ実験：目的</vt:lpstr>
      <vt:lpstr>プレ実験：実験環境</vt:lpstr>
      <vt:lpstr>プレ実験：内容</vt:lpstr>
      <vt:lpstr>プレ実験：パラメータ等</vt:lpstr>
      <vt:lpstr>プレ実験：結果</vt:lpstr>
      <vt:lpstr>プレ実験：結果</vt:lpstr>
      <vt:lpstr>プレ実験：考察</vt:lpstr>
      <vt:lpstr>中間発表以降</vt:lpstr>
      <vt:lpstr>中間発表以降</vt:lpstr>
      <vt:lpstr>現在の進行状況</vt:lpstr>
      <vt:lpstr>今後の予定</vt:lpstr>
      <vt:lpstr>ご静聴ありがとうございます</vt:lpstr>
      <vt:lpstr>ゴールとサブゴール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問題解決のアプローチ</vt:lpstr>
      <vt:lpstr>本研究の目的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強化学習における サブゴールの発見と行動学習</dc:title>
  <dc:creator>10024060</dc:creator>
  <cp:lastModifiedBy>10024060</cp:lastModifiedBy>
  <cp:revision>142</cp:revision>
  <cp:lastPrinted>2013-11-11T03:22:11Z</cp:lastPrinted>
  <dcterms:created xsi:type="dcterms:W3CDTF">2013-11-08T05:14:05Z</dcterms:created>
  <dcterms:modified xsi:type="dcterms:W3CDTF">2013-11-12T11:36:22Z</dcterms:modified>
</cp:coreProperties>
</file>