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9"/>
  </p:notesMasterIdLst>
  <p:sldIdLst>
    <p:sldId id="256" r:id="rId2"/>
    <p:sldId id="376" r:id="rId3"/>
    <p:sldId id="436" r:id="rId4"/>
    <p:sldId id="428" r:id="rId5"/>
    <p:sldId id="429" r:id="rId6"/>
    <p:sldId id="386" r:id="rId7"/>
    <p:sldId id="379" r:id="rId8"/>
    <p:sldId id="380" r:id="rId9"/>
    <p:sldId id="388" r:id="rId10"/>
    <p:sldId id="389" r:id="rId11"/>
    <p:sldId id="387" r:id="rId12"/>
    <p:sldId id="430" r:id="rId13"/>
    <p:sldId id="393" r:id="rId14"/>
    <p:sldId id="437" r:id="rId15"/>
    <p:sldId id="399" r:id="rId16"/>
    <p:sldId id="401" r:id="rId17"/>
    <p:sldId id="400" r:id="rId18"/>
    <p:sldId id="438" r:id="rId19"/>
    <p:sldId id="427" r:id="rId20"/>
    <p:sldId id="402" r:id="rId21"/>
    <p:sldId id="440" r:id="rId22"/>
    <p:sldId id="418" r:id="rId23"/>
    <p:sldId id="407" r:id="rId24"/>
    <p:sldId id="408" r:id="rId25"/>
    <p:sldId id="409" r:id="rId26"/>
    <p:sldId id="439" r:id="rId27"/>
    <p:sldId id="420" r:id="rId28"/>
    <p:sldId id="421" r:id="rId29"/>
    <p:sldId id="422" r:id="rId30"/>
    <p:sldId id="416" r:id="rId31"/>
    <p:sldId id="417" r:id="rId32"/>
    <p:sldId id="410" r:id="rId33"/>
    <p:sldId id="435" r:id="rId34"/>
    <p:sldId id="423" r:id="rId35"/>
    <p:sldId id="424" r:id="rId36"/>
    <p:sldId id="425" r:id="rId37"/>
    <p:sldId id="426" r:id="rId38"/>
    <p:sldId id="412" r:id="rId39"/>
    <p:sldId id="413" r:id="rId40"/>
    <p:sldId id="432" r:id="rId41"/>
    <p:sldId id="433" r:id="rId42"/>
    <p:sldId id="384" r:id="rId43"/>
    <p:sldId id="392" r:id="rId44"/>
    <p:sldId id="324" r:id="rId45"/>
    <p:sldId id="334" r:id="rId46"/>
    <p:sldId id="330" r:id="rId47"/>
    <p:sldId id="276" r:id="rId48"/>
    <p:sldId id="325" r:id="rId49"/>
    <p:sldId id="326" r:id="rId50"/>
    <p:sldId id="355" r:id="rId51"/>
    <p:sldId id="338" r:id="rId52"/>
    <p:sldId id="278" r:id="rId53"/>
    <p:sldId id="316" r:id="rId54"/>
    <p:sldId id="351" r:id="rId55"/>
    <p:sldId id="350" r:id="rId56"/>
    <p:sldId id="366" r:id="rId57"/>
    <p:sldId id="363" r:id="rId58"/>
    <p:sldId id="337" r:id="rId59"/>
    <p:sldId id="257" r:id="rId60"/>
    <p:sldId id="375" r:id="rId61"/>
    <p:sldId id="331" r:id="rId62"/>
    <p:sldId id="352" r:id="rId63"/>
    <p:sldId id="281" r:id="rId64"/>
    <p:sldId id="345" r:id="rId65"/>
    <p:sldId id="318" r:id="rId66"/>
    <p:sldId id="322" r:id="rId67"/>
    <p:sldId id="284" r:id="rId68"/>
    <p:sldId id="327" r:id="rId69"/>
    <p:sldId id="328" r:id="rId70"/>
    <p:sldId id="329" r:id="rId71"/>
    <p:sldId id="288" r:id="rId72"/>
    <p:sldId id="332" r:id="rId73"/>
    <p:sldId id="320" r:id="rId74"/>
    <p:sldId id="344" r:id="rId75"/>
    <p:sldId id="321" r:id="rId76"/>
    <p:sldId id="300" r:id="rId77"/>
    <p:sldId id="315" r:id="rId78"/>
    <p:sldId id="335" r:id="rId79"/>
    <p:sldId id="346" r:id="rId80"/>
    <p:sldId id="347" r:id="rId81"/>
    <p:sldId id="348" r:id="rId82"/>
    <p:sldId id="349" r:id="rId83"/>
    <p:sldId id="354" r:id="rId84"/>
    <p:sldId id="356" r:id="rId85"/>
    <p:sldId id="357" r:id="rId86"/>
    <p:sldId id="358" r:id="rId87"/>
    <p:sldId id="361" r:id="rId88"/>
    <p:sldId id="362" r:id="rId89"/>
    <p:sldId id="372" r:id="rId90"/>
    <p:sldId id="371" r:id="rId91"/>
    <p:sldId id="359" r:id="rId92"/>
    <p:sldId id="364" r:id="rId93"/>
    <p:sldId id="365" r:id="rId94"/>
    <p:sldId id="367" r:id="rId95"/>
    <p:sldId id="369" r:id="rId96"/>
    <p:sldId id="370" r:id="rId97"/>
    <p:sldId id="374" r:id="rId98"/>
  </p:sldIdLst>
  <p:sldSz cx="9144000" cy="6858000" type="screen4x3"/>
  <p:notesSz cx="6400800" cy="8686800"/>
  <p:embeddedFontLst>
    <p:embeddedFont>
      <p:font typeface="Calibri" pitchFamily="34" charset="0"/>
      <p:regular r:id="rId100"/>
      <p:bold r:id="rId101"/>
      <p:italic r:id="rId102"/>
      <p:boldItalic r:id="rId103"/>
    </p:embeddedFont>
  </p:embeddedFontLst>
  <p:custDataLst>
    <p:tags r:id="rId104"/>
  </p:custData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5" autoAdjust="0"/>
    <p:restoredTop sz="71403" autoAdjust="0"/>
  </p:normalViewPr>
  <p:slideViewPr>
    <p:cSldViewPr>
      <p:cViewPr>
        <p:scale>
          <a:sx n="130" d="100"/>
          <a:sy n="130" d="100"/>
        </p:scale>
        <p:origin x="-3870" y="-528"/>
      </p:cViewPr>
      <p:guideLst>
        <p:guide orient="horz" pos="2160"/>
        <p:guide pos="2880"/>
      </p:guideLst>
    </p:cSldViewPr>
  </p:slideViewPr>
  <p:notesTextViewPr>
    <p:cViewPr>
      <p:scale>
        <a:sx n="100" d="100"/>
        <a:sy n="100" d="100"/>
      </p:scale>
      <p:origin x="0" y="0"/>
    </p:cViewPr>
  </p:notesTextViewPr>
  <p:notesViewPr>
    <p:cSldViewPr>
      <p:cViewPr varScale="1">
        <p:scale>
          <a:sx n="42" d="100"/>
          <a:sy n="42" d="100"/>
        </p:scale>
        <p:origin x="-432" y="-120"/>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4.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773363" cy="434975"/>
          </a:xfrm>
          <a:prstGeom prst="rect">
            <a:avLst/>
          </a:prstGeom>
        </p:spPr>
        <p:txBody>
          <a:bodyPr vert="horz" lIns="86211" tIns="43106" rIns="86211" bIns="43106"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625850" y="0"/>
            <a:ext cx="2773363" cy="434975"/>
          </a:xfrm>
          <a:prstGeom prst="rect">
            <a:avLst/>
          </a:prstGeom>
        </p:spPr>
        <p:txBody>
          <a:bodyPr vert="horz" lIns="86211" tIns="43106" rIns="86211" bIns="43106" rtlCol="0"/>
          <a:lstStyle>
            <a:lvl1pPr algn="r" fontAlgn="auto">
              <a:spcBef>
                <a:spcPts val="0"/>
              </a:spcBef>
              <a:spcAft>
                <a:spcPts val="0"/>
              </a:spcAft>
              <a:defRPr sz="1100">
                <a:latin typeface="+mn-lt"/>
                <a:ea typeface="+mn-ea"/>
              </a:defRPr>
            </a:lvl1pPr>
          </a:lstStyle>
          <a:p>
            <a:pPr>
              <a:defRPr/>
            </a:pPr>
            <a:fld id="{E0246F7B-FF11-412A-90AA-0E7932EEEC7E}" type="datetimeFigureOut">
              <a:rPr lang="ja-JP" altLang="en-US"/>
              <a:pPr>
                <a:defRPr/>
              </a:pPr>
              <a:t>2013/2/13</a:t>
            </a:fld>
            <a:endParaRPr lang="ja-JP" altLang="en-US"/>
          </a:p>
        </p:txBody>
      </p:sp>
      <p:sp>
        <p:nvSpPr>
          <p:cNvPr id="4" name="スライド イメージ プレースホルダ 3"/>
          <p:cNvSpPr>
            <a:spLocks noGrp="1" noRot="1" noChangeAspect="1"/>
          </p:cNvSpPr>
          <p:nvPr>
            <p:ph type="sldImg" idx="2"/>
          </p:nvPr>
        </p:nvSpPr>
        <p:spPr>
          <a:xfrm>
            <a:off x="1030288" y="652463"/>
            <a:ext cx="4340225" cy="3255962"/>
          </a:xfrm>
          <a:prstGeom prst="rect">
            <a:avLst/>
          </a:prstGeom>
          <a:noFill/>
          <a:ln w="12700">
            <a:solidFill>
              <a:prstClr val="black"/>
            </a:solidFill>
          </a:ln>
        </p:spPr>
        <p:txBody>
          <a:bodyPr vert="horz" lIns="86211" tIns="43106" rIns="86211" bIns="43106" rtlCol="0" anchor="ctr"/>
          <a:lstStyle/>
          <a:p>
            <a:pPr lvl="0"/>
            <a:endParaRPr lang="ja-JP" altLang="en-US" noProof="0" smtClean="0"/>
          </a:p>
        </p:txBody>
      </p:sp>
      <p:sp>
        <p:nvSpPr>
          <p:cNvPr id="5" name="ノート プレースホルダ 4"/>
          <p:cNvSpPr>
            <a:spLocks noGrp="1"/>
          </p:cNvSpPr>
          <p:nvPr>
            <p:ph type="body" sz="quarter" idx="3"/>
          </p:nvPr>
        </p:nvSpPr>
        <p:spPr>
          <a:xfrm>
            <a:off x="639763" y="4125913"/>
            <a:ext cx="5121275" cy="3910012"/>
          </a:xfrm>
          <a:prstGeom prst="rect">
            <a:avLst/>
          </a:prstGeom>
        </p:spPr>
        <p:txBody>
          <a:bodyPr vert="horz" lIns="86211" tIns="43106" rIns="86211" bIns="4310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250238"/>
            <a:ext cx="2773363" cy="434975"/>
          </a:xfrm>
          <a:prstGeom prst="rect">
            <a:avLst/>
          </a:prstGeom>
        </p:spPr>
        <p:txBody>
          <a:bodyPr vert="horz" lIns="86211" tIns="43106" rIns="86211" bIns="43106"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625850" y="8250238"/>
            <a:ext cx="2773363" cy="434975"/>
          </a:xfrm>
          <a:prstGeom prst="rect">
            <a:avLst/>
          </a:prstGeom>
        </p:spPr>
        <p:txBody>
          <a:bodyPr vert="horz" lIns="86211" tIns="43106" rIns="86211" bIns="43106" rtlCol="0" anchor="b"/>
          <a:lstStyle>
            <a:lvl1pPr algn="r" fontAlgn="auto">
              <a:spcBef>
                <a:spcPts val="0"/>
              </a:spcBef>
              <a:spcAft>
                <a:spcPts val="0"/>
              </a:spcAft>
              <a:defRPr sz="1100">
                <a:latin typeface="+mn-lt"/>
                <a:ea typeface="+mn-ea"/>
              </a:defRPr>
            </a:lvl1pPr>
          </a:lstStyle>
          <a:p>
            <a:pPr>
              <a:defRPr/>
            </a:pPr>
            <a:fld id="{47769E84-676B-41F4-9EB5-59FE10B848C8}" type="slidenum">
              <a:rPr lang="ja-JP" altLang="en-US"/>
              <a:pPr>
                <a:defRPr/>
              </a:pPr>
              <a:t>‹#›</a:t>
            </a:fld>
            <a:endParaRPr lang="ja-JP" altLang="en-US"/>
          </a:p>
        </p:txBody>
      </p:sp>
    </p:spTree>
    <p:extLst>
      <p:ext uri="{BB962C8B-B14F-4D97-AF65-F5344CB8AC3E}">
        <p14:creationId xmlns:p14="http://schemas.microsoft.com/office/powerpoint/2010/main" val="950605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z="1800" dirty="0" smtClean="0">
              <a:latin typeface="ヒラギノ角ゴ Pro W3" pitchFamily="34" charset="-128"/>
              <a:ea typeface="ヒラギノ角ゴ Pro W3" pitchFamily="34" charset="-128"/>
            </a:endParaRPr>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EE3A49-B1A2-45CD-B58C-57F0CEA151DF}" type="slidenum">
              <a:rPr lang="ja-JP" altLang="en-US" smtClean="0"/>
              <a:pPr fontAlgn="base">
                <a:spcBef>
                  <a:spcPct val="0"/>
                </a:spcBef>
                <a:spcAft>
                  <a:spcPct val="0"/>
                </a:spcAft>
                <a:defRPr/>
              </a:pPr>
              <a:t>1</a:t>
            </a:fld>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7538C-9AA8-4FFC-B505-E86B8DB88CB2}"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AEB8C-23A9-46E3-A218-9721DD17A842}" type="slidenum">
              <a:rPr lang="ja-JP" altLang="en-US" smtClean="0"/>
              <a:pPr fontAlgn="base">
                <a:spcBef>
                  <a:spcPct val="0"/>
                </a:spcBef>
                <a:spcAft>
                  <a:spcPct val="0"/>
                </a:spcAft>
                <a:defRPr/>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ED67F-0D90-42C6-B1D0-017041DB1BBB}"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逐次予測を実現する為に、本研究ではパレーラの</a:t>
            </a:r>
            <a:r>
              <a:rPr lang="en-US" altLang="ja-JP" sz="1800" smtClean="0">
                <a:latin typeface="ヒラギノ角ゴ Pro W3" pitchFamily="34" charset="-128"/>
                <a:ea typeface="ヒラギノ角ゴ Pro W3" pitchFamily="34" charset="-128"/>
              </a:rPr>
              <a:t>Online SVR</a:t>
            </a:r>
            <a:r>
              <a:rPr lang="ja-JP" altLang="en-US" sz="1800" smtClean="0">
                <a:latin typeface="ヒラギノ角ゴ Pro W3" pitchFamily="34" charset="-128"/>
                <a:ea typeface="ヒラギノ角ゴ Pro W3" pitchFamily="34" charset="-128"/>
              </a:rPr>
              <a:t>をベースにした</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A2CD12-273E-439E-A7F4-79426889776B}"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逐次予測を実現する為に、本研究ではパレーラの</a:t>
            </a:r>
            <a:r>
              <a:rPr lang="en-US" altLang="ja-JP" sz="1800" smtClean="0">
                <a:latin typeface="ヒラギノ角ゴ Pro W3" pitchFamily="34" charset="-128"/>
                <a:ea typeface="ヒラギノ角ゴ Pro W3" pitchFamily="34" charset="-128"/>
              </a:rPr>
              <a:t>Online SVR</a:t>
            </a:r>
            <a:r>
              <a:rPr lang="ja-JP" altLang="en-US" sz="1800" smtClean="0">
                <a:latin typeface="ヒラギノ角ゴ Pro W3" pitchFamily="34" charset="-128"/>
                <a:ea typeface="ヒラギノ角ゴ Pro W3" pitchFamily="34" charset="-128"/>
              </a:rPr>
              <a:t>をベースにした</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A2CD12-273E-439E-A7F4-79426889776B}"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109572"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88E1080F-F814-4B05-8859-622202E27603}" type="slidenum">
              <a:rPr lang="ja-JP" altLang="en-US" sz="1100">
                <a:latin typeface="Calibri" pitchFamily="34" charset="0"/>
              </a:rPr>
              <a:pPr algn="r" eaLnBrk="1" hangingPunct="1"/>
              <a:t>15</a:t>
            </a:fld>
            <a:endParaRPr lang="en-US" altLang="ja-JP" sz="11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44C7F4-461A-4093-A276-71BA179CAE23}" type="slidenum">
              <a:rPr lang="ja-JP" altLang="en-US" smtClean="0"/>
              <a:pPr fontAlgn="base">
                <a:spcBef>
                  <a:spcPct val="0"/>
                </a:spcBef>
                <a:spcAft>
                  <a:spcPct val="0"/>
                </a:spcAft>
                <a:defRPr/>
              </a:pPr>
              <a:t>16</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0BE50-0A51-4CCB-A501-A5FE86E9B2A9}" type="slidenum">
              <a:rPr lang="ja-JP" altLang="en-US" smtClean="0"/>
              <a:pPr fontAlgn="base">
                <a:spcBef>
                  <a:spcPct val="0"/>
                </a:spcBef>
                <a:spcAft>
                  <a:spcPct val="0"/>
                </a:spcAft>
                <a:defRPr/>
              </a:pPr>
              <a:t>17</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逐次予測を実現する為に、本研究ではパレーラの</a:t>
            </a:r>
            <a:r>
              <a:rPr lang="en-US" altLang="ja-JP" sz="1800" smtClean="0">
                <a:latin typeface="ヒラギノ角ゴ Pro W3" pitchFamily="34" charset="-128"/>
                <a:ea typeface="ヒラギノ角ゴ Pro W3" pitchFamily="34" charset="-128"/>
              </a:rPr>
              <a:t>Online SVR</a:t>
            </a:r>
            <a:r>
              <a:rPr lang="ja-JP" altLang="en-US" sz="1800" smtClean="0">
                <a:latin typeface="ヒラギノ角ゴ Pro W3" pitchFamily="34" charset="-128"/>
                <a:ea typeface="ヒラギノ角ゴ Pro W3" pitchFamily="34" charset="-128"/>
              </a:rPr>
              <a:t>をベースにした</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A2CD12-273E-439E-A7F4-79426889776B}"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110596"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32C800DB-B679-4292-B9C5-1EE84C960462}" type="slidenum">
              <a:rPr lang="ja-JP" altLang="en-US" sz="1100">
                <a:latin typeface="Calibri" pitchFamily="34" charset="0"/>
              </a:rPr>
              <a:pPr algn="r" eaLnBrk="1" hangingPunct="1"/>
              <a:t>19</a:t>
            </a:fld>
            <a:endParaRPr lang="en-US" altLang="ja-JP" sz="11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400" dirty="0" smtClean="0">
                <a:latin typeface="ヒラギノ角ゴ Pro W3" pitchFamily="34" charset="-128"/>
                <a:ea typeface="ヒラギノ角ゴ Pro W3" pitchFamily="34" charset="-128"/>
              </a:rPr>
              <a:t>複雑な環境では</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ロボット自身が環境の変化に合わせて 自身の状態を予測し</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それに適した行動を決定したい</a:t>
            </a:r>
            <a:endParaRPr lang="en-US" altLang="ja-JP" sz="2400" dirty="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DA577-50F3-4990-AE9A-3C379BC54A08}"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BD4DE-7E03-441B-98D6-142DC991D81E}"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DFA6E7FA-0CDB-4E77-BE29-9D0975267EC5}" type="slidenum">
              <a:rPr lang="ja-JP" altLang="en-US" smtClean="0"/>
              <a:pPr>
                <a:defRPr/>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DFA6E7FA-0CDB-4E77-BE29-9D0975267EC5}" type="slidenum">
              <a:rPr lang="ja-JP" altLang="en-US" smtClean="0"/>
              <a:pPr>
                <a:defRPr/>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9D74AC06-51C3-4724-AD8A-DE8E3A31A6F1}" type="slidenum">
              <a:rPr lang="ja-JP" altLang="en-US" smtClean="0"/>
              <a:pPr>
                <a:defRPr/>
              </a:pPr>
              <a:t>23</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863C3317-A1EC-430C-8F8D-53CDC54534FF}" type="slidenum">
              <a:rPr lang="ja-JP" altLang="en-US" smtClean="0"/>
              <a:pPr>
                <a:defRPr/>
              </a:pPr>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7C00C2E4-10B6-4AF7-8FEF-F3F384F4516F}" type="slidenum">
              <a:rPr lang="ja-JP" altLang="en-US" smtClean="0"/>
              <a:pPr>
                <a:defRPr/>
              </a:pPr>
              <a:t>25</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800" dirty="0" smtClean="0">
                <a:latin typeface="ヒラギノ角ゴ Pro W3" pitchFamily="34" charset="-128"/>
                <a:ea typeface="ヒラギノ角ゴ Pro W3" pitchFamily="34" charset="-128"/>
              </a:rPr>
              <a:t>この図の見方について説明しますと</a:t>
            </a:r>
            <a:r>
              <a:rPr lang="en-US" altLang="ja-JP" sz="1800" dirty="0" smtClean="0">
                <a:latin typeface="ヒラギノ角ゴ Pro W3" pitchFamily="34" charset="-128"/>
                <a:ea typeface="ヒラギノ角ゴ Pro W3" pitchFamily="34" charset="-128"/>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800" dirty="0" smtClean="0">
                <a:latin typeface="ヒラギノ角ゴ Pro W3" pitchFamily="34" charset="-128"/>
                <a:ea typeface="ヒラギノ角ゴ Pro W3" pitchFamily="34" charset="-128"/>
              </a:rPr>
              <a:t>シーケンシャルではデータセットが満たされるまで訓練セットをためつつ予測を行っていきます</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ここでは</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訓練セットが十分そろっていない事</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またデータセットと訓練セットが等しくない為</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学習が終了していない可能性があります</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インクリメンタルでは</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データセットに訓練セットを追加して学習する事で予測を行っています</a:t>
            </a:r>
            <a:r>
              <a:rPr lang="en-US" altLang="ja-JP" sz="1800" dirty="0" smtClean="0">
                <a:latin typeface="ヒラギノ角ゴ Pro W3" pitchFamily="34" charset="-128"/>
                <a:ea typeface="ヒラギノ角ゴ Pro W3" pitchFamily="34" charset="-128"/>
              </a:rPr>
              <a:t>.</a:t>
            </a:r>
            <a:br>
              <a:rPr lang="en-US" altLang="ja-JP" sz="1800" dirty="0" smtClean="0">
                <a:latin typeface="ヒラギノ角ゴ Pro W3" pitchFamily="34" charset="-128"/>
                <a:ea typeface="ヒラギノ角ゴ Pro W3" pitchFamily="34" charset="-128"/>
              </a:rPr>
            </a:br>
            <a:r>
              <a:rPr lang="ja-JP" altLang="en-US" sz="1800" dirty="0" smtClean="0">
                <a:latin typeface="ヒラギノ角ゴ Pro W3" pitchFamily="34" charset="-128"/>
                <a:ea typeface="ヒラギノ角ゴ Pro W3" pitchFamily="34" charset="-128"/>
              </a:rPr>
              <a:t>ここでは</a:t>
            </a:r>
            <a:r>
              <a:rPr lang="en-US" altLang="ja-JP" sz="1800" dirty="0" smtClean="0">
                <a:latin typeface="ヒラギノ角ゴ Pro W3" pitchFamily="34" charset="-128"/>
                <a:ea typeface="ヒラギノ角ゴ Pro W3" pitchFamily="34" charset="-128"/>
              </a:rPr>
              <a:t>, 1</a:t>
            </a:r>
            <a:r>
              <a:rPr lang="ja-JP" altLang="en-US" sz="1800" dirty="0" smtClean="0">
                <a:latin typeface="ヒラギノ角ゴ Pro W3" pitchFamily="34" charset="-128"/>
                <a:ea typeface="ヒラギノ角ゴ Pro W3" pitchFamily="34" charset="-128"/>
              </a:rPr>
              <a:t>サンプリング時刻先の値を予測しています</a:t>
            </a:r>
            <a:r>
              <a:rPr lang="en-US" altLang="ja-JP" sz="1800" dirty="0" smtClean="0">
                <a:latin typeface="ヒラギノ角ゴ Pro W3" pitchFamily="34" charset="-128"/>
                <a:ea typeface="ヒラギノ角ゴ Pro W3" pitchFamily="34" charset="-128"/>
              </a:rPr>
              <a:t>. </a:t>
            </a:r>
          </a:p>
          <a:p>
            <a:pPr eaLnBrk="1" hangingPunct="1"/>
            <a:r>
              <a:rPr lang="en-US" altLang="ja-JP" sz="1800" dirty="0" smtClean="0">
                <a:latin typeface="ヒラギノ角ゴ Pro W3" pitchFamily="34" charset="-128"/>
                <a:ea typeface="ヒラギノ角ゴ Pro W3" pitchFamily="34" charset="-128"/>
              </a:rPr>
              <a:t/>
            </a:r>
            <a:br>
              <a:rPr lang="en-US" altLang="ja-JP" sz="1800" dirty="0" smtClean="0">
                <a:latin typeface="ヒラギノ角ゴ Pro W3" pitchFamily="34" charset="-128"/>
                <a:ea typeface="ヒラギノ角ゴ Pro W3" pitchFamily="34" charset="-128"/>
              </a:rPr>
            </a:br>
            <a:r>
              <a:rPr lang="en-US" altLang="ja-JP" sz="1800" dirty="0" smtClean="0">
                <a:latin typeface="ヒラギノ角ゴ Pro W3" pitchFamily="34" charset="-128"/>
                <a:ea typeface="ヒラギノ角ゴ Pro W3" pitchFamily="34" charset="-128"/>
              </a:rPr>
              <a:t/>
            </a:r>
            <a:br>
              <a:rPr lang="en-US" altLang="ja-JP" sz="1800" dirty="0" smtClean="0">
                <a:latin typeface="ヒラギノ角ゴ Pro W3" pitchFamily="34" charset="-128"/>
                <a:ea typeface="ヒラギノ角ゴ Pro W3" pitchFamily="34" charset="-128"/>
              </a:rPr>
            </a:br>
            <a:r>
              <a:rPr lang="ja-JP" altLang="en-US" sz="1800" dirty="0" smtClean="0">
                <a:latin typeface="ヒラギノ角ゴ Pro W3" pitchFamily="34" charset="-128"/>
                <a:ea typeface="ヒラギノ角ゴ Pro W3" pitchFamily="34" charset="-128"/>
              </a:rPr>
              <a:t>青 </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時間の経過に従い角度の変化に追従するよう予測している</a:t>
            </a:r>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緑 </a:t>
            </a:r>
            <a:r>
              <a:rPr lang="en-US" altLang="ja-JP" sz="1800" dirty="0" smtClean="0">
                <a:latin typeface="ヒラギノ角ゴ Pro W3" pitchFamily="34" charset="-128"/>
                <a:ea typeface="ヒラギノ角ゴ Pro W3" pitchFamily="34" charset="-128"/>
              </a:rPr>
              <a:t>: 0</a:t>
            </a:r>
            <a:r>
              <a:rPr lang="ja-JP" altLang="en-US" sz="1800" dirty="0" smtClean="0">
                <a:latin typeface="ヒラギノ角ゴ Pro W3" pitchFamily="34" charset="-128"/>
                <a:ea typeface="ヒラギノ角ゴ Pro W3" pitchFamily="34" charset="-128"/>
              </a:rPr>
              <a:t>度近傍に角度が収束していくことを予測している</a:t>
            </a:r>
            <a:endParaRPr lang="en-US" altLang="ja-JP" sz="1800" dirty="0" smtClean="0">
              <a:latin typeface="ヒラギノ角ゴ Pro W3" pitchFamily="34" charset="-128"/>
              <a:ea typeface="ヒラギノ角ゴ Pro W3" pitchFamily="34" charset="-128"/>
            </a:endParaRPr>
          </a:p>
          <a:p>
            <a:pPr eaLnBrk="1" hangingPunct="1"/>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これは</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それまでの内部状態と行動をセットすることで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傾向を学習しているから</a:t>
            </a:r>
            <a:endParaRPr lang="en-US" altLang="ja-JP" sz="18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A5E849B1-99AA-4AC7-81E1-D42F597EA265}" type="slidenum">
              <a:rPr lang="ja-JP" altLang="en-US" smtClean="0"/>
              <a:pPr>
                <a:defRPr/>
              </a:pPr>
              <a:t>26</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青 </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時間の経過に従い角度の変化に追従するよう予測している</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緑 </a:t>
            </a:r>
            <a:r>
              <a:rPr lang="en-US" altLang="ja-JP" sz="1800" smtClean="0">
                <a:latin typeface="ヒラギノ角ゴ Pro W3" pitchFamily="34" charset="-128"/>
                <a:ea typeface="ヒラギノ角ゴ Pro W3" pitchFamily="34" charset="-128"/>
              </a:rPr>
              <a:t>: 0</a:t>
            </a:r>
            <a:r>
              <a:rPr lang="ja-JP" altLang="en-US" sz="1800" smtClean="0">
                <a:latin typeface="ヒラギノ角ゴ Pro W3" pitchFamily="34" charset="-128"/>
                <a:ea typeface="ヒラギノ角ゴ Pro W3" pitchFamily="34" charset="-128"/>
              </a:rPr>
              <a:t>度近傍に角度が収束していくことを予測している</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これは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それまでの内部状態と行動をセットすることで</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傾向を学習しているから</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91FB0F65-406D-46AC-9BCF-30079BA7BC52}" type="slidenum">
              <a:rPr lang="ja-JP" altLang="en-US" smtClean="0"/>
              <a:pPr>
                <a:defRPr/>
              </a:pPr>
              <a:t>27</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青 </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時間の経過に従い角度の変化に追従するよう予測している</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緑 </a:t>
            </a:r>
            <a:r>
              <a:rPr lang="en-US" altLang="ja-JP" sz="1800" smtClean="0">
                <a:latin typeface="ヒラギノ角ゴ Pro W3" pitchFamily="34" charset="-128"/>
                <a:ea typeface="ヒラギノ角ゴ Pro W3" pitchFamily="34" charset="-128"/>
              </a:rPr>
              <a:t>: 0</a:t>
            </a:r>
            <a:r>
              <a:rPr lang="ja-JP" altLang="en-US" sz="1800" smtClean="0">
                <a:latin typeface="ヒラギノ角ゴ Pro W3" pitchFamily="34" charset="-128"/>
                <a:ea typeface="ヒラギノ角ゴ Pro W3" pitchFamily="34" charset="-128"/>
              </a:rPr>
              <a:t>度近傍に角度が収束していくことを予測している</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これは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それまでの内部状態と行動をセットすることで</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傾向を学習しているから</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C152BF22-7AB9-4082-BD99-CF2852E75FBB}" type="slidenum">
              <a:rPr lang="ja-JP" altLang="en-US" smtClean="0"/>
              <a:pPr>
                <a:defRPr/>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dirty="0" smtClean="0">
                <a:latin typeface="ヒラギノ角ゴ Pro W3" pitchFamily="34" charset="-128"/>
                <a:ea typeface="ヒラギノ角ゴ Pro W3" pitchFamily="34" charset="-128"/>
              </a:rPr>
              <a:t>青 </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時間の経過に従い角度の変化に追従するよう予測している</a:t>
            </a:r>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緑 </a:t>
            </a:r>
            <a:r>
              <a:rPr lang="en-US" altLang="ja-JP" sz="1800" dirty="0" smtClean="0">
                <a:latin typeface="ヒラギノ角ゴ Pro W3" pitchFamily="34" charset="-128"/>
                <a:ea typeface="ヒラギノ角ゴ Pro W3" pitchFamily="34" charset="-128"/>
              </a:rPr>
              <a:t>: 0</a:t>
            </a:r>
            <a:r>
              <a:rPr lang="ja-JP" altLang="en-US" sz="1800" dirty="0" smtClean="0">
                <a:latin typeface="ヒラギノ角ゴ Pro W3" pitchFamily="34" charset="-128"/>
                <a:ea typeface="ヒラギノ角ゴ Pro W3" pitchFamily="34" charset="-128"/>
              </a:rPr>
              <a:t>度近傍に角度が収束していくことを予測している</a:t>
            </a:r>
            <a:endParaRPr lang="en-US" altLang="ja-JP" sz="1800" dirty="0" smtClean="0">
              <a:latin typeface="ヒラギノ角ゴ Pro W3" pitchFamily="34" charset="-128"/>
              <a:ea typeface="ヒラギノ角ゴ Pro W3" pitchFamily="34" charset="-128"/>
            </a:endParaRPr>
          </a:p>
          <a:p>
            <a:pPr eaLnBrk="1" hangingPunct="1"/>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これは</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それまでの内部状態と行動をセットすることで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傾向を学習しているから</a:t>
            </a:r>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何の外乱もなく</a:t>
            </a:r>
            <a:r>
              <a:rPr lang="en-US" altLang="ja-JP" sz="1800" dirty="0" smtClean="0">
                <a:latin typeface="ヒラギノ角ゴ Pro W3" pitchFamily="34" charset="-128"/>
                <a:ea typeface="ヒラギノ角ゴ Pro W3" pitchFamily="34" charset="-128"/>
              </a:rPr>
              <a:t>,</a:t>
            </a:r>
            <a:r>
              <a:rPr lang="en-US" altLang="ja-JP" sz="1800" baseline="0" dirty="0" smtClean="0">
                <a:latin typeface="ヒラギノ角ゴ Pro W3" pitchFamily="34" charset="-128"/>
                <a:ea typeface="ヒラギノ角ゴ Pro W3" pitchFamily="34" charset="-128"/>
              </a:rPr>
              <a:t> </a:t>
            </a:r>
            <a:r>
              <a:rPr lang="ja-JP" altLang="en-US" sz="1800" baseline="0" dirty="0" smtClean="0">
                <a:latin typeface="ヒラギノ角ゴ Pro W3" pitchFamily="34" charset="-128"/>
                <a:ea typeface="ヒラギノ角ゴ Pro W3" pitchFamily="34" charset="-128"/>
              </a:rPr>
              <a:t>予測開始直後から安定点である</a:t>
            </a:r>
            <a:r>
              <a:rPr lang="en-US" altLang="ja-JP" sz="1800" baseline="0" dirty="0" smtClean="0">
                <a:latin typeface="ヒラギノ角ゴ Pro W3" pitchFamily="34" charset="-128"/>
                <a:ea typeface="ヒラギノ角ゴ Pro W3" pitchFamily="34" charset="-128"/>
              </a:rPr>
              <a:t>0</a:t>
            </a:r>
            <a:r>
              <a:rPr lang="ja-JP" altLang="en-US" sz="1800" baseline="0" dirty="0" smtClean="0">
                <a:latin typeface="ヒラギノ角ゴ Pro W3" pitchFamily="34" charset="-128"/>
                <a:ea typeface="ヒラギノ角ゴ Pro W3" pitchFamily="34" charset="-128"/>
              </a:rPr>
              <a:t>に収束しているので</a:t>
            </a:r>
            <a:r>
              <a:rPr lang="en-US" altLang="ja-JP" sz="1800" baseline="0" dirty="0" smtClean="0">
                <a:latin typeface="ヒラギノ角ゴ Pro W3" pitchFamily="34" charset="-128"/>
                <a:ea typeface="ヒラギノ角ゴ Pro W3" pitchFamily="34" charset="-128"/>
              </a:rPr>
              <a:t>, </a:t>
            </a:r>
            <a:r>
              <a:rPr lang="ja-JP" altLang="en-US" sz="1800" baseline="0" dirty="0" smtClean="0">
                <a:latin typeface="ヒラギノ角ゴ Pro W3" pitchFamily="34" charset="-128"/>
                <a:ea typeface="ヒラギノ角ゴ Pro W3" pitchFamily="34" charset="-128"/>
              </a:rPr>
              <a:t>この様に予測されることとなった</a:t>
            </a:r>
            <a:r>
              <a:rPr lang="en-US" altLang="ja-JP" sz="1800" baseline="0" dirty="0" smtClean="0">
                <a:latin typeface="ヒラギノ角ゴ Pro W3" pitchFamily="34" charset="-128"/>
                <a:ea typeface="ヒラギノ角ゴ Pro W3" pitchFamily="34" charset="-128"/>
              </a:rPr>
              <a:t>. </a:t>
            </a:r>
            <a:endParaRPr lang="en-US" altLang="ja-JP" sz="1800" dirty="0" smtClean="0">
              <a:latin typeface="ヒラギノ角ゴ Pro W3" pitchFamily="34" charset="-128"/>
              <a:ea typeface="ヒラギノ角ゴ Pro W3" pitchFamily="34" charset="-128"/>
            </a:endParaRPr>
          </a:p>
          <a:p>
            <a:pPr eaLnBrk="1" hangingPunct="1"/>
            <a:r>
              <a:rPr lang="en-US" altLang="ja-JP" sz="1800" dirty="0" smtClean="0">
                <a:latin typeface="ヒラギノ角ゴ Pro W3" pitchFamily="34" charset="-128"/>
                <a:ea typeface="ヒラギノ角ゴ Pro W3" pitchFamily="34" charset="-128"/>
              </a:rPr>
              <a:t/>
            </a:r>
            <a:br>
              <a:rPr lang="en-US" altLang="ja-JP" sz="1800" dirty="0" smtClean="0">
                <a:latin typeface="ヒラギノ角ゴ Pro W3" pitchFamily="34" charset="-128"/>
                <a:ea typeface="ヒラギノ角ゴ Pro W3" pitchFamily="34" charset="-128"/>
              </a:rPr>
            </a:br>
            <a:r>
              <a:rPr lang="ja-JP" altLang="en-US" sz="1800" dirty="0" smtClean="0">
                <a:latin typeface="ヒラギノ角ゴ Pro W3" pitchFamily="34" charset="-128"/>
                <a:ea typeface="ヒラギノ角ゴ Pro W3" pitchFamily="34" charset="-128"/>
              </a:rPr>
              <a:t>何れも、時間の経過に従って正則化パラメータ</a:t>
            </a:r>
            <a:r>
              <a:rPr lang="en-US" altLang="ja-JP" sz="1800" dirty="0" smtClean="0">
                <a:latin typeface="ヒラギノ角ゴ Pro W3" pitchFamily="34" charset="-128"/>
                <a:ea typeface="ヒラギノ角ゴ Pro W3" pitchFamily="34" charset="-128"/>
              </a:rPr>
              <a:t>0.001</a:t>
            </a:r>
            <a:r>
              <a:rPr lang="ja-JP" altLang="en-US" sz="1800" dirty="0" smtClean="0">
                <a:latin typeface="ヒラギノ角ゴ Pro W3" pitchFamily="34" charset="-128"/>
                <a:ea typeface="ヒラギノ角ゴ Pro W3" pitchFamily="34" charset="-128"/>
              </a:rPr>
              <a:t>程度に予測誤差は収束している</a:t>
            </a:r>
            <a:endParaRPr lang="en-US" altLang="ja-JP" sz="18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650F8FB9-69A0-40EA-860C-8ED842A3E97D}" type="slidenum">
              <a:rPr lang="ja-JP" altLang="en-US" smtClean="0"/>
              <a:pPr>
                <a:defRPr/>
              </a:pPr>
              <a:t>29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400" dirty="0" smtClean="0">
                <a:latin typeface="ヒラギノ角ゴ Pro W3" pitchFamily="34" charset="-128"/>
                <a:ea typeface="ヒラギノ角ゴ Pro W3" pitchFamily="34" charset="-128"/>
              </a:rPr>
              <a:t>しかし</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ロボットを構成するハードウェア規模や物理的制約によって</a:t>
            </a:r>
            <a:r>
              <a:rPr lang="en-US" altLang="ja-JP" sz="2400" dirty="0" smtClean="0">
                <a:latin typeface="ヒラギノ角ゴ Pro W3" pitchFamily="34" charset="-128"/>
                <a:ea typeface="ヒラギノ角ゴ Pro W3" pitchFamily="34" charset="-128"/>
              </a:rPr>
              <a:t>,</a:t>
            </a:r>
            <a:r>
              <a:rPr lang="ja-JP" altLang="en-US" sz="2400" dirty="0" smtClean="0">
                <a:latin typeface="ヒラギノ角ゴ Pro W3" pitchFamily="34" charset="-128"/>
                <a:ea typeface="ヒラギノ角ゴ Pro W3" pitchFamily="34" charset="-128"/>
              </a:rPr>
              <a:t>現状態に対する行動は </a:t>
            </a:r>
            <a:r>
              <a:rPr lang="en-US" altLang="ja-JP" sz="2400" dirty="0" smtClean="0">
                <a:latin typeface="ヒラギノ角ゴ Pro W3" pitchFamily="34" charset="-128"/>
                <a:ea typeface="ヒラギノ角ゴ Pro W3" pitchFamily="34" charset="-128"/>
              </a:rPr>
              <a:t>1</a:t>
            </a:r>
            <a:r>
              <a:rPr lang="ja-JP" altLang="en-US" sz="2400" dirty="0" smtClean="0">
                <a:latin typeface="ヒラギノ角ゴ Pro W3" pitchFamily="34" charset="-128"/>
                <a:ea typeface="ヒラギノ角ゴ Pro W3" pitchFamily="34" charset="-128"/>
              </a:rPr>
              <a:t>テンポ遅れる</a:t>
            </a:r>
            <a:endParaRPr lang="en-US" altLang="ja-JP" sz="2400" dirty="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DA577-50F3-4990-AE9A-3C379BC54A08}"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0D75C656-EB30-4F72-B9DA-D269165ACB74}" type="slidenum">
              <a:rPr lang="ja-JP" altLang="en-US" smtClean="0"/>
              <a:pPr>
                <a:defRPr/>
              </a:pPr>
              <a:t>30</a:t>
            </a:fld>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677822E3-EDF3-46DB-8B5F-25346BA1E9B3}" type="slidenum">
              <a:rPr lang="ja-JP" altLang="en-US" smtClean="0"/>
              <a:pPr>
                <a:defRPr/>
              </a:pPr>
              <a:t>31</a:t>
            </a:fld>
            <a:endParaRPr lang="en-US"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E10EC10A-29E6-449C-99D7-1CAE230A9A33}" type="slidenum">
              <a:rPr lang="ja-JP" altLang="en-US" smtClean="0"/>
              <a:pPr>
                <a:defRPr/>
              </a:pPr>
              <a:t>32</a:t>
            </a:fld>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2400" dirty="0" smtClean="0">
                <a:latin typeface="ヒラギノ角ゴ Pro W3" pitchFamily="34" charset="-128"/>
                <a:ea typeface="ヒラギノ角ゴ Pro W3" pitchFamily="34" charset="-128"/>
              </a:rPr>
              <a:t>この図の見方について説明しますと</a:t>
            </a:r>
            <a:r>
              <a:rPr lang="en-US" altLang="ja-JP" sz="2400" dirty="0" smtClean="0">
                <a:latin typeface="ヒラギノ角ゴ Pro W3" pitchFamily="34" charset="-128"/>
                <a:ea typeface="ヒラギノ角ゴ Pro W3" pitchFamily="34" charset="-128"/>
              </a:rPr>
              <a:t>,</a:t>
            </a:r>
            <a:r>
              <a:rPr lang="ja-JP" altLang="en-US" sz="2400" dirty="0" smtClean="0">
                <a:latin typeface="ヒラギノ角ゴ Pro W3" pitchFamily="34" charset="-128"/>
                <a:ea typeface="ヒラギノ角ゴ Pro W3" pitchFamily="34" charset="-128"/>
              </a:rPr>
              <a:t>シーケンシャルではデータセットが満たされるまで訓練セットをためつつ予測を行っていきます</a:t>
            </a:r>
            <a:r>
              <a:rPr lang="en-US" altLang="ja-JP" sz="2400" dirty="0" smtClean="0">
                <a:latin typeface="ヒラギノ角ゴ Pro W3" pitchFamily="34" charset="-128"/>
                <a:ea typeface="ヒラギノ角ゴ Pro W3" pitchFamily="34" charset="-128"/>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2400" dirty="0" smtClean="0">
                <a:latin typeface="ヒラギノ角ゴ Pro W3" pitchFamily="34" charset="-128"/>
                <a:ea typeface="ヒラギノ角ゴ Pro W3" pitchFamily="34" charset="-128"/>
              </a:rPr>
              <a:t>ここでは</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訓練セットが十分そろっていない事</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またデータセットと訓練セットが等しくない為</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学習が終了していない可能性があります</a:t>
            </a:r>
            <a:r>
              <a:rPr lang="en-US" altLang="ja-JP" sz="2400" dirty="0" smtClean="0">
                <a:latin typeface="ヒラギノ角ゴ Pro W3" pitchFamily="34" charset="-128"/>
                <a:ea typeface="ヒラギノ角ゴ Pro W3" pitchFamily="34" charset="-128"/>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2400" dirty="0" smtClean="0">
                <a:latin typeface="ヒラギノ角ゴ Pro W3" pitchFamily="34" charset="-128"/>
                <a:ea typeface="ヒラギノ角ゴ Pro W3" pitchFamily="34" charset="-128"/>
              </a:rPr>
              <a:t>先の図に於ける赤い波線は長期内部状態予測を示しておりますが</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これは</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長期内部状態予測を</a:t>
            </a:r>
            <a:r>
              <a:rPr lang="en-US" altLang="ja-JP" sz="2400" dirty="0" smtClean="0">
                <a:latin typeface="ヒラギノ角ゴ Pro W3" pitchFamily="34" charset="-128"/>
                <a:ea typeface="ヒラギノ角ゴ Pro W3" pitchFamily="34" charset="-128"/>
              </a:rPr>
              <a:t>.</a:t>
            </a:r>
            <a:r>
              <a:rPr lang="ja-JP" altLang="en-US" sz="2400" dirty="0" smtClean="0">
                <a:latin typeface="ヒラギノ角ゴ Pro W3" pitchFamily="34" charset="-128"/>
                <a:ea typeface="ヒラギノ角ゴ Pro W3" pitchFamily="34" charset="-128"/>
              </a:rPr>
              <a:t>行うタイミングまで訓練データを回収して学習し</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その結果を用いて</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開始以降の内部状態を予測するモノです</a:t>
            </a:r>
            <a:r>
              <a:rPr lang="en-US" altLang="ja-JP" sz="2400" smtClean="0">
                <a:latin typeface="ヒラギノ角ゴ Pro W3" pitchFamily="34" charset="-128"/>
                <a:ea typeface="ヒラギノ角ゴ Pro W3" pitchFamily="34" charset="-128"/>
              </a:rPr>
              <a:t>. </a:t>
            </a:r>
            <a:r>
              <a:rPr lang="en-US" altLang="ja-JP" sz="2400" dirty="0" smtClean="0">
                <a:latin typeface="ヒラギノ角ゴ Pro W3" pitchFamily="34" charset="-128"/>
                <a:ea typeface="ヒラギノ角ゴ Pro W3" pitchFamily="34" charset="-128"/>
              </a:rPr>
              <a:t/>
            </a:r>
            <a:br>
              <a:rPr lang="en-US" altLang="ja-JP" sz="2400" dirty="0" smtClean="0">
                <a:latin typeface="ヒラギノ角ゴ Pro W3" pitchFamily="34" charset="-128"/>
                <a:ea typeface="ヒラギノ角ゴ Pro W3" pitchFamily="34" charset="-128"/>
              </a:rPr>
            </a:br>
            <a:r>
              <a:rPr lang="en-US" altLang="ja-JP" sz="2400" dirty="0" smtClean="0">
                <a:latin typeface="ヒラギノ角ゴ Pro W3" pitchFamily="34" charset="-128"/>
                <a:ea typeface="ヒラギノ角ゴ Pro W3" pitchFamily="34" charset="-128"/>
              </a:rPr>
              <a:t/>
            </a:r>
            <a:br>
              <a:rPr lang="en-US" altLang="ja-JP" sz="2400" dirty="0" smtClean="0">
                <a:latin typeface="ヒラギノ角ゴ Pro W3" pitchFamily="34" charset="-128"/>
                <a:ea typeface="ヒラギノ角ゴ Pro W3" pitchFamily="34" charset="-128"/>
              </a:rPr>
            </a:br>
            <a:r>
              <a:rPr lang="en-US" altLang="ja-JP" sz="2400" dirty="0" smtClean="0">
                <a:latin typeface="ヒラギノ角ゴ Pro W3" pitchFamily="34" charset="-128"/>
                <a:ea typeface="ヒラギノ角ゴ Pro W3" pitchFamily="34" charset="-128"/>
              </a:rPr>
              <a:t/>
            </a:r>
            <a:br>
              <a:rPr lang="en-US" altLang="ja-JP" sz="2400" dirty="0" smtClean="0">
                <a:latin typeface="ヒラギノ角ゴ Pro W3" pitchFamily="34" charset="-128"/>
                <a:ea typeface="ヒラギノ角ゴ Pro W3" pitchFamily="34" charset="-128"/>
              </a:rPr>
            </a:br>
            <a:r>
              <a:rPr lang="ja-JP" altLang="en-US" sz="2400" dirty="0" smtClean="0">
                <a:latin typeface="ヒラギノ角ゴ Pro W3" pitchFamily="34" charset="-128"/>
                <a:ea typeface="ヒラギノ角ゴ Pro W3" pitchFamily="34" charset="-128"/>
              </a:rPr>
              <a:t>以降の図についても</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同様の見方を行ってください</a:t>
            </a:r>
            <a:r>
              <a:rPr lang="en-US" altLang="ja-JP" sz="2400" dirty="0" smtClean="0">
                <a:latin typeface="ヒラギノ角ゴ Pro W3" pitchFamily="34" charset="-128"/>
                <a:ea typeface="ヒラギノ角ゴ Pro W3" pitchFamily="34" charset="-128"/>
              </a:rPr>
              <a:t>. </a:t>
            </a:r>
          </a:p>
          <a:p>
            <a:pPr eaLnBrk="1" hangingPunct="1"/>
            <a:endParaRPr lang="en-US" altLang="ja-JP" sz="24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13883097-187E-4775-8AA5-C055E11F43C7}" type="slidenum">
              <a:rPr lang="ja-JP" altLang="en-US" smtClean="0"/>
              <a:pPr>
                <a:defRPr/>
              </a:pPr>
              <a:t>33</a:t>
            </a:fld>
            <a:endParaRPr lang="en-US"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dirty="0" smtClean="0">
                <a:latin typeface="ヒラギノ角ゴ Pro W3" pitchFamily="34" charset="-128"/>
                <a:ea typeface="ヒラギノ角ゴ Pro W3" pitchFamily="34" charset="-128"/>
              </a:rPr>
              <a:t>緑 </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初期で角度変化に追従しようとしている事が判り</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その後は</a:t>
            </a:r>
            <a:r>
              <a:rPr lang="en-US" altLang="ja-JP" sz="1800" dirty="0" smtClean="0">
                <a:latin typeface="ヒラギノ角ゴ Pro W3" pitchFamily="34" charset="-128"/>
                <a:ea typeface="ヒラギノ角ゴ Pro W3" pitchFamily="34" charset="-128"/>
              </a:rPr>
              <a:t>0</a:t>
            </a:r>
            <a:r>
              <a:rPr lang="ja-JP" altLang="en-US" sz="1800" dirty="0" smtClean="0">
                <a:latin typeface="ヒラギノ角ゴ Pro W3" pitchFamily="34" charset="-128"/>
                <a:ea typeface="ヒラギノ角ゴ Pro W3" pitchFamily="34" charset="-128"/>
              </a:rPr>
              <a:t>度近傍の値になるものと予測し続けている</a:t>
            </a:r>
            <a:r>
              <a:rPr lang="en-US" altLang="ja-JP" sz="1800" dirty="0" smtClean="0">
                <a:latin typeface="ヒラギノ角ゴ Pro W3" pitchFamily="34" charset="-128"/>
                <a:ea typeface="ヒラギノ角ゴ Pro W3" pitchFamily="34" charset="-128"/>
              </a:rPr>
              <a:t>. </a:t>
            </a:r>
          </a:p>
          <a:p>
            <a:pPr eaLnBrk="1" hangingPunct="1"/>
            <a:r>
              <a:rPr lang="ja-JP" altLang="en-US" sz="1800" dirty="0" smtClean="0">
                <a:latin typeface="ヒラギノ角ゴ Pro W3" pitchFamily="34" charset="-128"/>
                <a:ea typeface="ヒラギノ角ゴ Pro W3" pitchFamily="34" charset="-128"/>
              </a:rPr>
              <a:t>赤 </a:t>
            </a:r>
            <a:r>
              <a:rPr lang="en-US" altLang="ja-JP" sz="1800" dirty="0" smtClean="0">
                <a:latin typeface="ヒラギノ角ゴ Pro W3" pitchFamily="34" charset="-128"/>
                <a:ea typeface="ヒラギノ角ゴ Pro W3" pitchFamily="34" charset="-128"/>
              </a:rPr>
              <a:t>:</a:t>
            </a:r>
            <a:r>
              <a:rPr lang="ja-JP" altLang="en-US" sz="1800" dirty="0" smtClean="0">
                <a:latin typeface="ヒラギノ角ゴ Pro W3" pitchFamily="34" charset="-128"/>
                <a:ea typeface="ヒラギノ角ゴ Pro W3" pitchFamily="34" charset="-128"/>
              </a:rPr>
              <a:t>入力された外乱を学習していることで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これから安定化がされるというように予測されている</a:t>
            </a:r>
            <a:r>
              <a:rPr lang="en-US" altLang="ja-JP" sz="1800" dirty="0" smtClean="0">
                <a:latin typeface="ヒラギノ角ゴ Pro W3" pitchFamily="34" charset="-128"/>
                <a:ea typeface="ヒラギノ角ゴ Pro W3" pitchFamily="34" charset="-128"/>
              </a:rPr>
              <a:t>. </a:t>
            </a:r>
          </a:p>
          <a:p>
            <a:pPr eaLnBrk="1" hangingPunct="1"/>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緑は</a:t>
            </a:r>
            <a:r>
              <a:rPr lang="en-US" altLang="ja-JP" sz="1800" dirty="0" smtClean="0">
                <a:latin typeface="ヒラギノ角ゴ Pro W3" pitchFamily="34" charset="-128"/>
                <a:ea typeface="ヒラギノ角ゴ Pro W3" pitchFamily="34" charset="-128"/>
              </a:rPr>
              <a:t>, 0.45</a:t>
            </a:r>
            <a:r>
              <a:rPr lang="ja-JP" altLang="en-US" sz="1800" dirty="0" smtClean="0">
                <a:latin typeface="ヒラギノ角ゴ Pro W3" pitchFamily="34" charset="-128"/>
                <a:ea typeface="ヒラギノ角ゴ Pro W3" pitchFamily="34" charset="-128"/>
              </a:rPr>
              <a:t>秒までの訓練セットで長期的に予測しているので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外乱には対応できない</a:t>
            </a:r>
            <a:r>
              <a:rPr lang="en-US" altLang="ja-JP" sz="1800" dirty="0" smtClean="0">
                <a:latin typeface="ヒラギノ角ゴ Pro W3" pitchFamily="34" charset="-128"/>
                <a:ea typeface="ヒラギノ角ゴ Pro W3" pitchFamily="34" charset="-128"/>
              </a:rPr>
              <a:t>. </a:t>
            </a:r>
          </a:p>
          <a:p>
            <a:pPr eaLnBrk="1" hangingPunct="1"/>
            <a:endParaRPr lang="en-US" altLang="ja-JP" sz="18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13883097-187E-4775-8AA5-C055E11F43C7}" type="slidenum">
              <a:rPr lang="ja-JP" altLang="en-US" smtClean="0"/>
              <a:pPr>
                <a:defRPr/>
              </a:pPr>
              <a:t>34</a:t>
            </a:fld>
            <a:endParaRPr lang="en-US"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緑 </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初期で角度変化に追従しようとしている事が判り</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その後は</a:t>
            </a:r>
            <a:r>
              <a:rPr lang="en-US" altLang="ja-JP" sz="1800" smtClean="0">
                <a:latin typeface="ヒラギノ角ゴ Pro W3" pitchFamily="34" charset="-128"/>
                <a:ea typeface="ヒラギノ角ゴ Pro W3" pitchFamily="34" charset="-128"/>
              </a:rPr>
              <a:t>0</a:t>
            </a:r>
            <a:r>
              <a:rPr lang="ja-JP" altLang="en-US" sz="1800" smtClean="0">
                <a:latin typeface="ヒラギノ角ゴ Pro W3" pitchFamily="34" charset="-128"/>
                <a:ea typeface="ヒラギノ角ゴ Pro W3" pitchFamily="34" charset="-128"/>
              </a:rPr>
              <a:t>度近傍の値になるものと予測し続けている</a:t>
            </a:r>
            <a:r>
              <a:rPr lang="en-US" altLang="ja-JP" sz="1800" smtClean="0">
                <a:latin typeface="ヒラギノ角ゴ Pro W3" pitchFamily="34" charset="-128"/>
                <a:ea typeface="ヒラギノ角ゴ Pro W3" pitchFamily="34" charset="-128"/>
              </a:rPr>
              <a:t>. </a:t>
            </a:r>
          </a:p>
          <a:p>
            <a:pPr eaLnBrk="1" hangingPunct="1"/>
            <a:r>
              <a:rPr lang="ja-JP" altLang="en-US" sz="1800" smtClean="0">
                <a:latin typeface="ヒラギノ角ゴ Pro W3" pitchFamily="34" charset="-128"/>
                <a:ea typeface="ヒラギノ角ゴ Pro W3" pitchFamily="34" charset="-128"/>
              </a:rPr>
              <a:t>赤 </a:t>
            </a:r>
            <a:r>
              <a:rPr lang="en-US" altLang="ja-JP" sz="1800" smtClean="0">
                <a:latin typeface="ヒラギノ角ゴ Pro W3" pitchFamily="34" charset="-128"/>
                <a:ea typeface="ヒラギノ角ゴ Pro W3" pitchFamily="34" charset="-128"/>
              </a:rPr>
              <a:t>:</a:t>
            </a:r>
            <a:r>
              <a:rPr lang="ja-JP" altLang="en-US" sz="1800" smtClean="0">
                <a:latin typeface="ヒラギノ角ゴ Pro W3" pitchFamily="34" charset="-128"/>
                <a:ea typeface="ヒラギノ角ゴ Pro W3" pitchFamily="34" charset="-128"/>
              </a:rPr>
              <a:t>入力された外乱を学習していることで</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これから安定化がされるというように予測されている</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特にこの場合は初期の傾斜角度を良く予測出来ているものと考えられる</a:t>
            </a:r>
            <a:r>
              <a:rPr lang="en-US" altLang="ja-JP" sz="1800" smtClean="0">
                <a:latin typeface="ヒラギノ角ゴ Pro W3" pitchFamily="34" charset="-128"/>
                <a:ea typeface="ヒラギノ角ゴ Pro W3" pitchFamily="34" charset="-128"/>
              </a:rPr>
              <a:t>. </a:t>
            </a: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CEE7362B-0A3C-4E21-A29A-A7B522BF4ABB}" type="slidenum">
              <a:rPr lang="ja-JP" altLang="en-US" smtClean="0"/>
              <a:pPr>
                <a:defRPr/>
              </a:pPr>
              <a:t>35</a:t>
            </a:fld>
            <a:endParaRPr lang="en-US"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緑 </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初期で角度変化に追従しようとしている事が判り</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その後は</a:t>
            </a:r>
            <a:r>
              <a:rPr lang="en-US" altLang="ja-JP" sz="1800" smtClean="0">
                <a:latin typeface="ヒラギノ角ゴ Pro W3" pitchFamily="34" charset="-128"/>
                <a:ea typeface="ヒラギノ角ゴ Pro W3" pitchFamily="34" charset="-128"/>
              </a:rPr>
              <a:t>0</a:t>
            </a:r>
            <a:r>
              <a:rPr lang="ja-JP" altLang="en-US" sz="1800" smtClean="0">
                <a:latin typeface="ヒラギノ角ゴ Pro W3" pitchFamily="34" charset="-128"/>
                <a:ea typeface="ヒラギノ角ゴ Pro W3" pitchFamily="34" charset="-128"/>
              </a:rPr>
              <a:t>度近傍の値になるものと予測し続けている</a:t>
            </a:r>
            <a:r>
              <a:rPr lang="en-US" altLang="ja-JP" sz="1800" smtClean="0">
                <a:latin typeface="ヒラギノ角ゴ Pro W3" pitchFamily="34" charset="-128"/>
                <a:ea typeface="ヒラギノ角ゴ Pro W3" pitchFamily="34" charset="-128"/>
              </a:rPr>
              <a:t>. </a:t>
            </a:r>
          </a:p>
          <a:p>
            <a:pPr eaLnBrk="1" hangingPunct="1"/>
            <a:r>
              <a:rPr lang="ja-JP" altLang="en-US" sz="1800" smtClean="0">
                <a:latin typeface="ヒラギノ角ゴ Pro W3" pitchFamily="34" charset="-128"/>
                <a:ea typeface="ヒラギノ角ゴ Pro W3" pitchFamily="34" charset="-128"/>
              </a:rPr>
              <a:t>赤 </a:t>
            </a:r>
            <a:r>
              <a:rPr lang="en-US" altLang="ja-JP" sz="1800" smtClean="0">
                <a:latin typeface="ヒラギノ角ゴ Pro W3" pitchFamily="34" charset="-128"/>
                <a:ea typeface="ヒラギノ角ゴ Pro W3" pitchFamily="34" charset="-128"/>
              </a:rPr>
              <a:t>:</a:t>
            </a:r>
            <a:r>
              <a:rPr lang="ja-JP" altLang="en-US" sz="1800" smtClean="0">
                <a:latin typeface="ヒラギノ角ゴ Pro W3" pitchFamily="34" charset="-128"/>
                <a:ea typeface="ヒラギノ角ゴ Pro W3" pitchFamily="34" charset="-128"/>
              </a:rPr>
              <a:t>入力された外乱を学習していることで</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これから安定化がされるというように予測されている</a:t>
            </a:r>
            <a:r>
              <a:rPr lang="en-US" altLang="ja-JP" sz="1800" smtClean="0">
                <a:latin typeface="ヒラギノ角ゴ Pro W3" pitchFamily="34" charset="-128"/>
                <a:ea typeface="ヒラギノ角ゴ Pro W3" pitchFamily="34" charset="-128"/>
              </a:rPr>
              <a:t>. </a:t>
            </a: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14173E6B-A773-49FF-BEA4-D8DBD89265DB}" type="slidenum">
              <a:rPr lang="ja-JP" altLang="en-US" smtClean="0"/>
              <a:pPr>
                <a:defRPr/>
              </a:pPr>
              <a:t>36</a:t>
            </a:fld>
            <a:endParaRPr lang="en-US"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dirty="0" smtClean="0">
                <a:latin typeface="ヒラギノ角ゴ Pro W3" pitchFamily="34" charset="-128"/>
                <a:ea typeface="ヒラギノ角ゴ Pro W3" pitchFamily="34" charset="-128"/>
              </a:rPr>
              <a:t>緑 </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初期で角度変化に追従しようとしている事が判り</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その後は</a:t>
            </a:r>
            <a:r>
              <a:rPr lang="en-US" altLang="ja-JP" sz="1800" dirty="0" smtClean="0">
                <a:latin typeface="ヒラギノ角ゴ Pro W3" pitchFamily="34" charset="-128"/>
                <a:ea typeface="ヒラギノ角ゴ Pro W3" pitchFamily="34" charset="-128"/>
              </a:rPr>
              <a:t>0</a:t>
            </a:r>
            <a:r>
              <a:rPr lang="ja-JP" altLang="en-US" sz="1800" dirty="0" smtClean="0">
                <a:latin typeface="ヒラギノ角ゴ Pro W3" pitchFamily="34" charset="-128"/>
                <a:ea typeface="ヒラギノ角ゴ Pro W3" pitchFamily="34" charset="-128"/>
              </a:rPr>
              <a:t>度近傍の値になるものと予測し続けている</a:t>
            </a:r>
            <a:r>
              <a:rPr lang="en-US" altLang="ja-JP" sz="1800" dirty="0" smtClean="0">
                <a:latin typeface="ヒラギノ角ゴ Pro W3" pitchFamily="34" charset="-128"/>
                <a:ea typeface="ヒラギノ角ゴ Pro W3" pitchFamily="34" charset="-128"/>
              </a:rPr>
              <a:t>. </a:t>
            </a:r>
          </a:p>
          <a:p>
            <a:pPr eaLnBrk="1" hangingPunct="1"/>
            <a:r>
              <a:rPr lang="ja-JP" altLang="en-US" sz="1800" dirty="0" smtClean="0">
                <a:latin typeface="ヒラギノ角ゴ Pro W3" pitchFamily="34" charset="-128"/>
                <a:ea typeface="ヒラギノ角ゴ Pro W3" pitchFamily="34" charset="-128"/>
              </a:rPr>
              <a:t>赤 </a:t>
            </a:r>
            <a:r>
              <a:rPr lang="en-US" altLang="ja-JP" sz="1800" dirty="0" smtClean="0">
                <a:latin typeface="ヒラギノ角ゴ Pro W3" pitchFamily="34" charset="-128"/>
                <a:ea typeface="ヒラギノ角ゴ Pro W3" pitchFamily="34" charset="-128"/>
              </a:rPr>
              <a:t>:</a:t>
            </a:r>
            <a:r>
              <a:rPr lang="ja-JP" altLang="en-US" sz="1800" dirty="0" smtClean="0">
                <a:latin typeface="ヒラギノ角ゴ Pro W3" pitchFamily="34" charset="-128"/>
                <a:ea typeface="ヒラギノ角ゴ Pro W3" pitchFamily="34" charset="-128"/>
              </a:rPr>
              <a:t>入力された外乱を学習していることで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これから安定化がされるというように予測されている</a:t>
            </a:r>
            <a:r>
              <a:rPr lang="en-US" altLang="ja-JP" sz="1800" dirty="0" smtClean="0">
                <a:latin typeface="ヒラギノ角ゴ Pro W3" pitchFamily="34" charset="-128"/>
                <a:ea typeface="ヒラギノ角ゴ Pro W3" pitchFamily="34" charset="-128"/>
              </a:rPr>
              <a:t>. </a:t>
            </a:r>
          </a:p>
          <a:p>
            <a:pPr eaLnBrk="1" hangingPunct="1"/>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これは</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それまでの内部状態と行動をセットすることで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傾向を学習しているから</a:t>
            </a:r>
            <a:endParaRPr lang="en-US" altLang="ja-JP" sz="1800" dirty="0" smtClean="0">
              <a:latin typeface="ヒラギノ角ゴ Pro W3" pitchFamily="34" charset="-128"/>
              <a:ea typeface="ヒラギノ角ゴ Pro W3" pitchFamily="34" charset="-128"/>
            </a:endParaRPr>
          </a:p>
          <a:p>
            <a:pPr eaLnBrk="1" hangingPunct="1"/>
            <a:r>
              <a:rPr lang="ja-JP" altLang="en-US" sz="1800" dirty="0" smtClean="0">
                <a:latin typeface="ヒラギノ角ゴ Pro W3" pitchFamily="34" charset="-128"/>
                <a:ea typeface="ヒラギノ角ゴ Pro W3" pitchFamily="34" charset="-128"/>
              </a:rPr>
              <a:t>行動予測部に於いて</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内部状態を安定化する様なパラメータを使っているため</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予測した内部状態から安定化するような行動を予測し</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これを繰り返すことで</a:t>
            </a:r>
            <a:r>
              <a:rPr lang="en-US" altLang="ja-JP" sz="1800" dirty="0" smtClean="0">
                <a:latin typeface="ヒラギノ角ゴ Pro W3" pitchFamily="34" charset="-128"/>
                <a:ea typeface="ヒラギノ角ゴ Pro W3" pitchFamily="34" charset="-128"/>
              </a:rPr>
              <a:t>, </a:t>
            </a:r>
            <a:r>
              <a:rPr lang="ja-JP" altLang="en-US" sz="1800" dirty="0" smtClean="0">
                <a:latin typeface="ヒラギノ角ゴ Pro W3" pitchFamily="34" charset="-128"/>
                <a:ea typeface="ヒラギノ角ゴ Pro W3" pitchFamily="34" charset="-128"/>
              </a:rPr>
              <a:t>鉛直近傍で安定となる予測をしているものと考えられる</a:t>
            </a:r>
            <a:r>
              <a:rPr lang="en-US" altLang="ja-JP" sz="1800" dirty="0" smtClean="0">
                <a:latin typeface="ヒラギノ角ゴ Pro W3" pitchFamily="34" charset="-128"/>
                <a:ea typeface="ヒラギノ角ゴ Pro W3" pitchFamily="34" charset="-128"/>
              </a:rPr>
              <a:t>. </a:t>
            </a:r>
          </a:p>
          <a:p>
            <a:pPr eaLnBrk="1" hangingPunct="1"/>
            <a:r>
              <a:rPr lang="en-US" altLang="ja-JP" sz="1800" dirty="0" smtClean="0">
                <a:latin typeface="ヒラギノ角ゴ Pro W3" pitchFamily="34" charset="-128"/>
                <a:ea typeface="ヒラギノ角ゴ Pro W3" pitchFamily="34" charset="-128"/>
              </a:rPr>
              <a:t/>
            </a:r>
            <a:br>
              <a:rPr lang="en-US" altLang="ja-JP" sz="1800" dirty="0" smtClean="0">
                <a:latin typeface="ヒラギノ角ゴ Pro W3" pitchFamily="34" charset="-128"/>
                <a:ea typeface="ヒラギノ角ゴ Pro W3" pitchFamily="34" charset="-128"/>
              </a:rPr>
            </a:br>
            <a:r>
              <a:rPr lang="ja-JP" altLang="en-US" sz="1800" dirty="0" smtClean="0">
                <a:latin typeface="ヒラギノ角ゴ Pro W3" pitchFamily="34" charset="-128"/>
                <a:ea typeface="ヒラギノ角ゴ Pro W3" pitchFamily="34" charset="-128"/>
              </a:rPr>
              <a:t>何れも、時間の経過に従って正則化パラメータ</a:t>
            </a:r>
            <a:r>
              <a:rPr lang="en-US" altLang="ja-JP" sz="1800" dirty="0" smtClean="0">
                <a:latin typeface="ヒラギノ角ゴ Pro W3" pitchFamily="34" charset="-128"/>
                <a:ea typeface="ヒラギノ角ゴ Pro W3" pitchFamily="34" charset="-128"/>
              </a:rPr>
              <a:t>0.001</a:t>
            </a:r>
            <a:r>
              <a:rPr lang="ja-JP" altLang="en-US" sz="1800" dirty="0" smtClean="0">
                <a:latin typeface="ヒラギノ角ゴ Pro W3" pitchFamily="34" charset="-128"/>
                <a:ea typeface="ヒラギノ角ゴ Pro W3" pitchFamily="34" charset="-128"/>
              </a:rPr>
              <a:t>程度に予測誤差は収束している</a:t>
            </a:r>
            <a:endParaRPr lang="en-US" altLang="ja-JP" sz="1800" dirty="0" smtClean="0">
              <a:latin typeface="ヒラギノ角ゴ Pro W3" pitchFamily="34" charset="-128"/>
              <a:ea typeface="ヒラギノ角ゴ Pro W3" pitchFamily="34" charset="-128"/>
            </a:endParaRPr>
          </a:p>
          <a:p>
            <a:endParaRPr lang="en-US" altLang="ja-JP" sz="1800" dirty="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B8A858B3-B77F-4C29-98AC-16E4B37D6F1C}" type="slidenum">
              <a:rPr lang="ja-JP" altLang="en-US" smtClean="0"/>
              <a:pPr>
                <a:defRPr/>
              </a:pPr>
              <a:t>37</a:t>
            </a:fld>
            <a:endParaRPr lang="en-US"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solidFill>
                  <a:srgbClr val="FF0000"/>
                </a:solidFill>
                <a:latin typeface="ヒラギノ角ゴ Pro W3" pitchFamily="34" charset="-128"/>
                <a:ea typeface="ヒラギノ角ゴ Pro W3" pitchFamily="34" charset="-128"/>
              </a:rPr>
              <a:t>長期予測の方法を逐次予測によって確立した</a:t>
            </a:r>
            <a:r>
              <a:rPr lang="en-US" altLang="ja-JP" sz="1800" smtClean="0">
                <a:solidFill>
                  <a:srgbClr val="FF0000"/>
                </a:solidFill>
                <a:latin typeface="ヒラギノ角ゴ Pro W3" pitchFamily="34" charset="-128"/>
                <a:ea typeface="ヒラギノ角ゴ Pro W3" pitchFamily="34" charset="-128"/>
              </a:rPr>
              <a:t>. </a:t>
            </a:r>
          </a:p>
          <a:p>
            <a:pPr eaLnBrk="1" hangingPunct="1"/>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環境適合のために適切な行動をしたい</a:t>
            </a:r>
            <a:r>
              <a:rPr lang="en-US" altLang="ja-JP" sz="1800" smtClean="0">
                <a:solidFill>
                  <a:srgbClr val="FF0000"/>
                </a:solidFill>
                <a:latin typeface="ヒラギノ角ゴ Pro W3" pitchFamily="34" charset="-128"/>
                <a:ea typeface="ヒラギノ角ゴ Pro W3" pitchFamily="34" charset="-128"/>
              </a:rPr>
              <a:t>, </a:t>
            </a:r>
            <a:r>
              <a:rPr lang="ja-JP" altLang="en-US" sz="1800" smtClean="0">
                <a:solidFill>
                  <a:srgbClr val="FF0000"/>
                </a:solidFill>
                <a:latin typeface="ヒラギノ角ゴ Pro W3" pitchFamily="34" charset="-128"/>
                <a:ea typeface="ヒラギノ角ゴ Pro W3" pitchFamily="34" charset="-128"/>
              </a:rPr>
              <a:t>その行動を実現するために予測を使う</a:t>
            </a:r>
            <a:endParaRPr lang="en-US" altLang="ja-JP" sz="1800" smtClean="0">
              <a:solidFill>
                <a:srgbClr val="FF0000"/>
              </a:solidFill>
              <a:latin typeface="ヒラギノ角ゴ Pro W3" pitchFamily="34" charset="-128"/>
              <a:ea typeface="ヒラギノ角ゴ Pro W3" pitchFamily="34" charset="-128"/>
            </a:endParaRPr>
          </a:p>
          <a:p>
            <a:pPr eaLnBrk="1" hangingPunct="1"/>
            <a:endParaRPr lang="ja-JP" altLang="en-US" sz="1800" smtClean="0">
              <a:latin typeface="ヒラギノ角ゴ Pro W3" pitchFamily="34" charset="-128"/>
              <a:ea typeface="ヒラギノ角ゴ Pro W3" pitchFamily="34" charset="-128"/>
            </a:endParaRPr>
          </a:p>
        </p:txBody>
      </p:sp>
      <p:sp>
        <p:nvSpPr>
          <p:cNvPr id="132100"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747019FC-DC2B-4BDA-A094-D1026EAA0BC8}" type="slidenum">
              <a:rPr lang="ja-JP" altLang="en-US" sz="1100">
                <a:latin typeface="Calibri" pitchFamily="34" charset="0"/>
              </a:rPr>
              <a:pPr algn="r" eaLnBrk="1" hangingPunct="1"/>
              <a:t>38</a:t>
            </a:fld>
            <a:endParaRPr lang="en-US" altLang="ja-JP" sz="11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solidFill>
                  <a:srgbClr val="FF0000"/>
                </a:solidFill>
                <a:latin typeface="ヒラギノ角ゴ Pro W3" pitchFamily="34" charset="-128"/>
                <a:ea typeface="ヒラギノ角ゴ Pro W3" pitchFamily="34" charset="-128"/>
              </a:rPr>
              <a:t>長期予測の方法を逐次予測によって確立した</a:t>
            </a:r>
            <a:r>
              <a:rPr lang="en-US" altLang="ja-JP" sz="1800" smtClean="0">
                <a:solidFill>
                  <a:srgbClr val="FF0000"/>
                </a:solidFill>
                <a:latin typeface="ヒラギノ角ゴ Pro W3" pitchFamily="34" charset="-128"/>
                <a:ea typeface="ヒラギノ角ゴ Pro W3" pitchFamily="34" charset="-128"/>
              </a:rPr>
              <a:t>. </a:t>
            </a:r>
          </a:p>
          <a:p>
            <a:pPr eaLnBrk="1" hangingPunct="1"/>
            <a:r>
              <a:rPr lang="ja-JP" altLang="en-US" sz="1800" smtClean="0">
                <a:solidFill>
                  <a:srgbClr val="FF0000"/>
                </a:solidFill>
                <a:latin typeface="ヒラギノ角ゴ Pro W3" pitchFamily="34" charset="-128"/>
                <a:ea typeface="ヒラギノ角ゴ Pro W3" pitchFamily="34" charset="-128"/>
              </a:rPr>
              <a:t>言うまでもないが</a:t>
            </a:r>
            <a:r>
              <a:rPr lang="en-US" altLang="ja-JP" sz="1800" smtClean="0">
                <a:solidFill>
                  <a:srgbClr val="FF0000"/>
                </a:solidFill>
                <a:latin typeface="ヒラギノ角ゴ Pro W3" pitchFamily="34" charset="-128"/>
                <a:ea typeface="ヒラギノ角ゴ Pro W3" pitchFamily="34" charset="-128"/>
              </a:rPr>
              <a:t>, </a:t>
            </a:r>
            <a:r>
              <a:rPr lang="ja-JP" altLang="en-US" sz="1800" smtClean="0">
                <a:solidFill>
                  <a:srgbClr val="FF0000"/>
                </a:solidFill>
                <a:latin typeface="ヒラギノ角ゴ Pro W3" pitchFamily="34" charset="-128"/>
                <a:ea typeface="ヒラギノ角ゴ Pro W3" pitchFamily="34" charset="-128"/>
              </a:rPr>
              <a:t>長期予測を含めた現在の行動決定手法を考えていく必要がある</a:t>
            </a:r>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ある程度訓練セットがたまった時点で予測を行う必要があるので</a:t>
            </a:r>
            <a:r>
              <a:rPr lang="en-US" altLang="ja-JP" sz="1800" smtClean="0">
                <a:solidFill>
                  <a:srgbClr val="FF0000"/>
                </a:solidFill>
                <a:latin typeface="ヒラギノ角ゴ Pro W3" pitchFamily="34" charset="-128"/>
                <a:ea typeface="ヒラギノ角ゴ Pro W3" pitchFamily="34" charset="-128"/>
              </a:rPr>
              <a:t>, </a:t>
            </a:r>
            <a:r>
              <a:rPr lang="ja-JP" altLang="en-US" sz="1800" smtClean="0">
                <a:solidFill>
                  <a:srgbClr val="FF0000"/>
                </a:solidFill>
                <a:latin typeface="ヒラギノ角ゴ Pro W3" pitchFamily="34" charset="-128"/>
                <a:ea typeface="ヒラギノ角ゴ Pro W3" pitchFamily="34" charset="-128"/>
              </a:rPr>
              <a:t>同時並行的に制御を行う必要がある</a:t>
            </a:r>
            <a:r>
              <a:rPr lang="en-US" altLang="ja-JP" sz="1800" smtClean="0">
                <a:solidFill>
                  <a:srgbClr val="FF0000"/>
                </a:solidFill>
                <a:latin typeface="ヒラギノ角ゴ Pro W3" pitchFamily="34" charset="-128"/>
                <a:ea typeface="ヒラギノ角ゴ Pro W3" pitchFamily="34" charset="-128"/>
              </a:rPr>
              <a:t>. </a:t>
            </a:r>
          </a:p>
        </p:txBody>
      </p:sp>
      <p:sp>
        <p:nvSpPr>
          <p:cNvPr id="133124"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1F414794-08EA-4588-99A2-85494EF5EAF2}" type="slidenum">
              <a:rPr lang="ja-JP" altLang="en-US" sz="1100">
                <a:latin typeface="Calibri" pitchFamily="34" charset="0"/>
              </a:rPr>
              <a:pPr algn="r" eaLnBrk="1" hangingPunct="1"/>
              <a:t>39</a:t>
            </a:fld>
            <a:endParaRPr lang="en-US" altLang="ja-JP" sz="11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400" dirty="0" smtClean="0">
                <a:latin typeface="ヒラギノ角ゴ Pro W3" pitchFamily="34" charset="-128"/>
                <a:ea typeface="ヒラギノ角ゴ Pro W3" pitchFamily="34" charset="-128"/>
              </a:rPr>
              <a:t>この様な予測を行う上では先行研究が存在する</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たとえば</a:t>
            </a:r>
            <a:r>
              <a:rPr lang="en-US" altLang="ja-JP" sz="2400" dirty="0" smtClean="0">
                <a:latin typeface="ヒラギノ角ゴ Pro W3" pitchFamily="34" charset="-128"/>
                <a:ea typeface="ヒラギノ角ゴ Pro W3" pitchFamily="34" charset="-128"/>
              </a:rPr>
              <a:t>…</a:t>
            </a: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1852D-0E15-4167-BA24-7491224F9123}"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予測が必要な理由</a:t>
            </a:r>
            <a:r>
              <a:rPr kumimoji="1" lang="en-US" altLang="ja-JP" dirty="0" smtClean="0"/>
              <a:t>: 1</a:t>
            </a:r>
            <a:r>
              <a:rPr kumimoji="1" lang="ja-JP" altLang="en-US" dirty="0" smtClean="0"/>
              <a:t>番</a:t>
            </a:r>
            <a:endParaRPr kumimoji="1" lang="en-US" altLang="ja-JP" dirty="0" smtClean="0"/>
          </a:p>
          <a:p>
            <a:r>
              <a:rPr kumimoji="1" lang="ja-JP" altLang="en-US" dirty="0" smtClean="0"/>
              <a:t>なんで状態空間</a:t>
            </a:r>
            <a:r>
              <a:rPr kumimoji="1" lang="en-US" altLang="ja-JP" dirty="0" smtClean="0"/>
              <a:t>: </a:t>
            </a:r>
            <a:r>
              <a:rPr kumimoji="1" lang="ja-JP" altLang="en-US" dirty="0" smtClean="0"/>
              <a:t>システムの内部情報を簡単に取り扱う事が出来て</a:t>
            </a:r>
            <a:r>
              <a:rPr kumimoji="1" lang="en-US" altLang="ja-JP" dirty="0" smtClean="0"/>
              <a:t>, </a:t>
            </a:r>
            <a:r>
              <a:rPr kumimoji="1" lang="ja-JP" altLang="en-US" dirty="0" smtClean="0"/>
              <a:t>今回の様に</a:t>
            </a:r>
            <a:r>
              <a:rPr kumimoji="1" lang="en-US" altLang="ja-JP" dirty="0" smtClean="0"/>
              <a:t>, </a:t>
            </a:r>
            <a:r>
              <a:rPr kumimoji="1" lang="ja-JP" altLang="en-US" dirty="0" smtClean="0"/>
              <a:t>システムの内部状態を訓練データとして用いるうえで有用であった</a:t>
            </a:r>
            <a:endParaRPr kumimoji="1" lang="en-US" altLang="ja-JP" dirty="0" smtClean="0"/>
          </a:p>
          <a:p>
            <a:r>
              <a:rPr kumimoji="1" lang="ja-JP" altLang="en-US" dirty="0" smtClean="0"/>
              <a:t>自由度が多いのは</a:t>
            </a:r>
            <a:r>
              <a:rPr kumimoji="1" lang="en-US" altLang="ja-JP" dirty="0" smtClean="0"/>
              <a:t>:</a:t>
            </a:r>
            <a:r>
              <a:rPr kumimoji="1" lang="en-US" altLang="ja-JP" baseline="0" dirty="0" smtClean="0"/>
              <a:t> </a:t>
            </a:r>
            <a:r>
              <a:rPr kumimoji="1" lang="ja-JP" altLang="en-US" baseline="0" dirty="0" smtClean="0"/>
              <a:t>今後のため</a:t>
            </a:r>
            <a:endParaRPr kumimoji="1" lang="en-US" altLang="ja-JP" baseline="0" dirty="0" smtClean="0"/>
          </a:p>
          <a:p>
            <a:r>
              <a:rPr kumimoji="1" lang="ja-JP" altLang="en-US" baseline="0" dirty="0" smtClean="0"/>
              <a:t>数式に誤り </a:t>
            </a:r>
            <a:r>
              <a:rPr kumimoji="1" lang="en-US" altLang="ja-JP" baseline="0" dirty="0" smtClean="0"/>
              <a:t>: </a:t>
            </a:r>
            <a:r>
              <a:rPr kumimoji="1" lang="ja-JP" altLang="en-US" baseline="0" dirty="0" smtClean="0"/>
              <a:t>？</a:t>
            </a:r>
            <a:endParaRPr kumimoji="1" lang="en-US" altLang="ja-JP" baseline="0" dirty="0" smtClean="0"/>
          </a:p>
          <a:p>
            <a:r>
              <a:rPr kumimoji="1" lang="ja-JP" altLang="en-US" dirty="0" smtClean="0"/>
              <a:t>自由度が増えても対応できるのか </a:t>
            </a:r>
            <a:r>
              <a:rPr kumimoji="1" lang="en-US" altLang="ja-JP" dirty="0" smtClean="0"/>
              <a:t>: </a:t>
            </a:r>
            <a:r>
              <a:rPr kumimoji="1" lang="ja-JP" altLang="en-US" dirty="0" smtClean="0"/>
              <a:t>計算量は訓練データの数に依存しており</a:t>
            </a:r>
            <a:r>
              <a:rPr kumimoji="1" lang="en-US" altLang="ja-JP" dirty="0" smtClean="0"/>
              <a:t>, </a:t>
            </a:r>
            <a:r>
              <a:rPr kumimoji="1" lang="ja-JP" altLang="en-US" dirty="0" smtClean="0"/>
              <a:t>次元に比例しているわけではないので大丈夫</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769E84-676B-41F4-9EB5-59FE10B848C8}" type="slidenum">
              <a:rPr lang="ja-JP" altLang="en-US" smtClean="0"/>
              <a:pPr>
                <a:defRPr/>
              </a:pPr>
              <a:t>40</a:t>
            </a:fld>
            <a:endParaRPr lang="ja-JP" altLang="en-US"/>
          </a:p>
        </p:txBody>
      </p:sp>
    </p:spTree>
    <p:extLst>
      <p:ext uri="{BB962C8B-B14F-4D97-AF65-F5344CB8AC3E}">
        <p14:creationId xmlns:p14="http://schemas.microsoft.com/office/powerpoint/2010/main" val="1911555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近年</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機械学習の分野で注目されている手法の一つとして</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サポートベクトルマシンが挙げられます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これは  簡単に言うと  </a:t>
            </a:r>
            <a:r>
              <a:rPr lang="en-US" altLang="ja-JP" sz="1800" smtClean="0">
                <a:latin typeface="ヒラギノ角ゴ Pro W3" pitchFamily="34" charset="-128"/>
                <a:ea typeface="ヒラギノ角ゴ Pro W3" pitchFamily="34" charset="-128"/>
              </a:rPr>
              <a:t>2</a:t>
            </a:r>
            <a:r>
              <a:rPr lang="ja-JP" altLang="en-US" sz="1800" smtClean="0">
                <a:latin typeface="ヒラギノ角ゴ Pro W3" pitchFamily="34" charset="-128"/>
                <a:ea typeface="ヒラギノ角ゴ Pro W3" pitchFamily="34" charset="-128"/>
              </a:rPr>
              <a:t>種類のデータを識別する場合  丁度</a:t>
            </a:r>
            <a:r>
              <a:rPr lang="en-US" altLang="ja-JP" sz="1800" smtClean="0">
                <a:latin typeface="ヒラギノ角ゴ Pro W3" pitchFamily="34" charset="-128"/>
                <a:ea typeface="ヒラギノ角ゴ Pro W3" pitchFamily="34" charset="-128"/>
              </a:rPr>
              <a:t>2</a:t>
            </a:r>
            <a:r>
              <a:rPr lang="ja-JP" altLang="en-US" sz="1800" smtClean="0">
                <a:latin typeface="ヒラギノ角ゴ Pro W3" pitchFamily="34" charset="-128"/>
                <a:ea typeface="ヒラギノ角ゴ Pro W3" pitchFamily="34" charset="-128"/>
              </a:rPr>
              <a:t>種類のデータの真ん中を通るような分離超平面を構成することで  汎化性を高めるものです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この手法によって  予測精度を高めることができます</a:t>
            </a:r>
            <a:endParaRPr lang="en-US" altLang="ja-JP" sz="1800" smtClean="0">
              <a:latin typeface="ヒラギノ角ゴ Pro W3" pitchFamily="34" charset="-128"/>
              <a:ea typeface="ヒラギノ角ゴ Pro W3" pitchFamily="34" charset="-128"/>
            </a:endParaRPr>
          </a:p>
          <a:p>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503E26-D39D-496C-96B3-C5E1C66A7593}" type="slidenum">
              <a:rPr lang="ja-JP" altLang="en-US" smtClean="0"/>
              <a:pPr fontAlgn="base">
                <a:spcBef>
                  <a:spcPct val="0"/>
                </a:spcBef>
                <a:spcAft>
                  <a:spcPct val="0"/>
                </a:spcAft>
                <a:defRPr/>
              </a:pPr>
              <a:t>44</a:t>
            </a:fld>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800" smtClean="0">
                <a:latin typeface="ヒラギノ角ゴ Pro W3" pitchFamily="34" charset="-128"/>
                <a:ea typeface="ヒラギノ角ゴ Pro W3" pitchFamily="34" charset="-128"/>
              </a:rPr>
              <a:t>SVM</a:t>
            </a:r>
            <a:r>
              <a:rPr lang="ja-JP" altLang="en-US" sz="1800" smtClean="0">
                <a:latin typeface="ヒラギノ角ゴ Pro W3" pitchFamily="34" charset="-128"/>
                <a:ea typeface="ヒラギノ角ゴ Pro W3" pitchFamily="34" charset="-128"/>
              </a:rPr>
              <a:t>は  原理的には  線型分類しかできませんが  カーネルトリックという手法を用いることで  非線型分類も可能とするのが  最大の特徴です</a:t>
            </a: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07837-8AD8-4FF5-B35B-F18117FC2EE7}" type="slidenum">
              <a:rPr lang="ja-JP" altLang="en-US" smtClean="0"/>
              <a:pPr fontAlgn="base">
                <a:spcBef>
                  <a:spcPct val="0"/>
                </a:spcBef>
                <a:spcAft>
                  <a:spcPct val="0"/>
                </a:spcAft>
                <a:defRPr/>
              </a:pPr>
              <a:t>45</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また  このサポートベクトルマシンを回帰分析に応用した</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と呼ばれる手法も提案されています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こちらは  </a:t>
            </a:r>
            <a:r>
              <a:rPr lang="en-US" altLang="ja-JP" sz="1800" smtClean="0">
                <a:latin typeface="ヒラギノ角ゴ Pro W3" pitchFamily="34" charset="-128"/>
                <a:ea typeface="ヒラギノ角ゴ Pro W3" pitchFamily="34" charset="-128"/>
              </a:rPr>
              <a:t>SVM</a:t>
            </a:r>
            <a:r>
              <a:rPr lang="ja-JP" altLang="en-US" sz="1800" smtClean="0">
                <a:latin typeface="ヒラギノ角ゴ Pro W3" pitchFamily="34" charset="-128"/>
                <a:ea typeface="ヒラギノ角ゴ Pro W3" pitchFamily="34" charset="-128"/>
              </a:rPr>
              <a:t>を用いて  データ間を通る最適回帰超平面を見出す手法となっています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この</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もまた  カーネルトリックにより  非線型回帰への応用も可能となります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本研究では  おもに非線型回帰について  述べてまいります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そして  本発表では  区別するため  この手法を  通常の非線型</a:t>
            </a:r>
            <a:r>
              <a:rPr lang="en-US" altLang="ja-JP" sz="1800" smtClean="0">
                <a:latin typeface="ヒラギノ角ゴ Pro W3" pitchFamily="34" charset="-128"/>
                <a:ea typeface="ヒラギノ角ゴ Pro W3" pitchFamily="34" charset="-128"/>
              </a:rPr>
              <a:t>SVR  </a:t>
            </a:r>
            <a:r>
              <a:rPr lang="ja-JP" altLang="en-US" sz="1800" smtClean="0">
                <a:latin typeface="ヒラギノ角ゴ Pro W3" pitchFamily="34" charset="-128"/>
                <a:ea typeface="ヒラギノ角ゴ Pro W3" pitchFamily="34" charset="-128"/>
              </a:rPr>
              <a:t>と呼ぶことにします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9C43B-C270-4B36-BFC2-72F8EF5648D6}" type="slidenum">
              <a:rPr lang="ja-JP" altLang="en-US" smtClean="0"/>
              <a:pPr fontAlgn="base">
                <a:spcBef>
                  <a:spcPct val="0"/>
                </a:spcBef>
                <a:spcAft>
                  <a:spcPct val="0"/>
                </a:spcAft>
                <a:defRPr/>
              </a:pPr>
              <a:t>46</a:t>
            </a:fld>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では  過去の学習データから計算したカーネル行列を使うことで  統計的につぎの状態を予測することができますが  学習データを新たに追加した場合</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すでに存在する学習データに加えて  再学習する必要があります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94D963-4819-4CB2-ACAF-B2C43F69AB1C}" type="slidenum">
              <a:rPr lang="ja-JP" altLang="en-US" smtClean="0"/>
              <a:pPr fontAlgn="base">
                <a:spcBef>
                  <a:spcPct val="0"/>
                </a:spcBef>
                <a:spcAft>
                  <a:spcPct val="0"/>
                </a:spcAft>
                <a:defRPr/>
              </a:pPr>
              <a:t>47</a:t>
            </a:fld>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また  最近は  この通常の非線型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を  ロボット制御へ応用しようとしている研究も  おこなわれております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ただし  この研究では  系を状態フィードバックにより安定化したときの挙動を  入出力データによって</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モデルに学習させ  それを制御系に適用しています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728AF-EB57-4C46-9E61-4C5955C29AA8}" type="slidenum">
              <a:rPr lang="ja-JP" altLang="en-US" smtClean="0"/>
              <a:pPr fontAlgn="base">
                <a:spcBef>
                  <a:spcPct val="0"/>
                </a:spcBef>
                <a:spcAft>
                  <a:spcPct val="0"/>
                </a:spcAft>
                <a:defRPr/>
              </a:pPr>
              <a:t>48</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ここで  この手段について考えてみると  ロボット制御などのリアルタイム制御において  あらかじめ  入出力データを与え  モデルを学習させた場合</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E20B0-8DE8-44D9-86CF-F60498771145}" type="slidenum">
              <a:rPr lang="ja-JP" altLang="en-US" smtClean="0"/>
              <a:pPr fontAlgn="base">
                <a:spcBef>
                  <a:spcPct val="0"/>
                </a:spcBef>
                <a:spcAft>
                  <a:spcPct val="0"/>
                </a:spcAft>
                <a:defRPr/>
              </a:pPr>
              <a:t>49</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学習データに依存する傾向が強くなり</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外乱が入った場合や  途中で系の挙動が変化した場合  制御が難しくなり  最悪な場合  制御不能に陥る場合が考えられます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4B5E8-8CC0-41AF-8919-C4D64111F557}" type="slidenum">
              <a:rPr lang="ja-JP" altLang="en-US" smtClean="0"/>
              <a:pPr fontAlgn="base">
                <a:spcBef>
                  <a:spcPct val="0"/>
                </a:spcBef>
                <a:spcAft>
                  <a:spcPct val="0"/>
                </a:spcAft>
                <a:defRPr/>
              </a:pPr>
              <a:t>50</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このため  学習データが時間とともに変化することを考慮し  データを逐次与え学習させるとともに  次時刻の出力を予測する方法を考える必要が  あります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A1058-BC3F-4EAD-8FC6-3932B2B3E738}" type="slidenum">
              <a:rPr lang="ja-JP" altLang="en-US" smtClean="0"/>
              <a:pPr fontAlgn="base">
                <a:spcBef>
                  <a:spcPct val="0"/>
                </a:spcBef>
                <a:spcAft>
                  <a:spcPct val="0"/>
                </a:spcAft>
                <a:defRPr/>
              </a:pPr>
              <a:t>51</a:t>
            </a:fld>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そこで  逐次学習データを与えて学習することができる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に着目します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これは  パレーラが開発した  逐次学習を適用した</a:t>
            </a:r>
            <a:r>
              <a:rPr lang="en-US" altLang="ja-JP" sz="1800" smtClean="0">
                <a:latin typeface="ヒラギノ角ゴ Pro W3" pitchFamily="34" charset="-128"/>
                <a:ea typeface="ヒラギノ角ゴ Pro W3" pitchFamily="34" charset="-128"/>
              </a:rPr>
              <a:t>SVR  </a:t>
            </a:r>
            <a:r>
              <a:rPr lang="ja-JP" altLang="en-US" sz="1800" smtClean="0">
                <a:latin typeface="ヒラギノ角ゴ Pro W3" pitchFamily="34" charset="-128"/>
                <a:ea typeface="ヒラギノ角ゴ Pro W3" pitchFamily="34" charset="-128"/>
              </a:rPr>
              <a:t>です</a:t>
            </a:r>
            <a:r>
              <a:rPr lang="en-US" altLang="ja-JP" sz="1800" smtClean="0">
                <a:latin typeface="ヒラギノ角ゴ Pro W3" pitchFamily="34" charset="-128"/>
                <a:ea typeface="ヒラギノ角ゴ Pro W3" pitchFamily="34" charset="-128"/>
              </a:rPr>
              <a:t> </a:t>
            </a:r>
          </a:p>
          <a:p>
            <a:pPr eaLnBrk="1" hangingPunct="1">
              <a:spcBef>
                <a:spcPct val="0"/>
              </a:spcBef>
            </a:pPr>
            <a:r>
              <a:rPr lang="ja-JP" altLang="en-US" sz="1800" smtClean="0">
                <a:latin typeface="ヒラギノ角ゴ Pro W3" pitchFamily="34" charset="-128"/>
                <a:ea typeface="ヒラギノ角ゴ Pro W3" pitchFamily="34" charset="-128"/>
              </a:rPr>
              <a:t>このオンライン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は  学習データを逐次的に取り入れて学習し  ラグランジュ乗数やバイアス項といったパラメータを逐次更新してゆくことで  再学習を回避したものです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23FB1-A60E-41DA-B4A8-208700CD106D}" type="slidenum">
              <a:rPr lang="ja-JP" altLang="en-US" smtClean="0"/>
              <a:pPr fontAlgn="base">
                <a:spcBef>
                  <a:spcPct val="0"/>
                </a:spcBef>
                <a:spcAft>
                  <a:spcPct val="0"/>
                </a:spcAft>
                <a:defRPr/>
              </a:pPr>
              <a:t>52</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400" dirty="0" smtClean="0">
                <a:latin typeface="ヒラギノ角ゴ Pro W3" pitchFamily="34" charset="-128"/>
                <a:ea typeface="ヒラギノ角ゴ Pro W3" pitchFamily="34" charset="-128"/>
              </a:rPr>
              <a:t>しかし</a:t>
            </a:r>
            <a:r>
              <a:rPr lang="en-US" altLang="ja-JP" sz="2400" dirty="0" smtClean="0">
                <a:latin typeface="ヒラギノ角ゴ Pro W3" pitchFamily="34" charset="-128"/>
                <a:ea typeface="ヒラギノ角ゴ Pro W3" pitchFamily="34" charset="-128"/>
              </a:rPr>
              <a:t>,</a:t>
            </a:r>
            <a:r>
              <a:rPr lang="en-US" altLang="ja-JP" sz="2400" baseline="0" dirty="0" smtClean="0">
                <a:latin typeface="ヒラギノ角ゴ Pro W3" pitchFamily="34" charset="-128"/>
                <a:ea typeface="ヒラギノ角ゴ Pro W3" pitchFamily="34" charset="-128"/>
              </a:rPr>
              <a:t> </a:t>
            </a:r>
            <a:r>
              <a:rPr lang="ja-JP" altLang="en-US" sz="2400" baseline="0" dirty="0" smtClean="0">
                <a:latin typeface="ヒラギノ角ゴ Pro W3" pitchFamily="34" charset="-128"/>
                <a:ea typeface="ヒラギノ角ゴ Pro W3" pitchFamily="34" charset="-128"/>
              </a:rPr>
              <a:t>これらはロボットの内部状態は予測できない</a:t>
            </a:r>
            <a:r>
              <a:rPr lang="en-US" altLang="ja-JP" sz="2400" baseline="0" dirty="0" smtClean="0">
                <a:latin typeface="ヒラギノ角ゴ Pro W3" pitchFamily="34" charset="-128"/>
                <a:ea typeface="ヒラギノ角ゴ Pro W3" pitchFamily="34" charset="-128"/>
              </a:rPr>
              <a:t>, </a:t>
            </a:r>
            <a:r>
              <a:rPr lang="ja-JP" altLang="en-US" sz="2400" baseline="0" dirty="0" smtClean="0">
                <a:latin typeface="ヒラギノ角ゴ Pro W3" pitchFamily="34" charset="-128"/>
                <a:ea typeface="ヒラギノ角ゴ Pro W3" pitchFamily="34" charset="-128"/>
              </a:rPr>
              <a:t>その時点で採られた行動は予測の考慮に入っていない</a:t>
            </a:r>
            <a:r>
              <a:rPr lang="en-US" altLang="ja-JP" sz="2400" baseline="0" dirty="0" smtClean="0">
                <a:latin typeface="ヒラギノ角ゴ Pro W3" pitchFamily="34" charset="-128"/>
                <a:ea typeface="ヒラギノ角ゴ Pro W3" pitchFamily="34" charset="-128"/>
              </a:rPr>
              <a:t>. </a:t>
            </a:r>
          </a:p>
          <a:p>
            <a:endParaRPr lang="en-US" altLang="ja-JP" sz="2400" baseline="0" dirty="0" smtClean="0">
              <a:latin typeface="ヒラギノ角ゴ Pro W3" pitchFamily="34" charset="-128"/>
              <a:ea typeface="ヒラギノ角ゴ Pro W3" pitchFamily="34" charset="-128"/>
            </a:endParaRPr>
          </a:p>
          <a:p>
            <a:r>
              <a:rPr lang="ja-JP" altLang="en-US" sz="2400" baseline="0" dirty="0" smtClean="0">
                <a:latin typeface="ヒラギノ角ゴ Pro W3" pitchFamily="34" charset="-128"/>
                <a:ea typeface="ヒラギノ角ゴ Pro W3" pitchFamily="34" charset="-128"/>
              </a:rPr>
              <a:t>この為</a:t>
            </a:r>
            <a:r>
              <a:rPr lang="en-US" altLang="ja-JP" sz="2400" baseline="0" dirty="0" smtClean="0">
                <a:latin typeface="ヒラギノ角ゴ Pro W3" pitchFamily="34" charset="-128"/>
                <a:ea typeface="ヒラギノ角ゴ Pro W3" pitchFamily="34" charset="-128"/>
              </a:rPr>
              <a:t>, </a:t>
            </a:r>
            <a:r>
              <a:rPr lang="ja-JP" altLang="en-US" sz="2400" baseline="0" dirty="0" smtClean="0">
                <a:latin typeface="ヒラギノ角ゴ Pro W3" pitchFamily="34" charset="-128"/>
                <a:ea typeface="ヒラギノ角ゴ Pro W3" pitchFamily="34" charset="-128"/>
              </a:rPr>
              <a:t>未来の状態に対して現在の状態から対処する事が難しい</a:t>
            </a:r>
            <a:endParaRPr lang="en-US" altLang="ja-JP" sz="2400" baseline="0" dirty="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6F69FD-397B-4A4C-A9DF-D896EC7E952B}"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学習については逐次的にデータを与えて追加学習をすることは可能ですが  予測については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逐次的に行うことができず  このように</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全てのデータに対する学習を終えてから  与えられた学習データが存在する領域における予測のみが 可能となります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また</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のように   未来の予測  たとえば学習データが与えられていない領域   の予測をする方法については  述べられておりません</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5509F4-E716-4B80-808C-BB808EBF48EC}" type="slidenum">
              <a:rPr lang="ja-JP" altLang="en-US" smtClean="0"/>
              <a:pPr fontAlgn="base">
                <a:spcBef>
                  <a:spcPct val="0"/>
                </a:spcBef>
                <a:spcAft>
                  <a:spcPct val="0"/>
                </a:spcAft>
                <a:defRPr/>
              </a:pPr>
              <a:t>53</a:t>
            </a:fld>
            <a:endParaRPr lang="ja-JP"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これを実験によって検証したいと思います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それでは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こちらに示す条件のもとでシミュレーションを実行した結果を示します</a:t>
            </a: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545299C0-6636-4E78-9990-9AC5A6F3314B}" type="slidenum">
              <a:rPr lang="ja-JP" altLang="en-US" smtClean="0"/>
              <a:pPr>
                <a:defRPr/>
              </a:pPr>
              <a:t>54</a:t>
            </a:fld>
            <a:endParaRPr lang="en-US"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この例は  パレーラによる予測の結果です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これは</a:t>
            </a:r>
            <a:r>
              <a:rPr lang="en-US" altLang="ja-JP" sz="1800" smtClean="0">
                <a:latin typeface="ヒラギノ角ゴ Pro W3" pitchFamily="34" charset="-128"/>
                <a:ea typeface="ヒラギノ角ゴ Pro W3" pitchFamily="34" charset="-128"/>
              </a:rPr>
              <a:t>  0</a:t>
            </a:r>
            <a:r>
              <a:rPr lang="ja-JP" altLang="en-US" sz="1800" smtClean="0">
                <a:latin typeface="ヒラギノ角ゴ Pro W3" pitchFamily="34" charset="-128"/>
                <a:ea typeface="ヒラギノ角ゴ Pro W3" pitchFamily="34" charset="-128"/>
              </a:rPr>
              <a:t>秒から</a:t>
            </a:r>
            <a:r>
              <a:rPr lang="en-US" altLang="ja-JP" sz="1800" smtClean="0">
                <a:latin typeface="ヒラギノ角ゴ Pro W3" pitchFamily="34" charset="-128"/>
                <a:ea typeface="ヒラギノ角ゴ Pro W3" pitchFamily="34" charset="-128"/>
              </a:rPr>
              <a:t>7.2</a:t>
            </a:r>
            <a:r>
              <a:rPr lang="ja-JP" altLang="en-US" sz="1800" smtClean="0">
                <a:latin typeface="ヒラギノ角ゴ Pro W3" pitchFamily="34" charset="-128"/>
                <a:ea typeface="ヒラギノ角ゴ Pro W3" pitchFamily="34" charset="-128"/>
              </a:rPr>
              <a:t>秒にかけての学習データを全て学習してから  それぞれの地点において  予測を行っているものです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0A94D9DA-1B7B-4003-A855-FEDDFAABCF87}" type="slidenum">
              <a:rPr lang="ja-JP" altLang="en-US" smtClean="0"/>
              <a:pPr>
                <a:defRPr/>
              </a:pPr>
              <a:t>55</a:t>
            </a:fld>
            <a:endParaRPr lang="en-US"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また  </a:t>
            </a:r>
            <a:r>
              <a:rPr lang="en-US" altLang="ja-JP" sz="1800" smtClean="0">
                <a:latin typeface="ヒラギノ角ゴ Pro W3" pitchFamily="34" charset="-128"/>
                <a:ea typeface="ヒラギノ角ゴ Pro W3" pitchFamily="34" charset="-128"/>
              </a:rPr>
              <a:t>7.2</a:t>
            </a:r>
            <a:r>
              <a:rPr lang="ja-JP" altLang="en-US" sz="1800" smtClean="0">
                <a:latin typeface="ヒラギノ角ゴ Pro W3" pitchFamily="34" charset="-128"/>
                <a:ea typeface="ヒラギノ角ゴ Pro W3" pitchFamily="34" charset="-128"/>
              </a:rPr>
              <a:t>秒以降の  学習データが与えられていない部分では  予測値が</a:t>
            </a:r>
            <a:r>
              <a:rPr lang="en-US" altLang="ja-JP" sz="1800" smtClean="0">
                <a:latin typeface="ヒラギノ角ゴ Pro W3" pitchFamily="34" charset="-128"/>
                <a:ea typeface="ヒラギノ角ゴ Pro W3" pitchFamily="34" charset="-128"/>
              </a:rPr>
              <a:t>0</a:t>
            </a:r>
            <a:r>
              <a:rPr lang="ja-JP" altLang="en-US" sz="1800" smtClean="0">
                <a:latin typeface="ヒラギノ角ゴ Pro W3" pitchFamily="34" charset="-128"/>
                <a:ea typeface="ヒラギノ角ゴ Pro W3" pitchFamily="34" charset="-128"/>
              </a:rPr>
              <a:t>を示し続け   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が可能としていた予測が  できていないことがわかります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57CD30BC-73AA-4406-B63A-E2B82ABF865F}" type="slidenum">
              <a:rPr lang="ja-JP" altLang="en-US" smtClean="0"/>
              <a:pPr>
                <a:defRPr/>
              </a:pPr>
              <a:t>56</a:t>
            </a:fld>
            <a:endParaRPr lang="en-US"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ここで  明らかになった問題点を整理いたします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つ目に  学習の途中で  任意の地点についての 値を予測することは  できないという問題があります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また</a:t>
            </a:r>
            <a:r>
              <a:rPr lang="en-US" altLang="ja-JP" sz="1800" smtClean="0">
                <a:latin typeface="ヒラギノ角ゴ Pro W3" pitchFamily="34" charset="-128"/>
                <a:ea typeface="ヒラギノ角ゴ Pro W3" pitchFamily="34" charset="-128"/>
              </a:rPr>
              <a:t>2</a:t>
            </a:r>
            <a:r>
              <a:rPr lang="ja-JP" altLang="en-US" sz="1800" smtClean="0">
                <a:latin typeface="ヒラギノ角ゴ Pro W3" pitchFamily="34" charset="-128"/>
                <a:ea typeface="ヒラギノ角ゴ Pro W3" pitchFamily="34" charset="-128"/>
              </a:rPr>
              <a:t>つ目に  学習データが与えられていない領域では  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と異なり  予測ができないという問題もあります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06F0B4C8-7E5E-4037-BD23-9064C1A6F42E}" type="slidenum">
              <a:rPr lang="ja-JP" altLang="en-US" smtClean="0"/>
              <a:pPr>
                <a:defRPr/>
              </a:pPr>
              <a:t>57</a:t>
            </a:fld>
            <a:endParaRPr lang="en-US"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このためデータを逐次与え学習させるとともに  次時刻の出力を予測する方法を考えるには  この問題を解決する必要があります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6591E8C0-12E5-484C-804C-09E163AFA436}" type="slidenum">
              <a:rPr lang="ja-JP" altLang="en-US" smtClean="0"/>
              <a:pPr>
                <a:defRPr/>
              </a:pPr>
              <a:t>58</a:t>
            </a:fld>
            <a:endParaRPr lang="en-US"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そこで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における  この予測機能に着目し  改善することで  未来の予測への拡張を考えます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システムにおいては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未来の状態を予測して  その予測区間における  最適な操作量を決定することが重要です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このためには  各時刻で次状態を予測すると同時に  その結果から  どのような操作が必要かを  検討しなければなりません</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681950-A3D2-408E-94B4-1DC1D791A995}" type="slidenum">
              <a:rPr lang="ja-JP" altLang="en-US" smtClean="0"/>
              <a:pPr fontAlgn="base">
                <a:spcBef>
                  <a:spcPct val="0"/>
                </a:spcBef>
                <a:spcAft>
                  <a:spcPct val="0"/>
                </a:spcAft>
                <a:defRPr/>
              </a:pPr>
              <a:t>59</a:t>
            </a:fld>
            <a:endParaRPr lang="ja-JP"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そこで本研究では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ロボット制御への応用を考慮し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を用いた</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リアルタイムにつぎの状態を予測する機能を  提案します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この機能を実現することによって  学習データが時間とともに変化することを考慮し  学習データを逐次与えるとともに  次時刻の出力をリアルタイムに予測することができ  次状態での操作の必要性を  ロボット自身が各時刻で直ちに検討することができます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808A9-395A-4362-BE45-F3DF7F423CD0}" type="slidenum">
              <a:rPr lang="ja-JP" altLang="en-US" smtClean="0"/>
              <a:pPr fontAlgn="base">
                <a:spcBef>
                  <a:spcPct val="0"/>
                </a:spcBef>
                <a:spcAft>
                  <a:spcPct val="0"/>
                </a:spcAft>
                <a:defRPr/>
              </a:pPr>
              <a:t>60</a:t>
            </a:fld>
            <a:endParaRPr lang="ja-JP"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これを実行するために  パレーラが行っていた  重み係数ベクトルの計算手法を見直し 通常の非線型</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で用いられる予測式を用いることで  逐次学習とともに  次状態を予測する式を  組み立てることにいたしました</a:t>
            </a:r>
            <a:endParaRPr lang="en-US" altLang="ja-JP" sz="1800" smtClean="0">
              <a:latin typeface="ヒラギノ角ゴ Pro W3" pitchFamily="34" charset="-128"/>
              <a:ea typeface="ヒラギノ角ゴ Pro W3" pitchFamily="34" charset="-128"/>
            </a:endParaRPr>
          </a:p>
        </p:txBody>
      </p:sp>
      <p:sp>
        <p:nvSpPr>
          <p:cNvPr id="151556"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9249C42-5AB1-44EA-B98A-D3A890BD2372}" type="slidenum">
              <a:rPr lang="ja-JP" altLang="en-US" sz="1100">
                <a:latin typeface="Calibri" pitchFamily="34" charset="0"/>
              </a:rPr>
              <a:pPr algn="r" eaLnBrk="1" hangingPunct="1"/>
              <a:t>61</a:t>
            </a:fld>
            <a:endParaRPr lang="en-US" altLang="ja-JP" sz="11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先述の通り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では  回帰式のパラメータが逐次更新されます</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これに着目していきます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データが与えられていない場合は  予測できません  そこで  このときは</a:t>
            </a:r>
            <a:r>
              <a:rPr lang="en-US" altLang="ja-JP" sz="1800" smtClean="0">
                <a:latin typeface="ヒラギノ角ゴ Pro W3" pitchFamily="34" charset="-128"/>
                <a:ea typeface="ヒラギノ角ゴ Pro W3" pitchFamily="34" charset="-128"/>
              </a:rPr>
              <a:t>0</a:t>
            </a:r>
          </a:p>
          <a:p>
            <a:r>
              <a:rPr lang="ja-JP" altLang="en-US" sz="1800" smtClean="0">
                <a:latin typeface="ヒラギノ角ゴ Pro W3" pitchFamily="34" charset="-128"/>
                <a:ea typeface="ヒラギノ角ゴ Pro W3" pitchFamily="34" charset="-128"/>
              </a:rPr>
              <a:t>データが</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つだけ与えられた場合は  超平面が構成できません  そこで  このときの予測値は  初めて更新されたラグランジュ乗数となります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またデータが</a:t>
            </a:r>
            <a:r>
              <a:rPr lang="en-US" altLang="ja-JP" sz="1800" smtClean="0">
                <a:latin typeface="ヒラギノ角ゴ Pro W3" pitchFamily="34" charset="-128"/>
                <a:ea typeface="ヒラギノ角ゴ Pro W3" pitchFamily="34" charset="-128"/>
              </a:rPr>
              <a:t>2</a:t>
            </a:r>
            <a:r>
              <a:rPr lang="ja-JP" altLang="en-US" sz="1800" smtClean="0">
                <a:latin typeface="ヒラギノ角ゴ Pro W3" pitchFamily="34" charset="-128"/>
                <a:ea typeface="ヒラギノ角ゴ Pro W3" pitchFamily="34" charset="-128"/>
              </a:rPr>
              <a:t>つ以上与えられた場合  サポートベクトルの寄与によって超平面が構成されることになります  そこで  このときの予測値は  ラグランジュ乗数やバイアス項</a:t>
            </a:r>
            <a:r>
              <a:rPr lang="en-US" altLang="ja-JP" sz="1800" smtClean="0">
                <a:latin typeface="ヒラギノ角ゴ Pro W3" pitchFamily="34" charset="-128"/>
                <a:ea typeface="ヒラギノ角ゴ Pro W3" pitchFamily="34" charset="-128"/>
              </a:rPr>
              <a:t>b</a:t>
            </a:r>
            <a:r>
              <a:rPr lang="ja-JP" altLang="en-US" sz="1800" smtClean="0">
                <a:latin typeface="ヒラギノ角ゴ Pro W3" pitchFamily="34" charset="-128"/>
                <a:ea typeface="ヒラギノ角ゴ Pro W3" pitchFamily="34" charset="-128"/>
              </a:rPr>
              <a:t>といった逐次更新されるパラメータと  サポートベクトル  そして現在入力されたデータを組み合わせた結果となります</a:t>
            </a:r>
            <a:endParaRPr lang="en-US" altLang="ja-JP" sz="1800" smtClean="0">
              <a:latin typeface="ヒラギノ角ゴ Pro W3" pitchFamily="34" charset="-128"/>
              <a:ea typeface="ヒラギノ角ゴ Pro W3" pitchFamily="34" charset="-128"/>
            </a:endParaRPr>
          </a:p>
        </p:txBody>
      </p:sp>
      <p:sp>
        <p:nvSpPr>
          <p:cNvPr id="152580"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E8F08AD9-694A-4C21-A5A4-FE6C523519DB}" type="slidenum">
              <a:rPr lang="ja-JP" altLang="en-US" sz="1100">
                <a:latin typeface="Calibri" pitchFamily="34" charset="0"/>
              </a:rPr>
              <a:pPr algn="r" eaLnBrk="1" hangingPunct="1"/>
              <a:t>62</a:t>
            </a:fld>
            <a:endParaRPr lang="en-US" altLang="ja-JP" sz="11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dirty="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62656-B8E7-4C65-B0D1-19C4246C7EFC}"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パレーラの手法の流れが左側です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この図では  逐次学習後に  与えられた学習データの領域に対する予測を行うことになっています</a:t>
            </a:r>
            <a:endParaRPr lang="ja-JP" altLang="ja-JP" sz="1800" smtClean="0">
              <a:latin typeface="ヒラギノ角ゴ Pro W3" pitchFamily="34" charset="-128"/>
              <a:ea typeface="ヒラギノ角ゴ Pro W3" pitchFamily="34" charset="-128"/>
            </a:endParaRPr>
          </a:p>
        </p:txBody>
      </p:sp>
      <p:sp>
        <p:nvSpPr>
          <p:cNvPr id="153604"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5D2BC692-6A51-4C1D-94B6-892B19411F1F}" type="slidenum">
              <a:rPr lang="ja-JP" altLang="en-US" sz="1100">
                <a:latin typeface="Calibri" pitchFamily="34" charset="0"/>
              </a:rPr>
              <a:pPr algn="r" eaLnBrk="1" hangingPunct="1"/>
              <a:t>63</a:t>
            </a:fld>
            <a:endParaRPr lang="en-US" altLang="ja-JP" sz="11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この場合  予測自体は行われておりますが  先述の通り  学習データが与えられている途中で予測をすることはできません</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そこで  この途中で予測することを実行するために  パレーラが行っていたデータの安定化を行わずに  逐次学習とともに  次状態を予測するシステムを  構築することにしました</a:t>
            </a:r>
            <a:endParaRPr lang="ja-JP" altLang="ja-JP" sz="1800" smtClean="0">
              <a:latin typeface="ヒラギノ角ゴ Pro W3" pitchFamily="34" charset="-128"/>
              <a:ea typeface="ヒラギノ角ゴ Pro W3" pitchFamily="34" charset="-128"/>
            </a:endParaRPr>
          </a:p>
        </p:txBody>
      </p:sp>
      <p:sp>
        <p:nvSpPr>
          <p:cNvPr id="154628"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C07DED8-0078-446E-8F61-1F8A105F4E50}" type="slidenum">
              <a:rPr lang="ja-JP" altLang="en-US" sz="1100">
                <a:latin typeface="Calibri" pitchFamily="34" charset="0"/>
              </a:rPr>
              <a:pPr algn="r" eaLnBrk="1" hangingPunct="1"/>
              <a:t>64</a:t>
            </a:fld>
            <a:endParaRPr lang="en-US" altLang="ja-JP" sz="11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そこで  このように  学習データが逐次的に与えられるごとに追加的に学習をしつつ  一時刻先の出力</a:t>
            </a:r>
            <a:r>
              <a:rPr lang="en-US" altLang="ja-JP" sz="1800" smtClean="0">
                <a:latin typeface="ヒラギノ角ゴ Pro W3" pitchFamily="34" charset="-128"/>
                <a:ea typeface="ヒラギノ角ゴ Pro W3" pitchFamily="34" charset="-128"/>
              </a:rPr>
              <a:t>y</a:t>
            </a:r>
            <a:r>
              <a:rPr lang="ja-JP" altLang="en-US" sz="1800" smtClean="0">
                <a:latin typeface="ヒラギノ角ゴ Pro W3" pitchFamily="34" charset="-128"/>
                <a:ea typeface="ヒラギノ角ゴ Pro W3" pitchFamily="34" charset="-128"/>
              </a:rPr>
              <a:t>の値を  予測することを考えます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予測データは  過去の学習結果から  得ることができます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ここで  時刻</a:t>
            </a:r>
            <a:r>
              <a:rPr lang="en-US" altLang="ja-JP" sz="1800" smtClean="0">
                <a:latin typeface="ヒラギノ角ゴ Pro W3" pitchFamily="34" charset="-128"/>
                <a:ea typeface="ヒラギノ角ゴ Pro W3" pitchFamily="34" charset="-128"/>
              </a:rPr>
              <a:t>t</a:t>
            </a:r>
            <a:r>
              <a:rPr lang="ja-JP" altLang="en-US" sz="1800" smtClean="0">
                <a:latin typeface="ヒラギノ角ゴ Pro W3" pitchFamily="34" charset="-128"/>
                <a:ea typeface="ヒラギノ角ゴ Pro W3" pitchFamily="34" charset="-128"/>
              </a:rPr>
              <a:t>が</a:t>
            </a:r>
            <a:r>
              <a:rPr lang="en-US" altLang="ja-JP" sz="1800" smtClean="0">
                <a:latin typeface="ヒラギノ角ゴ Pro W3" pitchFamily="34" charset="-128"/>
                <a:ea typeface="ヒラギノ角ゴ Pro W3" pitchFamily="34" charset="-128"/>
              </a:rPr>
              <a:t>0  </a:t>
            </a:r>
            <a:r>
              <a:rPr lang="ja-JP" altLang="en-US" sz="1800" smtClean="0">
                <a:latin typeface="ヒラギノ角ゴ Pro W3" pitchFamily="34" charset="-128"/>
                <a:ea typeface="ヒラギノ角ゴ Pro W3" pitchFamily="34" charset="-128"/>
              </a:rPr>
              <a:t>のときは  </a:t>
            </a:r>
            <a:r>
              <a:rPr lang="en-US" altLang="ja-JP" sz="1800" smtClean="0">
                <a:latin typeface="ヒラギノ角ゴ Pro W3" pitchFamily="34" charset="-128"/>
                <a:ea typeface="ヒラギノ角ゴ Pro W3" pitchFamily="34" charset="-128"/>
              </a:rPr>
              <a:t>y</a:t>
            </a:r>
            <a:r>
              <a:rPr lang="ja-JP" altLang="en-US" sz="1800" smtClean="0">
                <a:latin typeface="ヒラギノ角ゴ Pro W3" pitchFamily="34" charset="-128"/>
                <a:ea typeface="ヒラギノ角ゴ Pro W3" pitchFamily="34" charset="-128"/>
              </a:rPr>
              <a:t>が</a:t>
            </a:r>
            <a:r>
              <a:rPr lang="en-US" altLang="ja-JP" sz="1800" smtClean="0">
                <a:latin typeface="ヒラギノ角ゴ Pro W3" pitchFamily="34" charset="-128"/>
                <a:ea typeface="ヒラギノ角ゴ Pro W3" pitchFamily="34" charset="-128"/>
              </a:rPr>
              <a:t>0  </a:t>
            </a:r>
            <a:r>
              <a:rPr lang="ja-JP" altLang="en-US" sz="1800" smtClean="0">
                <a:latin typeface="ヒラギノ角ゴ Pro W3" pitchFamily="34" charset="-128"/>
                <a:ea typeface="ヒラギノ角ゴ Pro W3" pitchFamily="34" charset="-128"/>
              </a:rPr>
              <a:t>そのつぎの時刻</a:t>
            </a:r>
            <a:r>
              <a:rPr lang="en-US" altLang="ja-JP" sz="1800" smtClean="0">
                <a:latin typeface="ヒラギノ角ゴ Pro W3" pitchFamily="34" charset="-128"/>
                <a:ea typeface="ヒラギノ角ゴ Pro W3" pitchFamily="34" charset="-128"/>
              </a:rPr>
              <a:t>t + 1</a:t>
            </a:r>
            <a:r>
              <a:rPr lang="ja-JP" altLang="en-US" sz="1800" smtClean="0">
                <a:latin typeface="ヒラギノ角ゴ Pro W3" pitchFamily="34" charset="-128"/>
                <a:ea typeface="ヒラギノ角ゴ Pro W3" pitchFamily="34" charset="-128"/>
              </a:rPr>
              <a:t>での</a:t>
            </a:r>
            <a:r>
              <a:rPr lang="en-US" altLang="ja-JP" sz="1800" smtClean="0">
                <a:latin typeface="ヒラギノ角ゴ Pro W3" pitchFamily="34" charset="-128"/>
                <a:ea typeface="ヒラギノ角ゴ Pro W3" pitchFamily="34" charset="-128"/>
              </a:rPr>
              <a:t>y</a:t>
            </a:r>
            <a:r>
              <a:rPr lang="ja-JP" altLang="en-US" sz="1800" smtClean="0">
                <a:latin typeface="ヒラギノ角ゴ Pro W3" pitchFamily="34" charset="-128"/>
                <a:ea typeface="ヒラギノ角ゴ Pro W3" pitchFamily="34" charset="-128"/>
              </a:rPr>
              <a:t>は  時刻</a:t>
            </a:r>
            <a:r>
              <a:rPr lang="en-US" altLang="ja-JP" sz="1800" smtClean="0">
                <a:latin typeface="ヒラギノ角ゴ Pro W3" pitchFamily="34" charset="-128"/>
                <a:ea typeface="ヒラギノ角ゴ Pro W3" pitchFamily="34" charset="-128"/>
              </a:rPr>
              <a:t>0</a:t>
            </a:r>
            <a:r>
              <a:rPr lang="ja-JP" altLang="en-US" sz="1800" smtClean="0">
                <a:latin typeface="ヒラギノ角ゴ Pro W3" pitchFamily="34" charset="-128"/>
                <a:ea typeface="ヒラギノ角ゴ Pro W3" pitchFamily="34" charset="-128"/>
              </a:rPr>
              <a:t>での</a:t>
            </a:r>
            <a:r>
              <a:rPr lang="en-US" altLang="ja-JP" sz="1800" smtClean="0">
                <a:latin typeface="ヒラギノ角ゴ Pro W3" pitchFamily="34" charset="-128"/>
                <a:ea typeface="ヒラギノ角ゴ Pro W3" pitchFamily="34" charset="-128"/>
              </a:rPr>
              <a:t>y</a:t>
            </a:r>
            <a:r>
              <a:rPr lang="ja-JP" altLang="en-US" sz="1800" smtClean="0">
                <a:latin typeface="ヒラギノ角ゴ Pro W3" pitchFamily="34" charset="-128"/>
                <a:ea typeface="ヒラギノ角ゴ Pro W3" pitchFamily="34" charset="-128"/>
              </a:rPr>
              <a:t>の値を予測結果とします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B74E5-C996-42D4-8BE2-E83DB5A6480D}" type="slidenum">
              <a:rPr lang="ja-JP" altLang="en-US" smtClean="0"/>
              <a:pPr fontAlgn="base">
                <a:spcBef>
                  <a:spcPct val="0"/>
                </a:spcBef>
                <a:spcAft>
                  <a:spcPct val="0"/>
                </a:spcAft>
                <a:defRPr/>
              </a:pPr>
              <a:t>65</a:t>
            </a:fld>
            <a:endParaRPr lang="ja-JP"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これにより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では述べられていなかった一時刻先の値を  リアルタイムに予測することが  可能となります</a:t>
            </a:r>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5130F-A60B-4BD9-974E-722C0E6B13C1}" type="slidenum">
              <a:rPr lang="ja-JP" altLang="en-US" smtClean="0"/>
              <a:pPr fontAlgn="base">
                <a:spcBef>
                  <a:spcPct val="0"/>
                </a:spcBef>
                <a:spcAft>
                  <a:spcPct val="0"/>
                </a:spcAft>
                <a:defRPr/>
              </a:pPr>
              <a:t>66</a:t>
            </a:fld>
            <a:endParaRPr lang="ja-JP"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こちらが</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本研究で開発したシステムの構成と処理の流れです</a:t>
            </a:r>
          </a:p>
          <a:p>
            <a:pPr eaLnBrk="1" hangingPunct="1">
              <a:spcBef>
                <a:spcPct val="0"/>
              </a:spcBef>
            </a:pPr>
            <a:r>
              <a:rPr lang="ja-JP" altLang="en-US" sz="1800" smtClean="0">
                <a:latin typeface="ヒラギノ角ゴ Pro W3" pitchFamily="34" charset="-128"/>
                <a:ea typeface="ヒラギノ角ゴ Pro W3" pitchFamily="34" charset="-128"/>
              </a:rPr>
              <a:t>本研究では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逐次予測機能を  新たに開発しました</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先行研究では  逐次学習によって  その時刻ごとに重み係数ベクトル  サポートベクトル  ラグランジュ乗数  バイアス項が逐次計算されます</a:t>
            </a:r>
            <a:endParaRPr lang="en-US" altLang="ja-JP" sz="1800" smtClean="0">
              <a:latin typeface="ヒラギノ角ゴ Pro W3" pitchFamily="34" charset="-128"/>
              <a:ea typeface="ヒラギノ角ゴ Pro W3" pitchFamily="34" charset="-128"/>
            </a:endParaRPr>
          </a:p>
          <a:p>
            <a:pPr eaLnBrk="1" hangingPunct="1">
              <a:spcBef>
                <a:spcPct val="0"/>
              </a:spcBef>
            </a:pPr>
            <a:r>
              <a:rPr lang="ja-JP" altLang="en-US" sz="1800" smtClean="0">
                <a:latin typeface="ヒラギノ角ゴ Pro W3" pitchFamily="34" charset="-128"/>
                <a:ea typeface="ヒラギノ角ゴ Pro W3" pitchFamily="34" charset="-128"/>
              </a:rPr>
              <a:t>そこで  逐次予測では  学習データ  サポートベクトル  ラグランジュ乗数  バイアス項を用いて  次時刻の予測値を計算します</a:t>
            </a:r>
            <a:endParaRPr lang="en-US" altLang="ja-JP" sz="1800" smtClean="0">
              <a:latin typeface="ヒラギノ角ゴ Pro W3" pitchFamily="34" charset="-128"/>
              <a:ea typeface="ヒラギノ角ゴ Pro W3" pitchFamily="34" charset="-128"/>
            </a:endParaRPr>
          </a:p>
        </p:txBody>
      </p:sp>
      <p:sp>
        <p:nvSpPr>
          <p:cNvPr id="157700"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0D41D453-9C95-4633-A241-D2DB78B6D4DF}" type="slidenum">
              <a:rPr lang="ja-JP" altLang="en-US" sz="1100">
                <a:latin typeface="Calibri" pitchFamily="34" charset="0"/>
              </a:rPr>
              <a:pPr algn="r" eaLnBrk="1" hangingPunct="1"/>
              <a:t>67</a:t>
            </a:fld>
            <a:endParaRPr lang="en-US" altLang="ja-JP" sz="11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学習データ数が</a:t>
            </a:r>
            <a:r>
              <a:rPr lang="en-US" altLang="ja-JP" sz="1800" smtClean="0">
                <a:latin typeface="ヒラギノ角ゴ Pro W3" pitchFamily="34" charset="-128"/>
                <a:ea typeface="ヒラギノ角ゴ Pro W3" pitchFamily="34" charset="-128"/>
              </a:rPr>
              <a:t>0</a:t>
            </a:r>
            <a:r>
              <a:rPr lang="ja-JP" altLang="en-US" sz="1800" smtClean="0">
                <a:latin typeface="ヒラギノ角ゴ Pro W3" pitchFamily="34" charset="-128"/>
                <a:ea typeface="ヒラギノ角ゴ Pro W3" pitchFamily="34" charset="-128"/>
              </a:rPr>
              <a:t>なら予測値は</a:t>
            </a:r>
            <a:r>
              <a:rPr lang="en-US" altLang="ja-JP" sz="1800" smtClean="0">
                <a:latin typeface="ヒラギノ角ゴ Pro W3" pitchFamily="34" charset="-128"/>
                <a:ea typeface="ヒラギノ角ゴ Pro W3" pitchFamily="34" charset="-128"/>
              </a:rPr>
              <a:t>0</a:t>
            </a:r>
          </a:p>
        </p:txBody>
      </p:sp>
      <p:sp>
        <p:nvSpPr>
          <p:cNvPr id="158724"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48B8A34-9D28-43F7-A1E6-70956CD7FCDA}" type="slidenum">
              <a:rPr lang="ja-JP" altLang="en-US" sz="1100">
                <a:latin typeface="Calibri" pitchFamily="34" charset="0"/>
              </a:rPr>
              <a:pPr algn="r" eaLnBrk="1" hangingPunct="1"/>
              <a:t>68</a:t>
            </a:fld>
            <a:endParaRPr lang="en-US" altLang="ja-JP" sz="11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学習データ数が</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なら予測値はラグランジュ乗数の値</a:t>
            </a:r>
            <a:endParaRPr lang="en-US" altLang="ja-JP" sz="1800" smtClean="0">
              <a:latin typeface="ヒラギノ角ゴ Pro W3" pitchFamily="34" charset="-128"/>
              <a:ea typeface="ヒラギノ角ゴ Pro W3" pitchFamily="34" charset="-128"/>
            </a:endParaRPr>
          </a:p>
        </p:txBody>
      </p:sp>
      <p:sp>
        <p:nvSpPr>
          <p:cNvPr id="159748"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7F34EB0D-A575-49A3-B7FD-61A43929113B}" type="slidenum">
              <a:rPr lang="ja-JP" altLang="en-US" sz="1100">
                <a:latin typeface="Calibri" pitchFamily="34" charset="0"/>
              </a:rPr>
              <a:pPr algn="r" eaLnBrk="1" hangingPunct="1"/>
              <a:t>69</a:t>
            </a:fld>
            <a:endParaRPr lang="en-US" altLang="ja-JP" sz="11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smtClean="0">
                <a:latin typeface="ヒラギノ角ゴ Pro W3" pitchFamily="34" charset="-128"/>
                <a:ea typeface="ヒラギノ角ゴ Pro W3" pitchFamily="34" charset="-128"/>
              </a:rPr>
              <a:t>学習データ数が</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よりおおきければ予測値は式</a:t>
            </a:r>
            <a:r>
              <a:rPr lang="en-US" altLang="ja-JP" sz="1800" smtClean="0">
                <a:latin typeface="ヒラギノ角ゴ Pro W3" pitchFamily="34" charset="-128"/>
                <a:ea typeface="ヒラギノ角ゴ Pro W3" pitchFamily="34" charset="-128"/>
              </a:rPr>
              <a:t>(2.18)</a:t>
            </a:r>
            <a:r>
              <a:rPr lang="ja-JP" altLang="en-US" sz="1800" smtClean="0">
                <a:latin typeface="ヒラギノ角ゴ Pro W3" pitchFamily="34" charset="-128"/>
                <a:ea typeface="ヒラギノ角ゴ Pro W3" pitchFamily="34" charset="-128"/>
              </a:rPr>
              <a:t>から計算します</a:t>
            </a:r>
            <a:endParaRPr lang="en-US" altLang="ja-JP" sz="1800" smtClean="0">
              <a:latin typeface="ヒラギノ角ゴ Pro W3" pitchFamily="34" charset="-128"/>
              <a:ea typeface="ヒラギノ角ゴ Pro W3" pitchFamily="34" charset="-128"/>
            </a:endParaRPr>
          </a:p>
        </p:txBody>
      </p:sp>
      <p:sp>
        <p:nvSpPr>
          <p:cNvPr id="160772"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59235818-4BE6-4DB8-A786-BC52204AF72E}" type="slidenum">
              <a:rPr lang="ja-JP" altLang="en-US" sz="1100">
                <a:latin typeface="Calibri" pitchFamily="34" charset="0"/>
              </a:rPr>
              <a:pPr algn="r" eaLnBrk="1" hangingPunct="1"/>
              <a:t>70</a:t>
            </a:fld>
            <a:endParaRPr lang="en-US" altLang="ja-JP" sz="11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それでは  シミュレーションについて説明します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ここでは  提案手法が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上で  実際に逐次予測するかどうかを  シミュレーションにより検証します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対象となる学習データは  この式で示される  </a:t>
            </a:r>
            <a:r>
              <a:rPr lang="en-US" altLang="ja-JP" sz="1800" smtClean="0">
                <a:latin typeface="ヒラギノ角ゴ Pro W3" pitchFamily="34" charset="-128"/>
                <a:ea typeface="ヒラギノ角ゴ Pro W3" pitchFamily="34" charset="-128"/>
              </a:rPr>
              <a:t>y  </a:t>
            </a:r>
            <a:r>
              <a:rPr lang="ja-JP" altLang="en-US" sz="1800" smtClean="0">
                <a:latin typeface="ヒラギノ角ゴ Pro W3" pitchFamily="34" charset="-128"/>
                <a:ea typeface="ヒラギノ角ゴ Pro W3" pitchFamily="34" charset="-128"/>
              </a:rPr>
              <a:t>としこれを  </a:t>
            </a:r>
            <a:r>
              <a:rPr lang="en-US" altLang="ja-JP" sz="1800" smtClean="0">
                <a:latin typeface="ヒラギノ角ゴ Pro W3" pitchFamily="34" charset="-128"/>
                <a:ea typeface="ヒラギノ角ゴ Pro W3" pitchFamily="34" charset="-128"/>
              </a:rPr>
              <a:t>0.2</a:t>
            </a:r>
            <a:r>
              <a:rPr lang="ja-JP" altLang="en-US" sz="1800" smtClean="0">
                <a:latin typeface="ヒラギノ角ゴ Pro W3" pitchFamily="34" charset="-128"/>
                <a:ea typeface="ヒラギノ角ゴ Pro W3" pitchFamily="34" charset="-128"/>
              </a:rPr>
              <a:t>秒間隔で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へ逐次入力します</a:t>
            </a: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93C89D95-0475-4A5F-9CE4-E425360E2A9B}" type="slidenum">
              <a:rPr lang="ja-JP" altLang="en-US" smtClean="0"/>
              <a:pPr>
                <a:defRPr/>
              </a:pPr>
              <a:t>71</a:t>
            </a:fld>
            <a:endParaRPr lang="en-US" altLang="ja-JP"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それでは</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こちらに示す条件のもとでシミュレーションを実行した結果を示します</a:t>
            </a:r>
            <a:r>
              <a:rPr lang="en-US" altLang="ja-JP" sz="1800" smtClean="0">
                <a:latin typeface="ヒラギノ角ゴ Pro W3" pitchFamily="34" charset="-128"/>
                <a:ea typeface="ヒラギノ角ゴ Pro W3" pitchFamily="34" charset="-128"/>
              </a:rPr>
              <a:t>. </a:t>
            </a:r>
            <a:endParaRPr lang="ja-JP" altLang="en-US" sz="1800" smtClean="0">
              <a:latin typeface="ヒラギノ角ゴ Pro W3" pitchFamily="34" charset="-128"/>
              <a:ea typeface="ヒラギノ角ゴ Pro W3" pitchFamily="34" charset="-128"/>
            </a:endParaRPr>
          </a:p>
        </p:txBody>
      </p:sp>
      <p:sp>
        <p:nvSpPr>
          <p:cNvPr id="70660" name="スライド番号プレースホルダ 3"/>
          <p:cNvSpPr>
            <a:spLocks noGrp="1"/>
          </p:cNvSpPr>
          <p:nvPr>
            <p:ph type="sldNum" sz="quarter" idx="5"/>
          </p:nvPr>
        </p:nvSpPr>
        <p:spPr bwMode="auto">
          <a:ln>
            <a:miter lim="800000"/>
            <a:headEnd/>
            <a:tailEnd/>
          </a:ln>
        </p:spPr>
        <p:txBody>
          <a:bodyPr/>
          <a:lstStyle/>
          <a:p>
            <a:pPr>
              <a:defRPr/>
            </a:pPr>
            <a:fld id="{C60C69C3-C71F-4B09-A3B3-40532D957565}" type="slidenum">
              <a:rPr lang="ja-JP" altLang="en-US" smtClean="0"/>
              <a:pPr>
                <a:defRPr/>
              </a:pPr>
              <a:t>72</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800" dirty="0" smtClean="0">
                <a:latin typeface="ヒラギノ角ゴ Pro W3" pitchFamily="34" charset="-128"/>
                <a:ea typeface="ヒラギノ角ゴ Pro W3" pitchFamily="34" charset="-128"/>
              </a:rPr>
              <a:t>こういう事から予測は必要ないが、</a:t>
            </a:r>
            <a:endParaRPr lang="en-US" altLang="ja-JP" sz="1800" dirty="0" smtClean="0">
              <a:latin typeface="ヒラギノ角ゴ Pro W3" pitchFamily="34" charset="-128"/>
              <a:ea typeface="ヒラギノ角ゴ Pro W3" pitchFamily="34" charset="-128"/>
            </a:endParaRPr>
          </a:p>
          <a:p>
            <a:endParaRPr lang="en-US" altLang="ja-JP" sz="1800" dirty="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6919D-3639-455E-9817-759D0AEE4934}"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それでは  実際に逐次予測を適用した結果を示します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横軸が時間</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縦軸がそのときの数値です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赤線が学習データ  青線が提案手法を用いた逐次予測の結果です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901BD308-F445-4F8A-A58B-2A0432BFC8FA}" type="slidenum">
              <a:rPr lang="ja-JP" altLang="en-US" smtClean="0"/>
              <a:pPr>
                <a:defRPr/>
              </a:pPr>
              <a:t>73</a:t>
            </a:fld>
            <a:endParaRPr lang="en-US" altLang="ja-JP"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smtClean="0">
                <a:latin typeface="ヒラギノ角ゴ Pro W3" pitchFamily="34" charset="-128"/>
                <a:ea typeface="ヒラギノ角ゴ Pro W3" pitchFamily="34" charset="-128"/>
              </a:rPr>
              <a:t>提案手法による逐次予測の結果を見ますと</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学習の初期と</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傾向が変化する部分では  正確な予測ができておりませんが  時間の経過に従って  学習データの変化に追従し  その傾向をよく表現できていると考えられます</a:t>
            </a:r>
            <a:endParaRPr lang="en-US" altLang="ja-JP" sz="1800" smtClean="0">
              <a:latin typeface="ヒラギノ角ゴ Pro W3" pitchFamily="34" charset="-128"/>
              <a:ea typeface="ヒラギノ角ゴ Pro W3" pitchFamily="34" charset="-128"/>
            </a:endParaRPr>
          </a:p>
          <a:p>
            <a:r>
              <a:rPr lang="ja-JP" altLang="en-US" sz="1800" smtClean="0">
                <a:latin typeface="ヒラギノ角ゴ Pro W3" pitchFamily="34" charset="-128"/>
                <a:ea typeface="ヒラギノ角ゴ Pro W3" pitchFamily="34" charset="-128"/>
              </a:rPr>
              <a:t>これをロボットに適用した場合  環境の変化や外乱に対し  ロバストであることが予想できるかと思います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863E3364-E33D-4E6E-8FE4-9833465CD8EA}" type="slidenum">
              <a:rPr lang="ja-JP" altLang="en-US" smtClean="0"/>
              <a:pPr>
                <a:defRPr/>
              </a:pPr>
              <a:t>74</a:t>
            </a:fld>
            <a:endParaRPr lang="en-US"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こちらは  式</a:t>
            </a:r>
            <a:r>
              <a:rPr lang="en-US" altLang="ja-JP" sz="1800" smtClean="0">
                <a:latin typeface="ヒラギノ角ゴ Pro W3" pitchFamily="34" charset="-128"/>
                <a:ea typeface="ヒラギノ角ゴ Pro W3" pitchFamily="34" charset="-128"/>
              </a:rPr>
              <a:t>3.2  </a:t>
            </a:r>
            <a:r>
              <a:rPr lang="ja-JP" altLang="en-US" sz="1800" smtClean="0">
                <a:latin typeface="ヒラギノ角ゴ Pro W3" pitchFamily="34" charset="-128"/>
                <a:ea typeface="ヒラギノ角ゴ Pro W3" pitchFamily="34" charset="-128"/>
              </a:rPr>
              <a:t>から算出した  各時刻における学習データと  予測結果の  誤差です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提案手法では  時間の経過に従い誤差は収束する傾向が見られますが  周期的に  誤差が増加していく部分  あるいは  微小になっている部分があることがわかります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これは  それぞれ学習データの符号が変化する部分と  正弦波が極値に達した部分に対応しており</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変曲点における予測が原因であると考えることができます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また  平均すると誤差は</a:t>
            </a:r>
            <a:r>
              <a:rPr lang="en-US" altLang="ja-JP" sz="1800" smtClean="0">
                <a:latin typeface="ヒラギノ角ゴ Pro W3" pitchFamily="34" charset="-128"/>
                <a:ea typeface="ヒラギノ角ゴ Pro W3" pitchFamily="34" charset="-128"/>
              </a:rPr>
              <a:t>5%</a:t>
            </a:r>
            <a:r>
              <a:rPr lang="ja-JP" altLang="en-US" sz="1800" smtClean="0">
                <a:latin typeface="ヒラギノ角ゴ Pro W3" pitchFamily="34" charset="-128"/>
                <a:ea typeface="ヒラギノ角ゴ Pro W3" pitchFamily="34" charset="-128"/>
              </a:rPr>
              <a:t>であり僅かであると言えますが  傾向変化部では誤差が</a:t>
            </a:r>
            <a:r>
              <a:rPr lang="en-US" altLang="ja-JP" sz="1800" smtClean="0">
                <a:latin typeface="ヒラギノ角ゴ Pro W3" pitchFamily="34" charset="-128"/>
                <a:ea typeface="ヒラギノ角ゴ Pro W3" pitchFamily="34" charset="-128"/>
              </a:rPr>
              <a:t>25%</a:t>
            </a:r>
            <a:r>
              <a:rPr lang="ja-JP" altLang="en-US" sz="1800" smtClean="0">
                <a:latin typeface="ヒラギノ角ゴ Pro W3" pitchFamily="34" charset="-128"/>
                <a:ea typeface="ヒラギノ角ゴ Pro W3" pitchFamily="34" charset="-128"/>
              </a:rPr>
              <a:t>となります  今後は  この点における改善を行う必要があります</a:t>
            </a:r>
            <a:endParaRPr lang="en-US" altLang="ja-JP" sz="1800" smtClean="0">
              <a:latin typeface="ヒラギノ角ゴ Pro W3" pitchFamily="34" charset="-128"/>
              <a:ea typeface="ヒラギノ角ゴ Pro W3" pitchFamily="34" charset="-128"/>
            </a:endParaRPr>
          </a:p>
        </p:txBody>
      </p:sp>
      <p:sp>
        <p:nvSpPr>
          <p:cNvPr id="71684" name="スライド番号プレースホルダ 3"/>
          <p:cNvSpPr>
            <a:spLocks noGrp="1"/>
          </p:cNvSpPr>
          <p:nvPr>
            <p:ph type="sldNum" sz="quarter" idx="5"/>
          </p:nvPr>
        </p:nvSpPr>
        <p:spPr bwMode="auto">
          <a:ln>
            <a:miter lim="800000"/>
            <a:headEnd/>
            <a:tailEnd/>
          </a:ln>
        </p:spPr>
        <p:txBody>
          <a:bodyPr/>
          <a:lstStyle/>
          <a:p>
            <a:pPr>
              <a:defRPr/>
            </a:pPr>
            <a:fld id="{6A2153A9-4EEA-47A2-8256-3EDA34526068}" type="slidenum">
              <a:rPr lang="ja-JP" altLang="en-US" smtClean="0"/>
              <a:pPr>
                <a:defRPr/>
              </a:pPr>
              <a:t>75</a:t>
            </a:fld>
            <a:endParaRPr lang="en-US" altLang="ja-JP"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本研究では  過去のサポートベクトルと  新たに入力された学習データ  そして  逐次更新されるパラメータを用いて  次時刻における出力の予測式を構成することで  オンライン</a:t>
            </a:r>
            <a:r>
              <a:rPr lang="en-US" altLang="ja-JP" sz="1800" smtClean="0">
                <a:latin typeface="ヒラギノ角ゴ Pro W3" pitchFamily="34" charset="-128"/>
                <a:ea typeface="ヒラギノ角ゴ Pro W3" pitchFamily="34" charset="-128"/>
              </a:rPr>
              <a:t>SVR</a:t>
            </a:r>
            <a:r>
              <a:rPr lang="ja-JP" altLang="en-US" sz="1800" smtClean="0">
                <a:latin typeface="ヒラギノ角ゴ Pro W3" pitchFamily="34" charset="-128"/>
                <a:ea typeface="ヒラギノ角ゴ Pro W3" pitchFamily="34" charset="-128"/>
              </a:rPr>
              <a:t>による逐次予測の手法を提案しました</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そして  この提案手法を  学習データに実際に適用してシミュレートすることで  学習が進むにしたがって  環境変化に追従する予測が可能となる結果をえることができました</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したがって</a:t>
            </a:r>
            <a:r>
              <a:rPr lang="en-US" altLang="ja-JP" sz="1800" smtClean="0">
                <a:latin typeface="ヒラギノ角ゴ Pro W3" pitchFamily="34" charset="-128"/>
                <a:ea typeface="ヒラギノ角ゴ Pro W3" pitchFamily="34" charset="-128"/>
              </a:rPr>
              <a:t>  </a:t>
            </a:r>
            <a:r>
              <a:rPr lang="ja-JP" altLang="en-US" sz="1800" smtClean="0">
                <a:latin typeface="ヒラギノ角ゴ Pro W3" pitchFamily="34" charset="-128"/>
                <a:ea typeface="ヒラギノ角ゴ Pro W3" pitchFamily="34" charset="-128"/>
              </a:rPr>
              <a:t>提案手法の有効性を確認することができました</a:t>
            </a:r>
          </a:p>
        </p:txBody>
      </p:sp>
      <p:sp>
        <p:nvSpPr>
          <p:cNvPr id="166916"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8E912CB-EDAA-4D9C-A23B-C49E7F1556D3}" type="slidenum">
              <a:rPr lang="ja-JP" altLang="en-US" sz="1100">
                <a:latin typeface="Calibri" pitchFamily="34" charset="0"/>
              </a:rPr>
              <a:pPr algn="r" eaLnBrk="1" hangingPunct="1"/>
              <a:t>76</a:t>
            </a:fld>
            <a:endParaRPr lang="en-US" altLang="ja-JP" sz="110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今後の課題はこちらのようになっています</a:t>
            </a:r>
            <a:endParaRPr lang="en-US" altLang="ja-JP" sz="1800" smtClean="0">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まずは倒立振子への実装を目標として  予測精度と提案手法のリアルタイム性を  確認する必要があります</a:t>
            </a:r>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つぎに  ロボットが扱うデータに着目して  一般的なロボット制御に有用なカーネル関数を提案したいと思います</a:t>
            </a:r>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また  学習データ系列の間隔が  回帰に与える影響を確認するために  学習データのサンプリング間隔と  回帰精度との関係について  考察する必要があります</a:t>
            </a:r>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そして  これらの結果を踏まえ  学習制御系としての応用を  提案していきたいと思います</a:t>
            </a:r>
            <a:endParaRPr lang="en-US" altLang="ja-JP" sz="1800" smtClean="0">
              <a:solidFill>
                <a:srgbClr val="FF0000"/>
              </a:solidFill>
              <a:latin typeface="ヒラギノ角ゴ Pro W3" pitchFamily="34" charset="-128"/>
              <a:ea typeface="ヒラギノ角ゴ Pro W3" pitchFamily="34" charset="-128"/>
            </a:endParaRPr>
          </a:p>
          <a:p>
            <a:pPr eaLnBrk="1" hangingPunct="1"/>
            <a:r>
              <a:rPr lang="ja-JP" altLang="en-US" sz="1800" smtClean="0">
                <a:solidFill>
                  <a:srgbClr val="FF0000"/>
                </a:solidFill>
                <a:latin typeface="ヒラギノ角ゴ Pro W3" pitchFamily="34" charset="-128"/>
                <a:ea typeface="ヒラギノ角ゴ Pro W3" pitchFamily="34" charset="-128"/>
              </a:rPr>
              <a:t>以上で終わらせていただきたく思います</a:t>
            </a:r>
            <a:endParaRPr lang="en-US" altLang="ja-JP" sz="1800" smtClean="0">
              <a:solidFill>
                <a:srgbClr val="FF0000"/>
              </a:solidFill>
              <a:latin typeface="ヒラギノ角ゴ Pro W3" pitchFamily="34" charset="-128"/>
              <a:ea typeface="ヒラギノ角ゴ Pro W3" pitchFamily="34" charset="-128"/>
            </a:endParaRPr>
          </a:p>
        </p:txBody>
      </p:sp>
      <p:sp>
        <p:nvSpPr>
          <p:cNvPr id="167940"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8C5D5770-E54F-46D2-81F0-51F0B31FF7B9}" type="slidenum">
              <a:rPr lang="ja-JP" altLang="en-US" sz="1100">
                <a:latin typeface="Calibri" pitchFamily="34" charset="0"/>
              </a:rPr>
              <a:pPr algn="r" eaLnBrk="1" hangingPunct="1"/>
              <a:t>77</a:t>
            </a:fld>
            <a:endParaRPr lang="en-US" altLang="ja-JP" sz="110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800" smtClean="0">
              <a:latin typeface="ヒラギノ角ゴ Pro W3" pitchFamily="34" charset="-128"/>
              <a:ea typeface="ヒラギノ角ゴ Pro W3" pitchFamily="34" charset="-128"/>
            </a:endParaRPr>
          </a:p>
        </p:txBody>
      </p:sp>
      <p:sp>
        <p:nvSpPr>
          <p:cNvPr id="168964"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7F36090-C250-4537-B8D2-C49A724211C1}" type="slidenum">
              <a:rPr lang="ja-JP" altLang="en-US" sz="1100">
                <a:latin typeface="Calibri" pitchFamily="34" charset="0"/>
              </a:rPr>
              <a:pPr algn="r" eaLnBrk="1" hangingPunct="1"/>
              <a:t>78</a:t>
            </a:fld>
            <a:endParaRPr lang="en-US" altLang="ja-JP" sz="110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912D591-AA33-4BD5-BB50-71B1BF44E2B8}" type="slidenum">
              <a:rPr lang="ja-JP" altLang="en-US" smtClean="0"/>
              <a:pPr>
                <a:defRPr/>
              </a:pPr>
              <a:t>80</a:t>
            </a:fld>
            <a:endParaRPr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69C8A2E-660B-4B0A-BA8E-5C56E718A37F}" type="slidenum">
              <a:rPr lang="ja-JP" altLang="en-US" smtClean="0"/>
              <a:pPr>
                <a:defRPr/>
              </a:pPr>
              <a:t>83</a:t>
            </a:fld>
            <a:endParaRPr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0500187-B029-45BC-A77F-8AECB2B616B1}" type="slidenum">
              <a:rPr lang="ja-JP" altLang="en-US" smtClean="0"/>
              <a:pPr>
                <a:defRPr/>
              </a:pPr>
              <a:t>84</a:t>
            </a:fld>
            <a:endParaRPr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231CC01-1A4C-4F33-8038-4E95A15BC3C7}" type="slidenum">
              <a:rPr lang="ja-JP" altLang="en-US" smtClean="0"/>
              <a:pPr>
                <a:defRPr/>
              </a:pPr>
              <a:t>85</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400" dirty="0" smtClean="0">
                <a:latin typeface="ヒラギノ角ゴ Pro W3" pitchFamily="34" charset="-128"/>
                <a:ea typeface="ヒラギノ角ゴ Pro W3" pitchFamily="34" charset="-128"/>
              </a:rPr>
              <a:t>ここで</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内部状態はロボットの持つモータの回転角度や角速度</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ジャイロの傾斜角度や角速度を示している</a:t>
            </a:r>
            <a:r>
              <a:rPr lang="en-US" altLang="ja-JP" sz="2400" dirty="0" smtClean="0">
                <a:latin typeface="ヒラギノ角ゴ Pro W3" pitchFamily="34" charset="-128"/>
                <a:ea typeface="ヒラギノ角ゴ Pro W3" pitchFamily="34" charset="-128"/>
              </a:rPr>
              <a:t>. </a:t>
            </a:r>
            <a:r>
              <a:rPr lang="ja-JP" altLang="en-US" sz="2400" dirty="0" smtClean="0">
                <a:latin typeface="ヒラギノ角ゴ Pro W3" pitchFamily="34" charset="-128"/>
                <a:ea typeface="ヒラギノ角ゴ Pro W3" pitchFamily="34" charset="-128"/>
              </a:rPr>
              <a:t>今後も</a:t>
            </a:r>
            <a:r>
              <a:rPr lang="en-US" altLang="ja-JP" sz="2400" dirty="0" smtClean="0">
                <a:latin typeface="ヒラギノ角ゴ Pro W3" pitchFamily="34" charset="-128"/>
                <a:ea typeface="ヒラギノ角ゴ Pro W3" pitchFamily="34" charset="-128"/>
              </a:rPr>
              <a:t>. </a:t>
            </a: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A42FD-7E2F-4AE4-8E1B-3CA6B6689B20}"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18489529-6E32-4249-A23C-593A4521CC26}" type="slidenum">
              <a:rPr lang="ja-JP" altLang="en-US" smtClean="0"/>
              <a:pPr>
                <a:defRPr/>
              </a:pPr>
              <a:t>86</a:t>
            </a:fld>
            <a:endParaRPr lang="ja-JP"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F5B23F0-846B-4884-9A34-B7FCC9445813}" type="slidenum">
              <a:rPr lang="ja-JP" altLang="en-US" smtClean="0"/>
              <a:pPr>
                <a:defRPr/>
              </a:pPr>
              <a:t>87</a:t>
            </a:fld>
            <a:endParaRPr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予測誤差の点からみると  パレーラの予測手法のほうが一定して誤差が</a:t>
            </a:r>
            <a:r>
              <a:rPr lang="en-US" altLang="ja-JP" smtClean="0"/>
              <a:t>0.05</a:t>
            </a:r>
            <a:r>
              <a:rPr lang="ja-JP" altLang="en-US" smtClean="0"/>
              <a:t>付近で推移しています</a:t>
            </a:r>
            <a:endParaRPr lang="en-US" altLang="ja-JP" smtClean="0"/>
          </a:p>
          <a:p>
            <a:r>
              <a:rPr lang="ja-JP" altLang="en-US" smtClean="0"/>
              <a:t>一方  提案手法では  パレーラに比べ  予測誤差が周期的に増加と現象を繰り返し  環境変化部では極大値をとっています</a:t>
            </a:r>
            <a:endParaRPr lang="en-US" altLang="ja-JP" smtClean="0"/>
          </a:p>
          <a:p>
            <a:r>
              <a:rPr lang="ja-JP" altLang="en-US" smtClean="0"/>
              <a:t>しかし  予測の概念と手法が根本的に異なるため  この比較結果から単純に優劣を論じることはできないものと考えます</a:t>
            </a:r>
          </a:p>
        </p:txBody>
      </p:sp>
      <p:sp>
        <p:nvSpPr>
          <p:cNvPr id="4" name="スライド番号プレースホルダ 3"/>
          <p:cNvSpPr>
            <a:spLocks noGrp="1"/>
          </p:cNvSpPr>
          <p:nvPr>
            <p:ph type="sldNum" sz="quarter" idx="5"/>
          </p:nvPr>
        </p:nvSpPr>
        <p:spPr/>
        <p:txBody>
          <a:bodyPr/>
          <a:lstStyle/>
          <a:p>
            <a:pPr>
              <a:defRPr/>
            </a:pPr>
            <a:fld id="{78B3105E-6B30-459B-B9D6-698F04A30212}" type="slidenum">
              <a:rPr lang="ja-JP" altLang="en-US" smtClean="0"/>
              <a:pPr>
                <a:defRPr/>
              </a:pPr>
              <a:t>88</a:t>
            </a:fld>
            <a:endParaRPr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306FBE9C-5BF7-4606-A326-5C3684E0C677}" type="slidenum">
              <a:rPr lang="ja-JP" altLang="en-US" smtClean="0"/>
              <a:pPr>
                <a:defRPr/>
              </a:pPr>
              <a:t>89</a:t>
            </a:fld>
            <a:endParaRPr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こういった主問題に対しては  このような双対問題が現れます</a:t>
            </a:r>
            <a:endParaRPr lang="en-US" altLang="ja-JP" smtClean="0"/>
          </a:p>
          <a:p>
            <a:r>
              <a:rPr lang="ja-JP" altLang="en-US" smtClean="0"/>
              <a:t>この問題で</a:t>
            </a:r>
            <a:r>
              <a:rPr lang="en-US" altLang="ja-JP" smtClean="0"/>
              <a:t>KKT</a:t>
            </a:r>
            <a:r>
              <a:rPr lang="ja-JP" altLang="en-US" smtClean="0"/>
              <a:t>条件が満たされたら  問題の解が局所最適解になる</a:t>
            </a:r>
          </a:p>
        </p:txBody>
      </p:sp>
      <p:sp>
        <p:nvSpPr>
          <p:cNvPr id="4" name="スライド番号プレースホルダー 3"/>
          <p:cNvSpPr>
            <a:spLocks noGrp="1"/>
          </p:cNvSpPr>
          <p:nvPr>
            <p:ph type="sldNum" sz="quarter" idx="5"/>
          </p:nvPr>
        </p:nvSpPr>
        <p:spPr/>
        <p:txBody>
          <a:bodyPr/>
          <a:lstStyle/>
          <a:p>
            <a:pPr>
              <a:defRPr/>
            </a:pPr>
            <a:fld id="{5905B190-A3B8-4DE6-8BAD-B0FFF8F35A50}" type="slidenum">
              <a:rPr lang="ja-JP" altLang="en-US" smtClean="0"/>
              <a:pPr>
                <a:defRPr/>
              </a:pPr>
              <a:t>90</a:t>
            </a:fld>
            <a:endParaRPr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この式がイプシロン不感応関数と呼ばれます</a:t>
            </a:r>
            <a:endParaRPr lang="en-US" altLang="ja-JP" smtClean="0"/>
          </a:p>
          <a:p>
            <a:r>
              <a:rPr lang="ja-JP" altLang="en-US" smtClean="0"/>
              <a:t>予測値と実測値との差が  イプシロン未満なら  </a:t>
            </a:r>
            <a:r>
              <a:rPr lang="en-US" altLang="ja-JP" smtClean="0"/>
              <a:t>0</a:t>
            </a:r>
            <a:r>
              <a:rPr lang="ja-JP" altLang="en-US" smtClean="0"/>
              <a:t>となります</a:t>
            </a:r>
            <a:endParaRPr lang="en-US" altLang="ja-JP" smtClean="0"/>
          </a:p>
          <a:p>
            <a:r>
              <a:rPr lang="ja-JP" altLang="en-US" smtClean="0"/>
              <a:t>この定義次第で  回帰の制限が緩和されます</a:t>
            </a:r>
            <a:endParaRPr lang="en-US" altLang="ja-JP" smtClean="0"/>
          </a:p>
          <a:p>
            <a:endParaRPr lang="en-US" altLang="ja-JP" smtClean="0"/>
          </a:p>
        </p:txBody>
      </p:sp>
      <p:sp>
        <p:nvSpPr>
          <p:cNvPr id="4" name="スライド番号プレースホルダ 3"/>
          <p:cNvSpPr>
            <a:spLocks noGrp="1"/>
          </p:cNvSpPr>
          <p:nvPr>
            <p:ph type="sldNum" sz="quarter" idx="5"/>
          </p:nvPr>
        </p:nvSpPr>
        <p:spPr/>
        <p:txBody>
          <a:bodyPr/>
          <a:lstStyle/>
          <a:p>
            <a:pPr>
              <a:defRPr/>
            </a:pPr>
            <a:fld id="{75D59219-F77D-41E8-81E4-3FA27F9CFE20}" type="slidenum">
              <a:rPr lang="ja-JP" altLang="en-US" smtClean="0"/>
              <a:pPr>
                <a:defRPr/>
              </a:pPr>
              <a:t>91</a:t>
            </a:fld>
            <a:endParaRPr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mtClean="0"/>
          </a:p>
        </p:txBody>
      </p:sp>
      <p:sp>
        <p:nvSpPr>
          <p:cNvPr id="4" name="スライド番号プレースホルダ 3"/>
          <p:cNvSpPr>
            <a:spLocks noGrp="1"/>
          </p:cNvSpPr>
          <p:nvPr>
            <p:ph type="sldNum" sz="quarter" idx="5"/>
          </p:nvPr>
        </p:nvSpPr>
        <p:spPr/>
        <p:txBody>
          <a:bodyPr/>
          <a:lstStyle/>
          <a:p>
            <a:pPr>
              <a:defRPr/>
            </a:pPr>
            <a:fld id="{1EFB51F2-20E9-4A2B-BEF5-198C4F608D76}" type="slidenum">
              <a:rPr lang="ja-JP" altLang="en-US" smtClean="0"/>
              <a:pPr>
                <a:defRPr/>
              </a:pPr>
              <a:t>92</a:t>
            </a:fld>
            <a:endParaRPr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p>
        </p:txBody>
      </p:sp>
      <p:sp>
        <p:nvSpPr>
          <p:cNvPr id="4" name="スライド番号プレースホルダ 3"/>
          <p:cNvSpPr>
            <a:spLocks noGrp="1"/>
          </p:cNvSpPr>
          <p:nvPr>
            <p:ph type="sldNum" sz="quarter" idx="5"/>
          </p:nvPr>
        </p:nvSpPr>
        <p:spPr/>
        <p:txBody>
          <a:bodyPr/>
          <a:lstStyle/>
          <a:p>
            <a:pPr>
              <a:defRPr/>
            </a:pPr>
            <a:fld id="{7E0C49E5-EDFD-41CF-965A-6AF213A7226E}" type="slidenum">
              <a:rPr lang="ja-JP" altLang="en-US" smtClean="0"/>
              <a:pPr>
                <a:defRPr/>
              </a:pPr>
              <a:t>93</a:t>
            </a:fld>
            <a:endParaRPr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 目的での操作は だれがだれにやるのか</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　ロボット 具体的にはマイコンが自身で予測し その結果から何らかの操作が必要と判断したら操作する</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一部予測誤差が大きい部分があっても 実機への実用上問題ないのか</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予測結果は適切か</a:t>
            </a:r>
          </a:p>
          <a:p>
            <a:pPr eaLnBrk="1" hangingPunct="1"/>
            <a:r>
              <a:rPr lang="ja-JP" altLang="en-US" sz="1800" smtClean="0">
                <a:latin typeface="ヒラギノ角ゴ Pro W3" pitchFamily="34" charset="-128"/>
                <a:ea typeface="ヒラギノ角ゴ Pro W3" pitchFamily="34" charset="-128"/>
              </a:rPr>
              <a:t>　⇒　実機であれば必ずノイズが乗り 相対的に見れば ノイズのほうが大きく ノイズ以上に影響を与えることは 考えられないはず</a:t>
            </a: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定期的に誤差が大きくなっているのはなぜか</a:t>
            </a:r>
          </a:p>
          <a:p>
            <a:pPr eaLnBrk="1" hangingPunct="1"/>
            <a:r>
              <a:rPr lang="ja-JP" altLang="en-US" sz="1800" smtClean="0">
                <a:latin typeface="ヒラギノ角ゴ Pro W3" pitchFamily="34" charset="-128"/>
                <a:ea typeface="ヒラギノ角ゴ Pro W3" pitchFamily="34" charset="-128"/>
              </a:rPr>
              <a:t>　⇒　正弦波の影響が一つ</a:t>
            </a:r>
          </a:p>
          <a:p>
            <a:pPr eaLnBrk="1" hangingPunct="1"/>
            <a:r>
              <a:rPr lang="ja-JP" altLang="en-US" sz="1800" smtClean="0">
                <a:latin typeface="ヒラギノ角ゴ Pro W3" pitchFamily="34" charset="-128"/>
                <a:ea typeface="ヒラギノ角ゴ Pro W3" pitchFamily="34" charset="-128"/>
              </a:rPr>
              <a:t>　⇒　パラメータ設定の影響も一つ</a:t>
            </a:r>
          </a:p>
        </p:txBody>
      </p:sp>
      <p:sp>
        <p:nvSpPr>
          <p:cNvPr id="182276"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077C7CD-B384-4175-8B7A-351181EA8428}" type="slidenum">
              <a:rPr lang="ja-JP" altLang="en-US" sz="1100">
                <a:latin typeface="Calibri" pitchFamily="34" charset="0"/>
              </a:rPr>
              <a:pPr algn="r" eaLnBrk="1" hangingPunct="1"/>
              <a:t>94</a:t>
            </a:fld>
            <a:endParaRPr lang="en-US" altLang="ja-JP" sz="1100">
              <a:latin typeface="Calibri"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 研究のオリジナリティはどこか</a:t>
            </a:r>
          </a:p>
          <a:p>
            <a:pPr eaLnBrk="1" hangingPunct="1"/>
            <a:r>
              <a:rPr lang="ja-JP" altLang="en-US" sz="1800" smtClean="0">
                <a:latin typeface="ヒラギノ角ゴ Pro W3" pitchFamily="34" charset="-128"/>
                <a:ea typeface="ヒラギノ角ゴ Pro W3" pitchFamily="34" charset="-128"/>
              </a:rPr>
              <a:t>　⇒　逐次予測部 おもに学習データがないところにおける予測機能を作った部分</a:t>
            </a:r>
          </a:p>
          <a:p>
            <a:pPr eaLnBrk="1" hangingPunct="1"/>
            <a:r>
              <a:rPr lang="ja-JP" altLang="en-US" sz="1800" smtClean="0">
                <a:latin typeface="ヒラギノ角ゴ Pro W3" pitchFamily="34" charset="-128"/>
                <a:ea typeface="ヒラギノ角ゴ Pro W3" pitchFamily="34" charset="-128"/>
              </a:rPr>
              <a:t>　⇒　全くないとこは自分で</a:t>
            </a:r>
          </a:p>
          <a:p>
            <a:pPr eaLnBrk="1" hangingPunct="1"/>
            <a:r>
              <a:rPr lang="ja-JP" altLang="en-US" sz="1800" smtClean="0">
                <a:latin typeface="ヒラギノ角ゴ Pro W3" pitchFamily="34" charset="-128"/>
                <a:ea typeface="ヒラギノ角ゴ Pro W3" pitchFamily="34" charset="-128"/>
              </a:rPr>
              <a:t>　⇒　ラグランジュ乗数は参考文献</a:t>
            </a:r>
          </a:p>
          <a:p>
            <a:pPr eaLnBrk="1" hangingPunct="1"/>
            <a:r>
              <a:rPr lang="ja-JP" altLang="en-US" sz="1800" smtClean="0">
                <a:latin typeface="ヒラギノ角ゴ Pro W3" pitchFamily="34" charset="-128"/>
                <a:ea typeface="ヒラギノ角ゴ Pro W3" pitchFamily="34" charset="-128"/>
              </a:rPr>
              <a:t>　⇒　揃ったところはオフラインを流用し サポートベクトルだけで計算するように減らしてみた</a:t>
            </a: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実ロボットであれば外乱とかがあるが 提案システムだとどうなるのか</a:t>
            </a:r>
          </a:p>
          <a:p>
            <a:pPr eaLnBrk="1" hangingPunct="1"/>
            <a:r>
              <a:rPr lang="ja-JP" altLang="en-US" sz="1800" smtClean="0">
                <a:latin typeface="ヒラギノ角ゴ Pro W3" pitchFamily="34" charset="-128"/>
                <a:ea typeface="ヒラギノ角ゴ Pro W3" pitchFamily="34" charset="-128"/>
              </a:rPr>
              <a:t>　⇒　ノイズも学習データとして扱われる可能性があるが それに合わせた予測と制御ができる</a:t>
            </a:r>
          </a:p>
          <a:p>
            <a:pPr eaLnBrk="1" hangingPunct="1"/>
            <a:r>
              <a:rPr lang="ja-JP" altLang="en-US" sz="1800" smtClean="0">
                <a:latin typeface="ヒラギノ角ゴ Pro W3" pitchFamily="34" charset="-128"/>
                <a:ea typeface="ヒラギノ角ゴ Pro W3" pitchFamily="34" charset="-128"/>
              </a:rPr>
              <a:t>　⇒　ローパスフィルタでもってノイズカットするのも一つ</a:t>
            </a:r>
          </a:p>
          <a:p>
            <a:pPr eaLnBrk="1" hangingPunct="1"/>
            <a:endParaRPr lang="ja-JP" altLang="en-US" sz="1800" smtClean="0">
              <a:latin typeface="ヒラギノ角ゴ Pro W3" pitchFamily="34" charset="-128"/>
              <a:ea typeface="ヒラギノ角ゴ Pro W3" pitchFamily="34" charset="-128"/>
            </a:endParaRPr>
          </a:p>
        </p:txBody>
      </p:sp>
      <p:sp>
        <p:nvSpPr>
          <p:cNvPr id="183300"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2240A90-8254-4499-98FE-CE8D89337A58}" type="slidenum">
              <a:rPr lang="ja-JP" altLang="en-US" sz="1100">
                <a:latin typeface="Calibri" pitchFamily="34" charset="0"/>
              </a:rPr>
              <a:pPr algn="r" eaLnBrk="1" hangingPunct="1"/>
              <a:t>95</a:t>
            </a:fld>
            <a:endParaRPr lang="en-US" altLang="ja-JP" sz="11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smtClean="0">
              <a:latin typeface="ヒラギノ角ゴ Pro W3" pitchFamily="34" charset="-128"/>
              <a:ea typeface="ヒラギノ角ゴ Pro W3" pitchFamily="34" charset="-128"/>
            </a:endParaRPr>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595DD-7D61-4E46-8067-C56C037E4246}" type="slidenum">
              <a:rPr lang="ja-JP" altLang="en-US" smtClean="0"/>
              <a:pPr fontAlgn="base">
                <a:spcBef>
                  <a:spcPct val="0"/>
                </a:spcBef>
                <a:spcAft>
                  <a:spcPct val="0"/>
                </a:spcAft>
                <a:defRPr/>
              </a:pPr>
              <a:t>9</a:t>
            </a:fld>
            <a:endParaRPr lang="ja-JP"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 </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時刻より先の予測は予測できるのか</a:t>
            </a:r>
          </a:p>
          <a:p>
            <a:pPr eaLnBrk="1" hangingPunct="1"/>
            <a:r>
              <a:rPr lang="ja-JP" altLang="en-US" sz="1800" smtClean="0">
                <a:latin typeface="ヒラギノ角ゴ Pro W3" pitchFamily="34" charset="-128"/>
                <a:ea typeface="ヒラギノ角ゴ Pro W3" pitchFamily="34" charset="-128"/>
              </a:rPr>
              <a:t>　⇒　確かに 実ロボットであれば時間遅れが生じて </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時刻先だけだと予測に足らない可能性がある</a:t>
            </a:r>
          </a:p>
          <a:p>
            <a:pPr eaLnBrk="1" hangingPunct="1"/>
            <a:r>
              <a:rPr lang="ja-JP" altLang="en-US" sz="1800" smtClean="0">
                <a:latin typeface="ヒラギノ角ゴ Pro W3" pitchFamily="34" charset="-128"/>
                <a:ea typeface="ヒラギノ角ゴ Pro W3" pitchFamily="34" charset="-128"/>
              </a:rPr>
              <a:t>　⇒　現在取り組んでいるが 修正が必要な状態にある</a:t>
            </a:r>
          </a:p>
          <a:p>
            <a:pPr eaLnBrk="1" hangingPunct="1"/>
            <a:r>
              <a:rPr lang="ja-JP" altLang="en-US" sz="1800" smtClean="0">
                <a:latin typeface="ヒラギノ角ゴ Pro W3" pitchFamily="34" charset="-128"/>
                <a:ea typeface="ヒラギノ角ゴ Pro W3" pitchFamily="34" charset="-128"/>
              </a:rPr>
              <a:t>　⇒　有効な対応の一つとしては センサからのサンプリングレートを大きくすることで 時間遅れの問題には対応できるものと考えられる</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実ロボットへ適用する際はどう適用するのか</a:t>
            </a:r>
          </a:p>
          <a:p>
            <a:pPr eaLnBrk="1" hangingPunct="1"/>
            <a:r>
              <a:rPr lang="ja-JP" altLang="en-US" sz="1800" smtClean="0">
                <a:latin typeface="ヒラギノ角ゴ Pro W3" pitchFamily="34" charset="-128"/>
                <a:ea typeface="ヒラギノ角ゴ Pro W3" pitchFamily="34" charset="-128"/>
              </a:rPr>
              <a:t>　⇒　実際には センサとしてジャイロセンサやモータのエンコーダなどがあるので 入力は多次元化する必要がある</a:t>
            </a:r>
          </a:p>
          <a:p>
            <a:pPr eaLnBrk="1" hangingPunct="1"/>
            <a:r>
              <a:rPr lang="ja-JP" altLang="en-US" sz="1800" smtClean="0">
                <a:latin typeface="ヒラギノ角ゴ Pro W3" pitchFamily="34" charset="-128"/>
                <a:ea typeface="ヒラギノ角ゴ Pro W3" pitchFamily="34" charset="-128"/>
              </a:rPr>
              <a:t>　⇒　今回は</a:t>
            </a:r>
            <a:r>
              <a:rPr lang="en-US" altLang="ja-JP" sz="1800" smtClean="0">
                <a:latin typeface="ヒラギノ角ゴ Pro W3" pitchFamily="34" charset="-128"/>
                <a:ea typeface="ヒラギノ角ゴ Pro W3" pitchFamily="34" charset="-128"/>
              </a:rPr>
              <a:t>1</a:t>
            </a:r>
            <a:r>
              <a:rPr lang="ja-JP" altLang="en-US" sz="1800" smtClean="0">
                <a:latin typeface="ヒラギノ角ゴ Pro W3" pitchFamily="34" charset="-128"/>
                <a:ea typeface="ヒラギノ角ゴ Pro W3" pitchFamily="34" charset="-128"/>
              </a:rPr>
              <a:t>次元を扱っているので 予測式を拡張する</a:t>
            </a:r>
          </a:p>
          <a:p>
            <a:pPr eaLnBrk="1" hangingPunct="1"/>
            <a:r>
              <a:rPr lang="ja-JP" altLang="en-US" sz="1800" smtClean="0">
                <a:latin typeface="ヒラギノ角ゴ Pro W3" pitchFamily="34" charset="-128"/>
                <a:ea typeface="ヒラギノ角ゴ Pro W3" pitchFamily="34" charset="-128"/>
              </a:rPr>
              <a:t>　⇒　出力としては内部での傾斜角度や姿勢などを考える</a:t>
            </a:r>
          </a:p>
          <a:p>
            <a:pPr eaLnBrk="1" hangingPunct="1"/>
            <a:r>
              <a:rPr lang="ja-JP" altLang="en-US" sz="1800" smtClean="0">
                <a:latin typeface="ヒラギノ角ゴ Pro W3" pitchFamily="34" charset="-128"/>
                <a:ea typeface="ヒラギノ角ゴ Pro W3" pitchFamily="34" charset="-128"/>
              </a:rPr>
              <a:t>　⇒　これに基づき 次状態を常に予測し 制御の必要があれば適切な操作を自身で行い そうでなければ何もしないという制御を考えていく</a:t>
            </a:r>
          </a:p>
          <a:p>
            <a:pPr eaLnBrk="1" hangingPunct="1"/>
            <a:endParaRPr lang="ja-JP" altLang="en-US" sz="1800" smtClean="0">
              <a:latin typeface="ヒラギノ角ゴ Pro W3" pitchFamily="34" charset="-128"/>
              <a:ea typeface="ヒラギノ角ゴ Pro W3" pitchFamily="34" charset="-128"/>
            </a:endParaRPr>
          </a:p>
        </p:txBody>
      </p:sp>
      <p:sp>
        <p:nvSpPr>
          <p:cNvPr id="184324"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6532117-A1E5-4FCA-A78E-483A1A86F663}" type="slidenum">
              <a:rPr lang="ja-JP" altLang="en-US" sz="1100">
                <a:latin typeface="Calibri" pitchFamily="34" charset="0"/>
              </a:rPr>
              <a:pPr algn="r" eaLnBrk="1" hangingPunct="1"/>
              <a:t>96</a:t>
            </a:fld>
            <a:endParaRPr lang="en-US" altLang="ja-JP" sz="1100">
              <a:latin typeface="Calibri"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smtClean="0">
                <a:latin typeface="ヒラギノ角ゴ Pro W3" pitchFamily="34" charset="-128"/>
                <a:ea typeface="ヒラギノ角ゴ Pro W3" pitchFamily="34" charset="-128"/>
              </a:rPr>
              <a:t>＊操作の必要性ってなにか、操作の具体例はなにか</a:t>
            </a:r>
          </a:p>
          <a:p>
            <a:pPr eaLnBrk="1" hangingPunct="1"/>
            <a:r>
              <a:rPr lang="ja-JP" altLang="en-US" sz="1800" smtClean="0">
                <a:latin typeface="ヒラギノ角ゴ Pro W3" pitchFamily="34" charset="-128"/>
                <a:ea typeface="ヒラギノ角ゴ Pro W3" pitchFamily="34" charset="-128"/>
              </a:rPr>
              <a:t>　⇒　たとえば 予測の結果系が不安定なるなら モータに指令を送って系を安定化させるといったことを示す言葉</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定数設定は適切か</a:t>
            </a:r>
          </a:p>
          <a:p>
            <a:pPr eaLnBrk="1" hangingPunct="1"/>
            <a:r>
              <a:rPr lang="ja-JP" altLang="en-US" sz="1800" smtClean="0">
                <a:latin typeface="ヒラギノ角ゴ Pro W3" pitchFamily="34" charset="-128"/>
                <a:ea typeface="ヒラギノ角ゴ Pro W3" pitchFamily="34" charset="-128"/>
              </a:rPr>
              <a:t>　⇒　だいたいは一般的な設定</a:t>
            </a:r>
          </a:p>
          <a:p>
            <a:pPr eaLnBrk="1" hangingPunct="1"/>
            <a:r>
              <a:rPr lang="ja-JP" altLang="en-US" sz="1800" smtClean="0">
                <a:latin typeface="ヒラギノ角ゴ Pro W3" pitchFamily="34" charset="-128"/>
                <a:ea typeface="ヒラギノ角ゴ Pro W3" pitchFamily="34" charset="-128"/>
              </a:rPr>
              <a:t>　⇒　ただし パレーラの予測において誤差が出るような設定にしている</a:t>
            </a:r>
            <a:endParaRPr lang="en-US" altLang="ja-JP" sz="1800" smtClean="0">
              <a:latin typeface="ヒラギノ角ゴ Pro W3" pitchFamily="34" charset="-128"/>
              <a:ea typeface="ヒラギノ角ゴ Pro W3" pitchFamily="34" charset="-128"/>
            </a:endParaRPr>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誤差について 同じ変曲点でも極大極小部分で誤差が増えて単調増加 単調減少部分では誤差が減りそうだが</a:t>
            </a:r>
          </a:p>
          <a:p>
            <a:r>
              <a:rPr lang="ja-JP" altLang="en-US" sz="1800" smtClean="0"/>
              <a:t>　⇒ おそらくはラムダとイプシロンの設定が原因 ハードマージンにすれば学習データにより忠実な予測ができるが 逆に学習速度に時間がかかる可能性がある</a:t>
            </a:r>
            <a:endParaRPr lang="en-US" altLang="ja-JP" sz="1800" smtClean="0"/>
          </a:p>
          <a:p>
            <a:pPr eaLnBrk="1" hangingPunct="1"/>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計算量の違い</a:t>
            </a:r>
            <a:endParaRPr lang="en-US" altLang="ja-JP" sz="1800" smtClean="0">
              <a:latin typeface="ヒラギノ角ゴ Pro W3" pitchFamily="34" charset="-128"/>
              <a:ea typeface="ヒラギノ角ゴ Pro W3" pitchFamily="34" charset="-128"/>
            </a:endParaRPr>
          </a:p>
          <a:p>
            <a:pPr eaLnBrk="1" hangingPunct="1"/>
            <a:r>
              <a:rPr lang="ja-JP" altLang="en-US" sz="1800" smtClean="0">
                <a:latin typeface="ヒラギノ角ゴ Pro W3" pitchFamily="34" charset="-128"/>
                <a:ea typeface="ヒラギノ角ゴ Pro W3" pitchFamily="34" charset="-128"/>
              </a:rPr>
              <a:t>　⇒ 通常はデータ数の</a:t>
            </a:r>
            <a:r>
              <a:rPr lang="en-US" altLang="ja-JP" sz="1800" smtClean="0">
                <a:latin typeface="ヒラギノ角ゴ Pro W3" pitchFamily="34" charset="-128"/>
                <a:ea typeface="ヒラギノ角ゴ Pro W3" pitchFamily="34" charset="-128"/>
              </a:rPr>
              <a:t>4</a:t>
            </a:r>
            <a:r>
              <a:rPr lang="ja-JP" altLang="en-US" sz="1800" smtClean="0">
                <a:latin typeface="ヒラギノ角ゴ Pro W3" pitchFamily="34" charset="-128"/>
                <a:ea typeface="ヒラギノ角ゴ Pro W3" pitchFamily="34" charset="-128"/>
              </a:rPr>
              <a:t>乗ほどのオーダだが ここではデータ数の</a:t>
            </a:r>
            <a:r>
              <a:rPr lang="en-US" altLang="ja-JP" sz="1800" smtClean="0">
                <a:latin typeface="ヒラギノ角ゴ Pro W3" pitchFamily="34" charset="-128"/>
                <a:ea typeface="ヒラギノ角ゴ Pro W3" pitchFamily="34" charset="-128"/>
              </a:rPr>
              <a:t>2</a:t>
            </a:r>
            <a:r>
              <a:rPr lang="ja-JP" altLang="en-US" sz="1800" smtClean="0">
                <a:latin typeface="ヒラギノ角ゴ Pro W3" pitchFamily="34" charset="-128"/>
                <a:ea typeface="ヒラギノ角ゴ Pro W3" pitchFamily="34" charset="-128"/>
              </a:rPr>
              <a:t>乗ほどのオーダで済む</a:t>
            </a:r>
            <a:endParaRPr lang="en-US" altLang="ja-JP" sz="1800" smtClean="0">
              <a:latin typeface="ヒラギノ角ゴ Pro W3" pitchFamily="34" charset="-128"/>
              <a:ea typeface="ヒラギノ角ゴ Pro W3" pitchFamily="34" charset="-128"/>
            </a:endParaRPr>
          </a:p>
        </p:txBody>
      </p:sp>
      <p:sp>
        <p:nvSpPr>
          <p:cNvPr id="185348" name="スライド番号プレースホルダ 3"/>
          <p:cNvSpPr txBox="1">
            <a:spLocks noGrp="1"/>
          </p:cNvSpPr>
          <p:nvPr/>
        </p:nvSpPr>
        <p:spPr bwMode="auto">
          <a:xfrm>
            <a:off x="3625850" y="8250238"/>
            <a:ext cx="2773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11" tIns="43106" rIns="86211" bIns="4310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0E9C4D69-E2FD-4C3C-A89D-87E2B8861BEA}" type="slidenum">
              <a:rPr lang="ja-JP" altLang="en-US" sz="1100">
                <a:latin typeface="Calibri" pitchFamily="34" charset="0"/>
              </a:rPr>
              <a:pPr algn="r" eaLnBrk="1" hangingPunct="1"/>
              <a:t>97</a:t>
            </a:fld>
            <a:endParaRPr lang="en-US" altLang="ja-JP" sz="11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EE8338-54CB-4A9B-A5E3-6890FD097FBC}" type="datetimeFigureOut">
              <a:rPr lang="ja-JP" altLang="en-US"/>
              <a:pPr>
                <a:defRPr/>
              </a:pPr>
              <a:t>2013/2/13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388CFA-0D48-4B18-AD5A-22E5CCC7140F}" type="slidenum">
              <a:rPr lang="ja-JP" altLang="en-US"/>
              <a:pPr>
                <a:defRPr/>
              </a:pPr>
              <a:t>‹#›</a:t>
            </a:fld>
            <a:endParaRPr lang="ja-JP" altLang="en-US"/>
          </a:p>
        </p:txBody>
      </p:sp>
    </p:spTree>
    <p:extLst>
      <p:ext uri="{BB962C8B-B14F-4D97-AF65-F5344CB8AC3E}">
        <p14:creationId xmlns:p14="http://schemas.microsoft.com/office/powerpoint/2010/main" val="213547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BDA2D39-A54A-4128-BFF4-A045C8B8DF9E}" type="datetimeFigureOut">
              <a:rPr lang="ja-JP" altLang="en-US"/>
              <a:pPr>
                <a:defRPr/>
              </a:pPr>
              <a:t>2013/2/13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BAAF29-1B2C-4CFE-BD3A-D26CD7BE8F4F}" type="slidenum">
              <a:rPr lang="ja-JP" altLang="en-US"/>
              <a:pPr>
                <a:defRPr/>
              </a:pPr>
              <a:t>‹#›</a:t>
            </a:fld>
            <a:endParaRPr lang="ja-JP" altLang="en-US"/>
          </a:p>
        </p:txBody>
      </p:sp>
    </p:spTree>
    <p:extLst>
      <p:ext uri="{BB962C8B-B14F-4D97-AF65-F5344CB8AC3E}">
        <p14:creationId xmlns:p14="http://schemas.microsoft.com/office/powerpoint/2010/main" val="296373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68F087-EAAB-43C8-A620-CC2DDFE0DD42}" type="datetimeFigureOut">
              <a:rPr lang="ja-JP" altLang="en-US"/>
              <a:pPr>
                <a:defRPr/>
              </a:pPr>
              <a:t>2013/2/13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EF3BEE7-FF76-49B0-88E2-DD50B103CC52}" type="slidenum">
              <a:rPr lang="ja-JP" altLang="en-US"/>
              <a:pPr>
                <a:defRPr/>
              </a:pPr>
              <a:t>‹#›</a:t>
            </a:fld>
            <a:endParaRPr lang="ja-JP" altLang="en-US"/>
          </a:p>
        </p:txBody>
      </p:sp>
    </p:spTree>
    <p:extLst>
      <p:ext uri="{BB962C8B-B14F-4D97-AF65-F5344CB8AC3E}">
        <p14:creationId xmlns:p14="http://schemas.microsoft.com/office/powerpoint/2010/main" val="89337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FB022605-1FE7-44B4-B965-F47AC7CEA4CA}" type="datetimeFigureOut">
              <a:rPr lang="ja-JP" altLang="en-US"/>
              <a:pPr>
                <a:defRPr/>
              </a:pPr>
              <a:t>2013/2/13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F359748-4C2F-459F-8AFC-E8CEB104CC7F}" type="slidenum">
              <a:rPr lang="ja-JP" altLang="en-US"/>
              <a:pPr>
                <a:defRPr/>
              </a:pPr>
              <a:t>‹#›</a:t>
            </a:fld>
            <a:endParaRPr lang="ja-JP" altLang="en-US"/>
          </a:p>
        </p:txBody>
      </p:sp>
    </p:spTree>
    <p:extLst>
      <p:ext uri="{BB962C8B-B14F-4D97-AF65-F5344CB8AC3E}">
        <p14:creationId xmlns:p14="http://schemas.microsoft.com/office/powerpoint/2010/main" val="74197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6E9D389-17D6-4E98-9F70-82394C179395}" type="datetimeFigureOut">
              <a:rPr lang="ja-JP" altLang="en-US"/>
              <a:pPr>
                <a:defRPr/>
              </a:pPr>
              <a:t>2013/2/13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11A6472-C38C-491A-91CC-0D02174CE162}" type="slidenum">
              <a:rPr lang="ja-JP" altLang="en-US"/>
              <a:pPr>
                <a:defRPr/>
              </a:pPr>
              <a:t>‹#›</a:t>
            </a:fld>
            <a:endParaRPr lang="ja-JP" altLang="en-US"/>
          </a:p>
        </p:txBody>
      </p:sp>
    </p:spTree>
    <p:extLst>
      <p:ext uri="{BB962C8B-B14F-4D97-AF65-F5344CB8AC3E}">
        <p14:creationId xmlns:p14="http://schemas.microsoft.com/office/powerpoint/2010/main" val="31109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865F224-0994-45FE-B76B-602D9CEAAB96}" type="datetimeFigureOut">
              <a:rPr lang="ja-JP" altLang="en-US"/>
              <a:pPr>
                <a:defRPr/>
              </a:pPr>
              <a:t>2013/2/13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518B936-DD0F-457B-A646-DEDDF15F5156}" type="slidenum">
              <a:rPr lang="ja-JP" altLang="en-US"/>
              <a:pPr>
                <a:defRPr/>
              </a:pPr>
              <a:t>‹#›</a:t>
            </a:fld>
            <a:endParaRPr lang="ja-JP" altLang="en-US"/>
          </a:p>
        </p:txBody>
      </p:sp>
    </p:spTree>
    <p:extLst>
      <p:ext uri="{BB962C8B-B14F-4D97-AF65-F5344CB8AC3E}">
        <p14:creationId xmlns:p14="http://schemas.microsoft.com/office/powerpoint/2010/main" val="15399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AF6907A-D2D7-407C-BC44-17537F47E4AD}" type="datetimeFigureOut">
              <a:rPr lang="ja-JP" altLang="en-US"/>
              <a:pPr>
                <a:defRPr/>
              </a:pPr>
              <a:t>2013/2/13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DF75505-766B-4961-81FB-2D62144E646B}" type="slidenum">
              <a:rPr lang="ja-JP" altLang="en-US"/>
              <a:pPr>
                <a:defRPr/>
              </a:pPr>
              <a:t>‹#›</a:t>
            </a:fld>
            <a:endParaRPr lang="ja-JP" altLang="en-US"/>
          </a:p>
        </p:txBody>
      </p:sp>
    </p:spTree>
    <p:extLst>
      <p:ext uri="{BB962C8B-B14F-4D97-AF65-F5344CB8AC3E}">
        <p14:creationId xmlns:p14="http://schemas.microsoft.com/office/powerpoint/2010/main" val="313521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61AC02A-C00D-48A3-94AD-DE2D57D085CE}" type="datetimeFigureOut">
              <a:rPr lang="ja-JP" altLang="en-US"/>
              <a:pPr>
                <a:defRPr/>
              </a:pPr>
              <a:t>2013/2/13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4CAEA84-232C-410C-8F20-92E2B4EDB51E}" type="slidenum">
              <a:rPr lang="ja-JP" altLang="en-US"/>
              <a:pPr>
                <a:defRPr/>
              </a:pPr>
              <a:t>‹#›</a:t>
            </a:fld>
            <a:endParaRPr lang="ja-JP" altLang="en-US"/>
          </a:p>
        </p:txBody>
      </p:sp>
    </p:spTree>
    <p:extLst>
      <p:ext uri="{BB962C8B-B14F-4D97-AF65-F5344CB8AC3E}">
        <p14:creationId xmlns:p14="http://schemas.microsoft.com/office/powerpoint/2010/main" val="141572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73CBF97-EF28-475D-ACB1-617C8A6D2CDE}" type="datetimeFigureOut">
              <a:rPr lang="ja-JP" altLang="en-US"/>
              <a:pPr>
                <a:defRPr/>
              </a:pPr>
              <a:t>2013/2/13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A5A77B0-234B-430B-ABF9-38FA5CDAF4FC}" type="slidenum">
              <a:rPr lang="ja-JP" altLang="en-US"/>
              <a:pPr>
                <a:defRPr/>
              </a:pPr>
              <a:t>‹#›</a:t>
            </a:fld>
            <a:endParaRPr lang="ja-JP" altLang="en-US"/>
          </a:p>
        </p:txBody>
      </p:sp>
    </p:spTree>
    <p:extLst>
      <p:ext uri="{BB962C8B-B14F-4D97-AF65-F5344CB8AC3E}">
        <p14:creationId xmlns:p14="http://schemas.microsoft.com/office/powerpoint/2010/main" val="753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A4C6C27-733D-457A-B4E1-63887AE17F51}" type="datetimeFigureOut">
              <a:rPr lang="ja-JP" altLang="en-US"/>
              <a:pPr>
                <a:defRPr/>
              </a:pPr>
              <a:t>2013/2/13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6A158C2-655D-4036-B7BB-E1335A78C92F}" type="slidenum">
              <a:rPr lang="ja-JP" altLang="en-US"/>
              <a:pPr>
                <a:defRPr/>
              </a:pPr>
              <a:t>‹#›</a:t>
            </a:fld>
            <a:endParaRPr lang="ja-JP" altLang="en-US"/>
          </a:p>
        </p:txBody>
      </p:sp>
    </p:spTree>
    <p:extLst>
      <p:ext uri="{BB962C8B-B14F-4D97-AF65-F5344CB8AC3E}">
        <p14:creationId xmlns:p14="http://schemas.microsoft.com/office/powerpoint/2010/main" val="392590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B8C2E28-228A-4960-8C43-48544BA02665}" type="datetimeFigureOut">
              <a:rPr lang="ja-JP" altLang="en-US"/>
              <a:pPr>
                <a:defRPr/>
              </a:pPr>
              <a:t>2013/2/13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886AEAE-FD61-4EAC-A022-35F96D953A79}" type="slidenum">
              <a:rPr lang="ja-JP" altLang="en-US"/>
              <a:pPr>
                <a:defRPr/>
              </a:pPr>
              <a:t>‹#›</a:t>
            </a:fld>
            <a:endParaRPr lang="ja-JP" altLang="en-US"/>
          </a:p>
        </p:txBody>
      </p:sp>
    </p:spTree>
    <p:extLst>
      <p:ext uri="{BB962C8B-B14F-4D97-AF65-F5344CB8AC3E}">
        <p14:creationId xmlns:p14="http://schemas.microsoft.com/office/powerpoint/2010/main" val="263978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ja-JP" altLang="en-US" dirty="0" smtClean="0"/>
              <a:t>マスタ タイトルの書式設定</a:t>
            </a:r>
            <a:endParaRPr lang="ja-JP" altLang="en-US" dirty="0"/>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A98CDBE-4E8D-4B2B-855B-CD4FD3A187E5}" type="datetimeFigureOut">
              <a:rPr lang="ja-JP" altLang="en-US"/>
              <a:pPr>
                <a:defRPr/>
              </a:pPr>
              <a:t>2013/2/13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BAD89C3-00DD-462E-A38D-6F3E60292E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kern="1200">
          <a:solidFill>
            <a:schemeClr val="bg1"/>
          </a:solidFill>
          <a:latin typeface="+mj-lt"/>
          <a:ea typeface="+mj-ea"/>
          <a:cs typeface="+mj-cs"/>
        </a:defRPr>
      </a:lvl1pPr>
      <a:lvl2pPr algn="l" rtl="0" eaLnBrk="0" fontAlgn="base" hangingPunct="0">
        <a:spcBef>
          <a:spcPct val="0"/>
        </a:spcBef>
        <a:spcAft>
          <a:spcPct val="0"/>
        </a:spcAft>
        <a:defRPr kumimoji="1" sz="44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44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44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44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4400">
          <a:solidFill>
            <a:schemeClr val="bg1"/>
          </a:solidFill>
          <a:latin typeface="Calibri" pitchFamily="34" charset="0"/>
          <a:ea typeface="ＭＳ Ｐゴシック" charset="-128"/>
        </a:defRPr>
      </a:lvl6pPr>
      <a:lvl7pPr marL="914400" algn="l" rtl="0" eaLnBrk="1" fontAlgn="base" hangingPunct="1">
        <a:spcBef>
          <a:spcPct val="0"/>
        </a:spcBef>
        <a:spcAft>
          <a:spcPct val="0"/>
        </a:spcAft>
        <a:defRPr kumimoji="1" sz="4400">
          <a:solidFill>
            <a:schemeClr val="bg1"/>
          </a:solidFill>
          <a:latin typeface="Calibri" pitchFamily="34" charset="0"/>
          <a:ea typeface="ＭＳ Ｐゴシック" charset="-128"/>
        </a:defRPr>
      </a:lvl7pPr>
      <a:lvl8pPr marL="1371600" algn="l" rtl="0" eaLnBrk="1" fontAlgn="base" hangingPunct="1">
        <a:spcBef>
          <a:spcPct val="0"/>
        </a:spcBef>
        <a:spcAft>
          <a:spcPct val="0"/>
        </a:spcAft>
        <a:defRPr kumimoji="1" sz="4400">
          <a:solidFill>
            <a:schemeClr val="bg1"/>
          </a:solidFill>
          <a:latin typeface="Calibri" pitchFamily="34" charset="0"/>
          <a:ea typeface="ＭＳ Ｐゴシック" charset="-128"/>
        </a:defRPr>
      </a:lvl8pPr>
      <a:lvl9pPr marL="1828800" algn="l" rtl="0" eaLnBrk="1" fontAlgn="base" hangingPunct="1">
        <a:spcBef>
          <a:spcPct val="0"/>
        </a:spcBef>
        <a:spcAft>
          <a:spcPct val="0"/>
        </a:spcAft>
        <a:defRPr kumimoji="1" sz="4400">
          <a:solidFill>
            <a:schemeClr val="bg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ü"/>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emf"/><Relationship Id="rId9"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5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7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7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9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66.wmf"/></Relationships>
</file>

<file path=ppt/slides/_rels/slide9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513" y="2130425"/>
            <a:ext cx="8062912" cy="1470025"/>
          </a:xfrm>
        </p:spPr>
        <p:txBody>
          <a:bodyPr>
            <a:noAutofit/>
          </a:bodyPr>
          <a:lstStyle/>
          <a:p>
            <a:pPr algn="ctr" eaLnBrk="1" hangingPunct="1">
              <a:defRPr/>
            </a:pPr>
            <a:r>
              <a:rPr lang="ja-JP" altLang="en-US" sz="3200" dirty="0" smtClean="0">
                <a:solidFill>
                  <a:srgbClr val="FFFF00"/>
                </a:solidFill>
                <a:effectLst>
                  <a:outerShdw blurRad="88900" dist="63500" dir="2700000" algn="tl" rotWithShape="0">
                    <a:prstClr val="black">
                      <a:alpha val="40000"/>
                    </a:prstClr>
                  </a:outerShdw>
                </a:effectLst>
                <a:latin typeface="小塚ゴシック Pro H" pitchFamily="34" charset="-128"/>
                <a:ea typeface="小塚ゴシック Pro H" pitchFamily="34" charset="-128"/>
              </a:rPr>
              <a:t>内部状態と行動をベースとした</a:t>
            </a:r>
            <a:r>
              <a:rPr lang="en-US" altLang="ja-JP" sz="3200" dirty="0" smtClean="0">
                <a:solidFill>
                  <a:srgbClr val="FFFF00"/>
                </a:solidFill>
                <a:effectLst>
                  <a:outerShdw blurRad="88900" dist="63500" dir="2700000" algn="tl" rotWithShape="0">
                    <a:prstClr val="black">
                      <a:alpha val="40000"/>
                    </a:prstClr>
                  </a:outerShdw>
                </a:effectLst>
                <a:latin typeface="小塚ゴシック Pro H" pitchFamily="34" charset="-128"/>
                <a:ea typeface="小塚ゴシック Pro H" pitchFamily="34" charset="-128"/>
              </a:rPr>
              <a:t/>
            </a:r>
            <a:br>
              <a:rPr lang="en-US" altLang="ja-JP" sz="3200" dirty="0" smtClean="0">
                <a:solidFill>
                  <a:srgbClr val="FFFF00"/>
                </a:solidFill>
                <a:effectLst>
                  <a:outerShdw blurRad="88900" dist="63500" dir="2700000" algn="tl" rotWithShape="0">
                    <a:prstClr val="black">
                      <a:alpha val="40000"/>
                    </a:prstClr>
                  </a:outerShdw>
                </a:effectLst>
                <a:latin typeface="小塚ゴシック Pro H" pitchFamily="34" charset="-128"/>
                <a:ea typeface="小塚ゴシック Pro H" pitchFamily="34" charset="-128"/>
              </a:rPr>
            </a:br>
            <a:r>
              <a:rPr lang="ja-JP" altLang="en-US" sz="3200" dirty="0" smtClean="0">
                <a:solidFill>
                  <a:srgbClr val="FFFF00"/>
                </a:solidFill>
                <a:effectLst>
                  <a:outerShdw blurRad="88900" dist="63500" dir="2700000" algn="tl" rotWithShape="0">
                    <a:prstClr val="black">
                      <a:alpha val="40000"/>
                    </a:prstClr>
                  </a:outerShdw>
                </a:effectLst>
                <a:latin typeface="小塚ゴシック Pro H" pitchFamily="34" charset="-128"/>
                <a:ea typeface="小塚ゴシック Pro H" pitchFamily="34" charset="-128"/>
              </a:rPr>
              <a:t>ロボットの内部状態予測手法の提案</a:t>
            </a:r>
            <a:endParaRPr lang="ja-JP" altLang="en-US" sz="3200" dirty="0">
              <a:solidFill>
                <a:srgbClr val="FFFF00"/>
              </a:solidFill>
              <a:effectLst>
                <a:outerShdw blurRad="88900" dist="63500" dir="2700000" algn="tl" rotWithShape="0">
                  <a:prstClr val="black">
                    <a:alpha val="40000"/>
                  </a:prstClr>
                </a:outerShdw>
              </a:effectLst>
              <a:latin typeface="小塚ゴシック Pro H" pitchFamily="34" charset="-128"/>
              <a:ea typeface="小塚ゴシック Pro H" pitchFamily="34" charset="-128"/>
            </a:endParaRPr>
          </a:p>
        </p:txBody>
      </p:sp>
      <p:sp>
        <p:nvSpPr>
          <p:cNvPr id="3" name="サブタイトル 2"/>
          <p:cNvSpPr>
            <a:spLocks noGrp="1"/>
          </p:cNvSpPr>
          <p:nvPr>
            <p:ph type="subTitle" idx="1"/>
          </p:nvPr>
        </p:nvSpPr>
        <p:spPr>
          <a:xfrm>
            <a:off x="971550" y="3886200"/>
            <a:ext cx="7200900" cy="2614613"/>
          </a:xfrm>
        </p:spPr>
        <p:txBody>
          <a:bodyPr>
            <a:normAutofit/>
          </a:bodyPr>
          <a:lstStyle/>
          <a:p>
            <a:pPr eaLnBrk="1" hangingPunct="1">
              <a:defRPr/>
            </a:pPr>
            <a:r>
              <a:rPr lang="en-US" altLang="ja-JP" dirty="0" smtClean="0">
                <a:solidFill>
                  <a:schemeClr val="bg1"/>
                </a:solidFill>
                <a:effectLst>
                  <a:outerShdw blurRad="38100" dist="38100" dir="2700000" algn="tl">
                    <a:srgbClr val="000000">
                      <a:alpha val="43137"/>
                    </a:srgbClr>
                  </a:outerShdw>
                </a:effectLst>
                <a:latin typeface="ヒラギノ丸ゴ ProN W4" pitchFamily="34" charset="-128"/>
                <a:ea typeface="ヒラギノ丸ゴ ProN W4" pitchFamily="34" charset="-128"/>
              </a:rPr>
              <a:t>11054034</a:t>
            </a:r>
            <a:br>
              <a:rPr lang="en-US" altLang="ja-JP" dirty="0" smtClean="0">
                <a:solidFill>
                  <a:schemeClr val="bg1"/>
                </a:solidFill>
                <a:effectLst>
                  <a:outerShdw blurRad="38100" dist="38100" dir="2700000" algn="tl">
                    <a:srgbClr val="000000">
                      <a:alpha val="43137"/>
                    </a:srgbClr>
                  </a:outerShdw>
                </a:effectLst>
                <a:latin typeface="ヒラギノ丸ゴ ProN W4" pitchFamily="34" charset="-128"/>
                <a:ea typeface="ヒラギノ丸ゴ ProN W4" pitchFamily="34" charset="-128"/>
              </a:rPr>
            </a:br>
            <a:r>
              <a:rPr lang="ja-JP" altLang="en-US" dirty="0" smtClean="0">
                <a:solidFill>
                  <a:schemeClr val="bg1"/>
                </a:solidFill>
                <a:effectLst>
                  <a:outerShdw blurRad="38100" dist="38100" dir="2700000" algn="tl">
                    <a:srgbClr val="000000">
                      <a:alpha val="43137"/>
                    </a:srgbClr>
                  </a:outerShdw>
                </a:effectLst>
                <a:latin typeface="ヒラギノ丸ゴ ProN W4" pitchFamily="34" charset="-128"/>
                <a:ea typeface="ヒラギノ丸ゴ ProN W4" pitchFamily="34" charset="-128"/>
              </a:rPr>
              <a:t>杉本 大志</a:t>
            </a:r>
            <a:endParaRPr lang="en-US" altLang="ja-JP" dirty="0" smtClean="0">
              <a:solidFill>
                <a:schemeClr val="bg1"/>
              </a:solidFill>
              <a:effectLst>
                <a:outerShdw blurRad="38100" dist="38100" dir="2700000" algn="tl">
                  <a:srgbClr val="000000">
                    <a:alpha val="43137"/>
                  </a:srgbClr>
                </a:outerShdw>
              </a:effectLst>
              <a:latin typeface="ヒラギノ丸ゴ ProN W4" pitchFamily="34" charset="-128"/>
              <a:ea typeface="ヒラギノ丸ゴ ProN W4" pitchFamily="34" charset="-128"/>
            </a:endParaRPr>
          </a:p>
          <a:p>
            <a:pPr eaLnBrk="1" hangingPunct="1">
              <a:defRPr/>
            </a:pPr>
            <a:r>
              <a:rPr lang="ja-JP" altLang="en-US" dirty="0">
                <a:effectLst>
                  <a:outerShdw blurRad="38100" dist="38100" dir="2700000" algn="tl">
                    <a:srgbClr val="000000">
                      <a:alpha val="43137"/>
                    </a:srgbClr>
                  </a:outerShdw>
                </a:effectLst>
                <a:latin typeface="ヒラギノ丸ゴ ProN W4" pitchFamily="34" charset="-128"/>
                <a:ea typeface="ヒラギノ丸ゴ ProN W4" pitchFamily="34" charset="-128"/>
              </a:rPr>
              <a:t>認知ロボティクス</a:t>
            </a:r>
            <a:r>
              <a:rPr lang="ja-JP" altLang="en-US" dirty="0" smtClean="0">
                <a:effectLst>
                  <a:outerShdw blurRad="38100" dist="38100" dir="2700000" algn="tl">
                    <a:srgbClr val="000000">
                      <a:alpha val="43137"/>
                    </a:srgbClr>
                  </a:outerShdw>
                </a:effectLst>
                <a:latin typeface="ヒラギノ丸ゴ ProN W4" pitchFamily="34" charset="-128"/>
                <a:ea typeface="ヒラギノ丸ゴ ProN W4" pitchFamily="34" charset="-128"/>
              </a:rPr>
              <a:t>研究室</a:t>
            </a:r>
            <a:endParaRPr lang="en-US" altLang="ja-JP" dirty="0" smtClean="0">
              <a:effectLst>
                <a:outerShdw blurRad="38100" dist="38100" dir="2700000" algn="tl">
                  <a:srgbClr val="000000">
                    <a:alpha val="43137"/>
                  </a:srgbClr>
                </a:outerShdw>
              </a:effectLst>
              <a:latin typeface="ヒラギノ丸ゴ ProN W4" pitchFamily="34" charset="-128"/>
              <a:ea typeface="ヒラギノ丸ゴ ProN W4" pitchFamily="34" charset="-128"/>
            </a:endParaRPr>
          </a:p>
          <a:p>
            <a:pPr eaLnBrk="1" hangingPunct="1">
              <a:defRPr/>
            </a:pPr>
            <a:r>
              <a:rPr lang="ja-JP" altLang="en-US" dirty="0" smtClean="0">
                <a:effectLst>
                  <a:outerShdw blurRad="38100" dist="38100" dir="2700000" algn="tl">
                    <a:srgbClr val="000000">
                      <a:alpha val="43137"/>
                    </a:srgbClr>
                  </a:outerShdw>
                </a:effectLst>
                <a:latin typeface="ヒラギノ丸ゴ ProN W4" pitchFamily="34" charset="-128"/>
                <a:ea typeface="ヒラギノ丸ゴ ProN W4" pitchFamily="34" charset="-128"/>
              </a:rPr>
              <a:t>コンピュータ知能学コース</a:t>
            </a:r>
            <a:endParaRPr lang="en-US" altLang="ja-JP" dirty="0" smtClean="0">
              <a:effectLst>
                <a:outerShdw blurRad="38100" dist="38100" dir="2700000" algn="tl">
                  <a:srgbClr val="000000">
                    <a:alpha val="43137"/>
                  </a:srgbClr>
                </a:outerShdw>
              </a:effectLst>
              <a:latin typeface="ヒラギノ丸ゴ ProN W4" pitchFamily="34" charset="-128"/>
              <a:ea typeface="ヒラギノ丸ゴ ProN W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5.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5" name="角丸四角形 4"/>
          <p:cNvSpPr/>
          <p:nvPr/>
        </p:nvSpPr>
        <p:spPr bwMode="auto">
          <a:xfrm>
            <a:off x="50800" y="1446213"/>
            <a:ext cx="9024938" cy="5353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2292" name="Picture 2" descr="C:\Users\Flanker\Documents\D論計画スライド\RobotA.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251" y="1628800"/>
            <a:ext cx="1316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グループ化 110"/>
          <p:cNvGrpSpPr/>
          <p:nvPr/>
        </p:nvGrpSpPr>
        <p:grpSpPr>
          <a:xfrm>
            <a:off x="107504" y="2195239"/>
            <a:ext cx="8301141" cy="4546129"/>
            <a:chOff x="456365" y="1691183"/>
            <a:chExt cx="8301141" cy="4546129"/>
          </a:xfrm>
        </p:grpSpPr>
        <p:cxnSp>
          <p:nvCxnSpPr>
            <p:cNvPr id="112" name="直線矢印コネクタ 111"/>
            <p:cNvCxnSpPr/>
            <p:nvPr/>
          </p:nvCxnSpPr>
          <p:spPr>
            <a:xfrm flipH="1" flipV="1">
              <a:off x="3243714" y="1988840"/>
              <a:ext cx="1144" cy="2160240"/>
            </a:xfrm>
            <a:prstGeom prst="straightConnector1">
              <a:avLst/>
            </a:prstGeom>
            <a:noFill/>
            <a:ln w="22225" cap="flat" cmpd="sng" algn="ctr">
              <a:solidFill>
                <a:sysClr val="windowText" lastClr="000000"/>
              </a:solidFill>
              <a:prstDash val="solid"/>
              <a:tailEnd type="stealth" w="lg" len="lg"/>
            </a:ln>
            <a:effectLst/>
          </p:spPr>
        </p:cxnSp>
        <p:cxnSp>
          <p:nvCxnSpPr>
            <p:cNvPr id="113" name="直線矢印コネクタ 112"/>
            <p:cNvCxnSpPr/>
            <p:nvPr/>
          </p:nvCxnSpPr>
          <p:spPr>
            <a:xfrm>
              <a:off x="3244858" y="4149080"/>
              <a:ext cx="4316057" cy="0"/>
            </a:xfrm>
            <a:prstGeom prst="straightConnector1">
              <a:avLst/>
            </a:prstGeom>
            <a:noFill/>
            <a:ln w="22225" cap="flat" cmpd="sng" algn="ctr">
              <a:solidFill>
                <a:sysClr val="windowText" lastClr="000000"/>
              </a:solidFill>
              <a:prstDash val="solid"/>
              <a:tailEnd type="stealth" w="lg" len="lg"/>
            </a:ln>
            <a:effectLst/>
          </p:spPr>
        </p:cxnSp>
        <p:sp>
          <p:nvSpPr>
            <p:cNvPr id="114" name="正方形/長方形 113"/>
            <p:cNvSpPr/>
            <p:nvPr/>
          </p:nvSpPr>
          <p:spPr>
            <a:xfrm>
              <a:off x="2945283" y="1691183"/>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x</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1"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15" name="正方形/長方形 114"/>
            <p:cNvSpPr/>
            <p:nvPr/>
          </p:nvSpPr>
          <p:spPr>
            <a:xfrm>
              <a:off x="7566674" y="4005064"/>
              <a:ext cx="297708"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endParaRPr kumimoji="1"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16" name="正方形/長方形 115"/>
            <p:cNvSpPr/>
            <p:nvPr/>
          </p:nvSpPr>
          <p:spPr>
            <a:xfrm>
              <a:off x="4405312" y="4149080"/>
              <a:ext cx="297708"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1</a:t>
              </a:r>
              <a:endParaRPr kumimoji="1" lang="ja-JP" altLang="en-US" sz="1800" b="0" i="0" u="none" strike="noStrike" kern="0" cap="none" spc="0" normalizeH="0" baseline="-2500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17" name="正方形/長方形 116"/>
            <p:cNvSpPr/>
            <p:nvPr/>
          </p:nvSpPr>
          <p:spPr>
            <a:xfrm>
              <a:off x="6264469" y="4149080"/>
              <a:ext cx="297708"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2</a:t>
              </a:r>
              <a:endParaRPr kumimoji="1" lang="ja-JP" altLang="en-US" sz="1800" b="0" i="0" u="none" strike="noStrike" kern="0" cap="none" spc="0" normalizeH="0" baseline="-2500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18" name="正方形/長方形 117"/>
            <p:cNvSpPr/>
            <p:nvPr/>
          </p:nvSpPr>
          <p:spPr>
            <a:xfrm>
              <a:off x="2686796" y="3212976"/>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x</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1</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19" name="正方形/長方形 118"/>
            <p:cNvSpPr/>
            <p:nvPr/>
          </p:nvSpPr>
          <p:spPr>
            <a:xfrm>
              <a:off x="2686796" y="2492896"/>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x</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2</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20" name="角丸四角形吹き出し 119"/>
            <p:cNvSpPr/>
            <p:nvPr/>
          </p:nvSpPr>
          <p:spPr>
            <a:xfrm>
              <a:off x="4074326" y="1979215"/>
              <a:ext cx="2060687" cy="432048"/>
            </a:xfrm>
            <a:prstGeom prst="wedgeRoundRectCallout">
              <a:avLst>
                <a:gd name="adj1" fmla="val -77700"/>
                <a:gd name="adj2" fmla="val -65368"/>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時刻 </a:t>
              </a:r>
              <a:r>
                <a:rPr kumimoji="1"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ヒラギノ角ゴ Pro W3" pitchFamily="34" charset="-128"/>
                  <a:cs typeface="Times New Roman" pitchFamily="18" charset="0"/>
                </a:rPr>
                <a:t>t </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で観測する</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ロボットの内部状態</a:t>
              </a:r>
              <a:endParaRPr kumimoji="1"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endParaRPr>
            </a:p>
          </p:txBody>
        </p:sp>
        <p:sp>
          <p:nvSpPr>
            <p:cNvPr id="121" name="角丸四角形吹き出し 120"/>
            <p:cNvSpPr/>
            <p:nvPr/>
          </p:nvSpPr>
          <p:spPr>
            <a:xfrm>
              <a:off x="6696819" y="3439614"/>
              <a:ext cx="2060687" cy="349427"/>
            </a:xfrm>
            <a:prstGeom prst="wedgeRoundRectCallout">
              <a:avLst>
                <a:gd name="adj1" fmla="val 2401"/>
                <a:gd name="adj2" fmla="val 129276"/>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サンプリング時刻</a:t>
              </a:r>
              <a:endParaRPr kumimoji="1"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endParaRPr>
            </a:p>
          </p:txBody>
        </p:sp>
        <p:cxnSp>
          <p:nvCxnSpPr>
            <p:cNvPr id="122" name="直線矢印コネクタ 121"/>
            <p:cNvCxnSpPr/>
            <p:nvPr/>
          </p:nvCxnSpPr>
          <p:spPr>
            <a:xfrm flipH="1">
              <a:off x="1670300" y="4149080"/>
              <a:ext cx="1574558" cy="1647800"/>
            </a:xfrm>
            <a:prstGeom prst="straightConnector1">
              <a:avLst/>
            </a:prstGeom>
            <a:noFill/>
            <a:ln w="22225" cap="flat" cmpd="sng" algn="ctr">
              <a:solidFill>
                <a:sysClr val="windowText" lastClr="000000"/>
              </a:solidFill>
              <a:prstDash val="solid"/>
              <a:tailEnd type="stealth" w="lg" len="lg"/>
            </a:ln>
            <a:effectLst/>
          </p:spPr>
        </p:cxnSp>
        <p:sp>
          <p:nvSpPr>
            <p:cNvPr id="123" name="正方形/長方形 122"/>
            <p:cNvSpPr/>
            <p:nvPr/>
          </p:nvSpPr>
          <p:spPr>
            <a:xfrm>
              <a:off x="1297266" y="5805264"/>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1"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24" name="角丸四角形吹き出し 123"/>
            <p:cNvSpPr/>
            <p:nvPr/>
          </p:nvSpPr>
          <p:spPr>
            <a:xfrm>
              <a:off x="2426309" y="5805264"/>
              <a:ext cx="2060687" cy="432048"/>
            </a:xfrm>
            <a:prstGeom prst="wedgeRoundRectCallout">
              <a:avLst>
                <a:gd name="adj1" fmla="val -79530"/>
                <a:gd name="adj2" fmla="val -4275"/>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時刻 </a:t>
              </a:r>
              <a:r>
                <a:rPr kumimoji="1"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ヒラギノ角ゴ Pro W3" pitchFamily="34" charset="-128"/>
                  <a:cs typeface="Times New Roman" pitchFamily="18" charset="0"/>
                </a:rPr>
                <a:t>t </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で選択する</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ロボットの行動</a:t>
              </a:r>
              <a:endParaRPr kumimoji="1"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endParaRPr>
            </a:p>
          </p:txBody>
        </p:sp>
        <p:sp>
          <p:nvSpPr>
            <p:cNvPr id="125" name="正方形/長方形 124"/>
            <p:cNvSpPr/>
            <p:nvPr/>
          </p:nvSpPr>
          <p:spPr>
            <a:xfrm>
              <a:off x="2182740" y="4437112"/>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1</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26" name="正方形/長方形 125"/>
            <p:cNvSpPr/>
            <p:nvPr/>
          </p:nvSpPr>
          <p:spPr>
            <a:xfrm>
              <a:off x="1678684" y="5013176"/>
              <a:ext cx="595416" cy="288032"/>
            </a:xfrm>
            <a:prstGeom prst="rect">
              <a:avLst/>
            </a:prstGeom>
            <a:no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8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800" b="0" i="0" u="none" strike="noStrike" kern="0" cap="none" spc="0" normalizeH="0" baseline="-25000" noProof="0" dirty="0">
                  <a:ln>
                    <a:noFill/>
                  </a:ln>
                  <a:solidFill>
                    <a:sysClr val="windowText" lastClr="000000"/>
                  </a:solidFill>
                  <a:effectLst/>
                  <a:uLnTx/>
                  <a:uFillTx/>
                  <a:latin typeface="Times New Roman" pitchFamily="18" charset="0"/>
                  <a:ea typeface="ＭＳ Ｐゴシック"/>
                  <a:cs typeface="Times New Roman" pitchFamily="18" charset="0"/>
                </a:rPr>
                <a:t>2</a:t>
              </a:r>
              <a:r>
                <a:rPr kumimoji="0" lang="en-US" altLang="ja-JP" sz="18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endPar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ea typeface="ＭＳ Ｐゴシック"/>
                <a:cs typeface="Times New Roman" pitchFamily="18" charset="0"/>
              </a:endParaRPr>
            </a:p>
          </p:txBody>
        </p:sp>
        <p:sp>
          <p:nvSpPr>
            <p:cNvPr id="127" name="平行四辺形 126"/>
            <p:cNvSpPr/>
            <p:nvPr/>
          </p:nvSpPr>
          <p:spPr>
            <a:xfrm>
              <a:off x="2758804" y="4144315"/>
              <a:ext cx="1728192" cy="504056"/>
            </a:xfrm>
            <a:prstGeom prst="parallelogram">
              <a:avLst>
                <a:gd name="adj" fmla="val 93744"/>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28" name="平行四辺形 127"/>
            <p:cNvSpPr/>
            <p:nvPr/>
          </p:nvSpPr>
          <p:spPr>
            <a:xfrm>
              <a:off x="2273998" y="4149080"/>
              <a:ext cx="3990472" cy="1008112"/>
            </a:xfrm>
            <a:prstGeom prst="parallelogram">
              <a:avLst>
                <a:gd name="adj" fmla="val 93744"/>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29" name="平行四辺形 128"/>
            <p:cNvSpPr/>
            <p:nvPr/>
          </p:nvSpPr>
          <p:spPr>
            <a:xfrm flipH="1">
              <a:off x="3241808" y="3426616"/>
              <a:ext cx="1245188" cy="717698"/>
            </a:xfrm>
            <a:prstGeom prst="parallelogram">
              <a:avLst>
                <a:gd name="adj" fmla="val 0"/>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0" name="平行四辺形 129"/>
            <p:cNvSpPr/>
            <p:nvPr/>
          </p:nvSpPr>
          <p:spPr>
            <a:xfrm flipH="1">
              <a:off x="3241808" y="2708920"/>
              <a:ext cx="3022662" cy="1435395"/>
            </a:xfrm>
            <a:prstGeom prst="parallelogram">
              <a:avLst>
                <a:gd name="adj" fmla="val 0"/>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1" name="平行四辺形 130"/>
            <p:cNvSpPr/>
            <p:nvPr/>
          </p:nvSpPr>
          <p:spPr>
            <a:xfrm rot="18804528" flipH="1" flipV="1">
              <a:off x="1492540" y="3463427"/>
              <a:ext cx="2494448" cy="969065"/>
            </a:xfrm>
            <a:prstGeom prst="parallelogram">
              <a:avLst>
                <a:gd name="adj" fmla="val 105428"/>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2" name="平行四辺形 131"/>
            <p:cNvSpPr/>
            <p:nvPr/>
          </p:nvSpPr>
          <p:spPr>
            <a:xfrm rot="18804528" flipH="1" flipV="1">
              <a:off x="2406305" y="3786365"/>
              <a:ext cx="1197500" cy="480980"/>
            </a:xfrm>
            <a:prstGeom prst="parallelogram">
              <a:avLst>
                <a:gd name="adj" fmla="val 105428"/>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3" name="平行四辺形 132"/>
            <p:cNvSpPr/>
            <p:nvPr/>
          </p:nvSpPr>
          <p:spPr>
            <a:xfrm flipH="1">
              <a:off x="2758804" y="3933056"/>
              <a:ext cx="1245188" cy="717698"/>
            </a:xfrm>
            <a:prstGeom prst="parallelogram">
              <a:avLst>
                <a:gd name="adj" fmla="val 0"/>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4" name="平行四辺形 133"/>
            <p:cNvSpPr/>
            <p:nvPr/>
          </p:nvSpPr>
          <p:spPr>
            <a:xfrm flipH="1">
              <a:off x="2230506" y="3726657"/>
              <a:ext cx="3022662" cy="1435395"/>
            </a:xfrm>
            <a:prstGeom prst="parallelogram">
              <a:avLst>
                <a:gd name="adj" fmla="val 0"/>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5" name="平行四辺形 134"/>
            <p:cNvSpPr/>
            <p:nvPr/>
          </p:nvSpPr>
          <p:spPr>
            <a:xfrm rot="18804528" flipH="1" flipV="1">
              <a:off x="4520870" y="3505627"/>
              <a:ext cx="2494448" cy="969065"/>
            </a:xfrm>
            <a:prstGeom prst="parallelogram">
              <a:avLst>
                <a:gd name="adj" fmla="val 105428"/>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36" name="平行四辺形 135"/>
            <p:cNvSpPr/>
            <p:nvPr/>
          </p:nvSpPr>
          <p:spPr>
            <a:xfrm rot="18804528" flipH="1" flipV="1">
              <a:off x="3652491" y="3812408"/>
              <a:ext cx="1197500" cy="480980"/>
            </a:xfrm>
            <a:prstGeom prst="parallelogram">
              <a:avLst>
                <a:gd name="adj" fmla="val 105428"/>
              </a:avLst>
            </a:prstGeom>
            <a:noFill/>
            <a:ln w="25400" cap="flat" cmpd="sng" algn="ctr">
              <a:solidFill>
                <a:srgbClr val="C0504D"/>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aphicFrame>
          <p:nvGraphicFramePr>
            <p:cNvPr id="137" name="オブジェクト 136"/>
            <p:cNvGraphicFramePr>
              <a:graphicFrameLocks noChangeAspect="1"/>
            </p:cNvGraphicFramePr>
            <p:nvPr>
              <p:extLst>
                <p:ext uri="{D42A27DB-BD31-4B8C-83A1-F6EECF244321}">
                  <p14:modId xmlns:p14="http://schemas.microsoft.com/office/powerpoint/2010/main" val="3083086734"/>
                </p:ext>
              </p:extLst>
            </p:nvPr>
          </p:nvGraphicFramePr>
          <p:xfrm>
            <a:off x="4753139" y="4003928"/>
            <a:ext cx="1111050" cy="349200"/>
          </p:xfrm>
          <a:graphic>
            <a:graphicData uri="http://schemas.openxmlformats.org/presentationml/2006/ole">
              <mc:AlternateContent xmlns:mc="http://schemas.openxmlformats.org/markup-compatibility/2006">
                <mc:Choice xmlns:v="urn:schemas-microsoft-com:vml" Requires="v">
                  <p:oleObj spid="_x0000_s12309" name="Equation" r:id="rId5" imgW="888840" imgH="279360" progId="Equation.DSMT4">
                    <p:embed/>
                  </p:oleObj>
                </mc:Choice>
                <mc:Fallback>
                  <p:oleObj name="Equation" r:id="rId5" imgW="888840" imgH="279360" progId="Equation.DSMT4">
                    <p:embed/>
                    <p:pic>
                      <p:nvPicPr>
                        <p:cNvPr id="0" name=""/>
                        <p:cNvPicPr/>
                        <p:nvPr/>
                      </p:nvPicPr>
                      <p:blipFill>
                        <a:blip r:embed="rId6"/>
                        <a:stretch>
                          <a:fillRect/>
                        </a:stretch>
                      </p:blipFill>
                      <p:spPr>
                        <a:xfrm>
                          <a:off x="4753139" y="4003928"/>
                          <a:ext cx="1111050" cy="349200"/>
                        </a:xfrm>
                        <a:prstGeom prst="rect">
                          <a:avLst/>
                        </a:prstGeom>
                        <a:solidFill>
                          <a:sysClr val="window" lastClr="FFFFFF"/>
                        </a:solidFill>
                      </p:spPr>
                    </p:pic>
                  </p:oleObj>
                </mc:Fallback>
              </mc:AlternateContent>
            </a:graphicData>
          </a:graphic>
        </p:graphicFrame>
        <p:graphicFrame>
          <p:nvGraphicFramePr>
            <p:cNvPr id="138" name="オブジェクト 137"/>
            <p:cNvGraphicFramePr>
              <a:graphicFrameLocks noChangeAspect="1"/>
            </p:cNvGraphicFramePr>
            <p:nvPr>
              <p:extLst>
                <p:ext uri="{D42A27DB-BD31-4B8C-83A1-F6EECF244321}">
                  <p14:modId xmlns:p14="http://schemas.microsoft.com/office/powerpoint/2010/main" val="930223371"/>
                </p:ext>
              </p:extLst>
            </p:nvPr>
          </p:nvGraphicFramePr>
          <p:xfrm>
            <a:off x="3282212" y="3452660"/>
            <a:ext cx="1063350" cy="349200"/>
          </p:xfrm>
          <a:graphic>
            <a:graphicData uri="http://schemas.openxmlformats.org/presentationml/2006/ole">
              <mc:AlternateContent xmlns:mc="http://schemas.openxmlformats.org/markup-compatibility/2006">
                <mc:Choice xmlns:v="urn:schemas-microsoft-com:vml" Requires="v">
                  <p:oleObj spid="_x0000_s12310" name="Equation" r:id="rId7" imgW="850680" imgH="279360" progId="Equation.DSMT4">
                    <p:embed/>
                  </p:oleObj>
                </mc:Choice>
                <mc:Fallback>
                  <p:oleObj name="Equation" r:id="rId7" imgW="850680" imgH="279360" progId="Equation.DSMT4">
                    <p:embed/>
                    <p:pic>
                      <p:nvPicPr>
                        <p:cNvPr id="0" name=""/>
                        <p:cNvPicPr/>
                        <p:nvPr/>
                      </p:nvPicPr>
                      <p:blipFill>
                        <a:blip r:embed="rId8"/>
                        <a:stretch>
                          <a:fillRect/>
                        </a:stretch>
                      </p:blipFill>
                      <p:spPr>
                        <a:xfrm>
                          <a:off x="3282212" y="3452660"/>
                          <a:ext cx="1063350" cy="349200"/>
                        </a:xfrm>
                        <a:prstGeom prst="rect">
                          <a:avLst/>
                        </a:prstGeom>
                        <a:solidFill>
                          <a:sysClr val="window" lastClr="FFFFFF"/>
                        </a:solidFill>
                      </p:spPr>
                    </p:pic>
                  </p:oleObj>
                </mc:Fallback>
              </mc:AlternateContent>
            </a:graphicData>
          </a:graphic>
        </p:graphicFrame>
        <p:sp>
          <p:nvSpPr>
            <p:cNvPr id="139" name="下カーブ矢印 138"/>
            <p:cNvSpPr/>
            <p:nvPr/>
          </p:nvSpPr>
          <p:spPr>
            <a:xfrm rot="6878567" flipV="1">
              <a:off x="1422288" y="3590375"/>
              <a:ext cx="1573091" cy="504056"/>
            </a:xfrm>
            <a:prstGeom prst="curvedDownArrow">
              <a:avLst>
                <a:gd name="adj1" fmla="val 25000"/>
                <a:gd name="adj2" fmla="val 64756"/>
                <a:gd name="adj3" fmla="val 25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140" name="下カーブ矢印 139"/>
            <p:cNvSpPr/>
            <p:nvPr/>
          </p:nvSpPr>
          <p:spPr>
            <a:xfrm rot="415267" flipV="1">
              <a:off x="3912631" y="4235328"/>
              <a:ext cx="1461948" cy="504056"/>
            </a:xfrm>
            <a:prstGeom prst="curvedDownArrow">
              <a:avLst/>
            </a:prstGeom>
            <a:solidFill>
              <a:srgbClr val="9BBB59"/>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141" name="角丸四角形吹き出し 140"/>
            <p:cNvSpPr/>
            <p:nvPr/>
          </p:nvSpPr>
          <p:spPr>
            <a:xfrm>
              <a:off x="456365" y="2612670"/>
              <a:ext cx="2120333" cy="432048"/>
            </a:xfrm>
            <a:prstGeom prst="wedgeRoundRectCallout">
              <a:avLst>
                <a:gd name="adj1" fmla="val 27107"/>
                <a:gd name="adj2" fmla="val 137364"/>
                <a:gd name="adj3" fmla="val 16667"/>
              </a:avLst>
            </a:prstGeom>
            <a:no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時刻 </a:t>
              </a:r>
              <a:r>
                <a:rPr kumimoji="0"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4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1</a:t>
              </a:r>
              <a:r>
                <a:rPr kumimoji="1"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ヒラギノ角ゴ Pro W3" pitchFamily="34" charset="-128"/>
                  <a:cs typeface="Times New Roman" pitchFamily="18" charset="0"/>
                </a:rPr>
                <a:t> </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で</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行動 </a:t>
              </a:r>
              <a:r>
                <a:rPr kumimoji="0" lang="en-US" altLang="ja-JP" sz="1400" b="1"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a:t>
              </a:r>
              <a:r>
                <a:rPr kumimoji="0" lang="en-US" altLang="ja-JP" sz="14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400" b="0" i="0" u="none" strike="noStrike" kern="0" cap="none" spc="0" normalizeH="0" baseline="-25000" noProof="0" dirty="0" smtClean="0">
                  <a:ln>
                    <a:noFill/>
                  </a:ln>
                  <a:solidFill>
                    <a:sysClr val="windowText" lastClr="000000"/>
                  </a:solidFill>
                  <a:effectLst/>
                  <a:uLnTx/>
                  <a:uFillTx/>
                  <a:latin typeface="Times New Roman" pitchFamily="18" charset="0"/>
                  <a:ea typeface="ＭＳ Ｐゴシック"/>
                  <a:cs typeface="Times New Roman" pitchFamily="18" charset="0"/>
                </a:rPr>
                <a:t>1</a:t>
              </a:r>
              <a:r>
                <a:rPr kumimoji="0" lang="en-US" altLang="ja-JP" sz="14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a:t>
              </a:r>
              <a:r>
                <a:rPr kumimoji="0" lang="ja-JP" altLang="en-US" sz="1400" b="0" i="0"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 </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を採る</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p:txBody>
        </p:sp>
        <p:sp>
          <p:nvSpPr>
            <p:cNvPr id="142" name="角丸四角形吹き出し 141"/>
            <p:cNvSpPr/>
            <p:nvPr/>
          </p:nvSpPr>
          <p:spPr>
            <a:xfrm>
              <a:off x="4680595" y="5589240"/>
              <a:ext cx="2880320" cy="432048"/>
            </a:xfrm>
            <a:prstGeom prst="wedgeRoundRectCallout">
              <a:avLst>
                <a:gd name="adj1" fmla="val -57254"/>
                <a:gd name="adj2" fmla="val -234682"/>
                <a:gd name="adj3" fmla="val 16667"/>
              </a:avLst>
            </a:prstGeom>
            <a:noFill/>
            <a:ln w="25400" cap="flat" cmpd="sng" algn="ctr">
              <a:solidFill>
                <a:srgbClr val="F79646">
                  <a:lumMod val="75000"/>
                </a:srgb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rPr>
                <a:t>現</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時刻 </a:t>
              </a:r>
              <a:r>
                <a:rPr kumimoji="0"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ＭＳ Ｐゴシック"/>
                  <a:cs typeface="Times New Roman" pitchFamily="18" charset="0"/>
                </a:rPr>
                <a:t>t</a:t>
              </a:r>
              <a:r>
                <a:rPr kumimoji="0" lang="en-US" altLang="ja-JP" sz="1400" b="0" i="0" u="none" strike="noStrike" kern="0" cap="none" spc="0" normalizeH="0" baseline="-25000" noProof="0" dirty="0">
                  <a:ln>
                    <a:noFill/>
                  </a:ln>
                  <a:solidFill>
                    <a:sysClr val="windowText" lastClr="000000"/>
                  </a:solidFill>
                  <a:effectLst/>
                  <a:uLnTx/>
                  <a:uFillTx/>
                  <a:latin typeface="Times New Roman" pitchFamily="18" charset="0"/>
                  <a:ea typeface="ＭＳ Ｐゴシック"/>
                  <a:cs typeface="Times New Roman" pitchFamily="18" charset="0"/>
                </a:rPr>
                <a:t>1</a:t>
              </a:r>
              <a:r>
                <a:rPr kumimoji="1" lang="en-US" altLang="ja-JP" sz="1400" b="0" i="1" u="none" strike="noStrike" kern="0" cap="none" spc="0" normalizeH="0" baseline="0" noProof="0" dirty="0" smtClean="0">
                  <a:ln>
                    <a:noFill/>
                  </a:ln>
                  <a:solidFill>
                    <a:sysClr val="windowText" lastClr="000000"/>
                  </a:solidFill>
                  <a:effectLst/>
                  <a:uLnTx/>
                  <a:uFillTx/>
                  <a:latin typeface="Times New Roman" pitchFamily="18" charset="0"/>
                  <a:ea typeface="ヒラギノ角ゴ Pro W3" pitchFamily="34" charset="-128"/>
                  <a:cs typeface="Times New Roman" pitchFamily="18" charset="0"/>
                </a:rPr>
                <a:t> </a:t>
              </a:r>
              <a:r>
                <a:rPr kumimoji="1" lang="ja-JP" altLang="en-US" sz="1400" b="0" i="0" u="none" strike="noStrike" kern="0" cap="none" spc="0" normalizeH="0" baseline="0" noProof="0" dirty="0" err="1" smtClean="0">
                  <a:ln>
                    <a:noFill/>
                  </a:ln>
                  <a:solidFill>
                    <a:sysClr val="windowText" lastClr="000000"/>
                  </a:solidFill>
                  <a:effectLst/>
                  <a:uLnTx/>
                  <a:uFillTx/>
                  <a:latin typeface="ヒラギノ角ゴ Pro W3" pitchFamily="34" charset="-128"/>
                  <a:ea typeface="ヒラギノ角ゴ Pro W3" pitchFamily="34" charset="-128"/>
                  <a:cs typeface="+mn-cs"/>
                </a:rPr>
                <a:t>に於</a:t>
              </a:r>
              <a:r>
                <a:rPr kumimoji="1"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ける状態と行動から</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rPr>
                <a:t>次</a:t>
              </a:r>
              <a:r>
                <a:rPr kumimoji="0"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状態</a:t>
              </a:r>
              <a:r>
                <a:rPr kumimoji="0" lang="ja-JP" altLang="en-US" sz="1400" b="0" i="0" u="none" strike="noStrike" kern="0" cap="none" spc="0" normalizeH="0" baseline="0" noProof="0" dirty="0">
                  <a:ln>
                    <a:noFill/>
                  </a:ln>
                  <a:solidFill>
                    <a:sysClr val="windowText" lastClr="000000"/>
                  </a:solidFill>
                  <a:effectLst/>
                  <a:uLnTx/>
                  <a:uFillTx/>
                  <a:latin typeface="ヒラギノ角ゴ Pro W3" pitchFamily="34" charset="-128"/>
                  <a:ea typeface="ヒラギノ角ゴ Pro W3" pitchFamily="34" charset="-128"/>
                  <a:cs typeface="+mn-cs"/>
                </a:rPr>
                <a:t>を</a:t>
              </a:r>
              <a:r>
                <a:rPr kumimoji="0" lang="ja-JP" altLang="en-US"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rPr>
                <a:t>予測する</a:t>
              </a:r>
              <a:endParaRPr kumimoji="1" lang="en-US" altLang="ja-JP" sz="1400" b="0" i="0" u="none" strike="noStrike" kern="0" cap="none" spc="0" normalizeH="0" baseline="0" noProof="0" dirty="0" smtClean="0">
                <a:ln>
                  <a:noFill/>
                </a:ln>
                <a:solidFill>
                  <a:sysClr val="windowText" lastClr="000000"/>
                </a:solidFill>
                <a:effectLst/>
                <a:uLnTx/>
                <a:uFillTx/>
                <a:latin typeface="ヒラギノ角ゴ Pro W3" pitchFamily="34" charset="-128"/>
                <a:ea typeface="ヒラギノ角ゴ Pro W3" pitchFamily="34" charset="-128"/>
                <a:cs typeface="+mn-cs"/>
              </a:endParaRPr>
            </a:p>
          </p:txBody>
        </p:sp>
        <p:sp>
          <p:nvSpPr>
            <p:cNvPr id="143" name="フリーフォーム 142"/>
            <p:cNvSpPr/>
            <p:nvPr/>
          </p:nvSpPr>
          <p:spPr>
            <a:xfrm>
              <a:off x="3243714" y="3734602"/>
              <a:ext cx="2050181" cy="762265"/>
            </a:xfrm>
            <a:custGeom>
              <a:avLst/>
              <a:gdLst>
                <a:gd name="connsiteX0" fmla="*/ 0 w 2050181"/>
                <a:gd name="connsiteY0" fmla="*/ 433137 h 762265"/>
                <a:gd name="connsiteX1" fmla="*/ 182880 w 2050181"/>
                <a:gd name="connsiteY1" fmla="*/ 346510 h 762265"/>
                <a:gd name="connsiteX2" fmla="*/ 221381 w 2050181"/>
                <a:gd name="connsiteY2" fmla="*/ 500514 h 762265"/>
                <a:gd name="connsiteX3" fmla="*/ 202130 w 2050181"/>
                <a:gd name="connsiteY3" fmla="*/ 760396 h 762265"/>
                <a:gd name="connsiteX4" fmla="*/ 567890 w 2050181"/>
                <a:gd name="connsiteY4" fmla="*/ 356135 h 762265"/>
                <a:gd name="connsiteX5" fmla="*/ 798897 w 2050181"/>
                <a:gd name="connsiteY5" fmla="*/ 211756 h 762265"/>
                <a:gd name="connsiteX6" fmla="*/ 2050181 w 2050181"/>
                <a:gd name="connsiteY6" fmla="*/ 0 h 7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0181" h="762265">
                  <a:moveTo>
                    <a:pt x="0" y="433137"/>
                  </a:moveTo>
                  <a:cubicBezTo>
                    <a:pt x="72991" y="384209"/>
                    <a:pt x="145983" y="335281"/>
                    <a:pt x="182880" y="346510"/>
                  </a:cubicBezTo>
                  <a:cubicBezTo>
                    <a:pt x="219777" y="357739"/>
                    <a:pt x="218173" y="431533"/>
                    <a:pt x="221381" y="500514"/>
                  </a:cubicBezTo>
                  <a:cubicBezTo>
                    <a:pt x="224589" y="569495"/>
                    <a:pt x="144379" y="784459"/>
                    <a:pt x="202130" y="760396"/>
                  </a:cubicBezTo>
                  <a:cubicBezTo>
                    <a:pt x="259881" y="736333"/>
                    <a:pt x="468429" y="447575"/>
                    <a:pt x="567890" y="356135"/>
                  </a:cubicBezTo>
                  <a:cubicBezTo>
                    <a:pt x="667351" y="264695"/>
                    <a:pt x="551848" y="271112"/>
                    <a:pt x="798897" y="211756"/>
                  </a:cubicBezTo>
                  <a:cubicBezTo>
                    <a:pt x="1045946" y="152400"/>
                    <a:pt x="1548063" y="76200"/>
                    <a:pt x="2050181" y="0"/>
                  </a:cubicBezTo>
                </a:path>
              </a:pathLst>
            </a:custGeom>
            <a:noFill/>
            <a:ln w="25400" cap="flat" cmpd="dbl"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44" name="円/楕円 143"/>
            <p:cNvSpPr>
              <a:spLocks noChangeAspect="1"/>
            </p:cNvSpPr>
            <p:nvPr/>
          </p:nvSpPr>
          <p:spPr>
            <a:xfrm>
              <a:off x="3896674" y="3841822"/>
              <a:ext cx="216000" cy="2160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45" name="円/楕円 144"/>
            <p:cNvSpPr>
              <a:spLocks noChangeAspect="1"/>
            </p:cNvSpPr>
            <p:nvPr/>
          </p:nvSpPr>
          <p:spPr>
            <a:xfrm>
              <a:off x="5063060" y="3573016"/>
              <a:ext cx="360000" cy="3600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sp>
        <p:nvSpPr>
          <p:cNvPr id="146" name="角丸四角形吹き出し 145"/>
          <p:cNvSpPr/>
          <p:nvPr/>
        </p:nvSpPr>
        <p:spPr bwMode="auto">
          <a:xfrm>
            <a:off x="7236296" y="2236936"/>
            <a:ext cx="1656184" cy="1552104"/>
          </a:xfrm>
          <a:prstGeom prst="wedgeRoundRectCallout">
            <a:avLst>
              <a:gd name="adj1" fmla="val -85092"/>
              <a:gd name="adj2" fmla="val -158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ja-JP" altLang="en-US" sz="2400" dirty="0">
                <a:latin typeface="ヒラギノ角ゴ StdN W8" pitchFamily="34" charset="-128"/>
                <a:ea typeface="ヒラギノ角ゴ StdN W8" pitchFamily="34" charset="-128"/>
              </a:rPr>
              <a:t>内部</a:t>
            </a:r>
            <a:r>
              <a:rPr lang="ja-JP" altLang="en-US" sz="2400" dirty="0" smtClean="0">
                <a:latin typeface="ヒラギノ角ゴ StdN W8" pitchFamily="34" charset="-128"/>
                <a:ea typeface="ヒラギノ角ゴ StdN W8" pitchFamily="34" charset="-128"/>
              </a:rPr>
              <a:t>状態</a:t>
            </a:r>
            <a:endParaRPr lang="en-US" altLang="ja-JP" sz="2400" dirty="0" smtClean="0">
              <a:latin typeface="ヒラギノ角ゴ StdN W8" pitchFamily="34" charset="-128"/>
              <a:ea typeface="ヒラギノ角ゴ StdN W8" pitchFamily="34" charset="-128"/>
            </a:endParaRPr>
          </a:p>
          <a:p>
            <a:pPr algn="ctr">
              <a:defRPr/>
            </a:pPr>
            <a:endParaRPr lang="en-US" altLang="ja-JP" sz="2400" dirty="0" smtClean="0">
              <a:latin typeface="ヒラギノ角ゴ StdN W8" pitchFamily="34" charset="-128"/>
              <a:ea typeface="ヒラギノ角ゴ StdN W8" pitchFamily="34" charset="-128"/>
            </a:endParaRPr>
          </a:p>
          <a:p>
            <a:pPr>
              <a:defRPr/>
            </a:pPr>
            <a:r>
              <a:rPr lang="ja-JP" altLang="en-US" sz="2200" dirty="0" smtClean="0">
                <a:latin typeface="ヒラギノ角ゴ StdN W8" pitchFamily="34" charset="-128"/>
                <a:ea typeface="ヒラギノ角ゴ StdN W8" pitchFamily="34" charset="-128"/>
              </a:rPr>
              <a:t>・ジャイロ</a:t>
            </a:r>
            <a:endParaRPr lang="en-US" altLang="ja-JP" sz="2200" dirty="0" smtClean="0">
              <a:latin typeface="ヒラギノ角ゴ StdN W8" pitchFamily="34" charset="-128"/>
              <a:ea typeface="ヒラギノ角ゴ StdN W8" pitchFamily="34" charset="-128"/>
            </a:endParaRPr>
          </a:p>
          <a:p>
            <a:pPr>
              <a:defRPr/>
            </a:pPr>
            <a:r>
              <a:rPr lang="ja-JP" altLang="en-US" sz="2200" dirty="0" smtClean="0">
                <a:latin typeface="ヒラギノ角ゴ StdN W8" pitchFamily="34" charset="-128"/>
                <a:ea typeface="ヒラギノ角ゴ StdN W8" pitchFamily="34" charset="-128"/>
              </a:rPr>
              <a:t>・モータ</a:t>
            </a:r>
            <a:endParaRPr lang="ja-JP" altLang="en-US" sz="2200" dirty="0">
              <a:latin typeface="ヒラギノ角ゴ StdN W8" pitchFamily="34" charset="-128"/>
              <a:ea typeface="ヒラギノ角ゴ StdN W8"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基本的な考え方</a:t>
            </a: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ロボットの動作では</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状態と行動によって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環境は新しい状態へ遷移する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ロボットの場合</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a:effectLst>
                  <a:outerShdw blurRad="38100" dist="38100" dir="2700000" algn="tl">
                    <a:srgbClr val="000000">
                      <a:alpha val="43137"/>
                    </a:srgbClr>
                  </a:outerShdw>
                </a:effectLst>
                <a:latin typeface="ヒラギノ角ゴ ProN W3" pitchFamily="34" charset="-128"/>
                <a:ea typeface="ヒラギノ角ゴ ProN W3" pitchFamily="34" charset="-128"/>
              </a:rPr>
              <a:t>自身</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が選択した行動によって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未来に決定される状態が無数に存在する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ロボットの現在の内部状態と</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現在採る行動を用いて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次の時刻以降にロボットが遷移する状態を予測する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5.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4" name="角丸四角形 3"/>
          <p:cNvSpPr/>
          <p:nvPr/>
        </p:nvSpPr>
        <p:spPr>
          <a:xfrm>
            <a:off x="827088" y="2205038"/>
            <a:ext cx="7705725" cy="1871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C0C0C0"/>
                  </a:outerShdw>
                </a:effectLst>
                <a:latin typeface="ヒラギノ角ゴ ProN W6" pitchFamily="34" charset="-128"/>
                <a:ea typeface="ヒラギノ角ゴ ProN W6" pitchFamily="34" charset="-128"/>
              </a:rPr>
              <a:t>内部状態予測と行動予測</a:t>
            </a:r>
            <a:endParaRPr lang="en-US" altLang="ja-JP" dirty="0" smtClean="0">
              <a:solidFill>
                <a:srgbClr val="FFFF00"/>
              </a:solidFill>
              <a:effectLst>
                <a:outerShdw blurRad="38100" dist="38100" dir="2700000" algn="tl">
                  <a:srgbClr val="C0C0C0"/>
                </a:outerShdw>
              </a:effectLst>
              <a:latin typeface="ヒラギノ角ゴ ProN W6" pitchFamily="34" charset="-128"/>
              <a:ea typeface="ヒラギノ角ゴ ProN W6" pitchFamily="34" charset="-128"/>
            </a:endParaRPr>
          </a:p>
          <a:p>
            <a:pPr lvl="1" eaLnBrk="1" hangingPunct="1">
              <a:buClr>
                <a:schemeClr val="bg1"/>
              </a:buClr>
              <a:defRPr/>
            </a:pPr>
            <a:r>
              <a:rPr lang="en-US" altLang="ja-JP" sz="2600" i="1" dirty="0" smtClean="0">
                <a:solidFill>
                  <a:srgbClr val="00B0F0"/>
                </a:solidFill>
                <a:effectLst>
                  <a:outerShdw blurRad="38100" dist="38100" dir="2700000" algn="tl">
                    <a:srgbClr val="C0C0C0"/>
                  </a:outerShdw>
                </a:effectLst>
                <a:latin typeface="Times New Roman" pitchFamily="18" charset="0"/>
                <a:ea typeface="ヒラギノ角ゴ ProN W6" pitchFamily="34" charset="-128"/>
              </a:rPr>
              <a:t>n</a:t>
            </a:r>
            <a:r>
              <a:rPr lang="ja-JP" altLang="en-US" sz="2600" dirty="0" smtClean="0">
                <a:solidFill>
                  <a:srgbClr val="00B0F0"/>
                </a:solidFill>
                <a:effectLst>
                  <a:outerShdw blurRad="38100" dist="38100" dir="2700000" algn="tl">
                    <a:srgbClr val="C0C0C0"/>
                  </a:outerShdw>
                </a:effectLst>
                <a:latin typeface="Times New Roman" pitchFamily="18" charset="0"/>
                <a:ea typeface="ヒラギノ角ゴ ProN W6" pitchFamily="34" charset="-128"/>
              </a:rPr>
              <a:t>サンプリング</a:t>
            </a:r>
            <a:r>
              <a:rPr lang="ja-JP" altLang="en-US" sz="2600" dirty="0" smtClean="0">
                <a:solidFill>
                  <a:srgbClr val="00B0F0"/>
                </a:solidFill>
                <a:effectLst>
                  <a:outerShdw blurRad="38100" dist="38100" dir="2700000" algn="tl">
                    <a:srgbClr val="C0C0C0"/>
                  </a:outerShdw>
                </a:effectLst>
                <a:latin typeface="ヒラギノ角ゴ ProN W6" pitchFamily="34" charset="-128"/>
                <a:ea typeface="ヒラギノ角ゴ ProN W6" pitchFamily="34" charset="-128"/>
              </a:rPr>
              <a:t>時刻先</a:t>
            </a:r>
            <a:r>
              <a:rPr lang="ja-JP" altLang="en-US" sz="2600" dirty="0" smtClean="0">
                <a:effectLst>
                  <a:outerShdw blurRad="38100" dist="38100" dir="2700000" algn="tl">
                    <a:srgbClr val="C0C0C0"/>
                  </a:outerShdw>
                </a:effectLst>
                <a:latin typeface="ヒラギノ角ゴ ProN W6" pitchFamily="34" charset="-128"/>
                <a:ea typeface="ヒラギノ角ゴ ProN W6" pitchFamily="34" charset="-128"/>
              </a:rPr>
              <a:t>の</a:t>
            </a:r>
            <a:r>
              <a:rPr lang="ja-JP" altLang="en-US" sz="2600" dirty="0" smtClean="0">
                <a:solidFill>
                  <a:srgbClr val="00B0F0"/>
                </a:solidFill>
                <a:effectLst>
                  <a:outerShdw blurRad="38100" dist="38100" dir="2700000" algn="tl">
                    <a:srgbClr val="C0C0C0"/>
                  </a:outerShdw>
                </a:effectLst>
                <a:latin typeface="ヒラギノ角ゴ ProN W6" pitchFamily="34" charset="-128"/>
                <a:ea typeface="ヒラギノ角ゴ ProN W6" pitchFamily="34" charset="-128"/>
              </a:rPr>
              <a:t>内部状態</a:t>
            </a:r>
            <a:r>
              <a:rPr lang="en-US" altLang="ja-JP" sz="2600" b="1" dirty="0" smtClean="0">
                <a:solidFill>
                  <a:srgbClr val="00B0F0"/>
                </a:solidFill>
                <a:effectLst>
                  <a:outerShdw blurRad="38100" dist="38100" dir="2700000" algn="tl">
                    <a:srgbClr val="C0C0C0"/>
                  </a:outerShdw>
                </a:effectLst>
                <a:latin typeface="Times New Roman" pitchFamily="18" charset="0"/>
                <a:ea typeface="ヒラギノ角ゴ ProN W6" pitchFamily="34" charset="-128"/>
              </a:rPr>
              <a:t>x</a:t>
            </a:r>
            <a:r>
              <a:rPr lang="ja-JP" altLang="en-US" sz="2600" dirty="0" smtClean="0">
                <a:effectLst>
                  <a:outerShdw blurRad="38100" dist="38100" dir="2700000" algn="tl">
                    <a:srgbClr val="C0C0C0"/>
                  </a:outerShdw>
                </a:effectLst>
                <a:latin typeface="ヒラギノ角ゴ ProN W6" pitchFamily="34" charset="-128"/>
                <a:ea typeface="ヒラギノ角ゴ ProN W6" pitchFamily="34" charset="-128"/>
              </a:rPr>
              <a:t>を予測する</a:t>
            </a:r>
            <a:r>
              <a:rPr lang="en-US" altLang="ja-JP" sz="2600" dirty="0" smtClean="0">
                <a:effectLst>
                  <a:outerShdw blurRad="38100" dist="38100" dir="2700000" algn="tl">
                    <a:srgbClr val="C0C0C0"/>
                  </a:outerShdw>
                </a:effectLst>
                <a:latin typeface="ヒラギノ角ゴ ProN W6" pitchFamily="34" charset="-128"/>
                <a:ea typeface="ヒラギノ角ゴ ProN W6" pitchFamily="34" charset="-128"/>
              </a:rPr>
              <a:t>.</a:t>
            </a:r>
          </a:p>
          <a:p>
            <a:pPr lvl="1" eaLnBrk="1" hangingPunct="1">
              <a:buClr>
                <a:schemeClr val="bg1"/>
              </a:buClr>
              <a:defRPr/>
            </a:pPr>
            <a:r>
              <a:rPr lang="ja-JP" altLang="en-US" sz="2600" dirty="0" smtClean="0">
                <a:effectLst>
                  <a:outerShdw blurRad="38100" dist="38100" dir="2700000" algn="tl">
                    <a:srgbClr val="C0C0C0"/>
                  </a:outerShdw>
                </a:effectLst>
                <a:latin typeface="ヒラギノ角ゴ ProN W6" pitchFamily="34" charset="-128"/>
                <a:ea typeface="ヒラギノ角ゴ ProN W6" pitchFamily="34" charset="-128"/>
              </a:rPr>
              <a:t>一般的な非線型離散状態空間モデルを仮定した時</a:t>
            </a:r>
            <a:endParaRPr lang="en-US" altLang="ja-JP" sz="2600" dirty="0" smtClean="0">
              <a:effectLst>
                <a:outerShdw blurRad="38100" dist="38100" dir="2700000" algn="tl">
                  <a:srgbClr val="C0C0C0"/>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600" dirty="0" smtClean="0">
              <a:effectLst>
                <a:outerShdw blurRad="38100" dist="38100" dir="2700000" algn="tl">
                  <a:srgbClr val="C0C0C0"/>
                </a:outerShdw>
              </a:effectLst>
              <a:latin typeface="ヒラギノ角ゴ ProN W6" pitchFamily="34" charset="-128"/>
              <a:ea typeface="ヒラギノ角ゴ ProN W6" pitchFamily="34" charset="-128"/>
            </a:endParaRPr>
          </a:p>
          <a:p>
            <a:pPr lvl="1" eaLnBrk="1" hangingPunct="1">
              <a:buClr>
                <a:schemeClr val="bg1"/>
              </a:buClr>
              <a:buFont typeface="Wingdings" pitchFamily="2" charset="2"/>
              <a:buNone/>
              <a:defRPr/>
            </a:pPr>
            <a:endParaRPr lang="en-US" altLang="ja-JP" sz="2600" dirty="0" smtClean="0">
              <a:effectLst>
                <a:outerShdw blurRad="38100" dist="38100" dir="2700000" algn="tl">
                  <a:srgbClr val="C0C0C0"/>
                </a:outerShdw>
              </a:effectLst>
              <a:latin typeface="ヒラギノ角ゴ ProN W6" pitchFamily="34" charset="-128"/>
              <a:ea typeface="ヒラギノ角ゴ ProN W6" pitchFamily="34" charset="-128"/>
            </a:endParaRPr>
          </a:p>
          <a:p>
            <a:pPr lvl="1" eaLnBrk="1" hangingPunct="1">
              <a:buClr>
                <a:schemeClr val="bg1"/>
              </a:buClr>
              <a:buFont typeface="Wingdings" pitchFamily="2" charset="2"/>
              <a:buNone/>
              <a:defRPr/>
            </a:pPr>
            <a:endParaRPr lang="en-US" altLang="ja-JP" sz="1400" dirty="0" smtClean="0">
              <a:effectLst>
                <a:outerShdw blurRad="38100" dist="38100" dir="2700000" algn="tl">
                  <a:srgbClr val="C0C0C0"/>
                </a:outerShdw>
              </a:effectLst>
              <a:latin typeface="ヒラギノ角ゴ ProN W6" pitchFamily="34" charset="-128"/>
              <a:ea typeface="ヒラギノ角ゴ ProN W6" pitchFamily="34" charset="-128"/>
            </a:endParaRPr>
          </a:p>
          <a:p>
            <a:pPr lvl="1" eaLnBrk="1" hangingPunct="1">
              <a:buClr>
                <a:schemeClr val="bg1"/>
              </a:buClr>
              <a:buFont typeface="Wingdings" pitchFamily="2" charset="2"/>
              <a:buNone/>
              <a:defRPr/>
            </a:pPr>
            <a:r>
              <a:rPr lang="ja-JP" altLang="en-US" sz="2600" dirty="0" smtClean="0">
                <a:effectLst>
                  <a:outerShdw blurRad="38100" dist="38100" dir="2700000" algn="tl">
                    <a:srgbClr val="C0C0C0"/>
                  </a:outerShdw>
                </a:effectLst>
                <a:latin typeface="ヒラギノ角ゴ ProN W6" pitchFamily="34" charset="-128"/>
                <a:ea typeface="ヒラギノ角ゴ ProN W6" pitchFamily="34" charset="-128"/>
              </a:rPr>
              <a:t>この関係を用いて</a:t>
            </a:r>
            <a:r>
              <a:rPr lang="en-US" altLang="ja-JP" sz="2600" dirty="0" smtClean="0">
                <a:effectLst>
                  <a:outerShdw blurRad="38100" dist="38100" dir="2700000" algn="tl">
                    <a:srgbClr val="C0C0C0"/>
                  </a:outerShdw>
                </a:effectLst>
                <a:latin typeface="ヒラギノ角ゴ ProN W6" pitchFamily="34" charset="-128"/>
                <a:ea typeface="ヒラギノ角ゴ ProN W6" pitchFamily="34" charset="-128"/>
              </a:rPr>
              <a:t>…</a:t>
            </a:r>
          </a:p>
        </p:txBody>
      </p:sp>
      <p:pic>
        <p:nvPicPr>
          <p:cNvPr id="14339" name="Picture 6" descr="C:\Users\Flanker\Desktop\NonLinearEquationState.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141663"/>
            <a:ext cx="609282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C:\Users\Flanker\Desktop\StatePredic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4797425"/>
            <a:ext cx="6362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p:txBody>
          <a:bodyPr>
            <a:normAutofit fontScale="90000"/>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6.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行動を用いて</a:t>
            </a: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
            </a:r>
            <a:b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b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内部状態を予測する</a:t>
            </a:r>
          </a:p>
        </p:txBody>
      </p:sp>
      <p:sp useBgFill="1">
        <p:nvSpPr>
          <p:cNvPr id="14342" name="テキスト ボックス 20"/>
          <p:cNvSpPr txBox="1">
            <a:spLocks noChangeArrowheads="1"/>
          </p:cNvSpPr>
          <p:nvPr/>
        </p:nvSpPr>
        <p:spPr bwMode="auto">
          <a:xfrm>
            <a:off x="163513" y="5778500"/>
            <a:ext cx="8797925" cy="10763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3200">
                <a:solidFill>
                  <a:srgbClr val="FFFF00"/>
                </a:solidFill>
                <a:latin typeface="ヒラギノ角ゴ ProN W3" pitchFamily="34" charset="-128"/>
                <a:ea typeface="ヒラギノ角ゴ ProN W3" pitchFamily="34" charset="-128"/>
              </a:rPr>
              <a:t>交互に導かれる内部状態と行動を用いて</a:t>
            </a:r>
            <a:r>
              <a:rPr lang="en-US" altLang="ja-JP" sz="3200">
                <a:solidFill>
                  <a:srgbClr val="FFFF00"/>
                </a:solidFill>
                <a:latin typeface="ヒラギノ角ゴ ProN W3" pitchFamily="34" charset="-128"/>
                <a:ea typeface="ヒラギノ角ゴ ProN W3" pitchFamily="34" charset="-128"/>
              </a:rPr>
              <a:t>, </a:t>
            </a:r>
          </a:p>
          <a:p>
            <a:pPr algn="ctr" eaLnBrk="1" hangingPunct="1"/>
            <a:r>
              <a:rPr lang="ja-JP" altLang="en-US" sz="3200">
                <a:solidFill>
                  <a:srgbClr val="FFFF00"/>
                </a:solidFill>
                <a:latin typeface="ヒラギノ角ゴ ProN W3" pitchFamily="34" charset="-128"/>
                <a:ea typeface="ヒラギノ角ゴ ProN W3" pitchFamily="34" charset="-128"/>
              </a:rPr>
              <a:t>未来を予測する</a:t>
            </a:r>
            <a:endParaRPr lang="en-US" altLang="ja-JP" sz="3200">
              <a:solidFill>
                <a:srgbClr val="FFFF00"/>
              </a:solidFill>
              <a:latin typeface="ヒラギノ角ゴ ProN W3" pitchFamily="34" charset="-128"/>
              <a:ea typeface="ヒラギノ角ゴ ProN W3"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457200" lvl="1" indent="0" eaLnBrk="1" hangingPunct="1">
              <a:buNone/>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現在の内部状態と</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現在採る行動から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en-US" altLang="ja-JP" b="1" dirty="0">
                <a:effectLst>
                  <a:outerShdw blurRad="38100" dist="38100" dir="2700000" algn="tl">
                    <a:srgbClr val="000000">
                      <a:alpha val="43137"/>
                    </a:srgbClr>
                  </a:outerShdw>
                </a:effectLst>
                <a:latin typeface="ヒラギノ角ゴ ProN W3" pitchFamily="34" charset="-128"/>
                <a:ea typeface="ヒラギノ角ゴ ProN W3" pitchFamily="34" charset="-128"/>
              </a:rPr>
              <a:t>Online 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を用いて内部状態を予測する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endParaRPr lang="ja-JP" altLang="en-US" dirty="0" smtClean="0">
              <a:effectLst>
                <a:outerShdw blurRad="38100" dist="38100" dir="2700000" algn="tl">
                  <a:srgbClr val="000000"/>
                </a:outerShdw>
              </a:effectLst>
              <a:latin typeface="ヒラギノ角ゴ Std W8" pitchFamily="34" charset="-128"/>
              <a:ea typeface="ヒラギノ角ゴ Std W8" pitchFamily="34" charset="-128"/>
            </a:endParaRPr>
          </a:p>
        </p:txBody>
      </p:sp>
      <p:grpSp>
        <p:nvGrpSpPr>
          <p:cNvPr id="15374" name="グループ化 15373"/>
          <p:cNvGrpSpPr/>
          <p:nvPr/>
        </p:nvGrpSpPr>
        <p:grpSpPr>
          <a:xfrm>
            <a:off x="637262" y="2048046"/>
            <a:ext cx="7865039" cy="2533082"/>
            <a:chOff x="571427" y="1536181"/>
            <a:chExt cx="7865039" cy="2533082"/>
          </a:xfrm>
        </p:grpSpPr>
        <p:cxnSp>
          <p:nvCxnSpPr>
            <p:cNvPr id="9" name="直線矢印コネクタ 8"/>
            <p:cNvCxnSpPr/>
            <p:nvPr/>
          </p:nvCxnSpPr>
          <p:spPr>
            <a:xfrm flipV="1">
              <a:off x="1115616" y="1889411"/>
              <a:ext cx="576064" cy="4740"/>
            </a:xfrm>
            <a:prstGeom prst="straightConnector1">
              <a:avLst/>
            </a:prstGeom>
            <a:noFill/>
            <a:ln w="31750" cap="flat" cmpd="sng" algn="ctr">
              <a:solidFill>
                <a:schemeClr val="bg1"/>
              </a:solidFill>
              <a:prstDash val="solid"/>
              <a:tailEnd type="arrow"/>
            </a:ln>
            <a:effectLst/>
          </p:spPr>
        </p:cxnSp>
        <p:cxnSp>
          <p:nvCxnSpPr>
            <p:cNvPr id="10" name="直線矢印コネクタ 9"/>
            <p:cNvCxnSpPr/>
            <p:nvPr/>
          </p:nvCxnSpPr>
          <p:spPr>
            <a:xfrm>
              <a:off x="3866550" y="1889411"/>
              <a:ext cx="3600400" cy="4740"/>
            </a:xfrm>
            <a:prstGeom prst="straightConnector1">
              <a:avLst/>
            </a:prstGeom>
            <a:noFill/>
            <a:ln w="31750" cap="flat" cmpd="sng" algn="ctr">
              <a:solidFill>
                <a:schemeClr val="bg1"/>
              </a:solidFill>
              <a:prstDash val="solid"/>
              <a:tailEnd type="arrow"/>
            </a:ln>
            <a:effectLst/>
          </p:spPr>
        </p:cxnSp>
        <p:sp>
          <p:nvSpPr>
            <p:cNvPr id="12" name="正方形/長方形 11"/>
            <p:cNvSpPr/>
            <p:nvPr/>
          </p:nvSpPr>
          <p:spPr>
            <a:xfrm>
              <a:off x="1691680" y="1568236"/>
              <a:ext cx="2160240" cy="1284699"/>
            </a:xfrm>
            <a:prstGeom prst="rect">
              <a:avLst/>
            </a:prstGeom>
            <a:no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逐次内部状態</a:t>
              </a:r>
              <a:endParaRPr lang="en-US" altLang="ja-JP"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0"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cxnSp>
          <p:nvCxnSpPr>
            <p:cNvPr id="13" name="カギ線コネクタ 12"/>
            <p:cNvCxnSpPr>
              <a:stCxn id="17" idx="3"/>
            </p:cNvCxnSpPr>
            <p:nvPr/>
          </p:nvCxnSpPr>
          <p:spPr>
            <a:xfrm flipV="1">
              <a:off x="6089938" y="2530777"/>
              <a:ext cx="1377998" cy="896137"/>
            </a:xfrm>
            <a:prstGeom prst="bentConnector3">
              <a:avLst>
                <a:gd name="adj1" fmla="val 50000"/>
              </a:avLst>
            </a:prstGeom>
            <a:noFill/>
            <a:ln w="31750" cap="flat" cmpd="sng" algn="ctr">
              <a:solidFill>
                <a:schemeClr val="bg1"/>
              </a:solidFill>
              <a:prstDash val="solid"/>
              <a:tailEnd type="arrow"/>
            </a:ln>
            <a:effectLst/>
          </p:spPr>
        </p:cxnSp>
        <p:cxnSp>
          <p:nvCxnSpPr>
            <p:cNvPr id="14" name="カギ線コネクタ 13"/>
            <p:cNvCxnSpPr/>
            <p:nvPr/>
          </p:nvCxnSpPr>
          <p:spPr>
            <a:xfrm flipV="1">
              <a:off x="1114071" y="2531762"/>
              <a:ext cx="577609" cy="577656"/>
            </a:xfrm>
            <a:prstGeom prst="bentConnector3">
              <a:avLst>
                <a:gd name="adj1" fmla="val 50000"/>
              </a:avLst>
            </a:prstGeom>
            <a:noFill/>
            <a:ln w="31750" cap="flat" cmpd="sng" algn="ctr">
              <a:solidFill>
                <a:schemeClr val="bg1"/>
              </a:solidFill>
              <a:prstDash val="solid"/>
              <a:tailEnd type="arrow"/>
            </a:ln>
            <a:effectLst/>
          </p:spPr>
        </p:cxnSp>
        <p:cxnSp>
          <p:nvCxnSpPr>
            <p:cNvPr id="15" name="カギ線コネクタ 14"/>
            <p:cNvCxnSpPr>
              <a:stCxn id="16" idx="4"/>
              <a:endCxn id="17" idx="1"/>
            </p:cNvCxnSpPr>
            <p:nvPr/>
          </p:nvCxnSpPr>
          <p:spPr>
            <a:xfrm rot="16200000" flipH="1">
              <a:off x="3831470" y="2464589"/>
              <a:ext cx="1447445" cy="477204"/>
            </a:xfrm>
            <a:prstGeom prst="bentConnector2">
              <a:avLst/>
            </a:prstGeom>
            <a:noFill/>
            <a:ln w="25400" cap="flat" cmpd="sng" algn="ctr">
              <a:solidFill>
                <a:schemeClr val="bg1"/>
              </a:solidFill>
              <a:prstDash val="solid"/>
              <a:tailEnd type="arrow"/>
            </a:ln>
            <a:effectLst/>
          </p:spPr>
        </p:cxnSp>
        <p:sp>
          <p:nvSpPr>
            <p:cNvPr id="16" name="円/楕円 15"/>
            <p:cNvSpPr/>
            <p:nvPr/>
          </p:nvSpPr>
          <p:spPr>
            <a:xfrm>
              <a:off x="4226590" y="1799350"/>
              <a:ext cx="180000" cy="180119"/>
            </a:xfrm>
            <a:prstGeom prst="ellipse">
              <a:avLst/>
            </a:prstGeom>
            <a:solidFill>
              <a:schemeClr val="bg1"/>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7" name="正方形/長方形 16"/>
            <p:cNvSpPr/>
            <p:nvPr/>
          </p:nvSpPr>
          <p:spPr>
            <a:xfrm>
              <a:off x="4793794" y="2784564"/>
              <a:ext cx="1296144" cy="1284699"/>
            </a:xfrm>
            <a:prstGeom prst="rect">
              <a:avLst/>
            </a:prstGeom>
            <a:no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行動</a:t>
              </a:r>
              <a:endParaRPr lang="en-US" altLang="ja-JP"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0"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pic>
          <p:nvPicPr>
            <p:cNvPr id="18" name="Picture 7" descr="C:\Users\Flanker\Desktop\realx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7" y="1772609"/>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Flanker\Desktop\realat.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35" y="2992656"/>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966" y="1772816"/>
              <a:ext cx="82550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Flanker\Desktop\hata.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966" y="2417557"/>
              <a:ext cx="81915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587" y="1536181"/>
              <a:ext cx="825500" cy="2413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457200" lvl="1" indent="0" eaLnBrk="1" hangingPunct="1">
              <a:buNone/>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現在の内部状態と</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現在採る行動から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en-US" altLang="ja-JP" b="1" dirty="0">
                <a:effectLst>
                  <a:outerShdw blurRad="38100" dist="38100" dir="2700000" algn="tl">
                    <a:srgbClr val="000000">
                      <a:alpha val="43137"/>
                    </a:srgbClr>
                  </a:outerShdw>
                </a:effectLst>
                <a:latin typeface="ヒラギノ角ゴ ProN W3" pitchFamily="34" charset="-128"/>
                <a:ea typeface="ヒラギノ角ゴ ProN W3" pitchFamily="34" charset="-128"/>
              </a:rPr>
              <a:t>Online 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を用いて内部状態を予測する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endParaRPr lang="ja-JP" altLang="en-US" dirty="0" smtClean="0">
              <a:effectLst>
                <a:outerShdw blurRad="38100" dist="38100" dir="2700000" algn="tl">
                  <a:srgbClr val="000000"/>
                </a:outerShdw>
              </a:effectLst>
              <a:latin typeface="ヒラギノ角ゴ Std W8" pitchFamily="34" charset="-128"/>
              <a:ea typeface="ヒラギノ角ゴ Std W8" pitchFamily="34" charset="-128"/>
            </a:endParaRPr>
          </a:p>
        </p:txBody>
      </p:sp>
      <p:grpSp>
        <p:nvGrpSpPr>
          <p:cNvPr id="15374" name="グループ化 15373"/>
          <p:cNvGrpSpPr/>
          <p:nvPr/>
        </p:nvGrpSpPr>
        <p:grpSpPr>
          <a:xfrm>
            <a:off x="637262" y="2048046"/>
            <a:ext cx="7865039" cy="2533082"/>
            <a:chOff x="571427" y="1536181"/>
            <a:chExt cx="7865039" cy="2533082"/>
          </a:xfrm>
        </p:grpSpPr>
        <p:cxnSp>
          <p:nvCxnSpPr>
            <p:cNvPr id="9" name="直線矢印コネクタ 8"/>
            <p:cNvCxnSpPr/>
            <p:nvPr/>
          </p:nvCxnSpPr>
          <p:spPr>
            <a:xfrm flipV="1">
              <a:off x="1115616" y="1889411"/>
              <a:ext cx="576064" cy="4740"/>
            </a:xfrm>
            <a:prstGeom prst="straightConnector1">
              <a:avLst/>
            </a:prstGeom>
            <a:noFill/>
            <a:ln w="31750" cap="flat" cmpd="sng" algn="ctr">
              <a:solidFill>
                <a:schemeClr val="bg1"/>
              </a:solidFill>
              <a:prstDash val="solid"/>
              <a:tailEnd type="arrow"/>
            </a:ln>
            <a:effectLst/>
          </p:spPr>
        </p:cxnSp>
        <p:cxnSp>
          <p:nvCxnSpPr>
            <p:cNvPr id="10" name="直線矢印コネクタ 9"/>
            <p:cNvCxnSpPr/>
            <p:nvPr/>
          </p:nvCxnSpPr>
          <p:spPr>
            <a:xfrm>
              <a:off x="3866550" y="1889411"/>
              <a:ext cx="3600400" cy="4740"/>
            </a:xfrm>
            <a:prstGeom prst="straightConnector1">
              <a:avLst/>
            </a:prstGeom>
            <a:noFill/>
            <a:ln w="31750" cap="flat" cmpd="sng" algn="ctr">
              <a:solidFill>
                <a:schemeClr val="bg1"/>
              </a:solidFill>
              <a:prstDash val="solid"/>
              <a:tailEnd type="arrow"/>
            </a:ln>
            <a:effectLst/>
          </p:spPr>
        </p:cxnSp>
        <p:sp>
          <p:nvSpPr>
            <p:cNvPr id="12" name="正方形/長方形 11"/>
            <p:cNvSpPr/>
            <p:nvPr/>
          </p:nvSpPr>
          <p:spPr>
            <a:xfrm>
              <a:off x="1691680" y="1568236"/>
              <a:ext cx="2160240" cy="1284699"/>
            </a:xfrm>
            <a:prstGeom prst="rect">
              <a:avLst/>
            </a:prstGeom>
            <a:solidFill>
              <a:srgbClr val="00B050"/>
            </a:solid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b="1"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逐次内部状態</a:t>
              </a:r>
              <a:endParaRPr lang="en-US" altLang="ja-JP" sz="2400" b="1"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1"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cxnSp>
          <p:nvCxnSpPr>
            <p:cNvPr id="13" name="カギ線コネクタ 12"/>
            <p:cNvCxnSpPr>
              <a:stCxn id="17" idx="3"/>
            </p:cNvCxnSpPr>
            <p:nvPr/>
          </p:nvCxnSpPr>
          <p:spPr>
            <a:xfrm flipV="1">
              <a:off x="6089938" y="2530777"/>
              <a:ext cx="1377998" cy="896137"/>
            </a:xfrm>
            <a:prstGeom prst="bentConnector3">
              <a:avLst>
                <a:gd name="adj1" fmla="val 50000"/>
              </a:avLst>
            </a:prstGeom>
            <a:noFill/>
            <a:ln w="31750" cap="flat" cmpd="sng" algn="ctr">
              <a:solidFill>
                <a:schemeClr val="bg1"/>
              </a:solidFill>
              <a:prstDash val="solid"/>
              <a:tailEnd type="arrow"/>
            </a:ln>
            <a:effectLst/>
          </p:spPr>
        </p:cxnSp>
        <p:cxnSp>
          <p:nvCxnSpPr>
            <p:cNvPr id="14" name="カギ線コネクタ 13"/>
            <p:cNvCxnSpPr/>
            <p:nvPr/>
          </p:nvCxnSpPr>
          <p:spPr>
            <a:xfrm flipV="1">
              <a:off x="1114071" y="2531762"/>
              <a:ext cx="577609" cy="577656"/>
            </a:xfrm>
            <a:prstGeom prst="bentConnector3">
              <a:avLst>
                <a:gd name="adj1" fmla="val 50000"/>
              </a:avLst>
            </a:prstGeom>
            <a:noFill/>
            <a:ln w="31750" cap="flat" cmpd="sng" algn="ctr">
              <a:solidFill>
                <a:schemeClr val="bg1"/>
              </a:solidFill>
              <a:prstDash val="solid"/>
              <a:tailEnd type="arrow"/>
            </a:ln>
            <a:effectLst/>
          </p:spPr>
        </p:cxnSp>
        <p:cxnSp>
          <p:nvCxnSpPr>
            <p:cNvPr id="15" name="カギ線コネクタ 14"/>
            <p:cNvCxnSpPr>
              <a:stCxn id="16" idx="4"/>
              <a:endCxn id="17" idx="1"/>
            </p:cNvCxnSpPr>
            <p:nvPr/>
          </p:nvCxnSpPr>
          <p:spPr>
            <a:xfrm rot="16200000" flipH="1">
              <a:off x="3831470" y="2464589"/>
              <a:ext cx="1447445" cy="477204"/>
            </a:xfrm>
            <a:prstGeom prst="bentConnector2">
              <a:avLst/>
            </a:prstGeom>
            <a:noFill/>
            <a:ln w="25400" cap="flat" cmpd="sng" algn="ctr">
              <a:solidFill>
                <a:schemeClr val="bg1"/>
              </a:solidFill>
              <a:prstDash val="solid"/>
              <a:tailEnd type="arrow"/>
            </a:ln>
            <a:effectLst/>
          </p:spPr>
        </p:cxnSp>
        <p:sp>
          <p:nvSpPr>
            <p:cNvPr id="16" name="円/楕円 15"/>
            <p:cNvSpPr/>
            <p:nvPr/>
          </p:nvSpPr>
          <p:spPr>
            <a:xfrm>
              <a:off x="4226590" y="1799350"/>
              <a:ext cx="180000" cy="180119"/>
            </a:xfrm>
            <a:prstGeom prst="ellipse">
              <a:avLst/>
            </a:prstGeom>
            <a:solidFill>
              <a:schemeClr val="bg1"/>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7" name="正方形/長方形 16"/>
            <p:cNvSpPr/>
            <p:nvPr/>
          </p:nvSpPr>
          <p:spPr>
            <a:xfrm>
              <a:off x="4793794" y="2784564"/>
              <a:ext cx="1296144" cy="1284699"/>
            </a:xfrm>
            <a:prstGeom prst="rect">
              <a:avLst/>
            </a:prstGeom>
            <a:no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行動</a:t>
              </a:r>
              <a:endParaRPr lang="en-US" altLang="ja-JP"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0"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pic>
          <p:nvPicPr>
            <p:cNvPr id="18" name="Picture 7" descr="C:\Users\Flanker\Desktop\realx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7" y="1772609"/>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Flanker\Desktop\realat.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35" y="2992656"/>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966" y="1772816"/>
              <a:ext cx="82550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Flanker\Desktop\hata.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966" y="2417557"/>
              <a:ext cx="81915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587" y="1536181"/>
              <a:ext cx="825500" cy="24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576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lstStyle/>
          <a:p>
            <a:pPr eaLnBrk="1" hangingPunct="1">
              <a:defRPr/>
            </a:pPr>
            <a:r>
              <a:rPr lang="ja-JP" altLang="en-US" sz="3800" dirty="0" smtClean="0">
                <a:solidFill>
                  <a:srgbClr val="1B587C">
                    <a:lumMod val="40000"/>
                    <a:lumOff val="60000"/>
                  </a:srgb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逐次内部予測部</a:t>
            </a:r>
            <a:endParaRPr lang="ja-JP" altLang="en-US" sz="3800" dirty="0" smtClean="0">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49" name="AutoShape 4"/>
          <p:cNvSpPr>
            <a:spLocks noChangeArrowheads="1"/>
          </p:cNvSpPr>
          <p:nvPr/>
        </p:nvSpPr>
        <p:spPr bwMode="auto">
          <a:xfrm>
            <a:off x="4017015" y="1853282"/>
            <a:ext cx="4352925" cy="20796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48" name="AutoShape 4"/>
          <p:cNvSpPr>
            <a:spLocks noChangeArrowheads="1"/>
          </p:cNvSpPr>
          <p:nvPr/>
        </p:nvSpPr>
        <p:spPr bwMode="auto">
          <a:xfrm>
            <a:off x="3291527" y="4713957"/>
            <a:ext cx="2879725" cy="68897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64" name="Text Box 23"/>
          <p:cNvSpPr txBox="1">
            <a:spLocks noChangeArrowheads="1"/>
          </p:cNvSpPr>
          <p:nvPr/>
        </p:nvSpPr>
        <p:spPr bwMode="auto">
          <a:xfrm>
            <a:off x="3257569" y="3077244"/>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入力</a:t>
            </a:r>
          </a:p>
        </p:txBody>
      </p:sp>
      <p:sp>
        <p:nvSpPr>
          <p:cNvPr id="50" name="Text Box 5"/>
          <p:cNvSpPr txBox="1">
            <a:spLocks noChangeArrowheads="1"/>
          </p:cNvSpPr>
          <p:nvPr/>
        </p:nvSpPr>
        <p:spPr bwMode="auto">
          <a:xfrm>
            <a:off x="3943990" y="1896144"/>
            <a:ext cx="4137025" cy="461963"/>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400" dirty="0">
                <a:solidFill>
                  <a:srgbClr val="000000"/>
                </a:solidFill>
                <a:latin typeface="ヒラギノ角ゴ ProN W6" pitchFamily="34" charset="-128"/>
                <a:ea typeface="ヒラギノ角ゴ ProN W6" pitchFamily="34" charset="-128"/>
              </a:rPr>
              <a:t>学習部</a:t>
            </a:r>
            <a:r>
              <a:rPr lang="ja-JP" altLang="en-US" sz="2400" dirty="0">
                <a:solidFill>
                  <a:srgbClr val="000000"/>
                </a:solidFill>
                <a:latin typeface="Times New Roman" pitchFamily="18" charset="0"/>
                <a:cs typeface="Times New Roman" pitchFamily="18" charset="0"/>
              </a:rPr>
              <a:t> </a:t>
            </a:r>
            <a:r>
              <a:rPr lang="en-US" altLang="ja-JP" sz="2400" dirty="0">
                <a:solidFill>
                  <a:srgbClr val="000000"/>
                </a:solidFill>
                <a:latin typeface="Times New Roman" pitchFamily="18" charset="0"/>
                <a:cs typeface="Times New Roman" pitchFamily="18" charset="0"/>
              </a:rPr>
              <a:t>(</a:t>
            </a:r>
            <a:r>
              <a:rPr lang="ja-JP" altLang="en-US" sz="2400" dirty="0">
                <a:solidFill>
                  <a:srgbClr val="000000"/>
                </a:solidFill>
                <a:latin typeface="Times New Roman" pitchFamily="18" charset="0"/>
                <a:cs typeface="Times New Roman" pitchFamily="18" charset="0"/>
              </a:rPr>
              <a:t>改良した</a:t>
            </a:r>
            <a:r>
              <a:rPr lang="en-US" altLang="ja-JP" sz="2400" dirty="0">
                <a:solidFill>
                  <a:srgbClr val="000000"/>
                </a:solidFill>
                <a:latin typeface="Times New Roman" pitchFamily="18" charset="0"/>
                <a:cs typeface="Times New Roman" pitchFamily="18" charset="0"/>
              </a:rPr>
              <a:t>Online SVR)</a:t>
            </a:r>
          </a:p>
        </p:txBody>
      </p:sp>
      <p:sp>
        <p:nvSpPr>
          <p:cNvPr id="51" name="AutoShape 10"/>
          <p:cNvSpPr>
            <a:spLocks noChangeArrowheads="1"/>
          </p:cNvSpPr>
          <p:nvPr/>
        </p:nvSpPr>
        <p:spPr bwMode="auto">
          <a:xfrm>
            <a:off x="6209352" y="2500982"/>
            <a:ext cx="1439863"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逐次学習</a:t>
            </a:r>
          </a:p>
        </p:txBody>
      </p:sp>
      <p:sp>
        <p:nvSpPr>
          <p:cNvPr id="86" name="Rectangle 16"/>
          <p:cNvSpPr>
            <a:spLocks noChangeArrowheads="1"/>
          </p:cNvSpPr>
          <p:nvPr/>
        </p:nvSpPr>
        <p:spPr bwMode="auto">
          <a:xfrm>
            <a:off x="1601807" y="2666082"/>
            <a:ext cx="1655762" cy="700087"/>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訓練セット</a:t>
            </a:r>
            <a:endParaRPr lang="en-US" altLang="ja-JP" sz="2000" dirty="0">
              <a:solidFill>
                <a:srgbClr val="000000"/>
              </a:solidFill>
              <a:latin typeface="ヒラギノ角ゴ ProN W3" pitchFamily="34" charset="-128"/>
              <a:ea typeface="ヒラギノ角ゴ ProN W3" pitchFamily="34" charset="-128"/>
            </a:endParaRPr>
          </a:p>
          <a:p>
            <a:pPr algn="ctr">
              <a:defRPr/>
            </a:pPr>
            <a:endParaRPr lang="ja-JP" altLang="en-US" sz="2000" dirty="0">
              <a:solidFill>
                <a:srgbClr val="000000"/>
              </a:solidFill>
              <a:latin typeface="ヒラギノ角ゴ ProN W3" pitchFamily="34" charset="-128"/>
              <a:ea typeface="ヒラギノ角ゴ ProN W3" pitchFamily="34" charset="-128"/>
            </a:endParaRPr>
          </a:p>
        </p:txBody>
      </p:sp>
      <p:cxnSp>
        <p:nvCxnSpPr>
          <p:cNvPr id="91" name="AutoShape 21"/>
          <p:cNvCxnSpPr>
            <a:cxnSpLocks noChangeShapeType="1"/>
            <a:stCxn id="86" idx="3"/>
            <a:endCxn id="51" idx="1"/>
          </p:cNvCxnSpPr>
          <p:nvPr/>
        </p:nvCxnSpPr>
        <p:spPr bwMode="auto">
          <a:xfrm flipV="1">
            <a:off x="3257569" y="2727201"/>
            <a:ext cx="2951783" cy="28892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96" name="AutoShape 21"/>
          <p:cNvCxnSpPr>
            <a:cxnSpLocks noChangeShapeType="1"/>
            <a:stCxn id="86" idx="3"/>
            <a:endCxn id="37" idx="1"/>
          </p:cNvCxnSpPr>
          <p:nvPr/>
        </p:nvCxnSpPr>
        <p:spPr bwMode="auto">
          <a:xfrm>
            <a:off x="3257569" y="3016126"/>
            <a:ext cx="2951783" cy="33972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37" name="AutoShape 10"/>
          <p:cNvSpPr>
            <a:spLocks noChangeArrowheads="1"/>
          </p:cNvSpPr>
          <p:nvPr/>
        </p:nvSpPr>
        <p:spPr bwMode="auto">
          <a:xfrm>
            <a:off x="6209352" y="3129632"/>
            <a:ext cx="1439863"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追加学習</a:t>
            </a:r>
          </a:p>
        </p:txBody>
      </p:sp>
      <p:cxnSp>
        <p:nvCxnSpPr>
          <p:cNvPr id="68" name="AutoShape 21"/>
          <p:cNvCxnSpPr>
            <a:cxnSpLocks noChangeShapeType="1"/>
            <a:stCxn id="51" idx="3"/>
            <a:endCxn id="75" idx="0"/>
          </p:cNvCxnSpPr>
          <p:nvPr/>
        </p:nvCxnSpPr>
        <p:spPr bwMode="auto">
          <a:xfrm>
            <a:off x="7649215" y="2727994"/>
            <a:ext cx="260350" cy="2154238"/>
          </a:xfrm>
          <a:prstGeom prst="bentConnector2">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62" name="Text Box 24"/>
          <p:cNvSpPr txBox="1">
            <a:spLocks noChangeArrowheads="1"/>
          </p:cNvSpPr>
          <p:nvPr/>
        </p:nvSpPr>
        <p:spPr bwMode="auto">
          <a:xfrm>
            <a:off x="4769490" y="3343944"/>
            <a:ext cx="1203325"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dirty="0">
                <a:solidFill>
                  <a:srgbClr val="000000"/>
                </a:solidFill>
                <a:latin typeface="Times New Roman" pitchFamily="18" charset="0"/>
                <a:ea typeface="ヒラギノ角ゴ ProN W3" pitchFamily="34" charset="-128"/>
              </a:rPr>
              <a:t>N</a:t>
            </a:r>
            <a:r>
              <a:rPr lang="en-US" altLang="ja-JP" sz="2000" dirty="0">
                <a:solidFill>
                  <a:srgbClr val="000000"/>
                </a:solidFill>
                <a:latin typeface="Times New Roman" pitchFamily="18" charset="0"/>
                <a:ea typeface="ヒラギノ角ゴ ProN W3" pitchFamily="34" charset="-128"/>
              </a:rPr>
              <a:t> &gt; </a:t>
            </a:r>
            <a:r>
              <a:rPr lang="en-US" altLang="ja-JP" sz="2000" i="1" dirty="0">
                <a:solidFill>
                  <a:srgbClr val="000000"/>
                </a:solidFill>
                <a:latin typeface="Times New Roman" pitchFamily="18" charset="0"/>
                <a:ea typeface="ヒラギノ角ゴ ProN W3" pitchFamily="34" charset="-128"/>
              </a:rPr>
              <a:t>N</a:t>
            </a:r>
            <a:r>
              <a:rPr lang="en-US" altLang="ja-JP" sz="2000" i="1" baseline="-25000" dirty="0">
                <a:solidFill>
                  <a:srgbClr val="000000"/>
                </a:solidFill>
                <a:latin typeface="Times New Roman" pitchFamily="18" charset="0"/>
                <a:ea typeface="ヒラギノ角ゴ ProN W3" pitchFamily="34" charset="-128"/>
              </a:rPr>
              <a:t>data</a:t>
            </a:r>
            <a:endParaRPr lang="ja-JP" altLang="en-US" sz="2000" i="1" baseline="-25000" dirty="0">
              <a:solidFill>
                <a:srgbClr val="000000"/>
              </a:solidFill>
              <a:latin typeface="Times New Roman" pitchFamily="18" charset="0"/>
              <a:ea typeface="ヒラギノ角ゴ ProN W3" pitchFamily="34" charset="-128"/>
            </a:endParaRPr>
          </a:p>
        </p:txBody>
      </p:sp>
      <p:sp>
        <p:nvSpPr>
          <p:cNvPr id="66" name="Text Box 24"/>
          <p:cNvSpPr txBox="1">
            <a:spLocks noChangeArrowheads="1"/>
          </p:cNvSpPr>
          <p:nvPr/>
        </p:nvSpPr>
        <p:spPr bwMode="auto">
          <a:xfrm>
            <a:off x="4772665" y="2339057"/>
            <a:ext cx="120491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dirty="0">
                <a:solidFill>
                  <a:srgbClr val="000000"/>
                </a:solidFill>
                <a:latin typeface="Times New Roman" pitchFamily="18" charset="0"/>
                <a:ea typeface="ヒラギノ角ゴ ProN W3" pitchFamily="34" charset="-128"/>
              </a:rPr>
              <a:t>N</a:t>
            </a:r>
            <a:r>
              <a:rPr lang="en-US" altLang="ja-JP" sz="2000" dirty="0">
                <a:solidFill>
                  <a:srgbClr val="000000"/>
                </a:solidFill>
                <a:latin typeface="Times New Roman" pitchFamily="18" charset="0"/>
                <a:ea typeface="ヒラギノ角ゴ ProN W3" pitchFamily="34" charset="-128"/>
              </a:rPr>
              <a:t> </a:t>
            </a:r>
            <a:r>
              <a:rPr lang="ja-JP" altLang="en-US" sz="2000" dirty="0">
                <a:solidFill>
                  <a:srgbClr val="000000"/>
                </a:solidFill>
                <a:latin typeface="Times New Roman" pitchFamily="18" charset="0"/>
                <a:ea typeface="ヒラギノ角ゴ ProN W3" pitchFamily="34" charset="-128"/>
              </a:rPr>
              <a:t>≦</a:t>
            </a:r>
            <a:r>
              <a:rPr lang="en-US" altLang="ja-JP" sz="2000" dirty="0">
                <a:solidFill>
                  <a:srgbClr val="000000"/>
                </a:solidFill>
                <a:latin typeface="Times New Roman" pitchFamily="18" charset="0"/>
                <a:ea typeface="ヒラギノ角ゴ ProN W3" pitchFamily="34" charset="-128"/>
              </a:rPr>
              <a:t> </a:t>
            </a:r>
            <a:r>
              <a:rPr lang="en-US" altLang="ja-JP" sz="2000" i="1" dirty="0">
                <a:solidFill>
                  <a:srgbClr val="000000"/>
                </a:solidFill>
                <a:latin typeface="Times New Roman" pitchFamily="18" charset="0"/>
                <a:ea typeface="ヒラギノ角ゴ ProN W3" pitchFamily="34" charset="-128"/>
              </a:rPr>
              <a:t>N</a:t>
            </a:r>
            <a:r>
              <a:rPr lang="en-US" altLang="ja-JP" sz="2000" i="1" baseline="-25000" dirty="0">
                <a:solidFill>
                  <a:srgbClr val="000000"/>
                </a:solidFill>
                <a:latin typeface="Times New Roman" pitchFamily="18" charset="0"/>
                <a:ea typeface="ヒラギノ角ゴ ProN W3" pitchFamily="34" charset="-128"/>
              </a:rPr>
              <a:t>data</a:t>
            </a:r>
            <a:endParaRPr lang="ja-JP" altLang="en-US" sz="2000" i="1" baseline="-25000" dirty="0">
              <a:solidFill>
                <a:srgbClr val="000000"/>
              </a:solidFill>
              <a:latin typeface="Times New Roman" pitchFamily="18" charset="0"/>
              <a:ea typeface="ヒラギノ角ゴ ProN W3" pitchFamily="34" charset="-128"/>
            </a:endParaRPr>
          </a:p>
        </p:txBody>
      </p:sp>
      <p:cxnSp>
        <p:nvCxnSpPr>
          <p:cNvPr id="73" name="AutoShape 21"/>
          <p:cNvCxnSpPr>
            <a:cxnSpLocks noChangeShapeType="1"/>
            <a:stCxn id="48" idx="1"/>
            <a:endCxn id="74" idx="3"/>
          </p:cNvCxnSpPr>
          <p:nvPr/>
        </p:nvCxnSpPr>
        <p:spPr bwMode="auto">
          <a:xfrm rot="10800000">
            <a:off x="2753365" y="5055269"/>
            <a:ext cx="538162" cy="31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74" name="AutoShape 13"/>
          <p:cNvSpPr>
            <a:spLocks noChangeArrowheads="1"/>
          </p:cNvSpPr>
          <p:nvPr/>
        </p:nvSpPr>
        <p:spPr bwMode="auto">
          <a:xfrm>
            <a:off x="1169040" y="4699669"/>
            <a:ext cx="1584325" cy="709613"/>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次時刻の</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smtClean="0">
                <a:solidFill>
                  <a:srgbClr val="000000"/>
                </a:solidFill>
                <a:latin typeface="ヒラギノ角ゴ ProN W3" pitchFamily="34" charset="-128"/>
                <a:ea typeface="ヒラギノ角ゴ ProN W3" pitchFamily="34" charset="-128"/>
              </a:rPr>
              <a:t>予測値</a:t>
            </a:r>
            <a:endParaRPr lang="en-US" altLang="ja-JP" sz="2400" dirty="0">
              <a:solidFill>
                <a:srgbClr val="000000"/>
              </a:solidFill>
              <a:latin typeface="ヒラギノ角ゴ ProN W3" pitchFamily="34" charset="-128"/>
              <a:ea typeface="ヒラギノ角ゴ ProN W3" pitchFamily="34" charset="-128"/>
            </a:endParaRPr>
          </a:p>
        </p:txBody>
      </p:sp>
      <p:sp>
        <p:nvSpPr>
          <p:cNvPr id="75" name="Rectangle 14"/>
          <p:cNvSpPr>
            <a:spLocks noChangeArrowheads="1"/>
          </p:cNvSpPr>
          <p:nvPr/>
        </p:nvSpPr>
        <p:spPr bwMode="auto">
          <a:xfrm>
            <a:off x="6901502" y="4882232"/>
            <a:ext cx="2016125" cy="358775"/>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学習モデル</a:t>
            </a:r>
          </a:p>
        </p:txBody>
      </p:sp>
      <p:cxnSp>
        <p:nvCxnSpPr>
          <p:cNvPr id="76" name="AutoShape 21"/>
          <p:cNvCxnSpPr>
            <a:cxnSpLocks noChangeShapeType="1"/>
            <a:stCxn id="75" idx="1"/>
            <a:endCxn id="48" idx="3"/>
          </p:cNvCxnSpPr>
          <p:nvPr/>
        </p:nvCxnSpPr>
        <p:spPr bwMode="auto">
          <a:xfrm rot="10800000">
            <a:off x="6171252" y="5058444"/>
            <a:ext cx="730250" cy="31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82" name="AutoShape 21"/>
          <p:cNvCxnSpPr>
            <a:cxnSpLocks noChangeShapeType="1"/>
            <a:stCxn id="37" idx="3"/>
            <a:endCxn id="75" idx="0"/>
          </p:cNvCxnSpPr>
          <p:nvPr/>
        </p:nvCxnSpPr>
        <p:spPr bwMode="auto">
          <a:xfrm>
            <a:off x="7649215" y="3355057"/>
            <a:ext cx="260350" cy="1527175"/>
          </a:xfrm>
          <a:prstGeom prst="bentConnector2">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85" name="Text Box 23"/>
          <p:cNvSpPr txBox="1">
            <a:spLocks noChangeArrowheads="1"/>
          </p:cNvSpPr>
          <p:nvPr/>
        </p:nvSpPr>
        <p:spPr bwMode="auto">
          <a:xfrm>
            <a:off x="2662877" y="5110832"/>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出力</a:t>
            </a:r>
          </a:p>
        </p:txBody>
      </p:sp>
      <p:sp>
        <p:nvSpPr>
          <p:cNvPr id="90" name="Text Box 23"/>
          <p:cNvSpPr txBox="1">
            <a:spLocks noChangeArrowheads="1"/>
          </p:cNvSpPr>
          <p:nvPr/>
        </p:nvSpPr>
        <p:spPr bwMode="auto">
          <a:xfrm>
            <a:off x="6209352" y="5117182"/>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入力</a:t>
            </a:r>
          </a:p>
        </p:txBody>
      </p:sp>
      <p:sp>
        <p:nvSpPr>
          <p:cNvPr id="93" name="Text Box 23"/>
          <p:cNvSpPr txBox="1">
            <a:spLocks noChangeArrowheads="1"/>
          </p:cNvSpPr>
          <p:nvPr/>
        </p:nvSpPr>
        <p:spPr bwMode="auto">
          <a:xfrm>
            <a:off x="7936552" y="4302794"/>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生成</a:t>
            </a:r>
          </a:p>
        </p:txBody>
      </p:sp>
      <p:sp>
        <p:nvSpPr>
          <p:cNvPr id="32" name="Rectangle 25"/>
          <p:cNvSpPr>
            <a:spLocks noChangeArrowheads="1"/>
          </p:cNvSpPr>
          <p:nvPr/>
        </p:nvSpPr>
        <p:spPr bwMode="auto">
          <a:xfrm>
            <a:off x="3205802" y="4725069"/>
            <a:ext cx="2954338" cy="460375"/>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400" dirty="0">
                <a:latin typeface="ヒラギノ角ゴ ProN W6" pitchFamily="34" charset="-128"/>
                <a:ea typeface="ヒラギノ角ゴ ProN W6" pitchFamily="34" charset="-128"/>
              </a:rPr>
              <a:t>逐次内部状態予測部</a:t>
            </a:r>
            <a:endParaRPr lang="en-US" altLang="ja-JP" sz="2400" dirty="0">
              <a:latin typeface="ヒラギノ角ゴ ProN W6" pitchFamily="34" charset="-128"/>
              <a:ea typeface="ヒラギノ角ゴ ProN W6" pitchFamily="34" charset="-128"/>
            </a:endParaRPr>
          </a:p>
        </p:txBody>
      </p:sp>
      <p:cxnSp>
        <p:nvCxnSpPr>
          <p:cNvPr id="27" name="AutoShape 21"/>
          <p:cNvCxnSpPr>
            <a:cxnSpLocks noChangeShapeType="1"/>
            <a:stCxn id="74" idx="1"/>
          </p:cNvCxnSpPr>
          <p:nvPr/>
        </p:nvCxnSpPr>
        <p:spPr bwMode="auto">
          <a:xfrm rot="10800000" flipV="1">
            <a:off x="629056" y="5054475"/>
            <a:ext cx="539985" cy="773"/>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pic>
        <p:nvPicPr>
          <p:cNvPr id="30" name="Picture 33" descr="C:\Users\Flanker\Desktop\hatx.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87" y="4948122"/>
            <a:ext cx="3937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AutoShape 21"/>
          <p:cNvCxnSpPr>
            <a:cxnSpLocks noChangeShapeType="1"/>
            <a:endCxn id="86" idx="1"/>
          </p:cNvCxnSpPr>
          <p:nvPr/>
        </p:nvCxnSpPr>
        <p:spPr bwMode="auto">
          <a:xfrm>
            <a:off x="705091" y="2649127"/>
            <a:ext cx="896716" cy="366999"/>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39" name="AutoShape 21"/>
          <p:cNvCxnSpPr>
            <a:cxnSpLocks noChangeShapeType="1"/>
            <a:endCxn id="86" idx="1"/>
          </p:cNvCxnSpPr>
          <p:nvPr/>
        </p:nvCxnSpPr>
        <p:spPr bwMode="auto">
          <a:xfrm flipV="1">
            <a:off x="705091" y="3016126"/>
            <a:ext cx="896716" cy="375026"/>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pic>
        <p:nvPicPr>
          <p:cNvPr id="17434" name="Picture 26" descr="C:\Users\Flanker\Desktop\realx2.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7" y="2546523"/>
            <a:ext cx="1905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7435" name="Picture 27" descr="C:\Users\Flanker\Desktop\reala2.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18" y="3315014"/>
            <a:ext cx="1905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17436" name="Picture 28" descr="C:\Users\Flanker\Desktop\DefineDataSet2.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536" y="2996922"/>
            <a:ext cx="1457325" cy="345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逐次内部状態予測</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1</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サンプリング時刻先</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の</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内部状態</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x</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を予測する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a:p>
            <a:pPr lvl="1" eaLnBrk="1" hangingPunct="1">
              <a:buClr>
                <a:schemeClr val="bg1"/>
              </a:buClr>
              <a:defRPr/>
            </a:pPr>
            <a:r>
              <a:rPr lang="en-US" altLang="ja-JP" sz="2600" i="1" dirty="0" smtClean="0">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N-1</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番目</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en-US" altLang="ja-JP" sz="2600" i="1" dirty="0" smtClean="0">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サンプリング時刻に相当</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の訓練セットまで</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逐次 </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or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追加</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学習を行っていたなら</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a:p>
            <a:pPr lvl="1" eaLnBrk="1" hangingPunct="1">
              <a:buClr>
                <a:schemeClr val="bg1"/>
              </a:buClr>
              <a:defRPr/>
            </a:pPr>
            <a:endParaRPr lang="en-US" altLang="ja-JP" sz="2600" dirty="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600" dirty="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marL="806450" lvl="1" indent="0" eaLnBrk="1" hangingPunct="1">
              <a:buClr>
                <a:schemeClr val="bg1"/>
              </a:buClr>
              <a:buFont typeface="Wingdings" pitchFamily="2" charset="2"/>
              <a:buNone/>
              <a:defRPr/>
            </a:pP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これは訓練セットと</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SVR</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モデルに対する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誤差自乗和関数 </a:t>
            </a:r>
            <a:r>
              <a:rPr lang="en-US" altLang="ja-JP" sz="2600" i="1" dirty="0" smtClean="0">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J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を最小化する事で導かれる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p:txBody>
      </p:sp>
      <p:sp>
        <p:nvSpPr>
          <p:cNvPr id="13" name="タイトル 1"/>
          <p:cNvSpPr>
            <a:spLocks noGrp="1"/>
          </p:cNvSpPr>
          <p:nvPr>
            <p:ph type="title"/>
          </p:nvPr>
        </p:nvSpPr>
        <p:spPr/>
        <p:txBody>
          <a:bodyPr>
            <a:noAutofit/>
          </a:bodyPr>
          <a:lstStyle/>
          <a:p>
            <a:pPr eaLnBrk="1" hangingPunct="1">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内部状態の予測</a:t>
            </a:r>
          </a:p>
        </p:txBody>
      </p:sp>
      <p:pic>
        <p:nvPicPr>
          <p:cNvPr id="22532" name="Picture 2" descr="C:\Users\Flanker\Desktop\SequentialPrediction.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0438"/>
            <a:ext cx="8134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Flanker\Desktop\L2EQ.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5868988"/>
            <a:ext cx="5892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err="1"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Parrella</a:t>
            </a: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による逐次学習との統合</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逐次学習</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を実行している段階で</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重みベクトル</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w</a:t>
            </a:r>
            <a:r>
              <a:rPr lang="en-US" altLang="ja-JP"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バイアス項</a:t>
            </a: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b</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を用いる事で</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訓練セットを学習器内で</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モデル </a:t>
            </a: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f</a:t>
            </a:r>
            <a:r>
              <a:rPr lang="en-US" altLang="ja-JP" sz="2600"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x</a:t>
            </a:r>
            <a:r>
              <a:rPr lang="en-US" altLang="ja-JP" sz="2600"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a:t>
            </a:r>
            <a:r>
              <a:rPr lang="en-US" altLang="ja-JP" sz="2600" b="1" dirty="0" err="1"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wx</a:t>
            </a:r>
            <a:r>
              <a:rPr lang="en-US" altLang="ja-JP" sz="2600" dirty="0" err="1"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a:t>
            </a:r>
            <a:r>
              <a:rPr lang="en-US" altLang="ja-JP" sz="2600" i="1" dirty="0" err="1"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b</a:t>
            </a: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 </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として抽象化</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している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a:p>
            <a:pPr lvl="1" eaLnBrk="1" hangingPunct="1">
              <a:buClr>
                <a:schemeClr val="bg1"/>
              </a:buClr>
              <a:defRPr/>
            </a:pPr>
            <a:r>
              <a:rPr lang="en-US" altLang="ja-JP" sz="2600" i="1" dirty="0" smtClean="0">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N-1</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番目の訓練セットまで逐次学習を行い</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モデルを獲得していたなら</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a:p>
            <a:pPr lvl="1" eaLnBrk="1" hangingPunct="1">
              <a:buClr>
                <a:schemeClr val="bg1"/>
              </a:buClr>
              <a:defRPr/>
            </a:pPr>
            <a:endParaRPr lang="en-US" altLang="ja-JP" sz="20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000" dirty="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marL="457200" lvl="1" indent="0" eaLnBrk="1" hangingPunct="1">
              <a:buClr>
                <a:schemeClr val="bg1"/>
              </a:buClr>
              <a:buFont typeface="Wingdings" pitchFamily="2" charset="2"/>
              <a:buNone/>
              <a:defRPr/>
            </a:pPr>
            <a:r>
              <a:rPr lang="ja-JP" altLang="en-US" sz="2600" dirty="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の最適解</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w</a:t>
            </a:r>
            <a:r>
              <a:rPr lang="en-US" altLang="ja-JP" sz="2600" i="1" baseline="-25000"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N</a:t>
            </a:r>
            <a:r>
              <a:rPr lang="en-US" altLang="ja-JP"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b</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から</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次の様にまとめる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p>
        </p:txBody>
      </p:sp>
      <p:sp>
        <p:nvSpPr>
          <p:cNvPr id="13" name="タイトル 1"/>
          <p:cNvSpPr>
            <a:spLocks noGrp="1"/>
          </p:cNvSpPr>
          <p:nvPr>
            <p:ph type="title"/>
          </p:nvPr>
        </p:nvSpPr>
        <p:spPr/>
        <p:txBody>
          <a:bodyPr>
            <a:noAutofit/>
          </a:bodyPr>
          <a:lstStyle/>
          <a:p>
            <a:pPr eaLnBrk="1" hangingPunct="1">
              <a:defRPr/>
            </a:pP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学習部に於ける追加学習</a:t>
            </a:r>
            <a:endPar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pic>
        <p:nvPicPr>
          <p:cNvPr id="23556" name="Picture 2" descr="C:\Users\Flanker\Desktop\WithBatchSVR.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4265613"/>
            <a:ext cx="5391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Users\Flanker\Desktop\WithBatchSVRupdate.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5516563"/>
            <a:ext cx="24130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457200" lvl="1" indent="0" eaLnBrk="1" hangingPunct="1">
              <a:buNone/>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現在の内部状態と</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現在採る行動から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en-US" altLang="ja-JP" b="1" dirty="0">
                <a:effectLst>
                  <a:outerShdw blurRad="38100" dist="38100" dir="2700000" algn="tl">
                    <a:srgbClr val="000000">
                      <a:alpha val="43137"/>
                    </a:srgbClr>
                  </a:outerShdw>
                </a:effectLst>
                <a:latin typeface="ヒラギノ角ゴ ProN W3" pitchFamily="34" charset="-128"/>
                <a:ea typeface="ヒラギノ角ゴ ProN W3" pitchFamily="34" charset="-128"/>
              </a:rPr>
              <a:t>Online 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を用いて内部状態を予測する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endParaRPr lang="ja-JP" altLang="en-US" dirty="0" smtClean="0">
              <a:effectLst>
                <a:outerShdw blurRad="38100" dist="38100" dir="2700000" algn="tl">
                  <a:srgbClr val="000000"/>
                </a:outerShdw>
              </a:effectLst>
              <a:latin typeface="ヒラギノ角ゴ Std W8" pitchFamily="34" charset="-128"/>
              <a:ea typeface="ヒラギノ角ゴ Std W8" pitchFamily="34" charset="-128"/>
            </a:endParaRPr>
          </a:p>
        </p:txBody>
      </p:sp>
      <p:grpSp>
        <p:nvGrpSpPr>
          <p:cNvPr id="15374" name="グループ化 15373"/>
          <p:cNvGrpSpPr/>
          <p:nvPr/>
        </p:nvGrpSpPr>
        <p:grpSpPr>
          <a:xfrm>
            <a:off x="637262" y="2048046"/>
            <a:ext cx="7865039" cy="2533082"/>
            <a:chOff x="571427" y="1536181"/>
            <a:chExt cx="7865039" cy="2533082"/>
          </a:xfrm>
        </p:grpSpPr>
        <p:cxnSp>
          <p:nvCxnSpPr>
            <p:cNvPr id="9" name="直線矢印コネクタ 8"/>
            <p:cNvCxnSpPr/>
            <p:nvPr/>
          </p:nvCxnSpPr>
          <p:spPr>
            <a:xfrm flipV="1">
              <a:off x="1115616" y="1889411"/>
              <a:ext cx="576064" cy="4740"/>
            </a:xfrm>
            <a:prstGeom prst="straightConnector1">
              <a:avLst/>
            </a:prstGeom>
            <a:noFill/>
            <a:ln w="31750" cap="flat" cmpd="sng" algn="ctr">
              <a:solidFill>
                <a:schemeClr val="bg1"/>
              </a:solidFill>
              <a:prstDash val="solid"/>
              <a:tailEnd type="arrow"/>
            </a:ln>
            <a:effectLst/>
          </p:spPr>
        </p:cxnSp>
        <p:cxnSp>
          <p:nvCxnSpPr>
            <p:cNvPr id="10" name="直線矢印コネクタ 9"/>
            <p:cNvCxnSpPr/>
            <p:nvPr/>
          </p:nvCxnSpPr>
          <p:spPr>
            <a:xfrm>
              <a:off x="3866550" y="1889411"/>
              <a:ext cx="3600400" cy="4740"/>
            </a:xfrm>
            <a:prstGeom prst="straightConnector1">
              <a:avLst/>
            </a:prstGeom>
            <a:noFill/>
            <a:ln w="31750" cap="flat" cmpd="sng" algn="ctr">
              <a:solidFill>
                <a:schemeClr val="bg1"/>
              </a:solidFill>
              <a:prstDash val="solid"/>
              <a:tailEnd type="arrow"/>
            </a:ln>
            <a:effectLst/>
          </p:spPr>
        </p:cxnSp>
        <p:sp>
          <p:nvSpPr>
            <p:cNvPr id="12" name="正方形/長方形 11"/>
            <p:cNvSpPr/>
            <p:nvPr/>
          </p:nvSpPr>
          <p:spPr>
            <a:xfrm>
              <a:off x="1691680" y="1568236"/>
              <a:ext cx="2160240" cy="1284699"/>
            </a:xfrm>
            <a:prstGeom prst="rect">
              <a:avLst/>
            </a:prstGeom>
            <a:no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逐次内部状態</a:t>
              </a:r>
              <a:endParaRPr lang="en-US" altLang="ja-JP"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0"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cxnSp>
          <p:nvCxnSpPr>
            <p:cNvPr id="13" name="カギ線コネクタ 12"/>
            <p:cNvCxnSpPr>
              <a:stCxn id="17" idx="3"/>
            </p:cNvCxnSpPr>
            <p:nvPr/>
          </p:nvCxnSpPr>
          <p:spPr>
            <a:xfrm flipV="1">
              <a:off x="6089938" y="2530777"/>
              <a:ext cx="1377998" cy="896137"/>
            </a:xfrm>
            <a:prstGeom prst="bentConnector3">
              <a:avLst>
                <a:gd name="adj1" fmla="val 50000"/>
              </a:avLst>
            </a:prstGeom>
            <a:noFill/>
            <a:ln w="31750" cap="flat" cmpd="sng" algn="ctr">
              <a:solidFill>
                <a:schemeClr val="bg1"/>
              </a:solidFill>
              <a:prstDash val="solid"/>
              <a:tailEnd type="arrow"/>
            </a:ln>
            <a:effectLst/>
          </p:spPr>
        </p:cxnSp>
        <p:cxnSp>
          <p:nvCxnSpPr>
            <p:cNvPr id="14" name="カギ線コネクタ 13"/>
            <p:cNvCxnSpPr/>
            <p:nvPr/>
          </p:nvCxnSpPr>
          <p:spPr>
            <a:xfrm flipV="1">
              <a:off x="1114071" y="2531762"/>
              <a:ext cx="577609" cy="577656"/>
            </a:xfrm>
            <a:prstGeom prst="bentConnector3">
              <a:avLst>
                <a:gd name="adj1" fmla="val 50000"/>
              </a:avLst>
            </a:prstGeom>
            <a:noFill/>
            <a:ln w="31750" cap="flat" cmpd="sng" algn="ctr">
              <a:solidFill>
                <a:schemeClr val="bg1"/>
              </a:solidFill>
              <a:prstDash val="solid"/>
              <a:tailEnd type="arrow"/>
            </a:ln>
            <a:effectLst/>
          </p:spPr>
        </p:cxnSp>
        <p:cxnSp>
          <p:nvCxnSpPr>
            <p:cNvPr id="15" name="カギ線コネクタ 14"/>
            <p:cNvCxnSpPr>
              <a:stCxn id="16" idx="4"/>
              <a:endCxn id="17" idx="1"/>
            </p:cNvCxnSpPr>
            <p:nvPr/>
          </p:nvCxnSpPr>
          <p:spPr>
            <a:xfrm rot="16200000" flipH="1">
              <a:off x="3831470" y="2464589"/>
              <a:ext cx="1447445" cy="477204"/>
            </a:xfrm>
            <a:prstGeom prst="bentConnector2">
              <a:avLst/>
            </a:prstGeom>
            <a:noFill/>
            <a:ln w="25400" cap="flat" cmpd="sng" algn="ctr">
              <a:solidFill>
                <a:schemeClr val="bg1"/>
              </a:solidFill>
              <a:prstDash val="solid"/>
              <a:tailEnd type="arrow"/>
            </a:ln>
            <a:effectLst/>
          </p:spPr>
        </p:cxnSp>
        <p:sp>
          <p:nvSpPr>
            <p:cNvPr id="16" name="円/楕円 15"/>
            <p:cNvSpPr/>
            <p:nvPr/>
          </p:nvSpPr>
          <p:spPr>
            <a:xfrm>
              <a:off x="4226590" y="1799350"/>
              <a:ext cx="180000" cy="180119"/>
            </a:xfrm>
            <a:prstGeom prst="ellipse">
              <a:avLst/>
            </a:prstGeom>
            <a:solidFill>
              <a:schemeClr val="bg1"/>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7" name="正方形/長方形 16"/>
            <p:cNvSpPr/>
            <p:nvPr/>
          </p:nvSpPr>
          <p:spPr>
            <a:xfrm>
              <a:off x="4793794" y="2784564"/>
              <a:ext cx="1296144" cy="1284699"/>
            </a:xfrm>
            <a:prstGeom prst="rect">
              <a:avLst/>
            </a:prstGeom>
            <a:solidFill>
              <a:srgbClr val="00B050"/>
            </a:solidFill>
            <a:ln w="25400" cap="flat" cmpd="sng" algn="ctr">
              <a:solidFill>
                <a:schemeClr val="bg1"/>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b="1"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行動</a:t>
              </a:r>
              <a:endParaRPr lang="en-US" altLang="ja-JP" sz="2400" b="1"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schemeClr val="bg1"/>
                  </a:solidFill>
                  <a:effectLst>
                    <a:outerShdw blurRad="38100" dist="38100" dir="2700000" algn="tl">
                      <a:srgbClr val="000000"/>
                    </a:outerShdw>
                  </a:effectLst>
                  <a:uLnTx/>
                  <a:uFillTx/>
                  <a:latin typeface="ヒラギノ角ゴ ProN W3" pitchFamily="34" charset="-128"/>
                  <a:ea typeface="ヒラギノ角ゴ ProN W3" pitchFamily="34" charset="-128"/>
                  <a:cs typeface="Times New Roman" pitchFamily="18" charset="0"/>
                </a:rPr>
                <a:t>予測部</a:t>
              </a:r>
              <a:endParaRPr kumimoji="1" lang="ja-JP" altLang="en-US" sz="2400" b="1" i="0" u="none" strike="noStrike" kern="0" cap="none" spc="0" normalizeH="0" baseline="0" noProof="0" dirty="0">
                <a:ln>
                  <a:noFill/>
                </a:ln>
                <a:solidFill>
                  <a:schemeClr val="bg1"/>
                </a:solidFill>
                <a:effectLst/>
                <a:uLnTx/>
                <a:uFillTx/>
                <a:latin typeface="Times New Roman" pitchFamily="18" charset="0"/>
                <a:ea typeface="ＭＳ Ｐゴシック"/>
                <a:cs typeface="Times New Roman" pitchFamily="18" charset="0"/>
              </a:endParaRPr>
            </a:p>
          </p:txBody>
        </p:sp>
        <p:pic>
          <p:nvPicPr>
            <p:cNvPr id="18" name="Picture 7" descr="C:\Users\Flanker\Desktop\realx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7" y="1772609"/>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Flanker\Desktop\realat.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35" y="2992656"/>
              <a:ext cx="387350" cy="234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966" y="1772816"/>
              <a:ext cx="82550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Flanker\Desktop\hata.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966" y="2417557"/>
              <a:ext cx="81915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Flanker\Desktop\hat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587" y="1536181"/>
              <a:ext cx="825500" cy="24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444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lstStyle/>
          <a:p>
            <a:pPr eaLnBrk="1" hangingPunct="1">
              <a:defRPr/>
            </a:pPr>
            <a:r>
              <a:rPr lang="ja-JP" altLang="en-US" sz="3800" dirty="0" smtClean="0">
                <a:solidFill>
                  <a:srgbClr val="1B587C">
                    <a:lumMod val="40000"/>
                    <a:lumOff val="60000"/>
                  </a:srgb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行動予測部</a:t>
            </a:r>
            <a:endParaRPr lang="ja-JP" altLang="en-US" sz="3800" dirty="0" smtClean="0">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64" name="Text Box 23"/>
          <p:cNvSpPr txBox="1">
            <a:spLocks noChangeArrowheads="1"/>
          </p:cNvSpPr>
          <p:nvPr/>
        </p:nvSpPr>
        <p:spPr bwMode="auto">
          <a:xfrm>
            <a:off x="2987824" y="2376998"/>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入力</a:t>
            </a:r>
          </a:p>
        </p:txBody>
      </p:sp>
      <p:sp>
        <p:nvSpPr>
          <p:cNvPr id="51" name="AutoShape 10"/>
          <p:cNvSpPr>
            <a:spLocks noChangeArrowheads="1"/>
          </p:cNvSpPr>
          <p:nvPr/>
        </p:nvSpPr>
        <p:spPr bwMode="auto">
          <a:xfrm>
            <a:off x="964285" y="1989138"/>
            <a:ext cx="1871662" cy="7191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逐次内部状態</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　　</a:t>
            </a:r>
            <a:endParaRPr lang="en-US" altLang="ja-JP" sz="2400" dirty="0">
              <a:solidFill>
                <a:srgbClr val="000000"/>
              </a:solidFill>
              <a:latin typeface="ヒラギノ角ゴ ProN W3" pitchFamily="34" charset="-128"/>
              <a:ea typeface="ヒラギノ角ゴ ProN W3" pitchFamily="34" charset="-128"/>
            </a:endParaRPr>
          </a:p>
        </p:txBody>
      </p:sp>
      <p:sp>
        <p:nvSpPr>
          <p:cNvPr id="86" name="Rectangle 16"/>
          <p:cNvSpPr>
            <a:spLocks noChangeArrowheads="1"/>
          </p:cNvSpPr>
          <p:nvPr/>
        </p:nvSpPr>
        <p:spPr bwMode="auto">
          <a:xfrm>
            <a:off x="3794542" y="1996155"/>
            <a:ext cx="1871662" cy="700088"/>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1B587C">
                    <a:lumMod val="75000"/>
                  </a:srgbClr>
                </a:solidFill>
                <a:latin typeface="ヒラギノ角ゴ ProN W3" pitchFamily="34" charset="-128"/>
                <a:ea typeface="ヒラギノ角ゴ ProN W3" pitchFamily="34" charset="-128"/>
              </a:rPr>
              <a:t>行動決定ゲイン</a:t>
            </a:r>
          </a:p>
        </p:txBody>
      </p:sp>
      <p:cxnSp>
        <p:nvCxnSpPr>
          <p:cNvPr id="91" name="AutoShape 21"/>
          <p:cNvCxnSpPr>
            <a:cxnSpLocks noChangeShapeType="1"/>
            <a:stCxn id="51" idx="3"/>
            <a:endCxn id="86" idx="1"/>
          </p:cNvCxnSpPr>
          <p:nvPr/>
        </p:nvCxnSpPr>
        <p:spPr bwMode="auto">
          <a:xfrm flipV="1">
            <a:off x="2835947" y="2346199"/>
            <a:ext cx="958595" cy="2508"/>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68" name="AutoShape 21"/>
          <p:cNvCxnSpPr>
            <a:cxnSpLocks noChangeShapeType="1"/>
            <a:stCxn id="86" idx="3"/>
            <a:endCxn id="74" idx="1"/>
          </p:cNvCxnSpPr>
          <p:nvPr/>
        </p:nvCxnSpPr>
        <p:spPr bwMode="auto">
          <a:xfrm flipV="1">
            <a:off x="5666204" y="2343646"/>
            <a:ext cx="910667" cy="2553"/>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74" name="AutoShape 13"/>
          <p:cNvSpPr>
            <a:spLocks noChangeArrowheads="1"/>
          </p:cNvSpPr>
          <p:nvPr/>
        </p:nvSpPr>
        <p:spPr bwMode="auto">
          <a:xfrm>
            <a:off x="6576871" y="1988840"/>
            <a:ext cx="1584325" cy="709612"/>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行動</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 　</a:t>
            </a:r>
            <a:endParaRPr lang="en-US" altLang="ja-JP" sz="2400" dirty="0">
              <a:solidFill>
                <a:srgbClr val="000000"/>
              </a:solidFill>
              <a:latin typeface="ヒラギノ角ゴ ProN W3" pitchFamily="34" charset="-128"/>
              <a:ea typeface="ヒラギノ角ゴ ProN W3" pitchFamily="34" charset="-128"/>
            </a:endParaRPr>
          </a:p>
        </p:txBody>
      </p:sp>
      <p:sp>
        <p:nvSpPr>
          <p:cNvPr id="85" name="Text Box 23"/>
          <p:cNvSpPr txBox="1">
            <a:spLocks noChangeArrowheads="1"/>
          </p:cNvSpPr>
          <p:nvPr/>
        </p:nvSpPr>
        <p:spPr bwMode="auto">
          <a:xfrm>
            <a:off x="5693418" y="2376998"/>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出力</a:t>
            </a:r>
          </a:p>
        </p:txBody>
      </p:sp>
      <p:pic>
        <p:nvPicPr>
          <p:cNvPr id="15" name="Picture 3" descr="C:\Users\Flanker\Desktop\StatePrediction.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5157788"/>
            <a:ext cx="6362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 2"/>
          <p:cNvSpPr txBox="1">
            <a:spLocks/>
          </p:cNvSpPr>
          <p:nvPr/>
        </p:nvSpPr>
        <p:spPr>
          <a:xfrm>
            <a:off x="457200" y="3429000"/>
            <a:ext cx="8229600" cy="2952750"/>
          </a:xfrm>
          <a:prstGeom prst="rect">
            <a:avLst/>
          </a:prstGeom>
        </p:spPr>
        <p:txBody>
          <a:bodyPr>
            <a:noAutofit/>
          </a:bodyPr>
          <a:lstStyle>
            <a:lvl1pPr marL="342900" indent="-342900" algn="l" rtl="0" eaLnBrk="0" fontAlgn="base" hangingPunct="0">
              <a:spcBef>
                <a:spcPct val="20000"/>
              </a:spcBef>
              <a:spcAft>
                <a:spcPct val="0"/>
              </a:spcAft>
              <a:buFont typeface="Wingdings" pitchFamily="2" charset="2"/>
              <a:buChar char="ü"/>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行動の予測</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n</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時刻先</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の</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内部状態</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x</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を予測する為に必要となる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p:txBody>
      </p:sp>
      <p:pic>
        <p:nvPicPr>
          <p:cNvPr id="18446" name="Picture 14" descr="C:\Users\Flanker\Desktop\hatx2.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422346"/>
            <a:ext cx="39370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15" descr="C:\Users\Flanker\Desktop\hata2.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2408312"/>
            <a:ext cx="393700"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1.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研究背景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近年のロボット</a:t>
            </a: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人間が日常生活する環境にもロボットが浸透しつつある</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457200" lvl="1" indent="0" eaLnBrk="1" hangingPunct="1">
              <a:buFont typeface="Wingdings" pitchFamily="2" charset="2"/>
              <a:buNone/>
              <a:defRPr/>
            </a:pP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r>
            <a:b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b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r>
            <a:b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b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r>
            <a:b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b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457200" lvl="1" indent="0" eaLnBrk="1" hangingPunct="1">
              <a:buFont typeface="Wingdings" pitchFamily="2" charset="2"/>
              <a:buNone/>
              <a:defRPr/>
            </a:pP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動的な</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環境で</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は</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ロボット自身が環境の変化に合わせて行動を決定できる様にしたい</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pic>
        <p:nvPicPr>
          <p:cNvPr id="3076" name="Picture 4" descr="C:\Users\Flanker\Desktop\9796bb20dda267c75c7ec4aa213371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3148013"/>
            <a:ext cx="276383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Flanker\Desktop\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3141663"/>
            <a:ext cx="30464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行動の予測</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r>
              <a:rPr lang="en-US" altLang="ja-JP" sz="2600" i="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n</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時刻先</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の</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内部状態</a:t>
            </a:r>
            <a:r>
              <a:rPr lang="en-US" altLang="ja-JP" sz="2600" b="1" dirty="0" smtClean="0">
                <a:solidFill>
                  <a:srgbClr val="00B0F0"/>
                </a:solidFill>
                <a:effectLst>
                  <a:outerShdw blurRad="38100" dist="38100" dir="2700000" algn="tl">
                    <a:srgbClr val="000000">
                      <a:alpha val="43137"/>
                    </a:srgbClr>
                  </a:outerShdw>
                </a:effectLst>
                <a:latin typeface="Times New Roman" pitchFamily="18" charset="0"/>
                <a:ea typeface="ヒラギノ角ゴ ProN W6" pitchFamily="34" charset="-128"/>
                <a:cs typeface="Times New Roman" pitchFamily="18" charset="0"/>
              </a:rPr>
              <a:t>x</a:t>
            </a: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を予測する為に必要となる</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a:p>
            <a:pPr lvl="1" eaLnBrk="1" hangingPunct="1">
              <a:buClr>
                <a:schemeClr val="bg1"/>
              </a:buClr>
              <a:defRPr/>
            </a:pP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一般的な非線型離散状態空間モデルを仮定した時</a:t>
            </a:r>
            <a:endParaRPr lang="en-US" altLang="ja-JP" sz="2600" dirty="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endParaRPr lang="en-US" altLang="ja-JP" sz="2600" dirty="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marL="806450" lvl="1" indent="0" eaLnBrk="1" hangingPunct="1">
              <a:buClr>
                <a:schemeClr val="bg1"/>
              </a:buClr>
              <a:buFont typeface="Wingdings" pitchFamily="2" charset="2"/>
              <a:buNone/>
              <a:defRPr/>
            </a:pPr>
            <a:endPar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marL="806450" lvl="1" indent="0" eaLnBrk="1" hangingPunct="1">
              <a:buClr>
                <a:schemeClr val="bg1"/>
              </a:buClr>
              <a:buFont typeface="Wingdings" pitchFamily="2" charset="2"/>
              <a:buNone/>
              <a:defRPr/>
            </a:pPr>
            <a:r>
              <a:rPr lang="ja-JP" altLang="en-US"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この関係を用いて</a:t>
            </a:r>
            <a:r>
              <a:rPr lang="en-US" altLang="ja-JP" sz="2600"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p:txBody>
      </p:sp>
      <p:sp>
        <p:nvSpPr>
          <p:cNvPr id="13" name="タイトル 1"/>
          <p:cNvSpPr>
            <a:spLocks noGrp="1"/>
          </p:cNvSpPr>
          <p:nvPr>
            <p:ph type="title"/>
          </p:nvPr>
        </p:nvSpPr>
        <p:spPr/>
        <p:txBody>
          <a:bodyPr>
            <a:noAutofit/>
          </a:bodyPr>
          <a:lstStyle/>
          <a:p>
            <a:pPr eaLnBrk="1" hangingPunct="1">
              <a:defRPr/>
            </a:pP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行動予測</a:t>
            </a:r>
            <a:endPar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pic>
        <p:nvPicPr>
          <p:cNvPr id="21508" name="Picture 6" descr="C:\Users\Flanker\Desktop\NonLinearEquationState.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141663"/>
            <a:ext cx="609282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Users\Flanker\Desktop\StatePredic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5157788"/>
            <a:ext cx="6362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lvl="0" indent="-342900">
              <a:spcBef>
                <a:spcPct val="20000"/>
              </a:spcBef>
              <a:buFont typeface="Wingdings" pitchFamily="2" charset="2"/>
              <a:buChar char="ü"/>
              <a:defRPr/>
            </a:pPr>
            <a:r>
              <a:rPr lang="ja-JP" altLang="en-US" sz="3200" dirty="0" smtClean="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シミュレーションの目的</a:t>
            </a:r>
          </a:p>
          <a:p>
            <a:pPr marL="742950" lvl="1" indent="-285750">
              <a:spcBef>
                <a:spcPct val="20000"/>
              </a:spcBef>
              <a:buClr>
                <a:prstClr val="white"/>
              </a:buClr>
              <a:buFont typeface="Wingdings" pitchFamily="2" charset="2"/>
              <a:buChar char="Ø"/>
              <a:defRPr/>
            </a:pPr>
            <a:r>
              <a:rPr lang="ja-JP" altLang="en-US" sz="2600" dirty="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提案</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した逐次内部状態予測</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及び長期内部状態予測の有用性を検証する</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endParaRPr lang="en-US" altLang="ja-JP"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marL="742950" lvl="1" indent="-285750">
              <a:spcBef>
                <a:spcPct val="20000"/>
              </a:spcBef>
              <a:buFont typeface="Wingdings" pitchFamily="2" charset="2"/>
              <a:buChar char="Ø"/>
              <a:defRPr/>
            </a:pP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適用例</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として</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自走式二輪型倒立振子</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に対して最適制御による倒立姿勢安定化制御を行い</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この時の内部状態と行動</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制御入力</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a:t>
            </a: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を訓練データとする</a:t>
            </a:r>
            <a:r>
              <a:rPr lang="en-US" altLang="ja-JP"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endParaRPr lang="en-US" altLang="ja-JP" sz="2800" dirty="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1143000" lvl="2" indent="-228600">
              <a:spcBef>
                <a:spcPct val="20000"/>
              </a:spcBef>
              <a:buFont typeface="Arial" charset="0"/>
              <a:buChar char="•"/>
              <a:defRPr/>
            </a:pP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内部状態は</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駆動輪回転角度 </a:t>
            </a:r>
            <a:r>
              <a:rPr lang="en-US" altLang="ja-JP" sz="2400" i="1" dirty="0" smtClean="0">
                <a:solidFill>
                  <a:prstClr val="white"/>
                </a:solidFill>
                <a:effectLst>
                  <a:outerShdw blurRad="38100" dist="38100" dir="2700000" algn="tl">
                    <a:srgbClr val="000000">
                      <a:alpha val="43137"/>
                    </a:srgbClr>
                  </a:outerShdw>
                </a:effectLst>
                <a:latin typeface="Symbol" pitchFamily="18" charset="2"/>
                <a:ea typeface="ヒラギノ角ゴ ProN W3" pitchFamily="34" charset="-128"/>
              </a:rPr>
              <a:t>q  </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駆動輪回転角速度 </a:t>
            </a:r>
            <a:r>
              <a:rPr lang="en-US" altLang="ja-JP" sz="2400" i="1" dirty="0" smtClean="0">
                <a:solidFill>
                  <a:prstClr val="white"/>
                </a:solidFill>
                <a:effectLst>
                  <a:outerShdw blurRad="38100" dist="38100" dir="2700000" algn="tl">
                    <a:srgbClr val="000000">
                      <a:alpha val="43137"/>
                    </a:srgbClr>
                  </a:outerShdw>
                </a:effectLst>
                <a:latin typeface="Symbol" pitchFamily="18" charset="2"/>
                <a:ea typeface="ヒラギノ角ゴ ProN W3" pitchFamily="34" charset="-128"/>
              </a:rPr>
              <a:t>q  </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車体傾斜角度 </a:t>
            </a:r>
            <a:r>
              <a:rPr lang="en-US" altLang="ja-JP" sz="2400" i="1" dirty="0" smtClean="0">
                <a:solidFill>
                  <a:prstClr val="white"/>
                </a:solidFill>
                <a:effectLst>
                  <a:outerShdw blurRad="38100" dist="38100" dir="2700000" algn="tl">
                    <a:srgbClr val="000000">
                      <a:alpha val="43137"/>
                    </a:srgbClr>
                  </a:outerShdw>
                </a:effectLst>
                <a:latin typeface="Symbol" pitchFamily="18" charset="2"/>
                <a:ea typeface="ヒラギノ角ゴ ProN W3" pitchFamily="34" charset="-128"/>
              </a:rPr>
              <a:t>y </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車体傾斜角速度 </a:t>
            </a:r>
            <a:r>
              <a:rPr lang="en-US" altLang="ja-JP" sz="2400" i="1" dirty="0" smtClean="0">
                <a:solidFill>
                  <a:prstClr val="white"/>
                </a:solidFill>
                <a:effectLst>
                  <a:outerShdw blurRad="38100" dist="38100" dir="2700000" algn="tl">
                    <a:srgbClr val="000000">
                      <a:alpha val="43137"/>
                    </a:srgbClr>
                  </a:outerShdw>
                </a:effectLst>
                <a:latin typeface="Symbol" pitchFamily="18" charset="2"/>
                <a:ea typeface="ヒラギノ角ゴ ProN W3" pitchFamily="34" charset="-128"/>
              </a:rPr>
              <a:t>y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の</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4</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種</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行動は</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車輪への入力電圧とする</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800" dirty="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marL="1143000" lvl="2" indent="-228600">
              <a:spcBef>
                <a:spcPct val="20000"/>
              </a:spcBef>
              <a:buFont typeface="Arial" charset="0"/>
              <a:buChar char="•"/>
              <a:defRPr/>
            </a:pP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訓練データは</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逐次学習器へ与える事とする</a:t>
            </a:r>
            <a:r>
              <a:rPr lang="en-US" altLang="ja-JP"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400"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400" dirty="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8.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3" name="円/楕円 2"/>
          <p:cNvSpPr/>
          <p:nvPr/>
        </p:nvSpPr>
        <p:spPr>
          <a:xfrm>
            <a:off x="1785633" y="4703199"/>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905516" y="473863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723138"/>
      </p:ext>
    </p:extLst>
  </p:cSld>
  <p:clrMapOvr>
    <a:masterClrMapping/>
  </p:clrMapOvr>
  <p:transition advTm="43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Users\Flanker\Desktop\SourceGraphX4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3" y="1916113"/>
            <a:ext cx="19542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lvl="0" indent="-342900">
              <a:spcBef>
                <a:spcPct val="20000"/>
              </a:spcBef>
              <a:buFont typeface="Wingdings" pitchFamily="2" charset="2"/>
              <a:buChar char="ü"/>
              <a:defRPr/>
            </a:pPr>
            <a:r>
              <a:rPr lang="ja-JP" altLang="en-US" sz="3200" dirty="0" smtClean="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用いる訓練データ</a:t>
            </a:r>
          </a:p>
          <a:p>
            <a:pPr marL="742950" lvl="1" indent="-285750">
              <a:spcBef>
                <a:spcPct val="20000"/>
              </a:spcBef>
              <a:buClr>
                <a:prstClr val="white"/>
              </a:buClr>
              <a:buFont typeface="Wingdings" pitchFamily="2" charset="2"/>
              <a:buChar char="Ø"/>
              <a:defRPr/>
            </a:pPr>
            <a:r>
              <a:rPr lang="ja-JP" altLang="en-US" sz="2400"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自走式二輪型倒立振子</a:t>
            </a:r>
            <a:r>
              <a:rPr lang="ja-JP" altLang="en-US" sz="24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に対して</a:t>
            </a:r>
            <a:endParaRPr lang="en-US" altLang="ja-JP" sz="24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a:spcBef>
                <a:spcPct val="20000"/>
              </a:spcBef>
              <a:buClr>
                <a:prstClr val="white"/>
              </a:buClr>
              <a:defRPr/>
            </a:pPr>
            <a:r>
              <a:rPr lang="ja-JP" altLang="en-US" sz="2400" dirty="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倒立姿勢安定化制御</a:t>
            </a:r>
            <a:r>
              <a:rPr lang="ja-JP" altLang="en-US" sz="24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を行ったもの</a:t>
            </a:r>
          </a:p>
          <a:p>
            <a:pPr lvl="1">
              <a:spcBef>
                <a:spcPct val="20000"/>
              </a:spcBef>
              <a:buClr>
                <a:prstClr val="white"/>
              </a:buClr>
              <a:defRPr/>
            </a:pPr>
            <a:r>
              <a:rPr lang="ja-JP" altLang="en-US" sz="2600" dirty="0" smtClean="0">
                <a:solidFill>
                  <a:prstClr val="white"/>
                </a:solidFill>
                <a:effectLst>
                  <a:outerShdw blurRad="38100" dist="38100" dir="2700000" algn="tl">
                    <a:srgbClr val="000000">
                      <a:alpha val="43137"/>
                    </a:srgbClr>
                  </a:outerShdw>
                </a:effectLst>
                <a:latin typeface="ヒラギノ角ゴ ProN W6" pitchFamily="34" charset="-128"/>
                <a:ea typeface="ヒラギノ角ゴ ProN W6" pitchFamily="34" charset="-128"/>
              </a:rPr>
              <a:t>　</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8.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pic>
        <p:nvPicPr>
          <p:cNvPr id="24582" name="Picture 2" descr="C:\Users\Flanker\Documents\D論計画スライド\RobotB.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3192463"/>
            <a:ext cx="24749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左矢印 6"/>
          <p:cNvSpPr/>
          <p:nvPr/>
        </p:nvSpPr>
        <p:spPr>
          <a:xfrm rot="10800000">
            <a:off x="2080171" y="4011613"/>
            <a:ext cx="1081087" cy="6953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Text Box 23"/>
          <p:cNvSpPr txBox="1">
            <a:spLocks noChangeArrowheads="1"/>
          </p:cNvSpPr>
          <p:nvPr/>
        </p:nvSpPr>
        <p:spPr bwMode="auto">
          <a:xfrm>
            <a:off x="1835696" y="4867275"/>
            <a:ext cx="1584325"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安定化制御</a:t>
            </a:r>
            <a:endParaRPr lang="en-US" altLang="ja-JP" sz="2000" dirty="0">
              <a:solidFill>
                <a:schemeClr val="bg1"/>
              </a:solidFill>
              <a:latin typeface="ヒラギノ角ゴ ProN W3" pitchFamily="34" charset="-128"/>
              <a:ea typeface="ヒラギノ角ゴ ProN W3" pitchFamily="34" charset="-128"/>
            </a:endParaRPr>
          </a:p>
        </p:txBody>
      </p:sp>
      <p:sp>
        <p:nvSpPr>
          <p:cNvPr id="9" name="左矢印 8"/>
          <p:cNvSpPr/>
          <p:nvPr/>
        </p:nvSpPr>
        <p:spPr>
          <a:xfrm rot="10800000">
            <a:off x="4889500" y="4011613"/>
            <a:ext cx="1081088" cy="6953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Text Box 23"/>
          <p:cNvSpPr txBox="1">
            <a:spLocks noChangeArrowheads="1"/>
          </p:cNvSpPr>
          <p:nvPr/>
        </p:nvSpPr>
        <p:spPr bwMode="auto">
          <a:xfrm>
            <a:off x="4859338" y="4867275"/>
            <a:ext cx="1211262" cy="862013"/>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データ</a:t>
            </a:r>
            <a:endParaRPr lang="en-US" altLang="ja-JP" sz="2000" dirty="0">
              <a:solidFill>
                <a:schemeClr val="bg1"/>
              </a:solidFill>
              <a:latin typeface="ヒラギノ角ゴ ProN W3" pitchFamily="34" charset="-128"/>
              <a:ea typeface="ヒラギノ角ゴ ProN W3" pitchFamily="34" charset="-128"/>
            </a:endParaRPr>
          </a:p>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ロギング</a:t>
            </a:r>
            <a:endParaRPr lang="en-US" altLang="ja-JP" sz="2000" dirty="0">
              <a:solidFill>
                <a:schemeClr val="bg1"/>
              </a:solidFill>
              <a:latin typeface="ヒラギノ角ゴ ProN W3" pitchFamily="34" charset="-128"/>
              <a:ea typeface="ヒラギノ角ゴ ProN W3" pitchFamily="34" charset="-128"/>
            </a:endParaRPr>
          </a:p>
        </p:txBody>
      </p:sp>
      <p:sp>
        <p:nvSpPr>
          <p:cNvPr id="11" name="Text Box 23"/>
          <p:cNvSpPr txBox="1">
            <a:spLocks noChangeArrowheads="1"/>
          </p:cNvSpPr>
          <p:nvPr/>
        </p:nvSpPr>
        <p:spPr bwMode="auto">
          <a:xfrm>
            <a:off x="336550" y="5578475"/>
            <a:ext cx="1657350" cy="400050"/>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en-US" altLang="ja-JP" sz="2000" dirty="0" err="1">
                <a:solidFill>
                  <a:schemeClr val="bg1"/>
                </a:solidFill>
                <a:latin typeface="ヒラギノ角ゴ ProN W3" pitchFamily="34" charset="-128"/>
                <a:ea typeface="ヒラギノ角ゴ ProN W3" pitchFamily="34" charset="-128"/>
              </a:rPr>
              <a:t>NXTway</a:t>
            </a:r>
            <a:r>
              <a:rPr lang="en-US" altLang="ja-JP" sz="2000" dirty="0">
                <a:solidFill>
                  <a:schemeClr val="bg1"/>
                </a:solidFill>
                <a:latin typeface="ヒラギノ角ゴ ProN W3" pitchFamily="34" charset="-128"/>
                <a:ea typeface="ヒラギノ角ゴ ProN W3" pitchFamily="34" charset="-128"/>
              </a:rPr>
              <a:t>-GS</a:t>
            </a:r>
          </a:p>
        </p:txBody>
      </p:sp>
      <p:pic>
        <p:nvPicPr>
          <p:cNvPr id="24588" name="Picture 3" descr="C:\Users\Flanker\Desktop\SourceGraphX3NonDist.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225" y="2133600"/>
            <a:ext cx="192722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3"/>
          <p:cNvSpPr txBox="1">
            <a:spLocks noChangeArrowheads="1"/>
          </p:cNvSpPr>
          <p:nvPr/>
        </p:nvSpPr>
        <p:spPr bwMode="auto">
          <a:xfrm>
            <a:off x="2916238" y="5588000"/>
            <a:ext cx="2236787" cy="400050"/>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シミュレーション</a:t>
            </a:r>
            <a:endParaRPr lang="en-US" altLang="ja-JP" sz="2000" dirty="0">
              <a:solidFill>
                <a:schemeClr val="bg1"/>
              </a:solidFill>
              <a:latin typeface="ヒラギノ角ゴ ProN W3" pitchFamily="34" charset="-128"/>
              <a:ea typeface="ヒラギノ角ゴ ProN W3" pitchFamily="34" charset="-128"/>
            </a:endParaRPr>
          </a:p>
        </p:txBody>
      </p:sp>
      <p:pic>
        <p:nvPicPr>
          <p:cNvPr id="24590" name="Picture 5" descr="C:\Users\Flanker\Desktop\SourceGraphUNonDist.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9688" y="4149725"/>
            <a:ext cx="192881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C:\Users\Flanker\Desktop\SourceGraphX2NonDist.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1613" y="2349500"/>
            <a:ext cx="19812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6" descr="C:\Users\Flanker\Desktop\SourceGraphX1NonDist.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7375" y="2636838"/>
            <a:ext cx="1955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3"/>
          <p:cNvSpPr txBox="1">
            <a:spLocks noChangeArrowheads="1"/>
          </p:cNvSpPr>
          <p:nvPr/>
        </p:nvSpPr>
        <p:spPr bwMode="auto">
          <a:xfrm>
            <a:off x="6038850" y="5581650"/>
            <a:ext cx="2749550" cy="400050"/>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000" dirty="0">
                <a:solidFill>
                  <a:schemeClr val="bg1"/>
                </a:solidFill>
                <a:latin typeface="ヒラギノ角ゴ ProN W3" pitchFamily="34" charset="-128"/>
                <a:ea typeface="ヒラギノ角ゴ ProN W3" pitchFamily="34" charset="-128"/>
              </a:rPr>
              <a:t>内部状態と行動のログ</a:t>
            </a:r>
            <a:endParaRPr lang="en-US" altLang="ja-JP" sz="2000" dirty="0">
              <a:solidFill>
                <a:schemeClr val="bg1"/>
              </a:solidFill>
              <a:latin typeface="ヒラギノ角ゴ ProN W3" pitchFamily="34" charset="-128"/>
              <a:ea typeface="ヒラギノ角ゴ ProN W3" pitchFamily="34" charset="-128"/>
            </a:endParaRPr>
          </a:p>
        </p:txBody>
      </p:sp>
      <p:sp useBgFill="1">
        <p:nvSpPr>
          <p:cNvPr id="24594" name="テキスト ボックス 20"/>
          <p:cNvSpPr txBox="1">
            <a:spLocks noChangeArrowheads="1"/>
          </p:cNvSpPr>
          <p:nvPr/>
        </p:nvSpPr>
        <p:spPr bwMode="auto">
          <a:xfrm>
            <a:off x="163513" y="6107113"/>
            <a:ext cx="8797925" cy="5540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3000">
                <a:solidFill>
                  <a:srgbClr val="FFFF00"/>
                </a:solidFill>
                <a:latin typeface="ヒラギノ角ゴ ProN W3" pitchFamily="34" charset="-128"/>
                <a:ea typeface="ヒラギノ角ゴ ProN W3" pitchFamily="34" charset="-128"/>
              </a:rPr>
              <a:t>逐次内部状態予測</a:t>
            </a:r>
            <a:r>
              <a:rPr lang="en-US" altLang="ja-JP" sz="3000">
                <a:solidFill>
                  <a:srgbClr val="FFFF00"/>
                </a:solidFill>
                <a:latin typeface="ヒラギノ角ゴ ProN W3" pitchFamily="34" charset="-128"/>
                <a:ea typeface="ヒラギノ角ゴ ProN W3" pitchFamily="34" charset="-128"/>
              </a:rPr>
              <a:t>/</a:t>
            </a:r>
            <a:r>
              <a:rPr lang="ja-JP" altLang="en-US" sz="3000">
                <a:solidFill>
                  <a:srgbClr val="FFFF00"/>
                </a:solidFill>
                <a:latin typeface="ヒラギノ角ゴ ProN W3" pitchFamily="34" charset="-128"/>
                <a:ea typeface="ヒラギノ角ゴ ProN W3" pitchFamily="34" charset="-128"/>
              </a:rPr>
              <a:t>長期内部状態予測を適用する</a:t>
            </a:r>
            <a:endParaRPr lang="en-US" altLang="ja-JP" sz="3000">
              <a:solidFill>
                <a:srgbClr val="FFFF00"/>
              </a:solidFill>
              <a:latin typeface="ヒラギノ角ゴ ProN W3" pitchFamily="34" charset="-128"/>
              <a:ea typeface="ヒラギノ角ゴ ProN W3" pitchFamily="34" charset="-128"/>
            </a:endParaRPr>
          </a:p>
        </p:txBody>
      </p:sp>
      <p:pic>
        <p:nvPicPr>
          <p:cNvPr id="24595" name="Picture 19" descr="C:\Users\Flanker\Desktop\modelNXT.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097" y="3399923"/>
            <a:ext cx="1082675" cy="218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ja-JP" altLang="en-US"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逐次内部状態予測の検証実験</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Clr>
                <a:schemeClr val="bg1"/>
              </a:buClr>
              <a:buFont typeface="Wingdings" pitchFamily="2" charset="2"/>
              <a:buChar char="Ø"/>
              <a:defRPr/>
            </a:pPr>
            <a:r>
              <a:rPr lang="ja-JP" altLang="en-US" sz="2800" dirty="0">
                <a:solidFill>
                  <a:srgbClr val="00B0F0"/>
                </a:solidFill>
                <a:effectLst>
                  <a:outerShdw blurRad="38100" dist="38100" dir="2700000" algn="tl">
                    <a:srgbClr val="000000"/>
                  </a:outerShdw>
                </a:effectLst>
                <a:latin typeface="ヒラギノ角ゴ ProN W3" pitchFamily="34" charset="-128"/>
                <a:ea typeface="ヒラギノ角ゴ ProN W3" pitchFamily="34" charset="-128"/>
              </a:rPr>
              <a:t>提案手法が逐次的に予測出来るかを検証する</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p>
          <a:p>
            <a:pPr marL="800100" lvl="1" indent="-342900">
              <a:spcBef>
                <a:spcPct val="20000"/>
              </a:spcBef>
              <a:buFont typeface="Wingdings" pitchFamily="2" charset="2"/>
              <a:buChar char="Ø"/>
              <a:defRPr/>
            </a:pP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訓練セット</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安定化制御結果</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を</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r>
              <a:rPr lang="en-US" altLang="ja-JP" sz="2800" dirty="0">
                <a:solidFill>
                  <a:schemeClr val="bg1">
                    <a:lumMod val="95000"/>
                  </a:schemeClr>
                </a:solidFill>
                <a:effectLst>
                  <a:outerShdw blurRad="38100" dist="38100" dir="2700000" algn="tl">
                    <a:srgbClr val="000000"/>
                  </a:outerShdw>
                </a:effectLst>
                <a:latin typeface="Times New Roman" pitchFamily="18" charset="0"/>
                <a:ea typeface="ヒラギノ角ゴ ProN W3" pitchFamily="34" charset="-128"/>
                <a:cs typeface="Times New Roman" pitchFamily="18" charset="0"/>
              </a:rPr>
              <a:t>0.05[sec.]</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のサンプリング間隔で逐次的に学習器へ与える</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p>
          <a:p>
            <a:pPr marL="806450" lvl="1" indent="-349250">
              <a:spcBef>
                <a:spcPct val="20000"/>
              </a:spcBef>
              <a:buFont typeface="Wingdings" pitchFamily="2" charset="2"/>
              <a:buChar char="Ø"/>
              <a:defRPr/>
            </a:pP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6450" lvl="1" indent="-349250">
              <a:spcBef>
                <a:spcPct val="20000"/>
              </a:spcBef>
              <a:buFont typeface="Wingdings" pitchFamily="2" charset="2"/>
              <a:buChar char="Ø"/>
              <a:defRPr/>
            </a:pP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RBF</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カーネルを適用する</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p>
          <a:p>
            <a:pPr marL="800100" lvl="1" indent="-342900">
              <a:spcBef>
                <a:spcPct val="20000"/>
              </a:spcBef>
              <a:defRPr/>
            </a:pPr>
            <a:endParaRPr lang="en-US" altLang="ja-JP" sz="26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9.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逐次内部状態予測の</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a:p>
            <a:pPr algn="ctr">
              <a:defRPr/>
            </a:pP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pic>
        <p:nvPicPr>
          <p:cNvPr id="25604" name="Picture 7" descr="L:\スライド\eqRBFKernel.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5300663"/>
            <a:ext cx="421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9.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逐次内部状態予測の</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a:p>
            <a:pPr algn="ctr">
              <a:defRPr/>
            </a:pP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7"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ja-JP" altLang="en-US" sz="3200" dirty="0" smtClean="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シミュレーションにて用いたパラメータ</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pic>
        <p:nvPicPr>
          <p:cNvPr id="26630" name="Picture 6" descr="C:\Users\Flanker\Desktop\TblAbtWarmTrainSequentialPred.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2378672"/>
            <a:ext cx="6832600" cy="397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650" y="981075"/>
            <a:ext cx="7632700" cy="5761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7313"/>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逐次内部状態予測に対する結果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27652" name="Picture 5" descr="C:\Users\Flanker\Desktop\IncrementalLearningSequentialPredictionX4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763" y="3929063"/>
            <a:ext cx="32131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Users\Flanker\Desktop\IncrementalLearningSequentialPredictionX3NonDist.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050" y="3924300"/>
            <a:ext cx="31464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C:\Users\Flanker\Desktop\IncrementalLearningSequentialPredictionX2NonDist.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75" y="1125538"/>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C:\Users\Flanker\Desktop\IncrementalLearningSequentialPredictionX1NonDist.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450" y="1125538"/>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7313"/>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逐次内部状態予測に対する結果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x1: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駆動輪回転角度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28676" name="Picture 2" descr="C:\Users\Flanker\Desktop\IncrementalLearningSequentialPredictionX1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179513"/>
            <a:ext cx="65151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4732"/>
      </p:ext>
    </p:extLst>
  </p:cSld>
  <p:clrMapOvr>
    <a:masterClrMapping/>
  </p:clrMapOvr>
  <p:transition advTm="43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650" y="1128713"/>
            <a:ext cx="7632700" cy="561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7313"/>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逐次内部状態予測に対する結果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x2: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車体傾斜角度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29700" name="Picture 3" descr="C:\Users\Flanker\Desktop\IncrementalLearningSequentialPredictionX2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713" y="1182688"/>
            <a:ext cx="65151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650" y="1127125"/>
            <a:ext cx="7632700" cy="561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7313"/>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逐次内部状態予測に対する結果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x3: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駆動輪回転角速度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30724" name="Picture 4" descr="C:\Users\Flanker\Desktop\IncrementalLearningSequentialPredictionX3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963" y="1181100"/>
            <a:ext cx="62928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7313"/>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逐次内部状態予測に対する結果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x4: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車体傾斜角速度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31748" name="Picture 5" descr="C:\Users\Flanker\Desktop\IncrementalLearningSequentialPredictionX4NonDis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177925"/>
            <a:ext cx="6426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1.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研究背景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タスク遂行の際ロボットが採れる行動</a:t>
            </a: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現状態に対しロボットが行動を採る時</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制御遅れによって対応が</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1</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ステップ遅れる</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a:p>
            <a:pPr lvl="2" eaLnBrk="1" hangingPunct="1">
              <a:defRPr/>
            </a:pP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有限の計算資源や</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ハードウェアの持つ物理的制約が在る為</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a:p>
            <a:pPr marL="0" indent="0" eaLnBrk="1" hangingPunct="1">
              <a:buNone/>
              <a:defRPr/>
            </a:pPr>
            <a:endParaRPr lang="en-US" altLang="ja-JP"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0" indent="0" eaLnBrk="1" hangingPunct="1">
              <a:buNone/>
              <a:defRPr/>
            </a:pP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0" indent="0" eaLnBrk="1" hangingPunct="1">
              <a:buNone/>
              <a:defRPr/>
            </a:pP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未来</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に於いて予測</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した状態に</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対して</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行動を</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採れるなら</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より</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素早い</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対処が可能となる</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4" name="computr4"/>
          <p:cNvSpPr>
            <a:spLocks noEditPoints="1" noChangeArrowheads="1"/>
          </p:cNvSpPr>
          <p:nvPr/>
        </p:nvSpPr>
        <p:spPr bwMode="auto">
          <a:xfrm>
            <a:off x="5148064" y="3714754"/>
            <a:ext cx="1352550" cy="18097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7" name="Picture 2" descr="C:\Users\Flanker\Documents\D論計画スライド\Robot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67500"/>
            <a:ext cx="1316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吹き出し 8"/>
          <p:cNvSpPr/>
          <p:nvPr/>
        </p:nvSpPr>
        <p:spPr bwMode="auto">
          <a:xfrm>
            <a:off x="107504" y="4777994"/>
            <a:ext cx="2096324" cy="720900"/>
          </a:xfrm>
          <a:prstGeom prst="wedgeRoundRectCallout">
            <a:avLst>
              <a:gd name="adj1" fmla="val 60602"/>
              <a:gd name="adj2" fmla="val -748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smtClean="0">
                <a:latin typeface="ヒラギノ角ゴ StdN W8" pitchFamily="34" charset="-128"/>
                <a:ea typeface="ヒラギノ角ゴ StdN W8" pitchFamily="34" charset="-128"/>
              </a:rPr>
              <a:t>制御系の制約</a:t>
            </a:r>
            <a:endParaRPr lang="en-US" altLang="ja-JP" sz="2000" dirty="0">
              <a:latin typeface="ヒラギノ角ゴ StdN W8" pitchFamily="34" charset="-128"/>
              <a:ea typeface="ヒラギノ角ゴ StdN W8" pitchFamily="34" charset="-128"/>
            </a:endParaRPr>
          </a:p>
          <a:p>
            <a:pPr algn="ctr">
              <a:defRPr/>
            </a:pPr>
            <a:r>
              <a:rPr lang="ja-JP" altLang="en-US" sz="2000" dirty="0" smtClean="0">
                <a:latin typeface="ヒラギノ角ゴ StdN W8" pitchFamily="34" charset="-128"/>
                <a:ea typeface="ヒラギノ角ゴ StdN W8" pitchFamily="34" charset="-128"/>
              </a:rPr>
              <a:t>モータの一次遅れ</a:t>
            </a:r>
            <a:endParaRPr lang="en-US" altLang="ja-JP" sz="2000" dirty="0" smtClean="0">
              <a:latin typeface="ヒラギノ角ゴ StdN W8" pitchFamily="34" charset="-128"/>
              <a:ea typeface="ヒラギノ角ゴ StdN W8" pitchFamily="34" charset="-128"/>
            </a:endParaRPr>
          </a:p>
        </p:txBody>
      </p:sp>
      <p:grpSp>
        <p:nvGrpSpPr>
          <p:cNvPr id="6" name="グループ化 5"/>
          <p:cNvGrpSpPr>
            <a:grpSpLocks noChangeAspect="1"/>
          </p:cNvGrpSpPr>
          <p:nvPr/>
        </p:nvGrpSpPr>
        <p:grpSpPr>
          <a:xfrm rot="20498688">
            <a:off x="3738736" y="4043246"/>
            <a:ext cx="1249097" cy="854948"/>
            <a:chOff x="3501069" y="4266255"/>
            <a:chExt cx="1786911" cy="949942"/>
          </a:xfrm>
        </p:grpSpPr>
        <p:sp>
          <p:nvSpPr>
            <p:cNvPr id="5" name="稲妻 4"/>
            <p:cNvSpPr/>
            <p:nvPr/>
          </p:nvSpPr>
          <p:spPr>
            <a:xfrm rot="19497627">
              <a:off x="3919828" y="4519184"/>
              <a:ext cx="1368152" cy="697013"/>
            </a:xfrm>
            <a:prstGeom prst="lightningBol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稲妻 10"/>
            <p:cNvSpPr/>
            <p:nvPr/>
          </p:nvSpPr>
          <p:spPr>
            <a:xfrm rot="8662855">
              <a:off x="3501069" y="4266255"/>
              <a:ext cx="1368152" cy="697013"/>
            </a:xfrm>
            <a:prstGeom prst="lightningBol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角丸四角形吹き出し 12"/>
          <p:cNvSpPr/>
          <p:nvPr/>
        </p:nvSpPr>
        <p:spPr bwMode="auto">
          <a:xfrm>
            <a:off x="6660232" y="3580288"/>
            <a:ext cx="2374033" cy="810393"/>
          </a:xfrm>
          <a:prstGeom prst="wedgeRoundRectCallout">
            <a:avLst>
              <a:gd name="adj1" fmla="val -53368"/>
              <a:gd name="adj2" fmla="val 778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smtClean="0">
                <a:latin typeface="ヒラギノ角ゴ StdN W8" pitchFamily="34" charset="-128"/>
                <a:ea typeface="ヒラギノ角ゴ StdN W8" pitchFamily="34" charset="-128"/>
              </a:rPr>
              <a:t>ハードウェア的制約</a:t>
            </a:r>
            <a:endParaRPr lang="en-US" altLang="ja-JP" sz="2000" dirty="0">
              <a:latin typeface="ヒラギノ角ゴ StdN W8" pitchFamily="34" charset="-128"/>
              <a:ea typeface="ヒラギノ角ゴ StdN W8" pitchFamily="34" charset="-128"/>
            </a:endParaRPr>
          </a:p>
          <a:p>
            <a:pPr algn="ctr">
              <a:defRPr/>
            </a:pPr>
            <a:r>
              <a:rPr lang="ja-JP" altLang="en-US" sz="2000" dirty="0" smtClean="0">
                <a:latin typeface="ヒラギノ角ゴ StdN W8" pitchFamily="34" charset="-128"/>
                <a:ea typeface="ヒラギノ角ゴ StdN W8" pitchFamily="34" charset="-128"/>
              </a:rPr>
              <a:t>演算時間遅れ</a:t>
            </a:r>
            <a:endParaRPr lang="en-US" altLang="ja-JP" sz="2000" dirty="0" smtClean="0">
              <a:latin typeface="ヒラギノ角ゴ StdN W8" pitchFamily="34" charset="-128"/>
              <a:ea typeface="ヒラギノ角ゴ StdN W8" pitchFamily="34" charset="-128"/>
            </a:endParaRPr>
          </a:p>
        </p:txBody>
      </p:sp>
    </p:spTree>
    <p:extLst>
      <p:ext uri="{BB962C8B-B14F-4D97-AF65-F5344CB8AC3E}">
        <p14:creationId xmlns:p14="http://schemas.microsoft.com/office/powerpoint/2010/main" val="1803026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ja-JP" altLang="en-US"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長期内部状態予測の検証実験</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Clr>
                <a:schemeClr val="bg1"/>
              </a:buClr>
              <a:buFont typeface="Wingdings" pitchFamily="2" charset="2"/>
              <a:buChar char="Ø"/>
              <a:defRPr/>
            </a:pPr>
            <a:r>
              <a:rPr lang="ja-JP" altLang="en-US" sz="2800" dirty="0">
                <a:solidFill>
                  <a:srgbClr val="00B0F0"/>
                </a:solidFill>
                <a:effectLst>
                  <a:outerShdw blurRad="38100" dist="38100" dir="2700000" algn="tl">
                    <a:srgbClr val="000000"/>
                  </a:outerShdw>
                </a:effectLst>
                <a:latin typeface="ヒラギノ角ゴ ProN W3" pitchFamily="34" charset="-128"/>
                <a:ea typeface="ヒラギノ角ゴ ProN W3" pitchFamily="34" charset="-128"/>
              </a:rPr>
              <a:t>提案手法が長期的に予測出来るかを検証する</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p>
          <a:p>
            <a:pPr marL="800100" lvl="1" indent="-342900">
              <a:spcBef>
                <a:spcPct val="20000"/>
              </a:spcBef>
              <a:buFont typeface="Wingdings" pitchFamily="2" charset="2"/>
              <a:buChar char="Ø"/>
              <a:defRPr/>
            </a:pP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訓練セット</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安定化制御結果</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を</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r>
              <a:rPr lang="en-US" altLang="ja-JP" sz="2800" dirty="0">
                <a:solidFill>
                  <a:schemeClr val="bg1">
                    <a:lumMod val="95000"/>
                  </a:schemeClr>
                </a:solidFill>
                <a:effectLst>
                  <a:outerShdw blurRad="38100" dist="38100" dir="2700000" algn="tl">
                    <a:srgbClr val="000000"/>
                  </a:outerShdw>
                </a:effectLst>
                <a:latin typeface="Times New Roman" pitchFamily="18" charset="0"/>
                <a:ea typeface="ヒラギノ角ゴ ProN W3" pitchFamily="34" charset="-128"/>
                <a:cs typeface="Times New Roman" pitchFamily="18" charset="0"/>
              </a:rPr>
              <a:t>0.05[sec.]</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のサンプリング間隔で逐次的に学習器へ与える</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p>
          <a:p>
            <a:pPr marL="806450" lvl="1" indent="-349250">
              <a:spcBef>
                <a:spcPct val="20000"/>
              </a:spcBef>
              <a:buFont typeface="Wingdings" pitchFamily="2" charset="2"/>
              <a:buChar char="Ø"/>
              <a:defRPr/>
            </a:pP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6450" lvl="1" indent="-349250">
              <a:spcBef>
                <a:spcPct val="20000"/>
              </a:spcBef>
              <a:buFont typeface="Wingdings" pitchFamily="2" charset="2"/>
              <a:buChar char="Ø"/>
              <a:defRPr/>
            </a:pP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RBF</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カーネルを適用する</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p>
          <a:p>
            <a:pPr marL="800100" lvl="1" indent="-342900">
              <a:spcBef>
                <a:spcPct val="20000"/>
              </a:spcBef>
              <a:defRPr/>
            </a:pPr>
            <a:endParaRPr lang="en-US" altLang="ja-JP" sz="26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10.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長期内部状態予測の</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a:p>
            <a:pPr algn="ctr">
              <a:defRPr/>
            </a:pP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pic>
        <p:nvPicPr>
          <p:cNvPr id="32772" name="Picture 7" descr="L:\スライド\eqRBFKernel.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5300663"/>
            <a:ext cx="421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Users\Flanker\Desktop\TblAbtWarmTrainStatePred.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036" y="2060848"/>
            <a:ext cx="6289040" cy="474472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10.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長期内部状態予測の</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a:p>
            <a:pPr algn="ctr">
              <a:defRPr/>
            </a:pP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検証シミュレーション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6"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ja-JP" altLang="en-US" sz="3200" dirty="0" smtClean="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シミュレーションにて用いたパラメータ</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Tree>
  </p:cSld>
  <p:clrMapOvr>
    <a:masterClrMapping/>
  </p:clrMapOvr>
  <p:transition advTm="43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342900" indent="-342900">
              <a:spcBef>
                <a:spcPct val="20000"/>
              </a:spcBef>
              <a:buFont typeface="Wingdings" pitchFamily="2" charset="2"/>
              <a:buChar char="ü"/>
              <a:defRPr/>
            </a:pP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11" name="正方形/長方形 10"/>
          <p:cNvSpPr/>
          <p:nvPr/>
        </p:nvSpPr>
        <p:spPr>
          <a:xfrm>
            <a:off x="755650" y="981075"/>
            <a:ext cx="7632700" cy="5761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20" name="Picture 6" descr="C:\Users\Flanker\Desktop\IncrementalLearningStatePredictionX1SudDist.wmf"/>
          <p:cNvSpPr>
            <a:spLocks noChangeAspect="1" noChangeArrowheads="1"/>
          </p:cNvSpPr>
          <p:nvPr/>
        </p:nvSpPr>
        <p:spPr bwMode="auto">
          <a:xfrm>
            <a:off x="966788" y="1125538"/>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4822" name="Picture 8" descr="C:\Users\Flanker\Desktop\IncrementalLearningStatePredictionX3SudDist.wmf"/>
          <p:cNvSpPr>
            <a:spLocks noChangeAspect="1" noChangeArrowheads="1"/>
          </p:cNvSpPr>
          <p:nvPr/>
        </p:nvSpPr>
        <p:spPr bwMode="auto">
          <a:xfrm>
            <a:off x="971550" y="3929063"/>
            <a:ext cx="31464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4823" name="Picture 9" descr="C:\Users\Flanker\Desktop\IncrementalLearningStatePredictionX4SudDist.wmf"/>
          <p:cNvSpPr>
            <a:spLocks noChangeAspect="1" noChangeArrowheads="1"/>
          </p:cNvSpPr>
          <p:nvPr/>
        </p:nvSpPr>
        <p:spPr bwMode="auto">
          <a:xfrm>
            <a:off x="4905375" y="3929063"/>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4827" name="Picture 11" descr="C:\Users\Flanker\Desktop\PredictedState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76" y="1132016"/>
            <a:ext cx="6019800" cy="2749550"/>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descr="C:\Users\Flanker\Desktop\PredictedState3.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60" y="3939508"/>
            <a:ext cx="5907088" cy="2749550"/>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C:\Users\Flanker\Desktop\PredictedState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213" y="3940014"/>
            <a:ext cx="5973763" cy="2749550"/>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C:\Users\Flanker\Desktop\PredictedState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098" y="1132016"/>
            <a:ext cx="5975350" cy="274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x1: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駆動輪回転角度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342900" indent="-342900">
              <a:spcBef>
                <a:spcPct val="20000"/>
              </a:spcBef>
              <a:buFont typeface="Wingdings" pitchFamily="2" charset="2"/>
              <a:buChar char="ü"/>
              <a:defRPr/>
            </a:pP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35844" name="Picture 6" descr="C:\Users\Flanker\Desktop\IncrementalLearningStatePredictionX1SudDist.wmf"/>
          <p:cNvSpPr>
            <a:spLocks noChangeAspect="1" noChangeArrowheads="1"/>
          </p:cNvSpPr>
          <p:nvPr/>
        </p:nvSpPr>
        <p:spPr bwMode="auto">
          <a:xfrm>
            <a:off x="966788" y="1125538"/>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204802" name="Picture 2" descr="C:\Users\Flanker\Desktop\PredictedState1Ref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008" y="1209900"/>
            <a:ext cx="6400801"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48853"/>
      </p:ext>
    </p:extLst>
  </p:cSld>
  <p:clrMapOvr>
    <a:masterClrMapping/>
  </p:clrMapOvr>
  <p:transition advTm="43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x1: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駆動輪回転角度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342900" indent="-342900">
              <a:spcBef>
                <a:spcPct val="20000"/>
              </a:spcBef>
              <a:buFont typeface="Wingdings" pitchFamily="2" charset="2"/>
              <a:buChar char="ü"/>
              <a:defRPr/>
            </a:pP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35844" name="Picture 6" descr="C:\Users\Flanker\Desktop\IncrementalLearningStatePredictionX1SudDist.wmf"/>
          <p:cNvSpPr>
            <a:spLocks noChangeAspect="1" noChangeArrowheads="1"/>
          </p:cNvSpPr>
          <p:nvPr/>
        </p:nvSpPr>
        <p:spPr bwMode="auto">
          <a:xfrm>
            <a:off x="966788" y="1125538"/>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5846" name="Picture 6" descr="C:\Users\Flanker\Desktop\PredictedState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267" y="1215531"/>
            <a:ext cx="11950701" cy="5499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x2: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車体傾斜角度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pic>
        <p:nvPicPr>
          <p:cNvPr id="36869" name="Picture 5" descr="C:\Users\Flanker\Desktop\PredictedState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908" y="1212194"/>
            <a:ext cx="12039601"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x3: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駆動輪回転角速度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342900" indent="-342900">
              <a:spcBef>
                <a:spcPct val="20000"/>
              </a:spcBef>
              <a:buFont typeface="Wingdings" pitchFamily="2" charset="2"/>
              <a:buChar char="ü"/>
              <a:defRPr/>
            </a:pP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37892" name="Picture 8" descr="C:\Users\Flanker\Desktop\IncrementalLearningStatePredictionX3SudDist.wmf"/>
          <p:cNvSpPr>
            <a:spLocks noChangeAspect="1" noChangeArrowheads="1"/>
          </p:cNvSpPr>
          <p:nvPr/>
        </p:nvSpPr>
        <p:spPr bwMode="auto">
          <a:xfrm>
            <a:off x="971550" y="3929063"/>
            <a:ext cx="31464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7894" name="Picture 6" descr="C:\Users\Flanker\Desktop\PredictedState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116" y="1214058"/>
            <a:ext cx="11814176"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5650" y="1125538"/>
            <a:ext cx="7632700" cy="561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457200" y="88900"/>
            <a:ext cx="8229600" cy="4781550"/>
          </a:xfrm>
          <a:prstGeom prst="rect">
            <a:avLst/>
          </a:prstGeom>
        </p:spPr>
        <p:txBody>
          <a:bodyPr/>
          <a:lstStyle/>
          <a:p>
            <a:pPr algn="ctr">
              <a:spcBef>
                <a:spcPct val="20000"/>
              </a:spcBef>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長期内部状態予測に対する結果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algn="ctr">
              <a:spcBef>
                <a:spcPct val="20000"/>
              </a:spcBef>
              <a:defRPr/>
            </a:pPr>
            <a:r>
              <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x4: </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車体傾斜角速度</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marL="342900" indent="-342900">
              <a:spcBef>
                <a:spcPct val="20000"/>
              </a:spcBef>
              <a:buFont typeface="Wingdings" pitchFamily="2" charset="2"/>
              <a:buChar char="ü"/>
              <a:defRPr/>
            </a:pP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38916" name="Picture 9" descr="C:\Users\Flanker\Desktop\IncrementalLearningStatePredictionX4SudDist.wmf"/>
          <p:cNvSpPr>
            <a:spLocks noChangeAspect="1" noChangeArrowheads="1"/>
          </p:cNvSpPr>
          <p:nvPr/>
        </p:nvSpPr>
        <p:spPr bwMode="auto">
          <a:xfrm>
            <a:off x="4905375" y="3929063"/>
            <a:ext cx="3257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8918" name="Picture 6" descr="C:\Users\Flanker\Desktop\PredictedState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810" y="1210720"/>
            <a:ext cx="11947526"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3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357313"/>
            <a:ext cx="8229600" cy="4525962"/>
          </a:xfrm>
          <a:prstGeom prst="rect">
            <a:avLst/>
          </a:prstGeom>
          <a:noFill/>
          <a:ln w="9525">
            <a:noFill/>
            <a:miter lim="800000"/>
            <a:headEnd/>
            <a:tailEnd/>
          </a:ln>
        </p:spPr>
        <p:txBody>
          <a:bodyPr/>
          <a:lstStyle/>
          <a:p>
            <a:pPr marL="342900" indent="-342900">
              <a:spcBef>
                <a:spcPct val="20000"/>
              </a:spcBef>
              <a:buClr>
                <a:schemeClr val="bg1"/>
              </a:buClr>
              <a:buFont typeface="Wingdings" pitchFamily="2" charset="2"/>
              <a:buChar char="ü"/>
              <a:defRPr/>
            </a:pPr>
            <a:r>
              <a:rPr lang="ja-JP" altLang="en-US" sz="2800" dirty="0">
                <a:solidFill>
                  <a:srgbClr val="FF0000"/>
                </a:solidFill>
                <a:effectLst>
                  <a:outerShdw blurRad="38100" dist="38100" dir="2700000" algn="tl">
                    <a:srgbClr val="000000"/>
                  </a:outerShdw>
                </a:effectLst>
                <a:latin typeface="ヒラギノ角ゴ ProN W3" pitchFamily="34" charset="-128"/>
                <a:ea typeface="ヒラギノ角ゴ ProN W3" pitchFamily="34" charset="-128"/>
              </a:rPr>
              <a:t>内部状態と行動をベースとした予測手法</a:t>
            </a:r>
            <a:endParaRPr lang="en-US" altLang="ja-JP" sz="2800" dirty="0">
              <a:solidFill>
                <a:srgbClr val="746900"/>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ja-JP" altLang="en-US"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次時刻以降に於ける内部状態を予測した</a:t>
            </a:r>
            <a:r>
              <a:rPr lang="en-US" altLang="ja-JP"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a:p>
            <a:pPr marL="1257300" lvl="2" indent="-342900">
              <a:spcBef>
                <a:spcPct val="20000"/>
              </a:spcBef>
              <a:buFont typeface="Arial" pitchFamily="34" charset="0"/>
              <a:buChar char="•"/>
              <a:defRPr/>
            </a:pP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現時刻に於ける内部状態と行動による</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次時刻に於ける内部状態の予測方法定義した</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p>
          <a:p>
            <a:pPr marL="1257300" lvl="2" indent="-342900">
              <a:spcBef>
                <a:spcPct val="20000"/>
              </a:spcBef>
              <a:buFont typeface="Arial" pitchFamily="34" charset="0"/>
              <a:buChar char="•"/>
              <a:defRPr/>
            </a:pP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次時刻での内部状態の予測値による</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次時刻で採るべき行動の予測方法を定義した</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p>
          <a:p>
            <a:pPr marL="800100" lvl="1" indent="-342900">
              <a:spcBef>
                <a:spcPct val="20000"/>
              </a:spcBef>
              <a:buFont typeface="Wingdings" pitchFamily="2" charset="2"/>
              <a:buChar char="Ø"/>
              <a:defRPr/>
            </a:pPr>
            <a:r>
              <a:rPr lang="ja-JP" altLang="en-US"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シミュレーション結果から</a:t>
            </a:r>
            <a:r>
              <a:rPr lang="en-US" altLang="ja-JP"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学習が進むに従い</a:t>
            </a:r>
            <a:r>
              <a:rPr lang="en-US" altLang="ja-JP"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内部状態の変化に追従する予測が可能である事を確認した</a:t>
            </a:r>
            <a:r>
              <a:rPr lang="en-US" altLang="ja-JP" sz="26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a:p>
            <a:pPr marL="1257300" lvl="2" indent="-342900">
              <a:spcBef>
                <a:spcPct val="20000"/>
              </a:spcBef>
              <a:buFont typeface="Arial" pitchFamily="34" charset="0"/>
              <a:buChar char="•"/>
              <a:defRPr/>
            </a:pP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外乱が混入しなかった場合は</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現状態を維持する</a:t>
            </a:r>
            <a:endPar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1257300" lvl="2" indent="-342900">
              <a:spcBef>
                <a:spcPct val="20000"/>
              </a:spcBef>
              <a:buFont typeface="Arial" pitchFamily="34" charset="0"/>
              <a:buChar char="•"/>
              <a:defRPr/>
            </a:pP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予測可能</a:t>
            </a:r>
            <a:r>
              <a:rPr lang="ja-JP" altLang="en-US" sz="2400" dirty="0" smtClean="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な</a:t>
            </a: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外乱が混入した場合は</a:t>
            </a:r>
            <a:r>
              <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安定化される</a:t>
            </a:r>
            <a:endParaRPr lang="en-US" altLang="ja-JP" sz="24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11.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おわりに</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Tree>
  </p:cSld>
  <p:clrMapOvr>
    <a:masterClrMapping/>
  </p:clrMapOvr>
  <p:transition advTm="32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357313"/>
            <a:ext cx="8229600" cy="4525962"/>
          </a:xfrm>
          <a:prstGeom prst="rect">
            <a:avLst/>
          </a:prstGeom>
          <a:noFill/>
          <a:ln w="9525">
            <a:noFill/>
            <a:miter lim="800000"/>
            <a:headEnd/>
            <a:tailEnd/>
          </a:ln>
        </p:spPr>
        <p:txBody>
          <a:bodyPr/>
          <a:lstStyle/>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ノイズ削減や計算コストの軽減を図る</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1028700" lvl="1" indent="-571500">
              <a:spcBef>
                <a:spcPct val="20000"/>
              </a:spcBef>
              <a:buClr>
                <a:schemeClr val="bg1"/>
              </a:buClr>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次元の削減</a:t>
            </a:r>
            <a:endPar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迅速な予測と行動決定を可能とする手法を提案する</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914400" lvl="1" indent="-457200">
              <a:spcBef>
                <a:spcPct val="20000"/>
              </a:spcBef>
              <a:buClr>
                <a:schemeClr val="bg1"/>
              </a:buClr>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実世界に存在する生物に着目する</a:t>
            </a:r>
            <a:endPar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12.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今後の課題</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Tree>
  </p:cSld>
  <p:clrMapOvr>
    <a:masterClrMapping/>
  </p:clrMapOvr>
  <p:transition advTm="32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2.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先行研究</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a:t>
            </a: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予測</a:t>
            </a:r>
            <a:r>
              <a:rPr lang="en-US" altLang="ja-JP"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a:t>
            </a: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を取り扱った従来研究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飛行ロボットやロボットアームに対して</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制御量と</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操作量から状態の変化を予測し</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フィードフォワード制御として予測結果を用いた研究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や</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Online SVR</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を予測器として用いている</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強化学習に於いて</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変化する環境や報酬に合わせて複数の状態と報酬の予測モデルを切り替えながら学習制御を行う研究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256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256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C:\Users\sugimoto\Desktop\test.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731125"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1. SVM</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とは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サポートベクトルマシン</a:t>
            </a: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(SVM)</a:t>
            </a:r>
          </a:p>
        </p:txBody>
      </p:sp>
      <p:sp>
        <p:nvSpPr>
          <p:cNvPr id="34" name="コンテンツ プレースホルダ 5"/>
          <p:cNvSpPr txBox="1">
            <a:spLocks/>
          </p:cNvSpPr>
          <p:nvPr/>
        </p:nvSpPr>
        <p:spPr>
          <a:xfrm>
            <a:off x="250825" y="2708275"/>
            <a:ext cx="4321175" cy="3384550"/>
          </a:xfrm>
          <a:prstGeom prst="rect">
            <a:avLst/>
          </a:prstGeom>
        </p:spPr>
        <p:txBody>
          <a:bodyPr/>
          <a:lstStyle/>
          <a:p>
            <a:pPr marL="800100" lvl="1" indent="-342900">
              <a:spcBef>
                <a:spcPct val="20000"/>
              </a:spcBef>
              <a:buFont typeface="Wingdings" pitchFamily="2" charset="2"/>
              <a:buChar char="Ø"/>
              <a:defRPr/>
            </a:pPr>
            <a:r>
              <a:rPr lang="ja-JP" altLang="en-US" sz="3200" dirty="0">
                <a:solidFill>
                  <a:schemeClr val="bg1"/>
                </a:solidFill>
                <a:effectLst>
                  <a:outerShdw blurRad="38100" dist="38100" dir="2700000" algn="tl">
                    <a:srgbClr val="C0C0C0"/>
                  </a:outerShdw>
                </a:effectLst>
                <a:latin typeface="Times New Roman" pitchFamily="18" charset="0"/>
                <a:ea typeface="ヒラギノ角ゴ ProN W3" pitchFamily="34" charset="-128"/>
              </a:rPr>
              <a:t>機械学習の一分野</a:t>
            </a:r>
            <a:r>
              <a:rPr lang="en-US" altLang="ja-JP" sz="3200" dirty="0">
                <a:solidFill>
                  <a:schemeClr val="bg1"/>
                </a:solidFill>
                <a:effectLst>
                  <a:outerShdw blurRad="38100" dist="38100" dir="2700000" algn="tl">
                    <a:srgbClr val="C0C0C0"/>
                  </a:outerShdw>
                </a:effectLst>
                <a:latin typeface="Times New Roman" pitchFamily="18" charset="0"/>
                <a:ea typeface="ヒラギノ角ゴ ProN W3" pitchFamily="34" charset="-128"/>
              </a:rPr>
              <a:t>.</a:t>
            </a:r>
          </a:p>
          <a:p>
            <a:pPr marL="800100" lvl="1" indent="-342900">
              <a:spcBef>
                <a:spcPct val="20000"/>
              </a:spcBef>
              <a:buFont typeface="Wingdings" pitchFamily="2" charset="2"/>
              <a:buChar char="Ø"/>
              <a:defRPr/>
            </a:pPr>
            <a:endParaRPr lang="en-US" altLang="ja-JP" sz="3200" dirty="0">
              <a:solidFill>
                <a:schemeClr val="bg1"/>
              </a:solidFill>
              <a:effectLst>
                <a:outerShdw blurRad="38100" dist="38100" dir="2700000" algn="tl">
                  <a:srgbClr val="C0C0C0"/>
                </a:outerShdw>
              </a:effectLst>
              <a:latin typeface="Times New Roman" pitchFamily="18" charset="0"/>
              <a:ea typeface="ヒラギノ角ゴ ProN W3" pitchFamily="34" charset="-128"/>
            </a:endParaRPr>
          </a:p>
          <a:p>
            <a:pPr marL="800100" lvl="1" indent="-342900">
              <a:spcBef>
                <a:spcPct val="20000"/>
              </a:spcBef>
              <a:buFont typeface="Wingdings" pitchFamily="2" charset="2"/>
              <a:buChar char="Ø"/>
              <a:defRPr/>
            </a:pPr>
            <a:r>
              <a:rPr lang="ja-JP" altLang="en-US" sz="3200" dirty="0">
                <a:solidFill>
                  <a:schemeClr val="bg1"/>
                </a:solidFill>
                <a:effectLst>
                  <a:outerShdw blurRad="38100" dist="38100" dir="2700000" algn="tl">
                    <a:srgbClr val="C0C0C0"/>
                  </a:outerShdw>
                </a:effectLst>
                <a:latin typeface="Times New Roman" pitchFamily="18" charset="0"/>
                <a:ea typeface="ヒラギノ角ゴ ProN W3" pitchFamily="34" charset="-128"/>
              </a:rPr>
              <a:t>とくに予測精度が高い手法の一つとして知られている</a:t>
            </a:r>
            <a:r>
              <a:rPr lang="en-US" altLang="ja-JP" sz="3200" dirty="0">
                <a:solidFill>
                  <a:schemeClr val="bg1"/>
                </a:solidFill>
                <a:effectLst>
                  <a:outerShdw blurRad="38100" dist="38100" dir="2700000" algn="tl">
                    <a:srgbClr val="C0C0C0"/>
                  </a:outerShdw>
                </a:effectLst>
                <a:latin typeface="Times New Roman" pitchFamily="18" charset="0"/>
                <a:ea typeface="ヒラギノ角ゴ ProN W3" pitchFamily="34" charset="-128"/>
              </a:rPr>
              <a:t>. </a:t>
            </a:r>
          </a:p>
        </p:txBody>
      </p:sp>
      <p:cxnSp>
        <p:nvCxnSpPr>
          <p:cNvPr id="6" name="直線コネクタ 5"/>
          <p:cNvCxnSpPr/>
          <p:nvPr/>
        </p:nvCxnSpPr>
        <p:spPr bwMode="auto">
          <a:xfrm rot="5400000">
            <a:off x="3060700" y="4081463"/>
            <a:ext cx="33226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bwMode="auto">
          <a:xfrm>
            <a:off x="4713288" y="5743575"/>
            <a:ext cx="41798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円/楕円 7"/>
          <p:cNvSpPr/>
          <p:nvPr/>
        </p:nvSpPr>
        <p:spPr bwMode="auto">
          <a:xfrm>
            <a:off x="5051425" y="4564063"/>
            <a:ext cx="214313" cy="214312"/>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bwMode="auto">
          <a:xfrm>
            <a:off x="5373688" y="4992688"/>
            <a:ext cx="214312" cy="214312"/>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bwMode="auto">
          <a:xfrm>
            <a:off x="5599113" y="4349750"/>
            <a:ext cx="214312" cy="214313"/>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bwMode="auto">
          <a:xfrm>
            <a:off x="6013450" y="4992688"/>
            <a:ext cx="214313" cy="214312"/>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bwMode="auto">
          <a:xfrm>
            <a:off x="6242050" y="4457700"/>
            <a:ext cx="214313" cy="214313"/>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bwMode="auto">
          <a:xfrm>
            <a:off x="6470650" y="5207000"/>
            <a:ext cx="214313" cy="214313"/>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bwMode="auto">
          <a:xfrm>
            <a:off x="5051425" y="4029075"/>
            <a:ext cx="214313" cy="214313"/>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bwMode="auto">
          <a:xfrm>
            <a:off x="6764338" y="2847975"/>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bwMode="auto">
          <a:xfrm>
            <a:off x="7085013" y="3278188"/>
            <a:ext cx="214312" cy="21431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bwMode="auto">
          <a:xfrm>
            <a:off x="7313613" y="2847975"/>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bwMode="auto">
          <a:xfrm>
            <a:off x="7542213" y="3492500"/>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bwMode="auto">
          <a:xfrm>
            <a:off x="7770813" y="2954338"/>
            <a:ext cx="214312" cy="21431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楕円 19"/>
          <p:cNvSpPr/>
          <p:nvPr/>
        </p:nvSpPr>
        <p:spPr bwMode="auto">
          <a:xfrm>
            <a:off x="7999413" y="3706813"/>
            <a:ext cx="214312" cy="21431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円/楕円 20"/>
          <p:cNvSpPr/>
          <p:nvPr/>
        </p:nvSpPr>
        <p:spPr bwMode="auto">
          <a:xfrm>
            <a:off x="8228013" y="4349750"/>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円/楕円 21"/>
          <p:cNvSpPr/>
          <p:nvPr/>
        </p:nvSpPr>
        <p:spPr bwMode="auto">
          <a:xfrm>
            <a:off x="7621588" y="4029075"/>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円/楕円 22"/>
          <p:cNvSpPr/>
          <p:nvPr/>
        </p:nvSpPr>
        <p:spPr bwMode="auto">
          <a:xfrm>
            <a:off x="8264525" y="2740025"/>
            <a:ext cx="214313"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p:nvSpPr>
        <p:spPr bwMode="auto">
          <a:xfrm>
            <a:off x="6227763" y="2968625"/>
            <a:ext cx="214312" cy="214313"/>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5" name="直線コネクタ 24"/>
          <p:cNvCxnSpPr/>
          <p:nvPr/>
        </p:nvCxnSpPr>
        <p:spPr bwMode="auto">
          <a:xfrm rot="16200000" flipH="1">
            <a:off x="5101431" y="2956719"/>
            <a:ext cx="3000375" cy="23574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rot="16200000" flipH="1">
            <a:off x="4509294" y="2956719"/>
            <a:ext cx="3000375" cy="2357437"/>
          </a:xfrm>
          <a:prstGeom prst="line">
            <a:avLst/>
          </a:prstGeom>
          <a:ln w="6350">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rot="16200000" flipH="1">
            <a:off x="5677694" y="2956719"/>
            <a:ext cx="3000375" cy="2357437"/>
          </a:xfrm>
          <a:prstGeom prst="line">
            <a:avLst/>
          </a:prstGeom>
          <a:ln w="6350">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bwMode="auto">
          <a:xfrm flipV="1">
            <a:off x="5740400" y="3540125"/>
            <a:ext cx="396875" cy="252413"/>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四角形吹き出し 34"/>
          <p:cNvSpPr/>
          <p:nvPr/>
        </p:nvSpPr>
        <p:spPr bwMode="auto">
          <a:xfrm>
            <a:off x="6804025" y="4652963"/>
            <a:ext cx="2016125" cy="720725"/>
          </a:xfrm>
          <a:prstGeom prst="wedgeRectCallout">
            <a:avLst>
              <a:gd name="adj1" fmla="val -69950"/>
              <a:gd name="adj2" fmla="val -2135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latin typeface="ヒラギノ角ゴ Pro W6" pitchFamily="34" charset="-128"/>
                <a:ea typeface="ヒラギノ角ゴ Pro W6" pitchFamily="34" charset="-128"/>
              </a:rPr>
              <a:t>マージン</a:t>
            </a:r>
          </a:p>
        </p:txBody>
      </p:sp>
      <p:sp>
        <p:nvSpPr>
          <p:cNvPr id="36" name="四角形吹き出し 35"/>
          <p:cNvSpPr/>
          <p:nvPr/>
        </p:nvSpPr>
        <p:spPr bwMode="auto">
          <a:xfrm>
            <a:off x="4643438" y="5805488"/>
            <a:ext cx="2376487" cy="936625"/>
          </a:xfrm>
          <a:prstGeom prst="wedgeRectCallout">
            <a:avLst>
              <a:gd name="adj1" fmla="val 20787"/>
              <a:gd name="adj2" fmla="val -1732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latin typeface="ヒラギノ角ゴ Pro W6" pitchFamily="34" charset="-128"/>
                <a:ea typeface="ヒラギノ角ゴ Pro W6" pitchFamily="34" charset="-128"/>
              </a:rPr>
              <a:t>サポート</a:t>
            </a:r>
            <a:endParaRPr lang="en-US" altLang="ja-JP" sz="3200" dirty="0">
              <a:latin typeface="ヒラギノ角ゴ Pro W6" pitchFamily="34" charset="-128"/>
              <a:ea typeface="ヒラギノ角ゴ Pro W6" pitchFamily="34" charset="-128"/>
            </a:endParaRPr>
          </a:p>
          <a:p>
            <a:pPr algn="ctr">
              <a:defRPr/>
            </a:pPr>
            <a:r>
              <a:rPr lang="ja-JP" altLang="en-US" sz="3200" dirty="0">
                <a:latin typeface="ヒラギノ角ゴ Pro W6" pitchFamily="34" charset="-128"/>
                <a:ea typeface="ヒラギノ角ゴ Pro W6" pitchFamily="34" charset="-128"/>
              </a:rPr>
              <a:t>ベクトル</a:t>
            </a:r>
          </a:p>
        </p:txBody>
      </p:sp>
      <p:cxnSp>
        <p:nvCxnSpPr>
          <p:cNvPr id="39" name="直線矢印コネクタ 38"/>
          <p:cNvCxnSpPr/>
          <p:nvPr/>
        </p:nvCxnSpPr>
        <p:spPr bwMode="auto">
          <a:xfrm flipV="1">
            <a:off x="6126163" y="3290888"/>
            <a:ext cx="396875" cy="252412"/>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2.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非線型</a:t>
            </a: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SVM</a:t>
            </a:r>
            <a:r>
              <a:rPr lang="ja-JP" altLang="en-US" dirty="0" err="1" smtClean="0">
                <a:effectLst>
                  <a:outerShdw blurRad="38100" dist="38100" dir="2700000" algn="tl">
                    <a:srgbClr val="000000">
                      <a:alpha val="43137"/>
                    </a:srgbClr>
                  </a:outerShdw>
                </a:effectLst>
                <a:latin typeface="ヒラギノ角ゴ Std W8" pitchFamily="34" charset="-128"/>
                <a:ea typeface="ヒラギノ角ゴ Std W8" pitchFamily="34" charset="-128"/>
              </a:rPr>
              <a:t>への</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拡張</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サポートベクトルマシン</a:t>
            </a: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(SVM)</a:t>
            </a:r>
          </a:p>
          <a:p>
            <a:pPr lvl="1" eaLnBrk="1" hangingPunct="1">
              <a:buClr>
                <a:schemeClr val="bg1"/>
              </a:buClr>
              <a:defRPr/>
            </a:pPr>
            <a:r>
              <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rPr>
              <a:t>Kernel Trick</a:t>
            </a:r>
            <a:r>
              <a:rPr lang="ja-JP" altLang="en-US"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によって</a:t>
            </a:r>
            <a:r>
              <a:rPr lang="ja-JP" altLang="en-US" dirty="0" smtClean="0">
                <a:solidFill>
                  <a:srgbClr val="00B0F0"/>
                </a:solidFill>
                <a:effectLst>
                  <a:outerShdw blurRad="38100" dist="38100" dir="2700000" algn="tl">
                    <a:srgbClr val="000000">
                      <a:alpha val="43137"/>
                    </a:srgbClr>
                  </a:outerShdw>
                </a:effectLst>
                <a:latin typeface="ヒラギノ角ゴ ProN W3" pitchFamily="34" charset="-128"/>
                <a:ea typeface="ヒラギノ角ゴ ProN W3" pitchFamily="34" charset="-128"/>
              </a:rPr>
              <a:t>非線型識別</a:t>
            </a:r>
            <a:r>
              <a:rPr lang="ja-JP" altLang="en-US"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にも拡張できる</a:t>
            </a:r>
            <a:r>
              <a:rPr lang="en-US" altLang="ja-JP" dirty="0" smtClean="0">
                <a:solidFill>
                  <a:prstClr val="white"/>
                </a:solidFill>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en-US" altLang="ja-JP" dirty="0" smtClean="0">
              <a:solidFill>
                <a:srgbClr val="FFFF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grpSp>
        <p:nvGrpSpPr>
          <p:cNvPr id="44036" name="グループ化 90"/>
          <p:cNvGrpSpPr>
            <a:grpSpLocks/>
          </p:cNvGrpSpPr>
          <p:nvPr/>
        </p:nvGrpSpPr>
        <p:grpSpPr bwMode="auto">
          <a:xfrm>
            <a:off x="368300" y="3141663"/>
            <a:ext cx="3771900" cy="3032125"/>
            <a:chOff x="323850" y="3421063"/>
            <a:chExt cx="3771900" cy="3032125"/>
          </a:xfrm>
        </p:grpSpPr>
        <p:cxnSp>
          <p:nvCxnSpPr>
            <p:cNvPr id="37" name="直線コネクタ 36"/>
            <p:cNvCxnSpPr/>
            <p:nvPr/>
          </p:nvCxnSpPr>
          <p:spPr bwMode="auto">
            <a:xfrm rot="5400000">
              <a:off x="-1168400" y="4951413"/>
              <a:ext cx="29987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a:off x="323850" y="6451600"/>
              <a:ext cx="37719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円/楕円 38"/>
            <p:cNvSpPr/>
            <p:nvPr/>
          </p:nvSpPr>
          <p:spPr bwMode="auto">
            <a:xfrm>
              <a:off x="1211263" y="5386388"/>
              <a:ext cx="192087"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bwMode="auto">
            <a:xfrm>
              <a:off x="1282700" y="4148138"/>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bwMode="auto">
            <a:xfrm>
              <a:off x="1123950" y="4797425"/>
              <a:ext cx="192088" cy="19208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bwMode="auto">
            <a:xfrm>
              <a:off x="1497013" y="5773738"/>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bwMode="auto">
            <a:xfrm>
              <a:off x="1763713" y="5157788"/>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bwMode="auto">
            <a:xfrm>
              <a:off x="2124075" y="5967413"/>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bwMode="auto">
            <a:xfrm>
              <a:off x="628650" y="4221163"/>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bwMode="auto">
            <a:xfrm>
              <a:off x="2174875" y="383698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bwMode="auto">
            <a:xfrm>
              <a:off x="1692275" y="467518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bwMode="auto">
            <a:xfrm>
              <a:off x="2670175" y="4964113"/>
              <a:ext cx="193675" cy="192087"/>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bwMode="auto">
            <a:xfrm>
              <a:off x="2876550" y="5683250"/>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bwMode="auto">
            <a:xfrm>
              <a:off x="2844800" y="4508500"/>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bwMode="auto">
            <a:xfrm>
              <a:off x="2555875" y="5972175"/>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bwMode="auto">
            <a:xfrm>
              <a:off x="2195513" y="5467350"/>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bwMode="auto">
            <a:xfrm>
              <a:off x="2124075" y="4964113"/>
              <a:ext cx="193675" cy="192087"/>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bwMode="auto">
            <a:xfrm>
              <a:off x="2628900" y="4027488"/>
              <a:ext cx="192088"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bwMode="auto">
            <a:xfrm>
              <a:off x="1690688" y="3946525"/>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フリーフォーム 56"/>
            <p:cNvSpPr/>
            <p:nvPr/>
          </p:nvSpPr>
          <p:spPr>
            <a:xfrm>
              <a:off x="1352550" y="3421063"/>
              <a:ext cx="1143000" cy="2895600"/>
            </a:xfrm>
            <a:custGeom>
              <a:avLst/>
              <a:gdLst>
                <a:gd name="connsiteX0" fmla="*/ 0 w 1143000"/>
                <a:gd name="connsiteY0" fmla="*/ 0 h 2895600"/>
                <a:gd name="connsiteX1" fmla="*/ 57150 w 1143000"/>
                <a:gd name="connsiteY1" fmla="*/ 228600 h 2895600"/>
                <a:gd name="connsiteX2" fmla="*/ 342900 w 1143000"/>
                <a:gd name="connsiteY2" fmla="*/ 933450 h 2895600"/>
                <a:gd name="connsiteX3" fmla="*/ 209550 w 1143000"/>
                <a:gd name="connsiteY3" fmla="*/ 1485900 h 2895600"/>
                <a:gd name="connsiteX4" fmla="*/ 704850 w 1143000"/>
                <a:gd name="connsiteY4" fmla="*/ 1676400 h 2895600"/>
                <a:gd name="connsiteX5" fmla="*/ 762000 w 1143000"/>
                <a:gd name="connsiteY5" fmla="*/ 2209800 h 2895600"/>
                <a:gd name="connsiteX6" fmla="*/ 1047750 w 1143000"/>
                <a:gd name="connsiteY6" fmla="*/ 2552700 h 2895600"/>
                <a:gd name="connsiteX7" fmla="*/ 1143000 w 1143000"/>
                <a:gd name="connsiteY7" fmla="*/ 28956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 h="2895600">
                  <a:moveTo>
                    <a:pt x="0" y="0"/>
                  </a:moveTo>
                  <a:cubicBezTo>
                    <a:pt x="0" y="36512"/>
                    <a:pt x="0" y="73025"/>
                    <a:pt x="57150" y="228600"/>
                  </a:cubicBezTo>
                  <a:cubicBezTo>
                    <a:pt x="114300" y="384175"/>
                    <a:pt x="317500" y="723900"/>
                    <a:pt x="342900" y="933450"/>
                  </a:cubicBezTo>
                  <a:cubicBezTo>
                    <a:pt x="368300" y="1143000"/>
                    <a:pt x="149225" y="1362075"/>
                    <a:pt x="209550" y="1485900"/>
                  </a:cubicBezTo>
                  <a:cubicBezTo>
                    <a:pt x="269875" y="1609725"/>
                    <a:pt x="612775" y="1555750"/>
                    <a:pt x="704850" y="1676400"/>
                  </a:cubicBezTo>
                  <a:cubicBezTo>
                    <a:pt x="796925" y="1797050"/>
                    <a:pt x="704850" y="2063750"/>
                    <a:pt x="762000" y="2209800"/>
                  </a:cubicBezTo>
                  <a:cubicBezTo>
                    <a:pt x="819150" y="2355850"/>
                    <a:pt x="984250" y="2438400"/>
                    <a:pt x="1047750" y="2552700"/>
                  </a:cubicBezTo>
                  <a:cubicBezTo>
                    <a:pt x="1111250" y="2667000"/>
                    <a:pt x="1127125" y="2781300"/>
                    <a:pt x="1143000" y="2895600"/>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44037" name="グループ化 88"/>
          <p:cNvGrpSpPr>
            <a:grpSpLocks/>
          </p:cNvGrpSpPr>
          <p:nvPr/>
        </p:nvGrpSpPr>
        <p:grpSpPr bwMode="auto">
          <a:xfrm>
            <a:off x="4284663" y="4229100"/>
            <a:ext cx="450850" cy="863600"/>
            <a:chOff x="4283968" y="4508500"/>
            <a:chExt cx="451545" cy="863600"/>
          </a:xfrm>
        </p:grpSpPr>
        <p:sp>
          <p:nvSpPr>
            <p:cNvPr id="58" name="右矢印 57"/>
            <p:cNvSpPr/>
            <p:nvPr/>
          </p:nvSpPr>
          <p:spPr>
            <a:xfrm rot="10800000" flipH="1">
              <a:off x="4303047" y="4508500"/>
              <a:ext cx="432466"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テキスト ボックス 55"/>
            <p:cNvSpPr txBox="1"/>
            <p:nvPr/>
          </p:nvSpPr>
          <p:spPr bwMode="auto">
            <a:xfrm>
              <a:off x="4283968" y="4572000"/>
              <a:ext cx="429286" cy="585788"/>
            </a:xfrm>
            <a:prstGeom prst="rect">
              <a:avLst/>
            </a:prstGeom>
            <a:noFill/>
          </p:spPr>
          <p:txBody>
            <a:bodyPr>
              <a:spAutoFit/>
            </a:bodyPr>
            <a:lstStyle/>
            <a:p>
              <a:pPr>
                <a:defRPr/>
              </a:pPr>
              <a:r>
                <a:rPr lang="en-US" altLang="ja-JP" sz="3200" b="1" i="1" dirty="0">
                  <a:solidFill>
                    <a:schemeClr val="accent3">
                      <a:lumMod val="20000"/>
                      <a:lumOff val="80000"/>
                    </a:schemeClr>
                  </a:solidFill>
                  <a:latin typeface="Symbol" pitchFamily="18" charset="2"/>
                  <a:ea typeface="ＭＳ Ｐゴシック" charset="-128"/>
                </a:rPr>
                <a:t>f</a:t>
              </a:r>
              <a:endParaRPr lang="ja-JP" altLang="en-US" sz="3200" b="1" i="1" dirty="0">
                <a:solidFill>
                  <a:schemeClr val="accent3">
                    <a:lumMod val="20000"/>
                    <a:lumOff val="80000"/>
                  </a:schemeClr>
                </a:solidFill>
                <a:latin typeface="Symbol" pitchFamily="18" charset="2"/>
                <a:ea typeface="ＭＳ Ｐゴシック" charset="-128"/>
              </a:endParaRPr>
            </a:p>
          </p:txBody>
        </p:sp>
      </p:grpSp>
      <p:grpSp>
        <p:nvGrpSpPr>
          <p:cNvPr id="44038" name="グループ化 70"/>
          <p:cNvGrpSpPr>
            <a:grpSpLocks/>
          </p:cNvGrpSpPr>
          <p:nvPr/>
        </p:nvGrpSpPr>
        <p:grpSpPr bwMode="auto">
          <a:xfrm>
            <a:off x="4859338" y="3149600"/>
            <a:ext cx="3771900" cy="3024188"/>
            <a:chOff x="4859338" y="3429000"/>
            <a:chExt cx="3771900" cy="3024188"/>
          </a:xfrm>
        </p:grpSpPr>
        <p:sp>
          <p:nvSpPr>
            <p:cNvPr id="15" name="円/楕円 14"/>
            <p:cNvSpPr/>
            <p:nvPr/>
          </p:nvSpPr>
          <p:spPr bwMode="auto">
            <a:xfrm>
              <a:off x="6913563" y="3454400"/>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bwMode="auto">
            <a:xfrm>
              <a:off x="7202488" y="384333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bwMode="auto">
            <a:xfrm>
              <a:off x="7408863" y="3454400"/>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bwMode="auto">
            <a:xfrm>
              <a:off x="7615238" y="4037013"/>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bwMode="auto">
            <a:xfrm>
              <a:off x="7821613" y="355123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楕円 19"/>
            <p:cNvSpPr/>
            <p:nvPr/>
          </p:nvSpPr>
          <p:spPr bwMode="auto">
            <a:xfrm>
              <a:off x="5530850" y="3952875"/>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円/楕円 20"/>
            <p:cNvSpPr/>
            <p:nvPr/>
          </p:nvSpPr>
          <p:spPr bwMode="auto">
            <a:xfrm>
              <a:off x="7739063" y="4387850"/>
              <a:ext cx="193675" cy="192088"/>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円/楕円 21"/>
            <p:cNvSpPr/>
            <p:nvPr/>
          </p:nvSpPr>
          <p:spPr bwMode="auto">
            <a:xfrm>
              <a:off x="5189538" y="424338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円/楕円 22"/>
            <p:cNvSpPr/>
            <p:nvPr/>
          </p:nvSpPr>
          <p:spPr bwMode="auto">
            <a:xfrm>
              <a:off x="7092950" y="4387850"/>
              <a:ext cx="192088"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p:nvSpPr>
          <p:spPr bwMode="auto">
            <a:xfrm>
              <a:off x="6429375" y="3563938"/>
              <a:ext cx="193675" cy="19367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9" name="直線コネクタ 58"/>
            <p:cNvCxnSpPr/>
            <p:nvPr/>
          </p:nvCxnSpPr>
          <p:spPr bwMode="auto">
            <a:xfrm rot="5400000">
              <a:off x="5112544" y="4401344"/>
              <a:ext cx="1944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bwMode="auto">
            <a:xfrm>
              <a:off x="6084888" y="5373688"/>
              <a:ext cx="25463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auto">
            <a:xfrm rot="10800000" flipV="1">
              <a:off x="4859338" y="5373688"/>
              <a:ext cx="1225550"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p:cNvCxnSpPr>
              <a:cxnSpLocks noChangeAspect="1"/>
            </p:cNvCxnSpPr>
            <p:nvPr/>
          </p:nvCxnSpPr>
          <p:spPr bwMode="auto">
            <a:xfrm rot="10800000" flipV="1">
              <a:off x="5724525" y="5365750"/>
              <a:ext cx="371475" cy="327025"/>
            </a:xfrm>
            <a:prstGeom prst="line">
              <a:avLst/>
            </a:prstGeom>
            <a:ln>
              <a:solidFill>
                <a:schemeClr val="accent3">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bwMode="auto">
            <a:xfrm>
              <a:off x="6084888" y="5373688"/>
              <a:ext cx="1871662" cy="0"/>
            </a:xfrm>
            <a:prstGeom prst="line">
              <a:avLst/>
            </a:prstGeom>
            <a:ln>
              <a:solidFill>
                <a:schemeClr val="accent3">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bwMode="auto">
            <a:xfrm rot="16200000" flipH="1">
              <a:off x="5403850" y="4686301"/>
              <a:ext cx="1368425" cy="6350"/>
            </a:xfrm>
            <a:prstGeom prst="line">
              <a:avLst/>
            </a:prstGeom>
            <a:ln>
              <a:solidFill>
                <a:schemeClr val="accent3">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bwMode="auto">
            <a:xfrm>
              <a:off x="6230938" y="5346700"/>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bwMode="auto">
            <a:xfrm>
              <a:off x="6808788" y="5346700"/>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bwMode="auto">
            <a:xfrm>
              <a:off x="7221538" y="5538788"/>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p:cNvSpPr/>
            <p:nvPr/>
          </p:nvSpPr>
          <p:spPr bwMode="auto">
            <a:xfrm>
              <a:off x="5940425" y="4959350"/>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bwMode="auto">
            <a:xfrm>
              <a:off x="6435725" y="4767263"/>
              <a:ext cx="192088" cy="192087"/>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bwMode="auto">
            <a:xfrm>
              <a:off x="7015163" y="4864100"/>
              <a:ext cx="193675" cy="19208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bwMode="auto">
            <a:xfrm>
              <a:off x="5940425" y="4475163"/>
              <a:ext cx="193675" cy="19367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正方形/長方形 119"/>
            <p:cNvSpPr/>
            <p:nvPr/>
          </p:nvSpPr>
          <p:spPr>
            <a:xfrm rot="2160000">
              <a:off x="5395913" y="4530725"/>
              <a:ext cx="2305050" cy="159226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3" name="テキスト ボックス 28"/>
          <p:cNvSpPr txBox="1">
            <a:spLocks noChangeArrowheads="1"/>
          </p:cNvSpPr>
          <p:nvPr/>
        </p:nvSpPr>
        <p:spPr bwMode="auto">
          <a:xfrm>
            <a:off x="5524500" y="6313488"/>
            <a:ext cx="2446338" cy="461962"/>
          </a:xfrm>
          <a:prstGeom prst="rect">
            <a:avLst/>
          </a:prstGeom>
          <a:noFill/>
          <a:ln w="9525">
            <a:noFill/>
            <a:miter lim="800000"/>
            <a:headEnd/>
            <a:tailEnd/>
          </a:ln>
        </p:spPr>
        <p:txBody>
          <a:bodyPr>
            <a:spAutoFit/>
          </a:bodyPr>
          <a:lstStyle/>
          <a:p>
            <a:pPr algn="ctr">
              <a:defRPr/>
            </a:pPr>
            <a:r>
              <a:rPr lang="ja-JP" altLang="en-US" sz="2400" dirty="0">
                <a:solidFill>
                  <a:schemeClr val="bg1"/>
                </a:solidFill>
                <a:effectLst>
                  <a:outerShdw blurRad="38100" dist="38100" dir="2700000" algn="tl">
                    <a:srgbClr val="000000">
                      <a:alpha val="43137"/>
                    </a:srgbClr>
                  </a:outerShdw>
                </a:effectLst>
                <a:latin typeface="ヒラギノ角ゴ ProN W3" pitchFamily="34" charset="-128"/>
                <a:ea typeface="ヒラギノ角ゴ ProN W3" pitchFamily="34" charset="-128"/>
              </a:rPr>
              <a:t>高次元特徴空間</a:t>
            </a:r>
          </a:p>
        </p:txBody>
      </p:sp>
      <p:sp>
        <p:nvSpPr>
          <p:cNvPr id="64" name="四角形吹き出し 63"/>
          <p:cNvSpPr/>
          <p:nvPr/>
        </p:nvSpPr>
        <p:spPr bwMode="auto">
          <a:xfrm>
            <a:off x="3578225" y="3036888"/>
            <a:ext cx="1882775" cy="468312"/>
          </a:xfrm>
          <a:prstGeom prst="wedgeRectCallout">
            <a:avLst>
              <a:gd name="adj1" fmla="val -5519"/>
              <a:gd name="adj2" fmla="val 2128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非線形変換</a:t>
            </a:r>
          </a:p>
        </p:txBody>
      </p:sp>
      <p:sp>
        <p:nvSpPr>
          <p:cNvPr id="65" name="テキスト ボックス 28"/>
          <p:cNvSpPr txBox="1">
            <a:spLocks noChangeArrowheads="1"/>
          </p:cNvSpPr>
          <p:nvPr/>
        </p:nvSpPr>
        <p:spPr bwMode="auto">
          <a:xfrm>
            <a:off x="1441450" y="6313488"/>
            <a:ext cx="1601788" cy="461962"/>
          </a:xfrm>
          <a:prstGeom prst="rect">
            <a:avLst/>
          </a:prstGeom>
          <a:noFill/>
          <a:ln w="9525">
            <a:noFill/>
            <a:miter lim="800000"/>
            <a:headEnd/>
            <a:tailEnd/>
          </a:ln>
        </p:spPr>
        <p:txBody>
          <a:bodyPr>
            <a:spAutoFit/>
          </a:bodyPr>
          <a:lstStyle/>
          <a:p>
            <a:pPr algn="ctr">
              <a:defRPr/>
            </a:pPr>
            <a:r>
              <a:rPr lang="ja-JP" altLang="en-US" sz="2400" dirty="0">
                <a:solidFill>
                  <a:schemeClr val="bg1"/>
                </a:solidFill>
                <a:effectLst>
                  <a:outerShdw blurRad="38100" dist="38100" dir="2700000" algn="tl">
                    <a:srgbClr val="000000">
                      <a:alpha val="43137"/>
                    </a:srgbClr>
                  </a:outerShdw>
                </a:effectLst>
                <a:latin typeface="ヒラギノ角ゴ ProN W3" pitchFamily="34" charset="-128"/>
                <a:ea typeface="ヒラギノ角ゴ ProN W3" pitchFamily="34" charset="-128"/>
              </a:rPr>
              <a:t>入力空間</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a:effectLst>
                  <a:outerShdw blurRad="38100" dist="38100" dir="2700000" algn="tl">
                    <a:srgbClr val="000000">
                      <a:alpha val="43137"/>
                    </a:srgbClr>
                  </a:outerShdw>
                </a:effectLst>
                <a:latin typeface="ヒラギノ角ゴ Std W8" pitchFamily="34" charset="-128"/>
                <a:ea typeface="ヒラギノ角ゴ Std W8" pitchFamily="34" charset="-128"/>
              </a:rPr>
              <a:t>3</a:t>
            </a: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 SVR</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とは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サポートベクトル回帰</a:t>
            </a: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(SVR)</a:t>
            </a:r>
          </a:p>
          <a:p>
            <a:pPr lvl="1" eaLnBrk="1" hangingPunct="1">
              <a:defRPr/>
            </a:pP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SVM</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の手法を用いて</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最適な回帰超平面を見出す手法である</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3200" dirty="0" smtClean="0">
              <a:solidFill>
                <a:srgbClr val="00B0F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cxnSp>
        <p:nvCxnSpPr>
          <p:cNvPr id="5" name="直線コネクタ 4"/>
          <p:cNvCxnSpPr/>
          <p:nvPr/>
        </p:nvCxnSpPr>
        <p:spPr bwMode="auto">
          <a:xfrm rot="5400000">
            <a:off x="862807" y="4985544"/>
            <a:ext cx="3297237"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bwMode="auto">
          <a:xfrm>
            <a:off x="2503488" y="6635750"/>
            <a:ext cx="4148137"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円/楕円 6"/>
          <p:cNvSpPr/>
          <p:nvPr/>
        </p:nvSpPr>
        <p:spPr bwMode="auto">
          <a:xfrm>
            <a:off x="3627438" y="5949950"/>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p:cNvSpPr/>
          <p:nvPr/>
        </p:nvSpPr>
        <p:spPr bwMode="auto">
          <a:xfrm>
            <a:off x="3322638" y="5448300"/>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bwMode="auto">
          <a:xfrm>
            <a:off x="3005138" y="4789488"/>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bwMode="auto">
          <a:xfrm>
            <a:off x="4500563" y="5592763"/>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bwMode="auto">
          <a:xfrm>
            <a:off x="5427663" y="4652963"/>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bwMode="auto">
          <a:xfrm>
            <a:off x="4818063" y="4868863"/>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bwMode="auto">
          <a:xfrm>
            <a:off x="2708275" y="4584700"/>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フリーフォーム 24"/>
          <p:cNvSpPr/>
          <p:nvPr/>
        </p:nvSpPr>
        <p:spPr bwMode="auto">
          <a:xfrm>
            <a:off x="2506663" y="4711700"/>
            <a:ext cx="3940175" cy="1365250"/>
          </a:xfrm>
          <a:custGeom>
            <a:avLst/>
            <a:gdLst>
              <a:gd name="connsiteX0" fmla="*/ 0 w 3939540"/>
              <a:gd name="connsiteY0" fmla="*/ 0 h 1365250"/>
              <a:gd name="connsiteX1" fmla="*/ 480060 w 3939540"/>
              <a:gd name="connsiteY1" fmla="*/ 198120 h 1365250"/>
              <a:gd name="connsiteX2" fmla="*/ 952500 w 3939540"/>
              <a:gd name="connsiteY2" fmla="*/ 967740 h 1365250"/>
              <a:gd name="connsiteX3" fmla="*/ 1455420 w 3939540"/>
              <a:gd name="connsiteY3" fmla="*/ 1348740 h 1365250"/>
              <a:gd name="connsiteX4" fmla="*/ 2232660 w 3939540"/>
              <a:gd name="connsiteY4" fmla="*/ 1066800 h 1365250"/>
              <a:gd name="connsiteX5" fmla="*/ 2697480 w 3939540"/>
              <a:gd name="connsiteY5" fmla="*/ 220980 h 1365250"/>
              <a:gd name="connsiteX6" fmla="*/ 3177540 w 3939540"/>
              <a:gd name="connsiteY6" fmla="*/ 45720 h 1365250"/>
              <a:gd name="connsiteX7" fmla="*/ 3939540 w 3939540"/>
              <a:gd name="connsiteY7" fmla="*/ 289560 h 1365250"/>
              <a:gd name="connsiteX8" fmla="*/ 3939540 w 3939540"/>
              <a:gd name="connsiteY8" fmla="*/ 28956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9540" h="1365250">
                <a:moveTo>
                  <a:pt x="0" y="0"/>
                </a:moveTo>
                <a:cubicBezTo>
                  <a:pt x="160655" y="18415"/>
                  <a:pt x="321310" y="36830"/>
                  <a:pt x="480060" y="198120"/>
                </a:cubicBezTo>
                <a:cubicBezTo>
                  <a:pt x="638810" y="359410"/>
                  <a:pt x="789940" y="775970"/>
                  <a:pt x="952500" y="967740"/>
                </a:cubicBezTo>
                <a:cubicBezTo>
                  <a:pt x="1115060" y="1159510"/>
                  <a:pt x="1242060" y="1332230"/>
                  <a:pt x="1455420" y="1348740"/>
                </a:cubicBezTo>
                <a:cubicBezTo>
                  <a:pt x="1668780" y="1365250"/>
                  <a:pt x="2025650" y="1254760"/>
                  <a:pt x="2232660" y="1066800"/>
                </a:cubicBezTo>
                <a:cubicBezTo>
                  <a:pt x="2439670" y="878840"/>
                  <a:pt x="2540000" y="391160"/>
                  <a:pt x="2697480" y="220980"/>
                </a:cubicBezTo>
                <a:cubicBezTo>
                  <a:pt x="2854960" y="50800"/>
                  <a:pt x="2970530" y="34290"/>
                  <a:pt x="3177540" y="45720"/>
                </a:cubicBezTo>
                <a:cubicBezTo>
                  <a:pt x="3384550" y="57150"/>
                  <a:pt x="3939540" y="289560"/>
                  <a:pt x="3939540" y="289560"/>
                </a:cubicBezTo>
                <a:lnTo>
                  <a:pt x="3939540" y="2895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フリーフォーム 31"/>
          <p:cNvSpPr/>
          <p:nvPr/>
        </p:nvSpPr>
        <p:spPr bwMode="auto">
          <a:xfrm>
            <a:off x="2514600" y="5084763"/>
            <a:ext cx="3938588" cy="1365250"/>
          </a:xfrm>
          <a:custGeom>
            <a:avLst/>
            <a:gdLst>
              <a:gd name="connsiteX0" fmla="*/ 0 w 3939540"/>
              <a:gd name="connsiteY0" fmla="*/ 0 h 1365250"/>
              <a:gd name="connsiteX1" fmla="*/ 480060 w 3939540"/>
              <a:gd name="connsiteY1" fmla="*/ 198120 h 1365250"/>
              <a:gd name="connsiteX2" fmla="*/ 952500 w 3939540"/>
              <a:gd name="connsiteY2" fmla="*/ 967740 h 1365250"/>
              <a:gd name="connsiteX3" fmla="*/ 1455420 w 3939540"/>
              <a:gd name="connsiteY3" fmla="*/ 1348740 h 1365250"/>
              <a:gd name="connsiteX4" fmla="*/ 2232660 w 3939540"/>
              <a:gd name="connsiteY4" fmla="*/ 1066800 h 1365250"/>
              <a:gd name="connsiteX5" fmla="*/ 2697480 w 3939540"/>
              <a:gd name="connsiteY5" fmla="*/ 220980 h 1365250"/>
              <a:gd name="connsiteX6" fmla="*/ 3177540 w 3939540"/>
              <a:gd name="connsiteY6" fmla="*/ 45720 h 1365250"/>
              <a:gd name="connsiteX7" fmla="*/ 3939540 w 3939540"/>
              <a:gd name="connsiteY7" fmla="*/ 289560 h 1365250"/>
              <a:gd name="connsiteX8" fmla="*/ 3939540 w 3939540"/>
              <a:gd name="connsiteY8" fmla="*/ 28956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9540" h="1365250">
                <a:moveTo>
                  <a:pt x="0" y="0"/>
                </a:moveTo>
                <a:cubicBezTo>
                  <a:pt x="160655" y="18415"/>
                  <a:pt x="321310" y="36830"/>
                  <a:pt x="480060" y="198120"/>
                </a:cubicBezTo>
                <a:cubicBezTo>
                  <a:pt x="638810" y="359410"/>
                  <a:pt x="789940" y="775970"/>
                  <a:pt x="952500" y="967740"/>
                </a:cubicBezTo>
                <a:cubicBezTo>
                  <a:pt x="1115060" y="1159510"/>
                  <a:pt x="1242060" y="1332230"/>
                  <a:pt x="1455420" y="1348740"/>
                </a:cubicBezTo>
                <a:cubicBezTo>
                  <a:pt x="1668780" y="1365250"/>
                  <a:pt x="2025650" y="1254760"/>
                  <a:pt x="2232660" y="1066800"/>
                </a:cubicBezTo>
                <a:cubicBezTo>
                  <a:pt x="2439670" y="878840"/>
                  <a:pt x="2540000" y="391160"/>
                  <a:pt x="2697480" y="220980"/>
                </a:cubicBezTo>
                <a:cubicBezTo>
                  <a:pt x="2854960" y="50800"/>
                  <a:pt x="2970530" y="34290"/>
                  <a:pt x="3177540" y="45720"/>
                </a:cubicBezTo>
                <a:cubicBezTo>
                  <a:pt x="3384550" y="57150"/>
                  <a:pt x="3939540" y="289560"/>
                  <a:pt x="3939540" y="289560"/>
                </a:cubicBezTo>
                <a:lnTo>
                  <a:pt x="3939540" y="289560"/>
                </a:lnTo>
              </a:path>
            </a:pathLst>
          </a:custGeom>
          <a:ln w="1905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bwMode="auto">
          <a:xfrm>
            <a:off x="2514600" y="4365625"/>
            <a:ext cx="3938588" cy="1365250"/>
          </a:xfrm>
          <a:custGeom>
            <a:avLst/>
            <a:gdLst>
              <a:gd name="connsiteX0" fmla="*/ 0 w 3939540"/>
              <a:gd name="connsiteY0" fmla="*/ 0 h 1365250"/>
              <a:gd name="connsiteX1" fmla="*/ 480060 w 3939540"/>
              <a:gd name="connsiteY1" fmla="*/ 198120 h 1365250"/>
              <a:gd name="connsiteX2" fmla="*/ 952500 w 3939540"/>
              <a:gd name="connsiteY2" fmla="*/ 967740 h 1365250"/>
              <a:gd name="connsiteX3" fmla="*/ 1455420 w 3939540"/>
              <a:gd name="connsiteY3" fmla="*/ 1348740 h 1365250"/>
              <a:gd name="connsiteX4" fmla="*/ 2232660 w 3939540"/>
              <a:gd name="connsiteY4" fmla="*/ 1066800 h 1365250"/>
              <a:gd name="connsiteX5" fmla="*/ 2697480 w 3939540"/>
              <a:gd name="connsiteY5" fmla="*/ 220980 h 1365250"/>
              <a:gd name="connsiteX6" fmla="*/ 3177540 w 3939540"/>
              <a:gd name="connsiteY6" fmla="*/ 45720 h 1365250"/>
              <a:gd name="connsiteX7" fmla="*/ 3939540 w 3939540"/>
              <a:gd name="connsiteY7" fmla="*/ 289560 h 1365250"/>
              <a:gd name="connsiteX8" fmla="*/ 3939540 w 3939540"/>
              <a:gd name="connsiteY8" fmla="*/ 28956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9540" h="1365250">
                <a:moveTo>
                  <a:pt x="0" y="0"/>
                </a:moveTo>
                <a:cubicBezTo>
                  <a:pt x="160655" y="18415"/>
                  <a:pt x="321310" y="36830"/>
                  <a:pt x="480060" y="198120"/>
                </a:cubicBezTo>
                <a:cubicBezTo>
                  <a:pt x="638810" y="359410"/>
                  <a:pt x="789940" y="775970"/>
                  <a:pt x="952500" y="967740"/>
                </a:cubicBezTo>
                <a:cubicBezTo>
                  <a:pt x="1115060" y="1159510"/>
                  <a:pt x="1242060" y="1332230"/>
                  <a:pt x="1455420" y="1348740"/>
                </a:cubicBezTo>
                <a:cubicBezTo>
                  <a:pt x="1668780" y="1365250"/>
                  <a:pt x="2025650" y="1254760"/>
                  <a:pt x="2232660" y="1066800"/>
                </a:cubicBezTo>
                <a:cubicBezTo>
                  <a:pt x="2439670" y="878840"/>
                  <a:pt x="2540000" y="391160"/>
                  <a:pt x="2697480" y="220980"/>
                </a:cubicBezTo>
                <a:cubicBezTo>
                  <a:pt x="2854960" y="50800"/>
                  <a:pt x="2970530" y="34290"/>
                  <a:pt x="3177540" y="45720"/>
                </a:cubicBezTo>
                <a:cubicBezTo>
                  <a:pt x="3384550" y="57150"/>
                  <a:pt x="3939540" y="289560"/>
                  <a:pt x="3939540" y="289560"/>
                </a:cubicBezTo>
                <a:lnTo>
                  <a:pt x="3939540" y="289560"/>
                </a:lnTo>
              </a:path>
            </a:pathLst>
          </a:custGeom>
          <a:ln w="1905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8" name="円/楕円 27"/>
          <p:cNvSpPr/>
          <p:nvPr/>
        </p:nvSpPr>
        <p:spPr bwMode="auto">
          <a:xfrm>
            <a:off x="3927475" y="5805488"/>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bwMode="auto">
          <a:xfrm>
            <a:off x="5118100" y="5021263"/>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bwMode="auto">
          <a:xfrm>
            <a:off x="5740400" y="4656138"/>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6011863" y="4935538"/>
            <a:ext cx="212725" cy="212725"/>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a:effectLst>
                  <a:outerShdw blurRad="38100" dist="38100" dir="2700000" algn="tl">
                    <a:srgbClr val="000000">
                      <a:alpha val="43137"/>
                    </a:srgbClr>
                  </a:outerShdw>
                </a:effectLst>
                <a:latin typeface="ヒラギノ角ゴ Std W8" pitchFamily="34" charset="-128"/>
                <a:ea typeface="ヒラギノ角ゴ Std W8" pitchFamily="34" charset="-128"/>
              </a:rPr>
              <a:t>3. SVR</a:t>
            </a:r>
            <a:r>
              <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rPr>
              <a:t>とは</a:t>
            </a: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SVR</a:t>
            </a: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では統計的な予測が可能</a:t>
            </a:r>
            <a:endParaRPr lang="en-US" altLang="ja-JP" dirty="0" smtClean="0">
              <a:solidFill>
                <a:srgbClr val="FFFF00"/>
              </a:solidFill>
              <a:effectLst>
                <a:outerShdw blurRad="38100" dist="38100" dir="2700000" algn="tl">
                  <a:srgbClr val="000000">
                    <a:alpha val="43137"/>
                  </a:srgbClr>
                </a:outerShdw>
              </a:effectLst>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非線型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では</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過去のカーネル行列から統計的な予測が可能である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2" eaLnBrk="1" hangingPunct="1">
              <a:buFont typeface="Arial" charset="0"/>
              <a:buChar char="•"/>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endPar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ただし</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rPr>
              <a:t>学習データの追加</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に従い</a:t>
            </a:r>
            <a:r>
              <a:rPr lang="ja-JP" altLang="en-US"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rPr>
              <a:t>初めから再学習する必要がある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p:txBody>
      </p:sp>
      <p:pic>
        <p:nvPicPr>
          <p:cNvPr id="46084" name="Picture 5" descr="C:\Users\大志\Desktop\スライド\eq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500438"/>
            <a:ext cx="49339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4.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SVR</a:t>
            </a: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の応用</a:t>
            </a:r>
            <a:endPar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最近は</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ロボット制御への応用を企図した研究もおこなわれている</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倒立振子へ</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モデルを組込み</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学習制御系を構成した研究</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小林ら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en-US" altLang="ja-JP" dirty="0" smtClean="0">
              <a:solidFill>
                <a:srgbClr val="00B0F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grpSp>
        <p:nvGrpSpPr>
          <p:cNvPr id="47108" name="グループ化 29"/>
          <p:cNvGrpSpPr>
            <a:grpSpLocks/>
          </p:cNvGrpSpPr>
          <p:nvPr/>
        </p:nvGrpSpPr>
        <p:grpSpPr bwMode="auto">
          <a:xfrm>
            <a:off x="149225" y="4176713"/>
            <a:ext cx="4079875" cy="2205037"/>
            <a:chOff x="415925" y="1150938"/>
            <a:chExt cx="4079875" cy="2205037"/>
          </a:xfrm>
        </p:grpSpPr>
        <p:cxnSp>
          <p:nvCxnSpPr>
            <p:cNvPr id="47125" name="AutoShape 22"/>
            <p:cNvCxnSpPr>
              <a:cxnSpLocks noChangeShapeType="1"/>
              <a:stCxn id="37" idx="0"/>
              <a:endCxn id="42" idx="3"/>
            </p:cNvCxnSpPr>
            <p:nvPr/>
          </p:nvCxnSpPr>
          <p:spPr bwMode="auto">
            <a:xfrm rot="5400000">
              <a:off x="2874157" y="1874041"/>
              <a:ext cx="1099352" cy="999337"/>
            </a:xfrm>
            <a:prstGeom prst="bentConnector2">
              <a:avLst/>
            </a:prstGeom>
            <a:noFill/>
            <a:ln w="15875">
              <a:solidFill>
                <a:schemeClr val="bg1"/>
              </a:solidFill>
              <a:miter lim="800000"/>
              <a:headEnd/>
              <a:tailEnd type="triangle" w="lg" len="lg"/>
            </a:ln>
            <a:extLst>
              <a:ext uri="{909E8E84-426E-40DD-AFC4-6F175D3DCCD1}">
                <a14:hiddenFill xmlns:a14="http://schemas.microsoft.com/office/drawing/2010/main">
                  <a:noFill/>
                </a14:hiddenFill>
              </a:ext>
            </a:extLst>
          </p:spPr>
        </p:cxnSp>
        <p:sp>
          <p:nvSpPr>
            <p:cNvPr id="33" name="Rectangle 31"/>
            <p:cNvSpPr>
              <a:spLocks noChangeArrowheads="1"/>
            </p:cNvSpPr>
            <p:nvPr/>
          </p:nvSpPr>
          <p:spPr bwMode="auto">
            <a:xfrm>
              <a:off x="1566863" y="1308100"/>
              <a:ext cx="1357312" cy="865188"/>
            </a:xfrm>
            <a:prstGeom prst="rect">
              <a:avLst/>
            </a:prstGeom>
            <a:noFill/>
            <a:ln w="9525">
              <a:solidFill>
                <a:schemeClr val="bg1"/>
              </a:solidFill>
              <a:miter lim="800000"/>
              <a:headEnd/>
              <a:tailEnd/>
            </a:ln>
          </p:spPr>
          <p:txBody>
            <a:bodyPr wrap="none" anchor="ctr"/>
            <a:lstStyle/>
            <a:p>
              <a:pPr algn="ctr" fontAlgn="auto">
                <a:spcBef>
                  <a:spcPts val="0"/>
                </a:spcBef>
                <a:spcAft>
                  <a:spcPts val="0"/>
                </a:spcAft>
                <a:defRPr/>
              </a:pPr>
              <a:r>
                <a:rPr lang="en-US" altLang="ja-JP"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Inverted</a:t>
              </a:r>
            </a:p>
            <a:p>
              <a:pPr algn="ctr" fontAlgn="auto">
                <a:spcBef>
                  <a:spcPts val="0"/>
                </a:spcBef>
                <a:spcAft>
                  <a:spcPts val="0"/>
                </a:spcAft>
                <a:defRPr/>
              </a:pPr>
              <a:r>
                <a:rPr lang="en-US" altLang="ja-JP"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pendulum</a:t>
              </a:r>
            </a:p>
          </p:txBody>
        </p:sp>
        <p:cxnSp>
          <p:nvCxnSpPr>
            <p:cNvPr id="47127" name="AutoShape 32"/>
            <p:cNvCxnSpPr>
              <a:cxnSpLocks noChangeShapeType="1"/>
              <a:stCxn id="38" idx="2"/>
              <a:endCxn id="33" idx="1"/>
            </p:cNvCxnSpPr>
            <p:nvPr/>
          </p:nvCxnSpPr>
          <p:spPr bwMode="auto">
            <a:xfrm flipV="1">
              <a:off x="852484" y="1740691"/>
              <a:ext cx="714376" cy="2"/>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47128" name="AutoShape 33"/>
            <p:cNvCxnSpPr>
              <a:cxnSpLocks noChangeShapeType="1"/>
              <a:stCxn id="33" idx="3"/>
            </p:cNvCxnSpPr>
            <p:nvPr/>
          </p:nvCxnSpPr>
          <p:spPr bwMode="auto">
            <a:xfrm>
              <a:off x="2924164" y="1740691"/>
              <a:ext cx="1571636" cy="3"/>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36" name="Text Box 34"/>
            <p:cNvSpPr txBox="1">
              <a:spLocks noChangeArrowheads="1"/>
            </p:cNvSpPr>
            <p:nvPr/>
          </p:nvSpPr>
          <p:spPr bwMode="auto">
            <a:xfrm>
              <a:off x="2940050" y="1150938"/>
              <a:ext cx="458788" cy="554037"/>
            </a:xfrm>
            <a:prstGeom prst="rect">
              <a:avLst/>
            </a:prstGeom>
            <a:noFill/>
            <a:ln w="9525">
              <a:noFill/>
              <a:miter lim="800000"/>
              <a:headEnd/>
              <a:tailEnd/>
            </a:ln>
          </p:spPr>
          <p:txBody>
            <a:bodyPr>
              <a:spAutoFit/>
            </a:bodyPr>
            <a:lstStyle/>
            <a:p>
              <a:pPr>
                <a:spcBef>
                  <a:spcPct val="50000"/>
                </a:spcBef>
                <a:defRPr/>
              </a:pPr>
              <a:r>
                <a:rPr lang="en-US" altLang="ja-JP" sz="3000" b="1"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x</a:t>
              </a:r>
              <a:endParaRPr lang="en-US" altLang="ja-JP" sz="3000"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endParaRPr>
            </a:p>
          </p:txBody>
        </p:sp>
        <p:sp>
          <p:nvSpPr>
            <p:cNvPr id="37" name="Oval 35"/>
            <p:cNvSpPr>
              <a:spLocks noChangeArrowheads="1"/>
            </p:cNvSpPr>
            <p:nvPr/>
          </p:nvSpPr>
          <p:spPr bwMode="auto">
            <a:xfrm flipH="1" flipV="1">
              <a:off x="3851275" y="1679575"/>
              <a:ext cx="144463" cy="144463"/>
            </a:xfrm>
            <a:prstGeom prst="ellipse">
              <a:avLst/>
            </a:prstGeom>
            <a:solidFill>
              <a:schemeClr val="bg1"/>
            </a:solidFill>
            <a:ln w="9525">
              <a:solidFill>
                <a:schemeClr val="bg1"/>
              </a:solidFill>
              <a:round/>
              <a:headEnd/>
              <a:tailEnd/>
            </a:ln>
          </p:spPr>
          <p:txBody>
            <a:bodyPr wrap="none" anchor="ctr"/>
            <a:lstStyle/>
            <a:p>
              <a:pPr eaLnBrk="0" hangingPunct="0">
                <a:defRPr/>
              </a:pPr>
              <a:endParaRPr kumimoji="0" lang="ja-JP" altLang="ja-JP" sz="3000">
                <a:solidFill>
                  <a:schemeClr val="bg1"/>
                </a:solidFill>
                <a:effectLst>
                  <a:outerShdw blurRad="38100" dist="38100" dir="2700000" algn="tl">
                    <a:srgbClr val="000000">
                      <a:alpha val="43137"/>
                    </a:srgbClr>
                  </a:outerShdw>
                </a:effectLst>
                <a:latin typeface="Calibri" pitchFamily="34" charset="0"/>
                <a:ea typeface="ＭＳ Ｐゴシック" charset="-128"/>
              </a:endParaRPr>
            </a:p>
          </p:txBody>
        </p:sp>
        <p:sp>
          <p:nvSpPr>
            <p:cNvPr id="38" name="Oval 40"/>
            <p:cNvSpPr>
              <a:spLocks noChangeArrowheads="1"/>
            </p:cNvSpPr>
            <p:nvPr/>
          </p:nvSpPr>
          <p:spPr bwMode="auto">
            <a:xfrm flipH="1" flipV="1">
              <a:off x="708025" y="1668463"/>
              <a:ext cx="144463" cy="144462"/>
            </a:xfrm>
            <a:prstGeom prst="ellipse">
              <a:avLst/>
            </a:prstGeom>
            <a:noFill/>
            <a:ln w="9525">
              <a:solidFill>
                <a:schemeClr val="bg1"/>
              </a:solidFill>
              <a:round/>
              <a:headEnd/>
              <a:tailEnd/>
            </a:ln>
          </p:spPr>
          <p:txBody>
            <a:bodyPr wrap="none" anchor="ctr"/>
            <a:lstStyle/>
            <a:p>
              <a:pPr eaLnBrk="0" hangingPunct="0">
                <a:defRPr/>
              </a:pPr>
              <a:endParaRPr kumimoji="0" lang="ja-JP" altLang="ja-JP" sz="3000">
                <a:solidFill>
                  <a:schemeClr val="bg1"/>
                </a:solidFill>
                <a:effectLst>
                  <a:outerShdw blurRad="38100" dist="38100" dir="2700000" algn="tl">
                    <a:srgbClr val="000000">
                      <a:alpha val="43137"/>
                    </a:srgbClr>
                  </a:outerShdw>
                </a:effectLst>
                <a:latin typeface="Calibri" pitchFamily="34" charset="0"/>
                <a:ea typeface="ＭＳ Ｐゴシック" charset="-128"/>
              </a:endParaRPr>
            </a:p>
          </p:txBody>
        </p:sp>
        <p:sp>
          <p:nvSpPr>
            <p:cNvPr id="39" name="Text Box 42"/>
            <p:cNvSpPr txBox="1">
              <a:spLocks noChangeArrowheads="1"/>
            </p:cNvSpPr>
            <p:nvPr/>
          </p:nvSpPr>
          <p:spPr bwMode="auto">
            <a:xfrm>
              <a:off x="415925" y="1739900"/>
              <a:ext cx="358775" cy="55403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3000" smtClean="0">
                  <a:solidFill>
                    <a:schemeClr val="bg1"/>
                  </a:solidFill>
                  <a:effectLst>
                    <a:outerShdw blurRad="38100" dist="38100" dir="2700000" algn="tl">
                      <a:srgbClr val="C0C0C0"/>
                    </a:outerShdw>
                  </a:effectLst>
                  <a:latin typeface="Courier New" pitchFamily="49" charset="0"/>
                  <a:cs typeface="Courier New" pitchFamily="49" charset="0"/>
                </a:rPr>
                <a:t>-</a:t>
              </a:r>
            </a:p>
          </p:txBody>
        </p:sp>
        <p:sp>
          <p:nvSpPr>
            <p:cNvPr id="40" name="Text Box 46"/>
            <p:cNvSpPr txBox="1">
              <a:spLocks noChangeArrowheads="1"/>
            </p:cNvSpPr>
            <p:nvPr/>
          </p:nvSpPr>
          <p:spPr bwMode="auto">
            <a:xfrm>
              <a:off x="806450" y="1155700"/>
              <a:ext cx="627063" cy="554038"/>
            </a:xfrm>
            <a:prstGeom prst="rect">
              <a:avLst/>
            </a:prstGeom>
            <a:noFill/>
            <a:ln w="9525">
              <a:noFill/>
              <a:miter lim="800000"/>
              <a:headEnd/>
              <a:tailEnd/>
            </a:ln>
          </p:spPr>
          <p:txBody>
            <a:bodyPr>
              <a:spAutoFit/>
            </a:bodyPr>
            <a:lstStyle/>
            <a:p>
              <a:pPr>
                <a:spcBef>
                  <a:spcPct val="50000"/>
                </a:spcBef>
                <a:defRPr/>
              </a:pPr>
              <a:r>
                <a:rPr lang="en-US" altLang="ja-JP" sz="3000" b="1" i="1" dirty="0" err="1">
                  <a:solidFill>
                    <a:schemeClr val="bg1"/>
                  </a:solidFill>
                  <a:effectLst>
                    <a:outerShdw blurRad="38100" dist="38100" dir="2700000" algn="tl">
                      <a:srgbClr val="000000">
                        <a:alpha val="43137"/>
                      </a:srgbClr>
                    </a:outerShdw>
                  </a:effectLst>
                  <a:latin typeface="Times New Roman" pitchFamily="18" charset="0"/>
                  <a:ea typeface="ＭＳ Ｐゴシック" charset="-128"/>
                </a:rPr>
                <a:t>F</a:t>
              </a:r>
              <a:r>
                <a:rPr lang="en-US" altLang="ja-JP" sz="3000" i="1" baseline="-25000" dirty="0" err="1">
                  <a:solidFill>
                    <a:schemeClr val="bg1"/>
                  </a:solidFill>
                  <a:effectLst>
                    <a:outerShdw blurRad="38100" dist="38100" dir="2700000" algn="tl">
                      <a:srgbClr val="000000">
                        <a:alpha val="43137"/>
                      </a:srgbClr>
                    </a:outerShdw>
                  </a:effectLst>
                  <a:latin typeface="Times New Roman" pitchFamily="18" charset="0"/>
                  <a:ea typeface="ＭＳ Ｐゴシック" charset="-128"/>
                </a:rPr>
                <a:t>a</a:t>
              </a:r>
              <a:endParaRPr lang="en-US" altLang="ja-JP" sz="3000" i="1"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endParaRPr>
            </a:p>
          </p:txBody>
        </p:sp>
        <p:cxnSp>
          <p:nvCxnSpPr>
            <p:cNvPr id="47134" name="AutoShape 22"/>
            <p:cNvCxnSpPr>
              <a:cxnSpLocks noChangeShapeType="1"/>
              <a:stCxn id="42" idx="1"/>
              <a:endCxn id="38" idx="0"/>
            </p:cNvCxnSpPr>
            <p:nvPr/>
          </p:nvCxnSpPr>
          <p:spPr bwMode="auto">
            <a:xfrm rot="10800000">
              <a:off x="780255" y="1812924"/>
              <a:ext cx="786606" cy="1110460"/>
            </a:xfrm>
            <a:prstGeom prst="bentConnector2">
              <a:avLst/>
            </a:prstGeom>
            <a:noFill/>
            <a:ln w="15875">
              <a:solidFill>
                <a:schemeClr val="bg1"/>
              </a:solidFill>
              <a:miter lim="800000"/>
              <a:headEnd/>
              <a:tailEnd type="triangle" w="lg" len="lg"/>
            </a:ln>
            <a:extLst>
              <a:ext uri="{909E8E84-426E-40DD-AFC4-6F175D3DCCD1}">
                <a14:hiddenFill xmlns:a14="http://schemas.microsoft.com/office/drawing/2010/main">
                  <a:noFill/>
                </a14:hiddenFill>
              </a:ext>
            </a:extLst>
          </p:spPr>
        </p:cxnSp>
        <p:sp>
          <p:nvSpPr>
            <p:cNvPr id="42" name="Rectangle 31"/>
            <p:cNvSpPr>
              <a:spLocks noChangeArrowheads="1"/>
            </p:cNvSpPr>
            <p:nvPr/>
          </p:nvSpPr>
          <p:spPr bwMode="auto">
            <a:xfrm>
              <a:off x="1566863" y="2490788"/>
              <a:ext cx="1357312" cy="865187"/>
            </a:xfrm>
            <a:prstGeom prst="rect">
              <a:avLst/>
            </a:prstGeom>
            <a:noFill/>
            <a:ln w="9525">
              <a:solidFill>
                <a:schemeClr val="bg1"/>
              </a:solidFill>
              <a:miter lim="800000"/>
              <a:headEnd/>
              <a:tailEnd/>
            </a:ln>
          </p:spPr>
          <p:txBody>
            <a:bodyPr wrap="none" anchor="ctr"/>
            <a:lstStyle/>
            <a:p>
              <a:pPr algn="ctr">
                <a:defRPr/>
              </a:pPr>
              <a:r>
                <a:rPr lang="en-US" altLang="ja-JP" sz="2400" b="1" i="1">
                  <a:solidFill>
                    <a:schemeClr val="bg1"/>
                  </a:solidFill>
                  <a:effectLst>
                    <a:outerShdw blurRad="38100" dist="38100" dir="2700000" algn="tl">
                      <a:srgbClr val="C0C0C0"/>
                    </a:outerShdw>
                  </a:effectLst>
                  <a:latin typeface="Times New Roman" pitchFamily="18" charset="0"/>
                  <a:ea typeface="ヒラギノ角ゴ Pro W6" pitchFamily="34" charset="-128"/>
                </a:rPr>
                <a:t>k</a:t>
              </a:r>
            </a:p>
          </p:txBody>
        </p:sp>
      </p:grpSp>
      <p:sp>
        <p:nvSpPr>
          <p:cNvPr id="55" name="テキスト ボックス 28"/>
          <p:cNvSpPr txBox="1">
            <a:spLocks noChangeArrowheads="1"/>
          </p:cNvSpPr>
          <p:nvPr/>
        </p:nvSpPr>
        <p:spPr bwMode="auto">
          <a:xfrm>
            <a:off x="44450" y="6419850"/>
            <a:ext cx="4286250" cy="369888"/>
          </a:xfrm>
          <a:prstGeom prst="rect">
            <a:avLst/>
          </a:prstGeom>
          <a:noFill/>
          <a:ln w="9525">
            <a:noFill/>
            <a:miter lim="800000"/>
            <a:headEnd/>
            <a:tailEnd/>
          </a:ln>
        </p:spPr>
        <p:txBody>
          <a:bodyPr>
            <a:spAutoFit/>
          </a:bodyPr>
          <a:lstStyle/>
          <a:p>
            <a:pPr algn="ctr">
              <a:defRPr/>
            </a:pPr>
            <a:r>
              <a:rPr lang="ja-JP" altLang="en-US" dirty="0">
                <a:solidFill>
                  <a:schemeClr val="bg1"/>
                </a:solidFill>
                <a:effectLst>
                  <a:outerShdw blurRad="38100" dist="38100" dir="2700000" algn="tl">
                    <a:srgbClr val="000000">
                      <a:alpha val="43137"/>
                    </a:srgbClr>
                  </a:outerShdw>
                </a:effectLst>
                <a:latin typeface="ヒラギノ角ゴ ProN W3" pitchFamily="34" charset="-128"/>
                <a:ea typeface="ヒラギノ角ゴ ProN W3" pitchFamily="34" charset="-128"/>
              </a:rPr>
              <a:t>状態フィードバックによる安定化制御</a:t>
            </a:r>
          </a:p>
        </p:txBody>
      </p:sp>
      <p:grpSp>
        <p:nvGrpSpPr>
          <p:cNvPr id="47110" name="グループ化 30"/>
          <p:cNvGrpSpPr>
            <a:grpSpLocks/>
          </p:cNvGrpSpPr>
          <p:nvPr/>
        </p:nvGrpSpPr>
        <p:grpSpPr bwMode="auto">
          <a:xfrm>
            <a:off x="4881563" y="4176713"/>
            <a:ext cx="4079875" cy="2205037"/>
            <a:chOff x="420688" y="4081463"/>
            <a:chExt cx="4079875" cy="2205037"/>
          </a:xfrm>
        </p:grpSpPr>
        <p:sp>
          <p:nvSpPr>
            <p:cNvPr id="44" name="Text Box 34"/>
            <p:cNvSpPr txBox="1">
              <a:spLocks noChangeArrowheads="1"/>
            </p:cNvSpPr>
            <p:nvPr/>
          </p:nvSpPr>
          <p:spPr bwMode="auto">
            <a:xfrm>
              <a:off x="2944813" y="4081463"/>
              <a:ext cx="406400" cy="554037"/>
            </a:xfrm>
            <a:prstGeom prst="rect">
              <a:avLst/>
            </a:prstGeom>
            <a:noFill/>
            <a:ln w="9525">
              <a:noFill/>
              <a:miter lim="800000"/>
              <a:headEnd/>
              <a:tailEnd/>
            </a:ln>
          </p:spPr>
          <p:txBody>
            <a:bodyPr>
              <a:spAutoFit/>
            </a:bodyPr>
            <a:lstStyle/>
            <a:p>
              <a:pPr>
                <a:spcBef>
                  <a:spcPct val="50000"/>
                </a:spcBef>
                <a:defRPr/>
              </a:pPr>
              <a:r>
                <a:rPr lang="en-US" altLang="ja-JP" sz="3000" b="1"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x</a:t>
              </a:r>
              <a:endParaRPr lang="en-US" altLang="ja-JP" sz="3000"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endParaRPr>
            </a:p>
          </p:txBody>
        </p:sp>
        <p:sp>
          <p:nvSpPr>
            <p:cNvPr id="45" name="Text Box 46"/>
            <p:cNvSpPr txBox="1">
              <a:spLocks noChangeArrowheads="1"/>
            </p:cNvSpPr>
            <p:nvPr/>
          </p:nvSpPr>
          <p:spPr bwMode="auto">
            <a:xfrm>
              <a:off x="831850" y="4086225"/>
              <a:ext cx="606425" cy="554038"/>
            </a:xfrm>
            <a:prstGeom prst="rect">
              <a:avLst/>
            </a:prstGeom>
            <a:noFill/>
            <a:ln w="9525">
              <a:noFill/>
              <a:miter lim="800000"/>
              <a:headEnd/>
              <a:tailEnd/>
            </a:ln>
          </p:spPr>
          <p:txBody>
            <a:bodyPr>
              <a:spAutoFit/>
            </a:bodyPr>
            <a:lstStyle/>
            <a:p>
              <a:pPr>
                <a:spcBef>
                  <a:spcPct val="50000"/>
                </a:spcBef>
                <a:defRPr/>
              </a:pPr>
              <a:r>
                <a:rPr lang="en-US" altLang="ja-JP" sz="3000" b="1" i="1"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F</a:t>
              </a:r>
              <a:r>
                <a:rPr lang="en-US" altLang="ja-JP" sz="3000" i="1"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n</a:t>
              </a:r>
            </a:p>
          </p:txBody>
        </p:sp>
        <p:cxnSp>
          <p:nvCxnSpPr>
            <p:cNvPr id="47116" name="AutoShape 22"/>
            <p:cNvCxnSpPr>
              <a:cxnSpLocks noChangeShapeType="1"/>
              <a:stCxn id="50" idx="0"/>
              <a:endCxn id="54" idx="3"/>
            </p:cNvCxnSpPr>
            <p:nvPr/>
          </p:nvCxnSpPr>
          <p:spPr bwMode="auto">
            <a:xfrm rot="5400000">
              <a:off x="2878920" y="4804566"/>
              <a:ext cx="1099351" cy="999337"/>
            </a:xfrm>
            <a:prstGeom prst="bentConnector2">
              <a:avLst/>
            </a:prstGeom>
            <a:noFill/>
            <a:ln w="15875">
              <a:solidFill>
                <a:schemeClr val="bg1"/>
              </a:solidFill>
              <a:miter lim="800000"/>
              <a:headEnd/>
              <a:tailEnd type="triangle" w="lg" len="lg"/>
            </a:ln>
            <a:extLst>
              <a:ext uri="{909E8E84-426E-40DD-AFC4-6F175D3DCCD1}">
                <a14:hiddenFill xmlns:a14="http://schemas.microsoft.com/office/drawing/2010/main">
                  <a:noFill/>
                </a14:hiddenFill>
              </a:ext>
            </a:extLst>
          </p:spPr>
        </p:cxnSp>
        <p:sp>
          <p:nvSpPr>
            <p:cNvPr id="47" name="Rectangle 31"/>
            <p:cNvSpPr>
              <a:spLocks noChangeArrowheads="1"/>
            </p:cNvSpPr>
            <p:nvPr/>
          </p:nvSpPr>
          <p:spPr bwMode="auto">
            <a:xfrm>
              <a:off x="1571625" y="4238625"/>
              <a:ext cx="1357313" cy="865188"/>
            </a:xfrm>
            <a:prstGeom prst="rect">
              <a:avLst/>
            </a:prstGeom>
            <a:noFill/>
            <a:ln w="9525">
              <a:solidFill>
                <a:schemeClr val="bg1"/>
              </a:solidFill>
              <a:miter lim="800000"/>
              <a:headEnd/>
              <a:tailEnd/>
            </a:ln>
          </p:spPr>
          <p:txBody>
            <a:bodyPr wrap="none" anchor="ctr"/>
            <a:lstStyle/>
            <a:p>
              <a:pPr algn="ctr" fontAlgn="auto">
                <a:spcBef>
                  <a:spcPts val="0"/>
                </a:spcBef>
                <a:spcAft>
                  <a:spcPts val="0"/>
                </a:spcAft>
                <a:defRPr/>
              </a:pPr>
              <a:r>
                <a:rPr lang="en-US" altLang="ja-JP"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Inverted</a:t>
              </a:r>
            </a:p>
            <a:p>
              <a:pPr algn="ctr" fontAlgn="auto">
                <a:spcBef>
                  <a:spcPts val="0"/>
                </a:spcBef>
                <a:spcAft>
                  <a:spcPts val="0"/>
                </a:spcAft>
                <a:defRPr/>
              </a:pPr>
              <a:r>
                <a:rPr lang="en-US" altLang="ja-JP"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pendulum</a:t>
              </a:r>
            </a:p>
          </p:txBody>
        </p:sp>
        <p:cxnSp>
          <p:nvCxnSpPr>
            <p:cNvPr id="47118" name="AutoShape 32"/>
            <p:cNvCxnSpPr>
              <a:cxnSpLocks noChangeShapeType="1"/>
              <a:stCxn id="51" idx="2"/>
              <a:endCxn id="47" idx="1"/>
            </p:cNvCxnSpPr>
            <p:nvPr/>
          </p:nvCxnSpPr>
          <p:spPr bwMode="auto">
            <a:xfrm flipV="1">
              <a:off x="857247" y="4671216"/>
              <a:ext cx="714376" cy="2"/>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47119" name="AutoShape 33"/>
            <p:cNvCxnSpPr>
              <a:cxnSpLocks noChangeShapeType="1"/>
              <a:stCxn id="47" idx="3"/>
            </p:cNvCxnSpPr>
            <p:nvPr/>
          </p:nvCxnSpPr>
          <p:spPr bwMode="auto">
            <a:xfrm>
              <a:off x="2928927" y="4671216"/>
              <a:ext cx="1571636" cy="3"/>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50" name="Oval 35"/>
            <p:cNvSpPr>
              <a:spLocks noChangeArrowheads="1"/>
            </p:cNvSpPr>
            <p:nvPr/>
          </p:nvSpPr>
          <p:spPr bwMode="auto">
            <a:xfrm flipH="1" flipV="1">
              <a:off x="3856038" y="4610100"/>
              <a:ext cx="144462" cy="144463"/>
            </a:xfrm>
            <a:prstGeom prst="ellipse">
              <a:avLst/>
            </a:prstGeom>
            <a:solidFill>
              <a:schemeClr val="bg1"/>
            </a:solidFill>
            <a:ln w="9525">
              <a:solidFill>
                <a:schemeClr val="bg1"/>
              </a:solidFill>
              <a:round/>
              <a:headEnd/>
              <a:tailEnd/>
            </a:ln>
          </p:spPr>
          <p:txBody>
            <a:bodyPr wrap="none" anchor="ctr"/>
            <a:lstStyle/>
            <a:p>
              <a:pPr eaLnBrk="0" hangingPunct="0">
                <a:defRPr/>
              </a:pPr>
              <a:endParaRPr kumimoji="0" lang="ja-JP" altLang="ja-JP" sz="3000">
                <a:solidFill>
                  <a:schemeClr val="bg1"/>
                </a:solidFill>
                <a:effectLst>
                  <a:outerShdw blurRad="38100" dist="38100" dir="2700000" algn="tl">
                    <a:srgbClr val="000000">
                      <a:alpha val="43137"/>
                    </a:srgbClr>
                  </a:outerShdw>
                </a:effectLst>
                <a:latin typeface="Calibri" pitchFamily="34" charset="0"/>
                <a:ea typeface="ＭＳ Ｐゴシック" charset="-128"/>
              </a:endParaRPr>
            </a:p>
          </p:txBody>
        </p:sp>
        <p:sp>
          <p:nvSpPr>
            <p:cNvPr id="51" name="Oval 40"/>
            <p:cNvSpPr>
              <a:spLocks noChangeArrowheads="1"/>
            </p:cNvSpPr>
            <p:nvPr/>
          </p:nvSpPr>
          <p:spPr bwMode="auto">
            <a:xfrm flipH="1" flipV="1">
              <a:off x="712788" y="4598988"/>
              <a:ext cx="144462" cy="144462"/>
            </a:xfrm>
            <a:prstGeom prst="ellipse">
              <a:avLst/>
            </a:prstGeom>
            <a:noFill/>
            <a:ln w="9525">
              <a:solidFill>
                <a:schemeClr val="bg1"/>
              </a:solidFill>
              <a:round/>
              <a:headEnd/>
              <a:tailEnd/>
            </a:ln>
          </p:spPr>
          <p:txBody>
            <a:bodyPr wrap="none" anchor="ctr"/>
            <a:lstStyle/>
            <a:p>
              <a:pPr eaLnBrk="0" hangingPunct="0">
                <a:defRPr/>
              </a:pPr>
              <a:endParaRPr kumimoji="0" lang="ja-JP" altLang="ja-JP" sz="3000">
                <a:solidFill>
                  <a:schemeClr val="bg1"/>
                </a:solidFill>
                <a:effectLst>
                  <a:outerShdw blurRad="38100" dist="38100" dir="2700000" algn="tl">
                    <a:srgbClr val="000000">
                      <a:alpha val="43137"/>
                    </a:srgbClr>
                  </a:outerShdw>
                </a:effectLst>
                <a:latin typeface="Calibri" pitchFamily="34" charset="0"/>
                <a:ea typeface="ＭＳ Ｐゴシック" charset="-128"/>
              </a:endParaRPr>
            </a:p>
          </p:txBody>
        </p:sp>
        <p:sp>
          <p:nvSpPr>
            <p:cNvPr id="52" name="Text Box 42"/>
            <p:cNvSpPr txBox="1">
              <a:spLocks noChangeArrowheads="1"/>
            </p:cNvSpPr>
            <p:nvPr/>
          </p:nvSpPr>
          <p:spPr bwMode="auto">
            <a:xfrm>
              <a:off x="420688" y="4670425"/>
              <a:ext cx="358775" cy="55403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3000" smtClean="0">
                  <a:solidFill>
                    <a:schemeClr val="bg1"/>
                  </a:solidFill>
                  <a:effectLst>
                    <a:outerShdw blurRad="38100" dist="38100" dir="2700000" algn="tl">
                      <a:srgbClr val="C0C0C0"/>
                    </a:outerShdw>
                  </a:effectLst>
                  <a:latin typeface="Courier New" pitchFamily="49" charset="0"/>
                  <a:cs typeface="Courier New" pitchFamily="49" charset="0"/>
                </a:rPr>
                <a:t>+</a:t>
              </a:r>
            </a:p>
          </p:txBody>
        </p:sp>
        <p:cxnSp>
          <p:nvCxnSpPr>
            <p:cNvPr id="47123" name="AutoShape 22"/>
            <p:cNvCxnSpPr>
              <a:cxnSpLocks noChangeShapeType="1"/>
              <a:stCxn id="54" idx="1"/>
              <a:endCxn id="51" idx="0"/>
            </p:cNvCxnSpPr>
            <p:nvPr/>
          </p:nvCxnSpPr>
          <p:spPr bwMode="auto">
            <a:xfrm rot="10800000">
              <a:off x="785018" y="4743450"/>
              <a:ext cx="786606" cy="1110460"/>
            </a:xfrm>
            <a:prstGeom prst="bentConnector2">
              <a:avLst/>
            </a:prstGeom>
            <a:noFill/>
            <a:ln w="15875">
              <a:solidFill>
                <a:schemeClr val="bg1"/>
              </a:solidFill>
              <a:miter lim="800000"/>
              <a:headEnd/>
              <a:tailEnd type="triangle" w="lg" len="lg"/>
            </a:ln>
            <a:extLst>
              <a:ext uri="{909E8E84-426E-40DD-AFC4-6F175D3DCCD1}">
                <a14:hiddenFill xmlns:a14="http://schemas.microsoft.com/office/drawing/2010/main">
                  <a:noFill/>
                </a14:hiddenFill>
              </a:ext>
            </a:extLst>
          </p:spPr>
        </p:cxnSp>
        <p:sp>
          <p:nvSpPr>
            <p:cNvPr id="54" name="Rectangle 31"/>
            <p:cNvSpPr>
              <a:spLocks noChangeArrowheads="1"/>
            </p:cNvSpPr>
            <p:nvPr/>
          </p:nvSpPr>
          <p:spPr bwMode="auto">
            <a:xfrm>
              <a:off x="1571625" y="5421313"/>
              <a:ext cx="1357313" cy="865187"/>
            </a:xfrm>
            <a:prstGeom prst="rect">
              <a:avLst/>
            </a:prstGeom>
            <a:noFill/>
            <a:ln w="9525">
              <a:solidFill>
                <a:schemeClr val="bg1"/>
              </a:solidFill>
              <a:miter lim="800000"/>
              <a:headEnd/>
              <a:tailEnd/>
            </a:ln>
          </p:spPr>
          <p:txBody>
            <a:bodyPr wrap="none" anchor="ctr"/>
            <a:lstStyle/>
            <a:p>
              <a:pPr algn="ctr" fontAlgn="auto">
                <a:spcBef>
                  <a:spcPts val="0"/>
                </a:spcBef>
                <a:spcAft>
                  <a:spcPts val="0"/>
                </a:spcAft>
                <a:defRPr/>
              </a:pPr>
              <a:r>
                <a:rPr lang="en-US" altLang="ja-JP" sz="2400"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SVR</a:t>
              </a:r>
            </a:p>
          </p:txBody>
        </p:sp>
      </p:grpSp>
      <p:sp>
        <p:nvSpPr>
          <p:cNvPr id="56" name="テキスト ボックス 31"/>
          <p:cNvSpPr txBox="1">
            <a:spLocks noChangeArrowheads="1"/>
          </p:cNvSpPr>
          <p:nvPr/>
        </p:nvSpPr>
        <p:spPr bwMode="auto">
          <a:xfrm>
            <a:off x="4756150" y="6418263"/>
            <a:ext cx="4344988" cy="369887"/>
          </a:xfrm>
          <a:prstGeom prst="rect">
            <a:avLst/>
          </a:prstGeom>
          <a:noFill/>
          <a:ln w="9525">
            <a:noFill/>
            <a:miter lim="800000"/>
            <a:headEnd/>
            <a:tailEnd/>
          </a:ln>
        </p:spPr>
        <p:txBody>
          <a:bodyPr>
            <a:spAutoFit/>
          </a:bodyPr>
          <a:lstStyle/>
          <a:p>
            <a:pPr algn="ctr">
              <a:defRPr/>
            </a:pPr>
            <a:r>
              <a:rPr lang="en-US" altLang="ja-JP" dirty="0">
                <a:solidFill>
                  <a:schemeClr val="bg1"/>
                </a:solidFill>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a:solidFill>
                  <a:schemeClr val="bg1"/>
                </a:solidFill>
                <a:effectLst>
                  <a:outerShdw blurRad="38100" dist="38100" dir="2700000" algn="tl">
                    <a:srgbClr val="000000">
                      <a:alpha val="43137"/>
                    </a:srgbClr>
                  </a:outerShdw>
                </a:effectLst>
                <a:latin typeface="ヒラギノ角ゴ ProN W3" pitchFamily="34" charset="-128"/>
                <a:ea typeface="ヒラギノ角ゴ ProN W3" pitchFamily="34" charset="-128"/>
              </a:rPr>
              <a:t>による安定化制御</a:t>
            </a:r>
          </a:p>
        </p:txBody>
      </p:sp>
      <p:sp>
        <p:nvSpPr>
          <p:cNvPr id="59" name="右矢印 58"/>
          <p:cNvSpPr/>
          <p:nvPr/>
        </p:nvSpPr>
        <p:spPr>
          <a:xfrm rot="10800000">
            <a:off x="4356100" y="4857750"/>
            <a:ext cx="431800"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テキスト ボックス 28"/>
          <p:cNvSpPr txBox="1">
            <a:spLocks noChangeArrowheads="1"/>
          </p:cNvSpPr>
          <p:nvPr/>
        </p:nvSpPr>
        <p:spPr bwMode="auto">
          <a:xfrm>
            <a:off x="3511550" y="5805488"/>
            <a:ext cx="1873250" cy="646112"/>
          </a:xfrm>
          <a:prstGeom prst="rect">
            <a:avLst/>
          </a:prstGeom>
          <a:noFill/>
          <a:ln w="9525">
            <a:noFill/>
            <a:miter lim="800000"/>
            <a:headEnd/>
            <a:tailEnd/>
          </a:ln>
        </p:spPr>
        <p:txBody>
          <a:bodyPr>
            <a:spAutoFit/>
          </a:bodyPr>
          <a:lstStyle/>
          <a:p>
            <a:pPr algn="ctr">
              <a:defRPr/>
            </a:pPr>
            <a:r>
              <a:rPr lang="ja-JP" altLang="en-US" b="1" dirty="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rPr>
              <a:t>あらかじめ学習させる</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4.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SVR</a:t>
            </a: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の応用</a:t>
            </a:r>
            <a:endPar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最近は</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ロボット制御への応用を企図した研究もおこなわれている</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倒立振子へ</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モデルを組込み</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学習制御系を構成した研究</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小林ら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buFont typeface="Wingdings" pitchFamily="2" charset="2"/>
              <a:buNone/>
              <a:defRPr/>
            </a:pP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8" name="正方形/長方形 7"/>
          <p:cNvSpPr/>
          <p:nvPr/>
        </p:nvSpPr>
        <p:spPr>
          <a:xfrm>
            <a:off x="1042988" y="4724400"/>
            <a:ext cx="3816350" cy="1008063"/>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accent1"/>
                </a:solidFill>
                <a:latin typeface="ヒラギノ角ゴ StdN W8" pitchFamily="34" charset="-128"/>
                <a:ea typeface="ヒラギノ角ゴ StdN W8" pitchFamily="34" charset="-128"/>
              </a:rPr>
              <a:t>リアルタイムな学習制御</a:t>
            </a:r>
            <a:endParaRPr lang="en-US" altLang="ja-JP" sz="2400" dirty="0">
              <a:solidFill>
                <a:schemeClr val="accent1"/>
              </a:solidFill>
              <a:latin typeface="ヒラギノ角ゴ StdN W8" pitchFamily="34" charset="-128"/>
              <a:ea typeface="ヒラギノ角ゴ StdN W8" pitchFamily="34" charset="-128"/>
            </a:endParaRPr>
          </a:p>
          <a:p>
            <a:pPr algn="ctr">
              <a:defRPr/>
            </a:pPr>
            <a:r>
              <a:rPr lang="en-US" altLang="ja-JP" sz="2400" dirty="0">
                <a:solidFill>
                  <a:schemeClr val="accent1"/>
                </a:solidFill>
                <a:latin typeface="ヒラギノ角ゴ StdN W8" pitchFamily="34" charset="-128"/>
                <a:ea typeface="ヒラギノ角ゴ StdN W8" pitchFamily="34" charset="-128"/>
              </a:rPr>
              <a:t>(</a:t>
            </a:r>
            <a:r>
              <a:rPr lang="ja-JP" altLang="en-US" sz="2400" dirty="0">
                <a:solidFill>
                  <a:schemeClr val="accent1"/>
                </a:solidFill>
                <a:latin typeface="ヒラギノ角ゴ StdN W8" pitchFamily="34" charset="-128"/>
                <a:ea typeface="ヒラギノ角ゴ StdN W8" pitchFamily="34" charset="-128"/>
              </a:rPr>
              <a:t>ロボット制御など</a:t>
            </a:r>
            <a:r>
              <a:rPr lang="en-US" altLang="ja-JP" sz="2400" dirty="0">
                <a:solidFill>
                  <a:schemeClr val="accent1"/>
                </a:solidFill>
                <a:latin typeface="ヒラギノ角ゴ StdN W8" pitchFamily="34" charset="-128"/>
                <a:ea typeface="ヒラギノ角ゴ StdN W8" pitchFamily="34" charset="-128"/>
              </a:rPr>
              <a:t>)</a:t>
            </a:r>
            <a:endParaRPr lang="ja-JP" altLang="en-US" sz="2400" dirty="0">
              <a:solidFill>
                <a:schemeClr val="accent1"/>
              </a:solidFill>
              <a:latin typeface="ヒラギノ角ゴ StdN W8" pitchFamily="34" charset="-128"/>
              <a:ea typeface="ヒラギノ角ゴ StdN W8" pitchFamily="34" charset="-128"/>
            </a:endParaRPr>
          </a:p>
        </p:txBody>
      </p:sp>
      <p:sp>
        <p:nvSpPr>
          <p:cNvPr id="9" name="角丸四角形吹き出し 8"/>
          <p:cNvSpPr/>
          <p:nvPr/>
        </p:nvSpPr>
        <p:spPr>
          <a:xfrm>
            <a:off x="5940425" y="3789363"/>
            <a:ext cx="2519363" cy="1295400"/>
          </a:xfrm>
          <a:prstGeom prst="wedgeRoundRectCallout">
            <a:avLst>
              <a:gd name="adj1" fmla="val -90373"/>
              <a:gd name="adj2" fmla="val 448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あらかじめ</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入出力データを</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与えて学習する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a:t>
            </a: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予測</a:t>
            </a:r>
            <a:r>
              <a:rPr lang="en-US" altLang="ja-JP"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a:t>
            </a: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を取り扱った従来研究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飛行ロボットやロボットアームに対して</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a:effectLst>
                  <a:outerShdw blurRad="38100" dist="38100" dir="2700000" algn="tl">
                    <a:srgbClr val="000000">
                      <a:alpha val="43137"/>
                    </a:srgbClr>
                  </a:outerShdw>
                </a:effectLst>
                <a:latin typeface="ヒラギノ角ゴ ProN W3" pitchFamily="34" charset="-128"/>
                <a:ea typeface="ヒラギノ角ゴ ProN W3" pitchFamily="34" charset="-128"/>
              </a:rPr>
              <a:t>制御量と</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操作量から状態の変化を予測し</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フィードフォワード制御として予測結果を用いた研究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や</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Online SVR</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を予測器として用いている</a:t>
            </a:r>
            <a:endParaRPr lang="en-US" altLang="ja-JP" sz="22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強化学習に於いて</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変化する環境や報酬に合わせて複数の状態と報酬の予測モデルを切り替えながら学習制御を行う研究</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2.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先行研究</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5" name="角丸四角形 4"/>
          <p:cNvSpPr/>
          <p:nvPr/>
        </p:nvSpPr>
        <p:spPr>
          <a:xfrm>
            <a:off x="611560" y="5157192"/>
            <a:ext cx="7920880" cy="1368152"/>
          </a:xfrm>
          <a:prstGeom prst="roundRect">
            <a:avLst/>
          </a:prstGeom>
          <a:solidFill>
            <a:srgbClr val="E0EFF8"/>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ja-JP" altLang="en-US" sz="2600" dirty="0" smtClean="0">
                <a:solidFill>
                  <a:srgbClr val="FF0000"/>
                </a:solidFill>
                <a:latin typeface="ヒラギノ角ゴ Std W8" pitchFamily="34" charset="-128"/>
                <a:ea typeface="ヒラギノ角ゴ Std W8" pitchFamily="34" charset="-128"/>
              </a:rPr>
              <a:t>・内部状態</a:t>
            </a:r>
            <a:r>
              <a:rPr lang="en-US" altLang="ja-JP" sz="2600" dirty="0" smtClean="0">
                <a:solidFill>
                  <a:srgbClr val="FF0000"/>
                </a:solidFill>
                <a:latin typeface="ヒラギノ角ゴ Std W8" pitchFamily="34" charset="-128"/>
                <a:ea typeface="ヒラギノ角ゴ Std W8" pitchFamily="34" charset="-128"/>
              </a:rPr>
              <a:t>(</a:t>
            </a:r>
            <a:r>
              <a:rPr lang="ja-JP" altLang="en-US" sz="2600" dirty="0" smtClean="0">
                <a:solidFill>
                  <a:srgbClr val="FF0000"/>
                </a:solidFill>
                <a:latin typeface="ヒラギノ角ゴ Std W8" pitchFamily="34" charset="-128"/>
                <a:ea typeface="ヒラギノ角ゴ Std W8" pitchFamily="34" charset="-128"/>
              </a:rPr>
              <a:t>モータ回転角や姿勢</a:t>
            </a:r>
            <a:r>
              <a:rPr lang="en-US" altLang="ja-JP" sz="2600" dirty="0" smtClean="0">
                <a:solidFill>
                  <a:srgbClr val="FF0000"/>
                </a:solidFill>
                <a:latin typeface="ヒラギノ角ゴ Std W8" pitchFamily="34" charset="-128"/>
                <a:ea typeface="ヒラギノ角ゴ Std W8" pitchFamily="34" charset="-128"/>
              </a:rPr>
              <a:t>)</a:t>
            </a:r>
            <a:r>
              <a:rPr lang="ja-JP" altLang="en-US" sz="2600" dirty="0" smtClean="0">
                <a:solidFill>
                  <a:srgbClr val="FF0000"/>
                </a:solidFill>
                <a:latin typeface="ヒラギノ角ゴ Std W8" pitchFamily="34" charset="-128"/>
                <a:ea typeface="ヒラギノ角ゴ Std W8" pitchFamily="34" charset="-128"/>
              </a:rPr>
              <a:t>は予測出来ない</a:t>
            </a:r>
            <a:endParaRPr lang="en-US" altLang="ja-JP" sz="2600" dirty="0">
              <a:solidFill>
                <a:srgbClr val="FF0000"/>
              </a:solidFill>
              <a:latin typeface="ヒラギノ角ゴ Std W8" pitchFamily="34" charset="-128"/>
              <a:ea typeface="ヒラギノ角ゴ Std W8" pitchFamily="34" charset="-128"/>
            </a:endParaRPr>
          </a:p>
          <a:p>
            <a:pPr>
              <a:defRPr/>
            </a:pPr>
            <a:r>
              <a:rPr lang="ja-JP" altLang="en-US" sz="2600" dirty="0">
                <a:solidFill>
                  <a:srgbClr val="FF0000"/>
                </a:solidFill>
                <a:latin typeface="ヒラギノ角ゴ Std W8" pitchFamily="34" charset="-128"/>
                <a:ea typeface="ヒラギノ角ゴ Std W8" pitchFamily="34" charset="-128"/>
              </a:rPr>
              <a:t>・その時点で採られた行動は</a:t>
            </a:r>
            <a:r>
              <a:rPr lang="en-US" altLang="ja-JP" sz="2600" dirty="0">
                <a:solidFill>
                  <a:srgbClr val="FF0000"/>
                </a:solidFill>
                <a:latin typeface="ヒラギノ角ゴ Std W8" pitchFamily="34" charset="-128"/>
                <a:ea typeface="ヒラギノ角ゴ Std W8" pitchFamily="34" charset="-128"/>
              </a:rPr>
              <a:t>, </a:t>
            </a:r>
            <a:r>
              <a:rPr lang="ja-JP" altLang="en-US" sz="2600" dirty="0" smtClean="0">
                <a:solidFill>
                  <a:srgbClr val="FF0000"/>
                </a:solidFill>
                <a:latin typeface="ヒラギノ角ゴ Std W8" pitchFamily="34" charset="-128"/>
                <a:ea typeface="ヒラギノ角ゴ Std W8" pitchFamily="34" charset="-128"/>
              </a:rPr>
              <a:t>予測の考慮に入って</a:t>
            </a:r>
            <a:endParaRPr lang="en-US" altLang="ja-JP" sz="2600" dirty="0" smtClean="0">
              <a:solidFill>
                <a:srgbClr val="FF0000"/>
              </a:solidFill>
              <a:latin typeface="ヒラギノ角ゴ Std W8" pitchFamily="34" charset="-128"/>
              <a:ea typeface="ヒラギノ角ゴ Std W8" pitchFamily="34" charset="-128"/>
            </a:endParaRPr>
          </a:p>
          <a:p>
            <a:pPr>
              <a:defRPr/>
            </a:pPr>
            <a:r>
              <a:rPr lang="ja-JP" altLang="en-US" sz="2600" dirty="0">
                <a:solidFill>
                  <a:srgbClr val="FF0000"/>
                </a:solidFill>
                <a:latin typeface="ヒラギノ角ゴ Std W8" pitchFamily="34" charset="-128"/>
                <a:ea typeface="ヒラギノ角ゴ Std W8" pitchFamily="34" charset="-128"/>
              </a:rPr>
              <a:t>　</a:t>
            </a:r>
            <a:r>
              <a:rPr lang="ja-JP" altLang="en-US" sz="2600" dirty="0" smtClean="0">
                <a:solidFill>
                  <a:srgbClr val="FF0000"/>
                </a:solidFill>
                <a:latin typeface="ヒラギノ角ゴ Std W8" pitchFamily="34" charset="-128"/>
                <a:ea typeface="ヒラギノ角ゴ Std W8" pitchFamily="34" charset="-128"/>
              </a:rPr>
              <a:t>いない</a:t>
            </a:r>
            <a:endParaRPr lang="en-US" altLang="ja-JP" sz="2600" dirty="0" smtClean="0">
              <a:solidFill>
                <a:srgbClr val="FF0000"/>
              </a:solidFill>
              <a:latin typeface="ヒラギノ角ゴ Std W8" pitchFamily="34" charset="-128"/>
              <a:ea typeface="ヒラギノ角ゴ Std W8"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4.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SVR</a:t>
            </a: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の応用</a:t>
            </a:r>
            <a:endPar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最近は</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ロボット制御への応用を企図した研究もおこなわれている</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倒立振子へ</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モデルを組込み</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学習制御系を構成した研究</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小林ら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buFont typeface="Wingdings" pitchFamily="2" charset="2"/>
              <a:buNone/>
              <a:defRPr/>
            </a:pP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8" name="正方形/長方形 7"/>
          <p:cNvSpPr/>
          <p:nvPr/>
        </p:nvSpPr>
        <p:spPr>
          <a:xfrm>
            <a:off x="1042988" y="4724400"/>
            <a:ext cx="3816350" cy="1008063"/>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accent1"/>
                </a:solidFill>
                <a:latin typeface="ヒラギノ角ゴ StdN W8" pitchFamily="34" charset="-128"/>
                <a:ea typeface="ヒラギノ角ゴ StdN W8" pitchFamily="34" charset="-128"/>
              </a:rPr>
              <a:t>リアルタイムな学習制御</a:t>
            </a:r>
            <a:endParaRPr lang="en-US" altLang="ja-JP" sz="2400" dirty="0">
              <a:solidFill>
                <a:schemeClr val="accent1"/>
              </a:solidFill>
              <a:latin typeface="ヒラギノ角ゴ StdN W8" pitchFamily="34" charset="-128"/>
              <a:ea typeface="ヒラギノ角ゴ StdN W8" pitchFamily="34" charset="-128"/>
            </a:endParaRPr>
          </a:p>
          <a:p>
            <a:pPr algn="ctr">
              <a:defRPr/>
            </a:pPr>
            <a:r>
              <a:rPr lang="en-US" altLang="ja-JP" sz="2400" dirty="0">
                <a:solidFill>
                  <a:schemeClr val="accent1"/>
                </a:solidFill>
                <a:latin typeface="ヒラギノ角ゴ StdN W8" pitchFamily="34" charset="-128"/>
                <a:ea typeface="ヒラギノ角ゴ StdN W8" pitchFamily="34" charset="-128"/>
              </a:rPr>
              <a:t>(</a:t>
            </a:r>
            <a:r>
              <a:rPr lang="ja-JP" altLang="en-US" sz="2400" dirty="0">
                <a:solidFill>
                  <a:schemeClr val="accent1"/>
                </a:solidFill>
                <a:latin typeface="ヒラギノ角ゴ StdN W8" pitchFamily="34" charset="-128"/>
                <a:ea typeface="ヒラギノ角ゴ StdN W8" pitchFamily="34" charset="-128"/>
              </a:rPr>
              <a:t>ロボット制御など</a:t>
            </a:r>
            <a:r>
              <a:rPr lang="en-US" altLang="ja-JP" sz="2400" dirty="0">
                <a:solidFill>
                  <a:schemeClr val="accent1"/>
                </a:solidFill>
                <a:latin typeface="ヒラギノ角ゴ StdN W8" pitchFamily="34" charset="-128"/>
                <a:ea typeface="ヒラギノ角ゴ StdN W8" pitchFamily="34" charset="-128"/>
              </a:rPr>
              <a:t>)</a:t>
            </a:r>
            <a:endParaRPr lang="ja-JP" altLang="en-US" sz="2400" dirty="0">
              <a:solidFill>
                <a:schemeClr val="accent1"/>
              </a:solidFill>
              <a:latin typeface="ヒラギノ角ゴ StdN W8" pitchFamily="34" charset="-128"/>
              <a:ea typeface="ヒラギノ角ゴ StdN W8" pitchFamily="34" charset="-128"/>
            </a:endParaRPr>
          </a:p>
        </p:txBody>
      </p:sp>
      <p:sp>
        <p:nvSpPr>
          <p:cNvPr id="9" name="角丸四角形吹き出し 8"/>
          <p:cNvSpPr/>
          <p:nvPr/>
        </p:nvSpPr>
        <p:spPr>
          <a:xfrm>
            <a:off x="5940425" y="3789363"/>
            <a:ext cx="2519363" cy="1295400"/>
          </a:xfrm>
          <a:prstGeom prst="wedgeRoundRectCallout">
            <a:avLst>
              <a:gd name="adj1" fmla="val -90373"/>
              <a:gd name="adj2" fmla="val 448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あらかじめ</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入出力データを</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与えて学習する</a:t>
            </a:r>
          </a:p>
        </p:txBody>
      </p:sp>
      <p:sp>
        <p:nvSpPr>
          <p:cNvPr id="7" name="角丸四角形吹き出し 6"/>
          <p:cNvSpPr/>
          <p:nvPr/>
        </p:nvSpPr>
        <p:spPr>
          <a:xfrm>
            <a:off x="3635375" y="5876925"/>
            <a:ext cx="2519363" cy="720725"/>
          </a:xfrm>
          <a:prstGeom prst="wedgeRoundRectCallout">
            <a:avLst>
              <a:gd name="adj1" fmla="val 53295"/>
              <a:gd name="adj2" fmla="val -180596"/>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学習データ依存</a:t>
            </a:r>
          </a:p>
        </p:txBody>
      </p:sp>
      <p:sp>
        <p:nvSpPr>
          <p:cNvPr id="10" name="角丸四角形吹き出し 9"/>
          <p:cNvSpPr/>
          <p:nvPr/>
        </p:nvSpPr>
        <p:spPr>
          <a:xfrm>
            <a:off x="6372225" y="5805488"/>
            <a:ext cx="2519363" cy="792162"/>
          </a:xfrm>
          <a:prstGeom prst="wedgeRoundRectCallout">
            <a:avLst>
              <a:gd name="adj1" fmla="val -23075"/>
              <a:gd name="adj2" fmla="val -156306"/>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変化にロバストではない</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4.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背景</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SVR</a:t>
            </a:r>
            <a:r>
              <a:rPr lang="ja-JP" altLang="en-US"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の応用</a:t>
            </a:r>
            <a:endParaRPr lang="en-US" altLang="ja-JP" sz="36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最近は</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ロボット制御への応用を企図した研究もおこなわれている</a:t>
            </a:r>
            <a:r>
              <a:rPr lang="en-US" altLang="ja-JP" sz="3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倒立振子へ</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SVR</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モデルを組込み</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学習制御系を構成した研究</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小林ら</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buFont typeface="Wingdings" pitchFamily="2" charset="2"/>
              <a:buNone/>
              <a:defRPr/>
            </a:pPr>
            <a:endParaRPr lang="en-US" altLang="ja-JP" dirty="0" smtClean="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6" name="正方形/長方形 5"/>
          <p:cNvSpPr/>
          <p:nvPr/>
        </p:nvSpPr>
        <p:spPr>
          <a:xfrm>
            <a:off x="1042988" y="4724400"/>
            <a:ext cx="3816350" cy="1008063"/>
          </a:xfrm>
          <a:prstGeom prst="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accent1"/>
                </a:solidFill>
                <a:latin typeface="ヒラギノ角ゴ StdN W8" pitchFamily="34" charset="-128"/>
                <a:ea typeface="ヒラギノ角ゴ StdN W8" pitchFamily="34" charset="-128"/>
              </a:rPr>
              <a:t>リアルタイムな学習制御</a:t>
            </a:r>
            <a:endParaRPr lang="en-US" altLang="ja-JP" sz="2400" dirty="0">
              <a:solidFill>
                <a:schemeClr val="accent1"/>
              </a:solidFill>
              <a:latin typeface="ヒラギノ角ゴ StdN W8" pitchFamily="34" charset="-128"/>
              <a:ea typeface="ヒラギノ角ゴ StdN W8" pitchFamily="34" charset="-128"/>
            </a:endParaRPr>
          </a:p>
          <a:p>
            <a:pPr algn="ctr">
              <a:defRPr/>
            </a:pPr>
            <a:r>
              <a:rPr lang="en-US" altLang="ja-JP" sz="2400" dirty="0">
                <a:solidFill>
                  <a:schemeClr val="accent1"/>
                </a:solidFill>
                <a:latin typeface="ヒラギノ角ゴ StdN W8" pitchFamily="34" charset="-128"/>
                <a:ea typeface="ヒラギノ角ゴ StdN W8" pitchFamily="34" charset="-128"/>
              </a:rPr>
              <a:t>(</a:t>
            </a:r>
            <a:r>
              <a:rPr lang="ja-JP" altLang="en-US" sz="2400" dirty="0">
                <a:solidFill>
                  <a:schemeClr val="accent1"/>
                </a:solidFill>
                <a:latin typeface="ヒラギノ角ゴ StdN W8" pitchFamily="34" charset="-128"/>
                <a:ea typeface="ヒラギノ角ゴ StdN W8" pitchFamily="34" charset="-128"/>
              </a:rPr>
              <a:t>ロボット制御など</a:t>
            </a:r>
            <a:r>
              <a:rPr lang="en-US" altLang="ja-JP" sz="2400" dirty="0">
                <a:solidFill>
                  <a:schemeClr val="accent1"/>
                </a:solidFill>
                <a:latin typeface="ヒラギノ角ゴ StdN W8" pitchFamily="34" charset="-128"/>
                <a:ea typeface="ヒラギノ角ゴ StdN W8" pitchFamily="34" charset="-128"/>
              </a:rPr>
              <a:t>)</a:t>
            </a:r>
            <a:endParaRPr lang="ja-JP" altLang="en-US" sz="2400" dirty="0">
              <a:solidFill>
                <a:schemeClr val="accent1"/>
              </a:solidFill>
              <a:latin typeface="ヒラギノ角ゴ StdN W8" pitchFamily="34" charset="-128"/>
              <a:ea typeface="ヒラギノ角ゴ StdN W8" pitchFamily="34" charset="-128"/>
            </a:endParaRPr>
          </a:p>
        </p:txBody>
      </p:sp>
      <p:sp>
        <p:nvSpPr>
          <p:cNvPr id="7" name="角丸四角形吹き出し 6"/>
          <p:cNvSpPr/>
          <p:nvPr/>
        </p:nvSpPr>
        <p:spPr>
          <a:xfrm>
            <a:off x="5940425" y="3789363"/>
            <a:ext cx="2519363" cy="1295400"/>
          </a:xfrm>
          <a:prstGeom prst="wedgeRoundRectCallout">
            <a:avLst>
              <a:gd name="adj1" fmla="val -90373"/>
              <a:gd name="adj2" fmla="val 448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あらかじめ</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入出力データを</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与えて学習する</a:t>
            </a:r>
          </a:p>
        </p:txBody>
      </p:sp>
      <p:sp>
        <p:nvSpPr>
          <p:cNvPr id="8" name="角丸四角形吹き出し 7"/>
          <p:cNvSpPr/>
          <p:nvPr/>
        </p:nvSpPr>
        <p:spPr>
          <a:xfrm>
            <a:off x="5940425" y="5229225"/>
            <a:ext cx="2519363" cy="1484313"/>
          </a:xfrm>
          <a:prstGeom prst="wedgeRoundRectCallout">
            <a:avLst>
              <a:gd name="adj1" fmla="val -91129"/>
              <a:gd name="adj2" fmla="val -28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逐次学習データを与えつつ</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次時刻の出力を予測する</a:t>
            </a:r>
          </a:p>
        </p:txBody>
      </p:sp>
      <p:sp>
        <p:nvSpPr>
          <p:cNvPr id="10" name="加算記号 9"/>
          <p:cNvSpPr/>
          <p:nvPr/>
        </p:nvSpPr>
        <p:spPr>
          <a:xfrm rot="2603067">
            <a:off x="5835650" y="3109913"/>
            <a:ext cx="2771775" cy="2663825"/>
          </a:xfrm>
          <a:prstGeom prst="mathPlus">
            <a:avLst>
              <a:gd name="adj1" fmla="val 1351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err="1"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Parrella</a:t>
            </a: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による予測</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buFont typeface="Wingdings" pitchFamily="2" charset="2"/>
              <a:buNone/>
              <a:defRPr/>
            </a:pPr>
            <a:endPar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学習データを追加しても</a:t>
            </a:r>
            <a:r>
              <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初めからの再学習ではなく追加学習で対処できる</a:t>
            </a:r>
            <a:r>
              <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p:txBody>
      </p:sp>
      <p:cxnSp>
        <p:nvCxnSpPr>
          <p:cNvPr id="11" name="直線矢印コネクタ 10"/>
          <p:cNvCxnSpPr/>
          <p:nvPr/>
        </p:nvCxnSpPr>
        <p:spPr bwMode="auto">
          <a:xfrm>
            <a:off x="1935163" y="5607050"/>
            <a:ext cx="53292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bwMode="auto">
          <a:xfrm>
            <a:off x="2166938" y="4354513"/>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bwMode="auto">
          <a:xfrm>
            <a:off x="2455863" y="4075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bwMode="auto">
          <a:xfrm>
            <a:off x="2743200" y="40227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bwMode="auto">
          <a:xfrm>
            <a:off x="3030538" y="4219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bwMode="auto">
          <a:xfrm>
            <a:off x="3319463" y="4411663"/>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bwMode="auto">
          <a:xfrm>
            <a:off x="3606800" y="452596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bwMode="auto">
          <a:xfrm>
            <a:off x="3905250" y="4406900"/>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bwMode="auto">
          <a:xfrm>
            <a:off x="4183063" y="4219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bwMode="auto">
          <a:xfrm>
            <a:off x="4471988" y="39592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bwMode="auto">
          <a:xfrm>
            <a:off x="4759325" y="372427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bwMode="auto">
          <a:xfrm>
            <a:off x="5048250" y="34893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bwMode="auto">
          <a:xfrm>
            <a:off x="5335588" y="3330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bwMode="auto">
          <a:xfrm>
            <a:off x="5624513" y="323056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bwMode="auto">
          <a:xfrm>
            <a:off x="5911850" y="318611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bwMode="auto">
          <a:xfrm>
            <a:off x="6200775" y="311467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bwMode="auto">
          <a:xfrm>
            <a:off x="6488113" y="2990850"/>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bwMode="auto">
          <a:xfrm>
            <a:off x="6775450" y="28035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円/楕円 58"/>
          <p:cNvSpPr/>
          <p:nvPr/>
        </p:nvSpPr>
        <p:spPr bwMode="auto">
          <a:xfrm>
            <a:off x="7064375" y="2611438"/>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0" name="直線矢印コネクタ 69"/>
          <p:cNvCxnSpPr/>
          <p:nvPr/>
        </p:nvCxnSpPr>
        <p:spPr bwMode="auto">
          <a:xfrm rot="5400000" flipH="1" flipV="1">
            <a:off x="222250" y="3878263"/>
            <a:ext cx="34559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bwMode="auto">
          <a:xfrm>
            <a:off x="1879600" y="4814888"/>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タイトル 1"/>
          <p:cNvSpPr>
            <a:spLocks noGrp="1"/>
          </p:cNvSpPr>
          <p:nvPr>
            <p:ph type="title"/>
          </p:nvPr>
        </p:nvSpPr>
        <p:spPr/>
        <p:txBody>
          <a:bodyPr>
            <a:noAutofit/>
          </a:bodyPr>
          <a:lstStyle/>
          <a:p>
            <a:pPr eaLnBrk="1" hangingPunct="1">
              <a:defRPr/>
            </a:pPr>
            <a:r>
              <a:rPr lang="en-US" altLang="ja-JP" sz="31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Online Support Vector Regression</a:t>
            </a: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
            </a:r>
            <a:b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b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a:t>
            </a:r>
            <a:r>
              <a:rPr lang="en-US" altLang="ja-JP" sz="3800" dirty="0" err="1"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Parrella</a:t>
            </a: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による研究</a:t>
            </a: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a:t>
            </a:r>
            <a:endPar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27" name="四角形吹き出し 26"/>
          <p:cNvSpPr/>
          <p:nvPr/>
        </p:nvSpPr>
        <p:spPr bwMode="auto">
          <a:xfrm>
            <a:off x="107950" y="4076700"/>
            <a:ext cx="1727200" cy="508000"/>
          </a:xfrm>
          <a:prstGeom prst="wedgeRectCallout">
            <a:avLst>
              <a:gd name="adj1" fmla="val 48610"/>
              <a:gd name="adj2" fmla="val 87139"/>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学習データ</a:t>
            </a:r>
          </a:p>
        </p:txBody>
      </p:sp>
      <p:sp>
        <p:nvSpPr>
          <p:cNvPr id="28" name="四角形吹き出し 27"/>
          <p:cNvSpPr/>
          <p:nvPr/>
        </p:nvSpPr>
        <p:spPr bwMode="auto">
          <a:xfrm>
            <a:off x="107950" y="5100638"/>
            <a:ext cx="1727200" cy="503237"/>
          </a:xfrm>
          <a:prstGeom prst="wedgeRectCallout">
            <a:avLst>
              <a:gd name="adj1" fmla="val 49243"/>
              <a:gd name="adj2" fmla="val -70004"/>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予測データ</a:t>
            </a:r>
          </a:p>
        </p:txBody>
      </p:sp>
      <p:sp>
        <p:nvSpPr>
          <p:cNvPr id="31" name="フリーフォーム 30"/>
          <p:cNvSpPr/>
          <p:nvPr/>
        </p:nvSpPr>
        <p:spPr bwMode="auto">
          <a:xfrm>
            <a:off x="1927225" y="2663825"/>
            <a:ext cx="5208588" cy="2295525"/>
          </a:xfrm>
          <a:custGeom>
            <a:avLst/>
            <a:gdLst>
              <a:gd name="connsiteX0" fmla="*/ 0 w 5342964"/>
              <a:gd name="connsiteY0" fmla="*/ 2294965 h 2294965"/>
              <a:gd name="connsiteX1" fmla="*/ 753035 w 5342964"/>
              <a:gd name="connsiteY1" fmla="*/ 1416423 h 2294965"/>
              <a:gd name="connsiteX2" fmla="*/ 1828800 w 5342964"/>
              <a:gd name="connsiteY2" fmla="*/ 1918447 h 2294965"/>
              <a:gd name="connsiteX3" fmla="*/ 3334870 w 5342964"/>
              <a:gd name="connsiteY3" fmla="*/ 806823 h 2294965"/>
              <a:gd name="connsiteX4" fmla="*/ 4518211 w 5342964"/>
              <a:gd name="connsiteY4" fmla="*/ 502023 h 2294965"/>
              <a:gd name="connsiteX5" fmla="*/ 5342964 w 5342964"/>
              <a:gd name="connsiteY5" fmla="*/ 0 h 2294965"/>
              <a:gd name="connsiteX6" fmla="*/ 5342964 w 5342964"/>
              <a:gd name="connsiteY6" fmla="*/ 0 h 229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964" h="2294965">
                <a:moveTo>
                  <a:pt x="0" y="2294965"/>
                </a:moveTo>
                <a:cubicBezTo>
                  <a:pt x="224117" y="1887070"/>
                  <a:pt x="448235" y="1479176"/>
                  <a:pt x="753035" y="1416423"/>
                </a:cubicBezTo>
                <a:cubicBezTo>
                  <a:pt x="1057835" y="1353670"/>
                  <a:pt x="1398494" y="2020047"/>
                  <a:pt x="1828800" y="1918447"/>
                </a:cubicBezTo>
                <a:cubicBezTo>
                  <a:pt x="2259106" y="1816847"/>
                  <a:pt x="2886635" y="1042894"/>
                  <a:pt x="3334870" y="806823"/>
                </a:cubicBezTo>
                <a:cubicBezTo>
                  <a:pt x="3783105" y="570752"/>
                  <a:pt x="4183529" y="636493"/>
                  <a:pt x="4518211" y="502023"/>
                </a:cubicBezTo>
                <a:cubicBezTo>
                  <a:pt x="4852893" y="367553"/>
                  <a:pt x="5342964" y="0"/>
                  <a:pt x="5342964" y="0"/>
                </a:cubicBezTo>
                <a:lnTo>
                  <a:pt x="5342964" y="0"/>
                </a:lnTo>
              </a:path>
            </a:pathLst>
          </a:cu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ppt_x"/>
                                          </p:val>
                                        </p:tav>
                                        <p:tav tm="100000">
                                          <p:val>
                                            <p:strVal val="#ppt_x"/>
                                          </p:val>
                                        </p:tav>
                                      </p:tavLst>
                                    </p:anim>
                                    <p:anim calcmode="lin" valueType="num">
                                      <p:cBhvr additive="base">
                                        <p:cTn id="77" dur="500" fill="hold"/>
                                        <p:tgtEl>
                                          <p:spTgt spid="54"/>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fill="hold"/>
                                        <p:tgtEl>
                                          <p:spTgt spid="55"/>
                                        </p:tgtEl>
                                        <p:attrNameLst>
                                          <p:attrName>ppt_x</p:attrName>
                                        </p:attrNameLst>
                                      </p:cBhvr>
                                      <p:tavLst>
                                        <p:tav tm="0">
                                          <p:val>
                                            <p:strVal val="#ppt_x"/>
                                          </p:val>
                                        </p:tav>
                                        <p:tav tm="100000">
                                          <p:val>
                                            <p:strVal val="#ppt_x"/>
                                          </p:val>
                                        </p:tav>
                                      </p:tavLst>
                                    </p:anim>
                                    <p:anim calcmode="lin" valueType="num">
                                      <p:cBhvr additive="base">
                                        <p:cTn id="82" dur="500" fill="hold"/>
                                        <p:tgtEl>
                                          <p:spTgt spid="55"/>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additive="base">
                                        <p:cTn id="86" dur="500" fill="hold"/>
                                        <p:tgtEl>
                                          <p:spTgt spid="56"/>
                                        </p:tgtEl>
                                        <p:attrNameLst>
                                          <p:attrName>ppt_x</p:attrName>
                                        </p:attrNameLst>
                                      </p:cBhvr>
                                      <p:tavLst>
                                        <p:tav tm="0">
                                          <p:val>
                                            <p:strVal val="#ppt_x"/>
                                          </p:val>
                                        </p:tav>
                                        <p:tav tm="100000">
                                          <p:val>
                                            <p:strVal val="#ppt_x"/>
                                          </p:val>
                                        </p:tav>
                                      </p:tavLst>
                                    </p:anim>
                                    <p:anim calcmode="lin" valueType="num">
                                      <p:cBhvr additive="base">
                                        <p:cTn id="87" dur="500" fill="hold"/>
                                        <p:tgtEl>
                                          <p:spTgt spid="56"/>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8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900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fill="hold"/>
                                        <p:tgtEl>
                                          <p:spTgt spid="58"/>
                                        </p:tgtEl>
                                        <p:attrNameLst>
                                          <p:attrName>ppt_x</p:attrName>
                                        </p:attrNameLst>
                                      </p:cBhvr>
                                      <p:tavLst>
                                        <p:tav tm="0">
                                          <p:val>
                                            <p:strVal val="#ppt_x"/>
                                          </p:val>
                                        </p:tav>
                                        <p:tav tm="100000">
                                          <p:val>
                                            <p:strVal val="#ppt_x"/>
                                          </p:val>
                                        </p:tav>
                                      </p:tavLst>
                                    </p:anim>
                                    <p:anim calcmode="lin" valueType="num">
                                      <p:cBhvr additive="base">
                                        <p:cTn id="97" dur="500" fill="hold"/>
                                        <p:tgtEl>
                                          <p:spTgt spid="58"/>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ppt_x"/>
                                          </p:val>
                                        </p:tav>
                                        <p:tav tm="100000">
                                          <p:val>
                                            <p:strVal val="#ppt_x"/>
                                          </p:val>
                                        </p:tav>
                                      </p:tavLst>
                                    </p:anim>
                                    <p:anim calcmode="lin" valueType="num">
                                      <p:cBhvr additive="base">
                                        <p:cTn id="102" dur="500" fill="hold"/>
                                        <p:tgtEl>
                                          <p:spTgt spid="59"/>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100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6" presetClass="entr" presetSubtype="16" fill="hold"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circle(in)">
                                      <p:cBhvr>
                                        <p:cTn id="10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7" grpId="0" animBg="1"/>
      <p:bldP spid="27"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en-US" altLang="ja-JP" dirty="0" err="1"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Parrella</a:t>
            </a:r>
            <a:r>
              <a:rPr lang="ja-JP" altLang="en-US"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による予測</a:t>
            </a: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defRPr/>
            </a:pPr>
            <a:endParaRPr lang="en-US" altLang="ja-JP" dirty="0" smtClean="0">
              <a:solidFill>
                <a:srgbClr val="FFFF00"/>
              </a:solidFill>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eaLnBrk="1" hangingPunct="1">
              <a:buFont typeface="Wingdings" pitchFamily="2" charset="2"/>
              <a:buNone/>
              <a:defRPr/>
            </a:pPr>
            <a:endPar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endParaRPr>
          </a:p>
          <a:p>
            <a:pPr lvl="1" eaLnBrk="1" hangingPunct="1">
              <a:buClr>
                <a:schemeClr val="bg1"/>
              </a:buClr>
              <a:defRPr/>
            </a:pPr>
            <a:r>
              <a:rPr lang="ja-JP" altLang="en-US" dirty="0" smtClean="0">
                <a:solidFill>
                  <a:srgbClr val="FF00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学習</a:t>
            </a:r>
            <a:r>
              <a:rPr lang="ja-JP" altLang="en-US" dirty="0">
                <a:solidFill>
                  <a:srgbClr val="FF00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データ</a:t>
            </a:r>
            <a:r>
              <a:rPr lang="ja-JP" altLang="en-US" dirty="0" smtClean="0">
                <a:solidFill>
                  <a:srgbClr val="FF000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が与えられた領域でのみ</a:t>
            </a:r>
            <a:r>
              <a:rPr lang="ja-JP" altLang="en-US"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予測が可能となるが</a:t>
            </a:r>
            <a:r>
              <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 </a:t>
            </a:r>
            <a:r>
              <a:rPr lang="ja-JP" altLang="en-US"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以降の領域では</a:t>
            </a:r>
            <a:r>
              <a:rPr lang="ja-JP" altLang="en-US" dirty="0" smtClean="0">
                <a:solidFill>
                  <a:srgbClr val="00B0F0"/>
                </a:solidFill>
                <a:effectLst>
                  <a:outerShdw blurRad="38100" dist="38100" dir="2700000" algn="tl">
                    <a:srgbClr val="000000">
                      <a:alpha val="43137"/>
                    </a:srgbClr>
                  </a:outerShdw>
                </a:effectLst>
                <a:latin typeface="ヒラギノ角ゴ ProN W6" pitchFamily="34" charset="-128"/>
                <a:ea typeface="ヒラギノ角ゴ ProN W6" pitchFamily="34" charset="-128"/>
              </a:rPr>
              <a:t>予測ができない</a:t>
            </a:r>
            <a:r>
              <a:rPr lang="en-US" altLang="ja-JP" dirty="0" smtClean="0">
                <a:effectLst>
                  <a:outerShdw blurRad="38100" dist="38100" dir="2700000" algn="tl">
                    <a:srgbClr val="000000">
                      <a:alpha val="43137"/>
                    </a:srgbClr>
                  </a:outerShdw>
                </a:effectLst>
                <a:latin typeface="ヒラギノ角ゴ ProN W6" pitchFamily="34" charset="-128"/>
                <a:ea typeface="ヒラギノ角ゴ ProN W6" pitchFamily="34" charset="-128"/>
              </a:rPr>
              <a:t>.</a:t>
            </a:r>
          </a:p>
        </p:txBody>
      </p:sp>
      <p:cxnSp>
        <p:nvCxnSpPr>
          <p:cNvPr id="11" name="直線矢印コネクタ 10"/>
          <p:cNvCxnSpPr/>
          <p:nvPr/>
        </p:nvCxnSpPr>
        <p:spPr bwMode="auto">
          <a:xfrm>
            <a:off x="1935163" y="5607050"/>
            <a:ext cx="53292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bwMode="auto">
          <a:xfrm rot="5400000" flipH="1" flipV="1">
            <a:off x="222250" y="3878263"/>
            <a:ext cx="34559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タイトル 1"/>
          <p:cNvSpPr>
            <a:spLocks noGrp="1"/>
          </p:cNvSpPr>
          <p:nvPr>
            <p:ph type="title"/>
          </p:nvPr>
        </p:nvSpPr>
        <p:spPr/>
        <p:txBody>
          <a:bodyPr>
            <a:noAutofit/>
          </a:bodyPr>
          <a:lstStyle/>
          <a:p>
            <a:pPr eaLnBrk="1" hangingPunct="1">
              <a:defRPr/>
            </a:pPr>
            <a:r>
              <a:rPr lang="en-US" altLang="ja-JP" sz="31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Online Support Vector Regression</a:t>
            </a: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
            </a:r>
            <a:b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b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a:t>
            </a:r>
            <a:r>
              <a:rPr lang="en-US" altLang="ja-JP" sz="3800" dirty="0" err="1">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Parrella</a:t>
            </a: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による</a:t>
            </a: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研究</a:t>
            </a:r>
            <a:r>
              <a:rPr lang="en-US" altLang="ja-JP"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a:t>
            </a:r>
            <a:endPar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cxnSp>
        <p:nvCxnSpPr>
          <p:cNvPr id="10" name="直線矢印コネクタ 9"/>
          <p:cNvCxnSpPr/>
          <p:nvPr/>
        </p:nvCxnSpPr>
        <p:spPr bwMode="auto">
          <a:xfrm>
            <a:off x="1935163" y="5607050"/>
            <a:ext cx="53292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bwMode="auto">
          <a:xfrm>
            <a:off x="2166938" y="4354513"/>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bwMode="auto">
          <a:xfrm>
            <a:off x="2455863" y="4075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bwMode="auto">
          <a:xfrm>
            <a:off x="2743200" y="40227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bwMode="auto">
          <a:xfrm>
            <a:off x="3030538" y="4219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bwMode="auto">
          <a:xfrm>
            <a:off x="3319463" y="4411663"/>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楕円 19"/>
          <p:cNvSpPr/>
          <p:nvPr/>
        </p:nvSpPr>
        <p:spPr bwMode="auto">
          <a:xfrm>
            <a:off x="3606800" y="452596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円/楕円 20"/>
          <p:cNvSpPr/>
          <p:nvPr/>
        </p:nvSpPr>
        <p:spPr bwMode="auto">
          <a:xfrm>
            <a:off x="3905250" y="4406900"/>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円/楕円 21"/>
          <p:cNvSpPr/>
          <p:nvPr/>
        </p:nvSpPr>
        <p:spPr bwMode="auto">
          <a:xfrm>
            <a:off x="4183063" y="4219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円/楕円 22"/>
          <p:cNvSpPr/>
          <p:nvPr/>
        </p:nvSpPr>
        <p:spPr bwMode="auto">
          <a:xfrm>
            <a:off x="4471988" y="39592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p:nvSpPr>
        <p:spPr bwMode="auto">
          <a:xfrm>
            <a:off x="4759325" y="372427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p:cNvSpPr/>
          <p:nvPr/>
        </p:nvSpPr>
        <p:spPr bwMode="auto">
          <a:xfrm>
            <a:off x="5048250" y="34893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p:cNvSpPr/>
          <p:nvPr/>
        </p:nvSpPr>
        <p:spPr bwMode="auto">
          <a:xfrm>
            <a:off x="5335588" y="3330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円/楕円 26"/>
          <p:cNvSpPr/>
          <p:nvPr/>
        </p:nvSpPr>
        <p:spPr bwMode="auto">
          <a:xfrm>
            <a:off x="5624513" y="323056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bwMode="auto">
          <a:xfrm>
            <a:off x="5911850" y="318611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bwMode="auto">
          <a:xfrm>
            <a:off x="6200775" y="311467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bwMode="auto">
          <a:xfrm>
            <a:off x="6488113" y="2990850"/>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bwMode="auto">
          <a:xfrm>
            <a:off x="6775450" y="28035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bwMode="auto">
          <a:xfrm>
            <a:off x="7064375" y="2611438"/>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bwMode="auto">
          <a:xfrm>
            <a:off x="1879600" y="4814888"/>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フリーフォーム 33"/>
          <p:cNvSpPr/>
          <p:nvPr/>
        </p:nvSpPr>
        <p:spPr bwMode="auto">
          <a:xfrm>
            <a:off x="1927225" y="2663825"/>
            <a:ext cx="5208588" cy="2295525"/>
          </a:xfrm>
          <a:custGeom>
            <a:avLst/>
            <a:gdLst>
              <a:gd name="connsiteX0" fmla="*/ 0 w 5342964"/>
              <a:gd name="connsiteY0" fmla="*/ 2294965 h 2294965"/>
              <a:gd name="connsiteX1" fmla="*/ 753035 w 5342964"/>
              <a:gd name="connsiteY1" fmla="*/ 1416423 h 2294965"/>
              <a:gd name="connsiteX2" fmla="*/ 1828800 w 5342964"/>
              <a:gd name="connsiteY2" fmla="*/ 1918447 h 2294965"/>
              <a:gd name="connsiteX3" fmla="*/ 3334870 w 5342964"/>
              <a:gd name="connsiteY3" fmla="*/ 806823 h 2294965"/>
              <a:gd name="connsiteX4" fmla="*/ 4518211 w 5342964"/>
              <a:gd name="connsiteY4" fmla="*/ 502023 h 2294965"/>
              <a:gd name="connsiteX5" fmla="*/ 5342964 w 5342964"/>
              <a:gd name="connsiteY5" fmla="*/ 0 h 2294965"/>
              <a:gd name="connsiteX6" fmla="*/ 5342964 w 5342964"/>
              <a:gd name="connsiteY6" fmla="*/ 0 h 229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964" h="2294965">
                <a:moveTo>
                  <a:pt x="0" y="2294965"/>
                </a:moveTo>
                <a:cubicBezTo>
                  <a:pt x="224117" y="1887070"/>
                  <a:pt x="448235" y="1479176"/>
                  <a:pt x="753035" y="1416423"/>
                </a:cubicBezTo>
                <a:cubicBezTo>
                  <a:pt x="1057835" y="1353670"/>
                  <a:pt x="1398494" y="2020047"/>
                  <a:pt x="1828800" y="1918447"/>
                </a:cubicBezTo>
                <a:cubicBezTo>
                  <a:pt x="2259106" y="1816847"/>
                  <a:pt x="2886635" y="1042894"/>
                  <a:pt x="3334870" y="806823"/>
                </a:cubicBezTo>
                <a:cubicBezTo>
                  <a:pt x="3783105" y="570752"/>
                  <a:pt x="4183529" y="636493"/>
                  <a:pt x="4518211" y="502023"/>
                </a:cubicBezTo>
                <a:cubicBezTo>
                  <a:pt x="4852893" y="367553"/>
                  <a:pt x="5342964" y="0"/>
                  <a:pt x="5342964" y="0"/>
                </a:cubicBezTo>
                <a:lnTo>
                  <a:pt x="5342964" y="0"/>
                </a:lnTo>
              </a:path>
            </a:pathLst>
          </a:cu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四角形吹き出し 34"/>
          <p:cNvSpPr/>
          <p:nvPr/>
        </p:nvSpPr>
        <p:spPr bwMode="auto">
          <a:xfrm>
            <a:off x="107950" y="4076700"/>
            <a:ext cx="1727200" cy="508000"/>
          </a:xfrm>
          <a:prstGeom prst="wedgeRectCallout">
            <a:avLst>
              <a:gd name="adj1" fmla="val 48610"/>
              <a:gd name="adj2" fmla="val 87139"/>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学習データ</a:t>
            </a:r>
          </a:p>
        </p:txBody>
      </p:sp>
      <p:sp>
        <p:nvSpPr>
          <p:cNvPr id="36" name="四角形吹き出し 35"/>
          <p:cNvSpPr/>
          <p:nvPr/>
        </p:nvSpPr>
        <p:spPr bwMode="auto">
          <a:xfrm>
            <a:off x="107950" y="5100638"/>
            <a:ext cx="1727200" cy="503237"/>
          </a:xfrm>
          <a:prstGeom prst="wedgeRectCallout">
            <a:avLst>
              <a:gd name="adj1" fmla="val 49243"/>
              <a:gd name="adj2" fmla="val -70004"/>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予測データ</a:t>
            </a:r>
          </a:p>
        </p:txBody>
      </p:sp>
      <p:sp>
        <p:nvSpPr>
          <p:cNvPr id="2" name="左右矢印 1"/>
          <p:cNvSpPr/>
          <p:nvPr/>
        </p:nvSpPr>
        <p:spPr>
          <a:xfrm>
            <a:off x="1931988" y="5110163"/>
            <a:ext cx="5327650" cy="334962"/>
          </a:xfrm>
          <a:prstGeom prst="leftRight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左矢印 2"/>
          <p:cNvSpPr/>
          <p:nvPr/>
        </p:nvSpPr>
        <p:spPr>
          <a:xfrm>
            <a:off x="7275513" y="5118100"/>
            <a:ext cx="1081087" cy="33496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テキスト ボックス 28"/>
          <p:cNvSpPr txBox="1">
            <a:spLocks noChangeArrowheads="1"/>
          </p:cNvSpPr>
          <p:nvPr/>
        </p:nvSpPr>
        <p:spPr bwMode="auto">
          <a:xfrm>
            <a:off x="3448050" y="4819650"/>
            <a:ext cx="2303463" cy="369888"/>
          </a:xfrm>
          <a:prstGeom prst="rect">
            <a:avLst/>
          </a:prstGeom>
          <a:noFill/>
          <a:ln w="9525">
            <a:noFill/>
            <a:miter lim="800000"/>
            <a:headEnd/>
            <a:tailEnd/>
          </a:ln>
        </p:spPr>
        <p:txBody>
          <a:bodyPr>
            <a:spAutoFit/>
          </a:bodyPr>
          <a:lstStyle/>
          <a:p>
            <a:pPr algn="ctr">
              <a:defRPr/>
            </a:pPr>
            <a:r>
              <a:rPr lang="ja-JP" altLang="en-US" b="1" dirty="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rPr>
              <a:t>予測できる</a:t>
            </a:r>
            <a:r>
              <a:rPr lang="en-US" altLang="ja-JP" b="1" dirty="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b="1" dirty="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rPr>
              <a:t>学習後</a:t>
            </a:r>
            <a:r>
              <a:rPr lang="en-US" altLang="ja-JP" b="1" dirty="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rPr>
              <a:t>)</a:t>
            </a:r>
            <a:endParaRPr lang="ja-JP" altLang="en-US" b="1" dirty="0">
              <a:solidFill>
                <a:schemeClr val="accent3">
                  <a:lumMod val="40000"/>
                  <a:lumOff val="60000"/>
                </a:schemeClr>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sp>
        <p:nvSpPr>
          <p:cNvPr id="39" name="テキスト ボックス 28"/>
          <p:cNvSpPr txBox="1">
            <a:spLocks noChangeArrowheads="1"/>
          </p:cNvSpPr>
          <p:nvPr/>
        </p:nvSpPr>
        <p:spPr bwMode="auto">
          <a:xfrm>
            <a:off x="7026275" y="4781550"/>
            <a:ext cx="1666875" cy="368300"/>
          </a:xfrm>
          <a:prstGeom prst="rect">
            <a:avLst/>
          </a:prstGeom>
          <a:noFill/>
          <a:ln w="9525">
            <a:noFill/>
            <a:miter lim="800000"/>
            <a:headEnd/>
            <a:tailEnd/>
          </a:ln>
        </p:spPr>
        <p:txBody>
          <a:bodyPr>
            <a:spAutoFit/>
          </a:bodyPr>
          <a:lstStyle/>
          <a:p>
            <a:pPr algn="ctr">
              <a:defRPr/>
            </a:pPr>
            <a:r>
              <a:rPr lang="ja-JP" altLang="en-US" b="1" dirty="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rPr>
              <a:t>予測できない</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lvl="1" indent="-342900">
              <a:spcBef>
                <a:spcPct val="20000"/>
              </a:spcBef>
              <a:buFont typeface="Wingdings" pitchFamily="2" charset="2"/>
              <a:buChar char="ü"/>
              <a:defRPr/>
            </a:pPr>
            <a:r>
              <a:rPr lang="ja-JP" altLang="en-US" sz="2800" dirty="0">
                <a:solidFill>
                  <a:schemeClr val="accent3">
                    <a:lumMod val="20000"/>
                    <a:lumOff val="80000"/>
                  </a:schemeClr>
                </a:solidFill>
                <a:effectLst>
                  <a:outerShdw blurRad="38100" dist="38100" dir="2700000" algn="tl">
                    <a:srgbClr val="000000"/>
                  </a:outerShdw>
                </a:effectLst>
                <a:latin typeface="ヒラギノ角ゴ ProN W3" pitchFamily="34" charset="-128"/>
                <a:ea typeface="ヒラギノ角ゴ ProN W3" pitchFamily="34" charset="-128"/>
              </a:rPr>
              <a:t>学習データが与えられていない部分では予測できないことを確認する</a:t>
            </a:r>
            <a:r>
              <a:rPr lang="en-US" altLang="ja-JP" sz="2800" dirty="0">
                <a:solidFill>
                  <a:schemeClr val="accent3">
                    <a:lumMod val="20000"/>
                    <a:lumOff val="80000"/>
                  </a:schemeClr>
                </a:solidFill>
                <a:effectLst>
                  <a:outerShdw blurRad="38100" dist="38100" dir="2700000" algn="tl">
                    <a:srgbClr val="000000"/>
                  </a:outerShdw>
                </a:effectLst>
                <a:latin typeface="ヒラギノ角ゴ ProN W3" pitchFamily="34" charset="-128"/>
                <a:ea typeface="ヒラギノ角ゴ ProN W3" pitchFamily="34" charset="-128"/>
              </a:rPr>
              <a:t>.</a:t>
            </a:r>
          </a:p>
          <a:p>
            <a:pPr lvl="2" indent="-457200">
              <a:spcBef>
                <a:spcPct val="20000"/>
              </a:spcBef>
              <a:buFont typeface="Wingdings" pitchFamily="2" charset="2"/>
              <a:buChar char="Ø"/>
              <a:defRPr/>
            </a:pPr>
            <a:r>
              <a:rPr lang="en-US" altLang="ja-JP" sz="2400" dirty="0">
                <a:solidFill>
                  <a:schemeClr val="accent3">
                    <a:lumMod val="20000"/>
                    <a:lumOff val="80000"/>
                  </a:schemeClr>
                </a:solidFill>
                <a:effectLst>
                  <a:outerShdw blurRad="38100" dist="38100" dir="2700000" algn="tl">
                    <a:srgbClr val="000000"/>
                  </a:outerShdw>
                </a:effectLst>
                <a:latin typeface="ヒラギノ角ゴ ProN W3" pitchFamily="34" charset="-128"/>
                <a:ea typeface="ヒラギノ角ゴ ProN W3" pitchFamily="34" charset="-128"/>
              </a:rPr>
              <a:t>0.72[sec.]</a:t>
            </a:r>
            <a:r>
              <a:rPr lang="ja-JP" altLang="en-US" sz="2400" dirty="0">
                <a:solidFill>
                  <a:schemeClr val="accent3">
                    <a:lumMod val="20000"/>
                    <a:lumOff val="80000"/>
                  </a:schemeClr>
                </a:solidFill>
                <a:effectLst>
                  <a:outerShdw blurRad="38100" dist="38100" dir="2700000" algn="tl">
                    <a:srgbClr val="000000"/>
                  </a:outerShdw>
                </a:effectLst>
                <a:latin typeface="ヒラギノ角ゴ ProN W3" pitchFamily="34" charset="-128"/>
                <a:ea typeface="ヒラギノ角ゴ ProN W3" pitchFamily="34" charset="-128"/>
              </a:rPr>
              <a:t>以降は学習データを与えない</a:t>
            </a:r>
            <a:r>
              <a:rPr lang="en-US" altLang="ja-JP" sz="2400" dirty="0">
                <a:solidFill>
                  <a:schemeClr val="accent3">
                    <a:lumMod val="20000"/>
                    <a:lumOff val="80000"/>
                  </a:schemeClr>
                </a:solidFill>
                <a:effectLst>
                  <a:outerShdw blurRad="38100" dist="38100" dir="2700000" algn="tl">
                    <a:srgbClr val="000000"/>
                  </a:outerShdw>
                </a:effectLst>
                <a:latin typeface="ヒラギノ角ゴ ProN W3" pitchFamily="34" charset="-128"/>
                <a:ea typeface="ヒラギノ角ゴ ProN W3" pitchFamily="34" charset="-128"/>
              </a:rPr>
              <a:t>.</a:t>
            </a:r>
          </a:p>
          <a:p>
            <a:pPr marL="342900" lvl="1" indent="-342900">
              <a:spcBef>
                <a:spcPct val="20000"/>
              </a:spcBef>
              <a:buFont typeface="Wingdings" pitchFamily="2" charset="2"/>
              <a:buChar char="ü"/>
              <a:defRPr/>
            </a:pPr>
            <a:r>
              <a:rPr lang="ja-JP" altLang="en-US" sz="28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カーネル法を適用した</a:t>
            </a:r>
            <a:r>
              <a:rPr lang="en-US" altLang="ja-JP" sz="28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Online SVR</a:t>
            </a:r>
            <a:r>
              <a:rPr lang="ja-JP" altLang="en-US" sz="28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を用いる</a:t>
            </a:r>
            <a:r>
              <a:rPr lang="en-US" altLang="ja-JP" sz="28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a:t>
            </a: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Font typeface="Wingdings" pitchFamily="2" charset="2"/>
              <a:buChar char="ü"/>
              <a:defRPr/>
            </a:pP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RBF</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カーネルを用いる</a:t>
            </a: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defRPr/>
            </a:pPr>
            <a:endParaRPr lang="en-US" altLang="ja-JP" sz="20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Font typeface="Wingdings" pitchFamily="2" charset="2"/>
              <a:buChar char="ü"/>
              <a:defRPr/>
            </a:pP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各種定数</a:t>
            </a:r>
            <a:endPar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pic>
        <p:nvPicPr>
          <p:cNvPr id="53251" name="Picture 5" descr="C:\Users\大志\Desktop\スライド\tblParam.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963" y="4829175"/>
            <a:ext cx="2644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7" descr="L:\スライド\eqRBFKernel.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3933825"/>
            <a:ext cx="421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a:xfrm>
            <a:off x="457200" y="274638"/>
            <a:ext cx="8229600" cy="1143000"/>
          </a:xfrm>
          <a:prstGeom prst="rect">
            <a:avLst/>
          </a:prstGeom>
        </p:spPr>
        <p:txBody>
          <a:bodyPr/>
          <a:lstStyle/>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検証実験</a:t>
            </a:r>
            <a:endParaRPr lang="ja-JP" altLang="en-US" sz="3800" dirty="0">
              <a:solidFill>
                <a:schemeClr val="bg1"/>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p:txBody>
      </p:sp>
    </p:spTree>
  </p:cSld>
  <p:clrMapOvr>
    <a:masterClrMapping/>
  </p:clrMapOvr>
  <p:transition advTm="438"/>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en-US" altLang="ja-JP" sz="2800" dirty="0" err="1">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Parrella</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による予測結果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11" name="タイトル 1"/>
          <p:cNvSpPr txBox="1">
            <a:spLocks/>
          </p:cNvSpPr>
          <p:nvPr/>
        </p:nvSpPr>
        <p:spPr>
          <a:xfrm>
            <a:off x="457200" y="274638"/>
            <a:ext cx="8229600" cy="1143000"/>
          </a:xfrm>
          <a:prstGeom prst="rect">
            <a:avLst/>
          </a:prstGeom>
        </p:spPr>
        <p:txBody>
          <a:bodyPr/>
          <a:lstStyle/>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検証実験の結果</a:t>
            </a:r>
            <a:endParaRPr lang="ja-JP" altLang="en-US" sz="3800" dirty="0">
              <a:solidFill>
                <a:schemeClr val="bg1"/>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p:txBody>
      </p:sp>
      <p:grpSp>
        <p:nvGrpSpPr>
          <p:cNvPr id="54276" name="グループ化 1"/>
          <p:cNvGrpSpPr>
            <a:grpSpLocks/>
          </p:cNvGrpSpPr>
          <p:nvPr/>
        </p:nvGrpSpPr>
        <p:grpSpPr bwMode="auto">
          <a:xfrm>
            <a:off x="1817688" y="2092325"/>
            <a:ext cx="5508625" cy="4522788"/>
            <a:chOff x="1817688" y="2092325"/>
            <a:chExt cx="5509291" cy="4522280"/>
          </a:xfrm>
        </p:grpSpPr>
        <p:sp>
          <p:nvSpPr>
            <p:cNvPr id="15365" name="正方形/長方形 7"/>
            <p:cNvSpPr>
              <a:spLocks noChangeArrowheads="1"/>
            </p:cNvSpPr>
            <p:nvPr/>
          </p:nvSpPr>
          <p:spPr bwMode="auto">
            <a:xfrm>
              <a:off x="1817688" y="2092325"/>
              <a:ext cx="5482300" cy="4504819"/>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54278" name="Picture 7" descr="C:\Users\Stinger\Desktop\ResultParrellaPrediction.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07405"/>
              <a:ext cx="5491283" cy="45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43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en-US" altLang="ja-JP" sz="2800" dirty="0" err="1">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Parrella</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による予測結果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11" name="タイトル 1"/>
          <p:cNvSpPr txBox="1">
            <a:spLocks/>
          </p:cNvSpPr>
          <p:nvPr/>
        </p:nvSpPr>
        <p:spPr>
          <a:xfrm>
            <a:off x="457200" y="274638"/>
            <a:ext cx="8229600" cy="1143000"/>
          </a:xfrm>
          <a:prstGeom prst="rect">
            <a:avLst/>
          </a:prstGeom>
        </p:spPr>
        <p:txBody>
          <a:bodyPr/>
          <a:lstStyle/>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検証実験の結果</a:t>
            </a:r>
            <a:endParaRPr lang="ja-JP" altLang="en-US" sz="3800" dirty="0">
              <a:solidFill>
                <a:schemeClr val="bg1"/>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p:txBody>
      </p:sp>
      <p:grpSp>
        <p:nvGrpSpPr>
          <p:cNvPr id="55300" name="グループ化 1"/>
          <p:cNvGrpSpPr>
            <a:grpSpLocks/>
          </p:cNvGrpSpPr>
          <p:nvPr/>
        </p:nvGrpSpPr>
        <p:grpSpPr bwMode="auto">
          <a:xfrm>
            <a:off x="1817688" y="2092325"/>
            <a:ext cx="5508625" cy="4522788"/>
            <a:chOff x="1817688" y="2092325"/>
            <a:chExt cx="5509291" cy="4522280"/>
          </a:xfrm>
        </p:grpSpPr>
        <p:sp>
          <p:nvSpPr>
            <p:cNvPr id="15365" name="正方形/長方形 7"/>
            <p:cNvSpPr>
              <a:spLocks noChangeArrowheads="1"/>
            </p:cNvSpPr>
            <p:nvPr/>
          </p:nvSpPr>
          <p:spPr bwMode="auto">
            <a:xfrm>
              <a:off x="1817688" y="2092325"/>
              <a:ext cx="5482300" cy="4504819"/>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55303" name="Picture 7" descr="C:\Users\Stinger\Desktop\ResultParrellaPrediction.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07405"/>
              <a:ext cx="5491283" cy="45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角丸四角形吹き出し 7"/>
          <p:cNvSpPr/>
          <p:nvPr/>
        </p:nvSpPr>
        <p:spPr>
          <a:xfrm>
            <a:off x="6011863" y="2528888"/>
            <a:ext cx="2808287" cy="647700"/>
          </a:xfrm>
          <a:prstGeom prst="wedgeRoundRectCallout">
            <a:avLst>
              <a:gd name="adj1" fmla="val -54385"/>
              <a:gd name="adj2" fmla="val 2058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予測できていない</a:t>
            </a:r>
          </a:p>
        </p:txBody>
      </p:sp>
    </p:spTree>
  </p:cSld>
  <p:clrMapOvr>
    <a:masterClrMapping/>
  </p:clrMapOvr>
  <p:transition advTm="438"/>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en-US" altLang="ja-JP" sz="2800" dirty="0" err="1">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Parrella</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による予測結果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11" name="タイトル 1"/>
          <p:cNvSpPr txBox="1">
            <a:spLocks/>
          </p:cNvSpPr>
          <p:nvPr/>
        </p:nvSpPr>
        <p:spPr>
          <a:xfrm>
            <a:off x="457200" y="274638"/>
            <a:ext cx="8229600" cy="1143000"/>
          </a:xfrm>
          <a:prstGeom prst="rect">
            <a:avLst/>
          </a:prstGeom>
        </p:spPr>
        <p:txBody>
          <a:bodyPr/>
          <a:lstStyle/>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検証実験の結果における</a:t>
            </a:r>
            <a:endParaRPr lang="en-US" altLang="ja-JP"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問題点</a:t>
            </a:r>
            <a:endParaRPr lang="ja-JP" altLang="en-US" sz="3800" dirty="0">
              <a:solidFill>
                <a:schemeClr val="bg1"/>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p:txBody>
      </p:sp>
      <p:sp>
        <p:nvSpPr>
          <p:cNvPr id="10" name="角丸四角形 9"/>
          <p:cNvSpPr/>
          <p:nvPr/>
        </p:nvSpPr>
        <p:spPr>
          <a:xfrm>
            <a:off x="669925" y="2133600"/>
            <a:ext cx="7775575" cy="1295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rgbClr val="0070C0"/>
                </a:solidFill>
                <a:latin typeface="ヒラギノ角ゴ Std W8" pitchFamily="34" charset="-128"/>
                <a:ea typeface="ヒラギノ角ゴ Std W8" pitchFamily="34" charset="-128"/>
              </a:rPr>
              <a:t>問題点①</a:t>
            </a:r>
            <a:endParaRPr lang="en-US" altLang="ja-JP" sz="2800" dirty="0">
              <a:solidFill>
                <a:srgbClr val="0070C0"/>
              </a:solidFill>
              <a:latin typeface="ヒラギノ角ゴ Std W8" pitchFamily="34" charset="-128"/>
              <a:ea typeface="ヒラギノ角ゴ Std W8" pitchFamily="34" charset="-128"/>
            </a:endParaRPr>
          </a:p>
          <a:p>
            <a:pPr>
              <a:defRPr/>
            </a:pPr>
            <a:r>
              <a:rPr lang="ja-JP" altLang="en-US" sz="2800" dirty="0">
                <a:solidFill>
                  <a:srgbClr val="FF0000"/>
                </a:solidFill>
                <a:latin typeface="ヒラギノ角ゴ Std W8" pitchFamily="34" charset="-128"/>
                <a:ea typeface="ヒラギノ角ゴ Std W8" pitchFamily="34" charset="-128"/>
              </a:rPr>
              <a:t>学習方法は逐次学習だが</a:t>
            </a:r>
            <a:r>
              <a:rPr lang="en-US" altLang="ja-JP" sz="2800" dirty="0">
                <a:solidFill>
                  <a:srgbClr val="FF0000"/>
                </a:solidFill>
                <a:latin typeface="ヒラギノ角ゴ Std W8" pitchFamily="34" charset="-128"/>
                <a:ea typeface="ヒラギノ角ゴ Std W8" pitchFamily="34" charset="-128"/>
              </a:rPr>
              <a:t>, </a:t>
            </a:r>
            <a:r>
              <a:rPr lang="ja-JP" altLang="en-US" sz="2800" dirty="0">
                <a:solidFill>
                  <a:srgbClr val="FF0000"/>
                </a:solidFill>
                <a:latin typeface="ヒラギノ角ゴ Std W8" pitchFamily="34" charset="-128"/>
                <a:ea typeface="ヒラギノ角ゴ Std W8" pitchFamily="34" charset="-128"/>
              </a:rPr>
              <a:t>予測方法は全データを学習後に一括して予測する</a:t>
            </a:r>
          </a:p>
        </p:txBody>
      </p:sp>
      <p:sp>
        <p:nvSpPr>
          <p:cNvPr id="13" name="角丸四角形 12"/>
          <p:cNvSpPr/>
          <p:nvPr/>
        </p:nvSpPr>
        <p:spPr>
          <a:xfrm>
            <a:off x="684213" y="3573463"/>
            <a:ext cx="7775575" cy="1295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rgbClr val="0070C0"/>
                </a:solidFill>
                <a:latin typeface="ヒラギノ角ゴ Std W8" pitchFamily="34" charset="-128"/>
                <a:ea typeface="ヒラギノ角ゴ Std W8" pitchFamily="34" charset="-128"/>
              </a:rPr>
              <a:t>問題点②</a:t>
            </a:r>
            <a:endParaRPr lang="en-US" altLang="ja-JP" sz="2800" dirty="0">
              <a:solidFill>
                <a:srgbClr val="0070C0"/>
              </a:solidFill>
              <a:latin typeface="ヒラギノ角ゴ Std W8" pitchFamily="34" charset="-128"/>
              <a:ea typeface="ヒラギノ角ゴ Std W8" pitchFamily="34" charset="-128"/>
            </a:endParaRPr>
          </a:p>
          <a:p>
            <a:pPr>
              <a:defRPr/>
            </a:pPr>
            <a:r>
              <a:rPr lang="ja-JP" altLang="en-US" sz="2800" dirty="0">
                <a:solidFill>
                  <a:srgbClr val="FF0000"/>
                </a:solidFill>
                <a:latin typeface="ヒラギノ角ゴ Std W8" pitchFamily="34" charset="-128"/>
                <a:ea typeface="ヒラギノ角ゴ Std W8" pitchFamily="34" charset="-128"/>
              </a:rPr>
              <a:t>学習データが与えられていない領域では</a:t>
            </a:r>
            <a:r>
              <a:rPr lang="en-US" altLang="ja-JP" sz="2800" dirty="0">
                <a:solidFill>
                  <a:srgbClr val="FF0000"/>
                </a:solidFill>
                <a:latin typeface="ヒラギノ角ゴ Std W8" pitchFamily="34" charset="-128"/>
                <a:ea typeface="ヒラギノ角ゴ Std W8" pitchFamily="34" charset="-128"/>
              </a:rPr>
              <a:t>, </a:t>
            </a:r>
            <a:r>
              <a:rPr lang="ja-JP" altLang="en-US" sz="2800" dirty="0">
                <a:solidFill>
                  <a:srgbClr val="FF0000"/>
                </a:solidFill>
                <a:latin typeface="ヒラギノ角ゴ Std W8" pitchFamily="34" charset="-128"/>
                <a:ea typeface="ヒラギノ角ゴ Std W8" pitchFamily="34" charset="-128"/>
              </a:rPr>
              <a:t>予測ができない</a:t>
            </a:r>
          </a:p>
        </p:txBody>
      </p:sp>
    </p:spTree>
  </p:cSld>
  <p:clrMapOvr>
    <a:masterClrMapping/>
  </p:clrMapOvr>
  <p:transition advTm="438"/>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en-US" altLang="ja-JP" sz="2800" dirty="0" err="1">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Parrella</a:t>
            </a: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による予測結果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sp>
        <p:nvSpPr>
          <p:cNvPr id="11" name="タイトル 1"/>
          <p:cNvSpPr txBox="1">
            <a:spLocks/>
          </p:cNvSpPr>
          <p:nvPr/>
        </p:nvSpPr>
        <p:spPr>
          <a:xfrm>
            <a:off x="457200" y="274638"/>
            <a:ext cx="8229600" cy="1143000"/>
          </a:xfrm>
          <a:prstGeom prst="rect">
            <a:avLst/>
          </a:prstGeom>
        </p:spPr>
        <p:txBody>
          <a:bodyPr/>
          <a:lstStyle/>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検証実験の結果における</a:t>
            </a:r>
            <a:endParaRPr lang="en-US" altLang="ja-JP"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a:p>
            <a:pPr>
              <a:defRPr/>
            </a:pPr>
            <a:r>
              <a:rPr lang="ja-JP" altLang="en-US" sz="3800" dirty="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rPr>
              <a:t>問題点</a:t>
            </a:r>
            <a:endParaRPr lang="ja-JP" altLang="en-US" sz="3800" dirty="0">
              <a:solidFill>
                <a:schemeClr val="bg1"/>
              </a:solidFill>
              <a:effectLst>
                <a:outerShdw blurRad="38100" dist="38100" dir="2700000" algn="tl">
                  <a:srgbClr val="000000">
                    <a:alpha val="43137"/>
                  </a:srgbClr>
                </a:outerShdw>
              </a:effectLst>
              <a:latin typeface="ヒラギノ角ゴ Std W8" pitchFamily="34" charset="-128"/>
              <a:ea typeface="ヒラギノ角ゴ Std W8" pitchFamily="34" charset="-128"/>
              <a:cs typeface="+mj-cs"/>
            </a:endParaRPr>
          </a:p>
        </p:txBody>
      </p:sp>
      <p:sp>
        <p:nvSpPr>
          <p:cNvPr id="10" name="角丸四角形 9"/>
          <p:cNvSpPr/>
          <p:nvPr/>
        </p:nvSpPr>
        <p:spPr>
          <a:xfrm>
            <a:off x="669925" y="2133600"/>
            <a:ext cx="7775575" cy="1295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rgbClr val="0070C0"/>
                </a:solidFill>
                <a:latin typeface="ヒラギノ角ゴ Std W8" pitchFamily="34" charset="-128"/>
                <a:ea typeface="ヒラギノ角ゴ Std W8" pitchFamily="34" charset="-128"/>
              </a:rPr>
              <a:t>問題点①</a:t>
            </a:r>
            <a:endParaRPr lang="en-US" altLang="ja-JP" sz="2800" dirty="0">
              <a:solidFill>
                <a:srgbClr val="0070C0"/>
              </a:solidFill>
              <a:latin typeface="ヒラギノ角ゴ Std W8" pitchFamily="34" charset="-128"/>
              <a:ea typeface="ヒラギノ角ゴ Std W8" pitchFamily="34" charset="-128"/>
            </a:endParaRPr>
          </a:p>
          <a:p>
            <a:pPr>
              <a:defRPr/>
            </a:pPr>
            <a:r>
              <a:rPr lang="ja-JP" altLang="en-US" sz="2800" dirty="0">
                <a:solidFill>
                  <a:srgbClr val="FF0000"/>
                </a:solidFill>
                <a:latin typeface="ヒラギノ角ゴ Std W8" pitchFamily="34" charset="-128"/>
                <a:ea typeface="ヒラギノ角ゴ Std W8" pitchFamily="34" charset="-128"/>
              </a:rPr>
              <a:t>学習方法は逐次学習だが</a:t>
            </a:r>
            <a:r>
              <a:rPr lang="en-US" altLang="ja-JP" sz="2800" dirty="0">
                <a:solidFill>
                  <a:srgbClr val="FF0000"/>
                </a:solidFill>
                <a:latin typeface="ヒラギノ角ゴ Std W8" pitchFamily="34" charset="-128"/>
                <a:ea typeface="ヒラギノ角ゴ Std W8" pitchFamily="34" charset="-128"/>
              </a:rPr>
              <a:t>, </a:t>
            </a:r>
            <a:r>
              <a:rPr lang="ja-JP" altLang="en-US" sz="2800" dirty="0">
                <a:solidFill>
                  <a:srgbClr val="FF0000"/>
                </a:solidFill>
                <a:latin typeface="ヒラギノ角ゴ Std W8" pitchFamily="34" charset="-128"/>
                <a:ea typeface="ヒラギノ角ゴ Std W8" pitchFamily="34" charset="-128"/>
              </a:rPr>
              <a:t>予測方法は全データを学習後に一括して予測する</a:t>
            </a:r>
          </a:p>
        </p:txBody>
      </p:sp>
      <p:sp>
        <p:nvSpPr>
          <p:cNvPr id="13" name="角丸四角形 12"/>
          <p:cNvSpPr/>
          <p:nvPr/>
        </p:nvSpPr>
        <p:spPr>
          <a:xfrm>
            <a:off x="684213" y="3573463"/>
            <a:ext cx="7775575" cy="1295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rgbClr val="0070C0"/>
                </a:solidFill>
                <a:latin typeface="ヒラギノ角ゴ Std W8" pitchFamily="34" charset="-128"/>
                <a:ea typeface="ヒラギノ角ゴ Std W8" pitchFamily="34" charset="-128"/>
              </a:rPr>
              <a:t>問題点②</a:t>
            </a:r>
            <a:endParaRPr lang="en-US" altLang="ja-JP" sz="2800" dirty="0">
              <a:solidFill>
                <a:srgbClr val="0070C0"/>
              </a:solidFill>
              <a:latin typeface="ヒラギノ角ゴ Std W8" pitchFamily="34" charset="-128"/>
              <a:ea typeface="ヒラギノ角ゴ Std W8" pitchFamily="34" charset="-128"/>
            </a:endParaRPr>
          </a:p>
          <a:p>
            <a:pPr>
              <a:defRPr/>
            </a:pPr>
            <a:r>
              <a:rPr lang="ja-JP" altLang="en-US" sz="2800" dirty="0">
                <a:solidFill>
                  <a:srgbClr val="FF0000"/>
                </a:solidFill>
                <a:latin typeface="ヒラギノ角ゴ Std W8" pitchFamily="34" charset="-128"/>
                <a:ea typeface="ヒラギノ角ゴ Std W8" pitchFamily="34" charset="-128"/>
              </a:rPr>
              <a:t>学習データが与えられていない領域では</a:t>
            </a:r>
            <a:r>
              <a:rPr lang="en-US" altLang="ja-JP" sz="2800" dirty="0">
                <a:solidFill>
                  <a:srgbClr val="FF0000"/>
                </a:solidFill>
                <a:latin typeface="ヒラギノ角ゴ Std W8" pitchFamily="34" charset="-128"/>
                <a:ea typeface="ヒラギノ角ゴ Std W8" pitchFamily="34" charset="-128"/>
              </a:rPr>
              <a:t>, </a:t>
            </a:r>
            <a:r>
              <a:rPr lang="ja-JP" altLang="en-US" sz="2800" dirty="0">
                <a:solidFill>
                  <a:srgbClr val="FF0000"/>
                </a:solidFill>
                <a:latin typeface="ヒラギノ角ゴ Std W8" pitchFamily="34" charset="-128"/>
                <a:ea typeface="ヒラギノ角ゴ Std W8" pitchFamily="34" charset="-128"/>
              </a:rPr>
              <a:t>予測ができない</a:t>
            </a:r>
          </a:p>
        </p:txBody>
      </p:sp>
      <p:grpSp>
        <p:nvGrpSpPr>
          <p:cNvPr id="57350" name="グループ化 2"/>
          <p:cNvGrpSpPr>
            <a:grpSpLocks/>
          </p:cNvGrpSpPr>
          <p:nvPr/>
        </p:nvGrpSpPr>
        <p:grpSpPr bwMode="auto">
          <a:xfrm>
            <a:off x="2843213" y="5214938"/>
            <a:ext cx="3455987" cy="590550"/>
            <a:chOff x="2916238" y="2565400"/>
            <a:chExt cx="3455987" cy="590550"/>
          </a:xfrm>
        </p:grpSpPr>
        <p:sp>
          <p:nvSpPr>
            <p:cNvPr id="15" name="下矢印 14"/>
            <p:cNvSpPr/>
            <p:nvPr/>
          </p:nvSpPr>
          <p:spPr>
            <a:xfrm>
              <a:off x="2916238" y="2565400"/>
              <a:ext cx="3455987"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353" name="テキスト ボックス 5"/>
            <p:cNvSpPr txBox="1">
              <a:spLocks noChangeArrowheads="1"/>
            </p:cNvSpPr>
            <p:nvPr/>
          </p:nvSpPr>
          <p:spPr bwMode="auto">
            <a:xfrm>
              <a:off x="3454400" y="2565400"/>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2400">
                  <a:solidFill>
                    <a:schemeClr val="bg1"/>
                  </a:solidFill>
                  <a:latin typeface="ヒラギノ角ゴ ProN W3" pitchFamily="34" charset="-128"/>
                  <a:ea typeface="ヒラギノ角ゴ ProN W3" pitchFamily="34" charset="-128"/>
                </a:rPr>
                <a:t>つまり</a:t>
              </a:r>
            </a:p>
          </p:txBody>
        </p:sp>
      </p:grpSp>
      <p:sp>
        <p:nvSpPr>
          <p:cNvPr id="17" name="コンテンツ プレースホルダ 2"/>
          <p:cNvSpPr>
            <a:spLocks/>
          </p:cNvSpPr>
          <p:nvPr/>
        </p:nvSpPr>
        <p:spPr bwMode="auto">
          <a:xfrm>
            <a:off x="250825" y="6092825"/>
            <a:ext cx="8642350" cy="596900"/>
          </a:xfrm>
          <a:prstGeom prst="rect">
            <a:avLst/>
          </a:prstGeom>
          <a:noFill/>
          <a:ln w="9525">
            <a:noFill/>
            <a:miter lim="800000"/>
            <a:headEnd/>
            <a:tailEnd/>
          </a:ln>
        </p:spPr>
        <p:txBody>
          <a:bodyPr/>
          <a:lstStyle/>
          <a:p>
            <a:pPr algn="ctr">
              <a:spcBef>
                <a:spcPct val="20000"/>
              </a:spcBef>
              <a:defRPr/>
            </a:pPr>
            <a:r>
              <a:rPr lang="ja-JP" altLang="en-US"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学習しつつ未来を予測できる仕組みが必要！</a:t>
            </a:r>
            <a:endParaRPr lang="en-US" altLang="ja-JP"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endParaRPr>
          </a:p>
        </p:txBody>
      </p:sp>
    </p:spTree>
  </p:cSld>
  <p:clrMapOvr>
    <a:masterClrMapping/>
  </p:clrMapOvr>
  <p:transition advTm="43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システムにおける次状態の予測</a:t>
            </a: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各時刻で次状態を予測する必要がある</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1" eaLnBrk="1" hangingPunct="1">
              <a:defRPr/>
            </a:pP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予測結果を</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ロボット自身が制御における操作量の決定に用いることで</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操作の必要性が直ちに検討できる</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p:txBody>
      </p:sp>
      <p:grpSp>
        <p:nvGrpSpPr>
          <p:cNvPr id="58371" name="グループ化 13"/>
          <p:cNvGrpSpPr>
            <a:grpSpLocks/>
          </p:cNvGrpSpPr>
          <p:nvPr/>
        </p:nvGrpSpPr>
        <p:grpSpPr bwMode="auto">
          <a:xfrm>
            <a:off x="1763713" y="3716338"/>
            <a:ext cx="4864100" cy="1981200"/>
            <a:chOff x="1763688" y="3717032"/>
            <a:chExt cx="4864839" cy="1980000"/>
          </a:xfrm>
        </p:grpSpPr>
        <p:pic>
          <p:nvPicPr>
            <p:cNvPr id="58373" name="Picture 5" descr="M:\室工大修士課程\ロボット系イラスト\DeformNXTStable.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77" y="3717032"/>
              <a:ext cx="136125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bwMode="auto">
            <a:xfrm>
              <a:off x="1763688" y="4437320"/>
              <a:ext cx="2449884" cy="1007451"/>
            </a:xfrm>
            <a:prstGeom prst="wedgeRoundRectCallout">
              <a:avLst>
                <a:gd name="adj1" fmla="val 103859"/>
                <a:gd name="adj2" fmla="val -39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つぎは</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どうなるかな？</a:t>
              </a:r>
            </a:p>
          </p:txBody>
        </p:sp>
      </p:grpSp>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5.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本研究の目的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なぜ出来ないの？</a:t>
            </a: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ロボットの動作では</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状態と行動によって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環境は新しい状態へ遷移する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ロボットの場合</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a:effectLst>
                  <a:outerShdw blurRad="38100" dist="38100" dir="2700000" algn="tl">
                    <a:srgbClr val="000000">
                      <a:alpha val="43137"/>
                    </a:srgbClr>
                  </a:outerShdw>
                </a:effectLst>
                <a:latin typeface="ヒラギノ角ゴ ProN W3" pitchFamily="34" charset="-128"/>
                <a:ea typeface="ヒラギノ角ゴ ProN W3" pitchFamily="34" charset="-128"/>
              </a:rPr>
              <a:t>自身</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が選択した行動によって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未来に決定される状態が無数に存在する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3.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先行研究の問題点</a:t>
            </a:r>
          </a:p>
        </p:txBody>
      </p:sp>
      <p:sp>
        <p:nvSpPr>
          <p:cNvPr id="8" name="角丸四角形 7"/>
          <p:cNvSpPr/>
          <p:nvPr/>
        </p:nvSpPr>
        <p:spPr>
          <a:xfrm>
            <a:off x="1835150" y="4076700"/>
            <a:ext cx="5462588" cy="936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latin typeface="ヒラギノ角ゴ Std W8" pitchFamily="34" charset="-128"/>
                <a:ea typeface="ヒラギノ角ゴ Std W8" pitchFamily="34" charset="-128"/>
              </a:rPr>
              <a:t>未来の状態を行動抜きにして</a:t>
            </a:r>
            <a:endParaRPr lang="en-US" altLang="ja-JP" sz="2800" dirty="0">
              <a:solidFill>
                <a:srgbClr val="FF0000"/>
              </a:solidFill>
              <a:latin typeface="ヒラギノ角ゴ Std W8" pitchFamily="34" charset="-128"/>
              <a:ea typeface="ヒラギノ角ゴ Std W8" pitchFamily="34" charset="-128"/>
            </a:endParaRPr>
          </a:p>
          <a:p>
            <a:pPr algn="ctr">
              <a:defRPr/>
            </a:pPr>
            <a:r>
              <a:rPr lang="ja-JP" altLang="en-US" sz="2800" dirty="0">
                <a:solidFill>
                  <a:srgbClr val="FF0000"/>
                </a:solidFill>
                <a:latin typeface="ヒラギノ角ゴ Std W8" pitchFamily="34" charset="-128"/>
                <a:ea typeface="ヒラギノ角ゴ Std W8" pitchFamily="34" charset="-128"/>
              </a:rPr>
              <a:t>予測する事は困難である</a:t>
            </a:r>
          </a:p>
        </p:txBody>
      </p:sp>
      <p:grpSp>
        <p:nvGrpSpPr>
          <p:cNvPr id="10245" name="グループ化 1"/>
          <p:cNvGrpSpPr>
            <a:grpSpLocks/>
          </p:cNvGrpSpPr>
          <p:nvPr/>
        </p:nvGrpSpPr>
        <p:grpSpPr bwMode="auto">
          <a:xfrm>
            <a:off x="2124075" y="5118100"/>
            <a:ext cx="4886325" cy="1631950"/>
            <a:chOff x="2133776" y="5168949"/>
            <a:chExt cx="4886496" cy="1631950"/>
          </a:xfrm>
        </p:grpSpPr>
        <p:pic>
          <p:nvPicPr>
            <p:cNvPr id="10246" name="Picture 2" descr="C:\Users\Flanker\Documents\D論計画スライド\RobotA.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235" y="5168949"/>
              <a:ext cx="1316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bwMode="auto">
            <a:xfrm>
              <a:off x="2133776" y="5481687"/>
              <a:ext cx="2449599" cy="1006475"/>
            </a:xfrm>
            <a:prstGeom prst="wedgeRoundRectCallout">
              <a:avLst>
                <a:gd name="adj1" fmla="val 107141"/>
                <a:gd name="adj2" fmla="val -309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つぎは</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どうなるかな？</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システムにおける次状態の予測</a:t>
            </a: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各時刻で次状態を予測する必要がある</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1" eaLnBrk="1" hangingPunct="1">
              <a:defRPr/>
            </a:pP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予測結果を</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ロボット自身が制御における操作量の決定に用いることで</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操作の必要性が直ちに検討できる</a:t>
            </a:r>
            <a:r>
              <a:rPr lang="en-US" altLang="ja-JP" sz="30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p:txBody>
      </p:sp>
      <p:grpSp>
        <p:nvGrpSpPr>
          <p:cNvPr id="59395" name="グループ化 13"/>
          <p:cNvGrpSpPr>
            <a:grpSpLocks/>
          </p:cNvGrpSpPr>
          <p:nvPr/>
        </p:nvGrpSpPr>
        <p:grpSpPr bwMode="auto">
          <a:xfrm>
            <a:off x="1763713" y="3716338"/>
            <a:ext cx="4864100" cy="1981200"/>
            <a:chOff x="1763688" y="3717032"/>
            <a:chExt cx="4864839" cy="1980000"/>
          </a:xfrm>
        </p:grpSpPr>
        <p:pic>
          <p:nvPicPr>
            <p:cNvPr id="59398" name="Picture 5" descr="M:\室工大修士課程\ロボット系イラスト\DeformNXTStable.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77" y="3717032"/>
              <a:ext cx="136125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bwMode="auto">
            <a:xfrm>
              <a:off x="1763688" y="4437320"/>
              <a:ext cx="2449884" cy="1007451"/>
            </a:xfrm>
            <a:prstGeom prst="wedgeRoundRectCallout">
              <a:avLst>
                <a:gd name="adj1" fmla="val 103859"/>
                <a:gd name="adj2" fmla="val -39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つぎは</a:t>
              </a: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どうなるかな？</a:t>
              </a:r>
            </a:p>
          </p:txBody>
        </p:sp>
      </p:grpSp>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5.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本研究の目的</a:t>
            </a:r>
          </a:p>
        </p:txBody>
      </p:sp>
      <p:sp>
        <p:nvSpPr>
          <p:cNvPr id="13" name="角丸四角形 12"/>
          <p:cNvSpPr/>
          <p:nvPr/>
        </p:nvSpPr>
        <p:spPr>
          <a:xfrm>
            <a:off x="485775" y="5805488"/>
            <a:ext cx="8172450" cy="936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latin typeface="ヒラギノ角ゴ Std W8" pitchFamily="34" charset="-128"/>
                <a:ea typeface="ヒラギノ角ゴ Std W8" pitchFamily="34" charset="-128"/>
              </a:rPr>
              <a:t>倒立振子制御への応用を考慮した</a:t>
            </a:r>
            <a:endParaRPr lang="en-US" altLang="ja-JP" sz="2800" dirty="0">
              <a:solidFill>
                <a:srgbClr val="FF0000"/>
              </a:solidFill>
              <a:latin typeface="ヒラギノ角ゴ Std W8" pitchFamily="34" charset="-128"/>
              <a:ea typeface="ヒラギノ角ゴ Std W8" pitchFamily="34" charset="-128"/>
            </a:endParaRPr>
          </a:p>
          <a:p>
            <a:pPr algn="ctr">
              <a:defRPr/>
            </a:pPr>
            <a:r>
              <a:rPr lang="ja-JP" altLang="en-US" sz="2800" dirty="0">
                <a:solidFill>
                  <a:srgbClr val="FF0000"/>
                </a:solidFill>
                <a:latin typeface="ヒラギノ角ゴ Std W8" pitchFamily="34" charset="-128"/>
                <a:ea typeface="ヒラギノ角ゴ Std W8" pitchFamily="34" charset="-128"/>
              </a:rPr>
              <a:t>系の次状態を予測するシステムを構築する</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6.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4" name="コンテンツ プレースホルダー 3"/>
          <p:cNvSpPr>
            <a:spLocks noGrp="1"/>
          </p:cNvSpPr>
          <p:nvPr>
            <p:ph idx="1"/>
          </p:nvPr>
        </p:nvSpPr>
        <p:spPr/>
        <p:txBody>
          <a:bodyPr/>
          <a:lstStyle/>
          <a:p>
            <a:pPr>
              <a:defRPr/>
            </a:pPr>
            <a:r>
              <a:rPr lang="ja-JP" altLang="en-US" dirty="0" smtClean="0">
                <a:solidFill>
                  <a:schemeClr val="accent3">
                    <a:lumMod val="60000"/>
                    <a:lumOff val="40000"/>
                  </a:schemeClr>
                </a:solidFill>
                <a:latin typeface="ヒラギノ角ゴ ProN W3" pitchFamily="34" charset="-128"/>
                <a:ea typeface="ヒラギノ角ゴ ProN W3" pitchFamily="34" charset="-128"/>
              </a:rPr>
              <a:t>逐次</a:t>
            </a:r>
            <a:r>
              <a:rPr lang="ja-JP" altLang="en-US" dirty="0">
                <a:solidFill>
                  <a:schemeClr val="accent3">
                    <a:lumMod val="60000"/>
                    <a:lumOff val="40000"/>
                  </a:schemeClr>
                </a:solidFill>
                <a:latin typeface="ヒラギノ角ゴ ProN W3" pitchFamily="34" charset="-128"/>
                <a:ea typeface="ヒラギノ角ゴ ProN W3" pitchFamily="34" charset="-128"/>
              </a:rPr>
              <a:t>学習ととも</a:t>
            </a:r>
            <a:r>
              <a:rPr lang="ja-JP" altLang="en-US" dirty="0" smtClean="0">
                <a:solidFill>
                  <a:schemeClr val="accent3">
                    <a:lumMod val="60000"/>
                    <a:lumOff val="40000"/>
                  </a:schemeClr>
                </a:solidFill>
                <a:latin typeface="ヒラギノ角ゴ ProN W3" pitchFamily="34" charset="-128"/>
                <a:ea typeface="ヒラギノ角ゴ ProN W3" pitchFamily="34" charset="-128"/>
              </a:rPr>
              <a:t>に逐次予測をする仕組みを実現する</a:t>
            </a:r>
            <a:endParaRPr lang="en-US" altLang="ja-JP" dirty="0">
              <a:solidFill>
                <a:schemeClr val="accent3">
                  <a:lumMod val="60000"/>
                  <a:lumOff val="40000"/>
                </a:schemeClr>
              </a:solidFill>
              <a:latin typeface="ヒラギノ角ゴ ProN W3" pitchFamily="34" charset="-128"/>
              <a:ea typeface="ヒラギノ角ゴ ProN W3" pitchFamily="34" charset="-128"/>
            </a:endParaRPr>
          </a:p>
          <a:p>
            <a:pPr marL="0" indent="0">
              <a:buFont typeface="Wingdings" pitchFamily="2" charset="2"/>
              <a:buNone/>
              <a:defRPr/>
            </a:pPr>
            <a:endParaRPr lang="en-US" altLang="ja-JP" sz="2800" dirty="0" smtClean="0">
              <a:solidFill>
                <a:schemeClr val="accent3">
                  <a:lumMod val="60000"/>
                  <a:lumOff val="40000"/>
                </a:schemeClr>
              </a:solidFill>
              <a:latin typeface="ヒラギノ角ゴ ProN W3" pitchFamily="34" charset="-128"/>
              <a:ea typeface="ヒラギノ角ゴ ProN W3" pitchFamily="34" charset="-128"/>
            </a:endParaRPr>
          </a:p>
          <a:p>
            <a:pPr marL="0" indent="0">
              <a:buFont typeface="Wingdings" pitchFamily="2" charset="2"/>
              <a:buNone/>
              <a:defRPr/>
            </a:pPr>
            <a:endParaRPr lang="en-US" altLang="ja-JP" sz="2800" dirty="0" smtClean="0">
              <a:solidFill>
                <a:schemeClr val="accent3">
                  <a:lumMod val="60000"/>
                  <a:lumOff val="40000"/>
                </a:schemeClr>
              </a:solidFill>
              <a:latin typeface="ヒラギノ角ゴ ProN W3" pitchFamily="34" charset="-128"/>
              <a:ea typeface="ヒラギノ角ゴ ProN W3" pitchFamily="34" charset="-128"/>
            </a:endParaRPr>
          </a:p>
          <a:p>
            <a:pPr>
              <a:defRPr/>
            </a:pPr>
            <a:r>
              <a:rPr lang="ja-JP" altLang="en-US" dirty="0" smtClean="0">
                <a:solidFill>
                  <a:schemeClr val="accent3">
                    <a:lumMod val="60000"/>
                    <a:lumOff val="40000"/>
                  </a:schemeClr>
                </a:solidFill>
                <a:latin typeface="ヒラギノ角ゴ ProN W3" pitchFamily="34" charset="-128"/>
                <a:ea typeface="ヒラギノ角ゴ ProN W3" pitchFamily="34" charset="-128"/>
              </a:rPr>
              <a:t>逐次予測のための予測式を構成する</a:t>
            </a:r>
            <a:endParaRPr lang="en-US" altLang="ja-JP" dirty="0" smtClean="0">
              <a:solidFill>
                <a:schemeClr val="accent3">
                  <a:lumMod val="60000"/>
                  <a:lumOff val="40000"/>
                </a:schemeClr>
              </a:solidFill>
              <a:latin typeface="ヒラギノ角ゴ ProN W3" pitchFamily="34" charset="-128"/>
              <a:ea typeface="ヒラギノ角ゴ ProN W3" pitchFamily="34" charset="-128"/>
            </a:endParaRPr>
          </a:p>
          <a:p>
            <a:pPr lvl="1">
              <a:defRPr/>
            </a:pPr>
            <a:r>
              <a:rPr lang="en-US" altLang="ja-JP" dirty="0" err="1" smtClean="0">
                <a:latin typeface="ヒラギノ角ゴ ProN W3" pitchFamily="34" charset="-128"/>
                <a:ea typeface="ヒラギノ角ゴ ProN W3" pitchFamily="34" charset="-128"/>
              </a:rPr>
              <a:t>Parrella</a:t>
            </a:r>
            <a:r>
              <a:rPr lang="ja-JP" altLang="en-US" dirty="0" smtClean="0">
                <a:latin typeface="ヒラギノ角ゴ ProN W3" pitchFamily="34" charset="-128"/>
                <a:ea typeface="ヒラギノ角ゴ ProN W3" pitchFamily="34" charset="-128"/>
              </a:rPr>
              <a:t>による重み係数ベクトルの</a:t>
            </a:r>
            <a:r>
              <a:rPr lang="en-US" altLang="ja-JP" b="1" dirty="0">
                <a:latin typeface="Times New Roman" pitchFamily="18" charset="0"/>
                <a:ea typeface="ヒラギノ角ゴ ProN W3" pitchFamily="34" charset="-128"/>
                <a:cs typeface="Times New Roman" pitchFamily="18" charset="0"/>
              </a:rPr>
              <a:t>w</a:t>
            </a:r>
            <a:r>
              <a:rPr lang="ja-JP" altLang="en-US" dirty="0" smtClean="0">
                <a:latin typeface="ヒラギノ角ゴ ProN W3" pitchFamily="34" charset="-128"/>
                <a:ea typeface="ヒラギノ角ゴ ProN W3" pitchFamily="34" charset="-128"/>
              </a:rPr>
              <a:t>計算手法を見直す</a:t>
            </a:r>
            <a:r>
              <a:rPr lang="en-US" altLang="ja-JP" dirty="0" smtClean="0">
                <a:latin typeface="ヒラギノ角ゴ ProN W3" pitchFamily="34" charset="-128"/>
                <a:ea typeface="ヒラギノ角ゴ ProN W3" pitchFamily="34" charset="-128"/>
              </a:rPr>
              <a:t>. </a:t>
            </a:r>
          </a:p>
          <a:p>
            <a:pPr lvl="1">
              <a:defRPr/>
            </a:pPr>
            <a:r>
              <a:rPr lang="ja-JP" altLang="en-US" dirty="0" smtClean="0">
                <a:latin typeface="ヒラギノ角ゴ ProN W3" pitchFamily="34" charset="-128"/>
                <a:ea typeface="ヒラギノ角ゴ ProN W3" pitchFamily="34" charset="-128"/>
              </a:rPr>
              <a:t>通常の非線型</a:t>
            </a:r>
            <a:r>
              <a:rPr lang="en-US" altLang="ja-JP" dirty="0" smtClean="0">
                <a:latin typeface="ヒラギノ角ゴ ProN W3" pitchFamily="34" charset="-128"/>
                <a:ea typeface="ヒラギノ角ゴ ProN W3" pitchFamily="34" charset="-128"/>
              </a:rPr>
              <a:t>SVR</a:t>
            </a:r>
            <a:r>
              <a:rPr lang="ja-JP" altLang="en-US" dirty="0" smtClean="0">
                <a:latin typeface="ヒラギノ角ゴ ProN W3" pitchFamily="34" charset="-128"/>
                <a:ea typeface="ヒラギノ角ゴ ProN W3" pitchFamily="34" charset="-128"/>
              </a:rPr>
              <a:t>で用いられている統計的な予測式を利用する</a:t>
            </a:r>
            <a:r>
              <a:rPr lang="en-US" altLang="ja-JP" dirty="0" smtClean="0">
                <a:latin typeface="ヒラギノ角ゴ ProN W3" pitchFamily="34" charset="-128"/>
                <a:ea typeface="ヒラギノ角ゴ ProN W3" pitchFamily="34" charset="-128"/>
              </a:rPr>
              <a:t>. </a:t>
            </a:r>
          </a:p>
        </p:txBody>
      </p:sp>
      <p:grpSp>
        <p:nvGrpSpPr>
          <p:cNvPr id="60420" name="グループ化 2"/>
          <p:cNvGrpSpPr>
            <a:grpSpLocks/>
          </p:cNvGrpSpPr>
          <p:nvPr/>
        </p:nvGrpSpPr>
        <p:grpSpPr bwMode="auto">
          <a:xfrm>
            <a:off x="2843213" y="2909888"/>
            <a:ext cx="3455987" cy="590550"/>
            <a:chOff x="2916238" y="2565400"/>
            <a:chExt cx="3455987" cy="590550"/>
          </a:xfrm>
        </p:grpSpPr>
        <p:sp>
          <p:nvSpPr>
            <p:cNvPr id="5" name="下矢印 4"/>
            <p:cNvSpPr/>
            <p:nvPr/>
          </p:nvSpPr>
          <p:spPr>
            <a:xfrm>
              <a:off x="2916238" y="2565400"/>
              <a:ext cx="3455987"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422" name="テキスト ボックス 5"/>
            <p:cNvSpPr txBox="1">
              <a:spLocks noChangeArrowheads="1"/>
            </p:cNvSpPr>
            <p:nvPr/>
          </p:nvSpPr>
          <p:spPr bwMode="auto">
            <a:xfrm>
              <a:off x="3454400" y="2565400"/>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2400">
                  <a:solidFill>
                    <a:schemeClr val="bg1"/>
                  </a:solidFill>
                  <a:latin typeface="ヒラギノ角ゴ ProN W3" pitchFamily="34" charset="-128"/>
                  <a:ea typeface="ヒラギノ角ゴ ProN W3" pitchFamily="34" charset="-128"/>
                </a:rPr>
                <a:t>このために</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6.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4" name="コンテンツ プレースホルダー 3"/>
          <p:cNvSpPr>
            <a:spLocks noGrp="1"/>
          </p:cNvSpPr>
          <p:nvPr>
            <p:ph idx="1"/>
          </p:nvPr>
        </p:nvSpPr>
        <p:spPr/>
        <p:txBody>
          <a:bodyPr/>
          <a:lstStyle/>
          <a:p>
            <a:pPr>
              <a:defRPr/>
            </a:pPr>
            <a:r>
              <a:rPr lang="ja-JP" altLang="en-US" sz="2600" dirty="0" smtClean="0">
                <a:solidFill>
                  <a:schemeClr val="accent1">
                    <a:lumMod val="40000"/>
                    <a:lumOff val="60000"/>
                  </a:schemeClr>
                </a:solidFill>
                <a:latin typeface="ヒラギノ角ゴ ProN W3" pitchFamily="34" charset="-128"/>
                <a:ea typeface="ヒラギノ角ゴ ProN W3" pitchFamily="34" charset="-128"/>
              </a:rPr>
              <a:t>逐次学習により</a:t>
            </a:r>
            <a:r>
              <a:rPr lang="en-US" altLang="ja-JP" sz="2600" dirty="0" smtClean="0">
                <a:solidFill>
                  <a:schemeClr val="accent1">
                    <a:lumMod val="40000"/>
                    <a:lumOff val="60000"/>
                  </a:schemeClr>
                </a:solidFill>
                <a:latin typeface="ヒラギノ角ゴ ProN W3" pitchFamily="34" charset="-128"/>
                <a:ea typeface="ヒラギノ角ゴ ProN W3" pitchFamily="34" charset="-128"/>
              </a:rPr>
              <a:t>, </a:t>
            </a:r>
            <a:r>
              <a:rPr lang="ja-JP" altLang="en-US" sz="2600" dirty="0" smtClean="0">
                <a:solidFill>
                  <a:schemeClr val="accent1">
                    <a:lumMod val="40000"/>
                    <a:lumOff val="60000"/>
                  </a:schemeClr>
                </a:solidFill>
                <a:latin typeface="ヒラギノ角ゴ ProN W3" pitchFamily="34" charset="-128"/>
                <a:ea typeface="ヒラギノ角ゴ ProN W3" pitchFamily="34" charset="-128"/>
              </a:rPr>
              <a:t>回帰計算のパラメータが逐次更新されることに着目する</a:t>
            </a:r>
            <a:endParaRPr lang="en-US" altLang="ja-JP" sz="2600" dirty="0" smtClean="0">
              <a:solidFill>
                <a:schemeClr val="accent1">
                  <a:lumMod val="40000"/>
                  <a:lumOff val="60000"/>
                </a:schemeClr>
              </a:solidFill>
              <a:latin typeface="ヒラギノ角ゴ ProN W3" pitchFamily="34" charset="-128"/>
              <a:ea typeface="ヒラギノ角ゴ ProN W3" pitchFamily="34" charset="-128"/>
            </a:endParaRPr>
          </a:p>
          <a:p>
            <a:pPr lvl="1">
              <a:defRPr/>
            </a:pPr>
            <a:r>
              <a:rPr lang="en-US" altLang="ja-JP" sz="2400" dirty="0" smtClean="0">
                <a:latin typeface="ヒラギノ角ゴ ProN W3" pitchFamily="34" charset="-128"/>
                <a:ea typeface="ヒラギノ角ゴ ProN W3" pitchFamily="34" charset="-128"/>
              </a:rPr>
              <a:t>                   </a:t>
            </a:r>
            <a:r>
              <a:rPr lang="ja-JP" altLang="en-US" sz="2400" dirty="0" err="1" smtClean="0">
                <a:latin typeface="ヒラギノ角ゴ ProN W3" pitchFamily="34" charset="-128"/>
                <a:ea typeface="ヒラギノ角ゴ ProN W3" pitchFamily="34" charset="-128"/>
              </a:rPr>
              <a:t>での</a:t>
            </a:r>
            <a:r>
              <a:rPr lang="en-US" altLang="ja-JP" sz="2400" b="1" dirty="0" smtClean="0">
                <a:latin typeface="Times New Roman" pitchFamily="18" charset="0"/>
                <a:ea typeface="ヒラギノ角ゴ ProN W3" pitchFamily="34" charset="-128"/>
                <a:cs typeface="Times New Roman" pitchFamily="18" charset="0"/>
              </a:rPr>
              <a:t>w</a:t>
            </a:r>
            <a:r>
              <a:rPr lang="en-US" altLang="ja-JP" sz="2400" dirty="0" smtClean="0">
                <a:latin typeface="ヒラギノ角ゴ ProN W3" pitchFamily="34" charset="-128"/>
                <a:ea typeface="ヒラギノ角ゴ ProN W3" pitchFamily="34" charset="-128"/>
              </a:rPr>
              <a:t>, </a:t>
            </a:r>
            <a:r>
              <a:rPr lang="en-US" altLang="ja-JP" sz="2400" i="1" dirty="0" smtClean="0">
                <a:latin typeface="Times New Roman" pitchFamily="18" charset="0"/>
                <a:ea typeface="ヒラギノ角ゴ ProN W3" pitchFamily="34" charset="-128"/>
                <a:cs typeface="Times New Roman" pitchFamily="18" charset="0"/>
              </a:rPr>
              <a:t>b</a:t>
            </a:r>
            <a:endParaRPr lang="en-US" altLang="ja-JP" dirty="0" smtClean="0">
              <a:solidFill>
                <a:srgbClr val="FF0000"/>
              </a:solidFill>
              <a:latin typeface="ヒラギノ角ゴ ProN W3" pitchFamily="34" charset="-128"/>
              <a:ea typeface="ヒラギノ角ゴ ProN W3" pitchFamily="34" charset="-128"/>
            </a:endParaRPr>
          </a:p>
          <a:p>
            <a:pPr>
              <a:defRPr/>
            </a:pP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データが与えられていない場合は予測できない</a:t>
            </a:r>
            <a:endParaRPr lang="en-US" altLang="ja-JP" sz="2600" dirty="0" smtClean="0">
              <a:solidFill>
                <a:schemeClr val="accent3">
                  <a:lumMod val="20000"/>
                  <a:lumOff val="80000"/>
                </a:schemeClr>
              </a:solidFill>
              <a:latin typeface="ヒラギノ角ゴ ProN W3" pitchFamily="34" charset="-128"/>
              <a:ea typeface="ヒラギノ角ゴ ProN W3" pitchFamily="34" charset="-128"/>
            </a:endParaRPr>
          </a:p>
          <a:p>
            <a:pPr lvl="1">
              <a:defRPr/>
            </a:pPr>
            <a:r>
              <a:rPr lang="ja-JP" altLang="en-US" sz="2200" dirty="0" smtClean="0">
                <a:latin typeface="ヒラギノ角ゴ ProN W3" pitchFamily="34" charset="-128"/>
                <a:ea typeface="ヒラギノ角ゴ ProN W3" pitchFamily="34" charset="-128"/>
              </a:rPr>
              <a:t>このときの予測値は</a:t>
            </a:r>
            <a:r>
              <a:rPr lang="en-US" altLang="ja-JP" sz="2200" dirty="0" smtClean="0">
                <a:latin typeface="ヒラギノ角ゴ ProN W3" pitchFamily="34" charset="-128"/>
                <a:ea typeface="ヒラギノ角ゴ ProN W3" pitchFamily="34" charset="-128"/>
              </a:rPr>
              <a:t>0</a:t>
            </a:r>
          </a:p>
          <a:p>
            <a:pPr>
              <a:defRPr/>
            </a:pP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データが</a:t>
            </a:r>
            <a:r>
              <a:rPr lang="en-US" altLang="ja-JP" sz="2600" dirty="0" smtClean="0">
                <a:solidFill>
                  <a:schemeClr val="accent3">
                    <a:lumMod val="20000"/>
                    <a:lumOff val="80000"/>
                  </a:schemeClr>
                </a:solidFill>
                <a:latin typeface="ヒラギノ角ゴ ProN W3" pitchFamily="34" charset="-128"/>
                <a:ea typeface="ヒラギノ角ゴ ProN W3" pitchFamily="34" charset="-128"/>
              </a:rPr>
              <a:t>1</a:t>
            </a:r>
            <a:r>
              <a:rPr lang="ja-JP" altLang="en-US" sz="2600" dirty="0" err="1" smtClean="0">
                <a:solidFill>
                  <a:schemeClr val="accent3">
                    <a:lumMod val="20000"/>
                    <a:lumOff val="80000"/>
                  </a:schemeClr>
                </a:solidFill>
                <a:latin typeface="ヒラギノ角ゴ ProN W3" pitchFamily="34" charset="-128"/>
                <a:ea typeface="ヒラギノ角ゴ ProN W3" pitchFamily="34" charset="-128"/>
              </a:rPr>
              <a:t>つだけ</a:t>
            </a: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与えられた場合</a:t>
            </a:r>
            <a:r>
              <a:rPr lang="en-US" altLang="ja-JP" sz="2600" dirty="0" smtClean="0">
                <a:solidFill>
                  <a:schemeClr val="accent3">
                    <a:lumMod val="20000"/>
                    <a:lumOff val="80000"/>
                  </a:schemeClr>
                </a:solidFill>
                <a:latin typeface="ヒラギノ角ゴ ProN W3" pitchFamily="34" charset="-128"/>
                <a:ea typeface="ヒラギノ角ゴ ProN W3" pitchFamily="34" charset="-128"/>
              </a:rPr>
              <a:t>, </a:t>
            </a: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超平面が構成できない</a:t>
            </a:r>
            <a:endParaRPr lang="en-US" altLang="ja-JP" sz="2600" dirty="0" smtClean="0">
              <a:solidFill>
                <a:schemeClr val="accent3">
                  <a:lumMod val="20000"/>
                  <a:lumOff val="80000"/>
                </a:schemeClr>
              </a:solidFill>
              <a:latin typeface="ヒラギノ角ゴ ProN W3" pitchFamily="34" charset="-128"/>
              <a:ea typeface="ヒラギノ角ゴ ProN W3" pitchFamily="34" charset="-128"/>
            </a:endParaRPr>
          </a:p>
          <a:p>
            <a:pPr lvl="1">
              <a:defRPr/>
            </a:pPr>
            <a:r>
              <a:rPr lang="ja-JP" altLang="en-US" sz="2200" dirty="0" smtClean="0">
                <a:latin typeface="ヒラギノ角ゴ ProN W3" pitchFamily="34" charset="-128"/>
                <a:ea typeface="ヒラギノ角ゴ ProN W3" pitchFamily="34" charset="-128"/>
              </a:rPr>
              <a:t>このときの予測値は</a:t>
            </a:r>
            <a:r>
              <a:rPr lang="en-US" altLang="ja-JP" sz="2200" dirty="0" smtClean="0">
                <a:latin typeface="ヒラギノ角ゴ ProN W3" pitchFamily="34" charset="-128"/>
                <a:ea typeface="ヒラギノ角ゴ ProN W3" pitchFamily="34" charset="-128"/>
              </a:rPr>
              <a:t>, </a:t>
            </a:r>
            <a:r>
              <a:rPr lang="ja-JP" altLang="en-US" sz="2200" dirty="0" smtClean="0">
                <a:latin typeface="ヒラギノ角ゴ ProN W3" pitchFamily="34" charset="-128"/>
                <a:ea typeface="ヒラギノ角ゴ ProN W3" pitchFamily="34" charset="-128"/>
              </a:rPr>
              <a:t>更新されたラグランジュ乗数</a:t>
            </a:r>
            <a:endParaRPr lang="en-US" altLang="ja-JP" sz="2200" dirty="0" smtClean="0">
              <a:latin typeface="ヒラギノ角ゴ ProN W3" pitchFamily="34" charset="-128"/>
              <a:ea typeface="ヒラギノ角ゴ ProN W3" pitchFamily="34" charset="-128"/>
            </a:endParaRPr>
          </a:p>
          <a:p>
            <a:pPr>
              <a:defRPr/>
            </a:pP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データが</a:t>
            </a:r>
            <a:r>
              <a:rPr lang="en-US" altLang="ja-JP" sz="2600" dirty="0" smtClean="0">
                <a:solidFill>
                  <a:schemeClr val="accent3">
                    <a:lumMod val="20000"/>
                    <a:lumOff val="80000"/>
                  </a:schemeClr>
                </a:solidFill>
                <a:latin typeface="ヒラギノ角ゴ ProN W3" pitchFamily="34" charset="-128"/>
                <a:ea typeface="ヒラギノ角ゴ ProN W3" pitchFamily="34" charset="-128"/>
              </a:rPr>
              <a:t>2</a:t>
            </a: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つ以上与えられた場合</a:t>
            </a:r>
            <a:r>
              <a:rPr lang="en-US" altLang="ja-JP" sz="2600" dirty="0" smtClean="0">
                <a:solidFill>
                  <a:schemeClr val="accent3">
                    <a:lumMod val="20000"/>
                    <a:lumOff val="80000"/>
                  </a:schemeClr>
                </a:solidFill>
                <a:latin typeface="ヒラギノ角ゴ ProN W3" pitchFamily="34" charset="-128"/>
                <a:ea typeface="ヒラギノ角ゴ ProN W3" pitchFamily="34" charset="-128"/>
              </a:rPr>
              <a:t>, </a:t>
            </a:r>
            <a:r>
              <a:rPr lang="ja-JP" altLang="en-US" sz="2600" dirty="0" smtClean="0">
                <a:solidFill>
                  <a:schemeClr val="accent3">
                    <a:lumMod val="20000"/>
                    <a:lumOff val="80000"/>
                  </a:schemeClr>
                </a:solidFill>
                <a:latin typeface="ヒラギノ角ゴ ProN W3" pitchFamily="34" charset="-128"/>
                <a:ea typeface="ヒラギノ角ゴ ProN W3" pitchFamily="34" charset="-128"/>
              </a:rPr>
              <a:t>超平面が構成される</a:t>
            </a:r>
            <a:endParaRPr lang="en-US" altLang="ja-JP" sz="2600" dirty="0" smtClean="0">
              <a:solidFill>
                <a:schemeClr val="accent3">
                  <a:lumMod val="20000"/>
                  <a:lumOff val="80000"/>
                </a:schemeClr>
              </a:solidFill>
              <a:latin typeface="ヒラギノ角ゴ ProN W3" pitchFamily="34" charset="-128"/>
              <a:ea typeface="ヒラギノ角ゴ ProN W3" pitchFamily="34" charset="-128"/>
            </a:endParaRPr>
          </a:p>
          <a:p>
            <a:pPr lvl="1">
              <a:defRPr/>
            </a:pPr>
            <a:r>
              <a:rPr lang="ja-JP" altLang="en-US" sz="2400" dirty="0" smtClean="0">
                <a:latin typeface="ヒラギノ角ゴ ProN W3" pitchFamily="34" charset="-128"/>
                <a:ea typeface="ヒラギノ角ゴ ProN W3" pitchFamily="34" charset="-128"/>
              </a:rPr>
              <a:t>このときの予測値は</a:t>
            </a:r>
            <a:r>
              <a:rPr lang="en-US" altLang="ja-JP" sz="2400" dirty="0" smtClean="0">
                <a:latin typeface="ヒラギノ角ゴ ProN W3" pitchFamily="34" charset="-128"/>
                <a:ea typeface="ヒラギノ角ゴ ProN W3" pitchFamily="34" charset="-128"/>
              </a:rPr>
              <a:t>, </a:t>
            </a:r>
            <a:r>
              <a:rPr lang="ja-JP" altLang="en-US" sz="2400" dirty="0" smtClean="0">
                <a:latin typeface="ヒラギノ角ゴ ProN W3" pitchFamily="34" charset="-128"/>
                <a:ea typeface="ヒラギノ角ゴ ProN W3" pitchFamily="34" charset="-128"/>
              </a:rPr>
              <a:t>逐次更新されるラグランジュ乗数と</a:t>
            </a:r>
            <a:r>
              <a:rPr lang="en-US" altLang="ja-JP" sz="2400" i="1" dirty="0" smtClean="0">
                <a:latin typeface="Times New Roman" pitchFamily="18" charset="0"/>
                <a:ea typeface="ヒラギノ角ゴ ProN W3" pitchFamily="34" charset="-128"/>
                <a:cs typeface="Times New Roman" pitchFamily="18" charset="0"/>
              </a:rPr>
              <a:t>b</a:t>
            </a:r>
            <a:r>
              <a:rPr lang="en-US" altLang="ja-JP" sz="2400" dirty="0" smtClean="0">
                <a:latin typeface="ヒラギノ角ゴ ProN W3" pitchFamily="34" charset="-128"/>
                <a:ea typeface="ヒラギノ角ゴ ProN W3" pitchFamily="34" charset="-128"/>
              </a:rPr>
              <a:t>, </a:t>
            </a:r>
            <a:r>
              <a:rPr lang="ja-JP" altLang="en-US" sz="2400" dirty="0" smtClean="0">
                <a:latin typeface="ヒラギノ角ゴ ProN W3" pitchFamily="34" charset="-128"/>
                <a:ea typeface="ヒラギノ角ゴ ProN W3" pitchFamily="34" charset="-128"/>
              </a:rPr>
              <a:t>サポートベクトル</a:t>
            </a:r>
            <a:r>
              <a:rPr lang="en-US" altLang="ja-JP" sz="2400" dirty="0" smtClean="0">
                <a:latin typeface="ヒラギノ角ゴ ProN W3" pitchFamily="34" charset="-128"/>
                <a:ea typeface="ヒラギノ角ゴ ProN W3" pitchFamily="34" charset="-128"/>
              </a:rPr>
              <a:t>, </a:t>
            </a:r>
            <a:r>
              <a:rPr lang="ja-JP" altLang="en-US" sz="2400" dirty="0" smtClean="0">
                <a:latin typeface="ヒラギノ角ゴ ProN W3" pitchFamily="34" charset="-128"/>
                <a:ea typeface="ヒラギノ角ゴ ProN W3" pitchFamily="34" charset="-128"/>
              </a:rPr>
              <a:t>最新の入力を用いる</a:t>
            </a:r>
            <a:endParaRPr lang="en-US" altLang="ja-JP" sz="2400" dirty="0" smtClean="0">
              <a:latin typeface="ヒラギノ角ゴ ProN W3" pitchFamily="34" charset="-128"/>
              <a:ea typeface="ヒラギノ角ゴ ProN W3" pitchFamily="34" charset="-128"/>
            </a:endParaRPr>
          </a:p>
        </p:txBody>
      </p:sp>
      <p:pic>
        <p:nvPicPr>
          <p:cNvPr id="61444" name="Picture 5" descr="C:\Users\大志\Desktop\スライド\eqregress.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465388"/>
            <a:ext cx="1685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6.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62467" name="角丸四角形 4"/>
          <p:cNvSpPr>
            <a:spLocks noChangeArrowheads="1"/>
          </p:cNvSpPr>
          <p:nvPr/>
        </p:nvSpPr>
        <p:spPr bwMode="auto">
          <a:xfrm>
            <a:off x="611188" y="1933575"/>
            <a:ext cx="3600450" cy="3871913"/>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sp>
        <p:nvSpPr>
          <p:cNvPr id="62468" name="テキスト ボックス 6"/>
          <p:cNvSpPr txBox="1">
            <a:spLocks noChangeArrowheads="1"/>
          </p:cNvSpPr>
          <p:nvPr/>
        </p:nvSpPr>
        <p:spPr bwMode="auto">
          <a:xfrm>
            <a:off x="900113" y="2005013"/>
            <a:ext cx="2617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800">
                <a:solidFill>
                  <a:srgbClr val="FF9933"/>
                </a:solidFill>
                <a:latin typeface="ヒラギノ角ゴ ProN W3" pitchFamily="34" charset="-128"/>
                <a:ea typeface="ヒラギノ角ゴ ProN W3" pitchFamily="34" charset="-128"/>
              </a:rPr>
              <a:t>Parrella</a:t>
            </a:r>
            <a:r>
              <a:rPr lang="ja-JP" altLang="en-US" sz="2800">
                <a:solidFill>
                  <a:srgbClr val="FF9933"/>
                </a:solidFill>
                <a:latin typeface="ヒラギノ角ゴ ProN W3" pitchFamily="34" charset="-128"/>
                <a:ea typeface="ヒラギノ角ゴ ProN W3" pitchFamily="34" charset="-128"/>
              </a:rPr>
              <a:t>の手法</a:t>
            </a:r>
          </a:p>
        </p:txBody>
      </p:sp>
      <p:sp>
        <p:nvSpPr>
          <p:cNvPr id="62469" name="テキスト ボックス 38"/>
          <p:cNvSpPr txBox="1">
            <a:spLocks noChangeArrowheads="1"/>
          </p:cNvSpPr>
          <p:nvPr/>
        </p:nvSpPr>
        <p:spPr bwMode="auto">
          <a:xfrm>
            <a:off x="5229225" y="2005013"/>
            <a:ext cx="164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800">
                <a:solidFill>
                  <a:srgbClr val="FF9933"/>
                </a:solidFill>
                <a:latin typeface="ヒラギノ角ゴ ProN W3" pitchFamily="34" charset="-128"/>
                <a:ea typeface="ヒラギノ角ゴ ProN W3" pitchFamily="34" charset="-128"/>
              </a:rPr>
              <a:t>提案手法</a:t>
            </a:r>
          </a:p>
        </p:txBody>
      </p:sp>
      <p:grpSp>
        <p:nvGrpSpPr>
          <p:cNvPr id="62470" name="グループ化 23"/>
          <p:cNvGrpSpPr>
            <a:grpSpLocks/>
          </p:cNvGrpSpPr>
          <p:nvPr/>
        </p:nvGrpSpPr>
        <p:grpSpPr bwMode="auto">
          <a:xfrm>
            <a:off x="1158875" y="2925763"/>
            <a:ext cx="2500313" cy="2316162"/>
            <a:chOff x="1158875" y="2708920"/>
            <a:chExt cx="2500313" cy="2315701"/>
          </a:xfrm>
        </p:grpSpPr>
        <p:sp>
          <p:nvSpPr>
            <p:cNvPr id="26" name="正方形/長方形 25"/>
            <p:cNvSpPr/>
            <p:nvPr/>
          </p:nvSpPr>
          <p:spPr bwMode="auto">
            <a:xfrm>
              <a:off x="1444625" y="2708920"/>
              <a:ext cx="1928813" cy="3571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27" name="正方形/長方形 26"/>
            <p:cNvSpPr/>
            <p:nvPr/>
          </p:nvSpPr>
          <p:spPr bwMode="auto">
            <a:xfrm>
              <a:off x="1444625" y="3567586"/>
              <a:ext cx="1928813" cy="3571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28" name="直線矢印コネクタ 27"/>
            <p:cNvCxnSpPr>
              <a:stCxn id="26" idx="2"/>
              <a:endCxn id="27" idx="0"/>
            </p:cNvCxnSpPr>
            <p:nvPr/>
          </p:nvCxnSpPr>
          <p:spPr bwMode="auto">
            <a:xfrm rot="5400000">
              <a:off x="2158257" y="3317605"/>
              <a:ext cx="501550"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bwMode="auto">
            <a:xfrm>
              <a:off x="1158875" y="4453235"/>
              <a:ext cx="2500313" cy="57138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全学習データに対する</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予測</a:t>
              </a:r>
            </a:p>
          </p:txBody>
        </p:sp>
        <p:cxnSp>
          <p:nvCxnSpPr>
            <p:cNvPr id="31" name="直線矢印コネクタ 30"/>
            <p:cNvCxnSpPr>
              <a:stCxn id="27" idx="2"/>
              <a:endCxn id="30" idx="0"/>
            </p:cNvCxnSpPr>
            <p:nvPr/>
          </p:nvCxnSpPr>
          <p:spPr bwMode="auto">
            <a:xfrm rot="5400000">
              <a:off x="2145559" y="4188968"/>
              <a:ext cx="526945"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図形 32"/>
            <p:cNvCxnSpPr>
              <a:stCxn id="27" idx="2"/>
              <a:endCxn id="26" idx="0"/>
            </p:cNvCxnSpPr>
            <p:nvPr/>
          </p:nvCxnSpPr>
          <p:spPr bwMode="auto">
            <a:xfrm rot="5400000" flipH="1">
              <a:off x="1801140" y="3317605"/>
              <a:ext cx="1215783" cy="1587"/>
            </a:xfrm>
            <a:prstGeom prst="bentConnector5">
              <a:avLst>
                <a:gd name="adj1" fmla="val -18797"/>
                <a:gd name="adj2" fmla="val 93120621"/>
                <a:gd name="adj3" fmla="val 11879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2471" name="角丸四角形 4"/>
          <p:cNvSpPr>
            <a:spLocks noChangeArrowheads="1"/>
          </p:cNvSpPr>
          <p:nvPr/>
        </p:nvSpPr>
        <p:spPr bwMode="auto">
          <a:xfrm>
            <a:off x="4932363" y="1931988"/>
            <a:ext cx="3600450" cy="3873500"/>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grpSp>
        <p:nvGrpSpPr>
          <p:cNvPr id="62472" name="グループ化 47"/>
          <p:cNvGrpSpPr>
            <a:grpSpLocks/>
          </p:cNvGrpSpPr>
          <p:nvPr/>
        </p:nvGrpSpPr>
        <p:grpSpPr bwMode="auto">
          <a:xfrm>
            <a:off x="5956300" y="2924175"/>
            <a:ext cx="1928813" cy="2376488"/>
            <a:chOff x="5883547" y="2708126"/>
            <a:chExt cx="1928813" cy="2377057"/>
          </a:xfrm>
        </p:grpSpPr>
        <p:sp>
          <p:nvSpPr>
            <p:cNvPr id="38" name="正方形/長方形 37"/>
            <p:cNvSpPr/>
            <p:nvPr/>
          </p:nvSpPr>
          <p:spPr>
            <a:xfrm>
              <a:off x="5883547" y="2708126"/>
              <a:ext cx="1928813" cy="3572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39" name="正方形/長方形 38"/>
            <p:cNvSpPr/>
            <p:nvPr/>
          </p:nvSpPr>
          <p:spPr>
            <a:xfrm>
              <a:off x="5883547" y="3581460"/>
              <a:ext cx="1928813" cy="3572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40" name="直線矢印コネクタ 39"/>
            <p:cNvCxnSpPr>
              <a:stCxn id="38" idx="2"/>
              <a:endCxn id="39" idx="0"/>
            </p:cNvCxnSpPr>
            <p:nvPr/>
          </p:nvCxnSpPr>
          <p:spPr>
            <a:xfrm rot="5400000">
              <a:off x="6589923" y="3322636"/>
              <a:ext cx="516061"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883547" y="4513546"/>
              <a:ext cx="1928813" cy="57004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rgbClr val="FF0000"/>
                  </a:solidFill>
                  <a:latin typeface="ヒラギノ角ゴ ProN W3" pitchFamily="34" charset="-128"/>
                  <a:ea typeface="ヒラギノ角ゴ ProN W3" pitchFamily="34" charset="-128"/>
                </a:rPr>
                <a:t>1</a:t>
              </a:r>
              <a:r>
                <a:rPr lang="ja-JP" altLang="en-US" dirty="0">
                  <a:solidFill>
                    <a:srgbClr val="FF0000"/>
                  </a:solidFill>
                  <a:latin typeface="ヒラギノ角ゴ ProN W3" pitchFamily="34" charset="-128"/>
                  <a:ea typeface="ヒラギノ角ゴ ProN W3" pitchFamily="34" charset="-128"/>
                </a:rPr>
                <a:t>時刻先の</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出力の予測</a:t>
              </a:r>
            </a:p>
          </p:txBody>
        </p:sp>
        <p:cxnSp>
          <p:nvCxnSpPr>
            <p:cNvPr id="45" name="直線矢印コネクタ 44"/>
            <p:cNvCxnSpPr>
              <a:stCxn id="39" idx="2"/>
              <a:endCxn id="41" idx="0"/>
            </p:cNvCxnSpPr>
            <p:nvPr/>
          </p:nvCxnSpPr>
          <p:spPr>
            <a:xfrm rot="5400000">
              <a:off x="6560547" y="4225346"/>
              <a:ext cx="574813"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図形 45"/>
            <p:cNvCxnSpPr>
              <a:stCxn id="41" idx="2"/>
              <a:endCxn id="38" idx="0"/>
            </p:cNvCxnSpPr>
            <p:nvPr/>
          </p:nvCxnSpPr>
          <p:spPr>
            <a:xfrm rot="5400000" flipH="1">
              <a:off x="5660220" y="3896655"/>
              <a:ext cx="2375469" cy="1587"/>
            </a:xfrm>
            <a:prstGeom prst="bentConnector5">
              <a:avLst>
                <a:gd name="adj1" fmla="val -9620"/>
                <a:gd name="adj2" fmla="val 95234224"/>
                <a:gd name="adj3" fmla="val 10962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6.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sp>
        <p:nvSpPr>
          <p:cNvPr id="63491" name="角丸四角形 4"/>
          <p:cNvSpPr>
            <a:spLocks noChangeArrowheads="1"/>
          </p:cNvSpPr>
          <p:nvPr/>
        </p:nvSpPr>
        <p:spPr bwMode="auto">
          <a:xfrm>
            <a:off x="611188" y="1933575"/>
            <a:ext cx="3600450" cy="3871913"/>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sp>
        <p:nvSpPr>
          <p:cNvPr id="63492" name="テキスト ボックス 6"/>
          <p:cNvSpPr txBox="1">
            <a:spLocks noChangeArrowheads="1"/>
          </p:cNvSpPr>
          <p:nvPr/>
        </p:nvSpPr>
        <p:spPr bwMode="auto">
          <a:xfrm>
            <a:off x="900113" y="2005013"/>
            <a:ext cx="2617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800">
                <a:solidFill>
                  <a:srgbClr val="FF9933"/>
                </a:solidFill>
                <a:latin typeface="ヒラギノ角ゴ ProN W3" pitchFamily="34" charset="-128"/>
                <a:ea typeface="ヒラギノ角ゴ ProN W3" pitchFamily="34" charset="-128"/>
              </a:rPr>
              <a:t>Parrella</a:t>
            </a:r>
            <a:r>
              <a:rPr lang="ja-JP" altLang="en-US" sz="2800">
                <a:solidFill>
                  <a:srgbClr val="FF9933"/>
                </a:solidFill>
                <a:latin typeface="ヒラギノ角ゴ ProN W3" pitchFamily="34" charset="-128"/>
                <a:ea typeface="ヒラギノ角ゴ ProN W3" pitchFamily="34" charset="-128"/>
              </a:rPr>
              <a:t>の手法</a:t>
            </a:r>
          </a:p>
        </p:txBody>
      </p:sp>
      <p:sp>
        <p:nvSpPr>
          <p:cNvPr id="63493" name="テキスト ボックス 38"/>
          <p:cNvSpPr txBox="1">
            <a:spLocks noChangeArrowheads="1"/>
          </p:cNvSpPr>
          <p:nvPr/>
        </p:nvSpPr>
        <p:spPr bwMode="auto">
          <a:xfrm>
            <a:off x="5229225" y="2005013"/>
            <a:ext cx="164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800">
                <a:solidFill>
                  <a:srgbClr val="FF9933"/>
                </a:solidFill>
                <a:latin typeface="ヒラギノ角ゴ ProN W3" pitchFamily="34" charset="-128"/>
                <a:ea typeface="ヒラギノ角ゴ ProN W3" pitchFamily="34" charset="-128"/>
              </a:rPr>
              <a:t>提案手法</a:t>
            </a:r>
          </a:p>
        </p:txBody>
      </p:sp>
      <p:grpSp>
        <p:nvGrpSpPr>
          <p:cNvPr id="63494" name="グループ化 23"/>
          <p:cNvGrpSpPr>
            <a:grpSpLocks/>
          </p:cNvGrpSpPr>
          <p:nvPr/>
        </p:nvGrpSpPr>
        <p:grpSpPr bwMode="auto">
          <a:xfrm>
            <a:off x="1158875" y="2925763"/>
            <a:ext cx="2500313" cy="2316162"/>
            <a:chOff x="1158875" y="2708920"/>
            <a:chExt cx="2500313" cy="2315701"/>
          </a:xfrm>
        </p:grpSpPr>
        <p:sp>
          <p:nvSpPr>
            <p:cNvPr id="26" name="正方形/長方形 25"/>
            <p:cNvSpPr/>
            <p:nvPr/>
          </p:nvSpPr>
          <p:spPr bwMode="auto">
            <a:xfrm>
              <a:off x="1444625" y="2708920"/>
              <a:ext cx="1928813" cy="3571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27" name="正方形/長方形 26"/>
            <p:cNvSpPr/>
            <p:nvPr/>
          </p:nvSpPr>
          <p:spPr bwMode="auto">
            <a:xfrm>
              <a:off x="1444625" y="3567586"/>
              <a:ext cx="1928813" cy="3571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28" name="直線矢印コネクタ 27"/>
            <p:cNvCxnSpPr>
              <a:stCxn id="26" idx="2"/>
              <a:endCxn id="27" idx="0"/>
            </p:cNvCxnSpPr>
            <p:nvPr/>
          </p:nvCxnSpPr>
          <p:spPr bwMode="auto">
            <a:xfrm rot="5400000">
              <a:off x="2158257" y="3317605"/>
              <a:ext cx="501550"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bwMode="auto">
            <a:xfrm>
              <a:off x="1158875" y="4453235"/>
              <a:ext cx="2500313" cy="57138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全学習データに対する</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予測</a:t>
              </a:r>
            </a:p>
          </p:txBody>
        </p:sp>
        <p:cxnSp>
          <p:nvCxnSpPr>
            <p:cNvPr id="31" name="直線矢印コネクタ 30"/>
            <p:cNvCxnSpPr>
              <a:stCxn id="27" idx="2"/>
              <a:endCxn id="30" idx="0"/>
            </p:cNvCxnSpPr>
            <p:nvPr/>
          </p:nvCxnSpPr>
          <p:spPr bwMode="auto">
            <a:xfrm rot="5400000">
              <a:off x="2145559" y="4188968"/>
              <a:ext cx="526945"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図形 32"/>
            <p:cNvCxnSpPr>
              <a:stCxn id="27" idx="2"/>
              <a:endCxn id="26" idx="0"/>
            </p:cNvCxnSpPr>
            <p:nvPr/>
          </p:nvCxnSpPr>
          <p:spPr bwMode="auto">
            <a:xfrm rot="5400000" flipH="1">
              <a:off x="1801140" y="3317605"/>
              <a:ext cx="1215783" cy="1587"/>
            </a:xfrm>
            <a:prstGeom prst="bentConnector5">
              <a:avLst>
                <a:gd name="adj1" fmla="val -18797"/>
                <a:gd name="adj2" fmla="val 93120621"/>
                <a:gd name="adj3" fmla="val 11879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3495" name="角丸四角形 4"/>
          <p:cNvSpPr>
            <a:spLocks noChangeArrowheads="1"/>
          </p:cNvSpPr>
          <p:nvPr/>
        </p:nvSpPr>
        <p:spPr bwMode="auto">
          <a:xfrm>
            <a:off x="4932363" y="1931988"/>
            <a:ext cx="3600450" cy="3873500"/>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grpSp>
        <p:nvGrpSpPr>
          <p:cNvPr id="63496" name="グループ化 47"/>
          <p:cNvGrpSpPr>
            <a:grpSpLocks/>
          </p:cNvGrpSpPr>
          <p:nvPr/>
        </p:nvGrpSpPr>
        <p:grpSpPr bwMode="auto">
          <a:xfrm>
            <a:off x="5956300" y="2924175"/>
            <a:ext cx="1928813" cy="2376488"/>
            <a:chOff x="5883547" y="2708126"/>
            <a:chExt cx="1928813" cy="2377057"/>
          </a:xfrm>
        </p:grpSpPr>
        <p:sp>
          <p:nvSpPr>
            <p:cNvPr id="38" name="正方形/長方形 37"/>
            <p:cNvSpPr/>
            <p:nvPr/>
          </p:nvSpPr>
          <p:spPr>
            <a:xfrm>
              <a:off x="5883547" y="2708126"/>
              <a:ext cx="1928813" cy="3572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39" name="正方形/長方形 38"/>
            <p:cNvSpPr/>
            <p:nvPr/>
          </p:nvSpPr>
          <p:spPr>
            <a:xfrm>
              <a:off x="5883547" y="3581460"/>
              <a:ext cx="1928813" cy="3572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40" name="直線矢印コネクタ 39"/>
            <p:cNvCxnSpPr>
              <a:stCxn id="38" idx="2"/>
              <a:endCxn id="39" idx="0"/>
            </p:cNvCxnSpPr>
            <p:nvPr/>
          </p:nvCxnSpPr>
          <p:spPr>
            <a:xfrm rot="5400000">
              <a:off x="6589923" y="3322636"/>
              <a:ext cx="516061"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883547" y="4513546"/>
              <a:ext cx="1928813" cy="57004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rgbClr val="FF0000"/>
                  </a:solidFill>
                  <a:latin typeface="ヒラギノ角ゴ ProN W3" pitchFamily="34" charset="-128"/>
                  <a:ea typeface="ヒラギノ角ゴ ProN W3" pitchFamily="34" charset="-128"/>
                </a:rPr>
                <a:t>1</a:t>
              </a:r>
              <a:r>
                <a:rPr lang="ja-JP" altLang="en-US" dirty="0">
                  <a:solidFill>
                    <a:srgbClr val="FF0000"/>
                  </a:solidFill>
                  <a:latin typeface="ヒラギノ角ゴ ProN W3" pitchFamily="34" charset="-128"/>
                  <a:ea typeface="ヒラギノ角ゴ ProN W3" pitchFamily="34" charset="-128"/>
                </a:rPr>
                <a:t>時刻先の</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出力の予測</a:t>
              </a:r>
            </a:p>
          </p:txBody>
        </p:sp>
        <p:cxnSp>
          <p:nvCxnSpPr>
            <p:cNvPr id="45" name="直線矢印コネクタ 44"/>
            <p:cNvCxnSpPr>
              <a:stCxn id="39" idx="2"/>
              <a:endCxn id="41" idx="0"/>
            </p:cNvCxnSpPr>
            <p:nvPr/>
          </p:nvCxnSpPr>
          <p:spPr>
            <a:xfrm rot="5400000">
              <a:off x="6560547" y="4225346"/>
              <a:ext cx="574813"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図形 45"/>
            <p:cNvCxnSpPr>
              <a:stCxn id="41" idx="2"/>
              <a:endCxn id="38" idx="0"/>
            </p:cNvCxnSpPr>
            <p:nvPr/>
          </p:nvCxnSpPr>
          <p:spPr>
            <a:xfrm rot="5400000" flipH="1">
              <a:off x="5660220" y="3896655"/>
              <a:ext cx="2375469" cy="1587"/>
            </a:xfrm>
            <a:prstGeom prst="bentConnector5">
              <a:avLst>
                <a:gd name="adj1" fmla="val -9620"/>
                <a:gd name="adj2" fmla="val 95234224"/>
                <a:gd name="adj3" fmla="val 10962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四角形吹き出し 20"/>
          <p:cNvSpPr/>
          <p:nvPr/>
        </p:nvSpPr>
        <p:spPr bwMode="auto">
          <a:xfrm>
            <a:off x="3173413" y="3429000"/>
            <a:ext cx="2879725" cy="792163"/>
          </a:xfrm>
          <a:prstGeom prst="wedgeRectCallout">
            <a:avLst>
              <a:gd name="adj1" fmla="val 57093"/>
              <a:gd name="adj2" fmla="val 1291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600" dirty="0">
                <a:solidFill>
                  <a:schemeClr val="bg1"/>
                </a:solidFill>
                <a:latin typeface="ヒラギノ角ゴ Pro W6" pitchFamily="34" charset="-128"/>
                <a:ea typeface="ヒラギノ角ゴ Pro W6" pitchFamily="34" charset="-128"/>
              </a:rPr>
              <a:t>リアルタイムな</a:t>
            </a:r>
            <a:endParaRPr lang="en-US" altLang="ja-JP" sz="2600" dirty="0">
              <a:solidFill>
                <a:schemeClr val="bg1"/>
              </a:solidFill>
              <a:latin typeface="ヒラギノ角ゴ Pro W6" pitchFamily="34" charset="-128"/>
              <a:ea typeface="ヒラギノ角ゴ Pro W6" pitchFamily="34" charset="-128"/>
            </a:endParaRPr>
          </a:p>
          <a:p>
            <a:pPr algn="ctr">
              <a:defRPr/>
            </a:pPr>
            <a:r>
              <a:rPr lang="ja-JP" altLang="en-US" sz="2600" dirty="0">
                <a:solidFill>
                  <a:schemeClr val="bg1"/>
                </a:solidFill>
                <a:latin typeface="ヒラギノ角ゴ Pro W6" pitchFamily="34" charset="-128"/>
                <a:ea typeface="ヒラギノ角ゴ Pro W6" pitchFamily="34" charset="-128"/>
              </a:rPr>
              <a:t>予測ができる</a:t>
            </a:r>
          </a:p>
        </p:txBody>
      </p:sp>
      <p:sp>
        <p:nvSpPr>
          <p:cNvPr id="22" name="四角形吹き出し 21"/>
          <p:cNvSpPr/>
          <p:nvPr/>
        </p:nvSpPr>
        <p:spPr bwMode="auto">
          <a:xfrm>
            <a:off x="4041775" y="5387975"/>
            <a:ext cx="2879725" cy="777875"/>
          </a:xfrm>
          <a:prstGeom prst="wedgeRectCallout">
            <a:avLst>
              <a:gd name="adj1" fmla="val -70203"/>
              <a:gd name="adj2" fmla="val -7504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600" dirty="0">
                <a:solidFill>
                  <a:schemeClr val="bg1"/>
                </a:solidFill>
                <a:latin typeface="ヒラギノ角ゴ Pro W6" pitchFamily="34" charset="-128"/>
                <a:ea typeface="ヒラギノ角ゴ Pro W6" pitchFamily="34" charset="-128"/>
              </a:rPr>
              <a:t>リアルタイムな</a:t>
            </a:r>
            <a:endParaRPr lang="en-US" altLang="ja-JP" sz="2600" dirty="0">
              <a:solidFill>
                <a:schemeClr val="bg1"/>
              </a:solidFill>
              <a:latin typeface="ヒラギノ角ゴ Pro W6" pitchFamily="34" charset="-128"/>
              <a:ea typeface="ヒラギノ角ゴ Pro W6" pitchFamily="34" charset="-128"/>
            </a:endParaRPr>
          </a:p>
          <a:p>
            <a:pPr algn="ctr">
              <a:defRPr/>
            </a:pPr>
            <a:r>
              <a:rPr lang="ja-JP" altLang="en-US" sz="2600" dirty="0">
                <a:solidFill>
                  <a:schemeClr val="bg1"/>
                </a:solidFill>
                <a:latin typeface="ヒラギノ角ゴ Pro W6" pitchFamily="34" charset="-128"/>
                <a:ea typeface="ヒラギノ角ゴ Pro W6" pitchFamily="34" charset="-128"/>
              </a:rPr>
              <a:t>予測ができない</a:t>
            </a:r>
          </a:p>
        </p:txBody>
      </p:sp>
      <p:sp useBgFill="1">
        <p:nvSpPr>
          <p:cNvPr id="63499" name="テキスト ボックス 20"/>
          <p:cNvSpPr txBox="1">
            <a:spLocks noChangeArrowheads="1"/>
          </p:cNvSpPr>
          <p:nvPr/>
        </p:nvSpPr>
        <p:spPr bwMode="auto">
          <a:xfrm>
            <a:off x="323850" y="6107113"/>
            <a:ext cx="8797925" cy="5540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3000">
                <a:solidFill>
                  <a:srgbClr val="FFFF00"/>
                </a:solidFill>
                <a:latin typeface="ヒラギノ角ゴ ProN W3" pitchFamily="34" charset="-128"/>
                <a:ea typeface="ヒラギノ角ゴ ProN W3" pitchFamily="34" charset="-128"/>
              </a:rPr>
              <a:t>リアルタイムに次状態を予測するシステムを構築</a:t>
            </a:r>
            <a:endParaRPr lang="en-US" altLang="ja-JP" sz="3000">
              <a:solidFill>
                <a:srgbClr val="FFFF00"/>
              </a:solidFill>
              <a:latin typeface="ヒラギノ角ゴ ProN W3" pitchFamily="34" charset="-128"/>
              <a:ea typeface="ヒラギノ角ゴ ProN W3" pitchFamily="34" charset="-128"/>
            </a:endParaRPr>
          </a:p>
        </p:txBody>
      </p:sp>
      <p:sp>
        <p:nvSpPr>
          <p:cNvPr id="63500" name="右矢印 4"/>
          <p:cNvSpPr>
            <a:spLocks noChangeArrowheads="1"/>
          </p:cNvSpPr>
          <p:nvPr/>
        </p:nvSpPr>
        <p:spPr bwMode="auto">
          <a:xfrm>
            <a:off x="100013" y="6072188"/>
            <a:ext cx="368300" cy="571500"/>
          </a:xfrm>
          <a:prstGeom prst="rightArrow">
            <a:avLst>
              <a:gd name="adj1" fmla="val 50000"/>
              <a:gd name="adj2" fmla="val 50000"/>
            </a:avLst>
          </a:prstGeom>
          <a:solidFill>
            <a:srgbClr val="FFFF00"/>
          </a:solidFill>
          <a:ln w="9525" algn="ctr">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38"/>
          <p:cNvSpPr/>
          <p:nvPr/>
        </p:nvSpPr>
        <p:spPr>
          <a:xfrm>
            <a:off x="3905250" y="4408488"/>
            <a:ext cx="142875"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4183063" y="41957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a:off x="4470400" y="3933825"/>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4757738" y="3716338"/>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円/楕円 59"/>
          <p:cNvSpPr/>
          <p:nvPr/>
        </p:nvSpPr>
        <p:spPr>
          <a:xfrm>
            <a:off x="5046663" y="34290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円/楕円 61"/>
          <p:cNvSpPr/>
          <p:nvPr/>
        </p:nvSpPr>
        <p:spPr>
          <a:xfrm>
            <a:off x="5334000" y="3355975"/>
            <a:ext cx="144463"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4" name="円/楕円 63"/>
          <p:cNvSpPr/>
          <p:nvPr/>
        </p:nvSpPr>
        <p:spPr>
          <a:xfrm>
            <a:off x="5621338" y="32131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円/楕円 64"/>
          <p:cNvSpPr/>
          <p:nvPr/>
        </p:nvSpPr>
        <p:spPr>
          <a:xfrm>
            <a:off x="5910263" y="32131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円/楕円 67"/>
          <p:cNvSpPr/>
          <p:nvPr/>
        </p:nvSpPr>
        <p:spPr>
          <a:xfrm>
            <a:off x="6197600" y="3068638"/>
            <a:ext cx="144463"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円/楕円 68"/>
          <p:cNvSpPr/>
          <p:nvPr/>
        </p:nvSpPr>
        <p:spPr>
          <a:xfrm>
            <a:off x="6486525" y="29972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a:xfrm>
            <a:off x="6773863" y="27813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7062788" y="25654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3606800" y="4532313"/>
            <a:ext cx="144463" cy="142875"/>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a:xfrm>
            <a:off x="3319463" y="4389438"/>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円/楕円 35"/>
          <p:cNvSpPr/>
          <p:nvPr/>
        </p:nvSpPr>
        <p:spPr>
          <a:xfrm>
            <a:off x="3030538" y="42211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p:cNvSpPr/>
          <p:nvPr/>
        </p:nvSpPr>
        <p:spPr>
          <a:xfrm>
            <a:off x="2741613" y="40052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2454275" y="4121150"/>
            <a:ext cx="142875" cy="142875"/>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2170113" y="480695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p:cNvSpPr>
            <a:spLocks noGrp="1"/>
          </p:cNvSpPr>
          <p:nvPr>
            <p:ph type="title"/>
          </p:nvPr>
        </p:nvSpPr>
        <p:spPr/>
        <p:txBody>
          <a:bodyPr>
            <a:noAutofit/>
          </a:bodyPr>
          <a:lstStyle/>
          <a:p>
            <a:pPr eaLnBrk="1" hangingPunct="1">
              <a:defRPr/>
            </a:pP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提案手法の適用例</a:t>
            </a:r>
            <a:endParaRPr lang="ja-JP" altLang="en-US" sz="3800"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cxnSp>
        <p:nvCxnSpPr>
          <p:cNvPr id="11" name="直線矢印コネクタ 10"/>
          <p:cNvCxnSpPr/>
          <p:nvPr/>
        </p:nvCxnSpPr>
        <p:spPr>
          <a:xfrm>
            <a:off x="1935163" y="5607050"/>
            <a:ext cx="53292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2166938" y="435292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2455863" y="4075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a:xfrm>
            <a:off x="2743200" y="4022725"/>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3030538" y="4219575"/>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a:xfrm>
            <a:off x="3319463" y="44100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a:xfrm>
            <a:off x="3606800" y="452596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a:xfrm>
            <a:off x="3905250" y="4406900"/>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a:xfrm>
            <a:off x="4183063" y="4219575"/>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a:xfrm>
            <a:off x="4471988" y="39592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a:off x="4759325" y="372427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5046663" y="348932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a:xfrm>
            <a:off x="5335588" y="3330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a:xfrm>
            <a:off x="5622925" y="3230563"/>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a:xfrm>
            <a:off x="5911850" y="3186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a:xfrm>
            <a:off x="6199188" y="31146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6488113" y="2990850"/>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6775450" y="28035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円/楕円 58"/>
          <p:cNvSpPr/>
          <p:nvPr/>
        </p:nvSpPr>
        <p:spPr>
          <a:xfrm>
            <a:off x="7064375" y="2611438"/>
            <a:ext cx="142875"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0" name="直線矢印コネクタ 69"/>
          <p:cNvCxnSpPr/>
          <p:nvPr/>
        </p:nvCxnSpPr>
        <p:spPr>
          <a:xfrm rot="5400000" flipH="1" flipV="1">
            <a:off x="222250" y="3878263"/>
            <a:ext cx="34559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1879600" y="4814888"/>
            <a:ext cx="142875"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円/楕円 60"/>
          <p:cNvSpPr/>
          <p:nvPr/>
        </p:nvSpPr>
        <p:spPr>
          <a:xfrm>
            <a:off x="1879600" y="5534025"/>
            <a:ext cx="144463"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フリーフォーム 2"/>
          <p:cNvSpPr/>
          <p:nvPr/>
        </p:nvSpPr>
        <p:spPr>
          <a:xfrm>
            <a:off x="1952625" y="2657475"/>
            <a:ext cx="5200650" cy="2952750"/>
          </a:xfrm>
          <a:custGeom>
            <a:avLst/>
            <a:gdLst>
              <a:gd name="connsiteX0" fmla="*/ 0 w 5200650"/>
              <a:gd name="connsiteY0" fmla="*/ 2952750 h 2952750"/>
              <a:gd name="connsiteX1" fmla="*/ 295275 w 5200650"/>
              <a:gd name="connsiteY1" fmla="*/ 2228850 h 2952750"/>
              <a:gd name="connsiteX2" fmla="*/ 600075 w 5200650"/>
              <a:gd name="connsiteY2" fmla="*/ 1533525 h 2952750"/>
              <a:gd name="connsiteX3" fmla="*/ 866775 w 5200650"/>
              <a:gd name="connsiteY3" fmla="*/ 1438275 h 2952750"/>
              <a:gd name="connsiteX4" fmla="*/ 1143000 w 5200650"/>
              <a:gd name="connsiteY4" fmla="*/ 1638300 h 2952750"/>
              <a:gd name="connsiteX5" fmla="*/ 1447800 w 5200650"/>
              <a:gd name="connsiteY5" fmla="*/ 1819275 h 2952750"/>
              <a:gd name="connsiteX6" fmla="*/ 1743075 w 5200650"/>
              <a:gd name="connsiteY6" fmla="*/ 1952625 h 2952750"/>
              <a:gd name="connsiteX7" fmla="*/ 2028825 w 5200650"/>
              <a:gd name="connsiteY7" fmla="*/ 1819275 h 2952750"/>
              <a:gd name="connsiteX8" fmla="*/ 2305050 w 5200650"/>
              <a:gd name="connsiteY8" fmla="*/ 1619250 h 2952750"/>
              <a:gd name="connsiteX9" fmla="*/ 2590800 w 5200650"/>
              <a:gd name="connsiteY9" fmla="*/ 1362075 h 2952750"/>
              <a:gd name="connsiteX10" fmla="*/ 2886075 w 5200650"/>
              <a:gd name="connsiteY10" fmla="*/ 1123950 h 2952750"/>
              <a:gd name="connsiteX11" fmla="*/ 3171825 w 5200650"/>
              <a:gd name="connsiteY11" fmla="*/ 847725 h 2952750"/>
              <a:gd name="connsiteX12" fmla="*/ 3467100 w 5200650"/>
              <a:gd name="connsiteY12" fmla="*/ 771525 h 2952750"/>
              <a:gd name="connsiteX13" fmla="*/ 3752850 w 5200650"/>
              <a:gd name="connsiteY13" fmla="*/ 638175 h 2952750"/>
              <a:gd name="connsiteX14" fmla="*/ 4057650 w 5200650"/>
              <a:gd name="connsiteY14" fmla="*/ 619125 h 2952750"/>
              <a:gd name="connsiteX15" fmla="*/ 4333875 w 5200650"/>
              <a:gd name="connsiteY15" fmla="*/ 495300 h 2952750"/>
              <a:gd name="connsiteX16" fmla="*/ 4629150 w 5200650"/>
              <a:gd name="connsiteY16" fmla="*/ 400050 h 2952750"/>
              <a:gd name="connsiteX17" fmla="*/ 4895850 w 5200650"/>
              <a:gd name="connsiteY17" fmla="*/ 219075 h 2952750"/>
              <a:gd name="connsiteX18" fmla="*/ 5200650 w 5200650"/>
              <a:gd name="connsiteY18" fmla="*/ 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0650" h="2952750">
                <a:moveTo>
                  <a:pt x="0" y="2952750"/>
                </a:moveTo>
                <a:cubicBezTo>
                  <a:pt x="97631" y="2709068"/>
                  <a:pt x="195263" y="2465387"/>
                  <a:pt x="295275" y="2228850"/>
                </a:cubicBezTo>
                <a:cubicBezTo>
                  <a:pt x="395287" y="1992313"/>
                  <a:pt x="504825" y="1665287"/>
                  <a:pt x="600075" y="1533525"/>
                </a:cubicBezTo>
                <a:cubicBezTo>
                  <a:pt x="695325" y="1401763"/>
                  <a:pt x="776288" y="1420812"/>
                  <a:pt x="866775" y="1438275"/>
                </a:cubicBezTo>
                <a:cubicBezTo>
                  <a:pt x="957263" y="1455737"/>
                  <a:pt x="1046163" y="1574800"/>
                  <a:pt x="1143000" y="1638300"/>
                </a:cubicBezTo>
                <a:cubicBezTo>
                  <a:pt x="1239837" y="1701800"/>
                  <a:pt x="1347788" y="1766888"/>
                  <a:pt x="1447800" y="1819275"/>
                </a:cubicBezTo>
                <a:cubicBezTo>
                  <a:pt x="1547812" y="1871662"/>
                  <a:pt x="1646238" y="1952625"/>
                  <a:pt x="1743075" y="1952625"/>
                </a:cubicBezTo>
                <a:cubicBezTo>
                  <a:pt x="1839912" y="1952625"/>
                  <a:pt x="1935163" y="1874837"/>
                  <a:pt x="2028825" y="1819275"/>
                </a:cubicBezTo>
                <a:cubicBezTo>
                  <a:pt x="2122487" y="1763713"/>
                  <a:pt x="2211388" y="1695450"/>
                  <a:pt x="2305050" y="1619250"/>
                </a:cubicBezTo>
                <a:cubicBezTo>
                  <a:pt x="2398713" y="1543050"/>
                  <a:pt x="2493963" y="1444625"/>
                  <a:pt x="2590800" y="1362075"/>
                </a:cubicBezTo>
                <a:cubicBezTo>
                  <a:pt x="2687637" y="1279525"/>
                  <a:pt x="2789238" y="1209675"/>
                  <a:pt x="2886075" y="1123950"/>
                </a:cubicBezTo>
                <a:cubicBezTo>
                  <a:pt x="2982912" y="1038225"/>
                  <a:pt x="3074988" y="906462"/>
                  <a:pt x="3171825" y="847725"/>
                </a:cubicBezTo>
                <a:cubicBezTo>
                  <a:pt x="3268662" y="788988"/>
                  <a:pt x="3370263" y="806450"/>
                  <a:pt x="3467100" y="771525"/>
                </a:cubicBezTo>
                <a:cubicBezTo>
                  <a:pt x="3563937" y="736600"/>
                  <a:pt x="3654425" y="663575"/>
                  <a:pt x="3752850" y="638175"/>
                </a:cubicBezTo>
                <a:cubicBezTo>
                  <a:pt x="3851275" y="612775"/>
                  <a:pt x="3960813" y="642937"/>
                  <a:pt x="4057650" y="619125"/>
                </a:cubicBezTo>
                <a:cubicBezTo>
                  <a:pt x="4154487" y="595313"/>
                  <a:pt x="4238625" y="531812"/>
                  <a:pt x="4333875" y="495300"/>
                </a:cubicBezTo>
                <a:cubicBezTo>
                  <a:pt x="4429125" y="458788"/>
                  <a:pt x="4535488" y="446087"/>
                  <a:pt x="4629150" y="400050"/>
                </a:cubicBezTo>
                <a:cubicBezTo>
                  <a:pt x="4722813" y="354012"/>
                  <a:pt x="4800600" y="285750"/>
                  <a:pt x="4895850" y="219075"/>
                </a:cubicBezTo>
                <a:cubicBezTo>
                  <a:pt x="4991100" y="152400"/>
                  <a:pt x="5095875" y="76200"/>
                  <a:pt x="5200650" y="0"/>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4" name="四角形吹き出し 73"/>
          <p:cNvSpPr/>
          <p:nvPr/>
        </p:nvSpPr>
        <p:spPr bwMode="auto">
          <a:xfrm>
            <a:off x="107950" y="4868863"/>
            <a:ext cx="1727200" cy="503237"/>
          </a:xfrm>
          <a:prstGeom prst="wedgeRectCallout">
            <a:avLst>
              <a:gd name="adj1" fmla="val 48875"/>
              <a:gd name="adj2" fmla="val 86463"/>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予測データ</a:t>
            </a:r>
          </a:p>
        </p:txBody>
      </p:sp>
      <p:sp>
        <p:nvSpPr>
          <p:cNvPr id="75" name="四角形吹き出し 74"/>
          <p:cNvSpPr/>
          <p:nvPr/>
        </p:nvSpPr>
        <p:spPr bwMode="auto">
          <a:xfrm>
            <a:off x="107950" y="4076700"/>
            <a:ext cx="1727200" cy="508000"/>
          </a:xfrm>
          <a:prstGeom prst="wedgeRectCallout">
            <a:avLst>
              <a:gd name="adj1" fmla="val 48610"/>
              <a:gd name="adj2" fmla="val 87139"/>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Pro W6" pitchFamily="34" charset="-128"/>
                <a:ea typeface="ヒラギノ角ゴ Pro W6" pitchFamily="34" charset="-128"/>
              </a:rPr>
              <a:t>学習データ</a:t>
            </a:r>
          </a:p>
        </p:txBody>
      </p:sp>
      <p:sp>
        <p:nvSpPr>
          <p:cNvPr id="66" name="コンテンツ プレースホルダ 2"/>
          <p:cNvSpPr>
            <a:spLocks/>
          </p:cNvSpPr>
          <p:nvPr/>
        </p:nvSpPr>
        <p:spPr bwMode="auto">
          <a:xfrm>
            <a:off x="1190625" y="6092825"/>
            <a:ext cx="6807200" cy="596900"/>
          </a:xfrm>
          <a:prstGeom prst="rect">
            <a:avLst/>
          </a:prstGeom>
          <a:noFill/>
          <a:ln w="9525">
            <a:noFill/>
            <a:miter lim="800000"/>
            <a:headEnd/>
            <a:tailEnd/>
          </a:ln>
        </p:spPr>
        <p:txBody>
          <a:bodyPr/>
          <a:lstStyle/>
          <a:p>
            <a:pPr algn="ctr">
              <a:spcBef>
                <a:spcPct val="20000"/>
              </a:spcBef>
              <a:defRPr/>
            </a:pPr>
            <a:r>
              <a:rPr lang="ja-JP" altLang="en-US"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学習によって予測データが得られる</a:t>
            </a:r>
            <a:endParaRPr lang="en-US" altLang="ja-JP"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nodeType="afterGroup">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5000"/>
                            </p:stCondLst>
                            <p:childTnLst>
                              <p:par>
                                <p:cTn id="61" presetID="2" presetClass="entr" presetSubtype="4"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ppt_x"/>
                                          </p:val>
                                        </p:tav>
                                        <p:tav tm="100000">
                                          <p:val>
                                            <p:strVal val="#ppt_x"/>
                                          </p:val>
                                        </p:tav>
                                      </p:tavLst>
                                    </p:anim>
                                    <p:anim calcmode="lin" valueType="num">
                                      <p:cBhvr additive="base">
                                        <p:cTn id="69" dur="500" fill="hold"/>
                                        <p:tgtEl>
                                          <p:spTgt spid="46"/>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ppt_x"/>
                                          </p:val>
                                        </p:tav>
                                        <p:tav tm="100000">
                                          <p:val>
                                            <p:strVal val="#ppt_x"/>
                                          </p:val>
                                        </p:tav>
                                      </p:tavLst>
                                    </p:anim>
                                    <p:anim calcmode="lin" valueType="num">
                                      <p:cBhvr additive="base">
                                        <p:cTn id="79" dur="500" fill="hold"/>
                                        <p:tgtEl>
                                          <p:spTgt spid="47"/>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additive="base">
                                        <p:cTn id="88" dur="500" fill="hold"/>
                                        <p:tgtEl>
                                          <p:spTgt spid="48"/>
                                        </p:tgtEl>
                                        <p:attrNameLst>
                                          <p:attrName>ppt_x</p:attrName>
                                        </p:attrNameLst>
                                      </p:cBhvr>
                                      <p:tavLst>
                                        <p:tav tm="0">
                                          <p:val>
                                            <p:strVal val="#ppt_x"/>
                                          </p:val>
                                        </p:tav>
                                        <p:tav tm="100000">
                                          <p:val>
                                            <p:strVal val="#ppt_x"/>
                                          </p:val>
                                        </p:tav>
                                      </p:tavLst>
                                    </p:anim>
                                    <p:anim calcmode="lin" valueType="num">
                                      <p:cBhvr additive="base">
                                        <p:cTn id="89" dur="500" fill="hold"/>
                                        <p:tgtEl>
                                          <p:spTgt spid="48"/>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9500"/>
                            </p:stCondLst>
                            <p:childTnLst>
                              <p:par>
                                <p:cTn id="106" presetID="2" presetClass="entr" presetSubtype="4"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 calcmode="lin" valueType="num">
                                      <p:cBhvr additive="base">
                                        <p:cTn id="108" dur="500" fill="hold"/>
                                        <p:tgtEl>
                                          <p:spTgt spid="50"/>
                                        </p:tgtEl>
                                        <p:attrNameLst>
                                          <p:attrName>ppt_x</p:attrName>
                                        </p:attrNameLst>
                                      </p:cBhvr>
                                      <p:tavLst>
                                        <p:tav tm="0">
                                          <p:val>
                                            <p:strVal val="#ppt_x"/>
                                          </p:val>
                                        </p:tav>
                                        <p:tav tm="100000">
                                          <p:val>
                                            <p:strVal val="#ppt_x"/>
                                          </p:val>
                                        </p:tav>
                                      </p:tavLst>
                                    </p:anim>
                                    <p:anim calcmode="lin" valueType="num">
                                      <p:cBhvr additive="base">
                                        <p:cTn id="109" dur="500" fill="hold"/>
                                        <p:tgtEl>
                                          <p:spTgt spid="50"/>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10000"/>
                            </p:stCondLst>
                            <p:childTnLst>
                              <p:par>
                                <p:cTn id="111" presetID="2" presetClass="entr" presetSubtype="4"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500" fill="hold"/>
                                        <p:tgtEl>
                                          <p:spTgt spid="42"/>
                                        </p:tgtEl>
                                        <p:attrNameLst>
                                          <p:attrName>ppt_x</p:attrName>
                                        </p:attrNameLst>
                                      </p:cBhvr>
                                      <p:tavLst>
                                        <p:tav tm="0">
                                          <p:val>
                                            <p:strVal val="#ppt_x"/>
                                          </p:val>
                                        </p:tav>
                                        <p:tav tm="100000">
                                          <p:val>
                                            <p:strVal val="#ppt_x"/>
                                          </p:val>
                                        </p:tav>
                                      </p:tavLst>
                                    </p:anim>
                                    <p:anim calcmode="lin" valueType="num">
                                      <p:cBhvr additive="base">
                                        <p:cTn id="114" dur="500" fill="hold"/>
                                        <p:tgtEl>
                                          <p:spTgt spid="42"/>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10500"/>
                            </p:stCondLst>
                            <p:childTnLst>
                              <p:par>
                                <p:cTn id="116" presetID="2" presetClass="entr" presetSubtype="4"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ppt_x"/>
                                          </p:val>
                                        </p:tav>
                                        <p:tav tm="100000">
                                          <p:val>
                                            <p:strVal val="#ppt_x"/>
                                          </p:val>
                                        </p:tav>
                                      </p:tavLst>
                                    </p:anim>
                                    <p:anim calcmode="lin" valueType="num">
                                      <p:cBhvr additive="base">
                                        <p:cTn id="119" dur="500" fill="hold"/>
                                        <p:tgtEl>
                                          <p:spTgt spid="51"/>
                                        </p:tgtEl>
                                        <p:attrNameLst>
                                          <p:attrName>ppt_y</p:attrName>
                                        </p:attrNameLst>
                                      </p:cBhvr>
                                      <p:tavLst>
                                        <p:tav tm="0">
                                          <p:val>
                                            <p:strVal val="1+#ppt_h/2"/>
                                          </p:val>
                                        </p:tav>
                                        <p:tav tm="100000">
                                          <p:val>
                                            <p:strVal val="#ppt_y"/>
                                          </p:val>
                                        </p:tav>
                                      </p:tavLst>
                                    </p:anim>
                                  </p:childTnLst>
                                </p:cTn>
                              </p:par>
                            </p:childTnLst>
                          </p:cTn>
                        </p:par>
                        <p:par>
                          <p:cTn id="120" fill="hold" nodeType="afterGroup">
                            <p:stCondLst>
                              <p:cond delay="11000"/>
                            </p:stCondLst>
                            <p:childTnLst>
                              <p:par>
                                <p:cTn id="121" presetID="2" presetClass="entr" presetSubtype="4"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ppt_x"/>
                                          </p:val>
                                        </p:tav>
                                        <p:tav tm="100000">
                                          <p:val>
                                            <p:strVal val="#ppt_x"/>
                                          </p:val>
                                        </p:tav>
                                      </p:tavLst>
                                    </p:anim>
                                    <p:anim calcmode="lin" valueType="num">
                                      <p:cBhvr additive="base">
                                        <p:cTn id="124" dur="500" fill="hold"/>
                                        <p:tgtEl>
                                          <p:spTgt spid="60"/>
                                        </p:tgtEl>
                                        <p:attrNameLst>
                                          <p:attrName>ppt_y</p:attrName>
                                        </p:attrNameLst>
                                      </p:cBhvr>
                                      <p:tavLst>
                                        <p:tav tm="0">
                                          <p:val>
                                            <p:strVal val="1+#ppt_h/2"/>
                                          </p:val>
                                        </p:tav>
                                        <p:tav tm="100000">
                                          <p:val>
                                            <p:strVal val="#ppt_y"/>
                                          </p:val>
                                        </p:tav>
                                      </p:tavLst>
                                    </p:anim>
                                  </p:childTnLst>
                                </p:cTn>
                              </p:par>
                            </p:childTnLst>
                          </p:cTn>
                        </p:par>
                        <p:par>
                          <p:cTn id="125" fill="hold" nodeType="afterGroup">
                            <p:stCondLst>
                              <p:cond delay="11500"/>
                            </p:stCondLst>
                            <p:childTnLst>
                              <p:par>
                                <p:cTn id="126" presetID="2" presetClass="entr" presetSubtype="4"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additive="base">
                                        <p:cTn id="128" dur="500" fill="hold"/>
                                        <p:tgtEl>
                                          <p:spTgt spid="52"/>
                                        </p:tgtEl>
                                        <p:attrNameLst>
                                          <p:attrName>ppt_x</p:attrName>
                                        </p:attrNameLst>
                                      </p:cBhvr>
                                      <p:tavLst>
                                        <p:tav tm="0">
                                          <p:val>
                                            <p:strVal val="#ppt_x"/>
                                          </p:val>
                                        </p:tav>
                                        <p:tav tm="100000">
                                          <p:val>
                                            <p:strVal val="#ppt_x"/>
                                          </p:val>
                                        </p:tav>
                                      </p:tavLst>
                                    </p:anim>
                                    <p:anim calcmode="lin" valueType="num">
                                      <p:cBhvr additive="base">
                                        <p:cTn id="129" dur="500" fill="hold"/>
                                        <p:tgtEl>
                                          <p:spTgt spid="52"/>
                                        </p:tgtEl>
                                        <p:attrNameLst>
                                          <p:attrName>ppt_y</p:attrName>
                                        </p:attrNameLst>
                                      </p:cBhvr>
                                      <p:tavLst>
                                        <p:tav tm="0">
                                          <p:val>
                                            <p:strVal val="1+#ppt_h/2"/>
                                          </p:val>
                                        </p:tav>
                                        <p:tav tm="100000">
                                          <p:val>
                                            <p:strVal val="#ppt_y"/>
                                          </p:val>
                                        </p:tav>
                                      </p:tavLst>
                                    </p:anim>
                                  </p:childTnLst>
                                </p:cTn>
                              </p:par>
                            </p:childTnLst>
                          </p:cTn>
                        </p:par>
                        <p:par>
                          <p:cTn id="130" fill="hold" nodeType="afterGroup">
                            <p:stCondLst>
                              <p:cond delay="12000"/>
                            </p:stCondLst>
                            <p:childTnLst>
                              <p:par>
                                <p:cTn id="131" presetID="2" presetClass="entr" presetSubtype="4" fill="hold" grpId="0" nodeType="after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ppt_x"/>
                                          </p:val>
                                        </p:tav>
                                        <p:tav tm="100000">
                                          <p:val>
                                            <p:strVal val="#ppt_x"/>
                                          </p:val>
                                        </p:tav>
                                      </p:tavLst>
                                    </p:anim>
                                    <p:anim calcmode="lin" valueType="num">
                                      <p:cBhvr additive="base">
                                        <p:cTn id="134" dur="500" fill="hold"/>
                                        <p:tgtEl>
                                          <p:spTgt spid="62"/>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12500"/>
                            </p:stCondLst>
                            <p:childTnLst>
                              <p:par>
                                <p:cTn id="136" presetID="2" presetClass="entr" presetSubtype="4" fill="hold" grpId="0" nodeType="after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additive="base">
                                        <p:cTn id="138" dur="500" fill="hold"/>
                                        <p:tgtEl>
                                          <p:spTgt spid="53"/>
                                        </p:tgtEl>
                                        <p:attrNameLst>
                                          <p:attrName>ppt_x</p:attrName>
                                        </p:attrNameLst>
                                      </p:cBhvr>
                                      <p:tavLst>
                                        <p:tav tm="0">
                                          <p:val>
                                            <p:strVal val="#ppt_x"/>
                                          </p:val>
                                        </p:tav>
                                        <p:tav tm="100000">
                                          <p:val>
                                            <p:strVal val="#ppt_x"/>
                                          </p:val>
                                        </p:tav>
                                      </p:tavLst>
                                    </p:anim>
                                    <p:anim calcmode="lin" valueType="num">
                                      <p:cBhvr additive="base">
                                        <p:cTn id="139" dur="500" fill="hold"/>
                                        <p:tgtEl>
                                          <p:spTgt spid="53"/>
                                        </p:tgtEl>
                                        <p:attrNameLst>
                                          <p:attrName>ppt_y</p:attrName>
                                        </p:attrNameLst>
                                      </p:cBhvr>
                                      <p:tavLst>
                                        <p:tav tm="0">
                                          <p:val>
                                            <p:strVal val="1+#ppt_h/2"/>
                                          </p:val>
                                        </p:tav>
                                        <p:tav tm="100000">
                                          <p:val>
                                            <p:strVal val="#ppt_y"/>
                                          </p:val>
                                        </p:tav>
                                      </p:tavLst>
                                    </p:anim>
                                  </p:childTnLst>
                                </p:cTn>
                              </p:par>
                            </p:childTnLst>
                          </p:cTn>
                        </p:par>
                        <p:par>
                          <p:cTn id="140" fill="hold" nodeType="afterGroup">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 calcmode="lin" valueType="num">
                                      <p:cBhvr additive="base">
                                        <p:cTn id="143" dur="500" fill="hold"/>
                                        <p:tgtEl>
                                          <p:spTgt spid="64"/>
                                        </p:tgtEl>
                                        <p:attrNameLst>
                                          <p:attrName>ppt_x</p:attrName>
                                        </p:attrNameLst>
                                      </p:cBhvr>
                                      <p:tavLst>
                                        <p:tav tm="0">
                                          <p:val>
                                            <p:strVal val="#ppt_x"/>
                                          </p:val>
                                        </p:tav>
                                        <p:tav tm="100000">
                                          <p:val>
                                            <p:strVal val="#ppt_x"/>
                                          </p:val>
                                        </p:tav>
                                      </p:tavLst>
                                    </p:anim>
                                    <p:anim calcmode="lin" valueType="num">
                                      <p:cBhvr additive="base">
                                        <p:cTn id="144" dur="500" fill="hold"/>
                                        <p:tgtEl>
                                          <p:spTgt spid="64"/>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13500"/>
                            </p:stCondLst>
                            <p:childTnLst>
                              <p:par>
                                <p:cTn id="146" presetID="2" presetClass="entr" presetSubtype="4"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additive="base">
                                        <p:cTn id="148" dur="500" fill="hold"/>
                                        <p:tgtEl>
                                          <p:spTgt spid="54"/>
                                        </p:tgtEl>
                                        <p:attrNameLst>
                                          <p:attrName>ppt_x</p:attrName>
                                        </p:attrNameLst>
                                      </p:cBhvr>
                                      <p:tavLst>
                                        <p:tav tm="0">
                                          <p:val>
                                            <p:strVal val="#ppt_x"/>
                                          </p:val>
                                        </p:tav>
                                        <p:tav tm="100000">
                                          <p:val>
                                            <p:strVal val="#ppt_x"/>
                                          </p:val>
                                        </p:tav>
                                      </p:tavLst>
                                    </p:anim>
                                    <p:anim calcmode="lin" valueType="num">
                                      <p:cBhvr additive="base">
                                        <p:cTn id="149" dur="500" fill="hold"/>
                                        <p:tgtEl>
                                          <p:spTgt spid="54"/>
                                        </p:tgtEl>
                                        <p:attrNameLst>
                                          <p:attrName>ppt_y</p:attrName>
                                        </p:attrNameLst>
                                      </p:cBhvr>
                                      <p:tavLst>
                                        <p:tav tm="0">
                                          <p:val>
                                            <p:strVal val="1+#ppt_h/2"/>
                                          </p:val>
                                        </p:tav>
                                        <p:tav tm="100000">
                                          <p:val>
                                            <p:strVal val="#ppt_y"/>
                                          </p:val>
                                        </p:tav>
                                      </p:tavLst>
                                    </p:anim>
                                  </p:childTnLst>
                                </p:cTn>
                              </p:par>
                            </p:childTnLst>
                          </p:cTn>
                        </p:par>
                        <p:par>
                          <p:cTn id="150" fill="hold" nodeType="afterGroup">
                            <p:stCondLst>
                              <p:cond delay="14000"/>
                            </p:stCondLst>
                            <p:childTnLst>
                              <p:par>
                                <p:cTn id="151" presetID="2" presetClass="entr" presetSubtype="4" fill="hold" grpId="0" nodeType="afterEffect">
                                  <p:stCondLst>
                                    <p:cond delay="0"/>
                                  </p:stCondLst>
                                  <p:childTnLst>
                                    <p:set>
                                      <p:cBhvr>
                                        <p:cTn id="152" dur="1" fill="hold">
                                          <p:stCondLst>
                                            <p:cond delay="0"/>
                                          </p:stCondLst>
                                        </p:cTn>
                                        <p:tgtEl>
                                          <p:spTgt spid="65"/>
                                        </p:tgtEl>
                                        <p:attrNameLst>
                                          <p:attrName>style.visibility</p:attrName>
                                        </p:attrNameLst>
                                      </p:cBhvr>
                                      <p:to>
                                        <p:strVal val="visible"/>
                                      </p:to>
                                    </p:set>
                                    <p:anim calcmode="lin" valueType="num">
                                      <p:cBhvr additive="base">
                                        <p:cTn id="153" dur="500" fill="hold"/>
                                        <p:tgtEl>
                                          <p:spTgt spid="65"/>
                                        </p:tgtEl>
                                        <p:attrNameLst>
                                          <p:attrName>ppt_x</p:attrName>
                                        </p:attrNameLst>
                                      </p:cBhvr>
                                      <p:tavLst>
                                        <p:tav tm="0">
                                          <p:val>
                                            <p:strVal val="#ppt_x"/>
                                          </p:val>
                                        </p:tav>
                                        <p:tav tm="100000">
                                          <p:val>
                                            <p:strVal val="#ppt_x"/>
                                          </p:val>
                                        </p:tav>
                                      </p:tavLst>
                                    </p:anim>
                                    <p:anim calcmode="lin" valueType="num">
                                      <p:cBhvr additive="base">
                                        <p:cTn id="154" dur="500" fill="hold"/>
                                        <p:tgtEl>
                                          <p:spTgt spid="65"/>
                                        </p:tgtEl>
                                        <p:attrNameLst>
                                          <p:attrName>ppt_y</p:attrName>
                                        </p:attrNameLst>
                                      </p:cBhvr>
                                      <p:tavLst>
                                        <p:tav tm="0">
                                          <p:val>
                                            <p:strVal val="1+#ppt_h/2"/>
                                          </p:val>
                                        </p:tav>
                                        <p:tav tm="100000">
                                          <p:val>
                                            <p:strVal val="#ppt_y"/>
                                          </p:val>
                                        </p:tav>
                                      </p:tavLst>
                                    </p:anim>
                                  </p:childTnLst>
                                </p:cTn>
                              </p:par>
                            </p:childTnLst>
                          </p:cTn>
                        </p:par>
                        <p:par>
                          <p:cTn id="155" fill="hold" nodeType="afterGroup">
                            <p:stCondLst>
                              <p:cond delay="14500"/>
                            </p:stCondLst>
                            <p:childTnLst>
                              <p:par>
                                <p:cTn id="156" presetID="2" presetClass="entr" presetSubtype="4" fill="hold" grpId="0" nodeType="afterEffect">
                                  <p:stCondLst>
                                    <p:cond delay="0"/>
                                  </p:stCondLst>
                                  <p:childTnLst>
                                    <p:set>
                                      <p:cBhvr>
                                        <p:cTn id="157" dur="1" fill="hold">
                                          <p:stCondLst>
                                            <p:cond delay="0"/>
                                          </p:stCondLst>
                                        </p:cTn>
                                        <p:tgtEl>
                                          <p:spTgt spid="55"/>
                                        </p:tgtEl>
                                        <p:attrNameLst>
                                          <p:attrName>style.visibility</p:attrName>
                                        </p:attrNameLst>
                                      </p:cBhvr>
                                      <p:to>
                                        <p:strVal val="visible"/>
                                      </p:to>
                                    </p:set>
                                    <p:anim calcmode="lin" valueType="num">
                                      <p:cBhvr additive="base">
                                        <p:cTn id="158" dur="500" fill="hold"/>
                                        <p:tgtEl>
                                          <p:spTgt spid="55"/>
                                        </p:tgtEl>
                                        <p:attrNameLst>
                                          <p:attrName>ppt_x</p:attrName>
                                        </p:attrNameLst>
                                      </p:cBhvr>
                                      <p:tavLst>
                                        <p:tav tm="0">
                                          <p:val>
                                            <p:strVal val="#ppt_x"/>
                                          </p:val>
                                        </p:tav>
                                        <p:tav tm="100000">
                                          <p:val>
                                            <p:strVal val="#ppt_x"/>
                                          </p:val>
                                        </p:tav>
                                      </p:tavLst>
                                    </p:anim>
                                    <p:anim calcmode="lin" valueType="num">
                                      <p:cBhvr additive="base">
                                        <p:cTn id="159" dur="500" fill="hold"/>
                                        <p:tgtEl>
                                          <p:spTgt spid="55"/>
                                        </p:tgtEl>
                                        <p:attrNameLst>
                                          <p:attrName>ppt_y</p:attrName>
                                        </p:attrNameLst>
                                      </p:cBhvr>
                                      <p:tavLst>
                                        <p:tav tm="0">
                                          <p:val>
                                            <p:strVal val="1+#ppt_h/2"/>
                                          </p:val>
                                        </p:tav>
                                        <p:tav tm="100000">
                                          <p:val>
                                            <p:strVal val="#ppt_y"/>
                                          </p:val>
                                        </p:tav>
                                      </p:tavLst>
                                    </p:anim>
                                  </p:childTnLst>
                                </p:cTn>
                              </p:par>
                            </p:childTnLst>
                          </p:cTn>
                        </p:par>
                        <p:par>
                          <p:cTn id="160" fill="hold" nodeType="afterGroup">
                            <p:stCondLst>
                              <p:cond delay="15000"/>
                            </p:stCondLst>
                            <p:childTnLst>
                              <p:par>
                                <p:cTn id="161" presetID="2" presetClass="entr" presetSubtype="4"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 calcmode="lin" valueType="num">
                                      <p:cBhvr additive="base">
                                        <p:cTn id="163" dur="500" fill="hold"/>
                                        <p:tgtEl>
                                          <p:spTgt spid="68"/>
                                        </p:tgtEl>
                                        <p:attrNameLst>
                                          <p:attrName>ppt_x</p:attrName>
                                        </p:attrNameLst>
                                      </p:cBhvr>
                                      <p:tavLst>
                                        <p:tav tm="0">
                                          <p:val>
                                            <p:strVal val="#ppt_x"/>
                                          </p:val>
                                        </p:tav>
                                        <p:tav tm="100000">
                                          <p:val>
                                            <p:strVal val="#ppt_x"/>
                                          </p:val>
                                        </p:tav>
                                      </p:tavLst>
                                    </p:anim>
                                    <p:anim calcmode="lin" valueType="num">
                                      <p:cBhvr additive="base">
                                        <p:cTn id="164" dur="500" fill="hold"/>
                                        <p:tgtEl>
                                          <p:spTgt spid="68"/>
                                        </p:tgtEl>
                                        <p:attrNameLst>
                                          <p:attrName>ppt_y</p:attrName>
                                        </p:attrNameLst>
                                      </p:cBhvr>
                                      <p:tavLst>
                                        <p:tav tm="0">
                                          <p:val>
                                            <p:strVal val="1+#ppt_h/2"/>
                                          </p:val>
                                        </p:tav>
                                        <p:tav tm="100000">
                                          <p:val>
                                            <p:strVal val="#ppt_y"/>
                                          </p:val>
                                        </p:tav>
                                      </p:tavLst>
                                    </p:anim>
                                  </p:childTnLst>
                                </p:cTn>
                              </p:par>
                            </p:childTnLst>
                          </p:cTn>
                        </p:par>
                        <p:par>
                          <p:cTn id="165" fill="hold" nodeType="afterGroup">
                            <p:stCondLst>
                              <p:cond delay="15500"/>
                            </p:stCondLst>
                            <p:childTnLst>
                              <p:par>
                                <p:cTn id="166" presetID="2" presetClass="entr" presetSubtype="4" fill="hold" grpId="0" nodeType="afterEffect">
                                  <p:stCondLst>
                                    <p:cond delay="0"/>
                                  </p:stCondLst>
                                  <p:childTnLst>
                                    <p:set>
                                      <p:cBhvr>
                                        <p:cTn id="167" dur="1" fill="hold">
                                          <p:stCondLst>
                                            <p:cond delay="0"/>
                                          </p:stCondLst>
                                        </p:cTn>
                                        <p:tgtEl>
                                          <p:spTgt spid="56"/>
                                        </p:tgtEl>
                                        <p:attrNameLst>
                                          <p:attrName>style.visibility</p:attrName>
                                        </p:attrNameLst>
                                      </p:cBhvr>
                                      <p:to>
                                        <p:strVal val="visible"/>
                                      </p:to>
                                    </p:set>
                                    <p:anim calcmode="lin" valueType="num">
                                      <p:cBhvr additive="base">
                                        <p:cTn id="168" dur="500" fill="hold"/>
                                        <p:tgtEl>
                                          <p:spTgt spid="56"/>
                                        </p:tgtEl>
                                        <p:attrNameLst>
                                          <p:attrName>ppt_x</p:attrName>
                                        </p:attrNameLst>
                                      </p:cBhvr>
                                      <p:tavLst>
                                        <p:tav tm="0">
                                          <p:val>
                                            <p:strVal val="#ppt_x"/>
                                          </p:val>
                                        </p:tav>
                                        <p:tav tm="100000">
                                          <p:val>
                                            <p:strVal val="#ppt_x"/>
                                          </p:val>
                                        </p:tav>
                                      </p:tavLst>
                                    </p:anim>
                                    <p:anim calcmode="lin" valueType="num">
                                      <p:cBhvr additive="base">
                                        <p:cTn id="169" dur="500" fill="hold"/>
                                        <p:tgtEl>
                                          <p:spTgt spid="56"/>
                                        </p:tgtEl>
                                        <p:attrNameLst>
                                          <p:attrName>ppt_y</p:attrName>
                                        </p:attrNameLst>
                                      </p:cBhvr>
                                      <p:tavLst>
                                        <p:tav tm="0">
                                          <p:val>
                                            <p:strVal val="1+#ppt_h/2"/>
                                          </p:val>
                                        </p:tav>
                                        <p:tav tm="100000">
                                          <p:val>
                                            <p:strVal val="#ppt_y"/>
                                          </p:val>
                                        </p:tav>
                                      </p:tavLst>
                                    </p:anim>
                                  </p:childTnLst>
                                </p:cTn>
                              </p:par>
                            </p:childTnLst>
                          </p:cTn>
                        </p:par>
                        <p:par>
                          <p:cTn id="170" fill="hold" nodeType="afterGroup">
                            <p:stCondLst>
                              <p:cond delay="16000"/>
                            </p:stCondLst>
                            <p:childTnLst>
                              <p:par>
                                <p:cTn id="171" presetID="2" presetClass="entr" presetSubtype="4" fill="hold" grpId="0" nodeType="afterEffect">
                                  <p:stCondLst>
                                    <p:cond delay="0"/>
                                  </p:stCondLst>
                                  <p:childTnLst>
                                    <p:set>
                                      <p:cBhvr>
                                        <p:cTn id="172" dur="1" fill="hold">
                                          <p:stCondLst>
                                            <p:cond delay="0"/>
                                          </p:stCondLst>
                                        </p:cTn>
                                        <p:tgtEl>
                                          <p:spTgt spid="69"/>
                                        </p:tgtEl>
                                        <p:attrNameLst>
                                          <p:attrName>style.visibility</p:attrName>
                                        </p:attrNameLst>
                                      </p:cBhvr>
                                      <p:to>
                                        <p:strVal val="visible"/>
                                      </p:to>
                                    </p:set>
                                    <p:anim calcmode="lin" valueType="num">
                                      <p:cBhvr additive="base">
                                        <p:cTn id="173" dur="500" fill="hold"/>
                                        <p:tgtEl>
                                          <p:spTgt spid="69"/>
                                        </p:tgtEl>
                                        <p:attrNameLst>
                                          <p:attrName>ppt_x</p:attrName>
                                        </p:attrNameLst>
                                      </p:cBhvr>
                                      <p:tavLst>
                                        <p:tav tm="0">
                                          <p:val>
                                            <p:strVal val="#ppt_x"/>
                                          </p:val>
                                        </p:tav>
                                        <p:tav tm="100000">
                                          <p:val>
                                            <p:strVal val="#ppt_x"/>
                                          </p:val>
                                        </p:tav>
                                      </p:tavLst>
                                    </p:anim>
                                    <p:anim calcmode="lin" valueType="num">
                                      <p:cBhvr additive="base">
                                        <p:cTn id="174" dur="500" fill="hold"/>
                                        <p:tgtEl>
                                          <p:spTgt spid="69"/>
                                        </p:tgtEl>
                                        <p:attrNameLst>
                                          <p:attrName>ppt_y</p:attrName>
                                        </p:attrNameLst>
                                      </p:cBhvr>
                                      <p:tavLst>
                                        <p:tav tm="0">
                                          <p:val>
                                            <p:strVal val="1+#ppt_h/2"/>
                                          </p:val>
                                        </p:tav>
                                        <p:tav tm="100000">
                                          <p:val>
                                            <p:strVal val="#ppt_y"/>
                                          </p:val>
                                        </p:tav>
                                      </p:tavLst>
                                    </p:anim>
                                  </p:childTnLst>
                                </p:cTn>
                              </p:par>
                            </p:childTnLst>
                          </p:cTn>
                        </p:par>
                        <p:par>
                          <p:cTn id="175" fill="hold" nodeType="afterGroup">
                            <p:stCondLst>
                              <p:cond delay="16500"/>
                            </p:stCondLst>
                            <p:childTnLst>
                              <p:par>
                                <p:cTn id="176" presetID="2" presetClass="entr" presetSubtype="4" fill="hold" grpId="0" nodeType="afterEffect">
                                  <p:stCondLst>
                                    <p:cond delay="0"/>
                                  </p:stCondLst>
                                  <p:childTnLst>
                                    <p:set>
                                      <p:cBhvr>
                                        <p:cTn id="177" dur="1" fill="hold">
                                          <p:stCondLst>
                                            <p:cond delay="0"/>
                                          </p:stCondLst>
                                        </p:cTn>
                                        <p:tgtEl>
                                          <p:spTgt spid="57"/>
                                        </p:tgtEl>
                                        <p:attrNameLst>
                                          <p:attrName>style.visibility</p:attrName>
                                        </p:attrNameLst>
                                      </p:cBhvr>
                                      <p:to>
                                        <p:strVal val="visible"/>
                                      </p:to>
                                    </p:set>
                                    <p:anim calcmode="lin" valueType="num">
                                      <p:cBhvr additive="base">
                                        <p:cTn id="178" dur="500" fill="hold"/>
                                        <p:tgtEl>
                                          <p:spTgt spid="57"/>
                                        </p:tgtEl>
                                        <p:attrNameLst>
                                          <p:attrName>ppt_x</p:attrName>
                                        </p:attrNameLst>
                                      </p:cBhvr>
                                      <p:tavLst>
                                        <p:tav tm="0">
                                          <p:val>
                                            <p:strVal val="#ppt_x"/>
                                          </p:val>
                                        </p:tav>
                                        <p:tav tm="100000">
                                          <p:val>
                                            <p:strVal val="#ppt_x"/>
                                          </p:val>
                                        </p:tav>
                                      </p:tavLst>
                                    </p:anim>
                                    <p:anim calcmode="lin" valueType="num">
                                      <p:cBhvr additive="base">
                                        <p:cTn id="179" dur="500" fill="hold"/>
                                        <p:tgtEl>
                                          <p:spTgt spid="57"/>
                                        </p:tgtEl>
                                        <p:attrNameLst>
                                          <p:attrName>ppt_y</p:attrName>
                                        </p:attrNameLst>
                                      </p:cBhvr>
                                      <p:tavLst>
                                        <p:tav tm="0">
                                          <p:val>
                                            <p:strVal val="1+#ppt_h/2"/>
                                          </p:val>
                                        </p:tav>
                                        <p:tav tm="100000">
                                          <p:val>
                                            <p:strVal val="#ppt_y"/>
                                          </p:val>
                                        </p:tav>
                                      </p:tavLst>
                                    </p:anim>
                                  </p:childTnLst>
                                </p:cTn>
                              </p:par>
                            </p:childTnLst>
                          </p:cTn>
                        </p:par>
                        <p:par>
                          <p:cTn id="180" fill="hold" nodeType="afterGroup">
                            <p:stCondLst>
                              <p:cond delay="17000"/>
                            </p:stCondLst>
                            <p:childTnLst>
                              <p:par>
                                <p:cTn id="181" presetID="2" presetClass="entr" presetSubtype="4" fill="hold" grpId="0" nodeType="afterEffect">
                                  <p:stCondLst>
                                    <p:cond delay="0"/>
                                  </p:stCondLst>
                                  <p:childTnLst>
                                    <p:set>
                                      <p:cBhvr>
                                        <p:cTn id="182" dur="1" fill="hold">
                                          <p:stCondLst>
                                            <p:cond delay="0"/>
                                          </p:stCondLst>
                                        </p:cTn>
                                        <p:tgtEl>
                                          <p:spTgt spid="71"/>
                                        </p:tgtEl>
                                        <p:attrNameLst>
                                          <p:attrName>style.visibility</p:attrName>
                                        </p:attrNameLst>
                                      </p:cBhvr>
                                      <p:to>
                                        <p:strVal val="visible"/>
                                      </p:to>
                                    </p:set>
                                    <p:anim calcmode="lin" valueType="num">
                                      <p:cBhvr additive="base">
                                        <p:cTn id="183" dur="500" fill="hold"/>
                                        <p:tgtEl>
                                          <p:spTgt spid="71"/>
                                        </p:tgtEl>
                                        <p:attrNameLst>
                                          <p:attrName>ppt_x</p:attrName>
                                        </p:attrNameLst>
                                      </p:cBhvr>
                                      <p:tavLst>
                                        <p:tav tm="0">
                                          <p:val>
                                            <p:strVal val="#ppt_x"/>
                                          </p:val>
                                        </p:tav>
                                        <p:tav tm="100000">
                                          <p:val>
                                            <p:strVal val="#ppt_x"/>
                                          </p:val>
                                        </p:tav>
                                      </p:tavLst>
                                    </p:anim>
                                    <p:anim calcmode="lin" valueType="num">
                                      <p:cBhvr additive="base">
                                        <p:cTn id="184" dur="500" fill="hold"/>
                                        <p:tgtEl>
                                          <p:spTgt spid="71"/>
                                        </p:tgtEl>
                                        <p:attrNameLst>
                                          <p:attrName>ppt_y</p:attrName>
                                        </p:attrNameLst>
                                      </p:cBhvr>
                                      <p:tavLst>
                                        <p:tav tm="0">
                                          <p:val>
                                            <p:strVal val="1+#ppt_h/2"/>
                                          </p:val>
                                        </p:tav>
                                        <p:tav tm="100000">
                                          <p:val>
                                            <p:strVal val="#ppt_y"/>
                                          </p:val>
                                        </p:tav>
                                      </p:tavLst>
                                    </p:anim>
                                  </p:childTnLst>
                                </p:cTn>
                              </p:par>
                            </p:childTnLst>
                          </p:cTn>
                        </p:par>
                        <p:par>
                          <p:cTn id="185" fill="hold" nodeType="afterGroup">
                            <p:stCondLst>
                              <p:cond delay="17500"/>
                            </p:stCondLst>
                            <p:childTnLst>
                              <p:par>
                                <p:cTn id="186" presetID="2" presetClass="entr" presetSubtype="4" fill="hold" grpId="0" nodeType="afterEffect">
                                  <p:stCondLst>
                                    <p:cond delay="0"/>
                                  </p:stCondLst>
                                  <p:childTnLst>
                                    <p:set>
                                      <p:cBhvr>
                                        <p:cTn id="187" dur="1" fill="hold">
                                          <p:stCondLst>
                                            <p:cond delay="0"/>
                                          </p:stCondLst>
                                        </p:cTn>
                                        <p:tgtEl>
                                          <p:spTgt spid="58"/>
                                        </p:tgtEl>
                                        <p:attrNameLst>
                                          <p:attrName>style.visibility</p:attrName>
                                        </p:attrNameLst>
                                      </p:cBhvr>
                                      <p:to>
                                        <p:strVal val="visible"/>
                                      </p:to>
                                    </p:set>
                                    <p:anim calcmode="lin" valueType="num">
                                      <p:cBhvr additive="base">
                                        <p:cTn id="188" dur="500" fill="hold"/>
                                        <p:tgtEl>
                                          <p:spTgt spid="58"/>
                                        </p:tgtEl>
                                        <p:attrNameLst>
                                          <p:attrName>ppt_x</p:attrName>
                                        </p:attrNameLst>
                                      </p:cBhvr>
                                      <p:tavLst>
                                        <p:tav tm="0">
                                          <p:val>
                                            <p:strVal val="#ppt_x"/>
                                          </p:val>
                                        </p:tav>
                                        <p:tav tm="100000">
                                          <p:val>
                                            <p:strVal val="#ppt_x"/>
                                          </p:val>
                                        </p:tav>
                                      </p:tavLst>
                                    </p:anim>
                                    <p:anim calcmode="lin" valueType="num">
                                      <p:cBhvr additive="base">
                                        <p:cTn id="189" dur="500" fill="hold"/>
                                        <p:tgtEl>
                                          <p:spTgt spid="58"/>
                                        </p:tgtEl>
                                        <p:attrNameLst>
                                          <p:attrName>ppt_y</p:attrName>
                                        </p:attrNameLst>
                                      </p:cBhvr>
                                      <p:tavLst>
                                        <p:tav tm="0">
                                          <p:val>
                                            <p:strVal val="1+#ppt_h/2"/>
                                          </p:val>
                                        </p:tav>
                                        <p:tav tm="100000">
                                          <p:val>
                                            <p:strVal val="#ppt_y"/>
                                          </p:val>
                                        </p:tav>
                                      </p:tavLst>
                                    </p:anim>
                                  </p:childTnLst>
                                </p:cTn>
                              </p:par>
                            </p:childTnLst>
                          </p:cTn>
                        </p:par>
                        <p:par>
                          <p:cTn id="190" fill="hold" nodeType="afterGroup">
                            <p:stCondLst>
                              <p:cond delay="18000"/>
                            </p:stCondLst>
                            <p:childTnLst>
                              <p:par>
                                <p:cTn id="191" presetID="2" presetClass="entr" presetSubtype="4" fill="hold" grpId="0" nodeType="afterEffect">
                                  <p:stCondLst>
                                    <p:cond delay="0"/>
                                  </p:stCondLst>
                                  <p:childTnLst>
                                    <p:set>
                                      <p:cBhvr>
                                        <p:cTn id="192" dur="1" fill="hold">
                                          <p:stCondLst>
                                            <p:cond delay="0"/>
                                          </p:stCondLst>
                                        </p:cTn>
                                        <p:tgtEl>
                                          <p:spTgt spid="72"/>
                                        </p:tgtEl>
                                        <p:attrNameLst>
                                          <p:attrName>style.visibility</p:attrName>
                                        </p:attrNameLst>
                                      </p:cBhvr>
                                      <p:to>
                                        <p:strVal val="visible"/>
                                      </p:to>
                                    </p:set>
                                    <p:anim calcmode="lin" valueType="num">
                                      <p:cBhvr additive="base">
                                        <p:cTn id="193" dur="500" fill="hold"/>
                                        <p:tgtEl>
                                          <p:spTgt spid="72"/>
                                        </p:tgtEl>
                                        <p:attrNameLst>
                                          <p:attrName>ppt_x</p:attrName>
                                        </p:attrNameLst>
                                      </p:cBhvr>
                                      <p:tavLst>
                                        <p:tav tm="0">
                                          <p:val>
                                            <p:strVal val="#ppt_x"/>
                                          </p:val>
                                        </p:tav>
                                        <p:tav tm="100000">
                                          <p:val>
                                            <p:strVal val="#ppt_x"/>
                                          </p:val>
                                        </p:tav>
                                      </p:tavLst>
                                    </p:anim>
                                    <p:anim calcmode="lin" valueType="num">
                                      <p:cBhvr additive="base">
                                        <p:cTn id="194" dur="500" fill="hold"/>
                                        <p:tgtEl>
                                          <p:spTgt spid="72"/>
                                        </p:tgtEl>
                                        <p:attrNameLst>
                                          <p:attrName>ppt_y</p:attrName>
                                        </p:attrNameLst>
                                      </p:cBhvr>
                                      <p:tavLst>
                                        <p:tav tm="0">
                                          <p:val>
                                            <p:strVal val="1+#ppt_h/2"/>
                                          </p:val>
                                        </p:tav>
                                        <p:tav tm="100000">
                                          <p:val>
                                            <p:strVal val="#ppt_y"/>
                                          </p:val>
                                        </p:tav>
                                      </p:tavLst>
                                    </p:anim>
                                  </p:childTnLst>
                                </p:cTn>
                              </p:par>
                            </p:childTnLst>
                          </p:cTn>
                        </p:par>
                        <p:par>
                          <p:cTn id="195" fill="hold" nodeType="afterGroup">
                            <p:stCondLst>
                              <p:cond delay="18500"/>
                            </p:stCondLst>
                            <p:childTnLst>
                              <p:par>
                                <p:cTn id="196" presetID="2" presetClass="entr" presetSubtype="4" fill="hold" grpId="0" nodeType="afterEffect">
                                  <p:stCondLst>
                                    <p:cond delay="0"/>
                                  </p:stCondLst>
                                  <p:childTnLst>
                                    <p:set>
                                      <p:cBhvr>
                                        <p:cTn id="197" dur="1" fill="hold">
                                          <p:stCondLst>
                                            <p:cond delay="0"/>
                                          </p:stCondLst>
                                        </p:cTn>
                                        <p:tgtEl>
                                          <p:spTgt spid="59"/>
                                        </p:tgtEl>
                                        <p:attrNameLst>
                                          <p:attrName>style.visibility</p:attrName>
                                        </p:attrNameLst>
                                      </p:cBhvr>
                                      <p:to>
                                        <p:strVal val="visible"/>
                                      </p:to>
                                    </p:set>
                                    <p:anim calcmode="lin" valueType="num">
                                      <p:cBhvr additive="base">
                                        <p:cTn id="198" dur="500" fill="hold"/>
                                        <p:tgtEl>
                                          <p:spTgt spid="59"/>
                                        </p:tgtEl>
                                        <p:attrNameLst>
                                          <p:attrName>ppt_x</p:attrName>
                                        </p:attrNameLst>
                                      </p:cBhvr>
                                      <p:tavLst>
                                        <p:tav tm="0">
                                          <p:val>
                                            <p:strVal val="#ppt_x"/>
                                          </p:val>
                                        </p:tav>
                                        <p:tav tm="100000">
                                          <p:val>
                                            <p:strVal val="#ppt_x"/>
                                          </p:val>
                                        </p:tav>
                                      </p:tavLst>
                                    </p:anim>
                                    <p:anim calcmode="lin" valueType="num">
                                      <p:cBhvr additive="base">
                                        <p:cTn id="199" dur="500" fill="hold"/>
                                        <p:tgtEl>
                                          <p:spTgt spid="59"/>
                                        </p:tgtEl>
                                        <p:attrNameLst>
                                          <p:attrName>ppt_y</p:attrName>
                                        </p:attrNameLst>
                                      </p:cBhvr>
                                      <p:tavLst>
                                        <p:tav tm="0">
                                          <p:val>
                                            <p:strVal val="1+#ppt_h/2"/>
                                          </p:val>
                                        </p:tav>
                                        <p:tav tm="100000">
                                          <p:val>
                                            <p:strVal val="#ppt_y"/>
                                          </p:val>
                                        </p:tav>
                                      </p:tavLst>
                                    </p:anim>
                                  </p:childTnLst>
                                </p:cTn>
                              </p:par>
                            </p:childTnLst>
                          </p:cTn>
                        </p:par>
                        <p:par>
                          <p:cTn id="200" fill="hold" nodeType="afterGroup">
                            <p:stCondLst>
                              <p:cond delay="19000"/>
                            </p:stCondLst>
                            <p:childTnLst>
                              <p:par>
                                <p:cTn id="201" presetID="6" presetClass="entr" presetSubtype="16" fill="hold" nodeType="afterEffect">
                                  <p:stCondLst>
                                    <p:cond delay="0"/>
                                  </p:stCondLst>
                                  <p:childTnLst>
                                    <p:set>
                                      <p:cBhvr>
                                        <p:cTn id="202" dur="1" fill="hold">
                                          <p:stCondLst>
                                            <p:cond delay="0"/>
                                          </p:stCondLst>
                                        </p:cTn>
                                        <p:tgtEl>
                                          <p:spTgt spid="3"/>
                                        </p:tgtEl>
                                        <p:attrNameLst>
                                          <p:attrName>style.visibility</p:attrName>
                                        </p:attrNameLst>
                                      </p:cBhvr>
                                      <p:to>
                                        <p:strVal val="visible"/>
                                      </p:to>
                                    </p:set>
                                    <p:animEffect transition="in" filter="circle(in)">
                                      <p:cBhvr>
                                        <p:cTn id="20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60" grpId="0" animBg="1"/>
      <p:bldP spid="62" grpId="0" animBg="1"/>
      <p:bldP spid="64" grpId="0" animBg="1"/>
      <p:bldP spid="65" grpId="0" animBg="1"/>
      <p:bldP spid="68" grpId="0" animBg="1"/>
      <p:bldP spid="69" grpId="0" animBg="1"/>
      <p:bldP spid="71" grpId="0" animBg="1"/>
      <p:bldP spid="72" grpId="0" animBg="1"/>
      <p:bldP spid="38" grpId="0" animBg="1"/>
      <p:bldP spid="36" grpId="0" animBg="1"/>
      <p:bldP spid="35" grpId="0" animBg="1"/>
      <p:bldP spid="34" grpId="0" animBg="1"/>
      <p:bldP spid="32" grpId="0" animBg="1"/>
      <p:bldP spid="1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7" grpId="0" animBg="1"/>
      <p:bldP spid="61" grpId="0" animBg="1"/>
      <p:bldP spid="74" grpId="0" animBg="1"/>
      <p:bldP spid="7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38"/>
          <p:cNvSpPr/>
          <p:nvPr/>
        </p:nvSpPr>
        <p:spPr>
          <a:xfrm>
            <a:off x="3905250" y="4408488"/>
            <a:ext cx="142875"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4183063" y="41957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a:off x="4470400" y="3933825"/>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4757738" y="3716338"/>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円/楕円 59"/>
          <p:cNvSpPr/>
          <p:nvPr/>
        </p:nvSpPr>
        <p:spPr>
          <a:xfrm>
            <a:off x="5046663" y="34290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円/楕円 61"/>
          <p:cNvSpPr/>
          <p:nvPr/>
        </p:nvSpPr>
        <p:spPr>
          <a:xfrm>
            <a:off x="5334000" y="3355975"/>
            <a:ext cx="144463"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4" name="円/楕円 63"/>
          <p:cNvSpPr/>
          <p:nvPr/>
        </p:nvSpPr>
        <p:spPr>
          <a:xfrm>
            <a:off x="5621338" y="32131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円/楕円 64"/>
          <p:cNvSpPr/>
          <p:nvPr/>
        </p:nvSpPr>
        <p:spPr>
          <a:xfrm>
            <a:off x="5910263" y="32131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円/楕円 67"/>
          <p:cNvSpPr/>
          <p:nvPr/>
        </p:nvSpPr>
        <p:spPr>
          <a:xfrm>
            <a:off x="6197600" y="3068638"/>
            <a:ext cx="144463"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円/楕円 68"/>
          <p:cNvSpPr/>
          <p:nvPr/>
        </p:nvSpPr>
        <p:spPr>
          <a:xfrm>
            <a:off x="6486525" y="29972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a:xfrm>
            <a:off x="6773863" y="278130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7062788" y="2565400"/>
            <a:ext cx="142875"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3606800" y="4532313"/>
            <a:ext cx="144463" cy="142875"/>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a:xfrm>
            <a:off x="3319463" y="4389438"/>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円/楕円 35"/>
          <p:cNvSpPr/>
          <p:nvPr/>
        </p:nvSpPr>
        <p:spPr>
          <a:xfrm>
            <a:off x="3030538" y="42211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p:cNvSpPr/>
          <p:nvPr/>
        </p:nvSpPr>
        <p:spPr>
          <a:xfrm>
            <a:off x="2741613" y="4005263"/>
            <a:ext cx="144462" cy="144462"/>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2454275" y="4121150"/>
            <a:ext cx="142875" cy="142875"/>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2170113" y="4806950"/>
            <a:ext cx="144462"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p:cNvSpPr>
            <a:spLocks noGrp="1"/>
          </p:cNvSpPr>
          <p:nvPr>
            <p:ph type="title"/>
          </p:nvPr>
        </p:nvSpPr>
        <p:spPr/>
        <p:txBody>
          <a:bodyPr>
            <a:noAutofit/>
          </a:bodyPr>
          <a:lstStyle/>
          <a:p>
            <a:pPr eaLnBrk="1" hangingPunct="1">
              <a:defRPr/>
            </a:pPr>
            <a:r>
              <a:rPr lang="ja-JP" altLang="en-US" sz="3800" dirty="0" smtClean="0">
                <a:solidFill>
                  <a:schemeClr val="accent3">
                    <a:lumMod val="40000"/>
                    <a:lumOff val="60000"/>
                  </a:schemeClr>
                </a:solidFill>
                <a:effectLst>
                  <a:outerShdw blurRad="38100" dist="38100" dir="2700000" algn="tl">
                    <a:srgbClr val="000000">
                      <a:alpha val="43137"/>
                    </a:srgbClr>
                  </a:outerShdw>
                </a:effectLst>
                <a:latin typeface="ヒラギノ角ゴ Std W8" pitchFamily="34" charset="-128"/>
                <a:ea typeface="ヒラギノ角ゴ Std W8" pitchFamily="34" charset="-128"/>
              </a:rPr>
              <a:t>提案手法の適用例</a:t>
            </a:r>
            <a:endParaRPr lang="ja-JP" altLang="en-US" sz="3800"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cxnSp>
        <p:nvCxnSpPr>
          <p:cNvPr id="11" name="直線矢印コネクタ 10"/>
          <p:cNvCxnSpPr/>
          <p:nvPr/>
        </p:nvCxnSpPr>
        <p:spPr>
          <a:xfrm>
            <a:off x="1935163" y="5607050"/>
            <a:ext cx="53292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2166938" y="435292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2455863" y="4075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a:xfrm>
            <a:off x="2743200" y="4022725"/>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3030538" y="4219575"/>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a:xfrm>
            <a:off x="3319463" y="44100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a:xfrm>
            <a:off x="3606800" y="4525963"/>
            <a:ext cx="144463"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a:xfrm>
            <a:off x="3905250" y="4406900"/>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a:xfrm>
            <a:off x="4183063" y="4219575"/>
            <a:ext cx="144462"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a:xfrm>
            <a:off x="4471988" y="3959225"/>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a:off x="4759325" y="372427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5046663" y="348932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a:xfrm>
            <a:off x="5335588" y="33305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a:xfrm>
            <a:off x="5622925" y="3230563"/>
            <a:ext cx="144463"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a:xfrm>
            <a:off x="5911850" y="3186113"/>
            <a:ext cx="142875" cy="14446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a:xfrm>
            <a:off x="6199188" y="3114675"/>
            <a:ext cx="144462"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6488113" y="2990850"/>
            <a:ext cx="142875"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6775450" y="2803525"/>
            <a:ext cx="144463" cy="1444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円/楕円 58"/>
          <p:cNvSpPr/>
          <p:nvPr/>
        </p:nvSpPr>
        <p:spPr>
          <a:xfrm>
            <a:off x="7064375" y="2611438"/>
            <a:ext cx="142875"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0" name="直線矢印コネクタ 69"/>
          <p:cNvCxnSpPr/>
          <p:nvPr/>
        </p:nvCxnSpPr>
        <p:spPr>
          <a:xfrm rot="5400000" flipH="1" flipV="1">
            <a:off x="222250" y="3878263"/>
            <a:ext cx="34559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1879600" y="4814888"/>
            <a:ext cx="142875" cy="14287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円/楕円 60"/>
          <p:cNvSpPr/>
          <p:nvPr/>
        </p:nvSpPr>
        <p:spPr>
          <a:xfrm>
            <a:off x="1879600" y="5534025"/>
            <a:ext cx="144463" cy="144463"/>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フリーフォーム 2"/>
          <p:cNvSpPr/>
          <p:nvPr/>
        </p:nvSpPr>
        <p:spPr>
          <a:xfrm>
            <a:off x="1952625" y="2657475"/>
            <a:ext cx="5200650" cy="2952750"/>
          </a:xfrm>
          <a:custGeom>
            <a:avLst/>
            <a:gdLst>
              <a:gd name="connsiteX0" fmla="*/ 0 w 5200650"/>
              <a:gd name="connsiteY0" fmla="*/ 2952750 h 2952750"/>
              <a:gd name="connsiteX1" fmla="*/ 295275 w 5200650"/>
              <a:gd name="connsiteY1" fmla="*/ 2228850 h 2952750"/>
              <a:gd name="connsiteX2" fmla="*/ 600075 w 5200650"/>
              <a:gd name="connsiteY2" fmla="*/ 1533525 h 2952750"/>
              <a:gd name="connsiteX3" fmla="*/ 866775 w 5200650"/>
              <a:gd name="connsiteY3" fmla="*/ 1438275 h 2952750"/>
              <a:gd name="connsiteX4" fmla="*/ 1143000 w 5200650"/>
              <a:gd name="connsiteY4" fmla="*/ 1638300 h 2952750"/>
              <a:gd name="connsiteX5" fmla="*/ 1447800 w 5200650"/>
              <a:gd name="connsiteY5" fmla="*/ 1819275 h 2952750"/>
              <a:gd name="connsiteX6" fmla="*/ 1743075 w 5200650"/>
              <a:gd name="connsiteY6" fmla="*/ 1952625 h 2952750"/>
              <a:gd name="connsiteX7" fmla="*/ 2028825 w 5200650"/>
              <a:gd name="connsiteY7" fmla="*/ 1819275 h 2952750"/>
              <a:gd name="connsiteX8" fmla="*/ 2305050 w 5200650"/>
              <a:gd name="connsiteY8" fmla="*/ 1619250 h 2952750"/>
              <a:gd name="connsiteX9" fmla="*/ 2590800 w 5200650"/>
              <a:gd name="connsiteY9" fmla="*/ 1362075 h 2952750"/>
              <a:gd name="connsiteX10" fmla="*/ 2886075 w 5200650"/>
              <a:gd name="connsiteY10" fmla="*/ 1123950 h 2952750"/>
              <a:gd name="connsiteX11" fmla="*/ 3171825 w 5200650"/>
              <a:gd name="connsiteY11" fmla="*/ 847725 h 2952750"/>
              <a:gd name="connsiteX12" fmla="*/ 3467100 w 5200650"/>
              <a:gd name="connsiteY12" fmla="*/ 771525 h 2952750"/>
              <a:gd name="connsiteX13" fmla="*/ 3752850 w 5200650"/>
              <a:gd name="connsiteY13" fmla="*/ 638175 h 2952750"/>
              <a:gd name="connsiteX14" fmla="*/ 4057650 w 5200650"/>
              <a:gd name="connsiteY14" fmla="*/ 619125 h 2952750"/>
              <a:gd name="connsiteX15" fmla="*/ 4333875 w 5200650"/>
              <a:gd name="connsiteY15" fmla="*/ 495300 h 2952750"/>
              <a:gd name="connsiteX16" fmla="*/ 4629150 w 5200650"/>
              <a:gd name="connsiteY16" fmla="*/ 400050 h 2952750"/>
              <a:gd name="connsiteX17" fmla="*/ 4895850 w 5200650"/>
              <a:gd name="connsiteY17" fmla="*/ 219075 h 2952750"/>
              <a:gd name="connsiteX18" fmla="*/ 5200650 w 5200650"/>
              <a:gd name="connsiteY18" fmla="*/ 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0650" h="2952750">
                <a:moveTo>
                  <a:pt x="0" y="2952750"/>
                </a:moveTo>
                <a:cubicBezTo>
                  <a:pt x="97631" y="2709068"/>
                  <a:pt x="195263" y="2465387"/>
                  <a:pt x="295275" y="2228850"/>
                </a:cubicBezTo>
                <a:cubicBezTo>
                  <a:pt x="395287" y="1992313"/>
                  <a:pt x="504825" y="1665287"/>
                  <a:pt x="600075" y="1533525"/>
                </a:cubicBezTo>
                <a:cubicBezTo>
                  <a:pt x="695325" y="1401763"/>
                  <a:pt x="776288" y="1420812"/>
                  <a:pt x="866775" y="1438275"/>
                </a:cubicBezTo>
                <a:cubicBezTo>
                  <a:pt x="957263" y="1455737"/>
                  <a:pt x="1046163" y="1574800"/>
                  <a:pt x="1143000" y="1638300"/>
                </a:cubicBezTo>
                <a:cubicBezTo>
                  <a:pt x="1239837" y="1701800"/>
                  <a:pt x="1347788" y="1766888"/>
                  <a:pt x="1447800" y="1819275"/>
                </a:cubicBezTo>
                <a:cubicBezTo>
                  <a:pt x="1547812" y="1871662"/>
                  <a:pt x="1646238" y="1952625"/>
                  <a:pt x="1743075" y="1952625"/>
                </a:cubicBezTo>
                <a:cubicBezTo>
                  <a:pt x="1839912" y="1952625"/>
                  <a:pt x="1935163" y="1874837"/>
                  <a:pt x="2028825" y="1819275"/>
                </a:cubicBezTo>
                <a:cubicBezTo>
                  <a:pt x="2122487" y="1763713"/>
                  <a:pt x="2211388" y="1695450"/>
                  <a:pt x="2305050" y="1619250"/>
                </a:cubicBezTo>
                <a:cubicBezTo>
                  <a:pt x="2398713" y="1543050"/>
                  <a:pt x="2493963" y="1444625"/>
                  <a:pt x="2590800" y="1362075"/>
                </a:cubicBezTo>
                <a:cubicBezTo>
                  <a:pt x="2687637" y="1279525"/>
                  <a:pt x="2789238" y="1209675"/>
                  <a:pt x="2886075" y="1123950"/>
                </a:cubicBezTo>
                <a:cubicBezTo>
                  <a:pt x="2982912" y="1038225"/>
                  <a:pt x="3074988" y="906462"/>
                  <a:pt x="3171825" y="847725"/>
                </a:cubicBezTo>
                <a:cubicBezTo>
                  <a:pt x="3268662" y="788988"/>
                  <a:pt x="3370263" y="806450"/>
                  <a:pt x="3467100" y="771525"/>
                </a:cubicBezTo>
                <a:cubicBezTo>
                  <a:pt x="3563937" y="736600"/>
                  <a:pt x="3654425" y="663575"/>
                  <a:pt x="3752850" y="638175"/>
                </a:cubicBezTo>
                <a:cubicBezTo>
                  <a:pt x="3851275" y="612775"/>
                  <a:pt x="3960813" y="642937"/>
                  <a:pt x="4057650" y="619125"/>
                </a:cubicBezTo>
                <a:cubicBezTo>
                  <a:pt x="4154487" y="595313"/>
                  <a:pt x="4238625" y="531812"/>
                  <a:pt x="4333875" y="495300"/>
                </a:cubicBezTo>
                <a:cubicBezTo>
                  <a:pt x="4429125" y="458788"/>
                  <a:pt x="4535488" y="446087"/>
                  <a:pt x="4629150" y="400050"/>
                </a:cubicBezTo>
                <a:cubicBezTo>
                  <a:pt x="4722813" y="354012"/>
                  <a:pt x="4800600" y="285750"/>
                  <a:pt x="4895850" y="219075"/>
                </a:cubicBezTo>
                <a:cubicBezTo>
                  <a:pt x="4991100" y="152400"/>
                  <a:pt x="5095875" y="76200"/>
                  <a:pt x="5200650" y="0"/>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6" name="コンテンツ プレースホルダ 2"/>
          <p:cNvSpPr>
            <a:spLocks/>
          </p:cNvSpPr>
          <p:nvPr/>
        </p:nvSpPr>
        <p:spPr bwMode="auto">
          <a:xfrm>
            <a:off x="1190625" y="6145213"/>
            <a:ext cx="6807200" cy="596900"/>
          </a:xfrm>
          <a:prstGeom prst="rect">
            <a:avLst/>
          </a:prstGeom>
          <a:noFill/>
          <a:ln w="9525">
            <a:noFill/>
            <a:miter lim="800000"/>
            <a:headEnd/>
            <a:tailEnd/>
          </a:ln>
        </p:spPr>
        <p:txBody>
          <a:bodyPr/>
          <a:lstStyle/>
          <a:p>
            <a:pPr algn="ctr">
              <a:spcBef>
                <a:spcPct val="20000"/>
              </a:spcBef>
              <a:defRPr/>
            </a:pPr>
            <a:r>
              <a:rPr lang="ja-JP" altLang="en-US"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逐次的に次状態の予測を可能とする</a:t>
            </a:r>
            <a:endParaRPr lang="en-US" altLang="ja-JP" sz="32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4"/>
          <p:cNvSpPr>
            <a:spLocks noChangeArrowheads="1"/>
          </p:cNvSpPr>
          <p:nvPr/>
        </p:nvSpPr>
        <p:spPr bwMode="auto">
          <a:xfrm>
            <a:off x="611188" y="1763713"/>
            <a:ext cx="7921625" cy="15843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p>
        </p:txBody>
      </p:sp>
      <p:sp>
        <p:nvSpPr>
          <p:cNvPr id="48" name="AutoShape 4"/>
          <p:cNvSpPr>
            <a:spLocks noChangeArrowheads="1"/>
          </p:cNvSpPr>
          <p:nvPr/>
        </p:nvSpPr>
        <p:spPr bwMode="auto">
          <a:xfrm>
            <a:off x="611188" y="3492500"/>
            <a:ext cx="6192837" cy="28797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54" name="AutoShape 13"/>
          <p:cNvSpPr>
            <a:spLocks noChangeArrowheads="1"/>
          </p:cNvSpPr>
          <p:nvPr/>
        </p:nvSpPr>
        <p:spPr bwMode="auto">
          <a:xfrm>
            <a:off x="6948488" y="5672138"/>
            <a:ext cx="1584325" cy="709612"/>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次時刻の</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a:t>
            </a:r>
            <a:endParaRPr lang="en-US" altLang="ja-JP" sz="2400" dirty="0">
              <a:solidFill>
                <a:srgbClr val="000000"/>
              </a:solidFill>
              <a:latin typeface="ヒラギノ角ゴ ProN W3" pitchFamily="34" charset="-128"/>
              <a:ea typeface="ヒラギノ角ゴ ProN W3" pitchFamily="34" charset="-128"/>
            </a:endParaRPr>
          </a:p>
        </p:txBody>
      </p:sp>
      <p:sp>
        <p:nvSpPr>
          <p:cNvPr id="52" name="AutoShape 11"/>
          <p:cNvSpPr>
            <a:spLocks noChangeArrowheads="1"/>
          </p:cNvSpPr>
          <p:nvPr/>
        </p:nvSpPr>
        <p:spPr bwMode="auto">
          <a:xfrm>
            <a:off x="2339975" y="4068763"/>
            <a:ext cx="2736850" cy="450850"/>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FF0000"/>
                </a:solidFill>
                <a:latin typeface="ヒラギノ角ゴ ProN W3" pitchFamily="34" charset="-128"/>
                <a:ea typeface="ヒラギノ角ゴ ProN W3" pitchFamily="34" charset="-128"/>
              </a:rPr>
              <a:t>学習データ数 </a:t>
            </a:r>
            <a:r>
              <a:rPr lang="en-US" altLang="ja-JP" sz="2000" i="1" dirty="0">
                <a:solidFill>
                  <a:srgbClr val="FF0000"/>
                </a:solidFill>
                <a:latin typeface="Times New Roman" pitchFamily="18" charset="0"/>
                <a:ea typeface="ヒラギノ角ゴ ProN W3" pitchFamily="34" charset="-128"/>
                <a:cs typeface="Times New Roman" pitchFamily="18" charset="0"/>
              </a:rPr>
              <a:t>N </a:t>
            </a:r>
            <a:r>
              <a:rPr lang="ja-JP" altLang="en-US" sz="2000" dirty="0">
                <a:solidFill>
                  <a:srgbClr val="FF0000"/>
                </a:solidFill>
                <a:latin typeface="ヒラギノ角ゴ ProN W3" pitchFamily="34" charset="-128"/>
                <a:ea typeface="ヒラギノ角ゴ ProN W3" pitchFamily="34" charset="-128"/>
              </a:rPr>
              <a:t>の確認</a:t>
            </a:r>
          </a:p>
        </p:txBody>
      </p:sp>
      <p:cxnSp>
        <p:nvCxnSpPr>
          <p:cNvPr id="62" name="AutoShape 21"/>
          <p:cNvCxnSpPr>
            <a:cxnSpLocks noChangeShapeType="1"/>
            <a:stCxn id="110" idx="3"/>
            <a:endCxn id="52" idx="0"/>
          </p:cNvCxnSpPr>
          <p:nvPr/>
        </p:nvCxnSpPr>
        <p:spPr bwMode="auto">
          <a:xfrm flipH="1">
            <a:off x="3708400" y="2511425"/>
            <a:ext cx="4516438" cy="1557338"/>
          </a:xfrm>
          <a:prstGeom prst="bentConnector4">
            <a:avLst>
              <a:gd name="adj1" fmla="val -5060"/>
              <a:gd name="adj2" fmla="val 70454"/>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63" name="Rectangle 22"/>
          <p:cNvSpPr>
            <a:spLocks noChangeArrowheads="1"/>
          </p:cNvSpPr>
          <p:nvPr/>
        </p:nvSpPr>
        <p:spPr bwMode="auto">
          <a:xfrm>
            <a:off x="971550" y="5221288"/>
            <a:ext cx="720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i="1">
                <a:solidFill>
                  <a:srgbClr val="000000"/>
                </a:solidFill>
                <a:latin typeface="Times New Roman" pitchFamily="18" charset="0"/>
                <a:ea typeface="ヒラギノ角ゴ ProN W3" pitchFamily="34" charset="-128"/>
              </a:rPr>
              <a:t>0</a:t>
            </a:r>
            <a:endParaRPr lang="ja-JP" altLang="en-US" sz="2000" i="1">
              <a:solidFill>
                <a:srgbClr val="000000"/>
              </a:solidFill>
              <a:latin typeface="Times New Roman" pitchFamily="18" charset="0"/>
              <a:ea typeface="ヒラギノ角ゴ ProN W3" pitchFamily="34" charset="-128"/>
            </a:endParaRPr>
          </a:p>
        </p:txBody>
      </p:sp>
      <p:sp>
        <p:nvSpPr>
          <p:cNvPr id="64" name="Text Box 23"/>
          <p:cNvSpPr txBox="1">
            <a:spLocks noChangeArrowheads="1"/>
          </p:cNvSpPr>
          <p:nvPr/>
        </p:nvSpPr>
        <p:spPr bwMode="auto">
          <a:xfrm>
            <a:off x="3708400" y="3636963"/>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65" name="Text Box 24"/>
          <p:cNvSpPr txBox="1">
            <a:spLocks noChangeArrowheads="1"/>
          </p:cNvSpPr>
          <p:nvPr/>
        </p:nvSpPr>
        <p:spPr bwMode="auto">
          <a:xfrm>
            <a:off x="1331913" y="4813300"/>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0</a:t>
            </a:r>
            <a:endParaRPr lang="ja-JP" altLang="en-US" sz="2000">
              <a:solidFill>
                <a:srgbClr val="000000"/>
              </a:solidFill>
              <a:latin typeface="Times New Roman" pitchFamily="18" charset="0"/>
              <a:ea typeface="ヒラギノ角ゴ ProN W3" pitchFamily="34" charset="-128"/>
            </a:endParaRPr>
          </a:p>
        </p:txBody>
      </p:sp>
      <p:sp>
        <p:nvSpPr>
          <p:cNvPr id="69" name="Text Box 29"/>
          <p:cNvSpPr txBox="1">
            <a:spLocks noChangeArrowheads="1"/>
          </p:cNvSpPr>
          <p:nvPr/>
        </p:nvSpPr>
        <p:spPr bwMode="auto">
          <a:xfrm>
            <a:off x="6011863" y="5684838"/>
            <a:ext cx="86360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b="1" dirty="0">
                <a:solidFill>
                  <a:schemeClr val="folHlink"/>
                </a:solidFill>
                <a:latin typeface="ヒラギノ角ゴ ProN W3" pitchFamily="34" charset="-128"/>
                <a:ea typeface="ヒラギノ角ゴ ProN W3" pitchFamily="34" charset="-128"/>
              </a:rPr>
              <a:t>出力</a:t>
            </a:r>
          </a:p>
        </p:txBody>
      </p:sp>
      <p:sp>
        <p:nvSpPr>
          <p:cNvPr id="70" name="Rectangle 25"/>
          <p:cNvSpPr>
            <a:spLocks noChangeArrowheads="1"/>
          </p:cNvSpPr>
          <p:nvPr/>
        </p:nvSpPr>
        <p:spPr bwMode="auto">
          <a:xfrm>
            <a:off x="755650" y="3636963"/>
            <a:ext cx="1416050" cy="460375"/>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400" dirty="0">
                <a:solidFill>
                  <a:srgbClr val="000000"/>
                </a:solidFill>
                <a:latin typeface="ヒラギノ角ゴ ProN W6" pitchFamily="34" charset="-128"/>
                <a:ea typeface="ヒラギノ角ゴ ProN W6" pitchFamily="34" charset="-128"/>
              </a:rPr>
              <a:t>逐次予測</a:t>
            </a:r>
            <a:endParaRPr lang="en-US" altLang="ja-JP" sz="2400" dirty="0">
              <a:solidFill>
                <a:srgbClr val="000000"/>
              </a:solidFill>
              <a:latin typeface="ヒラギノ角ゴ ProN W6" pitchFamily="34" charset="-128"/>
              <a:ea typeface="ヒラギノ角ゴ ProN W6" pitchFamily="34" charset="-128"/>
            </a:endParaRPr>
          </a:p>
        </p:txBody>
      </p:sp>
      <p:cxnSp>
        <p:nvCxnSpPr>
          <p:cNvPr id="80" name="AutoShape 26"/>
          <p:cNvCxnSpPr>
            <a:cxnSpLocks noChangeShapeType="1"/>
            <a:stCxn id="63" idx="2"/>
            <a:endCxn id="54" idx="1"/>
          </p:cNvCxnSpPr>
          <p:nvPr/>
        </p:nvCxnSpPr>
        <p:spPr bwMode="auto">
          <a:xfrm rot="16200000" flipH="1">
            <a:off x="3953670" y="3031331"/>
            <a:ext cx="373062" cy="5616575"/>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115" name="AutoShape 21"/>
          <p:cNvCxnSpPr>
            <a:cxnSpLocks noChangeShapeType="1"/>
            <a:stCxn id="90" idx="3"/>
            <a:endCxn id="52" idx="0"/>
          </p:cNvCxnSpPr>
          <p:nvPr/>
        </p:nvCxnSpPr>
        <p:spPr bwMode="auto">
          <a:xfrm flipH="1">
            <a:off x="3708400" y="2952750"/>
            <a:ext cx="4516438" cy="1116013"/>
          </a:xfrm>
          <a:prstGeom prst="bentConnector4">
            <a:avLst>
              <a:gd name="adj1" fmla="val -5060"/>
              <a:gd name="adj2" fmla="val 58065"/>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50" name="Text Box 5"/>
          <p:cNvSpPr txBox="1">
            <a:spLocks noChangeArrowheads="1"/>
          </p:cNvSpPr>
          <p:nvPr/>
        </p:nvSpPr>
        <p:spPr bwMode="auto">
          <a:xfrm>
            <a:off x="650875" y="1781175"/>
            <a:ext cx="1689100" cy="45720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400" dirty="0">
                <a:solidFill>
                  <a:srgbClr val="000000"/>
                </a:solidFill>
                <a:latin typeface="Times New Roman" pitchFamily="18" charset="0"/>
              </a:rPr>
              <a:t>Online SVR</a:t>
            </a:r>
          </a:p>
        </p:txBody>
      </p:sp>
      <p:sp>
        <p:nvSpPr>
          <p:cNvPr id="51" name="AutoShape 10"/>
          <p:cNvSpPr>
            <a:spLocks noChangeArrowheads="1"/>
          </p:cNvSpPr>
          <p:nvPr/>
        </p:nvSpPr>
        <p:spPr bwMode="auto">
          <a:xfrm>
            <a:off x="2963863" y="2287588"/>
            <a:ext cx="1439862"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逐次学習</a:t>
            </a:r>
          </a:p>
        </p:txBody>
      </p:sp>
      <p:sp>
        <p:nvSpPr>
          <p:cNvPr id="55" name="Rectangle 14"/>
          <p:cNvSpPr>
            <a:spLocks noChangeArrowheads="1"/>
          </p:cNvSpPr>
          <p:nvPr/>
        </p:nvSpPr>
        <p:spPr bwMode="auto">
          <a:xfrm>
            <a:off x="5129213" y="1836738"/>
            <a:ext cx="3095625" cy="358775"/>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重み係数ベクトル</a:t>
            </a:r>
          </a:p>
        </p:txBody>
      </p:sp>
      <p:sp>
        <p:nvSpPr>
          <p:cNvPr id="61" name="Text Box 20"/>
          <p:cNvSpPr txBox="1">
            <a:spLocks noChangeArrowheads="1"/>
          </p:cNvSpPr>
          <p:nvPr/>
        </p:nvSpPr>
        <p:spPr bwMode="auto">
          <a:xfrm>
            <a:off x="2287588" y="2484438"/>
            <a:ext cx="700087"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86" name="Rectangle 16"/>
          <p:cNvSpPr>
            <a:spLocks noChangeArrowheads="1"/>
          </p:cNvSpPr>
          <p:nvPr/>
        </p:nvSpPr>
        <p:spPr bwMode="auto">
          <a:xfrm>
            <a:off x="684213" y="2355850"/>
            <a:ext cx="1655762" cy="31591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学習データ</a:t>
            </a:r>
          </a:p>
        </p:txBody>
      </p:sp>
      <p:sp>
        <p:nvSpPr>
          <p:cNvPr id="90" name="Rectangle 14"/>
          <p:cNvSpPr>
            <a:spLocks noChangeArrowheads="1"/>
          </p:cNvSpPr>
          <p:nvPr/>
        </p:nvSpPr>
        <p:spPr bwMode="auto">
          <a:xfrm>
            <a:off x="5129213" y="2771775"/>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r>
              <a:rPr lang="en-US" altLang="ja-JP" sz="2000">
                <a:solidFill>
                  <a:srgbClr val="000000"/>
                </a:solidFill>
                <a:latin typeface="ヒラギノ角ゴ ProN W3"/>
              </a:rPr>
              <a:t>, </a:t>
            </a:r>
            <a:r>
              <a:rPr lang="ja-JP" altLang="en-US" sz="2000">
                <a:solidFill>
                  <a:srgbClr val="000000"/>
                </a:solidFill>
                <a:latin typeface="ヒラギノ角ゴ ProN W3"/>
              </a:rPr>
              <a:t>バイアス値</a:t>
            </a:r>
          </a:p>
        </p:txBody>
      </p:sp>
      <p:cxnSp>
        <p:nvCxnSpPr>
          <p:cNvPr id="91" name="AutoShape 21"/>
          <p:cNvCxnSpPr>
            <a:cxnSpLocks noChangeShapeType="1"/>
            <a:stCxn id="51" idx="3"/>
            <a:endCxn id="55" idx="1"/>
          </p:cNvCxnSpPr>
          <p:nvPr/>
        </p:nvCxnSpPr>
        <p:spPr bwMode="auto">
          <a:xfrm flipV="1">
            <a:off x="4403725" y="2016125"/>
            <a:ext cx="725488" cy="496888"/>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96" name="AutoShape 21"/>
          <p:cNvCxnSpPr>
            <a:cxnSpLocks noChangeShapeType="1"/>
            <a:stCxn id="51" idx="3"/>
            <a:endCxn id="90" idx="1"/>
          </p:cNvCxnSpPr>
          <p:nvPr/>
        </p:nvCxnSpPr>
        <p:spPr bwMode="auto">
          <a:xfrm>
            <a:off x="4403725" y="2513013"/>
            <a:ext cx="725488" cy="43973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110" name="Rectangle 14"/>
          <p:cNvSpPr>
            <a:spLocks noChangeArrowheads="1"/>
          </p:cNvSpPr>
          <p:nvPr/>
        </p:nvSpPr>
        <p:spPr bwMode="auto">
          <a:xfrm>
            <a:off x="5129213" y="2330450"/>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サポートベクトル</a:t>
            </a:r>
          </a:p>
        </p:txBody>
      </p:sp>
      <p:cxnSp>
        <p:nvCxnSpPr>
          <p:cNvPr id="111" name="AutoShape 18"/>
          <p:cNvCxnSpPr>
            <a:cxnSpLocks noChangeShapeType="1"/>
            <a:stCxn id="51" idx="3"/>
            <a:endCxn id="110" idx="1"/>
          </p:cNvCxnSpPr>
          <p:nvPr/>
        </p:nvCxnSpPr>
        <p:spPr bwMode="auto">
          <a:xfrm flipV="1">
            <a:off x="4403725" y="2511425"/>
            <a:ext cx="725488" cy="1588"/>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sp>
        <p:nvSpPr>
          <p:cNvPr id="127" name="Text Box 20"/>
          <p:cNvSpPr txBox="1">
            <a:spLocks noChangeArrowheads="1"/>
          </p:cNvSpPr>
          <p:nvPr/>
        </p:nvSpPr>
        <p:spPr bwMode="auto">
          <a:xfrm>
            <a:off x="3800475" y="2949575"/>
            <a:ext cx="149225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出力</a:t>
            </a:r>
            <a:r>
              <a:rPr lang="en-US" altLang="ja-JP" sz="2000" dirty="0">
                <a:solidFill>
                  <a:srgbClr val="000000"/>
                </a:solidFill>
                <a:latin typeface="ヒラギノ角ゴ ProN W3" pitchFamily="34" charset="-128"/>
                <a:ea typeface="ヒラギノ角ゴ ProN W3" pitchFamily="34" charset="-128"/>
              </a:rPr>
              <a:t>(</a:t>
            </a:r>
            <a:r>
              <a:rPr lang="ja-JP" altLang="en-US" sz="2000" dirty="0">
                <a:solidFill>
                  <a:srgbClr val="000000"/>
                </a:solidFill>
                <a:latin typeface="ヒラギノ角ゴ ProN W3" pitchFamily="34" charset="-128"/>
                <a:ea typeface="ヒラギノ角ゴ ProN W3" pitchFamily="34" charset="-128"/>
              </a:rPr>
              <a:t>更新</a:t>
            </a:r>
            <a:r>
              <a:rPr lang="en-US" altLang="ja-JP" sz="2000" dirty="0">
                <a:solidFill>
                  <a:srgbClr val="000000"/>
                </a:solidFill>
                <a:latin typeface="ヒラギノ角ゴ ProN W3" pitchFamily="34" charset="-128"/>
                <a:ea typeface="ヒラギノ角ゴ ProN W3" pitchFamily="34" charset="-128"/>
              </a:rPr>
              <a:t>)</a:t>
            </a:r>
            <a:endParaRPr lang="ja-JP" altLang="en-US" sz="2000" dirty="0">
              <a:solidFill>
                <a:srgbClr val="000000"/>
              </a:solidFill>
              <a:latin typeface="ヒラギノ角ゴ ProN W3" pitchFamily="34" charset="-128"/>
              <a:ea typeface="ヒラギノ角ゴ ProN W3" pitchFamily="34" charset="-128"/>
            </a:endParaRPr>
          </a:p>
        </p:txBody>
      </p:sp>
      <p:cxnSp>
        <p:nvCxnSpPr>
          <p:cNvPr id="196" name="AutoShape 21"/>
          <p:cNvCxnSpPr>
            <a:cxnSpLocks noChangeShapeType="1"/>
            <a:stCxn id="86" idx="2"/>
            <a:endCxn id="52" idx="0"/>
          </p:cNvCxnSpPr>
          <p:nvPr/>
        </p:nvCxnSpPr>
        <p:spPr bwMode="auto">
          <a:xfrm rot="16200000" flipH="1">
            <a:off x="1911350" y="2271713"/>
            <a:ext cx="1397000" cy="2197100"/>
          </a:xfrm>
          <a:prstGeom prst="bentConnector3">
            <a:avLst>
              <a:gd name="adj1" fmla="val 6704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05" name="AutoShape 18"/>
          <p:cNvCxnSpPr>
            <a:cxnSpLocks noChangeShapeType="1"/>
            <a:stCxn id="86" idx="3"/>
            <a:endCxn id="51" idx="1"/>
          </p:cNvCxnSpPr>
          <p:nvPr/>
        </p:nvCxnSpPr>
        <p:spPr bwMode="auto">
          <a:xfrm>
            <a:off x="2339975" y="2513013"/>
            <a:ext cx="623888" cy="0"/>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sp>
        <p:nvSpPr>
          <p:cNvPr id="235" name="Rectangle 22"/>
          <p:cNvSpPr>
            <a:spLocks noChangeArrowheads="1"/>
          </p:cNvSpPr>
          <p:nvPr/>
        </p:nvSpPr>
        <p:spPr bwMode="auto">
          <a:xfrm>
            <a:off x="1835150" y="5221288"/>
            <a:ext cx="1657350"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endParaRPr lang="ja-JP" altLang="en-US" sz="2000">
              <a:solidFill>
                <a:srgbClr val="000000"/>
              </a:solidFill>
              <a:latin typeface="ヒラギノ角ゴ ProN W3"/>
              <a:ea typeface="ヒラギノ角ゴ ProN W3"/>
              <a:cs typeface="ヒラギノ角ゴ ProN W3"/>
            </a:endParaRPr>
          </a:p>
        </p:txBody>
      </p:sp>
      <p:sp>
        <p:nvSpPr>
          <p:cNvPr id="236" name="Rectangle 22"/>
          <p:cNvSpPr>
            <a:spLocks noChangeArrowheads="1"/>
          </p:cNvSpPr>
          <p:nvPr/>
        </p:nvSpPr>
        <p:spPr bwMode="auto">
          <a:xfrm>
            <a:off x="3563938" y="5221288"/>
            <a:ext cx="2879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過去のデータからの計算</a:t>
            </a:r>
          </a:p>
        </p:txBody>
      </p:sp>
      <p:cxnSp>
        <p:nvCxnSpPr>
          <p:cNvPr id="237" name="AutoShape 21"/>
          <p:cNvCxnSpPr>
            <a:cxnSpLocks noChangeShapeType="1"/>
            <a:stCxn id="52" idx="2"/>
            <a:endCxn id="63" idx="0"/>
          </p:cNvCxnSpPr>
          <p:nvPr/>
        </p:nvCxnSpPr>
        <p:spPr bwMode="auto">
          <a:xfrm rot="5400000">
            <a:off x="2169319" y="3682207"/>
            <a:ext cx="701675" cy="237648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0" name="AutoShape 21"/>
          <p:cNvCxnSpPr>
            <a:cxnSpLocks noChangeShapeType="1"/>
            <a:stCxn id="52" idx="2"/>
            <a:endCxn id="235" idx="0"/>
          </p:cNvCxnSpPr>
          <p:nvPr/>
        </p:nvCxnSpPr>
        <p:spPr bwMode="auto">
          <a:xfrm rot="5400000">
            <a:off x="2835275" y="4348163"/>
            <a:ext cx="701675" cy="10445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3" name="AutoShape 21"/>
          <p:cNvCxnSpPr>
            <a:cxnSpLocks noChangeShapeType="1"/>
            <a:stCxn id="52" idx="2"/>
            <a:endCxn id="236" idx="0"/>
          </p:cNvCxnSpPr>
          <p:nvPr/>
        </p:nvCxnSpPr>
        <p:spPr bwMode="auto">
          <a:xfrm rot="16200000" flipH="1">
            <a:off x="4005262" y="4222751"/>
            <a:ext cx="701675" cy="1295400"/>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256" name="Text Box 24"/>
          <p:cNvSpPr txBox="1">
            <a:spLocks noChangeArrowheads="1"/>
          </p:cNvSpPr>
          <p:nvPr/>
        </p:nvSpPr>
        <p:spPr bwMode="auto">
          <a:xfrm>
            <a:off x="2659063" y="4816475"/>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1</a:t>
            </a:r>
            <a:endParaRPr lang="ja-JP" altLang="en-US" sz="2000">
              <a:solidFill>
                <a:srgbClr val="000000"/>
              </a:solidFill>
              <a:latin typeface="Times New Roman" pitchFamily="18" charset="0"/>
              <a:ea typeface="ヒラギノ角ゴ ProN W3" pitchFamily="34" charset="-128"/>
            </a:endParaRPr>
          </a:p>
        </p:txBody>
      </p:sp>
      <p:sp>
        <p:nvSpPr>
          <p:cNvPr id="257" name="Text Box 24"/>
          <p:cNvSpPr txBox="1">
            <a:spLocks noChangeArrowheads="1"/>
          </p:cNvSpPr>
          <p:nvPr/>
        </p:nvSpPr>
        <p:spPr bwMode="auto">
          <a:xfrm>
            <a:off x="5003800" y="4816475"/>
            <a:ext cx="792163"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&gt; 1</a:t>
            </a:r>
            <a:endParaRPr lang="ja-JP" altLang="en-US" sz="2000">
              <a:solidFill>
                <a:srgbClr val="000000"/>
              </a:solidFill>
              <a:latin typeface="Times New Roman" pitchFamily="18" charset="0"/>
              <a:ea typeface="ヒラギノ角ゴ ProN W3" pitchFamily="34" charset="-128"/>
            </a:endParaRPr>
          </a:p>
        </p:txBody>
      </p:sp>
      <p:cxnSp>
        <p:nvCxnSpPr>
          <p:cNvPr id="260" name="AutoShape 26"/>
          <p:cNvCxnSpPr>
            <a:cxnSpLocks noChangeShapeType="1"/>
            <a:stCxn id="235" idx="2"/>
            <a:endCxn id="54" idx="1"/>
          </p:cNvCxnSpPr>
          <p:nvPr/>
        </p:nvCxnSpPr>
        <p:spPr bwMode="auto">
          <a:xfrm rot="16200000" flipH="1">
            <a:off x="4619626" y="3697287"/>
            <a:ext cx="373062" cy="4284663"/>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264" name="AutoShape 26"/>
          <p:cNvCxnSpPr>
            <a:cxnSpLocks noChangeShapeType="1"/>
            <a:stCxn id="236" idx="2"/>
            <a:endCxn id="54" idx="1"/>
          </p:cNvCxnSpPr>
          <p:nvPr/>
        </p:nvCxnSpPr>
        <p:spPr bwMode="auto">
          <a:xfrm rot="16200000" flipH="1">
            <a:off x="5789613" y="4867275"/>
            <a:ext cx="373062" cy="1944688"/>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sp>
        <p:nvSpPr>
          <p:cNvPr id="37" name="Rectangle 25"/>
          <p:cNvSpPr>
            <a:spLocks noChangeArrowheads="1"/>
          </p:cNvSpPr>
          <p:nvPr/>
        </p:nvSpPr>
        <p:spPr bwMode="auto">
          <a:xfrm>
            <a:off x="784225" y="3976688"/>
            <a:ext cx="1358900" cy="461962"/>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en-US" altLang="ja-JP" sz="2400" dirty="0">
                <a:solidFill>
                  <a:srgbClr val="FF0000"/>
                </a:solidFill>
                <a:latin typeface="ヒラギノ角ゴ ProN W6" pitchFamily="34" charset="-128"/>
                <a:ea typeface="ヒラギノ角ゴ ProN W6" pitchFamily="34" charset="-128"/>
              </a:rPr>
              <a:t>(</a:t>
            </a:r>
            <a:r>
              <a:rPr lang="ja-JP" altLang="en-US" sz="2400" dirty="0">
                <a:solidFill>
                  <a:srgbClr val="FF0000"/>
                </a:solidFill>
                <a:latin typeface="ヒラギノ角ゴ ProN W6" pitchFamily="34" charset="-128"/>
                <a:ea typeface="ヒラギノ角ゴ ProN W6" pitchFamily="34" charset="-128"/>
              </a:rPr>
              <a:t>提案部</a:t>
            </a:r>
            <a:r>
              <a:rPr lang="en-US" altLang="ja-JP" sz="2400" dirty="0">
                <a:solidFill>
                  <a:srgbClr val="FF0000"/>
                </a:solidFill>
                <a:latin typeface="ヒラギノ角ゴ ProN W6" pitchFamily="34" charset="-128"/>
                <a:ea typeface="ヒラギノ角ゴ ProN W6" pitchFamily="34" charset="-128"/>
              </a:rPr>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4"/>
          <p:cNvSpPr>
            <a:spLocks noChangeArrowheads="1"/>
          </p:cNvSpPr>
          <p:nvPr/>
        </p:nvSpPr>
        <p:spPr bwMode="auto">
          <a:xfrm>
            <a:off x="611188" y="1763713"/>
            <a:ext cx="7921625" cy="15843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p>
        </p:txBody>
      </p:sp>
      <p:sp>
        <p:nvSpPr>
          <p:cNvPr id="48" name="AutoShape 4"/>
          <p:cNvSpPr>
            <a:spLocks noChangeArrowheads="1"/>
          </p:cNvSpPr>
          <p:nvPr/>
        </p:nvSpPr>
        <p:spPr bwMode="auto">
          <a:xfrm>
            <a:off x="611188" y="3492500"/>
            <a:ext cx="6192837" cy="28797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54" name="AutoShape 13"/>
          <p:cNvSpPr>
            <a:spLocks noChangeArrowheads="1"/>
          </p:cNvSpPr>
          <p:nvPr/>
        </p:nvSpPr>
        <p:spPr bwMode="auto">
          <a:xfrm>
            <a:off x="6948488" y="5672138"/>
            <a:ext cx="1584325" cy="709612"/>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次時刻の</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a:t>
            </a:r>
            <a:endParaRPr lang="en-US" altLang="ja-JP" sz="2400" dirty="0">
              <a:solidFill>
                <a:srgbClr val="000000"/>
              </a:solidFill>
              <a:latin typeface="ヒラギノ角ゴ ProN W3" pitchFamily="34" charset="-128"/>
              <a:ea typeface="ヒラギノ角ゴ ProN W3" pitchFamily="34" charset="-128"/>
            </a:endParaRPr>
          </a:p>
        </p:txBody>
      </p:sp>
      <p:sp>
        <p:nvSpPr>
          <p:cNvPr id="52" name="AutoShape 11"/>
          <p:cNvSpPr>
            <a:spLocks noChangeArrowheads="1"/>
          </p:cNvSpPr>
          <p:nvPr/>
        </p:nvSpPr>
        <p:spPr bwMode="auto">
          <a:xfrm>
            <a:off x="2339975" y="4068763"/>
            <a:ext cx="2736850" cy="450850"/>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FF0000"/>
                </a:solidFill>
                <a:latin typeface="ヒラギノ角ゴ ProN W3" pitchFamily="34" charset="-128"/>
                <a:ea typeface="ヒラギノ角ゴ ProN W3" pitchFamily="34" charset="-128"/>
              </a:rPr>
              <a:t>学習データ数 </a:t>
            </a:r>
            <a:r>
              <a:rPr lang="en-US" altLang="ja-JP" sz="2000" i="1" dirty="0">
                <a:solidFill>
                  <a:srgbClr val="FF0000"/>
                </a:solidFill>
                <a:latin typeface="Times New Roman" pitchFamily="18" charset="0"/>
                <a:ea typeface="ヒラギノ角ゴ ProN W3" pitchFamily="34" charset="-128"/>
                <a:cs typeface="Times New Roman" pitchFamily="18" charset="0"/>
              </a:rPr>
              <a:t>N </a:t>
            </a:r>
            <a:r>
              <a:rPr lang="ja-JP" altLang="en-US" sz="2000" dirty="0">
                <a:solidFill>
                  <a:srgbClr val="FF0000"/>
                </a:solidFill>
                <a:latin typeface="ヒラギノ角ゴ ProN W3" pitchFamily="34" charset="-128"/>
                <a:ea typeface="ヒラギノ角ゴ ProN W3" pitchFamily="34" charset="-128"/>
              </a:rPr>
              <a:t>の確認</a:t>
            </a:r>
          </a:p>
        </p:txBody>
      </p:sp>
      <p:cxnSp>
        <p:nvCxnSpPr>
          <p:cNvPr id="62" name="AutoShape 21"/>
          <p:cNvCxnSpPr>
            <a:cxnSpLocks noChangeShapeType="1"/>
            <a:stCxn id="110" idx="3"/>
            <a:endCxn id="52" idx="0"/>
          </p:cNvCxnSpPr>
          <p:nvPr/>
        </p:nvCxnSpPr>
        <p:spPr bwMode="auto">
          <a:xfrm flipH="1">
            <a:off x="3708400" y="2511425"/>
            <a:ext cx="4516438" cy="1557338"/>
          </a:xfrm>
          <a:prstGeom prst="bentConnector4">
            <a:avLst>
              <a:gd name="adj1" fmla="val -5060"/>
              <a:gd name="adj2" fmla="val 70454"/>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63" name="Rectangle 22"/>
          <p:cNvSpPr>
            <a:spLocks noChangeArrowheads="1"/>
          </p:cNvSpPr>
          <p:nvPr/>
        </p:nvSpPr>
        <p:spPr bwMode="auto">
          <a:xfrm>
            <a:off x="971550" y="5221288"/>
            <a:ext cx="720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i="1">
                <a:solidFill>
                  <a:srgbClr val="000000"/>
                </a:solidFill>
                <a:latin typeface="Times New Roman" pitchFamily="18" charset="0"/>
                <a:ea typeface="ヒラギノ角ゴ ProN W3" pitchFamily="34" charset="-128"/>
              </a:rPr>
              <a:t>0</a:t>
            </a:r>
            <a:endParaRPr lang="ja-JP" altLang="en-US" sz="2000" i="1">
              <a:solidFill>
                <a:srgbClr val="000000"/>
              </a:solidFill>
              <a:latin typeface="Times New Roman" pitchFamily="18" charset="0"/>
              <a:ea typeface="ヒラギノ角ゴ ProN W3" pitchFamily="34" charset="-128"/>
            </a:endParaRPr>
          </a:p>
        </p:txBody>
      </p:sp>
      <p:sp>
        <p:nvSpPr>
          <p:cNvPr id="64" name="Text Box 23"/>
          <p:cNvSpPr txBox="1">
            <a:spLocks noChangeArrowheads="1"/>
          </p:cNvSpPr>
          <p:nvPr/>
        </p:nvSpPr>
        <p:spPr bwMode="auto">
          <a:xfrm>
            <a:off x="3708400" y="3636963"/>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65" name="Text Box 24"/>
          <p:cNvSpPr txBox="1">
            <a:spLocks noChangeArrowheads="1"/>
          </p:cNvSpPr>
          <p:nvPr/>
        </p:nvSpPr>
        <p:spPr bwMode="auto">
          <a:xfrm>
            <a:off x="1331913" y="4813300"/>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0</a:t>
            </a:r>
            <a:endParaRPr lang="ja-JP" altLang="en-US" sz="2000">
              <a:solidFill>
                <a:srgbClr val="000000"/>
              </a:solidFill>
              <a:latin typeface="Times New Roman" pitchFamily="18" charset="0"/>
              <a:ea typeface="ヒラギノ角ゴ ProN W3" pitchFamily="34" charset="-128"/>
            </a:endParaRPr>
          </a:p>
        </p:txBody>
      </p:sp>
      <p:sp>
        <p:nvSpPr>
          <p:cNvPr id="69" name="Text Box 29"/>
          <p:cNvSpPr txBox="1">
            <a:spLocks noChangeArrowheads="1"/>
          </p:cNvSpPr>
          <p:nvPr/>
        </p:nvSpPr>
        <p:spPr bwMode="auto">
          <a:xfrm>
            <a:off x="6011863" y="5684838"/>
            <a:ext cx="86360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b="1" dirty="0">
                <a:solidFill>
                  <a:schemeClr val="folHlink"/>
                </a:solidFill>
                <a:latin typeface="ヒラギノ角ゴ ProN W3" pitchFamily="34" charset="-128"/>
                <a:ea typeface="ヒラギノ角ゴ ProN W3" pitchFamily="34" charset="-128"/>
              </a:rPr>
              <a:t>出力</a:t>
            </a:r>
          </a:p>
        </p:txBody>
      </p:sp>
      <p:sp>
        <p:nvSpPr>
          <p:cNvPr id="70" name="Rectangle 25"/>
          <p:cNvSpPr>
            <a:spLocks noChangeArrowheads="1"/>
          </p:cNvSpPr>
          <p:nvPr/>
        </p:nvSpPr>
        <p:spPr bwMode="auto">
          <a:xfrm>
            <a:off x="755650" y="3636963"/>
            <a:ext cx="1416050" cy="460375"/>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400" dirty="0">
                <a:solidFill>
                  <a:srgbClr val="000000"/>
                </a:solidFill>
                <a:latin typeface="ヒラギノ角ゴ ProN W6" pitchFamily="34" charset="-128"/>
                <a:ea typeface="ヒラギノ角ゴ ProN W6" pitchFamily="34" charset="-128"/>
              </a:rPr>
              <a:t>逐次予測</a:t>
            </a:r>
            <a:endParaRPr lang="en-US" altLang="ja-JP" sz="2400" dirty="0">
              <a:solidFill>
                <a:srgbClr val="000000"/>
              </a:solidFill>
              <a:latin typeface="ヒラギノ角ゴ ProN W6" pitchFamily="34" charset="-128"/>
              <a:ea typeface="ヒラギノ角ゴ ProN W6" pitchFamily="34" charset="-128"/>
            </a:endParaRPr>
          </a:p>
        </p:txBody>
      </p:sp>
      <p:cxnSp>
        <p:nvCxnSpPr>
          <p:cNvPr id="80" name="AutoShape 26"/>
          <p:cNvCxnSpPr>
            <a:cxnSpLocks noChangeShapeType="1"/>
            <a:stCxn id="63" idx="2"/>
            <a:endCxn id="54" idx="1"/>
          </p:cNvCxnSpPr>
          <p:nvPr/>
        </p:nvCxnSpPr>
        <p:spPr bwMode="auto">
          <a:xfrm rot="16200000" flipH="1">
            <a:off x="3953670" y="3031331"/>
            <a:ext cx="373062" cy="5616575"/>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115" name="AutoShape 21"/>
          <p:cNvCxnSpPr>
            <a:cxnSpLocks noChangeShapeType="1"/>
            <a:stCxn id="90" idx="3"/>
            <a:endCxn id="52" idx="0"/>
          </p:cNvCxnSpPr>
          <p:nvPr/>
        </p:nvCxnSpPr>
        <p:spPr bwMode="auto">
          <a:xfrm flipH="1">
            <a:off x="3708400" y="2952750"/>
            <a:ext cx="4516438" cy="1116013"/>
          </a:xfrm>
          <a:prstGeom prst="bentConnector4">
            <a:avLst>
              <a:gd name="adj1" fmla="val -5060"/>
              <a:gd name="adj2" fmla="val 58065"/>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50" name="Text Box 5"/>
          <p:cNvSpPr txBox="1">
            <a:spLocks noChangeArrowheads="1"/>
          </p:cNvSpPr>
          <p:nvPr/>
        </p:nvSpPr>
        <p:spPr bwMode="auto">
          <a:xfrm>
            <a:off x="650875" y="1781175"/>
            <a:ext cx="1689100" cy="45720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400" dirty="0">
                <a:solidFill>
                  <a:srgbClr val="000000"/>
                </a:solidFill>
                <a:latin typeface="Times New Roman" pitchFamily="18" charset="0"/>
              </a:rPr>
              <a:t>Online SVR</a:t>
            </a:r>
          </a:p>
        </p:txBody>
      </p:sp>
      <p:sp>
        <p:nvSpPr>
          <p:cNvPr id="51" name="AutoShape 10"/>
          <p:cNvSpPr>
            <a:spLocks noChangeArrowheads="1"/>
          </p:cNvSpPr>
          <p:nvPr/>
        </p:nvSpPr>
        <p:spPr bwMode="auto">
          <a:xfrm>
            <a:off x="2963863" y="2287588"/>
            <a:ext cx="1439862"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逐次学習</a:t>
            </a:r>
          </a:p>
        </p:txBody>
      </p:sp>
      <p:sp>
        <p:nvSpPr>
          <p:cNvPr id="55" name="Rectangle 14"/>
          <p:cNvSpPr>
            <a:spLocks noChangeArrowheads="1"/>
          </p:cNvSpPr>
          <p:nvPr/>
        </p:nvSpPr>
        <p:spPr bwMode="auto">
          <a:xfrm>
            <a:off x="5129213" y="1836738"/>
            <a:ext cx="3095625" cy="358775"/>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重み係数ベクトル</a:t>
            </a:r>
          </a:p>
        </p:txBody>
      </p:sp>
      <p:sp>
        <p:nvSpPr>
          <p:cNvPr id="61" name="Text Box 20"/>
          <p:cNvSpPr txBox="1">
            <a:spLocks noChangeArrowheads="1"/>
          </p:cNvSpPr>
          <p:nvPr/>
        </p:nvSpPr>
        <p:spPr bwMode="auto">
          <a:xfrm>
            <a:off x="2287588" y="2484438"/>
            <a:ext cx="700087"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86" name="Rectangle 16"/>
          <p:cNvSpPr>
            <a:spLocks noChangeArrowheads="1"/>
          </p:cNvSpPr>
          <p:nvPr/>
        </p:nvSpPr>
        <p:spPr bwMode="auto">
          <a:xfrm>
            <a:off x="684213" y="2355850"/>
            <a:ext cx="1655762" cy="31591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学習データ</a:t>
            </a:r>
          </a:p>
        </p:txBody>
      </p:sp>
      <p:sp>
        <p:nvSpPr>
          <p:cNvPr id="90" name="Rectangle 14"/>
          <p:cNvSpPr>
            <a:spLocks noChangeArrowheads="1"/>
          </p:cNvSpPr>
          <p:nvPr/>
        </p:nvSpPr>
        <p:spPr bwMode="auto">
          <a:xfrm>
            <a:off x="5129213" y="2771775"/>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r>
              <a:rPr lang="en-US" altLang="ja-JP" sz="2000">
                <a:solidFill>
                  <a:srgbClr val="000000"/>
                </a:solidFill>
                <a:latin typeface="ヒラギノ角ゴ ProN W3"/>
              </a:rPr>
              <a:t>, </a:t>
            </a:r>
            <a:r>
              <a:rPr lang="ja-JP" altLang="en-US" sz="2000">
                <a:solidFill>
                  <a:srgbClr val="000000"/>
                </a:solidFill>
                <a:latin typeface="ヒラギノ角ゴ ProN W3"/>
              </a:rPr>
              <a:t>バイアス値</a:t>
            </a:r>
          </a:p>
        </p:txBody>
      </p:sp>
      <p:cxnSp>
        <p:nvCxnSpPr>
          <p:cNvPr id="91" name="AutoShape 21"/>
          <p:cNvCxnSpPr>
            <a:cxnSpLocks noChangeShapeType="1"/>
            <a:stCxn id="51" idx="3"/>
            <a:endCxn id="55" idx="1"/>
          </p:cNvCxnSpPr>
          <p:nvPr/>
        </p:nvCxnSpPr>
        <p:spPr bwMode="auto">
          <a:xfrm flipV="1">
            <a:off x="4403725" y="2016125"/>
            <a:ext cx="725488" cy="496888"/>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96" name="AutoShape 21"/>
          <p:cNvCxnSpPr>
            <a:cxnSpLocks noChangeShapeType="1"/>
            <a:stCxn id="51" idx="3"/>
            <a:endCxn id="90" idx="1"/>
          </p:cNvCxnSpPr>
          <p:nvPr/>
        </p:nvCxnSpPr>
        <p:spPr bwMode="auto">
          <a:xfrm>
            <a:off x="4403725" y="2513013"/>
            <a:ext cx="725488" cy="43973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110" name="Rectangle 14"/>
          <p:cNvSpPr>
            <a:spLocks noChangeArrowheads="1"/>
          </p:cNvSpPr>
          <p:nvPr/>
        </p:nvSpPr>
        <p:spPr bwMode="auto">
          <a:xfrm>
            <a:off x="5129213" y="2330450"/>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サポートベクトル</a:t>
            </a:r>
          </a:p>
        </p:txBody>
      </p:sp>
      <p:cxnSp>
        <p:nvCxnSpPr>
          <p:cNvPr id="111" name="AutoShape 18"/>
          <p:cNvCxnSpPr>
            <a:cxnSpLocks noChangeShapeType="1"/>
            <a:stCxn id="51" idx="3"/>
            <a:endCxn id="110" idx="1"/>
          </p:cNvCxnSpPr>
          <p:nvPr/>
        </p:nvCxnSpPr>
        <p:spPr bwMode="auto">
          <a:xfrm flipV="1">
            <a:off x="4403725" y="2511425"/>
            <a:ext cx="725488" cy="1588"/>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cxnSp>
        <p:nvCxnSpPr>
          <p:cNvPr id="196" name="AutoShape 21"/>
          <p:cNvCxnSpPr>
            <a:cxnSpLocks noChangeShapeType="1"/>
            <a:stCxn id="86" idx="2"/>
            <a:endCxn id="52" idx="0"/>
          </p:cNvCxnSpPr>
          <p:nvPr/>
        </p:nvCxnSpPr>
        <p:spPr bwMode="auto">
          <a:xfrm rot="16200000" flipH="1">
            <a:off x="1911350" y="2271713"/>
            <a:ext cx="1397000" cy="2197100"/>
          </a:xfrm>
          <a:prstGeom prst="bentConnector3">
            <a:avLst>
              <a:gd name="adj1" fmla="val 6704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05" name="AutoShape 18"/>
          <p:cNvCxnSpPr>
            <a:cxnSpLocks noChangeShapeType="1"/>
            <a:stCxn id="86" idx="3"/>
            <a:endCxn id="51" idx="1"/>
          </p:cNvCxnSpPr>
          <p:nvPr/>
        </p:nvCxnSpPr>
        <p:spPr bwMode="auto">
          <a:xfrm>
            <a:off x="2339975" y="2513013"/>
            <a:ext cx="623888" cy="0"/>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sp>
        <p:nvSpPr>
          <p:cNvPr id="235" name="Rectangle 22"/>
          <p:cNvSpPr>
            <a:spLocks noChangeArrowheads="1"/>
          </p:cNvSpPr>
          <p:nvPr/>
        </p:nvSpPr>
        <p:spPr bwMode="auto">
          <a:xfrm>
            <a:off x="1835150" y="5221288"/>
            <a:ext cx="1657350"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endParaRPr lang="ja-JP" altLang="en-US" sz="2000">
              <a:solidFill>
                <a:srgbClr val="000000"/>
              </a:solidFill>
              <a:latin typeface="ヒラギノ角ゴ ProN W3"/>
              <a:ea typeface="ヒラギノ角ゴ ProN W3"/>
              <a:cs typeface="ヒラギノ角ゴ ProN W3"/>
            </a:endParaRPr>
          </a:p>
        </p:txBody>
      </p:sp>
      <p:sp>
        <p:nvSpPr>
          <p:cNvPr id="236" name="Rectangle 22"/>
          <p:cNvSpPr>
            <a:spLocks noChangeArrowheads="1"/>
          </p:cNvSpPr>
          <p:nvPr/>
        </p:nvSpPr>
        <p:spPr bwMode="auto">
          <a:xfrm>
            <a:off x="3563938" y="5221288"/>
            <a:ext cx="2879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過去のデータからの計算</a:t>
            </a:r>
          </a:p>
        </p:txBody>
      </p:sp>
      <p:cxnSp>
        <p:nvCxnSpPr>
          <p:cNvPr id="237" name="AutoShape 21"/>
          <p:cNvCxnSpPr>
            <a:cxnSpLocks noChangeShapeType="1"/>
            <a:stCxn id="52" idx="2"/>
            <a:endCxn id="63" idx="0"/>
          </p:cNvCxnSpPr>
          <p:nvPr/>
        </p:nvCxnSpPr>
        <p:spPr bwMode="auto">
          <a:xfrm rot="5400000">
            <a:off x="2169319" y="3682207"/>
            <a:ext cx="701675" cy="237648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0" name="AutoShape 21"/>
          <p:cNvCxnSpPr>
            <a:cxnSpLocks noChangeShapeType="1"/>
            <a:stCxn id="52" idx="2"/>
            <a:endCxn id="235" idx="0"/>
          </p:cNvCxnSpPr>
          <p:nvPr/>
        </p:nvCxnSpPr>
        <p:spPr bwMode="auto">
          <a:xfrm rot="5400000">
            <a:off x="2835275" y="4348163"/>
            <a:ext cx="701675" cy="10445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3" name="AutoShape 21"/>
          <p:cNvCxnSpPr>
            <a:cxnSpLocks noChangeShapeType="1"/>
            <a:stCxn id="52" idx="2"/>
            <a:endCxn id="236" idx="0"/>
          </p:cNvCxnSpPr>
          <p:nvPr/>
        </p:nvCxnSpPr>
        <p:spPr bwMode="auto">
          <a:xfrm rot="16200000" flipH="1">
            <a:off x="4005262" y="4222751"/>
            <a:ext cx="701675" cy="1295400"/>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256" name="Text Box 24"/>
          <p:cNvSpPr txBox="1">
            <a:spLocks noChangeArrowheads="1"/>
          </p:cNvSpPr>
          <p:nvPr/>
        </p:nvSpPr>
        <p:spPr bwMode="auto">
          <a:xfrm>
            <a:off x="2659063" y="4816475"/>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1</a:t>
            </a:r>
            <a:endParaRPr lang="ja-JP" altLang="en-US" sz="2000">
              <a:solidFill>
                <a:srgbClr val="000000"/>
              </a:solidFill>
              <a:latin typeface="Times New Roman" pitchFamily="18" charset="0"/>
              <a:ea typeface="ヒラギノ角ゴ ProN W3" pitchFamily="34" charset="-128"/>
            </a:endParaRPr>
          </a:p>
        </p:txBody>
      </p:sp>
      <p:sp>
        <p:nvSpPr>
          <p:cNvPr id="257" name="Text Box 24"/>
          <p:cNvSpPr txBox="1">
            <a:spLocks noChangeArrowheads="1"/>
          </p:cNvSpPr>
          <p:nvPr/>
        </p:nvSpPr>
        <p:spPr bwMode="auto">
          <a:xfrm>
            <a:off x="5003800" y="4816475"/>
            <a:ext cx="792163"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&gt; 1</a:t>
            </a:r>
            <a:endParaRPr lang="ja-JP" altLang="en-US" sz="2000">
              <a:solidFill>
                <a:srgbClr val="000000"/>
              </a:solidFill>
              <a:latin typeface="Times New Roman" pitchFamily="18" charset="0"/>
              <a:ea typeface="ヒラギノ角ゴ ProN W3" pitchFamily="34" charset="-128"/>
            </a:endParaRPr>
          </a:p>
        </p:txBody>
      </p:sp>
      <p:cxnSp>
        <p:nvCxnSpPr>
          <p:cNvPr id="260" name="AutoShape 26"/>
          <p:cNvCxnSpPr>
            <a:cxnSpLocks noChangeShapeType="1"/>
            <a:stCxn id="235" idx="2"/>
            <a:endCxn id="54" idx="1"/>
          </p:cNvCxnSpPr>
          <p:nvPr/>
        </p:nvCxnSpPr>
        <p:spPr bwMode="auto">
          <a:xfrm rot="16200000" flipH="1">
            <a:off x="4619626" y="3697287"/>
            <a:ext cx="373062" cy="4284663"/>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264" name="AutoShape 26"/>
          <p:cNvCxnSpPr>
            <a:cxnSpLocks noChangeShapeType="1"/>
            <a:stCxn id="236" idx="2"/>
            <a:endCxn id="54" idx="1"/>
          </p:cNvCxnSpPr>
          <p:nvPr/>
        </p:nvCxnSpPr>
        <p:spPr bwMode="auto">
          <a:xfrm rot="16200000" flipH="1">
            <a:off x="5789613" y="4867275"/>
            <a:ext cx="373062" cy="1944688"/>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sp>
        <p:nvSpPr>
          <p:cNvPr id="40" name="Text Box 20"/>
          <p:cNvSpPr txBox="1">
            <a:spLocks noChangeArrowheads="1"/>
          </p:cNvSpPr>
          <p:nvPr/>
        </p:nvSpPr>
        <p:spPr bwMode="auto">
          <a:xfrm>
            <a:off x="3800475" y="2949575"/>
            <a:ext cx="149225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出力</a:t>
            </a:r>
            <a:r>
              <a:rPr lang="en-US" altLang="ja-JP" sz="2000" dirty="0">
                <a:solidFill>
                  <a:srgbClr val="000000"/>
                </a:solidFill>
                <a:latin typeface="ヒラギノ角ゴ ProN W3" pitchFamily="34" charset="-128"/>
                <a:ea typeface="ヒラギノ角ゴ ProN W3" pitchFamily="34" charset="-128"/>
              </a:rPr>
              <a:t>(</a:t>
            </a:r>
            <a:r>
              <a:rPr lang="ja-JP" altLang="en-US" sz="2000" dirty="0">
                <a:solidFill>
                  <a:srgbClr val="000000"/>
                </a:solidFill>
                <a:latin typeface="ヒラギノ角ゴ ProN W3" pitchFamily="34" charset="-128"/>
                <a:ea typeface="ヒラギノ角ゴ ProN W3" pitchFamily="34" charset="-128"/>
              </a:rPr>
              <a:t>更新</a:t>
            </a:r>
            <a:r>
              <a:rPr lang="en-US" altLang="ja-JP" sz="2000" dirty="0">
                <a:solidFill>
                  <a:srgbClr val="000000"/>
                </a:solidFill>
                <a:latin typeface="ヒラギノ角ゴ ProN W3" pitchFamily="34" charset="-128"/>
                <a:ea typeface="ヒラギノ角ゴ ProN W3" pitchFamily="34" charset="-128"/>
              </a:rPr>
              <a:t>)</a:t>
            </a:r>
            <a:endParaRPr lang="ja-JP" altLang="en-US" sz="2000" dirty="0">
              <a:solidFill>
                <a:srgbClr val="000000"/>
              </a:solidFill>
              <a:latin typeface="ヒラギノ角ゴ ProN W3" pitchFamily="34" charset="-128"/>
              <a:ea typeface="ヒラギノ角ゴ ProN W3" pitchFamily="34" charset="-128"/>
            </a:endParaRPr>
          </a:p>
        </p:txBody>
      </p:sp>
      <p:sp>
        <p:nvSpPr>
          <p:cNvPr id="41" name="Rectangle 25"/>
          <p:cNvSpPr>
            <a:spLocks noChangeArrowheads="1"/>
          </p:cNvSpPr>
          <p:nvPr/>
        </p:nvSpPr>
        <p:spPr bwMode="auto">
          <a:xfrm>
            <a:off x="784225" y="3976688"/>
            <a:ext cx="1358900" cy="461962"/>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en-US" altLang="ja-JP" sz="2400" dirty="0">
                <a:solidFill>
                  <a:srgbClr val="FF0000"/>
                </a:solidFill>
                <a:latin typeface="ヒラギノ角ゴ ProN W6" pitchFamily="34" charset="-128"/>
                <a:ea typeface="ヒラギノ角ゴ ProN W6" pitchFamily="34" charset="-128"/>
              </a:rPr>
              <a:t>(</a:t>
            </a:r>
            <a:r>
              <a:rPr lang="ja-JP" altLang="en-US" sz="2400" dirty="0">
                <a:solidFill>
                  <a:srgbClr val="FF0000"/>
                </a:solidFill>
                <a:latin typeface="ヒラギノ角ゴ ProN W6" pitchFamily="34" charset="-128"/>
                <a:ea typeface="ヒラギノ角ゴ ProN W6" pitchFamily="34" charset="-128"/>
              </a:rPr>
              <a:t>提案部</a:t>
            </a:r>
            <a:r>
              <a:rPr lang="en-US" altLang="ja-JP" sz="2400" dirty="0">
                <a:solidFill>
                  <a:srgbClr val="FF0000"/>
                </a:solidFill>
                <a:latin typeface="ヒラギノ角ゴ ProN W6" pitchFamily="34" charset="-128"/>
                <a:ea typeface="ヒラギノ角ゴ ProN W6" pitchFamily="34" charset="-128"/>
              </a:rPr>
              <a:t>)</a:t>
            </a:r>
          </a:p>
        </p:txBody>
      </p:sp>
      <p:grpSp>
        <p:nvGrpSpPr>
          <p:cNvPr id="67622" name="グループ化 42"/>
          <p:cNvGrpSpPr>
            <a:grpSpLocks/>
          </p:cNvGrpSpPr>
          <p:nvPr/>
        </p:nvGrpSpPr>
        <p:grpSpPr bwMode="auto">
          <a:xfrm>
            <a:off x="1187450" y="3573463"/>
            <a:ext cx="2089150" cy="581025"/>
            <a:chOff x="1187450" y="3573463"/>
            <a:chExt cx="2088406" cy="581025"/>
          </a:xfrm>
        </p:grpSpPr>
        <p:sp>
          <p:nvSpPr>
            <p:cNvPr id="37" name="四角形吹き出し 36"/>
            <p:cNvSpPr/>
            <p:nvPr/>
          </p:nvSpPr>
          <p:spPr bwMode="auto">
            <a:xfrm>
              <a:off x="1187450" y="3573463"/>
              <a:ext cx="2088406" cy="581025"/>
            </a:xfrm>
            <a:prstGeom prst="wedgeRectCallout">
              <a:avLst>
                <a:gd name="adj1" fmla="val -52495"/>
                <a:gd name="adj2" fmla="val 2423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latin typeface="ヒラギノ角ゴ Pro W6" pitchFamily="34" charset="-128"/>
                <a:ea typeface="ヒラギノ角ゴ Pro W6" pitchFamily="34" charset="-128"/>
              </a:endParaRPr>
            </a:p>
          </p:txBody>
        </p:sp>
        <p:pic>
          <p:nvPicPr>
            <p:cNvPr id="67624" name="Picture 42" descr="L:\スライド\eq215.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637" y="3717032"/>
              <a:ext cx="1914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4"/>
          <p:cNvSpPr>
            <a:spLocks noChangeArrowheads="1"/>
          </p:cNvSpPr>
          <p:nvPr/>
        </p:nvSpPr>
        <p:spPr bwMode="auto">
          <a:xfrm>
            <a:off x="611188" y="1763713"/>
            <a:ext cx="7921625" cy="15843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p>
        </p:txBody>
      </p:sp>
      <p:sp>
        <p:nvSpPr>
          <p:cNvPr id="48" name="AutoShape 4"/>
          <p:cNvSpPr>
            <a:spLocks noChangeArrowheads="1"/>
          </p:cNvSpPr>
          <p:nvPr/>
        </p:nvSpPr>
        <p:spPr bwMode="auto">
          <a:xfrm>
            <a:off x="611188" y="3492500"/>
            <a:ext cx="6192837" cy="28797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54" name="AutoShape 13"/>
          <p:cNvSpPr>
            <a:spLocks noChangeArrowheads="1"/>
          </p:cNvSpPr>
          <p:nvPr/>
        </p:nvSpPr>
        <p:spPr bwMode="auto">
          <a:xfrm>
            <a:off x="6948488" y="5672138"/>
            <a:ext cx="1584325" cy="709612"/>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次時刻の</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a:t>
            </a:r>
            <a:endParaRPr lang="en-US" altLang="ja-JP" sz="2400" dirty="0">
              <a:solidFill>
                <a:srgbClr val="000000"/>
              </a:solidFill>
              <a:latin typeface="ヒラギノ角ゴ ProN W3" pitchFamily="34" charset="-128"/>
              <a:ea typeface="ヒラギノ角ゴ ProN W3" pitchFamily="34" charset="-128"/>
            </a:endParaRPr>
          </a:p>
        </p:txBody>
      </p:sp>
      <p:sp>
        <p:nvSpPr>
          <p:cNvPr id="52" name="AutoShape 11"/>
          <p:cNvSpPr>
            <a:spLocks noChangeArrowheads="1"/>
          </p:cNvSpPr>
          <p:nvPr/>
        </p:nvSpPr>
        <p:spPr bwMode="auto">
          <a:xfrm>
            <a:off x="2339975" y="4068763"/>
            <a:ext cx="2736850" cy="450850"/>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FF0000"/>
                </a:solidFill>
                <a:latin typeface="ヒラギノ角ゴ ProN W3" pitchFamily="34" charset="-128"/>
                <a:ea typeface="ヒラギノ角ゴ ProN W3" pitchFamily="34" charset="-128"/>
              </a:rPr>
              <a:t>学習データ数 </a:t>
            </a:r>
            <a:r>
              <a:rPr lang="en-US" altLang="ja-JP" sz="2000" i="1" dirty="0">
                <a:solidFill>
                  <a:srgbClr val="FF0000"/>
                </a:solidFill>
                <a:latin typeface="Times New Roman" pitchFamily="18" charset="0"/>
                <a:ea typeface="ヒラギノ角ゴ ProN W3" pitchFamily="34" charset="-128"/>
                <a:cs typeface="Times New Roman" pitchFamily="18" charset="0"/>
              </a:rPr>
              <a:t>N </a:t>
            </a:r>
            <a:r>
              <a:rPr lang="ja-JP" altLang="en-US" sz="2000" dirty="0">
                <a:solidFill>
                  <a:srgbClr val="FF0000"/>
                </a:solidFill>
                <a:latin typeface="ヒラギノ角ゴ ProN W3" pitchFamily="34" charset="-128"/>
                <a:ea typeface="ヒラギノ角ゴ ProN W3" pitchFamily="34" charset="-128"/>
              </a:rPr>
              <a:t>の確認</a:t>
            </a:r>
          </a:p>
        </p:txBody>
      </p:sp>
      <p:cxnSp>
        <p:nvCxnSpPr>
          <p:cNvPr id="62" name="AutoShape 21"/>
          <p:cNvCxnSpPr>
            <a:cxnSpLocks noChangeShapeType="1"/>
            <a:stCxn id="110" idx="3"/>
            <a:endCxn id="52" idx="0"/>
          </p:cNvCxnSpPr>
          <p:nvPr/>
        </p:nvCxnSpPr>
        <p:spPr bwMode="auto">
          <a:xfrm flipH="1">
            <a:off x="3708400" y="2511425"/>
            <a:ext cx="4516438" cy="1557338"/>
          </a:xfrm>
          <a:prstGeom prst="bentConnector4">
            <a:avLst>
              <a:gd name="adj1" fmla="val -5060"/>
              <a:gd name="adj2" fmla="val 70454"/>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63" name="Rectangle 22"/>
          <p:cNvSpPr>
            <a:spLocks noChangeArrowheads="1"/>
          </p:cNvSpPr>
          <p:nvPr/>
        </p:nvSpPr>
        <p:spPr bwMode="auto">
          <a:xfrm>
            <a:off x="971550" y="5221288"/>
            <a:ext cx="720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i="1">
                <a:solidFill>
                  <a:srgbClr val="000000"/>
                </a:solidFill>
                <a:latin typeface="Times New Roman" pitchFamily="18" charset="0"/>
                <a:ea typeface="ヒラギノ角ゴ ProN W3" pitchFamily="34" charset="-128"/>
              </a:rPr>
              <a:t>0</a:t>
            </a:r>
            <a:endParaRPr lang="ja-JP" altLang="en-US" sz="2000" i="1">
              <a:solidFill>
                <a:srgbClr val="000000"/>
              </a:solidFill>
              <a:latin typeface="Times New Roman" pitchFamily="18" charset="0"/>
              <a:ea typeface="ヒラギノ角ゴ ProN W3" pitchFamily="34" charset="-128"/>
            </a:endParaRPr>
          </a:p>
        </p:txBody>
      </p:sp>
      <p:sp>
        <p:nvSpPr>
          <p:cNvPr id="64" name="Text Box 23"/>
          <p:cNvSpPr txBox="1">
            <a:spLocks noChangeArrowheads="1"/>
          </p:cNvSpPr>
          <p:nvPr/>
        </p:nvSpPr>
        <p:spPr bwMode="auto">
          <a:xfrm>
            <a:off x="3708400" y="3636963"/>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65" name="Text Box 24"/>
          <p:cNvSpPr txBox="1">
            <a:spLocks noChangeArrowheads="1"/>
          </p:cNvSpPr>
          <p:nvPr/>
        </p:nvSpPr>
        <p:spPr bwMode="auto">
          <a:xfrm>
            <a:off x="1331913" y="4813300"/>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0</a:t>
            </a:r>
            <a:endParaRPr lang="ja-JP" altLang="en-US" sz="2000">
              <a:solidFill>
                <a:srgbClr val="000000"/>
              </a:solidFill>
              <a:latin typeface="Times New Roman" pitchFamily="18" charset="0"/>
              <a:ea typeface="ヒラギノ角ゴ ProN W3" pitchFamily="34" charset="-128"/>
            </a:endParaRPr>
          </a:p>
        </p:txBody>
      </p:sp>
      <p:sp>
        <p:nvSpPr>
          <p:cNvPr id="69" name="Text Box 29"/>
          <p:cNvSpPr txBox="1">
            <a:spLocks noChangeArrowheads="1"/>
          </p:cNvSpPr>
          <p:nvPr/>
        </p:nvSpPr>
        <p:spPr bwMode="auto">
          <a:xfrm>
            <a:off x="6011863" y="5684838"/>
            <a:ext cx="86360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b="1" dirty="0">
                <a:solidFill>
                  <a:schemeClr val="folHlink"/>
                </a:solidFill>
                <a:latin typeface="ヒラギノ角ゴ ProN W3" pitchFamily="34" charset="-128"/>
                <a:ea typeface="ヒラギノ角ゴ ProN W3" pitchFamily="34" charset="-128"/>
              </a:rPr>
              <a:t>出力</a:t>
            </a:r>
          </a:p>
        </p:txBody>
      </p:sp>
      <p:sp>
        <p:nvSpPr>
          <p:cNvPr id="70" name="Rectangle 25"/>
          <p:cNvSpPr>
            <a:spLocks noChangeArrowheads="1"/>
          </p:cNvSpPr>
          <p:nvPr/>
        </p:nvSpPr>
        <p:spPr bwMode="auto">
          <a:xfrm>
            <a:off x="755650" y="3636963"/>
            <a:ext cx="1416050" cy="460375"/>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400" dirty="0">
                <a:solidFill>
                  <a:srgbClr val="000000"/>
                </a:solidFill>
                <a:latin typeface="ヒラギノ角ゴ ProN W6" pitchFamily="34" charset="-128"/>
                <a:ea typeface="ヒラギノ角ゴ ProN W6" pitchFamily="34" charset="-128"/>
              </a:rPr>
              <a:t>逐次予測</a:t>
            </a:r>
            <a:endParaRPr lang="en-US" altLang="ja-JP" sz="2400" dirty="0">
              <a:solidFill>
                <a:srgbClr val="000000"/>
              </a:solidFill>
              <a:latin typeface="ヒラギノ角ゴ ProN W6" pitchFamily="34" charset="-128"/>
              <a:ea typeface="ヒラギノ角ゴ ProN W6" pitchFamily="34" charset="-128"/>
            </a:endParaRPr>
          </a:p>
        </p:txBody>
      </p:sp>
      <p:cxnSp>
        <p:nvCxnSpPr>
          <p:cNvPr id="80" name="AutoShape 26"/>
          <p:cNvCxnSpPr>
            <a:cxnSpLocks noChangeShapeType="1"/>
            <a:stCxn id="63" idx="2"/>
            <a:endCxn id="54" idx="1"/>
          </p:cNvCxnSpPr>
          <p:nvPr/>
        </p:nvCxnSpPr>
        <p:spPr bwMode="auto">
          <a:xfrm rot="16200000" flipH="1">
            <a:off x="3953670" y="3031331"/>
            <a:ext cx="373062" cy="5616575"/>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115" name="AutoShape 21"/>
          <p:cNvCxnSpPr>
            <a:cxnSpLocks noChangeShapeType="1"/>
            <a:stCxn id="90" idx="3"/>
            <a:endCxn id="52" idx="0"/>
          </p:cNvCxnSpPr>
          <p:nvPr/>
        </p:nvCxnSpPr>
        <p:spPr bwMode="auto">
          <a:xfrm flipH="1">
            <a:off x="3708400" y="2952750"/>
            <a:ext cx="4516438" cy="1116013"/>
          </a:xfrm>
          <a:prstGeom prst="bentConnector4">
            <a:avLst>
              <a:gd name="adj1" fmla="val -5060"/>
              <a:gd name="adj2" fmla="val 58065"/>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50" name="Text Box 5"/>
          <p:cNvSpPr txBox="1">
            <a:spLocks noChangeArrowheads="1"/>
          </p:cNvSpPr>
          <p:nvPr/>
        </p:nvSpPr>
        <p:spPr bwMode="auto">
          <a:xfrm>
            <a:off x="650875" y="1781175"/>
            <a:ext cx="1689100" cy="45720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400" dirty="0">
                <a:solidFill>
                  <a:srgbClr val="000000"/>
                </a:solidFill>
                <a:latin typeface="Times New Roman" pitchFamily="18" charset="0"/>
              </a:rPr>
              <a:t>Online SVR</a:t>
            </a:r>
          </a:p>
        </p:txBody>
      </p:sp>
      <p:sp>
        <p:nvSpPr>
          <p:cNvPr id="51" name="AutoShape 10"/>
          <p:cNvSpPr>
            <a:spLocks noChangeArrowheads="1"/>
          </p:cNvSpPr>
          <p:nvPr/>
        </p:nvSpPr>
        <p:spPr bwMode="auto">
          <a:xfrm>
            <a:off x="2963863" y="2287588"/>
            <a:ext cx="1439862"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逐次学習</a:t>
            </a:r>
          </a:p>
        </p:txBody>
      </p:sp>
      <p:sp>
        <p:nvSpPr>
          <p:cNvPr id="55" name="Rectangle 14"/>
          <p:cNvSpPr>
            <a:spLocks noChangeArrowheads="1"/>
          </p:cNvSpPr>
          <p:nvPr/>
        </p:nvSpPr>
        <p:spPr bwMode="auto">
          <a:xfrm>
            <a:off x="5129213" y="1836738"/>
            <a:ext cx="3095625" cy="358775"/>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重み係数ベクトル</a:t>
            </a:r>
          </a:p>
        </p:txBody>
      </p:sp>
      <p:sp>
        <p:nvSpPr>
          <p:cNvPr id="61" name="Text Box 20"/>
          <p:cNvSpPr txBox="1">
            <a:spLocks noChangeArrowheads="1"/>
          </p:cNvSpPr>
          <p:nvPr/>
        </p:nvSpPr>
        <p:spPr bwMode="auto">
          <a:xfrm>
            <a:off x="2287588" y="2484438"/>
            <a:ext cx="700087"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86" name="Rectangle 16"/>
          <p:cNvSpPr>
            <a:spLocks noChangeArrowheads="1"/>
          </p:cNvSpPr>
          <p:nvPr/>
        </p:nvSpPr>
        <p:spPr bwMode="auto">
          <a:xfrm>
            <a:off x="684213" y="2355850"/>
            <a:ext cx="1655762" cy="31591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学習データ</a:t>
            </a:r>
          </a:p>
        </p:txBody>
      </p:sp>
      <p:sp>
        <p:nvSpPr>
          <p:cNvPr id="90" name="Rectangle 14"/>
          <p:cNvSpPr>
            <a:spLocks noChangeArrowheads="1"/>
          </p:cNvSpPr>
          <p:nvPr/>
        </p:nvSpPr>
        <p:spPr bwMode="auto">
          <a:xfrm>
            <a:off x="5129213" y="2771775"/>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r>
              <a:rPr lang="en-US" altLang="ja-JP" sz="2000">
                <a:solidFill>
                  <a:srgbClr val="000000"/>
                </a:solidFill>
                <a:latin typeface="ヒラギノ角ゴ ProN W3"/>
              </a:rPr>
              <a:t>, </a:t>
            </a:r>
            <a:r>
              <a:rPr lang="ja-JP" altLang="en-US" sz="2000">
                <a:solidFill>
                  <a:srgbClr val="000000"/>
                </a:solidFill>
                <a:latin typeface="ヒラギノ角ゴ ProN W3"/>
              </a:rPr>
              <a:t>バイアス値</a:t>
            </a:r>
          </a:p>
        </p:txBody>
      </p:sp>
      <p:cxnSp>
        <p:nvCxnSpPr>
          <p:cNvPr id="91" name="AutoShape 21"/>
          <p:cNvCxnSpPr>
            <a:cxnSpLocks noChangeShapeType="1"/>
            <a:stCxn id="51" idx="3"/>
            <a:endCxn id="55" idx="1"/>
          </p:cNvCxnSpPr>
          <p:nvPr/>
        </p:nvCxnSpPr>
        <p:spPr bwMode="auto">
          <a:xfrm flipV="1">
            <a:off x="4403725" y="2016125"/>
            <a:ext cx="725488" cy="496888"/>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96" name="AutoShape 21"/>
          <p:cNvCxnSpPr>
            <a:cxnSpLocks noChangeShapeType="1"/>
            <a:stCxn id="51" idx="3"/>
            <a:endCxn id="90" idx="1"/>
          </p:cNvCxnSpPr>
          <p:nvPr/>
        </p:nvCxnSpPr>
        <p:spPr bwMode="auto">
          <a:xfrm>
            <a:off x="4403725" y="2513013"/>
            <a:ext cx="725488" cy="43973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110" name="Rectangle 14"/>
          <p:cNvSpPr>
            <a:spLocks noChangeArrowheads="1"/>
          </p:cNvSpPr>
          <p:nvPr/>
        </p:nvSpPr>
        <p:spPr bwMode="auto">
          <a:xfrm>
            <a:off x="5129213" y="2330450"/>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サポートベクトル</a:t>
            </a:r>
          </a:p>
        </p:txBody>
      </p:sp>
      <p:cxnSp>
        <p:nvCxnSpPr>
          <p:cNvPr id="111" name="AutoShape 18"/>
          <p:cNvCxnSpPr>
            <a:cxnSpLocks noChangeShapeType="1"/>
            <a:stCxn id="51" idx="3"/>
            <a:endCxn id="110" idx="1"/>
          </p:cNvCxnSpPr>
          <p:nvPr/>
        </p:nvCxnSpPr>
        <p:spPr bwMode="auto">
          <a:xfrm flipV="1">
            <a:off x="4403725" y="2511425"/>
            <a:ext cx="725488" cy="1588"/>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cxnSp>
        <p:nvCxnSpPr>
          <p:cNvPr id="196" name="AutoShape 21"/>
          <p:cNvCxnSpPr>
            <a:cxnSpLocks noChangeShapeType="1"/>
            <a:stCxn id="86" idx="2"/>
            <a:endCxn id="52" idx="0"/>
          </p:cNvCxnSpPr>
          <p:nvPr/>
        </p:nvCxnSpPr>
        <p:spPr bwMode="auto">
          <a:xfrm rot="16200000" flipH="1">
            <a:off x="1911350" y="2271713"/>
            <a:ext cx="1397000" cy="2197100"/>
          </a:xfrm>
          <a:prstGeom prst="bentConnector3">
            <a:avLst>
              <a:gd name="adj1" fmla="val 6704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05" name="AutoShape 18"/>
          <p:cNvCxnSpPr>
            <a:cxnSpLocks noChangeShapeType="1"/>
            <a:stCxn id="86" idx="3"/>
            <a:endCxn id="51" idx="1"/>
          </p:cNvCxnSpPr>
          <p:nvPr/>
        </p:nvCxnSpPr>
        <p:spPr bwMode="auto">
          <a:xfrm>
            <a:off x="2339975" y="2513013"/>
            <a:ext cx="623888" cy="0"/>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sp>
        <p:nvSpPr>
          <p:cNvPr id="235" name="Rectangle 22"/>
          <p:cNvSpPr>
            <a:spLocks noChangeArrowheads="1"/>
          </p:cNvSpPr>
          <p:nvPr/>
        </p:nvSpPr>
        <p:spPr bwMode="auto">
          <a:xfrm>
            <a:off x="1835150" y="5221288"/>
            <a:ext cx="1657350"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endParaRPr lang="ja-JP" altLang="en-US" sz="2000">
              <a:solidFill>
                <a:srgbClr val="000000"/>
              </a:solidFill>
              <a:latin typeface="ヒラギノ角ゴ ProN W3"/>
              <a:ea typeface="ヒラギノ角ゴ ProN W3"/>
              <a:cs typeface="ヒラギノ角ゴ ProN W3"/>
            </a:endParaRPr>
          </a:p>
        </p:txBody>
      </p:sp>
      <p:sp>
        <p:nvSpPr>
          <p:cNvPr id="236" name="Rectangle 22"/>
          <p:cNvSpPr>
            <a:spLocks noChangeArrowheads="1"/>
          </p:cNvSpPr>
          <p:nvPr/>
        </p:nvSpPr>
        <p:spPr bwMode="auto">
          <a:xfrm>
            <a:off x="3563938" y="5221288"/>
            <a:ext cx="2879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過去のデータからの計算</a:t>
            </a:r>
          </a:p>
        </p:txBody>
      </p:sp>
      <p:cxnSp>
        <p:nvCxnSpPr>
          <p:cNvPr id="237" name="AutoShape 21"/>
          <p:cNvCxnSpPr>
            <a:cxnSpLocks noChangeShapeType="1"/>
            <a:stCxn id="52" idx="2"/>
            <a:endCxn id="63" idx="0"/>
          </p:cNvCxnSpPr>
          <p:nvPr/>
        </p:nvCxnSpPr>
        <p:spPr bwMode="auto">
          <a:xfrm rot="5400000">
            <a:off x="2169319" y="3682207"/>
            <a:ext cx="701675" cy="237648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0" name="AutoShape 21"/>
          <p:cNvCxnSpPr>
            <a:cxnSpLocks noChangeShapeType="1"/>
            <a:stCxn id="52" idx="2"/>
            <a:endCxn id="235" idx="0"/>
          </p:cNvCxnSpPr>
          <p:nvPr/>
        </p:nvCxnSpPr>
        <p:spPr bwMode="auto">
          <a:xfrm rot="5400000">
            <a:off x="2835275" y="4348163"/>
            <a:ext cx="701675" cy="10445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3" name="AutoShape 21"/>
          <p:cNvCxnSpPr>
            <a:cxnSpLocks noChangeShapeType="1"/>
            <a:stCxn id="52" idx="2"/>
            <a:endCxn id="236" idx="0"/>
          </p:cNvCxnSpPr>
          <p:nvPr/>
        </p:nvCxnSpPr>
        <p:spPr bwMode="auto">
          <a:xfrm rot="16200000" flipH="1">
            <a:off x="4005262" y="4222751"/>
            <a:ext cx="701675" cy="1295400"/>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256" name="Text Box 24"/>
          <p:cNvSpPr txBox="1">
            <a:spLocks noChangeArrowheads="1"/>
          </p:cNvSpPr>
          <p:nvPr/>
        </p:nvSpPr>
        <p:spPr bwMode="auto">
          <a:xfrm>
            <a:off x="2659063" y="4816475"/>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1</a:t>
            </a:r>
            <a:endParaRPr lang="ja-JP" altLang="en-US" sz="2000">
              <a:solidFill>
                <a:srgbClr val="000000"/>
              </a:solidFill>
              <a:latin typeface="Times New Roman" pitchFamily="18" charset="0"/>
              <a:ea typeface="ヒラギノ角ゴ ProN W3" pitchFamily="34" charset="-128"/>
            </a:endParaRPr>
          </a:p>
        </p:txBody>
      </p:sp>
      <p:sp>
        <p:nvSpPr>
          <p:cNvPr id="257" name="Text Box 24"/>
          <p:cNvSpPr txBox="1">
            <a:spLocks noChangeArrowheads="1"/>
          </p:cNvSpPr>
          <p:nvPr/>
        </p:nvSpPr>
        <p:spPr bwMode="auto">
          <a:xfrm>
            <a:off x="5003800" y="4816475"/>
            <a:ext cx="792163"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&gt; 1</a:t>
            </a:r>
            <a:endParaRPr lang="ja-JP" altLang="en-US" sz="2000">
              <a:solidFill>
                <a:srgbClr val="000000"/>
              </a:solidFill>
              <a:latin typeface="Times New Roman" pitchFamily="18" charset="0"/>
              <a:ea typeface="ヒラギノ角ゴ ProN W3" pitchFamily="34" charset="-128"/>
            </a:endParaRPr>
          </a:p>
        </p:txBody>
      </p:sp>
      <p:cxnSp>
        <p:nvCxnSpPr>
          <p:cNvPr id="260" name="AutoShape 26"/>
          <p:cNvCxnSpPr>
            <a:cxnSpLocks noChangeShapeType="1"/>
            <a:stCxn id="235" idx="2"/>
            <a:endCxn id="54" idx="1"/>
          </p:cNvCxnSpPr>
          <p:nvPr/>
        </p:nvCxnSpPr>
        <p:spPr bwMode="auto">
          <a:xfrm rot="16200000" flipH="1">
            <a:off x="4619626" y="3697287"/>
            <a:ext cx="373062" cy="4284663"/>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264" name="AutoShape 26"/>
          <p:cNvCxnSpPr>
            <a:cxnSpLocks noChangeShapeType="1"/>
            <a:stCxn id="236" idx="2"/>
            <a:endCxn id="54" idx="1"/>
          </p:cNvCxnSpPr>
          <p:nvPr/>
        </p:nvCxnSpPr>
        <p:spPr bwMode="auto">
          <a:xfrm rot="16200000" flipH="1">
            <a:off x="5789613" y="4867275"/>
            <a:ext cx="373062" cy="1944688"/>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sp>
        <p:nvSpPr>
          <p:cNvPr id="40" name="Text Box 20"/>
          <p:cNvSpPr txBox="1">
            <a:spLocks noChangeArrowheads="1"/>
          </p:cNvSpPr>
          <p:nvPr/>
        </p:nvSpPr>
        <p:spPr bwMode="auto">
          <a:xfrm>
            <a:off x="3800475" y="2949575"/>
            <a:ext cx="149225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出力</a:t>
            </a:r>
            <a:r>
              <a:rPr lang="en-US" altLang="ja-JP" sz="2000" dirty="0">
                <a:solidFill>
                  <a:srgbClr val="000000"/>
                </a:solidFill>
                <a:latin typeface="ヒラギノ角ゴ ProN W3" pitchFamily="34" charset="-128"/>
                <a:ea typeface="ヒラギノ角ゴ ProN W3" pitchFamily="34" charset="-128"/>
              </a:rPr>
              <a:t>(</a:t>
            </a:r>
            <a:r>
              <a:rPr lang="ja-JP" altLang="en-US" sz="2000" dirty="0">
                <a:solidFill>
                  <a:srgbClr val="000000"/>
                </a:solidFill>
                <a:latin typeface="ヒラギノ角ゴ ProN W3" pitchFamily="34" charset="-128"/>
                <a:ea typeface="ヒラギノ角ゴ ProN W3" pitchFamily="34" charset="-128"/>
              </a:rPr>
              <a:t>更新</a:t>
            </a:r>
            <a:r>
              <a:rPr lang="en-US" altLang="ja-JP" sz="2000" dirty="0">
                <a:solidFill>
                  <a:srgbClr val="000000"/>
                </a:solidFill>
                <a:latin typeface="ヒラギノ角ゴ ProN W3" pitchFamily="34" charset="-128"/>
                <a:ea typeface="ヒラギノ角ゴ ProN W3" pitchFamily="34" charset="-128"/>
              </a:rPr>
              <a:t>)</a:t>
            </a:r>
            <a:endParaRPr lang="ja-JP" altLang="en-US" sz="2000" dirty="0">
              <a:solidFill>
                <a:srgbClr val="000000"/>
              </a:solidFill>
              <a:latin typeface="ヒラギノ角ゴ ProN W3" pitchFamily="34" charset="-128"/>
              <a:ea typeface="ヒラギノ角ゴ ProN W3" pitchFamily="34" charset="-128"/>
            </a:endParaRPr>
          </a:p>
        </p:txBody>
      </p:sp>
      <p:grpSp>
        <p:nvGrpSpPr>
          <p:cNvPr id="68645" name="グループ化 41"/>
          <p:cNvGrpSpPr>
            <a:grpSpLocks/>
          </p:cNvGrpSpPr>
          <p:nvPr/>
        </p:nvGrpSpPr>
        <p:grpSpPr bwMode="auto">
          <a:xfrm>
            <a:off x="2555875" y="3573463"/>
            <a:ext cx="3095625" cy="581025"/>
            <a:chOff x="2555875" y="3573463"/>
            <a:chExt cx="3096245" cy="581025"/>
          </a:xfrm>
        </p:grpSpPr>
        <p:sp>
          <p:nvSpPr>
            <p:cNvPr id="39" name="四角形吹き出し 38"/>
            <p:cNvSpPr/>
            <p:nvPr/>
          </p:nvSpPr>
          <p:spPr bwMode="auto">
            <a:xfrm>
              <a:off x="2555875" y="3573463"/>
              <a:ext cx="3096245" cy="581025"/>
            </a:xfrm>
            <a:prstGeom prst="wedgeRectCallout">
              <a:avLst>
                <a:gd name="adj1" fmla="val -52495"/>
                <a:gd name="adj2" fmla="val 2423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latin typeface="ヒラギノ角ゴ Pro W6" pitchFamily="34" charset="-128"/>
                <a:ea typeface="ヒラギノ角ゴ Pro W6" pitchFamily="34" charset="-128"/>
              </a:endParaRPr>
            </a:p>
          </p:txBody>
        </p:sp>
        <p:pic>
          <p:nvPicPr>
            <p:cNvPr id="68648" name="Picture 41" descr="L:\スライド\eq217.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717032"/>
              <a:ext cx="295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25"/>
          <p:cNvSpPr>
            <a:spLocks noChangeArrowheads="1"/>
          </p:cNvSpPr>
          <p:nvPr/>
        </p:nvSpPr>
        <p:spPr bwMode="auto">
          <a:xfrm>
            <a:off x="784225" y="3976688"/>
            <a:ext cx="1358900" cy="461962"/>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en-US" altLang="ja-JP" sz="2400" dirty="0">
                <a:solidFill>
                  <a:srgbClr val="FF0000"/>
                </a:solidFill>
                <a:latin typeface="ヒラギノ角ゴ ProN W6" pitchFamily="34" charset="-128"/>
                <a:ea typeface="ヒラギノ角ゴ ProN W6" pitchFamily="34" charset="-128"/>
              </a:rPr>
              <a:t>(</a:t>
            </a:r>
            <a:r>
              <a:rPr lang="ja-JP" altLang="en-US" sz="2400" dirty="0">
                <a:solidFill>
                  <a:srgbClr val="FF0000"/>
                </a:solidFill>
                <a:latin typeface="ヒラギノ角ゴ ProN W6" pitchFamily="34" charset="-128"/>
                <a:ea typeface="ヒラギノ角ゴ ProN W6" pitchFamily="34" charset="-128"/>
              </a:rPr>
              <a:t>提案部</a:t>
            </a:r>
            <a:r>
              <a:rPr lang="en-US" altLang="ja-JP" sz="2400" dirty="0">
                <a:solidFill>
                  <a:srgbClr val="FF0000"/>
                </a:solidFill>
                <a:latin typeface="ヒラギノ角ゴ ProN W6" pitchFamily="34" charset="-128"/>
                <a:ea typeface="ヒラギノ角ゴ ProN W6" pitchFamily="34" charset="-128"/>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2.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本研究が着目する問題点</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ロボットに於ける予測の難しさ</a:t>
            </a: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dirty="0">
                <a:effectLst>
                  <a:outerShdw blurRad="38100" dist="38100" dir="2700000" algn="tl">
                    <a:srgbClr val="000000">
                      <a:alpha val="43137"/>
                    </a:srgbClr>
                  </a:outerShdw>
                </a:effectLst>
                <a:latin typeface="ヒラギノ角ゴ ProN W3" pitchFamily="34" charset="-128"/>
                <a:ea typeface="ヒラギノ角ゴ ProN W3" pitchFamily="34" charset="-128"/>
              </a:rPr>
              <a:t>複雑な環境では</a:t>
            </a:r>
            <a:r>
              <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ロボットが採る行動次第で未来の内部状態が無数に変化する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起こり得る全ての状況を想定する事は困難</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dirty="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buFont typeface="Arial" charset="0"/>
              <a:buChar char="•"/>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環境の変化を予測して行動を決定したいが</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変化を予測し認識できる様にする事も困難</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dirty="0">
              <a:solidFill>
                <a:srgbClr val="FF0000"/>
              </a:solidFill>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pic>
        <p:nvPicPr>
          <p:cNvPr id="6148" name="Picture 2" descr="C:\Users\Flanker\Documents\D論計画スライド\Robot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4676775"/>
            <a:ext cx="1316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a:xfrm>
            <a:off x="971550" y="4868863"/>
            <a:ext cx="2519363" cy="647700"/>
          </a:xfrm>
          <a:prstGeom prst="wedgeRoundRectCallout">
            <a:avLst>
              <a:gd name="adj1" fmla="val 63979"/>
              <a:gd name="adj2" fmla="val -2960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コマンド</a:t>
            </a:r>
            <a:r>
              <a:rPr lang="en-US" altLang="ja-JP" sz="2400" dirty="0">
                <a:latin typeface="ヒラギノ角ゴ StdN W8" pitchFamily="34" charset="-128"/>
                <a:ea typeface="ヒラギノ角ゴ StdN W8" pitchFamily="34" charset="-128"/>
              </a:rPr>
              <a:t>x ?</a:t>
            </a:r>
            <a:endParaRPr lang="ja-JP" altLang="en-US" sz="2400" dirty="0">
              <a:latin typeface="ヒラギノ角ゴ StdN W8" pitchFamily="34" charset="-128"/>
              <a:ea typeface="ヒラギノ角ゴ StdN W8" pitchFamily="34" charset="-128"/>
            </a:endParaRPr>
          </a:p>
        </p:txBody>
      </p:sp>
      <p:sp>
        <p:nvSpPr>
          <p:cNvPr id="8" name="角丸四角形吹き出し 7"/>
          <p:cNvSpPr/>
          <p:nvPr/>
        </p:nvSpPr>
        <p:spPr>
          <a:xfrm>
            <a:off x="974725" y="5661025"/>
            <a:ext cx="2519363" cy="647700"/>
          </a:xfrm>
          <a:prstGeom prst="wedgeRoundRectCallout">
            <a:avLst>
              <a:gd name="adj1" fmla="val 63580"/>
              <a:gd name="adj2" fmla="val -3736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ヒラギノ角ゴ StdN W8" pitchFamily="34" charset="-128"/>
                <a:ea typeface="ヒラギノ角ゴ StdN W8" pitchFamily="34" charset="-128"/>
              </a:rPr>
              <a:t>コマンド</a:t>
            </a:r>
            <a:r>
              <a:rPr lang="en-US" altLang="ja-JP" sz="2400" dirty="0">
                <a:latin typeface="ヒラギノ角ゴ StdN W8" pitchFamily="34" charset="-128"/>
                <a:ea typeface="ヒラギノ角ゴ StdN W8" pitchFamily="34" charset="-128"/>
              </a:rPr>
              <a:t>y ?</a:t>
            </a:r>
            <a:endParaRPr lang="ja-JP" altLang="en-US" sz="2400" dirty="0">
              <a:latin typeface="ヒラギノ角ゴ StdN W8" pitchFamily="34" charset="-128"/>
              <a:ea typeface="ヒラギノ角ゴ StdN W8" pitchFamily="34" charset="-128"/>
            </a:endParaRPr>
          </a:p>
        </p:txBody>
      </p:sp>
      <p:sp>
        <p:nvSpPr>
          <p:cNvPr id="4" name="円/楕円 3"/>
          <p:cNvSpPr/>
          <p:nvPr/>
        </p:nvSpPr>
        <p:spPr>
          <a:xfrm>
            <a:off x="5292725"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5508625" y="4932363"/>
            <a:ext cx="350838" cy="260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5795963" y="5229225"/>
            <a:ext cx="4318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6227763" y="4581525"/>
            <a:ext cx="2665412" cy="18700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atin typeface="ヒラギノ丸ゴ Pro W4" pitchFamily="34" charset="-128"/>
                <a:ea typeface="ヒラギノ丸ゴ Pro W4" pitchFamily="34" charset="-128"/>
              </a:rPr>
              <a:t>もしかして</a:t>
            </a:r>
            <a:endParaRPr lang="en-US" altLang="ja-JP" dirty="0">
              <a:latin typeface="ヒラギノ丸ゴ Pro W4" pitchFamily="34" charset="-128"/>
              <a:ea typeface="ヒラギノ丸ゴ Pro W4" pitchFamily="34" charset="-128"/>
            </a:endParaRPr>
          </a:p>
          <a:p>
            <a:pPr algn="ctr">
              <a:defRPr/>
            </a:pPr>
            <a:r>
              <a:rPr lang="ja-JP" altLang="en-US" dirty="0">
                <a:latin typeface="ヒラギノ丸ゴ Pro W4" pitchFamily="34" charset="-128"/>
                <a:ea typeface="ヒラギノ丸ゴ Pro W4" pitchFamily="34" charset="-128"/>
              </a:rPr>
              <a:t>転倒するかも？</a:t>
            </a: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ja-JP" altLang="en-US" dirty="0">
              <a:latin typeface="ヒラギノ丸ゴ Pro W4" pitchFamily="34" charset="-128"/>
              <a:ea typeface="ヒラギノ丸ゴ Pro W4" pitchFamily="34" charset="-128"/>
            </a:endParaRPr>
          </a:p>
        </p:txBody>
      </p:sp>
      <p:pic>
        <p:nvPicPr>
          <p:cNvPr id="6155" name="Picture 2" descr="C:\Users\Flanker\Documents\D論計画スライド\RobotA.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099300" y="5230813"/>
            <a:ext cx="9286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4"/>
          <p:cNvSpPr>
            <a:spLocks noChangeArrowheads="1"/>
          </p:cNvSpPr>
          <p:nvPr/>
        </p:nvSpPr>
        <p:spPr bwMode="auto">
          <a:xfrm>
            <a:off x="611188" y="1763713"/>
            <a:ext cx="7921625" cy="15843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2" name="タイトル 1"/>
          <p:cNvSpPr>
            <a:spLocks noGrp="1"/>
          </p:cNvSpPr>
          <p:nvPr>
            <p:ph type="title" idx="4294967295"/>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7.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システム構成と処理の流れ</a:t>
            </a:r>
          </a:p>
        </p:txBody>
      </p:sp>
      <p:sp>
        <p:nvSpPr>
          <p:cNvPr id="48" name="AutoShape 4"/>
          <p:cNvSpPr>
            <a:spLocks noChangeArrowheads="1"/>
          </p:cNvSpPr>
          <p:nvPr/>
        </p:nvSpPr>
        <p:spPr bwMode="auto">
          <a:xfrm>
            <a:off x="611188" y="3492500"/>
            <a:ext cx="6192837" cy="2879725"/>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defRPr/>
            </a:pPr>
            <a:endParaRPr lang="ja-JP" altLang="en-US">
              <a:solidFill>
                <a:srgbClr val="000000"/>
              </a:solidFill>
              <a:latin typeface="Calibri" pitchFamily="34" charset="0"/>
            </a:endParaRPr>
          </a:p>
        </p:txBody>
      </p:sp>
      <p:sp>
        <p:nvSpPr>
          <p:cNvPr id="54" name="AutoShape 13"/>
          <p:cNvSpPr>
            <a:spLocks noChangeArrowheads="1"/>
          </p:cNvSpPr>
          <p:nvPr/>
        </p:nvSpPr>
        <p:spPr bwMode="auto">
          <a:xfrm>
            <a:off x="6948488" y="5672138"/>
            <a:ext cx="1584325" cy="709612"/>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400" dirty="0">
                <a:solidFill>
                  <a:srgbClr val="000000"/>
                </a:solidFill>
                <a:latin typeface="ヒラギノ角ゴ ProN W3" pitchFamily="34" charset="-128"/>
                <a:ea typeface="ヒラギノ角ゴ ProN W3" pitchFamily="34" charset="-128"/>
              </a:rPr>
              <a:t>次時刻の</a:t>
            </a:r>
            <a:endParaRPr lang="en-US" altLang="ja-JP" sz="2400" dirty="0">
              <a:solidFill>
                <a:srgbClr val="000000"/>
              </a:solidFill>
              <a:latin typeface="ヒラギノ角ゴ ProN W3" pitchFamily="34" charset="-128"/>
              <a:ea typeface="ヒラギノ角ゴ ProN W3" pitchFamily="34" charset="-128"/>
            </a:endParaRPr>
          </a:p>
          <a:p>
            <a:pPr algn="ctr">
              <a:defRPr/>
            </a:pPr>
            <a:r>
              <a:rPr lang="ja-JP" altLang="en-US" sz="2400" dirty="0">
                <a:solidFill>
                  <a:srgbClr val="000000"/>
                </a:solidFill>
                <a:latin typeface="ヒラギノ角ゴ ProN W3" pitchFamily="34" charset="-128"/>
                <a:ea typeface="ヒラギノ角ゴ ProN W3" pitchFamily="34" charset="-128"/>
              </a:rPr>
              <a:t>予測値</a:t>
            </a:r>
            <a:endParaRPr lang="en-US" altLang="ja-JP" sz="2400" dirty="0">
              <a:solidFill>
                <a:srgbClr val="000000"/>
              </a:solidFill>
              <a:latin typeface="ヒラギノ角ゴ ProN W3" pitchFamily="34" charset="-128"/>
              <a:ea typeface="ヒラギノ角ゴ ProN W3" pitchFamily="34" charset="-128"/>
            </a:endParaRPr>
          </a:p>
        </p:txBody>
      </p:sp>
      <p:sp>
        <p:nvSpPr>
          <p:cNvPr id="52" name="AutoShape 11"/>
          <p:cNvSpPr>
            <a:spLocks noChangeArrowheads="1"/>
          </p:cNvSpPr>
          <p:nvPr/>
        </p:nvSpPr>
        <p:spPr bwMode="auto">
          <a:xfrm>
            <a:off x="2339975" y="4068763"/>
            <a:ext cx="2736850" cy="450850"/>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FF0000"/>
                </a:solidFill>
                <a:latin typeface="ヒラギノ角ゴ ProN W3" pitchFamily="34" charset="-128"/>
                <a:ea typeface="ヒラギノ角ゴ ProN W3" pitchFamily="34" charset="-128"/>
              </a:rPr>
              <a:t>学習データ数 </a:t>
            </a:r>
            <a:r>
              <a:rPr lang="en-US" altLang="ja-JP" sz="2000" i="1" dirty="0">
                <a:solidFill>
                  <a:srgbClr val="FF0000"/>
                </a:solidFill>
                <a:latin typeface="Times New Roman" pitchFamily="18" charset="0"/>
                <a:ea typeface="ヒラギノ角ゴ ProN W3" pitchFamily="34" charset="-128"/>
                <a:cs typeface="Times New Roman" pitchFamily="18" charset="0"/>
              </a:rPr>
              <a:t>N </a:t>
            </a:r>
            <a:r>
              <a:rPr lang="ja-JP" altLang="en-US" sz="2000" dirty="0">
                <a:solidFill>
                  <a:srgbClr val="FF0000"/>
                </a:solidFill>
                <a:latin typeface="ヒラギノ角ゴ ProN W3" pitchFamily="34" charset="-128"/>
                <a:ea typeface="ヒラギノ角ゴ ProN W3" pitchFamily="34" charset="-128"/>
              </a:rPr>
              <a:t>の確認</a:t>
            </a:r>
          </a:p>
        </p:txBody>
      </p:sp>
      <p:cxnSp>
        <p:nvCxnSpPr>
          <p:cNvPr id="62" name="AutoShape 21"/>
          <p:cNvCxnSpPr>
            <a:cxnSpLocks noChangeShapeType="1"/>
            <a:stCxn id="110" idx="3"/>
            <a:endCxn id="52" idx="0"/>
          </p:cNvCxnSpPr>
          <p:nvPr/>
        </p:nvCxnSpPr>
        <p:spPr bwMode="auto">
          <a:xfrm flipH="1">
            <a:off x="3708400" y="2511425"/>
            <a:ext cx="4516438" cy="1557338"/>
          </a:xfrm>
          <a:prstGeom prst="bentConnector4">
            <a:avLst>
              <a:gd name="adj1" fmla="val -5060"/>
              <a:gd name="adj2" fmla="val 70454"/>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63" name="Rectangle 22"/>
          <p:cNvSpPr>
            <a:spLocks noChangeArrowheads="1"/>
          </p:cNvSpPr>
          <p:nvPr/>
        </p:nvSpPr>
        <p:spPr bwMode="auto">
          <a:xfrm>
            <a:off x="971550" y="5221288"/>
            <a:ext cx="720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i="1">
                <a:solidFill>
                  <a:srgbClr val="000000"/>
                </a:solidFill>
                <a:latin typeface="Times New Roman" pitchFamily="18" charset="0"/>
                <a:ea typeface="ヒラギノ角ゴ ProN W3" pitchFamily="34" charset="-128"/>
              </a:rPr>
              <a:t>0</a:t>
            </a:r>
            <a:endParaRPr lang="ja-JP" altLang="en-US" sz="2000" i="1">
              <a:solidFill>
                <a:srgbClr val="000000"/>
              </a:solidFill>
              <a:latin typeface="Times New Roman" pitchFamily="18" charset="0"/>
              <a:ea typeface="ヒラギノ角ゴ ProN W3" pitchFamily="34" charset="-128"/>
            </a:endParaRPr>
          </a:p>
        </p:txBody>
      </p:sp>
      <p:sp>
        <p:nvSpPr>
          <p:cNvPr id="64" name="Text Box 23"/>
          <p:cNvSpPr txBox="1">
            <a:spLocks noChangeArrowheads="1"/>
          </p:cNvSpPr>
          <p:nvPr/>
        </p:nvSpPr>
        <p:spPr bwMode="auto">
          <a:xfrm>
            <a:off x="3708400" y="3636963"/>
            <a:ext cx="719138"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65" name="Text Box 24"/>
          <p:cNvSpPr txBox="1">
            <a:spLocks noChangeArrowheads="1"/>
          </p:cNvSpPr>
          <p:nvPr/>
        </p:nvSpPr>
        <p:spPr bwMode="auto">
          <a:xfrm>
            <a:off x="1331913" y="4813300"/>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0</a:t>
            </a:r>
            <a:endParaRPr lang="ja-JP" altLang="en-US" sz="2000">
              <a:solidFill>
                <a:srgbClr val="000000"/>
              </a:solidFill>
              <a:latin typeface="Times New Roman" pitchFamily="18" charset="0"/>
              <a:ea typeface="ヒラギノ角ゴ ProN W3" pitchFamily="34" charset="-128"/>
            </a:endParaRPr>
          </a:p>
        </p:txBody>
      </p:sp>
      <p:sp>
        <p:nvSpPr>
          <p:cNvPr id="69" name="Text Box 29"/>
          <p:cNvSpPr txBox="1">
            <a:spLocks noChangeArrowheads="1"/>
          </p:cNvSpPr>
          <p:nvPr/>
        </p:nvSpPr>
        <p:spPr bwMode="auto">
          <a:xfrm>
            <a:off x="6011863" y="5684838"/>
            <a:ext cx="86360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b="1" dirty="0">
                <a:solidFill>
                  <a:schemeClr val="folHlink"/>
                </a:solidFill>
                <a:latin typeface="ヒラギノ角ゴ ProN W3" pitchFamily="34" charset="-128"/>
                <a:ea typeface="ヒラギノ角ゴ ProN W3" pitchFamily="34" charset="-128"/>
              </a:rPr>
              <a:t>出力</a:t>
            </a:r>
          </a:p>
        </p:txBody>
      </p:sp>
      <p:sp>
        <p:nvSpPr>
          <p:cNvPr id="70" name="Rectangle 25"/>
          <p:cNvSpPr>
            <a:spLocks noChangeArrowheads="1"/>
          </p:cNvSpPr>
          <p:nvPr/>
        </p:nvSpPr>
        <p:spPr bwMode="auto">
          <a:xfrm>
            <a:off x="755650" y="3636963"/>
            <a:ext cx="1416050" cy="460375"/>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ja-JP" altLang="en-US" sz="2400" dirty="0">
                <a:solidFill>
                  <a:srgbClr val="000000"/>
                </a:solidFill>
                <a:latin typeface="ヒラギノ角ゴ ProN W6" pitchFamily="34" charset="-128"/>
                <a:ea typeface="ヒラギノ角ゴ ProN W6" pitchFamily="34" charset="-128"/>
              </a:rPr>
              <a:t>逐次予測</a:t>
            </a:r>
            <a:endParaRPr lang="en-US" altLang="ja-JP" sz="2400" dirty="0">
              <a:solidFill>
                <a:srgbClr val="000000"/>
              </a:solidFill>
              <a:latin typeface="ヒラギノ角ゴ ProN W6" pitchFamily="34" charset="-128"/>
              <a:ea typeface="ヒラギノ角ゴ ProN W6" pitchFamily="34" charset="-128"/>
            </a:endParaRPr>
          </a:p>
        </p:txBody>
      </p:sp>
      <p:cxnSp>
        <p:nvCxnSpPr>
          <p:cNvPr id="80" name="AutoShape 26"/>
          <p:cNvCxnSpPr>
            <a:cxnSpLocks noChangeShapeType="1"/>
            <a:stCxn id="63" idx="2"/>
            <a:endCxn id="54" idx="1"/>
          </p:cNvCxnSpPr>
          <p:nvPr/>
        </p:nvCxnSpPr>
        <p:spPr bwMode="auto">
          <a:xfrm rot="16200000" flipH="1">
            <a:off x="3953670" y="3031331"/>
            <a:ext cx="373062" cy="5616575"/>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115" name="AutoShape 21"/>
          <p:cNvCxnSpPr>
            <a:cxnSpLocks noChangeShapeType="1"/>
            <a:stCxn id="90" idx="3"/>
            <a:endCxn id="52" idx="0"/>
          </p:cNvCxnSpPr>
          <p:nvPr/>
        </p:nvCxnSpPr>
        <p:spPr bwMode="auto">
          <a:xfrm flipH="1">
            <a:off x="3708400" y="2952750"/>
            <a:ext cx="4516438" cy="1116013"/>
          </a:xfrm>
          <a:prstGeom prst="bentConnector4">
            <a:avLst>
              <a:gd name="adj1" fmla="val -5060"/>
              <a:gd name="adj2" fmla="val 58065"/>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50" name="Text Box 5"/>
          <p:cNvSpPr txBox="1">
            <a:spLocks noChangeArrowheads="1"/>
          </p:cNvSpPr>
          <p:nvPr/>
        </p:nvSpPr>
        <p:spPr bwMode="auto">
          <a:xfrm>
            <a:off x="650875" y="1781175"/>
            <a:ext cx="1689100" cy="45720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400" dirty="0">
                <a:solidFill>
                  <a:srgbClr val="000000"/>
                </a:solidFill>
                <a:latin typeface="Times New Roman" pitchFamily="18" charset="0"/>
              </a:rPr>
              <a:t>Online SVR</a:t>
            </a:r>
          </a:p>
        </p:txBody>
      </p:sp>
      <p:sp>
        <p:nvSpPr>
          <p:cNvPr id="51" name="AutoShape 10"/>
          <p:cNvSpPr>
            <a:spLocks noChangeArrowheads="1"/>
          </p:cNvSpPr>
          <p:nvPr/>
        </p:nvSpPr>
        <p:spPr bwMode="auto">
          <a:xfrm>
            <a:off x="2963863" y="2287588"/>
            <a:ext cx="1439862" cy="452437"/>
          </a:xfrm>
          <a:prstGeom prst="flowChartAlternateProcess">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chemeClr val="accent3">
                    <a:lumMod val="75000"/>
                  </a:schemeClr>
                </a:solidFill>
                <a:latin typeface="ヒラギノ角ゴ ProN W3" pitchFamily="34" charset="-128"/>
                <a:ea typeface="ヒラギノ角ゴ ProN W3" pitchFamily="34" charset="-128"/>
              </a:rPr>
              <a:t>逐次学習</a:t>
            </a:r>
          </a:p>
        </p:txBody>
      </p:sp>
      <p:sp>
        <p:nvSpPr>
          <p:cNvPr id="55" name="Rectangle 14"/>
          <p:cNvSpPr>
            <a:spLocks noChangeArrowheads="1"/>
          </p:cNvSpPr>
          <p:nvPr/>
        </p:nvSpPr>
        <p:spPr bwMode="auto">
          <a:xfrm>
            <a:off x="5129213" y="1836738"/>
            <a:ext cx="3095625" cy="358775"/>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重み係数ベクトル</a:t>
            </a:r>
          </a:p>
        </p:txBody>
      </p:sp>
      <p:sp>
        <p:nvSpPr>
          <p:cNvPr id="61" name="Text Box 20"/>
          <p:cNvSpPr txBox="1">
            <a:spLocks noChangeArrowheads="1"/>
          </p:cNvSpPr>
          <p:nvPr/>
        </p:nvSpPr>
        <p:spPr bwMode="auto">
          <a:xfrm>
            <a:off x="2287588" y="2484438"/>
            <a:ext cx="700087"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入力</a:t>
            </a:r>
          </a:p>
        </p:txBody>
      </p:sp>
      <p:sp>
        <p:nvSpPr>
          <p:cNvPr id="86" name="Rectangle 16"/>
          <p:cNvSpPr>
            <a:spLocks noChangeArrowheads="1"/>
          </p:cNvSpPr>
          <p:nvPr/>
        </p:nvSpPr>
        <p:spPr bwMode="auto">
          <a:xfrm>
            <a:off x="684213" y="2355850"/>
            <a:ext cx="1655762" cy="31591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学習データ</a:t>
            </a:r>
          </a:p>
        </p:txBody>
      </p:sp>
      <p:sp>
        <p:nvSpPr>
          <p:cNvPr id="90" name="Rectangle 14"/>
          <p:cNvSpPr>
            <a:spLocks noChangeArrowheads="1"/>
          </p:cNvSpPr>
          <p:nvPr/>
        </p:nvSpPr>
        <p:spPr bwMode="auto">
          <a:xfrm>
            <a:off x="5129213" y="2771775"/>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r>
              <a:rPr lang="en-US" altLang="ja-JP" sz="2000">
                <a:solidFill>
                  <a:srgbClr val="000000"/>
                </a:solidFill>
                <a:latin typeface="ヒラギノ角ゴ ProN W3"/>
              </a:rPr>
              <a:t>, </a:t>
            </a:r>
            <a:r>
              <a:rPr lang="ja-JP" altLang="en-US" sz="2000">
                <a:solidFill>
                  <a:srgbClr val="000000"/>
                </a:solidFill>
                <a:latin typeface="ヒラギノ角ゴ ProN W3"/>
              </a:rPr>
              <a:t>バイアス値</a:t>
            </a:r>
          </a:p>
        </p:txBody>
      </p:sp>
      <p:cxnSp>
        <p:nvCxnSpPr>
          <p:cNvPr id="91" name="AutoShape 21"/>
          <p:cNvCxnSpPr>
            <a:cxnSpLocks noChangeShapeType="1"/>
            <a:stCxn id="51" idx="3"/>
            <a:endCxn id="55" idx="1"/>
          </p:cNvCxnSpPr>
          <p:nvPr/>
        </p:nvCxnSpPr>
        <p:spPr bwMode="auto">
          <a:xfrm flipV="1">
            <a:off x="4403725" y="2016125"/>
            <a:ext cx="725488" cy="496888"/>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96" name="AutoShape 21"/>
          <p:cNvCxnSpPr>
            <a:cxnSpLocks noChangeShapeType="1"/>
            <a:stCxn id="51" idx="3"/>
            <a:endCxn id="90" idx="1"/>
          </p:cNvCxnSpPr>
          <p:nvPr/>
        </p:nvCxnSpPr>
        <p:spPr bwMode="auto">
          <a:xfrm>
            <a:off x="4403725" y="2513013"/>
            <a:ext cx="725488" cy="43973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110" name="Rectangle 14"/>
          <p:cNvSpPr>
            <a:spLocks noChangeArrowheads="1"/>
          </p:cNvSpPr>
          <p:nvPr/>
        </p:nvSpPr>
        <p:spPr bwMode="auto">
          <a:xfrm>
            <a:off x="5129213" y="2330450"/>
            <a:ext cx="3095625" cy="360363"/>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a:solidFill>
                  <a:srgbClr val="000000"/>
                </a:solidFill>
                <a:latin typeface="ヒラギノ角ゴ ProN W3"/>
              </a:rPr>
              <a:t>サポートベクトル</a:t>
            </a:r>
          </a:p>
        </p:txBody>
      </p:sp>
      <p:cxnSp>
        <p:nvCxnSpPr>
          <p:cNvPr id="111" name="AutoShape 18"/>
          <p:cNvCxnSpPr>
            <a:cxnSpLocks noChangeShapeType="1"/>
            <a:stCxn id="51" idx="3"/>
            <a:endCxn id="110" idx="1"/>
          </p:cNvCxnSpPr>
          <p:nvPr/>
        </p:nvCxnSpPr>
        <p:spPr bwMode="auto">
          <a:xfrm flipV="1">
            <a:off x="4403725" y="2511425"/>
            <a:ext cx="725488" cy="1588"/>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cxnSp>
        <p:nvCxnSpPr>
          <p:cNvPr id="196" name="AutoShape 21"/>
          <p:cNvCxnSpPr>
            <a:cxnSpLocks noChangeShapeType="1"/>
            <a:stCxn id="86" idx="2"/>
            <a:endCxn id="52" idx="0"/>
          </p:cNvCxnSpPr>
          <p:nvPr/>
        </p:nvCxnSpPr>
        <p:spPr bwMode="auto">
          <a:xfrm rot="16200000" flipH="1">
            <a:off x="1911350" y="2271713"/>
            <a:ext cx="1397000" cy="2197100"/>
          </a:xfrm>
          <a:prstGeom prst="bentConnector3">
            <a:avLst>
              <a:gd name="adj1" fmla="val 6704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05" name="AutoShape 18"/>
          <p:cNvCxnSpPr>
            <a:cxnSpLocks noChangeShapeType="1"/>
            <a:stCxn id="86" idx="3"/>
            <a:endCxn id="51" idx="1"/>
          </p:cNvCxnSpPr>
          <p:nvPr/>
        </p:nvCxnSpPr>
        <p:spPr bwMode="auto">
          <a:xfrm>
            <a:off x="2339975" y="2513013"/>
            <a:ext cx="623888" cy="0"/>
          </a:xfrm>
          <a:prstGeom prst="straightConnector1">
            <a:avLst/>
          </a:prstGeom>
          <a:noFill/>
          <a:ln w="25400">
            <a:solidFill>
              <a:srgbClr val="18567B"/>
            </a:solidFill>
            <a:round/>
            <a:headEnd/>
            <a:tailEnd type="stealth" w="lg" len="lg"/>
          </a:ln>
          <a:effectLst>
            <a:outerShdw blurRad="63500" dist="20000" dir="5400000" rotWithShape="0">
              <a:srgbClr val="000000">
                <a:alpha val="37999"/>
              </a:srgbClr>
            </a:outerShdw>
          </a:effectLst>
        </p:spPr>
      </p:cxnSp>
      <p:sp>
        <p:nvSpPr>
          <p:cNvPr id="235" name="Rectangle 22"/>
          <p:cNvSpPr>
            <a:spLocks noChangeArrowheads="1"/>
          </p:cNvSpPr>
          <p:nvPr/>
        </p:nvSpPr>
        <p:spPr bwMode="auto">
          <a:xfrm>
            <a:off x="1835150" y="5221288"/>
            <a:ext cx="1657350"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en-US" altLang="ja-JP" sz="2000">
                <a:solidFill>
                  <a:srgbClr val="000000"/>
                </a:solidFill>
                <a:latin typeface="Times New Roman" pitchFamily="18" charset="0"/>
              </a:rPr>
              <a:t>Lagrange</a:t>
            </a:r>
            <a:r>
              <a:rPr lang="ja-JP" altLang="en-US" sz="2000">
                <a:solidFill>
                  <a:srgbClr val="000000"/>
                </a:solidFill>
                <a:latin typeface="ヒラギノ角ゴ ProN W3"/>
              </a:rPr>
              <a:t>乗数</a:t>
            </a:r>
            <a:endParaRPr lang="ja-JP" altLang="en-US" sz="2000">
              <a:solidFill>
                <a:srgbClr val="000000"/>
              </a:solidFill>
              <a:latin typeface="ヒラギノ角ゴ ProN W3"/>
              <a:ea typeface="ヒラギノ角ゴ ProN W3"/>
              <a:cs typeface="ヒラギノ角ゴ ProN W3"/>
            </a:endParaRPr>
          </a:p>
        </p:txBody>
      </p:sp>
      <p:sp>
        <p:nvSpPr>
          <p:cNvPr id="236" name="Rectangle 22"/>
          <p:cNvSpPr>
            <a:spLocks noChangeArrowheads="1"/>
          </p:cNvSpPr>
          <p:nvPr/>
        </p:nvSpPr>
        <p:spPr bwMode="auto">
          <a:xfrm>
            <a:off x="3563938" y="5221288"/>
            <a:ext cx="2879725" cy="431800"/>
          </a:xfrm>
          <a:prstGeom prst="rect">
            <a:avLst/>
          </a:prstGeom>
          <a:gradFill rotWithShape="1">
            <a:gsLst>
              <a:gs pos="0">
                <a:srgbClr val="ADC2DB"/>
              </a:gs>
              <a:gs pos="35001">
                <a:srgbClr val="C6D4E4"/>
              </a:gs>
              <a:gs pos="100000">
                <a:srgbClr val="E9EFF5"/>
              </a:gs>
            </a:gsLst>
            <a:lin ang="16200000" scaled="1"/>
          </a:gradFill>
          <a:ln w="9525">
            <a:solidFill>
              <a:srgbClr val="18567B"/>
            </a:solidFill>
            <a:miter lim="800000"/>
            <a:headEnd/>
            <a:tailEnd/>
          </a:ln>
          <a:effectLst>
            <a:outerShdw blurRad="63500" dist="20000" dir="5400000" rotWithShape="0">
              <a:srgbClr val="000000">
                <a:alpha val="37999"/>
              </a:srgbClr>
            </a:outerShdw>
          </a:effectLst>
        </p:spPr>
        <p:txBody>
          <a:bodyPr wrap="none" anchor="ctr"/>
          <a:lstStyle/>
          <a:p>
            <a:pPr algn="ctr">
              <a:defRPr/>
            </a:pPr>
            <a:r>
              <a:rPr lang="ja-JP" altLang="en-US" sz="2000" dirty="0">
                <a:solidFill>
                  <a:srgbClr val="000000"/>
                </a:solidFill>
                <a:latin typeface="ヒラギノ角ゴ ProN W3" pitchFamily="34" charset="-128"/>
                <a:ea typeface="ヒラギノ角ゴ ProN W3" pitchFamily="34" charset="-128"/>
              </a:rPr>
              <a:t>過去のデータからの計算</a:t>
            </a:r>
          </a:p>
        </p:txBody>
      </p:sp>
      <p:cxnSp>
        <p:nvCxnSpPr>
          <p:cNvPr id="237" name="AutoShape 21"/>
          <p:cNvCxnSpPr>
            <a:cxnSpLocks noChangeShapeType="1"/>
            <a:stCxn id="52" idx="2"/>
            <a:endCxn id="63" idx="0"/>
          </p:cNvCxnSpPr>
          <p:nvPr/>
        </p:nvCxnSpPr>
        <p:spPr bwMode="auto">
          <a:xfrm rot="5400000">
            <a:off x="2169319" y="3682207"/>
            <a:ext cx="701675" cy="2376487"/>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0" name="AutoShape 21"/>
          <p:cNvCxnSpPr>
            <a:cxnSpLocks noChangeShapeType="1"/>
            <a:stCxn id="52" idx="2"/>
            <a:endCxn id="235" idx="0"/>
          </p:cNvCxnSpPr>
          <p:nvPr/>
        </p:nvCxnSpPr>
        <p:spPr bwMode="auto">
          <a:xfrm rot="5400000">
            <a:off x="2835275" y="4348163"/>
            <a:ext cx="701675" cy="1044575"/>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cxnSp>
        <p:nvCxnSpPr>
          <p:cNvPr id="253" name="AutoShape 21"/>
          <p:cNvCxnSpPr>
            <a:cxnSpLocks noChangeShapeType="1"/>
            <a:stCxn id="52" idx="2"/>
            <a:endCxn id="236" idx="0"/>
          </p:cNvCxnSpPr>
          <p:nvPr/>
        </p:nvCxnSpPr>
        <p:spPr bwMode="auto">
          <a:xfrm rot="16200000" flipH="1">
            <a:off x="4005262" y="4222751"/>
            <a:ext cx="701675" cy="1295400"/>
          </a:xfrm>
          <a:prstGeom prst="bentConnector3">
            <a:avLst>
              <a:gd name="adj1" fmla="val 50000"/>
            </a:avLst>
          </a:prstGeom>
          <a:noFill/>
          <a:ln w="25400">
            <a:solidFill>
              <a:srgbClr val="18567B"/>
            </a:solidFill>
            <a:miter lim="800000"/>
            <a:headEnd/>
            <a:tailEnd type="stealth" w="lg" len="lg"/>
          </a:ln>
          <a:effectLst>
            <a:outerShdw blurRad="63500" dist="20000" dir="5400000" rotWithShape="0">
              <a:srgbClr val="000000">
                <a:alpha val="37999"/>
              </a:srgbClr>
            </a:outerShdw>
          </a:effectLst>
        </p:spPr>
      </p:cxnSp>
      <p:sp>
        <p:nvSpPr>
          <p:cNvPr id="256" name="Text Box 24"/>
          <p:cNvSpPr txBox="1">
            <a:spLocks noChangeArrowheads="1"/>
          </p:cNvSpPr>
          <p:nvPr/>
        </p:nvSpPr>
        <p:spPr bwMode="auto">
          <a:xfrm>
            <a:off x="2659063" y="4816475"/>
            <a:ext cx="792162"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 1</a:t>
            </a:r>
            <a:endParaRPr lang="ja-JP" altLang="en-US" sz="2000">
              <a:solidFill>
                <a:srgbClr val="000000"/>
              </a:solidFill>
              <a:latin typeface="Times New Roman" pitchFamily="18" charset="0"/>
              <a:ea typeface="ヒラギノ角ゴ ProN W3" pitchFamily="34" charset="-128"/>
            </a:endParaRPr>
          </a:p>
        </p:txBody>
      </p:sp>
      <p:sp>
        <p:nvSpPr>
          <p:cNvPr id="257" name="Text Box 24"/>
          <p:cNvSpPr txBox="1">
            <a:spLocks noChangeArrowheads="1"/>
          </p:cNvSpPr>
          <p:nvPr/>
        </p:nvSpPr>
        <p:spPr bwMode="auto">
          <a:xfrm>
            <a:off x="5003800" y="4816475"/>
            <a:ext cx="792163"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en-US" altLang="ja-JP" sz="2000" i="1">
                <a:solidFill>
                  <a:srgbClr val="000000"/>
                </a:solidFill>
                <a:latin typeface="Times New Roman" pitchFamily="18" charset="0"/>
                <a:ea typeface="ヒラギノ角ゴ ProN W3" pitchFamily="34" charset="-128"/>
              </a:rPr>
              <a:t>N</a:t>
            </a:r>
            <a:r>
              <a:rPr lang="en-US" altLang="ja-JP" sz="2000">
                <a:solidFill>
                  <a:srgbClr val="000000"/>
                </a:solidFill>
                <a:latin typeface="Times New Roman" pitchFamily="18" charset="0"/>
                <a:ea typeface="ヒラギノ角ゴ ProN W3" pitchFamily="34" charset="-128"/>
              </a:rPr>
              <a:t> &gt; 1</a:t>
            </a:r>
            <a:endParaRPr lang="ja-JP" altLang="en-US" sz="2000">
              <a:solidFill>
                <a:srgbClr val="000000"/>
              </a:solidFill>
              <a:latin typeface="Times New Roman" pitchFamily="18" charset="0"/>
              <a:ea typeface="ヒラギノ角ゴ ProN W3" pitchFamily="34" charset="-128"/>
            </a:endParaRPr>
          </a:p>
        </p:txBody>
      </p:sp>
      <p:cxnSp>
        <p:nvCxnSpPr>
          <p:cNvPr id="260" name="AutoShape 26"/>
          <p:cNvCxnSpPr>
            <a:cxnSpLocks noChangeShapeType="1"/>
            <a:stCxn id="235" idx="2"/>
            <a:endCxn id="54" idx="1"/>
          </p:cNvCxnSpPr>
          <p:nvPr/>
        </p:nvCxnSpPr>
        <p:spPr bwMode="auto">
          <a:xfrm rot="16200000" flipH="1">
            <a:off x="4619626" y="3697287"/>
            <a:ext cx="373062" cy="4284663"/>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cxnSp>
        <p:nvCxnSpPr>
          <p:cNvPr id="264" name="AutoShape 26"/>
          <p:cNvCxnSpPr>
            <a:cxnSpLocks noChangeShapeType="1"/>
            <a:stCxn id="236" idx="2"/>
            <a:endCxn id="54" idx="1"/>
          </p:cNvCxnSpPr>
          <p:nvPr/>
        </p:nvCxnSpPr>
        <p:spPr bwMode="auto">
          <a:xfrm rot="16200000" flipH="1">
            <a:off x="5789613" y="4867275"/>
            <a:ext cx="373062" cy="1944688"/>
          </a:xfrm>
          <a:prstGeom prst="bentConnector2">
            <a:avLst/>
          </a:prstGeom>
          <a:noFill/>
          <a:ln w="25400">
            <a:solidFill>
              <a:schemeClr val="folHlink"/>
            </a:solidFill>
            <a:miter lim="800000"/>
            <a:headEnd/>
            <a:tailEnd type="triangle" w="lg" len="lg"/>
          </a:ln>
          <a:effectLst>
            <a:outerShdw blurRad="63500" dist="20000" dir="5400000" rotWithShape="0">
              <a:srgbClr val="000000">
                <a:alpha val="37999"/>
              </a:srgbClr>
            </a:outerShdw>
          </a:effectLst>
        </p:spPr>
      </p:cxnSp>
      <p:sp>
        <p:nvSpPr>
          <p:cNvPr id="40" name="Text Box 20"/>
          <p:cNvSpPr txBox="1">
            <a:spLocks noChangeArrowheads="1"/>
          </p:cNvSpPr>
          <p:nvPr/>
        </p:nvSpPr>
        <p:spPr bwMode="auto">
          <a:xfrm>
            <a:off x="3800475" y="2949575"/>
            <a:ext cx="1492250" cy="400050"/>
          </a:xfrm>
          <a:prstGeom prst="rect">
            <a:avLst/>
          </a:prstGeom>
          <a:noFill/>
          <a:ln w="9525">
            <a:noFill/>
            <a:miter lim="800000"/>
            <a:headEnd/>
            <a:tailEnd/>
          </a:ln>
          <a:effectLst>
            <a:outerShdw blurRad="63500" dist="20000" dir="5400000" rotWithShape="0">
              <a:srgbClr val="000000">
                <a:alpha val="37999"/>
              </a:srgbClr>
            </a:outerShdw>
          </a:effectLst>
        </p:spPr>
        <p:txBody>
          <a:bodyPr>
            <a:spAutoFit/>
          </a:bodyPr>
          <a:lstStyle/>
          <a:p>
            <a:pPr algn="ctr">
              <a:spcBef>
                <a:spcPct val="50000"/>
              </a:spcBef>
              <a:defRPr/>
            </a:pPr>
            <a:r>
              <a:rPr lang="ja-JP" altLang="en-US" sz="2000" dirty="0">
                <a:solidFill>
                  <a:srgbClr val="000000"/>
                </a:solidFill>
                <a:latin typeface="ヒラギノ角ゴ ProN W3" pitchFamily="34" charset="-128"/>
                <a:ea typeface="ヒラギノ角ゴ ProN W3" pitchFamily="34" charset="-128"/>
              </a:rPr>
              <a:t>出力</a:t>
            </a:r>
            <a:r>
              <a:rPr lang="en-US" altLang="ja-JP" sz="2000" dirty="0">
                <a:solidFill>
                  <a:srgbClr val="000000"/>
                </a:solidFill>
                <a:latin typeface="ヒラギノ角ゴ ProN W3" pitchFamily="34" charset="-128"/>
                <a:ea typeface="ヒラギノ角ゴ ProN W3" pitchFamily="34" charset="-128"/>
              </a:rPr>
              <a:t>(</a:t>
            </a:r>
            <a:r>
              <a:rPr lang="ja-JP" altLang="en-US" sz="2000" dirty="0">
                <a:solidFill>
                  <a:srgbClr val="000000"/>
                </a:solidFill>
                <a:latin typeface="ヒラギノ角ゴ ProN W3" pitchFamily="34" charset="-128"/>
                <a:ea typeface="ヒラギノ角ゴ ProN W3" pitchFamily="34" charset="-128"/>
              </a:rPr>
              <a:t>更新</a:t>
            </a:r>
            <a:r>
              <a:rPr lang="en-US" altLang="ja-JP" sz="2000" dirty="0">
                <a:solidFill>
                  <a:srgbClr val="000000"/>
                </a:solidFill>
                <a:latin typeface="ヒラギノ角ゴ ProN W3" pitchFamily="34" charset="-128"/>
                <a:ea typeface="ヒラギノ角ゴ ProN W3" pitchFamily="34" charset="-128"/>
              </a:rPr>
              <a:t>)</a:t>
            </a:r>
            <a:endParaRPr lang="ja-JP" altLang="en-US" sz="2000" dirty="0">
              <a:solidFill>
                <a:srgbClr val="000000"/>
              </a:solidFill>
              <a:latin typeface="ヒラギノ角ゴ ProN W3" pitchFamily="34" charset="-128"/>
              <a:ea typeface="ヒラギノ角ゴ ProN W3" pitchFamily="34" charset="-128"/>
            </a:endParaRPr>
          </a:p>
        </p:txBody>
      </p:sp>
      <p:sp>
        <p:nvSpPr>
          <p:cNvPr id="41" name="Rectangle 25"/>
          <p:cNvSpPr>
            <a:spLocks noChangeArrowheads="1"/>
          </p:cNvSpPr>
          <p:nvPr/>
        </p:nvSpPr>
        <p:spPr bwMode="auto">
          <a:xfrm>
            <a:off x="784225" y="3976688"/>
            <a:ext cx="1358900" cy="461962"/>
          </a:xfrm>
          <a:prstGeom prst="rect">
            <a:avLst/>
          </a:prstGeom>
          <a:noFill/>
          <a:ln w="9525">
            <a:noFill/>
            <a:miter lim="800000"/>
            <a:headEnd/>
            <a:tailEnd/>
          </a:ln>
          <a:effectLst>
            <a:outerShdw blurRad="63500" dist="20000" dir="5400000" rotWithShape="0">
              <a:srgbClr val="000000">
                <a:alpha val="37999"/>
              </a:srgbClr>
            </a:outerShdw>
          </a:effectLst>
        </p:spPr>
        <p:txBody>
          <a:bodyPr wrap="none">
            <a:spAutoFit/>
          </a:bodyPr>
          <a:lstStyle/>
          <a:p>
            <a:pPr algn="ctr">
              <a:spcBef>
                <a:spcPct val="50000"/>
              </a:spcBef>
              <a:defRPr/>
            </a:pPr>
            <a:r>
              <a:rPr lang="en-US" altLang="ja-JP" sz="2400" dirty="0">
                <a:solidFill>
                  <a:srgbClr val="FF0000"/>
                </a:solidFill>
                <a:latin typeface="ヒラギノ角ゴ ProN W6" pitchFamily="34" charset="-128"/>
                <a:ea typeface="ヒラギノ角ゴ ProN W6" pitchFamily="34" charset="-128"/>
              </a:rPr>
              <a:t>(</a:t>
            </a:r>
            <a:r>
              <a:rPr lang="ja-JP" altLang="en-US" sz="2400" dirty="0">
                <a:solidFill>
                  <a:srgbClr val="FF0000"/>
                </a:solidFill>
                <a:latin typeface="ヒラギノ角ゴ ProN W6" pitchFamily="34" charset="-128"/>
                <a:ea typeface="ヒラギノ角ゴ ProN W6" pitchFamily="34" charset="-128"/>
              </a:rPr>
              <a:t>提案部</a:t>
            </a:r>
            <a:r>
              <a:rPr lang="en-US" altLang="ja-JP" sz="2400" dirty="0">
                <a:solidFill>
                  <a:srgbClr val="FF0000"/>
                </a:solidFill>
                <a:latin typeface="ヒラギノ角ゴ ProN W6" pitchFamily="34" charset="-128"/>
                <a:ea typeface="ヒラギノ角ゴ ProN W6" pitchFamily="34" charset="-128"/>
              </a:rPr>
              <a:t>)</a:t>
            </a:r>
          </a:p>
        </p:txBody>
      </p:sp>
      <p:grpSp>
        <p:nvGrpSpPr>
          <p:cNvPr id="69670" name="グループ化 41"/>
          <p:cNvGrpSpPr>
            <a:grpSpLocks/>
          </p:cNvGrpSpPr>
          <p:nvPr/>
        </p:nvGrpSpPr>
        <p:grpSpPr bwMode="auto">
          <a:xfrm>
            <a:off x="1908175" y="3573463"/>
            <a:ext cx="5688013" cy="581025"/>
            <a:chOff x="1908175" y="3573463"/>
            <a:chExt cx="5688161" cy="581025"/>
          </a:xfrm>
        </p:grpSpPr>
        <p:sp>
          <p:nvSpPr>
            <p:cNvPr id="39" name="四角形吹き出し 38"/>
            <p:cNvSpPr/>
            <p:nvPr/>
          </p:nvSpPr>
          <p:spPr bwMode="auto">
            <a:xfrm>
              <a:off x="1908175" y="3573463"/>
              <a:ext cx="5688161" cy="581025"/>
            </a:xfrm>
            <a:prstGeom prst="wedgeRectCallout">
              <a:avLst>
                <a:gd name="adj1" fmla="val -7215"/>
                <a:gd name="adj2" fmla="val 2467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latin typeface="ヒラギノ角ゴ Pro W6" pitchFamily="34" charset="-128"/>
                <a:ea typeface="ヒラギノ角ゴ Pro W6" pitchFamily="34" charset="-128"/>
              </a:endParaRPr>
            </a:p>
          </p:txBody>
        </p:sp>
        <p:pic>
          <p:nvPicPr>
            <p:cNvPr id="69672" name="Picture 41" descr="L:\スライド\eq218.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67" y="3645024"/>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ja-JP" altLang="en-US"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シミュレーション</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Online SVR</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上で</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800" dirty="0">
                <a:solidFill>
                  <a:srgbClr val="00B0F0"/>
                </a:solidFill>
                <a:effectLst>
                  <a:outerShdw blurRad="38100" dist="38100" dir="2700000" algn="tl">
                    <a:srgbClr val="000000"/>
                  </a:outerShdw>
                </a:effectLst>
                <a:latin typeface="ヒラギノ角ゴ ProN W3" pitchFamily="34" charset="-128"/>
                <a:ea typeface="ヒラギノ角ゴ ProN W3" pitchFamily="34" charset="-128"/>
              </a:rPr>
              <a:t>提案手法がリアルタイムに逐次予測するかを検証する</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a:p>
            <a:pPr marL="800100" lvl="1" indent="-342900">
              <a:spcBef>
                <a:spcPct val="20000"/>
              </a:spcBef>
              <a:buFont typeface="Wingdings" pitchFamily="2" charset="2"/>
              <a:buChar char="Ø"/>
              <a:defRPr/>
            </a:pP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学習データ</a:t>
            </a:r>
            <a:r>
              <a:rPr lang="en-US" altLang="ja-JP" sz="2800" i="1" dirty="0">
                <a:solidFill>
                  <a:schemeClr val="bg1">
                    <a:lumMod val="95000"/>
                  </a:schemeClr>
                </a:solidFill>
                <a:effectLst>
                  <a:outerShdw blurRad="38100" dist="38100" dir="2700000" algn="tl">
                    <a:srgbClr val="000000"/>
                  </a:outerShdw>
                </a:effectLst>
                <a:latin typeface="Times New Roman" pitchFamily="18" charset="0"/>
                <a:ea typeface="ヒラギノ角ゴ ProN W3" pitchFamily="34" charset="-128"/>
                <a:cs typeface="Times New Roman" pitchFamily="18" charset="0"/>
              </a:rPr>
              <a:t>y</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を逐次</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Online SVR</a:t>
            </a:r>
            <a:r>
              <a:rPr lang="ja-JP" altLang="en-US"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に与える</a:t>
            </a:r>
            <a:r>
              <a:rPr lang="en-US" altLang="ja-JP" sz="28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p>
          <a:p>
            <a:pPr marL="1257300" lvl="2" indent="-342900">
              <a:spcBef>
                <a:spcPct val="20000"/>
              </a:spcBef>
              <a:buFont typeface="Arial" pitchFamily="34" charset="0"/>
              <a:buChar char="•"/>
              <a:defRPr/>
            </a:pPr>
            <a:r>
              <a:rPr lang="en-US" altLang="ja-JP" sz="24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0.2[sec.]</a:t>
            </a:r>
            <a:r>
              <a:rPr lang="ja-JP" altLang="en-US" sz="24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のサンプリング間隔で</a:t>
            </a:r>
            <a:r>
              <a:rPr lang="en-US" altLang="ja-JP" sz="2400" i="1" dirty="0">
                <a:solidFill>
                  <a:schemeClr val="bg1">
                    <a:lumMod val="95000"/>
                  </a:schemeClr>
                </a:solidFill>
                <a:effectLst>
                  <a:outerShdw blurRad="38100" dist="38100" dir="2700000" algn="tl">
                    <a:srgbClr val="000000"/>
                  </a:outerShdw>
                </a:effectLst>
                <a:latin typeface="Times New Roman" pitchFamily="18" charset="0"/>
                <a:ea typeface="ヒラギノ角ゴ ProN W3" pitchFamily="34" charset="-128"/>
                <a:cs typeface="Times New Roman" pitchFamily="18" charset="0"/>
              </a:rPr>
              <a:t>y</a:t>
            </a:r>
            <a:r>
              <a:rPr lang="ja-JP" altLang="en-US" sz="24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を入力する</a:t>
            </a:r>
            <a:r>
              <a:rPr lang="en-US" altLang="ja-JP" sz="24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a:t>
            </a: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8.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pic>
        <p:nvPicPr>
          <p:cNvPr id="70660" name="Picture 9" descr="C:\Users\大志\Desktop\スライド\eqinpu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5" y="4165600"/>
            <a:ext cx="4924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1" name="グループ化 22"/>
          <p:cNvGrpSpPr>
            <a:grpSpLocks/>
          </p:cNvGrpSpPr>
          <p:nvPr/>
        </p:nvGrpSpPr>
        <p:grpSpPr bwMode="auto">
          <a:xfrm>
            <a:off x="4210050" y="5157788"/>
            <a:ext cx="4538663" cy="1476375"/>
            <a:chOff x="3836267" y="5286375"/>
            <a:chExt cx="4537643" cy="1476179"/>
          </a:xfrm>
        </p:grpSpPr>
        <p:grpSp>
          <p:nvGrpSpPr>
            <p:cNvPr id="70665" name="グループ化 27"/>
            <p:cNvGrpSpPr>
              <a:grpSpLocks/>
            </p:cNvGrpSpPr>
            <p:nvPr/>
          </p:nvGrpSpPr>
          <p:grpSpPr bwMode="auto">
            <a:xfrm>
              <a:off x="3836267" y="5286375"/>
              <a:ext cx="4498975" cy="1022350"/>
              <a:chOff x="2323915" y="5286970"/>
              <a:chExt cx="4499383" cy="1022350"/>
            </a:xfrm>
          </p:grpSpPr>
          <p:grpSp>
            <p:nvGrpSpPr>
              <p:cNvPr id="70668" name="グループ化 25"/>
              <p:cNvGrpSpPr>
                <a:grpSpLocks/>
              </p:cNvGrpSpPr>
              <p:nvPr/>
            </p:nvGrpSpPr>
            <p:grpSpPr bwMode="auto">
              <a:xfrm>
                <a:off x="2323915" y="5286970"/>
                <a:ext cx="4499383" cy="1022350"/>
                <a:chOff x="2195736" y="5085184"/>
                <a:chExt cx="4499383" cy="1022350"/>
              </a:xfrm>
            </p:grpSpPr>
            <p:sp>
              <p:nvSpPr>
                <p:cNvPr id="12" name="Rectangle 31"/>
                <p:cNvSpPr>
                  <a:spLocks noChangeArrowheads="1"/>
                </p:cNvSpPr>
                <p:nvPr/>
              </p:nvSpPr>
              <p:spPr bwMode="auto">
                <a:xfrm>
                  <a:off x="3765564" y="5242325"/>
                  <a:ext cx="1358718" cy="865073"/>
                </a:xfrm>
                <a:prstGeom prst="rect">
                  <a:avLst/>
                </a:prstGeom>
                <a:noFill/>
                <a:ln w="9525">
                  <a:solidFill>
                    <a:schemeClr val="bg1"/>
                  </a:solidFill>
                  <a:miter lim="800000"/>
                  <a:headEnd/>
                  <a:tailEnd/>
                </a:ln>
              </p:spPr>
              <p:txBody>
                <a:bodyPr wrap="none" anchor="ctr"/>
                <a:lstStyle/>
                <a:p>
                  <a:pPr algn="ctr" fontAlgn="auto">
                    <a:spcBef>
                      <a:spcPts val="0"/>
                    </a:spcBef>
                    <a:spcAft>
                      <a:spcPts val="0"/>
                    </a:spcAft>
                    <a:defRPr/>
                  </a:pPr>
                  <a:r>
                    <a:rPr lang="en-US" altLang="ja-JP" sz="2400"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Online</a:t>
                  </a:r>
                </a:p>
                <a:p>
                  <a:pPr algn="ctr" fontAlgn="auto">
                    <a:spcBef>
                      <a:spcPts val="0"/>
                    </a:spcBef>
                    <a:spcAft>
                      <a:spcPts val="0"/>
                    </a:spcAft>
                    <a:defRPr/>
                  </a:pPr>
                  <a:r>
                    <a:rPr lang="en-US" altLang="ja-JP" sz="2400" b="1" spc="-150" dirty="0">
                      <a:solidFill>
                        <a:schemeClr val="bg1"/>
                      </a:solidFill>
                      <a:effectLst>
                        <a:outerShdw blurRad="38100" dist="38100" dir="2700000" algn="tl">
                          <a:srgbClr val="000000">
                            <a:alpha val="43137"/>
                          </a:srgbClr>
                        </a:outerShdw>
                      </a:effectLst>
                      <a:latin typeface="Times New Roman" pitchFamily="18" charset="0"/>
                      <a:ea typeface="ヒラギノ角ゴ Pro W6" pitchFamily="34" charset="-128"/>
                      <a:cs typeface="Times New Roman" pitchFamily="18" charset="0"/>
                    </a:rPr>
                    <a:t>SVR</a:t>
                  </a:r>
                </a:p>
              </p:txBody>
            </p:sp>
            <p:cxnSp>
              <p:nvCxnSpPr>
                <p:cNvPr id="70671" name="AutoShape 33"/>
                <p:cNvCxnSpPr>
                  <a:cxnSpLocks noChangeShapeType="1"/>
                  <a:stCxn id="12" idx="3"/>
                </p:cNvCxnSpPr>
                <p:nvPr/>
              </p:nvCxnSpPr>
              <p:spPr bwMode="auto">
                <a:xfrm>
                  <a:off x="5123483" y="5674937"/>
                  <a:ext cx="1571636" cy="3"/>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19" name="Text Box 46"/>
                <p:cNvSpPr txBox="1">
                  <a:spLocks noChangeArrowheads="1"/>
                </p:cNvSpPr>
                <p:nvPr/>
              </p:nvSpPr>
              <p:spPr bwMode="auto">
                <a:xfrm>
                  <a:off x="2903666" y="5089945"/>
                  <a:ext cx="574598" cy="553964"/>
                </a:xfrm>
                <a:prstGeom prst="rect">
                  <a:avLst/>
                </a:prstGeom>
                <a:noFill/>
                <a:ln w="9525">
                  <a:noFill/>
                  <a:miter lim="800000"/>
                  <a:headEnd/>
                  <a:tailEnd/>
                </a:ln>
              </p:spPr>
              <p:txBody>
                <a:bodyPr>
                  <a:spAutoFit/>
                </a:bodyPr>
                <a:lstStyle/>
                <a:p>
                  <a:pPr>
                    <a:spcBef>
                      <a:spcPct val="50000"/>
                    </a:spcBef>
                    <a:defRPr/>
                  </a:pPr>
                  <a:r>
                    <a:rPr lang="en-US" altLang="ja-JP" sz="3000" i="1" dirty="0" err="1">
                      <a:solidFill>
                        <a:schemeClr val="bg1"/>
                      </a:solidFill>
                      <a:effectLst>
                        <a:outerShdw blurRad="38100" dist="38100" dir="2700000" algn="tl">
                          <a:srgbClr val="000000">
                            <a:alpha val="43137"/>
                          </a:srgbClr>
                        </a:outerShdw>
                      </a:effectLst>
                      <a:latin typeface="Times New Roman" pitchFamily="18" charset="0"/>
                      <a:ea typeface="ＭＳ Ｐゴシック" charset="-128"/>
                    </a:rPr>
                    <a:t>y</a:t>
                  </a:r>
                  <a:r>
                    <a:rPr lang="en-US" altLang="ja-JP" sz="3000" b="1" i="1" baseline="-25000" dirty="0" err="1">
                      <a:solidFill>
                        <a:schemeClr val="bg1"/>
                      </a:solidFill>
                      <a:effectLst>
                        <a:outerShdw blurRad="38100" dist="38100" dir="2700000" algn="tl">
                          <a:srgbClr val="000000">
                            <a:alpha val="43137"/>
                          </a:srgbClr>
                        </a:outerShdw>
                      </a:effectLst>
                      <a:latin typeface="Times New Roman" pitchFamily="18" charset="0"/>
                      <a:ea typeface="ＭＳ Ｐゴシック" charset="-128"/>
                    </a:rPr>
                    <a:t>i</a:t>
                  </a:r>
                  <a:endParaRPr lang="en-US" altLang="ja-JP" sz="3000" i="1"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endParaRPr>
                </a:p>
              </p:txBody>
            </p:sp>
            <p:cxnSp>
              <p:nvCxnSpPr>
                <p:cNvPr id="70673" name="AutoShape 33"/>
                <p:cNvCxnSpPr>
                  <a:cxnSpLocks noChangeShapeType="1"/>
                  <a:endCxn id="12" idx="1"/>
                </p:cNvCxnSpPr>
                <p:nvPr/>
              </p:nvCxnSpPr>
              <p:spPr bwMode="auto">
                <a:xfrm flipV="1">
                  <a:off x="2195736" y="5674941"/>
                  <a:ext cx="1570446" cy="5357"/>
                </a:xfrm>
                <a:prstGeom prst="straightConnector1">
                  <a:avLst/>
                </a:prstGeom>
                <a:noFill/>
                <a:ln w="158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25" name="Text Box 46"/>
                <p:cNvSpPr txBox="1">
                  <a:spLocks noChangeArrowheads="1"/>
                </p:cNvSpPr>
                <p:nvPr/>
              </p:nvSpPr>
              <p:spPr bwMode="auto">
                <a:xfrm>
                  <a:off x="5352851" y="5085184"/>
                  <a:ext cx="863484" cy="553963"/>
                </a:xfrm>
                <a:prstGeom prst="rect">
                  <a:avLst/>
                </a:prstGeom>
                <a:noFill/>
                <a:ln w="9525">
                  <a:noFill/>
                  <a:miter lim="800000"/>
                  <a:headEnd/>
                  <a:tailEnd/>
                </a:ln>
              </p:spPr>
              <p:txBody>
                <a:bodyPr>
                  <a:spAutoFit/>
                </a:bodyPr>
                <a:lstStyle/>
                <a:p>
                  <a:pPr>
                    <a:spcBef>
                      <a:spcPct val="50000"/>
                    </a:spcBef>
                    <a:defRPr/>
                  </a:pPr>
                  <a:r>
                    <a:rPr lang="en-US" altLang="ja-JP" sz="3000" i="1"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y</a:t>
                  </a:r>
                  <a:r>
                    <a:rPr lang="en-US" altLang="ja-JP" sz="3000" b="1" i="1"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rPr>
                    <a:t>i+1</a:t>
                  </a:r>
                  <a:endParaRPr lang="en-US" altLang="ja-JP" sz="3000" i="1" baseline="-25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endParaRPr>
                </a:p>
              </p:txBody>
            </p:sp>
          </p:grpSp>
          <p:sp>
            <p:nvSpPr>
              <p:cNvPr id="70669" name="テキスト ボックス 26"/>
              <p:cNvSpPr txBox="1">
                <a:spLocks noChangeArrowheads="1"/>
              </p:cNvSpPr>
              <p:nvPr/>
            </p:nvSpPr>
            <p:spPr bwMode="auto">
              <a:xfrm>
                <a:off x="5455146" y="5291683"/>
                <a:ext cx="3600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3000">
                    <a:solidFill>
                      <a:schemeClr val="bg1"/>
                    </a:solidFill>
                    <a:latin typeface="Times New Roman" pitchFamily="18" charset="0"/>
                    <a:cs typeface="Times New Roman" pitchFamily="18" charset="0"/>
                  </a:rPr>
                  <a:t>＾</a:t>
                </a:r>
              </a:p>
            </p:txBody>
          </p:sp>
        </p:grpSp>
        <p:sp>
          <p:nvSpPr>
            <p:cNvPr id="29" name="四角形吹き出し 28"/>
            <p:cNvSpPr/>
            <p:nvPr/>
          </p:nvSpPr>
          <p:spPr bwMode="auto">
            <a:xfrm>
              <a:off x="3852138" y="6395890"/>
              <a:ext cx="2015672" cy="360315"/>
            </a:xfrm>
            <a:prstGeom prst="wedgeRectCallout">
              <a:avLst>
                <a:gd name="adj1" fmla="val -5246"/>
                <a:gd name="adj2" fmla="val -1964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00" dirty="0">
                  <a:latin typeface="ヒラギノ角ゴ Pro W6" pitchFamily="34" charset="-128"/>
                  <a:ea typeface="ヒラギノ角ゴ Pro W6" pitchFamily="34" charset="-128"/>
                </a:rPr>
                <a:t>逐次入力する</a:t>
              </a:r>
            </a:p>
          </p:txBody>
        </p:sp>
        <p:sp>
          <p:nvSpPr>
            <p:cNvPr id="30" name="四角形吹き出し 29"/>
            <p:cNvSpPr/>
            <p:nvPr/>
          </p:nvSpPr>
          <p:spPr bwMode="auto">
            <a:xfrm>
              <a:off x="6358238" y="6395890"/>
              <a:ext cx="2015672" cy="366664"/>
            </a:xfrm>
            <a:prstGeom prst="wedgeRectCallout">
              <a:avLst>
                <a:gd name="adj1" fmla="val -7071"/>
                <a:gd name="adj2" fmla="val -226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00" dirty="0">
                  <a:latin typeface="ヒラギノ角ゴ Pro W6" pitchFamily="34" charset="-128"/>
                  <a:ea typeface="ヒラギノ角ゴ Pro W6" pitchFamily="34" charset="-128"/>
                </a:rPr>
                <a:t>逐次予測する</a:t>
              </a:r>
            </a:p>
          </p:txBody>
        </p:sp>
      </p:grpSp>
      <p:grpSp>
        <p:nvGrpSpPr>
          <p:cNvPr id="70662" name="グループ化 23"/>
          <p:cNvGrpSpPr>
            <a:grpSpLocks/>
          </p:cNvGrpSpPr>
          <p:nvPr/>
        </p:nvGrpSpPr>
        <p:grpSpPr bwMode="auto">
          <a:xfrm>
            <a:off x="268288" y="4044950"/>
            <a:ext cx="3471862" cy="2714625"/>
            <a:chOff x="251520" y="4077072"/>
            <a:chExt cx="3472155" cy="2715768"/>
          </a:xfrm>
        </p:grpSpPr>
        <p:sp>
          <p:nvSpPr>
            <p:cNvPr id="17" name="正方形/長方形 7"/>
            <p:cNvSpPr>
              <a:spLocks noChangeArrowheads="1"/>
            </p:cNvSpPr>
            <p:nvPr/>
          </p:nvSpPr>
          <p:spPr bwMode="auto">
            <a:xfrm>
              <a:off x="251520" y="4077072"/>
              <a:ext cx="3464217" cy="2715768"/>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70664" name="Picture 16" descr="L:\スライド\SupervisedData.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83" y="4077072"/>
              <a:ext cx="3463292" cy="271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438"/>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600200"/>
            <a:ext cx="8229600" cy="4525963"/>
          </a:xfrm>
          <a:prstGeom prst="rect">
            <a:avLst/>
          </a:prstGeom>
          <a:noFill/>
          <a:ln w="9525">
            <a:noFill/>
            <a:miter lim="800000"/>
            <a:headEnd/>
            <a:tailEnd/>
          </a:ln>
        </p:spPr>
        <p:txBody>
          <a:bodyPr/>
          <a:lstStyle/>
          <a:p>
            <a:pPr marL="342900" lvl="1" indent="-342900">
              <a:spcBef>
                <a:spcPct val="20000"/>
              </a:spcBef>
              <a:buFont typeface="Wingdings" pitchFamily="2" charset="2"/>
              <a:buChar char="ü"/>
              <a:defRPr/>
            </a:pPr>
            <a:r>
              <a:rPr lang="ja-JP" altLang="en-US" sz="32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カーネル法を適用した</a:t>
            </a:r>
            <a:r>
              <a:rPr lang="en-US" altLang="ja-JP" sz="32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Online SVR</a:t>
            </a:r>
            <a:r>
              <a:rPr lang="ja-JP" altLang="en-US" sz="32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を用いる</a:t>
            </a:r>
            <a:r>
              <a:rPr lang="en-US" altLang="ja-JP" sz="32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Font typeface="Wingdings" pitchFamily="2" charset="2"/>
              <a:buChar char="ü"/>
              <a:defRPr/>
            </a:pPr>
            <a:r>
              <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RBF</a:t>
            </a:r>
            <a:r>
              <a:rPr lang="ja-JP" altLang="en-US"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カーネルを用いる</a:t>
            </a:r>
            <a:endParaRPr lang="en-US" altLang="ja-JP" sz="9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defRPr/>
            </a:pP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Font typeface="Wingdings" pitchFamily="2" charset="2"/>
              <a:buChar char="ü"/>
              <a:defRPr/>
            </a:pPr>
            <a:r>
              <a:rPr lang="ja-JP" altLang="en-US"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rPr>
              <a:t>各種定数</a:t>
            </a:r>
            <a:endParaRPr lang="en-US" altLang="ja-JP" sz="3200" dirty="0">
              <a:solidFill>
                <a:schemeClr val="bg1">
                  <a:lumMod val="95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8.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シミュレーション</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pic>
        <p:nvPicPr>
          <p:cNvPr id="71684" name="Picture 5" descr="C:\Users\大志\Desktop\スライド\tblParam.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4462463"/>
            <a:ext cx="2644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7" descr="L:\スライド\eqRBFKernel.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3211513"/>
            <a:ext cx="421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8"/>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609600" y="4270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9.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シミュレーション結果</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シミュレーション結果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grpSp>
        <p:nvGrpSpPr>
          <p:cNvPr id="72708" name="グループ化 1"/>
          <p:cNvGrpSpPr>
            <a:grpSpLocks/>
          </p:cNvGrpSpPr>
          <p:nvPr/>
        </p:nvGrpSpPr>
        <p:grpSpPr bwMode="auto">
          <a:xfrm>
            <a:off x="1817688" y="2017713"/>
            <a:ext cx="5481637" cy="4510087"/>
            <a:chOff x="1817688" y="2151063"/>
            <a:chExt cx="5481637" cy="4509849"/>
          </a:xfrm>
        </p:grpSpPr>
        <p:sp>
          <p:nvSpPr>
            <p:cNvPr id="9" name="正方形/長方形 7"/>
            <p:cNvSpPr>
              <a:spLocks noChangeArrowheads="1"/>
            </p:cNvSpPr>
            <p:nvPr/>
          </p:nvSpPr>
          <p:spPr bwMode="auto">
            <a:xfrm>
              <a:off x="1817688" y="2151063"/>
              <a:ext cx="5481637" cy="4505087"/>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72710" name="Picture 7" descr="E:\室工大修士課程\研究成果\2011年度精密工学会北海道支部学術講演会\スライド\ResultPrediction.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78288"/>
              <a:ext cx="5451475" cy="448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438"/>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609600" y="4270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9.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シミュレーション結果</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シミュレーション結果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grpSp>
        <p:nvGrpSpPr>
          <p:cNvPr id="73732" name="グループ化 1"/>
          <p:cNvGrpSpPr>
            <a:grpSpLocks/>
          </p:cNvGrpSpPr>
          <p:nvPr/>
        </p:nvGrpSpPr>
        <p:grpSpPr bwMode="auto">
          <a:xfrm>
            <a:off x="1817688" y="2017713"/>
            <a:ext cx="5481637" cy="4510087"/>
            <a:chOff x="1817688" y="2151063"/>
            <a:chExt cx="5481637" cy="4509849"/>
          </a:xfrm>
        </p:grpSpPr>
        <p:sp>
          <p:nvSpPr>
            <p:cNvPr id="9" name="正方形/長方形 7"/>
            <p:cNvSpPr>
              <a:spLocks noChangeArrowheads="1"/>
            </p:cNvSpPr>
            <p:nvPr/>
          </p:nvSpPr>
          <p:spPr bwMode="auto">
            <a:xfrm>
              <a:off x="1817688" y="2151063"/>
              <a:ext cx="5481637" cy="4505087"/>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73738" name="Picture 7" descr="E:\室工大修士課程\研究成果\2011年度精密工学会北海道支部学術講演会\スライド\ResultPrediction.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78288"/>
              <a:ext cx="5451475" cy="448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733" name="グループ化 9"/>
          <p:cNvGrpSpPr>
            <a:grpSpLocks/>
          </p:cNvGrpSpPr>
          <p:nvPr/>
        </p:nvGrpSpPr>
        <p:grpSpPr bwMode="auto">
          <a:xfrm>
            <a:off x="5435600" y="4446588"/>
            <a:ext cx="3070225" cy="1069975"/>
            <a:chOff x="4537495" y="1984749"/>
            <a:chExt cx="2592289" cy="1070124"/>
          </a:xfrm>
        </p:grpSpPr>
        <p:sp>
          <p:nvSpPr>
            <p:cNvPr id="3" name="角丸四角形吹き出し 2"/>
            <p:cNvSpPr/>
            <p:nvPr/>
          </p:nvSpPr>
          <p:spPr>
            <a:xfrm>
              <a:off x="4537495" y="1989512"/>
              <a:ext cx="2592289" cy="1065361"/>
            </a:xfrm>
            <a:prstGeom prst="wedgeRoundRectCallout">
              <a:avLst>
                <a:gd name="adj1" fmla="val -118318"/>
                <a:gd name="adj2" fmla="val 129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latin typeface="ヒラギノ角ゴ ProN W3" pitchFamily="34" charset="-128"/>
                <a:ea typeface="ヒラギノ角ゴ ProN W3" pitchFamily="34" charset="-128"/>
              </a:endParaRPr>
            </a:p>
          </p:txBody>
        </p:sp>
        <p:sp>
          <p:nvSpPr>
            <p:cNvPr id="8" name="角丸四角形吹き出し 7"/>
            <p:cNvSpPr/>
            <p:nvPr/>
          </p:nvSpPr>
          <p:spPr>
            <a:xfrm>
              <a:off x="4537495" y="1989512"/>
              <a:ext cx="2592289" cy="1065361"/>
            </a:xfrm>
            <a:prstGeom prst="wedgeRoundRectCallout">
              <a:avLst>
                <a:gd name="adj1" fmla="val -38020"/>
                <a:gd name="adj2" fmla="val -168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latin typeface="ヒラギノ角ゴ ProN W3" pitchFamily="34" charset="-128"/>
                <a:ea typeface="ヒラギノ角ゴ ProN W3" pitchFamily="34" charset="-128"/>
              </a:endParaRPr>
            </a:p>
          </p:txBody>
        </p:sp>
        <p:sp>
          <p:nvSpPr>
            <p:cNvPr id="5" name="角丸四角形 4"/>
            <p:cNvSpPr/>
            <p:nvPr/>
          </p:nvSpPr>
          <p:spPr>
            <a:xfrm>
              <a:off x="4553580" y="1984749"/>
              <a:ext cx="2576204" cy="1065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white"/>
                  </a:solidFill>
                  <a:latin typeface="ヒラギノ角ゴ ProN W3" pitchFamily="34" charset="-128"/>
                  <a:ea typeface="ヒラギノ角ゴ ProN W3" pitchFamily="34" charset="-128"/>
                </a:rPr>
                <a:t>学習が進むに従い</a:t>
              </a:r>
              <a:endParaRPr lang="en-US" altLang="ja-JP" sz="2400" dirty="0">
                <a:solidFill>
                  <a:prstClr val="white"/>
                </a:solidFill>
                <a:latin typeface="ヒラギノ角ゴ ProN W3" pitchFamily="34" charset="-128"/>
                <a:ea typeface="ヒラギノ角ゴ ProN W3" pitchFamily="34" charset="-128"/>
              </a:endParaRPr>
            </a:p>
            <a:p>
              <a:pPr algn="ctr">
                <a:defRPr/>
              </a:pPr>
              <a:r>
                <a:rPr lang="ja-JP" altLang="en-US" sz="2400" dirty="0">
                  <a:solidFill>
                    <a:prstClr val="white"/>
                  </a:solidFill>
                  <a:latin typeface="ヒラギノ角ゴ ProN W3" pitchFamily="34" charset="-128"/>
                  <a:ea typeface="ヒラギノ角ゴ ProN W3" pitchFamily="34" charset="-128"/>
                </a:rPr>
                <a:t>環境変化に追従して</a:t>
              </a:r>
              <a:endParaRPr lang="en-US" altLang="ja-JP" sz="2400" dirty="0">
                <a:solidFill>
                  <a:prstClr val="white"/>
                </a:solidFill>
                <a:latin typeface="ヒラギノ角ゴ ProN W3" pitchFamily="34" charset="-128"/>
                <a:ea typeface="ヒラギノ角ゴ ProN W3" pitchFamily="34" charset="-128"/>
              </a:endParaRPr>
            </a:p>
            <a:p>
              <a:pPr algn="ctr">
                <a:defRPr/>
              </a:pPr>
              <a:r>
                <a:rPr lang="ja-JP" altLang="en-US" sz="2400" dirty="0">
                  <a:solidFill>
                    <a:prstClr val="white"/>
                  </a:solidFill>
                  <a:latin typeface="ヒラギノ角ゴ ProN W3" pitchFamily="34" charset="-128"/>
                  <a:ea typeface="ヒラギノ角ゴ ProN W3" pitchFamily="34" charset="-128"/>
                </a:rPr>
                <a:t>予測する</a:t>
              </a:r>
            </a:p>
          </p:txBody>
        </p:sp>
      </p:grpSp>
    </p:spTree>
  </p:cSld>
  <p:clrMapOvr>
    <a:masterClrMapping/>
  </p:clrMapOvr>
  <p:transition advTm="438"/>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609600" y="4270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9.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シミュレーション結果</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7"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予測誤差</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grpSp>
        <p:nvGrpSpPr>
          <p:cNvPr id="74756" name="グループ化 1"/>
          <p:cNvGrpSpPr>
            <a:grpSpLocks/>
          </p:cNvGrpSpPr>
          <p:nvPr/>
        </p:nvGrpSpPr>
        <p:grpSpPr bwMode="auto">
          <a:xfrm>
            <a:off x="1852613" y="2060575"/>
            <a:ext cx="5421312" cy="4479925"/>
            <a:chOff x="1673225" y="2060848"/>
            <a:chExt cx="5421353" cy="4479354"/>
          </a:xfrm>
        </p:grpSpPr>
        <p:sp>
          <p:nvSpPr>
            <p:cNvPr id="15365" name="正方形/長方形 7"/>
            <p:cNvSpPr>
              <a:spLocks noChangeArrowheads="1"/>
            </p:cNvSpPr>
            <p:nvPr/>
          </p:nvSpPr>
          <p:spPr bwMode="auto">
            <a:xfrm>
              <a:off x="1673225" y="2060848"/>
              <a:ext cx="5403891" cy="4474593"/>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74758" name="Picture 7" descr="E:\室工大修士課程\研究成果\2011年度精密工学会北海道支部学術講演会\スライド\PredictionErro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065674"/>
              <a:ext cx="5402898" cy="447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438"/>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357313"/>
            <a:ext cx="8229600" cy="4525962"/>
          </a:xfrm>
          <a:prstGeom prst="rect">
            <a:avLst/>
          </a:prstGeom>
          <a:noFill/>
          <a:ln w="9525">
            <a:noFill/>
            <a:miter lim="800000"/>
            <a:headEnd/>
            <a:tailEnd/>
          </a:ln>
        </p:spPr>
        <p:txBody>
          <a:bodyPr/>
          <a:lstStyle/>
          <a:p>
            <a:pPr marL="342900" indent="-342900">
              <a:spcBef>
                <a:spcPct val="20000"/>
              </a:spcBef>
              <a:buClr>
                <a:schemeClr val="bg1"/>
              </a:buClr>
              <a:buFont typeface="Wingdings" pitchFamily="2" charset="2"/>
              <a:buChar char="ü"/>
              <a:defRPr/>
            </a:pPr>
            <a:r>
              <a:rPr lang="ja-JP" altLang="en-US" sz="3000" dirty="0">
                <a:solidFill>
                  <a:srgbClr val="FFFF00"/>
                </a:solidFill>
                <a:effectLst>
                  <a:outerShdw blurRad="38100" dist="38100" dir="2700000" algn="tl">
                    <a:srgbClr val="000000"/>
                  </a:outerShdw>
                </a:effectLst>
                <a:latin typeface="ヒラギノ角ゴ ProN W3" pitchFamily="34" charset="-128"/>
                <a:ea typeface="ヒラギノ角ゴ ProN W3" pitchFamily="34" charset="-128"/>
              </a:rPr>
              <a:t>提案した</a:t>
            </a:r>
            <a:r>
              <a:rPr lang="en-US" altLang="ja-JP" sz="3000" dirty="0">
                <a:solidFill>
                  <a:srgbClr val="FF0000"/>
                </a:solidFill>
                <a:effectLst>
                  <a:outerShdw blurRad="38100" dist="38100" dir="2700000" algn="tl">
                    <a:srgbClr val="000000"/>
                  </a:outerShdw>
                </a:effectLst>
                <a:latin typeface="ヒラギノ角ゴ ProN W3" pitchFamily="34" charset="-128"/>
                <a:ea typeface="ヒラギノ角ゴ ProN W3" pitchFamily="34" charset="-128"/>
              </a:rPr>
              <a:t>Online SVR</a:t>
            </a:r>
            <a:r>
              <a:rPr lang="ja-JP" altLang="en-US" sz="3000" dirty="0">
                <a:solidFill>
                  <a:srgbClr val="FF0000"/>
                </a:solidFill>
                <a:effectLst>
                  <a:outerShdw blurRad="38100" dist="38100" dir="2700000" algn="tl">
                    <a:srgbClr val="000000"/>
                  </a:outerShdw>
                </a:effectLst>
                <a:latin typeface="ヒラギノ角ゴ ProN W3" pitchFamily="34" charset="-128"/>
                <a:ea typeface="ヒラギノ角ゴ ProN W3" pitchFamily="34" charset="-128"/>
              </a:rPr>
              <a:t>による逐次予測の手法</a:t>
            </a:r>
            <a:endParaRPr lang="en-US" altLang="ja-JP" sz="3000" dirty="0">
              <a:solidFill>
                <a:srgbClr val="746900"/>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次時刻における出力の予測式を構成した</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a:p>
            <a:pPr marL="1257300" lvl="2" indent="-342900">
              <a:spcBef>
                <a:spcPct val="20000"/>
              </a:spcBef>
              <a:buFont typeface="Arial" pitchFamily="34" charset="0"/>
              <a:buChar char="•"/>
              <a:defRPr/>
            </a:pP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過去のサポートベクトル</a:t>
            </a:r>
            <a:endPar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1257300" lvl="2" indent="-342900">
              <a:spcBef>
                <a:spcPct val="20000"/>
              </a:spcBef>
              <a:buFont typeface="Arial" pitchFamily="34" charset="0"/>
              <a:buChar char="•"/>
              <a:defRPr/>
            </a:pP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新たに入力された学習データ</a:t>
            </a:r>
            <a:endPar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1257300" lvl="2" indent="-342900">
              <a:spcBef>
                <a:spcPct val="20000"/>
              </a:spcBef>
              <a:buFont typeface="Arial" pitchFamily="34" charset="0"/>
              <a:buChar char="•"/>
              <a:defRPr/>
            </a:pP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逐次更新されるパラメータ</a:t>
            </a:r>
            <a:endPar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800100" lvl="1" indent="-342900">
              <a:spcBef>
                <a:spcPct val="20000"/>
              </a:spcBef>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実験結果から</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学習が進むに従い</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環境変化に追従する予測が可能であることを確認した</a:t>
            </a:r>
            <a:r>
              <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a:p>
            <a:pPr marL="1257300" lvl="2" indent="-342900">
              <a:spcBef>
                <a:spcPct val="20000"/>
              </a:spcBef>
              <a:buFont typeface="Arial" charset="0"/>
              <a:buChar char="•"/>
              <a:defRPr/>
            </a:pP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学習データとして</a:t>
            </a:r>
            <a:r>
              <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周波数が一定で</a:t>
            </a:r>
            <a:r>
              <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 </a:t>
            </a:r>
            <a:r>
              <a:rPr lang="ja-JP" altLang="en-US"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途中から振幅が半減する正弦波を適用した</a:t>
            </a:r>
            <a:r>
              <a:rPr lang="en-US" altLang="ja-JP" sz="25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a:t>
            </a: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10.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おわりに</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
        <p:nvSpPr>
          <p:cNvPr id="75780" name="Text Box 4"/>
          <p:cNvSpPr txBox="1">
            <a:spLocks noChangeArrowheads="1"/>
          </p:cNvSpPr>
          <p:nvPr/>
        </p:nvSpPr>
        <p:spPr bwMode="auto">
          <a:xfrm>
            <a:off x="323850" y="5527675"/>
            <a:ext cx="84963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3800">
                <a:solidFill>
                  <a:srgbClr val="FF9933"/>
                </a:solidFill>
                <a:latin typeface="ヒラギノ角ゴ StdN W8" pitchFamily="34" charset="-128"/>
                <a:ea typeface="ヒラギノ角ゴ StdN W8" pitchFamily="34" charset="-128"/>
              </a:rPr>
              <a:t>Online SVR</a:t>
            </a:r>
            <a:r>
              <a:rPr lang="ja-JP" altLang="en-US" sz="3800">
                <a:solidFill>
                  <a:srgbClr val="FF9933"/>
                </a:solidFill>
                <a:latin typeface="ヒラギノ角ゴ StdN W8" pitchFamily="34" charset="-128"/>
                <a:ea typeface="ヒラギノ角ゴ StdN W8" pitchFamily="34" charset="-128"/>
              </a:rPr>
              <a:t>による逐次予測の手法について有効性を確認した</a:t>
            </a:r>
          </a:p>
        </p:txBody>
      </p:sp>
    </p:spTree>
  </p:cSld>
  <p:clrMapOvr>
    <a:masterClrMapping/>
  </p:clrMapOvr>
  <p:transition advTm="328"/>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a:spLocks/>
          </p:cNvSpPr>
          <p:nvPr/>
        </p:nvSpPr>
        <p:spPr bwMode="auto">
          <a:xfrm>
            <a:off x="457200" y="1357313"/>
            <a:ext cx="8229600" cy="4525962"/>
          </a:xfrm>
          <a:prstGeom prst="rect">
            <a:avLst/>
          </a:prstGeom>
          <a:noFill/>
          <a:ln w="9525">
            <a:noFill/>
            <a:miter lim="800000"/>
            <a:headEnd/>
            <a:tailEnd/>
          </a:ln>
        </p:spPr>
        <p:txBody>
          <a:bodyPr/>
          <a:lstStyle/>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実機</a:t>
            </a:r>
            <a:r>
              <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倒立振子</a:t>
            </a:r>
            <a:r>
              <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a:t>
            </a: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に適用した場合の検討</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1028700" lvl="1" indent="-571500">
              <a:spcBef>
                <a:spcPct val="20000"/>
              </a:spcBef>
              <a:buClr>
                <a:schemeClr val="bg1"/>
              </a:buClr>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予測精度とリアルタイム性を確認する</a:t>
            </a:r>
            <a:endPar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一般的なロボット制御に有用なカーネル関数の提案</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914400" lvl="1" indent="-457200">
              <a:spcBef>
                <a:spcPct val="20000"/>
              </a:spcBef>
              <a:buClr>
                <a:schemeClr val="bg1"/>
              </a:buClr>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ロボットが扱うデータに着目する</a:t>
            </a:r>
            <a:endPar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学習データのサンプリング間隔と回帰精度の関係についての考察</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a:p>
            <a:pPr marL="914400" lvl="1" indent="-457200">
              <a:spcBef>
                <a:spcPct val="20000"/>
              </a:spcBef>
              <a:buClr>
                <a:schemeClr val="bg1"/>
              </a:buClr>
              <a:buFont typeface="Wingdings" pitchFamily="2" charset="2"/>
              <a:buChar char="Ø"/>
              <a:defRPr/>
            </a:pPr>
            <a:r>
              <a:rPr lang="ja-JP" altLang="en-US"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rPr>
              <a:t>学習データが回帰に与える影響を確認する</a:t>
            </a:r>
            <a:endParaRPr lang="en-US" altLang="ja-JP" sz="2800" dirty="0">
              <a:solidFill>
                <a:schemeClr val="bg1"/>
              </a:solidFill>
              <a:effectLst>
                <a:outerShdw blurRad="38100" dist="38100" dir="2700000" algn="tl">
                  <a:srgbClr val="000000"/>
                </a:outerShdw>
              </a:effectLst>
              <a:latin typeface="ヒラギノ角ゴ ProN W3" pitchFamily="34" charset="-128"/>
              <a:ea typeface="ヒラギノ角ゴ ProN W3" pitchFamily="34" charset="-128"/>
            </a:endParaRPr>
          </a:p>
          <a:p>
            <a:pPr marL="342900" indent="-342900">
              <a:spcBef>
                <a:spcPct val="20000"/>
              </a:spcBef>
              <a:buClr>
                <a:schemeClr val="bg1"/>
              </a:buClr>
              <a:buFont typeface="Wingdings" pitchFamily="2" charset="2"/>
              <a:buChar char="ü"/>
              <a:defRPr/>
            </a:pPr>
            <a:r>
              <a:rPr lang="ja-JP" altLang="en-US"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rPr>
              <a:t>学習制御系としての応用</a:t>
            </a:r>
            <a:endParaRPr lang="en-US" altLang="ja-JP" sz="3200" dirty="0">
              <a:solidFill>
                <a:schemeClr val="accent4">
                  <a:lumMod val="40000"/>
                  <a:lumOff val="60000"/>
                </a:schemeClr>
              </a:solidFill>
              <a:effectLst>
                <a:outerShdw blurRad="38100" dist="38100" dir="2700000" algn="tl">
                  <a:srgbClr val="000000"/>
                </a:outerShdw>
              </a:effectLst>
              <a:latin typeface="ヒラギノ角ゴ ProN W3" pitchFamily="34" charset="-128"/>
              <a:ea typeface="ヒラギノ角ゴ ProN W3" pitchFamily="34" charset="-128"/>
            </a:endParaRPr>
          </a:p>
        </p:txBody>
      </p:sp>
      <p:sp>
        <p:nvSpPr>
          <p:cNvPr id="4" name="タイトル 1"/>
          <p:cNvSpPr txBox="1">
            <a:spLocks/>
          </p:cNvSpPr>
          <p:nvPr/>
        </p:nvSpPr>
        <p:spPr bwMode="auto">
          <a:xfrm>
            <a:off x="457200" y="274638"/>
            <a:ext cx="8229600" cy="1143000"/>
          </a:xfrm>
          <a:prstGeom prst="rect">
            <a:avLst/>
          </a:prstGeom>
          <a:noFill/>
          <a:ln w="9525">
            <a:noFill/>
            <a:miter lim="800000"/>
            <a:headEnd/>
            <a:tailEnd/>
          </a:ln>
          <a:effectLst>
            <a:outerShdw blurRad="63500" dist="38100" dir="2700000" algn="tl" rotWithShape="0">
              <a:srgbClr val="000000">
                <a:alpha val="39998"/>
              </a:srgbClr>
            </a:outerShdw>
          </a:effectLst>
        </p:spPr>
        <p:txBody>
          <a:bodyPr anchor="ctr"/>
          <a:lstStyle/>
          <a:p>
            <a:pPr algn="ctr">
              <a:defRPr/>
            </a:pPr>
            <a:r>
              <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11. </a:t>
            </a:r>
            <a:r>
              <a:rPr lang="ja-JP" altLang="en-US"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rPr>
              <a:t>今後の課題</a:t>
            </a:r>
            <a:endParaRPr lang="en-US" altLang="ja-JP" sz="4400" dirty="0">
              <a:solidFill>
                <a:schemeClr val="bg1"/>
              </a:solidFill>
              <a:effectLst>
                <a:outerShdw blurRad="38100" dist="38100" dir="2700000" algn="tl">
                  <a:srgbClr val="000000"/>
                </a:outerShdw>
              </a:effectLst>
              <a:latin typeface="ヒラギノ角ゴ Std W8" pitchFamily="34" charset="-128"/>
              <a:ea typeface="ヒラギノ角ゴ Std W8" pitchFamily="34" charset="-128"/>
            </a:endParaRPr>
          </a:p>
        </p:txBody>
      </p:sp>
    </p:spTree>
  </p:cSld>
  <p:clrMapOvr>
    <a:masterClrMapping/>
  </p:clrMapOvr>
  <p:transition advTm="328"/>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28"/>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solidFill>
                  <a:schemeClr val="tx2">
                    <a:lumMod val="75000"/>
                    <a:lumOff val="25000"/>
                  </a:schemeClr>
                </a:solidFill>
              </a:rPr>
              <a:t>補足スライド集</a:t>
            </a:r>
            <a:endParaRPr lang="ja-JP" altLang="en-US" dirty="0">
              <a:solidFill>
                <a:schemeClr val="tx2">
                  <a:lumMod val="75000"/>
                  <a:lumOff val="25000"/>
                </a:schemeClr>
              </a:solidFill>
            </a:endParaRPr>
          </a:p>
        </p:txBody>
      </p:sp>
      <p:sp>
        <p:nvSpPr>
          <p:cNvPr id="77827" name="テキスト プレースホルダ 2"/>
          <p:cNvSpPr>
            <a:spLocks noGrp="1"/>
          </p:cNvSpPr>
          <p:nvPr>
            <p:ph type="body" idx="1"/>
          </p:nvPr>
        </p:nvSpPr>
        <p:spPr/>
        <p:txBody>
          <a:bodyPr/>
          <a:lstStyle/>
          <a:p>
            <a:r>
              <a:rPr lang="ja-JP" altLang="en-US" smtClean="0">
                <a:solidFill>
                  <a:schemeClr val="tx1"/>
                </a:solidFill>
              </a:rPr>
              <a:t>想定問答集兼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4. </a:t>
            </a:r>
            <a:r>
              <a:rPr lang="ja-JP" altLang="en-US" dirty="0" smtClean="0">
                <a:effectLst>
                  <a:outerShdw blurRad="38100" dist="38100" dir="2700000" algn="tl">
                    <a:srgbClr val="000000">
                      <a:alpha val="43137"/>
                    </a:srgbClr>
                  </a:outerShdw>
                </a:effectLst>
                <a:latin typeface="ヒラギノ角ゴ Std W8" pitchFamily="34" charset="-128"/>
                <a:ea typeface="ヒラギノ角ゴ Std W8" pitchFamily="34" charset="-128"/>
              </a:rPr>
              <a:t>本研究の目的</a:t>
            </a:r>
            <a:endParaRPr lang="ja-JP" altLang="en-US" dirty="0">
              <a:effectLst>
                <a:outerShdw blurRad="38100" dist="38100" dir="2700000" algn="tl">
                  <a:srgbClr val="000000">
                    <a:alpha val="43137"/>
                  </a:srgbClr>
                </a:outerShdw>
              </a:effectLst>
              <a:latin typeface="ヒラギノ角ゴ Std W8" pitchFamily="34" charset="-128"/>
              <a:ea typeface="ヒラギノ角ゴ Std W8" pitchFamily="34" charset="-128"/>
            </a:endParaRPr>
          </a:p>
        </p:txBody>
      </p:sp>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ロボットの内部状態に於ける未来予測</a:t>
            </a:r>
            <a:endParaRPr lang="en-US" altLang="ja-JP" dirty="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未来に予測した内部状態に対し</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現在の行動で対応出来ると</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より素早い対処が可能となる</a:t>
            </a:r>
            <a:r>
              <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600"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2" eaLnBrk="1" hangingPunct="1">
              <a:defRPr/>
            </a:pP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より長期</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en-US" altLang="ja-JP" sz="2200" i="1" dirty="0" smtClean="0">
                <a:effectLst>
                  <a:outerShdw blurRad="38100" dist="38100" dir="2700000" algn="tl">
                    <a:srgbClr val="000000">
                      <a:alpha val="43137"/>
                    </a:srgbClr>
                  </a:outerShdw>
                </a:effectLst>
                <a:latin typeface="Times New Roman" pitchFamily="18" charset="0"/>
                <a:ea typeface="ヒラギノ角ゴ ProN W3" pitchFamily="34" charset="-128"/>
                <a:cs typeface="Times New Roman" pitchFamily="18" charset="0"/>
              </a:rPr>
              <a:t>n </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サンプリング時刻先</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の内部状態を予測する事で</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柔軟な対応が出来る</a:t>
            </a:r>
            <a:r>
              <a:rPr lang="en-US" altLang="ja-JP" sz="22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endParaRPr lang="en-US" altLang="ja-JP" sz="2600" dirty="0" smtClean="0">
              <a:effectLst>
                <a:outerShdw blurRad="38100" dist="38100" dir="2700000" algn="tl">
                  <a:srgbClr val="000000">
                    <a:alpha val="43137"/>
                  </a:srgbClr>
                </a:outerShdw>
              </a:effectLst>
              <a:latin typeface="ヒラギノ角ゴ ProN W3" pitchFamily="34" charset="-128"/>
              <a:ea typeface="ヒラギノ角ゴ ProN W3" pitchFamily="34" charset="-128"/>
            </a:endParaRPr>
          </a:p>
          <a:p>
            <a:pPr lvl="1" eaLnBrk="1" hangingPunct="1">
              <a:defRPr/>
            </a:pPr>
            <a:endParaRPr lang="en-US" altLang="ja-JP" dirty="0">
              <a:effectLst>
                <a:outerShdw blurRad="38100" dist="38100" dir="2700000" algn="tl">
                  <a:srgbClr val="000000">
                    <a:alpha val="43137"/>
                  </a:srgbClr>
                </a:outerShdw>
              </a:effectLst>
              <a:latin typeface="ヒラギノ角ゴ ProN W3" pitchFamily="34" charset="-128"/>
              <a:ea typeface="ヒラギノ角ゴ ProN W3" pitchFamily="34" charset="-128"/>
            </a:endParaRPr>
          </a:p>
        </p:txBody>
      </p:sp>
      <p:pic>
        <p:nvPicPr>
          <p:cNvPr id="7172" name="Picture 2" descr="C:\Users\Flanker\Documents\D論計画スライド\Robot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4943087"/>
            <a:ext cx="1316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p:nvPr/>
        </p:nvSpPr>
        <p:spPr>
          <a:xfrm>
            <a:off x="755576" y="5279637"/>
            <a:ext cx="2735337" cy="1078235"/>
          </a:xfrm>
          <a:prstGeom prst="wedgeRoundRectCallout">
            <a:avLst>
              <a:gd name="adj1" fmla="val 63979"/>
              <a:gd name="adj2" fmla="val -29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400" dirty="0">
                <a:latin typeface="ヒラギノ角ゴ StdN W8" pitchFamily="34" charset="-128"/>
                <a:ea typeface="ヒラギノ角ゴ StdN W8" pitchFamily="34" charset="-128"/>
              </a:rPr>
              <a:t>今の内部状態は？</a:t>
            </a:r>
            <a:r>
              <a:rPr lang="en-US" altLang="ja-JP" sz="2400" dirty="0">
                <a:latin typeface="ヒラギノ角ゴ StdN W8" pitchFamily="34" charset="-128"/>
                <a:ea typeface="ヒラギノ角ゴ StdN W8" pitchFamily="34" charset="-128"/>
              </a:rPr>
              <a:t/>
            </a:r>
            <a:br>
              <a:rPr lang="en-US" altLang="ja-JP" sz="2400" dirty="0">
                <a:latin typeface="ヒラギノ角ゴ StdN W8" pitchFamily="34" charset="-128"/>
                <a:ea typeface="ヒラギノ角ゴ StdN W8" pitchFamily="34" charset="-128"/>
              </a:rPr>
            </a:br>
            <a:endParaRPr lang="en-US" altLang="ja-JP" sz="2400" dirty="0">
              <a:latin typeface="ヒラギノ角ゴ StdN W8" pitchFamily="34" charset="-128"/>
              <a:ea typeface="ヒラギノ角ゴ StdN W8" pitchFamily="34" charset="-128"/>
            </a:endParaRPr>
          </a:p>
          <a:p>
            <a:pPr algn="ctr">
              <a:defRPr/>
            </a:pPr>
            <a:r>
              <a:rPr lang="ja-JP" altLang="en-US" sz="2400" dirty="0">
                <a:latin typeface="ヒラギノ角ゴ StdN W8" pitchFamily="34" charset="-128"/>
                <a:ea typeface="ヒラギノ角ゴ StdN W8" pitchFamily="34" charset="-128"/>
              </a:rPr>
              <a:t>選択する行動は？</a:t>
            </a:r>
            <a:endParaRPr lang="en-US" altLang="ja-JP" sz="2400" dirty="0">
              <a:latin typeface="ヒラギノ角ゴ StdN W8" pitchFamily="34" charset="-128"/>
              <a:ea typeface="ヒラギノ角ゴ StdN W8" pitchFamily="34" charset="-128"/>
            </a:endParaRPr>
          </a:p>
        </p:txBody>
      </p:sp>
      <p:sp>
        <p:nvSpPr>
          <p:cNvPr id="4" name="円/楕円 3"/>
          <p:cNvSpPr/>
          <p:nvPr/>
        </p:nvSpPr>
        <p:spPr>
          <a:xfrm>
            <a:off x="5292725" y="5135175"/>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5508625" y="5198675"/>
            <a:ext cx="350838" cy="260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5724128" y="5495537"/>
            <a:ext cx="4318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6227763" y="4847837"/>
            <a:ext cx="2665412" cy="1870075"/>
          </a:xfrm>
          <a:prstGeom prst="ellipse">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atin typeface="ヒラギノ丸ゴ Pro W4" pitchFamily="34" charset="-128"/>
                <a:ea typeface="ヒラギノ丸ゴ Pro W4" pitchFamily="34" charset="-128"/>
              </a:rPr>
              <a:t>転倒するかも？</a:t>
            </a: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en-US" altLang="ja-JP" dirty="0">
              <a:latin typeface="ヒラギノ丸ゴ Pro W4" pitchFamily="34" charset="-128"/>
              <a:ea typeface="ヒラギノ丸ゴ Pro W4" pitchFamily="34" charset="-128"/>
            </a:endParaRPr>
          </a:p>
          <a:p>
            <a:pPr algn="ctr">
              <a:defRPr/>
            </a:pPr>
            <a:endParaRPr lang="ja-JP" altLang="en-US" dirty="0">
              <a:latin typeface="ヒラギノ丸ゴ Pro W4" pitchFamily="34" charset="-128"/>
              <a:ea typeface="ヒラギノ丸ゴ Pro W4" pitchFamily="34" charset="-128"/>
            </a:endParaRPr>
          </a:p>
        </p:txBody>
      </p:sp>
      <p:pic>
        <p:nvPicPr>
          <p:cNvPr id="7178" name="Picture 2" descr="C:\Users\Flanker\Documents\D論計画スライド\RobotA.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099300" y="5497125"/>
            <a:ext cx="9286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コンテンツ プレースホルダ 2"/>
          <p:cNvSpPr>
            <a:spLocks/>
          </p:cNvSpPr>
          <p:nvPr/>
        </p:nvSpPr>
        <p:spPr bwMode="auto">
          <a:xfrm>
            <a:off x="1057275" y="3789338"/>
            <a:ext cx="7004050" cy="1439862"/>
          </a:xfrm>
          <a:prstGeom prst="rect">
            <a:avLst/>
          </a:prstGeom>
          <a:noFill/>
          <a:ln w="9525">
            <a:noFill/>
            <a:miter lim="800000"/>
            <a:headEnd/>
            <a:tailEnd/>
          </a:ln>
        </p:spPr>
        <p:txBody>
          <a:bodyPr/>
          <a:lstStyle/>
          <a:p>
            <a:pPr algn="ctr">
              <a:spcBef>
                <a:spcPct val="20000"/>
              </a:spcBef>
              <a:defRPr/>
            </a:pPr>
            <a:r>
              <a:rPr lang="ja-JP" altLang="en-US" sz="3000" kern="9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現在の内部状態と行動から</a:t>
            </a:r>
            <a:r>
              <a:rPr lang="en-US" altLang="ja-JP" sz="3000" kern="9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 </a:t>
            </a:r>
          </a:p>
          <a:p>
            <a:pPr algn="ctr">
              <a:spcBef>
                <a:spcPct val="20000"/>
              </a:spcBef>
              <a:defRPr/>
            </a:pPr>
            <a:r>
              <a:rPr lang="ja-JP" altLang="en-US" sz="3000" kern="9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次に遷移する内部状態を予測</a:t>
            </a:r>
            <a:r>
              <a:rPr lang="ja-JP" altLang="en-US" sz="3000" kern="900" dirty="0" smtClean="0">
                <a:solidFill>
                  <a:srgbClr val="FF6600"/>
                </a:solidFill>
                <a:effectLst>
                  <a:outerShdw blurRad="38100" dist="38100" dir="2700000" algn="tl">
                    <a:srgbClr val="000000"/>
                  </a:outerShdw>
                </a:effectLst>
                <a:latin typeface="ヒラギノ角ゴ StdN W8" pitchFamily="34" charset="-128"/>
                <a:ea typeface="ヒラギノ角ゴ StdN W8" pitchFamily="34" charset="-128"/>
              </a:rPr>
              <a:t>する</a:t>
            </a:r>
            <a:endParaRPr lang="en-US" altLang="ja-JP" sz="3000" kern="900" dirty="0">
              <a:solidFill>
                <a:srgbClr val="FF6600"/>
              </a:solidFill>
              <a:effectLst>
                <a:outerShdw blurRad="38100" dist="38100" dir="2700000" algn="tl">
                  <a:srgbClr val="000000"/>
                </a:outerShdw>
              </a:effectLst>
              <a:latin typeface="ヒラギノ角ゴ StdN W8" pitchFamily="34" charset="-128"/>
              <a:ea typeface="ヒラギノ角ゴ StdN W8" pitchFamily="34" charset="-12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モデル予測制御との違い</a:t>
            </a:r>
            <a:endParaRPr lang="ja-JP" altLang="en-US" dirty="0"/>
          </a:p>
        </p:txBody>
      </p:sp>
      <p:sp>
        <p:nvSpPr>
          <p:cNvPr id="78851" name="コンテンツ プレースホルダー 3"/>
          <p:cNvSpPr>
            <a:spLocks noGrp="1"/>
          </p:cNvSpPr>
          <p:nvPr>
            <p:ph idx="1"/>
          </p:nvPr>
        </p:nvSpPr>
        <p:spPr/>
        <p:txBody>
          <a:bodyPr/>
          <a:lstStyle/>
          <a:p>
            <a:pPr>
              <a:buClr>
                <a:schemeClr val="bg1"/>
              </a:buClr>
            </a:pPr>
            <a:r>
              <a:rPr lang="ja-JP" altLang="en-US" sz="3000" smtClean="0">
                <a:solidFill>
                  <a:srgbClr val="00B0F0"/>
                </a:solidFill>
                <a:latin typeface="ヒラギノ角ゴ ProN W3" pitchFamily="34" charset="-128"/>
                <a:ea typeface="ヒラギノ角ゴ ProN W3" pitchFamily="34" charset="-128"/>
              </a:rPr>
              <a:t>将来を予測</a:t>
            </a:r>
            <a:r>
              <a:rPr lang="ja-JP" altLang="en-US" sz="3000" smtClean="0">
                <a:latin typeface="ヒラギノ角ゴ ProN W3" pitchFamily="34" charset="-128"/>
                <a:ea typeface="ヒラギノ角ゴ ProN W3" pitchFamily="34" charset="-128"/>
              </a:rPr>
              <a:t>し</a:t>
            </a:r>
            <a:r>
              <a:rPr lang="en-US" altLang="ja-JP" sz="3000" smtClean="0">
                <a:latin typeface="ヒラギノ角ゴ ProN W3" pitchFamily="34" charset="-128"/>
                <a:ea typeface="ヒラギノ角ゴ ProN W3" pitchFamily="34" charset="-128"/>
              </a:rPr>
              <a:t>, </a:t>
            </a:r>
            <a:r>
              <a:rPr lang="ja-JP" altLang="en-US" sz="3000" smtClean="0">
                <a:latin typeface="ヒラギノ角ゴ ProN W3" pitchFamily="34" charset="-128"/>
                <a:ea typeface="ヒラギノ角ゴ ProN W3" pitchFamily="34" charset="-128"/>
              </a:rPr>
              <a:t>ステップごとに最適化計算を繰り返す点は同じ</a:t>
            </a:r>
            <a:r>
              <a:rPr lang="en-US" altLang="ja-JP" sz="3000" smtClean="0">
                <a:latin typeface="ヒラギノ角ゴ ProN W3" pitchFamily="34" charset="-128"/>
                <a:ea typeface="ヒラギノ角ゴ ProN W3" pitchFamily="34" charset="-128"/>
              </a:rPr>
              <a:t>.</a:t>
            </a:r>
          </a:p>
        </p:txBody>
      </p:sp>
      <p:sp>
        <p:nvSpPr>
          <p:cNvPr id="78852" name="コンテンツ プレースホルダー 3"/>
          <p:cNvSpPr txBox="1">
            <a:spLocks/>
          </p:cNvSpPr>
          <p:nvPr/>
        </p:nvSpPr>
        <p:spPr bwMode="auto">
          <a:xfrm>
            <a:off x="468313" y="2492375"/>
            <a:ext cx="40322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800100" indent="-342900" eaLnBrk="0" hangingPunct="0">
              <a:defRPr kumimoji="1">
                <a:solidFill>
                  <a:schemeClr val="tx1"/>
                </a:solidFill>
                <a:latin typeface="Arial" pitchFamily="34" charset="0"/>
                <a:ea typeface="ＭＳ Ｐゴシック" pitchFamily="50" charset="-128"/>
              </a:defRPr>
            </a:lvl2pPr>
            <a:lvl3pPr marL="1257300" indent="-3429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bg1"/>
              </a:buClr>
              <a:buFont typeface="Wingdings" pitchFamily="2" charset="2"/>
              <a:buChar char="ü"/>
            </a:pPr>
            <a:r>
              <a:rPr lang="ja-JP" altLang="en-US" sz="3000">
                <a:solidFill>
                  <a:srgbClr val="FFFF00"/>
                </a:solidFill>
                <a:latin typeface="ヒラギノ角ゴ ProN W3" pitchFamily="34" charset="-128"/>
                <a:ea typeface="ヒラギノ角ゴ ProN W3" pitchFamily="34" charset="-128"/>
              </a:rPr>
              <a:t>モデル予測制御</a:t>
            </a:r>
            <a:endParaRPr lang="en-US" altLang="ja-JP" sz="3000">
              <a:solidFill>
                <a:srgbClr val="FFFF00"/>
              </a:solidFill>
              <a:latin typeface="ヒラギノ角ゴ ProN W3" pitchFamily="34" charset="-128"/>
              <a:ea typeface="ヒラギノ角ゴ ProN W3" pitchFamily="34" charset="-128"/>
            </a:endParaRPr>
          </a:p>
          <a:p>
            <a:pPr lvl="1">
              <a:spcBef>
                <a:spcPct val="20000"/>
              </a:spcBef>
              <a:buClr>
                <a:schemeClr val="bg1"/>
              </a:buClr>
              <a:buFont typeface="Wingdings" pitchFamily="2" charset="2"/>
              <a:buChar char="Ø"/>
            </a:pPr>
            <a:r>
              <a:rPr lang="ja-JP" altLang="en-US" sz="2600">
                <a:solidFill>
                  <a:schemeClr val="bg1"/>
                </a:solidFill>
                <a:latin typeface="ヒラギノ角ゴ ProN W3" pitchFamily="34" charset="-128"/>
                <a:ea typeface="ヒラギノ角ゴ ProN W3" pitchFamily="34" charset="-128"/>
              </a:rPr>
              <a:t>計算量が膨大になる</a:t>
            </a:r>
            <a:endParaRPr lang="en-US" altLang="ja-JP" sz="2600">
              <a:solidFill>
                <a:schemeClr val="bg1"/>
              </a:solidFill>
              <a:latin typeface="ヒラギノ角ゴ ProN W3" pitchFamily="34" charset="-128"/>
              <a:ea typeface="ヒラギノ角ゴ ProN W3" pitchFamily="34" charset="-128"/>
            </a:endParaRPr>
          </a:p>
          <a:p>
            <a:pPr lvl="1">
              <a:spcBef>
                <a:spcPct val="20000"/>
              </a:spcBef>
              <a:buClr>
                <a:schemeClr val="bg1"/>
              </a:buClr>
              <a:buFont typeface="Wingdings" pitchFamily="2" charset="2"/>
              <a:buChar char="Ø"/>
            </a:pPr>
            <a:r>
              <a:rPr lang="ja-JP" altLang="en-US" sz="2600">
                <a:solidFill>
                  <a:schemeClr val="bg1"/>
                </a:solidFill>
                <a:latin typeface="ヒラギノ角ゴ ProN W3" pitchFamily="34" charset="-128"/>
                <a:ea typeface="ヒラギノ角ゴ ProN W3" pitchFamily="34" charset="-128"/>
              </a:rPr>
              <a:t>制御性能はモデルの正確性に依存する</a:t>
            </a:r>
            <a:endParaRPr lang="en-US" altLang="ja-JP" sz="2600">
              <a:solidFill>
                <a:schemeClr val="bg1"/>
              </a:solidFill>
              <a:latin typeface="ヒラギノ角ゴ ProN W3" pitchFamily="34" charset="-128"/>
              <a:ea typeface="ヒラギノ角ゴ ProN W3" pitchFamily="34" charset="-128"/>
            </a:endParaRPr>
          </a:p>
          <a:p>
            <a:pPr lvl="2">
              <a:spcBef>
                <a:spcPct val="20000"/>
              </a:spcBef>
              <a:buClr>
                <a:schemeClr val="bg1"/>
              </a:buClr>
              <a:buFont typeface="Arial" pitchFamily="34" charset="0"/>
              <a:buChar char="•"/>
            </a:pPr>
            <a:r>
              <a:rPr lang="ja-JP" altLang="en-US" sz="2400">
                <a:solidFill>
                  <a:schemeClr val="bg1"/>
                </a:solidFill>
                <a:latin typeface="ヒラギノ角ゴ ProN W3" pitchFamily="34" charset="-128"/>
                <a:ea typeface="ヒラギノ角ゴ ProN W3" pitchFamily="34" charset="-128"/>
              </a:rPr>
              <a:t>モデルは事前に構成する必要がある</a:t>
            </a:r>
            <a:endParaRPr lang="en-US" altLang="ja-JP" sz="2400">
              <a:solidFill>
                <a:schemeClr val="bg1"/>
              </a:solidFill>
              <a:latin typeface="ヒラギノ角ゴ ProN W3" pitchFamily="34" charset="-128"/>
              <a:ea typeface="ヒラギノ角ゴ ProN W3" pitchFamily="34" charset="-128"/>
            </a:endParaRPr>
          </a:p>
        </p:txBody>
      </p:sp>
      <p:sp>
        <p:nvSpPr>
          <p:cNvPr id="78853" name="コンテンツ プレースホルダー 3"/>
          <p:cNvSpPr txBox="1">
            <a:spLocks/>
          </p:cNvSpPr>
          <p:nvPr/>
        </p:nvSpPr>
        <p:spPr bwMode="auto">
          <a:xfrm>
            <a:off x="4662488" y="2492375"/>
            <a:ext cx="40322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800100" indent="-342900" eaLnBrk="0" hangingPunct="0">
              <a:defRPr kumimoji="1">
                <a:solidFill>
                  <a:schemeClr val="tx1"/>
                </a:solidFill>
                <a:latin typeface="Arial" pitchFamily="34" charset="0"/>
                <a:ea typeface="ＭＳ Ｐゴシック" pitchFamily="50" charset="-128"/>
              </a:defRPr>
            </a:lvl2pPr>
            <a:lvl3pPr marL="1257300" indent="-3429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bg1"/>
              </a:buClr>
              <a:buFont typeface="Wingdings" pitchFamily="2" charset="2"/>
              <a:buChar char="ü"/>
            </a:pPr>
            <a:r>
              <a:rPr lang="ja-JP" altLang="en-US" sz="3000">
                <a:solidFill>
                  <a:srgbClr val="FFFF00"/>
                </a:solidFill>
                <a:latin typeface="ヒラギノ角ゴ ProN W3" pitchFamily="34" charset="-128"/>
                <a:ea typeface="ヒラギノ角ゴ ProN W3" pitchFamily="34" charset="-128"/>
              </a:rPr>
              <a:t>提案手法</a:t>
            </a:r>
            <a:endParaRPr lang="en-US" altLang="ja-JP" sz="3000">
              <a:solidFill>
                <a:srgbClr val="FFFF00"/>
              </a:solidFill>
              <a:latin typeface="ヒラギノ角ゴ ProN W3" pitchFamily="34" charset="-128"/>
              <a:ea typeface="ヒラギノ角ゴ ProN W3" pitchFamily="34" charset="-128"/>
            </a:endParaRPr>
          </a:p>
          <a:p>
            <a:pPr lvl="1">
              <a:spcBef>
                <a:spcPct val="20000"/>
              </a:spcBef>
              <a:buClr>
                <a:schemeClr val="bg1"/>
              </a:buClr>
              <a:buFont typeface="Wingdings" pitchFamily="2" charset="2"/>
              <a:buChar char="Ø"/>
            </a:pPr>
            <a:r>
              <a:rPr lang="ja-JP" altLang="en-US" sz="2600">
                <a:solidFill>
                  <a:schemeClr val="bg1"/>
                </a:solidFill>
                <a:latin typeface="ヒラギノ角ゴ ProN W3" pitchFamily="34" charset="-128"/>
                <a:ea typeface="ヒラギノ角ゴ ProN W3" pitchFamily="34" charset="-128"/>
              </a:rPr>
              <a:t>逐次学習により計算量は削減される</a:t>
            </a:r>
            <a:endParaRPr lang="en-US" altLang="ja-JP" sz="2600">
              <a:solidFill>
                <a:schemeClr val="bg1"/>
              </a:solidFill>
              <a:latin typeface="ヒラギノ角ゴ ProN W3" pitchFamily="34" charset="-128"/>
              <a:ea typeface="ヒラギノ角ゴ ProN W3" pitchFamily="34" charset="-128"/>
            </a:endParaRPr>
          </a:p>
          <a:p>
            <a:pPr lvl="1">
              <a:spcBef>
                <a:spcPct val="20000"/>
              </a:spcBef>
              <a:buClr>
                <a:schemeClr val="bg1"/>
              </a:buClr>
              <a:buFont typeface="Wingdings" pitchFamily="2" charset="2"/>
              <a:buChar char="Ø"/>
            </a:pPr>
            <a:r>
              <a:rPr lang="ja-JP" altLang="en-US" sz="2600">
                <a:solidFill>
                  <a:schemeClr val="bg1"/>
                </a:solidFill>
                <a:latin typeface="ヒラギノ角ゴ ProN W3" pitchFamily="34" charset="-128"/>
                <a:ea typeface="ヒラギノ角ゴ ProN W3" pitchFamily="34" charset="-128"/>
              </a:rPr>
              <a:t>モデルをオンラインで学習する</a:t>
            </a:r>
            <a:endParaRPr lang="en-US" altLang="ja-JP" sz="2600">
              <a:solidFill>
                <a:schemeClr val="bg1"/>
              </a:solidFill>
              <a:latin typeface="ヒラギノ角ゴ ProN W3" pitchFamily="34" charset="-128"/>
              <a:ea typeface="ヒラギノ角ゴ ProN W3" pitchFamily="34" charset="-128"/>
            </a:endParaRPr>
          </a:p>
          <a:p>
            <a:pPr lvl="2">
              <a:spcBef>
                <a:spcPct val="20000"/>
              </a:spcBef>
              <a:buClr>
                <a:schemeClr val="bg1"/>
              </a:buClr>
              <a:buFont typeface="Arial" pitchFamily="34" charset="0"/>
              <a:buChar char="•"/>
            </a:pPr>
            <a:r>
              <a:rPr lang="ja-JP" altLang="en-US" sz="2400">
                <a:solidFill>
                  <a:schemeClr val="bg1"/>
                </a:solidFill>
                <a:latin typeface="ヒラギノ角ゴ ProN W3" pitchFamily="34" charset="-128"/>
                <a:ea typeface="ヒラギノ角ゴ ProN W3" pitchFamily="34" charset="-128"/>
              </a:rPr>
              <a:t>学習が進むごとに精確性が高まる</a:t>
            </a:r>
            <a:endParaRPr lang="en-US" altLang="ja-JP" sz="2400">
              <a:solidFill>
                <a:schemeClr val="bg1"/>
              </a:solidFill>
              <a:latin typeface="ヒラギノ角ゴ ProN W3" pitchFamily="34" charset="-128"/>
              <a:ea typeface="ヒラギノ角ゴ ProN W3" pitchFamily="34" charset="-128"/>
            </a:endParaRPr>
          </a:p>
          <a:p>
            <a:pPr lvl="2">
              <a:spcBef>
                <a:spcPct val="20000"/>
              </a:spcBef>
              <a:buClr>
                <a:schemeClr val="bg1"/>
              </a:buClr>
              <a:buFont typeface="Arial" pitchFamily="34" charset="0"/>
              <a:buChar char="•"/>
            </a:pPr>
            <a:r>
              <a:rPr lang="ja-JP" altLang="en-US" sz="2400">
                <a:solidFill>
                  <a:schemeClr val="bg1"/>
                </a:solidFill>
                <a:latin typeface="ヒラギノ角ゴ ProN W3" pitchFamily="34" charset="-128"/>
                <a:ea typeface="ヒラギノ角ゴ ProN W3" pitchFamily="34" charset="-128"/>
              </a:rPr>
              <a:t>ハードマージン化によってより正確性が高まる</a:t>
            </a:r>
            <a:endParaRPr lang="en-US" altLang="ja-JP" sz="2400">
              <a:solidFill>
                <a:schemeClr val="bg1"/>
              </a:solidFill>
              <a:latin typeface="ヒラギノ角ゴ ProN W3" pitchFamily="34" charset="-128"/>
              <a:ea typeface="ヒラギノ角ゴ ProN W3" pitchFamily="34"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既存の学習制御との違い・長所</a:t>
            </a:r>
            <a:endParaRPr lang="ja-JP" altLang="en-US" dirty="0"/>
          </a:p>
        </p:txBody>
      </p:sp>
      <p:sp>
        <p:nvSpPr>
          <p:cNvPr id="79875" name="コンテンツ プレースホルダー 3"/>
          <p:cNvSpPr>
            <a:spLocks noGrp="1"/>
          </p:cNvSpPr>
          <p:nvPr>
            <p:ph idx="1"/>
          </p:nvPr>
        </p:nvSpPr>
        <p:spPr/>
        <p:txBody>
          <a:bodyPr/>
          <a:lstStyle/>
          <a:p>
            <a:r>
              <a:rPr lang="ja-JP" altLang="en-US" sz="3000" smtClean="0">
                <a:latin typeface="ヒラギノ角ゴ ProN W3" pitchFamily="34" charset="-128"/>
                <a:ea typeface="ヒラギノ角ゴ ProN W3" pitchFamily="34" charset="-128"/>
              </a:rPr>
              <a:t>既存の学習制御では</a:t>
            </a:r>
            <a:r>
              <a:rPr lang="en-US" altLang="ja-JP" sz="3000" smtClean="0">
                <a:latin typeface="ヒラギノ角ゴ ProN W3" pitchFamily="34" charset="-128"/>
                <a:ea typeface="ヒラギノ角ゴ ProN W3" pitchFamily="34" charset="-128"/>
              </a:rPr>
              <a:t>, </a:t>
            </a:r>
            <a:r>
              <a:rPr lang="ja-JP" altLang="en-US" sz="3000" smtClean="0">
                <a:latin typeface="ヒラギノ角ゴ ProN W3" pitchFamily="34" charset="-128"/>
                <a:ea typeface="ヒラギノ角ゴ ProN W3" pitchFamily="34" charset="-128"/>
              </a:rPr>
              <a:t>主に以下の条件が必要</a:t>
            </a:r>
            <a:endParaRPr lang="en-US" altLang="ja-JP" sz="3000" smtClean="0">
              <a:latin typeface="ヒラギノ角ゴ ProN W3" pitchFamily="34" charset="-128"/>
              <a:ea typeface="ヒラギノ角ゴ ProN W3" pitchFamily="34" charset="-128"/>
            </a:endParaRPr>
          </a:p>
          <a:p>
            <a:pPr lvl="1"/>
            <a:r>
              <a:rPr lang="ja-JP" altLang="en-US" sz="2600" smtClean="0">
                <a:latin typeface="ヒラギノ角ゴ ProN W3" pitchFamily="34" charset="-128"/>
                <a:ea typeface="ヒラギノ角ゴ ProN W3" pitchFamily="34" charset="-128"/>
              </a:rPr>
              <a:t>有限時間にわたる理想的な出力パターンがあらかじめ与えられている</a:t>
            </a:r>
            <a:endParaRPr lang="en-US" altLang="ja-JP" sz="2600" smtClean="0">
              <a:latin typeface="ヒラギノ角ゴ ProN W3" pitchFamily="34" charset="-128"/>
              <a:ea typeface="ヒラギノ角ゴ ProN W3" pitchFamily="34" charset="-128"/>
            </a:endParaRPr>
          </a:p>
          <a:p>
            <a:pPr lvl="1"/>
            <a:r>
              <a:rPr lang="ja-JP" altLang="en-US" sz="2600" smtClean="0">
                <a:latin typeface="ヒラギノ角ゴ ProN W3" pitchFamily="34" charset="-128"/>
                <a:ea typeface="ヒラギノ角ゴ ProN W3" pitchFamily="34" charset="-128"/>
              </a:rPr>
              <a:t>繰り返しの度に与えられた区間で実行される</a:t>
            </a:r>
            <a:endParaRPr lang="en-US" altLang="ja-JP" sz="2600" smtClean="0">
              <a:latin typeface="ヒラギノ角ゴ ProN W3" pitchFamily="34" charset="-128"/>
              <a:ea typeface="ヒラギノ角ゴ ProN W3" pitchFamily="34" charset="-128"/>
            </a:endParaRPr>
          </a:p>
          <a:p>
            <a:pPr lvl="1"/>
            <a:r>
              <a:rPr lang="ja-JP" altLang="en-US" sz="2600" smtClean="0">
                <a:latin typeface="ヒラギノ角ゴ ProN W3" pitchFamily="34" charset="-128"/>
                <a:ea typeface="ヒラギノ角ゴ ProN W3" pitchFamily="34" charset="-128"/>
              </a:rPr>
              <a:t>各試行ごとに初期条件を一致させる</a:t>
            </a:r>
            <a:endParaRPr lang="en-US" altLang="ja-JP" sz="2600" smtClean="0">
              <a:latin typeface="ヒラギノ角ゴ ProN W3" pitchFamily="34" charset="-128"/>
              <a:ea typeface="ヒラギノ角ゴ ProN W3" pitchFamily="34" charset="-128"/>
            </a:endParaRPr>
          </a:p>
          <a:p>
            <a:pPr lvl="1"/>
            <a:r>
              <a:rPr lang="ja-JP" altLang="en-US" sz="2600" smtClean="0">
                <a:latin typeface="ヒラギノ角ゴ ProN W3" pitchFamily="34" charset="-128"/>
                <a:ea typeface="ヒラギノ角ゴ ProN W3" pitchFamily="34" charset="-128"/>
              </a:rPr>
              <a:t>系のダイナミクスは試行中に変化しない</a:t>
            </a:r>
            <a:endParaRPr lang="en-US" altLang="ja-JP" sz="2600" smtClean="0">
              <a:latin typeface="ヒラギノ角ゴ ProN W3" pitchFamily="34" charset="-128"/>
              <a:ea typeface="ヒラギノ角ゴ ProN W3" pitchFamily="34" charset="-128"/>
            </a:endParaRPr>
          </a:p>
          <a:p>
            <a:r>
              <a:rPr lang="ja-JP" altLang="en-US" sz="3000" smtClean="0">
                <a:solidFill>
                  <a:srgbClr val="00B0F0"/>
                </a:solidFill>
                <a:latin typeface="ヒラギノ角ゴ ProN W3" pitchFamily="34" charset="-128"/>
                <a:ea typeface="ヒラギノ角ゴ ProN W3" pitchFamily="34" charset="-128"/>
              </a:rPr>
              <a:t>長所と違い</a:t>
            </a:r>
            <a:endParaRPr lang="en-US" altLang="ja-JP" sz="3000" smtClean="0">
              <a:solidFill>
                <a:srgbClr val="00B0F0"/>
              </a:solidFill>
              <a:latin typeface="ヒラギノ角ゴ ProN W3" pitchFamily="34" charset="-128"/>
              <a:ea typeface="ヒラギノ角ゴ ProN W3" pitchFamily="34" charset="-128"/>
            </a:endParaRPr>
          </a:p>
          <a:p>
            <a:pPr lvl="1"/>
            <a:r>
              <a:rPr lang="ja-JP" altLang="en-US" sz="2600" smtClean="0">
                <a:solidFill>
                  <a:srgbClr val="00B0F0"/>
                </a:solidFill>
                <a:latin typeface="ヒラギノ角ゴ ProN W3" pitchFamily="34" charset="-128"/>
                <a:ea typeface="ヒラギノ角ゴ ProN W3" pitchFamily="34" charset="-128"/>
              </a:rPr>
              <a:t>繰り返す必要がない</a:t>
            </a:r>
            <a:endParaRPr lang="en-US" altLang="ja-JP" sz="2600" smtClean="0">
              <a:solidFill>
                <a:srgbClr val="00B0F0"/>
              </a:solidFill>
              <a:latin typeface="ヒラギノ角ゴ ProN W3" pitchFamily="34" charset="-128"/>
              <a:ea typeface="ヒラギノ角ゴ ProN W3" pitchFamily="34" charset="-128"/>
            </a:endParaRPr>
          </a:p>
          <a:p>
            <a:pPr lvl="1"/>
            <a:r>
              <a:rPr lang="ja-JP" altLang="en-US" sz="2600" smtClean="0">
                <a:solidFill>
                  <a:srgbClr val="00B0F0"/>
                </a:solidFill>
                <a:latin typeface="ヒラギノ角ゴ ProN W3" pitchFamily="34" charset="-128"/>
                <a:ea typeface="ヒラギノ角ゴ ProN W3" pitchFamily="34" charset="-128"/>
              </a:rPr>
              <a:t>出力パターンが与えられていない場合も予測しつつ学習することができる</a:t>
            </a:r>
            <a:endParaRPr lang="en-US" altLang="ja-JP" sz="2600" smtClean="0">
              <a:solidFill>
                <a:srgbClr val="00B0F0"/>
              </a:solidFill>
              <a:latin typeface="ヒラギノ角ゴ ProN W3" pitchFamily="34" charset="-128"/>
              <a:ea typeface="ヒラギノ角ゴ ProN W3" pitchFamily="34"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高速化について</a:t>
            </a:r>
            <a:endParaRPr lang="ja-JP" altLang="en-US" dirty="0"/>
          </a:p>
        </p:txBody>
      </p:sp>
      <p:sp>
        <p:nvSpPr>
          <p:cNvPr id="80899" name="角丸四角形 4"/>
          <p:cNvSpPr>
            <a:spLocks noChangeArrowheads="1"/>
          </p:cNvSpPr>
          <p:nvPr/>
        </p:nvSpPr>
        <p:spPr bwMode="auto">
          <a:xfrm>
            <a:off x="611188" y="1343025"/>
            <a:ext cx="3600450" cy="3525838"/>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sp>
        <p:nvSpPr>
          <p:cNvPr id="80900" name="テキスト ボックス 6"/>
          <p:cNvSpPr txBox="1">
            <a:spLocks noChangeArrowheads="1"/>
          </p:cNvSpPr>
          <p:nvPr/>
        </p:nvSpPr>
        <p:spPr bwMode="auto">
          <a:xfrm>
            <a:off x="900113" y="1414463"/>
            <a:ext cx="2617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800">
                <a:solidFill>
                  <a:srgbClr val="FF9933"/>
                </a:solidFill>
                <a:latin typeface="ヒラギノ角ゴ ProN W3" pitchFamily="34" charset="-128"/>
                <a:ea typeface="ヒラギノ角ゴ ProN W3" pitchFamily="34" charset="-128"/>
              </a:rPr>
              <a:t>Parrella</a:t>
            </a:r>
            <a:r>
              <a:rPr lang="ja-JP" altLang="en-US" sz="2800">
                <a:solidFill>
                  <a:srgbClr val="FF9933"/>
                </a:solidFill>
                <a:latin typeface="ヒラギノ角ゴ ProN W3" pitchFamily="34" charset="-128"/>
                <a:ea typeface="ヒラギノ角ゴ ProN W3" pitchFamily="34" charset="-128"/>
              </a:rPr>
              <a:t>の手法</a:t>
            </a:r>
          </a:p>
        </p:txBody>
      </p:sp>
      <p:sp>
        <p:nvSpPr>
          <p:cNvPr id="80901" name="テキスト ボックス 38"/>
          <p:cNvSpPr txBox="1">
            <a:spLocks noChangeArrowheads="1"/>
          </p:cNvSpPr>
          <p:nvPr/>
        </p:nvSpPr>
        <p:spPr bwMode="auto">
          <a:xfrm>
            <a:off x="5229225" y="1414463"/>
            <a:ext cx="164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800">
                <a:solidFill>
                  <a:srgbClr val="FF9933"/>
                </a:solidFill>
                <a:latin typeface="ヒラギノ角ゴ ProN W3" pitchFamily="34" charset="-128"/>
                <a:ea typeface="ヒラギノ角ゴ ProN W3" pitchFamily="34" charset="-128"/>
              </a:rPr>
              <a:t>提案手法</a:t>
            </a:r>
          </a:p>
        </p:txBody>
      </p:sp>
      <p:grpSp>
        <p:nvGrpSpPr>
          <p:cNvPr id="80902" name="グループ化 23"/>
          <p:cNvGrpSpPr>
            <a:grpSpLocks/>
          </p:cNvGrpSpPr>
          <p:nvPr/>
        </p:nvGrpSpPr>
        <p:grpSpPr bwMode="auto">
          <a:xfrm>
            <a:off x="1158875" y="2335213"/>
            <a:ext cx="2500313" cy="2316162"/>
            <a:chOff x="1158875" y="2708920"/>
            <a:chExt cx="2500313" cy="2315701"/>
          </a:xfrm>
        </p:grpSpPr>
        <p:sp>
          <p:nvSpPr>
            <p:cNvPr id="9" name="正方形/長方形 8"/>
            <p:cNvSpPr/>
            <p:nvPr/>
          </p:nvSpPr>
          <p:spPr bwMode="auto">
            <a:xfrm>
              <a:off x="1444625" y="2708920"/>
              <a:ext cx="1928813" cy="3571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10" name="正方形/長方形 9"/>
            <p:cNvSpPr/>
            <p:nvPr/>
          </p:nvSpPr>
          <p:spPr bwMode="auto">
            <a:xfrm>
              <a:off x="1444625" y="3567586"/>
              <a:ext cx="1928813" cy="3571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11" name="直線矢印コネクタ 10"/>
            <p:cNvCxnSpPr>
              <a:stCxn id="9" idx="2"/>
              <a:endCxn id="10" idx="0"/>
            </p:cNvCxnSpPr>
            <p:nvPr/>
          </p:nvCxnSpPr>
          <p:spPr bwMode="auto">
            <a:xfrm rot="5400000">
              <a:off x="2158257" y="3317605"/>
              <a:ext cx="501550"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bwMode="auto">
            <a:xfrm>
              <a:off x="1158875" y="4453235"/>
              <a:ext cx="2500313" cy="57138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全学習データに対する</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予測</a:t>
              </a:r>
            </a:p>
          </p:txBody>
        </p:sp>
        <p:cxnSp>
          <p:nvCxnSpPr>
            <p:cNvPr id="13" name="直線矢印コネクタ 12"/>
            <p:cNvCxnSpPr>
              <a:stCxn id="10" idx="2"/>
              <a:endCxn id="12" idx="0"/>
            </p:cNvCxnSpPr>
            <p:nvPr/>
          </p:nvCxnSpPr>
          <p:spPr bwMode="auto">
            <a:xfrm rot="5400000">
              <a:off x="2145559" y="4188968"/>
              <a:ext cx="526945"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図形 13"/>
            <p:cNvCxnSpPr>
              <a:stCxn id="10" idx="2"/>
              <a:endCxn id="9" idx="0"/>
            </p:cNvCxnSpPr>
            <p:nvPr/>
          </p:nvCxnSpPr>
          <p:spPr bwMode="auto">
            <a:xfrm rot="5400000" flipH="1">
              <a:off x="1801140" y="3317605"/>
              <a:ext cx="1215783" cy="1587"/>
            </a:xfrm>
            <a:prstGeom prst="bentConnector5">
              <a:avLst>
                <a:gd name="adj1" fmla="val -18797"/>
                <a:gd name="adj2" fmla="val 93120621"/>
                <a:gd name="adj3" fmla="val 11879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903" name="角丸四角形 4"/>
          <p:cNvSpPr>
            <a:spLocks noChangeArrowheads="1"/>
          </p:cNvSpPr>
          <p:nvPr/>
        </p:nvSpPr>
        <p:spPr bwMode="auto">
          <a:xfrm>
            <a:off x="4932363" y="1341438"/>
            <a:ext cx="3600450" cy="3527425"/>
          </a:xfrm>
          <a:prstGeom prst="roundRect">
            <a:avLst>
              <a:gd name="adj" fmla="val 16667"/>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chemeClr val="folHlink"/>
              </a:solidFill>
              <a:latin typeface="Calibri" pitchFamily="34" charset="0"/>
            </a:endParaRPr>
          </a:p>
        </p:txBody>
      </p:sp>
      <p:sp>
        <p:nvSpPr>
          <p:cNvPr id="17" name="正方形/長方形 16"/>
          <p:cNvSpPr/>
          <p:nvPr/>
        </p:nvSpPr>
        <p:spPr bwMode="auto">
          <a:xfrm>
            <a:off x="5956300" y="2333625"/>
            <a:ext cx="1928813" cy="357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学習データ</a:t>
            </a:r>
          </a:p>
        </p:txBody>
      </p:sp>
      <p:sp>
        <p:nvSpPr>
          <p:cNvPr id="18" name="正方形/長方形 17"/>
          <p:cNvSpPr/>
          <p:nvPr/>
        </p:nvSpPr>
        <p:spPr bwMode="auto">
          <a:xfrm>
            <a:off x="5956300" y="3068638"/>
            <a:ext cx="1928813" cy="3571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bg1"/>
                </a:solidFill>
                <a:latin typeface="ヒラギノ角ゴ ProN W3" pitchFamily="34" charset="-128"/>
                <a:ea typeface="ヒラギノ角ゴ ProN W3" pitchFamily="34" charset="-128"/>
              </a:rPr>
              <a:t>逐次学習</a:t>
            </a:r>
          </a:p>
        </p:txBody>
      </p:sp>
      <p:cxnSp>
        <p:nvCxnSpPr>
          <p:cNvPr id="19" name="直線矢印コネクタ 18"/>
          <p:cNvCxnSpPr>
            <a:stCxn id="17" idx="2"/>
            <a:endCxn id="18" idx="0"/>
          </p:cNvCxnSpPr>
          <p:nvPr/>
        </p:nvCxnSpPr>
        <p:spPr bwMode="auto">
          <a:xfrm rot="5400000">
            <a:off x="6731001" y="2879725"/>
            <a:ext cx="379412"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bwMode="auto">
          <a:xfrm>
            <a:off x="5956300" y="3789363"/>
            <a:ext cx="1928813" cy="56991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rgbClr val="FF0000"/>
                </a:solidFill>
                <a:latin typeface="ヒラギノ角ゴ ProN W3" pitchFamily="34" charset="-128"/>
                <a:ea typeface="ヒラギノ角ゴ ProN W3" pitchFamily="34" charset="-128"/>
              </a:rPr>
              <a:t>1</a:t>
            </a:r>
            <a:r>
              <a:rPr lang="ja-JP" altLang="en-US" dirty="0">
                <a:solidFill>
                  <a:srgbClr val="FF0000"/>
                </a:solidFill>
                <a:latin typeface="ヒラギノ角ゴ ProN W3" pitchFamily="34" charset="-128"/>
                <a:ea typeface="ヒラギノ角ゴ ProN W3" pitchFamily="34" charset="-128"/>
              </a:rPr>
              <a:t>時刻先の</a:t>
            </a:r>
            <a:endParaRPr lang="en-US" altLang="ja-JP" dirty="0">
              <a:solidFill>
                <a:srgbClr val="FF0000"/>
              </a:solidFill>
              <a:latin typeface="ヒラギノ角ゴ ProN W3" pitchFamily="34" charset="-128"/>
              <a:ea typeface="ヒラギノ角ゴ ProN W3" pitchFamily="34" charset="-128"/>
            </a:endParaRPr>
          </a:p>
          <a:p>
            <a:pPr algn="ctr" fontAlgn="auto">
              <a:spcBef>
                <a:spcPts val="0"/>
              </a:spcBef>
              <a:spcAft>
                <a:spcPts val="0"/>
              </a:spcAft>
              <a:defRPr/>
            </a:pPr>
            <a:r>
              <a:rPr lang="ja-JP" altLang="en-US" dirty="0">
                <a:solidFill>
                  <a:srgbClr val="FF0000"/>
                </a:solidFill>
                <a:latin typeface="ヒラギノ角ゴ ProN W3" pitchFamily="34" charset="-128"/>
                <a:ea typeface="ヒラギノ角ゴ ProN W3" pitchFamily="34" charset="-128"/>
              </a:rPr>
              <a:t>出力の予測</a:t>
            </a:r>
          </a:p>
        </p:txBody>
      </p:sp>
      <p:cxnSp>
        <p:nvCxnSpPr>
          <p:cNvPr id="21" name="直線矢印コネクタ 20"/>
          <p:cNvCxnSpPr>
            <a:stCxn id="18" idx="2"/>
            <a:endCxn id="20" idx="0"/>
          </p:cNvCxnSpPr>
          <p:nvPr/>
        </p:nvCxnSpPr>
        <p:spPr bwMode="auto">
          <a:xfrm rot="5400000">
            <a:off x="6739732" y="3607594"/>
            <a:ext cx="361950" cy="1587"/>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図形 21"/>
          <p:cNvCxnSpPr>
            <a:stCxn id="20" idx="2"/>
            <a:endCxn id="17" idx="0"/>
          </p:cNvCxnSpPr>
          <p:nvPr/>
        </p:nvCxnSpPr>
        <p:spPr bwMode="auto">
          <a:xfrm rot="5400000" flipH="1">
            <a:off x="5907882" y="3345656"/>
            <a:ext cx="2025650" cy="1587"/>
          </a:xfrm>
          <a:prstGeom prst="bentConnector5">
            <a:avLst>
              <a:gd name="adj1" fmla="val -14823"/>
              <a:gd name="adj2" fmla="val 89804058"/>
              <a:gd name="adj3" fmla="val 11482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910" name="コンテンツ プレースホルダー 3"/>
          <p:cNvSpPr>
            <a:spLocks noGrp="1"/>
          </p:cNvSpPr>
          <p:nvPr>
            <p:ph idx="1"/>
          </p:nvPr>
        </p:nvSpPr>
        <p:spPr>
          <a:xfrm>
            <a:off x="457200" y="5013325"/>
            <a:ext cx="8229600" cy="1655763"/>
          </a:xfrm>
        </p:spPr>
        <p:txBody>
          <a:bodyPr/>
          <a:lstStyle/>
          <a:p>
            <a:r>
              <a:rPr lang="en-US" altLang="ja-JP" sz="2400" smtClean="0">
                <a:latin typeface="ヒラギノ角ゴ ProN W3" pitchFamily="34" charset="-128"/>
                <a:ea typeface="ヒラギノ角ゴ ProN W3" pitchFamily="34" charset="-128"/>
              </a:rPr>
              <a:t>Parrella</a:t>
            </a:r>
            <a:r>
              <a:rPr lang="ja-JP" altLang="en-US" sz="2400" smtClean="0">
                <a:latin typeface="ヒラギノ角ゴ ProN W3" pitchFamily="34" charset="-128"/>
                <a:ea typeface="ヒラギノ角ゴ ProN W3" pitchFamily="34" charset="-128"/>
              </a:rPr>
              <a:t>の場合</a:t>
            </a:r>
            <a:r>
              <a:rPr lang="en-US" altLang="ja-JP" sz="2400" smtClean="0">
                <a:latin typeface="ヒラギノ角ゴ ProN W3" pitchFamily="34" charset="-128"/>
                <a:ea typeface="ヒラギノ角ゴ ProN W3" pitchFamily="34" charset="-128"/>
              </a:rPr>
              <a:t>, </a:t>
            </a:r>
            <a:r>
              <a:rPr lang="ja-JP" altLang="en-US" sz="2400" smtClean="0">
                <a:latin typeface="ヒラギノ角ゴ ProN W3" pitchFamily="34" charset="-128"/>
                <a:ea typeface="ヒラギノ角ゴ ProN W3" pitchFamily="34" charset="-128"/>
              </a:rPr>
              <a:t>学習が終了してから改めて予測が行われ</a:t>
            </a:r>
            <a:r>
              <a:rPr lang="en-US" altLang="ja-JP" sz="2400" smtClean="0">
                <a:latin typeface="ヒラギノ角ゴ ProN W3" pitchFamily="34" charset="-128"/>
                <a:ea typeface="ヒラギノ角ゴ ProN W3" pitchFamily="34" charset="-128"/>
              </a:rPr>
              <a:t>, </a:t>
            </a:r>
            <a:r>
              <a:rPr lang="ja-JP" altLang="en-US" sz="2400" smtClean="0">
                <a:latin typeface="ヒラギノ角ゴ ProN W3" pitchFamily="34" charset="-128"/>
                <a:ea typeface="ヒラギノ角ゴ ProN W3" pitchFamily="34" charset="-128"/>
              </a:rPr>
              <a:t>それに応じ計算時間を要す</a:t>
            </a:r>
            <a:endParaRPr lang="en-US" altLang="ja-JP" sz="2400" smtClean="0">
              <a:latin typeface="ヒラギノ角ゴ ProN W3" pitchFamily="34" charset="-128"/>
              <a:ea typeface="ヒラギノ角ゴ ProN W3" pitchFamily="34" charset="-128"/>
            </a:endParaRPr>
          </a:p>
          <a:p>
            <a:r>
              <a:rPr lang="ja-JP" altLang="en-US" sz="2400" smtClean="0">
                <a:latin typeface="ヒラギノ角ゴ ProN W3" pitchFamily="34" charset="-128"/>
                <a:ea typeface="ヒラギノ角ゴ ProN W3" pitchFamily="34" charset="-128"/>
              </a:rPr>
              <a:t>提案手法の場合</a:t>
            </a:r>
            <a:r>
              <a:rPr lang="en-US" altLang="ja-JP" sz="2400" smtClean="0">
                <a:latin typeface="ヒラギノ角ゴ ProN W3" pitchFamily="34" charset="-128"/>
                <a:ea typeface="ヒラギノ角ゴ ProN W3" pitchFamily="34" charset="-128"/>
              </a:rPr>
              <a:t>, </a:t>
            </a:r>
            <a:r>
              <a:rPr lang="ja-JP" altLang="en-US" sz="2400" smtClean="0">
                <a:latin typeface="ヒラギノ角ゴ ProN W3" pitchFamily="34" charset="-128"/>
                <a:ea typeface="ヒラギノ角ゴ ProN W3" pitchFamily="34" charset="-128"/>
              </a:rPr>
              <a:t>逐次学習の直後に</a:t>
            </a:r>
            <a:r>
              <a:rPr lang="en-US" altLang="ja-JP" sz="2400" smtClean="0">
                <a:latin typeface="ヒラギノ角ゴ ProN W3" pitchFamily="34" charset="-128"/>
                <a:ea typeface="ヒラギノ角ゴ ProN W3" pitchFamily="34" charset="-128"/>
              </a:rPr>
              <a:t>1</a:t>
            </a:r>
            <a:r>
              <a:rPr lang="ja-JP" altLang="en-US" sz="2400" smtClean="0">
                <a:latin typeface="ヒラギノ角ゴ ProN W3" pitchFamily="34" charset="-128"/>
                <a:ea typeface="ヒラギノ角ゴ ProN W3" pitchFamily="34" charset="-128"/>
              </a:rPr>
              <a:t>時刻先を予測するので</a:t>
            </a:r>
            <a:r>
              <a:rPr lang="en-US" altLang="ja-JP" sz="2400" smtClean="0">
                <a:latin typeface="ヒラギノ角ゴ ProN W3" pitchFamily="34" charset="-128"/>
                <a:ea typeface="ヒラギノ角ゴ ProN W3" pitchFamily="34" charset="-128"/>
              </a:rPr>
              <a:t>, </a:t>
            </a:r>
            <a:r>
              <a:rPr lang="ja-JP" altLang="en-US" sz="2400" smtClean="0">
                <a:latin typeface="ヒラギノ角ゴ ProN W3" pitchFamily="34" charset="-128"/>
                <a:ea typeface="ヒラギノ角ゴ ProN W3" pitchFamily="34" charset="-128"/>
              </a:rPr>
              <a:t>改めて予測をする時間は必要ない</a:t>
            </a:r>
            <a:endParaRPr lang="en-US" altLang="ja-JP" sz="2400" smtClean="0">
              <a:latin typeface="ヒラギノ角ゴ ProN W3" pitchFamily="34" charset="-128"/>
              <a:ea typeface="ヒラギノ角ゴ ProN W3" pitchFamily="3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単一パターンの入力を</a:t>
            </a: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
            </a:r>
            <a:b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b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繰り返し与えた場合</a:t>
            </a:r>
            <a:endParaRPr lang="ja-JP" altLang="en-US" dirty="0"/>
          </a:p>
        </p:txBody>
      </p:sp>
      <p:sp>
        <p:nvSpPr>
          <p:cNvPr id="81923" name="コンテンツ プレースホルダー 3"/>
          <p:cNvSpPr>
            <a:spLocks noGrp="1"/>
          </p:cNvSpPr>
          <p:nvPr>
            <p:ph idx="1"/>
          </p:nvPr>
        </p:nvSpPr>
        <p:spPr/>
        <p:txBody>
          <a:bodyPr/>
          <a:lstStyle/>
          <a:p>
            <a:pPr>
              <a:buClr>
                <a:schemeClr val="bg1"/>
              </a:buClr>
            </a:pPr>
            <a:r>
              <a:rPr lang="ja-JP" altLang="en-US" sz="3000" smtClean="0">
                <a:solidFill>
                  <a:srgbClr val="00B0F0"/>
                </a:solidFill>
                <a:latin typeface="ヒラギノ角ゴ ProN W3" pitchFamily="34" charset="-128"/>
                <a:ea typeface="ヒラギノ角ゴ ProN W3" pitchFamily="34" charset="-128"/>
              </a:rPr>
              <a:t>シミュレーション結果</a:t>
            </a:r>
            <a:endParaRPr lang="en-US" altLang="ja-JP" sz="3000" smtClean="0">
              <a:latin typeface="ヒラギノ角ゴ ProN W3" pitchFamily="34" charset="-128"/>
              <a:ea typeface="ヒラギノ角ゴ ProN W3" pitchFamily="34" charset="-128"/>
            </a:endParaRPr>
          </a:p>
        </p:txBody>
      </p:sp>
      <p:grpSp>
        <p:nvGrpSpPr>
          <p:cNvPr id="81924" name="グループ化 8"/>
          <p:cNvGrpSpPr>
            <a:grpSpLocks/>
          </p:cNvGrpSpPr>
          <p:nvPr/>
        </p:nvGrpSpPr>
        <p:grpSpPr bwMode="auto">
          <a:xfrm>
            <a:off x="1692275" y="2035175"/>
            <a:ext cx="5776913" cy="4751388"/>
            <a:chOff x="1852613" y="2054542"/>
            <a:chExt cx="5777141" cy="4750832"/>
          </a:xfrm>
        </p:grpSpPr>
        <p:sp>
          <p:nvSpPr>
            <p:cNvPr id="10" name="正方形/長方形 7"/>
            <p:cNvSpPr>
              <a:spLocks noChangeArrowheads="1"/>
            </p:cNvSpPr>
            <p:nvPr/>
          </p:nvSpPr>
          <p:spPr bwMode="auto">
            <a:xfrm>
              <a:off x="1852613" y="2060891"/>
              <a:ext cx="5773966" cy="4744483"/>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1926" name="Picture 2" descr="L:\スライド\ResultOnlinePredictionLong.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746" y="2054542"/>
              <a:ext cx="5775008" cy="47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単一パターンの入力を</a:t>
            </a: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
            </a:r>
            <a:b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b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繰り返し与えた場合</a:t>
            </a:r>
            <a:endParaRPr lang="ja-JP" altLang="en-US" dirty="0"/>
          </a:p>
        </p:txBody>
      </p:sp>
      <p:sp>
        <p:nvSpPr>
          <p:cNvPr id="82947" name="コンテンツ プレースホルダー 3"/>
          <p:cNvSpPr>
            <a:spLocks noGrp="1"/>
          </p:cNvSpPr>
          <p:nvPr>
            <p:ph idx="1"/>
          </p:nvPr>
        </p:nvSpPr>
        <p:spPr/>
        <p:txBody>
          <a:bodyPr/>
          <a:lstStyle/>
          <a:p>
            <a:pPr>
              <a:buClr>
                <a:schemeClr val="bg1"/>
              </a:buClr>
            </a:pPr>
            <a:r>
              <a:rPr lang="ja-JP" altLang="en-US" sz="3000" smtClean="0">
                <a:solidFill>
                  <a:srgbClr val="00B0F0"/>
                </a:solidFill>
                <a:latin typeface="ヒラギノ角ゴ ProN W3" pitchFamily="34" charset="-128"/>
                <a:ea typeface="ヒラギノ角ゴ ProN W3" pitchFamily="34" charset="-128"/>
              </a:rPr>
              <a:t>予測誤差</a:t>
            </a:r>
            <a:endParaRPr lang="en-US" altLang="ja-JP" sz="3000" smtClean="0">
              <a:latin typeface="ヒラギノ角ゴ ProN W3" pitchFamily="34" charset="-128"/>
              <a:ea typeface="ヒラギノ角ゴ ProN W3" pitchFamily="34" charset="-128"/>
            </a:endParaRPr>
          </a:p>
        </p:txBody>
      </p:sp>
      <p:grpSp>
        <p:nvGrpSpPr>
          <p:cNvPr id="82948" name="グループ化 9"/>
          <p:cNvGrpSpPr>
            <a:grpSpLocks/>
          </p:cNvGrpSpPr>
          <p:nvPr/>
        </p:nvGrpSpPr>
        <p:grpSpPr bwMode="auto">
          <a:xfrm>
            <a:off x="1692275" y="2041525"/>
            <a:ext cx="5773738" cy="4754563"/>
            <a:chOff x="1691680" y="2041524"/>
            <a:chExt cx="5774400" cy="4754202"/>
          </a:xfrm>
        </p:grpSpPr>
        <p:sp>
          <p:nvSpPr>
            <p:cNvPr id="6" name="正方形/長方形 7"/>
            <p:cNvSpPr>
              <a:spLocks noChangeArrowheads="1"/>
            </p:cNvSpPr>
            <p:nvPr/>
          </p:nvSpPr>
          <p:spPr bwMode="auto">
            <a:xfrm>
              <a:off x="1691680" y="2041524"/>
              <a:ext cx="5774400" cy="4744678"/>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2950" name="Picture 3" descr="L:\スライド\OnlinePredictErrorLong.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396" y="2060848"/>
              <a:ext cx="5720715" cy="473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三角波を与えた場合</a:t>
            </a:r>
            <a:endParaRPr lang="ja-JP" altLang="en-US" dirty="0"/>
          </a:p>
        </p:txBody>
      </p:sp>
      <p:sp>
        <p:nvSpPr>
          <p:cNvPr id="83971" name="コンテンツ プレースホルダー 3"/>
          <p:cNvSpPr>
            <a:spLocks noGrp="1"/>
          </p:cNvSpPr>
          <p:nvPr>
            <p:ph idx="1"/>
          </p:nvPr>
        </p:nvSpPr>
        <p:spPr/>
        <p:txBody>
          <a:bodyPr/>
          <a:lstStyle/>
          <a:p>
            <a:pPr>
              <a:buClr>
                <a:schemeClr val="bg1"/>
              </a:buClr>
            </a:pPr>
            <a:r>
              <a:rPr lang="ja-JP" altLang="en-US" sz="3000" smtClean="0">
                <a:solidFill>
                  <a:srgbClr val="00B0F0"/>
                </a:solidFill>
                <a:latin typeface="ヒラギノ角ゴ ProN W3" pitchFamily="34" charset="-128"/>
                <a:ea typeface="ヒラギノ角ゴ ProN W3" pitchFamily="34" charset="-128"/>
              </a:rPr>
              <a:t>シミュレーション結果</a:t>
            </a:r>
            <a:endParaRPr lang="en-US" altLang="ja-JP" sz="3000" smtClean="0">
              <a:latin typeface="ヒラギノ角ゴ ProN W3" pitchFamily="34" charset="-128"/>
              <a:ea typeface="ヒラギノ角ゴ ProN W3" pitchFamily="34" charset="-128"/>
            </a:endParaRPr>
          </a:p>
        </p:txBody>
      </p:sp>
      <p:grpSp>
        <p:nvGrpSpPr>
          <p:cNvPr id="83972" name="グループ化 7"/>
          <p:cNvGrpSpPr>
            <a:grpSpLocks/>
          </p:cNvGrpSpPr>
          <p:nvPr/>
        </p:nvGrpSpPr>
        <p:grpSpPr bwMode="auto">
          <a:xfrm>
            <a:off x="1692275" y="2041525"/>
            <a:ext cx="5789613" cy="4789488"/>
            <a:chOff x="1692275" y="2041525"/>
            <a:chExt cx="5789484" cy="4789488"/>
          </a:xfrm>
        </p:grpSpPr>
        <p:sp>
          <p:nvSpPr>
            <p:cNvPr id="10" name="正方形/長方形 7"/>
            <p:cNvSpPr>
              <a:spLocks noChangeArrowheads="1"/>
            </p:cNvSpPr>
            <p:nvPr/>
          </p:nvSpPr>
          <p:spPr bwMode="auto">
            <a:xfrm>
              <a:off x="1692275" y="2041525"/>
              <a:ext cx="5773609" cy="4745038"/>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3974" name="Picture 2" descr="C:\Users\大志\Desktop\スライド\ResultOnlinePredictionOth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609" y="2084705"/>
              <a:ext cx="5772150" cy="47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三角波を与えた場合</a:t>
            </a:r>
            <a:endParaRPr lang="ja-JP" altLang="en-US" dirty="0"/>
          </a:p>
        </p:txBody>
      </p:sp>
      <p:sp>
        <p:nvSpPr>
          <p:cNvPr id="84995" name="コンテンツ プレースホルダー 3"/>
          <p:cNvSpPr>
            <a:spLocks noGrp="1"/>
          </p:cNvSpPr>
          <p:nvPr>
            <p:ph idx="1"/>
          </p:nvPr>
        </p:nvSpPr>
        <p:spPr/>
        <p:txBody>
          <a:bodyPr/>
          <a:lstStyle/>
          <a:p>
            <a:pPr>
              <a:buClr>
                <a:schemeClr val="bg1"/>
              </a:buClr>
            </a:pPr>
            <a:r>
              <a:rPr lang="ja-JP" altLang="en-US" sz="3000" smtClean="0">
                <a:solidFill>
                  <a:srgbClr val="00B0F0"/>
                </a:solidFill>
                <a:latin typeface="ヒラギノ角ゴ ProN W3" pitchFamily="34" charset="-128"/>
                <a:ea typeface="ヒラギノ角ゴ ProN W3" pitchFamily="34" charset="-128"/>
              </a:rPr>
              <a:t>予測誤差</a:t>
            </a:r>
            <a:endParaRPr lang="en-US" altLang="ja-JP" sz="3000" smtClean="0">
              <a:latin typeface="ヒラギノ角ゴ ProN W3" pitchFamily="34" charset="-128"/>
              <a:ea typeface="ヒラギノ角ゴ ProN W3" pitchFamily="34" charset="-128"/>
            </a:endParaRPr>
          </a:p>
        </p:txBody>
      </p:sp>
      <p:grpSp>
        <p:nvGrpSpPr>
          <p:cNvPr id="84996" name="グループ化 7"/>
          <p:cNvGrpSpPr>
            <a:grpSpLocks/>
          </p:cNvGrpSpPr>
          <p:nvPr/>
        </p:nvGrpSpPr>
        <p:grpSpPr bwMode="auto">
          <a:xfrm>
            <a:off x="1673225" y="2041525"/>
            <a:ext cx="5810250" cy="4754563"/>
            <a:chOff x="1673459" y="2041525"/>
            <a:chExt cx="5809298" cy="4754201"/>
          </a:xfrm>
        </p:grpSpPr>
        <p:sp>
          <p:nvSpPr>
            <p:cNvPr id="6" name="正方形/長方形 7"/>
            <p:cNvSpPr>
              <a:spLocks noChangeArrowheads="1"/>
            </p:cNvSpPr>
            <p:nvPr/>
          </p:nvSpPr>
          <p:spPr bwMode="auto">
            <a:xfrm>
              <a:off x="1692506" y="2041525"/>
              <a:ext cx="5772792" cy="4744677"/>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4998" name="Picture 2" descr="C:\Users\大志\Desktop\スライド\PredictionErrorOth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459" y="2060848"/>
              <a:ext cx="5809298" cy="473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n-US" altLang="ja-JP" dirty="0" err="1" smtClean="0">
                <a:effectLst>
                  <a:outerShdw blurRad="38100" dist="38100" dir="2700000" algn="tl">
                    <a:srgbClr val="000000"/>
                  </a:outerShdw>
                </a:effectLst>
                <a:latin typeface="ヒラギノ角ゴ Std W8" pitchFamily="34" charset="-128"/>
                <a:ea typeface="ヒラギノ角ゴ Std W8" pitchFamily="34" charset="-128"/>
              </a:rPr>
              <a:t>Parrella</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による予測との比較</a:t>
            </a:r>
            <a:endParaRPr lang="ja-JP" altLang="en-US" dirty="0"/>
          </a:p>
        </p:txBody>
      </p:sp>
      <p:sp>
        <p:nvSpPr>
          <p:cNvPr id="8"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シミュレーション結果</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grpSp>
        <p:nvGrpSpPr>
          <p:cNvPr id="86020" name="グループ化 1"/>
          <p:cNvGrpSpPr>
            <a:grpSpLocks/>
          </p:cNvGrpSpPr>
          <p:nvPr/>
        </p:nvGrpSpPr>
        <p:grpSpPr bwMode="auto">
          <a:xfrm>
            <a:off x="1817688" y="2008188"/>
            <a:ext cx="5489575" cy="4781550"/>
            <a:chOff x="1817688" y="2151062"/>
            <a:chExt cx="5489451" cy="4782442"/>
          </a:xfrm>
        </p:grpSpPr>
        <p:sp>
          <p:nvSpPr>
            <p:cNvPr id="10" name="正方形/長方形 7"/>
            <p:cNvSpPr>
              <a:spLocks noChangeArrowheads="1"/>
            </p:cNvSpPr>
            <p:nvPr/>
          </p:nvSpPr>
          <p:spPr bwMode="auto">
            <a:xfrm>
              <a:off x="1817688" y="2151062"/>
              <a:ext cx="5479926" cy="4758625"/>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6022" name="Picture 2" descr="C:\Users\大志\Desktop\PredictionResul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676" y="2175608"/>
              <a:ext cx="5478463" cy="475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n-US" altLang="ja-JP" dirty="0" err="1" smtClean="0">
                <a:effectLst>
                  <a:outerShdw blurRad="38100" dist="38100" dir="2700000" algn="tl">
                    <a:srgbClr val="000000"/>
                  </a:outerShdw>
                </a:effectLst>
                <a:latin typeface="ヒラギノ角ゴ Std W8" pitchFamily="34" charset="-128"/>
                <a:ea typeface="ヒラギノ角ゴ Std W8" pitchFamily="34" charset="-128"/>
              </a:rPr>
              <a:t>Parrella</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による予測との比較</a:t>
            </a:r>
            <a:endParaRPr lang="ja-JP" altLang="en-US" dirty="0"/>
          </a:p>
        </p:txBody>
      </p:sp>
      <p:sp>
        <p:nvSpPr>
          <p:cNvPr id="8" name="コンテンツ プレースホルダ 2"/>
          <p:cNvSpPr txBox="1">
            <a:spLocks/>
          </p:cNvSpPr>
          <p:nvPr/>
        </p:nvSpPr>
        <p:spPr>
          <a:xfrm>
            <a:off x="457200" y="1600200"/>
            <a:ext cx="8229600" cy="4781550"/>
          </a:xfrm>
          <a:prstGeom prst="rect">
            <a:avLst/>
          </a:prstGeom>
        </p:spPr>
        <p:txBody>
          <a:bodyPr/>
          <a:lstStyle/>
          <a:p>
            <a:pPr marL="342900" indent="-342900">
              <a:spcBef>
                <a:spcPct val="20000"/>
              </a:spcBef>
              <a:buFont typeface="Wingdings" pitchFamily="2" charset="2"/>
              <a:buChar char="ü"/>
              <a:defRPr/>
            </a:pPr>
            <a:r>
              <a:rPr lang="ja-JP" altLang="en-US"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予測誤差</a:t>
            </a:r>
            <a:endParaRPr lang="en-US" altLang="ja-JP" sz="2800" dirty="0">
              <a:solidFill>
                <a:schemeClr val="accent3">
                  <a:lumMod val="40000"/>
                  <a:lumOff val="60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p:txBody>
      </p:sp>
      <p:grpSp>
        <p:nvGrpSpPr>
          <p:cNvPr id="87044" name="グループ化 1"/>
          <p:cNvGrpSpPr>
            <a:grpSpLocks/>
          </p:cNvGrpSpPr>
          <p:nvPr/>
        </p:nvGrpSpPr>
        <p:grpSpPr bwMode="auto">
          <a:xfrm>
            <a:off x="1817688" y="2008188"/>
            <a:ext cx="5491162" cy="4765675"/>
            <a:chOff x="1817688" y="2008188"/>
            <a:chExt cx="5490616" cy="4765264"/>
          </a:xfrm>
        </p:grpSpPr>
        <p:sp>
          <p:nvSpPr>
            <p:cNvPr id="10" name="正方形/長方形 7"/>
            <p:cNvSpPr>
              <a:spLocks noChangeArrowheads="1"/>
            </p:cNvSpPr>
            <p:nvPr/>
          </p:nvSpPr>
          <p:spPr bwMode="auto">
            <a:xfrm>
              <a:off x="1817688" y="2008188"/>
              <a:ext cx="5479505" cy="4757327"/>
            </a:xfrm>
            <a:prstGeom prst="rect">
              <a:avLst/>
            </a:prstGeom>
            <a:solidFill>
              <a:schemeClr val="bg1">
                <a:lumMod val="85000"/>
              </a:schemeClr>
            </a:solidFill>
            <a:ln w="9525" algn="ctr">
              <a:solidFill>
                <a:schemeClr val="tx1"/>
              </a:solidFill>
              <a:round/>
              <a:headEnd/>
              <a:tailEnd/>
            </a:ln>
          </p:spPr>
          <p:txBody>
            <a:bodyPr/>
            <a:lstStyle/>
            <a:p>
              <a:pPr>
                <a:defRPr/>
              </a:pPr>
              <a:endParaRPr lang="ja-JP" altLang="en-US">
                <a:latin typeface="Arial" charset="0"/>
              </a:endParaRPr>
            </a:p>
          </p:txBody>
        </p:sp>
        <p:pic>
          <p:nvPicPr>
            <p:cNvPr id="87046" name="Picture 7" descr="C:\Users\Stinger\Desktop\PredictionErrorVSParrella.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340" y="2014252"/>
              <a:ext cx="5478964" cy="4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KKT</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条件</a:t>
            </a:r>
            <a:endParaRPr lang="ja-JP" altLang="en-US" dirty="0"/>
          </a:p>
        </p:txBody>
      </p:sp>
      <p:sp>
        <p:nvSpPr>
          <p:cNvPr id="37891" name="コンテンツ プレースホルダー 3"/>
          <p:cNvSpPr>
            <a:spLocks noGrp="1"/>
          </p:cNvSpPr>
          <p:nvPr>
            <p:ph idx="1"/>
          </p:nvPr>
        </p:nvSpPr>
        <p:spPr/>
        <p:txBody>
          <a:bodyPr/>
          <a:lstStyle/>
          <a:p>
            <a:pPr>
              <a:defRPr/>
            </a:pPr>
            <a:r>
              <a:rPr lang="ja-JP" altLang="en-US" dirty="0">
                <a:latin typeface="ヒラギノ角ゴ ProN W3" pitchFamily="34" charset="-128"/>
                <a:ea typeface="ヒラギノ角ゴ ProN W3" pitchFamily="34" charset="-128"/>
              </a:rPr>
              <a:t>主</a:t>
            </a:r>
            <a:r>
              <a:rPr lang="ja-JP" altLang="en-US" dirty="0" smtClean="0">
                <a:latin typeface="ヒラギノ角ゴ ProN W3" pitchFamily="34" charset="-128"/>
                <a:ea typeface="ヒラギノ角ゴ ProN W3" pitchFamily="34" charset="-128"/>
              </a:rPr>
              <a:t>問題</a:t>
            </a:r>
            <a:endParaRPr lang="en-US" altLang="ja-JP" dirty="0" smtClean="0">
              <a:latin typeface="ヒラギノ角ゴ ProN W3" pitchFamily="34" charset="-128"/>
              <a:ea typeface="ヒラギノ角ゴ ProN W3" pitchFamily="34" charset="-128"/>
            </a:endParaRPr>
          </a:p>
          <a:p>
            <a:pPr>
              <a:defRPr/>
            </a:pPr>
            <a:endParaRPr lang="en-US" altLang="ja-JP" dirty="0">
              <a:latin typeface="ヒラギノ角ゴ ProN W3" pitchFamily="34" charset="-128"/>
              <a:ea typeface="ヒラギノ角ゴ ProN W3" pitchFamily="34" charset="-128"/>
            </a:endParaRPr>
          </a:p>
          <a:p>
            <a:pPr marL="0" indent="0">
              <a:buFont typeface="Wingdings" pitchFamily="2" charset="2"/>
              <a:buNone/>
              <a:defRPr/>
            </a:pPr>
            <a:endParaRPr lang="en-US" altLang="ja-JP" dirty="0" smtClean="0">
              <a:latin typeface="ヒラギノ角ゴ ProN W3" pitchFamily="34" charset="-128"/>
              <a:ea typeface="ヒラギノ角ゴ ProN W3" pitchFamily="34" charset="-128"/>
            </a:endParaRPr>
          </a:p>
          <a:p>
            <a:pPr marL="0" indent="0">
              <a:buFont typeface="Wingdings" pitchFamily="2" charset="2"/>
              <a:buNone/>
              <a:defRPr/>
            </a:pPr>
            <a:endParaRPr lang="en-US" altLang="ja-JP" dirty="0" smtClean="0">
              <a:latin typeface="ヒラギノ角ゴ ProN W3" pitchFamily="34" charset="-128"/>
              <a:ea typeface="ヒラギノ角ゴ ProN W3" pitchFamily="34" charset="-128"/>
            </a:endParaRPr>
          </a:p>
          <a:p>
            <a:pPr>
              <a:defRPr/>
            </a:pPr>
            <a:r>
              <a:rPr lang="ja-JP" altLang="en-US" dirty="0" smtClean="0">
                <a:latin typeface="ヒラギノ角ゴ ProN W3" pitchFamily="34" charset="-128"/>
                <a:ea typeface="ヒラギノ角ゴ ProN W3" pitchFamily="34" charset="-128"/>
              </a:rPr>
              <a:t>双対問題</a:t>
            </a:r>
            <a:endParaRPr lang="en-US" altLang="ja-JP" dirty="0" smtClean="0">
              <a:latin typeface="ヒラギノ角ゴ ProN W3" pitchFamily="34" charset="-128"/>
              <a:ea typeface="ヒラギノ角ゴ ProN W3" pitchFamily="34" charset="-128"/>
            </a:endParaRPr>
          </a:p>
        </p:txBody>
      </p:sp>
      <p:pic>
        <p:nvPicPr>
          <p:cNvPr id="88068" name="Picture 3" descr="C:\Users\Stinger\Desktop\mainprob.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912938"/>
            <a:ext cx="44608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descr="C:\Users\Stinger\Desktop\dualprob.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4473575"/>
            <a:ext cx="822166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781550"/>
          </a:xfrm>
        </p:spPr>
        <p:txBody>
          <a:bodyPr>
            <a:noAutofit/>
          </a:bodyPr>
          <a:lstStyle/>
          <a:p>
            <a:pPr eaLnBrk="1" hangingPunct="1">
              <a:defRPr/>
            </a:pPr>
            <a:r>
              <a:rPr lang="ja-JP" altLang="en-US"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rPr>
              <a:t>基本的な考え方</a:t>
            </a:r>
            <a:endParaRPr lang="en-US" altLang="ja-JP" sz="3400" dirty="0" smtClean="0">
              <a:solidFill>
                <a:srgbClr val="FFFF00"/>
              </a:solidFill>
              <a:effectLst>
                <a:outerShdw blurRad="38100" dist="38100" dir="2700000" algn="tl">
                  <a:srgbClr val="000000">
                    <a:alpha val="43137"/>
                  </a:srgbClr>
                </a:outerShdw>
              </a:effectLst>
              <a:latin typeface="ヒラギノ角ゴ Pro W6" pitchFamily="34" charset="-128"/>
              <a:ea typeface="ヒラギノ角ゴ Pro W6" pitchFamily="34" charset="-128"/>
            </a:endParaRP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ロボットの動作では</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状態と行動によって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環境は新しい状態へ遷移する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a:t>
            </a:r>
          </a:p>
          <a:p>
            <a:pPr lvl="1" eaLnBrk="1" hangingPunct="1">
              <a:defRPr/>
            </a:pP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ロボットの場合</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a:effectLst>
                  <a:outerShdw blurRad="38100" dist="38100" dir="2700000" algn="tl">
                    <a:srgbClr val="000000">
                      <a:alpha val="43137"/>
                    </a:srgbClr>
                  </a:outerShdw>
                </a:effectLst>
                <a:latin typeface="ヒラギノ角ゴ ProN W3" pitchFamily="34" charset="-128"/>
                <a:ea typeface="ヒラギノ角ゴ ProN W3" pitchFamily="34" charset="-128"/>
              </a:rPr>
              <a:t>自身</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が選択した行動によって</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r>
              <a:rPr lang="ja-JP" altLang="en-US"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未来に決定される状態が無数に存在する</a:t>
            </a:r>
            <a:r>
              <a:rPr lang="en-US" altLang="ja-JP" dirty="0" smtClean="0">
                <a:effectLst>
                  <a:outerShdw blurRad="38100" dist="38100" dir="2700000" algn="tl">
                    <a:srgbClr val="000000">
                      <a:alpha val="43137"/>
                    </a:srgbClr>
                  </a:outerShdw>
                </a:effectLst>
                <a:latin typeface="ヒラギノ角ゴ ProN W3" pitchFamily="34" charset="-128"/>
                <a:ea typeface="ヒラギノ角ゴ ProN W3" pitchFamily="34" charset="-128"/>
              </a:rPr>
              <a:t>. </a:t>
            </a:r>
          </a:p>
        </p:txBody>
      </p:sp>
      <p:sp>
        <p:nvSpPr>
          <p:cNvPr id="11" name="タイトル 1"/>
          <p:cNvSpPr>
            <a:spLocks noGrp="1"/>
          </p:cNvSpPr>
          <p:nvPr>
            <p:ph type="title"/>
          </p:nvPr>
        </p:nvSpPr>
        <p:spPr/>
        <p:txBody>
          <a:bodyPr/>
          <a:lstStyle/>
          <a:p>
            <a:pPr algn="ctr" eaLnBrk="1" hangingPunct="1">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5. </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本研究のアプローチ</a:t>
            </a:r>
          </a:p>
        </p:txBody>
      </p:sp>
      <p:pic>
        <p:nvPicPr>
          <p:cNvPr id="11268" name="Picture 6" descr="C:\Users\Flanker\Desktop\NonLinearEquationState.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433888"/>
            <a:ext cx="609282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n-US" altLang="ja-JP" dirty="0" smtClean="0">
                <a:effectLst>
                  <a:outerShdw blurRad="38100" dist="38100" dir="2700000" algn="tl">
                    <a:srgbClr val="000000"/>
                  </a:outerShdw>
                </a:effectLst>
                <a:latin typeface="ヒラギノ角ゴ Std W8" pitchFamily="34" charset="-128"/>
                <a:ea typeface="ヒラギノ角ゴ Std W8" pitchFamily="34" charset="-128"/>
              </a:rPr>
              <a:t>KKT</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条件</a:t>
            </a:r>
            <a:endParaRPr lang="ja-JP" altLang="en-US" dirty="0"/>
          </a:p>
        </p:txBody>
      </p:sp>
      <p:sp>
        <p:nvSpPr>
          <p:cNvPr id="89091" name="コンテンツ プレースホルダー 3"/>
          <p:cNvSpPr>
            <a:spLocks noGrp="1"/>
          </p:cNvSpPr>
          <p:nvPr>
            <p:ph idx="1"/>
          </p:nvPr>
        </p:nvSpPr>
        <p:spPr/>
        <p:txBody>
          <a:bodyPr/>
          <a:lstStyle/>
          <a:p>
            <a:r>
              <a:rPr lang="en-US" altLang="ja-JP" smtClean="0">
                <a:latin typeface="ヒラギノ角ゴ ProN W3" pitchFamily="34" charset="-128"/>
                <a:ea typeface="ヒラギノ角ゴ ProN W3" pitchFamily="34" charset="-128"/>
              </a:rPr>
              <a:t>SVM</a:t>
            </a:r>
            <a:r>
              <a:rPr lang="ja-JP" altLang="en-US" smtClean="0">
                <a:latin typeface="ヒラギノ角ゴ ProN W3" pitchFamily="34" charset="-128"/>
                <a:ea typeface="ヒラギノ角ゴ ProN W3" pitchFamily="34" charset="-128"/>
              </a:rPr>
              <a:t>や</a:t>
            </a:r>
            <a:r>
              <a:rPr lang="en-US" altLang="ja-JP" smtClean="0">
                <a:latin typeface="ヒラギノ角ゴ ProN W3" pitchFamily="34" charset="-128"/>
                <a:ea typeface="ヒラギノ角ゴ ProN W3" pitchFamily="34" charset="-128"/>
              </a:rPr>
              <a:t>SVR</a:t>
            </a:r>
            <a:r>
              <a:rPr lang="ja-JP" altLang="en-US" smtClean="0">
                <a:latin typeface="ヒラギノ角ゴ ProN W3" pitchFamily="34" charset="-128"/>
                <a:ea typeface="ヒラギノ角ゴ ProN W3" pitchFamily="34" charset="-128"/>
              </a:rPr>
              <a:t>を解く際には</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マージンを最大化する問題が現れる</a:t>
            </a:r>
            <a:r>
              <a:rPr lang="en-US" altLang="ja-JP" smtClean="0">
                <a:latin typeface="ヒラギノ角ゴ ProN W3" pitchFamily="34" charset="-128"/>
                <a:ea typeface="ヒラギノ角ゴ ProN W3" pitchFamily="34" charset="-128"/>
              </a:rPr>
              <a:t>.</a:t>
            </a:r>
          </a:p>
          <a:p>
            <a:pPr lvl="1"/>
            <a:r>
              <a:rPr lang="ja-JP" altLang="en-US" smtClean="0">
                <a:latin typeface="ヒラギノ角ゴ ProN W3" pitchFamily="34" charset="-128"/>
                <a:ea typeface="ヒラギノ角ゴ ProN W3" pitchFamily="34" charset="-128"/>
              </a:rPr>
              <a:t>ここで双対問題が出てくる</a:t>
            </a:r>
            <a:endParaRPr lang="en-US" altLang="ja-JP" smtClean="0">
              <a:latin typeface="ヒラギノ角ゴ ProN W3" pitchFamily="34" charset="-128"/>
              <a:ea typeface="ヒラギノ角ゴ ProN W3" pitchFamily="34" charset="-128"/>
            </a:endParaRPr>
          </a:p>
          <a:p>
            <a:r>
              <a:rPr lang="en-US" altLang="ja-JP" smtClean="0">
                <a:latin typeface="ヒラギノ角ゴ ProN W3" pitchFamily="34" charset="-128"/>
                <a:ea typeface="ヒラギノ角ゴ ProN W3" pitchFamily="34" charset="-128"/>
              </a:rPr>
              <a:t>KKT</a:t>
            </a:r>
            <a:r>
              <a:rPr lang="ja-JP" altLang="en-US" smtClean="0">
                <a:latin typeface="ヒラギノ角ゴ ProN W3" pitchFamily="34" charset="-128"/>
                <a:ea typeface="ヒラギノ角ゴ ProN W3" pitchFamily="34" charset="-128"/>
              </a:rPr>
              <a:t>条件とは</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停留点</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主実行可能性</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双対実行可能性</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相補性といったものを与えるもの</a:t>
            </a:r>
            <a:endParaRPr lang="en-US" altLang="ja-JP" smtClean="0">
              <a:latin typeface="ヒラギノ角ゴ ProN W3" pitchFamily="34" charset="-128"/>
              <a:ea typeface="ヒラギノ角ゴ ProN W3" pitchFamily="34" charset="-128"/>
            </a:endParaRPr>
          </a:p>
          <a:p>
            <a:r>
              <a:rPr lang="ja-JP" altLang="en-US" smtClean="0">
                <a:latin typeface="ヒラギノ角ゴ ProN W3" pitchFamily="34" charset="-128"/>
                <a:ea typeface="ヒラギノ角ゴ ProN W3" pitchFamily="34" charset="-128"/>
              </a:rPr>
              <a:t>主問題と双対問題が</a:t>
            </a:r>
            <a:r>
              <a:rPr lang="en-US" altLang="ja-JP" smtClean="0">
                <a:latin typeface="ヒラギノ角ゴ ProN W3" pitchFamily="34" charset="-128"/>
                <a:ea typeface="ヒラギノ角ゴ ProN W3" pitchFamily="34" charset="-128"/>
              </a:rPr>
              <a:t>KKT</a:t>
            </a:r>
            <a:r>
              <a:rPr lang="ja-JP" altLang="en-US" smtClean="0">
                <a:latin typeface="ヒラギノ角ゴ ProN W3" pitchFamily="34" charset="-128"/>
                <a:ea typeface="ヒラギノ角ゴ ProN W3" pitchFamily="34" charset="-128"/>
              </a:rPr>
              <a:t>条件を満たしたとき</a:t>
            </a:r>
            <a:r>
              <a:rPr lang="en-US" altLang="ja-JP" smtClean="0">
                <a:latin typeface="ヒラギノ角ゴ ProN W3" pitchFamily="34" charset="-128"/>
                <a:ea typeface="ヒラギノ角ゴ ProN W3" pitchFamily="34" charset="-128"/>
              </a:rPr>
              <a:t>, </a:t>
            </a:r>
            <a:r>
              <a:rPr lang="ja-JP" altLang="en-US" smtClean="0">
                <a:latin typeface="ヒラギノ角ゴ ProN W3" pitchFamily="34" charset="-128"/>
                <a:ea typeface="ヒラギノ角ゴ ProN W3" pitchFamily="34" charset="-128"/>
              </a:rPr>
              <a:t>主問題と双対問題が最適解になる</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l-GR" altLang="ja-JP" dirty="0" smtClean="0">
                <a:effectLst>
                  <a:outerShdw blurRad="38100" dist="38100" dir="2700000" algn="tl">
                    <a:srgbClr val="000000"/>
                  </a:outerShdw>
                </a:effectLst>
                <a:latin typeface="ヒラギノ角ゴ Std W8" pitchFamily="34" charset="-128"/>
                <a:ea typeface="ヒラギノ角ゴ Std W8" pitchFamily="34" charset="-128"/>
              </a:rPr>
              <a:t>ε</a:t>
            </a: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不感応関数の定義</a:t>
            </a:r>
            <a:endParaRPr lang="ja-JP" altLang="en-US" dirty="0"/>
          </a:p>
        </p:txBody>
      </p:sp>
      <p:sp>
        <p:nvSpPr>
          <p:cNvPr id="38915" name="コンテンツ プレースホルダー 3"/>
          <p:cNvSpPr>
            <a:spLocks noGrp="1"/>
          </p:cNvSpPr>
          <p:nvPr>
            <p:ph idx="1"/>
          </p:nvPr>
        </p:nvSpPr>
        <p:spPr/>
        <p:txBody>
          <a:bodyPr/>
          <a:lstStyle/>
          <a:p>
            <a:pPr marL="0" indent="0">
              <a:buClr>
                <a:schemeClr val="bg1"/>
              </a:buClr>
              <a:buFont typeface="Wingdings" pitchFamily="2" charset="2"/>
              <a:buNone/>
              <a:defRPr/>
            </a:pPr>
            <a:endParaRPr lang="en-US" altLang="ja-JP" sz="3000" dirty="0">
              <a:latin typeface="Symbol" pitchFamily="18" charset="2"/>
              <a:ea typeface="ヒラギノ角ゴ ProN W3" pitchFamily="34" charset="-128"/>
            </a:endParaRPr>
          </a:p>
          <a:p>
            <a:pPr>
              <a:buClr>
                <a:schemeClr val="bg1"/>
              </a:buClr>
              <a:defRPr/>
            </a:pPr>
            <a:r>
              <a:rPr lang="en-US" altLang="ja-JP" sz="2800" dirty="0" smtClean="0">
                <a:latin typeface="Symbol" pitchFamily="18" charset="2"/>
                <a:ea typeface="ヒラギノ角ゴ ProN W3" pitchFamily="34" charset="-128"/>
              </a:rPr>
              <a:t>±e</a:t>
            </a:r>
            <a:r>
              <a:rPr lang="ja-JP" altLang="en-US" sz="2800" dirty="0" smtClean="0">
                <a:latin typeface="ヒラギノ角ゴ ProN W3" pitchFamily="34" charset="-128"/>
                <a:ea typeface="ヒラギノ角ゴ ProN W3" pitchFamily="34" charset="-128"/>
              </a:rPr>
              <a:t>の誤差の範囲内でできるだけすべての学習データを収めるような回帰直線                を求めるために必要</a:t>
            </a:r>
            <a:r>
              <a:rPr lang="en-US" altLang="ja-JP" sz="2800" dirty="0" smtClean="0">
                <a:latin typeface="ヒラギノ角ゴ ProN W3" pitchFamily="34" charset="-128"/>
                <a:ea typeface="ヒラギノ角ゴ ProN W3" pitchFamily="34" charset="-128"/>
              </a:rPr>
              <a:t>.</a:t>
            </a:r>
          </a:p>
        </p:txBody>
      </p:sp>
      <p:pic>
        <p:nvPicPr>
          <p:cNvPr id="90116" name="Picture 5" descr="C:\Users\大志\Desktop\スライド\eqregress.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63" y="2651125"/>
            <a:ext cx="1685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2" descr="C:\Users\Stinger\Desktop\eqerrorfunc.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68413"/>
            <a:ext cx="5105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8" name="グループ化 4"/>
          <p:cNvGrpSpPr>
            <a:grpSpLocks/>
          </p:cNvGrpSpPr>
          <p:nvPr/>
        </p:nvGrpSpPr>
        <p:grpSpPr bwMode="auto">
          <a:xfrm>
            <a:off x="2532063" y="3486150"/>
            <a:ext cx="4032250" cy="3178175"/>
            <a:chOff x="2532063" y="3486150"/>
            <a:chExt cx="4032250" cy="3178175"/>
          </a:xfrm>
        </p:grpSpPr>
        <p:grpSp>
          <p:nvGrpSpPr>
            <p:cNvPr id="90119" name="グループ化 26"/>
            <p:cNvGrpSpPr>
              <a:grpSpLocks/>
            </p:cNvGrpSpPr>
            <p:nvPr/>
          </p:nvGrpSpPr>
          <p:grpSpPr bwMode="auto">
            <a:xfrm>
              <a:off x="2532063" y="3486150"/>
              <a:ext cx="4032250" cy="3178175"/>
              <a:chOff x="3851920" y="3645024"/>
              <a:chExt cx="4032448" cy="3178200"/>
            </a:xfrm>
          </p:grpSpPr>
          <p:cxnSp>
            <p:nvCxnSpPr>
              <p:cNvPr id="4" name="直線コネクタ 3"/>
              <p:cNvCxnSpPr/>
              <p:nvPr/>
            </p:nvCxnSpPr>
            <p:spPr>
              <a:xfrm>
                <a:off x="3851920" y="6453334"/>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5858619" y="3652962"/>
                <a:ext cx="0" cy="2776559"/>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28"/>
              <p:cNvSpPr txBox="1">
                <a:spLocks noChangeArrowheads="1"/>
              </p:cNvSpPr>
              <p:nvPr/>
            </p:nvSpPr>
            <p:spPr bwMode="auto">
              <a:xfrm>
                <a:off x="5741138" y="6453334"/>
                <a:ext cx="2143230" cy="36989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mtClean="0">
                    <a:solidFill>
                      <a:schemeClr val="bg1"/>
                    </a:solidFill>
                    <a:effectLst>
                      <a:outerShdw blurRad="38100" dist="38100" dir="2700000" algn="tl">
                        <a:srgbClr val="C0C0C0"/>
                      </a:outerShdw>
                    </a:effectLst>
                    <a:latin typeface="Times New Roman" pitchFamily="18" charset="0"/>
                    <a:ea typeface="ヒラギノ角ゴ ProN W3" pitchFamily="34" charset="-128"/>
                  </a:rPr>
                  <a:t>Error Committed</a:t>
                </a:r>
                <a:endParaRPr lang="ja-JP" altLang="en-US" smtClean="0">
                  <a:solidFill>
                    <a:schemeClr val="bg1"/>
                  </a:solidFill>
                  <a:effectLst>
                    <a:outerShdw blurRad="38100" dist="38100" dir="2700000" algn="tl">
                      <a:srgbClr val="C0C0C0"/>
                    </a:outerShdw>
                  </a:effectLst>
                  <a:latin typeface="Times New Roman" pitchFamily="18" charset="0"/>
                  <a:ea typeface="ヒラギノ角ゴ ProN W3" pitchFamily="34" charset="-128"/>
                </a:endParaRPr>
              </a:p>
            </p:txBody>
          </p:sp>
          <p:sp>
            <p:nvSpPr>
              <p:cNvPr id="16" name="テキスト ボックス 28"/>
              <p:cNvSpPr txBox="1">
                <a:spLocks noChangeArrowheads="1"/>
              </p:cNvSpPr>
              <p:nvPr/>
            </p:nvSpPr>
            <p:spPr bwMode="auto">
              <a:xfrm rot="16200000">
                <a:off x="4744178" y="4407022"/>
                <a:ext cx="1878027" cy="369906"/>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mtClean="0">
                    <a:solidFill>
                      <a:schemeClr val="bg1"/>
                    </a:solidFill>
                    <a:effectLst>
                      <a:outerShdw blurRad="38100" dist="38100" dir="2700000" algn="tl">
                        <a:srgbClr val="C0C0C0"/>
                      </a:outerShdw>
                    </a:effectLst>
                    <a:latin typeface="Times New Roman" pitchFamily="18" charset="0"/>
                    <a:ea typeface="ヒラギノ角ゴ ProN W3" pitchFamily="34" charset="-128"/>
                  </a:rPr>
                  <a:t>Error Considered</a:t>
                </a:r>
                <a:endParaRPr lang="ja-JP" altLang="en-US" smtClean="0">
                  <a:solidFill>
                    <a:schemeClr val="bg1"/>
                  </a:solidFill>
                  <a:effectLst>
                    <a:outerShdw blurRad="38100" dist="38100" dir="2700000" algn="tl">
                      <a:srgbClr val="C0C0C0"/>
                    </a:outerShdw>
                  </a:effectLst>
                  <a:latin typeface="Times New Roman" pitchFamily="18" charset="0"/>
                  <a:ea typeface="ヒラギノ角ゴ ProN W3" pitchFamily="34" charset="-128"/>
                </a:endParaRPr>
              </a:p>
            </p:txBody>
          </p:sp>
          <p:cxnSp>
            <p:nvCxnSpPr>
              <p:cNvPr id="12" name="直線コネクタ 11"/>
              <p:cNvCxnSpPr/>
              <p:nvPr/>
            </p:nvCxnSpPr>
            <p:spPr>
              <a:xfrm>
                <a:off x="5166435" y="6453334"/>
                <a:ext cx="136849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6569853" y="3652962"/>
                <a:ext cx="1009700" cy="280037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139271" y="3645024"/>
                <a:ext cx="1011288" cy="280037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右中かっこ 1"/>
            <p:cNvSpPr/>
            <p:nvPr/>
          </p:nvSpPr>
          <p:spPr>
            <a:xfrm rot="16200000">
              <a:off x="4067175" y="5857875"/>
              <a:ext cx="215900" cy="6477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右中かっこ 16"/>
            <p:cNvSpPr/>
            <p:nvPr/>
          </p:nvSpPr>
          <p:spPr>
            <a:xfrm rot="16200000">
              <a:off x="4787900" y="5856288"/>
              <a:ext cx="215900" cy="6477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テキスト ボックス 28"/>
            <p:cNvSpPr txBox="1">
              <a:spLocks noChangeArrowheads="1"/>
            </p:cNvSpPr>
            <p:nvPr/>
          </p:nvSpPr>
          <p:spPr bwMode="auto">
            <a:xfrm>
              <a:off x="4014788" y="5702300"/>
              <a:ext cx="322262" cy="36988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i="1" smtClean="0">
                  <a:solidFill>
                    <a:schemeClr val="bg1"/>
                  </a:solidFill>
                  <a:effectLst>
                    <a:outerShdw blurRad="38100" dist="38100" dir="2700000" algn="tl">
                      <a:srgbClr val="C0C0C0"/>
                    </a:outerShdw>
                  </a:effectLst>
                  <a:latin typeface="Symbol" pitchFamily="18" charset="2"/>
                  <a:ea typeface="ヒラギノ角ゴ ProN W3" pitchFamily="34" charset="-128"/>
                </a:rPr>
                <a:t>e</a:t>
              </a:r>
              <a:endParaRPr lang="ja-JP" altLang="en-US" i="1" smtClean="0">
                <a:solidFill>
                  <a:schemeClr val="bg1"/>
                </a:solidFill>
                <a:effectLst>
                  <a:outerShdw blurRad="38100" dist="38100" dir="2700000" algn="tl">
                    <a:srgbClr val="C0C0C0"/>
                  </a:outerShdw>
                </a:effectLst>
                <a:latin typeface="Symbol" pitchFamily="18" charset="2"/>
                <a:ea typeface="ヒラギノ角ゴ ProN W3" pitchFamily="34" charset="-128"/>
              </a:endParaRPr>
            </a:p>
          </p:txBody>
        </p:sp>
        <p:sp>
          <p:nvSpPr>
            <p:cNvPr id="19" name="テキスト ボックス 28"/>
            <p:cNvSpPr txBox="1">
              <a:spLocks noChangeArrowheads="1"/>
            </p:cNvSpPr>
            <p:nvPr/>
          </p:nvSpPr>
          <p:spPr bwMode="auto">
            <a:xfrm>
              <a:off x="4735513" y="5703888"/>
              <a:ext cx="322262" cy="369887"/>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i="1" smtClean="0">
                  <a:solidFill>
                    <a:schemeClr val="bg1"/>
                  </a:solidFill>
                  <a:effectLst>
                    <a:outerShdw blurRad="38100" dist="38100" dir="2700000" algn="tl">
                      <a:srgbClr val="C0C0C0"/>
                    </a:outerShdw>
                  </a:effectLst>
                  <a:latin typeface="Symbol" pitchFamily="18" charset="2"/>
                  <a:ea typeface="ヒラギノ角ゴ ProN W3" pitchFamily="34" charset="-128"/>
                </a:rPr>
                <a:t>e</a:t>
              </a:r>
              <a:endParaRPr lang="ja-JP" altLang="en-US" i="1" smtClean="0">
                <a:solidFill>
                  <a:schemeClr val="bg1"/>
                </a:solidFill>
                <a:effectLst>
                  <a:outerShdw blurRad="38100" dist="38100" dir="2700000" algn="tl">
                    <a:srgbClr val="C0C0C0"/>
                  </a:outerShdw>
                </a:effectLst>
                <a:latin typeface="Symbol" pitchFamily="18" charset="2"/>
                <a:ea typeface="ヒラギノ角ゴ ProN W3" pitchFamily="34" charset="-128"/>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予測式の補足</a:t>
            </a:r>
            <a:endParaRPr lang="ja-JP" altLang="en-US" dirty="0"/>
          </a:p>
        </p:txBody>
      </p:sp>
      <p:sp>
        <p:nvSpPr>
          <p:cNvPr id="91139" name="コンテンツ プレースホルダー 3"/>
          <p:cNvSpPr>
            <a:spLocks noGrp="1"/>
          </p:cNvSpPr>
          <p:nvPr>
            <p:ph idx="1"/>
          </p:nvPr>
        </p:nvSpPr>
        <p:spPr/>
        <p:txBody>
          <a:bodyPr/>
          <a:lstStyle/>
          <a:p>
            <a:pPr>
              <a:buClr>
                <a:schemeClr val="bg1"/>
              </a:buClr>
            </a:pPr>
            <a:r>
              <a:rPr lang="ja-JP" altLang="en-US" sz="2800" smtClean="0">
                <a:latin typeface="Times New Roman" pitchFamily="18" charset="0"/>
                <a:ea typeface="ヒラギノ角ゴ ProN W3" pitchFamily="34" charset="-128"/>
              </a:rPr>
              <a:t>マージン関数</a:t>
            </a:r>
            <a:endParaRPr lang="en-US" altLang="ja-JP" sz="2800" smtClean="0">
              <a:latin typeface="Times New Roman" pitchFamily="18" charset="0"/>
              <a:ea typeface="ヒラギノ角ゴ ProN W3" pitchFamily="34" charset="-128"/>
            </a:endParaRPr>
          </a:p>
          <a:p>
            <a:pPr>
              <a:buClr>
                <a:schemeClr val="bg1"/>
              </a:buClr>
            </a:pPr>
            <a:endParaRPr lang="en-US" altLang="ja-JP" sz="2800" smtClean="0">
              <a:latin typeface="Times New Roman" pitchFamily="18" charset="0"/>
              <a:ea typeface="ヒラギノ角ゴ ProN W3" pitchFamily="34" charset="-128"/>
            </a:endParaRPr>
          </a:p>
          <a:p>
            <a:pPr>
              <a:buClr>
                <a:schemeClr val="bg1"/>
              </a:buClr>
            </a:pPr>
            <a:endParaRPr lang="en-US" altLang="ja-JP" sz="2800" i="1" smtClean="0">
              <a:latin typeface="Times New Roman" pitchFamily="18" charset="0"/>
              <a:ea typeface="ヒラギノ角ゴ ProN W3" pitchFamily="34" charset="-128"/>
            </a:endParaRPr>
          </a:p>
          <a:p>
            <a:pPr>
              <a:buClr>
                <a:schemeClr val="bg1"/>
              </a:buClr>
            </a:pPr>
            <a:r>
              <a:rPr lang="ja-JP" altLang="en-US" sz="2800" smtClean="0">
                <a:latin typeface="ヒラギノ角ゴ ProN W3" pitchFamily="34" charset="-128"/>
                <a:ea typeface="ヒラギノ角ゴ ProN W3" pitchFamily="34" charset="-128"/>
              </a:rPr>
              <a:t>学習データを追加したとき</a:t>
            </a:r>
            <a:endParaRPr lang="en-US" altLang="ja-JP" sz="2800" smtClean="0">
              <a:latin typeface="ヒラギノ角ゴ ProN W3" pitchFamily="34" charset="-128"/>
              <a:ea typeface="ヒラギノ角ゴ ProN W3" pitchFamily="34" charset="-128"/>
            </a:endParaRPr>
          </a:p>
        </p:txBody>
      </p:sp>
      <p:pic>
        <p:nvPicPr>
          <p:cNvPr id="91140" name="Picture 3" descr="C:\Users\Stinger\Desktop\eqmarginfunc.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60588"/>
            <a:ext cx="54546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2" descr="C:\Users\Stinger\Desktop\eqaddnew.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3914775"/>
            <a:ext cx="47180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ja-JP" altLang="en-US" dirty="0" smtClean="0">
                <a:effectLst>
                  <a:outerShdw blurRad="38100" dist="38100" dir="2700000" algn="tl">
                    <a:srgbClr val="000000"/>
                  </a:outerShdw>
                </a:effectLst>
                <a:latin typeface="ヒラギノ角ゴ Std W8" pitchFamily="34" charset="-128"/>
                <a:ea typeface="ヒラギノ角ゴ Std W8" pitchFamily="34" charset="-128"/>
              </a:rPr>
              <a:t>予測式の補足</a:t>
            </a:r>
            <a:endParaRPr lang="ja-JP" altLang="en-US" dirty="0"/>
          </a:p>
        </p:txBody>
      </p:sp>
      <p:sp>
        <p:nvSpPr>
          <p:cNvPr id="92163" name="コンテンツ プレースホルダー 3"/>
          <p:cNvSpPr>
            <a:spLocks noGrp="1"/>
          </p:cNvSpPr>
          <p:nvPr>
            <p:ph idx="1"/>
          </p:nvPr>
        </p:nvSpPr>
        <p:spPr/>
        <p:txBody>
          <a:bodyPr/>
          <a:lstStyle/>
          <a:p>
            <a:pPr>
              <a:buClr>
                <a:schemeClr val="bg1"/>
              </a:buClr>
            </a:pPr>
            <a:r>
              <a:rPr lang="en-US" altLang="ja-JP" sz="2800" i="1" smtClean="0">
                <a:latin typeface="Times New Roman" pitchFamily="18" charset="0"/>
                <a:ea typeface="ヒラギノ角ゴ ProN W3" pitchFamily="34" charset="-128"/>
              </a:rPr>
              <a:t>N</a:t>
            </a:r>
            <a:r>
              <a:rPr lang="en-US" altLang="ja-JP" sz="2800" smtClean="0">
                <a:latin typeface="Times New Roman" pitchFamily="18" charset="0"/>
                <a:ea typeface="ヒラギノ角ゴ ProN W3" pitchFamily="34" charset="-128"/>
              </a:rPr>
              <a:t>=1</a:t>
            </a:r>
            <a:r>
              <a:rPr lang="ja-JP" altLang="en-US" sz="2800" smtClean="0">
                <a:latin typeface="Times New Roman" pitchFamily="18" charset="0"/>
                <a:ea typeface="ヒラギノ角ゴ ProN W3" pitchFamily="34" charset="-128"/>
              </a:rPr>
              <a:t>のとき</a:t>
            </a:r>
            <a:r>
              <a:rPr lang="en-US" altLang="ja-JP" sz="2800" smtClean="0">
                <a:latin typeface="ヒラギノ角ゴ ProN W3" pitchFamily="34" charset="-128"/>
                <a:ea typeface="ヒラギノ角ゴ ProN W3" pitchFamily="34" charset="-128"/>
              </a:rPr>
              <a:t>(</a:t>
            </a:r>
            <a:r>
              <a:rPr lang="ja-JP" altLang="en-US" sz="2800" smtClean="0">
                <a:latin typeface="ヒラギノ角ゴ ProN W3" pitchFamily="34" charset="-128"/>
                <a:ea typeface="ヒラギノ角ゴ ProN W3" pitchFamily="34" charset="-128"/>
              </a:rPr>
              <a:t>サポートベクトルがない</a:t>
            </a:r>
            <a:r>
              <a:rPr lang="en-US" altLang="ja-JP" sz="2800" smtClean="0">
                <a:latin typeface="ヒラギノ角ゴ ProN W3" pitchFamily="34" charset="-128"/>
                <a:ea typeface="ヒラギノ角ゴ ProN W3" pitchFamily="34" charset="-128"/>
              </a:rPr>
              <a:t>)</a:t>
            </a:r>
            <a:endParaRPr lang="en-US" altLang="ja-JP" sz="2800" smtClean="0">
              <a:latin typeface="Times New Roman" pitchFamily="18" charset="0"/>
              <a:ea typeface="ヒラギノ角ゴ ProN W3" pitchFamily="34" charset="-128"/>
            </a:endParaRPr>
          </a:p>
          <a:p>
            <a:pPr lvl="1">
              <a:buClr>
                <a:schemeClr val="bg1"/>
              </a:buClr>
            </a:pPr>
            <a:r>
              <a:rPr lang="ja-JP" altLang="en-US" sz="2400" smtClean="0">
                <a:latin typeface="Times New Roman" pitchFamily="18" charset="0"/>
                <a:ea typeface="ヒラギノ角ゴ ProN W3" pitchFamily="34" charset="-128"/>
              </a:rPr>
              <a:t>更新式は通常の学習データ追加の場合と異なり</a:t>
            </a:r>
            <a:r>
              <a:rPr lang="en-US" altLang="ja-JP" sz="2400" smtClean="0">
                <a:latin typeface="ヒラギノ角ゴ Pro W6" pitchFamily="34" charset="-128"/>
                <a:ea typeface="ヒラギノ角ゴ Pro W6" pitchFamily="34" charset="-128"/>
              </a:rPr>
              <a:t>, </a:t>
            </a:r>
            <a:r>
              <a:rPr lang="ja-JP" altLang="en-US" sz="2400" smtClean="0">
                <a:latin typeface="Times New Roman" pitchFamily="18" charset="0"/>
                <a:ea typeface="ヒラギノ角ゴ ProN W3" pitchFamily="34" charset="-128"/>
              </a:rPr>
              <a:t>更新されたラグランジュ乗数は完全にバイアス項に追加することで対処できる</a:t>
            </a:r>
            <a:r>
              <a:rPr lang="en-US" altLang="ja-JP" sz="2400" smtClean="0">
                <a:latin typeface="Times New Roman" pitchFamily="18" charset="0"/>
                <a:ea typeface="ヒラギノ角ゴ ProN W3" pitchFamily="34" charset="-128"/>
              </a:rPr>
              <a:t>.</a:t>
            </a:r>
          </a:p>
          <a:p>
            <a:pPr>
              <a:buClr>
                <a:schemeClr val="bg1"/>
              </a:buClr>
            </a:pPr>
            <a:endParaRPr lang="en-US" altLang="ja-JP" sz="2800" i="1" smtClean="0">
              <a:latin typeface="Times New Roman" pitchFamily="18" charset="0"/>
              <a:ea typeface="ヒラギノ角ゴ ProN W3" pitchFamily="34" charset="-128"/>
            </a:endParaRPr>
          </a:p>
          <a:p>
            <a:pPr>
              <a:buClr>
                <a:schemeClr val="bg1"/>
              </a:buClr>
              <a:buFont typeface="Wingdings" pitchFamily="2" charset="2"/>
              <a:buNone/>
            </a:pPr>
            <a:endParaRPr lang="en-US" altLang="ja-JP" sz="2800" i="1" smtClean="0">
              <a:latin typeface="Times New Roman" pitchFamily="18" charset="0"/>
              <a:ea typeface="ヒラギノ角ゴ ProN W3" pitchFamily="34" charset="-128"/>
            </a:endParaRPr>
          </a:p>
          <a:p>
            <a:pPr>
              <a:buClr>
                <a:schemeClr val="bg1"/>
              </a:buClr>
            </a:pPr>
            <a:r>
              <a:rPr lang="en-US" altLang="ja-JP" sz="2800" i="1" smtClean="0">
                <a:latin typeface="Times New Roman" pitchFamily="18" charset="0"/>
                <a:ea typeface="ヒラギノ角ゴ ProN W3" pitchFamily="34" charset="-128"/>
              </a:rPr>
              <a:t>N</a:t>
            </a:r>
            <a:r>
              <a:rPr lang="en-US" altLang="ja-JP" sz="2800" smtClean="0">
                <a:latin typeface="Times New Roman" pitchFamily="18" charset="0"/>
                <a:ea typeface="ヒラギノ角ゴ ProN W3" pitchFamily="34" charset="-128"/>
              </a:rPr>
              <a:t>&gt;1</a:t>
            </a:r>
            <a:r>
              <a:rPr lang="ja-JP" altLang="en-US" sz="2800" smtClean="0">
                <a:latin typeface="Times New Roman" pitchFamily="18" charset="0"/>
                <a:ea typeface="ヒラギノ角ゴ ProN W3" pitchFamily="34" charset="-128"/>
              </a:rPr>
              <a:t>のとき</a:t>
            </a:r>
            <a:endParaRPr lang="en-US" altLang="ja-JP" sz="2800" smtClean="0">
              <a:latin typeface="Times New Roman" pitchFamily="18" charset="0"/>
              <a:ea typeface="ヒラギノ角ゴ ProN W3" pitchFamily="34" charset="-128"/>
            </a:endParaRPr>
          </a:p>
          <a:p>
            <a:pPr lvl="1">
              <a:buClr>
                <a:schemeClr val="bg1"/>
              </a:buClr>
            </a:pPr>
            <a:r>
              <a:rPr lang="ja-JP" altLang="en-US" sz="2400" smtClean="0">
                <a:latin typeface="Times New Roman" pitchFamily="18" charset="0"/>
                <a:ea typeface="ヒラギノ角ゴ ProN W3" pitchFamily="34" charset="-128"/>
              </a:rPr>
              <a:t>サポートベクトルが存在するので</a:t>
            </a:r>
            <a:r>
              <a:rPr lang="en-US" altLang="ja-JP" sz="2400" smtClean="0">
                <a:latin typeface="ヒラギノ角ゴ ProN W3" pitchFamily="34" charset="-128"/>
                <a:ea typeface="ヒラギノ角ゴ ProN W3" pitchFamily="34" charset="-128"/>
              </a:rPr>
              <a:t>, </a:t>
            </a:r>
            <a:r>
              <a:rPr lang="ja-JP" altLang="en-US" sz="2400" smtClean="0">
                <a:latin typeface="ヒラギノ角ゴ ProN W3" pitchFamily="34" charset="-128"/>
                <a:ea typeface="ヒラギノ角ゴ ProN W3" pitchFamily="34" charset="-128"/>
              </a:rPr>
              <a:t>一般的な</a:t>
            </a:r>
            <a:r>
              <a:rPr lang="en-US" altLang="ja-JP" sz="2400" smtClean="0">
                <a:latin typeface="ヒラギノ角ゴ ProN W3" pitchFamily="34" charset="-128"/>
                <a:ea typeface="ヒラギノ角ゴ ProN W3" pitchFamily="34" charset="-128"/>
              </a:rPr>
              <a:t>SVR</a:t>
            </a:r>
            <a:r>
              <a:rPr lang="ja-JP" altLang="en-US" sz="2400" smtClean="0">
                <a:latin typeface="ヒラギノ角ゴ ProN W3" pitchFamily="34" charset="-128"/>
                <a:ea typeface="ヒラギノ角ゴ ProN W3" pitchFamily="34" charset="-128"/>
              </a:rPr>
              <a:t>における予測式を用いることで対処できる</a:t>
            </a:r>
            <a:r>
              <a:rPr lang="en-US" altLang="ja-JP" sz="2000" smtClean="0">
                <a:latin typeface="ヒラギノ角ゴ ProN W3" pitchFamily="34" charset="-128"/>
                <a:ea typeface="ヒラギノ角ゴ ProN W3" pitchFamily="34" charset="-128"/>
              </a:rPr>
              <a:t>.</a:t>
            </a:r>
            <a:endParaRPr lang="en-US" altLang="ja-JP" sz="2400" smtClean="0">
              <a:latin typeface="ヒラギノ角ゴ ProN W3" pitchFamily="34" charset="-128"/>
              <a:ea typeface="ヒラギノ角ゴ ProN W3" pitchFamily="34" charset="-128"/>
            </a:endParaRPr>
          </a:p>
        </p:txBody>
      </p:sp>
      <p:pic>
        <p:nvPicPr>
          <p:cNvPr id="92164" name="Picture 4" descr="C:\Users\Stinger\Desktop\eq217b.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088" y="3357563"/>
            <a:ext cx="2908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28"/>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28"/>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28"/>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2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1 - &amp;quot;4班&amp;#x0D;&amp;#x0A;水俣病に関する調査&amp;quot;&quot;/&gt;&lt;property id=&quot;20307&quot; value=&quot;256&quot;/&gt;&lt;/object&gt;&lt;object type=&quot;3&quot; unique_id=&quot;10005&quot;&gt;&lt;property id=&quot;20148&quot; value=&quot;5&quot;/&gt;&lt;property id=&quot;20300&quot; value=&quot;スライド 2 - &amp;quot;水俣病の基本情報&amp;quot;&quot;/&gt;&lt;property id=&quot;20307&quot; value=&quot;257&quot;/&gt;&lt;/object&gt;&lt;object type=&quot;3&quot; unique_id=&quot;10006&quot;&gt;&lt;property id=&quot;20148&quot; value=&quot;5&quot;/&gt;&lt;property id=&quot;20300&quot; value=&quot;スライド 3 - &amp;quot;水俣病の基本情報&amp;quot;&quot;/&gt;&lt;property id=&quot;20307&quot; value=&quot;259&quot;/&gt;&lt;/object&gt;&lt;object type=&quot;3&quot; unique_id=&quot;10007&quot;&gt;&lt;property id=&quot;20148&quot; value=&quot;5&quot;/&gt;&lt;property id=&quot;20300&quot; value=&quot;スライド 4 - &amp;quot;原因&amp;quot;&quot;/&gt;&lt;property id=&quot;20307&quot; value=&quot;258&quot;/&gt;&lt;/object&gt;&lt;object type=&quot;3&quot; unique_id=&quot;10008&quot;&gt;&lt;property id=&quot;20148&quot; value=&quot;5&quot;/&gt;&lt;property id=&quot;20300&quot; value=&quot;スライド 6 - &amp;quot;発症に至るプロセス&amp;quot;&quot;/&gt;&lt;property id=&quot;20307&quot; value=&quot;260&quot;/&gt;&lt;/object&gt;&lt;object type=&quot;3&quot; unique_id=&quot;10009&quot;&gt;&lt;property id=&quot;20148&quot; value=&quot;5&quot;/&gt;&lt;property id=&quot;20300&quot; value=&quot;スライド 7 - &amp;quot;発症に至るプロセス&amp;quot;&quot;/&gt;&lt;property id=&quot;20307&quot; value=&quot;261&quot;/&gt;&lt;/object&gt;&lt;object type=&quot;3&quot; unique_id=&quot;10074&quot;&gt;&lt;property id=&quot;20148&quot; value=&quot;5&quot;/&gt;&lt;property id=&quot;20300&quot; value=&quot;スライド 8 - &amp;quot;発症に至るプロセス&amp;quot;&quot;/&gt;&lt;property id=&quot;20307&quot; value=&quot;262&quot;/&gt;&lt;/object&gt;&lt;object type=&quot;3&quot; unique_id=&quot;10075&quot;&gt;&lt;property id=&quot;20148&quot; value=&quot;5&quot;/&gt;&lt;property id=&quot;20300&quot; value=&quot;スライド 9 - &amp;quot;発症に至るプロセス&amp;quot;&quot;/&gt;&lt;property id=&quot;20307&quot; value=&quot;263&quot;/&gt;&lt;/object&gt;&lt;object type=&quot;3&quot; unique_id=&quot;10146&quot;&gt;&lt;property id=&quot;20148&quot; value=&quot;5&quot;/&gt;&lt;property id=&quot;20300&quot; value=&quot;スライド 5 - &amp;quot;原因&amp;quot;&quot;/&gt;&lt;property id=&quot;20307&quot; value=&quot;265&quot;/&gt;&lt;/object&gt;&lt;object type=&quot;3&quot; unique_id=&quot;10147&quot;&gt;&lt;property id=&quot;20148&quot; value=&quot;5&quot;/&gt;&lt;property id=&quot;20300&quot; value=&quot;スライド 10 - &amp;quot;被害規模とその内容&amp;quot;&quot;/&gt;&lt;property id=&quot;20307&quot; value=&quot;264&quot;/&gt;&lt;/object&gt;&lt;object type=&quot;3&quot; unique_id=&quot;10245&quot;&gt;&lt;property id=&quot;20148&quot; value=&quot;5&quot;/&gt;&lt;property id=&quot;20300&quot; value=&quot;スライド 11 - &amp;quot;被害が発生する経過&amp;quot;&quot;/&gt;&lt;property id=&quot;20307&quot; value=&quot;267&quot;/&gt;&lt;/object&gt;&lt;object type=&quot;3&quot; unique_id=&quot;10246&quot;&gt;&lt;property id=&quot;20148&quot; value=&quot;5&quot;/&gt;&lt;property id=&quot;20300&quot; value=&quot;スライド 12 - &amp;quot;被害が発生する経過&amp;quot;&quot;/&gt;&lt;property id=&quot;20307&quot; value=&quot;268&quot;/&gt;&lt;/object&gt;&lt;object type=&quot;3&quot; unique_id=&quot;10307&quot;&gt;&lt;property id=&quot;20148&quot; value=&quot;5&quot;/&gt;&lt;property id=&quot;20300&quot; value=&quot;スライド 13 - &amp;quot;現時点での状況&amp;quot;&quot;/&gt;&lt;property id=&quot;20307&quot; value=&quot;269&quot;/&gt;&lt;/object&gt;&lt;object type=&quot;3&quot; unique_id=&quot;10308&quot;&gt;&lt;property id=&quot;20148&quot; value=&quot;5&quot;/&gt;&lt;property id=&quot;20300&quot; value=&quot;スライド 14 - &amp;quot;水俣病を避けるために果たすべき&amp;#x0D;&amp;#x0A;技術者固有の責任とは&amp;quot;&quot;/&gt;&lt;property id=&quot;20307&quot; value=&quot;270&quot;/&gt;&lt;/object&gt;&lt;object type=&quot;3&quot; unique_id=&quot;10358&quot;&gt;&lt;property id=&quot;20148&quot; value=&quot;5&quot;/&gt;&lt;property id=&quot;20300&quot; value=&quot;スライド 16 - &amp;quot;水俣病を避けるために果たすべき&amp;#x0D;&amp;#x0A;技術者固有の責任とは&amp;quot;&quot;/&gt;&lt;property id=&quot;20307&quot; value=&quot;271&quot;/&gt;&lt;/object&gt;&lt;object type=&quot;3&quot; unique_id=&quot;10427&quot;&gt;&lt;property id=&quot;20148&quot; value=&quot;5&quot;/&gt;&lt;property id=&quot;20300&quot; value=&quot;スライド 15 - &amp;quot;水俣病を避けるために果たすべき&amp;#x0D;&amp;#x0A;技術者固有の責任とは&amp;quot;&quot;/&gt;&lt;property id=&quot;20307&quot; value=&quot;273&quot;/&gt;&lt;/object&gt;&lt;object type=&quot;3&quot; unique_id=&quot;10428&quot;&gt;&lt;property id=&quot;20148&quot; value=&quot;5&quot;/&gt;&lt;property id=&quot;20300&quot; value=&quot;スライド 17 - &amp;quot;水俣病を避けるために果たすべき&amp;#x0D;&amp;#x0A;技術者固有の責任とは&amp;quot;&quot;/&gt;&lt;property id=&quot;20307&quot; value=&quot;272&quot;/&gt;&lt;/object&gt;&lt;/object&gt;&lt;/object&gt;&lt;/database&gt;"/>
  <p:tag name="SECTOMILLISECCONVERTED" val="1"/>
</p:tagLst>
</file>

<file path=ppt/theme/theme1.xml><?xml version="1.0" encoding="utf-8"?>
<a:theme xmlns:a="http://schemas.openxmlformats.org/drawingml/2006/main" name="metal">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metal</Template>
  <TotalTime>9844</TotalTime>
  <Words>6970</Words>
  <Application>Microsoft Office PowerPoint</Application>
  <PresentationFormat>画面に合わせる (4:3)</PresentationFormat>
  <Paragraphs>945</Paragraphs>
  <Slides>97</Slides>
  <Notes>91</Notes>
  <HiddenSlides>2</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97</vt:i4>
      </vt:variant>
    </vt:vector>
  </HeadingPairs>
  <TitlesOfParts>
    <vt:vector size="115" baseType="lpstr">
      <vt:lpstr>Arial</vt:lpstr>
      <vt:lpstr>ＭＳ Ｐゴシック</vt:lpstr>
      <vt:lpstr>小塚ゴシック Pro H</vt:lpstr>
      <vt:lpstr>Times New Roman</vt:lpstr>
      <vt:lpstr>ヒラギノ丸ゴ Pro W4</vt:lpstr>
      <vt:lpstr>Courier New</vt:lpstr>
      <vt:lpstr>Symbol</vt:lpstr>
      <vt:lpstr>ヒラギノ角ゴ Pro W6</vt:lpstr>
      <vt:lpstr>Calibri</vt:lpstr>
      <vt:lpstr>Wingdings</vt:lpstr>
      <vt:lpstr>ヒラギノ角ゴ StdN W8</vt:lpstr>
      <vt:lpstr>ヒラギノ角ゴ ProN W3</vt:lpstr>
      <vt:lpstr>ヒラギノ角ゴ ProN W6</vt:lpstr>
      <vt:lpstr>ヒラギノ角ゴ Std W8</vt:lpstr>
      <vt:lpstr>ヒラギノ角ゴ Pro W3</vt:lpstr>
      <vt:lpstr>ヒラギノ丸ゴ ProN W4</vt:lpstr>
      <vt:lpstr>metal</vt:lpstr>
      <vt:lpstr>Equation</vt:lpstr>
      <vt:lpstr>内部状態と行動をベースとした ロボットの内部状態予測手法の提案</vt:lpstr>
      <vt:lpstr>1. 研究背景</vt:lpstr>
      <vt:lpstr>1. 研究背景</vt:lpstr>
      <vt:lpstr>2. 先行研究</vt:lpstr>
      <vt:lpstr>2. 先行研究</vt:lpstr>
      <vt:lpstr>3. 先行研究の問題点</vt:lpstr>
      <vt:lpstr>2. 本研究が着目する問題点</vt:lpstr>
      <vt:lpstr>4. 本研究の目的</vt:lpstr>
      <vt:lpstr>5. 本研究のアプローチ</vt:lpstr>
      <vt:lpstr>5. 本研究のアプローチ</vt:lpstr>
      <vt:lpstr>5. 本研究のアプローチ</vt:lpstr>
      <vt:lpstr>6. 行動を用いて 内部状態を予測する</vt:lpstr>
      <vt:lpstr>7. システム構成と処理の流れ</vt:lpstr>
      <vt:lpstr>7. システム構成と処理の流れ</vt:lpstr>
      <vt:lpstr>逐次内部予測部</vt:lpstr>
      <vt:lpstr>内部状態の予測</vt:lpstr>
      <vt:lpstr>学習部に於ける追加学習</vt:lpstr>
      <vt:lpstr>7. システム構成と処理の流れ</vt:lpstr>
      <vt:lpstr>行動予測部</vt:lpstr>
      <vt:lpstr>行動予測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SVMとは</vt:lpstr>
      <vt:lpstr>2. 非線型SVMへの拡張</vt:lpstr>
      <vt:lpstr>3. SVRとは</vt:lpstr>
      <vt:lpstr>3. SVRとは</vt:lpstr>
      <vt:lpstr>4. 背景</vt:lpstr>
      <vt:lpstr>4. 背景</vt:lpstr>
      <vt:lpstr>4. 背景</vt:lpstr>
      <vt:lpstr>4. 背景</vt:lpstr>
      <vt:lpstr>Online Support Vector Regression (Parrellaによる研究)</vt:lpstr>
      <vt:lpstr>Online Support Vector Regression (Parrellaによる研究)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本研究の目的</vt:lpstr>
      <vt:lpstr>5. 本研究の目的</vt:lpstr>
      <vt:lpstr>6. 本研究のアプローチ</vt:lpstr>
      <vt:lpstr>6. 本研究のアプローチ</vt:lpstr>
      <vt:lpstr>6. 本研究のアプローチ</vt:lpstr>
      <vt:lpstr>6. 本研究のアプローチ</vt:lpstr>
      <vt:lpstr>提案手法の適用例</vt:lpstr>
      <vt:lpstr>提案手法の適用例</vt:lpstr>
      <vt:lpstr>7. システム構成と処理の流れ</vt:lpstr>
      <vt:lpstr>7. システム構成と処理の流れ</vt:lpstr>
      <vt:lpstr>7. システム構成と処理の流れ</vt:lpstr>
      <vt:lpstr>7. システム構成と処理の流れ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補足スライド集</vt:lpstr>
      <vt:lpstr>モデル予測制御との違い</vt:lpstr>
      <vt:lpstr>既存の学習制御との違い・長所</vt:lpstr>
      <vt:lpstr>高速化について</vt:lpstr>
      <vt:lpstr>単一パターンの入力を 繰り返し与えた場合</vt:lpstr>
      <vt:lpstr>単一パターンの入力を 繰り返し与えた場合</vt:lpstr>
      <vt:lpstr>三角波を与えた場合</vt:lpstr>
      <vt:lpstr>三角波を与えた場合</vt:lpstr>
      <vt:lpstr>Parrellaによる予測との比較</vt:lpstr>
      <vt:lpstr>Parrellaによる予測との比較</vt:lpstr>
      <vt:lpstr>KKT条件</vt:lpstr>
      <vt:lpstr>KKT条件</vt:lpstr>
      <vt:lpstr>ε不感応関数の定義</vt:lpstr>
      <vt:lpstr>予測式の補足</vt:lpstr>
      <vt:lpstr>予測式の補足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オンラインサポートベクトル回帰におけるリアルタイム予測の検討</dc:title>
  <dc:creator>Stinger</dc:creator>
  <cp:lastModifiedBy>Flanker</cp:lastModifiedBy>
  <cp:revision>562</cp:revision>
  <dcterms:created xsi:type="dcterms:W3CDTF">2009-05-31T04:57:46Z</dcterms:created>
  <dcterms:modified xsi:type="dcterms:W3CDTF">2013-02-13T13:19:34Z</dcterms:modified>
</cp:coreProperties>
</file>