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handoutMasterIdLst>
    <p:handoutMasterId r:id="rId43"/>
  </p:handoutMasterIdLst>
  <p:sldIdLst>
    <p:sldId id="256" r:id="rId2"/>
    <p:sldId id="257" r:id="rId3"/>
    <p:sldId id="258" r:id="rId4"/>
    <p:sldId id="259" r:id="rId5"/>
    <p:sldId id="319" r:id="rId6"/>
    <p:sldId id="317" r:id="rId7"/>
    <p:sldId id="322" r:id="rId8"/>
    <p:sldId id="323" r:id="rId9"/>
    <p:sldId id="320" r:id="rId10"/>
    <p:sldId id="304" r:id="rId11"/>
    <p:sldId id="305" r:id="rId12"/>
    <p:sldId id="306" r:id="rId13"/>
    <p:sldId id="307" r:id="rId14"/>
    <p:sldId id="308" r:id="rId15"/>
    <p:sldId id="310" r:id="rId16"/>
    <p:sldId id="275" r:id="rId17"/>
    <p:sldId id="311" r:id="rId18"/>
    <p:sldId id="270" r:id="rId19"/>
    <p:sldId id="312" r:id="rId20"/>
    <p:sldId id="321" r:id="rId21"/>
    <p:sldId id="301" r:id="rId22"/>
    <p:sldId id="289" r:id="rId23"/>
    <p:sldId id="277" r:id="rId24"/>
    <p:sldId id="278" r:id="rId25"/>
    <p:sldId id="314" r:id="rId26"/>
    <p:sldId id="285" r:id="rId27"/>
    <p:sldId id="315" r:id="rId28"/>
    <p:sldId id="316" r:id="rId29"/>
    <p:sldId id="293" r:id="rId30"/>
    <p:sldId id="303" r:id="rId31"/>
    <p:sldId id="269" r:id="rId32"/>
    <p:sldId id="261" r:id="rId33"/>
    <p:sldId id="290" r:id="rId34"/>
    <p:sldId id="291" r:id="rId35"/>
    <p:sldId id="300" r:id="rId36"/>
    <p:sldId id="297" r:id="rId37"/>
    <p:sldId id="299" r:id="rId38"/>
    <p:sldId id="302" r:id="rId39"/>
    <p:sldId id="294" r:id="rId40"/>
    <p:sldId id="309" r:id="rId41"/>
    <p:sldId id="318" r:id="rId42"/>
  </p:sldIdLst>
  <p:sldSz cx="12192000" cy="6858000"/>
  <p:notesSz cx="67691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AD2D9-D04F-404C-9292-F4785B69E19D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2CB4FE-3494-41D0-90C0-0903153AA5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188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82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396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23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51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134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67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8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5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04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8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62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17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5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97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2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F233-3E1E-4409-8DE1-31C9756EF7C7}" type="datetimeFigureOut">
              <a:rPr kumimoji="1" lang="ja-JP" altLang="en-US" smtClean="0"/>
              <a:t>2013/11/7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4FFA6-1CF6-4601-8849-6FD384E081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4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7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52.png"/><Relationship Id="rId4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51.png"/><Relationship Id="rId4" Type="http://schemas.openxmlformats.org/officeDocument/2006/relationships/image" Target="../media/image4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13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2.png"/><Relationship Id="rId4" Type="http://schemas.openxmlformats.org/officeDocument/2006/relationships/image" Target="../media/image10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13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2.png"/><Relationship Id="rId4" Type="http://schemas.openxmlformats.org/officeDocument/2006/relationships/image" Target="../media/image100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1.png"/><Relationship Id="rId7" Type="http://schemas.openxmlformats.org/officeDocument/2006/relationships/image" Target="../media/image14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21.png"/><Relationship Id="rId4" Type="http://schemas.openxmlformats.org/officeDocument/2006/relationships/image" Target="../media/image111.png"/><Relationship Id="rId9" Type="http://schemas.openxmlformats.org/officeDocument/2006/relationships/image" Target="../media/image16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800" dirty="0" smtClean="0"/>
              <a:t>強化</a:t>
            </a:r>
            <a:r>
              <a:rPr kumimoji="1" lang="ja-JP" altLang="en-US" sz="4800" dirty="0" smtClean="0"/>
              <a:t>学習における</a:t>
            </a: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ja-JP" altLang="en-US" sz="4800" smtClean="0"/>
              <a:t>サブゴール</a:t>
            </a:r>
            <a:r>
              <a:rPr lang="ja-JP" altLang="en-US" sz="4800" dirty="0" smtClean="0"/>
              <a:t>の発見と行動学習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室蘭工業大学　情報電子工学系学科４年</a:t>
            </a:r>
            <a:endParaRPr kumimoji="1" lang="en-US" altLang="ja-JP" dirty="0" smtClean="0"/>
          </a:p>
          <a:p>
            <a:r>
              <a:rPr kumimoji="1" lang="ja-JP" altLang="en-US" dirty="0" smtClean="0"/>
              <a:t>認知ロボティクス研究室</a:t>
            </a:r>
            <a:endParaRPr kumimoji="1" lang="en-US" altLang="ja-JP" dirty="0" smtClean="0"/>
          </a:p>
          <a:p>
            <a:r>
              <a:rPr lang="ja-JP" altLang="en-US" dirty="0" smtClean="0"/>
              <a:t>小橋　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79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1147157"/>
            <a:ext cx="8977029" cy="4894205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従来の強化学習：ゴールへ辿り着く最適行動は学習できるが，サブゴールを発見することはできない</a:t>
            </a:r>
            <a:endParaRPr lang="en-US" altLang="ja-JP" sz="2800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833" y="4253079"/>
            <a:ext cx="3840835" cy="2325839"/>
          </a:xfrm>
          <a:prstGeom prst="rect">
            <a:avLst/>
          </a:prstGeom>
        </p:spPr>
      </p:pic>
      <p:sp>
        <p:nvSpPr>
          <p:cNvPr id="10" name="下矢印 9"/>
          <p:cNvSpPr/>
          <p:nvPr/>
        </p:nvSpPr>
        <p:spPr>
          <a:xfrm>
            <a:off x="3700130" y="2190307"/>
            <a:ext cx="1488558" cy="616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65617" y="2967922"/>
            <a:ext cx="8688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エージェントがサブゴール</a:t>
            </a:r>
            <a:r>
              <a:rPr lang="ja-JP" altLang="en-US" sz="2800" dirty="0" smtClean="0"/>
              <a:t>を発見し，ゴールへ辿り着く最適行動を</a:t>
            </a:r>
            <a:r>
              <a:rPr lang="ja-JP" altLang="en-US" sz="2800" dirty="0"/>
              <a:t>学習</a:t>
            </a:r>
            <a:r>
              <a:rPr lang="ja-JP" altLang="en-US" sz="2800" dirty="0" smtClean="0"/>
              <a:t>するアルゴリズムの開発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870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9046529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得られる報酬量の差を学習</a:t>
            </a:r>
            <a:r>
              <a:rPr kumimoji="1" lang="ja-JP" altLang="en-US" sz="2800" dirty="0" smtClean="0"/>
              <a:t>に用いる</a:t>
            </a:r>
            <a:endParaRPr kumimoji="1" lang="en-US" altLang="ja-JP" sz="2800" dirty="0" smtClean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40986"/>
              </p:ext>
            </p:extLst>
          </p:nvPr>
        </p:nvGraphicFramePr>
        <p:xfrm>
          <a:off x="1632634" y="2116745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637"/>
                <a:gridCol w="130663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697788" y="2383991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31361" y="4615634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260415" y="3197401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/>
          <p:nvPr/>
        </p:nvCxnSpPr>
        <p:spPr>
          <a:xfrm>
            <a:off x="2303082" y="2969534"/>
            <a:ext cx="2220640" cy="2046210"/>
          </a:xfrm>
          <a:prstGeom prst="bentConnector3">
            <a:avLst>
              <a:gd name="adj1" fmla="val 54856"/>
            </a:avLst>
          </a:prstGeom>
          <a:ln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吹き出し 25"/>
          <p:cNvSpPr/>
          <p:nvPr/>
        </p:nvSpPr>
        <p:spPr>
          <a:xfrm rot="10800000">
            <a:off x="2988731" y="5397790"/>
            <a:ext cx="1271684" cy="1054250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5385468" y="4795318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411380" y="4646412"/>
            <a:ext cx="691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72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9046529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得られる</a:t>
            </a:r>
            <a:r>
              <a:rPr kumimoji="1" lang="ja-JP" altLang="en-US" sz="2800" dirty="0" smtClean="0"/>
              <a:t>報酬量の差を学習</a:t>
            </a:r>
            <a:r>
              <a:rPr kumimoji="1" lang="ja-JP" altLang="en-US" sz="2800" dirty="0" smtClean="0"/>
              <a:t>に用いる</a:t>
            </a:r>
            <a:endParaRPr kumimoji="1" lang="en-US" altLang="ja-JP" sz="2800" dirty="0" smtClean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25093"/>
              </p:ext>
            </p:extLst>
          </p:nvPr>
        </p:nvGraphicFramePr>
        <p:xfrm>
          <a:off x="1565726" y="2741213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637"/>
                <a:gridCol w="130663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630880" y="3008459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364453" y="5240102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193507" y="3821869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615287" y="3008457"/>
            <a:ext cx="1775012" cy="0"/>
          </a:xfrm>
          <a:prstGeom prst="line">
            <a:avLst/>
          </a:prstGeom>
          <a:ln>
            <a:solidFill>
              <a:srgbClr val="0070C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カギ線コネクタ 11"/>
          <p:cNvCxnSpPr/>
          <p:nvPr/>
        </p:nvCxnSpPr>
        <p:spPr>
          <a:xfrm rot="5400000">
            <a:off x="2876445" y="3726247"/>
            <a:ext cx="2231644" cy="796067"/>
          </a:xfrm>
          <a:prstGeom prst="bentConnector3">
            <a:avLst>
              <a:gd name="adj1" fmla="val 19149"/>
            </a:avLst>
          </a:prstGeom>
          <a:ln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594233" y="5231116"/>
            <a:ext cx="796066" cy="0"/>
          </a:xfrm>
          <a:prstGeom prst="straightConnector1">
            <a:avLst/>
          </a:prstGeom>
          <a:ln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四角形吹き出し 19"/>
          <p:cNvSpPr/>
          <p:nvPr/>
        </p:nvSpPr>
        <p:spPr>
          <a:xfrm>
            <a:off x="3118617" y="1788250"/>
            <a:ext cx="1271684" cy="1054250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5290968" y="5419786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316880" y="5270880"/>
            <a:ext cx="691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259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kumimoji="1" lang="ja-JP" altLang="en-US" sz="2800" dirty="0" smtClean="0"/>
              <a:t>報酬量の違いと関わりのありそうな状態を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全状態の中から抜き出す</a:t>
            </a:r>
          </a:p>
          <a:p>
            <a:endParaRPr kumimoji="1" lang="ja-JP" altLang="en-US" sz="2800" dirty="0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83" y="2074127"/>
            <a:ext cx="3488910" cy="4783873"/>
          </a:xfrm>
          <a:prstGeom prst="rect">
            <a:avLst/>
          </a:prstGeom>
        </p:spPr>
      </p:pic>
      <p:cxnSp>
        <p:nvCxnSpPr>
          <p:cNvPr id="47" name="直線矢印コネクタ 46"/>
          <p:cNvCxnSpPr/>
          <p:nvPr/>
        </p:nvCxnSpPr>
        <p:spPr>
          <a:xfrm flipH="1" flipV="1">
            <a:off x="4198261" y="5462656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5224173" y="5313750"/>
            <a:ext cx="691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cxnSp>
        <p:nvCxnSpPr>
          <p:cNvPr id="59" name="直線コネクタ 58"/>
          <p:cNvCxnSpPr/>
          <p:nvPr/>
        </p:nvCxnSpPr>
        <p:spPr>
          <a:xfrm flipV="1">
            <a:off x="3836020" y="3077737"/>
            <a:ext cx="1733840" cy="540212"/>
          </a:xfrm>
          <a:prstGeom prst="line">
            <a:avLst/>
          </a:prstGeom>
          <a:ln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569860" y="2754571"/>
            <a:ext cx="3808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報酬量が少ない時に通っていない</a:t>
            </a:r>
            <a:endParaRPr kumimoji="1" lang="en-US" altLang="ja-JP" dirty="0" smtClean="0"/>
          </a:p>
          <a:p>
            <a:r>
              <a:rPr lang="ja-JP" altLang="en-US" dirty="0" smtClean="0"/>
              <a:t>→</a:t>
            </a:r>
            <a:r>
              <a:rPr lang="ja-JP" altLang="en-US" dirty="0" smtClean="0"/>
              <a:t>サブゴールの可能性あり</a:t>
            </a:r>
            <a:endParaRPr lang="en-US" altLang="ja-JP" dirty="0" smtClean="0"/>
          </a:p>
          <a:p>
            <a:r>
              <a:rPr kumimoji="1" lang="ja-JP" altLang="en-US" dirty="0" smtClean="0"/>
              <a:t>今回はサブゴールに該当しそうな状態が一つ</a:t>
            </a:r>
            <a:endParaRPr kumimoji="1" lang="ja-JP" altLang="en-US" dirty="0"/>
          </a:p>
        </p:txBody>
      </p:sp>
      <p:sp>
        <p:nvSpPr>
          <p:cNvPr id="9" name="四角形吹き出し 8"/>
          <p:cNvSpPr/>
          <p:nvPr/>
        </p:nvSpPr>
        <p:spPr>
          <a:xfrm>
            <a:off x="2471714" y="2074126"/>
            <a:ext cx="1114766" cy="923074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rgbClr val="FF0000"/>
                </a:solidFill>
              </a:rPr>
              <a:t>報酬多</a:t>
            </a:r>
            <a:endParaRPr kumimoji="1" lang="ja-JP" altLang="en-US" sz="1500" dirty="0">
              <a:solidFill>
                <a:srgbClr val="FF0000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 rot="10800000">
            <a:off x="1873219" y="5913120"/>
            <a:ext cx="1123980" cy="935917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sz="1500" dirty="0" smtClean="0">
                <a:solidFill>
                  <a:srgbClr val="FF0000"/>
                </a:solidFill>
              </a:rPr>
              <a:t>報酬少</a:t>
            </a:r>
            <a:endParaRPr kumimoji="1" lang="en-US" altLang="ja-JP" sz="15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kumimoji="1" lang="ja-JP" altLang="en-US" sz="2800" dirty="0" smtClean="0"/>
              <a:t>抜きだした状態</a:t>
            </a:r>
            <a:r>
              <a:rPr lang="ja-JP" altLang="en-US" sz="2800" dirty="0" smtClean="0"/>
              <a:t>を経由</a:t>
            </a:r>
            <a:r>
              <a:rPr lang="ja-JP" altLang="en-US" sz="2800" dirty="0" smtClean="0"/>
              <a:t>する最適行動</a:t>
            </a:r>
            <a:r>
              <a:rPr kumimoji="1" lang="ja-JP" altLang="en-US" sz="2800" dirty="0" smtClean="0"/>
              <a:t>を</a:t>
            </a:r>
            <a:r>
              <a:rPr kumimoji="1" lang="ja-JP" altLang="en-US" sz="2800" dirty="0" smtClean="0"/>
              <a:t>学習する</a:t>
            </a:r>
            <a:endParaRPr kumimoji="1" lang="ja-JP" altLang="en-US" sz="2800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35787"/>
              </p:ext>
            </p:extLst>
          </p:nvPr>
        </p:nvGraphicFramePr>
        <p:xfrm>
          <a:off x="1164283" y="3041304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637"/>
                <a:gridCol w="130663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229437" y="3308550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63010" y="5540193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3792064" y="4121960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>
            <a:off x="1834731" y="3894093"/>
            <a:ext cx="2220640" cy="2046210"/>
          </a:xfrm>
          <a:prstGeom prst="bentConnector3">
            <a:avLst>
              <a:gd name="adj1" fmla="val 40795"/>
            </a:avLst>
          </a:prstGeom>
          <a:ln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1834731" y="3308550"/>
            <a:ext cx="222064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/>
          <p:nvPr/>
        </p:nvCxnSpPr>
        <p:spPr>
          <a:xfrm rot="5400000">
            <a:off x="2541517" y="4026340"/>
            <a:ext cx="2231644" cy="796067"/>
          </a:xfrm>
          <a:prstGeom prst="bentConnector3">
            <a:avLst>
              <a:gd name="adj1" fmla="val 191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3259305" y="5540193"/>
            <a:ext cx="79606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4917117" y="5694013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943029" y="5545107"/>
            <a:ext cx="691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150" y="2036605"/>
            <a:ext cx="1133954" cy="120711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706530" y="3310155"/>
            <a:ext cx="14670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サブゴール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5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提案</a:t>
            </a:r>
            <a:r>
              <a:rPr lang="ja-JP" altLang="en-US" dirty="0"/>
              <a:t>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lang="ja-JP" altLang="en-US" sz="2800" dirty="0" smtClean="0"/>
              <a:t>ゴールで得られる報酬量の差と全状態との関係</a:t>
            </a:r>
            <a:r>
              <a:rPr lang="ja-JP" altLang="en-US" sz="2800" dirty="0" smtClean="0"/>
              <a:t>から</a:t>
            </a:r>
            <a:r>
              <a:rPr lang="ja-JP" altLang="en-US" sz="2800" dirty="0"/>
              <a:t>，</a:t>
            </a:r>
            <a:r>
              <a:rPr lang="ja-JP" altLang="en-US" sz="2800" dirty="0" smtClean="0"/>
              <a:t>サブゴールを発見しゴールへ至る最適行動を学習</a:t>
            </a:r>
            <a:r>
              <a:rPr lang="ja-JP" altLang="en-US" sz="2800" dirty="0" smtClean="0"/>
              <a:t>するアルゴリズム</a:t>
            </a:r>
            <a:endParaRPr kumimoji="1" lang="ja-JP" altLang="en-US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684" y="2594344"/>
            <a:ext cx="4445439" cy="426365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317358" y="3703009"/>
            <a:ext cx="1488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サブゴール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62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40654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中間発表までと今後の計画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30284"/>
            <a:ext cx="8596668" cy="4811078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中間発表ま</a:t>
            </a:r>
            <a:r>
              <a:rPr lang="ja-JP" altLang="en-US" sz="2800" dirty="0"/>
              <a:t>で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			</a:t>
            </a:r>
            <a:r>
              <a:rPr kumimoji="1" lang="ja-JP" altLang="en-US" sz="2800" dirty="0" smtClean="0"/>
              <a:t>従来の強化学習で</a:t>
            </a:r>
            <a:r>
              <a:rPr kumimoji="1" lang="ja-JP" altLang="en-US" sz="2800" dirty="0" smtClean="0"/>
              <a:t>は，サブゴールを発見し</a:t>
            </a:r>
            <a:r>
              <a:rPr kumimoji="1" lang="en-US" altLang="ja-JP" sz="2800" dirty="0" smtClean="0"/>
              <a:t>				</a:t>
            </a:r>
            <a:r>
              <a:rPr kumimoji="1" lang="ja-JP" altLang="en-US" sz="2800" dirty="0" smtClean="0"/>
              <a:t>ゴールへ辿り着く行動が学習できないこと</a:t>
            </a:r>
            <a:r>
              <a:rPr kumimoji="1" lang="en-US" altLang="ja-JP" sz="2800" dirty="0" smtClean="0"/>
              <a:t>				</a:t>
            </a:r>
            <a:r>
              <a:rPr kumimoji="1" lang="ja-JP" altLang="en-US" sz="2800" dirty="0" err="1" smtClean="0"/>
              <a:t>を検</a:t>
            </a:r>
            <a:r>
              <a:rPr kumimoji="1" lang="ja-JP" altLang="en-US" sz="2800" dirty="0" smtClean="0"/>
              <a:t>証するプレ実験を行った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中間発表</a:t>
            </a:r>
            <a:r>
              <a:rPr lang="ja-JP" altLang="en-US" sz="2800" dirty="0"/>
              <a:t>以降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		</a:t>
            </a:r>
            <a:r>
              <a:rPr lang="ja-JP" altLang="en-US" sz="2800" dirty="0" smtClean="0"/>
              <a:t>報酬量の差と全状態の</a:t>
            </a:r>
            <a:r>
              <a:rPr lang="ja-JP" altLang="en-US" sz="2800" dirty="0" smtClean="0"/>
              <a:t>関係を用いてサブ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ゴールを発見する手法を考え，その手法で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サブゴールを発見しゴールまでの最適行動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を学習できることを検証する実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験を行う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右矢印 3"/>
          <p:cNvSpPr/>
          <p:nvPr/>
        </p:nvSpPr>
        <p:spPr>
          <a:xfrm>
            <a:off x="980904" y="1731821"/>
            <a:ext cx="1064029" cy="3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1000304" y="3523179"/>
            <a:ext cx="1064029" cy="3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7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従来の強化学習で</a:t>
            </a:r>
            <a:r>
              <a:rPr kumimoji="1" lang="ja-JP" altLang="en-US" sz="2800" dirty="0" smtClean="0"/>
              <a:t>は，サブゴールを発見しゴールへ至る行動を学習できない</a:t>
            </a:r>
            <a:r>
              <a:rPr kumimoji="1" lang="ja-JP" altLang="en-US" sz="2800" dirty="0" smtClean="0"/>
              <a:t>こと</a:t>
            </a:r>
            <a:r>
              <a:rPr kumimoji="1" lang="ja-JP" altLang="en-US" sz="2800" dirty="0" smtClean="0"/>
              <a:t>を</a:t>
            </a:r>
            <a:r>
              <a:rPr lang="ja-JP" altLang="en-US" sz="2800" dirty="0"/>
              <a:t>検証</a:t>
            </a:r>
            <a:endParaRPr kumimoji="1" lang="en-US" altLang="ja-JP" sz="28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881" y="2405476"/>
            <a:ext cx="4767501" cy="3816904"/>
          </a:xfrm>
          <a:prstGeom prst="rect">
            <a:avLst/>
          </a:prstGeom>
        </p:spPr>
      </p:pic>
      <p:sp>
        <p:nvSpPr>
          <p:cNvPr id="5" name="乗算記号 4"/>
          <p:cNvSpPr/>
          <p:nvPr/>
        </p:nvSpPr>
        <p:spPr>
          <a:xfrm>
            <a:off x="3144644" y="3479181"/>
            <a:ext cx="1092819" cy="115972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7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プレ実験：実験環境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6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３</a:t>
            </a:r>
            <a:r>
              <a:rPr lang="en-US" altLang="ja-JP" sz="2800" dirty="0"/>
              <a:t>×</a:t>
            </a:r>
            <a:r>
              <a:rPr lang="ja-JP" altLang="en-US" sz="2800" dirty="0" smtClean="0"/>
              <a:t>３マスの</a:t>
            </a:r>
            <a:r>
              <a:rPr lang="ja-JP" altLang="en-US" sz="2800" dirty="0" smtClean="0"/>
              <a:t>グリッドワールド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周囲は壁で囲まれている</a:t>
            </a:r>
            <a:endParaRPr lang="en-US" altLang="ja-JP" sz="2800" dirty="0" smtClean="0"/>
          </a:p>
          <a:p>
            <a:r>
              <a:rPr lang="ja-JP" altLang="en-US" sz="2800" dirty="0" smtClean="0"/>
              <a:t>本実験は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シミュレーション実験</a:t>
            </a:r>
            <a:endParaRPr lang="en-US" altLang="ja-JP" sz="2800" dirty="0" smtClean="0"/>
          </a:p>
          <a:p>
            <a:r>
              <a:rPr lang="ja-JP" altLang="en-US" sz="2800" dirty="0" smtClean="0"/>
              <a:t>サブゴールが存在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en-US" altLang="ja-JP" sz="28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80" y="3232298"/>
            <a:ext cx="2711207" cy="3625702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 flipV="1">
            <a:off x="3168502" y="4125433"/>
            <a:ext cx="1573619" cy="57415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742121" y="3940766"/>
            <a:ext cx="144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3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エージェントがスタートからゴールまでの最短経路を</a:t>
            </a:r>
            <a:r>
              <a:rPr kumimoji="1" lang="ja-JP" altLang="en-US" sz="2800" dirty="0" smtClean="0"/>
              <a:t>探索</a:t>
            </a:r>
            <a:endParaRPr kumimoji="1" lang="en-US" altLang="ja-JP" sz="2800" dirty="0" smtClean="0"/>
          </a:p>
          <a:p>
            <a:r>
              <a:rPr lang="ja-JP" altLang="en-US" sz="2800" dirty="0"/>
              <a:t>エージェント：上下左右に移動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						</a:t>
            </a:r>
            <a:r>
              <a:rPr lang="ja-JP" altLang="en-US" sz="2800" dirty="0"/>
              <a:t> 壁にぶつかると停止</a:t>
            </a:r>
            <a:endParaRPr lang="en-US" altLang="ja-JP" sz="2800" dirty="0"/>
          </a:p>
          <a:p>
            <a:endParaRPr lang="en-US" altLang="ja-JP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19" y="3153923"/>
            <a:ext cx="5332242" cy="288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6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46910"/>
            <a:ext cx="8596668" cy="46947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機械学習の手法の一つ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ロボットに適用される学習手法として注目されている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学習者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エージェント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が試行錯誤を</a:t>
            </a:r>
            <a:r>
              <a:rPr lang="ja-JP" altLang="en-US" sz="2800" dirty="0" smtClean="0"/>
              <a:t>繰り返し</a:t>
            </a:r>
            <a:r>
              <a:rPr lang="ja-JP" altLang="en-US" sz="2800" dirty="0"/>
              <a:t>，</a:t>
            </a:r>
            <a:r>
              <a:rPr lang="ja-JP" altLang="en-US" sz="2800" dirty="0" smtClean="0"/>
              <a:t>環境</a:t>
            </a:r>
            <a:r>
              <a:rPr lang="ja-JP" altLang="en-US" sz="2800" dirty="0" smtClean="0"/>
              <a:t>に適した行動を自ら学習する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288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</a:t>
            </a:r>
            <a:r>
              <a:rPr kumimoji="1" lang="ja-JP" altLang="en-US" dirty="0" smtClean="0"/>
              <a:t>：パラメータ等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364136"/>
              </p:ext>
            </p:extLst>
          </p:nvPr>
        </p:nvGraphicFramePr>
        <p:xfrm>
          <a:off x="677333" y="1147764"/>
          <a:ext cx="8596670" cy="40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335"/>
                <a:gridCol w="4298335"/>
              </a:tblGrid>
              <a:tr h="46838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学習手法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</a:tr>
              <a:tr h="47825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学習率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825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割引率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05062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報酬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825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サブゴール発見時に得られる報酬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825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行動選択手法</a:t>
                      </a: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ε-greedy</a:t>
                      </a:r>
                      <a:r>
                        <a:rPr kumimoji="1" lang="ja-JP" altLang="en-US" dirty="0" smtClean="0"/>
                        <a:t>法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876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ε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7825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試行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スタートからゴールまで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24925"/>
              </p:ext>
            </p:extLst>
          </p:nvPr>
        </p:nvGraphicFramePr>
        <p:xfrm>
          <a:off x="677334" y="5185340"/>
          <a:ext cx="85966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334"/>
                <a:gridCol w="429833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試行回数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F4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58" y="1469363"/>
            <a:ext cx="6096000" cy="4572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結果：エージェントは最短経路を学習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84822" y="5994237"/>
            <a:ext cx="119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試行回数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2786" y="3137060"/>
            <a:ext cx="506424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行動数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65972" y="4051460"/>
            <a:ext cx="406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各試行毎のエージェントの行動数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最少行動数は４</a:t>
            </a:r>
            <a:endParaRPr kumimoji="1" lang="ja-JP" altLang="en-US" sz="2000" dirty="0"/>
          </a:p>
        </p:txBody>
      </p:sp>
      <p:cxnSp>
        <p:nvCxnSpPr>
          <p:cNvPr id="18" name="カギ線コネクタ 17"/>
          <p:cNvCxnSpPr/>
          <p:nvPr/>
        </p:nvCxnSpPr>
        <p:spPr>
          <a:xfrm>
            <a:off x="6965972" y="3381153"/>
            <a:ext cx="1136037" cy="670307"/>
          </a:xfrm>
          <a:prstGeom prst="bentConnector3">
            <a:avLst>
              <a:gd name="adj1" fmla="val 100541"/>
            </a:avLst>
          </a:prstGeom>
          <a:ln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090160" y="1717040"/>
            <a:ext cx="1767840" cy="172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752" y="4822303"/>
            <a:ext cx="2376222" cy="198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6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587434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47157"/>
                <a:ext cx="8596668" cy="4894206"/>
              </a:xfrm>
            </p:spPr>
            <p:txBody>
              <a:bodyPr>
                <a:normAutofit/>
              </a:bodyPr>
              <a:lstStyle/>
              <a:p>
                <a:r>
                  <a:rPr lang="en-US" altLang="ja-JP" sz="2800" dirty="0" smtClean="0"/>
                  <a:t>20</a:t>
                </a:r>
                <a:r>
                  <a:rPr lang="en-US" altLang="ja-JP" sz="2800" dirty="0"/>
                  <a:t>0</a:t>
                </a:r>
                <a:r>
                  <a:rPr kumimoji="1" lang="ja-JP" altLang="en-US" sz="2800" dirty="0" smtClean="0"/>
                  <a:t>試行中，サブゴールを通過したのは</a:t>
                </a:r>
                <a:r>
                  <a:rPr kumimoji="1" lang="en-US" altLang="ja-JP" sz="2800" dirty="0" smtClean="0"/>
                  <a:t>3</a:t>
                </a:r>
                <a:r>
                  <a:rPr kumimoji="1" lang="ja-JP" altLang="en-US" sz="2800" dirty="0" smtClean="0"/>
                  <a:t>試行</a:t>
                </a:r>
                <a:endParaRPr kumimoji="1" lang="en-US" altLang="ja-JP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サブゴールを</m:t>
                        </m:r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通過した</m:t>
                        </m:r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試行</m:t>
                        </m:r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回数</m:t>
                        </m:r>
                      </m:num>
                      <m:den>
                        <m:r>
                          <a:rPr lang="ja-JP" altLang="en-US" sz="2800" i="1">
                            <a:latin typeface="Cambria Math" panose="02040503050406030204" pitchFamily="18" charset="0"/>
                          </a:rPr>
                          <m:t>全試行</m:t>
                        </m:r>
                        <m:r>
                          <a:rPr lang="ja-JP" altLang="en-US" sz="2800" i="1" smtClean="0">
                            <a:latin typeface="Cambria Math" panose="02040503050406030204" pitchFamily="18" charset="0"/>
                          </a:rPr>
                          <m:t>回数</m:t>
                        </m:r>
                      </m:den>
                    </m:f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</m:den>
                    </m:f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=0.015</m:t>
                    </m:r>
                  </m:oMath>
                </a14:m>
                <a:endParaRPr kumimoji="1" lang="en-US" altLang="ja-JP" sz="2800" dirty="0" smtClean="0"/>
              </a:p>
              <a:p>
                <a:r>
                  <a:rPr lang="ja-JP" altLang="en-US" sz="2800" dirty="0"/>
                  <a:t>サブゴールを通過する確率は</a:t>
                </a:r>
                <a:r>
                  <a:rPr lang="en-US" altLang="ja-JP" sz="2800" dirty="0"/>
                  <a:t>1.5</a:t>
                </a:r>
                <a:r>
                  <a:rPr lang="en-US" altLang="ja-JP" sz="2800" dirty="0" smtClean="0"/>
                  <a:t>%</a:t>
                </a:r>
                <a:endParaRPr kumimoji="1" lang="en-US" altLang="ja-JP" sz="2800" dirty="0" smtClean="0"/>
              </a:p>
              <a:p>
                <a:r>
                  <a:rPr lang="ja-JP" altLang="en-US" sz="2800" dirty="0"/>
                  <a:t>今回</a:t>
                </a:r>
                <a:r>
                  <a:rPr kumimoji="1" lang="ja-JP" altLang="en-US" sz="2800" dirty="0" smtClean="0"/>
                  <a:t>サブゴールは</a:t>
                </a:r>
                <a:r>
                  <a:rPr kumimoji="1" lang="ja-JP" altLang="en-US" sz="2800" dirty="0" smtClean="0"/>
                  <a:t>最短経路外にあるので</a:t>
                </a:r>
                <a:r>
                  <a:rPr kumimoji="1" lang="en-US" altLang="ja-JP" sz="2800" dirty="0" smtClean="0"/>
                  <a:t>,</a:t>
                </a:r>
                <a:r>
                  <a:rPr kumimoji="1" lang="ja-JP" altLang="en-US" sz="2800" dirty="0" smtClean="0"/>
                  <a:t>発見することができなかった</a:t>
                </a:r>
                <a:endParaRPr kumimoji="1" lang="ja-JP" altLang="en-US" sz="28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47157"/>
                <a:ext cx="8596668" cy="4894206"/>
              </a:xfrm>
              <a:blipFill rotWithShape="0">
                <a:blip r:embed="rId2"/>
                <a:stretch>
                  <a:fillRect l="-851" t="-18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7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105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97033"/>
            <a:ext cx="8596668" cy="4844329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</a:t>
            </a:r>
            <a:r>
              <a:rPr kumimoji="1" lang="ja-JP" altLang="en-US" sz="2800" dirty="0" smtClean="0"/>
              <a:t>はサブゴールを</a:t>
            </a:r>
            <a:r>
              <a:rPr kumimoji="1" lang="ja-JP" altLang="en-US" sz="2800" dirty="0" smtClean="0"/>
              <a:t>通らない最短経路を学習した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			</a:t>
            </a:r>
            <a:r>
              <a:rPr kumimoji="1" lang="ja-JP" altLang="en-US" sz="2800" dirty="0" smtClean="0"/>
              <a:t>従来の強化学習では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サブゴールを発見する</a:t>
            </a:r>
            <a:r>
              <a:rPr kumimoji="1" lang="en-US" altLang="ja-JP" sz="2800" dirty="0" smtClean="0"/>
              <a:t>			</a:t>
            </a:r>
            <a:r>
              <a:rPr kumimoji="1" lang="ja-JP" altLang="en-US" sz="2800" dirty="0" smtClean="0"/>
              <a:t>ことができない</a:t>
            </a:r>
            <a:endParaRPr lang="en-US" altLang="ja-JP" sz="2200" dirty="0" smtClean="0"/>
          </a:p>
          <a:p>
            <a:endParaRPr kumimoji="1" lang="en-US" altLang="ja-JP" sz="2800" dirty="0" smtClean="0"/>
          </a:p>
        </p:txBody>
      </p:sp>
      <p:sp>
        <p:nvSpPr>
          <p:cNvPr id="4" name="右矢印 3"/>
          <p:cNvSpPr/>
          <p:nvPr/>
        </p:nvSpPr>
        <p:spPr>
          <a:xfrm>
            <a:off x="1030782" y="2114205"/>
            <a:ext cx="1064029" cy="3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42558"/>
              </p:ext>
            </p:extLst>
          </p:nvPr>
        </p:nvGraphicFramePr>
        <p:xfrm>
          <a:off x="1342702" y="3096317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2907"/>
                <a:gridCol w="134036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407856" y="3363563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41429" y="5595206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970483" y="4176973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>
            <a:off x="2013150" y="3949106"/>
            <a:ext cx="2220640" cy="2046210"/>
          </a:xfrm>
          <a:prstGeom prst="bentConnector3">
            <a:avLst>
              <a:gd name="adj1" fmla="val 40795"/>
            </a:avLst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013150" y="3363563"/>
            <a:ext cx="2220640" cy="0"/>
          </a:xfrm>
          <a:prstGeom prst="line">
            <a:avLst/>
          </a:prstGeom>
          <a:ln w="12700">
            <a:solidFill>
              <a:srgbClr val="0070C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/>
          <p:nvPr/>
        </p:nvCxnSpPr>
        <p:spPr>
          <a:xfrm rot="5400000">
            <a:off x="2719936" y="4081353"/>
            <a:ext cx="2231644" cy="796067"/>
          </a:xfrm>
          <a:prstGeom prst="bentConnector3">
            <a:avLst>
              <a:gd name="adj1" fmla="val 19149"/>
            </a:avLst>
          </a:prstGeom>
          <a:ln w="12700">
            <a:solidFill>
              <a:srgbClr val="0070C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437724" y="5595206"/>
            <a:ext cx="796066" cy="0"/>
          </a:xfrm>
          <a:prstGeom prst="straightConnector1">
            <a:avLst/>
          </a:prstGeom>
          <a:ln w="127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080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中間発表</a:t>
            </a:r>
            <a:r>
              <a:rPr lang="ja-JP" altLang="en-US" dirty="0"/>
              <a:t>以降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方針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80407"/>
            <a:ext cx="8596668" cy="4860955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全状態の内，どの状態がサブゴールかを</a:t>
            </a:r>
            <a:r>
              <a:rPr kumimoji="1" lang="ja-JP" altLang="en-US" sz="2800" dirty="0" smtClean="0"/>
              <a:t>見つけるための方法を考える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上記</a:t>
            </a:r>
            <a:r>
              <a:rPr lang="ja-JP" altLang="en-US" sz="2800" dirty="0" smtClean="0"/>
              <a:t>の方法を</a:t>
            </a:r>
            <a:r>
              <a:rPr lang="ja-JP" altLang="en-US" sz="2800" dirty="0" smtClean="0"/>
              <a:t>用いてサブゴール見つけるプレ実験を行う</a:t>
            </a:r>
            <a:endParaRPr lang="en-US" altLang="ja-JP" sz="2800" dirty="0" smtClean="0"/>
          </a:p>
          <a:p>
            <a:r>
              <a:rPr lang="ja-JP" altLang="en-US" sz="2800" dirty="0" smtClean="0"/>
              <a:t>サブゴールを通るルートを学習する方法を考える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上記</a:t>
            </a:r>
            <a:r>
              <a:rPr kumimoji="1" lang="ja-JP" altLang="en-US" sz="2800" dirty="0" smtClean="0"/>
              <a:t>の</a:t>
            </a:r>
            <a:r>
              <a:rPr lang="ja-JP" altLang="en-US" sz="2800" dirty="0"/>
              <a:t>方法</a:t>
            </a:r>
            <a:r>
              <a:rPr kumimoji="1" lang="ja-JP" altLang="en-US" sz="2800" dirty="0" smtClean="0"/>
              <a:t>を</a:t>
            </a:r>
            <a:r>
              <a:rPr kumimoji="1" lang="ja-JP" altLang="en-US" sz="2800" dirty="0" smtClean="0"/>
              <a:t>用いてサブゴールを通るルートを学習する実験を行う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64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0807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中間発表以降</a:t>
            </a:r>
            <a:r>
              <a:rPr lang="ja-JP" altLang="en-US" dirty="0"/>
              <a:t>に</a:t>
            </a:r>
            <a:r>
              <a:rPr kumimoji="1" lang="ja-JP" altLang="en-US" dirty="0" smtClean="0"/>
              <a:t>行う</a:t>
            </a:r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80407"/>
            <a:ext cx="8596668" cy="4860955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実験</a:t>
            </a:r>
            <a:r>
              <a:rPr kumimoji="1" lang="ja-JP" altLang="en-US" sz="2800" dirty="0" smtClean="0"/>
              <a:t>環境，パラメータ等は</a:t>
            </a:r>
            <a:r>
              <a:rPr kumimoji="1" lang="ja-JP" altLang="en-US" sz="2800" dirty="0" smtClean="0"/>
              <a:t>プレ実験と同様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提案手法を用いて学習を行う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目的：提案手法を用いたサブゴールの学習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272938"/>
              </p:ext>
            </p:extLst>
          </p:nvPr>
        </p:nvGraphicFramePr>
        <p:xfrm>
          <a:off x="1342702" y="3096317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2907"/>
                <a:gridCol w="134036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407856" y="3363563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41429" y="5595206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970483" y="4176973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>
            <a:off x="2013150" y="3949106"/>
            <a:ext cx="2220640" cy="2046210"/>
          </a:xfrm>
          <a:prstGeom prst="bentConnector3">
            <a:avLst>
              <a:gd name="adj1" fmla="val 40795"/>
            </a:avLst>
          </a:prstGeom>
          <a:ln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013150" y="3363563"/>
            <a:ext cx="222064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/>
          <p:nvPr/>
        </p:nvCxnSpPr>
        <p:spPr>
          <a:xfrm rot="5400000">
            <a:off x="2719936" y="4081353"/>
            <a:ext cx="2231644" cy="796067"/>
          </a:xfrm>
          <a:prstGeom prst="bentConnector3">
            <a:avLst>
              <a:gd name="adj1" fmla="val 19149"/>
            </a:avLst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437724" y="5595206"/>
            <a:ext cx="79606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4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4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実験の進行状況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3658"/>
            <a:ext cx="8596668" cy="482770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ある状態を通過していれば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err="1" smtClean="0"/>
              <a:t>，</a:t>
            </a:r>
            <a:r>
              <a:rPr kumimoji="1" lang="ja-JP" altLang="en-US" sz="2800" dirty="0" smtClean="0"/>
              <a:t>して</a:t>
            </a:r>
            <a:r>
              <a:rPr kumimoji="1" lang="ja-JP" altLang="en-US" sz="2800" dirty="0" smtClean="0"/>
              <a:t>いなければ</a:t>
            </a:r>
            <a:r>
              <a:rPr kumimoji="1" lang="en-US" altLang="ja-JP" sz="2800" dirty="0" smtClean="0"/>
              <a:t>0</a:t>
            </a:r>
            <a:r>
              <a:rPr kumimoji="1" lang="ja-JP" altLang="en-US" sz="2800" dirty="0" smtClean="0"/>
              <a:t>と</a:t>
            </a:r>
            <a:r>
              <a:rPr kumimoji="1" lang="ja-JP" altLang="en-US" sz="2800" dirty="0" smtClean="0"/>
              <a:t>して</a:t>
            </a:r>
            <a:r>
              <a:rPr lang="ja-JP" altLang="en-US" sz="2800" dirty="0"/>
              <a:t>，</a:t>
            </a:r>
            <a:r>
              <a:rPr kumimoji="1" lang="ja-JP" altLang="en-US" sz="2800" dirty="0" smtClean="0"/>
              <a:t>現在</a:t>
            </a:r>
            <a:r>
              <a:rPr kumimoji="1" lang="ja-JP" altLang="en-US" sz="2800" dirty="0" smtClean="0"/>
              <a:t>の試行</a:t>
            </a:r>
            <a:r>
              <a:rPr kumimoji="1" lang="ja-JP" altLang="en-US" sz="2800" dirty="0" smtClean="0"/>
              <a:t>から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つ前</a:t>
            </a:r>
            <a:r>
              <a:rPr kumimoji="1" lang="ja-JP" altLang="en-US" sz="2800" dirty="0" smtClean="0"/>
              <a:t>の試行のものを引いた状態の差を求めた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上記の操作を試行毎に</a:t>
            </a:r>
            <a:r>
              <a:rPr lang="ja-JP" altLang="en-US" sz="2800" dirty="0" smtClean="0"/>
              <a:t>繰り返し</a:t>
            </a:r>
            <a:r>
              <a:rPr lang="ja-JP" altLang="en-US" sz="2800" dirty="0"/>
              <a:t>，</a:t>
            </a:r>
            <a:r>
              <a:rPr lang="ja-JP" altLang="en-US" sz="2800" dirty="0" smtClean="0"/>
              <a:t>報酬量</a:t>
            </a:r>
            <a:r>
              <a:rPr lang="ja-JP" altLang="en-US" sz="2800" dirty="0" smtClean="0"/>
              <a:t>が増えた時に差が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となる</a:t>
            </a:r>
            <a:r>
              <a:rPr lang="ja-JP" altLang="en-US" sz="2800" dirty="0" smtClean="0"/>
              <a:t>状態</a:t>
            </a:r>
            <a:r>
              <a:rPr lang="ja-JP" altLang="en-US" sz="2800" dirty="0"/>
              <a:t>，</a:t>
            </a:r>
            <a:r>
              <a:rPr lang="ja-JP" altLang="en-US" sz="2800" dirty="0" smtClean="0"/>
              <a:t>報酬量</a:t>
            </a:r>
            <a:r>
              <a:rPr lang="ja-JP" altLang="en-US" sz="2800" dirty="0" smtClean="0"/>
              <a:t>が減った時に差が</a:t>
            </a:r>
            <a:r>
              <a:rPr lang="en-US" altLang="ja-JP" sz="2800" dirty="0" smtClean="0"/>
              <a:t>-1</a:t>
            </a:r>
            <a:r>
              <a:rPr lang="ja-JP" altLang="en-US" sz="2800" dirty="0" smtClean="0"/>
              <a:t>となる状態が報酬量の変化に関わる</a:t>
            </a:r>
            <a:endParaRPr lang="en-US" altLang="ja-JP" sz="280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431" y="4025831"/>
            <a:ext cx="2634758" cy="246551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81" y="3998725"/>
            <a:ext cx="2908055" cy="249261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827" y="3972440"/>
            <a:ext cx="2938721" cy="251890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24259" y="6306677"/>
            <a:ext cx="176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現在の試行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27773" y="6276088"/>
            <a:ext cx="149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つ前の試行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95549" y="6306677"/>
            <a:ext cx="15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状態の差</a:t>
            </a:r>
            <a:endParaRPr kumimoji="1" lang="ja-JP" altLang="en-US" dirty="0"/>
          </a:p>
        </p:txBody>
      </p:sp>
      <p:sp>
        <p:nvSpPr>
          <p:cNvPr id="17" name="減算記号 16"/>
          <p:cNvSpPr/>
          <p:nvPr/>
        </p:nvSpPr>
        <p:spPr>
          <a:xfrm>
            <a:off x="2996106" y="5061097"/>
            <a:ext cx="412638" cy="2400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等号 17"/>
          <p:cNvSpPr/>
          <p:nvPr/>
        </p:nvSpPr>
        <p:spPr>
          <a:xfrm>
            <a:off x="6060189" y="4827183"/>
            <a:ext cx="386795" cy="659218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54363" y="3972440"/>
            <a:ext cx="1041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報酬多</a:t>
            </a:r>
            <a:endParaRPr kumimoji="1" lang="ja-JP" altLang="en-US" dirty="0"/>
          </a:p>
        </p:txBody>
      </p:sp>
      <p:cxnSp>
        <p:nvCxnSpPr>
          <p:cNvPr id="21" name="曲線コネクタ 20"/>
          <p:cNvCxnSpPr>
            <a:stCxn id="19" idx="2"/>
          </p:cNvCxnSpPr>
          <p:nvPr/>
        </p:nvCxnSpPr>
        <p:spPr>
          <a:xfrm rot="5400000">
            <a:off x="9072282" y="4681038"/>
            <a:ext cx="1442343" cy="763810"/>
          </a:xfrm>
          <a:prstGeom prst="curvedConnector3">
            <a:avLst>
              <a:gd name="adj1" fmla="val 91281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8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405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今後の予定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459638"/>
              </p:ext>
            </p:extLst>
          </p:nvPr>
        </p:nvGraphicFramePr>
        <p:xfrm>
          <a:off x="677862" y="1213656"/>
          <a:ext cx="8979094" cy="465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72"/>
                <a:gridCol w="7515922"/>
              </a:tblGrid>
              <a:tr h="116297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12</a:t>
                      </a:r>
                      <a:r>
                        <a:rPr kumimoji="1" lang="ja-JP" altLang="en-US" sz="3200" dirty="0" smtClean="0"/>
                        <a:t>月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提案手法完成・卒論書き始め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116297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1</a:t>
                      </a:r>
                      <a:r>
                        <a:rPr kumimoji="1" lang="ja-JP" altLang="en-US" sz="3200" dirty="0" smtClean="0"/>
                        <a:t>月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卒論完成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116297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2</a:t>
                      </a:r>
                      <a:r>
                        <a:rPr kumimoji="1" lang="ja-JP" altLang="en-US" sz="3200" dirty="0" smtClean="0"/>
                        <a:t>月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卒論発表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1162971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3</a:t>
                      </a:r>
                      <a:r>
                        <a:rPr kumimoji="1" lang="ja-JP" altLang="en-US" sz="3200" dirty="0" smtClean="0"/>
                        <a:t>月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/>
                        <a:t>卒業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5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ご静聴ありがとうございます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3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63783"/>
                <a:ext cx="8596668" cy="4877580"/>
              </a:xfrm>
            </p:spPr>
            <p:txBody>
              <a:bodyPr>
                <a:normAutofit/>
              </a:bodyPr>
              <a:lstStyle/>
              <a:p>
                <a:r>
                  <a:rPr kumimoji="1" lang="ja-JP" altLang="en-US" sz="2800" dirty="0" smtClean="0"/>
                  <a:t>今回は</a:t>
                </a:r>
                <a:r>
                  <a:rPr kumimoji="1" lang="en-US" altLang="ja-JP" sz="2800" dirty="0" smtClean="0"/>
                  <a:t>Q</a:t>
                </a:r>
                <a:r>
                  <a:rPr kumimoji="1" lang="ja-JP" altLang="en-US" sz="2800" dirty="0" smtClean="0"/>
                  <a:t>学習を使用</a:t>
                </a:r>
                <a:endParaRPr kumimoji="1" lang="en-US" altLang="ja-JP" sz="2800" dirty="0" smtClean="0"/>
              </a:p>
              <a:p>
                <a:r>
                  <a:rPr lang="ja-JP" altLang="en-US" sz="2800" dirty="0" smtClean="0"/>
                  <a:t>ある時刻</a:t>
                </a:r>
                <a:r>
                  <a:rPr lang="en-US" altLang="ja-JP" sz="2800" dirty="0" smtClean="0"/>
                  <a:t>t</a:t>
                </a:r>
                <a:r>
                  <a:rPr lang="ja-JP" altLang="en-US" sz="2800" dirty="0" smtClean="0"/>
                  <a:t>における状態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において</a:t>
                </a:r>
                <a:r>
                  <a:rPr kumimoji="1" lang="en-US" altLang="ja-JP" sz="2800" dirty="0" smtClean="0"/>
                  <a:t>,</a:t>
                </a:r>
                <a:r>
                  <a:rPr kumimoji="1" lang="ja-JP" altLang="en-US" sz="2800" dirty="0" smtClean="0"/>
                  <a:t>ある行動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をとった時</a:t>
                </a:r>
                <a:r>
                  <a:rPr kumimoji="1" lang="en-US" altLang="ja-JP" sz="2800" dirty="0" smtClean="0"/>
                  <a:t>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Q</m:t>
                    </m:r>
                    <m:r>
                      <a:rPr lang="ja-JP" altLang="en-US" sz="2800" i="1">
                        <a:latin typeface="Cambria Math" panose="02040503050406030204" pitchFamily="18" charset="0"/>
                      </a:rPr>
                      <m:t>値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800" dirty="0" smtClean="0"/>
                  <a:t>を以下の式で更新する</a:t>
                </a:r>
                <a:r>
                  <a:rPr kumimoji="1" lang="en-US" altLang="ja-JP" sz="2800" dirty="0" smtClean="0"/>
                  <a:t/>
                </a:r>
                <a:br>
                  <a:rPr kumimoji="1" lang="en-US" altLang="ja-JP" sz="2800" dirty="0" smtClean="0"/>
                </a:br>
                <a:endParaRPr kumimoji="1" lang="en-US" altLang="ja-JP" sz="2800" dirty="0" smtClean="0"/>
              </a:p>
              <a:p>
                <a:endParaRPr kumimoji="1" lang="en-US" altLang="ja-JP" sz="28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kumimoji="1" lang="ja-JP" altLang="en-US" sz="2800" dirty="0" smtClean="0"/>
                  <a:t>：報酬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kumimoji="1" lang="ja-JP" altLang="en-US" sz="2800" dirty="0" smtClean="0"/>
                  <a:t>：学習率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kumimoji="1" lang="ja-JP" altLang="en-US" sz="2800" dirty="0" smtClean="0"/>
                  <a:t>：割引率</a:t>
                </a:r>
                <a:endParaRPr kumimoji="1" lang="en-US" altLang="ja-JP" sz="2800" dirty="0" smtClean="0"/>
              </a:p>
              <a:p>
                <a:r>
                  <a:rPr lang="ja-JP" altLang="en-US" sz="2800" dirty="0" smtClean="0"/>
                  <a:t>行動選択法：</a:t>
                </a:r>
                <a:r>
                  <a:rPr lang="en-US" altLang="ja-JP" sz="2800" dirty="0" smtClean="0"/>
                  <a:t>ε-greedy</a:t>
                </a:r>
                <a:r>
                  <a:rPr lang="ja-JP" altLang="en-US" sz="2800" dirty="0" smtClean="0"/>
                  <a:t>法</a:t>
                </a:r>
                <a:r>
                  <a:rPr lang="en-US" altLang="ja-JP" sz="2800" dirty="0"/>
                  <a:t/>
                </a:r>
                <a:br>
                  <a:rPr lang="en-US" altLang="ja-JP" sz="2800" dirty="0"/>
                </a:br>
                <a:r>
                  <a:rPr lang="ja-JP" altLang="en-US" sz="2800" dirty="0"/>
                  <a:t>　</a:t>
                </a:r>
                <a:r>
                  <a:rPr kumimoji="1" lang="en-US" altLang="ja-JP" sz="2800" dirty="0" smtClean="0"/>
                  <a:t>1-ε</a:t>
                </a:r>
                <a:r>
                  <a:rPr kumimoji="1" lang="ja-JP" altLang="en-US" sz="2800" dirty="0" smtClean="0"/>
                  <a:t>の確率で</a:t>
                </a:r>
                <a:r>
                  <a:rPr kumimoji="1" lang="en-US" altLang="ja-JP" sz="2800" dirty="0" smtClean="0"/>
                  <a:t>Q</a:t>
                </a:r>
                <a:r>
                  <a:rPr kumimoji="1" lang="ja-JP" altLang="en-US" sz="2800" dirty="0" smtClean="0"/>
                  <a:t>値が最大となる行動を選択し</a:t>
                </a:r>
                <a:r>
                  <a:rPr kumimoji="1" lang="en-US" altLang="ja-JP" sz="2800" dirty="0" smtClean="0"/>
                  <a:t>,ε</a:t>
                </a:r>
                <a:r>
                  <a:rPr kumimoji="1" lang="ja-JP" altLang="en-US" sz="2800" dirty="0" smtClean="0"/>
                  <a:t>の</a:t>
                </a:r>
                <a:r>
                  <a:rPr lang="en-US" altLang="ja-JP" sz="2800" dirty="0"/>
                  <a:t>	</a:t>
                </a:r>
                <a:r>
                  <a:rPr lang="ja-JP" altLang="en-US" sz="2800" dirty="0" smtClean="0"/>
                  <a:t>　</a:t>
                </a:r>
                <a:r>
                  <a:rPr lang="en-US" altLang="ja-JP" sz="2800" dirty="0" smtClean="0"/>
                  <a:t>	</a:t>
                </a:r>
                <a:r>
                  <a:rPr lang="ja-JP" altLang="en-US" sz="2800" dirty="0"/>
                  <a:t> </a:t>
                </a:r>
                <a:r>
                  <a:rPr lang="ja-JP" altLang="en-US" sz="2800" dirty="0" smtClean="0"/>
                  <a:t> </a:t>
                </a:r>
                <a:r>
                  <a:rPr kumimoji="1" lang="ja-JP" altLang="en-US" sz="2800" dirty="0" smtClean="0"/>
                  <a:t>確率でランダム行動を行う</a:t>
                </a:r>
                <a:endParaRPr kumimoji="1" lang="en-US" altLang="ja-JP" sz="2800" dirty="0" smtClean="0"/>
              </a:p>
              <a:p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63783"/>
                <a:ext cx="8596668" cy="4877580"/>
              </a:xfrm>
              <a:blipFill rotWithShape="0">
                <a:blip r:embed="rId2"/>
                <a:stretch>
                  <a:fillRect l="-851" t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35" y="2811065"/>
            <a:ext cx="9853775" cy="83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7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287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82479"/>
            <a:ext cx="8596668" cy="4858883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目標として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報酬</a:t>
            </a:r>
            <a:r>
              <a:rPr kumimoji="1" lang="ja-JP" altLang="en-US" sz="2800" dirty="0" smtClean="0"/>
              <a:t>というものを設定する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エージェントは行動後に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環境から報酬を受け取る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報酬を基に最適な行動を学習する</a:t>
            </a:r>
            <a:endParaRPr kumimoji="1" lang="ja-JP" altLang="en-US" sz="2800" dirty="0"/>
          </a:p>
        </p:txBody>
      </p:sp>
      <p:sp>
        <p:nvSpPr>
          <p:cNvPr id="34" name="正方形/長方形 33"/>
          <p:cNvSpPr/>
          <p:nvPr/>
        </p:nvSpPr>
        <p:spPr>
          <a:xfrm>
            <a:off x="677335" y="3341716"/>
            <a:ext cx="2483610" cy="26996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エージェント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716684" y="3341716"/>
            <a:ext cx="2227810" cy="26996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環境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3160951" y="4242514"/>
            <a:ext cx="3555732" cy="85897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行動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9" name="左矢印 38"/>
          <p:cNvSpPr/>
          <p:nvPr/>
        </p:nvSpPr>
        <p:spPr>
          <a:xfrm>
            <a:off x="3160945" y="2945728"/>
            <a:ext cx="3555739" cy="85897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状態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0" name="左矢印 39"/>
          <p:cNvSpPr/>
          <p:nvPr/>
        </p:nvSpPr>
        <p:spPr>
          <a:xfrm>
            <a:off x="3147092" y="5558688"/>
            <a:ext cx="3555739" cy="85897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報酬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従来の強化学習の問題点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エージェントが報酬を得られる状態：</a:t>
            </a:r>
            <a:r>
              <a:rPr kumimoji="1" lang="ja-JP" altLang="en-US" sz="2800" dirty="0" smtClean="0"/>
              <a:t>ゴール</a:t>
            </a:r>
            <a:endParaRPr lang="en-US" altLang="ja-JP" sz="2800" dirty="0"/>
          </a:p>
          <a:p>
            <a:r>
              <a:rPr kumimoji="1" lang="ja-JP" altLang="en-US" sz="2800" dirty="0" smtClean="0"/>
              <a:t>特定の状態を観測した後にゴールへ到達すると，報酬量が増加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従来の強化学習では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サブゴール</a:t>
            </a:r>
            <a:r>
              <a:rPr lang="ja-JP" altLang="en-US" sz="2800" dirty="0" smtClean="0"/>
              <a:t>は学習</a:t>
            </a:r>
            <a:r>
              <a:rPr kumimoji="1" lang="ja-JP" altLang="en-US" sz="2800" dirty="0" smtClean="0"/>
              <a:t>できない</a:t>
            </a:r>
            <a:endParaRPr kumimoji="1" lang="en-US" altLang="ja-JP" sz="2800" dirty="0" smtClean="0"/>
          </a:p>
        </p:txBody>
      </p:sp>
      <p:cxnSp>
        <p:nvCxnSpPr>
          <p:cNvPr id="43" name="直線矢印コネクタ 42"/>
          <p:cNvCxnSpPr/>
          <p:nvPr/>
        </p:nvCxnSpPr>
        <p:spPr>
          <a:xfrm flipH="1" flipV="1">
            <a:off x="4192859" y="5820937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218771" y="5672031"/>
            <a:ext cx="6913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>
          <a:xfrm flipH="1" flipV="1">
            <a:off x="4192859" y="4099932"/>
            <a:ext cx="1025912" cy="223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5241073" y="3937568"/>
            <a:ext cx="21187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報酬は得られない</a:t>
            </a:r>
            <a:endParaRPr kumimoji="1" lang="ja-JP" altLang="en-US" dirty="0"/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414" y="3125971"/>
            <a:ext cx="2754562" cy="3712255"/>
          </a:xfrm>
          <a:prstGeom prst="rect">
            <a:avLst/>
          </a:prstGeom>
        </p:spPr>
      </p:pic>
      <p:sp>
        <p:nvSpPr>
          <p:cNvPr id="9" name="四角形吹き出し 8"/>
          <p:cNvSpPr/>
          <p:nvPr/>
        </p:nvSpPr>
        <p:spPr>
          <a:xfrm>
            <a:off x="2806994" y="3125970"/>
            <a:ext cx="871869" cy="734830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rgbClr val="FF0000"/>
                </a:solidFill>
              </a:rPr>
              <a:t>報酬多</a:t>
            </a:r>
            <a:endParaRPr kumimoji="1" lang="ja-JP" altLang="en-US" sz="1500" dirty="0">
              <a:solidFill>
                <a:srgbClr val="FF0000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 rot="10800000">
            <a:off x="2371060" y="6101312"/>
            <a:ext cx="871869" cy="758178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sz="1500" dirty="0" smtClean="0">
                <a:solidFill>
                  <a:srgbClr val="FF0000"/>
                </a:solidFill>
              </a:rPr>
              <a:t>報酬少</a:t>
            </a:r>
            <a:endParaRPr kumimoji="1" lang="en-US" altLang="ja-JP" sz="15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3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上下矢印 6"/>
          <p:cNvSpPr/>
          <p:nvPr/>
        </p:nvSpPr>
        <p:spPr>
          <a:xfrm>
            <a:off x="1587731" y="2380594"/>
            <a:ext cx="897774" cy="33915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右矢印 5"/>
          <p:cNvSpPr/>
          <p:nvPr/>
        </p:nvSpPr>
        <p:spPr>
          <a:xfrm>
            <a:off x="548640" y="3640967"/>
            <a:ext cx="2975956" cy="8478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プレ実験：内容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6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エージェント：上下左右に移動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						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壁にぶつかると停止</a:t>
            </a:r>
            <a:endParaRPr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246909" y="3241956"/>
            <a:ext cx="1579418" cy="16459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エージェント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34015" y="3253430"/>
            <a:ext cx="1579418" cy="1645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エージェント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69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従来の強化学習の問題点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エージェントが報酬を得られる状態：ゴール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報酬を得られないが学習したい状態：サブゴール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サブゴール→ゴールで報酬増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従来の強化学習では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サブゴール</a:t>
            </a:r>
            <a:r>
              <a:rPr lang="ja-JP" altLang="en-US" sz="2800" dirty="0" smtClean="0"/>
              <a:t>は学習</a:t>
            </a:r>
            <a:r>
              <a:rPr kumimoji="1" lang="ja-JP" altLang="en-US" sz="2800" dirty="0" smtClean="0"/>
              <a:t>できない</a:t>
            </a:r>
            <a:endParaRPr kumimoji="1" lang="en-US" altLang="ja-JP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円/楕円 3"/>
              <p:cNvSpPr/>
              <p:nvPr/>
            </p:nvSpPr>
            <p:spPr>
              <a:xfrm>
                <a:off x="2054945" y="359620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円/楕円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945" y="3596204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3737154" y="3596203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54" y="3596203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5419363" y="3645452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63" y="3645452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2054945" y="529955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945" y="5299554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円/楕円 7"/>
              <p:cNvSpPr/>
              <p:nvPr/>
            </p:nvSpPr>
            <p:spPr>
              <a:xfrm>
                <a:off x="3737154" y="529955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円/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54" y="5299554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円/楕円 8"/>
              <p:cNvSpPr/>
              <p:nvPr/>
            </p:nvSpPr>
            <p:spPr>
              <a:xfrm>
                <a:off x="5419363" y="529955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円/楕円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63" y="5299554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>
            <a:stCxn id="4" idx="6"/>
            <a:endCxn id="5" idx="2"/>
          </p:cNvCxnSpPr>
          <p:nvPr/>
        </p:nvCxnSpPr>
        <p:spPr>
          <a:xfrm flipV="1">
            <a:off x="2860621" y="4076403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5" idx="3"/>
            <a:endCxn id="7" idx="7"/>
          </p:cNvCxnSpPr>
          <p:nvPr/>
        </p:nvCxnSpPr>
        <p:spPr>
          <a:xfrm flipH="1">
            <a:off x="2742632" y="4415955"/>
            <a:ext cx="1112511" cy="102424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7" idx="6"/>
            <a:endCxn id="8" idx="2"/>
          </p:cNvCxnSpPr>
          <p:nvPr/>
        </p:nvCxnSpPr>
        <p:spPr>
          <a:xfrm>
            <a:off x="2860621" y="5779754"/>
            <a:ext cx="876533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endCxn id="9" idx="2"/>
          </p:cNvCxnSpPr>
          <p:nvPr/>
        </p:nvCxnSpPr>
        <p:spPr>
          <a:xfrm>
            <a:off x="4542830" y="5779753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304669" y="6075857"/>
            <a:ext cx="12489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報酬</a:t>
            </a:r>
            <a:endParaRPr kumimoji="1" lang="ja-JP" altLang="en-US" sz="2800" dirty="0"/>
          </a:p>
        </p:txBody>
      </p:sp>
      <p:cxnSp>
        <p:nvCxnSpPr>
          <p:cNvPr id="15" name="曲線コネクタ 14"/>
          <p:cNvCxnSpPr>
            <a:stCxn id="14" idx="1"/>
            <a:endCxn id="9" idx="6"/>
          </p:cNvCxnSpPr>
          <p:nvPr/>
        </p:nvCxnSpPr>
        <p:spPr>
          <a:xfrm rot="10800000">
            <a:off x="6225039" y="5779755"/>
            <a:ext cx="1079630" cy="5577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753166" y="3274131"/>
            <a:ext cx="110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スタート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9363" y="4930222"/>
            <a:ext cx="117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ゴール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72599" y="4989543"/>
            <a:ext cx="15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65651" y="4556602"/>
            <a:ext cx="212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学習できる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1039" y="6178770"/>
            <a:ext cx="17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学習できない</a:t>
            </a:r>
            <a:endParaRPr kumimoji="1" lang="ja-JP" altLang="en-US" dirty="0"/>
          </a:p>
        </p:txBody>
      </p:sp>
      <p:cxnSp>
        <p:nvCxnSpPr>
          <p:cNvPr id="31" name="曲線コネクタ 30"/>
          <p:cNvCxnSpPr>
            <a:stCxn id="20" idx="0"/>
            <a:endCxn id="7" idx="2"/>
          </p:cNvCxnSpPr>
          <p:nvPr/>
        </p:nvCxnSpPr>
        <p:spPr>
          <a:xfrm rot="5400000" flipH="1" flipV="1">
            <a:off x="1482394" y="5606219"/>
            <a:ext cx="399016" cy="746086"/>
          </a:xfrm>
          <a:prstGeom prst="curvedConnector2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線コネクタ 37"/>
          <p:cNvCxnSpPr>
            <a:stCxn id="9" idx="7"/>
            <a:endCxn id="19" idx="1"/>
          </p:cNvCxnSpPr>
          <p:nvPr/>
        </p:nvCxnSpPr>
        <p:spPr>
          <a:xfrm rot="5400000" flipH="1" flipV="1">
            <a:off x="6136884" y="4711435"/>
            <a:ext cx="698933" cy="758601"/>
          </a:xfrm>
          <a:prstGeom prst="curvedConnector2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47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375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47157"/>
            <a:ext cx="8596668" cy="4894205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エージェントがサブゴールを学習す</a:t>
            </a:r>
            <a:r>
              <a:rPr lang="ja-JP" altLang="en-US" sz="2800" dirty="0"/>
              <a:t>る</a:t>
            </a:r>
            <a:endParaRPr lang="en-US" altLang="ja-JP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1617623" y="2262385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23" y="2262385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3299832" y="226238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832" y="2262384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円/楕円 7"/>
              <p:cNvSpPr/>
              <p:nvPr/>
            </p:nvSpPr>
            <p:spPr>
              <a:xfrm>
                <a:off x="4982041" y="2311633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円/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041" y="2311633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円/楕円 8"/>
              <p:cNvSpPr/>
              <p:nvPr/>
            </p:nvSpPr>
            <p:spPr>
              <a:xfrm>
                <a:off x="1617623" y="3965735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円/楕円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623" y="3965735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円/楕円 9"/>
              <p:cNvSpPr/>
              <p:nvPr/>
            </p:nvSpPr>
            <p:spPr>
              <a:xfrm>
                <a:off x="3299832" y="3965735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円/楕円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832" y="3965735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円/楕円 10"/>
              <p:cNvSpPr/>
              <p:nvPr/>
            </p:nvSpPr>
            <p:spPr>
              <a:xfrm>
                <a:off x="4982041" y="3965735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円/楕円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041" y="3965735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>
            <a:stCxn id="6" idx="6"/>
            <a:endCxn id="7" idx="2"/>
          </p:cNvCxnSpPr>
          <p:nvPr/>
        </p:nvCxnSpPr>
        <p:spPr>
          <a:xfrm flipV="1">
            <a:off x="2423299" y="2742584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7" idx="3"/>
            <a:endCxn id="9" idx="7"/>
          </p:cNvCxnSpPr>
          <p:nvPr/>
        </p:nvCxnSpPr>
        <p:spPr>
          <a:xfrm flipH="1">
            <a:off x="2305310" y="3082136"/>
            <a:ext cx="1112511" cy="1024246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9" idx="6"/>
            <a:endCxn id="10" idx="2"/>
          </p:cNvCxnSpPr>
          <p:nvPr/>
        </p:nvCxnSpPr>
        <p:spPr>
          <a:xfrm>
            <a:off x="2423299" y="4445935"/>
            <a:ext cx="876533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11" idx="2"/>
          </p:cNvCxnSpPr>
          <p:nvPr/>
        </p:nvCxnSpPr>
        <p:spPr>
          <a:xfrm>
            <a:off x="4105508" y="4445934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664250" y="4926134"/>
            <a:ext cx="12489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報酬</a:t>
            </a:r>
            <a:endParaRPr kumimoji="1" lang="ja-JP" altLang="en-US" sz="2800" dirty="0"/>
          </a:p>
        </p:txBody>
      </p:sp>
      <p:cxnSp>
        <p:nvCxnSpPr>
          <p:cNvPr id="20" name="曲線コネクタ 19"/>
          <p:cNvCxnSpPr>
            <a:stCxn id="18" idx="1"/>
            <a:endCxn id="11" idx="6"/>
          </p:cNvCxnSpPr>
          <p:nvPr/>
        </p:nvCxnSpPr>
        <p:spPr>
          <a:xfrm rot="10800000">
            <a:off x="5787718" y="4445936"/>
            <a:ext cx="876533" cy="74180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315844" y="1940312"/>
            <a:ext cx="110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スタート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82041" y="3596403"/>
            <a:ext cx="117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ゴール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35277" y="3655724"/>
            <a:ext cx="15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2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9046529" cy="4877580"/>
          </a:xfrm>
        </p:spPr>
        <p:txBody>
          <a:bodyPr>
            <a:normAutofit/>
          </a:bodyPr>
          <a:lstStyle/>
          <a:p>
            <a:r>
              <a:rPr kumimoji="1" lang="ja-JP" altLang="en-US" sz="2800" smtClean="0"/>
              <a:t>得られる</a:t>
            </a:r>
            <a:r>
              <a:rPr kumimoji="1" lang="ja-JP" altLang="en-US" sz="2800" dirty="0" smtClean="0"/>
              <a:t>報酬量に差をつけ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その差を学習に用いる</a:t>
            </a:r>
            <a:endParaRPr kumimoji="1" lang="en-US" altLang="ja-JP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円/楕円 3"/>
              <p:cNvSpPr/>
              <p:nvPr/>
            </p:nvSpPr>
            <p:spPr>
              <a:xfrm>
                <a:off x="1595319" y="2251151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円/楕円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319" y="2251151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3277528" y="225115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28" y="2251150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4959737" y="230039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737" y="2300399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1595319" y="3954501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319" y="3954501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円/楕円 7"/>
              <p:cNvSpPr/>
              <p:nvPr/>
            </p:nvSpPr>
            <p:spPr>
              <a:xfrm>
                <a:off x="3277528" y="3954501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円/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28" y="3954501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円/楕円 8"/>
              <p:cNvSpPr/>
              <p:nvPr/>
            </p:nvSpPr>
            <p:spPr>
              <a:xfrm>
                <a:off x="4959737" y="3954501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円/楕円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737" y="3954501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>
            <a:stCxn id="4" idx="6"/>
            <a:endCxn id="5" idx="2"/>
          </p:cNvCxnSpPr>
          <p:nvPr/>
        </p:nvCxnSpPr>
        <p:spPr>
          <a:xfrm flipV="1">
            <a:off x="2400995" y="2731350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5" idx="6"/>
            <a:endCxn id="9" idx="1"/>
          </p:cNvCxnSpPr>
          <p:nvPr/>
        </p:nvCxnSpPr>
        <p:spPr>
          <a:xfrm>
            <a:off x="4083204" y="2731350"/>
            <a:ext cx="994522" cy="13637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307975" y="4730234"/>
            <a:ext cx="12489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低い報酬</a:t>
            </a:r>
            <a:endParaRPr kumimoji="1" lang="ja-JP" altLang="en-US" dirty="0"/>
          </a:p>
        </p:txBody>
      </p:sp>
      <p:cxnSp>
        <p:nvCxnSpPr>
          <p:cNvPr id="22" name="曲線コネクタ 21"/>
          <p:cNvCxnSpPr>
            <a:stCxn id="20" idx="1"/>
            <a:endCxn id="9" idx="6"/>
          </p:cNvCxnSpPr>
          <p:nvPr/>
        </p:nvCxnSpPr>
        <p:spPr>
          <a:xfrm rot="10800000">
            <a:off x="5765413" y="4434702"/>
            <a:ext cx="542562" cy="480199"/>
          </a:xfrm>
          <a:prstGeom prst="curvedConnector3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6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9046529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得られる報酬量に差をつけ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その差を学習に用いる</a:t>
            </a:r>
            <a:endParaRPr kumimoji="1" lang="en-US" altLang="ja-JP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円/楕円 3"/>
              <p:cNvSpPr/>
              <p:nvPr/>
            </p:nvSpPr>
            <p:spPr>
              <a:xfrm>
                <a:off x="1595319" y="2251152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円/楕円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319" y="2251152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3277528" y="2251151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28" y="2251151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4959737" y="230040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737" y="2300400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1595319" y="3954502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319" y="3954502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円/楕円 7"/>
              <p:cNvSpPr/>
              <p:nvPr/>
            </p:nvSpPr>
            <p:spPr>
              <a:xfrm>
                <a:off x="3277528" y="3954502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円/楕円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528" y="3954502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円/楕円 8"/>
              <p:cNvSpPr/>
              <p:nvPr/>
            </p:nvSpPr>
            <p:spPr>
              <a:xfrm>
                <a:off x="4959737" y="3954502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円/楕円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737" y="3954502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>
            <a:stCxn id="4" idx="6"/>
            <a:endCxn id="5" idx="2"/>
          </p:cNvCxnSpPr>
          <p:nvPr/>
        </p:nvCxnSpPr>
        <p:spPr>
          <a:xfrm flipV="1">
            <a:off x="2400995" y="2731351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5" idx="4"/>
            <a:endCxn id="7" idx="7"/>
          </p:cNvCxnSpPr>
          <p:nvPr/>
        </p:nvCxnSpPr>
        <p:spPr>
          <a:xfrm flipH="1">
            <a:off x="2283006" y="3211550"/>
            <a:ext cx="1397360" cy="88359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307975" y="4730235"/>
            <a:ext cx="12489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高い報酬</a:t>
            </a:r>
            <a:endParaRPr kumimoji="1" lang="ja-JP" altLang="en-US" dirty="0"/>
          </a:p>
        </p:txBody>
      </p:sp>
      <p:cxnSp>
        <p:nvCxnSpPr>
          <p:cNvPr id="22" name="曲線コネクタ 21"/>
          <p:cNvCxnSpPr>
            <a:stCxn id="20" idx="1"/>
            <a:endCxn id="9" idx="6"/>
          </p:cNvCxnSpPr>
          <p:nvPr/>
        </p:nvCxnSpPr>
        <p:spPr>
          <a:xfrm rot="10800000">
            <a:off x="5765413" y="4434703"/>
            <a:ext cx="542562" cy="480199"/>
          </a:xfrm>
          <a:prstGeom prst="curvedConnector3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endCxn id="8" idx="2"/>
          </p:cNvCxnSpPr>
          <p:nvPr/>
        </p:nvCxnSpPr>
        <p:spPr>
          <a:xfrm>
            <a:off x="2438849" y="4434702"/>
            <a:ext cx="838679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4087255" y="4434699"/>
            <a:ext cx="876533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03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kumimoji="1" lang="ja-JP" altLang="en-US" sz="2800" dirty="0" smtClean="0"/>
              <a:t>報酬量の違いと関わりのありそうな状態を</a:t>
            </a:r>
            <a:r>
              <a:rPr kumimoji="1" lang="en-US" altLang="ja-JP" sz="2800" dirty="0" smtClean="0"/>
              <a:t>,</a:t>
            </a:r>
            <a:r>
              <a:rPr kumimoji="1" lang="ja-JP" altLang="en-US" sz="2800" dirty="0" smtClean="0"/>
              <a:t>全状態の中から抜き出す</a:t>
            </a:r>
          </a:p>
          <a:p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円/楕円 15"/>
              <p:cNvSpPr/>
              <p:nvPr/>
            </p:nvSpPr>
            <p:spPr>
              <a:xfrm>
                <a:off x="677334" y="278641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円/楕円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2786410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円/楕円 16"/>
              <p:cNvSpPr/>
              <p:nvPr/>
            </p:nvSpPr>
            <p:spPr>
              <a:xfrm>
                <a:off x="2359543" y="278640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円/楕円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543" y="2786409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円/楕円 17"/>
              <p:cNvSpPr/>
              <p:nvPr/>
            </p:nvSpPr>
            <p:spPr>
              <a:xfrm>
                <a:off x="4041752" y="2835658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円/楕円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752" y="2835658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円/楕円 18"/>
              <p:cNvSpPr/>
              <p:nvPr/>
            </p:nvSpPr>
            <p:spPr>
              <a:xfrm>
                <a:off x="677334" y="448976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円/楕円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4489760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円/楕円 19"/>
              <p:cNvSpPr/>
              <p:nvPr/>
            </p:nvSpPr>
            <p:spPr>
              <a:xfrm>
                <a:off x="2359543" y="448976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円/楕円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543" y="4489760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円/楕円 20"/>
              <p:cNvSpPr/>
              <p:nvPr/>
            </p:nvSpPr>
            <p:spPr>
              <a:xfrm>
                <a:off x="4041752" y="4489760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円/楕円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752" y="4489760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矢印コネクタ 22"/>
          <p:cNvCxnSpPr>
            <a:stCxn id="16" idx="7"/>
            <a:endCxn id="17" idx="1"/>
          </p:cNvCxnSpPr>
          <p:nvPr/>
        </p:nvCxnSpPr>
        <p:spPr>
          <a:xfrm flipV="1">
            <a:off x="1365021" y="2927056"/>
            <a:ext cx="1112511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7" idx="6"/>
            <a:endCxn id="21" idx="1"/>
          </p:cNvCxnSpPr>
          <p:nvPr/>
        </p:nvCxnSpPr>
        <p:spPr>
          <a:xfrm>
            <a:off x="3165219" y="3266609"/>
            <a:ext cx="994522" cy="13637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6" idx="5"/>
            <a:endCxn id="17" idx="3"/>
          </p:cNvCxnSpPr>
          <p:nvPr/>
        </p:nvCxnSpPr>
        <p:spPr>
          <a:xfrm flipV="1">
            <a:off x="1365021" y="3606161"/>
            <a:ext cx="1112511" cy="1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7" idx="4"/>
            <a:endCxn id="19" idx="7"/>
          </p:cNvCxnSpPr>
          <p:nvPr/>
        </p:nvCxnSpPr>
        <p:spPr>
          <a:xfrm flipH="1">
            <a:off x="1365021" y="3746808"/>
            <a:ext cx="1397360" cy="88359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9" idx="6"/>
          </p:cNvCxnSpPr>
          <p:nvPr/>
        </p:nvCxnSpPr>
        <p:spPr>
          <a:xfrm>
            <a:off x="1483010" y="4969960"/>
            <a:ext cx="924095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0" idx="6"/>
            <a:endCxn id="21" idx="2"/>
          </p:cNvCxnSpPr>
          <p:nvPr/>
        </p:nvCxnSpPr>
        <p:spPr>
          <a:xfrm>
            <a:off x="3165219" y="4969960"/>
            <a:ext cx="876533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円/楕円 28"/>
              <p:cNvSpPr/>
              <p:nvPr/>
            </p:nvSpPr>
            <p:spPr>
              <a:xfrm>
                <a:off x="6431364" y="3670008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円/楕円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364" y="3670008"/>
                <a:ext cx="805676" cy="960399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円/楕円 29"/>
              <p:cNvSpPr/>
              <p:nvPr/>
            </p:nvSpPr>
            <p:spPr>
              <a:xfrm>
                <a:off x="8113573" y="3670008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円/楕円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573" y="3670008"/>
                <a:ext cx="805676" cy="960399"/>
              </a:xfrm>
              <a:prstGeom prst="ellipse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/>
          <p:cNvCxnSpPr>
            <a:endCxn id="30" idx="2"/>
          </p:cNvCxnSpPr>
          <p:nvPr/>
        </p:nvCxnSpPr>
        <p:spPr>
          <a:xfrm>
            <a:off x="7237040" y="4144438"/>
            <a:ext cx="876533" cy="577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右矢印 31"/>
          <p:cNvSpPr/>
          <p:nvPr/>
        </p:nvSpPr>
        <p:spPr>
          <a:xfrm>
            <a:off x="5107382" y="4086301"/>
            <a:ext cx="1064029" cy="382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01444" y="4086301"/>
            <a:ext cx="3166946" cy="1734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1727" y="2431998"/>
            <a:ext cx="12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スタート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31449" y="4144438"/>
            <a:ext cx="11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ゴール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58844" y="5724832"/>
            <a:ext cx="256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実線のルート：報酬低</a:t>
            </a:r>
            <a:endParaRPr kumimoji="1" lang="en-US" altLang="ja-JP" dirty="0" smtClean="0"/>
          </a:p>
          <a:p>
            <a:r>
              <a:rPr lang="ja-JP" altLang="en-US" dirty="0" smtClean="0"/>
              <a:t>破線のルート：報酬高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66302" y="3187938"/>
            <a:ext cx="409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どちらかがサブゴールの可能性あり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41834" y="5124846"/>
            <a:ext cx="929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cxnSp>
        <p:nvCxnSpPr>
          <p:cNvPr id="33" name="曲線コネクタ 32"/>
          <p:cNvCxnSpPr>
            <a:endCxn id="21" idx="6"/>
          </p:cNvCxnSpPr>
          <p:nvPr/>
        </p:nvCxnSpPr>
        <p:spPr>
          <a:xfrm rot="10800000">
            <a:off x="4847428" y="4969960"/>
            <a:ext cx="394406" cy="339552"/>
          </a:xfrm>
          <a:prstGeom prst="curvedConnector3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2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kumimoji="1" lang="ja-JP" altLang="en-US" sz="2800" dirty="0" smtClean="0"/>
              <a:t>抜きだした状態</a:t>
            </a:r>
            <a:r>
              <a:rPr lang="ja-JP" altLang="en-US" sz="2800" dirty="0" smtClean="0"/>
              <a:t>を経由する手順</a:t>
            </a:r>
            <a:r>
              <a:rPr kumimoji="1" lang="ja-JP" altLang="en-US" sz="2800" dirty="0" smtClean="0"/>
              <a:t>を学習する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円/楕円 15"/>
              <p:cNvSpPr/>
              <p:nvPr/>
            </p:nvSpPr>
            <p:spPr>
              <a:xfrm>
                <a:off x="1770638" y="2488236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円/楕円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38" y="2488236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円/楕円 16"/>
              <p:cNvSpPr/>
              <p:nvPr/>
            </p:nvSpPr>
            <p:spPr>
              <a:xfrm>
                <a:off x="3452847" y="2488235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円/楕円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47" y="2488235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円/楕円 17"/>
              <p:cNvSpPr/>
              <p:nvPr/>
            </p:nvSpPr>
            <p:spPr>
              <a:xfrm>
                <a:off x="5135056" y="2537484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円/楕円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56" y="2537484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円/楕円 18"/>
              <p:cNvSpPr/>
              <p:nvPr/>
            </p:nvSpPr>
            <p:spPr>
              <a:xfrm>
                <a:off x="1770638" y="4191586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円/楕円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38" y="4191586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円/楕円 19"/>
              <p:cNvSpPr/>
              <p:nvPr/>
            </p:nvSpPr>
            <p:spPr>
              <a:xfrm>
                <a:off x="3452847" y="4191586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円/楕円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47" y="4191586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円/楕円 20"/>
              <p:cNvSpPr/>
              <p:nvPr/>
            </p:nvSpPr>
            <p:spPr>
              <a:xfrm>
                <a:off x="5135056" y="4191586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円/楕円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56" y="4191586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矢印コネクタ 22"/>
          <p:cNvCxnSpPr>
            <a:stCxn id="16" idx="7"/>
            <a:endCxn id="17" idx="1"/>
          </p:cNvCxnSpPr>
          <p:nvPr/>
        </p:nvCxnSpPr>
        <p:spPr>
          <a:xfrm flipV="1">
            <a:off x="2458325" y="2628882"/>
            <a:ext cx="1112511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7" idx="6"/>
            <a:endCxn id="21" idx="1"/>
          </p:cNvCxnSpPr>
          <p:nvPr/>
        </p:nvCxnSpPr>
        <p:spPr>
          <a:xfrm>
            <a:off x="4258523" y="2968435"/>
            <a:ext cx="994522" cy="13637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6" idx="5"/>
            <a:endCxn id="17" idx="3"/>
          </p:cNvCxnSpPr>
          <p:nvPr/>
        </p:nvCxnSpPr>
        <p:spPr>
          <a:xfrm flipV="1">
            <a:off x="2458325" y="3307987"/>
            <a:ext cx="1112511" cy="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7" idx="4"/>
            <a:endCxn id="19" idx="7"/>
          </p:cNvCxnSpPr>
          <p:nvPr/>
        </p:nvCxnSpPr>
        <p:spPr>
          <a:xfrm flipH="1">
            <a:off x="2458325" y="3448634"/>
            <a:ext cx="1397360" cy="883599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9" idx="6"/>
            <a:endCxn id="20" idx="2"/>
          </p:cNvCxnSpPr>
          <p:nvPr/>
        </p:nvCxnSpPr>
        <p:spPr>
          <a:xfrm>
            <a:off x="2576314" y="4671786"/>
            <a:ext cx="876533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0" idx="6"/>
            <a:endCxn id="21" idx="2"/>
          </p:cNvCxnSpPr>
          <p:nvPr/>
        </p:nvCxnSpPr>
        <p:spPr>
          <a:xfrm>
            <a:off x="4258523" y="4671786"/>
            <a:ext cx="876533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535031" y="2133824"/>
            <a:ext cx="12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スタート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4753" y="3846264"/>
            <a:ext cx="11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ゴール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35138" y="4826672"/>
            <a:ext cx="929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cxnSp>
        <p:nvCxnSpPr>
          <p:cNvPr id="33" name="曲線コネクタ 32"/>
          <p:cNvCxnSpPr>
            <a:endCxn id="21" idx="6"/>
          </p:cNvCxnSpPr>
          <p:nvPr/>
        </p:nvCxnSpPr>
        <p:spPr>
          <a:xfrm rot="10800000">
            <a:off x="5940732" y="4671786"/>
            <a:ext cx="394406" cy="339552"/>
          </a:xfrm>
          <a:prstGeom prst="curvedConnector3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494748" y="3788127"/>
            <a:ext cx="3166946" cy="1734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576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提案</a:t>
            </a:r>
            <a:r>
              <a:rPr lang="ja-JP" altLang="en-US" dirty="0"/>
              <a:t>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210444"/>
            <a:ext cx="8596668" cy="4815011"/>
          </a:xfrm>
        </p:spPr>
        <p:txBody>
          <a:bodyPr/>
          <a:lstStyle/>
          <a:p>
            <a:r>
              <a:rPr lang="ja-JP" altLang="en-US" sz="2800" dirty="0" smtClean="0"/>
              <a:t>ゴールで得られる報酬量の差と全状態との関係から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サブゴールを学習するアルゴリズム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円/楕円 21"/>
              <p:cNvSpPr/>
              <p:nvPr/>
            </p:nvSpPr>
            <p:spPr>
              <a:xfrm>
                <a:off x="1770638" y="259974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円/楕円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38" y="2599749"/>
                <a:ext cx="805676" cy="960399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円/楕円 28"/>
              <p:cNvSpPr/>
              <p:nvPr/>
            </p:nvSpPr>
            <p:spPr>
              <a:xfrm>
                <a:off x="3452847" y="2599748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円/楕円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47" y="2599748"/>
                <a:ext cx="805676" cy="960399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円/楕円 29"/>
              <p:cNvSpPr/>
              <p:nvPr/>
            </p:nvSpPr>
            <p:spPr>
              <a:xfrm>
                <a:off x="5135056" y="2648997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円/楕円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56" y="2648997"/>
                <a:ext cx="805676" cy="96039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円/楕円 30"/>
              <p:cNvSpPr/>
              <p:nvPr/>
            </p:nvSpPr>
            <p:spPr>
              <a:xfrm>
                <a:off x="1770638" y="430309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円/楕円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38" y="4303099"/>
                <a:ext cx="805676" cy="96039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円/楕円 31"/>
              <p:cNvSpPr/>
              <p:nvPr/>
            </p:nvSpPr>
            <p:spPr>
              <a:xfrm>
                <a:off x="3452847" y="430309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円/楕円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47" y="4303099"/>
                <a:ext cx="805676" cy="96039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円/楕円 34"/>
              <p:cNvSpPr/>
              <p:nvPr/>
            </p:nvSpPr>
            <p:spPr>
              <a:xfrm>
                <a:off x="5135056" y="4303099"/>
                <a:ext cx="805676" cy="96039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円/楕円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056" y="4303099"/>
                <a:ext cx="805676" cy="960399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6"/>
          <p:cNvCxnSpPr>
            <a:stCxn id="22" idx="7"/>
            <a:endCxn id="29" idx="1"/>
          </p:cNvCxnSpPr>
          <p:nvPr/>
        </p:nvCxnSpPr>
        <p:spPr>
          <a:xfrm flipV="1">
            <a:off x="2458325" y="2740395"/>
            <a:ext cx="1112511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29" idx="6"/>
            <a:endCxn id="35" idx="1"/>
          </p:cNvCxnSpPr>
          <p:nvPr/>
        </p:nvCxnSpPr>
        <p:spPr>
          <a:xfrm>
            <a:off x="4258523" y="3079948"/>
            <a:ext cx="994522" cy="13637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22" idx="5"/>
            <a:endCxn id="29" idx="3"/>
          </p:cNvCxnSpPr>
          <p:nvPr/>
        </p:nvCxnSpPr>
        <p:spPr>
          <a:xfrm flipV="1">
            <a:off x="2458325" y="3419500"/>
            <a:ext cx="1112511" cy="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9" idx="4"/>
            <a:endCxn id="31" idx="7"/>
          </p:cNvCxnSpPr>
          <p:nvPr/>
        </p:nvCxnSpPr>
        <p:spPr>
          <a:xfrm flipH="1">
            <a:off x="2458325" y="3560147"/>
            <a:ext cx="1397360" cy="883599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1" idx="6"/>
            <a:endCxn id="32" idx="2"/>
          </p:cNvCxnSpPr>
          <p:nvPr/>
        </p:nvCxnSpPr>
        <p:spPr>
          <a:xfrm>
            <a:off x="2576314" y="4783299"/>
            <a:ext cx="876533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2" idx="6"/>
            <a:endCxn id="35" idx="2"/>
          </p:cNvCxnSpPr>
          <p:nvPr/>
        </p:nvCxnSpPr>
        <p:spPr>
          <a:xfrm>
            <a:off x="4258523" y="4783299"/>
            <a:ext cx="876533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1535031" y="2245337"/>
            <a:ext cx="12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スタート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24753" y="3957777"/>
            <a:ext cx="116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ゴール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35138" y="4938185"/>
            <a:ext cx="9295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  <p:cxnSp>
        <p:nvCxnSpPr>
          <p:cNvPr id="46" name="曲線コネクタ 45"/>
          <p:cNvCxnSpPr>
            <a:endCxn id="35" idx="6"/>
          </p:cNvCxnSpPr>
          <p:nvPr/>
        </p:nvCxnSpPr>
        <p:spPr>
          <a:xfrm rot="10800000">
            <a:off x="5940732" y="4783299"/>
            <a:ext cx="394406" cy="339552"/>
          </a:xfrm>
          <a:prstGeom prst="curvedConnector3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1494748" y="3899640"/>
            <a:ext cx="3166946" cy="17346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矢印コネクタ 47"/>
          <p:cNvCxnSpPr/>
          <p:nvPr/>
        </p:nvCxnSpPr>
        <p:spPr>
          <a:xfrm flipV="1">
            <a:off x="6493393" y="5573738"/>
            <a:ext cx="1112511" cy="1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6493393" y="5900498"/>
            <a:ext cx="1112511" cy="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7605904" y="5389072"/>
            <a:ext cx="154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報酬低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605904" y="5717808"/>
            <a:ext cx="281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報酬高：学習し</a:t>
            </a:r>
            <a:r>
              <a:rPr lang="ja-JP" altLang="en-US" dirty="0"/>
              <a:t>た</a:t>
            </a:r>
            <a:r>
              <a:rPr kumimoji="1" lang="ja-JP" altLang="en-US" dirty="0" smtClean="0"/>
              <a:t>ルート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86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34809"/>
              </p:ext>
            </p:extLst>
          </p:nvPr>
        </p:nvGraphicFramePr>
        <p:xfrm>
          <a:off x="2390917" y="1847380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637"/>
                <a:gridCol w="130663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189644" y="4346269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5018698" y="2928036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65" y="2696865"/>
            <a:ext cx="2359356" cy="2182557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>
          <a:xfrm flipV="1">
            <a:off x="6143751" y="3788143"/>
            <a:ext cx="639821" cy="558126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741042" y="3560947"/>
            <a:ext cx="129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6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エージェントは現在の環境状態を観測</a:t>
            </a:r>
            <a:r>
              <a:rPr kumimoji="1" lang="ja-JP" altLang="en-US" sz="2800" dirty="0" smtClean="0"/>
              <a:t>し</a:t>
            </a:r>
            <a:r>
              <a:rPr lang="ja-JP" altLang="en-US" sz="2800" dirty="0"/>
              <a:t>，</a:t>
            </a:r>
            <a:r>
              <a:rPr kumimoji="1" lang="ja-JP" altLang="en-US" sz="2800" dirty="0" smtClean="0"/>
              <a:t>現時点</a:t>
            </a:r>
            <a:r>
              <a:rPr kumimoji="1" lang="ja-JP" altLang="en-US" sz="2800" dirty="0" smtClean="0"/>
              <a:t>で最適と思われる行動を選択する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行動後に得られた報酬を基に</a:t>
            </a:r>
            <a:r>
              <a:rPr kumimoji="1" lang="ja-JP" altLang="en-US" sz="2800" dirty="0" smtClean="0"/>
              <a:t>して学習</a:t>
            </a:r>
            <a:r>
              <a:rPr kumimoji="1" lang="ja-JP" altLang="en-US" sz="2800" dirty="0" smtClean="0"/>
              <a:t>を</a:t>
            </a:r>
            <a:r>
              <a:rPr kumimoji="1" lang="ja-JP" altLang="en-US" sz="2800" dirty="0" smtClean="0"/>
              <a:t>進める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例：グリッドワールドにおける最短経路探索</a:t>
            </a:r>
            <a:endParaRPr kumimoji="1" lang="en-US" altLang="ja-JP" sz="2800" dirty="0" smtClean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513" y="3678864"/>
            <a:ext cx="3590826" cy="30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4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934809"/>
              </p:ext>
            </p:extLst>
          </p:nvPr>
        </p:nvGraphicFramePr>
        <p:xfrm>
          <a:off x="2390917" y="1847380"/>
          <a:ext cx="3919911" cy="3300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637"/>
                <a:gridCol w="1306637"/>
                <a:gridCol w="1306637"/>
              </a:tblGrid>
              <a:tr h="11000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0005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456071" y="2114626"/>
            <a:ext cx="12105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スタート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89644" y="4346269"/>
            <a:ext cx="9541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ゴール</a:t>
            </a:r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5018698" y="2928036"/>
            <a:ext cx="1296000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カギ線コネクタ 5"/>
          <p:cNvCxnSpPr/>
          <p:nvPr/>
        </p:nvCxnSpPr>
        <p:spPr>
          <a:xfrm>
            <a:off x="3061365" y="2700169"/>
            <a:ext cx="2220640" cy="2046210"/>
          </a:xfrm>
          <a:prstGeom prst="bentConnector3">
            <a:avLst>
              <a:gd name="adj1" fmla="val 40795"/>
            </a:avLst>
          </a:prstGeom>
          <a:ln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061365" y="2114626"/>
            <a:ext cx="222064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/>
          <p:nvPr/>
        </p:nvCxnSpPr>
        <p:spPr>
          <a:xfrm rot="5400000">
            <a:off x="3768151" y="2832416"/>
            <a:ext cx="2231644" cy="796067"/>
          </a:xfrm>
          <a:prstGeom prst="bentConnector3">
            <a:avLst>
              <a:gd name="adj1" fmla="val 191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4485939" y="4346269"/>
            <a:ext cx="79606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四角形吹き出し 20"/>
          <p:cNvSpPr/>
          <p:nvPr/>
        </p:nvSpPr>
        <p:spPr>
          <a:xfrm>
            <a:off x="4135687" y="746797"/>
            <a:ext cx="1271684" cy="1054250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四角形吹き出し 22"/>
          <p:cNvSpPr/>
          <p:nvPr/>
        </p:nvSpPr>
        <p:spPr>
          <a:xfrm rot="10800000">
            <a:off x="3435300" y="5078815"/>
            <a:ext cx="1271684" cy="1054250"/>
          </a:xfrm>
          <a:prstGeom prst="wedgeRectCallout">
            <a:avLst>
              <a:gd name="adj1" fmla="val -20833"/>
              <a:gd name="adj2" fmla="val 77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741581" y="1344199"/>
            <a:ext cx="145718" cy="973699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446873" y="420869"/>
            <a:ext cx="303790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報酬少の時</a:t>
            </a:r>
            <a:r>
              <a:rPr lang="ja-JP" altLang="en-US" dirty="0" smtClean="0"/>
              <a:t>，</a:t>
            </a:r>
            <a:r>
              <a:rPr lang="ja-JP" altLang="en-US" dirty="0"/>
              <a:t>通</a:t>
            </a:r>
            <a:r>
              <a:rPr lang="ja-JP" altLang="en-US" dirty="0" smtClean="0"/>
              <a:t>ってない</a:t>
            </a:r>
            <a:endParaRPr lang="en-US" altLang="ja-JP" dirty="0" smtClean="0"/>
          </a:p>
          <a:p>
            <a:r>
              <a:rPr kumimoji="1" lang="ja-JP" altLang="en-US" dirty="0" smtClean="0"/>
              <a:t>報酬多</a:t>
            </a:r>
            <a:r>
              <a:rPr lang="ja-JP" altLang="en-US" dirty="0" smtClean="0"/>
              <a:t>の時，通っている</a:t>
            </a:r>
            <a:endParaRPr lang="en-US" altLang="ja-JP" dirty="0" smtClean="0"/>
          </a:p>
          <a:p>
            <a:r>
              <a:rPr kumimoji="1" lang="ja-JP" altLang="en-US" dirty="0" smtClean="0"/>
              <a:t>→サブゴールの可能性あり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4485939" y="3317358"/>
            <a:ext cx="2255103" cy="510363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677247" y="31521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学習</a:t>
            </a:r>
            <a:endParaRPr kumimoji="1" lang="ja-JP" altLang="en-US" dirty="0"/>
          </a:p>
        </p:txBody>
      </p:sp>
      <p:cxnSp>
        <p:nvCxnSpPr>
          <p:cNvPr id="37" name="カギ線コネクタ 36"/>
          <p:cNvCxnSpPr/>
          <p:nvPr/>
        </p:nvCxnSpPr>
        <p:spPr>
          <a:xfrm rot="16200000" flipH="1">
            <a:off x="6653539" y="1367905"/>
            <a:ext cx="770428" cy="723013"/>
          </a:xfrm>
          <a:prstGeom prst="bentConnector3">
            <a:avLst>
              <a:gd name="adj1" fmla="val 99683"/>
            </a:avLst>
          </a:prstGeom>
          <a:ln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357730" y="1917596"/>
            <a:ext cx="14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手順</a:t>
            </a:r>
            <a:r>
              <a:rPr kumimoji="1" lang="en-US" altLang="ja-JP" sz="2400" dirty="0" smtClean="0"/>
              <a:t>1</a:t>
            </a:r>
          </a:p>
        </p:txBody>
      </p:sp>
      <p:cxnSp>
        <p:nvCxnSpPr>
          <p:cNvPr id="42" name="カギ線コネクタ 41"/>
          <p:cNvCxnSpPr/>
          <p:nvPr/>
        </p:nvCxnSpPr>
        <p:spPr>
          <a:xfrm rot="16200000" flipH="1">
            <a:off x="6844926" y="3466215"/>
            <a:ext cx="770428" cy="723013"/>
          </a:xfrm>
          <a:prstGeom prst="bentConnector3">
            <a:avLst>
              <a:gd name="adj1" fmla="val 99683"/>
            </a:avLst>
          </a:prstGeom>
          <a:ln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549117" y="4015906"/>
            <a:ext cx="14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手順</a:t>
            </a:r>
            <a:r>
              <a:rPr lang="en-US" altLang="ja-JP" sz="2400" dirty="0"/>
              <a:t>2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01067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003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3163" cy="22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6363" cy="22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7675" cy="22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646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強化学習におけるタスク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エージェントはある状態を観測した時点で報酬</a:t>
            </a:r>
            <a:r>
              <a:rPr lang="ja-JP" altLang="en-US" sz="2800" dirty="0"/>
              <a:t>を</a:t>
            </a:r>
            <a:r>
              <a:rPr lang="ja-JP" altLang="en-US" sz="2800" dirty="0" smtClean="0"/>
              <a:t>得られる</a:t>
            </a:r>
            <a:endParaRPr lang="en-US" altLang="ja-JP" sz="2800" dirty="0"/>
          </a:p>
          <a:p>
            <a:r>
              <a:rPr kumimoji="1" lang="ja-JP" altLang="en-US" sz="2800" dirty="0" smtClean="0"/>
              <a:t>特定の状態を観測した後にゴールへ辿り着くと，得られる報酬が多くなる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全状態の内どの状態がサブゴールかがわかり，サブゴールを観測してからゴールへ辿り着く行動を学習する</a:t>
            </a:r>
            <a:endParaRPr kumimoji="1"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75917" y="2066780"/>
            <a:ext cx="1822024" cy="548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カギ線コネクタ 5"/>
          <p:cNvCxnSpPr>
            <a:endCxn id="12" idx="1"/>
          </p:cNvCxnSpPr>
          <p:nvPr/>
        </p:nvCxnSpPr>
        <p:spPr>
          <a:xfrm rot="16200000" flipH="1">
            <a:off x="1999751" y="2647860"/>
            <a:ext cx="725543" cy="642819"/>
          </a:xfrm>
          <a:prstGeom prst="bentConnector2">
            <a:avLst/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683932" y="3070432"/>
            <a:ext cx="2208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サブゴール</a:t>
            </a:r>
            <a:endParaRPr kumimoji="1" lang="ja-JP" altLang="en-US" sz="28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616960" y="1122925"/>
            <a:ext cx="1432560" cy="548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カギ線コネクタ 18"/>
          <p:cNvCxnSpPr/>
          <p:nvPr/>
        </p:nvCxnSpPr>
        <p:spPr>
          <a:xfrm>
            <a:off x="3886200" y="1671565"/>
            <a:ext cx="894080" cy="28448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780280" y="1682932"/>
            <a:ext cx="2208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ゴール</a:t>
            </a:r>
            <a:endParaRPr kumimoji="1" lang="ja-JP" altLang="en-US" sz="2800" b="1" dirty="0"/>
          </a:p>
        </p:txBody>
      </p:sp>
      <p:sp>
        <p:nvSpPr>
          <p:cNvPr id="17" name="右矢印 16"/>
          <p:cNvSpPr/>
          <p:nvPr/>
        </p:nvSpPr>
        <p:spPr>
          <a:xfrm>
            <a:off x="1399311" y="5081210"/>
            <a:ext cx="708196" cy="314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35340" y="5021988"/>
            <a:ext cx="31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サブゴールの発見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5534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8" grpId="0" animBg="1"/>
      <p:bldP spid="20" grpId="0"/>
      <p:bldP spid="17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従来の強化</a:t>
            </a:r>
            <a:r>
              <a:rPr lang="ja-JP" altLang="en-US" dirty="0" smtClean="0">
                <a:solidFill>
                  <a:srgbClr val="90C226"/>
                </a:solidFill>
              </a:rPr>
              <a:t>学習によるタスク実行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従来の強化学習を用いて先のタスクに取り組む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-</a:t>
            </a:r>
            <a:r>
              <a:rPr lang="ja-JP" altLang="en-US" sz="2800" dirty="0" smtClean="0"/>
              <a:t>エージェントはゴールへ辿り着く最適な過程を学          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習しようとする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-</a:t>
            </a:r>
            <a:r>
              <a:rPr kumimoji="1" lang="ja-JP" altLang="en-US" sz="2800" dirty="0" smtClean="0"/>
              <a:t>サブゴールを発見できるかどうかは，ゴールへ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辿り着く最適な過程上にサブゴールがあるかどう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かによる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32552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従来の強化</a:t>
            </a:r>
            <a:r>
              <a:rPr lang="ja-JP" altLang="en-US" dirty="0" smtClean="0">
                <a:solidFill>
                  <a:srgbClr val="90C226"/>
                </a:solidFill>
              </a:rPr>
              <a:t>学習によるタスク実行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従来の強化学習を用いて先のタスクに取り組む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-</a:t>
            </a:r>
            <a:r>
              <a:rPr lang="ja-JP" altLang="en-US" sz="2800" dirty="0" smtClean="0"/>
              <a:t>エージェントはゴールへ辿り着く最適な過程を学          </a:t>
            </a:r>
            <a:r>
              <a:rPr lang="en-US" altLang="ja-JP" sz="2800" dirty="0" smtClean="0"/>
              <a:t>	</a:t>
            </a:r>
            <a:r>
              <a:rPr lang="ja-JP" altLang="en-US" sz="2800" dirty="0" smtClean="0"/>
              <a:t>習しようとする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r>
              <a:rPr kumimoji="1" lang="ja-JP" altLang="en-US" sz="2800" dirty="0" smtClean="0">
                <a:solidFill>
                  <a:schemeClr val="bg1">
                    <a:lumMod val="75000"/>
                  </a:schemeClr>
                </a:solidFill>
              </a:rPr>
              <a:t>サブゴールを発見できるかどうかは，ゴールへ</a:t>
            </a:r>
            <a:r>
              <a:rPr kumimoji="1" lang="en-US" altLang="ja-JP" sz="28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bg1">
                    <a:lumMod val="75000"/>
                  </a:schemeClr>
                </a:solidFill>
              </a:rPr>
              <a:t>辿り着く最適な過程上にサブゴールがあるかどう</a:t>
            </a:r>
            <a:r>
              <a:rPr kumimoji="1" lang="en-US" altLang="ja-JP" sz="28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bg1">
                    <a:lumMod val="75000"/>
                  </a:schemeClr>
                </a:solidFill>
              </a:rPr>
              <a:t>かによる</a:t>
            </a:r>
            <a:endParaRPr kumimoji="1" lang="en-US" altLang="ja-JP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ja-JP" altLang="en-US" sz="2800" dirty="0" smtClean="0">
                <a:solidFill>
                  <a:schemeClr val="tx1"/>
                </a:solidFill>
              </a:rPr>
              <a:t>エージェントは報酬を得ることを目標に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	</a:t>
            </a:r>
            <a:r>
              <a:rPr lang="ja-JP" altLang="en-US" sz="2800" dirty="0" smtClean="0">
                <a:solidFill>
                  <a:schemeClr val="tx1"/>
                </a:solidFill>
              </a:rPr>
              <a:t>学習を進めるため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</p:txBody>
      </p:sp>
      <p:sp>
        <p:nvSpPr>
          <p:cNvPr id="4" name="下矢印 3"/>
          <p:cNvSpPr/>
          <p:nvPr/>
        </p:nvSpPr>
        <p:spPr>
          <a:xfrm rot="10800000">
            <a:off x="1807535" y="2445488"/>
            <a:ext cx="786809" cy="123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78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</a:t>
            </a:r>
            <a:r>
              <a:rPr lang="ja-JP" altLang="en-US" dirty="0" smtClean="0">
                <a:solidFill>
                  <a:srgbClr val="90C226"/>
                </a:solidFill>
              </a:rPr>
              <a:t>強化学習によるタスク実行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従来の強化学習を用いて先のタスクに取り組む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r>
              <a:rPr lang="ja-JP" altLang="en-US" sz="2800" dirty="0" smtClean="0">
                <a:solidFill>
                  <a:schemeClr val="bg1">
                    <a:lumMod val="75000"/>
                  </a:schemeClr>
                </a:solidFill>
              </a:rPr>
              <a:t>エージェントはゴールへ辿り着く最適な過程を学          </a:t>
            </a:r>
            <a:r>
              <a:rPr lang="en-US" altLang="ja-JP" sz="2800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ja-JP" altLang="en-US" sz="2800" dirty="0" smtClean="0">
                <a:solidFill>
                  <a:schemeClr val="bg1">
                    <a:lumMod val="75000"/>
                  </a:schemeClr>
                </a:solidFill>
              </a:rPr>
              <a:t>習しようとする</a:t>
            </a:r>
            <a:r>
              <a:rPr lang="en-US" altLang="ja-JP" sz="2800" dirty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altLang="ja-JP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-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サブゴールを発見できるかどうかは，ゴールへ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辿り着く最適な過程上にサブゴールがあるかどう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	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かによる（どの状態がサブゴールか不明のまま）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サブゴールを観測しても報酬は得られないので，</a:t>
            </a: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サブゴールへ辿り着く過程を学習できない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ja-JP" altLang="en-US" sz="2800" dirty="0" smtClean="0"/>
              <a:t>（サブゴールを発見できていない）</a:t>
            </a:r>
            <a:endParaRPr kumimoji="1" lang="en-US" altLang="ja-JP" sz="2800" dirty="0" smtClean="0"/>
          </a:p>
        </p:txBody>
      </p:sp>
      <p:sp>
        <p:nvSpPr>
          <p:cNvPr id="4" name="下矢印 3"/>
          <p:cNvSpPr/>
          <p:nvPr/>
        </p:nvSpPr>
        <p:spPr>
          <a:xfrm rot="10800000">
            <a:off x="1807533" y="3466213"/>
            <a:ext cx="786809" cy="1105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64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4182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90C226"/>
                </a:solidFill>
              </a:rPr>
              <a:t>従来の強化学習の問題点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163783"/>
            <a:ext cx="8596668" cy="487758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エージェントは報酬を得られる状態を目標に学習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			</a:t>
            </a:r>
            <a:r>
              <a:rPr lang="ja-JP" altLang="en-US" sz="2800" dirty="0" smtClean="0"/>
              <a:t>観測しても報酬が得られないサブゴールへ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辿り着く行動は学習することができない</a:t>
            </a:r>
            <a:endParaRPr lang="en-US" altLang="ja-JP" sz="2800" dirty="0" smtClean="0"/>
          </a:p>
          <a:p>
            <a:endParaRPr kumimoji="1" lang="en-US" altLang="ja-JP" sz="28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1190847" y="1658675"/>
            <a:ext cx="850604" cy="36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3806456" y="2615611"/>
            <a:ext cx="1786270" cy="999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94345" y="3955312"/>
            <a:ext cx="5252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従来の強化学習でサブゴールを発見することはできない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8945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8395</TotalTime>
  <Words>1084</Words>
  <Application>Microsoft Office PowerPoint</Application>
  <PresentationFormat>ワイド画面</PresentationFormat>
  <Paragraphs>268</Paragraphs>
  <Slides>41</Slides>
  <Notes>0</Notes>
  <HiddenSlides>13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9" baseType="lpstr">
      <vt:lpstr>ＭＳ Ｐゴシック</vt:lpstr>
      <vt:lpstr>メイリオ</vt:lpstr>
      <vt:lpstr>Arial</vt:lpstr>
      <vt:lpstr>Calibri</vt:lpstr>
      <vt:lpstr>Cambria Math</vt:lpstr>
      <vt:lpstr>Trebuchet MS</vt:lpstr>
      <vt:lpstr>Wingdings 3</vt:lpstr>
      <vt:lpstr>ファセット</vt:lpstr>
      <vt:lpstr>強化学習における サブゴールの発見と行動学習</vt:lpstr>
      <vt:lpstr>強化学習とは</vt:lpstr>
      <vt:lpstr>強化学習とは</vt:lpstr>
      <vt:lpstr>強化学習とは</vt:lpstr>
      <vt:lpstr>強化学習におけるタスク</vt:lpstr>
      <vt:lpstr>従来の強化学習によるタスク実行</vt:lpstr>
      <vt:lpstr>従来の強化学習によるタスク実行</vt:lpstr>
      <vt:lpstr>従来の強化学習によるタスク実行</vt:lpstr>
      <vt:lpstr>従来の強化学習の問題点</vt:lpstr>
      <vt:lpstr>本研究の目的</vt:lpstr>
      <vt:lpstr>問題解決のアプローチ</vt:lpstr>
      <vt:lpstr>問題解決のアプローチ</vt:lpstr>
      <vt:lpstr>問題解決のアプローチ</vt:lpstr>
      <vt:lpstr>問題解決のアプローチ</vt:lpstr>
      <vt:lpstr>提案手法</vt:lpstr>
      <vt:lpstr>中間発表までと今後の計画</vt:lpstr>
      <vt:lpstr>プレ実験：目的</vt:lpstr>
      <vt:lpstr>プレ実験：実験環境</vt:lpstr>
      <vt:lpstr>プレ実験：内容</vt:lpstr>
      <vt:lpstr>プレ実験：パラメータ等</vt:lpstr>
      <vt:lpstr>プレ実験：結果</vt:lpstr>
      <vt:lpstr>プレ実験：結果</vt:lpstr>
      <vt:lpstr>プレ実験：考察</vt:lpstr>
      <vt:lpstr>中間発表以降の方針</vt:lpstr>
      <vt:lpstr>中間発表以降に行う実験</vt:lpstr>
      <vt:lpstr>実験の進行状況</vt:lpstr>
      <vt:lpstr>今後の予定</vt:lpstr>
      <vt:lpstr>ご静聴ありがとうございます</vt:lpstr>
      <vt:lpstr>強化学習とは</vt:lpstr>
      <vt:lpstr>従来の強化学習の問題点</vt:lpstr>
      <vt:lpstr>プレ実験：内容</vt:lpstr>
      <vt:lpstr>従来の強化学習の問題点</vt:lpstr>
      <vt:lpstr>本研究の目的</vt:lpstr>
      <vt:lpstr>問題解決のアプローチ</vt:lpstr>
      <vt:lpstr>問題解決のアプローチ</vt:lpstr>
      <vt:lpstr>問題解決のアプローチ</vt:lpstr>
      <vt:lpstr>問題解決のアプローチ</vt:lpstr>
      <vt:lpstr>提案手法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の自己学習を行う      　プログラムの提案</dc:title>
  <dc:creator>10024060</dc:creator>
  <cp:lastModifiedBy>10024060</cp:lastModifiedBy>
  <cp:revision>294</cp:revision>
  <cp:lastPrinted>2013-11-08T02:22:53Z</cp:lastPrinted>
  <dcterms:created xsi:type="dcterms:W3CDTF">2013-09-25T03:31:30Z</dcterms:created>
  <dcterms:modified xsi:type="dcterms:W3CDTF">2013-11-08T03:43:20Z</dcterms:modified>
</cp:coreProperties>
</file>