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94"/>
  </p:notesMasterIdLst>
  <p:handoutMasterIdLst>
    <p:handoutMasterId r:id="rId95"/>
  </p:handoutMasterIdLst>
  <p:sldIdLst>
    <p:sldId id="791" r:id="rId2"/>
    <p:sldId id="792" r:id="rId3"/>
    <p:sldId id="783" r:id="rId4"/>
    <p:sldId id="803" r:id="rId5"/>
    <p:sldId id="804" r:id="rId6"/>
    <p:sldId id="853" r:id="rId7"/>
    <p:sldId id="795" r:id="rId8"/>
    <p:sldId id="810" r:id="rId9"/>
    <p:sldId id="811" r:id="rId10"/>
    <p:sldId id="901" r:id="rId11"/>
    <p:sldId id="905" r:id="rId12"/>
    <p:sldId id="906" r:id="rId13"/>
    <p:sldId id="750" r:id="rId14"/>
    <p:sldId id="736" r:id="rId15"/>
    <p:sldId id="897" r:id="rId16"/>
    <p:sldId id="887" r:id="rId17"/>
    <p:sldId id="720" r:id="rId18"/>
    <p:sldId id="888" r:id="rId19"/>
    <p:sldId id="765" r:id="rId20"/>
    <p:sldId id="796" r:id="rId21"/>
    <p:sldId id="717" r:id="rId22"/>
    <p:sldId id="716" r:id="rId23"/>
    <p:sldId id="613" r:id="rId24"/>
    <p:sldId id="612" r:id="rId25"/>
    <p:sldId id="802" r:id="rId26"/>
    <p:sldId id="356" r:id="rId27"/>
    <p:sldId id="868" r:id="rId28"/>
    <p:sldId id="867" r:id="rId29"/>
    <p:sldId id="394" r:id="rId30"/>
    <p:sldId id="823" r:id="rId31"/>
    <p:sldId id="866" r:id="rId32"/>
    <p:sldId id="827" r:id="rId33"/>
    <p:sldId id="831" r:id="rId34"/>
    <p:sldId id="854" r:id="rId35"/>
    <p:sldId id="815" r:id="rId36"/>
    <p:sldId id="865" r:id="rId37"/>
    <p:sldId id="870" r:id="rId38"/>
    <p:sldId id="817" r:id="rId39"/>
    <p:sldId id="832" r:id="rId40"/>
    <p:sldId id="849" r:id="rId41"/>
    <p:sldId id="855" r:id="rId42"/>
    <p:sldId id="886" r:id="rId43"/>
    <p:sldId id="834" r:id="rId44"/>
    <p:sldId id="858" r:id="rId45"/>
    <p:sldId id="479" r:id="rId46"/>
    <p:sldId id="257" r:id="rId47"/>
    <p:sldId id="875" r:id="rId48"/>
    <p:sldId id="892" r:id="rId49"/>
    <p:sldId id="893" r:id="rId50"/>
    <p:sldId id="772" r:id="rId51"/>
    <p:sldId id="777" r:id="rId52"/>
    <p:sldId id="778" r:id="rId53"/>
    <p:sldId id="779" r:id="rId54"/>
    <p:sldId id="780" r:id="rId55"/>
    <p:sldId id="781" r:id="rId56"/>
    <p:sldId id="787" r:id="rId57"/>
    <p:sldId id="785" r:id="rId58"/>
    <p:sldId id="745" r:id="rId59"/>
    <p:sldId id="786" r:id="rId60"/>
    <p:sldId id="722" r:id="rId61"/>
    <p:sldId id="766" r:id="rId62"/>
    <p:sldId id="820" r:id="rId63"/>
    <p:sldId id="842" r:id="rId64"/>
    <p:sldId id="843" r:id="rId65"/>
    <p:sldId id="844" r:id="rId66"/>
    <p:sldId id="845" r:id="rId67"/>
    <p:sldId id="846" r:id="rId68"/>
    <p:sldId id="847" r:id="rId69"/>
    <p:sldId id="894" r:id="rId70"/>
    <p:sldId id="895" r:id="rId71"/>
    <p:sldId id="878" r:id="rId72"/>
    <p:sldId id="859" r:id="rId73"/>
    <p:sldId id="860" r:id="rId74"/>
    <p:sldId id="863" r:id="rId75"/>
    <p:sldId id="873" r:id="rId76"/>
    <p:sldId id="874" r:id="rId77"/>
    <p:sldId id="876" r:id="rId78"/>
    <p:sldId id="877" r:id="rId79"/>
    <p:sldId id="879" r:id="rId80"/>
    <p:sldId id="880" r:id="rId81"/>
    <p:sldId id="881" r:id="rId82"/>
    <p:sldId id="882" r:id="rId83"/>
    <p:sldId id="883" r:id="rId84"/>
    <p:sldId id="884" r:id="rId85"/>
    <p:sldId id="885" r:id="rId86"/>
    <p:sldId id="891" r:id="rId87"/>
    <p:sldId id="898" r:id="rId88"/>
    <p:sldId id="899" r:id="rId89"/>
    <p:sldId id="900" r:id="rId90"/>
    <p:sldId id="902" r:id="rId91"/>
    <p:sldId id="903" r:id="rId92"/>
    <p:sldId id="904" r:id="rId93"/>
  </p:sldIdLst>
  <p:sldSz cx="9144000" cy="6858000" type="screen4x3"/>
  <p:notesSz cx="6797675" cy="9926638"/>
  <p:defaultTex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33CC"/>
    <a:srgbClr val="66FFFF"/>
    <a:srgbClr val="FFFF99"/>
    <a:srgbClr val="66CCFF"/>
    <a:srgbClr val="BBE0FF"/>
    <a:srgbClr val="66FFCC"/>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3" autoAdjust="0"/>
    <p:restoredTop sz="81735" autoAdjust="0"/>
  </p:normalViewPr>
  <p:slideViewPr>
    <p:cSldViewPr snapToGrid="0">
      <p:cViewPr varScale="1">
        <p:scale>
          <a:sx n="75" d="100"/>
          <a:sy n="75" d="100"/>
        </p:scale>
        <p:origin x="1824" y="66"/>
      </p:cViewPr>
      <p:guideLst>
        <p:guide orient="horz" pos="2160"/>
        <p:guide pos="2880"/>
      </p:guideLst>
    </p:cSldViewPr>
  </p:slideViewPr>
  <p:outlineViewPr>
    <p:cViewPr>
      <p:scale>
        <a:sx n="33" d="100"/>
        <a:sy n="33" d="100"/>
      </p:scale>
      <p:origin x="0" y="23382"/>
    </p:cViewPr>
  </p:outlineViewPr>
  <p:notesTextViewPr>
    <p:cViewPr>
      <p:scale>
        <a:sx n="150" d="100"/>
        <a:sy n="150" d="100"/>
      </p:scale>
      <p:origin x="0" y="0"/>
    </p:cViewPr>
  </p:notesTextViewPr>
  <p:sorterViewPr>
    <p:cViewPr>
      <p:scale>
        <a:sx n="150" d="100"/>
        <a:sy n="150" d="100"/>
      </p:scale>
      <p:origin x="0" y="7266"/>
    </p:cViewPr>
  </p:sorter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5936"/>
          </a:xfrm>
          <a:prstGeom prst="rect">
            <a:avLst/>
          </a:prstGeom>
        </p:spPr>
        <p:txBody>
          <a:bodyPr vert="horz" wrap="square" lIns="90990" tIns="45496" rIns="90990" bIns="45496" numCol="1" anchor="t" anchorCtr="0" compatLnSpc="1">
            <a:prstTxWarp prst="textNoShape">
              <a:avLst/>
            </a:prstTxWarp>
          </a:bodyPr>
          <a:lstStyle>
            <a:lvl1pPr eaLnBrk="1" hangingPunct="1">
              <a:defRPr kumimoji="1" sz="1200">
                <a:latin typeface="Tahoma" pitchFamily="34" charset="0"/>
              </a:defRPr>
            </a:lvl1pPr>
          </a:lstStyle>
          <a:p>
            <a:endParaRPr lang="en-US" altLang="ja-JP" dirty="0"/>
          </a:p>
        </p:txBody>
      </p:sp>
      <p:sp>
        <p:nvSpPr>
          <p:cNvPr id="3" name="日付プレースホルダー 2"/>
          <p:cNvSpPr>
            <a:spLocks noGrp="1"/>
          </p:cNvSpPr>
          <p:nvPr>
            <p:ph type="dt" sz="quarter" idx="1"/>
          </p:nvPr>
        </p:nvSpPr>
        <p:spPr>
          <a:xfrm>
            <a:off x="3850444" y="0"/>
            <a:ext cx="2945659" cy="495936"/>
          </a:xfrm>
          <a:prstGeom prst="rect">
            <a:avLst/>
          </a:prstGeom>
        </p:spPr>
        <p:txBody>
          <a:bodyPr vert="horz" lIns="90990" tIns="45496" rIns="90990" bIns="45496" rtlCol="0"/>
          <a:lstStyle>
            <a:lvl1pPr algn="r" eaLnBrk="1" hangingPunct="1">
              <a:defRPr kumimoji="1" sz="1200">
                <a:latin typeface="Tahoma" pitchFamily="34" charset="0"/>
                <a:ea typeface="ＭＳ Ｐゴシック" pitchFamily="50" charset="-128"/>
              </a:defRPr>
            </a:lvl1pPr>
          </a:lstStyle>
          <a:p>
            <a:pPr>
              <a:defRPr/>
            </a:pPr>
            <a:fld id="{323B0243-905B-41E9-982D-210124C5AD23}" type="datetime1">
              <a:rPr lang="ja-JP" altLang="en-US"/>
              <a:pPr>
                <a:defRPr/>
              </a:pPr>
              <a:t>2014/2/13</a:t>
            </a:fld>
            <a:endParaRPr lang="ja-JP" altLang="en-US" dirty="0"/>
          </a:p>
        </p:txBody>
      </p:sp>
      <p:sp>
        <p:nvSpPr>
          <p:cNvPr id="4" name="フッター プレースホルダー 3"/>
          <p:cNvSpPr>
            <a:spLocks noGrp="1"/>
          </p:cNvSpPr>
          <p:nvPr>
            <p:ph type="ftr" sz="quarter" idx="2"/>
          </p:nvPr>
        </p:nvSpPr>
        <p:spPr>
          <a:xfrm>
            <a:off x="0" y="9429119"/>
            <a:ext cx="2945659" cy="495935"/>
          </a:xfrm>
          <a:prstGeom prst="rect">
            <a:avLst/>
          </a:prstGeom>
        </p:spPr>
        <p:txBody>
          <a:bodyPr vert="horz" wrap="square" lIns="90990" tIns="45496" rIns="90990" bIns="45496" numCol="1" anchor="b" anchorCtr="0" compatLnSpc="1">
            <a:prstTxWarp prst="textNoShape">
              <a:avLst/>
            </a:prstTxWarp>
          </a:bodyPr>
          <a:lstStyle>
            <a:lvl1pPr eaLnBrk="1" hangingPunct="1">
              <a:defRPr kumimoji="1" sz="1200">
                <a:latin typeface="Tahoma" pitchFamily="34" charset="0"/>
              </a:defRPr>
            </a:lvl1pPr>
          </a:lstStyle>
          <a:p>
            <a:endParaRPr lang="en-US" altLang="ja-JP" dirty="0"/>
          </a:p>
        </p:txBody>
      </p:sp>
      <p:sp>
        <p:nvSpPr>
          <p:cNvPr id="5" name="スライド番号プレースホルダー 4"/>
          <p:cNvSpPr>
            <a:spLocks noGrp="1"/>
          </p:cNvSpPr>
          <p:nvPr>
            <p:ph type="sldNum" sz="quarter" idx="3"/>
          </p:nvPr>
        </p:nvSpPr>
        <p:spPr>
          <a:xfrm>
            <a:off x="3850444" y="9429119"/>
            <a:ext cx="2945659" cy="495935"/>
          </a:xfrm>
          <a:prstGeom prst="rect">
            <a:avLst/>
          </a:prstGeom>
        </p:spPr>
        <p:txBody>
          <a:bodyPr vert="horz" lIns="90990" tIns="45496" rIns="90990" bIns="45496" rtlCol="0" anchor="b"/>
          <a:lstStyle>
            <a:lvl1pPr algn="r" eaLnBrk="1" hangingPunct="1">
              <a:defRPr kumimoji="1" sz="1200">
                <a:latin typeface="Tahoma" pitchFamily="34" charset="0"/>
                <a:ea typeface="ＭＳ Ｐゴシック" pitchFamily="50" charset="-128"/>
              </a:defRPr>
            </a:lvl1pPr>
          </a:lstStyle>
          <a:p>
            <a:pPr>
              <a:defRPr/>
            </a:pPr>
            <a:fld id="{249C7381-3150-4000-956D-47A24E32B440}" type="slidenum">
              <a:rPr lang="ja-JP" altLang="en-US"/>
              <a:pPr>
                <a:defRPr/>
              </a:pPr>
              <a:t>‹#›</a:t>
            </a:fld>
            <a:endParaRPr lang="ja-JP" altLang="en-US" dirty="0"/>
          </a:p>
        </p:txBody>
      </p:sp>
    </p:spTree>
    <p:extLst>
      <p:ext uri="{BB962C8B-B14F-4D97-AF65-F5344CB8AC3E}">
        <p14:creationId xmlns:p14="http://schemas.microsoft.com/office/powerpoint/2010/main" val="1694816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0" tIns="45496" rIns="90990" bIns="45496" numCol="1" anchor="t" anchorCtr="0" compatLnSpc="1">
            <a:prstTxWarp prst="textNoShape">
              <a:avLst/>
            </a:prstTxWarp>
          </a:bodyPr>
          <a:lstStyle>
            <a:lvl1pPr>
              <a:defRPr kumimoji="1" sz="1200">
                <a:latin typeface="Tahoma" pitchFamily="34" charset="0"/>
              </a:defRPr>
            </a:lvl1pPr>
          </a:lstStyle>
          <a:p>
            <a:endParaRPr lang="en-US" altLang="ja-JP" dirty="0"/>
          </a:p>
        </p:txBody>
      </p:sp>
      <p:sp>
        <p:nvSpPr>
          <p:cNvPr id="79875" name="Rectangle 3"/>
          <p:cNvSpPr>
            <a:spLocks noGrp="1" noChangeArrowheads="1"/>
          </p:cNvSpPr>
          <p:nvPr>
            <p:ph type="dt" idx="1"/>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0" tIns="45496" rIns="90990" bIns="45496" numCol="1" anchor="t" anchorCtr="0" compatLnSpc="1">
            <a:prstTxWarp prst="textNoShape">
              <a:avLst/>
            </a:prstTxWarp>
          </a:bodyPr>
          <a:lstStyle>
            <a:lvl1pPr algn="r" eaLnBrk="0" hangingPunct="0">
              <a:defRPr kumimoji="1" sz="1200">
                <a:latin typeface="Tahoma" pitchFamily="34" charset="0"/>
                <a:ea typeface="ＭＳ Ｐゴシック" pitchFamily="50" charset="-128"/>
              </a:defRPr>
            </a:lvl1pPr>
          </a:lstStyle>
          <a:p>
            <a:pPr>
              <a:defRPr/>
            </a:pPr>
            <a:fld id="{BBE90D16-6F35-4A24-8C9E-70283EF470F6}" type="datetime1">
              <a:rPr lang="ja-JP" altLang="en-US"/>
              <a:pPr>
                <a:defRPr/>
              </a:pPr>
              <a:t>2014/2/13</a:t>
            </a:fld>
            <a:endParaRPr lang="en-US" altLang="ja-JP" dirty="0"/>
          </a:p>
        </p:txBody>
      </p:sp>
      <p:sp>
        <p:nvSpPr>
          <p:cNvPr id="542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79768" y="4715352"/>
            <a:ext cx="5438140" cy="446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0" tIns="45496" rIns="90990" bIns="4549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79878" name="Rectangle 6"/>
          <p:cNvSpPr>
            <a:spLocks noGrp="1" noChangeArrowheads="1"/>
          </p:cNvSpPr>
          <p:nvPr>
            <p:ph type="ftr" sz="quarter" idx="4"/>
          </p:nvPr>
        </p:nvSpPr>
        <p:spPr bwMode="auto">
          <a:xfrm>
            <a:off x="0"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0" tIns="45496" rIns="90990" bIns="45496" numCol="1" anchor="b" anchorCtr="0" compatLnSpc="1">
            <a:prstTxWarp prst="textNoShape">
              <a:avLst/>
            </a:prstTxWarp>
          </a:bodyPr>
          <a:lstStyle>
            <a:lvl1pPr>
              <a:defRPr kumimoji="1" sz="1200">
                <a:latin typeface="Tahoma" pitchFamily="34" charset="0"/>
              </a:defRPr>
            </a:lvl1pPr>
          </a:lstStyle>
          <a:p>
            <a:endParaRPr lang="en-US" altLang="ja-JP" dirty="0"/>
          </a:p>
        </p:txBody>
      </p:sp>
      <p:sp>
        <p:nvSpPr>
          <p:cNvPr id="79879" name="Rectangle 7"/>
          <p:cNvSpPr>
            <a:spLocks noGrp="1" noChangeArrowheads="1"/>
          </p:cNvSpPr>
          <p:nvPr>
            <p:ph type="sldNum" sz="quarter" idx="5"/>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0" tIns="45496" rIns="90990" bIns="45496" numCol="1" anchor="b" anchorCtr="0" compatLnSpc="1">
            <a:prstTxWarp prst="textNoShape">
              <a:avLst/>
            </a:prstTxWarp>
          </a:bodyPr>
          <a:lstStyle>
            <a:lvl1pPr algn="r" eaLnBrk="0" hangingPunct="0">
              <a:defRPr kumimoji="1" sz="1200">
                <a:latin typeface="Tahoma" pitchFamily="34" charset="0"/>
                <a:ea typeface="ＭＳ Ｐゴシック" pitchFamily="50" charset="-128"/>
              </a:defRPr>
            </a:lvl1pPr>
          </a:lstStyle>
          <a:p>
            <a:pPr>
              <a:defRPr/>
            </a:pPr>
            <a:fld id="{5A613197-D5E7-4AD5-86C9-51B7B20613C8}" type="slidenum">
              <a:rPr lang="ja-JP" altLang="en-US"/>
              <a:pPr>
                <a:defRPr/>
              </a:pPr>
              <a:t>‹#›</a:t>
            </a:fld>
            <a:endParaRPr lang="en-US" altLang="ja-JP" dirty="0"/>
          </a:p>
        </p:txBody>
      </p:sp>
    </p:spTree>
    <p:extLst>
      <p:ext uri="{BB962C8B-B14F-4D97-AF65-F5344CB8AC3E}">
        <p14:creationId xmlns:p14="http://schemas.microsoft.com/office/powerpoint/2010/main" val="198446876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Calibri" pitchFamily="34"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2</a:t>
            </a:fld>
            <a:endParaRPr lang="en-US" altLang="ja-JP" dirty="0"/>
          </a:p>
        </p:txBody>
      </p:sp>
    </p:spTree>
    <p:extLst>
      <p:ext uri="{BB962C8B-B14F-4D97-AF65-F5344CB8AC3E}">
        <p14:creationId xmlns:p14="http://schemas.microsoft.com/office/powerpoint/2010/main" val="404653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 example</a:t>
            </a:r>
            <a:r>
              <a:rPr kumimoji="1" lang="en-US" altLang="ja-JP" baseline="0" dirty="0" smtClean="0"/>
              <a:t>, when the agent select an action a1 in s1, the agent moves to s2</a:t>
            </a:r>
          </a:p>
          <a:p>
            <a:r>
              <a:rPr kumimoji="1" lang="en-US" altLang="ja-JP" baseline="0" dirty="0" smtClean="0"/>
              <a:t>The agent recordings R(),N()</a:t>
            </a:r>
            <a:endParaRPr kumimoji="1" lang="en-US" altLang="ja-JP" dirty="0" smtClean="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14</a:t>
            </a:fld>
            <a:endParaRPr lang="en-US" altLang="ja-JP" dirty="0"/>
          </a:p>
        </p:txBody>
      </p:sp>
    </p:spTree>
    <p:extLst>
      <p:ext uri="{BB962C8B-B14F-4D97-AF65-F5344CB8AC3E}">
        <p14:creationId xmlns:p14="http://schemas.microsoft.com/office/powerpoint/2010/main" val="3867025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 example</a:t>
            </a:r>
            <a:r>
              <a:rPr kumimoji="1" lang="en-US" altLang="ja-JP" baseline="0" dirty="0" smtClean="0"/>
              <a:t>, when the agent select an action a1 in s1, the agent moves to s2</a:t>
            </a:r>
          </a:p>
          <a:p>
            <a:r>
              <a:rPr kumimoji="1" lang="en-US" altLang="ja-JP" baseline="0" dirty="0" smtClean="0"/>
              <a:t>The agent recordings R(),N()</a:t>
            </a:r>
            <a:endParaRPr kumimoji="1" lang="en-US" altLang="ja-JP" dirty="0" smtClean="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15</a:t>
            </a:fld>
            <a:endParaRPr lang="en-US" altLang="ja-JP" dirty="0"/>
          </a:p>
        </p:txBody>
      </p:sp>
    </p:spTree>
    <p:extLst>
      <p:ext uri="{BB962C8B-B14F-4D97-AF65-F5344CB8AC3E}">
        <p14:creationId xmlns:p14="http://schemas.microsoft.com/office/powerpoint/2010/main" val="3867025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まだ他に遷移する余地があることを表す</a:t>
            </a:r>
            <a:endParaRPr kumimoji="1" lang="en-US" altLang="ja-JP" dirty="0" smtClean="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16</a:t>
            </a:fld>
            <a:endParaRPr lang="en-US" altLang="ja-JP" dirty="0"/>
          </a:p>
        </p:txBody>
      </p:sp>
    </p:spTree>
    <p:extLst>
      <p:ext uri="{BB962C8B-B14F-4D97-AF65-F5344CB8AC3E}">
        <p14:creationId xmlns:p14="http://schemas.microsoft.com/office/powerpoint/2010/main" val="386702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17</a:t>
            </a:fld>
            <a:endParaRPr lang="en-US" altLang="ja-JP" dirty="0"/>
          </a:p>
        </p:txBody>
      </p:sp>
    </p:spTree>
    <p:extLst>
      <p:ext uri="{BB962C8B-B14F-4D97-AF65-F5344CB8AC3E}">
        <p14:creationId xmlns:p14="http://schemas.microsoft.com/office/powerpoint/2010/main" val="179534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dt" idx="1"/>
          </p:nvPr>
        </p:nvSpPr>
        <p:spPr>
          <a:ln/>
        </p:spPr>
        <p:txBody>
          <a:bodyPr/>
          <a:lstStyle/>
          <a:p>
            <a:pPr>
              <a:defRPr/>
            </a:pPr>
            <a:fld id="{B2BA1E79-1786-4969-A460-A47004ED9E3F}" type="datetime1">
              <a:rPr lang="ja-JP" altLang="en-US"/>
              <a:pPr>
                <a:defRPr/>
              </a:pPr>
              <a:t>2014/2/13</a:t>
            </a:fld>
            <a:endParaRPr lang="en-US" altLang="ja-JP" dirty="0"/>
          </a:p>
        </p:txBody>
      </p:sp>
      <p:sp>
        <p:nvSpPr>
          <p:cNvPr id="61442"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EFBDBB1-BCE1-46F4-8AB5-7E84FF1EC4EC}" type="datetime1">
              <a:rPr kumimoji="1" lang="ja-JP" altLang="en-US" sz="1200">
                <a:latin typeface="Tahoma" pitchFamily="34" charset="0"/>
              </a:rPr>
              <a:pPr algn="r"/>
              <a:t>2014/2/13</a:t>
            </a:fld>
            <a:endParaRPr kumimoji="1" lang="en-US" altLang="ja-JP" sz="1200">
              <a:latin typeface="Tahoma" pitchFamily="34" charset="0"/>
            </a:endParaRPr>
          </a:p>
        </p:txBody>
      </p:sp>
      <p:sp>
        <p:nvSpPr>
          <p:cNvPr id="61443"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5CB07143-946E-4940-9256-09AE44BFED47}" type="datetime1">
              <a:rPr kumimoji="1" lang="ja-JP" altLang="en-US" sz="1200">
                <a:latin typeface="Tahoma" pitchFamily="34" charset="0"/>
              </a:rPr>
              <a:pPr algn="r"/>
              <a:t>2014/2/13</a:t>
            </a:fld>
            <a:endParaRPr kumimoji="1" lang="en-US" altLang="ja-JP" sz="1200">
              <a:latin typeface="Tahoma" pitchFamily="34" charset="0"/>
            </a:endParaRPr>
          </a:p>
        </p:txBody>
      </p:sp>
      <p:sp>
        <p:nvSpPr>
          <p:cNvPr id="61444"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D7EC138E-0241-454C-9141-BD2C48F744F2}" type="slidenum">
              <a:rPr lang="ja-JP" altLang="en-US" smtClean="0">
                <a:latin typeface="Tahoma" pitchFamily="34" charset="0"/>
              </a:rPr>
              <a:pPr/>
              <a:t>18</a:t>
            </a:fld>
            <a:endParaRPr lang="en-US" altLang="ja-JP" smtClean="0">
              <a:latin typeface="Tahoma" pitchFamily="34" charset="0"/>
            </a:endParaRPr>
          </a:p>
        </p:txBody>
      </p:sp>
      <p:sp>
        <p:nvSpPr>
          <p:cNvPr id="61445"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DD22EE3-2219-4FBD-B278-482BB6036310}" type="datetime1">
              <a:rPr kumimoji="1" lang="ja-JP" altLang="en-US" sz="1200">
                <a:latin typeface="Tahoma" pitchFamily="34" charset="0"/>
              </a:rPr>
              <a:pPr algn="r"/>
              <a:t>2014/2/13</a:t>
            </a:fld>
            <a:endParaRPr kumimoji="1" lang="en-US" altLang="ja-JP" sz="1200">
              <a:latin typeface="Tahoma" pitchFamily="34" charset="0"/>
            </a:endParaRPr>
          </a:p>
        </p:txBody>
      </p:sp>
      <p:sp>
        <p:nvSpPr>
          <p:cNvPr id="61446"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2BF3711F-5868-4AFB-805B-4CCEA697AB94}" type="slidenum">
              <a:rPr kumimoji="1" lang="ja-JP" altLang="en-US" sz="1200">
                <a:latin typeface="Tahoma" pitchFamily="34" charset="0"/>
              </a:rPr>
              <a:pPr algn="r"/>
              <a:t>18</a:t>
            </a:fld>
            <a:endParaRPr kumimoji="1" lang="en-US" altLang="ja-JP" sz="1200">
              <a:latin typeface="Tahoma" pitchFamily="34" charset="0"/>
            </a:endParaRPr>
          </a:p>
        </p:txBody>
      </p:sp>
      <p:sp>
        <p:nvSpPr>
          <p:cNvPr id="61447" name="スライド イメージ プレースホルダー 1"/>
          <p:cNvSpPr>
            <a:spLocks noGrp="1" noRot="1" noChangeAspect="1" noTextEdit="1"/>
          </p:cNvSpPr>
          <p:nvPr>
            <p:ph type="sldImg"/>
          </p:nvPr>
        </p:nvSpPr>
        <p:spPr>
          <a:ln/>
        </p:spPr>
      </p:sp>
      <p:sp>
        <p:nvSpPr>
          <p:cNvPr id="61448" name="ノート プレースホルダー 2"/>
          <p:cNvSpPr>
            <a:spLocks noGrp="1"/>
          </p:cNvSpPr>
          <p:nvPr>
            <p:ph type="body" idx="1"/>
          </p:nvPr>
        </p:nvSpPr>
        <p:spPr>
          <a:noFill/>
        </p:spPr>
        <p:txBody>
          <a:bodyPr/>
          <a:lstStyle/>
          <a:p>
            <a:pPr defTabSz="909899">
              <a:defRPr/>
            </a:pPr>
            <a:r>
              <a:rPr lang="en-US" altLang="ja-JP" dirty="0" smtClean="0">
                <a:latin typeface="Times New Roman" panose="02020603050405020304" pitchFamily="18" charset="0"/>
                <a:cs typeface="Times New Roman" panose="02020603050405020304" pitchFamily="18" charset="0"/>
              </a:rPr>
              <a:t>Calculation state transition probability based on the number of actions and transitions</a:t>
            </a:r>
            <a:endParaRPr lang="en-US" altLang="ja-JP" dirty="0" smtClean="0">
              <a:ea typeface="ＭＳ Ｐ明朝" pitchFamily="18" charset="-128"/>
            </a:endParaRPr>
          </a:p>
          <a:p>
            <a:r>
              <a:rPr lang="en-US" altLang="ja-JP" dirty="0" smtClean="0">
                <a:ea typeface="ＭＳ Ｐ明朝" pitchFamily="18" charset="-128"/>
              </a:rPr>
              <a:t>In case R=2 N=3,</a:t>
            </a:r>
            <a:r>
              <a:rPr lang="en-US" altLang="ja-JP" baseline="0" dirty="0" smtClean="0">
                <a:ea typeface="ＭＳ Ｐ明朝" pitchFamily="18" charset="-128"/>
              </a:rPr>
              <a:t> transition </a:t>
            </a:r>
            <a:r>
              <a:rPr lang="en-US" altLang="ja-JP" baseline="0" dirty="0" err="1" smtClean="0">
                <a:ea typeface="ＭＳ Ｐ明朝" pitchFamily="18" charset="-128"/>
              </a:rPr>
              <a:t>probabilty</a:t>
            </a:r>
            <a:r>
              <a:rPr lang="en-US" altLang="ja-JP" baseline="0" dirty="0" smtClean="0">
                <a:ea typeface="ＭＳ Ｐ明朝" pitchFamily="18" charset="-128"/>
              </a:rPr>
              <a:t> is </a:t>
            </a:r>
            <a:r>
              <a:rPr lang="en-US" altLang="ja-JP" dirty="0" smtClean="0">
                <a:ea typeface="ＭＳ Ｐ明朝" pitchFamily="18" charset="-128"/>
              </a:rPr>
              <a:t>two thirds</a:t>
            </a:r>
            <a:endParaRPr lang="ja-JP" altLang="en-US" dirty="0" smtClean="0">
              <a:ea typeface="ＭＳ Ｐ明朝" pitchFamily="18" charset="-128"/>
            </a:endParaRPr>
          </a:p>
        </p:txBody>
      </p:sp>
      <p:sp>
        <p:nvSpPr>
          <p:cNvPr id="61449" name="日付プレースホルダー 3"/>
          <p:cNvSpPr txBox="1">
            <a:spLocks noGrp="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A8D3CF7-BFA5-43BC-B817-579F4AE1589A}" type="datetime1">
              <a:rPr kumimoji="1" lang="ja-JP" altLang="en-US" sz="1200">
                <a:latin typeface="Tahoma" pitchFamily="34" charset="0"/>
              </a:rPr>
              <a:pPr algn="r"/>
              <a:t>2014/2/13</a:t>
            </a:fld>
            <a:endParaRPr kumimoji="1" lang="en-US" altLang="ja-JP" sz="1200">
              <a:latin typeface="Tahoma" pitchFamily="34" charset="0"/>
            </a:endParaRPr>
          </a:p>
        </p:txBody>
      </p:sp>
      <p:sp>
        <p:nvSpPr>
          <p:cNvPr id="61450" name="スライド番号プレースホルダー 4"/>
          <p:cNvSpPr txBox="1">
            <a:spLocks noGrp="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BD1E6AC8-6327-4727-A4DD-554B0C12436A}" type="slidenum">
              <a:rPr kumimoji="1" lang="ja-JP" altLang="en-US" sz="1200">
                <a:latin typeface="Tahoma" pitchFamily="34" charset="0"/>
              </a:rPr>
              <a:pPr algn="r"/>
              <a:t>18</a:t>
            </a:fld>
            <a:endParaRPr kumimoji="1" lang="en-US" altLang="ja-JP" sz="1200">
              <a:latin typeface="Tahoma" pitchFamily="34" charset="0"/>
            </a:endParaRPr>
          </a:p>
        </p:txBody>
      </p:sp>
    </p:spTree>
    <p:extLst>
      <p:ext uri="{BB962C8B-B14F-4D97-AF65-F5344CB8AC3E}">
        <p14:creationId xmlns:p14="http://schemas.microsoft.com/office/powerpoint/2010/main" val="209174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dt" idx="1"/>
          </p:nvPr>
        </p:nvSpPr>
        <p:spPr>
          <a:ln/>
        </p:spPr>
        <p:txBody>
          <a:bodyPr/>
          <a:lstStyle/>
          <a:p>
            <a:pPr>
              <a:defRPr/>
            </a:pPr>
            <a:fld id="{B2BA1E79-1786-4969-A460-A47004ED9E3F}" type="datetime1">
              <a:rPr lang="ja-JP" altLang="en-US"/>
              <a:pPr>
                <a:defRPr/>
              </a:pPr>
              <a:t>2014/2/13</a:t>
            </a:fld>
            <a:endParaRPr lang="en-US" altLang="ja-JP" dirty="0"/>
          </a:p>
        </p:txBody>
      </p:sp>
      <p:sp>
        <p:nvSpPr>
          <p:cNvPr id="61442"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EFBDBB1-BCE1-46F4-8AB5-7E84FF1EC4EC}" type="datetime1">
              <a:rPr kumimoji="1" lang="ja-JP" altLang="en-US" sz="1200">
                <a:latin typeface="Tahoma" pitchFamily="34" charset="0"/>
              </a:rPr>
              <a:pPr algn="r"/>
              <a:t>2014/2/13</a:t>
            </a:fld>
            <a:endParaRPr kumimoji="1" lang="en-US" altLang="ja-JP" sz="1200">
              <a:latin typeface="Tahoma" pitchFamily="34" charset="0"/>
            </a:endParaRPr>
          </a:p>
        </p:txBody>
      </p:sp>
      <p:sp>
        <p:nvSpPr>
          <p:cNvPr id="61443"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5CB07143-946E-4940-9256-09AE44BFED47}" type="datetime1">
              <a:rPr kumimoji="1" lang="ja-JP" altLang="en-US" sz="1200">
                <a:latin typeface="Tahoma" pitchFamily="34" charset="0"/>
              </a:rPr>
              <a:pPr algn="r"/>
              <a:t>2014/2/13</a:t>
            </a:fld>
            <a:endParaRPr kumimoji="1" lang="en-US" altLang="ja-JP" sz="1200">
              <a:latin typeface="Tahoma" pitchFamily="34" charset="0"/>
            </a:endParaRPr>
          </a:p>
        </p:txBody>
      </p:sp>
      <p:sp>
        <p:nvSpPr>
          <p:cNvPr id="61444"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D7EC138E-0241-454C-9141-BD2C48F744F2}" type="slidenum">
              <a:rPr lang="ja-JP" altLang="en-US" smtClean="0">
                <a:latin typeface="Tahoma" pitchFamily="34" charset="0"/>
              </a:rPr>
              <a:pPr/>
              <a:t>19</a:t>
            </a:fld>
            <a:endParaRPr lang="en-US" altLang="ja-JP" smtClean="0">
              <a:latin typeface="Tahoma" pitchFamily="34" charset="0"/>
            </a:endParaRPr>
          </a:p>
        </p:txBody>
      </p:sp>
      <p:sp>
        <p:nvSpPr>
          <p:cNvPr id="61445"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DD22EE3-2219-4FBD-B278-482BB6036310}" type="datetime1">
              <a:rPr kumimoji="1" lang="ja-JP" altLang="en-US" sz="1200">
                <a:latin typeface="Tahoma" pitchFamily="34" charset="0"/>
              </a:rPr>
              <a:pPr algn="r"/>
              <a:t>2014/2/13</a:t>
            </a:fld>
            <a:endParaRPr kumimoji="1" lang="en-US" altLang="ja-JP" sz="1200">
              <a:latin typeface="Tahoma" pitchFamily="34" charset="0"/>
            </a:endParaRPr>
          </a:p>
        </p:txBody>
      </p:sp>
      <p:sp>
        <p:nvSpPr>
          <p:cNvPr id="61446"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2BF3711F-5868-4AFB-805B-4CCEA697AB94}" type="slidenum">
              <a:rPr kumimoji="1" lang="ja-JP" altLang="en-US" sz="1200">
                <a:latin typeface="Tahoma" pitchFamily="34" charset="0"/>
              </a:rPr>
              <a:pPr algn="r"/>
              <a:t>19</a:t>
            </a:fld>
            <a:endParaRPr kumimoji="1" lang="en-US" altLang="ja-JP" sz="1200">
              <a:latin typeface="Tahoma" pitchFamily="34" charset="0"/>
            </a:endParaRPr>
          </a:p>
        </p:txBody>
      </p:sp>
      <p:sp>
        <p:nvSpPr>
          <p:cNvPr id="61447" name="スライド イメージ プレースホルダー 1"/>
          <p:cNvSpPr>
            <a:spLocks noGrp="1" noRot="1" noChangeAspect="1" noTextEdit="1"/>
          </p:cNvSpPr>
          <p:nvPr>
            <p:ph type="sldImg"/>
          </p:nvPr>
        </p:nvSpPr>
        <p:spPr>
          <a:ln/>
        </p:spPr>
      </p:sp>
      <p:sp>
        <p:nvSpPr>
          <p:cNvPr id="61448" name="ノート プレースホルダー 2"/>
          <p:cNvSpPr>
            <a:spLocks noGrp="1"/>
          </p:cNvSpPr>
          <p:nvPr>
            <p:ph type="body" idx="1"/>
          </p:nvPr>
        </p:nvSpPr>
        <p:spPr>
          <a:noFill/>
        </p:spPr>
        <p:txBody>
          <a:bodyPr/>
          <a:lstStyle/>
          <a:p>
            <a:pPr defTabSz="909899">
              <a:defRPr/>
            </a:pPr>
            <a:r>
              <a:rPr lang="en-US" altLang="ja-JP" dirty="0" smtClean="0">
                <a:latin typeface="Times New Roman" panose="02020603050405020304" pitchFamily="18" charset="0"/>
                <a:cs typeface="Times New Roman" panose="02020603050405020304" pitchFamily="18" charset="0"/>
              </a:rPr>
              <a:t>Calculation state transition probability based on the number of actions and transitions</a:t>
            </a:r>
            <a:endParaRPr lang="en-US" altLang="ja-JP" dirty="0" smtClean="0">
              <a:ea typeface="ＭＳ Ｐ明朝" pitchFamily="18" charset="-128"/>
            </a:endParaRPr>
          </a:p>
          <a:p>
            <a:r>
              <a:rPr lang="en-US" altLang="ja-JP" dirty="0" smtClean="0">
                <a:ea typeface="ＭＳ Ｐ明朝" pitchFamily="18" charset="-128"/>
              </a:rPr>
              <a:t>In case R=2 N=3,</a:t>
            </a:r>
            <a:r>
              <a:rPr lang="en-US" altLang="ja-JP" baseline="0" dirty="0" smtClean="0">
                <a:ea typeface="ＭＳ Ｐ明朝" pitchFamily="18" charset="-128"/>
              </a:rPr>
              <a:t> transition </a:t>
            </a:r>
            <a:r>
              <a:rPr lang="en-US" altLang="ja-JP" baseline="0" dirty="0" err="1" smtClean="0">
                <a:ea typeface="ＭＳ Ｐ明朝" pitchFamily="18" charset="-128"/>
              </a:rPr>
              <a:t>probabilty</a:t>
            </a:r>
            <a:r>
              <a:rPr lang="en-US" altLang="ja-JP" baseline="0" dirty="0" smtClean="0">
                <a:ea typeface="ＭＳ Ｐ明朝" pitchFamily="18" charset="-128"/>
              </a:rPr>
              <a:t> is </a:t>
            </a:r>
            <a:r>
              <a:rPr lang="en-US" altLang="ja-JP" dirty="0" smtClean="0">
                <a:ea typeface="ＭＳ Ｐ明朝" pitchFamily="18" charset="-128"/>
              </a:rPr>
              <a:t>two thirds</a:t>
            </a:r>
            <a:endParaRPr lang="ja-JP" altLang="en-US" dirty="0" smtClean="0">
              <a:ea typeface="ＭＳ Ｐ明朝" pitchFamily="18" charset="-128"/>
            </a:endParaRPr>
          </a:p>
        </p:txBody>
      </p:sp>
      <p:sp>
        <p:nvSpPr>
          <p:cNvPr id="61449" name="日付プレースホルダー 3"/>
          <p:cNvSpPr txBox="1">
            <a:spLocks noGrp="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A8D3CF7-BFA5-43BC-B817-579F4AE1589A}" type="datetime1">
              <a:rPr kumimoji="1" lang="ja-JP" altLang="en-US" sz="1200">
                <a:latin typeface="Tahoma" pitchFamily="34" charset="0"/>
              </a:rPr>
              <a:pPr algn="r"/>
              <a:t>2014/2/13</a:t>
            </a:fld>
            <a:endParaRPr kumimoji="1" lang="en-US" altLang="ja-JP" sz="1200">
              <a:latin typeface="Tahoma" pitchFamily="34" charset="0"/>
            </a:endParaRPr>
          </a:p>
        </p:txBody>
      </p:sp>
      <p:sp>
        <p:nvSpPr>
          <p:cNvPr id="61450" name="スライド番号プレースホルダー 4"/>
          <p:cNvSpPr txBox="1">
            <a:spLocks noGrp="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BD1E6AC8-6327-4727-A4DD-554B0C12436A}" type="slidenum">
              <a:rPr kumimoji="1" lang="ja-JP" altLang="en-US" sz="1200">
                <a:latin typeface="Tahoma" pitchFamily="34" charset="0"/>
              </a:rPr>
              <a:pPr algn="r"/>
              <a:t>19</a:t>
            </a:fld>
            <a:endParaRPr kumimoji="1" lang="en-US" altLang="ja-JP" sz="1200">
              <a:latin typeface="Tahoma" pitchFamily="34" charset="0"/>
            </a:endParaRPr>
          </a:p>
        </p:txBody>
      </p:sp>
    </p:spTree>
    <p:extLst>
      <p:ext uri="{BB962C8B-B14F-4D97-AF65-F5344CB8AC3E}">
        <p14:creationId xmlns:p14="http://schemas.microsoft.com/office/powerpoint/2010/main" val="209174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9899">
              <a:defRPr/>
            </a:pPr>
            <a:r>
              <a:rPr lang="en-US" altLang="ja-JP" dirty="0" smtClean="0">
                <a:latin typeface="Times New Roman" panose="02020603050405020304" pitchFamily="18" charset="0"/>
                <a:cs typeface="Times New Roman" panose="02020603050405020304" pitchFamily="18" charset="0"/>
              </a:rPr>
              <a:t>The proposed method is composed of two part</a:t>
            </a:r>
          </a:p>
          <a:p>
            <a:pPr marL="0" lvl="1" defTabSz="909899">
              <a:defRPr/>
            </a:pPr>
            <a:r>
              <a:rPr kumimoji="1" lang="en-US" altLang="ja-JP" dirty="0" smtClean="0"/>
              <a:t>first</a:t>
            </a:r>
            <a:r>
              <a:rPr kumimoji="1" lang="en-US" altLang="ja-JP" baseline="0" dirty="0" smtClean="0"/>
              <a:t> </a:t>
            </a:r>
            <a:r>
              <a:rPr lang="en-US" altLang="ja-JP" sz="2400" dirty="0">
                <a:latin typeface="Times New Roman" panose="02020603050405020304" pitchFamily="18" charset="0"/>
                <a:cs typeface="Times New Roman" panose="02020603050405020304" pitchFamily="18" charset="0"/>
              </a:rPr>
              <a:t>Acquisition of experience</a:t>
            </a:r>
          </a:p>
          <a:p>
            <a:pPr marL="0" lvl="1" defTabSz="909899">
              <a:defRPr/>
            </a:pPr>
            <a:r>
              <a:rPr lang="en-US" altLang="ja-JP" sz="2400" dirty="0">
                <a:latin typeface="Times New Roman" panose="02020603050405020304" pitchFamily="18" charset="0"/>
                <a:cs typeface="Times New Roman" panose="02020603050405020304" pitchFamily="18" charset="0"/>
              </a:rPr>
              <a:t>Acquisition of experience is two </a:t>
            </a:r>
            <a:r>
              <a:rPr lang="en-US" altLang="ja-JP" sz="2400" dirty="0" err="1">
                <a:latin typeface="Times New Roman" panose="02020603050405020304" pitchFamily="18" charset="0"/>
                <a:cs typeface="Times New Roman" panose="02020603050405020304" pitchFamily="18" charset="0"/>
              </a:rPr>
              <a:t>proceeger</a:t>
            </a:r>
            <a:endParaRPr lang="en-US" altLang="ja-JP" sz="2400" dirty="0">
              <a:latin typeface="Times New Roman" panose="02020603050405020304" pitchFamily="18" charset="0"/>
              <a:cs typeface="Times New Roman" panose="02020603050405020304" pitchFamily="18" charset="0"/>
            </a:endParaRPr>
          </a:p>
          <a:p>
            <a:pPr lvl="2" fontAlgn="auto">
              <a:spcAft>
                <a:spcPts val="0"/>
              </a:spcAft>
            </a:pPr>
            <a:r>
              <a:rPr lang="en-US" altLang="ja-JP" dirty="0" smtClean="0">
                <a:latin typeface="Times New Roman" panose="02020603050405020304" pitchFamily="18" charset="0"/>
                <a:cs typeface="Times New Roman" panose="02020603050405020304" pitchFamily="18" charset="0"/>
              </a:rPr>
              <a:t>Recording the number of action and the number of transition</a:t>
            </a:r>
          </a:p>
          <a:p>
            <a:pPr lvl="2" fontAlgn="auto">
              <a:spcAft>
                <a:spcPts val="0"/>
              </a:spcAft>
            </a:pPr>
            <a:r>
              <a:rPr lang="en-US" altLang="ja-JP" dirty="0" smtClean="0">
                <a:latin typeface="Times New Roman" panose="02020603050405020304" pitchFamily="18" charset="0"/>
                <a:cs typeface="Times New Roman" panose="02020603050405020304" pitchFamily="18" charset="0"/>
              </a:rPr>
              <a:t>Calculation state transition probability based on these data</a:t>
            </a:r>
          </a:p>
          <a:p>
            <a:pPr lvl="8"/>
            <a:endParaRPr lang="en-US" altLang="ja-JP" dirty="0" smtClean="0">
              <a:latin typeface="Times New Roman" panose="02020603050405020304" pitchFamily="18" charset="0"/>
              <a:cs typeface="Times New Roman" panose="02020603050405020304" pitchFamily="18" charset="0"/>
            </a:endParaRPr>
          </a:p>
          <a:p>
            <a:pPr marL="0" lvl="1" defTabSz="909899">
              <a:defRPr/>
            </a:pPr>
            <a:r>
              <a:rPr lang="en-US" altLang="ja-JP" sz="2400" dirty="0">
                <a:latin typeface="Times New Roman" panose="02020603050405020304" pitchFamily="18" charset="0"/>
                <a:cs typeface="Times New Roman" panose="02020603050405020304" pitchFamily="18" charset="0"/>
              </a:rPr>
              <a:t>calculation ε</a:t>
            </a:r>
          </a:p>
          <a:p>
            <a:pPr marL="0" lvl="1" defTabSz="909899">
              <a:defRPr/>
            </a:pPr>
            <a:r>
              <a:rPr lang="en-US" altLang="ja-JP" sz="2400" dirty="0">
                <a:latin typeface="Times New Roman" panose="02020603050405020304" pitchFamily="18" charset="0"/>
                <a:cs typeface="Times New Roman" panose="02020603050405020304" pitchFamily="18" charset="0"/>
              </a:rPr>
              <a:t>Calculation information content of state transition based on transition probability</a:t>
            </a:r>
          </a:p>
          <a:p>
            <a:pPr marL="0" lvl="1" defTabSz="909899">
              <a:defRPr/>
            </a:pPr>
            <a:endParaRPr lang="en-US" altLang="ja-JP" sz="2400" dirty="0">
              <a:latin typeface="Times New Roman" panose="02020603050405020304" pitchFamily="18" charset="0"/>
              <a:cs typeface="Times New Roman" panose="02020603050405020304" pitchFamily="18" charset="0"/>
            </a:endParaRPr>
          </a:p>
          <a:p>
            <a:r>
              <a:rPr kumimoji="1" lang="en-US" altLang="ja-JP" dirty="0" smtClean="0">
                <a:latin typeface="Times New Roman" panose="02020603050405020304" pitchFamily="18" charset="0"/>
                <a:cs typeface="Times New Roman" panose="02020603050405020304" pitchFamily="18" charset="0"/>
              </a:rPr>
              <a:t>Acquisition of information is every action</a:t>
            </a:r>
          </a:p>
          <a:p>
            <a:r>
              <a:rPr kumimoji="1" lang="en-US" altLang="ja-JP" dirty="0" smtClean="0">
                <a:latin typeface="Times New Roman" panose="02020603050405020304" pitchFamily="18" charset="0"/>
                <a:cs typeface="Times New Roman" panose="02020603050405020304" pitchFamily="18" charset="0"/>
              </a:rPr>
              <a:t>※Calculation of ε is every trial </a:t>
            </a:r>
            <a:endParaRPr kumimoji="1" lang="ja-JP" altLang="en-US" dirty="0" smtClean="0">
              <a:latin typeface="Times New Roman" panose="02020603050405020304" pitchFamily="18" charset="0"/>
              <a:cs typeface="Times New Roman" panose="02020603050405020304" pitchFamily="18" charset="0"/>
            </a:endParaRPr>
          </a:p>
          <a:p>
            <a:pPr marL="0" lvl="1" defTabSz="909899">
              <a:defRPr/>
            </a:pPr>
            <a:endParaRPr lang="ja-JP" altLang="en-US" sz="2400" dirty="0">
              <a:latin typeface="Times New Roman" panose="02020603050405020304" pitchFamily="18" charset="0"/>
              <a:cs typeface="Times New Roman" panose="02020603050405020304" pitchFamily="18" charset="0"/>
            </a:endParaRPr>
          </a:p>
          <a:p>
            <a:pPr marL="0" lvl="1" defTabSz="909899">
              <a:defRPr/>
            </a:pPr>
            <a:endParaRPr lang="en-US" altLang="ja-JP" sz="2400" dirty="0">
              <a:latin typeface="Times New Roman" panose="02020603050405020304" pitchFamily="18" charset="0"/>
              <a:cs typeface="Times New Roman" panose="02020603050405020304" pitchFamily="18" charset="0"/>
            </a:endParaRPr>
          </a:p>
          <a:p>
            <a:pPr marL="0" lvl="1" defTabSz="909899">
              <a:defRPr/>
            </a:pPr>
            <a:endParaRPr lang="en-US" altLang="ja-JP" sz="2400" dirty="0">
              <a:latin typeface="Times New Roman" panose="02020603050405020304" pitchFamily="18" charset="0"/>
              <a:cs typeface="Times New Roman" panose="02020603050405020304" pitchFamily="18" charset="0"/>
            </a:endParaRPr>
          </a:p>
          <a:p>
            <a:pPr marL="0" lvl="1" defTabSz="909899">
              <a:defRPr/>
            </a:pPr>
            <a:endParaRPr lang="en-US" altLang="ja-JP" sz="2400" dirty="0">
              <a:latin typeface="Times New Roman" panose="02020603050405020304" pitchFamily="18" charset="0"/>
              <a:cs typeface="Times New Roman" panose="02020603050405020304" pitchFamily="18" charset="0"/>
            </a:endParaRPr>
          </a:p>
          <a:p>
            <a:pPr defTabSz="909899">
              <a:defRPr/>
            </a:pPr>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20</a:t>
            </a:fld>
            <a:endParaRPr lang="en-US" altLang="ja-JP" dirty="0"/>
          </a:p>
        </p:txBody>
      </p:sp>
    </p:spTree>
    <p:extLst>
      <p:ext uri="{BB962C8B-B14F-4D97-AF65-F5344CB8AC3E}">
        <p14:creationId xmlns:p14="http://schemas.microsoft.com/office/powerpoint/2010/main" val="2401281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21</a:t>
            </a:fld>
            <a:endParaRPr lang="en-US" altLang="ja-JP" dirty="0"/>
          </a:p>
        </p:txBody>
      </p:sp>
    </p:spTree>
    <p:extLst>
      <p:ext uri="{BB962C8B-B14F-4D97-AF65-F5344CB8AC3E}">
        <p14:creationId xmlns:p14="http://schemas.microsoft.com/office/powerpoint/2010/main" val="224925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22</a:t>
            </a:fld>
            <a:endParaRPr lang="en-US" altLang="ja-JP" dirty="0"/>
          </a:p>
        </p:txBody>
      </p:sp>
    </p:spTree>
    <p:extLst>
      <p:ext uri="{BB962C8B-B14F-4D97-AF65-F5344CB8AC3E}">
        <p14:creationId xmlns:p14="http://schemas.microsoft.com/office/powerpoint/2010/main" val="663125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smtClean="0"/>
              <a:t>We experimented on computer simulation.</a:t>
            </a:r>
          </a:p>
          <a:p>
            <a:pPr eaLnBrk="1" hangingPunct="1"/>
            <a:r>
              <a:rPr lang="en-US" altLang="ja-JP" dirty="0" smtClean="0"/>
              <a:t>A purpose of simulation is To confirm that an agent can control ε</a:t>
            </a:r>
            <a:r>
              <a:rPr lang="ja-JP" altLang="en-US" dirty="0" smtClean="0"/>
              <a:t> </a:t>
            </a:r>
            <a:r>
              <a:rPr lang="en-US" altLang="ja-JP" dirty="0" smtClean="0"/>
              <a:t>according to environment.</a:t>
            </a:r>
          </a:p>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23</a:t>
            </a:fld>
            <a:endParaRPr lang="en-US" altLang="ja-JP" dirty="0"/>
          </a:p>
        </p:txBody>
      </p:sp>
    </p:spTree>
    <p:extLst>
      <p:ext uri="{BB962C8B-B14F-4D97-AF65-F5344CB8AC3E}">
        <p14:creationId xmlns:p14="http://schemas.microsoft.com/office/powerpoint/2010/main" val="104164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dt" idx="1"/>
          </p:nvPr>
        </p:nvSpPr>
        <p:spPr>
          <a:ln/>
        </p:spPr>
        <p:txBody>
          <a:bodyPr/>
          <a:lstStyle/>
          <a:p>
            <a:pPr>
              <a:defRPr/>
            </a:pPr>
            <a:fld id="{F04559DB-CCA1-4D94-BB09-FDBC90462186}" type="datetime1">
              <a:rPr lang="ja-JP" altLang="en-US"/>
              <a:pPr>
                <a:defRPr/>
              </a:pPr>
              <a:t>2014/2/13</a:t>
            </a:fld>
            <a:endParaRPr lang="en-US" altLang="ja-JP" dirty="0"/>
          </a:p>
        </p:txBody>
      </p:sp>
      <p:sp>
        <p:nvSpPr>
          <p:cNvPr id="56322"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2A5E06C1-6262-4524-B77E-10DA909A0C5B}" type="datetime1">
              <a:rPr kumimoji="1" lang="ja-JP" altLang="en-US" sz="1200">
                <a:latin typeface="Tahoma" pitchFamily="34" charset="0"/>
              </a:rPr>
              <a:pPr algn="r"/>
              <a:t>2014/2/13</a:t>
            </a:fld>
            <a:endParaRPr kumimoji="1" lang="en-US" altLang="ja-JP" sz="1200">
              <a:latin typeface="Tahoma" pitchFamily="34" charset="0"/>
            </a:endParaRPr>
          </a:p>
        </p:txBody>
      </p:sp>
      <p:sp>
        <p:nvSpPr>
          <p:cNvPr id="56323"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ADBB8C6B-1753-434E-91F7-1D26C81A2AC3}" type="datetime1">
              <a:rPr kumimoji="1" lang="ja-JP" altLang="en-US" sz="1200">
                <a:latin typeface="Tahoma" pitchFamily="34" charset="0"/>
              </a:rPr>
              <a:pPr algn="r"/>
              <a:t>2014/2/13</a:t>
            </a:fld>
            <a:endParaRPr kumimoji="1" lang="en-US" altLang="ja-JP" sz="1200">
              <a:latin typeface="Tahoma" pitchFamily="34" charset="0"/>
            </a:endParaRPr>
          </a:p>
        </p:txBody>
      </p:sp>
      <p:sp>
        <p:nvSpPr>
          <p:cNvPr id="56324"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B6462751-814E-46DF-8317-3EB6D8FBCB54}" type="slidenum">
              <a:rPr lang="ja-JP" altLang="en-US" smtClean="0">
                <a:latin typeface="Tahoma" pitchFamily="34" charset="0"/>
              </a:rPr>
              <a:pPr/>
              <a:t>3</a:t>
            </a:fld>
            <a:endParaRPr lang="en-US" altLang="ja-JP" smtClean="0">
              <a:latin typeface="Tahoma" pitchFamily="34" charset="0"/>
            </a:endParaRPr>
          </a:p>
        </p:txBody>
      </p:sp>
      <p:sp>
        <p:nvSpPr>
          <p:cNvPr id="56325"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6AA3C93A-EF2A-4218-908F-AE8050CE4A25}" type="datetime1">
              <a:rPr kumimoji="1" lang="ja-JP" altLang="en-US" sz="1200">
                <a:latin typeface="Tahoma" pitchFamily="34" charset="0"/>
              </a:rPr>
              <a:pPr algn="r"/>
              <a:t>2014/2/13</a:t>
            </a:fld>
            <a:endParaRPr kumimoji="1" lang="en-US" altLang="ja-JP" sz="1200">
              <a:latin typeface="Tahoma" pitchFamily="34" charset="0"/>
            </a:endParaRPr>
          </a:p>
        </p:txBody>
      </p:sp>
      <p:sp>
        <p:nvSpPr>
          <p:cNvPr id="56326"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B6C17B78-04DE-4592-A5E7-F9F5FE55F3F0}" type="slidenum">
              <a:rPr kumimoji="1" lang="ja-JP" altLang="en-US" sz="1200">
                <a:latin typeface="Tahoma" pitchFamily="34" charset="0"/>
              </a:rPr>
              <a:pPr algn="r"/>
              <a:t>3</a:t>
            </a:fld>
            <a:endParaRPr kumimoji="1" lang="en-US" altLang="ja-JP" sz="1200">
              <a:latin typeface="Tahoma" pitchFamily="34" charset="0"/>
            </a:endParaRPr>
          </a:p>
        </p:txBody>
      </p:sp>
      <p:sp>
        <p:nvSpPr>
          <p:cNvPr id="56327" name="スライド イメージ プレースホルダー 1"/>
          <p:cNvSpPr>
            <a:spLocks noGrp="1" noRot="1" noChangeAspect="1" noTextEdit="1"/>
          </p:cNvSpPr>
          <p:nvPr>
            <p:ph type="sldImg"/>
          </p:nvPr>
        </p:nvSpPr>
        <p:spPr>
          <a:ln/>
        </p:spPr>
      </p:sp>
      <p:sp>
        <p:nvSpPr>
          <p:cNvPr id="56328" name="ノート プレースホルダー 2"/>
          <p:cNvSpPr>
            <a:spLocks noGrp="1"/>
          </p:cNvSpPr>
          <p:nvPr>
            <p:ph type="body" idx="1"/>
          </p:nvPr>
        </p:nvSpPr>
        <p:spPr>
          <a:noFill/>
        </p:spPr>
        <p:txBody>
          <a:bodyPr/>
          <a:lstStyle/>
          <a:p>
            <a:pPr defTabSz="909899">
              <a:defRPr/>
            </a:pPr>
            <a:r>
              <a:rPr lang="ja-JP" altLang="en-US" dirty="0" smtClean="0">
                <a:latin typeface="Times New Roman" panose="02020603050405020304" pitchFamily="18" charset="0"/>
                <a:cs typeface="Times New Roman" panose="02020603050405020304" pitchFamily="18" charset="0"/>
              </a:rPr>
              <a:t>強化学習には</a:t>
            </a:r>
            <a:r>
              <a:rPr lang="en-US" altLang="ja-JP" dirty="0" smtClean="0">
                <a:latin typeface="Times New Roman" panose="02020603050405020304" pitchFamily="18" charset="0"/>
                <a:cs typeface="Times New Roman" panose="02020603050405020304" pitchFamily="18" charset="0"/>
              </a:rPr>
              <a:t>2</a:t>
            </a:r>
            <a:r>
              <a:rPr lang="ja-JP" altLang="en-US" dirty="0" smtClean="0">
                <a:latin typeface="Times New Roman" panose="02020603050405020304" pitchFamily="18" charset="0"/>
                <a:cs typeface="Times New Roman" panose="02020603050405020304" pitchFamily="18" charset="0"/>
              </a:rPr>
              <a:t>種類の行動がある．</a:t>
            </a:r>
            <a:endParaRPr lang="en-US" altLang="ja-JP" dirty="0" smtClean="0">
              <a:latin typeface="Times New Roman" panose="02020603050405020304" pitchFamily="18" charset="0"/>
              <a:cs typeface="Times New Roman" panose="02020603050405020304" pitchFamily="18" charset="0"/>
            </a:endParaRPr>
          </a:p>
          <a:p>
            <a:pPr defTabSz="909899">
              <a:defRPr/>
            </a:pPr>
            <a:r>
              <a:rPr lang="ja-JP" altLang="en-US" dirty="0" smtClean="0">
                <a:latin typeface="Times New Roman" panose="02020603050405020304" pitchFamily="18" charset="0"/>
                <a:cs typeface="Times New Roman" panose="02020603050405020304" pitchFamily="18" charset="0"/>
              </a:rPr>
              <a:t>利用</a:t>
            </a:r>
            <a:r>
              <a:rPr lang="en-US" altLang="ja-JP" dirty="0" smtClean="0">
                <a:latin typeface="Times New Roman" panose="02020603050405020304" pitchFamily="18" charset="0"/>
                <a:cs typeface="Times New Roman" panose="02020603050405020304" pitchFamily="18" charset="0"/>
              </a:rPr>
              <a:t>…</a:t>
            </a:r>
          </a:p>
          <a:p>
            <a:pPr defTabSz="909899">
              <a:defRPr/>
            </a:pPr>
            <a:r>
              <a:rPr lang="ja-JP" altLang="en-US" dirty="0" smtClean="0">
                <a:latin typeface="Times New Roman" panose="02020603050405020304" pitchFamily="18" charset="0"/>
                <a:cs typeface="Times New Roman" panose="02020603050405020304" pitchFamily="18" charset="0"/>
              </a:rPr>
              <a:t>探査</a:t>
            </a:r>
            <a:r>
              <a:rPr lang="en-US" altLang="ja-JP" dirty="0" smtClean="0">
                <a:latin typeface="Times New Roman" panose="02020603050405020304" pitchFamily="18" charset="0"/>
                <a:cs typeface="Times New Roman" panose="02020603050405020304" pitchFamily="18" charset="0"/>
              </a:rPr>
              <a:t>…</a:t>
            </a:r>
          </a:p>
          <a:p>
            <a:pPr defTabSz="909899">
              <a:defRPr/>
            </a:pPr>
            <a:r>
              <a:rPr lang="ja-JP" altLang="en-US" dirty="0" smtClean="0">
                <a:latin typeface="Times New Roman" panose="02020603050405020304" pitchFamily="18" charset="0"/>
                <a:cs typeface="Times New Roman" panose="02020603050405020304" pitchFamily="18" charset="0"/>
              </a:rPr>
              <a:t>ロボットは未知状態の経験と多くの報酬を得るような行動を同時にすることはできない</a:t>
            </a:r>
            <a:endParaRPr lang="en-US" altLang="ja-JP" dirty="0" smtClean="0">
              <a:latin typeface="Times New Roman" panose="02020603050405020304" pitchFamily="18" charset="0"/>
              <a:cs typeface="Times New Roman" panose="02020603050405020304" pitchFamily="18" charset="0"/>
            </a:endParaRPr>
          </a:p>
          <a:p>
            <a:pPr defTabSz="909899">
              <a:defRPr/>
            </a:pPr>
            <a:r>
              <a:rPr lang="ja-JP" altLang="en-US" dirty="0" smtClean="0">
                <a:latin typeface="Times New Roman" panose="02020603050405020304" pitchFamily="18" charset="0"/>
                <a:cs typeface="Times New Roman" panose="02020603050405020304" pitchFamily="18" charset="0"/>
              </a:rPr>
              <a:t>そのため，この両者の行動をどのくらいの比率で行うかというバランスが重要</a:t>
            </a:r>
            <a:endParaRPr lang="en-US" altLang="ja-JP" dirty="0">
              <a:latin typeface="Times New Roman" panose="02020603050405020304" pitchFamily="18" charset="0"/>
              <a:cs typeface="Times New Roman" panose="02020603050405020304" pitchFamily="18" charset="0"/>
            </a:endParaRPr>
          </a:p>
        </p:txBody>
      </p:sp>
      <p:sp>
        <p:nvSpPr>
          <p:cNvPr id="56329" name="日付プレースホルダー 3"/>
          <p:cNvSpPr txBox="1">
            <a:spLocks noGrp="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71F0759D-2707-46EE-9318-C3DE73C4959D}" type="datetime1">
              <a:rPr kumimoji="1" lang="ja-JP" altLang="en-US" sz="1200">
                <a:latin typeface="Tahoma" pitchFamily="34" charset="0"/>
              </a:rPr>
              <a:pPr algn="r"/>
              <a:t>2014/2/13</a:t>
            </a:fld>
            <a:endParaRPr kumimoji="1" lang="en-US" altLang="ja-JP" sz="1200">
              <a:latin typeface="Tahoma" pitchFamily="34" charset="0"/>
            </a:endParaRPr>
          </a:p>
        </p:txBody>
      </p:sp>
      <p:sp>
        <p:nvSpPr>
          <p:cNvPr id="56330" name="スライド番号プレースホルダー 4"/>
          <p:cNvSpPr txBox="1">
            <a:spLocks noGrp="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1847141E-E745-49A6-AC71-4657437C7760}" type="slidenum">
              <a:rPr kumimoji="1" lang="ja-JP" altLang="en-US" sz="1200">
                <a:latin typeface="Tahoma" pitchFamily="34" charset="0"/>
              </a:rPr>
              <a:pPr algn="r"/>
              <a:t>3</a:t>
            </a:fld>
            <a:endParaRPr kumimoji="1" lang="en-US" altLang="ja-JP" sz="1200">
              <a:latin typeface="Tahoma" pitchFamily="34" charset="0"/>
            </a:endParaRPr>
          </a:p>
        </p:txBody>
      </p:sp>
    </p:spTree>
    <p:extLst>
      <p:ext uri="{BB962C8B-B14F-4D97-AF65-F5344CB8AC3E}">
        <p14:creationId xmlns:p14="http://schemas.microsoft.com/office/powerpoint/2010/main" val="1664990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Grp="1" noChangeArrowheads="1"/>
          </p:cNvSpPr>
          <p:nvPr>
            <p:ph type="dt" idx="1"/>
          </p:nvPr>
        </p:nvSpPr>
        <p:spPr>
          <a:ln/>
        </p:spPr>
        <p:txBody>
          <a:bodyPr/>
          <a:lstStyle/>
          <a:p>
            <a:pPr>
              <a:defRPr/>
            </a:pPr>
            <a:fld id="{A67C6B9A-38B5-4BB2-9D4F-A81F2481C2EF}" type="datetime1">
              <a:rPr lang="ja-JP" altLang="en-US"/>
              <a:pPr>
                <a:defRPr/>
              </a:pPr>
              <a:t>2014/2/13</a:t>
            </a:fld>
            <a:endParaRPr lang="en-US" altLang="ja-JP" dirty="0"/>
          </a:p>
        </p:txBody>
      </p:sp>
      <p:sp>
        <p:nvSpPr>
          <p:cNvPr id="67586"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A2253DAF-7E29-4BA9-BD2A-E28024CAD6FB}"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67587"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321B8088-55FD-4311-8CDF-4B9A9C8FE6BC}"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67588"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202C42C5-1695-47F2-8912-52A5583A792D}" type="slidenum">
              <a:rPr lang="ja-JP" altLang="en-US" smtClean="0">
                <a:latin typeface="Tahoma" pitchFamily="34" charset="0"/>
              </a:rPr>
              <a:pPr/>
              <a:t>24</a:t>
            </a:fld>
            <a:endParaRPr lang="en-US" altLang="ja-JP" dirty="0" smtClean="0">
              <a:latin typeface="Tahoma" pitchFamily="34" charset="0"/>
            </a:endParaRPr>
          </a:p>
        </p:txBody>
      </p:sp>
      <p:sp>
        <p:nvSpPr>
          <p:cNvPr id="67589"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596E6D05-7064-4144-94AF-22096CD34432}"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67590"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B7939005-831E-44EE-A3FC-56CB4102481D}" type="slidenum">
              <a:rPr kumimoji="1" lang="ja-JP" altLang="en-US" sz="1200">
                <a:latin typeface="Tahoma" pitchFamily="34" charset="0"/>
              </a:rPr>
              <a:pPr algn="r"/>
              <a:t>24</a:t>
            </a:fld>
            <a:endParaRPr kumimoji="1" lang="en-US" altLang="ja-JP" sz="1200" dirty="0">
              <a:latin typeface="Tahoma" pitchFamily="34" charset="0"/>
            </a:endParaRPr>
          </a:p>
        </p:txBody>
      </p:sp>
      <p:sp>
        <p:nvSpPr>
          <p:cNvPr id="67591"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6BE174DF-8B98-4173-8C57-51C6F62F16F9}"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67592"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DBC1CDEF-A21A-4C5A-A7F3-169D96A57893}" type="slidenum">
              <a:rPr kumimoji="1" lang="ja-JP" altLang="en-US" sz="1200">
                <a:latin typeface="Tahoma" pitchFamily="34" charset="0"/>
              </a:rPr>
              <a:pPr algn="r"/>
              <a:t>24</a:t>
            </a:fld>
            <a:endParaRPr kumimoji="1" lang="en-US" altLang="ja-JP" sz="1200" dirty="0">
              <a:latin typeface="Tahoma" pitchFamily="34" charset="0"/>
            </a:endParaRPr>
          </a:p>
        </p:txBody>
      </p:sp>
      <p:sp>
        <p:nvSpPr>
          <p:cNvPr id="67593"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5B120476-4F74-4EE9-9A3B-6F68987B7967}"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67594"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55F87F6-6119-42C7-88E2-E9B038BA13EF}" type="slidenum">
              <a:rPr kumimoji="1" lang="ja-JP" altLang="en-US" sz="1200">
                <a:latin typeface="Tahoma" pitchFamily="34" charset="0"/>
              </a:rPr>
              <a:pPr algn="r"/>
              <a:t>24</a:t>
            </a:fld>
            <a:endParaRPr kumimoji="1" lang="en-US" altLang="ja-JP" sz="1200" dirty="0">
              <a:latin typeface="Tahoma" pitchFamily="34" charset="0"/>
            </a:endParaRPr>
          </a:p>
        </p:txBody>
      </p:sp>
      <p:sp>
        <p:nvSpPr>
          <p:cNvPr id="67595"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7798F3DC-A3FC-40A8-ADF1-238A36228790}"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67596"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D12C468B-AA2E-41F7-887E-48EDF2D23219}" type="slidenum">
              <a:rPr kumimoji="1" lang="ja-JP" altLang="en-US" sz="1200">
                <a:latin typeface="Tahoma" pitchFamily="34" charset="0"/>
              </a:rPr>
              <a:pPr algn="r"/>
              <a:t>24</a:t>
            </a:fld>
            <a:endParaRPr kumimoji="1" lang="en-US" altLang="ja-JP" sz="1200" dirty="0">
              <a:latin typeface="Tahoma" pitchFamily="34" charset="0"/>
            </a:endParaRPr>
          </a:p>
        </p:txBody>
      </p:sp>
      <p:sp>
        <p:nvSpPr>
          <p:cNvPr id="67597" name="Rectangle 2"/>
          <p:cNvSpPr>
            <a:spLocks noGrp="1" noRot="1" noChangeAspect="1" noChangeArrowheads="1" noTextEdit="1"/>
          </p:cNvSpPr>
          <p:nvPr>
            <p:ph type="sldImg"/>
          </p:nvPr>
        </p:nvSpPr>
        <p:spPr>
          <a:ln/>
        </p:spPr>
      </p:sp>
      <p:sp>
        <p:nvSpPr>
          <p:cNvPr id="67598" name="Rectangle 3"/>
          <p:cNvSpPr>
            <a:spLocks noGrp="1" noChangeArrowheads="1"/>
          </p:cNvSpPr>
          <p:nvPr>
            <p:ph type="body" idx="1"/>
          </p:nvPr>
        </p:nvSpPr>
        <p:spPr>
          <a:noFill/>
        </p:spPr>
        <p:txBody>
          <a:bodyPr/>
          <a:lstStyle/>
          <a:p>
            <a:pPr eaLnBrk="1" hangingPunct="1"/>
            <a:endParaRPr lang="en-US" altLang="ja-JP" baseline="0" dirty="0" smtClean="0">
              <a:ea typeface="ＭＳ Ｐ明朝" pitchFamily="18" charset="-128"/>
            </a:endParaRPr>
          </a:p>
        </p:txBody>
      </p:sp>
    </p:spTree>
    <p:extLst>
      <p:ext uri="{BB962C8B-B14F-4D97-AF65-F5344CB8AC3E}">
        <p14:creationId xmlns:p14="http://schemas.microsoft.com/office/powerpoint/2010/main" val="833127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25</a:t>
            </a:fld>
            <a:endParaRPr lang="en-US" altLang="ja-JP" dirty="0"/>
          </a:p>
        </p:txBody>
      </p:sp>
    </p:spTree>
    <p:extLst>
      <p:ext uri="{BB962C8B-B14F-4D97-AF65-F5344CB8AC3E}">
        <p14:creationId xmlns:p14="http://schemas.microsoft.com/office/powerpoint/2010/main" val="1126985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type="dt" idx="1"/>
          </p:nvPr>
        </p:nvSpPr>
        <p:spPr>
          <a:ln/>
        </p:spPr>
        <p:txBody>
          <a:bodyPr/>
          <a:lstStyle/>
          <a:p>
            <a:pPr>
              <a:defRPr/>
            </a:pPr>
            <a:fld id="{45FC6564-3945-4BFA-9750-E6B7204F16BB}" type="datetime1">
              <a:rPr lang="ja-JP" altLang="en-US"/>
              <a:pPr>
                <a:defRPr/>
              </a:pPr>
              <a:t>2014/2/13</a:t>
            </a:fld>
            <a:endParaRPr lang="en-US" altLang="ja-JP" dirty="0"/>
          </a:p>
        </p:txBody>
      </p:sp>
      <p:sp>
        <p:nvSpPr>
          <p:cNvPr id="70658"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26881899-9375-4B4B-A29F-66E71F6483A1}"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59"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9645DF31-C5C4-4045-9EA4-F365461A6495}"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60"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36588787-C682-4F82-8F64-6EA35215A71F}" type="slidenum">
              <a:rPr lang="ja-JP" altLang="en-US" smtClean="0">
                <a:latin typeface="Tahoma" pitchFamily="34" charset="0"/>
              </a:rPr>
              <a:pPr/>
              <a:t>26</a:t>
            </a:fld>
            <a:endParaRPr lang="en-US" altLang="ja-JP" smtClean="0">
              <a:latin typeface="Tahoma" pitchFamily="34" charset="0"/>
            </a:endParaRPr>
          </a:p>
        </p:txBody>
      </p:sp>
      <p:sp>
        <p:nvSpPr>
          <p:cNvPr id="70661"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9C3980D6-F20E-4782-A864-6BFD928BFC87}"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62"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74E5DA5-9F6B-477F-ACDB-7D021A35E895}" type="slidenum">
              <a:rPr kumimoji="1" lang="ja-JP" altLang="en-US" sz="1200">
                <a:latin typeface="Tahoma" pitchFamily="34" charset="0"/>
              </a:rPr>
              <a:pPr algn="r"/>
              <a:t>26</a:t>
            </a:fld>
            <a:endParaRPr kumimoji="1" lang="en-US" altLang="ja-JP" sz="1200">
              <a:latin typeface="Tahoma" pitchFamily="34" charset="0"/>
            </a:endParaRPr>
          </a:p>
        </p:txBody>
      </p:sp>
      <p:sp>
        <p:nvSpPr>
          <p:cNvPr id="70663"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7311ECF-EA36-47A2-BFAD-1B86260A5D6B}"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64"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40267B71-90F6-4FCF-A54E-7472CB5812F2}" type="slidenum">
              <a:rPr kumimoji="1" lang="ja-JP" altLang="en-US" sz="1200">
                <a:latin typeface="Tahoma" pitchFamily="34" charset="0"/>
              </a:rPr>
              <a:pPr algn="r"/>
              <a:t>26</a:t>
            </a:fld>
            <a:endParaRPr kumimoji="1" lang="en-US" altLang="ja-JP" sz="1200">
              <a:latin typeface="Tahoma" pitchFamily="34" charset="0"/>
            </a:endParaRPr>
          </a:p>
        </p:txBody>
      </p:sp>
      <p:sp>
        <p:nvSpPr>
          <p:cNvPr id="70665"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7A45A0A-6E12-43B3-B1B0-C65434A99859}"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66"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7C1CA4AD-471B-430D-A5A1-3E9FB910680B}" type="slidenum">
              <a:rPr kumimoji="1" lang="ja-JP" altLang="en-US" sz="1200">
                <a:latin typeface="Tahoma" pitchFamily="34" charset="0"/>
              </a:rPr>
              <a:pPr algn="r"/>
              <a:t>26</a:t>
            </a:fld>
            <a:endParaRPr kumimoji="1" lang="en-US" altLang="ja-JP" sz="1200">
              <a:latin typeface="Tahoma" pitchFamily="34" charset="0"/>
            </a:endParaRPr>
          </a:p>
        </p:txBody>
      </p:sp>
      <p:sp>
        <p:nvSpPr>
          <p:cNvPr id="70667"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B94600B5-26EF-4196-B2E3-AF65E65D9ECA}"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68"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C2311D5-8724-4BBD-9ACE-6E9E0BFA348C}" type="slidenum">
              <a:rPr kumimoji="1" lang="ja-JP" altLang="en-US" sz="1200">
                <a:latin typeface="Tahoma" pitchFamily="34" charset="0"/>
              </a:rPr>
              <a:pPr algn="r"/>
              <a:t>26</a:t>
            </a:fld>
            <a:endParaRPr kumimoji="1" lang="en-US" altLang="ja-JP" sz="1200">
              <a:latin typeface="Tahoma" pitchFamily="34" charset="0"/>
            </a:endParaRPr>
          </a:p>
        </p:txBody>
      </p:sp>
      <p:sp>
        <p:nvSpPr>
          <p:cNvPr id="70669"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8AB8EF8B-CC89-43DF-ABBC-B4208115D221}"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70"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D17CF765-3700-4D62-AB74-4FD4E29A5858}" type="slidenum">
              <a:rPr kumimoji="1" lang="ja-JP" altLang="en-US" sz="1200">
                <a:latin typeface="Tahoma" pitchFamily="34" charset="0"/>
              </a:rPr>
              <a:pPr algn="r"/>
              <a:t>26</a:t>
            </a:fld>
            <a:endParaRPr kumimoji="1" lang="en-US" altLang="ja-JP" sz="1200">
              <a:latin typeface="Tahoma" pitchFamily="34" charset="0"/>
            </a:endParaRPr>
          </a:p>
        </p:txBody>
      </p:sp>
      <p:sp>
        <p:nvSpPr>
          <p:cNvPr id="70671" name="Rectangle 2"/>
          <p:cNvSpPr>
            <a:spLocks noGrp="1" noRot="1" noChangeAspect="1" noChangeArrowheads="1" noTextEdit="1"/>
          </p:cNvSpPr>
          <p:nvPr>
            <p:ph type="sldImg"/>
          </p:nvPr>
        </p:nvSpPr>
        <p:spPr>
          <a:ln/>
        </p:spPr>
      </p:sp>
      <p:sp>
        <p:nvSpPr>
          <p:cNvPr id="70672" name="Rectangle 3"/>
          <p:cNvSpPr>
            <a:spLocks noGrp="1" noChangeArrowheads="1"/>
          </p:cNvSpPr>
          <p:nvPr>
            <p:ph type="body" idx="1"/>
          </p:nvPr>
        </p:nvSpPr>
        <p:spPr>
          <a:noFill/>
        </p:spPr>
        <p:txBody>
          <a:bodyPr/>
          <a:lstStyle/>
          <a:p>
            <a:pPr eaLnBrk="1" hangingPunct="1"/>
            <a:endParaRPr lang="en-US" altLang="ja-JP" dirty="0" smtClean="0">
              <a:ea typeface="ＭＳ Ｐ明朝" pitchFamily="18" charset="-128"/>
            </a:endParaRPr>
          </a:p>
        </p:txBody>
      </p:sp>
    </p:spTree>
    <p:extLst>
      <p:ext uri="{BB962C8B-B14F-4D97-AF65-F5344CB8AC3E}">
        <p14:creationId xmlns:p14="http://schemas.microsoft.com/office/powerpoint/2010/main" val="1431736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type="dt" idx="1"/>
          </p:nvPr>
        </p:nvSpPr>
        <p:spPr>
          <a:ln/>
        </p:spPr>
        <p:txBody>
          <a:bodyPr/>
          <a:lstStyle/>
          <a:p>
            <a:pPr>
              <a:defRPr/>
            </a:pPr>
            <a:fld id="{5EF19D1D-4754-437A-B6F5-ED79AE26DE62}" type="datetime1">
              <a:rPr lang="ja-JP" altLang="en-US"/>
              <a:pPr>
                <a:defRPr/>
              </a:pPr>
              <a:t>2014/2/13</a:t>
            </a:fld>
            <a:endParaRPr lang="en-US" altLang="ja-JP" dirty="0"/>
          </a:p>
        </p:txBody>
      </p:sp>
      <p:sp>
        <p:nvSpPr>
          <p:cNvPr id="78850"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34E206F1-8425-4224-BE3B-9C7DF2EABDE3}"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51"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AC2C1316-0A0F-4B33-92F1-BCF810D32023}"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52"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D682097A-67AA-44F2-9359-7B23826DB2CE}" type="slidenum">
              <a:rPr lang="ja-JP" altLang="en-US" smtClean="0">
                <a:latin typeface="Tahoma" pitchFamily="34" charset="0"/>
              </a:rPr>
              <a:pPr/>
              <a:t>27</a:t>
            </a:fld>
            <a:endParaRPr lang="en-US" altLang="ja-JP" smtClean="0">
              <a:latin typeface="Tahoma" pitchFamily="34" charset="0"/>
            </a:endParaRPr>
          </a:p>
        </p:txBody>
      </p:sp>
      <p:sp>
        <p:nvSpPr>
          <p:cNvPr id="78853"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591E7CA3-ED65-4704-A88A-B0926F65898A}"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54"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5F61E3B6-7F50-443A-A74D-751102FAFD0C}" type="slidenum">
              <a:rPr kumimoji="1" lang="ja-JP" altLang="en-US" sz="1200">
                <a:latin typeface="Tahoma" pitchFamily="34" charset="0"/>
              </a:rPr>
              <a:pPr algn="r"/>
              <a:t>27</a:t>
            </a:fld>
            <a:endParaRPr kumimoji="1" lang="en-US" altLang="ja-JP" sz="1200">
              <a:latin typeface="Tahoma" pitchFamily="34" charset="0"/>
            </a:endParaRPr>
          </a:p>
        </p:txBody>
      </p:sp>
      <p:sp>
        <p:nvSpPr>
          <p:cNvPr id="78855"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89968C0-2017-4304-BF01-5E12D10F86D2}"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56"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678AEED9-482D-49FB-BDB9-8AB3A2484A39}" type="slidenum">
              <a:rPr kumimoji="1" lang="ja-JP" altLang="en-US" sz="1200">
                <a:latin typeface="Tahoma" pitchFamily="34" charset="0"/>
              </a:rPr>
              <a:pPr algn="r"/>
              <a:t>27</a:t>
            </a:fld>
            <a:endParaRPr kumimoji="1" lang="en-US" altLang="ja-JP" sz="1200">
              <a:latin typeface="Tahoma" pitchFamily="34" charset="0"/>
            </a:endParaRPr>
          </a:p>
        </p:txBody>
      </p:sp>
      <p:sp>
        <p:nvSpPr>
          <p:cNvPr id="78857"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1425053F-378E-460B-A6AB-0418645D240E}"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58"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D3863583-EFBE-46D4-A03B-E4089E03B7D3}" type="slidenum">
              <a:rPr kumimoji="1" lang="ja-JP" altLang="en-US" sz="1200">
                <a:latin typeface="Tahoma" pitchFamily="34" charset="0"/>
              </a:rPr>
              <a:pPr algn="r"/>
              <a:t>27</a:t>
            </a:fld>
            <a:endParaRPr kumimoji="1" lang="en-US" altLang="ja-JP" sz="1200">
              <a:latin typeface="Tahoma" pitchFamily="34" charset="0"/>
            </a:endParaRPr>
          </a:p>
        </p:txBody>
      </p:sp>
      <p:sp>
        <p:nvSpPr>
          <p:cNvPr id="78859"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40872BE-8229-4662-8E61-00870619038E}"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60"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391F8C27-A16E-4AE1-BF36-3EFC96EB87C8}" type="slidenum">
              <a:rPr kumimoji="1" lang="ja-JP" altLang="en-US" sz="1200">
                <a:latin typeface="Tahoma" pitchFamily="34" charset="0"/>
              </a:rPr>
              <a:pPr algn="r"/>
              <a:t>27</a:t>
            </a:fld>
            <a:endParaRPr kumimoji="1" lang="en-US" altLang="ja-JP" sz="1200">
              <a:latin typeface="Tahoma" pitchFamily="34" charset="0"/>
            </a:endParaRPr>
          </a:p>
        </p:txBody>
      </p:sp>
      <p:sp>
        <p:nvSpPr>
          <p:cNvPr id="78861" name="スライド イメージ プレースホルダー 1"/>
          <p:cNvSpPr>
            <a:spLocks noGrp="1" noRot="1" noChangeAspect="1" noTextEdit="1"/>
          </p:cNvSpPr>
          <p:nvPr>
            <p:ph type="sldImg"/>
          </p:nvPr>
        </p:nvSpPr>
        <p:spPr>
          <a:ln/>
        </p:spPr>
      </p:sp>
      <p:sp>
        <p:nvSpPr>
          <p:cNvPr id="78862" name="ノート プレースホルダー 2"/>
          <p:cNvSpPr>
            <a:spLocks noGrp="1"/>
          </p:cNvSpPr>
          <p:nvPr>
            <p:ph type="body" idx="1"/>
          </p:nvPr>
        </p:nvSpPr>
        <p:spPr>
          <a:noFill/>
        </p:spPr>
        <p:txBody>
          <a:bodyPr/>
          <a:lstStyle/>
          <a:p>
            <a:pPr eaLnBrk="1" hangingPunct="1"/>
            <a:r>
              <a:rPr lang="en-US" altLang="ja-JP" dirty="0" smtClean="0">
                <a:ea typeface="ＭＳ Ｐ明朝" pitchFamily="18" charset="-128"/>
              </a:rPr>
              <a:t>We</a:t>
            </a:r>
            <a:r>
              <a:rPr lang="en-US" altLang="ja-JP" baseline="0" dirty="0" smtClean="0">
                <a:ea typeface="ＭＳ Ｐ明朝" pitchFamily="18" charset="-128"/>
              </a:rPr>
              <a:t> apply Q-learning to learning method in all agents.</a:t>
            </a:r>
          </a:p>
        </p:txBody>
      </p:sp>
      <p:sp>
        <p:nvSpPr>
          <p:cNvPr id="78863" name="日付プレースホルダー 3"/>
          <p:cNvSpPr txBox="1">
            <a:spLocks noGrp="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DA71FCD-FCB6-4CD5-A4AF-6265A22515C0}"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64" name="スライド番号プレースホルダー 4"/>
          <p:cNvSpPr txBox="1">
            <a:spLocks noGrp="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CEF32846-E0E7-4285-BD33-48D7B7F10C2F}" type="slidenum">
              <a:rPr kumimoji="1" lang="ja-JP" altLang="en-US" sz="1200">
                <a:latin typeface="Tahoma" pitchFamily="34" charset="0"/>
              </a:rPr>
              <a:pPr algn="r"/>
              <a:t>27</a:t>
            </a:fld>
            <a:endParaRPr kumimoji="1" lang="en-US" altLang="ja-JP" sz="1200">
              <a:latin typeface="Tahoma" pitchFamily="34" charset="0"/>
            </a:endParaRPr>
          </a:p>
        </p:txBody>
      </p:sp>
    </p:spTree>
    <p:extLst>
      <p:ext uri="{BB962C8B-B14F-4D97-AF65-F5344CB8AC3E}">
        <p14:creationId xmlns:p14="http://schemas.microsoft.com/office/powerpoint/2010/main" val="1611094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p:spPr>
        <p:txBody>
          <a:bodyPr/>
          <a:lstStyle>
            <a:lvl1pPr>
              <a:defRPr>
                <a:solidFill>
                  <a:schemeClr val="tx1"/>
                </a:solidFill>
                <a:latin typeface="Arial" charset="0"/>
                <a:ea typeface="ＭＳ Ｐゴシック" charset="-128"/>
              </a:defRPr>
            </a:lvl1pPr>
            <a:lvl2pPr marL="739384" indent="-284378">
              <a:defRPr>
                <a:solidFill>
                  <a:schemeClr val="tx1"/>
                </a:solidFill>
                <a:latin typeface="Arial" charset="0"/>
                <a:ea typeface="ＭＳ Ｐゴシック" charset="-128"/>
              </a:defRPr>
            </a:lvl2pPr>
            <a:lvl3pPr marL="1137514" indent="-227503">
              <a:defRPr>
                <a:solidFill>
                  <a:schemeClr val="tx1"/>
                </a:solidFill>
                <a:latin typeface="Arial" charset="0"/>
                <a:ea typeface="ＭＳ Ｐゴシック" charset="-128"/>
              </a:defRPr>
            </a:lvl3pPr>
            <a:lvl4pPr marL="1592519" indent="-227503">
              <a:defRPr>
                <a:solidFill>
                  <a:schemeClr val="tx1"/>
                </a:solidFill>
                <a:latin typeface="Arial" charset="0"/>
                <a:ea typeface="ＭＳ Ｐゴシック" charset="-128"/>
              </a:defRPr>
            </a:lvl4pPr>
            <a:lvl5pPr marL="2047524" indent="-227503">
              <a:defRPr>
                <a:solidFill>
                  <a:schemeClr val="tx1"/>
                </a:solidFill>
                <a:latin typeface="Arial" charset="0"/>
                <a:ea typeface="ＭＳ Ｐゴシック" charset="-128"/>
              </a:defRPr>
            </a:lvl5pPr>
            <a:lvl6pPr marL="2502530" indent="-227503" eaLnBrk="0" fontAlgn="base" hangingPunct="0">
              <a:spcBef>
                <a:spcPct val="0"/>
              </a:spcBef>
              <a:spcAft>
                <a:spcPct val="0"/>
              </a:spcAft>
              <a:defRPr>
                <a:solidFill>
                  <a:schemeClr val="tx1"/>
                </a:solidFill>
                <a:latin typeface="Arial" charset="0"/>
                <a:ea typeface="ＭＳ Ｐゴシック" charset="-128"/>
              </a:defRPr>
            </a:lvl6pPr>
            <a:lvl7pPr marL="2957535" indent="-227503" eaLnBrk="0" fontAlgn="base" hangingPunct="0">
              <a:spcBef>
                <a:spcPct val="0"/>
              </a:spcBef>
              <a:spcAft>
                <a:spcPct val="0"/>
              </a:spcAft>
              <a:defRPr>
                <a:solidFill>
                  <a:schemeClr val="tx1"/>
                </a:solidFill>
                <a:latin typeface="Arial" charset="0"/>
                <a:ea typeface="ＭＳ Ｐゴシック" charset="-128"/>
              </a:defRPr>
            </a:lvl7pPr>
            <a:lvl8pPr marL="3412541" indent="-227503" eaLnBrk="0" fontAlgn="base" hangingPunct="0">
              <a:spcBef>
                <a:spcPct val="0"/>
              </a:spcBef>
              <a:spcAft>
                <a:spcPct val="0"/>
              </a:spcAft>
              <a:defRPr>
                <a:solidFill>
                  <a:schemeClr val="tx1"/>
                </a:solidFill>
                <a:latin typeface="Arial" charset="0"/>
                <a:ea typeface="ＭＳ Ｐゴシック" charset="-128"/>
              </a:defRPr>
            </a:lvl8pPr>
            <a:lvl9pPr marL="3867546" indent="-227503" eaLnBrk="0" fontAlgn="base" hangingPunct="0">
              <a:spcBef>
                <a:spcPct val="0"/>
              </a:spcBef>
              <a:spcAft>
                <a:spcPct val="0"/>
              </a:spcAft>
              <a:defRPr>
                <a:solidFill>
                  <a:schemeClr val="tx1"/>
                </a:solidFill>
                <a:latin typeface="Arial" charset="0"/>
                <a:ea typeface="ＭＳ Ｐゴシック" charset="-128"/>
              </a:defRPr>
            </a:lvl9pPr>
          </a:lstStyle>
          <a:p>
            <a:fld id="{787A8FAD-51B7-48BC-9610-6A62B12F198E}" type="datetime1">
              <a:rPr lang="ja-JP" altLang="en-US" smtClean="0">
                <a:latin typeface="Tahoma" pitchFamily="34" charset="0"/>
              </a:rPr>
              <a:pPr/>
              <a:t>2014/2/13</a:t>
            </a:fld>
            <a:endParaRPr lang="en-US" altLang="ja-JP" smtClean="0">
              <a:latin typeface="Tahoma" pitchFamily="34" charset="0"/>
            </a:endParaRPr>
          </a:p>
        </p:txBody>
      </p:sp>
      <p:sp>
        <p:nvSpPr>
          <p:cNvPr id="96259"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39384" indent="-284378">
              <a:defRPr>
                <a:solidFill>
                  <a:schemeClr val="tx1"/>
                </a:solidFill>
                <a:latin typeface="Arial" charset="0"/>
                <a:ea typeface="ＭＳ Ｐゴシック" charset="-128"/>
              </a:defRPr>
            </a:lvl2pPr>
            <a:lvl3pPr marL="1137514" indent="-227503">
              <a:defRPr>
                <a:solidFill>
                  <a:schemeClr val="tx1"/>
                </a:solidFill>
                <a:latin typeface="Arial" charset="0"/>
                <a:ea typeface="ＭＳ Ｐゴシック" charset="-128"/>
              </a:defRPr>
            </a:lvl3pPr>
            <a:lvl4pPr marL="1592519" indent="-227503">
              <a:defRPr>
                <a:solidFill>
                  <a:schemeClr val="tx1"/>
                </a:solidFill>
                <a:latin typeface="Arial" charset="0"/>
                <a:ea typeface="ＭＳ Ｐゴシック" charset="-128"/>
              </a:defRPr>
            </a:lvl4pPr>
            <a:lvl5pPr marL="2047524" indent="-227503">
              <a:defRPr>
                <a:solidFill>
                  <a:schemeClr val="tx1"/>
                </a:solidFill>
                <a:latin typeface="Arial" charset="0"/>
                <a:ea typeface="ＭＳ Ｐゴシック" charset="-128"/>
              </a:defRPr>
            </a:lvl5pPr>
            <a:lvl6pPr marL="2502530" indent="-227503" eaLnBrk="0" fontAlgn="base" hangingPunct="0">
              <a:spcBef>
                <a:spcPct val="0"/>
              </a:spcBef>
              <a:spcAft>
                <a:spcPct val="0"/>
              </a:spcAft>
              <a:defRPr>
                <a:solidFill>
                  <a:schemeClr val="tx1"/>
                </a:solidFill>
                <a:latin typeface="Arial" charset="0"/>
                <a:ea typeface="ＭＳ Ｐゴシック" charset="-128"/>
              </a:defRPr>
            </a:lvl6pPr>
            <a:lvl7pPr marL="2957535" indent="-227503" eaLnBrk="0" fontAlgn="base" hangingPunct="0">
              <a:spcBef>
                <a:spcPct val="0"/>
              </a:spcBef>
              <a:spcAft>
                <a:spcPct val="0"/>
              </a:spcAft>
              <a:defRPr>
                <a:solidFill>
                  <a:schemeClr val="tx1"/>
                </a:solidFill>
                <a:latin typeface="Arial" charset="0"/>
                <a:ea typeface="ＭＳ Ｐゴシック" charset="-128"/>
              </a:defRPr>
            </a:lvl7pPr>
            <a:lvl8pPr marL="3412541" indent="-227503" eaLnBrk="0" fontAlgn="base" hangingPunct="0">
              <a:spcBef>
                <a:spcPct val="0"/>
              </a:spcBef>
              <a:spcAft>
                <a:spcPct val="0"/>
              </a:spcAft>
              <a:defRPr>
                <a:solidFill>
                  <a:schemeClr val="tx1"/>
                </a:solidFill>
                <a:latin typeface="Arial" charset="0"/>
                <a:ea typeface="ＭＳ Ｐゴシック" charset="-128"/>
              </a:defRPr>
            </a:lvl8pPr>
            <a:lvl9pPr marL="3867546" indent="-227503" eaLnBrk="0" fontAlgn="base" hangingPunct="0">
              <a:spcBef>
                <a:spcPct val="0"/>
              </a:spcBef>
              <a:spcAft>
                <a:spcPct val="0"/>
              </a:spcAft>
              <a:defRPr>
                <a:solidFill>
                  <a:schemeClr val="tx1"/>
                </a:solidFill>
                <a:latin typeface="Arial" charset="0"/>
                <a:ea typeface="ＭＳ Ｐゴシック" charset="-128"/>
              </a:defRPr>
            </a:lvl9pPr>
          </a:lstStyle>
          <a:p>
            <a:fld id="{319037EB-0C98-48F3-9F71-1BB2F537EAB7}" type="slidenum">
              <a:rPr lang="ja-JP" altLang="en-US" smtClean="0">
                <a:latin typeface="Tahoma" pitchFamily="34" charset="0"/>
              </a:rPr>
              <a:pPr/>
              <a:t>28</a:t>
            </a:fld>
            <a:endParaRPr lang="en-US" altLang="ja-JP" smtClean="0">
              <a:latin typeface="Tahoma" pitchFamily="34" charset="0"/>
            </a:endParaRPr>
          </a:p>
        </p:txBody>
      </p:sp>
      <p:sp>
        <p:nvSpPr>
          <p:cNvPr id="96260" name="Rectangle 3"/>
          <p:cNvSpPr txBox="1">
            <a:spLocks noGrp="1" noChangeArrowheads="1"/>
          </p:cNvSpPr>
          <p:nvPr/>
        </p:nvSpPr>
        <p:spPr bwMode="auto">
          <a:xfrm>
            <a:off x="3850443"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982D0C3F-3E64-41E9-BBC4-AE7037F2423F}" type="datetime1">
              <a:rPr kumimoji="1" lang="ja-JP" altLang="en-US" sz="1200">
                <a:latin typeface="Tahoma" pitchFamily="34" charset="0"/>
              </a:rPr>
              <a:pPr algn="r"/>
              <a:t>2014/2/13</a:t>
            </a:fld>
            <a:endParaRPr kumimoji="1" lang="en-US" altLang="ja-JP" sz="1200">
              <a:latin typeface="Tahoma" pitchFamily="34" charset="0"/>
            </a:endParaRPr>
          </a:p>
        </p:txBody>
      </p:sp>
      <p:sp>
        <p:nvSpPr>
          <p:cNvPr id="96261" name="Rectangle 7"/>
          <p:cNvSpPr txBox="1">
            <a:spLocks noGrp="1" noChangeArrowheads="1"/>
          </p:cNvSpPr>
          <p:nvPr/>
        </p:nvSpPr>
        <p:spPr bwMode="auto">
          <a:xfrm>
            <a:off x="3850443" y="9429118"/>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602998A2-F877-4C0A-AED3-C07A1C65C6ED}" type="slidenum">
              <a:rPr kumimoji="1" lang="ja-JP" altLang="en-US" sz="1200">
                <a:latin typeface="Tahoma" pitchFamily="34" charset="0"/>
              </a:rPr>
              <a:pPr algn="r"/>
              <a:t>28</a:t>
            </a:fld>
            <a:endParaRPr kumimoji="1" lang="en-US" altLang="ja-JP" sz="1200">
              <a:latin typeface="Tahoma" pitchFamily="34" charset="0"/>
            </a:endParaRPr>
          </a:p>
        </p:txBody>
      </p:sp>
      <p:sp>
        <p:nvSpPr>
          <p:cNvPr id="96262" name="Rectangle 3"/>
          <p:cNvSpPr txBox="1">
            <a:spLocks noGrp="1" noChangeArrowheads="1"/>
          </p:cNvSpPr>
          <p:nvPr/>
        </p:nvSpPr>
        <p:spPr bwMode="auto">
          <a:xfrm>
            <a:off x="3850443"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DA3BB5E8-8502-495B-9995-189300F2D4D1}" type="datetime1">
              <a:rPr kumimoji="1" lang="ja-JP" altLang="en-US" sz="1200">
                <a:latin typeface="Tahoma" pitchFamily="34" charset="0"/>
              </a:rPr>
              <a:pPr algn="r"/>
              <a:t>2014/2/13</a:t>
            </a:fld>
            <a:endParaRPr kumimoji="1" lang="en-US" altLang="ja-JP" sz="1200">
              <a:latin typeface="Tahoma" pitchFamily="34" charset="0"/>
            </a:endParaRPr>
          </a:p>
        </p:txBody>
      </p:sp>
      <p:sp>
        <p:nvSpPr>
          <p:cNvPr id="96263" name="Rectangle 7"/>
          <p:cNvSpPr txBox="1">
            <a:spLocks noGrp="1" noChangeArrowheads="1"/>
          </p:cNvSpPr>
          <p:nvPr/>
        </p:nvSpPr>
        <p:spPr bwMode="auto">
          <a:xfrm>
            <a:off x="3850443" y="9429118"/>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C96387E7-548D-470A-8B70-B6EBADE73004}" type="slidenum">
              <a:rPr kumimoji="1" lang="ja-JP" altLang="en-US" sz="1200">
                <a:latin typeface="Tahoma" pitchFamily="34" charset="0"/>
              </a:rPr>
              <a:pPr algn="r"/>
              <a:t>28</a:t>
            </a:fld>
            <a:endParaRPr kumimoji="1" lang="en-US" altLang="ja-JP" sz="1200">
              <a:latin typeface="Tahoma" pitchFamily="34" charset="0"/>
            </a:endParaRPr>
          </a:p>
        </p:txBody>
      </p:sp>
      <p:sp>
        <p:nvSpPr>
          <p:cNvPr id="96264" name="Rectangle 3"/>
          <p:cNvSpPr txBox="1">
            <a:spLocks noGrp="1" noChangeArrowheads="1"/>
          </p:cNvSpPr>
          <p:nvPr/>
        </p:nvSpPr>
        <p:spPr bwMode="auto">
          <a:xfrm>
            <a:off x="3850443"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A9A7B308-E181-4D89-AB93-7BD0A935D6F5}" type="datetime1">
              <a:rPr kumimoji="1" lang="ja-JP" altLang="en-US" sz="1200">
                <a:latin typeface="Tahoma" pitchFamily="34" charset="0"/>
              </a:rPr>
              <a:pPr algn="r"/>
              <a:t>2014/2/13</a:t>
            </a:fld>
            <a:endParaRPr kumimoji="1" lang="en-US" altLang="ja-JP" sz="1200">
              <a:latin typeface="Tahoma" pitchFamily="34" charset="0"/>
            </a:endParaRPr>
          </a:p>
        </p:txBody>
      </p:sp>
      <p:sp>
        <p:nvSpPr>
          <p:cNvPr id="96265" name="Rectangle 7"/>
          <p:cNvSpPr txBox="1">
            <a:spLocks noGrp="1" noChangeArrowheads="1"/>
          </p:cNvSpPr>
          <p:nvPr/>
        </p:nvSpPr>
        <p:spPr bwMode="auto">
          <a:xfrm>
            <a:off x="3850443" y="9429118"/>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B2A2D571-C3B2-402E-93C9-D56B69DBC433}" type="slidenum">
              <a:rPr kumimoji="1" lang="ja-JP" altLang="en-US" sz="1200">
                <a:latin typeface="Tahoma" pitchFamily="34" charset="0"/>
              </a:rPr>
              <a:pPr algn="r"/>
              <a:t>28</a:t>
            </a:fld>
            <a:endParaRPr kumimoji="1" lang="en-US" altLang="ja-JP" sz="1200">
              <a:latin typeface="Tahoma" pitchFamily="34" charset="0"/>
            </a:endParaRPr>
          </a:p>
        </p:txBody>
      </p:sp>
      <p:sp>
        <p:nvSpPr>
          <p:cNvPr id="96266" name="Rectangle 2"/>
          <p:cNvSpPr>
            <a:spLocks noGrp="1" noRot="1" noChangeAspect="1" noChangeArrowheads="1" noTextEdit="1"/>
          </p:cNvSpPr>
          <p:nvPr>
            <p:ph type="sldImg"/>
          </p:nvPr>
        </p:nvSpPr>
        <p:spPr>
          <a:ln/>
        </p:spPr>
      </p:sp>
      <p:sp>
        <p:nvSpPr>
          <p:cNvPr id="96267" name="Rectangle 3"/>
          <p:cNvSpPr>
            <a:spLocks noGrp="1" noChangeArrowheads="1"/>
          </p:cNvSpPr>
          <p:nvPr>
            <p:ph type="body" idx="1"/>
          </p:nvPr>
        </p:nvSpPr>
        <p:spPr>
          <a:noFill/>
        </p:spPr>
        <p:txBody>
          <a:bodyPr/>
          <a:lstStyle/>
          <a:p>
            <a:pPr eaLnBrk="1" hangingPunct="1"/>
            <a:endParaRPr lang="ja-JP" altLang="en-US" dirty="0" smtClean="0"/>
          </a:p>
        </p:txBody>
      </p:sp>
    </p:spTree>
    <p:extLst>
      <p:ext uri="{BB962C8B-B14F-4D97-AF65-F5344CB8AC3E}">
        <p14:creationId xmlns:p14="http://schemas.microsoft.com/office/powerpoint/2010/main" val="2849090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type="dt" idx="1"/>
          </p:nvPr>
        </p:nvSpPr>
        <p:spPr>
          <a:ln/>
        </p:spPr>
        <p:txBody>
          <a:bodyPr/>
          <a:lstStyle/>
          <a:p>
            <a:pPr>
              <a:defRPr/>
            </a:pPr>
            <a:fld id="{20D69523-D823-4411-8397-480258231C1B}" type="datetime1">
              <a:rPr lang="ja-JP" altLang="en-US"/>
              <a:pPr>
                <a:defRPr/>
              </a:pPr>
              <a:t>2014/2/13</a:t>
            </a:fld>
            <a:endParaRPr lang="en-US" altLang="ja-JP" dirty="0"/>
          </a:p>
        </p:txBody>
      </p:sp>
      <p:sp>
        <p:nvSpPr>
          <p:cNvPr id="72706"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DB0E9095-4052-46F5-AA8D-DFE20A2FFF7A}"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07"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9D176E4D-C008-4EC2-AF62-FD8C298E53EC}"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08"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3535A9CD-4BB7-4133-BFE4-CF1F55AAAA7C}" type="slidenum">
              <a:rPr lang="ja-JP" altLang="en-US" smtClean="0">
                <a:latin typeface="Tahoma" pitchFamily="34" charset="0"/>
              </a:rPr>
              <a:pPr/>
              <a:t>29</a:t>
            </a:fld>
            <a:endParaRPr lang="en-US" altLang="ja-JP" smtClean="0">
              <a:latin typeface="Tahoma" pitchFamily="34" charset="0"/>
            </a:endParaRPr>
          </a:p>
        </p:txBody>
      </p:sp>
      <p:sp>
        <p:nvSpPr>
          <p:cNvPr id="72709"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3E07317A-502D-46FC-9944-949C18A0A39D}"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10"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DBBBF595-5DFD-4BBC-A492-4C4E7C0CDABF}" type="slidenum">
              <a:rPr kumimoji="1" lang="ja-JP" altLang="en-US" sz="1200">
                <a:latin typeface="Tahoma" pitchFamily="34" charset="0"/>
              </a:rPr>
              <a:pPr algn="r"/>
              <a:t>29</a:t>
            </a:fld>
            <a:endParaRPr kumimoji="1" lang="en-US" altLang="ja-JP" sz="1200">
              <a:latin typeface="Tahoma" pitchFamily="34" charset="0"/>
            </a:endParaRPr>
          </a:p>
        </p:txBody>
      </p:sp>
      <p:sp>
        <p:nvSpPr>
          <p:cNvPr id="72711"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7657A49C-DB96-42A1-A9D1-E50BDB53636C}"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12"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6300E876-70DF-4C5C-8E57-AE368A0D1C1E}" type="slidenum">
              <a:rPr kumimoji="1" lang="ja-JP" altLang="en-US" sz="1200">
                <a:latin typeface="Tahoma" pitchFamily="34" charset="0"/>
              </a:rPr>
              <a:pPr algn="r"/>
              <a:t>29</a:t>
            </a:fld>
            <a:endParaRPr kumimoji="1" lang="en-US" altLang="ja-JP" sz="1200">
              <a:latin typeface="Tahoma" pitchFamily="34" charset="0"/>
            </a:endParaRPr>
          </a:p>
        </p:txBody>
      </p:sp>
      <p:sp>
        <p:nvSpPr>
          <p:cNvPr id="72713"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72F95E12-908F-46CB-B6CB-B43ABC4B3013}"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14"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7F0E9CAC-3792-48A8-A529-9C4E4EA88517}" type="slidenum">
              <a:rPr kumimoji="1" lang="ja-JP" altLang="en-US" sz="1200">
                <a:latin typeface="Tahoma" pitchFamily="34" charset="0"/>
              </a:rPr>
              <a:pPr algn="r"/>
              <a:t>29</a:t>
            </a:fld>
            <a:endParaRPr kumimoji="1" lang="en-US" altLang="ja-JP" sz="1200">
              <a:latin typeface="Tahoma" pitchFamily="34" charset="0"/>
            </a:endParaRPr>
          </a:p>
        </p:txBody>
      </p:sp>
      <p:sp>
        <p:nvSpPr>
          <p:cNvPr id="72715"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9F30E099-9F33-4BF1-B9C9-70DD894FF134}"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16"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40E414D2-4002-4554-9D0B-598F72E22D9B}" type="slidenum">
              <a:rPr kumimoji="1" lang="ja-JP" altLang="en-US" sz="1200">
                <a:latin typeface="Tahoma" pitchFamily="34" charset="0"/>
              </a:rPr>
              <a:pPr algn="r"/>
              <a:t>29</a:t>
            </a:fld>
            <a:endParaRPr kumimoji="1" lang="en-US" altLang="ja-JP" sz="1200">
              <a:latin typeface="Tahoma" pitchFamily="34" charset="0"/>
            </a:endParaRPr>
          </a:p>
        </p:txBody>
      </p:sp>
      <p:sp>
        <p:nvSpPr>
          <p:cNvPr id="72717"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C9B6F636-BE51-4278-84D3-CED0703B3AA3}"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18"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4754A590-54AA-42E0-A1BF-414434BE92A7}" type="slidenum">
              <a:rPr kumimoji="1" lang="ja-JP" altLang="en-US" sz="1200">
                <a:latin typeface="Tahoma" pitchFamily="34" charset="0"/>
              </a:rPr>
              <a:pPr algn="r"/>
              <a:t>29</a:t>
            </a:fld>
            <a:endParaRPr kumimoji="1" lang="en-US" altLang="ja-JP" sz="1200">
              <a:latin typeface="Tahoma" pitchFamily="34" charset="0"/>
            </a:endParaRPr>
          </a:p>
        </p:txBody>
      </p:sp>
      <p:sp>
        <p:nvSpPr>
          <p:cNvPr id="72719" name="Rectangle 2"/>
          <p:cNvSpPr>
            <a:spLocks noGrp="1" noRot="1" noChangeAspect="1" noChangeArrowheads="1" noTextEdit="1"/>
          </p:cNvSpPr>
          <p:nvPr>
            <p:ph type="sldImg"/>
          </p:nvPr>
        </p:nvSpPr>
        <p:spPr>
          <a:ln/>
        </p:spPr>
      </p:sp>
      <p:sp>
        <p:nvSpPr>
          <p:cNvPr id="72720"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1219662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34</a:t>
            </a:fld>
            <a:endParaRPr lang="en-US" altLang="ja-JP" dirty="0"/>
          </a:p>
        </p:txBody>
      </p:sp>
    </p:spTree>
    <p:extLst>
      <p:ext uri="{BB962C8B-B14F-4D97-AF65-F5344CB8AC3E}">
        <p14:creationId xmlns:p14="http://schemas.microsoft.com/office/powerpoint/2010/main" val="740719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type="dt" idx="1"/>
          </p:nvPr>
        </p:nvSpPr>
        <p:spPr>
          <a:ln/>
        </p:spPr>
        <p:txBody>
          <a:bodyPr/>
          <a:lstStyle/>
          <a:p>
            <a:pPr>
              <a:defRPr/>
            </a:pPr>
            <a:fld id="{45FC6564-3945-4BFA-9750-E6B7204F16BB}" type="datetime1">
              <a:rPr lang="ja-JP" altLang="en-US"/>
              <a:pPr>
                <a:defRPr/>
              </a:pPr>
              <a:t>2014/2/13</a:t>
            </a:fld>
            <a:endParaRPr lang="en-US" altLang="ja-JP" dirty="0"/>
          </a:p>
        </p:txBody>
      </p:sp>
      <p:sp>
        <p:nvSpPr>
          <p:cNvPr id="70658"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26881899-9375-4B4B-A29F-66E71F6483A1}"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59"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9645DF31-C5C4-4045-9EA4-F365461A6495}"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60"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36588787-C682-4F82-8F64-6EA35215A71F}" type="slidenum">
              <a:rPr lang="ja-JP" altLang="en-US" smtClean="0">
                <a:latin typeface="Tahoma" pitchFamily="34" charset="0"/>
              </a:rPr>
              <a:pPr/>
              <a:t>35</a:t>
            </a:fld>
            <a:endParaRPr lang="en-US" altLang="ja-JP" smtClean="0">
              <a:latin typeface="Tahoma" pitchFamily="34" charset="0"/>
            </a:endParaRPr>
          </a:p>
        </p:txBody>
      </p:sp>
      <p:sp>
        <p:nvSpPr>
          <p:cNvPr id="70661"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9C3980D6-F20E-4782-A864-6BFD928BFC87}"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62"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74E5DA5-9F6B-477F-ACDB-7D021A35E895}" type="slidenum">
              <a:rPr kumimoji="1" lang="ja-JP" altLang="en-US" sz="1200">
                <a:latin typeface="Tahoma" pitchFamily="34" charset="0"/>
              </a:rPr>
              <a:pPr algn="r"/>
              <a:t>35</a:t>
            </a:fld>
            <a:endParaRPr kumimoji="1" lang="en-US" altLang="ja-JP" sz="1200">
              <a:latin typeface="Tahoma" pitchFamily="34" charset="0"/>
            </a:endParaRPr>
          </a:p>
        </p:txBody>
      </p:sp>
      <p:sp>
        <p:nvSpPr>
          <p:cNvPr id="70663"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7311ECF-EA36-47A2-BFAD-1B86260A5D6B}"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64"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40267B71-90F6-4FCF-A54E-7472CB5812F2}" type="slidenum">
              <a:rPr kumimoji="1" lang="ja-JP" altLang="en-US" sz="1200">
                <a:latin typeface="Tahoma" pitchFamily="34" charset="0"/>
              </a:rPr>
              <a:pPr algn="r"/>
              <a:t>35</a:t>
            </a:fld>
            <a:endParaRPr kumimoji="1" lang="en-US" altLang="ja-JP" sz="1200">
              <a:latin typeface="Tahoma" pitchFamily="34" charset="0"/>
            </a:endParaRPr>
          </a:p>
        </p:txBody>
      </p:sp>
      <p:sp>
        <p:nvSpPr>
          <p:cNvPr id="70665"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7A45A0A-6E12-43B3-B1B0-C65434A99859}"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66"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7C1CA4AD-471B-430D-A5A1-3E9FB910680B}" type="slidenum">
              <a:rPr kumimoji="1" lang="ja-JP" altLang="en-US" sz="1200">
                <a:latin typeface="Tahoma" pitchFamily="34" charset="0"/>
              </a:rPr>
              <a:pPr algn="r"/>
              <a:t>35</a:t>
            </a:fld>
            <a:endParaRPr kumimoji="1" lang="en-US" altLang="ja-JP" sz="1200">
              <a:latin typeface="Tahoma" pitchFamily="34" charset="0"/>
            </a:endParaRPr>
          </a:p>
        </p:txBody>
      </p:sp>
      <p:sp>
        <p:nvSpPr>
          <p:cNvPr id="70667"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B94600B5-26EF-4196-B2E3-AF65E65D9ECA}"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68"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C2311D5-8724-4BBD-9ACE-6E9E0BFA348C}" type="slidenum">
              <a:rPr kumimoji="1" lang="ja-JP" altLang="en-US" sz="1200">
                <a:latin typeface="Tahoma" pitchFamily="34" charset="0"/>
              </a:rPr>
              <a:pPr algn="r"/>
              <a:t>35</a:t>
            </a:fld>
            <a:endParaRPr kumimoji="1" lang="en-US" altLang="ja-JP" sz="1200">
              <a:latin typeface="Tahoma" pitchFamily="34" charset="0"/>
            </a:endParaRPr>
          </a:p>
        </p:txBody>
      </p:sp>
      <p:sp>
        <p:nvSpPr>
          <p:cNvPr id="70669"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8AB8EF8B-CC89-43DF-ABBC-B4208115D221}"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0670"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D17CF765-3700-4D62-AB74-4FD4E29A5858}" type="slidenum">
              <a:rPr kumimoji="1" lang="ja-JP" altLang="en-US" sz="1200">
                <a:latin typeface="Tahoma" pitchFamily="34" charset="0"/>
              </a:rPr>
              <a:pPr algn="r"/>
              <a:t>35</a:t>
            </a:fld>
            <a:endParaRPr kumimoji="1" lang="en-US" altLang="ja-JP" sz="1200">
              <a:latin typeface="Tahoma" pitchFamily="34" charset="0"/>
            </a:endParaRPr>
          </a:p>
        </p:txBody>
      </p:sp>
      <p:sp>
        <p:nvSpPr>
          <p:cNvPr id="70671" name="Rectangle 2"/>
          <p:cNvSpPr>
            <a:spLocks noGrp="1" noRot="1" noChangeAspect="1" noChangeArrowheads="1" noTextEdit="1"/>
          </p:cNvSpPr>
          <p:nvPr>
            <p:ph type="sldImg"/>
          </p:nvPr>
        </p:nvSpPr>
        <p:spPr>
          <a:ln/>
        </p:spPr>
      </p:sp>
      <p:sp>
        <p:nvSpPr>
          <p:cNvPr id="70672" name="Rectangle 3"/>
          <p:cNvSpPr>
            <a:spLocks noGrp="1" noChangeArrowheads="1"/>
          </p:cNvSpPr>
          <p:nvPr>
            <p:ph type="body" idx="1"/>
          </p:nvPr>
        </p:nvSpPr>
        <p:spPr>
          <a:noFill/>
        </p:spPr>
        <p:txBody>
          <a:bodyPr/>
          <a:lstStyle/>
          <a:p>
            <a:pPr eaLnBrk="1" hangingPunct="1"/>
            <a:endParaRPr lang="en-US" altLang="ja-JP" dirty="0" smtClean="0">
              <a:ea typeface="ＭＳ Ｐ明朝" pitchFamily="18" charset="-128"/>
            </a:endParaRPr>
          </a:p>
        </p:txBody>
      </p:sp>
    </p:spTree>
    <p:extLst>
      <p:ext uri="{BB962C8B-B14F-4D97-AF65-F5344CB8AC3E}">
        <p14:creationId xmlns:p14="http://schemas.microsoft.com/office/powerpoint/2010/main" val="1431736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type="dt" idx="1"/>
          </p:nvPr>
        </p:nvSpPr>
        <p:spPr>
          <a:ln/>
        </p:spPr>
        <p:txBody>
          <a:bodyPr/>
          <a:lstStyle/>
          <a:p>
            <a:pPr>
              <a:defRPr/>
            </a:pPr>
            <a:fld id="{5EF19D1D-4754-437A-B6F5-ED79AE26DE62}" type="datetime1">
              <a:rPr lang="ja-JP" altLang="en-US"/>
              <a:pPr>
                <a:defRPr/>
              </a:pPr>
              <a:t>2014/2/13</a:t>
            </a:fld>
            <a:endParaRPr lang="en-US" altLang="ja-JP" dirty="0"/>
          </a:p>
        </p:txBody>
      </p:sp>
      <p:sp>
        <p:nvSpPr>
          <p:cNvPr id="78850"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34E206F1-8425-4224-BE3B-9C7DF2EABDE3}"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51"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AC2C1316-0A0F-4B33-92F1-BCF810D32023}"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52"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D682097A-67AA-44F2-9359-7B23826DB2CE}" type="slidenum">
              <a:rPr lang="ja-JP" altLang="en-US" smtClean="0">
                <a:latin typeface="Tahoma" pitchFamily="34" charset="0"/>
              </a:rPr>
              <a:pPr/>
              <a:t>36</a:t>
            </a:fld>
            <a:endParaRPr lang="en-US" altLang="ja-JP" smtClean="0">
              <a:latin typeface="Tahoma" pitchFamily="34" charset="0"/>
            </a:endParaRPr>
          </a:p>
        </p:txBody>
      </p:sp>
      <p:sp>
        <p:nvSpPr>
          <p:cNvPr id="78853"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591E7CA3-ED65-4704-A88A-B0926F65898A}"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54"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5F61E3B6-7F50-443A-A74D-751102FAFD0C}" type="slidenum">
              <a:rPr kumimoji="1" lang="ja-JP" altLang="en-US" sz="1200">
                <a:latin typeface="Tahoma" pitchFamily="34" charset="0"/>
              </a:rPr>
              <a:pPr algn="r"/>
              <a:t>36</a:t>
            </a:fld>
            <a:endParaRPr kumimoji="1" lang="en-US" altLang="ja-JP" sz="1200">
              <a:latin typeface="Tahoma" pitchFamily="34" charset="0"/>
            </a:endParaRPr>
          </a:p>
        </p:txBody>
      </p:sp>
      <p:sp>
        <p:nvSpPr>
          <p:cNvPr id="78855"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89968C0-2017-4304-BF01-5E12D10F86D2}"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56"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678AEED9-482D-49FB-BDB9-8AB3A2484A39}" type="slidenum">
              <a:rPr kumimoji="1" lang="ja-JP" altLang="en-US" sz="1200">
                <a:latin typeface="Tahoma" pitchFamily="34" charset="0"/>
              </a:rPr>
              <a:pPr algn="r"/>
              <a:t>36</a:t>
            </a:fld>
            <a:endParaRPr kumimoji="1" lang="en-US" altLang="ja-JP" sz="1200">
              <a:latin typeface="Tahoma" pitchFamily="34" charset="0"/>
            </a:endParaRPr>
          </a:p>
        </p:txBody>
      </p:sp>
      <p:sp>
        <p:nvSpPr>
          <p:cNvPr id="78857"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1425053F-378E-460B-A6AB-0418645D240E}"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58"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D3863583-EFBE-46D4-A03B-E4089E03B7D3}" type="slidenum">
              <a:rPr kumimoji="1" lang="ja-JP" altLang="en-US" sz="1200">
                <a:latin typeface="Tahoma" pitchFamily="34" charset="0"/>
              </a:rPr>
              <a:pPr algn="r"/>
              <a:t>36</a:t>
            </a:fld>
            <a:endParaRPr kumimoji="1" lang="en-US" altLang="ja-JP" sz="1200">
              <a:latin typeface="Tahoma" pitchFamily="34" charset="0"/>
            </a:endParaRPr>
          </a:p>
        </p:txBody>
      </p:sp>
      <p:sp>
        <p:nvSpPr>
          <p:cNvPr id="78859"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40872BE-8229-4662-8E61-00870619038E}"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60"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391F8C27-A16E-4AE1-BF36-3EFC96EB87C8}" type="slidenum">
              <a:rPr kumimoji="1" lang="ja-JP" altLang="en-US" sz="1200">
                <a:latin typeface="Tahoma" pitchFamily="34" charset="0"/>
              </a:rPr>
              <a:pPr algn="r"/>
              <a:t>36</a:t>
            </a:fld>
            <a:endParaRPr kumimoji="1" lang="en-US" altLang="ja-JP" sz="1200">
              <a:latin typeface="Tahoma" pitchFamily="34" charset="0"/>
            </a:endParaRPr>
          </a:p>
        </p:txBody>
      </p:sp>
      <p:sp>
        <p:nvSpPr>
          <p:cNvPr id="78861" name="スライド イメージ プレースホルダー 1"/>
          <p:cNvSpPr>
            <a:spLocks noGrp="1" noRot="1" noChangeAspect="1" noTextEdit="1"/>
          </p:cNvSpPr>
          <p:nvPr>
            <p:ph type="sldImg"/>
          </p:nvPr>
        </p:nvSpPr>
        <p:spPr>
          <a:ln/>
        </p:spPr>
      </p:sp>
      <p:sp>
        <p:nvSpPr>
          <p:cNvPr id="78862" name="ノート プレースホルダー 2"/>
          <p:cNvSpPr>
            <a:spLocks noGrp="1"/>
          </p:cNvSpPr>
          <p:nvPr>
            <p:ph type="body" idx="1"/>
          </p:nvPr>
        </p:nvSpPr>
        <p:spPr>
          <a:noFill/>
        </p:spPr>
        <p:txBody>
          <a:bodyPr/>
          <a:lstStyle/>
          <a:p>
            <a:pPr eaLnBrk="1" hangingPunct="1"/>
            <a:r>
              <a:rPr lang="en-US" altLang="ja-JP" dirty="0" smtClean="0">
                <a:ea typeface="ＭＳ Ｐ明朝" pitchFamily="18" charset="-128"/>
              </a:rPr>
              <a:t>We</a:t>
            </a:r>
            <a:r>
              <a:rPr lang="en-US" altLang="ja-JP" baseline="0" dirty="0" smtClean="0">
                <a:ea typeface="ＭＳ Ｐ明朝" pitchFamily="18" charset="-128"/>
              </a:rPr>
              <a:t> apply Q-learning to learning method in all agents.</a:t>
            </a:r>
          </a:p>
        </p:txBody>
      </p:sp>
      <p:sp>
        <p:nvSpPr>
          <p:cNvPr id="78863" name="日付プレースホルダー 3"/>
          <p:cNvSpPr txBox="1">
            <a:spLocks noGrp="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DA71FCD-FCB6-4CD5-A4AF-6265A22515C0}"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8864" name="スライド番号プレースホルダー 4"/>
          <p:cNvSpPr txBox="1">
            <a:spLocks noGrp="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CEF32846-E0E7-4285-BD33-48D7B7F10C2F}" type="slidenum">
              <a:rPr kumimoji="1" lang="ja-JP" altLang="en-US" sz="1200">
                <a:latin typeface="Tahoma" pitchFamily="34" charset="0"/>
              </a:rPr>
              <a:pPr algn="r"/>
              <a:t>36</a:t>
            </a:fld>
            <a:endParaRPr kumimoji="1" lang="en-US" altLang="ja-JP" sz="1200">
              <a:latin typeface="Tahoma" pitchFamily="34" charset="0"/>
            </a:endParaRPr>
          </a:p>
        </p:txBody>
      </p:sp>
    </p:spTree>
    <p:extLst>
      <p:ext uri="{BB962C8B-B14F-4D97-AF65-F5344CB8AC3E}">
        <p14:creationId xmlns:p14="http://schemas.microsoft.com/office/powerpoint/2010/main" val="1611094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p:spPr>
        <p:txBody>
          <a:bodyPr/>
          <a:lstStyle>
            <a:lvl1pPr>
              <a:defRPr>
                <a:solidFill>
                  <a:schemeClr val="tx1"/>
                </a:solidFill>
                <a:latin typeface="Arial" charset="0"/>
                <a:ea typeface="ＭＳ Ｐゴシック" charset="-128"/>
              </a:defRPr>
            </a:lvl1pPr>
            <a:lvl2pPr marL="739384" indent="-284378">
              <a:defRPr>
                <a:solidFill>
                  <a:schemeClr val="tx1"/>
                </a:solidFill>
                <a:latin typeface="Arial" charset="0"/>
                <a:ea typeface="ＭＳ Ｐゴシック" charset="-128"/>
              </a:defRPr>
            </a:lvl2pPr>
            <a:lvl3pPr marL="1137514" indent="-227503">
              <a:defRPr>
                <a:solidFill>
                  <a:schemeClr val="tx1"/>
                </a:solidFill>
                <a:latin typeface="Arial" charset="0"/>
                <a:ea typeface="ＭＳ Ｐゴシック" charset="-128"/>
              </a:defRPr>
            </a:lvl3pPr>
            <a:lvl4pPr marL="1592519" indent="-227503">
              <a:defRPr>
                <a:solidFill>
                  <a:schemeClr val="tx1"/>
                </a:solidFill>
                <a:latin typeface="Arial" charset="0"/>
                <a:ea typeface="ＭＳ Ｐゴシック" charset="-128"/>
              </a:defRPr>
            </a:lvl4pPr>
            <a:lvl5pPr marL="2047524" indent="-227503">
              <a:defRPr>
                <a:solidFill>
                  <a:schemeClr val="tx1"/>
                </a:solidFill>
                <a:latin typeface="Arial" charset="0"/>
                <a:ea typeface="ＭＳ Ｐゴシック" charset="-128"/>
              </a:defRPr>
            </a:lvl5pPr>
            <a:lvl6pPr marL="2502530" indent="-227503" eaLnBrk="0" fontAlgn="base" hangingPunct="0">
              <a:spcBef>
                <a:spcPct val="0"/>
              </a:spcBef>
              <a:spcAft>
                <a:spcPct val="0"/>
              </a:spcAft>
              <a:defRPr>
                <a:solidFill>
                  <a:schemeClr val="tx1"/>
                </a:solidFill>
                <a:latin typeface="Arial" charset="0"/>
                <a:ea typeface="ＭＳ Ｐゴシック" charset="-128"/>
              </a:defRPr>
            </a:lvl6pPr>
            <a:lvl7pPr marL="2957535" indent="-227503" eaLnBrk="0" fontAlgn="base" hangingPunct="0">
              <a:spcBef>
                <a:spcPct val="0"/>
              </a:spcBef>
              <a:spcAft>
                <a:spcPct val="0"/>
              </a:spcAft>
              <a:defRPr>
                <a:solidFill>
                  <a:schemeClr val="tx1"/>
                </a:solidFill>
                <a:latin typeface="Arial" charset="0"/>
                <a:ea typeface="ＭＳ Ｐゴシック" charset="-128"/>
              </a:defRPr>
            </a:lvl7pPr>
            <a:lvl8pPr marL="3412541" indent="-227503" eaLnBrk="0" fontAlgn="base" hangingPunct="0">
              <a:spcBef>
                <a:spcPct val="0"/>
              </a:spcBef>
              <a:spcAft>
                <a:spcPct val="0"/>
              </a:spcAft>
              <a:defRPr>
                <a:solidFill>
                  <a:schemeClr val="tx1"/>
                </a:solidFill>
                <a:latin typeface="Arial" charset="0"/>
                <a:ea typeface="ＭＳ Ｐゴシック" charset="-128"/>
              </a:defRPr>
            </a:lvl8pPr>
            <a:lvl9pPr marL="3867546" indent="-227503" eaLnBrk="0" fontAlgn="base" hangingPunct="0">
              <a:spcBef>
                <a:spcPct val="0"/>
              </a:spcBef>
              <a:spcAft>
                <a:spcPct val="0"/>
              </a:spcAft>
              <a:defRPr>
                <a:solidFill>
                  <a:schemeClr val="tx1"/>
                </a:solidFill>
                <a:latin typeface="Arial" charset="0"/>
                <a:ea typeface="ＭＳ Ｐゴシック" charset="-128"/>
              </a:defRPr>
            </a:lvl9pPr>
          </a:lstStyle>
          <a:p>
            <a:fld id="{787A8FAD-51B7-48BC-9610-6A62B12F198E}" type="datetime1">
              <a:rPr lang="ja-JP" altLang="en-US" smtClean="0">
                <a:latin typeface="Tahoma" pitchFamily="34" charset="0"/>
              </a:rPr>
              <a:pPr/>
              <a:t>2014/2/13</a:t>
            </a:fld>
            <a:endParaRPr lang="en-US" altLang="ja-JP" smtClean="0">
              <a:latin typeface="Tahoma" pitchFamily="34" charset="0"/>
            </a:endParaRPr>
          </a:p>
        </p:txBody>
      </p:sp>
      <p:sp>
        <p:nvSpPr>
          <p:cNvPr id="96259"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39384" indent="-284378">
              <a:defRPr>
                <a:solidFill>
                  <a:schemeClr val="tx1"/>
                </a:solidFill>
                <a:latin typeface="Arial" charset="0"/>
                <a:ea typeface="ＭＳ Ｐゴシック" charset="-128"/>
              </a:defRPr>
            </a:lvl2pPr>
            <a:lvl3pPr marL="1137514" indent="-227503">
              <a:defRPr>
                <a:solidFill>
                  <a:schemeClr val="tx1"/>
                </a:solidFill>
                <a:latin typeface="Arial" charset="0"/>
                <a:ea typeface="ＭＳ Ｐゴシック" charset="-128"/>
              </a:defRPr>
            </a:lvl3pPr>
            <a:lvl4pPr marL="1592519" indent="-227503">
              <a:defRPr>
                <a:solidFill>
                  <a:schemeClr val="tx1"/>
                </a:solidFill>
                <a:latin typeface="Arial" charset="0"/>
                <a:ea typeface="ＭＳ Ｐゴシック" charset="-128"/>
              </a:defRPr>
            </a:lvl4pPr>
            <a:lvl5pPr marL="2047524" indent="-227503">
              <a:defRPr>
                <a:solidFill>
                  <a:schemeClr val="tx1"/>
                </a:solidFill>
                <a:latin typeface="Arial" charset="0"/>
                <a:ea typeface="ＭＳ Ｐゴシック" charset="-128"/>
              </a:defRPr>
            </a:lvl5pPr>
            <a:lvl6pPr marL="2502530" indent="-227503" eaLnBrk="0" fontAlgn="base" hangingPunct="0">
              <a:spcBef>
                <a:spcPct val="0"/>
              </a:spcBef>
              <a:spcAft>
                <a:spcPct val="0"/>
              </a:spcAft>
              <a:defRPr>
                <a:solidFill>
                  <a:schemeClr val="tx1"/>
                </a:solidFill>
                <a:latin typeface="Arial" charset="0"/>
                <a:ea typeface="ＭＳ Ｐゴシック" charset="-128"/>
              </a:defRPr>
            </a:lvl6pPr>
            <a:lvl7pPr marL="2957535" indent="-227503" eaLnBrk="0" fontAlgn="base" hangingPunct="0">
              <a:spcBef>
                <a:spcPct val="0"/>
              </a:spcBef>
              <a:spcAft>
                <a:spcPct val="0"/>
              </a:spcAft>
              <a:defRPr>
                <a:solidFill>
                  <a:schemeClr val="tx1"/>
                </a:solidFill>
                <a:latin typeface="Arial" charset="0"/>
                <a:ea typeface="ＭＳ Ｐゴシック" charset="-128"/>
              </a:defRPr>
            </a:lvl7pPr>
            <a:lvl8pPr marL="3412541" indent="-227503" eaLnBrk="0" fontAlgn="base" hangingPunct="0">
              <a:spcBef>
                <a:spcPct val="0"/>
              </a:spcBef>
              <a:spcAft>
                <a:spcPct val="0"/>
              </a:spcAft>
              <a:defRPr>
                <a:solidFill>
                  <a:schemeClr val="tx1"/>
                </a:solidFill>
                <a:latin typeface="Arial" charset="0"/>
                <a:ea typeface="ＭＳ Ｐゴシック" charset="-128"/>
              </a:defRPr>
            </a:lvl8pPr>
            <a:lvl9pPr marL="3867546" indent="-227503" eaLnBrk="0" fontAlgn="base" hangingPunct="0">
              <a:spcBef>
                <a:spcPct val="0"/>
              </a:spcBef>
              <a:spcAft>
                <a:spcPct val="0"/>
              </a:spcAft>
              <a:defRPr>
                <a:solidFill>
                  <a:schemeClr val="tx1"/>
                </a:solidFill>
                <a:latin typeface="Arial" charset="0"/>
                <a:ea typeface="ＭＳ Ｐゴシック" charset="-128"/>
              </a:defRPr>
            </a:lvl9pPr>
          </a:lstStyle>
          <a:p>
            <a:fld id="{319037EB-0C98-48F3-9F71-1BB2F537EAB7}" type="slidenum">
              <a:rPr lang="ja-JP" altLang="en-US" smtClean="0">
                <a:latin typeface="Tahoma" pitchFamily="34" charset="0"/>
              </a:rPr>
              <a:pPr/>
              <a:t>37</a:t>
            </a:fld>
            <a:endParaRPr lang="en-US" altLang="ja-JP" smtClean="0">
              <a:latin typeface="Tahoma" pitchFamily="34" charset="0"/>
            </a:endParaRPr>
          </a:p>
        </p:txBody>
      </p:sp>
      <p:sp>
        <p:nvSpPr>
          <p:cNvPr id="96260" name="Rectangle 3"/>
          <p:cNvSpPr txBox="1">
            <a:spLocks noGrp="1" noChangeArrowheads="1"/>
          </p:cNvSpPr>
          <p:nvPr/>
        </p:nvSpPr>
        <p:spPr bwMode="auto">
          <a:xfrm>
            <a:off x="3850443"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982D0C3F-3E64-41E9-BBC4-AE7037F2423F}" type="datetime1">
              <a:rPr kumimoji="1" lang="ja-JP" altLang="en-US" sz="1200">
                <a:latin typeface="Tahoma" pitchFamily="34" charset="0"/>
              </a:rPr>
              <a:pPr algn="r"/>
              <a:t>2014/2/13</a:t>
            </a:fld>
            <a:endParaRPr kumimoji="1" lang="en-US" altLang="ja-JP" sz="1200">
              <a:latin typeface="Tahoma" pitchFamily="34" charset="0"/>
            </a:endParaRPr>
          </a:p>
        </p:txBody>
      </p:sp>
      <p:sp>
        <p:nvSpPr>
          <p:cNvPr id="96261" name="Rectangle 7"/>
          <p:cNvSpPr txBox="1">
            <a:spLocks noGrp="1" noChangeArrowheads="1"/>
          </p:cNvSpPr>
          <p:nvPr/>
        </p:nvSpPr>
        <p:spPr bwMode="auto">
          <a:xfrm>
            <a:off x="3850443" y="9429118"/>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602998A2-F877-4C0A-AED3-C07A1C65C6ED}" type="slidenum">
              <a:rPr kumimoji="1" lang="ja-JP" altLang="en-US" sz="1200">
                <a:latin typeface="Tahoma" pitchFamily="34" charset="0"/>
              </a:rPr>
              <a:pPr algn="r"/>
              <a:t>37</a:t>
            </a:fld>
            <a:endParaRPr kumimoji="1" lang="en-US" altLang="ja-JP" sz="1200">
              <a:latin typeface="Tahoma" pitchFamily="34" charset="0"/>
            </a:endParaRPr>
          </a:p>
        </p:txBody>
      </p:sp>
      <p:sp>
        <p:nvSpPr>
          <p:cNvPr id="96262" name="Rectangle 3"/>
          <p:cNvSpPr txBox="1">
            <a:spLocks noGrp="1" noChangeArrowheads="1"/>
          </p:cNvSpPr>
          <p:nvPr/>
        </p:nvSpPr>
        <p:spPr bwMode="auto">
          <a:xfrm>
            <a:off x="3850443"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DA3BB5E8-8502-495B-9995-189300F2D4D1}" type="datetime1">
              <a:rPr kumimoji="1" lang="ja-JP" altLang="en-US" sz="1200">
                <a:latin typeface="Tahoma" pitchFamily="34" charset="0"/>
              </a:rPr>
              <a:pPr algn="r"/>
              <a:t>2014/2/13</a:t>
            </a:fld>
            <a:endParaRPr kumimoji="1" lang="en-US" altLang="ja-JP" sz="1200">
              <a:latin typeface="Tahoma" pitchFamily="34" charset="0"/>
            </a:endParaRPr>
          </a:p>
        </p:txBody>
      </p:sp>
      <p:sp>
        <p:nvSpPr>
          <p:cNvPr id="96263" name="Rectangle 7"/>
          <p:cNvSpPr txBox="1">
            <a:spLocks noGrp="1" noChangeArrowheads="1"/>
          </p:cNvSpPr>
          <p:nvPr/>
        </p:nvSpPr>
        <p:spPr bwMode="auto">
          <a:xfrm>
            <a:off x="3850443" y="9429118"/>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C96387E7-548D-470A-8B70-B6EBADE73004}" type="slidenum">
              <a:rPr kumimoji="1" lang="ja-JP" altLang="en-US" sz="1200">
                <a:latin typeface="Tahoma" pitchFamily="34" charset="0"/>
              </a:rPr>
              <a:pPr algn="r"/>
              <a:t>37</a:t>
            </a:fld>
            <a:endParaRPr kumimoji="1" lang="en-US" altLang="ja-JP" sz="1200">
              <a:latin typeface="Tahoma" pitchFamily="34" charset="0"/>
            </a:endParaRPr>
          </a:p>
        </p:txBody>
      </p:sp>
      <p:sp>
        <p:nvSpPr>
          <p:cNvPr id="96264" name="Rectangle 3"/>
          <p:cNvSpPr txBox="1">
            <a:spLocks noGrp="1" noChangeArrowheads="1"/>
          </p:cNvSpPr>
          <p:nvPr/>
        </p:nvSpPr>
        <p:spPr bwMode="auto">
          <a:xfrm>
            <a:off x="3850443"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A9A7B308-E181-4D89-AB93-7BD0A935D6F5}" type="datetime1">
              <a:rPr kumimoji="1" lang="ja-JP" altLang="en-US" sz="1200">
                <a:latin typeface="Tahoma" pitchFamily="34" charset="0"/>
              </a:rPr>
              <a:pPr algn="r"/>
              <a:t>2014/2/13</a:t>
            </a:fld>
            <a:endParaRPr kumimoji="1" lang="en-US" altLang="ja-JP" sz="1200">
              <a:latin typeface="Tahoma" pitchFamily="34" charset="0"/>
            </a:endParaRPr>
          </a:p>
        </p:txBody>
      </p:sp>
      <p:sp>
        <p:nvSpPr>
          <p:cNvPr id="96265" name="Rectangle 7"/>
          <p:cNvSpPr txBox="1">
            <a:spLocks noGrp="1" noChangeArrowheads="1"/>
          </p:cNvSpPr>
          <p:nvPr/>
        </p:nvSpPr>
        <p:spPr bwMode="auto">
          <a:xfrm>
            <a:off x="3850443" y="9429118"/>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B2A2D571-C3B2-402E-93C9-D56B69DBC433}" type="slidenum">
              <a:rPr kumimoji="1" lang="ja-JP" altLang="en-US" sz="1200">
                <a:latin typeface="Tahoma" pitchFamily="34" charset="0"/>
              </a:rPr>
              <a:pPr algn="r"/>
              <a:t>37</a:t>
            </a:fld>
            <a:endParaRPr kumimoji="1" lang="en-US" altLang="ja-JP" sz="1200">
              <a:latin typeface="Tahoma" pitchFamily="34" charset="0"/>
            </a:endParaRPr>
          </a:p>
        </p:txBody>
      </p:sp>
      <p:sp>
        <p:nvSpPr>
          <p:cNvPr id="96266" name="Rectangle 2"/>
          <p:cNvSpPr>
            <a:spLocks noGrp="1" noRot="1" noChangeAspect="1" noChangeArrowheads="1" noTextEdit="1"/>
          </p:cNvSpPr>
          <p:nvPr>
            <p:ph type="sldImg"/>
          </p:nvPr>
        </p:nvSpPr>
        <p:spPr>
          <a:ln/>
        </p:spPr>
      </p:sp>
      <p:sp>
        <p:nvSpPr>
          <p:cNvPr id="96267" name="Rectangle 3"/>
          <p:cNvSpPr>
            <a:spLocks noGrp="1" noChangeArrowheads="1"/>
          </p:cNvSpPr>
          <p:nvPr>
            <p:ph type="body" idx="1"/>
          </p:nvPr>
        </p:nvSpPr>
        <p:spPr>
          <a:noFill/>
        </p:spPr>
        <p:txBody>
          <a:bodyPr/>
          <a:lstStyle/>
          <a:p>
            <a:pPr eaLnBrk="1" hangingPunct="1"/>
            <a:endParaRPr lang="ja-JP" altLang="en-US" dirty="0" smtClean="0"/>
          </a:p>
        </p:txBody>
      </p:sp>
    </p:spTree>
    <p:extLst>
      <p:ext uri="{BB962C8B-B14F-4D97-AF65-F5344CB8AC3E}">
        <p14:creationId xmlns:p14="http://schemas.microsoft.com/office/powerpoint/2010/main" val="83001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dt" idx="1"/>
          </p:nvPr>
        </p:nvSpPr>
        <p:spPr>
          <a:ln/>
        </p:spPr>
        <p:txBody>
          <a:bodyPr/>
          <a:lstStyle/>
          <a:p>
            <a:pPr>
              <a:defRPr/>
            </a:pPr>
            <a:fld id="{27BD5E6A-3667-4843-ABCB-DCC564FA693C}" type="datetime1">
              <a:rPr lang="ja-JP" altLang="en-US"/>
              <a:pPr>
                <a:defRPr/>
              </a:pPr>
              <a:t>2014/2/13</a:t>
            </a:fld>
            <a:endParaRPr lang="en-US" altLang="ja-JP" dirty="0"/>
          </a:p>
        </p:txBody>
      </p:sp>
      <p:sp>
        <p:nvSpPr>
          <p:cNvPr id="57346"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C0F311EF-B4AC-492E-A2EE-E140A6E7D247}" type="datetime1">
              <a:rPr kumimoji="1" lang="ja-JP" altLang="en-US" sz="1200">
                <a:latin typeface="Tahoma" pitchFamily="34" charset="0"/>
              </a:rPr>
              <a:pPr algn="r"/>
              <a:t>2014/2/13</a:t>
            </a:fld>
            <a:endParaRPr kumimoji="1" lang="en-US" altLang="ja-JP" sz="1200">
              <a:latin typeface="Tahoma" pitchFamily="34" charset="0"/>
            </a:endParaRPr>
          </a:p>
        </p:txBody>
      </p:sp>
      <p:sp>
        <p:nvSpPr>
          <p:cNvPr id="57347"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9B2993B1-AD58-45CF-AE5D-D9E194F0CEE0}" type="datetime1">
              <a:rPr kumimoji="1" lang="ja-JP" altLang="en-US" sz="1200">
                <a:latin typeface="Tahoma" pitchFamily="34" charset="0"/>
              </a:rPr>
              <a:pPr algn="r"/>
              <a:t>2014/2/13</a:t>
            </a:fld>
            <a:endParaRPr kumimoji="1" lang="en-US" altLang="ja-JP" sz="1200">
              <a:latin typeface="Tahoma" pitchFamily="34" charset="0"/>
            </a:endParaRPr>
          </a:p>
        </p:txBody>
      </p:sp>
      <p:sp>
        <p:nvSpPr>
          <p:cNvPr id="57348"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72EA06A0-EA77-4B55-ADF6-C9CD1F852886}" type="slidenum">
              <a:rPr lang="ja-JP" altLang="en-US" smtClean="0">
                <a:latin typeface="Tahoma" pitchFamily="34" charset="0"/>
              </a:rPr>
              <a:pPr/>
              <a:t>4</a:t>
            </a:fld>
            <a:endParaRPr lang="en-US" altLang="ja-JP" smtClean="0">
              <a:latin typeface="Tahoma" pitchFamily="34" charset="0"/>
            </a:endParaRPr>
          </a:p>
        </p:txBody>
      </p:sp>
      <p:sp>
        <p:nvSpPr>
          <p:cNvPr id="57349"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BECDA171-63EC-4C3E-8A23-07D67A17DEB7}" type="datetime1">
              <a:rPr kumimoji="1" lang="ja-JP" altLang="en-US" sz="1200">
                <a:latin typeface="Tahoma" pitchFamily="34" charset="0"/>
              </a:rPr>
              <a:pPr algn="r"/>
              <a:t>2014/2/13</a:t>
            </a:fld>
            <a:endParaRPr kumimoji="1" lang="en-US" altLang="ja-JP" sz="1200">
              <a:latin typeface="Tahoma" pitchFamily="34" charset="0"/>
            </a:endParaRPr>
          </a:p>
        </p:txBody>
      </p:sp>
      <p:sp>
        <p:nvSpPr>
          <p:cNvPr id="57350"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AC221067-EF5B-4EE3-8BED-8BF467B37664}" type="slidenum">
              <a:rPr kumimoji="1" lang="ja-JP" altLang="en-US" sz="1200">
                <a:latin typeface="Tahoma" pitchFamily="34" charset="0"/>
              </a:rPr>
              <a:pPr algn="r"/>
              <a:t>4</a:t>
            </a:fld>
            <a:endParaRPr kumimoji="1" lang="en-US" altLang="ja-JP" sz="1200">
              <a:latin typeface="Tahoma" pitchFamily="34" charset="0"/>
            </a:endParaRPr>
          </a:p>
        </p:txBody>
      </p:sp>
      <p:sp>
        <p:nvSpPr>
          <p:cNvPr id="57351" name="Rectangle 2"/>
          <p:cNvSpPr>
            <a:spLocks noGrp="1" noRot="1" noChangeAspect="1" noChangeArrowheads="1" noTextEdit="1"/>
          </p:cNvSpPr>
          <p:nvPr>
            <p:ph type="sldImg"/>
          </p:nvPr>
        </p:nvSpPr>
        <p:spPr>
          <a:ln/>
        </p:spPr>
      </p:sp>
      <p:sp>
        <p:nvSpPr>
          <p:cNvPr id="57352" name="Rectangle 3"/>
          <p:cNvSpPr>
            <a:spLocks noGrp="1" noChangeArrowheads="1"/>
          </p:cNvSpPr>
          <p:nvPr>
            <p:ph type="body" idx="1"/>
          </p:nvPr>
        </p:nvSpPr>
        <p:spPr>
          <a:noFill/>
        </p:spPr>
        <p:txBody>
          <a:bodyPr/>
          <a:lstStyle/>
          <a:p>
            <a:pPr defTabSz="909899">
              <a:defRPr/>
            </a:pPr>
            <a:r>
              <a:rPr kumimoji="1" lang="en-US" altLang="ja-JP" dirty="0" smtClean="0"/>
              <a:t>Balance of exploration and exploitation is decides parameters of action selection methods in RL.</a:t>
            </a:r>
          </a:p>
          <a:p>
            <a:pPr defTabSz="909899">
              <a:defRPr/>
            </a:pPr>
            <a:r>
              <a:rPr kumimoji="1" lang="en-US" altLang="ja-JP" dirty="0" smtClean="0"/>
              <a:t>for</a:t>
            </a:r>
            <a:r>
              <a:rPr kumimoji="1" lang="en-US" altLang="ja-JP" baseline="0" dirty="0" smtClean="0"/>
              <a:t> example ε of  ε-greedy</a:t>
            </a:r>
            <a:r>
              <a:rPr kumimoji="1" lang="ja-JP" altLang="en-US" baseline="0" dirty="0" smtClean="0"/>
              <a:t>　</a:t>
            </a:r>
            <a:r>
              <a:rPr kumimoji="1" lang="en-US" altLang="ja-JP" baseline="0" dirty="0" smtClean="0"/>
              <a:t>method</a:t>
            </a:r>
          </a:p>
          <a:p>
            <a:pPr defTabSz="909899">
              <a:defRPr/>
            </a:pPr>
            <a:endParaRPr kumimoji="1" lang="en-US" altLang="ja-JP" dirty="0" smtClean="0"/>
          </a:p>
          <a:p>
            <a:endParaRPr lang="ja-JP" altLang="en-US" dirty="0" smtClean="0">
              <a:ea typeface="ＭＳ Ｐ明朝" pitchFamily="18" charset="-128"/>
            </a:endParaRPr>
          </a:p>
        </p:txBody>
      </p:sp>
    </p:spTree>
    <p:extLst>
      <p:ext uri="{BB962C8B-B14F-4D97-AF65-F5344CB8AC3E}">
        <p14:creationId xmlns:p14="http://schemas.microsoft.com/office/powerpoint/2010/main" val="3967015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type="dt" idx="1"/>
          </p:nvPr>
        </p:nvSpPr>
        <p:spPr>
          <a:ln/>
        </p:spPr>
        <p:txBody>
          <a:bodyPr/>
          <a:lstStyle/>
          <a:p>
            <a:pPr>
              <a:defRPr/>
            </a:pPr>
            <a:fld id="{20D69523-D823-4411-8397-480258231C1B}" type="datetime1">
              <a:rPr lang="ja-JP" altLang="en-US"/>
              <a:pPr>
                <a:defRPr/>
              </a:pPr>
              <a:t>2014/2/13</a:t>
            </a:fld>
            <a:endParaRPr lang="en-US" altLang="ja-JP" dirty="0"/>
          </a:p>
        </p:txBody>
      </p:sp>
      <p:sp>
        <p:nvSpPr>
          <p:cNvPr id="72706"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DB0E9095-4052-46F5-AA8D-DFE20A2FFF7A}"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07"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9D176E4D-C008-4EC2-AF62-FD8C298E53EC}"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08"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3535A9CD-4BB7-4133-BFE4-CF1F55AAAA7C}" type="slidenum">
              <a:rPr lang="ja-JP" altLang="en-US" smtClean="0">
                <a:latin typeface="Tahoma" pitchFamily="34" charset="0"/>
              </a:rPr>
              <a:pPr/>
              <a:t>38</a:t>
            </a:fld>
            <a:endParaRPr lang="en-US" altLang="ja-JP" smtClean="0">
              <a:latin typeface="Tahoma" pitchFamily="34" charset="0"/>
            </a:endParaRPr>
          </a:p>
        </p:txBody>
      </p:sp>
      <p:sp>
        <p:nvSpPr>
          <p:cNvPr id="72709"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3E07317A-502D-46FC-9944-949C18A0A39D}"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10"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DBBBF595-5DFD-4BBC-A492-4C4E7C0CDABF}" type="slidenum">
              <a:rPr kumimoji="1" lang="ja-JP" altLang="en-US" sz="1200">
                <a:latin typeface="Tahoma" pitchFamily="34" charset="0"/>
              </a:rPr>
              <a:pPr algn="r"/>
              <a:t>38</a:t>
            </a:fld>
            <a:endParaRPr kumimoji="1" lang="en-US" altLang="ja-JP" sz="1200">
              <a:latin typeface="Tahoma" pitchFamily="34" charset="0"/>
            </a:endParaRPr>
          </a:p>
        </p:txBody>
      </p:sp>
      <p:sp>
        <p:nvSpPr>
          <p:cNvPr id="72711"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7657A49C-DB96-42A1-A9D1-E50BDB53636C}"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12"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6300E876-70DF-4C5C-8E57-AE368A0D1C1E}" type="slidenum">
              <a:rPr kumimoji="1" lang="ja-JP" altLang="en-US" sz="1200">
                <a:latin typeface="Tahoma" pitchFamily="34" charset="0"/>
              </a:rPr>
              <a:pPr algn="r"/>
              <a:t>38</a:t>
            </a:fld>
            <a:endParaRPr kumimoji="1" lang="en-US" altLang="ja-JP" sz="1200">
              <a:latin typeface="Tahoma" pitchFamily="34" charset="0"/>
            </a:endParaRPr>
          </a:p>
        </p:txBody>
      </p:sp>
      <p:sp>
        <p:nvSpPr>
          <p:cNvPr id="72713"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72F95E12-908F-46CB-B6CB-B43ABC4B3013}"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14"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7F0E9CAC-3792-48A8-A529-9C4E4EA88517}" type="slidenum">
              <a:rPr kumimoji="1" lang="ja-JP" altLang="en-US" sz="1200">
                <a:latin typeface="Tahoma" pitchFamily="34" charset="0"/>
              </a:rPr>
              <a:pPr algn="r"/>
              <a:t>38</a:t>
            </a:fld>
            <a:endParaRPr kumimoji="1" lang="en-US" altLang="ja-JP" sz="1200">
              <a:latin typeface="Tahoma" pitchFamily="34" charset="0"/>
            </a:endParaRPr>
          </a:p>
        </p:txBody>
      </p:sp>
      <p:sp>
        <p:nvSpPr>
          <p:cNvPr id="72715"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9F30E099-9F33-4BF1-B9C9-70DD894FF134}"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16"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40E414D2-4002-4554-9D0B-598F72E22D9B}" type="slidenum">
              <a:rPr kumimoji="1" lang="ja-JP" altLang="en-US" sz="1200">
                <a:latin typeface="Tahoma" pitchFamily="34" charset="0"/>
              </a:rPr>
              <a:pPr algn="r"/>
              <a:t>38</a:t>
            </a:fld>
            <a:endParaRPr kumimoji="1" lang="en-US" altLang="ja-JP" sz="1200">
              <a:latin typeface="Tahoma" pitchFamily="34" charset="0"/>
            </a:endParaRPr>
          </a:p>
        </p:txBody>
      </p:sp>
      <p:sp>
        <p:nvSpPr>
          <p:cNvPr id="72717"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C9B6F636-BE51-4278-84D3-CED0703B3AA3}" type="datetime1">
              <a:rPr kumimoji="1" lang="ja-JP" altLang="en-US" sz="1200">
                <a:latin typeface="Tahoma" pitchFamily="34" charset="0"/>
              </a:rPr>
              <a:pPr algn="r"/>
              <a:t>2014/2/13</a:t>
            </a:fld>
            <a:endParaRPr kumimoji="1" lang="en-US" altLang="ja-JP" sz="1200">
              <a:latin typeface="Tahoma" pitchFamily="34" charset="0"/>
            </a:endParaRPr>
          </a:p>
        </p:txBody>
      </p:sp>
      <p:sp>
        <p:nvSpPr>
          <p:cNvPr id="72718"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4754A590-54AA-42E0-A1BF-414434BE92A7}" type="slidenum">
              <a:rPr kumimoji="1" lang="ja-JP" altLang="en-US" sz="1200">
                <a:latin typeface="Tahoma" pitchFamily="34" charset="0"/>
              </a:rPr>
              <a:pPr algn="r"/>
              <a:t>38</a:t>
            </a:fld>
            <a:endParaRPr kumimoji="1" lang="en-US" altLang="ja-JP" sz="1200">
              <a:latin typeface="Tahoma" pitchFamily="34" charset="0"/>
            </a:endParaRPr>
          </a:p>
        </p:txBody>
      </p:sp>
      <p:sp>
        <p:nvSpPr>
          <p:cNvPr id="72719" name="Rectangle 2"/>
          <p:cNvSpPr>
            <a:spLocks noGrp="1" noRot="1" noChangeAspect="1" noChangeArrowheads="1" noTextEdit="1"/>
          </p:cNvSpPr>
          <p:nvPr>
            <p:ph type="sldImg"/>
          </p:nvPr>
        </p:nvSpPr>
        <p:spPr>
          <a:ln/>
        </p:spPr>
      </p:sp>
      <p:sp>
        <p:nvSpPr>
          <p:cNvPr id="72720"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1219662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41</a:t>
            </a:fld>
            <a:endParaRPr lang="en-US" altLang="ja-JP" dirty="0"/>
          </a:p>
        </p:txBody>
      </p:sp>
    </p:spTree>
    <p:extLst>
      <p:ext uri="{BB962C8B-B14F-4D97-AF65-F5344CB8AC3E}">
        <p14:creationId xmlns:p14="http://schemas.microsoft.com/office/powerpoint/2010/main" val="134955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42</a:t>
            </a:fld>
            <a:endParaRPr lang="en-US" altLang="ja-JP" dirty="0"/>
          </a:p>
        </p:txBody>
      </p:sp>
    </p:spTree>
    <p:extLst>
      <p:ext uri="{BB962C8B-B14F-4D97-AF65-F5344CB8AC3E}">
        <p14:creationId xmlns:p14="http://schemas.microsoft.com/office/powerpoint/2010/main" val="134955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動的では環境変化時に</a:t>
            </a:r>
            <a:r>
              <a:rPr kumimoji="1" lang="en-US" altLang="ja-JP" dirty="0" smtClean="0"/>
              <a:t>ε</a:t>
            </a:r>
            <a:r>
              <a:rPr kumimoji="1" lang="ja-JP" altLang="en-US" dirty="0" smtClean="0"/>
              <a:t>が上昇せず，対応が遅れる</a:t>
            </a:r>
            <a:endParaRPr kumimoji="1" lang="en-US" altLang="ja-JP" dirty="0" smtClean="0"/>
          </a:p>
          <a:p>
            <a:r>
              <a:rPr kumimoji="1" lang="ja-JP" altLang="en-US" dirty="0" smtClean="0"/>
              <a:t>環境変化時にさらに上昇するような仕組みが必要</a:t>
            </a:r>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44</a:t>
            </a:fld>
            <a:endParaRPr lang="en-US" altLang="ja-JP" dirty="0"/>
          </a:p>
        </p:txBody>
      </p:sp>
    </p:spTree>
    <p:extLst>
      <p:ext uri="{BB962C8B-B14F-4D97-AF65-F5344CB8AC3E}">
        <p14:creationId xmlns:p14="http://schemas.microsoft.com/office/powerpoint/2010/main" val="740719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dt" idx="1"/>
          </p:nvPr>
        </p:nvSpPr>
        <p:spPr>
          <a:ln/>
        </p:spPr>
        <p:txBody>
          <a:bodyPr/>
          <a:lstStyle/>
          <a:p>
            <a:pPr>
              <a:defRPr/>
            </a:pPr>
            <a:fld id="{06044A0D-AF09-4E66-8090-90A58B507081}" type="datetime1">
              <a:rPr lang="ja-JP" altLang="en-US"/>
              <a:pPr>
                <a:defRPr/>
              </a:pPr>
              <a:t>2014/2/13</a:t>
            </a:fld>
            <a:endParaRPr lang="en-US" altLang="ja-JP" dirty="0"/>
          </a:p>
        </p:txBody>
      </p:sp>
      <p:sp>
        <p:nvSpPr>
          <p:cNvPr id="74754"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36DE846E-8D99-477E-A2B1-8A7213E55AF6}"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74755"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23D84333-E98A-48C6-ABE7-025F6C59B8F9}"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74756"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D9AB8E4C-1E21-4DC3-B1F6-8FCADF66853E}" type="slidenum">
              <a:rPr lang="ja-JP" altLang="en-US" smtClean="0">
                <a:latin typeface="Tahoma" pitchFamily="34" charset="0"/>
              </a:rPr>
              <a:pPr/>
              <a:t>45</a:t>
            </a:fld>
            <a:endParaRPr lang="en-US" altLang="ja-JP" dirty="0" smtClean="0">
              <a:latin typeface="Tahoma" pitchFamily="34" charset="0"/>
            </a:endParaRPr>
          </a:p>
        </p:txBody>
      </p:sp>
      <p:sp>
        <p:nvSpPr>
          <p:cNvPr id="74757"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5A93D6C2-54D2-4B80-BB11-A055EB7CFBE6}"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74758"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BAC86F80-2262-489B-AAC3-42783203C94D}" type="slidenum">
              <a:rPr kumimoji="1" lang="ja-JP" altLang="en-US" sz="1200">
                <a:latin typeface="Tahoma" pitchFamily="34" charset="0"/>
              </a:rPr>
              <a:pPr algn="r"/>
              <a:t>45</a:t>
            </a:fld>
            <a:endParaRPr kumimoji="1" lang="en-US" altLang="ja-JP" sz="1200" dirty="0">
              <a:latin typeface="Tahoma" pitchFamily="34" charset="0"/>
            </a:endParaRPr>
          </a:p>
        </p:txBody>
      </p:sp>
      <p:sp>
        <p:nvSpPr>
          <p:cNvPr id="74759" name="Rectangle 2"/>
          <p:cNvSpPr>
            <a:spLocks noGrp="1" noRot="1" noChangeAspect="1" noChangeArrowheads="1" noTextEdit="1"/>
          </p:cNvSpPr>
          <p:nvPr>
            <p:ph type="sldImg"/>
          </p:nvPr>
        </p:nvSpPr>
        <p:spPr>
          <a:ln/>
        </p:spPr>
      </p:sp>
      <p:sp>
        <p:nvSpPr>
          <p:cNvPr id="74760" name="Rectangle 3"/>
          <p:cNvSpPr>
            <a:spLocks noGrp="1" noChangeArrowheads="1"/>
          </p:cNvSpPr>
          <p:nvPr>
            <p:ph type="body" idx="1"/>
          </p:nvPr>
        </p:nvSpPr>
        <p:spPr>
          <a:noFill/>
        </p:spPr>
        <p:txBody>
          <a:bodyPr/>
          <a:lstStyle/>
          <a:p>
            <a:pPr eaLnBrk="1" hangingPunct="1"/>
            <a:r>
              <a:rPr lang="en-US" altLang="ja-JP" dirty="0" smtClean="0">
                <a:ea typeface="ＭＳ Ｐ明朝" pitchFamily="18" charset="-128"/>
              </a:rPr>
              <a:t>In this study, we suggested that the agent control</a:t>
            </a:r>
            <a:r>
              <a:rPr lang="en-US" altLang="ja-JP" baseline="0" dirty="0" smtClean="0">
                <a:ea typeface="ＭＳ Ｐ明朝" pitchFamily="18" charset="-128"/>
              </a:rPr>
              <a:t> ε by information content</a:t>
            </a:r>
          </a:p>
          <a:p>
            <a:pPr marL="0" lvl="1" defTabSz="909899" eaLnBrk="1" hangingPunct="1">
              <a:defRPr/>
            </a:pPr>
            <a:r>
              <a:rPr lang="en-US" altLang="ja-JP" dirty="0" smtClean="0"/>
              <a:t>We experimented by maze problem</a:t>
            </a:r>
            <a:r>
              <a:rPr lang="en-US" altLang="ja-JP" baseline="0" dirty="0" smtClean="0"/>
              <a:t> and we showed the utility of using information content.</a:t>
            </a:r>
            <a:endParaRPr lang="en-US" altLang="ja-JP" baseline="0" dirty="0" smtClean="0">
              <a:ea typeface="ＭＳ Ｐ明朝" pitchFamily="18" charset="-128"/>
            </a:endParaRPr>
          </a:p>
          <a:p>
            <a:pPr marL="0" lvl="1" defTabSz="909899" eaLnBrk="1" hangingPunct="1">
              <a:defRPr/>
            </a:pPr>
            <a:r>
              <a:rPr lang="en-US" altLang="ja-JP" dirty="0" smtClean="0">
                <a:ea typeface="ＭＳ Ｐ明朝" pitchFamily="18" charset="-128"/>
              </a:rPr>
              <a:t>In the future</a:t>
            </a:r>
            <a:r>
              <a:rPr lang="en-US" altLang="ja-JP" baseline="0" dirty="0" smtClean="0">
                <a:ea typeface="ＭＳ Ｐ明朝" pitchFamily="18" charset="-128"/>
              </a:rPr>
              <a:t> work, </a:t>
            </a:r>
            <a:r>
              <a:rPr lang="en-US" altLang="ja-JP" dirty="0" smtClean="0"/>
              <a:t>We will compare to proposed method and previous studies.</a:t>
            </a:r>
          </a:p>
          <a:p>
            <a:endParaRPr lang="ja-JP" altLang="en-US" dirty="0" smtClean="0">
              <a:ea typeface="ＭＳ Ｐ明朝" pitchFamily="18" charset="-128"/>
            </a:endParaRPr>
          </a:p>
        </p:txBody>
      </p:sp>
    </p:spTree>
    <p:extLst>
      <p:ext uri="{BB962C8B-B14F-4D97-AF65-F5344CB8AC3E}">
        <p14:creationId xmlns:p14="http://schemas.microsoft.com/office/powerpoint/2010/main" val="1439449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Grp="1" noChangeArrowheads="1"/>
          </p:cNvSpPr>
          <p:nvPr>
            <p:ph type="dt" idx="1"/>
          </p:nvPr>
        </p:nvSpPr>
        <p:spPr>
          <a:ln/>
        </p:spPr>
        <p:txBody>
          <a:bodyPr/>
          <a:lstStyle/>
          <a:p>
            <a:pPr>
              <a:defRPr/>
            </a:pPr>
            <a:fld id="{A6EAE48B-6E94-492E-8D47-1E5332BD6552}" type="datetime1">
              <a:rPr lang="ja-JP" altLang="en-US"/>
              <a:pPr>
                <a:defRPr/>
              </a:pPr>
              <a:t>2014/2/13</a:t>
            </a:fld>
            <a:endParaRPr lang="en-US" altLang="ja-JP" dirty="0"/>
          </a:p>
        </p:txBody>
      </p:sp>
      <p:sp>
        <p:nvSpPr>
          <p:cNvPr id="75778"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83F39BA3-5392-443B-AF90-1B253ACB23D5}"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75779"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199D7A0-935C-4899-9FEB-DB93F6E882C9}"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75780"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1CAE2361-FD03-4B59-A46C-8AB56BC39AA1}" type="slidenum">
              <a:rPr lang="ja-JP" altLang="en-US" smtClean="0">
                <a:latin typeface="Tahoma" pitchFamily="34" charset="0"/>
              </a:rPr>
              <a:pPr/>
              <a:t>46</a:t>
            </a:fld>
            <a:endParaRPr lang="en-US" altLang="ja-JP" dirty="0" smtClean="0">
              <a:latin typeface="Tahoma" pitchFamily="34" charset="0"/>
            </a:endParaRPr>
          </a:p>
        </p:txBody>
      </p:sp>
      <p:sp>
        <p:nvSpPr>
          <p:cNvPr id="75781"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0DF99D2D-7CD0-4BB9-9B06-8A0F0A059CC8}"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75782"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53B20469-A743-49BA-9AFD-AE99731587FC}" type="slidenum">
              <a:rPr kumimoji="1" lang="ja-JP" altLang="en-US" sz="1200">
                <a:latin typeface="Tahoma" pitchFamily="34" charset="0"/>
              </a:rPr>
              <a:pPr algn="r"/>
              <a:t>46</a:t>
            </a:fld>
            <a:endParaRPr kumimoji="1" lang="en-US" altLang="ja-JP" sz="1200" dirty="0">
              <a:latin typeface="Tahoma" pitchFamily="34" charset="0"/>
            </a:endParaRPr>
          </a:p>
        </p:txBody>
      </p:sp>
      <p:sp>
        <p:nvSpPr>
          <p:cNvPr id="75783"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4FD2A5E3-68C7-4A64-8635-734601AC4411}"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75784"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2363A80-5A8B-4E5B-AD27-8FF703A9C1AA}" type="slidenum">
              <a:rPr kumimoji="1" lang="ja-JP" altLang="en-US" sz="1200">
                <a:latin typeface="Tahoma" pitchFamily="34" charset="0"/>
              </a:rPr>
              <a:pPr algn="r"/>
              <a:t>46</a:t>
            </a:fld>
            <a:endParaRPr kumimoji="1" lang="en-US" altLang="ja-JP" sz="1200" dirty="0">
              <a:latin typeface="Tahoma" pitchFamily="34" charset="0"/>
            </a:endParaRPr>
          </a:p>
        </p:txBody>
      </p:sp>
      <p:sp>
        <p:nvSpPr>
          <p:cNvPr id="75785" name="スライド イメージ プレースホルダー 1"/>
          <p:cNvSpPr>
            <a:spLocks noGrp="1" noRot="1" noChangeAspect="1" noTextEdit="1"/>
          </p:cNvSpPr>
          <p:nvPr>
            <p:ph type="sldImg"/>
          </p:nvPr>
        </p:nvSpPr>
        <p:spPr>
          <a:ln/>
        </p:spPr>
      </p:sp>
      <p:sp>
        <p:nvSpPr>
          <p:cNvPr id="75786" name="ノート プレースホルダー 2"/>
          <p:cNvSpPr>
            <a:spLocks noGrp="1"/>
          </p:cNvSpPr>
          <p:nvPr>
            <p:ph type="body" idx="1"/>
          </p:nvPr>
        </p:nvSpPr>
        <p:spPr>
          <a:noFill/>
        </p:spPr>
        <p:txBody>
          <a:bodyPr/>
          <a:lstStyle/>
          <a:p>
            <a:endParaRPr lang="ja-JP" altLang="en-US" dirty="0" smtClean="0">
              <a:ea typeface="ＭＳ Ｐ明朝" pitchFamily="18" charset="-128"/>
            </a:endParaRPr>
          </a:p>
        </p:txBody>
      </p:sp>
      <p:sp>
        <p:nvSpPr>
          <p:cNvPr id="75787" name="日付プレースホルダー 3"/>
          <p:cNvSpPr txBox="1">
            <a:spLocks noGrp="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96D9B6FC-9539-4899-8898-8CB19E5A4F65}"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75788" name="スライド番号プレースホルダー 4"/>
          <p:cNvSpPr txBox="1">
            <a:spLocks noGrp="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319DA80C-ECF4-45FA-B8C2-E7768ABE8454}" type="slidenum">
              <a:rPr kumimoji="1" lang="ja-JP" altLang="en-US" sz="1200">
                <a:latin typeface="Tahoma" pitchFamily="34" charset="0"/>
              </a:rPr>
              <a:pPr algn="r"/>
              <a:t>46</a:t>
            </a:fld>
            <a:endParaRPr kumimoji="1" lang="en-US" altLang="ja-JP" sz="1200" dirty="0">
              <a:latin typeface="Tahoma" pitchFamily="34" charset="0"/>
            </a:endParaRPr>
          </a:p>
        </p:txBody>
      </p:sp>
    </p:spTree>
    <p:extLst>
      <p:ext uri="{BB962C8B-B14F-4D97-AF65-F5344CB8AC3E}">
        <p14:creationId xmlns:p14="http://schemas.microsoft.com/office/powerpoint/2010/main" val="2670356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50</a:t>
            </a:fld>
            <a:endParaRPr lang="en-US" altLang="ja-JP" dirty="0"/>
          </a:p>
        </p:txBody>
      </p:sp>
    </p:spTree>
    <p:extLst>
      <p:ext uri="{BB962C8B-B14F-4D97-AF65-F5344CB8AC3E}">
        <p14:creationId xmlns:p14="http://schemas.microsoft.com/office/powerpoint/2010/main" val="919506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51</a:t>
            </a:fld>
            <a:endParaRPr lang="en-US" altLang="ja-JP" dirty="0"/>
          </a:p>
        </p:txBody>
      </p:sp>
    </p:spTree>
    <p:extLst>
      <p:ext uri="{BB962C8B-B14F-4D97-AF65-F5344CB8AC3E}">
        <p14:creationId xmlns:p14="http://schemas.microsoft.com/office/powerpoint/2010/main" val="2056915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52</a:t>
            </a:fld>
            <a:endParaRPr lang="en-US" altLang="ja-JP" dirty="0"/>
          </a:p>
        </p:txBody>
      </p:sp>
    </p:spTree>
    <p:extLst>
      <p:ext uri="{BB962C8B-B14F-4D97-AF65-F5344CB8AC3E}">
        <p14:creationId xmlns:p14="http://schemas.microsoft.com/office/powerpoint/2010/main" val="1513786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53</a:t>
            </a:fld>
            <a:endParaRPr lang="en-US" altLang="ja-JP" dirty="0"/>
          </a:p>
        </p:txBody>
      </p:sp>
    </p:spTree>
    <p:extLst>
      <p:ext uri="{BB962C8B-B14F-4D97-AF65-F5344CB8AC3E}">
        <p14:creationId xmlns:p14="http://schemas.microsoft.com/office/powerpoint/2010/main" val="154344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5</a:t>
            </a:fld>
            <a:endParaRPr lang="en-US" altLang="ja-JP" dirty="0"/>
          </a:p>
        </p:txBody>
      </p:sp>
    </p:spTree>
    <p:extLst>
      <p:ext uri="{BB962C8B-B14F-4D97-AF65-F5344CB8AC3E}">
        <p14:creationId xmlns:p14="http://schemas.microsoft.com/office/powerpoint/2010/main" val="4192779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54</a:t>
            </a:fld>
            <a:endParaRPr lang="en-US" altLang="ja-JP" dirty="0"/>
          </a:p>
        </p:txBody>
      </p:sp>
    </p:spTree>
    <p:extLst>
      <p:ext uri="{BB962C8B-B14F-4D97-AF65-F5344CB8AC3E}">
        <p14:creationId xmlns:p14="http://schemas.microsoft.com/office/powerpoint/2010/main" val="1926104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55</a:t>
            </a:fld>
            <a:endParaRPr lang="en-US" altLang="ja-JP" dirty="0"/>
          </a:p>
        </p:txBody>
      </p:sp>
    </p:spTree>
    <p:extLst>
      <p:ext uri="{BB962C8B-B14F-4D97-AF65-F5344CB8AC3E}">
        <p14:creationId xmlns:p14="http://schemas.microsoft.com/office/powerpoint/2010/main" val="2756453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smtClean="0"/>
              <a:t>This result is  </a:t>
            </a:r>
            <a:r>
              <a:rPr kumimoji="1" lang="en-US" altLang="ja-JP" dirty="0" smtClean="0"/>
              <a:t>Transitive graph of ε each trial in </a:t>
            </a:r>
            <a:r>
              <a:rPr kumimoji="1" lang="en-US" altLang="ja-JP" dirty="0" err="1" smtClean="0"/>
              <a:t>propsoed</a:t>
            </a:r>
            <a:r>
              <a:rPr kumimoji="1" lang="en-US" altLang="ja-JP" dirty="0" smtClean="0"/>
              <a:t> method </a:t>
            </a:r>
          </a:p>
          <a:p>
            <a:pPr eaLnBrk="1" hangingPunct="1"/>
            <a:r>
              <a:rPr lang="en-US" altLang="ja-JP" dirty="0" smtClean="0"/>
              <a:t>The red line is</a:t>
            </a:r>
            <a:r>
              <a:rPr lang="en-US" altLang="ja-JP" baseline="0" dirty="0" smtClean="0"/>
              <a:t> 20×20</a:t>
            </a:r>
            <a:endParaRPr lang="en-US" altLang="ja-JP" dirty="0" smtClean="0"/>
          </a:p>
          <a:p>
            <a:pPr eaLnBrk="1" hangingPunct="1"/>
            <a:r>
              <a:rPr lang="en-US" altLang="ja-JP" dirty="0" smtClean="0"/>
              <a:t>The green line is 30×30</a:t>
            </a:r>
          </a:p>
          <a:p>
            <a:pPr eaLnBrk="1" hangingPunct="1"/>
            <a:endParaRPr lang="en-US" altLang="ja-JP" dirty="0" smtClean="0"/>
          </a:p>
          <a:p>
            <a:pPr eaLnBrk="1" hangingPunct="1"/>
            <a:endParaRPr lang="en-US" altLang="ja-JP" dirty="0" smtClean="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56</a:t>
            </a:fld>
            <a:endParaRPr lang="en-US" altLang="ja-JP" dirty="0"/>
          </a:p>
        </p:txBody>
      </p:sp>
    </p:spTree>
    <p:extLst>
      <p:ext uri="{BB962C8B-B14F-4D97-AF65-F5344CB8AC3E}">
        <p14:creationId xmlns:p14="http://schemas.microsoft.com/office/powerpoint/2010/main" val="3887563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徐々に低下</a:t>
            </a:r>
            <a:endParaRPr kumimoji="1" lang="en-US" altLang="ja-JP" dirty="0" smtClean="0"/>
          </a:p>
          <a:p>
            <a:r>
              <a:rPr kumimoji="1" lang="ja-JP" altLang="en-US" dirty="0" smtClean="0"/>
              <a:t>これはエージ</a:t>
            </a:r>
            <a:r>
              <a:rPr kumimoji="1" lang="ja-JP" altLang="en-US" dirty="0" err="1" smtClean="0"/>
              <a:t>ｌ</a:t>
            </a:r>
            <a:r>
              <a:rPr kumimoji="1" lang="ja-JP" altLang="en-US" dirty="0" smtClean="0"/>
              <a:t>ンとが経験を積んだため</a:t>
            </a:r>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57</a:t>
            </a:fld>
            <a:endParaRPr lang="en-US" altLang="ja-JP" dirty="0"/>
          </a:p>
        </p:txBody>
      </p:sp>
    </p:spTree>
    <p:extLst>
      <p:ext uri="{BB962C8B-B14F-4D97-AF65-F5344CB8AC3E}">
        <p14:creationId xmlns:p14="http://schemas.microsoft.com/office/powerpoint/2010/main" val="754917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58</a:t>
            </a:fld>
            <a:endParaRPr lang="en-US" altLang="ja-JP" dirty="0"/>
          </a:p>
        </p:txBody>
      </p:sp>
    </p:spTree>
    <p:extLst>
      <p:ext uri="{BB962C8B-B14F-4D97-AF65-F5344CB8AC3E}">
        <p14:creationId xmlns:p14="http://schemas.microsoft.com/office/powerpoint/2010/main" val="1517479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一番提案手法良い→</a:t>
            </a:r>
            <a:endParaRPr kumimoji="1" lang="en-US" altLang="ja-JP" smtClean="0"/>
          </a:p>
          <a:p>
            <a:endParaRPr kumimoji="1" lang="en-US" altLang="ja-JP" smtClean="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59</a:t>
            </a:fld>
            <a:endParaRPr lang="en-US" altLang="ja-JP" dirty="0"/>
          </a:p>
        </p:txBody>
      </p:sp>
    </p:spTree>
    <p:extLst>
      <p:ext uri="{BB962C8B-B14F-4D97-AF65-F5344CB8AC3E}">
        <p14:creationId xmlns:p14="http://schemas.microsoft.com/office/powerpoint/2010/main" val="1992140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60</a:t>
            </a:fld>
            <a:endParaRPr lang="en-US" altLang="ja-JP" dirty="0"/>
          </a:p>
        </p:txBody>
      </p:sp>
    </p:spTree>
    <p:extLst>
      <p:ext uri="{BB962C8B-B14F-4D97-AF65-F5344CB8AC3E}">
        <p14:creationId xmlns:p14="http://schemas.microsoft.com/office/powerpoint/2010/main" val="4260707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ea typeface="ＭＳ Ｐ明朝" pitchFamily="18" charset="-128"/>
              </a:rPr>
              <a:t>縦軸は行動数の総和で，横軸がゴール番号を示しています．</a:t>
            </a:r>
            <a:endParaRPr lang="en-US" altLang="ja-JP" dirty="0" smtClean="0">
              <a:ea typeface="ＭＳ Ｐ明朝" pitchFamily="18" charset="-128"/>
            </a:endParaRPr>
          </a:p>
          <a:p>
            <a:r>
              <a:rPr lang="ja-JP" altLang="en-US" dirty="0" smtClean="0">
                <a:ea typeface="ＭＳ Ｐ明朝" pitchFamily="18" charset="-128"/>
              </a:rPr>
              <a:t>縦軸の行動数の総和が大きいほど学習に時間がかかり，小さいほど早く学習していることを表している．</a:t>
            </a:r>
            <a:endParaRPr lang="en-US" altLang="ja-JP" dirty="0" smtClean="0">
              <a:ea typeface="ＭＳ Ｐ明朝" pitchFamily="18" charset="-128"/>
            </a:endParaRPr>
          </a:p>
          <a:p>
            <a:r>
              <a:rPr lang="en-US" altLang="ja-JP" dirty="0" smtClean="0">
                <a:ea typeface="ＭＳ Ｐ明朝" pitchFamily="18" charset="-128"/>
              </a:rPr>
              <a:t>Goal1</a:t>
            </a:r>
            <a:r>
              <a:rPr lang="ja-JP" altLang="en-US" dirty="0" smtClean="0">
                <a:ea typeface="ＭＳ Ｐ明朝" pitchFamily="18" charset="-128"/>
              </a:rPr>
              <a:t>～</a:t>
            </a:r>
            <a:r>
              <a:rPr lang="en-US" altLang="ja-JP" dirty="0" smtClean="0">
                <a:ea typeface="ＭＳ Ｐ明朝" pitchFamily="18" charset="-128"/>
              </a:rPr>
              <a:t>Goal4</a:t>
            </a:r>
            <a:r>
              <a:rPr lang="ja-JP" altLang="en-US" dirty="0" smtClean="0">
                <a:ea typeface="ＭＳ Ｐ明朝" pitchFamily="18" charset="-128"/>
              </a:rPr>
              <a:t>では先行研究と提案手法にはあまり差が見られないが，</a:t>
            </a:r>
            <a:r>
              <a:rPr lang="en-US" altLang="ja-JP" dirty="0" smtClean="0">
                <a:ea typeface="ＭＳ Ｐ明朝" pitchFamily="18" charset="-128"/>
              </a:rPr>
              <a:t>Goal5</a:t>
            </a:r>
            <a:r>
              <a:rPr lang="ja-JP" altLang="en-US" dirty="0" smtClean="0">
                <a:ea typeface="ＭＳ Ｐ明朝" pitchFamily="18" charset="-128"/>
              </a:rPr>
              <a:t>～</a:t>
            </a:r>
            <a:r>
              <a:rPr lang="en-US" altLang="ja-JP" dirty="0" smtClean="0">
                <a:ea typeface="ＭＳ Ｐ明朝" pitchFamily="18" charset="-128"/>
              </a:rPr>
              <a:t>Goal10</a:t>
            </a:r>
            <a:r>
              <a:rPr lang="ja-JP" altLang="en-US" dirty="0" smtClean="0">
                <a:ea typeface="ＭＳ Ｐ明朝" pitchFamily="18" charset="-128"/>
              </a:rPr>
              <a:t>では差が大きくなっている部分がある．</a:t>
            </a:r>
            <a:endParaRPr lang="en-US" altLang="ja-JP" dirty="0" smtClean="0">
              <a:ea typeface="ＭＳ Ｐ明朝" pitchFamily="18" charset="-128"/>
            </a:endParaRPr>
          </a:p>
          <a:p>
            <a:r>
              <a:rPr lang="ja-JP" altLang="en-US" dirty="0" smtClean="0">
                <a:ea typeface="ＭＳ Ｐ明朝" pitchFamily="18" charset="-128"/>
              </a:rPr>
              <a:t>学習初期ではロボットの行動数が少なく，遷移確率に偏りが生まれる．</a:t>
            </a:r>
            <a:endParaRPr lang="en-US" altLang="ja-JP" dirty="0" smtClean="0">
              <a:ea typeface="ＭＳ Ｐ明朝" pitchFamily="18" charset="-128"/>
            </a:endParaRPr>
          </a:p>
          <a:p>
            <a:r>
              <a:rPr lang="ja-JP" altLang="en-US" dirty="0" smtClean="0">
                <a:ea typeface="ＭＳ Ｐ明朝" pitchFamily="18" charset="-128"/>
              </a:rPr>
              <a:t>ただ，学習が進んでくるにつれ経験が増え，遷移確率が安定していくため，このような結果になった．</a:t>
            </a:r>
            <a:endParaRPr lang="en-US" altLang="ja-JP" dirty="0" smtClean="0">
              <a:ea typeface="ＭＳ Ｐ明朝" pitchFamily="18" charset="-128"/>
            </a:endParaRPr>
          </a:p>
          <a:p>
            <a:endParaRPr lang="en-US" altLang="ja-JP" dirty="0" smtClean="0">
              <a:ea typeface="ＭＳ Ｐ明朝" pitchFamily="18" charset="-128"/>
            </a:endParaRPr>
          </a:p>
          <a:p>
            <a:endParaRPr lang="en-US" altLang="ja-JP" dirty="0" smtClean="0">
              <a:ea typeface="ＭＳ Ｐ明朝" pitchFamily="18" charset="-128"/>
            </a:endParaRPr>
          </a:p>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61</a:t>
            </a:fld>
            <a:endParaRPr lang="en-US" altLang="ja-JP" dirty="0"/>
          </a:p>
        </p:txBody>
      </p:sp>
    </p:spTree>
    <p:extLst>
      <p:ext uri="{BB962C8B-B14F-4D97-AF65-F5344CB8AC3E}">
        <p14:creationId xmlns:p14="http://schemas.microsoft.com/office/powerpoint/2010/main" val="1490030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62</a:t>
            </a:fld>
            <a:endParaRPr lang="en-US" altLang="ja-JP" dirty="0"/>
          </a:p>
        </p:txBody>
      </p:sp>
    </p:spTree>
    <p:extLst>
      <p:ext uri="{BB962C8B-B14F-4D97-AF65-F5344CB8AC3E}">
        <p14:creationId xmlns:p14="http://schemas.microsoft.com/office/powerpoint/2010/main" val="2879468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68</a:t>
            </a:fld>
            <a:endParaRPr lang="en-US" altLang="ja-JP" dirty="0"/>
          </a:p>
        </p:txBody>
      </p:sp>
    </p:spTree>
    <p:extLst>
      <p:ext uri="{BB962C8B-B14F-4D97-AF65-F5344CB8AC3E}">
        <p14:creationId xmlns:p14="http://schemas.microsoft.com/office/powerpoint/2010/main" val="313864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9</a:t>
            </a:fld>
            <a:endParaRPr lang="en-US" altLang="ja-JP" dirty="0"/>
          </a:p>
        </p:txBody>
      </p:sp>
    </p:spTree>
    <p:extLst>
      <p:ext uri="{BB962C8B-B14F-4D97-AF65-F5344CB8AC3E}">
        <p14:creationId xmlns:p14="http://schemas.microsoft.com/office/powerpoint/2010/main" val="20507575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88"/>
            <a:r>
              <a:rPr lang="ja-JP" altLang="en-US" dirty="0" smtClean="0"/>
              <a:t>現在のところ，探査率</a:t>
            </a:r>
            <a:r>
              <a:rPr lang="en-US" altLang="ja-JP" dirty="0" smtClean="0"/>
              <a:t>ε</a:t>
            </a:r>
            <a:r>
              <a:rPr lang="ja-JP" altLang="en-US" dirty="0" smtClean="0"/>
              <a:t>を理論的に決定できる方法は確立されていない</a:t>
            </a:r>
            <a:endParaRPr kumimoji="1" lang="en-US" altLang="ja-JP" dirty="0" smtClean="0"/>
          </a:p>
          <a:p>
            <a:pPr defTabSz="914288"/>
            <a:r>
              <a:rPr lang="ja-JP" altLang="en-US" dirty="0" smtClean="0"/>
              <a:t>そのため，あらかじめ，類似の問題についてシミュレーションし，最適と思われる値を探っておく必要がある</a:t>
            </a:r>
            <a:endParaRPr lang="en-US" altLang="ja-JP" dirty="0" smtClean="0"/>
          </a:p>
          <a:p>
            <a:pPr fontAlgn="auto">
              <a:spcAft>
                <a:spcPts val="0"/>
              </a:spcAft>
            </a:pPr>
            <a:r>
              <a:rPr lang="ja-JP" altLang="en-US" dirty="0" smtClean="0">
                <a:latin typeface="Times New Roman" panose="02020603050405020304" pitchFamily="18" charset="0"/>
                <a:cs typeface="Times New Roman" panose="02020603050405020304" pitchFamily="18" charset="0"/>
              </a:rPr>
              <a:t>しかし，学習環境に応じて適したパラメータは変化する</a:t>
            </a:r>
            <a:endParaRPr lang="en-US" altLang="ja-JP" dirty="0" smtClean="0">
              <a:latin typeface="Times New Roman" panose="02020603050405020304" pitchFamily="18" charset="0"/>
              <a:cs typeface="Times New Roman" panose="02020603050405020304" pitchFamily="18" charset="0"/>
            </a:endParaRPr>
          </a:p>
          <a:p>
            <a:pPr fontAlgn="auto">
              <a:spcAft>
                <a:spcPts val="0"/>
              </a:spcAft>
            </a:pPr>
            <a:r>
              <a:rPr lang="ja-JP" altLang="en-US" dirty="0" smtClean="0">
                <a:latin typeface="Times New Roman" panose="02020603050405020304" pitchFamily="18" charset="0"/>
                <a:cs typeface="Times New Roman" panose="02020603050405020304" pitchFamily="18" charset="0"/>
              </a:rPr>
              <a:t>なので，学習環境が変わると再びシミュレーションし，適したパラメータを設定するのは手間がかかる</a:t>
            </a:r>
            <a:endParaRPr lang="en-US" altLang="ja-JP" dirty="0" smtClean="0">
              <a:latin typeface="Times New Roman" panose="02020603050405020304" pitchFamily="18" charset="0"/>
              <a:cs typeface="Times New Roman" panose="02020603050405020304" pitchFamily="18" charset="0"/>
            </a:endParaRPr>
          </a:p>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72</a:t>
            </a:fld>
            <a:endParaRPr lang="en-US" altLang="ja-JP" dirty="0"/>
          </a:p>
        </p:txBody>
      </p:sp>
    </p:spTree>
    <p:extLst>
      <p:ext uri="{BB962C8B-B14F-4D97-AF65-F5344CB8AC3E}">
        <p14:creationId xmlns:p14="http://schemas.microsoft.com/office/powerpoint/2010/main" val="15334740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未知の場合→全ての状態に対して等確率に遷移</a:t>
            </a:r>
            <a:endParaRPr kumimoji="1" lang="en-US" altLang="ja-JP" dirty="0" smtClean="0"/>
          </a:p>
          <a:p>
            <a:r>
              <a:rPr kumimoji="1" lang="ja-JP" altLang="en-US" dirty="0" smtClean="0"/>
              <a:t>既知の場合→平均情報量に応じて変化</a:t>
            </a:r>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74</a:t>
            </a:fld>
            <a:endParaRPr lang="en-US" altLang="ja-JP" dirty="0"/>
          </a:p>
        </p:txBody>
      </p:sp>
    </p:spTree>
    <p:extLst>
      <p:ext uri="{BB962C8B-B14F-4D97-AF65-F5344CB8AC3E}">
        <p14:creationId xmlns:p14="http://schemas.microsoft.com/office/powerpoint/2010/main" val="22669911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75</a:t>
            </a:fld>
            <a:endParaRPr lang="en-US" altLang="ja-JP" dirty="0"/>
          </a:p>
        </p:txBody>
      </p:sp>
    </p:spTree>
    <p:extLst>
      <p:ext uri="{BB962C8B-B14F-4D97-AF65-F5344CB8AC3E}">
        <p14:creationId xmlns:p14="http://schemas.microsoft.com/office/powerpoint/2010/main" val="716386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76</a:t>
            </a:fld>
            <a:endParaRPr lang="en-US" altLang="ja-JP" dirty="0"/>
          </a:p>
        </p:txBody>
      </p:sp>
    </p:spTree>
    <p:extLst>
      <p:ext uri="{BB962C8B-B14F-4D97-AF65-F5344CB8AC3E}">
        <p14:creationId xmlns:p14="http://schemas.microsoft.com/office/powerpoint/2010/main" val="20507575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77</a:t>
            </a:fld>
            <a:endParaRPr lang="en-US" altLang="ja-JP" dirty="0"/>
          </a:p>
        </p:txBody>
      </p:sp>
    </p:spTree>
    <p:extLst>
      <p:ext uri="{BB962C8B-B14F-4D97-AF65-F5344CB8AC3E}">
        <p14:creationId xmlns:p14="http://schemas.microsoft.com/office/powerpoint/2010/main" val="716386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78</a:t>
            </a:fld>
            <a:endParaRPr lang="en-US" altLang="ja-JP" dirty="0"/>
          </a:p>
        </p:txBody>
      </p:sp>
    </p:spTree>
    <p:extLst>
      <p:ext uri="{BB962C8B-B14F-4D97-AF65-F5344CB8AC3E}">
        <p14:creationId xmlns:p14="http://schemas.microsoft.com/office/powerpoint/2010/main" val="2050757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79</a:t>
            </a:fld>
            <a:endParaRPr lang="en-US" altLang="ja-JP" dirty="0"/>
          </a:p>
        </p:txBody>
      </p:sp>
    </p:spTree>
    <p:extLst>
      <p:ext uri="{BB962C8B-B14F-4D97-AF65-F5344CB8AC3E}">
        <p14:creationId xmlns:p14="http://schemas.microsoft.com/office/powerpoint/2010/main" val="4255984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80</a:t>
            </a:fld>
            <a:endParaRPr lang="en-US" altLang="ja-JP" dirty="0"/>
          </a:p>
        </p:txBody>
      </p:sp>
    </p:spTree>
    <p:extLst>
      <p:ext uri="{BB962C8B-B14F-4D97-AF65-F5344CB8AC3E}">
        <p14:creationId xmlns:p14="http://schemas.microsoft.com/office/powerpoint/2010/main" val="174993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Human must set  again according to the environment.</a:t>
            </a:r>
          </a:p>
          <a:p>
            <a:r>
              <a:rPr lang="en-US" altLang="ja-JP" dirty="0"/>
              <a:t>For example, in laboratory, a human input ε=0.01</a:t>
            </a:r>
          </a:p>
          <a:p>
            <a:pPr defTabSz="909899">
              <a:defRPr/>
            </a:pPr>
            <a:r>
              <a:rPr lang="en-US" altLang="ja-JP" dirty="0"/>
              <a:t>In office, a human input ε=0.05</a:t>
            </a:r>
          </a:p>
          <a:p>
            <a:endParaRPr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81</a:t>
            </a:fld>
            <a:endParaRPr lang="en-US" altLang="ja-JP" dirty="0"/>
          </a:p>
        </p:txBody>
      </p:sp>
    </p:spTree>
    <p:extLst>
      <p:ext uri="{BB962C8B-B14F-4D97-AF65-F5344CB8AC3E}">
        <p14:creationId xmlns:p14="http://schemas.microsoft.com/office/powerpoint/2010/main" val="36827332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9899">
              <a:defRPr/>
            </a:pPr>
            <a:r>
              <a:rPr kumimoji="1" lang="en-US" altLang="ja-JP" dirty="0" smtClean="0"/>
              <a:t>Our purpose</a:t>
            </a:r>
            <a:r>
              <a:rPr kumimoji="1" lang="en-US" altLang="ja-JP" baseline="0" dirty="0" smtClean="0"/>
              <a:t> that the agent </a:t>
            </a:r>
            <a:r>
              <a:rPr kumimoji="1" lang="en-US" altLang="ja-JP" baseline="0" dirty="0" smtClean="0">
                <a:latin typeface="Times New Roman" panose="02020603050405020304" pitchFamily="18" charset="0"/>
                <a:cs typeface="Times New Roman" panose="02020603050405020304" pitchFamily="18" charset="0"/>
              </a:rPr>
              <a:t>c</a:t>
            </a:r>
            <a:r>
              <a:rPr lang="en-US" altLang="ja-JP" dirty="0" smtClean="0">
                <a:latin typeface="Times New Roman" panose="02020603050405020304" pitchFamily="18" charset="0"/>
                <a:cs typeface="Times New Roman" panose="02020603050405020304" pitchFamily="18" charset="0"/>
              </a:rPr>
              <a:t>ontrol of ε according to environment nothing</a:t>
            </a:r>
            <a:r>
              <a:rPr lang="en-US" altLang="ja-JP" baseline="0" dirty="0" smtClean="0">
                <a:latin typeface="Times New Roman" panose="02020603050405020304" pitchFamily="18" charset="0"/>
                <a:cs typeface="Times New Roman" panose="02020603050405020304" pitchFamily="18" charset="0"/>
              </a:rPr>
              <a:t> human</a:t>
            </a:r>
            <a:endParaRPr lang="ja-JP" altLang="en-US" dirty="0" smtClean="0">
              <a:latin typeface="Times New Roman" panose="02020603050405020304" pitchFamily="18" charset="0"/>
              <a:cs typeface="Times New Roman" panose="02020603050405020304" pitchFamily="18" charset="0"/>
            </a:endParaRPr>
          </a:p>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82</a:t>
            </a:fld>
            <a:endParaRPr lang="en-US" altLang="ja-JP" dirty="0"/>
          </a:p>
        </p:txBody>
      </p:sp>
    </p:spTree>
    <p:extLst>
      <p:ext uri="{BB962C8B-B14F-4D97-AF65-F5344CB8AC3E}">
        <p14:creationId xmlns:p14="http://schemas.microsoft.com/office/powerpoint/2010/main" val="375532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10</a:t>
            </a:fld>
            <a:endParaRPr lang="en-US" altLang="ja-JP" dirty="0"/>
          </a:p>
        </p:txBody>
      </p:sp>
    </p:spTree>
    <p:extLst>
      <p:ext uri="{BB962C8B-B14F-4D97-AF65-F5344CB8AC3E}">
        <p14:creationId xmlns:p14="http://schemas.microsoft.com/office/powerpoint/2010/main" val="20507575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the experiment,</a:t>
            </a:r>
            <a:r>
              <a:rPr kumimoji="1" lang="en-US" altLang="ja-JP" baseline="0" dirty="0" smtClean="0"/>
              <a:t> t</a:t>
            </a:r>
            <a:r>
              <a:rPr kumimoji="1" lang="en-US" altLang="ja-JP" dirty="0" smtClean="0"/>
              <a:t>he</a:t>
            </a:r>
            <a:r>
              <a:rPr kumimoji="1" lang="en-US" altLang="ja-JP" baseline="0" dirty="0" smtClean="0"/>
              <a:t> task is maze problem</a:t>
            </a:r>
          </a:p>
          <a:p>
            <a:r>
              <a:rPr kumimoji="1" lang="en-US" altLang="ja-JP" baseline="0" dirty="0" smtClean="0"/>
              <a:t>the agent can select 4 action up, down, left and right</a:t>
            </a:r>
          </a:p>
          <a:p>
            <a:endParaRPr kumimoji="1" lang="en-US" altLang="ja-JP" baseline="0" dirty="0" smtClean="0"/>
          </a:p>
          <a:p>
            <a:r>
              <a:rPr kumimoji="1" lang="en-US" altLang="ja-JP" baseline="0" dirty="0" smtClean="0"/>
              <a:t>start position and goal position not change in this experiment.</a:t>
            </a:r>
          </a:p>
          <a:p>
            <a:pPr defTabSz="909899">
              <a:defRPr/>
            </a:pPr>
            <a:r>
              <a:rPr kumimoji="1" lang="en-US" altLang="ja-JP" baseline="0" dirty="0" smtClean="0"/>
              <a:t>And we </a:t>
            </a:r>
            <a:r>
              <a:rPr kumimoji="1" lang="en-US" altLang="ja-JP" dirty="0" smtClean="0">
                <a:latin typeface="Verdana" pitchFamily="34" charset="0"/>
              </a:rPr>
              <a:t>define that the agent reaches to goal from start as 1 trial.</a:t>
            </a:r>
          </a:p>
          <a:p>
            <a:pPr defTabSz="909899">
              <a:defRPr/>
            </a:pPr>
            <a:r>
              <a:rPr kumimoji="1" lang="en-US" altLang="ja-JP" dirty="0" smtClean="0">
                <a:latin typeface="Verdana" pitchFamily="34" charset="0"/>
              </a:rPr>
              <a:t>and the agent select an action as 1step </a:t>
            </a:r>
          </a:p>
          <a:p>
            <a:endParaRPr kumimoji="1" lang="en-US" altLang="ja-JP" baseline="0" dirty="0" smtClean="0"/>
          </a:p>
          <a:p>
            <a:endParaRPr kumimoji="1" lang="en-US" altLang="ja-JP" baseline="0" dirty="0" smtClean="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83</a:t>
            </a:fld>
            <a:endParaRPr lang="en-US" altLang="ja-JP" dirty="0"/>
          </a:p>
        </p:txBody>
      </p:sp>
    </p:spTree>
    <p:extLst>
      <p:ext uri="{BB962C8B-B14F-4D97-AF65-F5344CB8AC3E}">
        <p14:creationId xmlns:p14="http://schemas.microsoft.com/office/powerpoint/2010/main" val="5598303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dt" idx="1"/>
          </p:nvPr>
        </p:nvSpPr>
        <p:spPr>
          <a:ln/>
        </p:spPr>
        <p:txBody>
          <a:bodyPr/>
          <a:lstStyle/>
          <a:p>
            <a:pPr>
              <a:defRPr/>
            </a:pPr>
            <a:fld id="{CDA8493A-C000-403B-A198-D635F4EDE8AE}" type="datetime1">
              <a:rPr lang="ja-JP" altLang="en-US"/>
              <a:pPr>
                <a:defRPr/>
              </a:pPr>
              <a:t>2014/2/13</a:t>
            </a:fld>
            <a:endParaRPr lang="en-US" altLang="ja-JP" dirty="0"/>
          </a:p>
        </p:txBody>
      </p:sp>
      <p:sp>
        <p:nvSpPr>
          <p:cNvPr id="118786"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0AAF103C-704E-47DE-A456-144F22B9171E}"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118787"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0DEAB23-D4F5-461A-B38D-F41C88550A16}"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118788"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C4ABA8D6-0158-447A-9AD5-DD5DFEAFB98E}" type="slidenum">
              <a:rPr kumimoji="1" lang="ja-JP" altLang="en-US" sz="1200">
                <a:latin typeface="Tahoma" pitchFamily="34" charset="0"/>
              </a:rPr>
              <a:pPr algn="r"/>
              <a:t>84</a:t>
            </a:fld>
            <a:endParaRPr kumimoji="1" lang="en-US" altLang="ja-JP" sz="1200" dirty="0">
              <a:latin typeface="Tahoma" pitchFamily="34" charset="0"/>
            </a:endParaRPr>
          </a:p>
        </p:txBody>
      </p:sp>
      <p:sp>
        <p:nvSpPr>
          <p:cNvPr id="118789" name="スライド イメージ プレースホルダー 1"/>
          <p:cNvSpPr>
            <a:spLocks noGrp="1" noRot="1" noChangeAspect="1" noTextEdit="1"/>
          </p:cNvSpPr>
          <p:nvPr>
            <p:ph type="sldImg"/>
          </p:nvPr>
        </p:nvSpPr>
        <p:spPr>
          <a:ln/>
        </p:spPr>
      </p:sp>
      <p:sp>
        <p:nvSpPr>
          <p:cNvPr id="118790" name="ノート プレースホルダー 2"/>
          <p:cNvSpPr>
            <a:spLocks noGrp="1"/>
          </p:cNvSpPr>
          <p:nvPr>
            <p:ph type="body" idx="1"/>
          </p:nvPr>
        </p:nvSpPr>
        <p:spPr>
          <a:noFill/>
        </p:spPr>
        <p:txBody>
          <a:bodyPr/>
          <a:lstStyle/>
          <a:p>
            <a:r>
              <a:rPr lang="en-US" altLang="ja-JP" dirty="0" smtClean="0">
                <a:ea typeface="ＭＳ Ｐ明朝" pitchFamily="18" charset="-128"/>
              </a:rPr>
              <a:t>Recently, the various machine learning method has been suggested.</a:t>
            </a:r>
          </a:p>
          <a:p>
            <a:r>
              <a:rPr lang="en-US" altLang="ja-JP" dirty="0" smtClean="0">
                <a:ea typeface="ＭＳ Ｐ明朝" pitchFamily="18" charset="-128"/>
              </a:rPr>
              <a:t>For example, Neural Network, Genetic Algorithm Reinforcement Learning and so on.</a:t>
            </a:r>
          </a:p>
          <a:p>
            <a:r>
              <a:rPr lang="en-US" altLang="ja-JP" dirty="0" smtClean="0">
                <a:ea typeface="ＭＳ Ｐ明朝" pitchFamily="18" charset="-128"/>
              </a:rPr>
              <a:t>In this study, we aim at Reinforcement Leaning because it’s often used in actual robot.</a:t>
            </a:r>
          </a:p>
          <a:p>
            <a:endParaRPr lang="ja-JP" altLang="en-US" dirty="0" smtClean="0">
              <a:ea typeface="ＭＳ Ｐ明朝" pitchFamily="18" charset="-128"/>
            </a:endParaRPr>
          </a:p>
        </p:txBody>
      </p:sp>
      <p:sp>
        <p:nvSpPr>
          <p:cNvPr id="118791" name="日付プレースホルダー 3"/>
          <p:cNvSpPr txBox="1">
            <a:spLocks noGrp="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CAEF80B-7DB8-4BFB-B2FB-5EB7519B8946}"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118792" name="スライド番号プレースホルダー 4"/>
          <p:cNvSpPr txBox="1">
            <a:spLocks noGrp="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8DC361E7-D0B6-40A8-AB48-BDC290372BAB}" type="slidenum">
              <a:rPr kumimoji="1" lang="ja-JP" altLang="en-US" sz="1200">
                <a:latin typeface="Tahoma" pitchFamily="34" charset="0"/>
              </a:rPr>
              <a:pPr algn="r"/>
              <a:t>84</a:t>
            </a:fld>
            <a:endParaRPr kumimoji="1" lang="en-US" altLang="ja-JP" sz="1200" dirty="0">
              <a:latin typeface="Tahoma" pitchFamily="34" charset="0"/>
            </a:endParaRPr>
          </a:p>
        </p:txBody>
      </p:sp>
    </p:spTree>
    <p:extLst>
      <p:ext uri="{BB962C8B-B14F-4D97-AF65-F5344CB8AC3E}">
        <p14:creationId xmlns:p14="http://schemas.microsoft.com/office/powerpoint/2010/main" val="12152337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dt" idx="1"/>
          </p:nvPr>
        </p:nvSpPr>
        <p:spPr>
          <a:ln/>
        </p:spPr>
        <p:txBody>
          <a:bodyPr/>
          <a:lstStyle/>
          <a:p>
            <a:pPr>
              <a:defRPr/>
            </a:pPr>
            <a:fld id="{3E4EBBE0-9226-41C3-A08C-07363FF6FDF6}" type="datetime1">
              <a:rPr lang="ja-JP" altLang="en-US"/>
              <a:pPr>
                <a:defRPr/>
              </a:pPr>
              <a:t>2014/2/13</a:t>
            </a:fld>
            <a:endParaRPr lang="en-US" altLang="ja-JP" dirty="0"/>
          </a:p>
        </p:txBody>
      </p:sp>
      <p:sp>
        <p:nvSpPr>
          <p:cNvPr id="126978"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226B6C8B-5CBE-4E96-89FC-D74BEB711652}"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126979"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A2AB2E68-E1E5-412B-AF1D-B962A58FD72F}"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126980"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987A43A8-26AD-4ED5-B6C0-E2E0F1461DA7}" type="slidenum">
              <a:rPr kumimoji="1" lang="ja-JP" altLang="en-US" sz="1200">
                <a:latin typeface="Tahoma" pitchFamily="34" charset="0"/>
              </a:rPr>
              <a:pPr algn="r"/>
              <a:t>85</a:t>
            </a:fld>
            <a:endParaRPr kumimoji="1" lang="en-US" altLang="ja-JP" sz="1200" dirty="0">
              <a:latin typeface="Tahoma" pitchFamily="34" charset="0"/>
            </a:endParaRPr>
          </a:p>
        </p:txBody>
      </p:sp>
      <p:sp>
        <p:nvSpPr>
          <p:cNvPr id="126981"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7EADDA38-77D0-4872-8E5F-6F1A6C947068}"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126982"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7B1EFDE6-4D99-45CE-8AFF-E5FDD8718237}" type="slidenum">
              <a:rPr kumimoji="1" lang="ja-JP" altLang="en-US" sz="1200">
                <a:latin typeface="Tahoma" pitchFamily="34" charset="0"/>
              </a:rPr>
              <a:pPr algn="r"/>
              <a:t>85</a:t>
            </a:fld>
            <a:endParaRPr kumimoji="1" lang="en-US" altLang="ja-JP" sz="1200" dirty="0">
              <a:latin typeface="Tahoma" pitchFamily="34" charset="0"/>
            </a:endParaRPr>
          </a:p>
        </p:txBody>
      </p:sp>
      <p:sp>
        <p:nvSpPr>
          <p:cNvPr id="126983" name="スライド イメージ プレースホルダー 1"/>
          <p:cNvSpPr>
            <a:spLocks noGrp="1" noRot="1" noChangeAspect="1" noTextEdit="1"/>
          </p:cNvSpPr>
          <p:nvPr>
            <p:ph type="sldImg"/>
          </p:nvPr>
        </p:nvSpPr>
        <p:spPr>
          <a:ln/>
        </p:spPr>
      </p:sp>
      <p:sp>
        <p:nvSpPr>
          <p:cNvPr id="126984" name="ノート プレースホルダー 2"/>
          <p:cNvSpPr>
            <a:spLocks noGrp="1"/>
          </p:cNvSpPr>
          <p:nvPr>
            <p:ph type="body" idx="1"/>
          </p:nvPr>
        </p:nvSpPr>
        <p:spPr>
          <a:noFill/>
        </p:spPr>
        <p:txBody>
          <a:bodyPr/>
          <a:lstStyle/>
          <a:p>
            <a:endParaRPr lang="ja-JP" altLang="en-US" dirty="0" smtClean="0">
              <a:ea typeface="ＭＳ Ｐ明朝" pitchFamily="18" charset="-128"/>
            </a:endParaRPr>
          </a:p>
        </p:txBody>
      </p:sp>
      <p:sp>
        <p:nvSpPr>
          <p:cNvPr id="126985" name="日付プレースホルダー 3"/>
          <p:cNvSpPr txBox="1">
            <a:spLocks noGrp="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ADB80F01-38A5-4DE7-9887-C6E391F4B75A}" type="datetime1">
              <a:rPr kumimoji="1" lang="ja-JP" altLang="en-US" sz="1200">
                <a:latin typeface="Tahoma" pitchFamily="34" charset="0"/>
              </a:rPr>
              <a:pPr algn="r"/>
              <a:t>2014/2/13</a:t>
            </a:fld>
            <a:endParaRPr kumimoji="1" lang="en-US" altLang="ja-JP" sz="1200" dirty="0">
              <a:latin typeface="Tahoma" pitchFamily="34" charset="0"/>
            </a:endParaRPr>
          </a:p>
        </p:txBody>
      </p:sp>
      <p:sp>
        <p:nvSpPr>
          <p:cNvPr id="126986" name="スライド番号プレースホルダー 4"/>
          <p:cNvSpPr txBox="1">
            <a:spLocks noGrp="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062BB59D-6498-4822-9506-7D5356366010}" type="slidenum">
              <a:rPr kumimoji="1" lang="ja-JP" altLang="en-US" sz="1200">
                <a:latin typeface="Tahoma" pitchFamily="34" charset="0"/>
              </a:rPr>
              <a:pPr algn="r"/>
              <a:t>85</a:t>
            </a:fld>
            <a:endParaRPr kumimoji="1" lang="en-US" altLang="ja-JP" sz="1200" dirty="0">
              <a:latin typeface="Tahoma" pitchFamily="34" charset="0"/>
            </a:endParaRPr>
          </a:p>
        </p:txBody>
      </p:sp>
    </p:spTree>
    <p:extLst>
      <p:ext uri="{BB962C8B-B14F-4D97-AF65-F5344CB8AC3E}">
        <p14:creationId xmlns:p14="http://schemas.microsoft.com/office/powerpoint/2010/main" val="23061664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86</a:t>
            </a:fld>
            <a:endParaRPr lang="en-US" altLang="ja-JP" dirty="0"/>
          </a:p>
        </p:txBody>
      </p:sp>
    </p:spTree>
    <p:extLst>
      <p:ext uri="{BB962C8B-B14F-4D97-AF65-F5344CB8AC3E}">
        <p14:creationId xmlns:p14="http://schemas.microsoft.com/office/powerpoint/2010/main" val="20507575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87</a:t>
            </a:fld>
            <a:endParaRPr lang="en-US" altLang="ja-JP" dirty="0"/>
          </a:p>
        </p:txBody>
      </p:sp>
    </p:spTree>
    <p:extLst>
      <p:ext uri="{BB962C8B-B14F-4D97-AF65-F5344CB8AC3E}">
        <p14:creationId xmlns:p14="http://schemas.microsoft.com/office/powerpoint/2010/main" val="716386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88</a:t>
            </a:fld>
            <a:endParaRPr lang="en-US" altLang="ja-JP" dirty="0"/>
          </a:p>
        </p:txBody>
      </p:sp>
    </p:spTree>
    <p:extLst>
      <p:ext uri="{BB962C8B-B14F-4D97-AF65-F5344CB8AC3E}">
        <p14:creationId xmlns:p14="http://schemas.microsoft.com/office/powerpoint/2010/main" val="20507575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89</a:t>
            </a:fld>
            <a:endParaRPr lang="en-US" altLang="ja-JP" dirty="0"/>
          </a:p>
        </p:txBody>
      </p:sp>
    </p:spTree>
    <p:extLst>
      <p:ext uri="{BB962C8B-B14F-4D97-AF65-F5344CB8AC3E}">
        <p14:creationId xmlns:p14="http://schemas.microsoft.com/office/powerpoint/2010/main" val="716386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90</a:t>
            </a:fld>
            <a:endParaRPr lang="en-US" altLang="ja-JP" dirty="0"/>
          </a:p>
        </p:txBody>
      </p:sp>
    </p:spTree>
    <p:extLst>
      <p:ext uri="{BB962C8B-B14F-4D97-AF65-F5344CB8AC3E}">
        <p14:creationId xmlns:p14="http://schemas.microsoft.com/office/powerpoint/2010/main" val="716386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Grp="1" noChangeArrowheads="1"/>
          </p:cNvSpPr>
          <p:nvPr>
            <p:ph type="dt" idx="1"/>
          </p:nvPr>
        </p:nvSpPr>
        <p:spPr>
          <a:ln/>
        </p:spPr>
        <p:txBody>
          <a:bodyPr/>
          <a:lstStyle/>
          <a:p>
            <a:pPr>
              <a:defRPr/>
            </a:pPr>
            <a:fld id="{CEA689FF-E031-492F-A7A2-A4EA7DC35219}" type="datetime1">
              <a:rPr lang="ja-JP" altLang="en-US"/>
              <a:pPr>
                <a:defRPr/>
              </a:pPr>
              <a:t>2014/2/13</a:t>
            </a:fld>
            <a:endParaRPr lang="en-US" altLang="ja-JP" dirty="0"/>
          </a:p>
        </p:txBody>
      </p:sp>
      <p:sp>
        <p:nvSpPr>
          <p:cNvPr id="60418"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7A243FA5-19D1-4183-89AE-F530CEA2221F}" type="datetime1">
              <a:rPr kumimoji="1" lang="ja-JP" altLang="en-US" sz="1200">
                <a:latin typeface="Tahoma" pitchFamily="34" charset="0"/>
              </a:rPr>
              <a:pPr algn="r"/>
              <a:t>2014/2/13</a:t>
            </a:fld>
            <a:endParaRPr kumimoji="1" lang="en-US" altLang="ja-JP" sz="1200">
              <a:latin typeface="Tahoma" pitchFamily="34" charset="0"/>
            </a:endParaRPr>
          </a:p>
        </p:txBody>
      </p:sp>
      <p:sp>
        <p:nvSpPr>
          <p:cNvPr id="60419"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66F5AF71-691D-4543-878C-BB45589FBD85}" type="datetime1">
              <a:rPr kumimoji="1" lang="ja-JP" altLang="en-US" sz="1200">
                <a:latin typeface="Tahoma" pitchFamily="34" charset="0"/>
              </a:rPr>
              <a:pPr algn="r"/>
              <a:t>2014/2/13</a:t>
            </a:fld>
            <a:endParaRPr kumimoji="1" lang="en-US" altLang="ja-JP" sz="1200">
              <a:latin typeface="Tahoma" pitchFamily="34" charset="0"/>
            </a:endParaRPr>
          </a:p>
        </p:txBody>
      </p:sp>
      <p:sp>
        <p:nvSpPr>
          <p:cNvPr id="60420"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39293" indent="-284344">
              <a:defRPr>
                <a:solidFill>
                  <a:schemeClr val="tx1"/>
                </a:solidFill>
                <a:latin typeface="Arial" charset="0"/>
                <a:ea typeface="ＭＳ Ｐゴシック" pitchFamily="50" charset="-128"/>
              </a:defRPr>
            </a:lvl2pPr>
            <a:lvl3pPr marL="1137374" indent="-227475">
              <a:defRPr>
                <a:solidFill>
                  <a:schemeClr val="tx1"/>
                </a:solidFill>
                <a:latin typeface="Arial" charset="0"/>
                <a:ea typeface="ＭＳ Ｐゴシック" pitchFamily="50" charset="-128"/>
              </a:defRPr>
            </a:lvl3pPr>
            <a:lvl4pPr marL="1592324" indent="-227475">
              <a:defRPr>
                <a:solidFill>
                  <a:schemeClr val="tx1"/>
                </a:solidFill>
                <a:latin typeface="Arial" charset="0"/>
                <a:ea typeface="ＭＳ Ｐゴシック" pitchFamily="50" charset="-128"/>
              </a:defRPr>
            </a:lvl4pPr>
            <a:lvl5pPr marL="2047273" indent="-227475">
              <a:defRPr>
                <a:solidFill>
                  <a:schemeClr val="tx1"/>
                </a:solidFill>
                <a:latin typeface="Arial" charset="0"/>
                <a:ea typeface="ＭＳ Ｐゴシック" pitchFamily="50" charset="-128"/>
              </a:defRPr>
            </a:lvl5pPr>
            <a:lvl6pPr marL="2502223" indent="-227475" eaLnBrk="0" fontAlgn="base" hangingPunct="0">
              <a:spcBef>
                <a:spcPct val="0"/>
              </a:spcBef>
              <a:spcAft>
                <a:spcPct val="0"/>
              </a:spcAft>
              <a:defRPr>
                <a:solidFill>
                  <a:schemeClr val="tx1"/>
                </a:solidFill>
                <a:latin typeface="Arial" charset="0"/>
                <a:ea typeface="ＭＳ Ｐゴシック" pitchFamily="50" charset="-128"/>
              </a:defRPr>
            </a:lvl6pPr>
            <a:lvl7pPr marL="2957172" indent="-227475" eaLnBrk="0" fontAlgn="base" hangingPunct="0">
              <a:spcBef>
                <a:spcPct val="0"/>
              </a:spcBef>
              <a:spcAft>
                <a:spcPct val="0"/>
              </a:spcAft>
              <a:defRPr>
                <a:solidFill>
                  <a:schemeClr val="tx1"/>
                </a:solidFill>
                <a:latin typeface="Arial" charset="0"/>
                <a:ea typeface="ＭＳ Ｐゴシック" pitchFamily="50" charset="-128"/>
              </a:defRPr>
            </a:lvl7pPr>
            <a:lvl8pPr marL="3412123" indent="-227475" eaLnBrk="0" fontAlgn="base" hangingPunct="0">
              <a:spcBef>
                <a:spcPct val="0"/>
              </a:spcBef>
              <a:spcAft>
                <a:spcPct val="0"/>
              </a:spcAft>
              <a:defRPr>
                <a:solidFill>
                  <a:schemeClr val="tx1"/>
                </a:solidFill>
                <a:latin typeface="Arial" charset="0"/>
                <a:ea typeface="ＭＳ Ｐゴシック" pitchFamily="50" charset="-128"/>
              </a:defRPr>
            </a:lvl8pPr>
            <a:lvl9pPr marL="3867072" indent="-227475" eaLnBrk="0" fontAlgn="base" hangingPunct="0">
              <a:spcBef>
                <a:spcPct val="0"/>
              </a:spcBef>
              <a:spcAft>
                <a:spcPct val="0"/>
              </a:spcAft>
              <a:defRPr>
                <a:solidFill>
                  <a:schemeClr val="tx1"/>
                </a:solidFill>
                <a:latin typeface="Arial" charset="0"/>
                <a:ea typeface="ＭＳ Ｐゴシック" pitchFamily="50" charset="-128"/>
              </a:defRPr>
            </a:lvl9pPr>
          </a:lstStyle>
          <a:p>
            <a:fld id="{C9839155-E498-4E55-BE78-9F94CA3C01E1}" type="slidenum">
              <a:rPr lang="ja-JP" altLang="en-US" smtClean="0">
                <a:latin typeface="Tahoma" pitchFamily="34" charset="0"/>
              </a:rPr>
              <a:pPr/>
              <a:t>91</a:t>
            </a:fld>
            <a:endParaRPr lang="en-US" altLang="ja-JP" smtClean="0">
              <a:latin typeface="Tahoma" pitchFamily="34" charset="0"/>
            </a:endParaRPr>
          </a:p>
        </p:txBody>
      </p:sp>
      <p:sp>
        <p:nvSpPr>
          <p:cNvPr id="60421"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AF123955-B584-436C-8CC7-95BE217C533B}" type="datetime1">
              <a:rPr kumimoji="1" lang="ja-JP" altLang="en-US" sz="1200">
                <a:latin typeface="Tahoma" pitchFamily="34" charset="0"/>
              </a:rPr>
              <a:pPr algn="r"/>
              <a:t>2014/2/13</a:t>
            </a:fld>
            <a:endParaRPr kumimoji="1" lang="en-US" altLang="ja-JP" sz="1200">
              <a:latin typeface="Tahoma" pitchFamily="34" charset="0"/>
            </a:endParaRPr>
          </a:p>
        </p:txBody>
      </p:sp>
      <p:sp>
        <p:nvSpPr>
          <p:cNvPr id="60422"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61106D42-EFFE-4CA1-AF1C-9795B79383EE}" type="slidenum">
              <a:rPr kumimoji="1" lang="ja-JP" altLang="en-US" sz="1200">
                <a:latin typeface="Tahoma" pitchFamily="34" charset="0"/>
              </a:rPr>
              <a:pPr algn="r"/>
              <a:t>91</a:t>
            </a:fld>
            <a:endParaRPr kumimoji="1" lang="en-US" altLang="ja-JP" sz="1200">
              <a:latin typeface="Tahoma" pitchFamily="34" charset="0"/>
            </a:endParaRPr>
          </a:p>
        </p:txBody>
      </p:sp>
      <p:sp>
        <p:nvSpPr>
          <p:cNvPr id="60423" name="Rectangle 3"/>
          <p:cNvSpPr txBox="1">
            <a:spLocks noGrp="1" noChangeArrowheads="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F0AFEFCE-E41F-42C4-B2EB-30262E559EEC}" type="datetime1">
              <a:rPr kumimoji="1" lang="ja-JP" altLang="en-US" sz="1200">
                <a:latin typeface="Tahoma" pitchFamily="34" charset="0"/>
              </a:rPr>
              <a:pPr algn="r"/>
              <a:t>2014/2/13</a:t>
            </a:fld>
            <a:endParaRPr kumimoji="1" lang="en-US" altLang="ja-JP" sz="1200">
              <a:latin typeface="Tahoma" pitchFamily="34" charset="0"/>
            </a:endParaRPr>
          </a:p>
        </p:txBody>
      </p:sp>
      <p:sp>
        <p:nvSpPr>
          <p:cNvPr id="60424" name="Rectangle 7"/>
          <p:cNvSpPr txBox="1">
            <a:spLocks noGrp="1" noChangeArrowheads="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B01CC57B-1D38-4AF7-BEC5-82823003BD37}" type="slidenum">
              <a:rPr kumimoji="1" lang="ja-JP" altLang="en-US" sz="1200">
                <a:latin typeface="Tahoma" pitchFamily="34" charset="0"/>
              </a:rPr>
              <a:pPr algn="r"/>
              <a:t>91</a:t>
            </a:fld>
            <a:endParaRPr kumimoji="1" lang="en-US" altLang="ja-JP" sz="1200">
              <a:latin typeface="Tahoma" pitchFamily="34" charset="0"/>
            </a:endParaRPr>
          </a:p>
        </p:txBody>
      </p:sp>
      <p:sp>
        <p:nvSpPr>
          <p:cNvPr id="60425" name="スライド イメージ プレースホルダー 1"/>
          <p:cNvSpPr>
            <a:spLocks noGrp="1" noRot="1" noChangeAspect="1" noTextEdit="1"/>
          </p:cNvSpPr>
          <p:nvPr>
            <p:ph type="sldImg"/>
          </p:nvPr>
        </p:nvSpPr>
        <p:spPr>
          <a:ln/>
        </p:spPr>
      </p:sp>
      <p:sp>
        <p:nvSpPr>
          <p:cNvPr id="60426" name="ノート プレースホルダー 2"/>
          <p:cNvSpPr>
            <a:spLocks noGrp="1"/>
          </p:cNvSpPr>
          <p:nvPr>
            <p:ph type="body" idx="1"/>
          </p:nvPr>
        </p:nvSpPr>
        <p:spPr>
          <a:noFill/>
        </p:spPr>
        <p:txBody>
          <a:bodyPr/>
          <a:lstStyle/>
          <a:p>
            <a:r>
              <a:rPr lang="ja-JP" altLang="en-US" dirty="0" smtClean="0">
                <a:ea typeface="ＭＳ Ｐ明朝" pitchFamily="18" charset="-128"/>
              </a:rPr>
              <a:t>経験情報で貯めて，探査率を算出</a:t>
            </a:r>
          </a:p>
        </p:txBody>
      </p:sp>
      <p:sp>
        <p:nvSpPr>
          <p:cNvPr id="60427" name="日付プレースホルダー 3"/>
          <p:cNvSpPr txBox="1">
            <a:spLocks noGrp="1"/>
          </p:cNvSpPr>
          <p:nvPr/>
        </p:nvSpPr>
        <p:spPr bwMode="auto">
          <a:xfrm>
            <a:off x="3850444" y="0"/>
            <a:ext cx="2945659" cy="4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2F3CF70-F792-4284-A7AF-FA2FA233319F}" type="datetime1">
              <a:rPr kumimoji="1" lang="ja-JP" altLang="en-US" sz="1200">
                <a:latin typeface="Tahoma" pitchFamily="34" charset="0"/>
              </a:rPr>
              <a:pPr algn="r"/>
              <a:t>2014/2/13</a:t>
            </a:fld>
            <a:endParaRPr kumimoji="1" lang="en-US" altLang="ja-JP" sz="1200">
              <a:latin typeface="Tahoma" pitchFamily="34" charset="0"/>
            </a:endParaRPr>
          </a:p>
        </p:txBody>
      </p:sp>
      <p:sp>
        <p:nvSpPr>
          <p:cNvPr id="60428" name="スライド番号プレースホルダー 4"/>
          <p:cNvSpPr txBox="1">
            <a:spLocks noGrp="1"/>
          </p:cNvSpPr>
          <p:nvPr/>
        </p:nvSpPr>
        <p:spPr bwMode="auto">
          <a:xfrm>
            <a:off x="3850444" y="9429119"/>
            <a:ext cx="2945659"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90" tIns="45496" rIns="90990" bIns="45496" anchor="b"/>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B0798F10-B5D8-47A0-AC7D-CD44DE7ECB2E}" type="slidenum">
              <a:rPr kumimoji="1" lang="ja-JP" altLang="en-US" sz="1200">
                <a:latin typeface="Tahoma" pitchFamily="34" charset="0"/>
              </a:rPr>
              <a:pPr algn="r"/>
              <a:t>91</a:t>
            </a:fld>
            <a:endParaRPr kumimoji="1" lang="en-US" altLang="ja-JP" sz="1200">
              <a:latin typeface="Tahoma" pitchFamily="34" charset="0"/>
            </a:endParaRPr>
          </a:p>
        </p:txBody>
      </p:sp>
    </p:spTree>
    <p:extLst>
      <p:ext uri="{BB962C8B-B14F-4D97-AF65-F5344CB8AC3E}">
        <p14:creationId xmlns:p14="http://schemas.microsoft.com/office/powerpoint/2010/main" val="793931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11</a:t>
            </a:fld>
            <a:endParaRPr lang="en-US" altLang="ja-JP" dirty="0"/>
          </a:p>
        </p:txBody>
      </p:sp>
    </p:spTree>
    <p:extLst>
      <p:ext uri="{BB962C8B-B14F-4D97-AF65-F5344CB8AC3E}">
        <p14:creationId xmlns:p14="http://schemas.microsoft.com/office/powerpoint/2010/main" val="84960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12</a:t>
            </a:fld>
            <a:endParaRPr lang="en-US" altLang="ja-JP" dirty="0"/>
          </a:p>
        </p:txBody>
      </p:sp>
    </p:spTree>
    <p:extLst>
      <p:ext uri="{BB962C8B-B14F-4D97-AF65-F5344CB8AC3E}">
        <p14:creationId xmlns:p14="http://schemas.microsoft.com/office/powerpoint/2010/main" val="1918918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9899">
              <a:defRPr/>
            </a:pPr>
            <a:r>
              <a:rPr lang="en-US" altLang="ja-JP" dirty="0" smtClean="0">
                <a:latin typeface="Times New Roman" panose="02020603050405020304" pitchFamily="18" charset="0"/>
                <a:cs typeface="Times New Roman" panose="02020603050405020304" pitchFamily="18" charset="0"/>
              </a:rPr>
              <a:t>The proposed method is composed of two part</a:t>
            </a:r>
          </a:p>
          <a:p>
            <a:pPr marL="0" lvl="1" defTabSz="909899">
              <a:defRPr/>
            </a:pPr>
            <a:r>
              <a:rPr kumimoji="1" lang="en-US" altLang="ja-JP" dirty="0" smtClean="0"/>
              <a:t>first</a:t>
            </a:r>
            <a:r>
              <a:rPr kumimoji="1" lang="en-US" altLang="ja-JP" baseline="0" dirty="0" smtClean="0"/>
              <a:t> </a:t>
            </a:r>
            <a:r>
              <a:rPr lang="en-US" altLang="ja-JP" sz="2400" dirty="0">
                <a:latin typeface="Times New Roman" panose="02020603050405020304" pitchFamily="18" charset="0"/>
                <a:cs typeface="Times New Roman" panose="02020603050405020304" pitchFamily="18" charset="0"/>
              </a:rPr>
              <a:t>Acquisition of experience</a:t>
            </a:r>
          </a:p>
          <a:p>
            <a:pPr marL="0" lvl="1" defTabSz="909899">
              <a:defRPr/>
            </a:pPr>
            <a:r>
              <a:rPr lang="en-US" altLang="ja-JP" sz="2400" dirty="0">
                <a:latin typeface="Times New Roman" panose="02020603050405020304" pitchFamily="18" charset="0"/>
                <a:cs typeface="Times New Roman" panose="02020603050405020304" pitchFamily="18" charset="0"/>
              </a:rPr>
              <a:t>Acquisition of experience is two </a:t>
            </a:r>
            <a:r>
              <a:rPr lang="en-US" altLang="ja-JP" sz="2400" dirty="0" err="1">
                <a:latin typeface="Times New Roman" panose="02020603050405020304" pitchFamily="18" charset="0"/>
                <a:cs typeface="Times New Roman" panose="02020603050405020304" pitchFamily="18" charset="0"/>
              </a:rPr>
              <a:t>proceeger</a:t>
            </a:r>
            <a:endParaRPr lang="en-US" altLang="ja-JP" sz="2400" dirty="0">
              <a:latin typeface="Times New Roman" panose="02020603050405020304" pitchFamily="18" charset="0"/>
              <a:cs typeface="Times New Roman" panose="02020603050405020304" pitchFamily="18" charset="0"/>
            </a:endParaRPr>
          </a:p>
          <a:p>
            <a:pPr lvl="2" fontAlgn="auto">
              <a:spcAft>
                <a:spcPts val="0"/>
              </a:spcAft>
            </a:pPr>
            <a:r>
              <a:rPr lang="en-US" altLang="ja-JP" dirty="0" smtClean="0">
                <a:latin typeface="Times New Roman" panose="02020603050405020304" pitchFamily="18" charset="0"/>
                <a:cs typeface="Times New Roman" panose="02020603050405020304" pitchFamily="18" charset="0"/>
              </a:rPr>
              <a:t>Recording the number of action and the number of transition</a:t>
            </a:r>
          </a:p>
          <a:p>
            <a:pPr lvl="2" fontAlgn="auto">
              <a:spcAft>
                <a:spcPts val="0"/>
              </a:spcAft>
            </a:pPr>
            <a:r>
              <a:rPr lang="en-US" altLang="ja-JP" dirty="0" smtClean="0">
                <a:latin typeface="Times New Roman" panose="02020603050405020304" pitchFamily="18" charset="0"/>
                <a:cs typeface="Times New Roman" panose="02020603050405020304" pitchFamily="18" charset="0"/>
              </a:rPr>
              <a:t>Calculation state transition probability based on these data</a:t>
            </a:r>
          </a:p>
          <a:p>
            <a:pPr lvl="8"/>
            <a:endParaRPr lang="en-US" altLang="ja-JP" dirty="0" smtClean="0">
              <a:latin typeface="Times New Roman" panose="02020603050405020304" pitchFamily="18" charset="0"/>
              <a:cs typeface="Times New Roman" panose="02020603050405020304" pitchFamily="18" charset="0"/>
            </a:endParaRPr>
          </a:p>
          <a:p>
            <a:pPr marL="0" lvl="1" defTabSz="909899">
              <a:defRPr/>
            </a:pPr>
            <a:r>
              <a:rPr lang="en-US" altLang="ja-JP" sz="2400" dirty="0">
                <a:latin typeface="Times New Roman" panose="02020603050405020304" pitchFamily="18" charset="0"/>
                <a:cs typeface="Times New Roman" panose="02020603050405020304" pitchFamily="18" charset="0"/>
              </a:rPr>
              <a:t>calculation ε</a:t>
            </a:r>
          </a:p>
          <a:p>
            <a:pPr marL="0" lvl="1" defTabSz="909899">
              <a:defRPr/>
            </a:pPr>
            <a:r>
              <a:rPr lang="en-US" altLang="ja-JP" sz="2400" dirty="0">
                <a:latin typeface="Times New Roman" panose="02020603050405020304" pitchFamily="18" charset="0"/>
                <a:cs typeface="Times New Roman" panose="02020603050405020304" pitchFamily="18" charset="0"/>
              </a:rPr>
              <a:t>Calculation information content of state transition based on transition probability</a:t>
            </a:r>
          </a:p>
          <a:p>
            <a:pPr marL="0" lvl="1" defTabSz="909899">
              <a:defRPr/>
            </a:pPr>
            <a:endParaRPr lang="en-US" altLang="ja-JP" sz="2400" dirty="0">
              <a:latin typeface="Times New Roman" panose="02020603050405020304" pitchFamily="18" charset="0"/>
              <a:cs typeface="Times New Roman" panose="02020603050405020304" pitchFamily="18" charset="0"/>
            </a:endParaRPr>
          </a:p>
          <a:p>
            <a:r>
              <a:rPr kumimoji="1" lang="en-US" altLang="ja-JP" dirty="0" smtClean="0">
                <a:latin typeface="Times New Roman" panose="02020603050405020304" pitchFamily="18" charset="0"/>
                <a:cs typeface="Times New Roman" panose="02020603050405020304" pitchFamily="18" charset="0"/>
              </a:rPr>
              <a:t>Acquisition of information is every action</a:t>
            </a:r>
          </a:p>
          <a:p>
            <a:r>
              <a:rPr kumimoji="1" lang="en-US" altLang="ja-JP" dirty="0" smtClean="0">
                <a:latin typeface="Times New Roman" panose="02020603050405020304" pitchFamily="18" charset="0"/>
                <a:cs typeface="Times New Roman" panose="02020603050405020304" pitchFamily="18" charset="0"/>
              </a:rPr>
              <a:t>※Calculation of ε is every trial </a:t>
            </a:r>
            <a:endParaRPr kumimoji="1" lang="ja-JP" altLang="en-US" dirty="0" smtClean="0">
              <a:latin typeface="Times New Roman" panose="02020603050405020304" pitchFamily="18" charset="0"/>
              <a:cs typeface="Times New Roman" panose="02020603050405020304" pitchFamily="18" charset="0"/>
            </a:endParaRPr>
          </a:p>
          <a:p>
            <a:pPr marL="0" lvl="1" defTabSz="909899">
              <a:defRPr/>
            </a:pPr>
            <a:endParaRPr lang="ja-JP" altLang="en-US" sz="2400" dirty="0">
              <a:latin typeface="Times New Roman" panose="02020603050405020304" pitchFamily="18" charset="0"/>
              <a:cs typeface="Times New Roman" panose="02020603050405020304" pitchFamily="18" charset="0"/>
            </a:endParaRPr>
          </a:p>
          <a:p>
            <a:pPr marL="0" lvl="1" defTabSz="909899">
              <a:defRPr/>
            </a:pPr>
            <a:endParaRPr lang="en-US" altLang="ja-JP" sz="2400" dirty="0">
              <a:latin typeface="Times New Roman" panose="02020603050405020304" pitchFamily="18" charset="0"/>
              <a:cs typeface="Times New Roman" panose="02020603050405020304" pitchFamily="18" charset="0"/>
            </a:endParaRPr>
          </a:p>
          <a:p>
            <a:pPr marL="0" lvl="1" defTabSz="909899">
              <a:defRPr/>
            </a:pPr>
            <a:endParaRPr lang="en-US" altLang="ja-JP" sz="2400" dirty="0">
              <a:latin typeface="Times New Roman" panose="02020603050405020304" pitchFamily="18" charset="0"/>
              <a:cs typeface="Times New Roman" panose="02020603050405020304" pitchFamily="18" charset="0"/>
            </a:endParaRPr>
          </a:p>
          <a:p>
            <a:pPr marL="0" lvl="1" defTabSz="909899">
              <a:defRPr/>
            </a:pPr>
            <a:endParaRPr lang="en-US" altLang="ja-JP" sz="2400" dirty="0">
              <a:latin typeface="Times New Roman" panose="02020603050405020304" pitchFamily="18" charset="0"/>
              <a:cs typeface="Times New Roman" panose="02020603050405020304" pitchFamily="18" charset="0"/>
            </a:endParaRPr>
          </a:p>
          <a:p>
            <a:pPr defTabSz="909899">
              <a:defRPr/>
            </a:pPr>
            <a:endParaRPr kumimoji="1" lang="ja-JP" altLang="en-US" dirty="0"/>
          </a:p>
        </p:txBody>
      </p:sp>
      <p:sp>
        <p:nvSpPr>
          <p:cNvPr id="4" name="日付プレースホルダー 3"/>
          <p:cNvSpPr>
            <a:spLocks noGrp="1"/>
          </p:cNvSpPr>
          <p:nvPr>
            <p:ph type="dt" idx="10"/>
          </p:nvPr>
        </p:nvSpPr>
        <p:spPr/>
        <p:txBody>
          <a:bodyPr/>
          <a:lstStyle/>
          <a:p>
            <a:pPr>
              <a:defRPr/>
            </a:pPr>
            <a:fld id="{BBE90D16-6F35-4A24-8C9E-70283EF470F6}" type="datetime1">
              <a:rPr lang="ja-JP" altLang="en-US" smtClean="0"/>
              <a:pPr>
                <a:defRPr/>
              </a:pPr>
              <a:t>2014/2/13</a:t>
            </a:fld>
            <a:endParaRPr lang="en-US" altLang="ja-JP" dirty="0"/>
          </a:p>
        </p:txBody>
      </p:sp>
      <p:sp>
        <p:nvSpPr>
          <p:cNvPr id="5" name="スライド番号プレースホルダー 4"/>
          <p:cNvSpPr>
            <a:spLocks noGrp="1"/>
          </p:cNvSpPr>
          <p:nvPr>
            <p:ph type="sldNum" sz="quarter" idx="11"/>
          </p:nvPr>
        </p:nvSpPr>
        <p:spPr/>
        <p:txBody>
          <a:bodyPr/>
          <a:lstStyle/>
          <a:p>
            <a:pPr>
              <a:defRPr/>
            </a:pPr>
            <a:fld id="{5A613197-D5E7-4AD5-86C9-51B7B20613C8}" type="slidenum">
              <a:rPr lang="ja-JP" altLang="en-US" smtClean="0"/>
              <a:pPr>
                <a:defRPr/>
              </a:pPr>
              <a:t>13</a:t>
            </a:fld>
            <a:endParaRPr lang="en-US" altLang="ja-JP" dirty="0"/>
          </a:p>
        </p:txBody>
      </p:sp>
    </p:spTree>
    <p:extLst>
      <p:ext uri="{BB962C8B-B14F-4D97-AF65-F5344CB8AC3E}">
        <p14:creationId xmlns:p14="http://schemas.microsoft.com/office/powerpoint/2010/main" val="63391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角丸四角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pPr>
              <a:defRPr/>
            </a:pPr>
            <a:fld id="{6A671CC4-ED2A-4FA7-B8DE-5F6E288712D6}" type="datetime1">
              <a:rPr lang="en-US" altLang="ja-JP" smtClean="0"/>
              <a:pPr>
                <a:defRPr/>
              </a:pPr>
              <a:t>2/13/2014</a:t>
            </a:fld>
            <a:endParaRPr lang="en-US" altLang="ja-JP" dirty="0"/>
          </a:p>
        </p:txBody>
      </p:sp>
      <p:sp>
        <p:nvSpPr>
          <p:cNvPr id="17" name="フッター プレースホルダー 16"/>
          <p:cNvSpPr>
            <a:spLocks noGrp="1"/>
          </p:cNvSpPr>
          <p:nvPr>
            <p:ph type="ftr" sz="quarter" idx="11"/>
          </p:nvPr>
        </p:nvSpPr>
        <p:spPr/>
        <p:txBody>
          <a:bodyPr/>
          <a:lstStyle/>
          <a:p>
            <a:endParaRPr lang="en-US" altLang="ja-JP" dirty="0"/>
          </a:p>
        </p:txBody>
      </p:sp>
      <p:sp>
        <p:nvSpPr>
          <p:cNvPr id="29" name="スライド番号プレースホルダー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8346C88A-C9A1-4451-ADD3-0520501790EC}" type="slidenum">
              <a:rPr lang="en-US" altLang="ja-JP" smtClean="0"/>
              <a:pPr>
                <a:defRPr/>
              </a:pPr>
              <a:t>‹#›</a:t>
            </a:fld>
            <a:endParaRPr lang="en-US" altLang="ja-JP" dirty="0"/>
          </a:p>
        </p:txBody>
      </p:sp>
      <p:sp>
        <p:nvSpPr>
          <p:cNvPr id="7" name="正方形/長方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正方形/長方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正方形/長方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fld id="{9FB556CB-4A05-447F-8FF6-9ADE3596E8B3}" type="datetime1">
              <a:rPr lang="en-US" altLang="ja-JP" smtClean="0"/>
              <a:pPr>
                <a:defRPr/>
              </a:pPr>
              <a:t>2/13/2014</a:t>
            </a:fld>
            <a:endParaRPr lang="en-US" altLang="ja-JP" dirty="0"/>
          </a:p>
        </p:txBody>
      </p:sp>
      <p:sp>
        <p:nvSpPr>
          <p:cNvPr id="5" name="フッター プレースホルダー 4"/>
          <p:cNvSpPr>
            <a:spLocks noGrp="1"/>
          </p:cNvSpPr>
          <p:nvPr>
            <p:ph type="ftr" sz="quarter" idx="11"/>
          </p:nvPr>
        </p:nvSpPr>
        <p:spPr/>
        <p:txBody>
          <a:bodyPr/>
          <a:lstStyle/>
          <a:p>
            <a:endParaRPr lang="en-US" altLang="ja-JP" dirty="0"/>
          </a:p>
        </p:txBody>
      </p:sp>
      <p:sp>
        <p:nvSpPr>
          <p:cNvPr id="6" name="スライド番号プレースホルダー 5"/>
          <p:cNvSpPr>
            <a:spLocks noGrp="1"/>
          </p:cNvSpPr>
          <p:nvPr>
            <p:ph type="sldNum" sz="quarter" idx="12"/>
          </p:nvPr>
        </p:nvSpPr>
        <p:spPr/>
        <p:txBody>
          <a:bodyPr/>
          <a:lstStyle/>
          <a:p>
            <a:pPr>
              <a:defRPr/>
            </a:pPr>
            <a:fld id="{FED869B9-AB1F-4445-9A1A-952D99645251}" type="slidenum">
              <a:rPr lang="en-US" altLang="ja-JP" smtClean="0"/>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fld id="{B37EA9FA-79C3-4E7A-B2C5-A48E3EB6148D}" type="datetime1">
              <a:rPr lang="en-US" altLang="ja-JP" smtClean="0"/>
              <a:pPr>
                <a:defRPr/>
              </a:pPr>
              <a:t>2/13/2014</a:t>
            </a:fld>
            <a:endParaRPr lang="en-US" altLang="ja-JP" dirty="0"/>
          </a:p>
        </p:txBody>
      </p:sp>
      <p:sp>
        <p:nvSpPr>
          <p:cNvPr id="5" name="フッター プレースホルダー 4"/>
          <p:cNvSpPr>
            <a:spLocks noGrp="1"/>
          </p:cNvSpPr>
          <p:nvPr>
            <p:ph type="ftr" sz="quarter" idx="11"/>
          </p:nvPr>
        </p:nvSpPr>
        <p:spPr/>
        <p:txBody>
          <a:bodyPr/>
          <a:lstStyle/>
          <a:p>
            <a:endParaRPr lang="en-US" altLang="ja-JP" dirty="0"/>
          </a:p>
        </p:txBody>
      </p:sp>
      <p:sp>
        <p:nvSpPr>
          <p:cNvPr id="6" name="スライド番号プレースホルダー 5"/>
          <p:cNvSpPr>
            <a:spLocks noGrp="1"/>
          </p:cNvSpPr>
          <p:nvPr>
            <p:ph type="sldNum" sz="quarter" idx="12"/>
          </p:nvPr>
        </p:nvSpPr>
        <p:spPr/>
        <p:txBody>
          <a:bodyPr/>
          <a:lstStyle/>
          <a:p>
            <a:pPr>
              <a:defRPr/>
            </a:pPr>
            <a:fld id="{FDE62AC4-2C16-4AB8-AF64-88D16752E0B6}" type="slidenum">
              <a:rPr lang="en-US" altLang="ja-JP" smtClean="0"/>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pPr>
              <a:defRPr/>
            </a:pPr>
            <a:fld id="{A8A9E779-86BB-4F5D-BE27-37B16C572F31}" type="datetime1">
              <a:rPr lang="en-US" altLang="ja-JP" smtClean="0"/>
              <a:pPr>
                <a:defRPr/>
              </a:pPr>
              <a:t>2/13/2014</a:t>
            </a:fld>
            <a:endParaRPr lang="en-US" altLang="ja-JP" dirty="0"/>
          </a:p>
        </p:txBody>
      </p:sp>
      <p:sp>
        <p:nvSpPr>
          <p:cNvPr id="5" name="フッター プレースホルダー 4"/>
          <p:cNvSpPr>
            <a:spLocks noGrp="1"/>
          </p:cNvSpPr>
          <p:nvPr>
            <p:ph type="ftr" sz="quarter" idx="11"/>
          </p:nvPr>
        </p:nvSpPr>
        <p:spPr/>
        <p:txBody>
          <a:bodyPr/>
          <a:lstStyle/>
          <a:p>
            <a:endParaRPr lang="en-US" altLang="ja-JP" dirty="0"/>
          </a:p>
        </p:txBody>
      </p:sp>
      <p:sp>
        <p:nvSpPr>
          <p:cNvPr id="6" name="スライド番号プレースホルダー 5"/>
          <p:cNvSpPr>
            <a:spLocks noGrp="1"/>
          </p:cNvSpPr>
          <p:nvPr>
            <p:ph type="sldNum" sz="quarter" idx="12"/>
          </p:nvPr>
        </p:nvSpPr>
        <p:spPr/>
        <p:txBody>
          <a:bodyPr/>
          <a:lstStyle/>
          <a:p>
            <a:pPr>
              <a:defRPr/>
            </a:pPr>
            <a:fld id="{94FE7B11-9D39-4525-B7AB-F4F502D8BFC1}" type="slidenum">
              <a:rPr lang="en-US" altLang="ja-JP" smtClean="0"/>
              <a:pPr>
                <a:defRPr/>
              </a:pPr>
              <a:t>‹#›</a:t>
            </a:fld>
            <a:endParaRPr lang="en-US" altLang="ja-JP" dirty="0"/>
          </a:p>
        </p:txBody>
      </p:sp>
      <p:sp>
        <p:nvSpPr>
          <p:cNvPr id="8" name="コンテンツ プレースホルダー 7"/>
          <p:cNvSpPr>
            <a:spLocks noGrp="1"/>
          </p:cNvSpPr>
          <p:nvPr>
            <p:ph sz="quarter" idx="1"/>
          </p:nvPr>
        </p:nvSpPr>
        <p:spPr>
          <a:xfrm>
            <a:off x="914400" y="1447800"/>
            <a:ext cx="777240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42F1027B-B9E2-49E7-AFE2-147813111133}" type="datetime1">
              <a:rPr lang="en-US" altLang="ja-JP" smtClean="0"/>
              <a:pPr>
                <a:defRPr/>
              </a:pPr>
              <a:t>2/13/2014</a:t>
            </a:fld>
            <a:endParaRPr lang="en-US" altLang="ja-JP" dirty="0"/>
          </a:p>
        </p:txBody>
      </p:sp>
      <p:sp>
        <p:nvSpPr>
          <p:cNvPr id="5" name="フッター プレースホルダー 4"/>
          <p:cNvSpPr>
            <a:spLocks noGrp="1"/>
          </p:cNvSpPr>
          <p:nvPr>
            <p:ph type="ftr" sz="quarter" idx="11"/>
          </p:nvPr>
        </p:nvSpPr>
        <p:spPr>
          <a:xfrm>
            <a:off x="800100" y="6172200"/>
            <a:ext cx="4000500" cy="457200"/>
          </a:xfrm>
        </p:spPr>
        <p:txBody>
          <a:bodyPr/>
          <a:lstStyle/>
          <a:p>
            <a:endParaRPr lang="en-US" altLang="ja-JP" dirty="0"/>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スライド番号プレースホルダー 5"/>
          <p:cNvSpPr>
            <a:spLocks noGrp="1"/>
          </p:cNvSpPr>
          <p:nvPr>
            <p:ph type="sldNum" sz="quarter" idx="12"/>
          </p:nvPr>
        </p:nvSpPr>
        <p:spPr>
          <a:xfrm>
            <a:off x="146304" y="6208776"/>
            <a:ext cx="457200" cy="457200"/>
          </a:xfrm>
        </p:spPr>
        <p:txBody>
          <a:bodyPr/>
          <a:lstStyle/>
          <a:p>
            <a:pPr>
              <a:defRPr/>
            </a:pPr>
            <a:fld id="{C401D8F4-50C2-477E-A85F-77C9F736DF77}" type="slidenum">
              <a:rPr lang="en-US" altLang="ja-JP" smtClean="0"/>
              <a:pPr>
                <a:defRPr/>
              </a:pPr>
              <a:t>‹#›</a:t>
            </a:fld>
            <a:endParaRPr lang="en-US" altLang="ja-JP"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pPr>
              <a:defRPr/>
            </a:pPr>
            <a:fld id="{70392E91-F2B2-4BBB-B2A1-70EE1E2809D0}" type="datetime1">
              <a:rPr lang="en-US" altLang="ja-JP" smtClean="0"/>
              <a:pPr>
                <a:defRPr/>
              </a:pPr>
              <a:t>2/13/2014</a:t>
            </a:fld>
            <a:endParaRPr lang="en-US" altLang="ja-JP" dirty="0"/>
          </a:p>
        </p:txBody>
      </p:sp>
      <p:sp>
        <p:nvSpPr>
          <p:cNvPr id="6" name="フッター プレースホルダー 5"/>
          <p:cNvSpPr>
            <a:spLocks noGrp="1"/>
          </p:cNvSpPr>
          <p:nvPr>
            <p:ph type="ftr" sz="quarter" idx="11"/>
          </p:nvPr>
        </p:nvSpPr>
        <p:spPr/>
        <p:txBody>
          <a:bodyPr/>
          <a:lstStyle/>
          <a:p>
            <a:endParaRPr lang="en-US" altLang="ja-JP" dirty="0"/>
          </a:p>
        </p:txBody>
      </p:sp>
      <p:sp>
        <p:nvSpPr>
          <p:cNvPr id="7" name="スライド番号プレースホルダー 6"/>
          <p:cNvSpPr>
            <a:spLocks noGrp="1"/>
          </p:cNvSpPr>
          <p:nvPr>
            <p:ph type="sldNum" sz="quarter" idx="12"/>
          </p:nvPr>
        </p:nvSpPr>
        <p:spPr/>
        <p:txBody>
          <a:bodyPr/>
          <a:lstStyle/>
          <a:p>
            <a:pPr>
              <a:defRPr/>
            </a:pPr>
            <a:fld id="{0F0FD4D7-47D0-4237-98CE-15C983FBC4C8}" type="slidenum">
              <a:rPr lang="en-US" altLang="ja-JP" smtClean="0"/>
              <a:pPr>
                <a:defRPr/>
              </a:pPr>
              <a:t>‹#›</a:t>
            </a:fld>
            <a:endParaRPr lang="en-US" altLang="ja-JP" dirty="0"/>
          </a:p>
        </p:txBody>
      </p:sp>
      <p:sp>
        <p:nvSpPr>
          <p:cNvPr id="9" name="コンテンツ プレースホルダー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pPr>
              <a:defRPr/>
            </a:pPr>
            <a:fld id="{E0786218-5B0C-44C1-9CEA-3C5FE28D6E33}" type="datetime1">
              <a:rPr lang="en-US" altLang="ja-JP" smtClean="0"/>
              <a:pPr>
                <a:defRPr/>
              </a:pPr>
              <a:t>2/13/2014</a:t>
            </a:fld>
            <a:endParaRPr lang="en-US" altLang="ja-JP" dirty="0"/>
          </a:p>
        </p:txBody>
      </p:sp>
      <p:sp>
        <p:nvSpPr>
          <p:cNvPr id="8" name="フッター プレースホルダー 7"/>
          <p:cNvSpPr>
            <a:spLocks noGrp="1"/>
          </p:cNvSpPr>
          <p:nvPr>
            <p:ph type="ftr" sz="quarter" idx="11"/>
          </p:nvPr>
        </p:nvSpPr>
        <p:spPr/>
        <p:txBody>
          <a:bodyPr/>
          <a:lstStyle/>
          <a:p>
            <a:endParaRPr lang="en-US" altLang="ja-JP" dirty="0"/>
          </a:p>
        </p:txBody>
      </p:sp>
      <p:sp>
        <p:nvSpPr>
          <p:cNvPr id="9" name="スライド番号プレースホルダー 8"/>
          <p:cNvSpPr>
            <a:spLocks noGrp="1"/>
          </p:cNvSpPr>
          <p:nvPr>
            <p:ph type="sldNum" sz="quarter" idx="12"/>
          </p:nvPr>
        </p:nvSpPr>
        <p:spPr/>
        <p:txBody>
          <a:bodyPr/>
          <a:lstStyle/>
          <a:p>
            <a:pPr>
              <a:defRPr/>
            </a:pPr>
            <a:fld id="{7EB63CCC-885C-4D00-BE5D-16AB664E833C}" type="slidenum">
              <a:rPr lang="en-US" altLang="ja-JP" smtClean="0"/>
              <a:pPr>
                <a:defRPr/>
              </a:pPr>
              <a:t>‹#›</a:t>
            </a:fld>
            <a:endParaRPr lang="en-US" altLang="ja-JP" dirty="0"/>
          </a:p>
        </p:txBody>
      </p:sp>
      <p:sp>
        <p:nvSpPr>
          <p:cNvPr id="11" name="コンテンツ プレースホルダー 10"/>
          <p:cNvSpPr>
            <a:spLocks noGrp="1"/>
          </p:cNvSpPr>
          <p:nvPr>
            <p:ph sz="half" idx="2"/>
          </p:nvPr>
        </p:nvSpPr>
        <p:spPr>
          <a:xfrm>
            <a:off x="9144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4"/>
          </p:nvPr>
        </p:nvSpPr>
        <p:spPr>
          <a:xfrm>
            <a:off x="49530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pPr>
              <a:defRPr/>
            </a:pPr>
            <a:fld id="{2D7BDF3B-65F7-4377-92F4-C2557CB9F454}" type="datetime1">
              <a:rPr lang="en-US" altLang="ja-JP" smtClean="0"/>
              <a:pPr>
                <a:defRPr/>
              </a:pPr>
              <a:t>2/13/2014</a:t>
            </a:fld>
            <a:endParaRPr lang="en-US" altLang="ja-JP" dirty="0"/>
          </a:p>
        </p:txBody>
      </p:sp>
      <p:sp>
        <p:nvSpPr>
          <p:cNvPr id="4" name="フッター プレースホルダー 3"/>
          <p:cNvSpPr>
            <a:spLocks noGrp="1"/>
          </p:cNvSpPr>
          <p:nvPr>
            <p:ph type="ftr" sz="quarter" idx="11"/>
          </p:nvPr>
        </p:nvSpPr>
        <p:spPr/>
        <p:txBody>
          <a:bodyPr/>
          <a:lstStyle/>
          <a:p>
            <a:endParaRPr lang="en-US" altLang="ja-JP" dirty="0"/>
          </a:p>
        </p:txBody>
      </p:sp>
      <p:sp>
        <p:nvSpPr>
          <p:cNvPr id="5" name="スライド番号プレースホルダー 4"/>
          <p:cNvSpPr>
            <a:spLocks noGrp="1"/>
          </p:cNvSpPr>
          <p:nvPr>
            <p:ph type="sldNum" sz="quarter" idx="12"/>
          </p:nvPr>
        </p:nvSpPr>
        <p:spPr/>
        <p:txBody>
          <a:bodyPr/>
          <a:lstStyle/>
          <a:p>
            <a:pPr>
              <a:defRPr/>
            </a:pPr>
            <a:fld id="{87C3967C-5583-4E1D-9551-26749E56A59F}" type="slidenum">
              <a:rPr lang="en-US" altLang="ja-JP" smtClean="0"/>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E700513D-164F-4328-AF57-532D5EF8F49E}" type="datetime1">
              <a:rPr lang="en-US" altLang="ja-JP" smtClean="0"/>
              <a:pPr>
                <a:defRPr/>
              </a:pPr>
              <a:t>2/13/2014</a:t>
            </a:fld>
            <a:endParaRPr lang="en-US" altLang="ja-JP" dirty="0"/>
          </a:p>
        </p:txBody>
      </p:sp>
      <p:sp>
        <p:nvSpPr>
          <p:cNvPr id="3" name="フッター プレースホルダー 2"/>
          <p:cNvSpPr>
            <a:spLocks noGrp="1"/>
          </p:cNvSpPr>
          <p:nvPr>
            <p:ph type="ftr" sz="quarter" idx="11"/>
          </p:nvPr>
        </p:nvSpPr>
        <p:spPr/>
        <p:txBody>
          <a:bodyPr/>
          <a:lstStyle/>
          <a:p>
            <a:endParaRPr lang="en-US" altLang="ja-JP" dirty="0"/>
          </a:p>
        </p:txBody>
      </p:sp>
      <p:sp>
        <p:nvSpPr>
          <p:cNvPr id="4" name="スライド番号プレースホルダー 3"/>
          <p:cNvSpPr>
            <a:spLocks noGrp="1"/>
          </p:cNvSpPr>
          <p:nvPr>
            <p:ph type="sldNum" sz="quarter" idx="12"/>
          </p:nvPr>
        </p:nvSpPr>
        <p:spPr/>
        <p:txBody>
          <a:bodyPr/>
          <a:lstStyle/>
          <a:p>
            <a:pPr>
              <a:defRPr/>
            </a:pPr>
            <a:fld id="{177F8E4B-F929-4932-84C7-0E6DF0B9C38C}" type="slidenum">
              <a:rPr lang="en-US" altLang="ja-JP" smtClean="0"/>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A29D9BE7-C658-4224-8A0A-31E0C309E9DE}" type="datetime1">
              <a:rPr lang="en-US" altLang="ja-JP" smtClean="0"/>
              <a:pPr>
                <a:defRPr/>
              </a:pPr>
              <a:t>2/13/2014</a:t>
            </a:fld>
            <a:endParaRPr lang="en-US" altLang="ja-JP" dirty="0"/>
          </a:p>
        </p:txBody>
      </p:sp>
      <p:sp>
        <p:nvSpPr>
          <p:cNvPr id="6" name="フッター プレースホルダー 5"/>
          <p:cNvSpPr>
            <a:spLocks noGrp="1"/>
          </p:cNvSpPr>
          <p:nvPr>
            <p:ph type="ftr" sz="quarter" idx="11"/>
          </p:nvPr>
        </p:nvSpPr>
        <p:spPr/>
        <p:txBody>
          <a:bodyPr/>
          <a:lstStyle/>
          <a:p>
            <a:endParaRPr lang="en-US" altLang="ja-JP" dirty="0"/>
          </a:p>
        </p:txBody>
      </p:sp>
      <p:sp>
        <p:nvSpPr>
          <p:cNvPr id="7" name="スライド番号プレースホルダー 6"/>
          <p:cNvSpPr>
            <a:spLocks noGrp="1"/>
          </p:cNvSpPr>
          <p:nvPr>
            <p:ph type="sldNum" sz="quarter" idx="12"/>
          </p:nvPr>
        </p:nvSpPr>
        <p:spPr/>
        <p:txBody>
          <a:bodyPr/>
          <a:lstStyle/>
          <a:p>
            <a:pPr>
              <a:defRPr/>
            </a:pPr>
            <a:fld id="{44834C84-1F65-4970-B9EA-D820E3E11BB8}" type="slidenum">
              <a:rPr lang="en-US" altLang="ja-JP" smtClean="0"/>
              <a:pPr>
                <a:defRPr/>
              </a:pPr>
              <a:t>‹#›</a:t>
            </a:fld>
            <a:endParaRPr lang="en-US" altLang="ja-JP" dirty="0"/>
          </a:p>
        </p:txBody>
      </p:sp>
      <p:sp>
        <p:nvSpPr>
          <p:cNvPr id="11" name="コンテンツ プレースホルダー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4A204EE3-09D4-4CC7-A379-D5DA1FD02162}" type="datetime1">
              <a:rPr lang="en-US" altLang="ja-JP" smtClean="0"/>
              <a:pPr>
                <a:defRPr/>
              </a:pPr>
              <a:t>2/13/2014</a:t>
            </a:fld>
            <a:endParaRPr lang="en-US" altLang="ja-JP" dirty="0"/>
          </a:p>
        </p:txBody>
      </p:sp>
      <p:sp>
        <p:nvSpPr>
          <p:cNvPr id="6" name="フッター プレースホルダー 5"/>
          <p:cNvSpPr>
            <a:spLocks noGrp="1"/>
          </p:cNvSpPr>
          <p:nvPr>
            <p:ph type="ftr" sz="quarter" idx="11"/>
          </p:nvPr>
        </p:nvSpPr>
        <p:spPr>
          <a:xfrm>
            <a:off x="914400" y="6172200"/>
            <a:ext cx="3886200" cy="457200"/>
          </a:xfrm>
        </p:spPr>
        <p:txBody>
          <a:bodyPr/>
          <a:lstStyle/>
          <a:p>
            <a:endParaRPr lang="en-US" altLang="ja-JP" dirty="0"/>
          </a:p>
        </p:txBody>
      </p:sp>
      <p:sp>
        <p:nvSpPr>
          <p:cNvPr id="7" name="スライド番号プレースホルダー 6"/>
          <p:cNvSpPr>
            <a:spLocks noGrp="1"/>
          </p:cNvSpPr>
          <p:nvPr>
            <p:ph type="sldNum" sz="quarter" idx="12"/>
          </p:nvPr>
        </p:nvSpPr>
        <p:spPr>
          <a:xfrm>
            <a:off x="146304" y="6208776"/>
            <a:ext cx="457200" cy="457200"/>
          </a:xfrm>
        </p:spPr>
        <p:txBody>
          <a:bodyPr/>
          <a:lstStyle/>
          <a:p>
            <a:pPr>
              <a:defRPr/>
            </a:pPr>
            <a:fld id="{6CA75D60-14B6-4689-ABFB-69BC90263E7D}" type="slidenum">
              <a:rPr lang="en-US" altLang="ja-JP" smtClean="0"/>
              <a:pPr>
                <a:defRPr/>
              </a:pPr>
              <a:t>‹#›</a:t>
            </a:fld>
            <a:endParaRPr lang="en-US" altLang="ja-JP" dirty="0"/>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dirty="0" smtClean="0"/>
              <a:t>アイコンをクリックして図を追加</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角丸四角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BD95B4EB-6076-4399-BD2F-DFD3166F2A3F}" type="datetime1">
              <a:rPr lang="en-US" altLang="ja-JP" smtClean="0"/>
              <a:pPr>
                <a:defRPr/>
              </a:pPr>
              <a:t>2/13/2014</a:t>
            </a:fld>
            <a:endParaRPr lang="en-US" altLang="ja-JP" dirty="0"/>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ltLang="ja-JP" dirty="0"/>
          </a:p>
        </p:txBody>
      </p:sp>
      <p:sp>
        <p:nvSpPr>
          <p:cNvPr id="23" name="スライド番号プレースホルダー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D8B756FA-2F6B-49A8-8448-817B66B202CA}"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2.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40.png"/><Relationship Id="rId10" Type="http://schemas.openxmlformats.org/officeDocument/2006/relationships/image" Target="../media/image19.png"/><Relationship Id="rId4" Type="http://schemas.openxmlformats.org/officeDocument/2006/relationships/image" Target="../media/image131.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261.png"/><Relationship Id="rId18" Type="http://schemas.openxmlformats.org/officeDocument/2006/relationships/image" Target="../media/image330.png"/><Relationship Id="rId3" Type="http://schemas.openxmlformats.org/officeDocument/2006/relationships/notesSlide" Target="../notesSlides/notesSlide14.xml"/><Relationship Id="rId12" Type="http://schemas.openxmlformats.org/officeDocument/2006/relationships/image" Target="../media/image110.png"/><Relationship Id="rId17" Type="http://schemas.openxmlformats.org/officeDocument/2006/relationships/image" Target="../media/image300.png"/><Relationship Id="rId2" Type="http://schemas.openxmlformats.org/officeDocument/2006/relationships/slideLayout" Target="../slideLayouts/slideLayout7.xml"/><Relationship Id="rId16" Type="http://schemas.openxmlformats.org/officeDocument/2006/relationships/image" Target="../media/image290.png"/><Relationship Id="rId1" Type="http://schemas.openxmlformats.org/officeDocument/2006/relationships/tags" Target="../tags/tag2.xml"/><Relationship Id="rId6" Type="http://schemas.openxmlformats.org/officeDocument/2006/relationships/image" Target="../media/image200.png"/><Relationship Id="rId11" Type="http://schemas.openxmlformats.org/officeDocument/2006/relationships/image" Target="../media/image104.png"/><Relationship Id="rId5" Type="http://schemas.openxmlformats.org/officeDocument/2006/relationships/image" Target="../media/image130.png"/><Relationship Id="rId15" Type="http://schemas.openxmlformats.org/officeDocument/2006/relationships/image" Target="../media/image240.png"/><Relationship Id="rId10" Type="http://schemas.openxmlformats.org/officeDocument/2006/relationships/image" Target="../media/image281.png"/><Relationship Id="rId4" Type="http://schemas.openxmlformats.org/officeDocument/2006/relationships/image" Target="../media/image120.png"/><Relationship Id="rId9" Type="http://schemas.openxmlformats.org/officeDocument/2006/relationships/image" Target="../media/image270.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5.xml"/><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120.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image" Target="../media/image68.png"/><Relationship Id="rId3" Type="http://schemas.openxmlformats.org/officeDocument/2006/relationships/image" Target="../media/image250.png"/><Relationship Id="rId7" Type="http://schemas.openxmlformats.org/officeDocument/2006/relationships/image" Target="../media/image360.png"/><Relationship Id="rId12" Type="http://schemas.openxmlformats.org/officeDocument/2006/relationships/image" Target="../media/image42.png"/><Relationship Id="rId2" Type="http://schemas.openxmlformats.org/officeDocument/2006/relationships/notesSlide" Target="../notesSlides/notesSlide17.xml"/><Relationship Id="rId16" Type="http://schemas.openxmlformats.org/officeDocument/2006/relationships/image" Target="../media/image430.png"/><Relationship Id="rId1" Type="http://schemas.openxmlformats.org/officeDocument/2006/relationships/slideLayout" Target="../slideLayouts/slideLayout7.xml"/><Relationship Id="rId6" Type="http://schemas.openxmlformats.org/officeDocument/2006/relationships/image" Target="../media/image280.png"/><Relationship Id="rId11" Type="http://schemas.openxmlformats.org/officeDocument/2006/relationships/image" Target="../media/image400.png"/><Relationship Id="rId5" Type="http://schemas.openxmlformats.org/officeDocument/2006/relationships/image" Target="../media/image340.png"/><Relationship Id="rId15" Type="http://schemas.openxmlformats.org/officeDocument/2006/relationships/image" Target="../media/image450.png"/><Relationship Id="rId10" Type="http://schemas.openxmlformats.org/officeDocument/2006/relationships/image" Target="../media/image390.png"/><Relationship Id="rId4" Type="http://schemas.openxmlformats.org/officeDocument/2006/relationships/image" Target="../media/image260.png"/><Relationship Id="rId9" Type="http://schemas.openxmlformats.org/officeDocument/2006/relationships/image" Target="../media/image380.png"/><Relationship Id="rId14" Type="http://schemas.openxmlformats.org/officeDocument/2006/relationships/image" Target="../media/image440.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5.png"/><Relationship Id="rId7" Type="http://schemas.openxmlformats.org/officeDocument/2006/relationships/image" Target="../media/image480.png"/><Relationship Id="rId12" Type="http://schemas.openxmlformats.org/officeDocument/2006/relationships/image" Target="../media/image461.png"/><Relationship Id="rId2" Type="http://schemas.openxmlformats.org/officeDocument/2006/relationships/notesSlide" Target="../notesSlides/notesSlide18.xml"/><Relationship Id="rId16" Type="http://schemas.openxmlformats.org/officeDocument/2006/relationships/image" Target="../media/image350.png"/><Relationship Id="rId1" Type="http://schemas.openxmlformats.org/officeDocument/2006/relationships/slideLayout" Target="../slideLayouts/slideLayout7.xml"/><Relationship Id="rId6" Type="http://schemas.openxmlformats.org/officeDocument/2006/relationships/image" Target="../media/image470.png"/><Relationship Id="rId11" Type="http://schemas.openxmlformats.org/officeDocument/2006/relationships/image" Target="../media/image53.png"/><Relationship Id="rId5" Type="http://schemas.openxmlformats.org/officeDocument/2006/relationships/image" Target="../media/image460.png"/><Relationship Id="rId15" Type="http://schemas.openxmlformats.org/officeDocument/2006/relationships/image" Target="../media/image54.png"/><Relationship Id="rId10" Type="http://schemas.openxmlformats.org/officeDocument/2006/relationships/image" Target="../media/image52.png"/><Relationship Id="rId4" Type="http://schemas.openxmlformats.org/officeDocument/2006/relationships/image" Target="../media/image420.png"/><Relationship Id="rId9" Type="http://schemas.openxmlformats.org/officeDocument/2006/relationships/image" Target="../media/image50.png"/><Relationship Id="rId14" Type="http://schemas.openxmlformats.org/officeDocument/2006/relationships/image" Target="../media/image5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0.w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9.png"/><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7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71.w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tiff"/><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2.png"/><Relationship Id="rId5" Type="http://schemas.openxmlformats.org/officeDocument/2006/relationships/image" Target="../media/image41.png"/><Relationship Id="rId10" Type="http://schemas.openxmlformats.org/officeDocument/2006/relationships/image" Target="../media/image8.png"/><Relationship Id="rId4" Type="http://schemas.openxmlformats.org/officeDocument/2006/relationships/image" Target="../media/image32.png"/><Relationship Id="rId9" Type="http://schemas.openxmlformats.org/officeDocument/2006/relationships/image" Target="../media/image74.png"/></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6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79.png"/><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6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79.png"/><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6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79.png"/><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6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79.png"/><Relationship Id="rId1" Type="http://schemas.openxmlformats.org/officeDocument/2006/relationships/slideLayout" Target="../slideLayouts/slideLayout6.xml"/><Relationship Id="rId4" Type="http://schemas.openxmlformats.org/officeDocument/2006/relationships/image" Target="../media/image102.png"/></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105.png"/><Relationship Id="rId4" Type="http://schemas.openxmlformats.org/officeDocument/2006/relationships/image" Target="../media/image103.png"/></Relationships>
</file>

<file path=ppt/slides/_rels/slide6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10.png"/><Relationship Id="rId4" Type="http://schemas.openxmlformats.org/officeDocument/2006/relationships/image" Target="../media/image310.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10.png"/><Relationship Id="rId4" Type="http://schemas.openxmlformats.org/officeDocument/2006/relationships/image" Target="../media/image310.png"/></Relationships>
</file>

<file path=ppt/slides/_rels/slide7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81.x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19.wmf"/><Relationship Id="rId3" Type="http://schemas.openxmlformats.org/officeDocument/2006/relationships/notesSlide" Target="../notesSlides/notesSlide62.xml"/><Relationship Id="rId7" Type="http://schemas.openxmlformats.org/officeDocument/2006/relationships/image" Target="../media/image116.wmf"/><Relationship Id="rId12"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18.wmf"/><Relationship Id="rId5" Type="http://schemas.openxmlformats.org/officeDocument/2006/relationships/image" Target="../media/image115.wmf"/><Relationship Id="rId15" Type="http://schemas.openxmlformats.org/officeDocument/2006/relationships/image" Target="../media/image120.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17.wmf"/><Relationship Id="rId14" Type="http://schemas.openxmlformats.org/officeDocument/2006/relationships/oleObject" Target="../embeddings/oleObject12.bin"/></Relationships>
</file>

<file path=ppt/slides/_rels/slide86.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410.png"/><Relationship Id="rId4" Type="http://schemas.openxmlformats.org/officeDocument/2006/relationships/image" Target="../media/image310.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910.png"/><Relationship Id="rId4" Type="http://schemas.openxmlformats.org/officeDocument/2006/relationships/image" Target="../media/image58.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a:xfrm>
            <a:off x="1280410" y="3814997"/>
            <a:ext cx="6400800" cy="1600200"/>
          </a:xfrm>
        </p:spPr>
        <p:txBody>
          <a:bodyPr/>
          <a:lstStyle/>
          <a:p>
            <a:r>
              <a:rPr kumimoji="1" lang="ja-JP" altLang="en-US" dirty="0" smtClean="0"/>
              <a:t>情報電子工学系専攻</a:t>
            </a:r>
            <a:endParaRPr kumimoji="1" lang="en-US" altLang="ja-JP" dirty="0" smtClean="0"/>
          </a:p>
          <a:p>
            <a:r>
              <a:rPr kumimoji="1" lang="ja-JP" altLang="en-US" dirty="0" smtClean="0"/>
              <a:t>認知ロボティクス研究室</a:t>
            </a:r>
            <a:endParaRPr kumimoji="1" lang="en-US" altLang="ja-JP" dirty="0" smtClean="0"/>
          </a:p>
          <a:p>
            <a:r>
              <a:rPr lang="ja-JP" altLang="en-US" dirty="0"/>
              <a:t>澁谷</a:t>
            </a:r>
            <a:r>
              <a:rPr lang="ja-JP" altLang="en-US" dirty="0" smtClean="0"/>
              <a:t>　和</a:t>
            </a:r>
            <a:endParaRPr kumimoji="1" lang="en-US" altLang="ja-JP" dirty="0" smtClean="0"/>
          </a:p>
          <a:p>
            <a:endParaRPr kumimoji="1" lang="ja-JP" altLang="en-US" dirty="0"/>
          </a:p>
        </p:txBody>
      </p:sp>
      <p:sp>
        <p:nvSpPr>
          <p:cNvPr id="3" name="タイトル 2"/>
          <p:cNvSpPr>
            <a:spLocks noGrp="1"/>
          </p:cNvSpPr>
          <p:nvPr>
            <p:ph type="ctrTitle"/>
          </p:nvPr>
        </p:nvSpPr>
        <p:spPr>
          <a:xfrm>
            <a:off x="457200" y="1505930"/>
            <a:ext cx="8491928" cy="1470025"/>
          </a:xfrm>
        </p:spPr>
        <p:txBody>
          <a:bodyPr/>
          <a:lstStyle/>
          <a:p>
            <a:r>
              <a:rPr kumimoji="1" lang="ja-JP" altLang="en-US" dirty="0" smtClean="0"/>
              <a:t>強化学習における探査率の動的制御</a:t>
            </a:r>
            <a:endParaRPr kumimoji="1" lang="ja-JP" altLang="en-US" dirty="0"/>
          </a:p>
        </p:txBody>
      </p:sp>
    </p:spTree>
    <p:extLst>
      <p:ext uri="{BB962C8B-B14F-4D97-AF65-F5344CB8AC3E}">
        <p14:creationId xmlns:p14="http://schemas.microsoft.com/office/powerpoint/2010/main" val="3562155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6" name="円/楕円 5"/>
          <p:cNvSpPr/>
          <p:nvPr/>
        </p:nvSpPr>
        <p:spPr>
          <a:xfrm>
            <a:off x="5078119" y="2449177"/>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11" name="Group 7"/>
          <p:cNvGrpSpPr>
            <a:grpSpLocks noChangeAspect="1"/>
          </p:cNvGrpSpPr>
          <p:nvPr/>
        </p:nvGrpSpPr>
        <p:grpSpPr bwMode="auto">
          <a:xfrm>
            <a:off x="5816063" y="2212529"/>
            <a:ext cx="555625" cy="615950"/>
            <a:chOff x="2725" y="1702"/>
            <a:chExt cx="414" cy="482"/>
          </a:xfrm>
        </p:grpSpPr>
        <p:sp>
          <p:nvSpPr>
            <p:cNvPr id="12"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3"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4"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5"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6"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7"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8"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9"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0"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1"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2"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3"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30" name="テキスト ボックス 29"/>
              <p:cNvSpPr txBox="1"/>
              <p:nvPr/>
            </p:nvSpPr>
            <p:spPr>
              <a:xfrm>
                <a:off x="5185248" y="2867052"/>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185248" y="2867052"/>
                <a:ext cx="865622" cy="307777"/>
              </a:xfrm>
              <a:prstGeom prst="rect">
                <a:avLst/>
              </a:prstGeom>
              <a:blipFill rotWithShape="0">
                <a:blip r:embed="rId3"/>
                <a:stretch>
                  <a:fillRect l="-9859" t="-7843" r="-1408" b="-27451"/>
                </a:stretch>
              </a:blipFill>
            </p:spPr>
            <p:txBody>
              <a:bodyPr/>
              <a:lstStyle/>
              <a:p>
                <a:r>
                  <a:rPr lang="ja-JP" altLang="en-US">
                    <a:noFill/>
                  </a:rPr>
                  <a:t> </a:t>
                </a:r>
              </a:p>
            </p:txBody>
          </p:sp>
        </mc:Fallback>
      </mc:AlternateContent>
      <p:sp>
        <p:nvSpPr>
          <p:cNvPr id="47" name="円/楕円 46"/>
          <p:cNvSpPr/>
          <p:nvPr/>
        </p:nvSpPr>
        <p:spPr>
          <a:xfrm>
            <a:off x="275492" y="2441451"/>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48" name="Group 7"/>
          <p:cNvGrpSpPr>
            <a:grpSpLocks noChangeAspect="1"/>
          </p:cNvGrpSpPr>
          <p:nvPr/>
        </p:nvGrpSpPr>
        <p:grpSpPr bwMode="auto">
          <a:xfrm>
            <a:off x="955055" y="2353413"/>
            <a:ext cx="555625" cy="615950"/>
            <a:chOff x="2725" y="1702"/>
            <a:chExt cx="414" cy="482"/>
          </a:xfrm>
        </p:grpSpPr>
        <p:sp>
          <p:nvSpPr>
            <p:cNvPr id="49"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0"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1"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2"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3"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4"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5"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6"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7"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8"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9"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60"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61" name="テキスト ボックス 60"/>
              <p:cNvSpPr txBox="1"/>
              <p:nvPr/>
            </p:nvSpPr>
            <p:spPr>
              <a:xfrm>
                <a:off x="411993" y="2889835"/>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411993" y="2889835"/>
                <a:ext cx="865622" cy="307777"/>
              </a:xfrm>
              <a:prstGeom prst="rect">
                <a:avLst/>
              </a:prstGeom>
              <a:blipFill rotWithShape="0">
                <a:blip r:embed="rId4"/>
                <a:stretch>
                  <a:fillRect l="-9859" t="-7843" r="-1408" b="-27451"/>
                </a:stretch>
              </a:blipFill>
            </p:spPr>
            <p:txBody>
              <a:bodyPr/>
              <a:lstStyle/>
              <a:p>
                <a:r>
                  <a:rPr lang="ja-JP" altLang="en-US">
                    <a:noFill/>
                  </a:rPr>
                  <a:t> </a:t>
                </a:r>
              </a:p>
            </p:txBody>
          </p:sp>
        </mc:Fallback>
      </mc:AlternateContent>
      <p:sp>
        <p:nvSpPr>
          <p:cNvPr id="63" name="円/楕円 62"/>
          <p:cNvSpPr/>
          <p:nvPr/>
        </p:nvSpPr>
        <p:spPr>
          <a:xfrm>
            <a:off x="2902493" y="2441588"/>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mc:AlternateContent xmlns:mc="http://schemas.openxmlformats.org/markup-compatibility/2006" xmlns:a14="http://schemas.microsoft.com/office/drawing/2010/main">
        <mc:Choice Requires="a14">
          <p:sp>
            <p:nvSpPr>
              <p:cNvPr id="64" name="テキスト ボックス 63"/>
              <p:cNvSpPr txBox="1"/>
              <p:nvPr/>
            </p:nvSpPr>
            <p:spPr>
              <a:xfrm>
                <a:off x="3038993" y="2840263"/>
                <a:ext cx="8715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2</m:t>
                          </m:r>
                        </m:sub>
                      </m:sSub>
                    </m:oMath>
                  </m:oMathPara>
                </a14:m>
                <a:endParaRPr kumimoji="1" lang="ja-JP" altLang="en-US" sz="2000" dirty="0"/>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3038993" y="2840263"/>
                <a:ext cx="871585" cy="307777"/>
              </a:xfrm>
              <a:prstGeom prst="rect">
                <a:avLst/>
              </a:prstGeom>
              <a:blipFill rotWithShape="0">
                <a:blip r:embed="rId5"/>
                <a:stretch>
                  <a:fillRect l="-9859" t="-8000" r="-2113" b="-30000"/>
                </a:stretch>
              </a:blipFill>
            </p:spPr>
            <p:txBody>
              <a:bodyPr/>
              <a:lstStyle/>
              <a:p>
                <a:r>
                  <a:rPr lang="ja-JP" altLang="en-US">
                    <a:noFill/>
                  </a:rPr>
                  <a:t> </a:t>
                </a:r>
              </a:p>
            </p:txBody>
          </p:sp>
        </mc:Fallback>
      </mc:AlternateContent>
      <p:cxnSp>
        <p:nvCxnSpPr>
          <p:cNvPr id="7" name="直線矢印コネクタ 6"/>
          <p:cNvCxnSpPr>
            <a:stCxn id="47" idx="6"/>
          </p:cNvCxnSpPr>
          <p:nvPr/>
        </p:nvCxnSpPr>
        <p:spPr>
          <a:xfrm>
            <a:off x="1420079" y="3013745"/>
            <a:ext cx="1482414" cy="1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6" idx="6"/>
          </p:cNvCxnSpPr>
          <p:nvPr/>
        </p:nvCxnSpPr>
        <p:spPr>
          <a:xfrm>
            <a:off x="6222706" y="3021471"/>
            <a:ext cx="1399560" cy="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491642" y="2479925"/>
            <a:ext cx="1036634" cy="923330"/>
          </a:xfrm>
          <a:prstGeom prst="rect">
            <a:avLst/>
          </a:prstGeom>
          <a:noFill/>
        </p:spPr>
        <p:txBody>
          <a:bodyPr wrap="square" rtlCol="0">
            <a:spAutoFit/>
          </a:bodyPr>
          <a:lstStyle/>
          <a:p>
            <a:r>
              <a:rPr kumimoji="1" lang="ja-JP" altLang="en-US" sz="5400" dirty="0" smtClean="0"/>
              <a:t>？</a:t>
            </a:r>
            <a:endParaRPr kumimoji="1" lang="ja-JP" altLang="en-US" dirty="0"/>
          </a:p>
        </p:txBody>
      </p:sp>
      <p:cxnSp>
        <p:nvCxnSpPr>
          <p:cNvPr id="32" name="直線コネクタ 31"/>
          <p:cNvCxnSpPr/>
          <p:nvPr/>
        </p:nvCxnSpPr>
        <p:spPr>
          <a:xfrm flipH="1">
            <a:off x="4674314" y="1565308"/>
            <a:ext cx="2617" cy="37398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75492" y="1785729"/>
            <a:ext cx="2848247" cy="369332"/>
          </a:xfrm>
          <a:prstGeom prst="rect">
            <a:avLst/>
          </a:prstGeom>
          <a:noFill/>
        </p:spPr>
        <p:txBody>
          <a:bodyPr wrap="square" rtlCol="0">
            <a:spAutoFit/>
          </a:bodyPr>
          <a:lstStyle/>
          <a:p>
            <a:pPr algn="ctr"/>
            <a:r>
              <a:rPr kumimoji="1" lang="ja-JP" altLang="en-US" dirty="0" smtClean="0"/>
              <a:t>遷移先が確定している場合</a:t>
            </a:r>
            <a:endParaRPr kumimoji="1" lang="ja-JP" altLang="en-US" dirty="0"/>
          </a:p>
        </p:txBody>
      </p:sp>
      <p:sp>
        <p:nvSpPr>
          <p:cNvPr id="66" name="テキスト ボックス 65"/>
          <p:cNvSpPr txBox="1"/>
          <p:nvPr/>
        </p:nvSpPr>
        <p:spPr>
          <a:xfrm>
            <a:off x="4905518" y="1732868"/>
            <a:ext cx="3131438" cy="369332"/>
          </a:xfrm>
          <a:prstGeom prst="rect">
            <a:avLst/>
          </a:prstGeom>
          <a:noFill/>
        </p:spPr>
        <p:txBody>
          <a:bodyPr wrap="square" rtlCol="0">
            <a:spAutoFit/>
          </a:bodyPr>
          <a:lstStyle/>
          <a:p>
            <a:pPr algn="ctr"/>
            <a:r>
              <a:rPr kumimoji="1" lang="ja-JP" altLang="en-US" dirty="0" smtClean="0"/>
              <a:t>遷移先が確定しない場合</a:t>
            </a:r>
            <a:endParaRPr kumimoji="1" lang="ja-JP" altLang="en-US" dirty="0"/>
          </a:p>
        </p:txBody>
      </p:sp>
      <p:sp>
        <p:nvSpPr>
          <p:cNvPr id="10" name="テキスト ボックス 9"/>
          <p:cNvSpPr txBox="1"/>
          <p:nvPr/>
        </p:nvSpPr>
        <p:spPr>
          <a:xfrm>
            <a:off x="2646221" y="5465888"/>
            <a:ext cx="4061420" cy="369332"/>
          </a:xfrm>
          <a:prstGeom prst="rect">
            <a:avLst/>
          </a:prstGeom>
          <a:noFill/>
          <a:ln w="28575">
            <a:solidFill>
              <a:srgbClr val="FF0000"/>
            </a:solidFill>
          </a:ln>
        </p:spPr>
        <p:txBody>
          <a:bodyPr wrap="square" rtlCol="0">
            <a:spAutoFit/>
          </a:bodyPr>
          <a:lstStyle/>
          <a:p>
            <a:r>
              <a:rPr kumimoji="1" lang="ja-JP" altLang="en-US" dirty="0" smtClean="0"/>
              <a:t>遷移先の情報量に応じて探査率</a:t>
            </a:r>
            <a:r>
              <a:rPr kumimoji="1" lang="en-US" altLang="ja-JP" dirty="0" smtClean="0"/>
              <a:t>ε</a:t>
            </a:r>
            <a:r>
              <a:rPr kumimoji="1" lang="ja-JP" altLang="en-US" dirty="0" smtClean="0"/>
              <a:t>を制御</a:t>
            </a:r>
            <a:endParaRPr kumimoji="1" lang="ja-JP" altLang="en-US" dirty="0"/>
          </a:p>
        </p:txBody>
      </p:sp>
      <p:sp>
        <p:nvSpPr>
          <p:cNvPr id="62" name="コンテンツ プレースホルダー 2"/>
          <p:cNvSpPr>
            <a:spLocks noGrp="1"/>
          </p:cNvSpPr>
          <p:nvPr>
            <p:ph sz="quarter" idx="1"/>
          </p:nvPr>
        </p:nvSpPr>
        <p:spPr>
          <a:xfrm>
            <a:off x="4919159" y="4215152"/>
            <a:ext cx="3792762" cy="820556"/>
          </a:xfrm>
        </p:spPr>
        <p:txBody>
          <a:bodyPr>
            <a:normAutofit/>
          </a:bodyPr>
          <a:lstStyle/>
          <a:p>
            <a:pPr marL="0" indent="0">
              <a:spcBef>
                <a:spcPts val="0"/>
              </a:spcBef>
              <a:buNone/>
            </a:pPr>
            <a:r>
              <a:rPr lang="ja-JP" altLang="en-US" sz="2000" dirty="0" smtClean="0">
                <a:latin typeface="Times New Roman" panose="02020603050405020304" pitchFamily="18" charset="0"/>
                <a:cs typeface="Times New Roman" panose="02020603050405020304" pitchFamily="18" charset="0"/>
              </a:rPr>
              <a:t>何</a:t>
            </a:r>
            <a:r>
              <a:rPr lang="ja-JP" altLang="en-US" sz="2000" dirty="0">
                <a:latin typeface="Times New Roman" panose="02020603050405020304" pitchFamily="18" charset="0"/>
                <a:cs typeface="Times New Roman" panose="02020603050405020304" pitchFamily="18" charset="0"/>
              </a:rPr>
              <a:t>が起こるか予測</a:t>
            </a:r>
            <a:r>
              <a:rPr lang="ja-JP" altLang="en-US" sz="2000" dirty="0" smtClean="0">
                <a:latin typeface="Times New Roman" panose="02020603050405020304" pitchFamily="18" charset="0"/>
                <a:cs typeface="Times New Roman" panose="02020603050405020304" pitchFamily="18" charset="0"/>
              </a:rPr>
              <a:t>が</a:t>
            </a:r>
            <a:endParaRPr lang="en-US" altLang="ja-JP" sz="2000" dirty="0" smtClean="0">
              <a:latin typeface="Times New Roman" panose="02020603050405020304" pitchFamily="18" charset="0"/>
              <a:cs typeface="Times New Roman" panose="02020603050405020304" pitchFamily="18" charset="0"/>
            </a:endParaRPr>
          </a:p>
          <a:p>
            <a:pPr marL="0" indent="0">
              <a:spcBef>
                <a:spcPts val="0"/>
              </a:spcBef>
              <a:buNone/>
            </a:pPr>
            <a:r>
              <a:rPr lang="ja-JP" altLang="en-US" sz="2000" dirty="0" smtClean="0">
                <a:latin typeface="Times New Roman" panose="02020603050405020304" pitchFamily="18" charset="0"/>
                <a:cs typeface="Times New Roman" panose="02020603050405020304" pitchFamily="18" charset="0"/>
              </a:rPr>
              <a:t>つかないときは最大</a:t>
            </a:r>
            <a:r>
              <a:rPr lang="ja-JP" altLang="en-US" sz="2000" dirty="0">
                <a:latin typeface="Times New Roman" panose="02020603050405020304" pitchFamily="18" charset="0"/>
                <a:cs typeface="Times New Roman" panose="02020603050405020304" pitchFamily="18" charset="0"/>
              </a:rPr>
              <a:t>の</a:t>
            </a:r>
            <a:r>
              <a:rPr lang="ja-JP" altLang="en-US" sz="2000" dirty="0" smtClean="0">
                <a:latin typeface="Times New Roman" panose="02020603050405020304" pitchFamily="18" charset="0"/>
                <a:cs typeface="Times New Roman" panose="02020603050405020304" pitchFamily="18" charset="0"/>
              </a:rPr>
              <a:t>情報量</a:t>
            </a:r>
            <a:endParaRPr lang="en-US" altLang="ja-JP" sz="2000" dirty="0" smtClean="0">
              <a:latin typeface="Times New Roman" panose="02020603050405020304" pitchFamily="18" charset="0"/>
              <a:cs typeface="Times New Roman" panose="02020603050405020304" pitchFamily="18" charset="0"/>
            </a:endParaRPr>
          </a:p>
          <a:p>
            <a:pPr marL="0" indent="0">
              <a:buNone/>
            </a:pPr>
            <a:endParaRPr lang="en-US" altLang="ja-JP" dirty="0">
              <a:latin typeface="Times New Roman" panose="02020603050405020304" pitchFamily="18" charset="0"/>
              <a:cs typeface="Times New Roman" panose="02020603050405020304" pitchFamily="18" charset="0"/>
            </a:endParaRPr>
          </a:p>
          <a:p>
            <a:pPr marL="0" indent="0">
              <a:buNone/>
            </a:pPr>
            <a:endParaRPr lang="en-US" altLang="ja-JP" dirty="0" smtClean="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pPr marL="0" indent="0">
              <a:buNone/>
            </a:pPr>
            <a:endParaRPr lang="en-US" altLang="ja-JP" dirty="0" smtClean="0">
              <a:latin typeface="Times New Roman" panose="02020603050405020304" pitchFamily="18" charset="0"/>
              <a:cs typeface="Times New Roman" panose="02020603050405020304" pitchFamily="18" charset="0"/>
            </a:endParaRPr>
          </a:p>
        </p:txBody>
      </p:sp>
      <p:sp>
        <p:nvSpPr>
          <p:cNvPr id="65" name="下矢印 64"/>
          <p:cNvSpPr/>
          <p:nvPr/>
        </p:nvSpPr>
        <p:spPr>
          <a:xfrm>
            <a:off x="1898958" y="3504506"/>
            <a:ext cx="524655"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下矢印 66"/>
          <p:cNvSpPr/>
          <p:nvPr/>
        </p:nvSpPr>
        <p:spPr>
          <a:xfrm flipH="1">
            <a:off x="6370746" y="3493953"/>
            <a:ext cx="497333"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10532" y="4241954"/>
            <a:ext cx="4563782" cy="707886"/>
          </a:xfrm>
          <a:prstGeom prst="rect">
            <a:avLst/>
          </a:prstGeom>
          <a:noFill/>
        </p:spPr>
        <p:txBody>
          <a:bodyPr wrap="square" rtlCol="0">
            <a:spAutoFit/>
          </a:bodyPr>
          <a:lstStyle/>
          <a:p>
            <a:r>
              <a:rPr lang="ja-JP" altLang="en-US" sz="2000" dirty="0" smtClean="0">
                <a:latin typeface="+mn-ea"/>
                <a:ea typeface="+mn-ea"/>
                <a:cs typeface="Times New Roman" panose="02020603050405020304" pitchFamily="18" charset="0"/>
              </a:rPr>
              <a:t>最初</a:t>
            </a:r>
            <a:r>
              <a:rPr lang="ja-JP" altLang="en-US" sz="2000" dirty="0">
                <a:latin typeface="+mn-ea"/>
                <a:ea typeface="+mn-ea"/>
                <a:cs typeface="Times New Roman" panose="02020603050405020304" pitchFamily="18" charset="0"/>
              </a:rPr>
              <a:t>から結果がわかりきっているとき</a:t>
            </a:r>
            <a:r>
              <a:rPr lang="ja-JP" altLang="en-US" sz="2000" dirty="0" smtClean="0">
                <a:latin typeface="+mn-ea"/>
                <a:ea typeface="+mn-ea"/>
                <a:cs typeface="Times New Roman" panose="02020603050405020304" pitchFamily="18" charset="0"/>
              </a:rPr>
              <a:t>は情報量は最小値となる</a:t>
            </a:r>
            <a:endParaRPr lang="en-US" altLang="ja-JP" sz="2000" dirty="0">
              <a:latin typeface="+mn-ea"/>
              <a:ea typeface="+mn-ea"/>
              <a:cs typeface="Times New Roman" panose="02020603050405020304" pitchFamily="18" charset="0"/>
            </a:endParaRPr>
          </a:p>
        </p:txBody>
      </p:sp>
    </p:spTree>
    <p:extLst>
      <p:ext uri="{BB962C8B-B14F-4D97-AF65-F5344CB8AC3E}">
        <p14:creationId xmlns:p14="http://schemas.microsoft.com/office/powerpoint/2010/main" val="45245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6" name="円/楕円 5"/>
          <p:cNvSpPr/>
          <p:nvPr/>
        </p:nvSpPr>
        <p:spPr>
          <a:xfrm>
            <a:off x="5078119" y="3984984"/>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11" name="Group 7"/>
          <p:cNvGrpSpPr>
            <a:grpSpLocks noChangeAspect="1"/>
          </p:cNvGrpSpPr>
          <p:nvPr/>
        </p:nvGrpSpPr>
        <p:grpSpPr bwMode="auto">
          <a:xfrm>
            <a:off x="5816063" y="3748336"/>
            <a:ext cx="555625" cy="615950"/>
            <a:chOff x="2725" y="1702"/>
            <a:chExt cx="414" cy="482"/>
          </a:xfrm>
        </p:grpSpPr>
        <p:sp>
          <p:nvSpPr>
            <p:cNvPr id="12"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3"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4"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5"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6"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7"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8"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9"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0"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1"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2"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3"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30" name="テキスト ボックス 29"/>
              <p:cNvSpPr txBox="1"/>
              <p:nvPr/>
            </p:nvSpPr>
            <p:spPr>
              <a:xfrm>
                <a:off x="5185248" y="4402859"/>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185248" y="4402859"/>
                <a:ext cx="865622" cy="307777"/>
              </a:xfrm>
              <a:prstGeom prst="rect">
                <a:avLst/>
              </a:prstGeom>
              <a:blipFill rotWithShape="0">
                <a:blip r:embed="rId3"/>
                <a:stretch>
                  <a:fillRect l="-9859" t="-7843" r="-1408" b="-27451"/>
                </a:stretch>
              </a:blipFill>
            </p:spPr>
            <p:txBody>
              <a:bodyPr/>
              <a:lstStyle/>
              <a:p>
                <a:r>
                  <a:rPr lang="ja-JP" altLang="en-US">
                    <a:noFill/>
                  </a:rPr>
                  <a:t> </a:t>
                </a:r>
              </a:p>
            </p:txBody>
          </p:sp>
        </mc:Fallback>
      </mc:AlternateContent>
      <p:sp>
        <p:nvSpPr>
          <p:cNvPr id="47" name="円/楕円 46"/>
          <p:cNvSpPr/>
          <p:nvPr/>
        </p:nvSpPr>
        <p:spPr>
          <a:xfrm>
            <a:off x="275494" y="3924397"/>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48" name="Group 7"/>
          <p:cNvGrpSpPr>
            <a:grpSpLocks noChangeAspect="1"/>
          </p:cNvGrpSpPr>
          <p:nvPr/>
        </p:nvGrpSpPr>
        <p:grpSpPr bwMode="auto">
          <a:xfrm>
            <a:off x="955057" y="3836359"/>
            <a:ext cx="555625" cy="615950"/>
            <a:chOff x="2725" y="1702"/>
            <a:chExt cx="414" cy="482"/>
          </a:xfrm>
        </p:grpSpPr>
        <p:sp>
          <p:nvSpPr>
            <p:cNvPr id="49"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0"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1"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2"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3"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4"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5"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6"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7"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8"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9"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60"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61" name="テキスト ボックス 60"/>
              <p:cNvSpPr txBox="1"/>
              <p:nvPr/>
            </p:nvSpPr>
            <p:spPr>
              <a:xfrm>
                <a:off x="411995" y="4372781"/>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411995" y="4372781"/>
                <a:ext cx="865622" cy="307777"/>
              </a:xfrm>
              <a:prstGeom prst="rect">
                <a:avLst/>
              </a:prstGeom>
              <a:blipFill rotWithShape="0">
                <a:blip r:embed="rId4"/>
                <a:stretch>
                  <a:fillRect l="-9859" t="-7843" r="-1408" b="-27451"/>
                </a:stretch>
              </a:blipFill>
            </p:spPr>
            <p:txBody>
              <a:bodyPr/>
              <a:lstStyle/>
              <a:p>
                <a:r>
                  <a:rPr lang="ja-JP" altLang="en-US">
                    <a:noFill/>
                  </a:rPr>
                  <a:t> </a:t>
                </a:r>
              </a:p>
            </p:txBody>
          </p:sp>
        </mc:Fallback>
      </mc:AlternateContent>
      <p:sp>
        <p:nvSpPr>
          <p:cNvPr id="63" name="円/楕円 62"/>
          <p:cNvSpPr/>
          <p:nvPr/>
        </p:nvSpPr>
        <p:spPr>
          <a:xfrm>
            <a:off x="2902495" y="3924534"/>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mc:AlternateContent xmlns:mc="http://schemas.openxmlformats.org/markup-compatibility/2006" xmlns:a14="http://schemas.microsoft.com/office/drawing/2010/main">
        <mc:Choice Requires="a14">
          <p:sp>
            <p:nvSpPr>
              <p:cNvPr id="64" name="テキスト ボックス 63"/>
              <p:cNvSpPr txBox="1"/>
              <p:nvPr/>
            </p:nvSpPr>
            <p:spPr>
              <a:xfrm>
                <a:off x="3038995" y="4323209"/>
                <a:ext cx="8715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2</m:t>
                          </m:r>
                        </m:sub>
                      </m:sSub>
                    </m:oMath>
                  </m:oMathPara>
                </a14:m>
                <a:endParaRPr kumimoji="1" lang="ja-JP" altLang="en-US" sz="2000" dirty="0"/>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3038995" y="4323209"/>
                <a:ext cx="871585" cy="307777"/>
              </a:xfrm>
              <a:prstGeom prst="rect">
                <a:avLst/>
              </a:prstGeom>
              <a:blipFill rotWithShape="0">
                <a:blip r:embed="rId5"/>
                <a:stretch>
                  <a:fillRect l="-9859" t="-7843" r="-2113" b="-27451"/>
                </a:stretch>
              </a:blipFill>
            </p:spPr>
            <p:txBody>
              <a:bodyPr/>
              <a:lstStyle/>
              <a:p>
                <a:r>
                  <a:rPr lang="ja-JP" altLang="en-US">
                    <a:noFill/>
                  </a:rPr>
                  <a:t> </a:t>
                </a:r>
              </a:p>
            </p:txBody>
          </p:sp>
        </mc:Fallback>
      </mc:AlternateContent>
      <p:cxnSp>
        <p:nvCxnSpPr>
          <p:cNvPr id="7" name="直線矢印コネクタ 6"/>
          <p:cNvCxnSpPr>
            <a:stCxn id="47" idx="6"/>
          </p:cNvCxnSpPr>
          <p:nvPr/>
        </p:nvCxnSpPr>
        <p:spPr>
          <a:xfrm>
            <a:off x="1420081" y="4496691"/>
            <a:ext cx="1482414" cy="1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下矢印 7"/>
          <p:cNvSpPr/>
          <p:nvPr/>
        </p:nvSpPr>
        <p:spPr>
          <a:xfrm>
            <a:off x="1999449" y="2379195"/>
            <a:ext cx="524655"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38257" y="1496206"/>
            <a:ext cx="2447041" cy="707886"/>
          </a:xfrm>
          <a:prstGeom prst="rect">
            <a:avLst/>
          </a:prstGeom>
          <a:noFill/>
        </p:spPr>
        <p:txBody>
          <a:bodyPr wrap="square" rtlCol="0">
            <a:spAutoFit/>
          </a:bodyPr>
          <a:lstStyle/>
          <a:p>
            <a:r>
              <a:rPr kumimoji="1" lang="ja-JP" altLang="en-US" sz="2000" dirty="0" smtClean="0"/>
              <a:t>利用行動を取る状況</a:t>
            </a:r>
            <a:endParaRPr kumimoji="1" lang="en-US" altLang="ja-JP" sz="2000" dirty="0" smtClean="0"/>
          </a:p>
          <a:p>
            <a:r>
              <a:rPr kumimoji="1" lang="en-US" altLang="ja-JP" sz="2000" dirty="0" smtClean="0"/>
              <a:t>(</a:t>
            </a:r>
            <a:r>
              <a:rPr kumimoji="1" lang="ja-JP" altLang="en-US" sz="2000" dirty="0" smtClean="0"/>
              <a:t>探査率</a:t>
            </a:r>
            <a:r>
              <a:rPr kumimoji="1" lang="en-US" altLang="ja-JP" sz="2000" dirty="0" smtClean="0"/>
              <a:t>ε</a:t>
            </a:r>
            <a:r>
              <a:rPr kumimoji="1" lang="ja-JP" altLang="en-US" sz="2000" dirty="0" smtClean="0"/>
              <a:t>を低くする</a:t>
            </a:r>
            <a:r>
              <a:rPr kumimoji="1" lang="en-US" altLang="ja-JP" sz="2000" dirty="0" smtClean="0"/>
              <a:t>)</a:t>
            </a:r>
            <a:endParaRPr kumimoji="1" lang="ja-JP" altLang="en-US" sz="2000" dirty="0"/>
          </a:p>
        </p:txBody>
      </p:sp>
      <p:cxnSp>
        <p:nvCxnSpPr>
          <p:cNvPr id="24" name="直線矢印コネクタ 23"/>
          <p:cNvCxnSpPr>
            <a:stCxn id="6" idx="6"/>
          </p:cNvCxnSpPr>
          <p:nvPr/>
        </p:nvCxnSpPr>
        <p:spPr>
          <a:xfrm>
            <a:off x="6222706" y="4557278"/>
            <a:ext cx="1399560" cy="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622266" y="4107811"/>
            <a:ext cx="1036634" cy="923330"/>
          </a:xfrm>
          <a:prstGeom prst="rect">
            <a:avLst/>
          </a:prstGeom>
          <a:noFill/>
        </p:spPr>
        <p:txBody>
          <a:bodyPr wrap="square" rtlCol="0">
            <a:spAutoFit/>
          </a:bodyPr>
          <a:lstStyle/>
          <a:p>
            <a:r>
              <a:rPr kumimoji="1" lang="ja-JP" altLang="en-US" sz="5400" dirty="0" smtClean="0"/>
              <a:t>？</a:t>
            </a:r>
            <a:endParaRPr kumimoji="1" lang="ja-JP" altLang="en-US" dirty="0"/>
          </a:p>
        </p:txBody>
      </p:sp>
      <p:sp>
        <p:nvSpPr>
          <p:cNvPr id="28" name="テキスト ボックス 27"/>
          <p:cNvSpPr txBox="1"/>
          <p:nvPr/>
        </p:nvSpPr>
        <p:spPr>
          <a:xfrm>
            <a:off x="5572804" y="1496206"/>
            <a:ext cx="2485973" cy="707886"/>
          </a:xfrm>
          <a:prstGeom prst="rect">
            <a:avLst/>
          </a:prstGeom>
          <a:noFill/>
        </p:spPr>
        <p:txBody>
          <a:bodyPr wrap="square" rtlCol="0">
            <a:spAutoFit/>
          </a:bodyPr>
          <a:lstStyle/>
          <a:p>
            <a:r>
              <a:rPr kumimoji="1" lang="ja-JP" altLang="en-US" sz="2000" dirty="0" smtClean="0"/>
              <a:t>探査行動を取る状況</a:t>
            </a:r>
            <a:endParaRPr kumimoji="1" lang="en-US" altLang="ja-JP" sz="2000" dirty="0" smtClean="0"/>
          </a:p>
          <a:p>
            <a:pPr algn="ctr"/>
            <a:r>
              <a:rPr kumimoji="1" lang="en-US" altLang="ja-JP" sz="2000" dirty="0" smtClean="0"/>
              <a:t>(</a:t>
            </a:r>
            <a:r>
              <a:rPr kumimoji="1" lang="ja-JP" altLang="en-US" sz="2000" dirty="0" smtClean="0"/>
              <a:t>探査率</a:t>
            </a:r>
            <a:r>
              <a:rPr kumimoji="1" lang="en-US" altLang="ja-JP" sz="2000" dirty="0" smtClean="0"/>
              <a:t>ε</a:t>
            </a:r>
            <a:r>
              <a:rPr kumimoji="1" lang="ja-JP" altLang="en-US" sz="2000" dirty="0" smtClean="0"/>
              <a:t>を高くする</a:t>
            </a:r>
            <a:r>
              <a:rPr kumimoji="1" lang="en-US" altLang="ja-JP" sz="2000" dirty="0" smtClean="0"/>
              <a:t>)</a:t>
            </a:r>
            <a:endParaRPr kumimoji="1" lang="ja-JP" altLang="en-US" sz="2000" dirty="0"/>
          </a:p>
        </p:txBody>
      </p:sp>
      <p:cxnSp>
        <p:nvCxnSpPr>
          <p:cNvPr id="32" name="直線コネクタ 31"/>
          <p:cNvCxnSpPr/>
          <p:nvPr/>
        </p:nvCxnSpPr>
        <p:spPr>
          <a:xfrm>
            <a:off x="4676931" y="1374808"/>
            <a:ext cx="0" cy="41877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75494" y="3332175"/>
            <a:ext cx="2848247" cy="369332"/>
          </a:xfrm>
          <a:prstGeom prst="rect">
            <a:avLst/>
          </a:prstGeom>
          <a:noFill/>
        </p:spPr>
        <p:txBody>
          <a:bodyPr wrap="square" rtlCol="0">
            <a:spAutoFit/>
          </a:bodyPr>
          <a:lstStyle/>
          <a:p>
            <a:pPr algn="ctr"/>
            <a:r>
              <a:rPr kumimoji="1" lang="ja-JP" altLang="en-US" dirty="0" smtClean="0"/>
              <a:t>遷移先が確定している場合</a:t>
            </a:r>
            <a:endParaRPr kumimoji="1" lang="ja-JP" altLang="en-US" dirty="0"/>
          </a:p>
        </p:txBody>
      </p:sp>
      <p:sp>
        <p:nvSpPr>
          <p:cNvPr id="66" name="テキスト ボックス 65"/>
          <p:cNvSpPr txBox="1"/>
          <p:nvPr/>
        </p:nvSpPr>
        <p:spPr>
          <a:xfrm>
            <a:off x="4905518" y="3332175"/>
            <a:ext cx="3131438" cy="369332"/>
          </a:xfrm>
          <a:prstGeom prst="rect">
            <a:avLst/>
          </a:prstGeom>
          <a:noFill/>
        </p:spPr>
        <p:txBody>
          <a:bodyPr wrap="square" rtlCol="0">
            <a:spAutoFit/>
          </a:bodyPr>
          <a:lstStyle/>
          <a:p>
            <a:pPr algn="ctr"/>
            <a:r>
              <a:rPr kumimoji="1" lang="ja-JP" altLang="en-US" dirty="0" smtClean="0"/>
              <a:t>遷移先が確定しない場合</a:t>
            </a:r>
            <a:endParaRPr kumimoji="1" lang="ja-JP" altLang="en-US" dirty="0"/>
          </a:p>
        </p:txBody>
      </p:sp>
      <p:sp>
        <p:nvSpPr>
          <p:cNvPr id="69" name="下矢印 68"/>
          <p:cNvSpPr/>
          <p:nvPr/>
        </p:nvSpPr>
        <p:spPr>
          <a:xfrm flipH="1">
            <a:off x="6471237" y="2286973"/>
            <a:ext cx="497333"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11996" y="5657649"/>
            <a:ext cx="8414504" cy="707886"/>
          </a:xfrm>
          <a:prstGeom prst="rect">
            <a:avLst/>
          </a:prstGeom>
          <a:noFill/>
          <a:ln w="28575">
            <a:solidFill>
              <a:srgbClr val="FF0000"/>
            </a:solidFill>
          </a:ln>
        </p:spPr>
        <p:txBody>
          <a:bodyPr wrap="square" rtlCol="0">
            <a:spAutoFit/>
          </a:bodyPr>
          <a:lstStyle/>
          <a:p>
            <a:r>
              <a:rPr kumimoji="1" lang="ja-JP" altLang="en-US" sz="2000" dirty="0" smtClean="0"/>
              <a:t>遷移先が確定しているか，確定していないかの指標として環境遷移に関する情報量を導入</a:t>
            </a:r>
            <a:endParaRPr kumimoji="1" lang="ja-JP" altLang="en-US" sz="2000" dirty="0"/>
          </a:p>
        </p:txBody>
      </p:sp>
    </p:spTree>
    <p:extLst>
      <p:ext uri="{BB962C8B-B14F-4D97-AF65-F5344CB8AC3E}">
        <p14:creationId xmlns:p14="http://schemas.microsoft.com/office/powerpoint/2010/main" val="95429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6" name="円/楕円 5"/>
          <p:cNvSpPr/>
          <p:nvPr/>
        </p:nvSpPr>
        <p:spPr>
          <a:xfrm>
            <a:off x="5078119" y="2449177"/>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11" name="Group 7"/>
          <p:cNvGrpSpPr>
            <a:grpSpLocks noChangeAspect="1"/>
          </p:cNvGrpSpPr>
          <p:nvPr/>
        </p:nvGrpSpPr>
        <p:grpSpPr bwMode="auto">
          <a:xfrm>
            <a:off x="5816063" y="2212529"/>
            <a:ext cx="555625" cy="615950"/>
            <a:chOff x="2725" y="1702"/>
            <a:chExt cx="414" cy="482"/>
          </a:xfrm>
        </p:grpSpPr>
        <p:sp>
          <p:nvSpPr>
            <p:cNvPr id="12"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3"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4"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5"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6"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7"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8"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9"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0"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1"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2"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3"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30" name="テキスト ボックス 29"/>
              <p:cNvSpPr txBox="1"/>
              <p:nvPr/>
            </p:nvSpPr>
            <p:spPr>
              <a:xfrm>
                <a:off x="5185248" y="2867052"/>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185248" y="2867052"/>
                <a:ext cx="865622" cy="307777"/>
              </a:xfrm>
              <a:prstGeom prst="rect">
                <a:avLst/>
              </a:prstGeom>
              <a:blipFill rotWithShape="0">
                <a:blip r:embed="rId3"/>
                <a:stretch>
                  <a:fillRect l="-9859" t="-7843" r="-1408" b="-27451"/>
                </a:stretch>
              </a:blipFill>
            </p:spPr>
            <p:txBody>
              <a:bodyPr/>
              <a:lstStyle/>
              <a:p>
                <a:r>
                  <a:rPr lang="ja-JP" altLang="en-US">
                    <a:noFill/>
                  </a:rPr>
                  <a:t> </a:t>
                </a:r>
              </a:p>
            </p:txBody>
          </p:sp>
        </mc:Fallback>
      </mc:AlternateContent>
      <p:sp>
        <p:nvSpPr>
          <p:cNvPr id="47" name="円/楕円 46"/>
          <p:cNvSpPr/>
          <p:nvPr/>
        </p:nvSpPr>
        <p:spPr>
          <a:xfrm>
            <a:off x="275492" y="2441451"/>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48" name="Group 7"/>
          <p:cNvGrpSpPr>
            <a:grpSpLocks noChangeAspect="1"/>
          </p:cNvGrpSpPr>
          <p:nvPr/>
        </p:nvGrpSpPr>
        <p:grpSpPr bwMode="auto">
          <a:xfrm>
            <a:off x="955055" y="2353413"/>
            <a:ext cx="555625" cy="615950"/>
            <a:chOff x="2725" y="1702"/>
            <a:chExt cx="414" cy="482"/>
          </a:xfrm>
        </p:grpSpPr>
        <p:sp>
          <p:nvSpPr>
            <p:cNvPr id="49"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0"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1"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2"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3"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4"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5"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6"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7"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8"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9"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60"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61" name="テキスト ボックス 60"/>
              <p:cNvSpPr txBox="1"/>
              <p:nvPr/>
            </p:nvSpPr>
            <p:spPr>
              <a:xfrm>
                <a:off x="411993" y="2889835"/>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411993" y="2889835"/>
                <a:ext cx="865622" cy="307777"/>
              </a:xfrm>
              <a:prstGeom prst="rect">
                <a:avLst/>
              </a:prstGeom>
              <a:blipFill rotWithShape="0">
                <a:blip r:embed="rId4"/>
                <a:stretch>
                  <a:fillRect l="-9859" t="-7843" r="-1408" b="-27451"/>
                </a:stretch>
              </a:blipFill>
            </p:spPr>
            <p:txBody>
              <a:bodyPr/>
              <a:lstStyle/>
              <a:p>
                <a:r>
                  <a:rPr lang="ja-JP" altLang="en-US">
                    <a:noFill/>
                  </a:rPr>
                  <a:t> </a:t>
                </a:r>
              </a:p>
            </p:txBody>
          </p:sp>
        </mc:Fallback>
      </mc:AlternateContent>
      <p:sp>
        <p:nvSpPr>
          <p:cNvPr id="63" name="円/楕円 62"/>
          <p:cNvSpPr/>
          <p:nvPr/>
        </p:nvSpPr>
        <p:spPr>
          <a:xfrm>
            <a:off x="2902493" y="2441588"/>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mc:AlternateContent xmlns:mc="http://schemas.openxmlformats.org/markup-compatibility/2006" xmlns:a14="http://schemas.microsoft.com/office/drawing/2010/main">
        <mc:Choice Requires="a14">
          <p:sp>
            <p:nvSpPr>
              <p:cNvPr id="64" name="テキスト ボックス 63"/>
              <p:cNvSpPr txBox="1"/>
              <p:nvPr/>
            </p:nvSpPr>
            <p:spPr>
              <a:xfrm>
                <a:off x="3038993" y="2840263"/>
                <a:ext cx="8715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2</m:t>
                          </m:r>
                        </m:sub>
                      </m:sSub>
                    </m:oMath>
                  </m:oMathPara>
                </a14:m>
                <a:endParaRPr kumimoji="1" lang="ja-JP" altLang="en-US" sz="2000" dirty="0"/>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3038993" y="2840263"/>
                <a:ext cx="871585" cy="307777"/>
              </a:xfrm>
              <a:prstGeom prst="rect">
                <a:avLst/>
              </a:prstGeom>
              <a:blipFill rotWithShape="0">
                <a:blip r:embed="rId5"/>
                <a:stretch>
                  <a:fillRect l="-9859" t="-8000" r="-2113" b="-30000"/>
                </a:stretch>
              </a:blipFill>
            </p:spPr>
            <p:txBody>
              <a:bodyPr/>
              <a:lstStyle/>
              <a:p>
                <a:r>
                  <a:rPr lang="ja-JP" altLang="en-US">
                    <a:noFill/>
                  </a:rPr>
                  <a:t> </a:t>
                </a:r>
              </a:p>
            </p:txBody>
          </p:sp>
        </mc:Fallback>
      </mc:AlternateContent>
      <p:cxnSp>
        <p:nvCxnSpPr>
          <p:cNvPr id="7" name="直線矢印コネクタ 6"/>
          <p:cNvCxnSpPr>
            <a:stCxn id="47" idx="6"/>
          </p:cNvCxnSpPr>
          <p:nvPr/>
        </p:nvCxnSpPr>
        <p:spPr>
          <a:xfrm>
            <a:off x="1420079" y="3013745"/>
            <a:ext cx="1482414" cy="1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6" idx="6"/>
          </p:cNvCxnSpPr>
          <p:nvPr/>
        </p:nvCxnSpPr>
        <p:spPr>
          <a:xfrm>
            <a:off x="6222706" y="3021471"/>
            <a:ext cx="1399560" cy="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491642" y="2479925"/>
            <a:ext cx="1036634" cy="923330"/>
          </a:xfrm>
          <a:prstGeom prst="rect">
            <a:avLst/>
          </a:prstGeom>
          <a:noFill/>
        </p:spPr>
        <p:txBody>
          <a:bodyPr wrap="square" rtlCol="0">
            <a:spAutoFit/>
          </a:bodyPr>
          <a:lstStyle/>
          <a:p>
            <a:r>
              <a:rPr kumimoji="1" lang="ja-JP" altLang="en-US" sz="5400" dirty="0" smtClean="0"/>
              <a:t>？</a:t>
            </a:r>
            <a:endParaRPr kumimoji="1" lang="ja-JP" altLang="en-US" dirty="0"/>
          </a:p>
        </p:txBody>
      </p:sp>
      <p:cxnSp>
        <p:nvCxnSpPr>
          <p:cNvPr id="32" name="直線コネクタ 31"/>
          <p:cNvCxnSpPr/>
          <p:nvPr/>
        </p:nvCxnSpPr>
        <p:spPr>
          <a:xfrm flipH="1">
            <a:off x="4674314" y="1565308"/>
            <a:ext cx="2617" cy="37398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75492" y="1785729"/>
            <a:ext cx="2848247" cy="369332"/>
          </a:xfrm>
          <a:prstGeom prst="rect">
            <a:avLst/>
          </a:prstGeom>
          <a:noFill/>
        </p:spPr>
        <p:txBody>
          <a:bodyPr wrap="square" rtlCol="0">
            <a:spAutoFit/>
          </a:bodyPr>
          <a:lstStyle/>
          <a:p>
            <a:pPr algn="ctr"/>
            <a:r>
              <a:rPr kumimoji="1" lang="ja-JP" altLang="en-US" dirty="0" smtClean="0"/>
              <a:t>遷移先が確定している場合</a:t>
            </a:r>
            <a:endParaRPr kumimoji="1" lang="ja-JP" altLang="en-US" dirty="0"/>
          </a:p>
        </p:txBody>
      </p:sp>
      <p:sp>
        <p:nvSpPr>
          <p:cNvPr id="66" name="テキスト ボックス 65"/>
          <p:cNvSpPr txBox="1"/>
          <p:nvPr/>
        </p:nvSpPr>
        <p:spPr>
          <a:xfrm>
            <a:off x="4905518" y="1732868"/>
            <a:ext cx="3131438" cy="369332"/>
          </a:xfrm>
          <a:prstGeom prst="rect">
            <a:avLst/>
          </a:prstGeom>
          <a:noFill/>
        </p:spPr>
        <p:txBody>
          <a:bodyPr wrap="square" rtlCol="0">
            <a:spAutoFit/>
          </a:bodyPr>
          <a:lstStyle/>
          <a:p>
            <a:pPr algn="ctr"/>
            <a:r>
              <a:rPr kumimoji="1" lang="ja-JP" altLang="en-US" dirty="0" smtClean="0"/>
              <a:t>遷移先が確定しない場合</a:t>
            </a:r>
            <a:endParaRPr kumimoji="1" lang="ja-JP" altLang="en-US" dirty="0"/>
          </a:p>
        </p:txBody>
      </p:sp>
      <p:sp>
        <p:nvSpPr>
          <p:cNvPr id="10" name="テキスト ボックス 9"/>
          <p:cNvSpPr txBox="1"/>
          <p:nvPr/>
        </p:nvSpPr>
        <p:spPr>
          <a:xfrm>
            <a:off x="2646221" y="5465888"/>
            <a:ext cx="4061420" cy="369332"/>
          </a:xfrm>
          <a:prstGeom prst="rect">
            <a:avLst/>
          </a:prstGeom>
          <a:noFill/>
          <a:ln w="28575">
            <a:solidFill>
              <a:srgbClr val="FF0000"/>
            </a:solidFill>
          </a:ln>
        </p:spPr>
        <p:txBody>
          <a:bodyPr wrap="square" rtlCol="0">
            <a:spAutoFit/>
          </a:bodyPr>
          <a:lstStyle/>
          <a:p>
            <a:r>
              <a:rPr kumimoji="1" lang="ja-JP" altLang="en-US" dirty="0" smtClean="0"/>
              <a:t>遷移先の情報量に応じて探査率</a:t>
            </a:r>
            <a:r>
              <a:rPr kumimoji="1" lang="en-US" altLang="ja-JP" dirty="0" smtClean="0"/>
              <a:t>ε</a:t>
            </a:r>
            <a:r>
              <a:rPr kumimoji="1" lang="ja-JP" altLang="en-US" dirty="0" smtClean="0"/>
              <a:t>を制御</a:t>
            </a:r>
            <a:endParaRPr kumimoji="1" lang="ja-JP" altLang="en-US" dirty="0"/>
          </a:p>
        </p:txBody>
      </p:sp>
      <p:sp>
        <p:nvSpPr>
          <p:cNvPr id="62" name="コンテンツ プレースホルダー 2"/>
          <p:cNvSpPr>
            <a:spLocks noGrp="1"/>
          </p:cNvSpPr>
          <p:nvPr>
            <p:ph sz="quarter" idx="1"/>
          </p:nvPr>
        </p:nvSpPr>
        <p:spPr>
          <a:xfrm>
            <a:off x="4919159" y="4215152"/>
            <a:ext cx="3792762" cy="820556"/>
          </a:xfrm>
        </p:spPr>
        <p:txBody>
          <a:bodyPr>
            <a:normAutofit/>
          </a:bodyPr>
          <a:lstStyle/>
          <a:p>
            <a:pPr marL="0" indent="0">
              <a:spcBef>
                <a:spcPts val="0"/>
              </a:spcBef>
              <a:buNone/>
            </a:pPr>
            <a:r>
              <a:rPr lang="ja-JP" altLang="en-US" sz="2000" dirty="0" smtClean="0">
                <a:latin typeface="Times New Roman" panose="02020603050405020304" pitchFamily="18" charset="0"/>
                <a:cs typeface="Times New Roman" panose="02020603050405020304" pitchFamily="18" charset="0"/>
              </a:rPr>
              <a:t>何</a:t>
            </a:r>
            <a:r>
              <a:rPr lang="ja-JP" altLang="en-US" sz="2000" dirty="0">
                <a:latin typeface="Times New Roman" panose="02020603050405020304" pitchFamily="18" charset="0"/>
                <a:cs typeface="Times New Roman" panose="02020603050405020304" pitchFamily="18" charset="0"/>
              </a:rPr>
              <a:t>が起こるか予測</a:t>
            </a:r>
            <a:r>
              <a:rPr lang="ja-JP" altLang="en-US" sz="2000" dirty="0" smtClean="0">
                <a:latin typeface="Times New Roman" panose="02020603050405020304" pitchFamily="18" charset="0"/>
                <a:cs typeface="Times New Roman" panose="02020603050405020304" pitchFamily="18" charset="0"/>
              </a:rPr>
              <a:t>が</a:t>
            </a:r>
            <a:endParaRPr lang="en-US" altLang="ja-JP" sz="2000" dirty="0" smtClean="0">
              <a:latin typeface="Times New Roman" panose="02020603050405020304" pitchFamily="18" charset="0"/>
              <a:cs typeface="Times New Roman" panose="02020603050405020304" pitchFamily="18" charset="0"/>
            </a:endParaRPr>
          </a:p>
          <a:p>
            <a:pPr marL="0" indent="0">
              <a:spcBef>
                <a:spcPts val="0"/>
              </a:spcBef>
              <a:buNone/>
            </a:pPr>
            <a:r>
              <a:rPr lang="ja-JP" altLang="en-US" sz="2000" dirty="0" smtClean="0">
                <a:latin typeface="Times New Roman" panose="02020603050405020304" pitchFamily="18" charset="0"/>
                <a:cs typeface="Times New Roman" panose="02020603050405020304" pitchFamily="18" charset="0"/>
              </a:rPr>
              <a:t>つかないときは最大</a:t>
            </a:r>
            <a:r>
              <a:rPr lang="ja-JP" altLang="en-US" sz="2000" dirty="0">
                <a:latin typeface="Times New Roman" panose="02020603050405020304" pitchFamily="18" charset="0"/>
                <a:cs typeface="Times New Roman" panose="02020603050405020304" pitchFamily="18" charset="0"/>
              </a:rPr>
              <a:t>の</a:t>
            </a:r>
            <a:r>
              <a:rPr lang="ja-JP" altLang="en-US" sz="2000" dirty="0" smtClean="0">
                <a:latin typeface="Times New Roman" panose="02020603050405020304" pitchFamily="18" charset="0"/>
                <a:cs typeface="Times New Roman" panose="02020603050405020304" pitchFamily="18" charset="0"/>
              </a:rPr>
              <a:t>情報量</a:t>
            </a:r>
            <a:endParaRPr lang="en-US" altLang="ja-JP" sz="2000" dirty="0" smtClean="0">
              <a:latin typeface="Times New Roman" panose="02020603050405020304" pitchFamily="18" charset="0"/>
              <a:cs typeface="Times New Roman" panose="02020603050405020304" pitchFamily="18" charset="0"/>
            </a:endParaRPr>
          </a:p>
          <a:p>
            <a:pPr marL="0" indent="0">
              <a:buNone/>
            </a:pPr>
            <a:endParaRPr lang="en-US" altLang="ja-JP" dirty="0">
              <a:latin typeface="Times New Roman" panose="02020603050405020304" pitchFamily="18" charset="0"/>
              <a:cs typeface="Times New Roman" panose="02020603050405020304" pitchFamily="18" charset="0"/>
            </a:endParaRPr>
          </a:p>
          <a:p>
            <a:pPr marL="0" indent="0">
              <a:buNone/>
            </a:pPr>
            <a:endParaRPr lang="en-US" altLang="ja-JP" dirty="0" smtClean="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pPr marL="0" indent="0">
              <a:buNone/>
            </a:pPr>
            <a:endParaRPr lang="en-US" altLang="ja-JP" dirty="0" smtClean="0">
              <a:latin typeface="Times New Roman" panose="02020603050405020304" pitchFamily="18" charset="0"/>
              <a:cs typeface="Times New Roman" panose="02020603050405020304" pitchFamily="18" charset="0"/>
            </a:endParaRPr>
          </a:p>
        </p:txBody>
      </p:sp>
      <p:sp>
        <p:nvSpPr>
          <p:cNvPr id="65" name="下矢印 64"/>
          <p:cNvSpPr/>
          <p:nvPr/>
        </p:nvSpPr>
        <p:spPr>
          <a:xfrm>
            <a:off x="1898958" y="3504506"/>
            <a:ext cx="524655"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下矢印 66"/>
          <p:cNvSpPr/>
          <p:nvPr/>
        </p:nvSpPr>
        <p:spPr>
          <a:xfrm flipH="1">
            <a:off x="6370746" y="3493953"/>
            <a:ext cx="497333"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10532" y="4241954"/>
            <a:ext cx="4563782" cy="707886"/>
          </a:xfrm>
          <a:prstGeom prst="rect">
            <a:avLst/>
          </a:prstGeom>
          <a:noFill/>
        </p:spPr>
        <p:txBody>
          <a:bodyPr wrap="square" rtlCol="0">
            <a:spAutoFit/>
          </a:bodyPr>
          <a:lstStyle/>
          <a:p>
            <a:r>
              <a:rPr lang="ja-JP" altLang="en-US" sz="2000" dirty="0" smtClean="0">
                <a:latin typeface="+mn-ea"/>
                <a:ea typeface="+mn-ea"/>
                <a:cs typeface="Times New Roman" panose="02020603050405020304" pitchFamily="18" charset="0"/>
              </a:rPr>
              <a:t>最初</a:t>
            </a:r>
            <a:r>
              <a:rPr lang="ja-JP" altLang="en-US" sz="2000" dirty="0">
                <a:latin typeface="+mn-ea"/>
                <a:ea typeface="+mn-ea"/>
                <a:cs typeface="Times New Roman" panose="02020603050405020304" pitchFamily="18" charset="0"/>
              </a:rPr>
              <a:t>から結果がわかりきっているとき</a:t>
            </a:r>
            <a:r>
              <a:rPr lang="ja-JP" altLang="en-US" sz="2000" dirty="0" smtClean="0">
                <a:latin typeface="+mn-ea"/>
                <a:ea typeface="+mn-ea"/>
                <a:cs typeface="Times New Roman" panose="02020603050405020304" pitchFamily="18" charset="0"/>
              </a:rPr>
              <a:t>は情報量は最小値となる</a:t>
            </a:r>
            <a:endParaRPr lang="en-US" altLang="ja-JP" sz="2000" dirty="0">
              <a:latin typeface="+mn-ea"/>
              <a:ea typeface="+mn-ea"/>
              <a:cs typeface="Times New Roman" panose="02020603050405020304" pitchFamily="18" charset="0"/>
            </a:endParaRPr>
          </a:p>
        </p:txBody>
      </p:sp>
    </p:spTree>
    <p:extLst>
      <p:ext uri="{BB962C8B-B14F-4D97-AF65-F5344CB8AC3E}">
        <p14:creationId xmlns:p14="http://schemas.microsoft.com/office/powerpoint/2010/main" val="3656011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cs typeface="Times New Roman" panose="02020603050405020304" pitchFamily="18" charset="0"/>
              </a:rPr>
              <a:t>提案</a:t>
            </a:r>
            <a:r>
              <a:rPr lang="ja-JP" altLang="en-US" dirty="0" smtClean="0">
                <a:latin typeface="Times New Roman" panose="02020603050405020304" pitchFamily="18" charset="0"/>
                <a:cs typeface="Times New Roman" panose="02020603050405020304" pitchFamily="18" charset="0"/>
              </a:rPr>
              <a:t>手法の概要</a:t>
            </a:r>
            <a:endParaRPr kumimoji="1" lang="ja-JP" altLang="en-US"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sz="quarter" idx="1"/>
          </p:nvPr>
        </p:nvSpPr>
        <p:spPr/>
        <p:txBody>
          <a:bodyPr/>
          <a:lstStyle/>
          <a:p>
            <a:r>
              <a:rPr lang="ja-JP" altLang="en-US" dirty="0">
                <a:latin typeface="Times New Roman" panose="02020603050405020304" pitchFamily="18" charset="0"/>
                <a:cs typeface="Times New Roman" panose="02020603050405020304" pitchFamily="18" charset="0"/>
              </a:rPr>
              <a:t>提案</a:t>
            </a:r>
            <a:r>
              <a:rPr lang="ja-JP" altLang="en-US" dirty="0" smtClean="0">
                <a:latin typeface="Times New Roman" panose="02020603050405020304" pitchFamily="18" charset="0"/>
                <a:cs typeface="Times New Roman" panose="02020603050405020304" pitchFamily="18" charset="0"/>
              </a:rPr>
              <a:t>手法は</a:t>
            </a:r>
            <a:r>
              <a:rPr lang="en-US" altLang="ja-JP" dirty="0" smtClean="0">
                <a:latin typeface="Times New Roman" panose="02020603050405020304" pitchFamily="18" charset="0"/>
                <a:cs typeface="Times New Roman" panose="02020603050405020304" pitchFamily="18" charset="0"/>
              </a:rPr>
              <a:t>2</a:t>
            </a:r>
            <a:r>
              <a:rPr lang="ja-JP" altLang="en-US" dirty="0" err="1" smtClean="0">
                <a:latin typeface="Times New Roman" panose="02020603050405020304" pitchFamily="18" charset="0"/>
                <a:cs typeface="Times New Roman" panose="02020603050405020304" pitchFamily="18" charset="0"/>
              </a:rPr>
              <a:t>つの</a:t>
            </a:r>
            <a:r>
              <a:rPr lang="ja-JP" altLang="en-US" dirty="0" smtClean="0">
                <a:latin typeface="Times New Roman" panose="02020603050405020304" pitchFamily="18" charset="0"/>
                <a:cs typeface="Times New Roman" panose="02020603050405020304" pitchFamily="18" charset="0"/>
              </a:rPr>
              <a:t>モジュールに分かれる</a:t>
            </a:r>
            <a:endParaRPr lang="en-US" altLang="ja-JP" dirty="0" smtClean="0">
              <a:latin typeface="Times New Roman" panose="02020603050405020304" pitchFamily="18" charset="0"/>
              <a:cs typeface="Times New Roman" panose="02020603050405020304" pitchFamily="18" charset="0"/>
            </a:endParaRPr>
          </a:p>
        </p:txBody>
      </p:sp>
      <p:sp>
        <p:nvSpPr>
          <p:cNvPr id="4" name="角丸四角形 3"/>
          <p:cNvSpPr/>
          <p:nvPr/>
        </p:nvSpPr>
        <p:spPr>
          <a:xfrm>
            <a:off x="1219200" y="2351732"/>
            <a:ext cx="7264400" cy="1117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1436757" y="2120899"/>
            <a:ext cx="3414643" cy="461665"/>
          </a:xfrm>
          <a:prstGeom prst="rect">
            <a:avLst/>
          </a:prstGeom>
          <a:solidFill>
            <a:schemeClr val="bg1"/>
          </a:solidFill>
        </p:spPr>
        <p:txBody>
          <a:bodyPr wrap="square" rtlCol="0">
            <a:spAutoFit/>
          </a:bodyPr>
          <a:lstStyle/>
          <a:p>
            <a:pPr marL="0" lvl="1"/>
            <a:r>
              <a:rPr lang="ja-JP" altLang="en-US" sz="2400" dirty="0">
                <a:latin typeface="Times New Roman" panose="02020603050405020304" pitchFamily="18" charset="0"/>
                <a:cs typeface="Times New Roman" panose="02020603050405020304" pitchFamily="18" charset="0"/>
              </a:rPr>
              <a:t>経験情報</a:t>
            </a:r>
            <a:r>
              <a:rPr lang="ja-JP" altLang="en-US" sz="2400" dirty="0" smtClean="0">
                <a:latin typeface="Times New Roman" panose="02020603050405020304" pitchFamily="18" charset="0"/>
                <a:cs typeface="Times New Roman" panose="02020603050405020304" pitchFamily="18" charset="0"/>
              </a:rPr>
              <a:t>の獲得</a:t>
            </a:r>
            <a:endParaRPr lang="en-US" altLang="ja-JP" sz="2400" dirty="0">
              <a:latin typeface="Times New Roman" panose="02020603050405020304" pitchFamily="18" charset="0"/>
              <a:cs typeface="Times New Roman" panose="02020603050405020304" pitchFamily="18" charset="0"/>
            </a:endParaRPr>
          </a:p>
        </p:txBody>
      </p:sp>
      <p:sp>
        <p:nvSpPr>
          <p:cNvPr id="8" name="コンテンツ プレースホルダー 2"/>
          <p:cNvSpPr txBox="1">
            <a:spLocks/>
          </p:cNvSpPr>
          <p:nvPr/>
        </p:nvSpPr>
        <p:spPr>
          <a:xfrm>
            <a:off x="765320" y="4166798"/>
            <a:ext cx="7772400" cy="82430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lvl="2" fontAlgn="auto">
              <a:spcAft>
                <a:spcPts val="0"/>
              </a:spcAft>
            </a:pPr>
            <a:r>
              <a:rPr lang="ja-JP" altLang="en-US" dirty="0" smtClean="0">
                <a:latin typeface="Times New Roman" panose="02020603050405020304" pitchFamily="18" charset="0"/>
                <a:cs typeface="Times New Roman" panose="02020603050405020304" pitchFamily="18" charset="0"/>
              </a:rPr>
              <a:t>遷移確率を用いて平均情報量を算出</a:t>
            </a:r>
            <a:endParaRPr lang="en-US" altLang="ja-JP" dirty="0" smtClean="0">
              <a:latin typeface="Times New Roman" panose="02020603050405020304" pitchFamily="18" charset="0"/>
              <a:cs typeface="Times New Roman" panose="02020603050405020304" pitchFamily="18" charset="0"/>
            </a:endParaRPr>
          </a:p>
          <a:p>
            <a:pPr lvl="2" fontAlgn="auto">
              <a:spcAft>
                <a:spcPts val="0"/>
              </a:spcAft>
            </a:pPr>
            <a:r>
              <a:rPr lang="ja-JP" altLang="en-US" dirty="0" smtClean="0">
                <a:latin typeface="Times New Roman" panose="02020603050405020304" pitchFamily="18" charset="0"/>
                <a:cs typeface="Times New Roman" panose="02020603050405020304" pitchFamily="18" charset="0"/>
              </a:rPr>
              <a:t>平均情報量から</a:t>
            </a:r>
            <a:r>
              <a:rPr lang="en-US" altLang="ja-JP" dirty="0" smtClean="0">
                <a:latin typeface="Times New Roman" panose="02020603050405020304" pitchFamily="18" charset="0"/>
                <a:cs typeface="Times New Roman" panose="02020603050405020304" pitchFamily="18" charset="0"/>
              </a:rPr>
              <a:t>ε</a:t>
            </a:r>
            <a:r>
              <a:rPr lang="ja-JP" altLang="en-US" dirty="0" err="1" smtClean="0">
                <a:latin typeface="Times New Roman" panose="02020603050405020304" pitchFamily="18" charset="0"/>
                <a:cs typeface="Times New Roman" panose="02020603050405020304" pitchFamily="18" charset="0"/>
              </a:rPr>
              <a:t>を算</a:t>
            </a:r>
            <a:r>
              <a:rPr lang="ja-JP" altLang="en-US" dirty="0" smtClean="0">
                <a:latin typeface="Times New Roman" panose="02020603050405020304" pitchFamily="18" charset="0"/>
                <a:cs typeface="Times New Roman" panose="02020603050405020304" pitchFamily="18" charset="0"/>
              </a:rPr>
              <a:t>出</a:t>
            </a:r>
            <a:endParaRPr lang="ja-JP" altLang="en-US" dirty="0">
              <a:latin typeface="Times New Roman" panose="02020603050405020304" pitchFamily="18" charset="0"/>
              <a:cs typeface="Times New Roman" panose="02020603050405020304" pitchFamily="18" charset="0"/>
            </a:endParaRPr>
          </a:p>
        </p:txBody>
      </p:sp>
      <p:sp>
        <p:nvSpPr>
          <p:cNvPr id="9" name="コンテンツ プレースホルダー 2"/>
          <p:cNvSpPr txBox="1">
            <a:spLocks/>
          </p:cNvSpPr>
          <p:nvPr/>
        </p:nvSpPr>
        <p:spPr>
          <a:xfrm>
            <a:off x="774157" y="2480918"/>
            <a:ext cx="7772400" cy="1014918"/>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lvl="2" fontAlgn="auto">
              <a:spcAft>
                <a:spcPts val="0"/>
              </a:spcAft>
            </a:pPr>
            <a:r>
              <a:rPr lang="ja-JP" altLang="en-US" dirty="0">
                <a:latin typeface="Times New Roman" panose="02020603050405020304" pitchFamily="18" charset="0"/>
                <a:cs typeface="Times New Roman" panose="02020603050405020304" pitchFamily="18" charset="0"/>
              </a:rPr>
              <a:t>行動</a:t>
            </a:r>
            <a:r>
              <a:rPr lang="ja-JP" altLang="en-US" dirty="0" smtClean="0">
                <a:latin typeface="Times New Roman" panose="02020603050405020304" pitchFamily="18" charset="0"/>
                <a:cs typeface="Times New Roman" panose="02020603050405020304" pitchFamily="18" charset="0"/>
              </a:rPr>
              <a:t>回数と遷移回数の記憶</a:t>
            </a:r>
            <a:endParaRPr lang="en-US" altLang="ja-JP" dirty="0" smtClean="0">
              <a:latin typeface="Times New Roman" panose="02020603050405020304" pitchFamily="18" charset="0"/>
              <a:cs typeface="Times New Roman" panose="02020603050405020304" pitchFamily="18" charset="0"/>
            </a:endParaRPr>
          </a:p>
          <a:p>
            <a:pPr lvl="2" fontAlgn="auto">
              <a:spcAft>
                <a:spcPts val="0"/>
              </a:spcAft>
            </a:pPr>
            <a:r>
              <a:rPr lang="ja-JP" altLang="en-US" dirty="0" smtClean="0">
                <a:latin typeface="Times New Roman" panose="02020603050405020304" pitchFamily="18" charset="0"/>
                <a:cs typeface="Times New Roman" panose="02020603050405020304" pitchFamily="18" charset="0"/>
              </a:rPr>
              <a:t>上記の情報を用いて遷移確率を算出</a:t>
            </a:r>
            <a:endParaRPr lang="en-US" altLang="ja-JP" dirty="0" smtClean="0">
              <a:latin typeface="Times New Roman" panose="02020603050405020304" pitchFamily="18" charset="0"/>
              <a:cs typeface="Times New Roman" panose="02020603050405020304" pitchFamily="18" charset="0"/>
            </a:endParaRPr>
          </a:p>
          <a:p>
            <a:pPr lvl="8"/>
            <a:endParaRPr lang="en-US" altLang="ja-JP" dirty="0" smtClean="0">
              <a:latin typeface="Times New Roman" panose="02020603050405020304" pitchFamily="18" charset="0"/>
              <a:cs typeface="Times New Roman" panose="02020603050405020304" pitchFamily="18" charset="0"/>
            </a:endParaRPr>
          </a:p>
        </p:txBody>
      </p:sp>
      <p:sp>
        <p:nvSpPr>
          <p:cNvPr id="10" name="角丸四角形 9"/>
          <p:cNvSpPr/>
          <p:nvPr/>
        </p:nvSpPr>
        <p:spPr>
          <a:xfrm>
            <a:off x="1219200" y="3978460"/>
            <a:ext cx="7264400" cy="11176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1436757" y="3747627"/>
            <a:ext cx="2309743" cy="461665"/>
          </a:xfrm>
          <a:prstGeom prst="rect">
            <a:avLst/>
          </a:prstGeom>
          <a:solidFill>
            <a:schemeClr val="bg1"/>
          </a:solidFill>
        </p:spPr>
        <p:txBody>
          <a:bodyPr wrap="square" rtlCol="0">
            <a:spAutoFit/>
          </a:bodyPr>
          <a:lstStyle/>
          <a:p>
            <a:pPr marL="0" lvl="1"/>
            <a:r>
              <a:rPr lang="ja-JP" altLang="en-US" sz="2400" dirty="0" smtClean="0">
                <a:latin typeface="Times New Roman" panose="02020603050405020304" pitchFamily="18" charset="0"/>
                <a:cs typeface="Times New Roman" panose="02020603050405020304" pitchFamily="18" charset="0"/>
              </a:rPr>
              <a:t>探査率</a:t>
            </a:r>
            <a:r>
              <a:rPr lang="en-US" altLang="ja-JP" sz="2400" dirty="0" smtClean="0">
                <a:latin typeface="Times New Roman" panose="02020603050405020304" pitchFamily="18" charset="0"/>
                <a:cs typeface="Times New Roman" panose="02020603050405020304" pitchFamily="18" charset="0"/>
              </a:rPr>
              <a:t>ε</a:t>
            </a:r>
            <a:r>
              <a:rPr lang="ja-JP" altLang="en-US" sz="2400" dirty="0" err="1" smtClean="0">
                <a:latin typeface="Times New Roman" panose="02020603050405020304" pitchFamily="18" charset="0"/>
                <a:cs typeface="Times New Roman" panose="02020603050405020304" pitchFamily="18" charset="0"/>
              </a:rPr>
              <a:t>の算</a:t>
            </a:r>
            <a:r>
              <a:rPr lang="ja-JP" altLang="en-US" sz="2400" dirty="0" smtClean="0">
                <a:latin typeface="Times New Roman" panose="02020603050405020304" pitchFamily="18" charset="0"/>
                <a:cs typeface="Times New Roman" panose="02020603050405020304" pitchFamily="18" charset="0"/>
              </a:rPr>
              <a:t>出</a:t>
            </a:r>
            <a:endParaRPr lang="en-US" altLang="ja-JP" sz="2400" dirty="0">
              <a:latin typeface="Times New Roman" panose="02020603050405020304" pitchFamily="18" charset="0"/>
              <a:cs typeface="Times New Roman" panose="02020603050405020304" pitchFamily="18" charset="0"/>
            </a:endParaRPr>
          </a:p>
        </p:txBody>
      </p:sp>
      <p:sp>
        <p:nvSpPr>
          <p:cNvPr id="12" name="テキスト ボックス 11"/>
          <p:cNvSpPr txBox="1"/>
          <p:nvPr/>
        </p:nvSpPr>
        <p:spPr>
          <a:xfrm>
            <a:off x="1436757" y="5410200"/>
            <a:ext cx="5051129" cy="646331"/>
          </a:xfrm>
          <a:prstGeom prst="rect">
            <a:avLst/>
          </a:prstGeom>
          <a:noFill/>
        </p:spPr>
        <p:txBody>
          <a:bodyPr wrap="square" rtlCol="0">
            <a:spAutoFit/>
          </a:bodyPr>
          <a:lstStyle/>
          <a:p>
            <a:r>
              <a:rPr kumimoji="1" lang="en-US" altLang="ja-JP" dirty="0" smtClean="0"/>
              <a:t>※</a:t>
            </a:r>
            <a:r>
              <a:rPr kumimoji="1" lang="ja-JP" altLang="en-US" dirty="0" smtClean="0"/>
              <a:t>経験情報の獲得→行動毎</a:t>
            </a:r>
            <a:endParaRPr kumimoji="1" lang="en-US" altLang="ja-JP" dirty="0" smtClean="0"/>
          </a:p>
          <a:p>
            <a:r>
              <a:rPr kumimoji="1" lang="ja-JP" altLang="en-US" dirty="0"/>
              <a:t>　</a:t>
            </a:r>
            <a:r>
              <a:rPr kumimoji="1" lang="ja-JP" altLang="en-US" dirty="0" smtClean="0"/>
              <a:t>　探査率</a:t>
            </a:r>
            <a:r>
              <a:rPr kumimoji="1" lang="en-US" altLang="ja-JP" dirty="0" smtClean="0"/>
              <a:t>ε</a:t>
            </a:r>
            <a:r>
              <a:rPr kumimoji="1" lang="ja-JP" altLang="en-US" dirty="0" err="1" smtClean="0"/>
              <a:t>の算</a:t>
            </a:r>
            <a:r>
              <a:rPr kumimoji="1" lang="ja-JP" altLang="en-US" dirty="0" smtClean="0"/>
              <a:t>出 →試行毎</a:t>
            </a:r>
            <a:endParaRPr kumimoji="1" lang="ja-JP" altLang="en-US" dirty="0"/>
          </a:p>
        </p:txBody>
      </p:sp>
    </p:spTree>
    <p:extLst>
      <p:ext uri="{BB962C8B-B14F-4D97-AF65-F5344CB8AC3E}">
        <p14:creationId xmlns:p14="http://schemas.microsoft.com/office/powerpoint/2010/main" val="3581564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経験情報の獲得</a:t>
            </a:r>
            <a:endParaRPr lang="en-US" altLang="ja-JP" dirty="0"/>
          </a:p>
        </p:txBody>
      </p:sp>
      <p:sp>
        <p:nvSpPr>
          <p:cNvPr id="32" name="コンテンツ プレースホルダー 2"/>
          <p:cNvSpPr>
            <a:spLocks noGrp="1"/>
          </p:cNvSpPr>
          <p:nvPr>
            <p:ph sz="quarter" idx="1"/>
          </p:nvPr>
        </p:nvSpPr>
        <p:spPr>
          <a:xfrm>
            <a:off x="256673" y="1577577"/>
            <a:ext cx="8478253" cy="797333"/>
          </a:xfrm>
        </p:spPr>
        <p:txBody>
          <a:bodyPr>
            <a:normAutofit/>
          </a:bodyPr>
          <a:lstStyle/>
          <a:p>
            <a:r>
              <a:rPr lang="ja-JP" altLang="en-US" dirty="0" smtClean="0">
                <a:latin typeface="Times New Roman" panose="02020603050405020304" pitchFamily="18" charset="0"/>
                <a:cs typeface="Times New Roman" panose="02020603050405020304" pitchFamily="18" charset="0"/>
              </a:rPr>
              <a:t>ロボットは行動回数と遷移回数を行動するたびに記憶</a:t>
            </a:r>
            <a:r>
              <a:rPr lang="en-US" altLang="ja-JP" dirty="0" smtClean="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3" name="Oval 17"/>
              <p:cNvSpPr>
                <a:spLocks noChangeArrowheads="1"/>
              </p:cNvSpPr>
              <p:nvPr/>
            </p:nvSpPr>
            <p:spPr bwMode="auto">
              <a:xfrm>
                <a:off x="2753060" y="3481324"/>
                <a:ext cx="895350" cy="895350"/>
              </a:xfrm>
              <a:prstGeom prst="ellipse">
                <a:avLst/>
              </a:prstGeom>
              <a:solidFill>
                <a:srgbClr val="BBE0E3"/>
              </a:solidFill>
              <a:ln w="9525">
                <a:solidFill>
                  <a:srgbClr val="000000"/>
                </a:solidFill>
                <a:round/>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ja-JP" altLang="en-US" dirty="0">
                    <a:solidFill>
                      <a:srgbClr val="000000"/>
                    </a:solidFill>
                    <a:latin typeface="Tahoma" pitchFamily="34" charset="0"/>
                  </a:rPr>
                  <a:t>状態</a:t>
                </a:r>
                <a:r>
                  <a:rPr lang="en-US" altLang="ja-JP" dirty="0" smtClean="0">
                    <a:solidFill>
                      <a:srgbClr val="000000"/>
                    </a:solidFill>
                    <a:latin typeface="Tahoma" pitchFamily="34" charset="0"/>
                  </a:rPr>
                  <a:t> </a:t>
                </a:r>
                <a14:m>
                  <m:oMath xmlns:m="http://schemas.openxmlformats.org/officeDocument/2006/math">
                    <m:sSub>
                      <m:sSubPr>
                        <m:ctrlPr>
                          <a:rPr lang="en-US" altLang="ja-JP" i="1" smtClean="0">
                            <a:solidFill>
                              <a:srgbClr val="000000"/>
                            </a:solidFill>
                            <a:latin typeface="Cambria Math" panose="02040503050406030204" pitchFamily="18" charset="0"/>
                          </a:rPr>
                        </m:ctrlPr>
                      </m:sSubPr>
                      <m:e>
                        <m:r>
                          <a:rPr lang="en-US" altLang="ja-JP" b="0" i="1" smtClean="0">
                            <a:solidFill>
                              <a:srgbClr val="000000"/>
                            </a:solidFill>
                            <a:latin typeface="Cambria Math"/>
                          </a:rPr>
                          <m:t>𝑠</m:t>
                        </m:r>
                      </m:e>
                      <m:sub>
                        <m:r>
                          <a:rPr lang="en-US" altLang="ja-JP" b="0" i="1" smtClean="0">
                            <a:solidFill>
                              <a:srgbClr val="000000"/>
                            </a:solidFill>
                            <a:latin typeface="Cambria Math"/>
                          </a:rPr>
                          <m:t>1</m:t>
                        </m:r>
                      </m:sub>
                    </m:sSub>
                  </m:oMath>
                </a14:m>
                <a:endParaRPr lang="en-US" altLang="ja-JP" baseline="-25000" dirty="0">
                  <a:solidFill>
                    <a:srgbClr val="000000"/>
                  </a:solidFill>
                  <a:latin typeface="Tahoma" pitchFamily="34" charset="0"/>
                </a:endParaRPr>
              </a:p>
            </p:txBody>
          </p:sp>
        </mc:Choice>
        <mc:Fallback xmlns="">
          <p:sp>
            <p:nvSpPr>
              <p:cNvPr id="33" name="Oval 17"/>
              <p:cNvSpPr>
                <a:spLocks noRot="1" noChangeAspect="1" noMove="1" noResize="1" noEditPoints="1" noAdjustHandles="1" noChangeArrowheads="1" noChangeShapeType="1" noTextEdit="1"/>
              </p:cNvSpPr>
              <p:nvPr/>
            </p:nvSpPr>
            <p:spPr bwMode="auto">
              <a:xfrm>
                <a:off x="2753060" y="3481324"/>
                <a:ext cx="895350" cy="895350"/>
              </a:xfrm>
              <a:prstGeom prst="ellipse">
                <a:avLst/>
              </a:prstGeom>
              <a:blipFill rotWithShape="1">
                <a:blip r:embed="rId3"/>
                <a:stretch>
                  <a:fillRect l="-6081"/>
                </a:stretch>
              </a:bli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Oval 20"/>
              <p:cNvSpPr>
                <a:spLocks noChangeArrowheads="1"/>
              </p:cNvSpPr>
              <p:nvPr/>
            </p:nvSpPr>
            <p:spPr bwMode="auto">
              <a:xfrm>
                <a:off x="4585035" y="3481324"/>
                <a:ext cx="895350" cy="895350"/>
              </a:xfrm>
              <a:prstGeom prst="ellipse">
                <a:avLst/>
              </a:prstGeom>
              <a:solidFill>
                <a:srgbClr val="BBE0E3"/>
              </a:solidFill>
              <a:ln w="9525">
                <a:solidFill>
                  <a:srgbClr val="000000"/>
                </a:solidFill>
                <a:round/>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ja-JP" altLang="en-US" dirty="0">
                    <a:solidFill>
                      <a:srgbClr val="000000"/>
                    </a:solidFill>
                    <a:latin typeface="Tahoma" pitchFamily="34" charset="0"/>
                  </a:rPr>
                  <a:t>状態</a:t>
                </a:r>
                <a:r>
                  <a:rPr lang="en-US" altLang="ja-JP" dirty="0" smtClean="0">
                    <a:solidFill>
                      <a:srgbClr val="000000"/>
                    </a:solidFill>
                    <a:latin typeface="Tahoma" pitchFamily="34" charset="0"/>
                  </a:rPr>
                  <a:t> </a:t>
                </a:r>
                <a14:m>
                  <m:oMath xmlns:m="http://schemas.openxmlformats.org/officeDocument/2006/math">
                    <m:sSub>
                      <m:sSubPr>
                        <m:ctrlPr>
                          <a:rPr lang="en-US" altLang="ja-JP" i="1" smtClean="0">
                            <a:solidFill>
                              <a:srgbClr val="000000"/>
                            </a:solidFill>
                            <a:latin typeface="Cambria Math" panose="02040503050406030204" pitchFamily="18" charset="0"/>
                          </a:rPr>
                        </m:ctrlPr>
                      </m:sSubPr>
                      <m:e>
                        <m:r>
                          <a:rPr lang="en-US" altLang="ja-JP" b="0" i="1" smtClean="0">
                            <a:solidFill>
                              <a:srgbClr val="000000"/>
                            </a:solidFill>
                            <a:latin typeface="Cambria Math"/>
                          </a:rPr>
                          <m:t>𝑠</m:t>
                        </m:r>
                      </m:e>
                      <m:sub>
                        <m:r>
                          <a:rPr lang="en-US" altLang="ja-JP" b="0" i="1" smtClean="0">
                            <a:solidFill>
                              <a:srgbClr val="000000"/>
                            </a:solidFill>
                            <a:latin typeface="Cambria Math"/>
                          </a:rPr>
                          <m:t>2</m:t>
                        </m:r>
                      </m:sub>
                    </m:sSub>
                  </m:oMath>
                </a14:m>
                <a:endParaRPr lang="en-US" altLang="ja-JP" baseline="-25000" dirty="0" smtClean="0">
                  <a:solidFill>
                    <a:srgbClr val="000000"/>
                  </a:solidFill>
                  <a:latin typeface="Tahoma" pitchFamily="34" charset="0"/>
                </a:endParaRPr>
              </a:p>
            </p:txBody>
          </p:sp>
        </mc:Choice>
        <mc:Fallback xmlns="">
          <p:sp>
            <p:nvSpPr>
              <p:cNvPr id="35" name="Oval 20"/>
              <p:cNvSpPr>
                <a:spLocks noRot="1" noChangeAspect="1" noMove="1" noResize="1" noEditPoints="1" noAdjustHandles="1" noChangeArrowheads="1" noChangeShapeType="1" noTextEdit="1"/>
              </p:cNvSpPr>
              <p:nvPr/>
            </p:nvSpPr>
            <p:spPr bwMode="auto">
              <a:xfrm>
                <a:off x="4585035" y="3481324"/>
                <a:ext cx="895350" cy="895350"/>
              </a:xfrm>
              <a:prstGeom prst="ellipse">
                <a:avLst/>
              </a:prstGeom>
              <a:blipFill rotWithShape="1">
                <a:blip r:embed="rId4"/>
                <a:stretch>
                  <a:fillRect l="-6040"/>
                </a:stretch>
              </a:bli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59"/>
              <p:cNvSpPr txBox="1">
                <a:spLocks noChangeArrowheads="1"/>
              </p:cNvSpPr>
              <p:nvPr/>
            </p:nvSpPr>
            <p:spPr bwMode="auto">
              <a:xfrm>
                <a:off x="3557674" y="3527156"/>
                <a:ext cx="1214203"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a:t>行動</a:t>
                </a:r>
                <a:r>
                  <a:rPr kumimoji="1" lang="ja-JP" altLang="en-US" dirty="0" smtClean="0"/>
                  <a:t>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1</m:t>
                        </m:r>
                      </m:sub>
                    </m:sSub>
                  </m:oMath>
                </a14:m>
                <a:endParaRPr kumimoji="1" lang="ja-JP" altLang="en-US" baseline="-25000" dirty="0"/>
              </a:p>
            </p:txBody>
          </p:sp>
        </mc:Choice>
        <mc:Fallback xmlns="">
          <p:sp>
            <p:nvSpPr>
              <p:cNvPr id="37" name="テキスト ボックス 59"/>
              <p:cNvSpPr txBox="1">
                <a:spLocks noRot="1" noChangeAspect="1" noMove="1" noResize="1" noEditPoints="1" noAdjustHandles="1" noChangeArrowheads="1" noChangeShapeType="1" noTextEdit="1"/>
              </p:cNvSpPr>
              <p:nvPr/>
            </p:nvSpPr>
            <p:spPr bwMode="auto">
              <a:xfrm>
                <a:off x="3557674" y="3527156"/>
                <a:ext cx="1214203" cy="369332"/>
              </a:xfrm>
              <a:prstGeom prst="rect">
                <a:avLst/>
              </a:prstGeom>
              <a:blipFill rotWithShape="1">
                <a:blip r:embed="rId5"/>
                <a:stretch>
                  <a:fillRect l="-4523" t="-11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grpSp>
        <p:nvGrpSpPr>
          <p:cNvPr id="58" name="Group 7"/>
          <p:cNvGrpSpPr>
            <a:grpSpLocks noChangeAspect="1"/>
          </p:cNvGrpSpPr>
          <p:nvPr/>
        </p:nvGrpSpPr>
        <p:grpSpPr bwMode="auto">
          <a:xfrm>
            <a:off x="2722897" y="3247962"/>
            <a:ext cx="504825" cy="560387"/>
            <a:chOff x="2725" y="1702"/>
            <a:chExt cx="414" cy="482"/>
          </a:xfrm>
        </p:grpSpPr>
        <p:sp>
          <p:nvSpPr>
            <p:cNvPr id="59"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0"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1"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2"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3"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4"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5"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6"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7"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8"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9"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70"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grpSp>
      <p:grpSp>
        <p:nvGrpSpPr>
          <p:cNvPr id="71" name="グループ化 70"/>
          <p:cNvGrpSpPr>
            <a:grpSpLocks/>
          </p:cNvGrpSpPr>
          <p:nvPr/>
        </p:nvGrpSpPr>
        <p:grpSpPr bwMode="auto">
          <a:xfrm>
            <a:off x="2984835" y="2244663"/>
            <a:ext cx="2239962" cy="1011237"/>
            <a:chOff x="1214669" y="4249738"/>
            <a:chExt cx="2239731" cy="1011961"/>
          </a:xfrm>
        </p:grpSpPr>
        <p:sp>
          <p:nvSpPr>
            <p:cNvPr id="72" name="雲形吹き出し 2"/>
            <p:cNvSpPr>
              <a:spLocks noChangeArrowheads="1"/>
            </p:cNvSpPr>
            <p:nvPr/>
          </p:nvSpPr>
          <p:spPr bwMode="auto">
            <a:xfrm>
              <a:off x="1214669" y="4249738"/>
              <a:ext cx="2239731" cy="1011961"/>
            </a:xfrm>
            <a:prstGeom prst="cloudCallout">
              <a:avLst>
                <a:gd name="adj1" fmla="val -44491"/>
                <a:gd name="adj2" fmla="val 56852"/>
              </a:avLst>
            </a:prstGeom>
            <a:solidFill>
              <a:srgbClr val="FFFF99"/>
            </a:solidFill>
            <a:ln w="9525" algn="ctr">
              <a:solidFill>
                <a:schemeClr val="tx1"/>
              </a:solidFill>
              <a:round/>
              <a:headEnd/>
              <a:tailEnd/>
            </a:ln>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mc:AlternateContent xmlns:mc="http://schemas.openxmlformats.org/markup-compatibility/2006" xmlns:a14="http://schemas.microsoft.com/office/drawing/2010/main">
          <mc:Choice Requires="a14">
            <p:sp>
              <p:nvSpPr>
                <p:cNvPr id="73" name="テキスト ボックス 3"/>
                <p:cNvSpPr txBox="1">
                  <a:spLocks noChangeArrowheads="1"/>
                </p:cNvSpPr>
                <p:nvPr/>
              </p:nvSpPr>
              <p:spPr bwMode="auto">
                <a:xfrm>
                  <a:off x="1460425" y="4416825"/>
                  <a:ext cx="1817687" cy="6467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𝑅</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1</m:t>
                                </m:r>
                              </m:sub>
                            </m:sSub>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1</m:t>
                                </m:r>
                              </m:sub>
                            </m:sSub>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2</m:t>
                                </m:r>
                              </m:sub>
                            </m:sSub>
                          </m:e>
                        </m:d>
                        <m:r>
                          <a:rPr kumimoji="1" lang="en-US" altLang="ja-JP" b="0" i="1" smtClean="0">
                            <a:latin typeface="Cambria Math"/>
                          </a:rPr>
                          <m:t>=0</m:t>
                        </m:r>
                      </m:oMath>
                    </m:oMathPara>
                  </a14:m>
                  <a:endParaRPr kumimoji="1" lang="en-US" altLang="ja-JP" b="0" dirty="0" smtClean="0"/>
                </a:p>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𝑁</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1</m:t>
                                </m:r>
                              </m:sub>
                            </m:sSub>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1</m:t>
                                </m:r>
                              </m:sub>
                            </m:sSub>
                            <m:r>
                              <a:rPr kumimoji="1" lang="en-US" altLang="ja-JP" b="0" i="1" smtClean="0">
                                <a:latin typeface="Cambria Math"/>
                              </a:rPr>
                              <m:t> </m:t>
                            </m:r>
                          </m:e>
                        </m:d>
                        <m:r>
                          <a:rPr kumimoji="1" lang="en-US" altLang="ja-JP" b="0" i="1" smtClean="0">
                            <a:latin typeface="Cambria Math"/>
                          </a:rPr>
                          <m:t>=0</m:t>
                        </m:r>
                      </m:oMath>
                    </m:oMathPara>
                  </a14:m>
                  <a:endParaRPr kumimoji="1" lang="ja-JP" altLang="en-US" dirty="0"/>
                </a:p>
              </p:txBody>
            </p:sp>
          </mc:Choice>
          <mc:Fallback xmlns="">
            <p:sp>
              <p:nvSpPr>
                <p:cNvPr id="73" name="テキスト ボックス 3"/>
                <p:cNvSpPr txBox="1">
                  <a:spLocks noRot="1" noChangeAspect="1" noMove="1" noResize="1" noEditPoints="1" noAdjustHandles="1" noChangeArrowheads="1" noChangeShapeType="1" noTextEdit="1"/>
                </p:cNvSpPr>
                <p:nvPr/>
              </p:nvSpPr>
              <p:spPr bwMode="auto">
                <a:xfrm>
                  <a:off x="1460425" y="4416825"/>
                  <a:ext cx="1817687" cy="646794"/>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74" name="テキスト ボックス 73"/>
              <p:cNvSpPr txBox="1">
                <a:spLocks noChangeArrowheads="1"/>
              </p:cNvSpPr>
              <p:nvPr/>
            </p:nvSpPr>
            <p:spPr bwMode="auto">
              <a:xfrm>
                <a:off x="4918410" y="2389124"/>
                <a:ext cx="1817687" cy="646113"/>
              </a:xfrm>
              <a:prstGeom prst="rect">
                <a:avLst/>
              </a:prstGeom>
              <a:solidFill>
                <a:srgbClr val="FFFF99"/>
              </a:solidFill>
              <a:ln>
                <a:noFill/>
              </a:ln>
              <a:extLs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14:m>
                  <m:oMathPara xmlns:m="http://schemas.openxmlformats.org/officeDocument/2006/math">
                    <m:oMathParaPr>
                      <m:jc m:val="centerGroup"/>
                    </m:oMathParaPr>
                    <m:oMath xmlns:m="http://schemas.openxmlformats.org/officeDocument/2006/math">
                      <m:r>
                        <a:rPr kumimoji="1" lang="en-US" altLang="ja-JP" i="1" smtClean="0">
                          <a:latin typeface="Cambria Math"/>
                        </a:rPr>
                        <m:t>𝑅</m:t>
                      </m:r>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2</m:t>
                              </m:r>
                            </m:sub>
                          </m:sSub>
                        </m:e>
                      </m:d>
                      <m:r>
                        <a:rPr kumimoji="1" lang="en-US" altLang="ja-JP" i="1">
                          <a:latin typeface="Cambria Math"/>
                        </a:rPr>
                        <m:t>=</m:t>
                      </m:r>
                      <m:r>
                        <a:rPr kumimoji="1" lang="en-US" altLang="ja-JP" b="0" i="1" smtClean="0">
                          <a:solidFill>
                            <a:srgbClr val="FF0000"/>
                          </a:solidFill>
                          <a:latin typeface="Cambria Math"/>
                        </a:rPr>
                        <m:t>1</m:t>
                      </m:r>
                    </m:oMath>
                  </m:oMathPara>
                </a14:m>
                <a:endParaRPr kumimoji="1" lang="en-US" altLang="ja-JP" dirty="0"/>
              </a:p>
              <a:p>
                <a:pPr/>
                <a14:m>
                  <m:oMathPara xmlns:m="http://schemas.openxmlformats.org/officeDocument/2006/math">
                    <m:oMathParaPr>
                      <m:jc m:val="centerGroup"/>
                    </m:oMathParaPr>
                    <m:oMath xmlns:m="http://schemas.openxmlformats.org/officeDocument/2006/math">
                      <m:r>
                        <a:rPr kumimoji="1" lang="en-US" altLang="ja-JP" i="1">
                          <a:latin typeface="Cambria Math"/>
                        </a:rPr>
                        <m:t>𝑁</m:t>
                      </m:r>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1</m:t>
                              </m:r>
                            </m:sub>
                          </m:sSub>
                          <m:r>
                            <a:rPr kumimoji="1" lang="en-US" altLang="ja-JP" i="1" smtClean="0">
                              <a:latin typeface="Cambria Math"/>
                            </a:rPr>
                            <m:t> </m:t>
                          </m:r>
                        </m:e>
                      </m:d>
                      <m:r>
                        <a:rPr kumimoji="1" lang="en-US" altLang="ja-JP" i="1">
                          <a:latin typeface="Cambria Math"/>
                        </a:rPr>
                        <m:t>=</m:t>
                      </m:r>
                      <m:r>
                        <a:rPr kumimoji="1" lang="en-US" altLang="ja-JP" b="0" i="1" smtClean="0">
                          <a:solidFill>
                            <a:srgbClr val="FF0000"/>
                          </a:solidFill>
                          <a:latin typeface="Cambria Math"/>
                        </a:rPr>
                        <m:t>1</m:t>
                      </m:r>
                    </m:oMath>
                  </m:oMathPara>
                </a14:m>
                <a:endParaRPr kumimoji="1" lang="ja-JP" altLang="en-US" dirty="0"/>
              </a:p>
            </p:txBody>
          </p:sp>
        </mc:Choice>
        <mc:Fallback xmlns="">
          <p:sp>
            <p:nvSpPr>
              <p:cNvPr id="74" name="テキスト ボックス 73"/>
              <p:cNvSpPr txBox="1">
                <a:spLocks noRot="1" noChangeAspect="1" noMove="1" noResize="1" noEditPoints="1" noAdjustHandles="1" noChangeArrowheads="1" noChangeShapeType="1" noTextEdit="1"/>
              </p:cNvSpPr>
              <p:nvPr/>
            </p:nvSpPr>
            <p:spPr bwMode="auto">
              <a:xfrm>
                <a:off x="4918410" y="2389124"/>
                <a:ext cx="1817687" cy="646113"/>
              </a:xfrm>
              <a:prstGeom prst="rect">
                <a:avLst/>
              </a:prstGeom>
              <a:blipFill rotWithShape="1">
                <a:blip r:embed="rId7"/>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テキスト ボックス 6"/>
              <p:cNvSpPr txBox="1">
                <a:spLocks noChangeArrowheads="1"/>
              </p:cNvSpPr>
              <p:nvPr/>
            </p:nvSpPr>
            <p:spPr bwMode="auto">
              <a:xfrm>
                <a:off x="1756821" y="4738089"/>
                <a:ext cx="7024687" cy="391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b="0" i="1" smtClean="0">
                        <a:latin typeface="Cambria Math" panose="02040503050406030204" pitchFamily="18" charset="0"/>
                      </a:rPr>
                      <m:t>際，</m:t>
                    </m:r>
                    <m:sSub>
                      <m:sSubPr>
                        <m:ctrlPr>
                          <a:rPr kumimoji="1" lang="en-US" altLang="ja-JP" i="1" smtClean="0">
                            <a:latin typeface="Cambria Math" panose="02040503050406030204" pitchFamily="18" charset="0"/>
                          </a:rPr>
                        </m:ctrlPr>
                      </m:sSubPr>
                      <m:e>
                        <m:r>
                          <a:rPr kumimoji="1" lang="ja-JP" altLang="en-US" i="1">
                            <a:latin typeface="Cambria Math" panose="02040503050406030204" pitchFamily="18" charset="0"/>
                          </a:rPr>
                          <m:t>状態</m:t>
                        </m:r>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𝑘</m:t>
                        </m:r>
                      </m:sub>
                    </m:sSub>
                    <m:r>
                      <a:rPr kumimoji="1" lang="ja-JP" altLang="en-US" b="0" i="1" smtClean="0">
                        <a:latin typeface="Cambria Math" panose="02040503050406030204" pitchFamily="18" charset="0"/>
                      </a:rPr>
                      <m:t>に</m:t>
                    </m:r>
                    <m:r>
                      <a:rPr kumimoji="1" lang="ja-JP" altLang="en-US" i="1">
                        <a:latin typeface="Cambria Math" panose="02040503050406030204" pitchFamily="18" charset="0"/>
                      </a:rPr>
                      <m:t>遷移した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77" name="テキスト ボックス 6"/>
              <p:cNvSpPr txBox="1">
                <a:spLocks noRot="1" noChangeAspect="1" noMove="1" noResize="1" noEditPoints="1" noAdjustHandles="1" noChangeArrowheads="1" noChangeShapeType="1" noTextEdit="1"/>
              </p:cNvSpPr>
              <p:nvPr/>
            </p:nvSpPr>
            <p:spPr bwMode="auto">
              <a:xfrm>
                <a:off x="1756821" y="4738089"/>
                <a:ext cx="7024687" cy="391646"/>
              </a:xfrm>
              <a:prstGeom prst="rect">
                <a:avLst/>
              </a:prstGeom>
              <a:blipFill rotWithShape="1">
                <a:blip r:embed="rId8"/>
                <a:stretch>
                  <a:fillRect l="-694" t="-10938" b="-156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テキスト ボックス 77"/>
              <p:cNvSpPr txBox="1"/>
              <p:nvPr/>
            </p:nvSpPr>
            <p:spPr>
              <a:xfrm>
                <a:off x="460949" y="4750789"/>
                <a:ext cx="1418672" cy="39164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sty m:val="p"/>
                        </m:rPr>
                        <a:rPr kumimoji="1" lang="en-US" altLang="ja-JP" b="0" i="0" smtClean="0">
                          <a:latin typeface="Cambria Math"/>
                        </a:rPr>
                        <m:t>R</m:t>
                      </m:r>
                      <m:r>
                        <a:rPr kumimoji="1" lang="en-US" altLang="ja-JP" b="0" i="0" smtClean="0">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𝑘</m:t>
                          </m:r>
                        </m:sub>
                      </m:sSub>
                      <m:r>
                        <a:rPr kumimoji="1" lang="en-US" altLang="ja-JP" b="0" i="0" smtClean="0">
                          <a:latin typeface="Cambria Math"/>
                        </a:rPr>
                        <m:t>)</m:t>
                      </m:r>
                    </m:oMath>
                  </m:oMathPara>
                </a14:m>
                <a:endParaRPr kumimoji="1" lang="ja-JP" altLang="en-US" dirty="0"/>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460949" y="4750789"/>
                <a:ext cx="1418672" cy="391646"/>
              </a:xfrm>
              <a:prstGeom prst="rect">
                <a:avLst/>
              </a:prstGeom>
              <a:blipFill rotWithShape="1">
                <a:blip r:embed="rId9"/>
                <a:stretch>
                  <a:fillRect b="-61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テキスト ボックス 78"/>
              <p:cNvSpPr txBox="1"/>
              <p:nvPr/>
            </p:nvSpPr>
            <p:spPr>
              <a:xfrm>
                <a:off x="559962" y="5381493"/>
                <a:ext cx="1220646" cy="391646"/>
              </a:xfrm>
              <a:prstGeom prst="rect">
                <a:avLst/>
              </a:prstGeom>
              <a:noFill/>
            </p:spPr>
            <p:txBody>
              <a:bodyPr wrap="square" rtlCol="0">
                <a:spAutoFit/>
              </a:bodyPr>
              <a:lstStyle/>
              <a:p>
                <a:pPr algn="ctr"/>
                <a14:m>
                  <m:oMath xmlns:m="http://schemas.openxmlformats.org/officeDocument/2006/math">
                    <m:r>
                      <a:rPr kumimoji="1" lang="en-US" altLang="ja-JP" i="1">
                        <a:latin typeface="Cambria Math"/>
                      </a:rPr>
                      <m:t>𝑁</m:t>
                    </m:r>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oMath>
                </a14:m>
                <a:r>
                  <a:rPr kumimoji="1" lang="en-US" altLang="ja-JP" dirty="0" smtClean="0"/>
                  <a:t>)</a:t>
                </a:r>
                <a:endParaRPr kumimoji="1" lang="ja-JP" altLang="en-US" dirty="0"/>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559962" y="5381493"/>
                <a:ext cx="1220646" cy="391646"/>
              </a:xfrm>
              <a:prstGeom prst="rect">
                <a:avLst/>
              </a:prstGeom>
              <a:blipFill rotWithShape="1">
                <a:blip r:embed="rId10"/>
                <a:stretch>
                  <a:fillRect t="-7813" b="-18750"/>
                </a:stretch>
              </a:blipFill>
            </p:spPr>
            <p:txBody>
              <a:bodyPr/>
              <a:lstStyle/>
              <a:p>
                <a:r>
                  <a:rPr lang="ja-JP" altLang="en-US">
                    <a:noFill/>
                  </a:rPr>
                  <a:t> </a:t>
                </a:r>
              </a:p>
            </p:txBody>
          </p:sp>
        </mc:Fallback>
      </mc:AlternateContent>
      <p:cxnSp>
        <p:nvCxnSpPr>
          <p:cNvPr id="4" name="直線矢印コネクタ 3"/>
          <p:cNvCxnSpPr>
            <a:stCxn id="33" idx="6"/>
            <a:endCxn id="35" idx="2"/>
          </p:cNvCxnSpPr>
          <p:nvPr/>
        </p:nvCxnSpPr>
        <p:spPr>
          <a:xfrm>
            <a:off x="3648410" y="3928999"/>
            <a:ext cx="9366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テキスト ボックス 6"/>
              <p:cNvSpPr txBox="1">
                <a:spLocks noChangeArrowheads="1"/>
              </p:cNvSpPr>
              <p:nvPr/>
            </p:nvSpPr>
            <p:spPr bwMode="auto">
              <a:xfrm>
                <a:off x="1782763" y="5418412"/>
                <a:ext cx="7024687" cy="394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29" name="テキスト ボックス 6"/>
              <p:cNvSpPr txBox="1">
                <a:spLocks noRot="1" noChangeAspect="1" noMove="1" noResize="1" noEditPoints="1" noAdjustHandles="1" noChangeArrowheads="1" noChangeShapeType="1" noTextEdit="1"/>
              </p:cNvSpPr>
              <p:nvPr/>
            </p:nvSpPr>
            <p:spPr bwMode="auto">
              <a:xfrm>
                <a:off x="1782763" y="5418412"/>
                <a:ext cx="7024687" cy="394532"/>
              </a:xfrm>
              <a:prstGeom prst="rect">
                <a:avLst/>
              </a:prstGeom>
              <a:blipFill rotWithShape="1">
                <a:blip r:embed="rId11"/>
                <a:stretch>
                  <a:fillRect l="-694" t="-10769" b="-138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Tree>
    <p:extLst>
      <p:ext uri="{BB962C8B-B14F-4D97-AF65-F5344CB8AC3E}">
        <p14:creationId xmlns:p14="http://schemas.microsoft.com/office/powerpoint/2010/main" val="164356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2.96296E-6 L 0.19167 -0.0037 " pathEditMode="relative" rAng="0" ptsTypes="AA">
                                      <p:cBhvr>
                                        <p:cTn id="6" dur="2000" fill="hold"/>
                                        <p:tgtEl>
                                          <p:spTgt spid="58"/>
                                        </p:tgtEl>
                                        <p:attrNameLst>
                                          <p:attrName>ppt_x</p:attrName>
                                          <p:attrName>ppt_y</p:attrName>
                                        </p:attrNameLst>
                                      </p:cBhvr>
                                      <p:rCtr x="9583" y="-185"/>
                                    </p:animMotion>
                                  </p:childTnLst>
                                </p:cTn>
                              </p:par>
                              <p:par>
                                <p:cTn id="7" presetID="42" presetClass="path" presetSubtype="0" accel="50000" decel="50000" fill="hold" nodeType="withEffect">
                                  <p:stCondLst>
                                    <p:cond delay="0"/>
                                  </p:stCondLst>
                                  <p:childTnLst>
                                    <p:animMotion origin="layout" path="M 1.66667E-6 2.96296E-6 L 0.1875 -0.00185 " pathEditMode="relative" rAng="0" ptsTypes="AA">
                                      <p:cBhvr>
                                        <p:cTn id="8" dur="2000" fill="hold"/>
                                        <p:tgtEl>
                                          <p:spTgt spid="71"/>
                                        </p:tgtEl>
                                        <p:attrNameLst>
                                          <p:attrName>ppt_x</p:attrName>
                                          <p:attrName>ppt_y</p:attrName>
                                        </p:attrNameLst>
                                      </p:cBhvr>
                                      <p:rCtr x="9375" y="-93"/>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経験情報の獲得</a:t>
            </a:r>
            <a:endParaRPr lang="en-US" altLang="ja-JP" dirty="0"/>
          </a:p>
        </p:txBody>
      </p:sp>
      <mc:AlternateContent xmlns:mc="http://schemas.openxmlformats.org/markup-compatibility/2006" xmlns:a14="http://schemas.microsoft.com/office/drawing/2010/main">
        <mc:Choice Requires="a14">
          <p:sp>
            <p:nvSpPr>
              <p:cNvPr id="30" name="Oval 17"/>
              <p:cNvSpPr>
                <a:spLocks noChangeArrowheads="1"/>
              </p:cNvSpPr>
              <p:nvPr/>
            </p:nvSpPr>
            <p:spPr bwMode="auto">
              <a:xfrm>
                <a:off x="1288182" y="2839295"/>
                <a:ext cx="895350" cy="895350"/>
              </a:xfrm>
              <a:prstGeom prst="ellipse">
                <a:avLst/>
              </a:prstGeom>
              <a:solidFill>
                <a:srgbClr val="BBE0E3"/>
              </a:solidFill>
              <a:ln w="9525">
                <a:solidFill>
                  <a:srgbClr val="000000"/>
                </a:solidFill>
                <a:round/>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ja-JP" altLang="en-US" dirty="0">
                    <a:solidFill>
                      <a:srgbClr val="000000"/>
                    </a:solidFill>
                    <a:latin typeface="Tahoma" pitchFamily="34" charset="0"/>
                  </a:rPr>
                  <a:t>状態</a:t>
                </a:r>
                <a:r>
                  <a:rPr lang="en-US" altLang="ja-JP" dirty="0" smtClean="0">
                    <a:solidFill>
                      <a:srgbClr val="000000"/>
                    </a:solidFill>
                    <a:latin typeface="Tahoma" pitchFamily="34" charset="0"/>
                  </a:rPr>
                  <a:t> </a:t>
                </a:r>
                <a14:m>
                  <m:oMath xmlns:m="http://schemas.openxmlformats.org/officeDocument/2006/math">
                    <m:sSub>
                      <m:sSubPr>
                        <m:ctrlPr>
                          <a:rPr lang="en-US" altLang="ja-JP" i="1" smtClean="0">
                            <a:solidFill>
                              <a:srgbClr val="000000"/>
                            </a:solidFill>
                            <a:latin typeface="Cambria Math" panose="02040503050406030204" pitchFamily="18" charset="0"/>
                          </a:rPr>
                        </m:ctrlPr>
                      </m:sSubPr>
                      <m:e>
                        <m:r>
                          <a:rPr lang="en-US" altLang="ja-JP" b="0" i="1" smtClean="0">
                            <a:solidFill>
                              <a:srgbClr val="000000"/>
                            </a:solidFill>
                            <a:latin typeface="Cambria Math"/>
                          </a:rPr>
                          <m:t>𝑠</m:t>
                        </m:r>
                      </m:e>
                      <m:sub>
                        <m:r>
                          <a:rPr lang="en-US" altLang="ja-JP" b="0" i="1" smtClean="0">
                            <a:solidFill>
                              <a:srgbClr val="000000"/>
                            </a:solidFill>
                            <a:latin typeface="Cambria Math"/>
                          </a:rPr>
                          <m:t>1</m:t>
                        </m:r>
                      </m:sub>
                    </m:sSub>
                  </m:oMath>
                </a14:m>
                <a:endParaRPr lang="en-US" altLang="ja-JP" baseline="-25000" dirty="0">
                  <a:solidFill>
                    <a:srgbClr val="000000"/>
                  </a:solidFill>
                  <a:latin typeface="Tahoma" pitchFamily="34" charset="0"/>
                </a:endParaRPr>
              </a:p>
            </p:txBody>
          </p:sp>
        </mc:Choice>
        <mc:Fallback xmlns="">
          <p:sp>
            <p:nvSpPr>
              <p:cNvPr id="30" name="Oval 17"/>
              <p:cNvSpPr>
                <a:spLocks noRot="1" noChangeAspect="1" noMove="1" noResize="1" noEditPoints="1" noAdjustHandles="1" noChangeArrowheads="1" noChangeShapeType="1" noTextEdit="1"/>
              </p:cNvSpPr>
              <p:nvPr/>
            </p:nvSpPr>
            <p:spPr bwMode="auto">
              <a:xfrm>
                <a:off x="1288182" y="2839295"/>
                <a:ext cx="895350" cy="895350"/>
              </a:xfrm>
              <a:prstGeom prst="ellipse">
                <a:avLst/>
              </a:prstGeom>
              <a:blipFill rotWithShape="1">
                <a:blip r:embed="rId3"/>
                <a:stretch>
                  <a:fillRect l="-6040"/>
                </a:stretch>
              </a:bli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Oval 20"/>
              <p:cNvSpPr>
                <a:spLocks noChangeArrowheads="1"/>
              </p:cNvSpPr>
              <p:nvPr/>
            </p:nvSpPr>
            <p:spPr bwMode="auto">
              <a:xfrm>
                <a:off x="3120157" y="2839295"/>
                <a:ext cx="895350" cy="895350"/>
              </a:xfrm>
              <a:prstGeom prst="ellipse">
                <a:avLst/>
              </a:prstGeom>
              <a:solidFill>
                <a:srgbClr val="BBE0E3"/>
              </a:solidFill>
              <a:ln w="9525">
                <a:solidFill>
                  <a:srgbClr val="000000"/>
                </a:solidFill>
                <a:round/>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ja-JP" altLang="en-US" dirty="0">
                    <a:solidFill>
                      <a:srgbClr val="000000"/>
                    </a:solidFill>
                    <a:latin typeface="Tahoma" pitchFamily="34" charset="0"/>
                  </a:rPr>
                  <a:t>状態</a:t>
                </a:r>
                <a:r>
                  <a:rPr lang="en-US" altLang="ja-JP" dirty="0" smtClean="0">
                    <a:solidFill>
                      <a:srgbClr val="000000"/>
                    </a:solidFill>
                    <a:latin typeface="Tahoma" pitchFamily="34" charset="0"/>
                  </a:rPr>
                  <a:t> </a:t>
                </a:r>
                <a14:m>
                  <m:oMath xmlns:m="http://schemas.openxmlformats.org/officeDocument/2006/math">
                    <m:sSub>
                      <m:sSubPr>
                        <m:ctrlPr>
                          <a:rPr lang="en-US" altLang="ja-JP" i="1" smtClean="0">
                            <a:solidFill>
                              <a:srgbClr val="000000"/>
                            </a:solidFill>
                            <a:latin typeface="Cambria Math" panose="02040503050406030204" pitchFamily="18" charset="0"/>
                          </a:rPr>
                        </m:ctrlPr>
                      </m:sSubPr>
                      <m:e>
                        <m:r>
                          <a:rPr lang="en-US" altLang="ja-JP" b="0" i="1" smtClean="0">
                            <a:solidFill>
                              <a:srgbClr val="000000"/>
                            </a:solidFill>
                            <a:latin typeface="Cambria Math"/>
                          </a:rPr>
                          <m:t>𝑠</m:t>
                        </m:r>
                      </m:e>
                      <m:sub>
                        <m:r>
                          <a:rPr lang="en-US" altLang="ja-JP" b="0" i="1" smtClean="0">
                            <a:solidFill>
                              <a:srgbClr val="000000"/>
                            </a:solidFill>
                            <a:latin typeface="Cambria Math"/>
                          </a:rPr>
                          <m:t>2</m:t>
                        </m:r>
                      </m:sub>
                    </m:sSub>
                  </m:oMath>
                </a14:m>
                <a:endParaRPr lang="en-US" altLang="ja-JP" baseline="-25000" dirty="0" smtClean="0">
                  <a:solidFill>
                    <a:srgbClr val="000000"/>
                  </a:solidFill>
                  <a:latin typeface="Tahoma" pitchFamily="34" charset="0"/>
                </a:endParaRPr>
              </a:p>
            </p:txBody>
          </p:sp>
        </mc:Choice>
        <mc:Fallback xmlns="">
          <p:sp>
            <p:nvSpPr>
              <p:cNvPr id="31" name="Oval 20"/>
              <p:cNvSpPr>
                <a:spLocks noRot="1" noChangeAspect="1" noMove="1" noResize="1" noEditPoints="1" noAdjustHandles="1" noChangeArrowheads="1" noChangeShapeType="1" noTextEdit="1"/>
              </p:cNvSpPr>
              <p:nvPr/>
            </p:nvSpPr>
            <p:spPr bwMode="auto">
              <a:xfrm>
                <a:off x="3120157" y="2839295"/>
                <a:ext cx="895350" cy="895350"/>
              </a:xfrm>
              <a:prstGeom prst="ellipse">
                <a:avLst/>
              </a:prstGeom>
              <a:blipFill rotWithShape="1">
                <a:blip r:embed="rId4"/>
                <a:stretch>
                  <a:fillRect l="-6040"/>
                </a:stretch>
              </a:bli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59"/>
              <p:cNvSpPr txBox="1">
                <a:spLocks noChangeArrowheads="1"/>
              </p:cNvSpPr>
              <p:nvPr/>
            </p:nvSpPr>
            <p:spPr bwMode="auto">
              <a:xfrm>
                <a:off x="2092796" y="2885127"/>
                <a:ext cx="1214203"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a:t>行動</a:t>
                </a:r>
                <a:r>
                  <a:rPr kumimoji="1" lang="ja-JP" altLang="en-US" dirty="0" smtClean="0"/>
                  <a:t>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1</m:t>
                        </m:r>
                      </m:sub>
                    </m:sSub>
                  </m:oMath>
                </a14:m>
                <a:endParaRPr kumimoji="1" lang="ja-JP" altLang="en-US" baseline="-25000" dirty="0"/>
              </a:p>
            </p:txBody>
          </p:sp>
        </mc:Choice>
        <mc:Fallback xmlns="">
          <p:sp>
            <p:nvSpPr>
              <p:cNvPr id="34" name="テキスト ボックス 59"/>
              <p:cNvSpPr txBox="1">
                <a:spLocks noRot="1" noChangeAspect="1" noMove="1" noResize="1" noEditPoints="1" noAdjustHandles="1" noChangeArrowheads="1" noChangeShapeType="1" noTextEdit="1"/>
              </p:cNvSpPr>
              <p:nvPr/>
            </p:nvSpPr>
            <p:spPr bwMode="auto">
              <a:xfrm>
                <a:off x="2092796" y="2885127"/>
                <a:ext cx="1214203" cy="369332"/>
              </a:xfrm>
              <a:prstGeom prst="rect">
                <a:avLst/>
              </a:prstGeom>
              <a:blipFill rotWithShape="1">
                <a:blip r:embed="rId5"/>
                <a:stretch>
                  <a:fillRect l="-4020" t="-11475" b="-213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grpSp>
        <p:nvGrpSpPr>
          <p:cNvPr id="36" name="Group 7"/>
          <p:cNvGrpSpPr>
            <a:grpSpLocks noChangeAspect="1"/>
          </p:cNvGrpSpPr>
          <p:nvPr/>
        </p:nvGrpSpPr>
        <p:grpSpPr bwMode="auto">
          <a:xfrm>
            <a:off x="3583612" y="2604933"/>
            <a:ext cx="504825" cy="560387"/>
            <a:chOff x="2725" y="1702"/>
            <a:chExt cx="414" cy="482"/>
          </a:xfrm>
        </p:grpSpPr>
        <p:sp>
          <p:nvSpPr>
            <p:cNvPr id="38"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39"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40"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41"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42"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43"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44"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45"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46"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47"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48"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49"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grpSp>
      <p:grpSp>
        <p:nvGrpSpPr>
          <p:cNvPr id="50" name="グループ化 49"/>
          <p:cNvGrpSpPr>
            <a:grpSpLocks/>
          </p:cNvGrpSpPr>
          <p:nvPr/>
        </p:nvGrpSpPr>
        <p:grpSpPr bwMode="auto">
          <a:xfrm>
            <a:off x="4045758" y="1475461"/>
            <a:ext cx="2496579" cy="1122815"/>
            <a:chOff x="1214669" y="4249738"/>
            <a:chExt cx="2239731" cy="1011961"/>
          </a:xfrm>
        </p:grpSpPr>
        <p:sp>
          <p:nvSpPr>
            <p:cNvPr id="51" name="雲形吹き出し 2"/>
            <p:cNvSpPr>
              <a:spLocks noChangeArrowheads="1"/>
            </p:cNvSpPr>
            <p:nvPr/>
          </p:nvSpPr>
          <p:spPr bwMode="auto">
            <a:xfrm>
              <a:off x="1214669" y="4249738"/>
              <a:ext cx="2239731" cy="1011961"/>
            </a:xfrm>
            <a:prstGeom prst="cloudCallout">
              <a:avLst>
                <a:gd name="adj1" fmla="val -44491"/>
                <a:gd name="adj2" fmla="val 56852"/>
              </a:avLst>
            </a:prstGeom>
            <a:solidFill>
              <a:srgbClr val="FFFF99"/>
            </a:solidFill>
            <a:ln w="9525" algn="ctr">
              <a:solidFill>
                <a:schemeClr val="tx1"/>
              </a:solidFill>
              <a:round/>
              <a:headEnd/>
              <a:tailEnd/>
            </a:ln>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p:sp>
          <p:nvSpPr>
            <p:cNvPr id="52" name="テキスト ボックス 3"/>
            <p:cNvSpPr txBox="1">
              <a:spLocks noChangeArrowheads="1"/>
            </p:cNvSpPr>
            <p:nvPr/>
          </p:nvSpPr>
          <p:spPr bwMode="auto">
            <a:xfrm>
              <a:off x="1460425" y="4416825"/>
              <a:ext cx="1817687" cy="31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kumimoji="1" lang="ja-JP" altLang="en-US" dirty="0"/>
            </a:p>
          </p:txBody>
        </p:sp>
      </p:grpSp>
      <mc:AlternateContent xmlns:mc="http://schemas.openxmlformats.org/markup-compatibility/2006" xmlns:a14="http://schemas.microsoft.com/office/drawing/2010/main">
        <mc:Choice Requires="a14">
          <p:sp>
            <p:nvSpPr>
              <p:cNvPr id="53" name="テキスト ボックス 52"/>
              <p:cNvSpPr txBox="1">
                <a:spLocks noChangeArrowheads="1"/>
              </p:cNvSpPr>
              <p:nvPr/>
            </p:nvSpPr>
            <p:spPr bwMode="auto">
              <a:xfrm>
                <a:off x="4334405" y="1736315"/>
                <a:ext cx="1817687" cy="646113"/>
              </a:xfrm>
              <a:prstGeom prst="rect">
                <a:avLst/>
              </a:prstGeom>
              <a:solidFill>
                <a:srgbClr val="FFFF99"/>
              </a:solidFill>
              <a:ln>
                <a:noFill/>
              </a:ln>
              <a:extLs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14:m>
                  <m:oMathPara xmlns:m="http://schemas.openxmlformats.org/officeDocument/2006/math">
                    <m:oMathParaPr>
                      <m:jc m:val="centerGroup"/>
                    </m:oMathParaPr>
                    <m:oMath xmlns:m="http://schemas.openxmlformats.org/officeDocument/2006/math">
                      <m:r>
                        <a:rPr kumimoji="1" lang="en-US" altLang="ja-JP" i="1" smtClean="0">
                          <a:latin typeface="Cambria Math"/>
                        </a:rPr>
                        <m:t>𝑅</m:t>
                      </m:r>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2</m:t>
                              </m:r>
                            </m:sub>
                          </m:sSub>
                        </m:e>
                      </m:d>
                      <m:r>
                        <a:rPr kumimoji="1" lang="en-US" altLang="ja-JP" i="1">
                          <a:latin typeface="Cambria Math"/>
                        </a:rPr>
                        <m:t>=</m:t>
                      </m:r>
                      <m:r>
                        <a:rPr kumimoji="1" lang="en-US" altLang="ja-JP" b="0" i="1" smtClean="0">
                          <a:latin typeface="Cambria Math"/>
                        </a:rPr>
                        <m:t>1</m:t>
                      </m:r>
                    </m:oMath>
                  </m:oMathPara>
                </a14:m>
                <a:endParaRPr kumimoji="1" lang="en-US" altLang="ja-JP" dirty="0"/>
              </a:p>
              <a:p>
                <a:pPr/>
                <a14:m>
                  <m:oMathPara xmlns:m="http://schemas.openxmlformats.org/officeDocument/2006/math">
                    <m:oMathParaPr>
                      <m:jc m:val="centerGroup"/>
                    </m:oMathParaPr>
                    <m:oMath xmlns:m="http://schemas.openxmlformats.org/officeDocument/2006/math">
                      <m:r>
                        <a:rPr kumimoji="1" lang="en-US" altLang="ja-JP" i="1">
                          <a:latin typeface="Cambria Math"/>
                        </a:rPr>
                        <m:t>𝑁</m:t>
                      </m:r>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1</m:t>
                              </m:r>
                            </m:sub>
                          </m:sSub>
                          <m:r>
                            <a:rPr kumimoji="1" lang="en-US" altLang="ja-JP" i="1" smtClean="0">
                              <a:latin typeface="Cambria Math"/>
                            </a:rPr>
                            <m:t> </m:t>
                          </m:r>
                        </m:e>
                      </m:d>
                      <m:r>
                        <a:rPr kumimoji="1" lang="en-US" altLang="ja-JP" i="1">
                          <a:latin typeface="Cambria Math"/>
                        </a:rPr>
                        <m:t>=</m:t>
                      </m:r>
                      <m:r>
                        <a:rPr kumimoji="1" lang="en-US" altLang="ja-JP" b="0" i="1" smtClean="0">
                          <a:latin typeface="Cambria Math"/>
                        </a:rPr>
                        <m:t>1</m:t>
                      </m:r>
                    </m:oMath>
                  </m:oMathPara>
                </a14:m>
                <a:endParaRPr kumimoji="1" lang="ja-JP" altLang="en-US" dirty="0"/>
              </a:p>
            </p:txBody>
          </p:sp>
        </mc:Choice>
        <mc:Fallback xmlns="">
          <p:sp>
            <p:nvSpPr>
              <p:cNvPr id="53" name="テキスト ボックス 52"/>
              <p:cNvSpPr txBox="1">
                <a:spLocks noRot="1" noChangeAspect="1" noMove="1" noResize="1" noEditPoints="1" noAdjustHandles="1" noChangeArrowheads="1" noChangeShapeType="1" noTextEdit="1"/>
              </p:cNvSpPr>
              <p:nvPr/>
            </p:nvSpPr>
            <p:spPr bwMode="auto">
              <a:xfrm>
                <a:off x="4334405" y="1736315"/>
                <a:ext cx="1817687" cy="646113"/>
              </a:xfrm>
              <a:prstGeom prst="rect">
                <a:avLst/>
              </a:prstGeom>
              <a:blipFill rotWithShape="1">
                <a:blip r:embed="rId6"/>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cxnSp>
        <p:nvCxnSpPr>
          <p:cNvPr id="54" name="直線矢印コネクタ 53"/>
          <p:cNvCxnSpPr>
            <a:stCxn id="30" idx="6"/>
            <a:endCxn id="31" idx="2"/>
          </p:cNvCxnSpPr>
          <p:nvPr/>
        </p:nvCxnSpPr>
        <p:spPr>
          <a:xfrm>
            <a:off x="2183532" y="3286970"/>
            <a:ext cx="9366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p:cNvSpPr txBox="1"/>
              <p:nvPr/>
            </p:nvSpPr>
            <p:spPr>
              <a:xfrm>
                <a:off x="4334404" y="2841139"/>
                <a:ext cx="380813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1</m:t>
                          </m:r>
                        </m:sub>
                      </m:sSub>
                      <m:r>
                        <a:rPr kumimoji="1" lang="ja-JP" altLang="en-US" i="1">
                          <a:latin typeface="Cambria Math"/>
                        </a:rPr>
                        <m:t>から</m:t>
                      </m:r>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1</m:t>
                          </m:r>
                        </m:sub>
                      </m:sSub>
                      <m:r>
                        <a:rPr kumimoji="1" lang="ja-JP" altLang="en-US" i="1">
                          <a:latin typeface="Cambria Math"/>
                        </a:rPr>
                        <m:t>を取ると</m:t>
                      </m:r>
                      <m:r>
                        <a:rPr kumimoji="1" lang="ja-JP" altLang="en-US" b="0" i="1" smtClean="0">
                          <a:latin typeface="Cambria Math"/>
                        </a:rPr>
                        <m:t>，</m:t>
                      </m:r>
                      <m:r>
                        <a:rPr kumimoji="1" lang="ja-JP" altLang="en-US" i="1">
                          <a:latin typeface="Cambria Math"/>
                        </a:rPr>
                        <m:t>必ず</m:t>
                      </m:r>
                      <m:sSub>
                        <m:sSubPr>
                          <m:ctrlPr>
                            <a:rPr kumimoji="1" lang="en-US" altLang="ja-JP"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2</m:t>
                          </m:r>
                        </m:sub>
                      </m:sSub>
                      <m:r>
                        <a:rPr kumimoji="1" lang="ja-JP" altLang="en-US" b="0" i="1" smtClean="0">
                          <a:latin typeface="Cambria Math"/>
                        </a:rPr>
                        <m:t>へ</m:t>
                      </m:r>
                      <m:r>
                        <a:rPr kumimoji="1" lang="ja-JP" altLang="en-US" i="1">
                          <a:latin typeface="Cambria Math"/>
                        </a:rPr>
                        <m:t>遷移する</m:t>
                      </m:r>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334404" y="2841139"/>
                <a:ext cx="3808133" cy="369332"/>
              </a:xfrm>
              <a:prstGeom prst="rect">
                <a:avLst/>
              </a:prstGeom>
              <a:blipFill rotWithShape="1">
                <a:blip r:embed="rId7"/>
                <a:stretch>
                  <a:fillRect b="-9836"/>
                </a:stretch>
              </a:blipFill>
            </p:spPr>
            <p:txBody>
              <a:bodyPr/>
              <a:lstStyle/>
              <a:p>
                <a:r>
                  <a:rPr lang="ja-JP" altLang="en-US">
                    <a:noFill/>
                  </a:rPr>
                  <a:t> </a:t>
                </a:r>
              </a:p>
            </p:txBody>
          </p:sp>
        </mc:Fallback>
      </mc:AlternateContent>
      <p:sp>
        <p:nvSpPr>
          <p:cNvPr id="7" name="下矢印 6"/>
          <p:cNvSpPr/>
          <p:nvPr/>
        </p:nvSpPr>
        <p:spPr>
          <a:xfrm>
            <a:off x="3200423" y="3946518"/>
            <a:ext cx="645966" cy="674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テキスト ボックス 8"/>
              <p:cNvSpPr txBox="1"/>
              <p:nvPr/>
            </p:nvSpPr>
            <p:spPr>
              <a:xfrm>
                <a:off x="1120854" y="4665401"/>
                <a:ext cx="6165835" cy="369332"/>
              </a:xfrm>
              <a:prstGeom prst="rect">
                <a:avLst/>
              </a:prstGeom>
              <a:noFill/>
            </p:spPr>
            <p:txBody>
              <a:bodyPr wrap="square" rtlCol="0">
                <a:spAutoFit/>
              </a:bodyPr>
              <a:lstStyle/>
              <a:p>
                <a:r>
                  <a:rPr kumimoji="1" lang="ja-JP" altLang="en-US" dirty="0" smtClean="0"/>
                  <a:t>もし</a:t>
                </a:r>
                <a:r>
                  <a:rPr kumimoji="1" lang="ja-JP" altLang="en-US" dirty="0"/>
                  <a:t>かしたら</a:t>
                </a:r>
                <a14:m>
                  <m:oMath xmlns:m="http://schemas.openxmlformats.org/officeDocument/2006/math">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2</m:t>
                        </m:r>
                      </m:sub>
                    </m:sSub>
                  </m:oMath>
                </a14:m>
                <a:r>
                  <a:rPr kumimoji="1" lang="ja-JP" altLang="en-US" dirty="0" smtClean="0"/>
                  <a:t>以外の状態に遷移する可能性があるのでは</a:t>
                </a:r>
                <a:r>
                  <a:rPr kumimoji="1" lang="en-US" altLang="ja-JP" dirty="0" smtClean="0"/>
                  <a:t>…?</a:t>
                </a: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120854" y="4665401"/>
                <a:ext cx="6165835" cy="369332"/>
              </a:xfrm>
              <a:prstGeom prst="rect">
                <a:avLst/>
              </a:prstGeom>
              <a:blipFill rotWithShape="1">
                <a:blip r:embed="rId8"/>
                <a:stretch>
                  <a:fillRect l="-890" t="-11475" r="-495" b="-262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テキスト ボックス 6"/>
              <p:cNvSpPr txBox="1">
                <a:spLocks noChangeArrowheads="1"/>
              </p:cNvSpPr>
              <p:nvPr/>
            </p:nvSpPr>
            <p:spPr bwMode="auto">
              <a:xfrm>
                <a:off x="1804535" y="5926883"/>
                <a:ext cx="7024687" cy="391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b="0" i="1" smtClean="0">
                        <a:latin typeface="Cambria Math" panose="02040503050406030204" pitchFamily="18" charset="0"/>
                      </a:rPr>
                      <m:t>際，</m:t>
                    </m:r>
                    <m:sSub>
                      <m:sSubPr>
                        <m:ctrlPr>
                          <a:rPr kumimoji="1" lang="en-US" altLang="ja-JP" i="1" smtClean="0">
                            <a:latin typeface="Cambria Math" panose="02040503050406030204" pitchFamily="18" charset="0"/>
                          </a:rPr>
                        </m:ctrlPr>
                      </m:sSubPr>
                      <m:e>
                        <m:r>
                          <a:rPr kumimoji="1" lang="ja-JP" altLang="en-US" i="1">
                            <a:latin typeface="Cambria Math" panose="02040503050406030204" pitchFamily="18" charset="0"/>
                          </a:rPr>
                          <m:t>状態</m:t>
                        </m:r>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𝑘</m:t>
                        </m:r>
                      </m:sub>
                    </m:sSub>
                    <m:r>
                      <a:rPr kumimoji="1" lang="ja-JP" altLang="en-US" b="0" i="1" smtClean="0">
                        <a:latin typeface="Cambria Math" panose="02040503050406030204" pitchFamily="18" charset="0"/>
                      </a:rPr>
                      <m:t>に</m:t>
                    </m:r>
                    <m:r>
                      <a:rPr kumimoji="1" lang="ja-JP" altLang="en-US" i="1">
                        <a:latin typeface="Cambria Math" panose="02040503050406030204" pitchFamily="18" charset="0"/>
                      </a:rPr>
                      <m:t>遷移した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56" name="テキスト ボックス 6"/>
              <p:cNvSpPr txBox="1">
                <a:spLocks noRot="1" noChangeAspect="1" noMove="1" noResize="1" noEditPoints="1" noAdjustHandles="1" noChangeArrowheads="1" noChangeShapeType="1" noTextEdit="1"/>
              </p:cNvSpPr>
              <p:nvPr/>
            </p:nvSpPr>
            <p:spPr bwMode="auto">
              <a:xfrm>
                <a:off x="1804535" y="5926883"/>
                <a:ext cx="7024687" cy="391646"/>
              </a:xfrm>
              <a:prstGeom prst="rect">
                <a:avLst/>
              </a:prstGeom>
              <a:blipFill rotWithShape="1">
                <a:blip r:embed="rId9"/>
                <a:stretch>
                  <a:fillRect l="-694" t="-10769" b="-138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p:cNvSpPr txBox="1"/>
              <p:nvPr/>
            </p:nvSpPr>
            <p:spPr>
              <a:xfrm>
                <a:off x="508663" y="5939583"/>
                <a:ext cx="1418672" cy="39164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sty m:val="p"/>
                        </m:rPr>
                        <a:rPr kumimoji="1" lang="en-US" altLang="ja-JP" b="0" i="0" smtClean="0">
                          <a:latin typeface="Cambria Math"/>
                        </a:rPr>
                        <m:t>R</m:t>
                      </m:r>
                      <m:r>
                        <a:rPr kumimoji="1" lang="en-US" altLang="ja-JP" b="0" i="0" smtClean="0">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𝑘</m:t>
                          </m:r>
                        </m:sub>
                      </m:sSub>
                      <m:r>
                        <a:rPr kumimoji="1" lang="en-US" altLang="ja-JP" b="0" i="0" smtClean="0">
                          <a:latin typeface="Cambria Math"/>
                        </a:rPr>
                        <m:t>)</m:t>
                      </m:r>
                    </m:oMath>
                  </m:oMathPara>
                </a14:m>
                <a:endParaRPr kumimoji="1" lang="ja-JP" altLang="en-US" dirty="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508663" y="5939583"/>
                <a:ext cx="1418672" cy="391646"/>
              </a:xfrm>
              <a:prstGeom prst="rect">
                <a:avLst/>
              </a:prstGeom>
              <a:blipFill rotWithShape="1">
                <a:blip r:embed="rId10"/>
                <a:stretch>
                  <a:fillRect b="-61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5" name="テキスト ボックス 74"/>
              <p:cNvSpPr txBox="1"/>
              <p:nvPr/>
            </p:nvSpPr>
            <p:spPr>
              <a:xfrm>
                <a:off x="585904" y="6243707"/>
                <a:ext cx="1220646" cy="391646"/>
              </a:xfrm>
              <a:prstGeom prst="rect">
                <a:avLst/>
              </a:prstGeom>
              <a:noFill/>
            </p:spPr>
            <p:txBody>
              <a:bodyPr wrap="square" rtlCol="0">
                <a:spAutoFit/>
              </a:bodyPr>
              <a:lstStyle/>
              <a:p>
                <a:pPr algn="ctr"/>
                <a14:m>
                  <m:oMath xmlns:m="http://schemas.openxmlformats.org/officeDocument/2006/math">
                    <m:r>
                      <a:rPr kumimoji="1" lang="en-US" altLang="ja-JP" i="1">
                        <a:latin typeface="Cambria Math"/>
                      </a:rPr>
                      <m:t>𝑁</m:t>
                    </m:r>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oMath>
                </a14:m>
                <a:r>
                  <a:rPr kumimoji="1" lang="en-US" altLang="ja-JP" dirty="0" smtClean="0"/>
                  <a:t>)</a:t>
                </a:r>
                <a:endParaRPr kumimoji="1" lang="ja-JP" altLang="en-US" dirty="0"/>
              </a:p>
            </p:txBody>
          </p:sp>
        </mc:Choice>
        <mc:Fallback xmlns="">
          <p:sp>
            <p:nvSpPr>
              <p:cNvPr id="75" name="テキスト ボックス 74"/>
              <p:cNvSpPr txBox="1">
                <a:spLocks noRot="1" noChangeAspect="1" noMove="1" noResize="1" noEditPoints="1" noAdjustHandles="1" noChangeArrowheads="1" noChangeShapeType="1" noTextEdit="1"/>
              </p:cNvSpPr>
              <p:nvPr/>
            </p:nvSpPr>
            <p:spPr>
              <a:xfrm>
                <a:off x="585904" y="6243707"/>
                <a:ext cx="1220646" cy="391646"/>
              </a:xfrm>
              <a:prstGeom prst="rect">
                <a:avLst/>
              </a:prstGeom>
              <a:blipFill rotWithShape="1">
                <a:blip r:embed="rId11"/>
                <a:stretch>
                  <a:fillRect t="-7813" b="-18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6" name="テキスト ボックス 6"/>
              <p:cNvSpPr txBox="1">
                <a:spLocks noChangeArrowheads="1"/>
              </p:cNvSpPr>
              <p:nvPr/>
            </p:nvSpPr>
            <p:spPr bwMode="auto">
              <a:xfrm>
                <a:off x="1808705" y="6280626"/>
                <a:ext cx="7024687" cy="394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76" name="テキスト ボックス 6"/>
              <p:cNvSpPr txBox="1">
                <a:spLocks noRot="1" noChangeAspect="1" noMove="1" noResize="1" noEditPoints="1" noAdjustHandles="1" noChangeArrowheads="1" noChangeShapeType="1" noTextEdit="1"/>
              </p:cNvSpPr>
              <p:nvPr/>
            </p:nvSpPr>
            <p:spPr bwMode="auto">
              <a:xfrm>
                <a:off x="1808705" y="6280626"/>
                <a:ext cx="7024687" cy="394532"/>
              </a:xfrm>
              <a:prstGeom prst="rect">
                <a:avLst/>
              </a:prstGeom>
              <a:blipFill rotWithShape="1">
                <a:blip r:embed="rId12"/>
                <a:stretch>
                  <a:fillRect l="-781" t="-10769" b="-138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Tree>
    <p:extLst>
      <p:ext uri="{BB962C8B-B14F-4D97-AF65-F5344CB8AC3E}">
        <p14:creationId xmlns:p14="http://schemas.microsoft.com/office/powerpoint/2010/main" val="67877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経験</a:t>
            </a:r>
            <a:r>
              <a:rPr lang="ja-JP" altLang="en-US" dirty="0" smtClean="0"/>
              <a:t>情報の獲得</a:t>
            </a:r>
            <a:endParaRPr lang="en-US" altLang="ja-JP" dirty="0"/>
          </a:p>
        </p:txBody>
      </p:sp>
      <p:sp>
        <p:nvSpPr>
          <p:cNvPr id="72" name="雲形吹き出し 2"/>
          <p:cNvSpPr>
            <a:spLocks noChangeArrowheads="1"/>
          </p:cNvSpPr>
          <p:nvPr/>
        </p:nvSpPr>
        <p:spPr bwMode="auto">
          <a:xfrm>
            <a:off x="3790156" y="2356721"/>
            <a:ext cx="2509044" cy="1249413"/>
          </a:xfrm>
          <a:prstGeom prst="cloudCallout">
            <a:avLst>
              <a:gd name="adj1" fmla="val -47446"/>
              <a:gd name="adj2" fmla="val 44765"/>
            </a:avLst>
          </a:prstGeom>
          <a:solidFill>
            <a:srgbClr val="FFFF99"/>
          </a:solidFill>
          <a:ln w="9525" algn="ctr">
            <a:solidFill>
              <a:schemeClr val="tx1"/>
            </a:solidFill>
            <a:round/>
            <a:headEnd/>
            <a:tailEnd/>
          </a:ln>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p:sp>
        <p:nvSpPr>
          <p:cNvPr id="74" name="テキスト ボックス 73"/>
          <p:cNvSpPr txBox="1">
            <a:spLocks noChangeArrowheads="1"/>
          </p:cNvSpPr>
          <p:nvPr/>
        </p:nvSpPr>
        <p:spPr bwMode="auto">
          <a:xfrm>
            <a:off x="5581695" y="3422042"/>
            <a:ext cx="1817687" cy="64633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kumimoji="1" lang="en-US" altLang="ja-JP" dirty="0" smtClean="0">
              <a:solidFill>
                <a:srgbClr val="FF3300"/>
              </a:solidFill>
            </a:endParaRPr>
          </a:p>
          <a:p>
            <a:endParaRPr kumimoji="1" lang="en-US" altLang="ja-JP" dirty="0">
              <a:solidFill>
                <a:srgbClr val="FF3300"/>
              </a:solidFill>
            </a:endParaRPr>
          </a:p>
        </p:txBody>
      </p:sp>
      <p:sp>
        <p:nvSpPr>
          <p:cNvPr id="3" name="正方形/長方形 2"/>
          <p:cNvSpPr/>
          <p:nvPr/>
        </p:nvSpPr>
        <p:spPr>
          <a:xfrm>
            <a:off x="5581694" y="3780451"/>
            <a:ext cx="1817687" cy="281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矢印 3"/>
          <p:cNvSpPr/>
          <p:nvPr/>
        </p:nvSpPr>
        <p:spPr>
          <a:xfrm>
            <a:off x="4599918" y="3656127"/>
            <a:ext cx="850900" cy="461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295105" y="4244630"/>
            <a:ext cx="3356632" cy="369332"/>
          </a:xfrm>
          <a:prstGeom prst="rect">
            <a:avLst/>
          </a:prstGeom>
          <a:noFill/>
        </p:spPr>
        <p:txBody>
          <a:bodyPr wrap="square" rtlCol="0">
            <a:spAutoFit/>
          </a:bodyPr>
          <a:lstStyle/>
          <a:p>
            <a:r>
              <a:rPr kumimoji="1" lang="ja-JP" altLang="en-US" dirty="0" smtClean="0"/>
              <a:t>まだ他に遷移する可能性を表す</a:t>
            </a:r>
            <a:endParaRPr kumimoji="1" lang="ja-JP" altLang="en-US" dirty="0"/>
          </a:p>
        </p:txBody>
      </p:sp>
      <mc:AlternateContent xmlns:mc="http://schemas.openxmlformats.org/markup-compatibility/2006" xmlns:a14="http://schemas.microsoft.com/office/drawing/2010/main">
        <mc:Choice Requires="a14">
          <p:sp>
            <p:nvSpPr>
              <p:cNvPr id="53" name="Oval 17"/>
              <p:cNvSpPr>
                <a:spLocks noChangeArrowheads="1"/>
              </p:cNvSpPr>
              <p:nvPr/>
            </p:nvSpPr>
            <p:spPr bwMode="auto">
              <a:xfrm>
                <a:off x="1048352" y="3703081"/>
                <a:ext cx="895350" cy="895350"/>
              </a:xfrm>
              <a:prstGeom prst="ellipse">
                <a:avLst/>
              </a:prstGeom>
              <a:solidFill>
                <a:srgbClr val="BBE0E3"/>
              </a:solidFill>
              <a:ln w="9525">
                <a:solidFill>
                  <a:srgbClr val="000000"/>
                </a:solidFill>
                <a:round/>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ja-JP" altLang="en-US" dirty="0">
                    <a:solidFill>
                      <a:srgbClr val="000000"/>
                    </a:solidFill>
                    <a:latin typeface="Tahoma" pitchFamily="34" charset="0"/>
                  </a:rPr>
                  <a:t>状態</a:t>
                </a:r>
                <a:r>
                  <a:rPr lang="en-US" altLang="ja-JP" dirty="0" smtClean="0">
                    <a:solidFill>
                      <a:srgbClr val="000000"/>
                    </a:solidFill>
                    <a:latin typeface="Tahoma" pitchFamily="34" charset="0"/>
                  </a:rPr>
                  <a:t> </a:t>
                </a:r>
                <a14:m>
                  <m:oMath xmlns:m="http://schemas.openxmlformats.org/officeDocument/2006/math">
                    <m:sSub>
                      <m:sSubPr>
                        <m:ctrlPr>
                          <a:rPr lang="en-US" altLang="ja-JP" i="1" smtClean="0">
                            <a:solidFill>
                              <a:srgbClr val="000000"/>
                            </a:solidFill>
                            <a:latin typeface="Cambria Math" panose="02040503050406030204" pitchFamily="18" charset="0"/>
                          </a:rPr>
                        </m:ctrlPr>
                      </m:sSubPr>
                      <m:e>
                        <m:r>
                          <a:rPr lang="en-US" altLang="ja-JP" b="0" i="1" smtClean="0">
                            <a:solidFill>
                              <a:srgbClr val="000000"/>
                            </a:solidFill>
                            <a:latin typeface="Cambria Math"/>
                          </a:rPr>
                          <m:t>𝑠</m:t>
                        </m:r>
                      </m:e>
                      <m:sub>
                        <m:r>
                          <a:rPr lang="en-US" altLang="ja-JP" b="0" i="1" smtClean="0">
                            <a:solidFill>
                              <a:srgbClr val="000000"/>
                            </a:solidFill>
                            <a:latin typeface="Cambria Math"/>
                          </a:rPr>
                          <m:t>1</m:t>
                        </m:r>
                      </m:sub>
                    </m:sSub>
                  </m:oMath>
                </a14:m>
                <a:endParaRPr lang="en-US" altLang="ja-JP" baseline="-25000" dirty="0">
                  <a:solidFill>
                    <a:srgbClr val="000000"/>
                  </a:solidFill>
                  <a:latin typeface="Tahoma" pitchFamily="34" charset="0"/>
                </a:endParaRPr>
              </a:p>
            </p:txBody>
          </p:sp>
        </mc:Choice>
        <mc:Fallback xmlns="">
          <p:sp>
            <p:nvSpPr>
              <p:cNvPr id="53" name="Oval 17"/>
              <p:cNvSpPr>
                <a:spLocks noRot="1" noChangeAspect="1" noMove="1" noResize="1" noEditPoints="1" noAdjustHandles="1" noChangeArrowheads="1" noChangeShapeType="1" noTextEdit="1"/>
              </p:cNvSpPr>
              <p:nvPr/>
            </p:nvSpPr>
            <p:spPr bwMode="auto">
              <a:xfrm>
                <a:off x="1048352" y="3703081"/>
                <a:ext cx="895350" cy="895350"/>
              </a:xfrm>
              <a:prstGeom prst="ellipse">
                <a:avLst/>
              </a:prstGeom>
              <a:blipFill rotWithShape="1">
                <a:blip r:embed="rId3"/>
                <a:stretch>
                  <a:fillRect l="-6040"/>
                </a:stretch>
              </a:bli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Oval 20"/>
              <p:cNvSpPr>
                <a:spLocks noChangeArrowheads="1"/>
              </p:cNvSpPr>
              <p:nvPr/>
            </p:nvSpPr>
            <p:spPr bwMode="auto">
              <a:xfrm>
                <a:off x="2880327" y="3703081"/>
                <a:ext cx="895350" cy="895350"/>
              </a:xfrm>
              <a:prstGeom prst="ellipse">
                <a:avLst/>
              </a:prstGeom>
              <a:solidFill>
                <a:srgbClr val="BBE0E3"/>
              </a:solidFill>
              <a:ln w="9525">
                <a:solidFill>
                  <a:srgbClr val="000000"/>
                </a:solidFill>
                <a:round/>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ja-JP" altLang="en-US" dirty="0">
                    <a:solidFill>
                      <a:srgbClr val="000000"/>
                    </a:solidFill>
                    <a:latin typeface="Tahoma" pitchFamily="34" charset="0"/>
                  </a:rPr>
                  <a:t>状態</a:t>
                </a:r>
                <a:r>
                  <a:rPr lang="en-US" altLang="ja-JP" dirty="0" smtClean="0">
                    <a:solidFill>
                      <a:srgbClr val="000000"/>
                    </a:solidFill>
                    <a:latin typeface="Tahoma" pitchFamily="34" charset="0"/>
                  </a:rPr>
                  <a:t> </a:t>
                </a:r>
                <a14:m>
                  <m:oMath xmlns:m="http://schemas.openxmlformats.org/officeDocument/2006/math">
                    <m:sSub>
                      <m:sSubPr>
                        <m:ctrlPr>
                          <a:rPr lang="en-US" altLang="ja-JP" i="1" smtClean="0">
                            <a:solidFill>
                              <a:srgbClr val="000000"/>
                            </a:solidFill>
                            <a:latin typeface="Cambria Math" panose="02040503050406030204" pitchFamily="18" charset="0"/>
                          </a:rPr>
                        </m:ctrlPr>
                      </m:sSubPr>
                      <m:e>
                        <m:r>
                          <a:rPr lang="en-US" altLang="ja-JP" b="0" i="1" smtClean="0">
                            <a:solidFill>
                              <a:srgbClr val="000000"/>
                            </a:solidFill>
                            <a:latin typeface="Cambria Math"/>
                          </a:rPr>
                          <m:t>𝑠</m:t>
                        </m:r>
                      </m:e>
                      <m:sub>
                        <m:r>
                          <a:rPr lang="en-US" altLang="ja-JP" b="0" i="1" smtClean="0">
                            <a:solidFill>
                              <a:srgbClr val="000000"/>
                            </a:solidFill>
                            <a:latin typeface="Cambria Math"/>
                          </a:rPr>
                          <m:t>2</m:t>
                        </m:r>
                      </m:sub>
                    </m:sSub>
                  </m:oMath>
                </a14:m>
                <a:endParaRPr lang="en-US" altLang="ja-JP" baseline="-25000" dirty="0" smtClean="0">
                  <a:solidFill>
                    <a:srgbClr val="000000"/>
                  </a:solidFill>
                  <a:latin typeface="Tahoma" pitchFamily="34" charset="0"/>
                </a:endParaRPr>
              </a:p>
            </p:txBody>
          </p:sp>
        </mc:Choice>
        <mc:Fallback xmlns="">
          <p:sp>
            <p:nvSpPr>
              <p:cNvPr id="54" name="Oval 20"/>
              <p:cNvSpPr>
                <a:spLocks noRot="1" noChangeAspect="1" noMove="1" noResize="1" noEditPoints="1" noAdjustHandles="1" noChangeArrowheads="1" noChangeShapeType="1" noTextEdit="1"/>
              </p:cNvSpPr>
              <p:nvPr/>
            </p:nvSpPr>
            <p:spPr bwMode="auto">
              <a:xfrm>
                <a:off x="2880327" y="3703081"/>
                <a:ext cx="895350" cy="895350"/>
              </a:xfrm>
              <a:prstGeom prst="ellipse">
                <a:avLst/>
              </a:prstGeom>
              <a:blipFill rotWithShape="1">
                <a:blip r:embed="rId4"/>
                <a:stretch>
                  <a:fillRect l="-5369"/>
                </a:stretch>
              </a:bli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テキスト ボックス 59"/>
              <p:cNvSpPr txBox="1">
                <a:spLocks noChangeArrowheads="1"/>
              </p:cNvSpPr>
              <p:nvPr/>
            </p:nvSpPr>
            <p:spPr bwMode="auto">
              <a:xfrm>
                <a:off x="1852966" y="3748913"/>
                <a:ext cx="1214203"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a:t>行動</a:t>
                </a:r>
                <a:r>
                  <a:rPr kumimoji="1" lang="ja-JP" altLang="en-US" dirty="0" smtClean="0"/>
                  <a:t>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1</m:t>
                        </m:r>
                      </m:sub>
                    </m:sSub>
                  </m:oMath>
                </a14:m>
                <a:endParaRPr kumimoji="1" lang="ja-JP" altLang="en-US" baseline="-25000" dirty="0"/>
              </a:p>
            </p:txBody>
          </p:sp>
        </mc:Choice>
        <mc:Fallback xmlns="">
          <p:sp>
            <p:nvSpPr>
              <p:cNvPr id="55" name="テキスト ボックス 59"/>
              <p:cNvSpPr txBox="1">
                <a:spLocks noRot="1" noChangeAspect="1" noMove="1" noResize="1" noEditPoints="1" noAdjustHandles="1" noChangeArrowheads="1" noChangeShapeType="1" noTextEdit="1"/>
              </p:cNvSpPr>
              <p:nvPr/>
            </p:nvSpPr>
            <p:spPr bwMode="auto">
              <a:xfrm>
                <a:off x="1852966" y="3748913"/>
                <a:ext cx="1214203" cy="369332"/>
              </a:xfrm>
              <a:prstGeom prst="rect">
                <a:avLst/>
              </a:prstGeom>
              <a:blipFill rotWithShape="1">
                <a:blip r:embed="rId5"/>
                <a:stretch>
                  <a:fillRect l="-4523" t="-11475" b="-213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grpSp>
        <p:nvGrpSpPr>
          <p:cNvPr id="56" name="Group 7"/>
          <p:cNvGrpSpPr>
            <a:grpSpLocks noChangeAspect="1"/>
          </p:cNvGrpSpPr>
          <p:nvPr/>
        </p:nvGrpSpPr>
        <p:grpSpPr bwMode="auto">
          <a:xfrm>
            <a:off x="3328002" y="3422887"/>
            <a:ext cx="504825" cy="560387"/>
            <a:chOff x="2725" y="1702"/>
            <a:chExt cx="414" cy="482"/>
          </a:xfrm>
        </p:grpSpPr>
        <p:sp>
          <p:nvSpPr>
            <p:cNvPr id="57"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71"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73"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75"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80"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81"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82"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83"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84"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85"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86"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87"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grpSp>
      <p:cxnSp>
        <p:nvCxnSpPr>
          <p:cNvPr id="88" name="直線矢印コネクタ 87"/>
          <p:cNvCxnSpPr>
            <a:stCxn id="53" idx="6"/>
            <a:endCxn id="54" idx="2"/>
          </p:cNvCxnSpPr>
          <p:nvPr/>
        </p:nvCxnSpPr>
        <p:spPr>
          <a:xfrm>
            <a:off x="1943702" y="4150756"/>
            <a:ext cx="9366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正方形/長方形 4"/>
              <p:cNvSpPr/>
              <p:nvPr/>
            </p:nvSpPr>
            <p:spPr>
              <a:xfrm>
                <a:off x="2668524" y="2658261"/>
                <a:ext cx="4572000" cy="64633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kumimoji="1" lang="en-US" altLang="ja-JP" i="1" smtClean="0">
                          <a:latin typeface="Cambria Math"/>
                        </a:rPr>
                        <m:t>𝑅</m:t>
                      </m:r>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2</m:t>
                              </m:r>
                            </m:sub>
                          </m:sSub>
                        </m:e>
                      </m:d>
                      <m:r>
                        <a:rPr kumimoji="1" lang="en-US" altLang="ja-JP" i="1">
                          <a:latin typeface="Cambria Math"/>
                        </a:rPr>
                        <m:t>=</m:t>
                      </m:r>
                      <m:r>
                        <a:rPr kumimoji="1" lang="en-US" altLang="ja-JP" b="0" i="1" smtClean="0">
                          <a:latin typeface="Cambria Math"/>
                        </a:rPr>
                        <m:t>1</m:t>
                      </m:r>
                    </m:oMath>
                  </m:oMathPara>
                </a14:m>
                <a:endParaRPr kumimoji="1" lang="en-US" altLang="ja-JP" dirty="0"/>
              </a:p>
              <a:p>
                <a:pPr/>
                <a14:m>
                  <m:oMathPara xmlns:m="http://schemas.openxmlformats.org/officeDocument/2006/math">
                    <m:oMathParaPr>
                      <m:jc m:val="centerGroup"/>
                    </m:oMathParaPr>
                    <m:oMath xmlns:m="http://schemas.openxmlformats.org/officeDocument/2006/math">
                      <m:r>
                        <a:rPr kumimoji="1" lang="en-US" altLang="ja-JP" i="1">
                          <a:latin typeface="Cambria Math"/>
                        </a:rPr>
                        <m:t>𝑁</m:t>
                      </m:r>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1</m:t>
                              </m:r>
                            </m:sub>
                          </m:sSub>
                          <m:r>
                            <a:rPr kumimoji="1" lang="en-US" altLang="ja-JP" i="1" smtClean="0">
                              <a:latin typeface="Cambria Math"/>
                            </a:rPr>
                            <m:t> </m:t>
                          </m:r>
                        </m:e>
                      </m:d>
                      <m:r>
                        <a:rPr kumimoji="1" lang="en-US" altLang="ja-JP" i="1">
                          <a:latin typeface="Cambria Math"/>
                        </a:rPr>
                        <m:t>=</m:t>
                      </m:r>
                      <m:r>
                        <a:rPr kumimoji="1" lang="en-US" altLang="ja-JP" b="0" i="1" smtClean="0">
                          <a:latin typeface="Cambria Math"/>
                        </a:rPr>
                        <m:t>1</m:t>
                      </m:r>
                    </m:oMath>
                  </m:oMathPara>
                </a14:m>
                <a:endParaRPr kumimoji="1" lang="ja-JP" altLang="en-US" dirty="0"/>
              </a:p>
            </p:txBody>
          </p:sp>
        </mc:Choice>
        <mc:Fallback xmlns="">
          <p:sp>
            <p:nvSpPr>
              <p:cNvPr id="5" name="正方形/長方形 4"/>
              <p:cNvSpPr>
                <a:spLocks noRot="1" noChangeAspect="1" noMove="1" noResize="1" noEditPoints="1" noAdjustHandles="1" noChangeArrowheads="1" noChangeShapeType="1" noTextEdit="1"/>
              </p:cNvSpPr>
              <p:nvPr/>
            </p:nvSpPr>
            <p:spPr>
              <a:xfrm>
                <a:off x="2668524" y="2658261"/>
                <a:ext cx="4572000" cy="646331"/>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9" name="正方形/長方形 88"/>
              <p:cNvSpPr/>
              <p:nvPr/>
            </p:nvSpPr>
            <p:spPr>
              <a:xfrm>
                <a:off x="4209507" y="3450254"/>
                <a:ext cx="4572000" cy="64633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kumimoji="1" lang="en-US" altLang="ja-JP" i="1" smtClean="0">
                          <a:latin typeface="Cambria Math"/>
                        </a:rPr>
                        <m:t>𝑅</m:t>
                      </m:r>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2</m:t>
                              </m:r>
                            </m:sub>
                          </m:sSub>
                        </m:e>
                      </m:d>
                      <m:r>
                        <a:rPr kumimoji="1" lang="en-US" altLang="ja-JP" i="1">
                          <a:latin typeface="Cambria Math"/>
                        </a:rPr>
                        <m:t>=</m:t>
                      </m:r>
                      <m:r>
                        <a:rPr kumimoji="1" lang="en-US" altLang="ja-JP" b="0" i="1" smtClean="0">
                          <a:latin typeface="Cambria Math"/>
                        </a:rPr>
                        <m:t>1</m:t>
                      </m:r>
                    </m:oMath>
                  </m:oMathPara>
                </a14:m>
                <a:endParaRPr kumimoji="1" lang="en-US" altLang="ja-JP" dirty="0"/>
              </a:p>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a:rPr>
                        <m:t>𝑅</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1</m:t>
                              </m:r>
                            </m:sub>
                          </m:sSub>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1</m:t>
                              </m:r>
                            </m:sub>
                          </m:sSub>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𝑢</m:t>
                              </m:r>
                            </m:sub>
                          </m:sSub>
                        </m:e>
                      </m:d>
                      <m:r>
                        <a:rPr kumimoji="1" lang="en-US" altLang="ja-JP" b="0" i="1" smtClean="0">
                          <a:latin typeface="Cambria Math"/>
                        </a:rPr>
                        <m:t>=</m:t>
                      </m:r>
                      <m:r>
                        <a:rPr kumimoji="1" lang="en-US" altLang="ja-JP" b="0" i="1" smtClean="0">
                          <a:solidFill>
                            <a:srgbClr val="FF0000"/>
                          </a:solidFill>
                          <a:latin typeface="Cambria Math"/>
                        </a:rPr>
                        <m:t>1</m:t>
                      </m:r>
                    </m:oMath>
                  </m:oMathPara>
                </a14:m>
                <a:endParaRPr kumimoji="1" lang="ja-JP" altLang="en-US" dirty="0"/>
              </a:p>
            </p:txBody>
          </p:sp>
        </mc:Choice>
        <mc:Fallback xmlns="">
          <p:sp>
            <p:nvSpPr>
              <p:cNvPr id="89" name="正方形/長方形 88"/>
              <p:cNvSpPr>
                <a:spLocks noRot="1" noChangeAspect="1" noMove="1" noResize="1" noEditPoints="1" noAdjustHandles="1" noChangeArrowheads="1" noChangeShapeType="1" noTextEdit="1"/>
              </p:cNvSpPr>
              <p:nvPr/>
            </p:nvSpPr>
            <p:spPr>
              <a:xfrm>
                <a:off x="4209507" y="3450254"/>
                <a:ext cx="4572000" cy="646331"/>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6"/>
              <p:cNvSpPr txBox="1">
                <a:spLocks noChangeArrowheads="1"/>
              </p:cNvSpPr>
              <p:nvPr/>
            </p:nvSpPr>
            <p:spPr bwMode="auto">
              <a:xfrm>
                <a:off x="1767705" y="5238720"/>
                <a:ext cx="7024687" cy="391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b="0" i="1" smtClean="0">
                        <a:latin typeface="Cambria Math" panose="02040503050406030204" pitchFamily="18" charset="0"/>
                      </a:rPr>
                      <m:t>際，</m:t>
                    </m:r>
                    <m:sSub>
                      <m:sSubPr>
                        <m:ctrlPr>
                          <a:rPr kumimoji="1" lang="en-US" altLang="ja-JP" i="1" smtClean="0">
                            <a:latin typeface="Cambria Math" panose="02040503050406030204" pitchFamily="18" charset="0"/>
                          </a:rPr>
                        </m:ctrlPr>
                      </m:sSubPr>
                      <m:e>
                        <m:r>
                          <a:rPr kumimoji="1" lang="ja-JP" altLang="en-US" i="1">
                            <a:latin typeface="Cambria Math" panose="02040503050406030204" pitchFamily="18" charset="0"/>
                          </a:rPr>
                          <m:t>状態</m:t>
                        </m:r>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𝑘</m:t>
                        </m:r>
                      </m:sub>
                    </m:sSub>
                    <m:r>
                      <a:rPr kumimoji="1" lang="ja-JP" altLang="en-US" b="0" i="1" smtClean="0">
                        <a:latin typeface="Cambria Math" panose="02040503050406030204" pitchFamily="18" charset="0"/>
                      </a:rPr>
                      <m:t>に</m:t>
                    </m:r>
                    <m:r>
                      <a:rPr kumimoji="1" lang="ja-JP" altLang="en-US" i="1">
                        <a:latin typeface="Cambria Math" panose="02040503050406030204" pitchFamily="18" charset="0"/>
                      </a:rPr>
                      <m:t>遷移した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34" name="テキスト ボックス 6"/>
              <p:cNvSpPr txBox="1">
                <a:spLocks noRot="1" noChangeAspect="1" noMove="1" noResize="1" noEditPoints="1" noAdjustHandles="1" noChangeArrowheads="1" noChangeShapeType="1" noTextEdit="1"/>
              </p:cNvSpPr>
              <p:nvPr/>
            </p:nvSpPr>
            <p:spPr bwMode="auto">
              <a:xfrm>
                <a:off x="1767705" y="5238720"/>
                <a:ext cx="7024687" cy="391646"/>
              </a:xfrm>
              <a:prstGeom prst="rect">
                <a:avLst/>
              </a:prstGeom>
              <a:blipFill rotWithShape="1">
                <a:blip r:embed="rId8"/>
                <a:stretch>
                  <a:fillRect l="-781" t="-10769" b="-138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471834" y="5218887"/>
                <a:ext cx="1418672" cy="39164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sty m:val="p"/>
                        </m:rPr>
                        <a:rPr kumimoji="1" lang="en-US" altLang="ja-JP" b="0" i="0" smtClean="0">
                          <a:latin typeface="Cambria Math"/>
                        </a:rPr>
                        <m:t>R</m:t>
                      </m:r>
                      <m:r>
                        <a:rPr kumimoji="1" lang="en-US" altLang="ja-JP" b="0" i="0" smtClean="0">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𝑘</m:t>
                          </m:r>
                        </m:sub>
                      </m:sSub>
                      <m:r>
                        <a:rPr kumimoji="1" lang="en-US" altLang="ja-JP" b="0" i="0" smtClean="0">
                          <a:latin typeface="Cambria Math"/>
                        </a:rPr>
                        <m:t>)</m:t>
                      </m:r>
                    </m:oMath>
                  </m:oMathPara>
                </a14:m>
                <a:endParaRPr kumimoji="1" lang="ja-JP" altLang="en-US"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471834" y="5218887"/>
                <a:ext cx="1418672" cy="391646"/>
              </a:xfrm>
              <a:prstGeom prst="rect">
                <a:avLst/>
              </a:prstGeom>
              <a:blipFill rotWithShape="1">
                <a:blip r:embed="rId9"/>
                <a:stretch>
                  <a:fillRect b="-78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570847" y="5686301"/>
                <a:ext cx="1220646" cy="391646"/>
              </a:xfrm>
              <a:prstGeom prst="rect">
                <a:avLst/>
              </a:prstGeom>
              <a:noFill/>
            </p:spPr>
            <p:txBody>
              <a:bodyPr wrap="square" rtlCol="0">
                <a:spAutoFit/>
              </a:bodyPr>
              <a:lstStyle/>
              <a:p>
                <a:pPr algn="ctr"/>
                <a14:m>
                  <m:oMath xmlns:m="http://schemas.openxmlformats.org/officeDocument/2006/math">
                    <m:r>
                      <a:rPr kumimoji="1" lang="en-US" altLang="ja-JP" i="1">
                        <a:latin typeface="Cambria Math"/>
                      </a:rPr>
                      <m:t>𝑁</m:t>
                    </m:r>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oMath>
                </a14:m>
                <a:r>
                  <a:rPr kumimoji="1" lang="en-US" altLang="ja-JP" dirty="0" smtClean="0"/>
                  <a:t>)</a:t>
                </a:r>
                <a:endParaRPr kumimoji="1" lang="ja-JP" altLang="en-US"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570847" y="5686301"/>
                <a:ext cx="1220646" cy="391646"/>
              </a:xfrm>
              <a:prstGeom prst="rect">
                <a:avLst/>
              </a:prstGeom>
              <a:blipFill rotWithShape="1">
                <a:blip r:embed="rId10"/>
                <a:stretch>
                  <a:fillRect t="-7813" b="-18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6"/>
              <p:cNvSpPr txBox="1">
                <a:spLocks noChangeArrowheads="1"/>
              </p:cNvSpPr>
              <p:nvPr/>
            </p:nvSpPr>
            <p:spPr bwMode="auto">
              <a:xfrm>
                <a:off x="1793648" y="5723220"/>
                <a:ext cx="7024687" cy="394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37" name="テキスト ボックス 6"/>
              <p:cNvSpPr txBox="1">
                <a:spLocks noRot="1" noChangeAspect="1" noMove="1" noResize="1" noEditPoints="1" noAdjustHandles="1" noChangeArrowheads="1" noChangeShapeType="1" noTextEdit="1"/>
              </p:cNvSpPr>
              <p:nvPr/>
            </p:nvSpPr>
            <p:spPr bwMode="auto">
              <a:xfrm>
                <a:off x="1793648" y="5723220"/>
                <a:ext cx="7024687" cy="394532"/>
              </a:xfrm>
              <a:prstGeom prst="rect">
                <a:avLst/>
              </a:prstGeom>
              <a:blipFill rotWithShape="1">
                <a:blip r:embed="rId11"/>
                <a:stretch>
                  <a:fillRect l="-694" t="-10769" b="-138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32" name="コンテンツ プレースホルダー 2"/>
          <p:cNvSpPr>
            <a:spLocks noGrp="1"/>
          </p:cNvSpPr>
          <p:nvPr>
            <p:ph sz="quarter" idx="1"/>
          </p:nvPr>
        </p:nvSpPr>
        <p:spPr>
          <a:xfrm>
            <a:off x="256673" y="1577577"/>
            <a:ext cx="8478253" cy="797333"/>
          </a:xfrm>
        </p:spPr>
        <p:txBody>
          <a:bodyPr>
            <a:normAutofit fontScale="92500"/>
          </a:bodyPr>
          <a:lstStyle/>
          <a:p>
            <a:r>
              <a:rPr lang="ja-JP" altLang="en-US" dirty="0" smtClean="0">
                <a:latin typeface="Times New Roman" panose="02020603050405020304" pitchFamily="18" charset="0"/>
                <a:cs typeface="Times New Roman" panose="02020603050405020304" pitchFamily="18" charset="0"/>
              </a:rPr>
              <a:t>新しい次状態を見つけるたびに，未発見状態へ回数を追加</a:t>
            </a:r>
            <a:endParaRPr lang="en-US" altLang="ja-JP"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459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行動遷移確率の定義</a:t>
            </a:r>
            <a:endParaRPr kumimoji="1" lang="ja-JP" alt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75548967"/>
              </p:ext>
            </p:extLst>
          </p:nvPr>
        </p:nvGraphicFramePr>
        <p:xfrm>
          <a:off x="2000500" y="1947250"/>
          <a:ext cx="4849813" cy="490538"/>
        </p:xfrm>
        <a:graphic>
          <a:graphicData uri="http://schemas.openxmlformats.org/presentationml/2006/ole">
            <mc:AlternateContent xmlns:mc="http://schemas.openxmlformats.org/markup-compatibility/2006">
              <mc:Choice xmlns:v="urn:schemas-microsoft-com:vml" Requires="v">
                <p:oleObj spid="_x0000_s127516" name="数式" r:id="rId4" imgW="2260600" imgH="228600" progId="Equation.3">
                  <p:embed/>
                </p:oleObj>
              </mc:Choice>
              <mc:Fallback>
                <p:oleObj name="数式" r:id="rId4" imgW="2260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500" y="1947250"/>
                        <a:ext cx="4849813"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Group 19"/>
          <p:cNvGrpSpPr>
            <a:grpSpLocks/>
          </p:cNvGrpSpPr>
          <p:nvPr/>
        </p:nvGrpSpPr>
        <p:grpSpPr bwMode="auto">
          <a:xfrm>
            <a:off x="2032250" y="2580663"/>
            <a:ext cx="3871913" cy="2630487"/>
            <a:chOff x="1040" y="2448"/>
            <a:chExt cx="2439" cy="1657"/>
          </a:xfrm>
        </p:grpSpPr>
        <p:graphicFrame>
          <p:nvGraphicFramePr>
            <p:cNvPr id="7" name="Object 10"/>
            <p:cNvGraphicFramePr>
              <a:graphicFrameLocks noChangeAspect="1"/>
            </p:cNvGraphicFramePr>
            <p:nvPr/>
          </p:nvGraphicFramePr>
          <p:xfrm>
            <a:off x="1040" y="2495"/>
            <a:ext cx="385" cy="1600"/>
          </p:xfrm>
          <a:graphic>
            <a:graphicData uri="http://schemas.openxmlformats.org/presentationml/2006/ole">
              <mc:AlternateContent xmlns:mc="http://schemas.openxmlformats.org/markup-compatibility/2006">
                <mc:Choice xmlns:v="urn:schemas-microsoft-com:vml" Requires="v">
                  <p:oleObj spid="_x0000_s127517" name="数式" r:id="rId6" imgW="317362" imgH="1320227" progId="Equation.3">
                    <p:embed/>
                  </p:oleObj>
                </mc:Choice>
                <mc:Fallback>
                  <p:oleObj name="数式" r:id="rId6" imgW="317362" imgH="132022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0" y="2495"/>
                          <a:ext cx="385" cy="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12"/>
            <p:cNvSpPr txBox="1">
              <a:spLocks noChangeArrowheads="1"/>
            </p:cNvSpPr>
            <p:nvPr/>
          </p:nvSpPr>
          <p:spPr bwMode="auto">
            <a:xfrm>
              <a:off x="1408" y="2448"/>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kumimoji="1" lang="ja-JP" altLang="en-US" dirty="0" smtClean="0">
                  <a:latin typeface="Tahoma" pitchFamily="34" charset="0"/>
                </a:rPr>
                <a:t>状態</a:t>
              </a:r>
              <a:endParaRPr kumimoji="1" lang="en-US" altLang="ja-JP" dirty="0">
                <a:latin typeface="Tahoma" pitchFamily="34" charset="0"/>
              </a:endParaRPr>
            </a:p>
          </p:txBody>
        </p:sp>
        <p:sp>
          <p:nvSpPr>
            <p:cNvPr id="9" name="Text Box 13"/>
            <p:cNvSpPr txBox="1">
              <a:spLocks noChangeArrowheads="1"/>
            </p:cNvSpPr>
            <p:nvPr/>
          </p:nvSpPr>
          <p:spPr bwMode="auto">
            <a:xfrm>
              <a:off x="1416" y="2736"/>
              <a:ext cx="9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kumimoji="1" lang="ja-JP" altLang="en-US" dirty="0">
                  <a:latin typeface="Tahoma" pitchFamily="34" charset="0"/>
                </a:rPr>
                <a:t>行動</a:t>
              </a:r>
              <a:endParaRPr kumimoji="1" lang="en-US" altLang="ja-JP" dirty="0">
                <a:latin typeface="Tahoma" pitchFamily="34" charset="0"/>
              </a:endParaRPr>
            </a:p>
          </p:txBody>
        </p:sp>
        <p:sp>
          <p:nvSpPr>
            <p:cNvPr id="10" name="Text Box 14"/>
            <p:cNvSpPr txBox="1">
              <a:spLocks noChangeArrowheads="1"/>
            </p:cNvSpPr>
            <p:nvPr/>
          </p:nvSpPr>
          <p:spPr bwMode="auto">
            <a:xfrm>
              <a:off x="1432" y="2999"/>
              <a:ext cx="8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kumimoji="1" lang="ja-JP" altLang="en-US" dirty="0">
                  <a:latin typeface="Tahoma" pitchFamily="34" charset="0"/>
                </a:rPr>
                <a:t>次</a:t>
              </a:r>
              <a:r>
                <a:rPr kumimoji="1" lang="ja-JP" altLang="en-US" dirty="0" smtClean="0">
                  <a:latin typeface="Tahoma" pitchFamily="34" charset="0"/>
                </a:rPr>
                <a:t>状態</a:t>
              </a:r>
              <a:endParaRPr kumimoji="1" lang="en-US" altLang="ja-JP" dirty="0">
                <a:latin typeface="Tahoma" pitchFamily="34" charset="0"/>
              </a:endParaRPr>
            </a:p>
          </p:txBody>
        </p:sp>
        <p:sp>
          <p:nvSpPr>
            <p:cNvPr id="11" name="Text Box 15"/>
            <p:cNvSpPr txBox="1">
              <a:spLocks noChangeArrowheads="1"/>
            </p:cNvSpPr>
            <p:nvPr/>
          </p:nvSpPr>
          <p:spPr bwMode="auto">
            <a:xfrm>
              <a:off x="1432" y="3272"/>
              <a:ext cx="132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kumimoji="1" lang="ja-JP" altLang="en-US" dirty="0" smtClean="0">
                  <a:latin typeface="Tahoma" pitchFamily="34" charset="0"/>
                </a:rPr>
                <a:t>時間</a:t>
              </a:r>
              <a:r>
                <a:rPr kumimoji="1" lang="en-US" altLang="ja-JP" dirty="0" smtClean="0">
                  <a:latin typeface="Tahoma" pitchFamily="34" charset="0"/>
                </a:rPr>
                <a:t>t</a:t>
              </a:r>
              <a:r>
                <a:rPr kumimoji="1" lang="ja-JP" altLang="en-US" dirty="0" smtClean="0">
                  <a:latin typeface="Tahoma" pitchFamily="34" charset="0"/>
                </a:rPr>
                <a:t>における状態</a:t>
              </a:r>
              <a:endParaRPr kumimoji="1" lang="en-US" altLang="ja-JP" i="1" dirty="0">
                <a:latin typeface="Tahoma" pitchFamily="34" charset="0"/>
              </a:endParaRPr>
            </a:p>
          </p:txBody>
        </p:sp>
        <p:sp>
          <p:nvSpPr>
            <p:cNvPr id="12" name="Text Box 16"/>
            <p:cNvSpPr txBox="1">
              <a:spLocks noChangeArrowheads="1"/>
            </p:cNvSpPr>
            <p:nvPr/>
          </p:nvSpPr>
          <p:spPr bwMode="auto">
            <a:xfrm>
              <a:off x="1425" y="3569"/>
              <a:ext cx="132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kumimoji="1" lang="ja-JP" altLang="en-US" dirty="0" smtClean="0">
                  <a:latin typeface="Tahoma" pitchFamily="34" charset="0"/>
                </a:rPr>
                <a:t>時間</a:t>
              </a:r>
              <a:r>
                <a:rPr kumimoji="1" lang="en-US" altLang="ja-JP" dirty="0" smtClean="0">
                  <a:latin typeface="Tahoma" pitchFamily="34" charset="0"/>
                </a:rPr>
                <a:t>t</a:t>
              </a:r>
              <a:r>
                <a:rPr kumimoji="1" lang="ja-JP" altLang="en-US" dirty="0" smtClean="0">
                  <a:latin typeface="Tahoma" pitchFamily="34" charset="0"/>
                </a:rPr>
                <a:t>における行動</a:t>
              </a:r>
              <a:r>
                <a:rPr kumimoji="1" lang="en-US" altLang="ja-JP" dirty="0" smtClean="0">
                  <a:latin typeface="Tahoma" pitchFamily="34" charset="0"/>
                </a:rPr>
                <a:t> </a:t>
              </a:r>
              <a:endParaRPr kumimoji="1" lang="en-US" altLang="ja-JP" dirty="0">
                <a:latin typeface="Tahoma" pitchFamily="34" charset="0"/>
              </a:endParaRPr>
            </a:p>
          </p:txBody>
        </p:sp>
        <p:sp>
          <p:nvSpPr>
            <p:cNvPr id="13" name="Text Box 17"/>
            <p:cNvSpPr txBox="1">
              <a:spLocks noChangeArrowheads="1"/>
            </p:cNvSpPr>
            <p:nvPr/>
          </p:nvSpPr>
          <p:spPr bwMode="auto">
            <a:xfrm>
              <a:off x="1416" y="3872"/>
              <a:ext cx="20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kumimoji="1" lang="ja-JP" altLang="en-US" dirty="0" smtClean="0">
                  <a:latin typeface="Tahoma" pitchFamily="34" charset="0"/>
                </a:rPr>
                <a:t>時間</a:t>
              </a:r>
              <a:r>
                <a:rPr kumimoji="1" lang="en-US" altLang="ja-JP" dirty="0" smtClean="0">
                  <a:latin typeface="Tahoma" pitchFamily="34" charset="0"/>
                </a:rPr>
                <a:t>t+1</a:t>
              </a:r>
              <a:r>
                <a:rPr kumimoji="1" lang="ja-JP" altLang="en-US" dirty="0" smtClean="0">
                  <a:latin typeface="Tahoma" pitchFamily="34" charset="0"/>
                </a:rPr>
                <a:t>における状態</a:t>
              </a:r>
              <a:r>
                <a:rPr kumimoji="1" lang="en-US" altLang="ja-JP" dirty="0" smtClean="0">
                  <a:latin typeface="Tahoma" pitchFamily="34" charset="0"/>
                </a:rPr>
                <a:t>(</a:t>
              </a:r>
              <a:r>
                <a:rPr kumimoji="1" lang="ja-JP" altLang="en-US" dirty="0" smtClean="0">
                  <a:latin typeface="Tahoma" pitchFamily="34" charset="0"/>
                </a:rPr>
                <a:t>次状態</a:t>
              </a:r>
              <a:r>
                <a:rPr kumimoji="1" lang="en-US" altLang="ja-JP" dirty="0" smtClean="0">
                  <a:latin typeface="Tahoma" pitchFamily="34" charset="0"/>
                </a:rPr>
                <a:t>) </a:t>
              </a:r>
              <a:endParaRPr kumimoji="1" lang="en-US" altLang="ja-JP" dirty="0">
                <a:latin typeface="Tahoma" pitchFamily="34" charset="0"/>
              </a:endParaRPr>
            </a:p>
          </p:txBody>
        </p:sp>
      </p:grpSp>
    </p:spTree>
    <p:extLst>
      <p:ext uri="{BB962C8B-B14F-4D97-AF65-F5344CB8AC3E}">
        <p14:creationId xmlns:p14="http://schemas.microsoft.com/office/powerpoint/2010/main" val="2838061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タイトル 1"/>
          <p:cNvSpPr>
            <a:spLocks noGrp="1"/>
          </p:cNvSpPr>
          <p:nvPr>
            <p:ph type="title" idx="4294967295"/>
          </p:nvPr>
        </p:nvSpPr>
        <p:spPr>
          <a:xfrm>
            <a:off x="904173" y="-145447"/>
            <a:ext cx="7793037" cy="1462087"/>
          </a:xfrm>
        </p:spPr>
        <p:txBody>
          <a:bodyPr>
            <a:normAutofit/>
          </a:bodyPr>
          <a:lstStyle/>
          <a:p>
            <a:r>
              <a:rPr lang="ja-JP" altLang="en-US" dirty="0" smtClean="0"/>
              <a:t>行動遷移確率の算出</a:t>
            </a:r>
          </a:p>
        </p:txBody>
      </p:sp>
      <p:sp>
        <p:nvSpPr>
          <p:cNvPr id="133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mc:AlternateContent xmlns:mc="http://schemas.openxmlformats.org/markup-compatibility/2006" xmlns:a14="http://schemas.microsoft.com/office/drawing/2010/main">
        <mc:Choice Requires="a14">
          <p:sp>
            <p:nvSpPr>
              <p:cNvPr id="2" name="テキスト ボックス 1"/>
              <p:cNvSpPr txBox="1"/>
              <p:nvPr/>
            </p:nvSpPr>
            <p:spPr>
              <a:xfrm>
                <a:off x="1349829" y="2114860"/>
                <a:ext cx="6433457" cy="9397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𝑃</m:t>
                          </m:r>
                        </m:e>
                        <m:sub>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𝑎</m:t>
                              </m:r>
                            </m:e>
                            <m:sub>
                              <m:r>
                                <a:rPr kumimoji="1" lang="en-US" altLang="ja-JP" sz="2400" b="0" i="1" smtClean="0">
                                  <a:latin typeface="Cambria Math"/>
                                </a:rPr>
                                <m:t>𝑗</m:t>
                              </m:r>
                            </m:sub>
                          </m:sSub>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𝑘</m:t>
                          </m:r>
                        </m:sub>
                      </m:sSub>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𝑅</m:t>
                          </m:r>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𝑎</m:t>
                              </m:r>
                            </m:e>
                            <m:sub>
                              <m:r>
                                <a:rPr kumimoji="1" lang="en-US" altLang="ja-JP" sz="2400" b="0" i="1" smtClean="0">
                                  <a:latin typeface="Cambria Math"/>
                                </a:rPr>
                                <m:t>𝑗</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𝑘</m:t>
                              </m:r>
                            </m:sub>
                          </m:sSub>
                          <m:r>
                            <a:rPr kumimoji="1" lang="en-US" altLang="ja-JP" sz="2400" b="0" i="1" smtClean="0">
                              <a:latin typeface="Cambria Math"/>
                            </a:rPr>
                            <m:t>)</m:t>
                          </m:r>
                        </m:num>
                        <m:den>
                          <m:r>
                            <a:rPr kumimoji="1" lang="en-US" altLang="ja-JP" sz="2400" b="0" i="1" smtClean="0">
                              <a:latin typeface="Cambria Math"/>
                            </a:rPr>
                            <m:t>𝑁</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𝑎</m:t>
                                  </m:r>
                                </m:e>
                                <m:sub>
                                  <m:r>
                                    <a:rPr kumimoji="1" lang="en-US" altLang="ja-JP" sz="2400" b="0" i="1" smtClean="0">
                                      <a:latin typeface="Cambria Math"/>
                                    </a:rPr>
                                    <m:t>𝑗</m:t>
                                  </m:r>
                                </m:sub>
                              </m:sSub>
                            </m:e>
                          </m:d>
                          <m:r>
                            <a:rPr kumimoji="1" lang="en-US" altLang="ja-JP" sz="2400" b="0" i="1" smtClean="0">
                              <a:latin typeface="Cambria Math"/>
                            </a:rPr>
                            <m:t>+</m:t>
                          </m:r>
                          <m:r>
                            <a:rPr kumimoji="1" lang="en-US" altLang="ja-JP" sz="2400" b="0" i="1" smtClean="0">
                              <a:latin typeface="Cambria Math"/>
                            </a:rPr>
                            <m:t>𝑅</m:t>
                          </m:r>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𝑎</m:t>
                              </m:r>
                            </m:e>
                            <m:sub>
                              <m:r>
                                <a:rPr kumimoji="1" lang="en-US" altLang="ja-JP" sz="2400" b="0" i="1" smtClean="0">
                                  <a:latin typeface="Cambria Math"/>
                                </a:rPr>
                                <m:t>𝑗</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𝑢</m:t>
                              </m:r>
                            </m:sub>
                          </m:sSub>
                          <m:r>
                            <a:rPr kumimoji="1" lang="en-US" altLang="ja-JP" sz="2400" b="0" i="1" smtClean="0">
                              <a:latin typeface="Cambria Math"/>
                            </a:rPr>
                            <m:t>)</m:t>
                          </m:r>
                        </m:den>
                      </m:f>
                    </m:oMath>
                  </m:oMathPara>
                </a14:m>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349829" y="2114860"/>
                <a:ext cx="6433457" cy="939744"/>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891123" y="4125257"/>
                <a:ext cx="1220646" cy="424347"/>
              </a:xfrm>
              <a:prstGeom prst="rect">
                <a:avLst/>
              </a:prstGeom>
              <a:noFill/>
            </p:spPr>
            <p:txBody>
              <a:bodyPr wrap="square" rtlCol="0">
                <a:spAutoFit/>
              </a:bodyPr>
              <a:lstStyle/>
              <a:p>
                <a:pPr algn="ct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𝑃</m:t>
                        </m:r>
                      </m:e>
                      <m:sub>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𝑗</m:t>
                            </m:r>
                          </m:sub>
                        </m:sSub>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𝑘</m:t>
                        </m:r>
                      </m:sub>
                    </m:sSub>
                  </m:oMath>
                </a14:m>
                <a:r>
                  <a:rPr kumimoji="1" lang="en-US" altLang="ja-JP" dirty="0" smtClean="0"/>
                  <a:t>)</a:t>
                </a:r>
                <a:endParaRPr kumimoji="1" lang="ja-JP" altLang="en-US"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91123" y="4125257"/>
                <a:ext cx="1220646" cy="424347"/>
              </a:xfrm>
              <a:prstGeom prst="rect">
                <a:avLst/>
              </a:prstGeom>
              <a:blipFill rotWithShape="1">
                <a:blip r:embed="rId5"/>
                <a:stretch>
                  <a:fillRect t="-7246" r="-500" b="-101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6"/>
              <p:cNvSpPr txBox="1">
                <a:spLocks noChangeArrowheads="1"/>
              </p:cNvSpPr>
              <p:nvPr/>
            </p:nvSpPr>
            <p:spPr bwMode="auto">
              <a:xfrm>
                <a:off x="2101656" y="4090332"/>
                <a:ext cx="7480300" cy="391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a:rPr>
                          <m:t>𝑖</m:t>
                        </m:r>
                      </m:sub>
                    </m:sSub>
                    <m:r>
                      <a:rPr kumimoji="1" lang="ja-JP" altLang="en-US" i="1">
                        <a:latin typeface="Cambria Math" panose="02040503050406030204" pitchFamily="18" charset="0"/>
                      </a:rPr>
                      <m:t>において</m:t>
                    </m:r>
                    <m:r>
                      <a:rPr kumimoji="1" lang="ja-JP" altLang="en-US" i="1" smtClean="0">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m:t>
                    </m:r>
                    <m:r>
                      <a:rPr kumimoji="1" lang="ja-JP" altLang="en-US" i="1" smtClean="0">
                        <a:latin typeface="Cambria Math" panose="02040503050406030204" pitchFamily="18" charset="0"/>
                      </a:rPr>
                      <m:t>し，</m:t>
                    </m:r>
                    <m:r>
                      <a:rPr kumimoji="1" lang="ja-JP" altLang="en-US" i="1">
                        <a:latin typeface="Cambria Math" panose="02040503050406030204" pitchFamily="18" charset="0"/>
                      </a:rPr>
                      <m:t>次状態</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𝑘</m:t>
                        </m:r>
                      </m:sub>
                    </m:sSub>
                    <m:r>
                      <a:rPr kumimoji="1" lang="ja-JP" altLang="en-US" b="0" i="1" smtClean="0">
                        <a:latin typeface="Cambria Math" panose="02040503050406030204" pitchFamily="18" charset="0"/>
                      </a:rPr>
                      <m:t>に</m:t>
                    </m:r>
                    <m:r>
                      <a:rPr kumimoji="1" lang="ja-JP" altLang="en-US" i="1">
                        <a:latin typeface="Cambria Math" panose="02040503050406030204" pitchFamily="18" charset="0"/>
                      </a:rPr>
                      <m:t>遷移する</m:t>
                    </m:r>
                  </m:oMath>
                </a14:m>
                <a:r>
                  <a:rPr kumimoji="1" lang="ja-JP" altLang="en-US" dirty="0" smtClean="0"/>
                  <a:t>確率</a:t>
                </a:r>
                <a:endParaRPr kumimoji="1" lang="ja-JP" altLang="en-US" dirty="0"/>
              </a:p>
            </p:txBody>
          </p:sp>
        </mc:Choice>
        <mc:Fallback xmlns="">
          <p:sp>
            <p:nvSpPr>
              <p:cNvPr id="33" name="テキスト ボックス 6"/>
              <p:cNvSpPr txBox="1">
                <a:spLocks noRot="1" noChangeAspect="1" noMove="1" noResize="1" noEditPoints="1" noAdjustHandles="1" noChangeArrowheads="1" noChangeShapeType="1" noTextEdit="1"/>
              </p:cNvSpPr>
              <p:nvPr/>
            </p:nvSpPr>
            <p:spPr bwMode="auto">
              <a:xfrm>
                <a:off x="2101656" y="4090332"/>
                <a:ext cx="7480300" cy="391646"/>
              </a:xfrm>
              <a:prstGeom prst="rect">
                <a:avLst/>
              </a:prstGeom>
              <a:blipFill rotWithShape="1">
                <a:blip r:embed="rId6"/>
                <a:stretch>
                  <a:fillRect l="-733" t="-10938" b="-156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grpSp>
        <p:nvGrpSpPr>
          <p:cNvPr id="52" name="グループ化 51"/>
          <p:cNvGrpSpPr>
            <a:grpSpLocks/>
          </p:cNvGrpSpPr>
          <p:nvPr/>
        </p:nvGrpSpPr>
        <p:grpSpPr bwMode="auto">
          <a:xfrm>
            <a:off x="3962963" y="4481978"/>
            <a:ext cx="2449712" cy="1335791"/>
            <a:chOff x="1214669" y="4249738"/>
            <a:chExt cx="2272785" cy="1011961"/>
          </a:xfrm>
        </p:grpSpPr>
        <p:sp>
          <p:nvSpPr>
            <p:cNvPr id="53" name="雲形吹き出し 2"/>
            <p:cNvSpPr>
              <a:spLocks noChangeArrowheads="1"/>
            </p:cNvSpPr>
            <p:nvPr/>
          </p:nvSpPr>
          <p:spPr bwMode="auto">
            <a:xfrm>
              <a:off x="1214669" y="4249738"/>
              <a:ext cx="2272785" cy="1011961"/>
            </a:xfrm>
            <a:prstGeom prst="cloudCallout">
              <a:avLst>
                <a:gd name="adj1" fmla="val -44491"/>
                <a:gd name="adj2" fmla="val 56852"/>
              </a:avLst>
            </a:prstGeom>
            <a:solidFill>
              <a:srgbClr val="FFFF99"/>
            </a:solidFill>
            <a:ln w="9525" algn="ctr">
              <a:solidFill>
                <a:schemeClr val="tx1"/>
              </a:solidFill>
              <a:round/>
              <a:headEnd/>
              <a:tailEnd/>
            </a:ln>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p:sp>
          <p:nvSpPr>
            <p:cNvPr id="54" name="テキスト ボックス 3"/>
            <p:cNvSpPr txBox="1">
              <a:spLocks noChangeArrowheads="1"/>
            </p:cNvSpPr>
            <p:nvPr/>
          </p:nvSpPr>
          <p:spPr bwMode="auto">
            <a:xfrm>
              <a:off x="1460425" y="4416825"/>
              <a:ext cx="1817687" cy="36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kumimoji="1" lang="ja-JP" altLang="en-US" dirty="0"/>
            </a:p>
          </p:txBody>
        </p:sp>
      </p:grpSp>
      <p:sp>
        <p:nvSpPr>
          <p:cNvPr id="32" name="コンテンツ プレースホルダー 2"/>
          <p:cNvSpPr txBox="1">
            <a:spLocks/>
          </p:cNvSpPr>
          <p:nvPr/>
        </p:nvSpPr>
        <p:spPr>
          <a:xfrm>
            <a:off x="897953" y="1434057"/>
            <a:ext cx="7772400" cy="680803"/>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dirty="0" smtClean="0">
                <a:latin typeface="Times New Roman" panose="02020603050405020304" pitchFamily="18" charset="0"/>
                <a:cs typeface="Times New Roman" panose="02020603050405020304" pitchFamily="18" charset="0"/>
              </a:rPr>
              <a:t>行動回数と遷移回数を基に行動遷移確率を算出</a:t>
            </a:r>
            <a:endParaRPr lang="en-US" altLang="ja-JP"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0" name="Oval 17"/>
              <p:cNvSpPr>
                <a:spLocks noChangeArrowheads="1"/>
              </p:cNvSpPr>
              <p:nvPr/>
            </p:nvSpPr>
            <p:spPr bwMode="auto">
              <a:xfrm>
                <a:off x="1235639" y="5666290"/>
                <a:ext cx="895350" cy="895350"/>
              </a:xfrm>
              <a:prstGeom prst="ellipse">
                <a:avLst/>
              </a:prstGeom>
              <a:solidFill>
                <a:srgbClr val="BBE0E3"/>
              </a:solidFill>
              <a:ln w="9525">
                <a:solidFill>
                  <a:srgbClr val="000000"/>
                </a:solidFill>
                <a:round/>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ja-JP" altLang="en-US" dirty="0" smtClean="0">
                    <a:solidFill>
                      <a:srgbClr val="000000"/>
                    </a:solidFill>
                    <a:latin typeface="Tahoma" pitchFamily="34" charset="0"/>
                  </a:rPr>
                  <a:t>状態</a:t>
                </a:r>
                <a:r>
                  <a:rPr lang="en-US" altLang="ja-JP" dirty="0" smtClean="0">
                    <a:solidFill>
                      <a:srgbClr val="000000"/>
                    </a:solidFill>
                    <a:latin typeface="Tahoma" pitchFamily="34" charset="0"/>
                  </a:rPr>
                  <a:t> </a:t>
                </a:r>
                <a14:m>
                  <m:oMath xmlns:m="http://schemas.openxmlformats.org/officeDocument/2006/math">
                    <m:sSub>
                      <m:sSubPr>
                        <m:ctrlPr>
                          <a:rPr lang="en-US" altLang="ja-JP" i="1" smtClean="0">
                            <a:solidFill>
                              <a:srgbClr val="000000"/>
                            </a:solidFill>
                            <a:latin typeface="Cambria Math" panose="02040503050406030204" pitchFamily="18" charset="0"/>
                          </a:rPr>
                        </m:ctrlPr>
                      </m:sSubPr>
                      <m:e>
                        <m:r>
                          <a:rPr lang="en-US" altLang="ja-JP" b="0" i="1" smtClean="0">
                            <a:solidFill>
                              <a:srgbClr val="000000"/>
                            </a:solidFill>
                            <a:latin typeface="Cambria Math"/>
                          </a:rPr>
                          <m:t>𝑠</m:t>
                        </m:r>
                      </m:e>
                      <m:sub>
                        <m:r>
                          <a:rPr lang="en-US" altLang="ja-JP" b="0" i="1" smtClean="0">
                            <a:solidFill>
                              <a:srgbClr val="000000"/>
                            </a:solidFill>
                            <a:latin typeface="Cambria Math"/>
                          </a:rPr>
                          <m:t>1</m:t>
                        </m:r>
                      </m:sub>
                    </m:sSub>
                  </m:oMath>
                </a14:m>
                <a:endParaRPr lang="en-US" altLang="ja-JP" baseline="-25000" dirty="0">
                  <a:solidFill>
                    <a:srgbClr val="000000"/>
                  </a:solidFill>
                  <a:latin typeface="Tahoma" pitchFamily="34" charset="0"/>
                </a:endParaRPr>
              </a:p>
            </p:txBody>
          </p:sp>
        </mc:Choice>
        <mc:Fallback xmlns="">
          <p:sp>
            <p:nvSpPr>
              <p:cNvPr id="50" name="Oval 17"/>
              <p:cNvSpPr>
                <a:spLocks noRot="1" noChangeAspect="1" noMove="1" noResize="1" noEditPoints="1" noAdjustHandles="1" noChangeArrowheads="1" noChangeShapeType="1" noTextEdit="1"/>
              </p:cNvSpPr>
              <p:nvPr/>
            </p:nvSpPr>
            <p:spPr bwMode="auto">
              <a:xfrm>
                <a:off x="1235639" y="5666290"/>
                <a:ext cx="895350" cy="895350"/>
              </a:xfrm>
              <a:prstGeom prst="ellipse">
                <a:avLst/>
              </a:prstGeom>
              <a:blipFill rotWithShape="0">
                <a:blip r:embed="rId8"/>
                <a:stretch>
                  <a:fillRect l="-6040"/>
                </a:stretch>
              </a:bli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Oval 20"/>
              <p:cNvSpPr>
                <a:spLocks noChangeArrowheads="1"/>
              </p:cNvSpPr>
              <p:nvPr/>
            </p:nvSpPr>
            <p:spPr bwMode="auto">
              <a:xfrm>
                <a:off x="3067614" y="5666290"/>
                <a:ext cx="895350" cy="895350"/>
              </a:xfrm>
              <a:prstGeom prst="ellipse">
                <a:avLst/>
              </a:prstGeom>
              <a:solidFill>
                <a:srgbClr val="BBE0E3"/>
              </a:solidFill>
              <a:ln w="9525">
                <a:solidFill>
                  <a:srgbClr val="000000"/>
                </a:solidFill>
                <a:round/>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ja-JP" altLang="en-US" dirty="0">
                    <a:solidFill>
                      <a:srgbClr val="000000"/>
                    </a:solidFill>
                    <a:latin typeface="Tahoma" pitchFamily="34" charset="0"/>
                  </a:rPr>
                  <a:t>状態</a:t>
                </a:r>
                <a:r>
                  <a:rPr lang="en-US" altLang="ja-JP" dirty="0" smtClean="0">
                    <a:solidFill>
                      <a:srgbClr val="000000"/>
                    </a:solidFill>
                    <a:latin typeface="Tahoma" pitchFamily="34" charset="0"/>
                  </a:rPr>
                  <a:t> </a:t>
                </a:r>
                <a14:m>
                  <m:oMath xmlns:m="http://schemas.openxmlformats.org/officeDocument/2006/math">
                    <m:sSub>
                      <m:sSubPr>
                        <m:ctrlPr>
                          <a:rPr lang="en-US" altLang="ja-JP" i="1" smtClean="0">
                            <a:solidFill>
                              <a:srgbClr val="000000"/>
                            </a:solidFill>
                            <a:latin typeface="Cambria Math" panose="02040503050406030204" pitchFamily="18" charset="0"/>
                          </a:rPr>
                        </m:ctrlPr>
                      </m:sSubPr>
                      <m:e>
                        <m:r>
                          <a:rPr lang="en-US" altLang="ja-JP" b="0" i="1" smtClean="0">
                            <a:solidFill>
                              <a:srgbClr val="000000"/>
                            </a:solidFill>
                            <a:latin typeface="Cambria Math"/>
                          </a:rPr>
                          <m:t>𝑠</m:t>
                        </m:r>
                      </m:e>
                      <m:sub>
                        <m:r>
                          <a:rPr lang="en-US" altLang="ja-JP" b="0" i="1" smtClean="0">
                            <a:solidFill>
                              <a:srgbClr val="000000"/>
                            </a:solidFill>
                            <a:latin typeface="Cambria Math"/>
                          </a:rPr>
                          <m:t>2</m:t>
                        </m:r>
                      </m:sub>
                    </m:sSub>
                  </m:oMath>
                </a14:m>
                <a:endParaRPr lang="en-US" altLang="ja-JP" baseline="-25000" dirty="0" smtClean="0">
                  <a:solidFill>
                    <a:srgbClr val="000000"/>
                  </a:solidFill>
                  <a:latin typeface="Tahoma" pitchFamily="34" charset="0"/>
                </a:endParaRPr>
              </a:p>
            </p:txBody>
          </p:sp>
        </mc:Choice>
        <mc:Fallback xmlns="">
          <p:sp>
            <p:nvSpPr>
              <p:cNvPr id="56" name="Oval 20"/>
              <p:cNvSpPr>
                <a:spLocks noRot="1" noChangeAspect="1" noMove="1" noResize="1" noEditPoints="1" noAdjustHandles="1" noChangeArrowheads="1" noChangeShapeType="1" noTextEdit="1"/>
              </p:cNvSpPr>
              <p:nvPr/>
            </p:nvSpPr>
            <p:spPr bwMode="auto">
              <a:xfrm>
                <a:off x="3067614" y="5666290"/>
                <a:ext cx="895350" cy="895350"/>
              </a:xfrm>
              <a:prstGeom prst="ellipse">
                <a:avLst/>
              </a:prstGeom>
              <a:blipFill rotWithShape="0">
                <a:blip r:embed="rId9"/>
                <a:stretch>
                  <a:fillRect l="-6040"/>
                </a:stretch>
              </a:bli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9"/>
              <p:cNvSpPr txBox="1">
                <a:spLocks noChangeArrowheads="1"/>
              </p:cNvSpPr>
              <p:nvPr/>
            </p:nvSpPr>
            <p:spPr bwMode="auto">
              <a:xfrm>
                <a:off x="2040253" y="5712122"/>
                <a:ext cx="1214203"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a:t>行動</a:t>
                </a:r>
                <a:r>
                  <a:rPr kumimoji="1" lang="ja-JP" altLang="en-US" dirty="0" smtClean="0"/>
                  <a:t>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1</m:t>
                        </m:r>
                      </m:sub>
                    </m:sSub>
                  </m:oMath>
                </a14:m>
                <a:endParaRPr kumimoji="1" lang="ja-JP" altLang="en-US" baseline="-25000" dirty="0"/>
              </a:p>
            </p:txBody>
          </p:sp>
        </mc:Choice>
        <mc:Fallback xmlns="">
          <p:sp>
            <p:nvSpPr>
              <p:cNvPr id="57" name="テキスト ボックス 59"/>
              <p:cNvSpPr txBox="1">
                <a:spLocks noRot="1" noChangeAspect="1" noMove="1" noResize="1" noEditPoints="1" noAdjustHandles="1" noChangeArrowheads="1" noChangeShapeType="1" noTextEdit="1"/>
              </p:cNvSpPr>
              <p:nvPr/>
            </p:nvSpPr>
            <p:spPr bwMode="auto">
              <a:xfrm>
                <a:off x="2040253" y="5712122"/>
                <a:ext cx="1214203" cy="369332"/>
              </a:xfrm>
              <a:prstGeom prst="rect">
                <a:avLst/>
              </a:prstGeom>
              <a:blipFill rotWithShape="0">
                <a:blip r:embed="rId10"/>
                <a:stretch>
                  <a:fillRect l="-4523" t="-11475" b="-213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grpSp>
        <p:nvGrpSpPr>
          <p:cNvPr id="58" name="Group 7"/>
          <p:cNvGrpSpPr>
            <a:grpSpLocks noChangeAspect="1"/>
          </p:cNvGrpSpPr>
          <p:nvPr/>
        </p:nvGrpSpPr>
        <p:grpSpPr bwMode="auto">
          <a:xfrm>
            <a:off x="3538137" y="5457355"/>
            <a:ext cx="504825" cy="560387"/>
            <a:chOff x="2725" y="1702"/>
            <a:chExt cx="414" cy="482"/>
          </a:xfrm>
        </p:grpSpPr>
        <p:sp>
          <p:nvSpPr>
            <p:cNvPr id="59"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0"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1"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2"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3"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4"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5"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6"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7"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8"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69"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sp>
          <p:nvSpPr>
            <p:cNvPr id="70"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a:latin typeface="Verdana" pitchFamily="34" charset="0"/>
              </a:endParaRPr>
            </a:p>
          </p:txBody>
        </p:sp>
      </p:grpSp>
      <p:cxnSp>
        <p:nvCxnSpPr>
          <p:cNvPr id="71" name="直線矢印コネクタ 70"/>
          <p:cNvCxnSpPr>
            <a:stCxn id="50" idx="6"/>
            <a:endCxn id="56" idx="2"/>
          </p:cNvCxnSpPr>
          <p:nvPr/>
        </p:nvCxnSpPr>
        <p:spPr>
          <a:xfrm>
            <a:off x="2130989" y="6113965"/>
            <a:ext cx="9366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正方形/長方形 71"/>
              <p:cNvSpPr/>
              <p:nvPr/>
            </p:nvSpPr>
            <p:spPr>
              <a:xfrm>
                <a:off x="2831682" y="4639517"/>
                <a:ext cx="4572000" cy="92333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kumimoji="1" lang="en-US" altLang="ja-JP" i="1" smtClean="0">
                          <a:latin typeface="Cambria Math"/>
                        </a:rPr>
                        <m:t>𝑅</m:t>
                      </m:r>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2</m:t>
                              </m:r>
                            </m:sub>
                          </m:sSub>
                        </m:e>
                      </m:d>
                      <m:r>
                        <a:rPr kumimoji="1" lang="en-US" altLang="ja-JP" i="1">
                          <a:latin typeface="Cambria Math"/>
                        </a:rPr>
                        <m:t>=</m:t>
                      </m:r>
                      <m:r>
                        <a:rPr kumimoji="1" lang="en-US" altLang="ja-JP" b="0" i="1" smtClean="0">
                          <a:latin typeface="Cambria Math"/>
                        </a:rPr>
                        <m:t>2</m:t>
                      </m:r>
                    </m:oMath>
                  </m:oMathPara>
                </a14:m>
                <a:endParaRPr kumimoji="1" lang="en-US" altLang="ja-JP" dirty="0"/>
              </a:p>
              <a:p>
                <a:pPr/>
                <a14:m>
                  <m:oMathPara xmlns:m="http://schemas.openxmlformats.org/officeDocument/2006/math">
                    <m:oMathParaPr>
                      <m:jc m:val="centerGroup"/>
                    </m:oMathParaPr>
                    <m:oMath xmlns:m="http://schemas.openxmlformats.org/officeDocument/2006/math">
                      <m:r>
                        <a:rPr kumimoji="1" lang="en-US" altLang="ja-JP" i="1">
                          <a:latin typeface="Cambria Math"/>
                        </a:rPr>
                        <m:t>𝑁</m:t>
                      </m:r>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1</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1</m:t>
                              </m:r>
                            </m:sub>
                          </m:sSub>
                          <m:r>
                            <a:rPr kumimoji="1" lang="en-US" altLang="ja-JP" i="1">
                              <a:latin typeface="Cambria Math"/>
                            </a:rPr>
                            <m:t> </m:t>
                          </m:r>
                        </m:e>
                      </m:d>
                      <m:r>
                        <a:rPr kumimoji="1" lang="en-US" altLang="ja-JP" i="1">
                          <a:latin typeface="Cambria Math"/>
                        </a:rPr>
                        <m:t>=</m:t>
                      </m:r>
                      <m:r>
                        <a:rPr kumimoji="1" lang="en-US" altLang="ja-JP" b="0" i="1" smtClean="0">
                          <a:latin typeface="Cambria Math"/>
                        </a:rPr>
                        <m:t>3</m:t>
                      </m:r>
                    </m:oMath>
                  </m:oMathPara>
                </a14:m>
                <a:endParaRPr kumimoji="1" lang="en-US" altLang="ja-JP" dirty="0" smtClean="0"/>
              </a:p>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a:rPr>
                        <m:t>𝑅</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1</m:t>
                              </m:r>
                            </m:sub>
                          </m:sSub>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1</m:t>
                              </m:r>
                            </m:sub>
                          </m:sSub>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𝑢</m:t>
                              </m:r>
                            </m:sub>
                          </m:sSub>
                        </m:e>
                      </m:d>
                      <m:r>
                        <a:rPr kumimoji="1" lang="en-US" altLang="ja-JP" b="0" i="1" smtClean="0">
                          <a:latin typeface="Cambria Math"/>
                        </a:rPr>
                        <m:t>=1</m:t>
                      </m:r>
                    </m:oMath>
                  </m:oMathPara>
                </a14:m>
                <a:endParaRPr kumimoji="1" lang="ja-JP" altLang="en-US" dirty="0"/>
              </a:p>
            </p:txBody>
          </p:sp>
        </mc:Choice>
        <mc:Fallback xmlns="">
          <p:sp>
            <p:nvSpPr>
              <p:cNvPr id="72" name="正方形/長方形 71"/>
              <p:cNvSpPr>
                <a:spLocks noRot="1" noChangeAspect="1" noMove="1" noResize="1" noEditPoints="1" noAdjustHandles="1" noChangeArrowheads="1" noChangeShapeType="1" noTextEdit="1"/>
              </p:cNvSpPr>
              <p:nvPr/>
            </p:nvSpPr>
            <p:spPr>
              <a:xfrm>
                <a:off x="2831682" y="4639517"/>
                <a:ext cx="4572000" cy="923330"/>
              </a:xfrm>
              <a:prstGeom prst="rect">
                <a:avLst/>
              </a:prstGeom>
              <a:blipFill rotWithShape="1">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5258312" y="5894936"/>
                <a:ext cx="1889492" cy="452496"/>
              </a:xfrm>
              <a:prstGeom prst="rect">
                <a:avLst/>
              </a:prstGeom>
              <a:noFill/>
              <a:ln>
                <a:solidFill>
                  <a:srgbClr val="FF33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𝑃</m:t>
                          </m:r>
                        </m:e>
                        <m:sub>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1</m:t>
                              </m:r>
                            </m:sub>
                          </m:sSub>
                        </m:sub>
                      </m:sSub>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1</m:t>
                              </m:r>
                            </m:sub>
                          </m:sSub>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2</m:t>
                              </m:r>
                            </m:sub>
                          </m:sSub>
                        </m:e>
                      </m:d>
                      <m:r>
                        <a:rPr kumimoji="1" lang="en-US" altLang="ja-JP" b="0" i="1" smtClean="0">
                          <a:latin typeface="Cambria Math"/>
                        </a:rPr>
                        <m:t>=</m:t>
                      </m:r>
                      <m:f>
                        <m:fPr>
                          <m:type m:val="skw"/>
                          <m:ctrlPr>
                            <a:rPr kumimoji="1" lang="en-US" altLang="ja-JP" b="0" i="1" smtClean="0">
                              <a:latin typeface="Cambria Math" panose="02040503050406030204" pitchFamily="18" charset="0"/>
                            </a:rPr>
                          </m:ctrlPr>
                        </m:fPr>
                        <m:num>
                          <m:r>
                            <a:rPr kumimoji="1" lang="en-US" altLang="ja-JP" b="0" i="1" smtClean="0">
                              <a:latin typeface="Cambria Math"/>
                            </a:rPr>
                            <m:t>1</m:t>
                          </m:r>
                        </m:num>
                        <m:den>
                          <m:r>
                            <a:rPr kumimoji="1" lang="en-US" altLang="ja-JP" b="0" i="1" smtClean="0">
                              <a:latin typeface="Cambria Math"/>
                            </a:rPr>
                            <m:t>2</m:t>
                          </m:r>
                        </m:den>
                      </m:f>
                    </m:oMath>
                  </m:oMathPara>
                </a14:m>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5258312" y="5894936"/>
                <a:ext cx="1889492" cy="452496"/>
              </a:xfrm>
              <a:prstGeom prst="rect">
                <a:avLst/>
              </a:prstGeom>
              <a:blipFill rotWithShape="1">
                <a:blip r:embed="rId12"/>
                <a:stretch>
                  <a:fillRect t="-115789" r="-33654" b="-181579"/>
                </a:stretch>
              </a:blipFill>
              <a:ln>
                <a:solidFill>
                  <a:srgbClr val="FF33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6"/>
              <p:cNvSpPr txBox="1">
                <a:spLocks noChangeArrowheads="1"/>
              </p:cNvSpPr>
              <p:nvPr/>
            </p:nvSpPr>
            <p:spPr bwMode="auto">
              <a:xfrm>
                <a:off x="2093371" y="3183848"/>
                <a:ext cx="7024687" cy="391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b="0" i="1" smtClean="0">
                        <a:latin typeface="Cambria Math" panose="02040503050406030204" pitchFamily="18" charset="0"/>
                      </a:rPr>
                      <m:t>際，</m:t>
                    </m:r>
                    <m:sSub>
                      <m:sSubPr>
                        <m:ctrlPr>
                          <a:rPr kumimoji="1" lang="en-US" altLang="ja-JP" i="1" smtClean="0">
                            <a:latin typeface="Cambria Math" panose="02040503050406030204" pitchFamily="18" charset="0"/>
                          </a:rPr>
                        </m:ctrlPr>
                      </m:sSubPr>
                      <m:e>
                        <m:r>
                          <a:rPr kumimoji="1" lang="ja-JP" altLang="en-US" i="1">
                            <a:latin typeface="Cambria Math" panose="02040503050406030204" pitchFamily="18" charset="0"/>
                          </a:rPr>
                          <m:t>状態</m:t>
                        </m:r>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𝑘</m:t>
                        </m:r>
                      </m:sub>
                    </m:sSub>
                    <m:r>
                      <a:rPr kumimoji="1" lang="ja-JP" altLang="en-US" b="0" i="1" smtClean="0">
                        <a:latin typeface="Cambria Math" panose="02040503050406030204" pitchFamily="18" charset="0"/>
                      </a:rPr>
                      <m:t>に</m:t>
                    </m:r>
                    <m:r>
                      <a:rPr kumimoji="1" lang="ja-JP" altLang="en-US" i="1">
                        <a:latin typeface="Cambria Math" panose="02040503050406030204" pitchFamily="18" charset="0"/>
                      </a:rPr>
                      <m:t>遷移した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34" name="テキスト ボックス 6"/>
              <p:cNvSpPr txBox="1">
                <a:spLocks noRot="1" noChangeAspect="1" noMove="1" noResize="1" noEditPoints="1" noAdjustHandles="1" noChangeArrowheads="1" noChangeShapeType="1" noTextEdit="1"/>
              </p:cNvSpPr>
              <p:nvPr/>
            </p:nvSpPr>
            <p:spPr bwMode="auto">
              <a:xfrm>
                <a:off x="2093371" y="3183848"/>
                <a:ext cx="7024687" cy="391646"/>
              </a:xfrm>
              <a:prstGeom prst="rect">
                <a:avLst/>
              </a:prstGeom>
              <a:blipFill rotWithShape="1">
                <a:blip r:embed="rId15"/>
                <a:stretch>
                  <a:fillRect l="-694" t="-10769" b="-138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797499" y="3196548"/>
                <a:ext cx="1418672" cy="39164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sty m:val="p"/>
                        </m:rPr>
                        <a:rPr kumimoji="1" lang="en-US" altLang="ja-JP" b="0" i="0" smtClean="0">
                          <a:latin typeface="Cambria Math"/>
                        </a:rPr>
                        <m:t>R</m:t>
                      </m:r>
                      <m:r>
                        <a:rPr kumimoji="1" lang="en-US" altLang="ja-JP" b="0" i="0" smtClean="0">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𝑘</m:t>
                          </m:r>
                        </m:sub>
                      </m:sSub>
                      <m:r>
                        <a:rPr kumimoji="1" lang="en-US" altLang="ja-JP" b="0" i="0" smtClean="0">
                          <a:latin typeface="Cambria Math"/>
                        </a:rPr>
                        <m:t>)</m:t>
                      </m:r>
                    </m:oMath>
                  </m:oMathPara>
                </a14:m>
                <a:endParaRPr kumimoji="1" lang="ja-JP" altLang="en-US"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797499" y="3196548"/>
                <a:ext cx="1418672" cy="391646"/>
              </a:xfrm>
              <a:prstGeom prst="rect">
                <a:avLst/>
              </a:prstGeom>
              <a:blipFill rotWithShape="1">
                <a:blip r:embed="rId16"/>
                <a:stretch>
                  <a:fillRect b="-61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896512" y="3586622"/>
                <a:ext cx="1220646" cy="391646"/>
              </a:xfrm>
              <a:prstGeom prst="rect">
                <a:avLst/>
              </a:prstGeom>
              <a:noFill/>
            </p:spPr>
            <p:txBody>
              <a:bodyPr wrap="square" rtlCol="0">
                <a:spAutoFit/>
              </a:bodyPr>
              <a:lstStyle/>
              <a:p>
                <a:pPr algn="ctr"/>
                <a14:m>
                  <m:oMath xmlns:m="http://schemas.openxmlformats.org/officeDocument/2006/math">
                    <m:r>
                      <a:rPr kumimoji="1" lang="en-US" altLang="ja-JP" i="1">
                        <a:latin typeface="Cambria Math"/>
                      </a:rPr>
                      <m:t>𝑁</m:t>
                    </m:r>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oMath>
                </a14:m>
                <a:r>
                  <a:rPr kumimoji="1" lang="en-US" altLang="ja-JP" dirty="0" smtClean="0"/>
                  <a:t>)</a:t>
                </a:r>
                <a:endParaRPr kumimoji="1" lang="ja-JP" altLang="en-US"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896512" y="3586622"/>
                <a:ext cx="1220646" cy="391646"/>
              </a:xfrm>
              <a:prstGeom prst="rect">
                <a:avLst/>
              </a:prstGeom>
              <a:blipFill rotWithShape="1">
                <a:blip r:embed="rId17"/>
                <a:stretch>
                  <a:fillRect t="-7692" b="-169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6"/>
              <p:cNvSpPr txBox="1">
                <a:spLocks noChangeArrowheads="1"/>
              </p:cNvSpPr>
              <p:nvPr/>
            </p:nvSpPr>
            <p:spPr bwMode="auto">
              <a:xfrm>
                <a:off x="2119313" y="3623541"/>
                <a:ext cx="7024687" cy="394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37" name="テキスト ボックス 6"/>
              <p:cNvSpPr txBox="1">
                <a:spLocks noRot="1" noChangeAspect="1" noMove="1" noResize="1" noEditPoints="1" noAdjustHandles="1" noChangeArrowheads="1" noChangeShapeType="1" noTextEdit="1"/>
              </p:cNvSpPr>
              <p:nvPr/>
            </p:nvSpPr>
            <p:spPr bwMode="auto">
              <a:xfrm>
                <a:off x="2119313" y="3623541"/>
                <a:ext cx="7024687" cy="394532"/>
              </a:xfrm>
              <a:prstGeom prst="rect">
                <a:avLst/>
              </a:prstGeom>
              <a:blipFill rotWithShape="1">
                <a:blip r:embed="rId18"/>
                <a:stretch>
                  <a:fillRect l="-781" t="-10769" b="-138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Tree>
    <p:custDataLst>
      <p:tags r:id="rId1"/>
    </p:custDataLst>
    <p:extLst>
      <p:ext uri="{BB962C8B-B14F-4D97-AF65-F5344CB8AC3E}">
        <p14:creationId xmlns:p14="http://schemas.microsoft.com/office/powerpoint/2010/main" val="350700714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idx="4294967295"/>
          </p:nvPr>
        </p:nvSpPr>
        <p:spPr>
          <a:xfrm>
            <a:off x="904173" y="-145447"/>
            <a:ext cx="7793037" cy="1462087"/>
          </a:xfrm>
        </p:spPr>
        <p:txBody>
          <a:bodyPr>
            <a:normAutofit/>
          </a:bodyPr>
          <a:lstStyle/>
          <a:p>
            <a:r>
              <a:rPr lang="ja-JP" altLang="en-US" dirty="0" smtClean="0"/>
              <a:t>行動遷移確率の算出</a:t>
            </a:r>
          </a:p>
        </p:txBody>
      </p:sp>
      <p:sp>
        <p:nvSpPr>
          <p:cNvPr id="133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mc:AlternateContent xmlns:mc="http://schemas.openxmlformats.org/markup-compatibility/2006" xmlns:a14="http://schemas.microsoft.com/office/drawing/2010/main">
        <mc:Choice Requires="a14">
          <p:sp>
            <p:nvSpPr>
              <p:cNvPr id="2" name="テキスト ボックス 1"/>
              <p:cNvSpPr txBox="1"/>
              <p:nvPr/>
            </p:nvSpPr>
            <p:spPr>
              <a:xfrm>
                <a:off x="1349829" y="2114860"/>
                <a:ext cx="6433457" cy="9397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𝑃</m:t>
                          </m:r>
                        </m:e>
                        <m:sub>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𝑎</m:t>
                              </m:r>
                            </m:e>
                            <m:sub>
                              <m:r>
                                <a:rPr kumimoji="1" lang="en-US" altLang="ja-JP" sz="2400" b="0" i="1" smtClean="0">
                                  <a:latin typeface="Cambria Math"/>
                                </a:rPr>
                                <m:t>𝑗</m:t>
                              </m:r>
                            </m:sub>
                          </m:sSub>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𝑘</m:t>
                          </m:r>
                        </m:sub>
                      </m:sSub>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𝑅</m:t>
                          </m:r>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𝑎</m:t>
                              </m:r>
                            </m:e>
                            <m:sub>
                              <m:r>
                                <a:rPr kumimoji="1" lang="en-US" altLang="ja-JP" sz="2400" b="0" i="1" smtClean="0">
                                  <a:latin typeface="Cambria Math"/>
                                </a:rPr>
                                <m:t>𝑗</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𝑘</m:t>
                              </m:r>
                            </m:sub>
                          </m:sSub>
                          <m:r>
                            <a:rPr kumimoji="1" lang="en-US" altLang="ja-JP" sz="2400" b="0" i="1" smtClean="0">
                              <a:latin typeface="Cambria Math"/>
                            </a:rPr>
                            <m:t>)</m:t>
                          </m:r>
                        </m:num>
                        <m:den>
                          <m:r>
                            <a:rPr kumimoji="1" lang="en-US" altLang="ja-JP" sz="2400" b="0" i="1" smtClean="0">
                              <a:latin typeface="Cambria Math"/>
                            </a:rPr>
                            <m:t>𝑁</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𝑎</m:t>
                                  </m:r>
                                </m:e>
                                <m:sub>
                                  <m:r>
                                    <a:rPr kumimoji="1" lang="en-US" altLang="ja-JP" sz="2400" b="0" i="1" smtClean="0">
                                      <a:latin typeface="Cambria Math"/>
                                    </a:rPr>
                                    <m:t>𝑗</m:t>
                                  </m:r>
                                </m:sub>
                              </m:sSub>
                            </m:e>
                          </m:d>
                          <m:r>
                            <a:rPr kumimoji="1" lang="en-US" altLang="ja-JP" sz="2400" b="0" i="1" smtClean="0">
                              <a:latin typeface="Cambria Math"/>
                            </a:rPr>
                            <m:t>+</m:t>
                          </m:r>
                          <m:r>
                            <a:rPr kumimoji="1" lang="en-US" altLang="ja-JP" sz="2400" b="0" i="1" smtClean="0">
                              <a:latin typeface="Cambria Math"/>
                            </a:rPr>
                            <m:t>𝑅</m:t>
                          </m:r>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𝑎</m:t>
                              </m:r>
                            </m:e>
                            <m:sub>
                              <m:r>
                                <a:rPr kumimoji="1" lang="en-US" altLang="ja-JP" sz="2400" b="0" i="1" smtClean="0">
                                  <a:latin typeface="Cambria Math"/>
                                </a:rPr>
                                <m:t>𝑗</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𝑢</m:t>
                              </m:r>
                            </m:sub>
                          </m:sSub>
                          <m:r>
                            <a:rPr kumimoji="1" lang="en-US" altLang="ja-JP" sz="2400" b="0" i="1" smtClean="0">
                              <a:latin typeface="Cambria Math"/>
                            </a:rPr>
                            <m:t>)</m:t>
                          </m:r>
                        </m:den>
                      </m:f>
                    </m:oMath>
                  </m:oMathPara>
                </a14:m>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349829" y="2114860"/>
                <a:ext cx="6433457" cy="939744"/>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1009873" y="4198415"/>
                <a:ext cx="1220646" cy="424347"/>
              </a:xfrm>
              <a:prstGeom prst="rect">
                <a:avLst/>
              </a:prstGeom>
              <a:noFill/>
            </p:spPr>
            <p:txBody>
              <a:bodyPr wrap="square" rtlCol="0">
                <a:spAutoFit/>
              </a:bodyPr>
              <a:lstStyle/>
              <a:p>
                <a:pPr algn="ct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𝑃</m:t>
                        </m:r>
                      </m:e>
                      <m:sub>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𝑗</m:t>
                            </m:r>
                          </m:sub>
                        </m:sSub>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𝑘</m:t>
                        </m:r>
                      </m:sub>
                    </m:sSub>
                  </m:oMath>
                </a14:m>
                <a:r>
                  <a:rPr kumimoji="1" lang="en-US" altLang="ja-JP" dirty="0" smtClean="0"/>
                  <a:t>)</a:t>
                </a:r>
                <a:endParaRPr kumimoji="1" lang="ja-JP" altLang="en-US"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1009873" y="4198415"/>
                <a:ext cx="1220646" cy="424347"/>
              </a:xfrm>
              <a:prstGeom prst="rect">
                <a:avLst/>
              </a:prstGeom>
              <a:blipFill rotWithShape="1">
                <a:blip r:embed="rId5"/>
                <a:stretch>
                  <a:fillRect t="-7246" b="-101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6"/>
              <p:cNvSpPr txBox="1">
                <a:spLocks noChangeArrowheads="1"/>
              </p:cNvSpPr>
              <p:nvPr/>
            </p:nvSpPr>
            <p:spPr bwMode="auto">
              <a:xfrm>
                <a:off x="2220406" y="4163490"/>
                <a:ext cx="7480300" cy="391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a:rPr>
                          <m:t>𝑖</m:t>
                        </m:r>
                      </m:sub>
                    </m:sSub>
                    <m:r>
                      <a:rPr kumimoji="1" lang="ja-JP" altLang="en-US" i="1">
                        <a:latin typeface="Cambria Math" panose="02040503050406030204" pitchFamily="18" charset="0"/>
                      </a:rPr>
                      <m:t>において</m:t>
                    </m:r>
                    <m:r>
                      <a:rPr kumimoji="1" lang="ja-JP" altLang="en-US" i="1" smtClean="0">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m:t>
                    </m:r>
                    <m:r>
                      <a:rPr kumimoji="1" lang="ja-JP" altLang="en-US" i="1" smtClean="0">
                        <a:latin typeface="Cambria Math" panose="02040503050406030204" pitchFamily="18" charset="0"/>
                      </a:rPr>
                      <m:t>し，</m:t>
                    </m:r>
                    <m:r>
                      <a:rPr kumimoji="1" lang="ja-JP" altLang="en-US" i="1">
                        <a:latin typeface="Cambria Math" panose="02040503050406030204" pitchFamily="18" charset="0"/>
                      </a:rPr>
                      <m:t>次状態</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𝑘</m:t>
                        </m:r>
                      </m:sub>
                    </m:sSub>
                    <m:r>
                      <a:rPr kumimoji="1" lang="ja-JP" altLang="en-US" b="0" i="1" smtClean="0">
                        <a:latin typeface="Cambria Math" panose="02040503050406030204" pitchFamily="18" charset="0"/>
                      </a:rPr>
                      <m:t>に</m:t>
                    </m:r>
                    <m:r>
                      <a:rPr kumimoji="1" lang="ja-JP" altLang="en-US" i="1">
                        <a:latin typeface="Cambria Math" panose="02040503050406030204" pitchFamily="18" charset="0"/>
                      </a:rPr>
                      <m:t>遷移する</m:t>
                    </m:r>
                  </m:oMath>
                </a14:m>
                <a:r>
                  <a:rPr kumimoji="1" lang="ja-JP" altLang="en-US" dirty="0" smtClean="0"/>
                  <a:t>確率</a:t>
                </a:r>
                <a:endParaRPr kumimoji="1" lang="ja-JP" altLang="en-US" dirty="0"/>
              </a:p>
            </p:txBody>
          </p:sp>
        </mc:Choice>
        <mc:Fallback xmlns="">
          <p:sp>
            <p:nvSpPr>
              <p:cNvPr id="33" name="テキスト ボックス 6"/>
              <p:cNvSpPr txBox="1">
                <a:spLocks noRot="1" noChangeAspect="1" noMove="1" noResize="1" noEditPoints="1" noAdjustHandles="1" noChangeArrowheads="1" noChangeShapeType="1" noTextEdit="1"/>
              </p:cNvSpPr>
              <p:nvPr/>
            </p:nvSpPr>
            <p:spPr bwMode="auto">
              <a:xfrm>
                <a:off x="2220406" y="4163490"/>
                <a:ext cx="7480300" cy="391646"/>
              </a:xfrm>
              <a:prstGeom prst="rect">
                <a:avLst/>
              </a:prstGeom>
              <a:blipFill rotWithShape="1">
                <a:blip r:embed="rId6"/>
                <a:stretch>
                  <a:fillRect l="-652" t="-10938" b="-156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32" name="コンテンツ プレースホルダー 2"/>
          <p:cNvSpPr txBox="1">
            <a:spLocks/>
          </p:cNvSpPr>
          <p:nvPr/>
        </p:nvSpPr>
        <p:spPr>
          <a:xfrm>
            <a:off x="897953" y="1434057"/>
            <a:ext cx="7772400" cy="680803"/>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dirty="0" smtClean="0">
                <a:latin typeface="Times New Roman" panose="02020603050405020304" pitchFamily="18" charset="0"/>
                <a:cs typeface="Times New Roman" panose="02020603050405020304" pitchFamily="18" charset="0"/>
              </a:rPr>
              <a:t>行動回数と遷移回数を基に行動遷移確率を算出</a:t>
            </a:r>
            <a:endParaRPr lang="en-US" altLang="ja-JP"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テキスト ボックス 6"/>
              <p:cNvSpPr txBox="1">
                <a:spLocks noChangeArrowheads="1"/>
              </p:cNvSpPr>
              <p:nvPr/>
            </p:nvSpPr>
            <p:spPr bwMode="auto">
              <a:xfrm>
                <a:off x="2212121" y="3257006"/>
                <a:ext cx="7024687" cy="391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b="0" i="1" smtClean="0">
                        <a:latin typeface="Cambria Math" panose="02040503050406030204" pitchFamily="18" charset="0"/>
                      </a:rPr>
                      <m:t>際，</m:t>
                    </m:r>
                    <m:sSub>
                      <m:sSubPr>
                        <m:ctrlPr>
                          <a:rPr kumimoji="1" lang="en-US" altLang="ja-JP" i="1" smtClean="0">
                            <a:latin typeface="Cambria Math" panose="02040503050406030204" pitchFamily="18" charset="0"/>
                          </a:rPr>
                        </m:ctrlPr>
                      </m:sSubPr>
                      <m:e>
                        <m:r>
                          <a:rPr kumimoji="1" lang="ja-JP" altLang="en-US" i="1">
                            <a:latin typeface="Cambria Math" panose="02040503050406030204" pitchFamily="18" charset="0"/>
                          </a:rPr>
                          <m:t>状態</m:t>
                        </m:r>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𝑘</m:t>
                        </m:r>
                      </m:sub>
                    </m:sSub>
                    <m:r>
                      <a:rPr kumimoji="1" lang="ja-JP" altLang="en-US" b="0" i="1" smtClean="0">
                        <a:latin typeface="Cambria Math" panose="02040503050406030204" pitchFamily="18" charset="0"/>
                      </a:rPr>
                      <m:t>に</m:t>
                    </m:r>
                    <m:r>
                      <a:rPr kumimoji="1" lang="ja-JP" altLang="en-US" i="1">
                        <a:latin typeface="Cambria Math" panose="02040503050406030204" pitchFamily="18" charset="0"/>
                      </a:rPr>
                      <m:t>遷移した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34" name="テキスト ボックス 6"/>
              <p:cNvSpPr txBox="1">
                <a:spLocks noRot="1" noChangeAspect="1" noMove="1" noResize="1" noEditPoints="1" noAdjustHandles="1" noChangeArrowheads="1" noChangeShapeType="1" noTextEdit="1"/>
              </p:cNvSpPr>
              <p:nvPr/>
            </p:nvSpPr>
            <p:spPr bwMode="auto">
              <a:xfrm>
                <a:off x="2212121" y="3257006"/>
                <a:ext cx="7024687" cy="391646"/>
              </a:xfrm>
              <a:prstGeom prst="rect">
                <a:avLst/>
              </a:prstGeom>
              <a:blipFill rotWithShape="1">
                <a:blip r:embed="rId7"/>
                <a:stretch>
                  <a:fillRect l="-781" t="-10769" b="-138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916249" y="3269706"/>
                <a:ext cx="1418672" cy="39164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sty m:val="p"/>
                        </m:rPr>
                        <a:rPr kumimoji="1" lang="en-US" altLang="ja-JP" b="0" i="0" smtClean="0">
                          <a:latin typeface="Cambria Math"/>
                        </a:rPr>
                        <m:t>R</m:t>
                      </m:r>
                      <m:r>
                        <a:rPr kumimoji="1" lang="en-US" altLang="ja-JP" b="0" i="0" smtClean="0">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𝑘</m:t>
                          </m:r>
                        </m:sub>
                      </m:sSub>
                      <m:r>
                        <a:rPr kumimoji="1" lang="en-US" altLang="ja-JP" b="0" i="0" smtClean="0">
                          <a:latin typeface="Cambria Math"/>
                        </a:rPr>
                        <m:t>)</m:t>
                      </m:r>
                    </m:oMath>
                  </m:oMathPara>
                </a14:m>
                <a:endParaRPr kumimoji="1" lang="ja-JP" altLang="en-US"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916249" y="3269706"/>
                <a:ext cx="1418672" cy="391646"/>
              </a:xfrm>
              <a:prstGeom prst="rect">
                <a:avLst/>
              </a:prstGeom>
              <a:blipFill rotWithShape="1">
                <a:blip r:embed="rId8"/>
                <a:stretch>
                  <a:fillRect b="-61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1015262" y="3659780"/>
                <a:ext cx="1220646" cy="391646"/>
              </a:xfrm>
              <a:prstGeom prst="rect">
                <a:avLst/>
              </a:prstGeom>
              <a:noFill/>
            </p:spPr>
            <p:txBody>
              <a:bodyPr wrap="square" rtlCol="0">
                <a:spAutoFit/>
              </a:bodyPr>
              <a:lstStyle/>
              <a:p>
                <a:pPr algn="ctr"/>
                <a14:m>
                  <m:oMath xmlns:m="http://schemas.openxmlformats.org/officeDocument/2006/math">
                    <m:r>
                      <a:rPr kumimoji="1" lang="en-US" altLang="ja-JP" i="1">
                        <a:latin typeface="Cambria Math"/>
                      </a:rPr>
                      <m:t>𝑁</m:t>
                    </m:r>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oMath>
                </a14:m>
                <a:r>
                  <a:rPr kumimoji="1" lang="en-US" altLang="ja-JP" dirty="0" smtClean="0"/>
                  <a:t>)</a:t>
                </a:r>
                <a:endParaRPr kumimoji="1" lang="ja-JP" altLang="en-US"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1015262" y="3659780"/>
                <a:ext cx="1220646" cy="391646"/>
              </a:xfrm>
              <a:prstGeom prst="rect">
                <a:avLst/>
              </a:prstGeom>
              <a:blipFill rotWithShape="1">
                <a:blip r:embed="rId9"/>
                <a:stretch>
                  <a:fillRect t="-7692" b="-169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6"/>
              <p:cNvSpPr txBox="1">
                <a:spLocks noChangeArrowheads="1"/>
              </p:cNvSpPr>
              <p:nvPr/>
            </p:nvSpPr>
            <p:spPr bwMode="auto">
              <a:xfrm>
                <a:off x="2238063" y="3696699"/>
                <a:ext cx="7024687" cy="394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37" name="テキスト ボックス 6"/>
              <p:cNvSpPr txBox="1">
                <a:spLocks noRot="1" noChangeAspect="1" noMove="1" noResize="1" noEditPoints="1" noAdjustHandles="1" noChangeArrowheads="1" noChangeShapeType="1" noTextEdit="1"/>
              </p:cNvSpPr>
              <p:nvPr/>
            </p:nvSpPr>
            <p:spPr bwMode="auto">
              <a:xfrm>
                <a:off x="2238063" y="3696699"/>
                <a:ext cx="7024687" cy="394532"/>
              </a:xfrm>
              <a:prstGeom prst="rect">
                <a:avLst/>
              </a:prstGeom>
              <a:blipFill rotWithShape="1">
                <a:blip r:embed="rId10"/>
                <a:stretch>
                  <a:fillRect l="-694" t="-10769" b="-138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Tree>
    <p:custDataLst>
      <p:tags r:id="rId1"/>
    </p:custDataLst>
    <p:extLst>
      <p:ext uri="{BB962C8B-B14F-4D97-AF65-F5344CB8AC3E}">
        <p14:creationId xmlns:p14="http://schemas.microsoft.com/office/powerpoint/2010/main" val="326214049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強化学習</a:t>
            </a:r>
            <a:endParaRPr kumimoji="1" lang="ja-JP" altLang="en-US" dirty="0"/>
          </a:p>
        </p:txBody>
      </p:sp>
      <p:sp>
        <p:nvSpPr>
          <p:cNvPr id="14" name="コンテンツ プレースホルダー 13"/>
          <p:cNvSpPr>
            <a:spLocks noGrp="1"/>
          </p:cNvSpPr>
          <p:nvPr>
            <p:ph sz="quarter" idx="1"/>
          </p:nvPr>
        </p:nvSpPr>
        <p:spPr/>
        <p:txBody>
          <a:bodyPr/>
          <a:lstStyle/>
          <a:p>
            <a:r>
              <a:rPr lang="ja-JP" altLang="en-US" sz="2400" dirty="0" smtClean="0">
                <a:latin typeface="Times New Roman" panose="02020603050405020304" pitchFamily="18" charset="0"/>
                <a:cs typeface="Times New Roman" panose="02020603050405020304" pitchFamily="18" charset="0"/>
              </a:rPr>
              <a:t>強化学習は実機のロボットに適用される方法として注目</a:t>
            </a:r>
            <a:r>
              <a:rPr lang="ja-JP" altLang="en-US" sz="2400" dirty="0">
                <a:latin typeface="Times New Roman" panose="02020603050405020304" pitchFamily="18" charset="0"/>
                <a:cs typeface="Times New Roman" panose="02020603050405020304" pitchFamily="18" charset="0"/>
              </a:rPr>
              <a:t>されて</a:t>
            </a:r>
            <a:r>
              <a:rPr lang="ja-JP" altLang="en-US" sz="2400" dirty="0" smtClean="0">
                <a:latin typeface="Times New Roman" panose="02020603050405020304" pitchFamily="18" charset="0"/>
                <a:cs typeface="Times New Roman" panose="02020603050405020304" pitchFamily="18" charset="0"/>
              </a:rPr>
              <a:t>いる</a:t>
            </a:r>
            <a:endParaRPr lang="en-US" altLang="ja-JP" sz="2400" dirty="0" smtClean="0">
              <a:latin typeface="Times New Roman" panose="02020603050405020304" pitchFamily="18" charset="0"/>
              <a:cs typeface="Times New Roman" panose="02020603050405020304" pitchFamily="18" charset="0"/>
            </a:endParaRPr>
          </a:p>
          <a:p>
            <a:r>
              <a:rPr lang="ja-JP" altLang="en-US" sz="2400" dirty="0" smtClean="0">
                <a:latin typeface="Times New Roman" panose="02020603050405020304" pitchFamily="18" charset="0"/>
                <a:cs typeface="Times New Roman" panose="02020603050405020304" pitchFamily="18" charset="0"/>
              </a:rPr>
              <a:t>ロボットは行動を</a:t>
            </a:r>
            <a:r>
              <a:rPr lang="ja-JP" altLang="en-US" sz="2400" dirty="0">
                <a:latin typeface="Times New Roman" panose="02020603050405020304" pitchFamily="18" charset="0"/>
                <a:cs typeface="Times New Roman" panose="02020603050405020304" pitchFamily="18" charset="0"/>
              </a:rPr>
              <a:t>取ると</a:t>
            </a:r>
            <a:r>
              <a:rPr lang="ja-JP" altLang="en-US" sz="2400" dirty="0" smtClean="0">
                <a:latin typeface="Times New Roman" panose="02020603050405020304" pitchFamily="18" charset="0"/>
                <a:cs typeface="Times New Roman" panose="02020603050405020304" pitchFamily="18" charset="0"/>
              </a:rPr>
              <a:t>，環境から報酬を獲得する</a:t>
            </a:r>
            <a:endParaRPr lang="en-US" altLang="ja-JP" sz="2400" dirty="0" smtClean="0">
              <a:latin typeface="Times New Roman" panose="02020603050405020304" pitchFamily="18" charset="0"/>
              <a:cs typeface="Times New Roman" panose="02020603050405020304" pitchFamily="18" charset="0"/>
            </a:endParaRPr>
          </a:p>
          <a:p>
            <a:r>
              <a:rPr lang="ja-JP" altLang="en-US" sz="2400" dirty="0" smtClean="0">
                <a:latin typeface="Times New Roman" panose="02020603050405020304" pitchFamily="18" charset="0"/>
                <a:cs typeface="Times New Roman" panose="02020603050405020304" pitchFamily="18" charset="0"/>
              </a:rPr>
              <a:t>報酬を基にロボットは学習をする</a:t>
            </a:r>
            <a:endParaRPr lang="en-US" altLang="ja-JP" sz="2400" dirty="0" smtClean="0">
              <a:latin typeface="Times New Roman" panose="02020603050405020304" pitchFamily="18" charset="0"/>
              <a:cs typeface="Times New Roman" panose="02020603050405020304" pitchFamily="18" charset="0"/>
            </a:endParaRPr>
          </a:p>
          <a:p>
            <a:r>
              <a:rPr lang="ja-JP" altLang="en-US" sz="2400" dirty="0" smtClean="0">
                <a:latin typeface="Times New Roman" panose="02020603050405020304" pitchFamily="18" charset="0"/>
                <a:cs typeface="Times New Roman" panose="02020603050405020304" pitchFamily="18" charset="0"/>
              </a:rPr>
              <a:t>ロボットは試行錯誤して，より多くの報酬をもらえる行動を発見していく</a:t>
            </a:r>
            <a:endParaRPr lang="en-US" altLang="ja-JP" sz="2400" dirty="0" smtClean="0">
              <a:latin typeface="Times New Roman" panose="02020603050405020304" pitchFamily="18" charset="0"/>
              <a:cs typeface="Times New Roman" panose="02020603050405020304" pitchFamily="18" charset="0"/>
            </a:endParaRPr>
          </a:p>
        </p:txBody>
      </p:sp>
      <p:sp>
        <p:nvSpPr>
          <p:cNvPr id="4" name="テキスト ボックス 6"/>
          <p:cNvSpPr txBox="1">
            <a:spLocks noChangeArrowheads="1"/>
          </p:cNvSpPr>
          <p:nvPr/>
        </p:nvSpPr>
        <p:spPr bwMode="auto">
          <a:xfrm>
            <a:off x="3500120" y="4299186"/>
            <a:ext cx="22098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a:r>
              <a:rPr kumimoji="1" lang="ja-JP" altLang="en-US" sz="2400" dirty="0"/>
              <a:t>ロボット</a:t>
            </a:r>
          </a:p>
        </p:txBody>
      </p:sp>
      <p:sp>
        <p:nvSpPr>
          <p:cNvPr id="5" name="テキスト ボックス 8"/>
          <p:cNvSpPr txBox="1">
            <a:spLocks noChangeArrowheads="1"/>
          </p:cNvSpPr>
          <p:nvPr/>
        </p:nvSpPr>
        <p:spPr bwMode="auto">
          <a:xfrm>
            <a:off x="3500120" y="5473936"/>
            <a:ext cx="22098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a:r>
              <a:rPr kumimoji="1" lang="ja-JP" altLang="en-US" sz="2400" dirty="0"/>
              <a:t>環境</a:t>
            </a:r>
          </a:p>
        </p:txBody>
      </p:sp>
      <p:cxnSp>
        <p:nvCxnSpPr>
          <p:cNvPr id="6" name="直線コネクタ 12"/>
          <p:cNvCxnSpPr>
            <a:cxnSpLocks noChangeShapeType="1"/>
          </p:cNvCxnSpPr>
          <p:nvPr/>
        </p:nvCxnSpPr>
        <p:spPr bwMode="auto">
          <a:xfrm flipV="1">
            <a:off x="6497320" y="4530961"/>
            <a:ext cx="0" cy="11731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線コネクタ 14"/>
          <p:cNvCxnSpPr>
            <a:cxnSpLocks noChangeShapeType="1"/>
            <a:stCxn id="4" idx="3"/>
          </p:cNvCxnSpPr>
          <p:nvPr/>
        </p:nvCxnSpPr>
        <p:spPr bwMode="auto">
          <a:xfrm>
            <a:off x="5709920" y="4530961"/>
            <a:ext cx="787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線コネクタ 18"/>
          <p:cNvCxnSpPr>
            <a:cxnSpLocks noChangeShapeType="1"/>
          </p:cNvCxnSpPr>
          <p:nvPr/>
        </p:nvCxnSpPr>
        <p:spPr bwMode="auto">
          <a:xfrm>
            <a:off x="2750820" y="4530961"/>
            <a:ext cx="0" cy="11731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20"/>
          <p:cNvCxnSpPr>
            <a:cxnSpLocks noChangeShapeType="1"/>
            <a:endCxn id="5" idx="1"/>
          </p:cNvCxnSpPr>
          <p:nvPr/>
        </p:nvCxnSpPr>
        <p:spPr bwMode="auto">
          <a:xfrm>
            <a:off x="2750820" y="5704124"/>
            <a:ext cx="7493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26"/>
          <p:cNvSpPr txBox="1">
            <a:spLocks noChangeArrowheads="1"/>
          </p:cNvSpPr>
          <p:nvPr/>
        </p:nvSpPr>
        <p:spPr bwMode="auto">
          <a:xfrm>
            <a:off x="6497320" y="4889736"/>
            <a:ext cx="88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a:t>行動</a:t>
            </a:r>
          </a:p>
        </p:txBody>
      </p:sp>
      <p:sp>
        <p:nvSpPr>
          <p:cNvPr id="11" name="テキスト ボックス 27"/>
          <p:cNvSpPr txBox="1">
            <a:spLocks noChangeArrowheads="1"/>
          </p:cNvSpPr>
          <p:nvPr/>
        </p:nvSpPr>
        <p:spPr bwMode="auto">
          <a:xfrm>
            <a:off x="1874520" y="4802424"/>
            <a:ext cx="109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報酬</a:t>
            </a:r>
            <a:endParaRPr kumimoji="1" lang="en-US" altLang="ja-JP" dirty="0" smtClean="0"/>
          </a:p>
          <a:p>
            <a:r>
              <a:rPr kumimoji="1" lang="ja-JP" altLang="en-US" dirty="0"/>
              <a:t>状態</a:t>
            </a:r>
          </a:p>
        </p:txBody>
      </p:sp>
      <p:cxnSp>
        <p:nvCxnSpPr>
          <p:cNvPr id="12" name="直線矢印コネクタ 11"/>
          <p:cNvCxnSpPr/>
          <p:nvPr/>
        </p:nvCxnSpPr>
        <p:spPr>
          <a:xfrm>
            <a:off x="2750820" y="4530167"/>
            <a:ext cx="749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endCxn id="5" idx="3"/>
          </p:cNvCxnSpPr>
          <p:nvPr/>
        </p:nvCxnSpPr>
        <p:spPr>
          <a:xfrm flipH="1">
            <a:off x="5709920" y="5704124"/>
            <a:ext cx="78740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426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cs typeface="Times New Roman" panose="02020603050405020304" pitchFamily="18" charset="0"/>
              </a:rPr>
              <a:t>提案</a:t>
            </a:r>
            <a:r>
              <a:rPr lang="ja-JP" altLang="en-US" dirty="0" smtClean="0">
                <a:latin typeface="Times New Roman" panose="02020603050405020304" pitchFamily="18" charset="0"/>
                <a:cs typeface="Times New Roman" panose="02020603050405020304" pitchFamily="18" charset="0"/>
              </a:rPr>
              <a:t>手法の概要</a:t>
            </a:r>
            <a:endParaRPr kumimoji="1" lang="ja-JP" altLang="en-US" dirty="0">
              <a:latin typeface="Times New Roman" panose="02020603050405020304" pitchFamily="18" charset="0"/>
              <a:cs typeface="Times New Roman" panose="02020603050405020304" pitchFamily="18" charset="0"/>
            </a:endParaRPr>
          </a:p>
        </p:txBody>
      </p:sp>
      <p:sp>
        <p:nvSpPr>
          <p:cNvPr id="4" name="角丸四角形 3"/>
          <p:cNvSpPr/>
          <p:nvPr/>
        </p:nvSpPr>
        <p:spPr>
          <a:xfrm>
            <a:off x="1219200" y="2351732"/>
            <a:ext cx="7264400" cy="11176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1436757" y="2120899"/>
            <a:ext cx="3414643" cy="461665"/>
          </a:xfrm>
          <a:prstGeom prst="rect">
            <a:avLst/>
          </a:prstGeom>
          <a:solidFill>
            <a:schemeClr val="bg1"/>
          </a:solidFill>
        </p:spPr>
        <p:txBody>
          <a:bodyPr wrap="square" rtlCol="0">
            <a:spAutoFit/>
          </a:bodyPr>
          <a:lstStyle/>
          <a:p>
            <a:pPr marL="0" lvl="1"/>
            <a:r>
              <a:rPr lang="ja-JP" altLang="en-US" sz="2400" dirty="0">
                <a:latin typeface="Times New Roman" panose="02020603050405020304" pitchFamily="18" charset="0"/>
                <a:cs typeface="Times New Roman" panose="02020603050405020304" pitchFamily="18" charset="0"/>
              </a:rPr>
              <a:t>経験情報</a:t>
            </a:r>
            <a:r>
              <a:rPr lang="ja-JP" altLang="en-US" sz="2400" dirty="0" smtClean="0">
                <a:latin typeface="Times New Roman" panose="02020603050405020304" pitchFamily="18" charset="0"/>
                <a:cs typeface="Times New Roman" panose="02020603050405020304" pitchFamily="18" charset="0"/>
              </a:rPr>
              <a:t>の獲得</a:t>
            </a:r>
            <a:endParaRPr lang="en-US" altLang="ja-JP" sz="2400" dirty="0">
              <a:latin typeface="Times New Roman" panose="02020603050405020304" pitchFamily="18" charset="0"/>
              <a:cs typeface="Times New Roman" panose="02020603050405020304" pitchFamily="18" charset="0"/>
            </a:endParaRPr>
          </a:p>
        </p:txBody>
      </p:sp>
      <p:sp>
        <p:nvSpPr>
          <p:cNvPr id="8" name="コンテンツ プレースホルダー 2"/>
          <p:cNvSpPr txBox="1">
            <a:spLocks/>
          </p:cNvSpPr>
          <p:nvPr/>
        </p:nvSpPr>
        <p:spPr>
          <a:xfrm>
            <a:off x="765320" y="4166798"/>
            <a:ext cx="7772400" cy="82430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lvl="2" fontAlgn="auto">
              <a:spcAft>
                <a:spcPts val="0"/>
              </a:spcAft>
            </a:pPr>
            <a:r>
              <a:rPr lang="ja-JP" altLang="en-US" dirty="0" smtClean="0">
                <a:latin typeface="Times New Roman" panose="02020603050405020304" pitchFamily="18" charset="0"/>
                <a:cs typeface="Times New Roman" panose="02020603050405020304" pitchFamily="18" charset="0"/>
              </a:rPr>
              <a:t>遷移確率を用いて平均情報量を算出</a:t>
            </a:r>
            <a:endParaRPr lang="en-US" altLang="ja-JP" dirty="0" smtClean="0">
              <a:latin typeface="Times New Roman" panose="02020603050405020304" pitchFamily="18" charset="0"/>
              <a:cs typeface="Times New Roman" panose="02020603050405020304" pitchFamily="18" charset="0"/>
            </a:endParaRPr>
          </a:p>
          <a:p>
            <a:pPr lvl="2" fontAlgn="auto">
              <a:spcAft>
                <a:spcPts val="0"/>
              </a:spcAft>
            </a:pPr>
            <a:r>
              <a:rPr lang="ja-JP" altLang="en-US" dirty="0" smtClean="0">
                <a:latin typeface="Times New Roman" panose="02020603050405020304" pitchFamily="18" charset="0"/>
                <a:cs typeface="Times New Roman" panose="02020603050405020304" pitchFamily="18" charset="0"/>
              </a:rPr>
              <a:t>平均情報量から</a:t>
            </a:r>
            <a:r>
              <a:rPr lang="en-US" altLang="ja-JP" dirty="0" smtClean="0">
                <a:latin typeface="Times New Roman" panose="02020603050405020304" pitchFamily="18" charset="0"/>
                <a:cs typeface="Times New Roman" panose="02020603050405020304" pitchFamily="18" charset="0"/>
              </a:rPr>
              <a:t>ε</a:t>
            </a:r>
            <a:r>
              <a:rPr lang="ja-JP" altLang="en-US" dirty="0" err="1" smtClean="0">
                <a:latin typeface="Times New Roman" panose="02020603050405020304" pitchFamily="18" charset="0"/>
                <a:cs typeface="Times New Roman" panose="02020603050405020304" pitchFamily="18" charset="0"/>
              </a:rPr>
              <a:t>を算</a:t>
            </a:r>
            <a:r>
              <a:rPr lang="ja-JP" altLang="en-US" dirty="0" smtClean="0">
                <a:latin typeface="Times New Roman" panose="02020603050405020304" pitchFamily="18" charset="0"/>
                <a:cs typeface="Times New Roman" panose="02020603050405020304" pitchFamily="18" charset="0"/>
              </a:rPr>
              <a:t>出</a:t>
            </a:r>
            <a:endParaRPr lang="ja-JP" altLang="en-US" dirty="0">
              <a:latin typeface="Times New Roman" panose="02020603050405020304" pitchFamily="18" charset="0"/>
              <a:cs typeface="Times New Roman" panose="02020603050405020304" pitchFamily="18" charset="0"/>
            </a:endParaRPr>
          </a:p>
        </p:txBody>
      </p:sp>
      <p:sp>
        <p:nvSpPr>
          <p:cNvPr id="9" name="コンテンツ プレースホルダー 2"/>
          <p:cNvSpPr txBox="1">
            <a:spLocks/>
          </p:cNvSpPr>
          <p:nvPr/>
        </p:nvSpPr>
        <p:spPr>
          <a:xfrm>
            <a:off x="774157" y="2480918"/>
            <a:ext cx="7772400" cy="1014918"/>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lvl="2" fontAlgn="auto">
              <a:spcAft>
                <a:spcPts val="0"/>
              </a:spcAft>
            </a:pPr>
            <a:r>
              <a:rPr lang="ja-JP" altLang="en-US" dirty="0">
                <a:latin typeface="Times New Roman" panose="02020603050405020304" pitchFamily="18" charset="0"/>
                <a:cs typeface="Times New Roman" panose="02020603050405020304" pitchFamily="18" charset="0"/>
              </a:rPr>
              <a:t>行動</a:t>
            </a:r>
            <a:r>
              <a:rPr lang="ja-JP" altLang="en-US" dirty="0" smtClean="0">
                <a:latin typeface="Times New Roman" panose="02020603050405020304" pitchFamily="18" charset="0"/>
                <a:cs typeface="Times New Roman" panose="02020603050405020304" pitchFamily="18" charset="0"/>
              </a:rPr>
              <a:t>回数と遷移回数の記憶</a:t>
            </a:r>
            <a:endParaRPr lang="en-US" altLang="ja-JP" dirty="0" smtClean="0">
              <a:latin typeface="Times New Roman" panose="02020603050405020304" pitchFamily="18" charset="0"/>
              <a:cs typeface="Times New Roman" panose="02020603050405020304" pitchFamily="18" charset="0"/>
            </a:endParaRPr>
          </a:p>
          <a:p>
            <a:pPr lvl="2" fontAlgn="auto">
              <a:spcAft>
                <a:spcPts val="0"/>
              </a:spcAft>
            </a:pPr>
            <a:r>
              <a:rPr lang="ja-JP" altLang="en-US" dirty="0" smtClean="0">
                <a:latin typeface="Times New Roman" panose="02020603050405020304" pitchFamily="18" charset="0"/>
                <a:cs typeface="Times New Roman" panose="02020603050405020304" pitchFamily="18" charset="0"/>
              </a:rPr>
              <a:t>上記の情報を用いて遷移確率を算出</a:t>
            </a:r>
            <a:endParaRPr lang="en-US" altLang="ja-JP" dirty="0" smtClean="0">
              <a:latin typeface="Times New Roman" panose="02020603050405020304" pitchFamily="18" charset="0"/>
              <a:cs typeface="Times New Roman" panose="02020603050405020304" pitchFamily="18" charset="0"/>
            </a:endParaRPr>
          </a:p>
          <a:p>
            <a:pPr lvl="8"/>
            <a:endParaRPr lang="en-US" altLang="ja-JP" dirty="0" smtClean="0">
              <a:latin typeface="Times New Roman" panose="02020603050405020304" pitchFamily="18" charset="0"/>
              <a:cs typeface="Times New Roman" panose="02020603050405020304" pitchFamily="18" charset="0"/>
            </a:endParaRPr>
          </a:p>
        </p:txBody>
      </p:sp>
      <p:sp>
        <p:nvSpPr>
          <p:cNvPr id="10" name="角丸四角形 9"/>
          <p:cNvSpPr/>
          <p:nvPr/>
        </p:nvSpPr>
        <p:spPr>
          <a:xfrm>
            <a:off x="1219200" y="3978460"/>
            <a:ext cx="7264400" cy="1117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1436757" y="3747627"/>
            <a:ext cx="2309743" cy="461665"/>
          </a:xfrm>
          <a:prstGeom prst="rect">
            <a:avLst/>
          </a:prstGeom>
          <a:solidFill>
            <a:schemeClr val="bg1"/>
          </a:solidFill>
        </p:spPr>
        <p:txBody>
          <a:bodyPr wrap="square" rtlCol="0">
            <a:spAutoFit/>
          </a:bodyPr>
          <a:lstStyle/>
          <a:p>
            <a:pPr marL="0" lvl="1"/>
            <a:r>
              <a:rPr lang="ja-JP" altLang="en-US" sz="2400" dirty="0" smtClean="0">
                <a:latin typeface="Times New Roman" panose="02020603050405020304" pitchFamily="18" charset="0"/>
                <a:cs typeface="Times New Roman" panose="02020603050405020304" pitchFamily="18" charset="0"/>
              </a:rPr>
              <a:t>探査率</a:t>
            </a:r>
            <a:r>
              <a:rPr lang="en-US" altLang="ja-JP" sz="2400" dirty="0" smtClean="0">
                <a:latin typeface="Times New Roman" panose="02020603050405020304" pitchFamily="18" charset="0"/>
                <a:cs typeface="Times New Roman" panose="02020603050405020304" pitchFamily="18" charset="0"/>
              </a:rPr>
              <a:t>ε</a:t>
            </a:r>
            <a:r>
              <a:rPr lang="ja-JP" altLang="en-US" sz="2400" dirty="0" err="1" smtClean="0">
                <a:latin typeface="Times New Roman" panose="02020603050405020304" pitchFamily="18" charset="0"/>
                <a:cs typeface="Times New Roman" panose="02020603050405020304" pitchFamily="18" charset="0"/>
              </a:rPr>
              <a:t>の算</a:t>
            </a:r>
            <a:r>
              <a:rPr lang="ja-JP" altLang="en-US" sz="2400" dirty="0" smtClean="0">
                <a:latin typeface="Times New Roman" panose="02020603050405020304" pitchFamily="18" charset="0"/>
                <a:cs typeface="Times New Roman" panose="02020603050405020304" pitchFamily="18" charset="0"/>
              </a:rPr>
              <a:t>出</a:t>
            </a:r>
            <a:endParaRPr lang="en-US" altLang="ja-JP" sz="2400" dirty="0">
              <a:latin typeface="Times New Roman" panose="02020603050405020304" pitchFamily="18" charset="0"/>
              <a:cs typeface="Times New Roman" panose="02020603050405020304" pitchFamily="18" charset="0"/>
            </a:endParaRPr>
          </a:p>
        </p:txBody>
      </p:sp>
      <p:sp>
        <p:nvSpPr>
          <p:cNvPr id="12" name="コンテンツ プレースホルダー 2"/>
          <p:cNvSpPr>
            <a:spLocks noGrp="1"/>
          </p:cNvSpPr>
          <p:nvPr>
            <p:ph sz="quarter" idx="1"/>
          </p:nvPr>
        </p:nvSpPr>
        <p:spPr>
          <a:xfrm>
            <a:off x="914400" y="1447800"/>
            <a:ext cx="7772400" cy="4572000"/>
          </a:xfrm>
        </p:spPr>
        <p:txBody>
          <a:bodyPr/>
          <a:lstStyle/>
          <a:p>
            <a:r>
              <a:rPr lang="ja-JP" altLang="en-US" dirty="0">
                <a:latin typeface="Times New Roman" panose="02020603050405020304" pitchFamily="18" charset="0"/>
                <a:cs typeface="Times New Roman" panose="02020603050405020304" pitchFamily="18" charset="0"/>
              </a:rPr>
              <a:t>提案</a:t>
            </a:r>
            <a:r>
              <a:rPr lang="ja-JP" altLang="en-US" dirty="0" smtClean="0">
                <a:latin typeface="Times New Roman" panose="02020603050405020304" pitchFamily="18" charset="0"/>
                <a:cs typeface="Times New Roman" panose="02020603050405020304" pitchFamily="18" charset="0"/>
              </a:rPr>
              <a:t>手法は</a:t>
            </a:r>
            <a:r>
              <a:rPr lang="en-US" altLang="ja-JP" dirty="0" smtClean="0">
                <a:latin typeface="Times New Roman" panose="02020603050405020304" pitchFamily="18" charset="0"/>
                <a:cs typeface="Times New Roman" panose="02020603050405020304" pitchFamily="18" charset="0"/>
              </a:rPr>
              <a:t>2</a:t>
            </a:r>
            <a:r>
              <a:rPr lang="ja-JP" altLang="en-US" dirty="0" err="1" smtClean="0">
                <a:latin typeface="Times New Roman" panose="02020603050405020304" pitchFamily="18" charset="0"/>
                <a:cs typeface="Times New Roman" panose="02020603050405020304" pitchFamily="18" charset="0"/>
              </a:rPr>
              <a:t>つの</a:t>
            </a:r>
            <a:r>
              <a:rPr lang="ja-JP" altLang="en-US" dirty="0" smtClean="0">
                <a:latin typeface="Times New Roman" panose="02020603050405020304" pitchFamily="18" charset="0"/>
                <a:cs typeface="Times New Roman" panose="02020603050405020304" pitchFamily="18" charset="0"/>
              </a:rPr>
              <a:t>モジュールに分かれる</a:t>
            </a:r>
            <a:endParaRPr lang="en-US" altLang="ja-JP" dirty="0" smtClean="0">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1436757" y="5410200"/>
            <a:ext cx="5051129" cy="646331"/>
          </a:xfrm>
          <a:prstGeom prst="rect">
            <a:avLst/>
          </a:prstGeom>
          <a:noFill/>
        </p:spPr>
        <p:txBody>
          <a:bodyPr wrap="square" rtlCol="0">
            <a:spAutoFit/>
          </a:bodyPr>
          <a:lstStyle/>
          <a:p>
            <a:r>
              <a:rPr kumimoji="1" lang="en-US" altLang="ja-JP" dirty="0" smtClean="0"/>
              <a:t>※</a:t>
            </a:r>
            <a:r>
              <a:rPr kumimoji="1" lang="ja-JP" altLang="en-US" dirty="0" smtClean="0"/>
              <a:t>経験情報の獲得→行動毎</a:t>
            </a:r>
            <a:endParaRPr kumimoji="1" lang="en-US" altLang="ja-JP" dirty="0" smtClean="0"/>
          </a:p>
          <a:p>
            <a:r>
              <a:rPr kumimoji="1" lang="ja-JP" altLang="en-US" dirty="0"/>
              <a:t>　</a:t>
            </a:r>
            <a:r>
              <a:rPr kumimoji="1" lang="ja-JP" altLang="en-US" dirty="0" smtClean="0"/>
              <a:t>　探査率</a:t>
            </a:r>
            <a:r>
              <a:rPr kumimoji="1" lang="en-US" altLang="ja-JP" dirty="0" smtClean="0"/>
              <a:t>ε</a:t>
            </a:r>
            <a:r>
              <a:rPr kumimoji="1" lang="ja-JP" altLang="en-US" dirty="0" err="1" smtClean="0"/>
              <a:t>の算</a:t>
            </a:r>
            <a:r>
              <a:rPr kumimoji="1" lang="ja-JP" altLang="en-US" dirty="0" smtClean="0"/>
              <a:t>出 →試行毎</a:t>
            </a:r>
            <a:endParaRPr kumimoji="1" lang="ja-JP" altLang="en-US" dirty="0"/>
          </a:p>
        </p:txBody>
      </p:sp>
    </p:spTree>
    <p:extLst>
      <p:ext uri="{BB962C8B-B14F-4D97-AF65-F5344CB8AC3E}">
        <p14:creationId xmlns:p14="http://schemas.microsoft.com/office/powerpoint/2010/main" val="3810474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01663" y="-415131"/>
            <a:ext cx="7793037" cy="1462087"/>
          </a:xfrm>
          <a:prstGeom prst="rect">
            <a:avLst/>
          </a:prstGeom>
        </p:spPr>
        <p:txBody>
          <a:bodyPr bIns="91440" anchor="b" anchorCtr="0">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fontAlgn="auto">
              <a:spcAft>
                <a:spcPts val="0"/>
              </a:spcAft>
            </a:pPr>
            <a:r>
              <a:rPr lang="ja-JP" altLang="en-US" sz="3600" dirty="0" smtClean="0"/>
              <a:t>平均情報量の算出</a:t>
            </a:r>
            <a:endParaRPr lang="en-US" altLang="ja-JP" sz="3600" dirty="0" smtClean="0"/>
          </a:p>
        </p:txBody>
      </p:sp>
      <mc:AlternateContent xmlns:mc="http://schemas.openxmlformats.org/markup-compatibility/2006" xmlns:a14="http://schemas.microsoft.com/office/drawing/2010/main">
        <mc:Choice Requires="a14">
          <p:sp>
            <p:nvSpPr>
              <p:cNvPr id="3" name="テキスト ボックス 2"/>
              <p:cNvSpPr txBox="1"/>
              <p:nvPr/>
            </p:nvSpPr>
            <p:spPr>
              <a:xfrm>
                <a:off x="809036" y="1240674"/>
                <a:ext cx="2226849" cy="517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𝑁</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 </m:t>
                              </m:r>
                              <m:r>
                                <a:rPr kumimoji="1" lang="en-US" altLang="ja-JP" sz="2400" b="0" i="1" smtClean="0">
                                  <a:latin typeface="Cambria Math"/>
                                </a:rPr>
                                <m:t>𝑎</m:t>
                              </m:r>
                            </m:e>
                            <m:sub>
                              <m:r>
                                <a:rPr kumimoji="1" lang="en-US" altLang="ja-JP" sz="2400" b="0" i="1" smtClean="0">
                                  <a:latin typeface="Cambria Math"/>
                                </a:rPr>
                                <m:t>𝑗</m:t>
                              </m:r>
                            </m:sub>
                          </m:sSub>
                        </m:e>
                      </m:d>
                      <m:r>
                        <a:rPr kumimoji="1" lang="en-US" altLang="ja-JP" sz="2400" b="0" i="1" smtClean="0">
                          <a:latin typeface="Cambria Math"/>
                          <a:ea typeface="Cambria Math"/>
                        </a:rPr>
                        <m:t>=0</m:t>
                      </m:r>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809036" y="1240674"/>
                <a:ext cx="2226849" cy="517834"/>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3105755" y="1231316"/>
                <a:ext cx="2832668" cy="517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𝐻</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r>
                            <a:rPr kumimoji="1" lang="en-US" altLang="ja-JP" sz="2400" b="0" i="1" smtClean="0">
                              <a:latin typeface="Cambria Math"/>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𝑎</m:t>
                              </m:r>
                            </m:e>
                            <m:sub>
                              <m:r>
                                <a:rPr kumimoji="1" lang="en-US" altLang="ja-JP" sz="2400" b="0" i="1" smtClean="0">
                                  <a:latin typeface="Cambria Math"/>
                                </a:rPr>
                                <m:t>𝑗</m:t>
                              </m:r>
                            </m:sub>
                          </m:sSub>
                        </m:e>
                      </m:d>
                      <m:r>
                        <a:rPr kumimoji="1" lang="en-US" altLang="ja-JP" sz="2400" b="0" i="1" smtClean="0">
                          <a:latin typeface="Cambria Math"/>
                        </a:rPr>
                        <m:t>=</m:t>
                      </m:r>
                      <m:func>
                        <m:funcPr>
                          <m:ctrlPr>
                            <a:rPr kumimoji="1" lang="en-US" altLang="ja-JP" sz="2400" b="0" i="1" smtClean="0">
                              <a:latin typeface="Cambria Math" panose="02040503050406030204" pitchFamily="18" charset="0"/>
                            </a:rPr>
                          </m:ctrlPr>
                        </m:funcPr>
                        <m:fName>
                          <m:sSub>
                            <m:sSubPr>
                              <m:ctrlPr>
                                <a:rPr kumimoji="1" lang="en-US" altLang="ja-JP" sz="2400" b="0" i="1" smtClean="0">
                                  <a:latin typeface="Cambria Math" panose="02040503050406030204" pitchFamily="18" charset="0"/>
                                </a:rPr>
                              </m:ctrlPr>
                            </m:sSubPr>
                            <m:e>
                              <m:r>
                                <m:rPr>
                                  <m:sty m:val="p"/>
                                </m:rPr>
                                <a:rPr kumimoji="1" lang="en-US" altLang="ja-JP" sz="2400" b="0" i="0" smtClean="0">
                                  <a:latin typeface="Cambria Math"/>
                                </a:rPr>
                                <m:t>log</m:t>
                              </m:r>
                            </m:e>
                            <m:sub>
                              <m:r>
                                <a:rPr kumimoji="1" lang="en-US" altLang="ja-JP" sz="2400" b="0" i="1" smtClean="0">
                                  <a:latin typeface="Cambria Math"/>
                                </a:rPr>
                                <m:t>2</m:t>
                              </m:r>
                            </m:sub>
                          </m:sSub>
                        </m:fName>
                        <m:e>
                          <m:r>
                            <a:rPr kumimoji="1" lang="en-US" altLang="ja-JP" sz="2400" b="0" i="1" smtClean="0">
                              <a:latin typeface="Cambria Math"/>
                            </a:rPr>
                            <m:t>𝑛</m:t>
                          </m:r>
                        </m:e>
                      </m:func>
                    </m:oMath>
                  </m:oMathPara>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105755" y="1231316"/>
                <a:ext cx="2832668" cy="517834"/>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903004" y="2395365"/>
                <a:ext cx="5982320" cy="1100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𝐻</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r>
                            <a:rPr kumimoji="1" lang="en-US" altLang="ja-JP" sz="2400" b="0" i="1" smtClean="0">
                              <a:latin typeface="Cambria Math"/>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𝑎</m:t>
                              </m:r>
                            </m:e>
                            <m:sub>
                              <m:r>
                                <a:rPr kumimoji="1" lang="en-US" altLang="ja-JP" sz="2400" b="0" i="1" smtClean="0">
                                  <a:latin typeface="Cambria Math"/>
                                </a:rPr>
                                <m:t>𝑗</m:t>
                              </m:r>
                            </m:sub>
                          </m:sSub>
                        </m:e>
                      </m:d>
                      <m:r>
                        <a:rPr kumimoji="1" lang="en-US" altLang="ja-JP" sz="2400" b="0" i="1" smtClean="0">
                          <a:latin typeface="Cambria Math"/>
                        </a:rPr>
                        <m:t>=</m:t>
                      </m:r>
                      <m:func>
                        <m:funcPr>
                          <m:ctrlPr>
                            <a:rPr kumimoji="1" lang="en-US" altLang="ja-JP" sz="2400" b="0" i="1" smtClean="0">
                              <a:latin typeface="Cambria Math" panose="02040503050406030204" pitchFamily="18" charset="0"/>
                            </a:rPr>
                          </m:ctrlPr>
                        </m:funcPr>
                        <m:fName>
                          <m:r>
                            <a:rPr kumimoji="1" lang="en-US" altLang="ja-JP" sz="2400" b="0" i="1" smtClean="0">
                              <a:latin typeface="Cambria Math"/>
                            </a:rPr>
                            <m:t>−</m:t>
                          </m:r>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a:rPr>
                                <m:t>𝑘</m:t>
                              </m:r>
                              <m:r>
                                <a:rPr kumimoji="1" lang="en-US" altLang="ja-JP" sz="2400" b="0" i="1" smtClean="0">
                                  <a:latin typeface="Cambria Math"/>
                                </a:rPr>
                                <m:t>=0</m:t>
                              </m:r>
                            </m:sub>
                            <m:sup>
                              <m:r>
                                <a:rPr kumimoji="1" lang="en-US" altLang="ja-JP" sz="2400" b="0" i="1" smtClean="0">
                                  <a:latin typeface="Cambria Math"/>
                                </a:rPr>
                                <m:t>𝑛</m:t>
                              </m:r>
                            </m:sup>
                            <m:e>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𝑃</m:t>
                                  </m:r>
                                </m:e>
                                <m:sub>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𝑎</m:t>
                                      </m:r>
                                    </m:e>
                                    <m:sub>
                                      <m:r>
                                        <a:rPr kumimoji="1" lang="en-US" altLang="ja-JP" sz="2400" b="0" i="1" smtClean="0">
                                          <a:latin typeface="Cambria Math"/>
                                        </a:rPr>
                                        <m:t>𝑗</m:t>
                                      </m:r>
                                    </m:sub>
                                  </m:sSub>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𝑘</m:t>
                                  </m:r>
                                </m:sub>
                              </m:sSub>
                              <m:r>
                                <a:rPr kumimoji="1" lang="en-US" altLang="ja-JP" sz="2400" b="0" i="1" smtClean="0">
                                  <a:latin typeface="Cambria Math"/>
                                </a:rPr>
                                <m:t>)</m:t>
                              </m:r>
                            </m:e>
                          </m:nary>
                          <m:sSub>
                            <m:sSubPr>
                              <m:ctrlPr>
                                <a:rPr kumimoji="1" lang="en-US" altLang="ja-JP" sz="2400" b="0" i="1" smtClean="0">
                                  <a:latin typeface="Cambria Math" panose="02040503050406030204" pitchFamily="18" charset="0"/>
                                </a:rPr>
                              </m:ctrlPr>
                            </m:sSubPr>
                            <m:e>
                              <m:r>
                                <m:rPr>
                                  <m:sty m:val="p"/>
                                </m:rPr>
                                <a:rPr kumimoji="1" lang="en-US" altLang="ja-JP" sz="2400" b="0" i="0" smtClean="0">
                                  <a:latin typeface="Cambria Math"/>
                                </a:rPr>
                                <m:t>log</m:t>
                              </m:r>
                            </m:e>
                            <m:sub>
                              <m:r>
                                <a:rPr kumimoji="1" lang="en-US" altLang="ja-JP" sz="2400" b="0" i="1" smtClean="0">
                                  <a:latin typeface="Cambria Math"/>
                                </a:rPr>
                                <m:t>2</m:t>
                              </m:r>
                            </m:sub>
                          </m:sSub>
                        </m:fName>
                        <m:e>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𝑃</m:t>
                              </m:r>
                            </m:e>
                            <m:sub>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𝑎</m:t>
                                  </m:r>
                                </m:e>
                                <m:sub>
                                  <m:r>
                                    <a:rPr kumimoji="1" lang="en-US" altLang="ja-JP" sz="2400" b="0" i="1" smtClean="0">
                                      <a:latin typeface="Cambria Math"/>
                                    </a:rPr>
                                    <m:t>𝑗</m:t>
                                  </m:r>
                                </m:sub>
                              </m:sSub>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𝑘</m:t>
                              </m:r>
                            </m:sub>
                          </m:sSub>
                          <m:r>
                            <a:rPr kumimoji="1" lang="en-US" altLang="ja-JP" sz="2400" b="0" i="1" smtClean="0">
                              <a:latin typeface="Cambria Math"/>
                            </a:rPr>
                            <m:t>)</m:t>
                          </m:r>
                        </m:e>
                      </m:func>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903004" y="2395365"/>
                <a:ext cx="5982320" cy="1100879"/>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906461" y="2675587"/>
                <a:ext cx="2032000" cy="517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𝑁</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 </m:t>
                              </m:r>
                              <m:r>
                                <a:rPr kumimoji="1" lang="en-US" altLang="ja-JP" sz="2400" b="0" i="1" smtClean="0">
                                  <a:latin typeface="Cambria Math"/>
                                </a:rPr>
                                <m:t>𝑎</m:t>
                              </m:r>
                            </m:e>
                            <m:sub>
                              <m:r>
                                <a:rPr kumimoji="1" lang="en-US" altLang="ja-JP" sz="2400" b="0" i="1" smtClean="0">
                                  <a:latin typeface="Cambria Math"/>
                                </a:rPr>
                                <m:t>𝑗</m:t>
                              </m:r>
                            </m:sub>
                          </m:sSub>
                        </m:e>
                      </m:d>
                      <m:r>
                        <a:rPr kumimoji="1" lang="en-US" altLang="ja-JP" sz="2400" i="1">
                          <a:latin typeface="Cambria Math"/>
                          <a:ea typeface="Cambria Math"/>
                        </a:rPr>
                        <m:t>≠</m:t>
                      </m:r>
                      <m:r>
                        <a:rPr kumimoji="1" lang="en-US" altLang="ja-JP" sz="2400" b="0" i="1" smtClean="0">
                          <a:latin typeface="Cambria Math"/>
                          <a:ea typeface="Cambria Math"/>
                        </a:rPr>
                        <m:t>0</m:t>
                      </m:r>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906461" y="2675587"/>
                <a:ext cx="2032000" cy="517834"/>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819824" y="6159184"/>
                <a:ext cx="1095749" cy="411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𝐻</m:t>
                      </m:r>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e>
                      </m:d>
                    </m:oMath>
                  </m:oMathPara>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819824" y="6159184"/>
                <a:ext cx="1095749" cy="411395"/>
              </a:xfrm>
              <a:prstGeom prst="rect">
                <a:avLst/>
              </a:prstGeom>
              <a:blipFill rotWithShape="1">
                <a:blip r:embed="rId7"/>
                <a:stretch>
                  <a:fillRect b="-5882"/>
                </a:stretch>
              </a:blipFill>
            </p:spPr>
            <p:txBody>
              <a:bodyPr/>
              <a:lstStyle/>
              <a:p>
                <a:r>
                  <a:rPr lang="ja-JP" altLang="en-US">
                    <a:noFill/>
                  </a:rPr>
                  <a:t> </a:t>
                </a:r>
              </a:p>
            </p:txBody>
          </p:sp>
        </mc:Fallback>
      </mc:AlternateContent>
      <p:sp>
        <p:nvSpPr>
          <p:cNvPr id="13" name="正方形/長方形 12"/>
          <p:cNvSpPr/>
          <p:nvPr/>
        </p:nvSpPr>
        <p:spPr>
          <a:xfrm>
            <a:off x="2953916" y="6177536"/>
            <a:ext cx="2768707" cy="369332"/>
          </a:xfrm>
          <a:prstGeom prst="rect">
            <a:avLst/>
          </a:prstGeom>
        </p:spPr>
        <p:txBody>
          <a:bodyPr wrap="none">
            <a:spAutoFit/>
          </a:bodyPr>
          <a:lstStyle/>
          <a:p>
            <a:r>
              <a:rPr kumimoji="1" lang="ja-JP" altLang="en-US" dirty="0" smtClean="0"/>
              <a:t>：環境</a:t>
            </a:r>
            <a:r>
              <a:rPr kumimoji="1" lang="ja-JP" altLang="en-US" dirty="0"/>
              <a:t>遷移に</a:t>
            </a:r>
            <a:r>
              <a:rPr kumimoji="1" lang="ja-JP" altLang="en-US" dirty="0" smtClean="0"/>
              <a:t>おける情報量</a:t>
            </a:r>
            <a:endParaRPr kumimoji="1" lang="ja-JP" altLang="en-US" dirty="0"/>
          </a:p>
        </p:txBody>
      </p:sp>
      <mc:AlternateContent xmlns:mc="http://schemas.openxmlformats.org/markup-compatibility/2006" xmlns:a14="http://schemas.microsoft.com/office/drawing/2010/main">
        <mc:Choice Requires="a14">
          <p:sp>
            <p:nvSpPr>
              <p:cNvPr id="14" name="テキスト ボックス 13"/>
              <p:cNvSpPr txBox="1"/>
              <p:nvPr/>
            </p:nvSpPr>
            <p:spPr>
              <a:xfrm>
                <a:off x="2262013" y="4116570"/>
                <a:ext cx="4251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𝑖</m:t>
                          </m:r>
                        </m:sub>
                      </m:sSub>
                    </m:oMath>
                  </m:oMathPara>
                </a14:m>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2262013" y="4116570"/>
                <a:ext cx="425180" cy="369332"/>
              </a:xfrm>
              <a:prstGeom prst="rect">
                <a:avLst/>
              </a:prstGeom>
              <a:blipFill rotWithShape="1">
                <a:blip r:embed="rId8"/>
                <a:stretch>
                  <a:fillRect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2246076" y="4473202"/>
                <a:ext cx="450380"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𝑗</m:t>
                          </m:r>
                        </m:sub>
                      </m:sSub>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2246076" y="4473202"/>
                <a:ext cx="450380" cy="391646"/>
              </a:xfrm>
              <a:prstGeom prst="rect">
                <a:avLst/>
              </a:prstGeom>
              <a:blipFill rotWithShape="1">
                <a:blip r:embed="rId9"/>
                <a:stretch>
                  <a:fillRect b="-7813"/>
                </a:stretch>
              </a:blipFill>
            </p:spPr>
            <p:txBody>
              <a:bodyPr/>
              <a:lstStyle/>
              <a:p>
                <a:r>
                  <a:rPr lang="ja-JP" altLang="en-US">
                    <a:noFill/>
                  </a:rPr>
                  <a:t> </a:t>
                </a:r>
              </a:p>
            </p:txBody>
          </p:sp>
        </mc:Fallback>
      </mc:AlternateContent>
      <p:sp>
        <p:nvSpPr>
          <p:cNvPr id="16" name="テキスト ボックス 15"/>
          <p:cNvSpPr txBox="1"/>
          <p:nvPr/>
        </p:nvSpPr>
        <p:spPr>
          <a:xfrm>
            <a:off x="2915573" y="4116570"/>
            <a:ext cx="1294783" cy="369332"/>
          </a:xfrm>
          <a:prstGeom prst="rect">
            <a:avLst/>
          </a:prstGeom>
          <a:noFill/>
        </p:spPr>
        <p:txBody>
          <a:bodyPr wrap="square" rtlCol="0">
            <a:spAutoFit/>
          </a:bodyPr>
          <a:lstStyle/>
          <a:p>
            <a:r>
              <a:rPr kumimoji="1" lang="ja-JP" altLang="en-US" dirty="0" smtClean="0"/>
              <a:t>：</a:t>
            </a:r>
            <a:r>
              <a:rPr kumimoji="1" lang="ja-JP" altLang="en-US" dirty="0"/>
              <a:t>状態</a:t>
            </a:r>
          </a:p>
        </p:txBody>
      </p:sp>
      <p:sp>
        <p:nvSpPr>
          <p:cNvPr id="17" name="テキスト ボックス 16"/>
          <p:cNvSpPr txBox="1"/>
          <p:nvPr/>
        </p:nvSpPr>
        <p:spPr>
          <a:xfrm>
            <a:off x="2915572" y="4448734"/>
            <a:ext cx="1294783" cy="369332"/>
          </a:xfrm>
          <a:prstGeom prst="rect">
            <a:avLst/>
          </a:prstGeom>
          <a:noFill/>
        </p:spPr>
        <p:txBody>
          <a:bodyPr wrap="square" rtlCol="0">
            <a:spAutoFit/>
          </a:bodyPr>
          <a:lstStyle/>
          <a:p>
            <a:r>
              <a:rPr kumimoji="1" lang="ja-JP" altLang="en-US" dirty="0" smtClean="0"/>
              <a:t>：行動</a:t>
            </a:r>
            <a:endParaRPr kumimoji="1" lang="ja-JP" altLang="en-US" dirty="0"/>
          </a:p>
        </p:txBody>
      </p:sp>
      <mc:AlternateContent xmlns:mc="http://schemas.openxmlformats.org/markup-compatibility/2006" xmlns:a14="http://schemas.microsoft.com/office/drawing/2010/main">
        <mc:Choice Requires="a14">
          <p:sp>
            <p:nvSpPr>
              <p:cNvPr id="18" name="テキスト ボックス 17"/>
              <p:cNvSpPr txBox="1"/>
              <p:nvPr/>
            </p:nvSpPr>
            <p:spPr>
              <a:xfrm>
                <a:off x="2262013" y="3847264"/>
                <a:ext cx="385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i="1" smtClean="0">
                          <a:latin typeface="Cambria Math"/>
                        </a:rPr>
                        <m:t>𝑛</m:t>
                      </m:r>
                    </m:oMath>
                  </m:oMathPara>
                </a14:m>
                <a:endParaRPr kumimoji="1" lang="ja-JP" altLang="en-US"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2262013" y="3847264"/>
                <a:ext cx="385810" cy="369332"/>
              </a:xfrm>
              <a:prstGeom prst="rect">
                <a:avLst/>
              </a:prstGeom>
              <a:blipFill rotWithShape="1">
                <a:blip r:embed="rId10"/>
                <a:stretch>
                  <a:fillRect/>
                </a:stretch>
              </a:blipFill>
            </p:spPr>
            <p:txBody>
              <a:bodyPr/>
              <a:lstStyle/>
              <a:p>
                <a:r>
                  <a:rPr lang="ja-JP" altLang="en-US">
                    <a:noFill/>
                  </a:rPr>
                  <a:t> </a:t>
                </a:r>
              </a:p>
            </p:txBody>
          </p:sp>
        </mc:Fallback>
      </mc:AlternateContent>
      <p:sp>
        <p:nvSpPr>
          <p:cNvPr id="19" name="テキスト ボックス 18"/>
          <p:cNvSpPr txBox="1"/>
          <p:nvPr/>
        </p:nvSpPr>
        <p:spPr>
          <a:xfrm>
            <a:off x="2915571" y="3847264"/>
            <a:ext cx="4013306" cy="369332"/>
          </a:xfrm>
          <a:prstGeom prst="rect">
            <a:avLst/>
          </a:prstGeom>
          <a:noFill/>
        </p:spPr>
        <p:txBody>
          <a:bodyPr wrap="square" rtlCol="0">
            <a:spAutoFit/>
          </a:bodyPr>
          <a:lstStyle/>
          <a:p>
            <a:r>
              <a:rPr kumimoji="1" lang="ja-JP" altLang="en-US" dirty="0" smtClean="0"/>
              <a:t>：エージェントが認識している状態数</a:t>
            </a:r>
            <a:endParaRPr kumimoji="1" lang="en-US" altLang="ja-JP" dirty="0" smtClean="0"/>
          </a:p>
        </p:txBody>
      </p:sp>
      <p:sp>
        <p:nvSpPr>
          <p:cNvPr id="20" name="左中かっこ 19"/>
          <p:cNvSpPr/>
          <p:nvPr/>
        </p:nvSpPr>
        <p:spPr>
          <a:xfrm>
            <a:off x="652202" y="1112921"/>
            <a:ext cx="254259" cy="226902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右矢印 20"/>
          <p:cNvSpPr/>
          <p:nvPr/>
        </p:nvSpPr>
        <p:spPr>
          <a:xfrm>
            <a:off x="3315933" y="1893640"/>
            <a:ext cx="759226" cy="376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169082" y="1758508"/>
            <a:ext cx="5349672" cy="646331"/>
          </a:xfrm>
          <a:prstGeom prst="rect">
            <a:avLst/>
          </a:prstGeom>
          <a:noFill/>
        </p:spPr>
        <p:txBody>
          <a:bodyPr wrap="square" rtlCol="0">
            <a:spAutoFit/>
          </a:bodyPr>
          <a:lstStyle/>
          <a:p>
            <a:r>
              <a:rPr kumimoji="1" lang="ja-JP" altLang="en-US" dirty="0" smtClean="0"/>
              <a:t>一度も行動したことのない場合は，最大の情報量</a:t>
            </a:r>
            <a:endParaRPr kumimoji="1" lang="en-US" altLang="ja-JP" dirty="0" smtClean="0"/>
          </a:p>
          <a:p>
            <a:r>
              <a:rPr kumimoji="1" lang="ja-JP" altLang="en-US" dirty="0" smtClean="0"/>
              <a:t>全ての状態に等確率で遷移すると考える</a:t>
            </a:r>
            <a:endParaRPr kumimoji="1" lang="ja-JP" altLang="en-US" dirty="0"/>
          </a:p>
        </p:txBody>
      </p:sp>
      <mc:AlternateContent xmlns:mc="http://schemas.openxmlformats.org/markup-compatibility/2006" xmlns:a14="http://schemas.microsoft.com/office/drawing/2010/main">
        <mc:Choice Requires="a14">
          <p:sp>
            <p:nvSpPr>
              <p:cNvPr id="22" name="テキスト ボックス 21"/>
              <p:cNvSpPr txBox="1"/>
              <p:nvPr/>
            </p:nvSpPr>
            <p:spPr>
              <a:xfrm>
                <a:off x="1685362" y="5732299"/>
                <a:ext cx="1220646" cy="424347"/>
              </a:xfrm>
              <a:prstGeom prst="rect">
                <a:avLst/>
              </a:prstGeom>
              <a:noFill/>
            </p:spPr>
            <p:txBody>
              <a:bodyPr wrap="square" rtlCol="0">
                <a:spAutoFit/>
              </a:bodyPr>
              <a:lstStyle/>
              <a:p>
                <a:pPr algn="ct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𝑃</m:t>
                        </m:r>
                      </m:e>
                      <m:sub>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𝑗</m:t>
                            </m:r>
                          </m:sub>
                        </m:sSub>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𝑘</m:t>
                        </m:r>
                      </m:sub>
                    </m:sSub>
                  </m:oMath>
                </a14:m>
                <a:r>
                  <a:rPr kumimoji="1" lang="en-US" altLang="ja-JP" dirty="0" smtClean="0"/>
                  <a:t>)</a:t>
                </a:r>
                <a:endParaRPr kumimoji="1" lang="ja-JP" altLang="en-US"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1685362" y="5732299"/>
                <a:ext cx="1220646" cy="424347"/>
              </a:xfrm>
              <a:prstGeom prst="rect">
                <a:avLst/>
              </a:prstGeom>
              <a:blipFill rotWithShape="1">
                <a:blip r:embed="rId11"/>
                <a:stretch>
                  <a:fillRect t="-7143" b="-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6"/>
              <p:cNvSpPr txBox="1">
                <a:spLocks noChangeArrowheads="1"/>
              </p:cNvSpPr>
              <p:nvPr/>
            </p:nvSpPr>
            <p:spPr bwMode="auto">
              <a:xfrm>
                <a:off x="2895895" y="5697374"/>
                <a:ext cx="7480300" cy="391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𝑖</m:t>
                        </m:r>
                      </m:sub>
                    </m:sSub>
                    <m:r>
                      <a:rPr kumimoji="1" lang="ja-JP" altLang="en-US" i="1">
                        <a:latin typeface="Cambria Math" panose="02040503050406030204" pitchFamily="18" charset="0"/>
                      </a:rPr>
                      <m:t>において</m:t>
                    </m:r>
                    <m:r>
                      <a:rPr kumimoji="1" lang="ja-JP" altLang="en-US" i="1" smtClean="0">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m:t>
                    </m:r>
                    <m:r>
                      <a:rPr kumimoji="1" lang="ja-JP" altLang="en-US" i="1" smtClean="0">
                        <a:latin typeface="Cambria Math" panose="02040503050406030204" pitchFamily="18" charset="0"/>
                      </a:rPr>
                      <m:t>し，</m:t>
                    </m:r>
                    <m:r>
                      <a:rPr kumimoji="1" lang="ja-JP" altLang="en-US" i="1">
                        <a:latin typeface="Cambria Math" panose="02040503050406030204" pitchFamily="18" charset="0"/>
                      </a:rPr>
                      <m:t>次状態</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𝑘</m:t>
                        </m:r>
                      </m:sub>
                    </m:sSub>
                    <m:r>
                      <a:rPr kumimoji="1" lang="ja-JP" altLang="en-US" b="0" i="1" smtClean="0">
                        <a:latin typeface="Cambria Math" panose="02040503050406030204" pitchFamily="18" charset="0"/>
                      </a:rPr>
                      <m:t>に</m:t>
                    </m:r>
                    <m:r>
                      <a:rPr kumimoji="1" lang="ja-JP" altLang="en-US" i="1">
                        <a:latin typeface="Cambria Math" panose="02040503050406030204" pitchFamily="18" charset="0"/>
                      </a:rPr>
                      <m:t>遷移する</m:t>
                    </m:r>
                  </m:oMath>
                </a14:m>
                <a:r>
                  <a:rPr kumimoji="1" lang="ja-JP" altLang="en-US" dirty="0" smtClean="0"/>
                  <a:t>確率</a:t>
                </a:r>
                <a:endParaRPr kumimoji="1" lang="ja-JP" altLang="en-US" dirty="0"/>
              </a:p>
            </p:txBody>
          </p:sp>
        </mc:Choice>
        <mc:Fallback xmlns="">
          <p:sp>
            <p:nvSpPr>
              <p:cNvPr id="24" name="テキスト ボックス 6"/>
              <p:cNvSpPr txBox="1">
                <a:spLocks noRot="1" noChangeAspect="1" noMove="1" noResize="1" noEditPoints="1" noAdjustHandles="1" noChangeArrowheads="1" noChangeShapeType="1" noTextEdit="1"/>
              </p:cNvSpPr>
              <p:nvPr/>
            </p:nvSpPr>
            <p:spPr bwMode="auto">
              <a:xfrm>
                <a:off x="2895895" y="5697374"/>
                <a:ext cx="7480300" cy="391646"/>
              </a:xfrm>
              <a:prstGeom prst="rect">
                <a:avLst/>
              </a:prstGeom>
              <a:blipFill rotWithShape="1">
                <a:blip r:embed="rId12"/>
                <a:stretch>
                  <a:fillRect l="-652" t="-10938" b="-156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6"/>
              <p:cNvSpPr txBox="1">
                <a:spLocks noChangeArrowheads="1"/>
              </p:cNvSpPr>
              <p:nvPr/>
            </p:nvSpPr>
            <p:spPr bwMode="auto">
              <a:xfrm>
                <a:off x="2887610" y="4790890"/>
                <a:ext cx="7024687" cy="391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b="0" i="1" smtClean="0">
                        <a:latin typeface="Cambria Math" panose="02040503050406030204" pitchFamily="18" charset="0"/>
                      </a:rPr>
                      <m:t>際，</m:t>
                    </m:r>
                    <m:sSub>
                      <m:sSubPr>
                        <m:ctrlPr>
                          <a:rPr kumimoji="1" lang="en-US" altLang="ja-JP" i="1" smtClean="0">
                            <a:latin typeface="Cambria Math" panose="02040503050406030204" pitchFamily="18" charset="0"/>
                          </a:rPr>
                        </m:ctrlPr>
                      </m:sSubPr>
                      <m:e>
                        <m:r>
                          <a:rPr kumimoji="1" lang="ja-JP" altLang="en-US" i="1">
                            <a:latin typeface="Cambria Math" panose="02040503050406030204" pitchFamily="18" charset="0"/>
                          </a:rPr>
                          <m:t>状態</m:t>
                        </m:r>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𝑘</m:t>
                        </m:r>
                      </m:sub>
                    </m:sSub>
                    <m:r>
                      <a:rPr kumimoji="1" lang="ja-JP" altLang="en-US" b="0" i="1" smtClean="0">
                        <a:latin typeface="Cambria Math" panose="02040503050406030204" pitchFamily="18" charset="0"/>
                      </a:rPr>
                      <m:t>に</m:t>
                    </m:r>
                    <m:r>
                      <a:rPr kumimoji="1" lang="ja-JP" altLang="en-US" i="1">
                        <a:latin typeface="Cambria Math" panose="02040503050406030204" pitchFamily="18" charset="0"/>
                      </a:rPr>
                      <m:t>遷移した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25" name="テキスト ボックス 6"/>
              <p:cNvSpPr txBox="1">
                <a:spLocks noRot="1" noChangeAspect="1" noMove="1" noResize="1" noEditPoints="1" noAdjustHandles="1" noChangeArrowheads="1" noChangeShapeType="1" noTextEdit="1"/>
              </p:cNvSpPr>
              <p:nvPr/>
            </p:nvSpPr>
            <p:spPr bwMode="auto">
              <a:xfrm>
                <a:off x="2887610" y="4790890"/>
                <a:ext cx="7024687" cy="391646"/>
              </a:xfrm>
              <a:prstGeom prst="rect">
                <a:avLst/>
              </a:prstGeom>
              <a:blipFill rotWithShape="0">
                <a:blip r:embed="rId13"/>
                <a:stretch>
                  <a:fillRect l="-781" t="-12500" b="-156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1591738" y="4803590"/>
                <a:ext cx="1418672" cy="39164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sty m:val="p"/>
                        </m:rPr>
                        <a:rPr kumimoji="1" lang="en-US" altLang="ja-JP" b="0" i="0" smtClean="0">
                          <a:latin typeface="Cambria Math"/>
                        </a:rPr>
                        <m:t>R</m:t>
                      </m:r>
                      <m:r>
                        <a:rPr kumimoji="1" lang="en-US" altLang="ja-JP" b="0" i="0" smtClean="0">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𝑘</m:t>
                          </m:r>
                        </m:sub>
                      </m:sSub>
                      <m:r>
                        <a:rPr kumimoji="1" lang="en-US" altLang="ja-JP" b="0" i="0" smtClean="0">
                          <a:latin typeface="Cambria Math"/>
                        </a:rPr>
                        <m:t>)</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1591738" y="4803590"/>
                <a:ext cx="1418672" cy="391646"/>
              </a:xfrm>
              <a:prstGeom prst="rect">
                <a:avLst/>
              </a:prstGeom>
              <a:blipFill rotWithShape="1">
                <a:blip r:embed="rId14"/>
                <a:stretch>
                  <a:fillRect b="-78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p:cNvSpPr txBox="1"/>
              <p:nvPr/>
            </p:nvSpPr>
            <p:spPr>
              <a:xfrm>
                <a:off x="1690751" y="5193664"/>
                <a:ext cx="1220646" cy="391646"/>
              </a:xfrm>
              <a:prstGeom prst="rect">
                <a:avLst/>
              </a:prstGeom>
              <a:noFill/>
            </p:spPr>
            <p:txBody>
              <a:bodyPr wrap="square" rtlCol="0">
                <a:spAutoFit/>
              </a:bodyPr>
              <a:lstStyle/>
              <a:p>
                <a:pPr algn="ctr"/>
                <a14:m>
                  <m:oMath xmlns:m="http://schemas.openxmlformats.org/officeDocument/2006/math">
                    <m:r>
                      <a:rPr kumimoji="1" lang="en-US" altLang="ja-JP" i="1">
                        <a:latin typeface="Cambria Math"/>
                      </a:rPr>
                      <m:t>𝑁</m:t>
                    </m:r>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oMath>
                </a14:m>
                <a:r>
                  <a:rPr kumimoji="1" lang="en-US" altLang="ja-JP" dirty="0" smtClean="0"/>
                  <a:t>)</a:t>
                </a:r>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1690751" y="5193664"/>
                <a:ext cx="1220646" cy="391646"/>
              </a:xfrm>
              <a:prstGeom prst="rect">
                <a:avLst/>
              </a:prstGeom>
              <a:blipFill rotWithShape="1">
                <a:blip r:embed="rId15"/>
                <a:stretch>
                  <a:fillRect t="-7813" b="-18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6"/>
              <p:cNvSpPr txBox="1">
                <a:spLocks noChangeArrowheads="1"/>
              </p:cNvSpPr>
              <p:nvPr/>
            </p:nvSpPr>
            <p:spPr bwMode="auto">
              <a:xfrm>
                <a:off x="2913552" y="5230583"/>
                <a:ext cx="7024687" cy="394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28" name="テキスト ボックス 6"/>
              <p:cNvSpPr txBox="1">
                <a:spLocks noRot="1" noChangeAspect="1" noMove="1" noResize="1" noEditPoints="1" noAdjustHandles="1" noChangeArrowheads="1" noChangeShapeType="1" noTextEdit="1"/>
              </p:cNvSpPr>
              <p:nvPr/>
            </p:nvSpPr>
            <p:spPr bwMode="auto">
              <a:xfrm>
                <a:off x="2913552" y="5230583"/>
                <a:ext cx="7024687" cy="394532"/>
              </a:xfrm>
              <a:prstGeom prst="rect">
                <a:avLst/>
              </a:prstGeom>
              <a:blipFill rotWithShape="0">
                <a:blip r:embed="rId16"/>
                <a:stretch>
                  <a:fillRect l="-781" t="-10769" b="-138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Tree>
    <p:extLst>
      <p:ext uri="{BB962C8B-B14F-4D97-AF65-F5344CB8AC3E}">
        <p14:creationId xmlns:p14="http://schemas.microsoft.com/office/powerpoint/2010/main" val="584073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93434" y="-441086"/>
            <a:ext cx="7793037" cy="1462087"/>
          </a:xfrm>
          <a:prstGeom prst="rect">
            <a:avLst/>
          </a:prstGeom>
        </p:spPr>
        <p:txBody>
          <a:bodyPr bIns="91440" anchor="b" anchorCtr="0">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fontAlgn="auto">
              <a:spcAft>
                <a:spcPts val="0"/>
              </a:spcAft>
            </a:pPr>
            <a:r>
              <a:rPr lang="ja-JP" altLang="en-US" sz="3600" dirty="0" smtClean="0"/>
              <a:t>探査率の算出</a:t>
            </a:r>
          </a:p>
        </p:txBody>
      </p:sp>
      <mc:AlternateContent xmlns:mc="http://schemas.openxmlformats.org/markup-compatibility/2006" xmlns:a14="http://schemas.microsoft.com/office/drawing/2010/main">
        <mc:Choice Requires="a14">
          <p:sp>
            <p:nvSpPr>
              <p:cNvPr id="3" name="テキスト ボックス 2"/>
              <p:cNvSpPr txBox="1"/>
              <p:nvPr/>
            </p:nvSpPr>
            <p:spPr>
              <a:xfrm>
                <a:off x="1320575" y="1885842"/>
                <a:ext cx="5602158" cy="11423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a:rPr>
                        <m:t>𝜀</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1</m:t>
                          </m:r>
                        </m:num>
                        <m:den>
                          <m:r>
                            <a:rPr kumimoji="1" lang="en-US" altLang="ja-JP" sz="2400" b="0" i="1" smtClean="0">
                              <a:latin typeface="Cambria Math"/>
                            </a:rPr>
                            <m:t>𝑛𝑚</m:t>
                          </m:r>
                        </m:den>
                      </m:f>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a:rPr>
                            <m:t>𝑖</m:t>
                          </m:r>
                          <m:r>
                            <a:rPr kumimoji="1" lang="en-US" altLang="ja-JP" sz="2400" b="0" i="1" smtClean="0">
                              <a:latin typeface="Cambria Math"/>
                            </a:rPr>
                            <m:t>=0</m:t>
                          </m:r>
                        </m:sub>
                        <m:sup>
                          <m:r>
                            <a:rPr kumimoji="1" lang="en-US" altLang="ja-JP" sz="2400" b="0" i="1" smtClean="0">
                              <a:latin typeface="Cambria Math"/>
                            </a:rPr>
                            <m:t>𝑛</m:t>
                          </m:r>
                        </m:sup>
                        <m:e>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a:rPr>
                                <m:t>𝑗</m:t>
                              </m:r>
                              <m:r>
                                <a:rPr kumimoji="1" lang="en-US" altLang="ja-JP" sz="2400" b="0" i="1" smtClean="0">
                                  <a:latin typeface="Cambria Math"/>
                                </a:rPr>
                                <m:t>=0</m:t>
                              </m:r>
                            </m:sub>
                            <m:sup>
                              <m:r>
                                <a:rPr kumimoji="1" lang="en-US" altLang="ja-JP" sz="2400" b="0" i="1" smtClean="0">
                                  <a:latin typeface="Cambria Math"/>
                                </a:rPr>
                                <m:t>𝑚</m:t>
                              </m:r>
                            </m:sup>
                            <m:e>
                              <m:f>
                                <m:fPr>
                                  <m:ctrlPr>
                                    <a:rPr kumimoji="1" lang="en-US" altLang="ja-JP" sz="2400" b="0" i="1" smtClean="0">
                                      <a:latin typeface="Cambria Math" panose="02040503050406030204" pitchFamily="18" charset="0"/>
                                    </a:rPr>
                                  </m:ctrlPr>
                                </m:fPr>
                                <m:num>
                                  <m:r>
                                    <a:rPr kumimoji="1" lang="en-US" altLang="ja-JP" sz="2400" b="0" i="1" smtClean="0">
                                      <a:latin typeface="Cambria Math"/>
                                    </a:rPr>
                                    <m:t>𝐻</m:t>
                                  </m:r>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𝑠</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𝑎</m:t>
                                      </m:r>
                                    </m:e>
                                    <m:sub>
                                      <m:r>
                                        <a:rPr kumimoji="1" lang="en-US" altLang="ja-JP" sz="2400" b="0" i="1" smtClean="0">
                                          <a:latin typeface="Cambria Math"/>
                                        </a:rPr>
                                        <m:t>𝑗</m:t>
                                      </m:r>
                                    </m:sub>
                                  </m:sSub>
                                  <m:r>
                                    <a:rPr kumimoji="1" lang="en-US" altLang="ja-JP" sz="2400" b="0" i="1" smtClean="0">
                                      <a:latin typeface="Cambria Math"/>
                                    </a:rPr>
                                    <m:t>)</m:t>
                                  </m:r>
                                </m:num>
                                <m:den>
                                  <m:func>
                                    <m:funcPr>
                                      <m:ctrlPr>
                                        <a:rPr kumimoji="1" lang="en-US" altLang="ja-JP" sz="2400" b="0" i="1" smtClean="0">
                                          <a:latin typeface="Cambria Math" panose="02040503050406030204" pitchFamily="18" charset="0"/>
                                        </a:rPr>
                                      </m:ctrlPr>
                                    </m:funcPr>
                                    <m:fName>
                                      <m:sSub>
                                        <m:sSubPr>
                                          <m:ctrlPr>
                                            <a:rPr kumimoji="1" lang="en-US" altLang="ja-JP" sz="2400" b="0" i="1" smtClean="0">
                                              <a:latin typeface="Cambria Math" panose="02040503050406030204" pitchFamily="18" charset="0"/>
                                            </a:rPr>
                                          </m:ctrlPr>
                                        </m:sSubPr>
                                        <m:e>
                                          <m:r>
                                            <m:rPr>
                                              <m:sty m:val="p"/>
                                            </m:rPr>
                                            <a:rPr kumimoji="1" lang="en-US" altLang="ja-JP" sz="2400" b="0" i="0" smtClean="0">
                                              <a:latin typeface="Cambria Math"/>
                                            </a:rPr>
                                            <m:t>log</m:t>
                                          </m:r>
                                        </m:e>
                                        <m:sub>
                                          <m:r>
                                            <a:rPr kumimoji="1" lang="en-US" altLang="ja-JP" sz="2400" b="0" i="1" smtClean="0">
                                              <a:latin typeface="Cambria Math"/>
                                            </a:rPr>
                                            <m:t>2</m:t>
                                          </m:r>
                                        </m:sub>
                                      </m:sSub>
                                    </m:fName>
                                    <m:e>
                                      <m:r>
                                        <a:rPr kumimoji="1" lang="en-US" altLang="ja-JP" sz="2400" b="0" i="1" smtClean="0">
                                          <a:latin typeface="Cambria Math"/>
                                        </a:rPr>
                                        <m:t>𝑛</m:t>
                                      </m:r>
                                    </m:e>
                                  </m:func>
                                </m:den>
                              </m:f>
                            </m:e>
                          </m:nary>
                        </m:e>
                      </m:nary>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320575" y="1885842"/>
                <a:ext cx="5602158" cy="1142364"/>
              </a:xfrm>
              <a:prstGeom prst="rect">
                <a:avLst/>
              </a:prstGeom>
              <a:blipFill rotWithShape="1">
                <a:blip r:embed="rId4"/>
                <a:stretch>
                  <a:fillRect/>
                </a:stretch>
              </a:blipFill>
            </p:spPr>
            <p:txBody>
              <a:bodyPr/>
              <a:lstStyle/>
              <a:p>
                <a:r>
                  <a:rPr lang="ja-JP" altLang="en-US">
                    <a:noFill/>
                  </a:rPr>
                  <a:t> </a:t>
                </a:r>
              </a:p>
            </p:txBody>
          </p:sp>
        </mc:Fallback>
      </mc:AlternateContent>
      <p:sp>
        <p:nvSpPr>
          <p:cNvPr id="4" name="正方形/長方形 3"/>
          <p:cNvSpPr/>
          <p:nvPr/>
        </p:nvSpPr>
        <p:spPr>
          <a:xfrm>
            <a:off x="4489953" y="1885842"/>
            <a:ext cx="1174247" cy="1142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5422900" y="838834"/>
            <a:ext cx="2578100" cy="711200"/>
          </a:xfrm>
          <a:prstGeom prst="wedgeRoundRectCallout">
            <a:avLst>
              <a:gd name="adj1" fmla="val -36519"/>
              <a:gd name="adj2" fmla="val 9642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5584480" y="1015182"/>
                <a:ext cx="2320268" cy="369332"/>
              </a:xfrm>
              <a:prstGeom prst="rect">
                <a:avLst/>
              </a:prstGeom>
              <a:noFill/>
            </p:spPr>
            <p:txBody>
              <a:bodyPr wrap="square" rtlCol="0">
                <a:spAutoFit/>
              </a:bodyPr>
              <a:lstStyle/>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𝑙𝑜𝑔</m:t>
                        </m:r>
                      </m:e>
                      <m:sub>
                        <m:r>
                          <a:rPr kumimoji="1" lang="en-US" altLang="ja-JP" b="0" i="1" smtClean="0">
                            <a:latin typeface="Cambria Math" panose="02040503050406030204" pitchFamily="18" charset="0"/>
                          </a:rPr>
                          <m:t>2</m:t>
                        </m:r>
                      </m:sub>
                    </m:sSub>
                    <m:r>
                      <a:rPr kumimoji="1" lang="en-US" altLang="ja-JP" b="0" i="1" smtClean="0">
                        <a:latin typeface="Cambria Math" panose="02040503050406030204" pitchFamily="18" charset="0"/>
                      </a:rPr>
                      <m:t>𝑛</m:t>
                    </m:r>
                  </m:oMath>
                </a14:m>
                <a:r>
                  <a:rPr kumimoji="1" lang="ja-JP" altLang="en-US" dirty="0" smtClean="0"/>
                  <a:t>で</a:t>
                </a:r>
                <a:r>
                  <a:rPr kumimoji="1" lang="en-US" altLang="ja-JP" dirty="0" smtClean="0"/>
                  <a:t>0-1</a:t>
                </a:r>
                <a:r>
                  <a:rPr kumimoji="1" lang="ja-JP" altLang="en-US" dirty="0" smtClean="0"/>
                  <a:t>に正規化</a:t>
                </a:r>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584480" y="1015182"/>
                <a:ext cx="2320268" cy="369332"/>
              </a:xfrm>
              <a:prstGeom prst="rect">
                <a:avLst/>
              </a:prstGeom>
              <a:blipFill rotWithShape="0">
                <a:blip r:embed="rId5"/>
                <a:stretch>
                  <a:fillRect l="-787" t="-13333" b="-28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1387553" y="5933609"/>
                <a:ext cx="1095749" cy="411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𝐻</m:t>
                      </m:r>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e>
                      </m:d>
                    </m:oMath>
                  </m:oMathPara>
                </a14:m>
                <a:endParaRPr kumimoji="1" lang="ja-JP" altLang="en-US"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1387553" y="5933609"/>
                <a:ext cx="1095749" cy="411395"/>
              </a:xfrm>
              <a:prstGeom prst="rect">
                <a:avLst/>
              </a:prstGeom>
              <a:blipFill rotWithShape="1">
                <a:blip r:embed="rId6"/>
                <a:stretch>
                  <a:fillRect b="-5882"/>
                </a:stretch>
              </a:blipFill>
            </p:spPr>
            <p:txBody>
              <a:bodyPr/>
              <a:lstStyle/>
              <a:p>
                <a:r>
                  <a:rPr lang="ja-JP" altLang="en-US">
                    <a:noFill/>
                  </a:rPr>
                  <a:t> </a:t>
                </a:r>
              </a:p>
            </p:txBody>
          </p:sp>
        </mc:Fallback>
      </mc:AlternateContent>
      <p:sp>
        <p:nvSpPr>
          <p:cNvPr id="23" name="正方形/長方形 22"/>
          <p:cNvSpPr/>
          <p:nvPr/>
        </p:nvSpPr>
        <p:spPr>
          <a:xfrm>
            <a:off x="2521645" y="5951961"/>
            <a:ext cx="2768707" cy="369332"/>
          </a:xfrm>
          <a:prstGeom prst="rect">
            <a:avLst/>
          </a:prstGeom>
        </p:spPr>
        <p:txBody>
          <a:bodyPr wrap="none">
            <a:spAutoFit/>
          </a:bodyPr>
          <a:lstStyle/>
          <a:p>
            <a:r>
              <a:rPr kumimoji="1" lang="ja-JP" altLang="en-US" dirty="0" smtClean="0"/>
              <a:t>：環境</a:t>
            </a:r>
            <a:r>
              <a:rPr kumimoji="1" lang="ja-JP" altLang="en-US" dirty="0"/>
              <a:t>遷移に</a:t>
            </a:r>
            <a:r>
              <a:rPr kumimoji="1" lang="ja-JP" altLang="en-US" dirty="0" smtClean="0"/>
              <a:t>おける情報量</a:t>
            </a:r>
            <a:endParaRPr kumimoji="1" lang="ja-JP" altLang="en-US" dirty="0"/>
          </a:p>
        </p:txBody>
      </p:sp>
      <mc:AlternateContent xmlns:mc="http://schemas.openxmlformats.org/markup-compatibility/2006" xmlns:a14="http://schemas.microsoft.com/office/drawing/2010/main">
        <mc:Choice Requires="a14">
          <p:sp>
            <p:nvSpPr>
              <p:cNvPr id="24" name="テキスト ボックス 23"/>
              <p:cNvSpPr txBox="1"/>
              <p:nvPr/>
            </p:nvSpPr>
            <p:spPr>
              <a:xfrm>
                <a:off x="1829742" y="3890995"/>
                <a:ext cx="4251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𝑖</m:t>
                          </m:r>
                        </m:sub>
                      </m:sSub>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1829742" y="3890995"/>
                <a:ext cx="425180" cy="369332"/>
              </a:xfrm>
              <a:prstGeom prst="rect">
                <a:avLst/>
              </a:prstGeom>
              <a:blipFill rotWithShape="1">
                <a:blip r:embed="rId7"/>
                <a:stretch>
                  <a:fillRect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1813805" y="4247627"/>
                <a:ext cx="450380"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𝑗</m:t>
                          </m:r>
                        </m:sub>
                      </m:sSub>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1813805" y="4247627"/>
                <a:ext cx="450380" cy="391646"/>
              </a:xfrm>
              <a:prstGeom prst="rect">
                <a:avLst/>
              </a:prstGeom>
              <a:blipFill rotWithShape="1">
                <a:blip r:embed="rId8"/>
                <a:stretch>
                  <a:fillRect b="-7813"/>
                </a:stretch>
              </a:blipFill>
            </p:spPr>
            <p:txBody>
              <a:bodyPr/>
              <a:lstStyle/>
              <a:p>
                <a:r>
                  <a:rPr lang="ja-JP" altLang="en-US">
                    <a:noFill/>
                  </a:rPr>
                  <a:t> </a:t>
                </a:r>
              </a:p>
            </p:txBody>
          </p:sp>
        </mc:Fallback>
      </mc:AlternateContent>
      <p:sp>
        <p:nvSpPr>
          <p:cNvPr id="26" name="テキスト ボックス 25"/>
          <p:cNvSpPr txBox="1"/>
          <p:nvPr/>
        </p:nvSpPr>
        <p:spPr>
          <a:xfrm>
            <a:off x="2483302" y="3890995"/>
            <a:ext cx="1294783" cy="369332"/>
          </a:xfrm>
          <a:prstGeom prst="rect">
            <a:avLst/>
          </a:prstGeom>
          <a:noFill/>
        </p:spPr>
        <p:txBody>
          <a:bodyPr wrap="square" rtlCol="0">
            <a:spAutoFit/>
          </a:bodyPr>
          <a:lstStyle/>
          <a:p>
            <a:r>
              <a:rPr kumimoji="1" lang="ja-JP" altLang="en-US" dirty="0" smtClean="0"/>
              <a:t>：</a:t>
            </a:r>
            <a:r>
              <a:rPr kumimoji="1" lang="ja-JP" altLang="en-US" dirty="0"/>
              <a:t>状態</a:t>
            </a:r>
          </a:p>
        </p:txBody>
      </p:sp>
      <p:sp>
        <p:nvSpPr>
          <p:cNvPr id="27" name="テキスト ボックス 26"/>
          <p:cNvSpPr txBox="1"/>
          <p:nvPr/>
        </p:nvSpPr>
        <p:spPr>
          <a:xfrm>
            <a:off x="2483301" y="4258784"/>
            <a:ext cx="1294783" cy="369332"/>
          </a:xfrm>
          <a:prstGeom prst="rect">
            <a:avLst/>
          </a:prstGeom>
          <a:noFill/>
        </p:spPr>
        <p:txBody>
          <a:bodyPr wrap="square" rtlCol="0">
            <a:spAutoFit/>
          </a:bodyPr>
          <a:lstStyle/>
          <a:p>
            <a:r>
              <a:rPr kumimoji="1" lang="ja-JP" altLang="en-US" dirty="0"/>
              <a:t>：</a:t>
            </a:r>
            <a:r>
              <a:rPr kumimoji="1" lang="ja-JP" altLang="en-US" dirty="0" smtClean="0"/>
              <a:t>行動</a:t>
            </a:r>
            <a:endParaRPr kumimoji="1" lang="ja-JP" altLang="en-US" dirty="0"/>
          </a:p>
        </p:txBody>
      </p:sp>
      <mc:AlternateContent xmlns:mc="http://schemas.openxmlformats.org/markup-compatibility/2006" xmlns:a14="http://schemas.microsoft.com/office/drawing/2010/main">
        <mc:Choice Requires="a14">
          <p:sp>
            <p:nvSpPr>
              <p:cNvPr id="28" name="テキスト ボックス 27"/>
              <p:cNvSpPr txBox="1"/>
              <p:nvPr/>
            </p:nvSpPr>
            <p:spPr>
              <a:xfrm>
                <a:off x="1829742" y="3284223"/>
                <a:ext cx="385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i="1" smtClean="0">
                          <a:latin typeface="Cambria Math"/>
                        </a:rPr>
                        <m:t>𝑛</m:t>
                      </m:r>
                    </m:oMath>
                  </m:oMathPara>
                </a14:m>
                <a:endParaRPr kumimoji="1" lang="ja-JP" altLang="en-US"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1829742" y="3284223"/>
                <a:ext cx="385810" cy="369332"/>
              </a:xfrm>
              <a:prstGeom prst="rect">
                <a:avLst/>
              </a:prstGeom>
              <a:blipFill rotWithShape="1">
                <a:blip r:embed="rId9"/>
                <a:stretch>
                  <a:fillRect/>
                </a:stretch>
              </a:blipFill>
            </p:spPr>
            <p:txBody>
              <a:bodyPr/>
              <a:lstStyle/>
              <a:p>
                <a:r>
                  <a:rPr lang="ja-JP" altLang="en-US">
                    <a:noFill/>
                  </a:rPr>
                  <a:t> </a:t>
                </a:r>
              </a:p>
            </p:txBody>
          </p:sp>
        </mc:Fallback>
      </mc:AlternateContent>
      <p:sp>
        <p:nvSpPr>
          <p:cNvPr id="29" name="テキスト ボックス 28"/>
          <p:cNvSpPr txBox="1"/>
          <p:nvPr/>
        </p:nvSpPr>
        <p:spPr>
          <a:xfrm>
            <a:off x="2483300" y="3284223"/>
            <a:ext cx="4013306" cy="369332"/>
          </a:xfrm>
          <a:prstGeom prst="rect">
            <a:avLst/>
          </a:prstGeom>
          <a:noFill/>
        </p:spPr>
        <p:txBody>
          <a:bodyPr wrap="square" rtlCol="0">
            <a:spAutoFit/>
          </a:bodyPr>
          <a:lstStyle/>
          <a:p>
            <a:r>
              <a:rPr kumimoji="1" lang="ja-JP" altLang="en-US" dirty="0" smtClean="0"/>
              <a:t>：エージェントが認識している状態数</a:t>
            </a:r>
            <a:endParaRPr kumimoji="1" lang="en-US" altLang="ja-JP" dirty="0" smtClean="0"/>
          </a:p>
        </p:txBody>
      </p:sp>
      <mc:AlternateContent xmlns:mc="http://schemas.openxmlformats.org/markup-compatibility/2006" xmlns:a14="http://schemas.microsoft.com/office/drawing/2010/main">
        <mc:Choice Requires="a14">
          <p:sp>
            <p:nvSpPr>
              <p:cNvPr id="30" name="テキスト ボックス 29"/>
              <p:cNvSpPr txBox="1"/>
              <p:nvPr/>
            </p:nvSpPr>
            <p:spPr>
              <a:xfrm>
                <a:off x="1253091" y="5506724"/>
                <a:ext cx="1220646" cy="424347"/>
              </a:xfrm>
              <a:prstGeom prst="rect">
                <a:avLst/>
              </a:prstGeom>
              <a:noFill/>
            </p:spPr>
            <p:txBody>
              <a:bodyPr wrap="square" rtlCol="0">
                <a:spAutoFit/>
              </a:bodyPr>
              <a:lstStyle/>
              <a:p>
                <a:pPr algn="ct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𝑃</m:t>
                        </m:r>
                      </m:e>
                      <m:sub>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𝑗</m:t>
                            </m:r>
                          </m:sub>
                        </m:sSub>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𝑘</m:t>
                        </m:r>
                      </m:sub>
                    </m:sSub>
                  </m:oMath>
                </a14:m>
                <a:r>
                  <a:rPr kumimoji="1" lang="en-US" altLang="ja-JP" dirty="0" smtClean="0"/>
                  <a:t>)</a:t>
                </a:r>
                <a:endParaRPr kumimoji="1" lang="ja-JP" altLang="en-US"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1253091" y="5506724"/>
                <a:ext cx="1220646" cy="424347"/>
              </a:xfrm>
              <a:prstGeom prst="rect">
                <a:avLst/>
              </a:prstGeom>
              <a:blipFill rotWithShape="1">
                <a:blip r:embed="rId10"/>
                <a:stretch>
                  <a:fillRect t="-7143" b="-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6"/>
              <p:cNvSpPr txBox="1">
                <a:spLocks noChangeArrowheads="1"/>
              </p:cNvSpPr>
              <p:nvPr/>
            </p:nvSpPr>
            <p:spPr bwMode="auto">
              <a:xfrm>
                <a:off x="2463624" y="5471799"/>
                <a:ext cx="7480300" cy="391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𝑖</m:t>
                        </m:r>
                      </m:sub>
                    </m:sSub>
                    <m:r>
                      <a:rPr kumimoji="1" lang="ja-JP" altLang="en-US" i="1">
                        <a:latin typeface="Cambria Math" panose="02040503050406030204" pitchFamily="18" charset="0"/>
                      </a:rPr>
                      <m:t>において</m:t>
                    </m:r>
                    <m:r>
                      <a:rPr kumimoji="1" lang="ja-JP" altLang="en-US" i="1" smtClean="0">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m:t>
                    </m:r>
                    <m:r>
                      <a:rPr kumimoji="1" lang="ja-JP" altLang="en-US" i="1" smtClean="0">
                        <a:latin typeface="Cambria Math" panose="02040503050406030204" pitchFamily="18" charset="0"/>
                      </a:rPr>
                      <m:t>し，</m:t>
                    </m:r>
                    <m:r>
                      <a:rPr kumimoji="1" lang="ja-JP" altLang="en-US" i="1">
                        <a:latin typeface="Cambria Math" panose="02040503050406030204" pitchFamily="18" charset="0"/>
                      </a:rPr>
                      <m:t>次状態</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𝑘</m:t>
                        </m:r>
                      </m:sub>
                    </m:sSub>
                    <m:r>
                      <a:rPr kumimoji="1" lang="ja-JP" altLang="en-US" b="0" i="1" smtClean="0">
                        <a:latin typeface="Cambria Math" panose="02040503050406030204" pitchFamily="18" charset="0"/>
                      </a:rPr>
                      <m:t>に</m:t>
                    </m:r>
                    <m:r>
                      <a:rPr kumimoji="1" lang="ja-JP" altLang="en-US" i="1">
                        <a:latin typeface="Cambria Math" panose="02040503050406030204" pitchFamily="18" charset="0"/>
                      </a:rPr>
                      <m:t>遷移する</m:t>
                    </m:r>
                  </m:oMath>
                </a14:m>
                <a:r>
                  <a:rPr kumimoji="1" lang="ja-JP" altLang="en-US" dirty="0" smtClean="0"/>
                  <a:t>確率</a:t>
                </a:r>
                <a:endParaRPr kumimoji="1" lang="ja-JP" altLang="en-US" dirty="0"/>
              </a:p>
            </p:txBody>
          </p:sp>
        </mc:Choice>
        <mc:Fallback xmlns="">
          <p:sp>
            <p:nvSpPr>
              <p:cNvPr id="31" name="テキスト ボックス 6"/>
              <p:cNvSpPr txBox="1">
                <a:spLocks noRot="1" noChangeAspect="1" noMove="1" noResize="1" noEditPoints="1" noAdjustHandles="1" noChangeArrowheads="1" noChangeShapeType="1" noTextEdit="1"/>
              </p:cNvSpPr>
              <p:nvPr/>
            </p:nvSpPr>
            <p:spPr bwMode="auto">
              <a:xfrm>
                <a:off x="2463624" y="5471799"/>
                <a:ext cx="7480300" cy="391646"/>
              </a:xfrm>
              <a:prstGeom prst="rect">
                <a:avLst/>
              </a:prstGeom>
              <a:blipFill rotWithShape="1">
                <a:blip r:embed="rId11"/>
                <a:stretch>
                  <a:fillRect l="-652" t="-10938" b="-156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6"/>
              <p:cNvSpPr txBox="1">
                <a:spLocks noChangeArrowheads="1"/>
              </p:cNvSpPr>
              <p:nvPr/>
            </p:nvSpPr>
            <p:spPr bwMode="auto">
              <a:xfrm>
                <a:off x="2455339" y="4565315"/>
                <a:ext cx="7024687" cy="391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b="0" i="1" smtClean="0">
                        <a:latin typeface="Cambria Math" panose="02040503050406030204" pitchFamily="18" charset="0"/>
                      </a:rPr>
                      <m:t>際，</m:t>
                    </m:r>
                    <m:sSub>
                      <m:sSubPr>
                        <m:ctrlPr>
                          <a:rPr kumimoji="1" lang="en-US" altLang="ja-JP" i="1" smtClean="0">
                            <a:latin typeface="Cambria Math" panose="02040503050406030204" pitchFamily="18" charset="0"/>
                          </a:rPr>
                        </m:ctrlPr>
                      </m:sSubPr>
                      <m:e>
                        <m:r>
                          <a:rPr kumimoji="1" lang="ja-JP" altLang="en-US" i="1">
                            <a:latin typeface="Cambria Math" panose="02040503050406030204" pitchFamily="18" charset="0"/>
                          </a:rPr>
                          <m:t>状態</m:t>
                        </m:r>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𝑘</m:t>
                        </m:r>
                      </m:sub>
                    </m:sSub>
                    <m:r>
                      <a:rPr kumimoji="1" lang="ja-JP" altLang="en-US" b="0" i="1" smtClean="0">
                        <a:latin typeface="Cambria Math" panose="02040503050406030204" pitchFamily="18" charset="0"/>
                      </a:rPr>
                      <m:t>に</m:t>
                    </m:r>
                    <m:r>
                      <a:rPr kumimoji="1" lang="ja-JP" altLang="en-US" i="1">
                        <a:latin typeface="Cambria Math" panose="02040503050406030204" pitchFamily="18" charset="0"/>
                      </a:rPr>
                      <m:t>遷移した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32" name="テキスト ボックス 6"/>
              <p:cNvSpPr txBox="1">
                <a:spLocks noRot="1" noChangeAspect="1" noMove="1" noResize="1" noEditPoints="1" noAdjustHandles="1" noChangeArrowheads="1" noChangeShapeType="1" noTextEdit="1"/>
              </p:cNvSpPr>
              <p:nvPr/>
            </p:nvSpPr>
            <p:spPr bwMode="auto">
              <a:xfrm>
                <a:off x="2455339" y="4565315"/>
                <a:ext cx="7024687" cy="391646"/>
              </a:xfrm>
              <a:prstGeom prst="rect">
                <a:avLst/>
              </a:prstGeom>
              <a:blipFill rotWithShape="0">
                <a:blip r:embed="rId12"/>
                <a:stretch>
                  <a:fillRect l="-781" t="-12500" b="-156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1159467" y="4578015"/>
                <a:ext cx="1418672" cy="39164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sty m:val="p"/>
                        </m:rPr>
                        <a:rPr kumimoji="1" lang="en-US" altLang="ja-JP" b="0" i="0" smtClean="0">
                          <a:latin typeface="Cambria Math"/>
                        </a:rPr>
                        <m:t>R</m:t>
                      </m:r>
                      <m:r>
                        <a:rPr kumimoji="1" lang="en-US" altLang="ja-JP" b="0" i="0" smtClean="0">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𝑘</m:t>
                          </m:r>
                        </m:sub>
                      </m:sSub>
                      <m:r>
                        <a:rPr kumimoji="1" lang="en-US" altLang="ja-JP" b="0" i="0" smtClean="0">
                          <a:latin typeface="Cambria Math"/>
                        </a:rPr>
                        <m:t>)</m:t>
                      </m:r>
                    </m:oMath>
                  </m:oMathPara>
                </a14:m>
                <a:endParaRPr kumimoji="1" lang="ja-JP" altLang="en-US"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1159467" y="4578015"/>
                <a:ext cx="1418672" cy="391646"/>
              </a:xfrm>
              <a:prstGeom prst="rect">
                <a:avLst/>
              </a:prstGeom>
              <a:blipFill rotWithShape="1">
                <a:blip r:embed="rId13"/>
                <a:stretch>
                  <a:fillRect b="-78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1258480" y="4968089"/>
                <a:ext cx="1220646" cy="391646"/>
              </a:xfrm>
              <a:prstGeom prst="rect">
                <a:avLst/>
              </a:prstGeom>
              <a:noFill/>
            </p:spPr>
            <p:txBody>
              <a:bodyPr wrap="square" rtlCol="0">
                <a:spAutoFit/>
              </a:bodyPr>
              <a:lstStyle/>
              <a:p>
                <a:pPr algn="ctr"/>
                <a14:m>
                  <m:oMath xmlns:m="http://schemas.openxmlformats.org/officeDocument/2006/math">
                    <m:r>
                      <a:rPr kumimoji="1" lang="en-US" altLang="ja-JP" i="1">
                        <a:latin typeface="Cambria Math"/>
                      </a:rPr>
                      <m:t>𝑁</m:t>
                    </m:r>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𝑖</m:t>
                        </m:r>
                      </m:sub>
                    </m:sSub>
                    <m:r>
                      <a:rPr kumimoji="1" lang="en-US" altLang="ja-JP" i="1">
                        <a:latin typeface="Cambria Math"/>
                      </a:rPr>
                      <m:t>,</m:t>
                    </m:r>
                    <m:sSub>
                      <m:sSubPr>
                        <m:ctrlPr>
                          <a:rPr kumimoji="1" lang="en-US" altLang="ja-JP" i="1">
                            <a:latin typeface="Cambria Math" panose="02040503050406030204" pitchFamily="18" charset="0"/>
                          </a:rPr>
                        </m:ctrlPr>
                      </m:sSubPr>
                      <m:e>
                        <m:r>
                          <a:rPr kumimoji="1" lang="en-US" altLang="ja-JP" i="1">
                            <a:latin typeface="Cambria Math"/>
                          </a:rPr>
                          <m:t>𝑎</m:t>
                        </m:r>
                      </m:e>
                      <m:sub>
                        <m:r>
                          <a:rPr kumimoji="1" lang="en-US" altLang="ja-JP" i="1">
                            <a:latin typeface="Cambria Math"/>
                          </a:rPr>
                          <m:t>𝑗</m:t>
                        </m:r>
                      </m:sub>
                    </m:sSub>
                  </m:oMath>
                </a14:m>
                <a:r>
                  <a:rPr kumimoji="1" lang="en-US" altLang="ja-JP" dirty="0" smtClean="0"/>
                  <a:t>)</a:t>
                </a:r>
                <a:endParaRPr kumimoji="1" lang="ja-JP" altLang="en-US"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1258480" y="4968089"/>
                <a:ext cx="1220646" cy="391646"/>
              </a:xfrm>
              <a:prstGeom prst="rect">
                <a:avLst/>
              </a:prstGeom>
              <a:blipFill rotWithShape="1">
                <a:blip r:embed="rId14"/>
                <a:stretch>
                  <a:fillRect t="-7813" b="-18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6"/>
              <p:cNvSpPr txBox="1">
                <a:spLocks noChangeArrowheads="1"/>
              </p:cNvSpPr>
              <p:nvPr/>
            </p:nvSpPr>
            <p:spPr bwMode="auto">
              <a:xfrm>
                <a:off x="2481281" y="5005008"/>
                <a:ext cx="7024687" cy="394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𝑖</m:t>
                        </m:r>
                      </m:sub>
                    </m:sSub>
                    <m:r>
                      <a:rPr kumimoji="1" lang="ja-JP" altLang="en-US" i="1">
                        <a:latin typeface="Cambria Math" panose="02040503050406030204" pitchFamily="18" charset="0"/>
                      </a:rPr>
                      <m:t>にお</m:t>
                    </m:r>
                    <m:r>
                      <a:rPr kumimoji="1" lang="ja-JP" altLang="en-US" i="1" smtClean="0">
                        <a:latin typeface="Cambria Math" panose="02040503050406030204" pitchFamily="18" charset="0"/>
                      </a:rPr>
                      <m:t>いて</m:t>
                    </m:r>
                    <m:r>
                      <a:rPr kumimoji="1" lang="ja-JP" altLang="en-US" b="0" i="1" smtClean="0">
                        <a:latin typeface="Cambria Math" panose="02040503050406030204" pitchFamily="18" charset="0"/>
                      </a:rPr>
                      <m:t>，</m:t>
                    </m:r>
                    <m:r>
                      <a:rPr kumimoji="1" lang="ja-JP" altLang="en-US" i="1">
                        <a:latin typeface="Cambria Math" panose="02040503050406030204" pitchFamily="18" charset="0"/>
                      </a:rPr>
                      <m:t>行動</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𝑗</m:t>
                        </m:r>
                      </m:sub>
                    </m:sSub>
                    <m:r>
                      <a:rPr kumimoji="1" lang="ja-JP" altLang="en-US" b="0" i="1" smtClean="0">
                        <a:latin typeface="Cambria Math" panose="02040503050406030204" pitchFamily="18" charset="0"/>
                      </a:rPr>
                      <m:t>を</m:t>
                    </m:r>
                    <m:r>
                      <a:rPr kumimoji="1" lang="ja-JP" altLang="en-US" i="1">
                        <a:latin typeface="Cambria Math" panose="02040503050406030204" pitchFamily="18" charset="0"/>
                      </a:rPr>
                      <m:t>選択した</m:t>
                    </m:r>
                    <m:r>
                      <a:rPr kumimoji="1" lang="ja-JP" altLang="en-US" i="1" smtClean="0">
                        <a:latin typeface="Cambria Math" panose="02040503050406030204" pitchFamily="18" charset="0"/>
                      </a:rPr>
                      <m:t>回数</m:t>
                    </m:r>
                  </m:oMath>
                </a14:m>
                <a:endParaRPr kumimoji="1" lang="ja-JP" altLang="en-US" dirty="0"/>
              </a:p>
            </p:txBody>
          </p:sp>
        </mc:Choice>
        <mc:Fallback xmlns="">
          <p:sp>
            <p:nvSpPr>
              <p:cNvPr id="35" name="テキスト ボックス 6"/>
              <p:cNvSpPr txBox="1">
                <a:spLocks noRot="1" noChangeAspect="1" noMove="1" noResize="1" noEditPoints="1" noAdjustHandles="1" noChangeArrowheads="1" noChangeShapeType="1" noTextEdit="1"/>
              </p:cNvSpPr>
              <p:nvPr/>
            </p:nvSpPr>
            <p:spPr bwMode="auto">
              <a:xfrm>
                <a:off x="2481281" y="5005008"/>
                <a:ext cx="7024687" cy="394532"/>
              </a:xfrm>
              <a:prstGeom prst="rect">
                <a:avLst/>
              </a:prstGeom>
              <a:blipFill rotWithShape="0">
                <a:blip r:embed="rId15"/>
                <a:stretch>
                  <a:fillRect l="-694" t="-10769" b="-138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7" name="テキスト ボックス 6"/>
          <p:cNvSpPr txBox="1"/>
          <p:nvPr/>
        </p:nvSpPr>
        <p:spPr>
          <a:xfrm>
            <a:off x="5837053" y="2917371"/>
            <a:ext cx="3306947" cy="381000"/>
          </a:xfrm>
          <a:prstGeom prst="rect">
            <a:avLst/>
          </a:prstGeom>
          <a:noFill/>
        </p:spPr>
        <p:txBody>
          <a:bodyPr wrap="square" rtlCol="0">
            <a:spAutoFit/>
          </a:bodyPr>
          <a:lstStyle/>
          <a:p>
            <a:r>
              <a:rPr kumimoji="1" lang="en-US" altLang="ja-JP" dirty="0" smtClean="0"/>
              <a:t>※</a:t>
            </a:r>
            <a:r>
              <a:rPr kumimoji="1" lang="ja-JP" altLang="en-US" dirty="0" smtClean="0"/>
              <a:t>ただし，</a:t>
            </a:r>
            <a:r>
              <a:rPr kumimoji="1" lang="en-US" altLang="ja-JP" dirty="0" smtClean="0"/>
              <a:t>1</a:t>
            </a:r>
            <a:r>
              <a:rPr kumimoji="1" lang="ja-JP" altLang="en-US" dirty="0" smtClean="0"/>
              <a:t>試行目は</a:t>
            </a:r>
            <a:r>
              <a:rPr kumimoji="1" lang="en-US" altLang="ja-JP" dirty="0" smtClean="0"/>
              <a:t>ε=1.0</a:t>
            </a:r>
            <a:endParaRPr kumimoji="1" lang="ja-JP" altLang="en-US" dirty="0"/>
          </a:p>
        </p:txBody>
      </p:sp>
      <mc:AlternateContent xmlns:mc="http://schemas.openxmlformats.org/markup-compatibility/2006" xmlns:a14="http://schemas.microsoft.com/office/drawing/2010/main">
        <mc:Choice Requires="a14">
          <p:sp>
            <p:nvSpPr>
              <p:cNvPr id="36" name="テキスト ボックス 35"/>
              <p:cNvSpPr txBox="1"/>
              <p:nvPr/>
            </p:nvSpPr>
            <p:spPr>
              <a:xfrm>
                <a:off x="1829738" y="3597069"/>
                <a:ext cx="4467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𝑚</m:t>
                      </m:r>
                    </m:oMath>
                  </m:oMathPara>
                </a14:m>
                <a:endParaRPr kumimoji="1" lang="ja-JP" altLang="en-US"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1829738" y="3597069"/>
                <a:ext cx="446724" cy="369332"/>
              </a:xfrm>
              <a:prstGeom prst="rect">
                <a:avLst/>
              </a:prstGeom>
              <a:blipFill rotWithShape="1">
                <a:blip r:embed="rId16"/>
                <a:stretch>
                  <a:fillRect/>
                </a:stretch>
              </a:blipFill>
            </p:spPr>
            <p:txBody>
              <a:bodyPr/>
              <a:lstStyle/>
              <a:p>
                <a:r>
                  <a:rPr lang="ja-JP" altLang="en-US">
                    <a:noFill/>
                  </a:rPr>
                  <a:t> </a:t>
                </a:r>
              </a:p>
            </p:txBody>
          </p:sp>
        </mc:Fallback>
      </mc:AlternateContent>
      <p:sp>
        <p:nvSpPr>
          <p:cNvPr id="37" name="テキスト ボックス 36"/>
          <p:cNvSpPr txBox="1"/>
          <p:nvPr/>
        </p:nvSpPr>
        <p:spPr>
          <a:xfrm>
            <a:off x="2483298" y="3597069"/>
            <a:ext cx="4013308" cy="369332"/>
          </a:xfrm>
          <a:prstGeom prst="rect">
            <a:avLst/>
          </a:prstGeom>
          <a:noFill/>
        </p:spPr>
        <p:txBody>
          <a:bodyPr wrap="square" rtlCol="0">
            <a:spAutoFit/>
          </a:bodyPr>
          <a:lstStyle/>
          <a:p>
            <a:r>
              <a:rPr kumimoji="1" lang="ja-JP" altLang="en-US" dirty="0" smtClean="0"/>
              <a:t>：エージェントが取ることのできる行動数</a:t>
            </a:r>
            <a:endParaRPr kumimoji="1" lang="ja-JP" altLang="en-US" dirty="0"/>
          </a:p>
        </p:txBody>
      </p:sp>
    </p:spTree>
    <p:extLst>
      <p:ext uri="{BB962C8B-B14F-4D97-AF65-F5344CB8AC3E}">
        <p14:creationId xmlns:p14="http://schemas.microsoft.com/office/powerpoint/2010/main" val="30484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12838" y="-170695"/>
            <a:ext cx="7793037" cy="1462087"/>
          </a:xfrm>
        </p:spPr>
        <p:txBody>
          <a:bodyPr/>
          <a:lstStyle/>
          <a:p>
            <a:r>
              <a:rPr lang="ja-JP" altLang="en-US" dirty="0" smtClean="0"/>
              <a:t>実験：</a:t>
            </a:r>
            <a:r>
              <a:rPr lang="ja-JP" altLang="en-US" dirty="0"/>
              <a:t>目的</a:t>
            </a:r>
            <a:endParaRPr lang="en-US" altLang="ja-JP" dirty="0" smtClean="0"/>
          </a:p>
        </p:txBody>
      </p:sp>
      <p:sp>
        <p:nvSpPr>
          <p:cNvPr id="7" name="Rectangle 4"/>
          <p:cNvSpPr>
            <a:spLocks noChangeArrowheads="1"/>
          </p:cNvSpPr>
          <p:nvPr/>
        </p:nvSpPr>
        <p:spPr bwMode="auto">
          <a:xfrm>
            <a:off x="676275" y="2024649"/>
            <a:ext cx="8229600" cy="1119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r>
              <a:rPr lang="ja-JP" altLang="en-US" dirty="0" smtClean="0"/>
              <a:t>探査率</a:t>
            </a:r>
            <a:r>
              <a:rPr lang="en-US" altLang="ja-JP" dirty="0" smtClean="0"/>
              <a:t>ε</a:t>
            </a:r>
            <a:r>
              <a:rPr lang="ja-JP" altLang="en-US" dirty="0" smtClean="0"/>
              <a:t>が動的に制御できているかを確認</a:t>
            </a:r>
            <a:endParaRPr lang="en-US" altLang="ja-JP" dirty="0" smtClean="0"/>
          </a:p>
          <a:p>
            <a:pPr eaLnBrk="1" hangingPunct="1"/>
            <a:endParaRPr lang="en-US" altLang="ja-JP" dirty="0"/>
          </a:p>
          <a:p>
            <a:pPr eaLnBrk="1" hangingPunct="1"/>
            <a:endParaRPr lang="en-US" altLang="ja-JP" dirty="0"/>
          </a:p>
          <a:p>
            <a:pPr eaLnBrk="1" hangingPunct="1"/>
            <a:r>
              <a:rPr lang="ja-JP" altLang="en-US" dirty="0" smtClean="0"/>
              <a:t>提案手法の有効性の検証</a:t>
            </a:r>
            <a:endParaRPr lang="en-US" altLang="ja-JP" dirty="0" smtClean="0"/>
          </a:p>
          <a:p>
            <a:pPr eaLnBrk="1" hangingPunct="1"/>
            <a:endParaRPr lang="en-US" altLang="ja-JP" dirty="0"/>
          </a:p>
          <a:p>
            <a:pPr eaLnBrk="1" hangingPunct="1"/>
            <a:endParaRPr lang="en-US" altLang="ja-JP" dirty="0" smtClean="0"/>
          </a:p>
          <a:p>
            <a:pPr eaLnBrk="1" hangingPunct="1"/>
            <a:endParaRPr lang="en-US" altLang="ja-JP"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046163" y="-339137"/>
            <a:ext cx="7793037" cy="1462087"/>
          </a:xfrm>
        </p:spPr>
        <p:txBody>
          <a:bodyPr/>
          <a:lstStyle/>
          <a:p>
            <a:r>
              <a:rPr lang="ja-JP" altLang="en-US" dirty="0" smtClean="0"/>
              <a:t>実験：</a:t>
            </a:r>
            <a:r>
              <a:rPr lang="ja-JP" altLang="en-US" dirty="0"/>
              <a:t>概要</a:t>
            </a:r>
            <a:endParaRPr lang="en-US" altLang="ja-JP" sz="3600" dirty="0" smtClean="0"/>
          </a:p>
        </p:txBody>
      </p:sp>
      <p:sp>
        <p:nvSpPr>
          <p:cNvPr id="21507" name="AutoShape 37"/>
          <p:cNvSpPr>
            <a:spLocks noChangeArrowheads="1"/>
          </p:cNvSpPr>
          <p:nvPr/>
        </p:nvSpPr>
        <p:spPr bwMode="auto">
          <a:xfrm>
            <a:off x="2230673" y="4301548"/>
            <a:ext cx="738188" cy="484188"/>
          </a:xfrm>
          <a:prstGeom prst="rightArrow">
            <a:avLst>
              <a:gd name="adj1" fmla="val 50000"/>
              <a:gd name="adj2" fmla="val 38115"/>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sz="2800" dirty="0">
              <a:latin typeface="Tahoma" pitchFamily="34" charset="0"/>
            </a:endParaRPr>
          </a:p>
        </p:txBody>
      </p:sp>
      <p:sp>
        <p:nvSpPr>
          <p:cNvPr id="21509" name="AutoShape 67"/>
          <p:cNvSpPr>
            <a:spLocks noChangeArrowheads="1"/>
          </p:cNvSpPr>
          <p:nvPr/>
        </p:nvSpPr>
        <p:spPr bwMode="auto">
          <a:xfrm>
            <a:off x="6042261" y="4241607"/>
            <a:ext cx="584200" cy="484188"/>
          </a:xfrm>
          <a:prstGeom prst="rightArrow">
            <a:avLst>
              <a:gd name="adj1" fmla="val 50000"/>
              <a:gd name="adj2" fmla="val 30164"/>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sz="2800" dirty="0">
              <a:latin typeface="Tahoma" pitchFamily="34" charset="0"/>
            </a:endParaRPr>
          </a:p>
        </p:txBody>
      </p:sp>
      <p:pic>
        <p:nvPicPr>
          <p:cNvPr id="215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777" y="3203891"/>
            <a:ext cx="5365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5" name="Text Box 16"/>
          <p:cNvSpPr txBox="1">
            <a:spLocks noChangeArrowheads="1"/>
          </p:cNvSpPr>
          <p:nvPr/>
        </p:nvSpPr>
        <p:spPr bwMode="auto">
          <a:xfrm>
            <a:off x="2180667" y="4328920"/>
            <a:ext cx="838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spcBef>
                <a:spcPct val="50000"/>
              </a:spcBef>
            </a:pPr>
            <a:r>
              <a:rPr kumimoji="1" lang="ja-JP" altLang="en-US" sz="2000" dirty="0">
                <a:latin typeface="Tahoma" pitchFamily="34" charset="0"/>
              </a:rPr>
              <a:t>適用</a:t>
            </a:r>
            <a:endParaRPr kumimoji="1" lang="en-US" altLang="ja-JP" sz="2000" dirty="0">
              <a:latin typeface="Tahoma" pitchFamily="34" charset="0"/>
            </a:endParaRPr>
          </a:p>
        </p:txBody>
      </p:sp>
      <p:sp>
        <p:nvSpPr>
          <p:cNvPr id="21523" name="Text Box 95"/>
          <p:cNvSpPr txBox="1">
            <a:spLocks noChangeArrowheads="1"/>
          </p:cNvSpPr>
          <p:nvPr/>
        </p:nvSpPr>
        <p:spPr bwMode="auto">
          <a:xfrm>
            <a:off x="6630729" y="4292963"/>
            <a:ext cx="2349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r>
              <a:rPr kumimoji="1" lang="ja-JP" altLang="en-US" dirty="0"/>
              <a:t>行動</a:t>
            </a:r>
            <a:r>
              <a:rPr kumimoji="1" lang="ja-JP" altLang="en-US" dirty="0" smtClean="0"/>
              <a:t>数の比較</a:t>
            </a:r>
            <a:endParaRPr kumimoji="1" lang="en-US" altLang="ja-JP" dirty="0"/>
          </a:p>
        </p:txBody>
      </p:sp>
      <p:grpSp>
        <p:nvGrpSpPr>
          <p:cNvPr id="16" name="Group 4"/>
          <p:cNvGrpSpPr>
            <a:grpSpLocks/>
          </p:cNvGrpSpPr>
          <p:nvPr/>
        </p:nvGrpSpPr>
        <p:grpSpPr bwMode="auto">
          <a:xfrm>
            <a:off x="-2680660" y="448090"/>
            <a:ext cx="568325" cy="631825"/>
            <a:chOff x="1383" y="2164"/>
            <a:chExt cx="1040" cy="1155"/>
          </a:xfrm>
        </p:grpSpPr>
        <p:sp>
          <p:nvSpPr>
            <p:cNvPr id="17" name="Oval 8"/>
            <p:cNvSpPr>
              <a:spLocks noChangeAspect="1" noChangeArrowheads="1"/>
            </p:cNvSpPr>
            <p:nvPr/>
          </p:nvSpPr>
          <p:spPr bwMode="auto">
            <a:xfrm>
              <a:off x="1383" y="2330"/>
              <a:ext cx="131" cy="205"/>
            </a:xfrm>
            <a:prstGeom prst="ellipse">
              <a:avLst/>
            </a:prstGeom>
            <a:solidFill>
              <a:srgbClr val="FF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8" name="Rectangle 9"/>
            <p:cNvSpPr>
              <a:spLocks noChangeAspect="1" noChangeArrowheads="1"/>
            </p:cNvSpPr>
            <p:nvPr/>
          </p:nvSpPr>
          <p:spPr bwMode="auto">
            <a:xfrm>
              <a:off x="1469" y="2164"/>
              <a:ext cx="868" cy="579"/>
            </a:xfrm>
            <a:prstGeom prst="rect">
              <a:avLst/>
            </a:prstGeom>
            <a:solidFill>
              <a:srgbClr val="FF0000"/>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9" name="Oval 10"/>
            <p:cNvSpPr>
              <a:spLocks noChangeAspect="1" noChangeArrowheads="1"/>
            </p:cNvSpPr>
            <p:nvPr/>
          </p:nvSpPr>
          <p:spPr bwMode="auto">
            <a:xfrm>
              <a:off x="1425" y="3031"/>
              <a:ext cx="304" cy="288"/>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0" name="Rectangle 11"/>
            <p:cNvSpPr>
              <a:spLocks noChangeAspect="1" noChangeArrowheads="1"/>
            </p:cNvSpPr>
            <p:nvPr/>
          </p:nvSpPr>
          <p:spPr bwMode="auto">
            <a:xfrm>
              <a:off x="1642" y="2743"/>
              <a:ext cx="563" cy="410"/>
            </a:xfrm>
            <a:prstGeom prst="rect">
              <a:avLst/>
            </a:prstGeom>
            <a:solidFill>
              <a:srgbClr val="FF0000"/>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1" name="Oval 12"/>
            <p:cNvSpPr>
              <a:spLocks noChangeAspect="1" noChangeArrowheads="1"/>
            </p:cNvSpPr>
            <p:nvPr/>
          </p:nvSpPr>
          <p:spPr bwMode="auto">
            <a:xfrm>
              <a:off x="2077" y="3031"/>
              <a:ext cx="304" cy="288"/>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2" name="Oval 13"/>
            <p:cNvSpPr>
              <a:spLocks noChangeAspect="1" noChangeArrowheads="1"/>
            </p:cNvSpPr>
            <p:nvPr/>
          </p:nvSpPr>
          <p:spPr bwMode="auto">
            <a:xfrm>
              <a:off x="1642" y="2410"/>
              <a:ext cx="87" cy="84"/>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3" name="Oval 14"/>
            <p:cNvSpPr>
              <a:spLocks noChangeAspect="1" noChangeArrowheads="1"/>
            </p:cNvSpPr>
            <p:nvPr/>
          </p:nvSpPr>
          <p:spPr bwMode="auto">
            <a:xfrm>
              <a:off x="2033" y="2410"/>
              <a:ext cx="86" cy="84"/>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4" name="Rectangle 15"/>
            <p:cNvSpPr>
              <a:spLocks noChangeAspect="1" noChangeArrowheads="1"/>
            </p:cNvSpPr>
            <p:nvPr/>
          </p:nvSpPr>
          <p:spPr bwMode="auto">
            <a:xfrm>
              <a:off x="1773" y="2577"/>
              <a:ext cx="215" cy="41"/>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5" name="AutoShape 16"/>
            <p:cNvSpPr>
              <a:spLocks noChangeAspect="1" noChangeArrowheads="1"/>
            </p:cNvSpPr>
            <p:nvPr/>
          </p:nvSpPr>
          <p:spPr bwMode="auto">
            <a:xfrm>
              <a:off x="1425" y="2781"/>
              <a:ext cx="220" cy="250"/>
            </a:xfrm>
            <a:prstGeom prst="parallelogram">
              <a:avLst>
                <a:gd name="adj" fmla="val 25000"/>
              </a:avLst>
            </a:prstGeom>
            <a:solidFill>
              <a:srgbClr val="FF0000"/>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6" name="AutoShape 17"/>
            <p:cNvSpPr>
              <a:spLocks noChangeAspect="1" noChangeArrowheads="1"/>
            </p:cNvSpPr>
            <p:nvPr/>
          </p:nvSpPr>
          <p:spPr bwMode="auto">
            <a:xfrm flipH="1">
              <a:off x="2205" y="2781"/>
              <a:ext cx="218" cy="250"/>
            </a:xfrm>
            <a:prstGeom prst="parallelogram">
              <a:avLst>
                <a:gd name="adj" fmla="val 25273"/>
              </a:avLst>
            </a:prstGeom>
            <a:solidFill>
              <a:srgbClr val="FF0000"/>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7" name="Oval 18"/>
            <p:cNvSpPr>
              <a:spLocks noChangeAspect="1" noChangeArrowheads="1"/>
            </p:cNvSpPr>
            <p:nvPr/>
          </p:nvSpPr>
          <p:spPr bwMode="auto">
            <a:xfrm>
              <a:off x="2292" y="2330"/>
              <a:ext cx="131" cy="205"/>
            </a:xfrm>
            <a:prstGeom prst="ellipse">
              <a:avLst/>
            </a:prstGeom>
            <a:solidFill>
              <a:srgbClr val="FF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8" name="Rectangle 19"/>
            <p:cNvSpPr>
              <a:spLocks noChangeAspect="1" noChangeArrowheads="1"/>
            </p:cNvSpPr>
            <p:nvPr/>
          </p:nvSpPr>
          <p:spPr bwMode="auto">
            <a:xfrm>
              <a:off x="1773" y="2826"/>
              <a:ext cx="260" cy="122"/>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p:grpSp>
        <p:nvGrpSpPr>
          <p:cNvPr id="29" name="Group 7"/>
          <p:cNvGrpSpPr>
            <a:grpSpLocks noChangeAspect="1"/>
          </p:cNvGrpSpPr>
          <p:nvPr/>
        </p:nvGrpSpPr>
        <p:grpSpPr bwMode="auto">
          <a:xfrm>
            <a:off x="-2830939" y="3705017"/>
            <a:ext cx="741420" cy="821917"/>
            <a:chOff x="2725" y="1702"/>
            <a:chExt cx="414" cy="482"/>
          </a:xfrm>
        </p:grpSpPr>
        <p:sp>
          <p:nvSpPr>
            <p:cNvPr id="30"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31"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32"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33"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34"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35"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36"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37"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38"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39"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40"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41"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p:grpSp>
        <p:nvGrpSpPr>
          <p:cNvPr id="42" name="グループ化 41"/>
          <p:cNvGrpSpPr/>
          <p:nvPr/>
        </p:nvGrpSpPr>
        <p:grpSpPr>
          <a:xfrm>
            <a:off x="-2755543" y="1289241"/>
            <a:ext cx="535267" cy="581594"/>
            <a:chOff x="4900613" y="2366963"/>
            <a:chExt cx="1911350" cy="2119312"/>
          </a:xfrm>
        </p:grpSpPr>
        <p:sp>
          <p:nvSpPr>
            <p:cNvPr id="43" name="Oval 8"/>
            <p:cNvSpPr>
              <a:spLocks noChangeAspect="1" noChangeArrowheads="1"/>
            </p:cNvSpPr>
            <p:nvPr/>
          </p:nvSpPr>
          <p:spPr bwMode="auto">
            <a:xfrm>
              <a:off x="4900613" y="2670350"/>
              <a:ext cx="240073" cy="378135"/>
            </a:xfrm>
            <a:prstGeom prst="ellipse">
              <a:avLst/>
            </a:prstGeom>
            <a:solidFill>
              <a:srgbClr val="92D050"/>
            </a:solidFill>
            <a:ln w="25400">
              <a:solidFill>
                <a:srgbClr val="003300"/>
              </a:solidFill>
              <a:round/>
              <a:headEnd/>
              <a:tailEnd/>
            </a:ln>
            <a:effectLst/>
            <a:extLst/>
          </p:spPr>
          <p:txBody>
            <a:bodyPr wrap="none" anchor="ctr"/>
            <a:lstStyle/>
            <a:p>
              <a:endParaRPr lang="ja-JP" altLang="ja-JP" dirty="0">
                <a:latin typeface="Verdana" pitchFamily="34" charset="0"/>
              </a:endParaRPr>
            </a:p>
          </p:txBody>
        </p:sp>
        <p:sp>
          <p:nvSpPr>
            <p:cNvPr id="44" name="Rectangle 9"/>
            <p:cNvSpPr>
              <a:spLocks noChangeAspect="1" noChangeArrowheads="1"/>
            </p:cNvSpPr>
            <p:nvPr/>
          </p:nvSpPr>
          <p:spPr bwMode="auto">
            <a:xfrm>
              <a:off x="5062201" y="2366963"/>
              <a:ext cx="1588175" cy="1059656"/>
            </a:xfrm>
            <a:prstGeom prst="rect">
              <a:avLst/>
            </a:prstGeom>
            <a:solidFill>
              <a:srgbClr val="92D050"/>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45" name="Oval 10"/>
            <p:cNvSpPr>
              <a:spLocks noChangeAspect="1" noChangeArrowheads="1"/>
            </p:cNvSpPr>
            <p:nvPr/>
          </p:nvSpPr>
          <p:spPr bwMode="auto">
            <a:xfrm>
              <a:off x="4979098" y="3958645"/>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46" name="Rectangle 11"/>
            <p:cNvSpPr>
              <a:spLocks noChangeAspect="1" noChangeArrowheads="1"/>
            </p:cNvSpPr>
            <p:nvPr/>
          </p:nvSpPr>
          <p:spPr bwMode="auto">
            <a:xfrm>
              <a:off x="5376142" y="3426619"/>
              <a:ext cx="1038777" cy="756269"/>
            </a:xfrm>
            <a:prstGeom prst="rect">
              <a:avLst/>
            </a:prstGeom>
            <a:solidFill>
              <a:srgbClr val="92D050"/>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47" name="Oval 12"/>
            <p:cNvSpPr>
              <a:spLocks noChangeAspect="1" noChangeArrowheads="1"/>
            </p:cNvSpPr>
            <p:nvPr/>
          </p:nvSpPr>
          <p:spPr bwMode="auto">
            <a:xfrm>
              <a:off x="6174846" y="3958645"/>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48" name="Oval 13"/>
            <p:cNvSpPr>
              <a:spLocks noChangeAspect="1" noChangeArrowheads="1"/>
            </p:cNvSpPr>
            <p:nvPr/>
          </p:nvSpPr>
          <p:spPr bwMode="auto">
            <a:xfrm>
              <a:off x="5376142" y="2819845"/>
              <a:ext cx="161588"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49" name="Oval 14"/>
            <p:cNvSpPr>
              <a:spLocks noChangeAspect="1" noChangeArrowheads="1"/>
            </p:cNvSpPr>
            <p:nvPr/>
          </p:nvSpPr>
          <p:spPr bwMode="auto">
            <a:xfrm>
              <a:off x="6096361" y="2819845"/>
              <a:ext cx="156971"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0" name="Rectangle 15"/>
            <p:cNvSpPr>
              <a:spLocks noChangeAspect="1" noChangeArrowheads="1"/>
            </p:cNvSpPr>
            <p:nvPr/>
          </p:nvSpPr>
          <p:spPr bwMode="auto">
            <a:xfrm>
              <a:off x="5616215" y="3123232"/>
              <a:ext cx="397044" cy="79144"/>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1" name="AutoShape 16"/>
            <p:cNvSpPr>
              <a:spLocks noChangeAspect="1" noChangeArrowheads="1"/>
            </p:cNvSpPr>
            <p:nvPr/>
          </p:nvSpPr>
          <p:spPr bwMode="auto">
            <a:xfrm>
              <a:off x="4979098" y="3501367"/>
              <a:ext cx="401661" cy="457279"/>
            </a:xfrm>
            <a:prstGeom prst="parallelogram">
              <a:avLst>
                <a:gd name="adj" fmla="val 25000"/>
              </a:avLst>
            </a:prstGeom>
            <a:solidFill>
              <a:srgbClr val="92D050"/>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52" name="AutoShape 17"/>
            <p:cNvSpPr>
              <a:spLocks noChangeAspect="1" noChangeArrowheads="1"/>
            </p:cNvSpPr>
            <p:nvPr/>
          </p:nvSpPr>
          <p:spPr bwMode="auto">
            <a:xfrm flipH="1">
              <a:off x="6414919" y="3501367"/>
              <a:ext cx="397044" cy="457279"/>
            </a:xfrm>
            <a:prstGeom prst="parallelogram">
              <a:avLst>
                <a:gd name="adj" fmla="val 25273"/>
              </a:avLst>
            </a:prstGeom>
            <a:solidFill>
              <a:srgbClr val="92D050"/>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53" name="Oval 18"/>
            <p:cNvSpPr>
              <a:spLocks noChangeAspect="1" noChangeArrowheads="1"/>
            </p:cNvSpPr>
            <p:nvPr/>
          </p:nvSpPr>
          <p:spPr bwMode="auto">
            <a:xfrm>
              <a:off x="6571890" y="2670350"/>
              <a:ext cx="240073" cy="378135"/>
            </a:xfrm>
            <a:prstGeom prst="ellipse">
              <a:avLst/>
            </a:prstGeom>
            <a:solidFill>
              <a:srgbClr val="92D050"/>
            </a:solidFill>
            <a:ln w="25400">
              <a:solidFill>
                <a:srgbClr val="003300"/>
              </a:solidFill>
              <a:round/>
              <a:headEnd/>
              <a:tailEnd/>
            </a:ln>
            <a:effectLst/>
            <a:extLst/>
          </p:spPr>
          <p:txBody>
            <a:bodyPr wrap="none" anchor="ctr"/>
            <a:lstStyle/>
            <a:p>
              <a:endParaRPr lang="ja-JP" altLang="ja-JP" dirty="0">
                <a:latin typeface="Verdana" pitchFamily="34" charset="0"/>
              </a:endParaRPr>
            </a:p>
          </p:txBody>
        </p:sp>
        <p:sp>
          <p:nvSpPr>
            <p:cNvPr id="54" name="Rectangle 19"/>
            <p:cNvSpPr>
              <a:spLocks noChangeAspect="1" noChangeArrowheads="1"/>
            </p:cNvSpPr>
            <p:nvPr/>
          </p:nvSpPr>
          <p:spPr bwMode="auto">
            <a:xfrm>
              <a:off x="5616215" y="3580511"/>
              <a:ext cx="480146" cy="2242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p:grpSp>
        <p:nvGrpSpPr>
          <p:cNvPr id="55" name="グループ化 54"/>
          <p:cNvGrpSpPr/>
          <p:nvPr/>
        </p:nvGrpSpPr>
        <p:grpSpPr>
          <a:xfrm>
            <a:off x="-2721251" y="2218635"/>
            <a:ext cx="537329" cy="620687"/>
            <a:chOff x="6773046" y="600797"/>
            <a:chExt cx="1911350" cy="2119312"/>
          </a:xfrm>
        </p:grpSpPr>
        <p:sp>
          <p:nvSpPr>
            <p:cNvPr id="56" name="Oval 8"/>
            <p:cNvSpPr>
              <a:spLocks noChangeAspect="1" noChangeArrowheads="1"/>
            </p:cNvSpPr>
            <p:nvPr/>
          </p:nvSpPr>
          <p:spPr bwMode="auto">
            <a:xfrm>
              <a:off x="6773046" y="904184"/>
              <a:ext cx="240073" cy="378135"/>
            </a:xfrm>
            <a:prstGeom prst="ellipse">
              <a:avLst/>
            </a:prstGeom>
            <a:solidFill>
              <a:srgbClr val="0070C0"/>
            </a:solidFill>
            <a:ln w="25400">
              <a:solidFill>
                <a:srgbClr val="003300"/>
              </a:solidFill>
              <a:round/>
              <a:headEnd/>
              <a:tailEnd/>
            </a:ln>
            <a:effectLst/>
            <a:extLst/>
          </p:spPr>
          <p:txBody>
            <a:bodyPr wrap="none" anchor="ctr"/>
            <a:lstStyle/>
            <a:p>
              <a:endParaRPr lang="ja-JP" altLang="ja-JP" dirty="0">
                <a:latin typeface="Verdana" pitchFamily="34" charset="0"/>
              </a:endParaRPr>
            </a:p>
          </p:txBody>
        </p:sp>
        <p:sp>
          <p:nvSpPr>
            <p:cNvPr id="57" name="Rectangle 9"/>
            <p:cNvSpPr>
              <a:spLocks noChangeAspect="1" noChangeArrowheads="1"/>
            </p:cNvSpPr>
            <p:nvPr/>
          </p:nvSpPr>
          <p:spPr bwMode="auto">
            <a:xfrm>
              <a:off x="6934634" y="600797"/>
              <a:ext cx="1588175" cy="1059656"/>
            </a:xfrm>
            <a:prstGeom prst="rect">
              <a:avLst/>
            </a:prstGeom>
            <a:solidFill>
              <a:srgbClr val="0070C0"/>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58" name="Oval 10"/>
            <p:cNvSpPr>
              <a:spLocks noChangeAspect="1" noChangeArrowheads="1"/>
            </p:cNvSpPr>
            <p:nvPr/>
          </p:nvSpPr>
          <p:spPr bwMode="auto">
            <a:xfrm>
              <a:off x="6851531" y="2192479"/>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9" name="Rectangle 11"/>
            <p:cNvSpPr>
              <a:spLocks noChangeAspect="1" noChangeArrowheads="1"/>
            </p:cNvSpPr>
            <p:nvPr/>
          </p:nvSpPr>
          <p:spPr bwMode="auto">
            <a:xfrm>
              <a:off x="7248575" y="1660453"/>
              <a:ext cx="1038777" cy="756269"/>
            </a:xfrm>
            <a:prstGeom prst="rect">
              <a:avLst/>
            </a:prstGeom>
            <a:solidFill>
              <a:srgbClr val="0070C0"/>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60" name="Oval 12"/>
            <p:cNvSpPr>
              <a:spLocks noChangeAspect="1" noChangeArrowheads="1"/>
            </p:cNvSpPr>
            <p:nvPr/>
          </p:nvSpPr>
          <p:spPr bwMode="auto">
            <a:xfrm>
              <a:off x="8047279" y="2192479"/>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61" name="Oval 13"/>
            <p:cNvSpPr>
              <a:spLocks noChangeAspect="1" noChangeArrowheads="1"/>
            </p:cNvSpPr>
            <p:nvPr/>
          </p:nvSpPr>
          <p:spPr bwMode="auto">
            <a:xfrm>
              <a:off x="7248575" y="1053679"/>
              <a:ext cx="161588"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62" name="Oval 14"/>
            <p:cNvSpPr>
              <a:spLocks noChangeAspect="1" noChangeArrowheads="1"/>
            </p:cNvSpPr>
            <p:nvPr/>
          </p:nvSpPr>
          <p:spPr bwMode="auto">
            <a:xfrm>
              <a:off x="7968794" y="1053679"/>
              <a:ext cx="156971"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63" name="Rectangle 15"/>
            <p:cNvSpPr>
              <a:spLocks noChangeAspect="1" noChangeArrowheads="1"/>
            </p:cNvSpPr>
            <p:nvPr/>
          </p:nvSpPr>
          <p:spPr bwMode="auto">
            <a:xfrm>
              <a:off x="7488648" y="1357066"/>
              <a:ext cx="397044" cy="79144"/>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64" name="AutoShape 16"/>
            <p:cNvSpPr>
              <a:spLocks noChangeAspect="1" noChangeArrowheads="1"/>
            </p:cNvSpPr>
            <p:nvPr/>
          </p:nvSpPr>
          <p:spPr bwMode="auto">
            <a:xfrm>
              <a:off x="6851531" y="1735201"/>
              <a:ext cx="401661" cy="457279"/>
            </a:xfrm>
            <a:prstGeom prst="parallelogram">
              <a:avLst>
                <a:gd name="adj" fmla="val 25000"/>
              </a:avLst>
            </a:prstGeom>
            <a:solidFill>
              <a:srgbClr val="0070C0"/>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65" name="AutoShape 17"/>
            <p:cNvSpPr>
              <a:spLocks noChangeAspect="1" noChangeArrowheads="1"/>
            </p:cNvSpPr>
            <p:nvPr/>
          </p:nvSpPr>
          <p:spPr bwMode="auto">
            <a:xfrm flipH="1">
              <a:off x="8287352" y="1735201"/>
              <a:ext cx="397044" cy="457279"/>
            </a:xfrm>
            <a:prstGeom prst="parallelogram">
              <a:avLst>
                <a:gd name="adj" fmla="val 25273"/>
              </a:avLst>
            </a:prstGeom>
            <a:solidFill>
              <a:srgbClr val="0070C0"/>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66" name="Oval 18"/>
            <p:cNvSpPr>
              <a:spLocks noChangeAspect="1" noChangeArrowheads="1"/>
            </p:cNvSpPr>
            <p:nvPr/>
          </p:nvSpPr>
          <p:spPr bwMode="auto">
            <a:xfrm>
              <a:off x="8444323" y="904184"/>
              <a:ext cx="240073" cy="378135"/>
            </a:xfrm>
            <a:prstGeom prst="ellipse">
              <a:avLst/>
            </a:prstGeom>
            <a:solidFill>
              <a:srgbClr val="0070C0"/>
            </a:solidFill>
            <a:ln w="25400">
              <a:solidFill>
                <a:srgbClr val="003300"/>
              </a:solidFill>
              <a:round/>
              <a:headEnd/>
              <a:tailEnd/>
            </a:ln>
            <a:effectLst/>
            <a:extLst/>
          </p:spPr>
          <p:txBody>
            <a:bodyPr wrap="none" anchor="ctr"/>
            <a:lstStyle/>
            <a:p>
              <a:endParaRPr lang="ja-JP" altLang="ja-JP" dirty="0">
                <a:latin typeface="Verdana" pitchFamily="34" charset="0"/>
              </a:endParaRPr>
            </a:p>
          </p:txBody>
        </p:sp>
        <p:sp>
          <p:nvSpPr>
            <p:cNvPr id="67" name="Rectangle 19"/>
            <p:cNvSpPr>
              <a:spLocks noChangeAspect="1" noChangeArrowheads="1"/>
            </p:cNvSpPr>
            <p:nvPr/>
          </p:nvSpPr>
          <p:spPr bwMode="auto">
            <a:xfrm>
              <a:off x="7488648" y="1814345"/>
              <a:ext cx="480146" cy="2242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p:grpSp>
        <p:nvGrpSpPr>
          <p:cNvPr id="68" name="グループ化 67"/>
          <p:cNvGrpSpPr/>
          <p:nvPr/>
        </p:nvGrpSpPr>
        <p:grpSpPr>
          <a:xfrm>
            <a:off x="-1573854" y="387600"/>
            <a:ext cx="549719" cy="595258"/>
            <a:chOff x="6773046" y="600797"/>
            <a:chExt cx="1911350" cy="2119312"/>
          </a:xfrm>
        </p:grpSpPr>
        <p:sp>
          <p:nvSpPr>
            <p:cNvPr id="69" name="Oval 8"/>
            <p:cNvSpPr>
              <a:spLocks noChangeAspect="1" noChangeArrowheads="1"/>
            </p:cNvSpPr>
            <p:nvPr/>
          </p:nvSpPr>
          <p:spPr bwMode="auto">
            <a:xfrm>
              <a:off x="6773046" y="904184"/>
              <a:ext cx="240073" cy="378135"/>
            </a:xfrm>
            <a:prstGeom prst="ellipse">
              <a:avLst/>
            </a:prstGeom>
            <a:solidFill>
              <a:srgbClr val="FF6699"/>
            </a:solidFill>
            <a:ln w="25400">
              <a:solidFill>
                <a:srgbClr val="003300"/>
              </a:solidFill>
              <a:round/>
              <a:headEnd/>
              <a:tailEnd/>
            </a:ln>
            <a:effectLst/>
            <a:extLst/>
          </p:spPr>
          <p:txBody>
            <a:bodyPr wrap="none" anchor="ctr"/>
            <a:lstStyle/>
            <a:p>
              <a:endParaRPr lang="ja-JP" altLang="ja-JP" dirty="0">
                <a:latin typeface="Verdana" pitchFamily="34" charset="0"/>
              </a:endParaRPr>
            </a:p>
          </p:txBody>
        </p:sp>
        <p:sp>
          <p:nvSpPr>
            <p:cNvPr id="70" name="Rectangle 9"/>
            <p:cNvSpPr>
              <a:spLocks noChangeAspect="1" noChangeArrowheads="1"/>
            </p:cNvSpPr>
            <p:nvPr/>
          </p:nvSpPr>
          <p:spPr bwMode="auto">
            <a:xfrm>
              <a:off x="6934634" y="600797"/>
              <a:ext cx="1588175" cy="1059656"/>
            </a:xfrm>
            <a:prstGeom prst="rect">
              <a:avLst/>
            </a:prstGeom>
            <a:solidFill>
              <a:srgbClr val="FF6699"/>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71" name="Oval 10"/>
            <p:cNvSpPr>
              <a:spLocks noChangeAspect="1" noChangeArrowheads="1"/>
            </p:cNvSpPr>
            <p:nvPr/>
          </p:nvSpPr>
          <p:spPr bwMode="auto">
            <a:xfrm>
              <a:off x="6851531" y="2192479"/>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72" name="Rectangle 11"/>
            <p:cNvSpPr>
              <a:spLocks noChangeAspect="1" noChangeArrowheads="1"/>
            </p:cNvSpPr>
            <p:nvPr/>
          </p:nvSpPr>
          <p:spPr bwMode="auto">
            <a:xfrm>
              <a:off x="7248575" y="1660453"/>
              <a:ext cx="1038777" cy="756269"/>
            </a:xfrm>
            <a:prstGeom prst="rect">
              <a:avLst/>
            </a:prstGeom>
            <a:solidFill>
              <a:srgbClr val="FF6699"/>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73" name="Oval 12"/>
            <p:cNvSpPr>
              <a:spLocks noChangeAspect="1" noChangeArrowheads="1"/>
            </p:cNvSpPr>
            <p:nvPr/>
          </p:nvSpPr>
          <p:spPr bwMode="auto">
            <a:xfrm>
              <a:off x="8047279" y="2192479"/>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74" name="Oval 13"/>
            <p:cNvSpPr>
              <a:spLocks noChangeAspect="1" noChangeArrowheads="1"/>
            </p:cNvSpPr>
            <p:nvPr/>
          </p:nvSpPr>
          <p:spPr bwMode="auto">
            <a:xfrm>
              <a:off x="7248575" y="1053679"/>
              <a:ext cx="161588"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75" name="Oval 14"/>
            <p:cNvSpPr>
              <a:spLocks noChangeAspect="1" noChangeArrowheads="1"/>
            </p:cNvSpPr>
            <p:nvPr/>
          </p:nvSpPr>
          <p:spPr bwMode="auto">
            <a:xfrm>
              <a:off x="7968794" y="1053679"/>
              <a:ext cx="156971"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76" name="Rectangle 15"/>
            <p:cNvSpPr>
              <a:spLocks noChangeAspect="1" noChangeArrowheads="1"/>
            </p:cNvSpPr>
            <p:nvPr/>
          </p:nvSpPr>
          <p:spPr bwMode="auto">
            <a:xfrm>
              <a:off x="7488648" y="1357066"/>
              <a:ext cx="397044" cy="79144"/>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77" name="AutoShape 16"/>
            <p:cNvSpPr>
              <a:spLocks noChangeAspect="1" noChangeArrowheads="1"/>
            </p:cNvSpPr>
            <p:nvPr/>
          </p:nvSpPr>
          <p:spPr bwMode="auto">
            <a:xfrm>
              <a:off x="6851531" y="1735201"/>
              <a:ext cx="401661" cy="457279"/>
            </a:xfrm>
            <a:prstGeom prst="parallelogram">
              <a:avLst>
                <a:gd name="adj" fmla="val 25000"/>
              </a:avLst>
            </a:prstGeom>
            <a:solidFill>
              <a:srgbClr val="FF6699"/>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78" name="AutoShape 17"/>
            <p:cNvSpPr>
              <a:spLocks noChangeAspect="1" noChangeArrowheads="1"/>
            </p:cNvSpPr>
            <p:nvPr/>
          </p:nvSpPr>
          <p:spPr bwMode="auto">
            <a:xfrm flipH="1">
              <a:off x="8287352" y="1735201"/>
              <a:ext cx="397044" cy="457279"/>
            </a:xfrm>
            <a:prstGeom prst="parallelogram">
              <a:avLst>
                <a:gd name="adj" fmla="val 25273"/>
              </a:avLst>
            </a:prstGeom>
            <a:solidFill>
              <a:srgbClr val="FF6699"/>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79" name="Oval 18"/>
            <p:cNvSpPr>
              <a:spLocks noChangeAspect="1" noChangeArrowheads="1"/>
            </p:cNvSpPr>
            <p:nvPr/>
          </p:nvSpPr>
          <p:spPr bwMode="auto">
            <a:xfrm>
              <a:off x="8444323" y="904184"/>
              <a:ext cx="240073" cy="378135"/>
            </a:xfrm>
            <a:prstGeom prst="ellipse">
              <a:avLst/>
            </a:prstGeom>
            <a:solidFill>
              <a:srgbClr val="FF6699"/>
            </a:solidFill>
            <a:ln w="25400">
              <a:solidFill>
                <a:srgbClr val="003300"/>
              </a:solidFill>
              <a:round/>
              <a:headEnd/>
              <a:tailEnd/>
            </a:ln>
            <a:effectLst/>
            <a:extLst/>
          </p:spPr>
          <p:txBody>
            <a:bodyPr wrap="none" anchor="ctr"/>
            <a:lstStyle/>
            <a:p>
              <a:endParaRPr lang="ja-JP" altLang="ja-JP" dirty="0">
                <a:latin typeface="Verdana" pitchFamily="34" charset="0"/>
              </a:endParaRPr>
            </a:p>
          </p:txBody>
        </p:sp>
        <p:sp>
          <p:nvSpPr>
            <p:cNvPr id="80" name="Rectangle 19"/>
            <p:cNvSpPr>
              <a:spLocks noChangeAspect="1" noChangeArrowheads="1"/>
            </p:cNvSpPr>
            <p:nvPr/>
          </p:nvSpPr>
          <p:spPr bwMode="auto">
            <a:xfrm>
              <a:off x="7488648" y="1814345"/>
              <a:ext cx="480146" cy="2242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p:grpSp>
        <p:nvGrpSpPr>
          <p:cNvPr id="81" name="グループ化 80"/>
          <p:cNvGrpSpPr/>
          <p:nvPr/>
        </p:nvGrpSpPr>
        <p:grpSpPr>
          <a:xfrm>
            <a:off x="-3828919" y="2492851"/>
            <a:ext cx="682058" cy="756269"/>
            <a:chOff x="6773046" y="600797"/>
            <a:chExt cx="1911350" cy="2119312"/>
          </a:xfrm>
        </p:grpSpPr>
        <p:sp>
          <p:nvSpPr>
            <p:cNvPr id="82" name="Oval 8"/>
            <p:cNvSpPr>
              <a:spLocks noChangeAspect="1" noChangeArrowheads="1"/>
            </p:cNvSpPr>
            <p:nvPr/>
          </p:nvSpPr>
          <p:spPr bwMode="auto">
            <a:xfrm>
              <a:off x="6773046" y="904184"/>
              <a:ext cx="240073" cy="378135"/>
            </a:xfrm>
            <a:prstGeom prst="ellipse">
              <a:avLst/>
            </a:prstGeom>
            <a:solidFill>
              <a:srgbClr val="000099"/>
            </a:solidFill>
            <a:ln w="25400">
              <a:solidFill>
                <a:srgbClr val="003300"/>
              </a:solidFill>
              <a:round/>
              <a:headEnd/>
              <a:tailEnd/>
            </a:ln>
            <a:effectLst/>
            <a:extLst/>
          </p:spPr>
          <p:txBody>
            <a:bodyPr wrap="none" anchor="ctr"/>
            <a:lstStyle/>
            <a:p>
              <a:endParaRPr lang="ja-JP" altLang="ja-JP" dirty="0">
                <a:latin typeface="Verdana" pitchFamily="34" charset="0"/>
              </a:endParaRPr>
            </a:p>
          </p:txBody>
        </p:sp>
        <p:sp>
          <p:nvSpPr>
            <p:cNvPr id="83" name="Rectangle 9"/>
            <p:cNvSpPr>
              <a:spLocks noChangeAspect="1" noChangeArrowheads="1"/>
            </p:cNvSpPr>
            <p:nvPr/>
          </p:nvSpPr>
          <p:spPr bwMode="auto">
            <a:xfrm>
              <a:off x="6934634" y="600797"/>
              <a:ext cx="1588175" cy="1059656"/>
            </a:xfrm>
            <a:prstGeom prst="rect">
              <a:avLst/>
            </a:prstGeom>
            <a:solidFill>
              <a:srgbClr val="000099"/>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84" name="Oval 10"/>
            <p:cNvSpPr>
              <a:spLocks noChangeAspect="1" noChangeArrowheads="1"/>
            </p:cNvSpPr>
            <p:nvPr/>
          </p:nvSpPr>
          <p:spPr bwMode="auto">
            <a:xfrm>
              <a:off x="6851531" y="2192479"/>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85" name="Rectangle 11"/>
            <p:cNvSpPr>
              <a:spLocks noChangeAspect="1" noChangeArrowheads="1"/>
            </p:cNvSpPr>
            <p:nvPr/>
          </p:nvSpPr>
          <p:spPr bwMode="auto">
            <a:xfrm>
              <a:off x="7248575" y="1660453"/>
              <a:ext cx="1038777" cy="756269"/>
            </a:xfrm>
            <a:prstGeom prst="rect">
              <a:avLst/>
            </a:prstGeom>
            <a:solidFill>
              <a:srgbClr val="000099"/>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86" name="Oval 12"/>
            <p:cNvSpPr>
              <a:spLocks noChangeAspect="1" noChangeArrowheads="1"/>
            </p:cNvSpPr>
            <p:nvPr/>
          </p:nvSpPr>
          <p:spPr bwMode="auto">
            <a:xfrm>
              <a:off x="8047279" y="2192479"/>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87" name="Oval 13"/>
            <p:cNvSpPr>
              <a:spLocks noChangeAspect="1" noChangeArrowheads="1"/>
            </p:cNvSpPr>
            <p:nvPr/>
          </p:nvSpPr>
          <p:spPr bwMode="auto">
            <a:xfrm>
              <a:off x="7248575" y="1053679"/>
              <a:ext cx="161588"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88" name="Oval 14"/>
            <p:cNvSpPr>
              <a:spLocks noChangeAspect="1" noChangeArrowheads="1"/>
            </p:cNvSpPr>
            <p:nvPr/>
          </p:nvSpPr>
          <p:spPr bwMode="auto">
            <a:xfrm>
              <a:off x="7968794" y="1053679"/>
              <a:ext cx="156971"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89" name="Rectangle 15"/>
            <p:cNvSpPr>
              <a:spLocks noChangeAspect="1" noChangeArrowheads="1"/>
            </p:cNvSpPr>
            <p:nvPr/>
          </p:nvSpPr>
          <p:spPr bwMode="auto">
            <a:xfrm>
              <a:off x="7488648" y="1357066"/>
              <a:ext cx="397044" cy="79144"/>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90" name="AutoShape 16"/>
            <p:cNvSpPr>
              <a:spLocks noChangeAspect="1" noChangeArrowheads="1"/>
            </p:cNvSpPr>
            <p:nvPr/>
          </p:nvSpPr>
          <p:spPr bwMode="auto">
            <a:xfrm>
              <a:off x="6851531" y="1735201"/>
              <a:ext cx="401661" cy="457279"/>
            </a:xfrm>
            <a:prstGeom prst="parallelogram">
              <a:avLst>
                <a:gd name="adj" fmla="val 25000"/>
              </a:avLst>
            </a:prstGeom>
            <a:solidFill>
              <a:srgbClr val="000099"/>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91" name="AutoShape 17"/>
            <p:cNvSpPr>
              <a:spLocks noChangeAspect="1" noChangeArrowheads="1"/>
            </p:cNvSpPr>
            <p:nvPr/>
          </p:nvSpPr>
          <p:spPr bwMode="auto">
            <a:xfrm flipH="1">
              <a:off x="8287352" y="1735201"/>
              <a:ext cx="397044" cy="457279"/>
            </a:xfrm>
            <a:prstGeom prst="parallelogram">
              <a:avLst>
                <a:gd name="adj" fmla="val 25273"/>
              </a:avLst>
            </a:prstGeom>
            <a:solidFill>
              <a:srgbClr val="000099"/>
            </a:solidFill>
            <a:ln w="25400">
              <a:solidFill>
                <a:srgbClr val="003300"/>
              </a:solidFill>
              <a:miter lim="800000"/>
              <a:headEnd/>
              <a:tailEnd/>
            </a:ln>
            <a:effectLst/>
            <a:extLst/>
          </p:spPr>
          <p:txBody>
            <a:bodyPr wrap="none" anchor="ctr"/>
            <a:lstStyle/>
            <a:p>
              <a:endParaRPr lang="ja-JP" altLang="ja-JP" dirty="0">
                <a:latin typeface="Verdana" pitchFamily="34" charset="0"/>
              </a:endParaRPr>
            </a:p>
          </p:txBody>
        </p:sp>
        <p:sp>
          <p:nvSpPr>
            <p:cNvPr id="92" name="Oval 18"/>
            <p:cNvSpPr>
              <a:spLocks noChangeAspect="1" noChangeArrowheads="1"/>
            </p:cNvSpPr>
            <p:nvPr/>
          </p:nvSpPr>
          <p:spPr bwMode="auto">
            <a:xfrm>
              <a:off x="8444323" y="904184"/>
              <a:ext cx="240073" cy="378135"/>
            </a:xfrm>
            <a:prstGeom prst="ellipse">
              <a:avLst/>
            </a:prstGeom>
            <a:solidFill>
              <a:srgbClr val="000099"/>
            </a:solidFill>
            <a:ln w="25400">
              <a:solidFill>
                <a:srgbClr val="003300"/>
              </a:solidFill>
              <a:round/>
              <a:headEnd/>
              <a:tailEnd/>
            </a:ln>
            <a:effectLst/>
            <a:extLst/>
          </p:spPr>
          <p:txBody>
            <a:bodyPr wrap="none" anchor="ctr"/>
            <a:lstStyle/>
            <a:p>
              <a:endParaRPr lang="ja-JP" altLang="ja-JP" dirty="0">
                <a:latin typeface="Verdana" pitchFamily="34" charset="0"/>
              </a:endParaRPr>
            </a:p>
          </p:txBody>
        </p:sp>
        <p:sp>
          <p:nvSpPr>
            <p:cNvPr id="93" name="Rectangle 19"/>
            <p:cNvSpPr>
              <a:spLocks noChangeAspect="1" noChangeArrowheads="1"/>
            </p:cNvSpPr>
            <p:nvPr/>
          </p:nvSpPr>
          <p:spPr bwMode="auto">
            <a:xfrm>
              <a:off x="7488648" y="1814345"/>
              <a:ext cx="480146" cy="2242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p:grpSp>
        <p:nvGrpSpPr>
          <p:cNvPr id="94" name="グループ化 93"/>
          <p:cNvGrpSpPr/>
          <p:nvPr/>
        </p:nvGrpSpPr>
        <p:grpSpPr>
          <a:xfrm>
            <a:off x="-1578357" y="2456808"/>
            <a:ext cx="551524" cy="610500"/>
            <a:chOff x="6773046" y="600797"/>
            <a:chExt cx="1911350" cy="2119312"/>
          </a:xfrm>
        </p:grpSpPr>
        <p:sp>
          <p:nvSpPr>
            <p:cNvPr id="95" name="AutoShape 17"/>
            <p:cNvSpPr>
              <a:spLocks noChangeAspect="1" noChangeArrowheads="1"/>
            </p:cNvSpPr>
            <p:nvPr/>
          </p:nvSpPr>
          <p:spPr bwMode="auto">
            <a:xfrm flipH="1">
              <a:off x="8287352" y="1735201"/>
              <a:ext cx="397044" cy="457279"/>
            </a:xfrm>
            <a:prstGeom prst="parallelogram">
              <a:avLst>
                <a:gd name="adj" fmla="val 25273"/>
              </a:avLst>
            </a:prstGeom>
            <a:solidFill>
              <a:srgbClr val="993300"/>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96" name="Oval 18"/>
            <p:cNvSpPr>
              <a:spLocks noChangeAspect="1" noChangeArrowheads="1"/>
            </p:cNvSpPr>
            <p:nvPr/>
          </p:nvSpPr>
          <p:spPr bwMode="auto">
            <a:xfrm>
              <a:off x="8444323" y="904184"/>
              <a:ext cx="240073" cy="378135"/>
            </a:xfrm>
            <a:prstGeom prst="ellipse">
              <a:avLst/>
            </a:prstGeom>
            <a:solidFill>
              <a:srgbClr val="993300"/>
            </a:solidFill>
            <a:ln w="25400">
              <a:solidFill>
                <a:srgbClr val="003300"/>
              </a:solidFill>
              <a:round/>
              <a:headEnd/>
              <a:tailEnd/>
            </a:ln>
            <a:effectLst/>
            <a:extLst/>
          </p:spPr>
          <p:txBody>
            <a:bodyPr wrap="none" anchor="ctr"/>
            <a:lstStyle/>
            <a:p>
              <a:endParaRPr lang="ja-JP" altLang="ja-JP" b="1" dirty="0">
                <a:latin typeface="Verdana" pitchFamily="34" charset="0"/>
              </a:endParaRPr>
            </a:p>
          </p:txBody>
        </p:sp>
        <p:grpSp>
          <p:nvGrpSpPr>
            <p:cNvPr id="97" name="グループ化 96"/>
            <p:cNvGrpSpPr/>
            <p:nvPr/>
          </p:nvGrpSpPr>
          <p:grpSpPr>
            <a:xfrm>
              <a:off x="6773046" y="600797"/>
              <a:ext cx="1832864" cy="2119312"/>
              <a:chOff x="6773046" y="600797"/>
              <a:chExt cx="1832864" cy="2119312"/>
            </a:xfrm>
          </p:grpSpPr>
          <p:sp>
            <p:nvSpPr>
              <p:cNvPr id="98" name="Oval 8"/>
              <p:cNvSpPr>
                <a:spLocks noChangeAspect="1" noChangeArrowheads="1"/>
              </p:cNvSpPr>
              <p:nvPr/>
            </p:nvSpPr>
            <p:spPr bwMode="auto">
              <a:xfrm>
                <a:off x="6773046" y="904184"/>
                <a:ext cx="240073" cy="378135"/>
              </a:xfrm>
              <a:prstGeom prst="ellipse">
                <a:avLst/>
              </a:prstGeom>
              <a:solidFill>
                <a:srgbClr val="993300"/>
              </a:solidFill>
              <a:ln w="25400">
                <a:solidFill>
                  <a:srgbClr val="003300"/>
                </a:solidFill>
                <a:round/>
                <a:headEnd/>
                <a:tailEnd/>
              </a:ln>
              <a:effectLst/>
              <a:extLst/>
            </p:spPr>
            <p:txBody>
              <a:bodyPr wrap="none" anchor="ctr"/>
              <a:lstStyle/>
              <a:p>
                <a:endParaRPr lang="ja-JP" altLang="ja-JP" b="1" dirty="0">
                  <a:latin typeface="Verdana" pitchFamily="34" charset="0"/>
                </a:endParaRPr>
              </a:p>
            </p:txBody>
          </p:sp>
          <p:sp>
            <p:nvSpPr>
              <p:cNvPr id="99" name="Rectangle 9"/>
              <p:cNvSpPr>
                <a:spLocks noChangeAspect="1" noChangeArrowheads="1"/>
              </p:cNvSpPr>
              <p:nvPr/>
            </p:nvSpPr>
            <p:spPr bwMode="auto">
              <a:xfrm>
                <a:off x="6934635" y="600797"/>
                <a:ext cx="1588174" cy="1059656"/>
              </a:xfrm>
              <a:prstGeom prst="rect">
                <a:avLst/>
              </a:prstGeom>
              <a:solidFill>
                <a:srgbClr val="993300"/>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00" name="Oval 10"/>
              <p:cNvSpPr>
                <a:spLocks noChangeAspect="1" noChangeArrowheads="1"/>
              </p:cNvSpPr>
              <p:nvPr/>
            </p:nvSpPr>
            <p:spPr bwMode="auto">
              <a:xfrm>
                <a:off x="6851531" y="2192479"/>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01" name="Rectangle 11"/>
              <p:cNvSpPr>
                <a:spLocks noChangeAspect="1" noChangeArrowheads="1"/>
              </p:cNvSpPr>
              <p:nvPr/>
            </p:nvSpPr>
            <p:spPr bwMode="auto">
              <a:xfrm>
                <a:off x="7116537" y="1616366"/>
                <a:ext cx="1038776" cy="756270"/>
              </a:xfrm>
              <a:prstGeom prst="rect">
                <a:avLst/>
              </a:prstGeom>
              <a:solidFill>
                <a:srgbClr val="993300"/>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02" name="Oval 12"/>
              <p:cNvSpPr>
                <a:spLocks noChangeAspect="1" noChangeArrowheads="1"/>
              </p:cNvSpPr>
              <p:nvPr/>
            </p:nvSpPr>
            <p:spPr bwMode="auto">
              <a:xfrm>
                <a:off x="8047279" y="2192479"/>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03" name="Oval 13"/>
              <p:cNvSpPr>
                <a:spLocks noChangeAspect="1" noChangeArrowheads="1"/>
              </p:cNvSpPr>
              <p:nvPr/>
            </p:nvSpPr>
            <p:spPr bwMode="auto">
              <a:xfrm>
                <a:off x="7248575" y="1053679"/>
                <a:ext cx="161588"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04" name="Oval 14"/>
              <p:cNvSpPr>
                <a:spLocks noChangeAspect="1" noChangeArrowheads="1"/>
              </p:cNvSpPr>
              <p:nvPr/>
            </p:nvSpPr>
            <p:spPr bwMode="auto">
              <a:xfrm>
                <a:off x="7968794" y="1053679"/>
                <a:ext cx="156971"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05" name="Rectangle 15"/>
              <p:cNvSpPr>
                <a:spLocks noChangeAspect="1" noChangeArrowheads="1"/>
              </p:cNvSpPr>
              <p:nvPr/>
            </p:nvSpPr>
            <p:spPr bwMode="auto">
              <a:xfrm>
                <a:off x="7488648" y="1357066"/>
                <a:ext cx="397044" cy="79144"/>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06" name="AutoShape 16"/>
              <p:cNvSpPr>
                <a:spLocks noChangeAspect="1" noChangeArrowheads="1"/>
              </p:cNvSpPr>
              <p:nvPr/>
            </p:nvSpPr>
            <p:spPr bwMode="auto">
              <a:xfrm>
                <a:off x="6851531" y="1735201"/>
                <a:ext cx="401661" cy="457279"/>
              </a:xfrm>
              <a:prstGeom prst="parallelogram">
                <a:avLst>
                  <a:gd name="adj" fmla="val 25000"/>
                </a:avLst>
              </a:prstGeom>
              <a:solidFill>
                <a:srgbClr val="993300"/>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07" name="Rectangle 19"/>
              <p:cNvSpPr>
                <a:spLocks noChangeAspect="1" noChangeArrowheads="1"/>
              </p:cNvSpPr>
              <p:nvPr/>
            </p:nvSpPr>
            <p:spPr bwMode="auto">
              <a:xfrm>
                <a:off x="7488648" y="1814345"/>
                <a:ext cx="480146" cy="2242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grpSp>
      </p:grpSp>
      <p:grpSp>
        <p:nvGrpSpPr>
          <p:cNvPr id="108" name="グループ化 107"/>
          <p:cNvGrpSpPr/>
          <p:nvPr/>
        </p:nvGrpSpPr>
        <p:grpSpPr>
          <a:xfrm>
            <a:off x="-1632220" y="3702837"/>
            <a:ext cx="637116" cy="706437"/>
            <a:chOff x="4319656" y="2192480"/>
            <a:chExt cx="1911350" cy="2119312"/>
          </a:xfrm>
        </p:grpSpPr>
        <p:sp>
          <p:nvSpPr>
            <p:cNvPr id="109" name="AutoShape 17"/>
            <p:cNvSpPr>
              <a:spLocks noChangeAspect="1" noChangeArrowheads="1"/>
            </p:cNvSpPr>
            <p:nvPr/>
          </p:nvSpPr>
          <p:spPr bwMode="auto">
            <a:xfrm flipH="1">
              <a:off x="5833962" y="3326884"/>
              <a:ext cx="397044" cy="457279"/>
            </a:xfrm>
            <a:prstGeom prst="parallelogram">
              <a:avLst>
                <a:gd name="adj" fmla="val 25273"/>
              </a:avLst>
            </a:prstGeom>
            <a:solidFill>
              <a:srgbClr val="1C1C1C"/>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10" name="Oval 18"/>
            <p:cNvSpPr>
              <a:spLocks noChangeAspect="1" noChangeArrowheads="1"/>
            </p:cNvSpPr>
            <p:nvPr/>
          </p:nvSpPr>
          <p:spPr bwMode="auto">
            <a:xfrm>
              <a:off x="5990933" y="2495867"/>
              <a:ext cx="240073" cy="378135"/>
            </a:xfrm>
            <a:prstGeom prst="ellipse">
              <a:avLst/>
            </a:prstGeom>
            <a:solidFill>
              <a:srgbClr val="1C1C1C"/>
            </a:solidFill>
            <a:ln w="25400">
              <a:solidFill>
                <a:srgbClr val="003300"/>
              </a:solidFill>
              <a:round/>
              <a:headEnd/>
              <a:tailEnd/>
            </a:ln>
            <a:effectLst/>
            <a:extLst/>
          </p:spPr>
          <p:txBody>
            <a:bodyPr wrap="none" anchor="ctr"/>
            <a:lstStyle/>
            <a:p>
              <a:endParaRPr lang="ja-JP" altLang="ja-JP" b="1" dirty="0">
                <a:latin typeface="Verdana" pitchFamily="34" charset="0"/>
              </a:endParaRPr>
            </a:p>
          </p:txBody>
        </p:sp>
        <p:sp>
          <p:nvSpPr>
            <p:cNvPr id="111" name="Oval 8"/>
            <p:cNvSpPr>
              <a:spLocks noChangeAspect="1" noChangeArrowheads="1"/>
            </p:cNvSpPr>
            <p:nvPr/>
          </p:nvSpPr>
          <p:spPr bwMode="auto">
            <a:xfrm>
              <a:off x="4319656" y="2495867"/>
              <a:ext cx="240073" cy="378135"/>
            </a:xfrm>
            <a:prstGeom prst="ellipse">
              <a:avLst/>
            </a:prstGeom>
            <a:solidFill>
              <a:srgbClr val="1C1C1C"/>
            </a:solidFill>
            <a:ln w="25400">
              <a:solidFill>
                <a:srgbClr val="003300"/>
              </a:solidFill>
              <a:round/>
              <a:headEnd/>
              <a:tailEnd/>
            </a:ln>
            <a:effectLst/>
            <a:extLst/>
          </p:spPr>
          <p:txBody>
            <a:bodyPr wrap="none" anchor="ctr"/>
            <a:lstStyle/>
            <a:p>
              <a:endParaRPr lang="ja-JP" altLang="ja-JP" b="1" dirty="0">
                <a:latin typeface="Verdana" pitchFamily="34" charset="0"/>
              </a:endParaRPr>
            </a:p>
          </p:txBody>
        </p:sp>
        <p:sp>
          <p:nvSpPr>
            <p:cNvPr id="112" name="Rectangle 9"/>
            <p:cNvSpPr>
              <a:spLocks noChangeAspect="1" noChangeArrowheads="1"/>
            </p:cNvSpPr>
            <p:nvPr/>
          </p:nvSpPr>
          <p:spPr bwMode="auto">
            <a:xfrm>
              <a:off x="4481244" y="2192480"/>
              <a:ext cx="1588175" cy="1059656"/>
            </a:xfrm>
            <a:prstGeom prst="rect">
              <a:avLst/>
            </a:prstGeom>
            <a:solidFill>
              <a:srgbClr val="1C1C1C"/>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13" name="Oval 10"/>
            <p:cNvSpPr>
              <a:spLocks noChangeAspect="1" noChangeArrowheads="1"/>
            </p:cNvSpPr>
            <p:nvPr/>
          </p:nvSpPr>
          <p:spPr bwMode="auto">
            <a:xfrm>
              <a:off x="4398141" y="3784162"/>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14" name="Rectangle 11"/>
            <p:cNvSpPr>
              <a:spLocks noChangeAspect="1" noChangeArrowheads="1"/>
            </p:cNvSpPr>
            <p:nvPr/>
          </p:nvSpPr>
          <p:spPr bwMode="auto">
            <a:xfrm>
              <a:off x="4795185" y="3252136"/>
              <a:ext cx="1038777" cy="756269"/>
            </a:xfrm>
            <a:prstGeom prst="rect">
              <a:avLst/>
            </a:prstGeom>
            <a:solidFill>
              <a:srgbClr val="1C1C1C"/>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15" name="Oval 12"/>
            <p:cNvSpPr>
              <a:spLocks noChangeAspect="1" noChangeArrowheads="1"/>
            </p:cNvSpPr>
            <p:nvPr/>
          </p:nvSpPr>
          <p:spPr bwMode="auto">
            <a:xfrm>
              <a:off x="5593889" y="3784162"/>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16" name="Oval 13"/>
            <p:cNvSpPr>
              <a:spLocks noChangeAspect="1" noChangeArrowheads="1"/>
            </p:cNvSpPr>
            <p:nvPr/>
          </p:nvSpPr>
          <p:spPr bwMode="auto">
            <a:xfrm>
              <a:off x="4795185" y="2645362"/>
              <a:ext cx="161588"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17" name="Oval 14"/>
            <p:cNvSpPr>
              <a:spLocks noChangeAspect="1" noChangeArrowheads="1"/>
            </p:cNvSpPr>
            <p:nvPr/>
          </p:nvSpPr>
          <p:spPr bwMode="auto">
            <a:xfrm>
              <a:off x="5515404" y="2645362"/>
              <a:ext cx="156971"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18" name="Rectangle 15"/>
            <p:cNvSpPr>
              <a:spLocks noChangeAspect="1" noChangeArrowheads="1"/>
            </p:cNvSpPr>
            <p:nvPr/>
          </p:nvSpPr>
          <p:spPr bwMode="auto">
            <a:xfrm>
              <a:off x="5035258" y="2948749"/>
              <a:ext cx="397044" cy="79144"/>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19" name="AutoShape 16"/>
            <p:cNvSpPr>
              <a:spLocks noChangeAspect="1" noChangeArrowheads="1"/>
            </p:cNvSpPr>
            <p:nvPr/>
          </p:nvSpPr>
          <p:spPr bwMode="auto">
            <a:xfrm>
              <a:off x="4398141" y="3326884"/>
              <a:ext cx="401661" cy="457279"/>
            </a:xfrm>
            <a:prstGeom prst="parallelogram">
              <a:avLst>
                <a:gd name="adj" fmla="val 25000"/>
              </a:avLst>
            </a:prstGeom>
            <a:solidFill>
              <a:srgbClr val="1C1C1C"/>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20" name="Rectangle 19"/>
            <p:cNvSpPr>
              <a:spLocks noChangeAspect="1" noChangeArrowheads="1"/>
            </p:cNvSpPr>
            <p:nvPr/>
          </p:nvSpPr>
          <p:spPr bwMode="auto">
            <a:xfrm>
              <a:off x="5035258" y="3406028"/>
              <a:ext cx="480146" cy="2242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grpSp>
      <p:grpSp>
        <p:nvGrpSpPr>
          <p:cNvPr id="121" name="グループ化 120"/>
          <p:cNvGrpSpPr/>
          <p:nvPr/>
        </p:nvGrpSpPr>
        <p:grpSpPr>
          <a:xfrm>
            <a:off x="-1812077" y="1424383"/>
            <a:ext cx="559057" cy="650780"/>
            <a:chOff x="3467714" y="2078866"/>
            <a:chExt cx="1911350" cy="2119312"/>
          </a:xfrm>
        </p:grpSpPr>
        <p:sp>
          <p:nvSpPr>
            <p:cNvPr id="122" name="AutoShape 17"/>
            <p:cNvSpPr>
              <a:spLocks noChangeAspect="1" noChangeArrowheads="1"/>
            </p:cNvSpPr>
            <p:nvPr/>
          </p:nvSpPr>
          <p:spPr bwMode="auto">
            <a:xfrm flipH="1">
              <a:off x="4982020" y="3213270"/>
              <a:ext cx="397044" cy="457279"/>
            </a:xfrm>
            <a:prstGeom prst="parallelogram">
              <a:avLst>
                <a:gd name="adj" fmla="val 25273"/>
              </a:avLst>
            </a:prstGeom>
            <a:solidFill>
              <a:srgbClr val="FFCCCC"/>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23" name="Oval 18"/>
            <p:cNvSpPr>
              <a:spLocks noChangeAspect="1" noChangeArrowheads="1"/>
            </p:cNvSpPr>
            <p:nvPr/>
          </p:nvSpPr>
          <p:spPr bwMode="auto">
            <a:xfrm>
              <a:off x="5138991" y="2382253"/>
              <a:ext cx="240073" cy="378135"/>
            </a:xfrm>
            <a:prstGeom prst="ellipse">
              <a:avLst/>
            </a:prstGeom>
            <a:solidFill>
              <a:srgbClr val="FFCCCC"/>
            </a:solidFill>
            <a:ln w="25400">
              <a:solidFill>
                <a:srgbClr val="003300"/>
              </a:solidFill>
              <a:round/>
              <a:headEnd/>
              <a:tailEnd/>
            </a:ln>
            <a:effectLst/>
            <a:extLst/>
          </p:spPr>
          <p:txBody>
            <a:bodyPr wrap="none" anchor="ctr"/>
            <a:lstStyle/>
            <a:p>
              <a:endParaRPr lang="ja-JP" altLang="ja-JP" b="1" dirty="0">
                <a:latin typeface="Verdana" pitchFamily="34" charset="0"/>
              </a:endParaRPr>
            </a:p>
          </p:txBody>
        </p:sp>
        <p:sp>
          <p:nvSpPr>
            <p:cNvPr id="124" name="Oval 8"/>
            <p:cNvSpPr>
              <a:spLocks noChangeAspect="1" noChangeArrowheads="1"/>
            </p:cNvSpPr>
            <p:nvPr/>
          </p:nvSpPr>
          <p:spPr bwMode="auto">
            <a:xfrm>
              <a:off x="3467714" y="2382253"/>
              <a:ext cx="240073" cy="378135"/>
            </a:xfrm>
            <a:prstGeom prst="ellipse">
              <a:avLst/>
            </a:prstGeom>
            <a:solidFill>
              <a:srgbClr val="FFCCCC"/>
            </a:solidFill>
            <a:ln w="25400">
              <a:solidFill>
                <a:srgbClr val="003300"/>
              </a:solidFill>
              <a:round/>
              <a:headEnd/>
              <a:tailEnd/>
            </a:ln>
            <a:effectLst/>
            <a:extLst/>
          </p:spPr>
          <p:txBody>
            <a:bodyPr wrap="none" anchor="ctr"/>
            <a:lstStyle/>
            <a:p>
              <a:endParaRPr lang="ja-JP" altLang="ja-JP" b="1" dirty="0">
                <a:latin typeface="Verdana" pitchFamily="34" charset="0"/>
              </a:endParaRPr>
            </a:p>
          </p:txBody>
        </p:sp>
        <p:sp>
          <p:nvSpPr>
            <p:cNvPr id="125" name="Rectangle 9"/>
            <p:cNvSpPr>
              <a:spLocks noChangeAspect="1" noChangeArrowheads="1"/>
            </p:cNvSpPr>
            <p:nvPr/>
          </p:nvSpPr>
          <p:spPr bwMode="auto">
            <a:xfrm>
              <a:off x="3629302" y="2078866"/>
              <a:ext cx="1588175" cy="1059656"/>
            </a:xfrm>
            <a:prstGeom prst="rect">
              <a:avLst/>
            </a:prstGeom>
            <a:solidFill>
              <a:srgbClr val="FFCCCC"/>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26" name="Oval 10"/>
            <p:cNvSpPr>
              <a:spLocks noChangeAspect="1" noChangeArrowheads="1"/>
            </p:cNvSpPr>
            <p:nvPr/>
          </p:nvSpPr>
          <p:spPr bwMode="auto">
            <a:xfrm>
              <a:off x="3546199" y="3670548"/>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27" name="Rectangle 11"/>
            <p:cNvSpPr>
              <a:spLocks noChangeAspect="1" noChangeArrowheads="1"/>
            </p:cNvSpPr>
            <p:nvPr/>
          </p:nvSpPr>
          <p:spPr bwMode="auto">
            <a:xfrm>
              <a:off x="3943243" y="3138522"/>
              <a:ext cx="1038777" cy="756269"/>
            </a:xfrm>
            <a:prstGeom prst="rect">
              <a:avLst/>
            </a:prstGeom>
            <a:solidFill>
              <a:srgbClr val="FFCCCC"/>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28" name="Oval 12"/>
            <p:cNvSpPr>
              <a:spLocks noChangeAspect="1" noChangeArrowheads="1"/>
            </p:cNvSpPr>
            <p:nvPr/>
          </p:nvSpPr>
          <p:spPr bwMode="auto">
            <a:xfrm>
              <a:off x="4741947" y="3670548"/>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29" name="Oval 13"/>
            <p:cNvSpPr>
              <a:spLocks noChangeAspect="1" noChangeArrowheads="1"/>
            </p:cNvSpPr>
            <p:nvPr/>
          </p:nvSpPr>
          <p:spPr bwMode="auto">
            <a:xfrm>
              <a:off x="3943243" y="2531748"/>
              <a:ext cx="161588"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30" name="Oval 14"/>
            <p:cNvSpPr>
              <a:spLocks noChangeAspect="1" noChangeArrowheads="1"/>
            </p:cNvSpPr>
            <p:nvPr/>
          </p:nvSpPr>
          <p:spPr bwMode="auto">
            <a:xfrm>
              <a:off x="4663462" y="2531748"/>
              <a:ext cx="156971"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31" name="Rectangle 15"/>
            <p:cNvSpPr>
              <a:spLocks noChangeAspect="1" noChangeArrowheads="1"/>
            </p:cNvSpPr>
            <p:nvPr/>
          </p:nvSpPr>
          <p:spPr bwMode="auto">
            <a:xfrm>
              <a:off x="4183316" y="2835135"/>
              <a:ext cx="397044" cy="79144"/>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32" name="AutoShape 16"/>
            <p:cNvSpPr>
              <a:spLocks noChangeAspect="1" noChangeArrowheads="1"/>
            </p:cNvSpPr>
            <p:nvPr/>
          </p:nvSpPr>
          <p:spPr bwMode="auto">
            <a:xfrm>
              <a:off x="3546199" y="3213270"/>
              <a:ext cx="401661" cy="457279"/>
            </a:xfrm>
            <a:prstGeom prst="parallelogram">
              <a:avLst>
                <a:gd name="adj" fmla="val 25000"/>
              </a:avLst>
            </a:prstGeom>
            <a:solidFill>
              <a:srgbClr val="FFCCCC"/>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33" name="Rectangle 19"/>
            <p:cNvSpPr>
              <a:spLocks noChangeAspect="1" noChangeArrowheads="1"/>
            </p:cNvSpPr>
            <p:nvPr/>
          </p:nvSpPr>
          <p:spPr bwMode="auto">
            <a:xfrm>
              <a:off x="4183316" y="3292414"/>
              <a:ext cx="480146" cy="2242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grpSp>
      <p:grpSp>
        <p:nvGrpSpPr>
          <p:cNvPr id="134" name="グループ化 133"/>
          <p:cNvGrpSpPr/>
          <p:nvPr/>
        </p:nvGrpSpPr>
        <p:grpSpPr>
          <a:xfrm>
            <a:off x="-1632220" y="4956653"/>
            <a:ext cx="682058" cy="756269"/>
            <a:chOff x="5142452" y="2497280"/>
            <a:chExt cx="1911350" cy="2119312"/>
          </a:xfrm>
        </p:grpSpPr>
        <p:sp>
          <p:nvSpPr>
            <p:cNvPr id="135" name="AutoShape 17"/>
            <p:cNvSpPr>
              <a:spLocks noChangeAspect="1" noChangeArrowheads="1"/>
            </p:cNvSpPr>
            <p:nvPr/>
          </p:nvSpPr>
          <p:spPr bwMode="auto">
            <a:xfrm flipH="1">
              <a:off x="6656758" y="3631684"/>
              <a:ext cx="397044" cy="457279"/>
            </a:xfrm>
            <a:prstGeom prst="parallelogram">
              <a:avLst>
                <a:gd name="adj" fmla="val 25273"/>
              </a:avLst>
            </a:prstGeom>
            <a:solidFill>
              <a:srgbClr val="FF9900"/>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36" name="Oval 18"/>
            <p:cNvSpPr>
              <a:spLocks noChangeAspect="1" noChangeArrowheads="1"/>
            </p:cNvSpPr>
            <p:nvPr/>
          </p:nvSpPr>
          <p:spPr bwMode="auto">
            <a:xfrm>
              <a:off x="6813729" y="2800667"/>
              <a:ext cx="240073" cy="378135"/>
            </a:xfrm>
            <a:prstGeom prst="ellipse">
              <a:avLst/>
            </a:prstGeom>
            <a:solidFill>
              <a:srgbClr val="FF9900"/>
            </a:solidFill>
            <a:ln w="25400">
              <a:solidFill>
                <a:srgbClr val="003300"/>
              </a:solidFill>
              <a:round/>
              <a:headEnd/>
              <a:tailEnd/>
            </a:ln>
            <a:effectLst/>
            <a:extLst/>
          </p:spPr>
          <p:txBody>
            <a:bodyPr wrap="none" anchor="ctr"/>
            <a:lstStyle/>
            <a:p>
              <a:endParaRPr lang="ja-JP" altLang="ja-JP" b="1" dirty="0">
                <a:latin typeface="Verdana" pitchFamily="34" charset="0"/>
              </a:endParaRPr>
            </a:p>
          </p:txBody>
        </p:sp>
        <p:sp>
          <p:nvSpPr>
            <p:cNvPr id="137" name="Oval 8"/>
            <p:cNvSpPr>
              <a:spLocks noChangeAspect="1" noChangeArrowheads="1"/>
            </p:cNvSpPr>
            <p:nvPr/>
          </p:nvSpPr>
          <p:spPr bwMode="auto">
            <a:xfrm>
              <a:off x="5142452" y="2800667"/>
              <a:ext cx="240073" cy="378135"/>
            </a:xfrm>
            <a:prstGeom prst="ellipse">
              <a:avLst/>
            </a:prstGeom>
            <a:solidFill>
              <a:srgbClr val="FF9900"/>
            </a:solidFill>
            <a:ln w="25400">
              <a:solidFill>
                <a:srgbClr val="003300"/>
              </a:solidFill>
              <a:round/>
              <a:headEnd/>
              <a:tailEnd/>
            </a:ln>
            <a:effectLst/>
            <a:extLst/>
          </p:spPr>
          <p:txBody>
            <a:bodyPr wrap="none" anchor="ctr"/>
            <a:lstStyle/>
            <a:p>
              <a:endParaRPr lang="ja-JP" altLang="ja-JP" b="1" dirty="0">
                <a:latin typeface="Verdana" pitchFamily="34" charset="0"/>
              </a:endParaRPr>
            </a:p>
          </p:txBody>
        </p:sp>
        <p:sp>
          <p:nvSpPr>
            <p:cNvPr id="138" name="Rectangle 9"/>
            <p:cNvSpPr>
              <a:spLocks noChangeAspect="1" noChangeArrowheads="1"/>
            </p:cNvSpPr>
            <p:nvPr/>
          </p:nvSpPr>
          <p:spPr bwMode="auto">
            <a:xfrm>
              <a:off x="5304040" y="2497280"/>
              <a:ext cx="1588175" cy="1059656"/>
            </a:xfrm>
            <a:prstGeom prst="rect">
              <a:avLst/>
            </a:prstGeom>
            <a:solidFill>
              <a:srgbClr val="FF9900"/>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39" name="Oval 10"/>
            <p:cNvSpPr>
              <a:spLocks noChangeAspect="1" noChangeArrowheads="1"/>
            </p:cNvSpPr>
            <p:nvPr/>
          </p:nvSpPr>
          <p:spPr bwMode="auto">
            <a:xfrm>
              <a:off x="5220937" y="4088962"/>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40" name="Rectangle 11"/>
            <p:cNvSpPr>
              <a:spLocks noChangeAspect="1" noChangeArrowheads="1"/>
            </p:cNvSpPr>
            <p:nvPr/>
          </p:nvSpPr>
          <p:spPr bwMode="auto">
            <a:xfrm>
              <a:off x="5617981" y="3556936"/>
              <a:ext cx="1038777" cy="756269"/>
            </a:xfrm>
            <a:prstGeom prst="rect">
              <a:avLst/>
            </a:prstGeom>
            <a:solidFill>
              <a:srgbClr val="FF9900"/>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41" name="Oval 12"/>
            <p:cNvSpPr>
              <a:spLocks noChangeAspect="1" noChangeArrowheads="1"/>
            </p:cNvSpPr>
            <p:nvPr/>
          </p:nvSpPr>
          <p:spPr bwMode="auto">
            <a:xfrm>
              <a:off x="6416685" y="4088962"/>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42" name="Oval 13"/>
            <p:cNvSpPr>
              <a:spLocks noChangeAspect="1" noChangeArrowheads="1"/>
            </p:cNvSpPr>
            <p:nvPr/>
          </p:nvSpPr>
          <p:spPr bwMode="auto">
            <a:xfrm>
              <a:off x="5617981" y="2950162"/>
              <a:ext cx="161588"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43" name="Oval 14"/>
            <p:cNvSpPr>
              <a:spLocks noChangeAspect="1" noChangeArrowheads="1"/>
            </p:cNvSpPr>
            <p:nvPr/>
          </p:nvSpPr>
          <p:spPr bwMode="auto">
            <a:xfrm>
              <a:off x="6338200" y="2950162"/>
              <a:ext cx="156971"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44" name="Rectangle 15"/>
            <p:cNvSpPr>
              <a:spLocks noChangeAspect="1" noChangeArrowheads="1"/>
            </p:cNvSpPr>
            <p:nvPr/>
          </p:nvSpPr>
          <p:spPr bwMode="auto">
            <a:xfrm>
              <a:off x="5858054" y="3253549"/>
              <a:ext cx="397044" cy="79144"/>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45" name="AutoShape 16"/>
            <p:cNvSpPr>
              <a:spLocks noChangeAspect="1" noChangeArrowheads="1"/>
            </p:cNvSpPr>
            <p:nvPr/>
          </p:nvSpPr>
          <p:spPr bwMode="auto">
            <a:xfrm>
              <a:off x="5220937" y="3631684"/>
              <a:ext cx="401661" cy="457279"/>
            </a:xfrm>
            <a:prstGeom prst="parallelogram">
              <a:avLst>
                <a:gd name="adj" fmla="val 25000"/>
              </a:avLst>
            </a:prstGeom>
            <a:solidFill>
              <a:srgbClr val="FF9900"/>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46" name="Rectangle 19"/>
            <p:cNvSpPr>
              <a:spLocks noChangeAspect="1" noChangeArrowheads="1"/>
            </p:cNvSpPr>
            <p:nvPr/>
          </p:nvSpPr>
          <p:spPr bwMode="auto">
            <a:xfrm>
              <a:off x="5858054" y="3710828"/>
              <a:ext cx="480146" cy="2242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grpSp>
      <p:grpSp>
        <p:nvGrpSpPr>
          <p:cNvPr id="147" name="グループ化 146"/>
          <p:cNvGrpSpPr/>
          <p:nvPr/>
        </p:nvGrpSpPr>
        <p:grpSpPr>
          <a:xfrm>
            <a:off x="-2800494" y="4880337"/>
            <a:ext cx="715765" cy="793643"/>
            <a:chOff x="6773046" y="600797"/>
            <a:chExt cx="1911350" cy="2119312"/>
          </a:xfrm>
        </p:grpSpPr>
        <p:sp>
          <p:nvSpPr>
            <p:cNvPr id="148" name="AutoShape 17"/>
            <p:cNvSpPr>
              <a:spLocks noChangeAspect="1" noChangeArrowheads="1"/>
            </p:cNvSpPr>
            <p:nvPr/>
          </p:nvSpPr>
          <p:spPr bwMode="auto">
            <a:xfrm flipH="1">
              <a:off x="8287352" y="1735201"/>
              <a:ext cx="397044" cy="457279"/>
            </a:xfrm>
            <a:prstGeom prst="parallelogram">
              <a:avLst>
                <a:gd name="adj" fmla="val 25273"/>
              </a:avLst>
            </a:prstGeom>
            <a:solidFill>
              <a:schemeClr val="bg2"/>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49" name="Oval 18"/>
            <p:cNvSpPr>
              <a:spLocks noChangeAspect="1" noChangeArrowheads="1"/>
            </p:cNvSpPr>
            <p:nvPr/>
          </p:nvSpPr>
          <p:spPr bwMode="auto">
            <a:xfrm>
              <a:off x="8444323" y="904184"/>
              <a:ext cx="240073" cy="378135"/>
            </a:xfrm>
            <a:prstGeom prst="ellipse">
              <a:avLst/>
            </a:prstGeom>
            <a:solidFill>
              <a:schemeClr val="bg2"/>
            </a:solidFill>
            <a:ln w="25400">
              <a:solidFill>
                <a:srgbClr val="003300"/>
              </a:solidFill>
              <a:round/>
              <a:headEnd/>
              <a:tailEnd/>
            </a:ln>
            <a:effectLst/>
            <a:extLst/>
          </p:spPr>
          <p:txBody>
            <a:bodyPr wrap="none" anchor="ctr"/>
            <a:lstStyle/>
            <a:p>
              <a:endParaRPr lang="ja-JP" altLang="ja-JP" b="1" dirty="0">
                <a:latin typeface="Verdana" pitchFamily="34" charset="0"/>
              </a:endParaRPr>
            </a:p>
          </p:txBody>
        </p:sp>
        <p:sp>
          <p:nvSpPr>
            <p:cNvPr id="150" name="Oval 8"/>
            <p:cNvSpPr>
              <a:spLocks noChangeAspect="1" noChangeArrowheads="1"/>
            </p:cNvSpPr>
            <p:nvPr/>
          </p:nvSpPr>
          <p:spPr bwMode="auto">
            <a:xfrm>
              <a:off x="6773046" y="904184"/>
              <a:ext cx="240073" cy="378135"/>
            </a:xfrm>
            <a:prstGeom prst="ellipse">
              <a:avLst/>
            </a:prstGeom>
            <a:solidFill>
              <a:schemeClr val="bg2"/>
            </a:solidFill>
            <a:ln w="25400">
              <a:solidFill>
                <a:srgbClr val="003300"/>
              </a:solidFill>
              <a:round/>
              <a:headEnd/>
              <a:tailEnd/>
            </a:ln>
            <a:effectLst/>
            <a:extLst/>
          </p:spPr>
          <p:txBody>
            <a:bodyPr wrap="none" anchor="ctr"/>
            <a:lstStyle/>
            <a:p>
              <a:endParaRPr lang="ja-JP" altLang="ja-JP" b="1" dirty="0">
                <a:latin typeface="Verdana" pitchFamily="34" charset="0"/>
              </a:endParaRPr>
            </a:p>
          </p:txBody>
        </p:sp>
        <p:sp>
          <p:nvSpPr>
            <p:cNvPr id="151" name="Rectangle 9"/>
            <p:cNvSpPr>
              <a:spLocks noChangeAspect="1" noChangeArrowheads="1"/>
            </p:cNvSpPr>
            <p:nvPr/>
          </p:nvSpPr>
          <p:spPr bwMode="auto">
            <a:xfrm>
              <a:off x="6934634" y="600797"/>
              <a:ext cx="1588175" cy="1059656"/>
            </a:xfrm>
            <a:prstGeom prst="rect">
              <a:avLst/>
            </a:prstGeom>
            <a:solidFill>
              <a:schemeClr val="bg2"/>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52" name="Oval 10"/>
            <p:cNvSpPr>
              <a:spLocks noChangeAspect="1" noChangeArrowheads="1"/>
            </p:cNvSpPr>
            <p:nvPr/>
          </p:nvSpPr>
          <p:spPr bwMode="auto">
            <a:xfrm>
              <a:off x="6851531" y="2192479"/>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53" name="Rectangle 11"/>
            <p:cNvSpPr>
              <a:spLocks noChangeAspect="1" noChangeArrowheads="1"/>
            </p:cNvSpPr>
            <p:nvPr/>
          </p:nvSpPr>
          <p:spPr bwMode="auto">
            <a:xfrm>
              <a:off x="7248575" y="1660453"/>
              <a:ext cx="1038777" cy="756269"/>
            </a:xfrm>
            <a:prstGeom prst="rect">
              <a:avLst/>
            </a:prstGeom>
            <a:solidFill>
              <a:schemeClr val="bg2"/>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54" name="Oval 12"/>
            <p:cNvSpPr>
              <a:spLocks noChangeAspect="1" noChangeArrowheads="1"/>
            </p:cNvSpPr>
            <p:nvPr/>
          </p:nvSpPr>
          <p:spPr bwMode="auto">
            <a:xfrm>
              <a:off x="8047279" y="2192479"/>
              <a:ext cx="558631" cy="52763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55" name="Oval 13"/>
            <p:cNvSpPr>
              <a:spLocks noChangeAspect="1" noChangeArrowheads="1"/>
            </p:cNvSpPr>
            <p:nvPr/>
          </p:nvSpPr>
          <p:spPr bwMode="auto">
            <a:xfrm>
              <a:off x="7248575" y="1053679"/>
              <a:ext cx="161588"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56" name="Oval 14"/>
            <p:cNvSpPr>
              <a:spLocks noChangeAspect="1" noChangeArrowheads="1"/>
            </p:cNvSpPr>
            <p:nvPr/>
          </p:nvSpPr>
          <p:spPr bwMode="auto">
            <a:xfrm>
              <a:off x="7968794" y="1053679"/>
              <a:ext cx="156971" cy="153892"/>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57" name="Rectangle 15"/>
            <p:cNvSpPr>
              <a:spLocks noChangeAspect="1" noChangeArrowheads="1"/>
            </p:cNvSpPr>
            <p:nvPr/>
          </p:nvSpPr>
          <p:spPr bwMode="auto">
            <a:xfrm>
              <a:off x="7488648" y="1357066"/>
              <a:ext cx="397044" cy="79144"/>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sp>
          <p:nvSpPr>
            <p:cNvPr id="158" name="AutoShape 16"/>
            <p:cNvSpPr>
              <a:spLocks noChangeAspect="1" noChangeArrowheads="1"/>
            </p:cNvSpPr>
            <p:nvPr/>
          </p:nvSpPr>
          <p:spPr bwMode="auto">
            <a:xfrm>
              <a:off x="6851531" y="1735201"/>
              <a:ext cx="401661" cy="457279"/>
            </a:xfrm>
            <a:prstGeom prst="parallelogram">
              <a:avLst>
                <a:gd name="adj" fmla="val 25000"/>
              </a:avLst>
            </a:prstGeom>
            <a:solidFill>
              <a:schemeClr val="bg2"/>
            </a:solidFill>
            <a:ln w="25400">
              <a:solidFill>
                <a:srgbClr val="003300"/>
              </a:solidFill>
              <a:miter lim="800000"/>
              <a:headEnd/>
              <a:tailEnd/>
            </a:ln>
            <a:effectLst/>
            <a:extLst/>
          </p:spPr>
          <p:txBody>
            <a:bodyPr wrap="none" anchor="ctr"/>
            <a:lstStyle/>
            <a:p>
              <a:endParaRPr lang="ja-JP" altLang="ja-JP" b="1" dirty="0">
                <a:latin typeface="Verdana" pitchFamily="34" charset="0"/>
              </a:endParaRPr>
            </a:p>
          </p:txBody>
        </p:sp>
        <p:sp>
          <p:nvSpPr>
            <p:cNvPr id="159" name="Rectangle 19"/>
            <p:cNvSpPr>
              <a:spLocks noChangeAspect="1" noChangeArrowheads="1"/>
            </p:cNvSpPr>
            <p:nvPr/>
          </p:nvSpPr>
          <p:spPr bwMode="auto">
            <a:xfrm>
              <a:off x="7488648" y="1814345"/>
              <a:ext cx="480146" cy="2242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b="1" dirty="0">
                <a:latin typeface="Verdana" pitchFamily="34" charset="0"/>
              </a:endParaRPr>
            </a:p>
          </p:txBody>
        </p:sp>
      </p:grpSp>
      <p:pic>
        <p:nvPicPr>
          <p:cNvPr id="16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306" y="4776689"/>
            <a:ext cx="5556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 name="テキスト ボックス 166"/>
          <p:cNvSpPr txBox="1"/>
          <p:nvPr/>
        </p:nvSpPr>
        <p:spPr>
          <a:xfrm>
            <a:off x="619983" y="5394750"/>
            <a:ext cx="2119212" cy="646331"/>
          </a:xfrm>
          <a:prstGeom prst="rect">
            <a:avLst/>
          </a:prstGeom>
          <a:noFill/>
        </p:spPr>
        <p:txBody>
          <a:bodyPr wrap="square" rtlCol="0">
            <a:spAutoFit/>
          </a:bodyPr>
          <a:lstStyle/>
          <a:p>
            <a:pPr algn="ctr"/>
            <a:r>
              <a:rPr kumimoji="1" lang="ja-JP" altLang="en-US" dirty="0"/>
              <a:t>提案</a:t>
            </a:r>
            <a:r>
              <a:rPr kumimoji="1" lang="ja-JP" altLang="en-US" dirty="0" smtClean="0"/>
              <a:t>手法</a:t>
            </a:r>
            <a:endParaRPr kumimoji="1" lang="en-US" altLang="ja-JP" dirty="0" smtClean="0"/>
          </a:p>
          <a:p>
            <a:pPr algn="ctr"/>
            <a:r>
              <a:rPr kumimoji="1" lang="en-US" altLang="ja-JP" dirty="0" smtClean="0"/>
              <a:t>(</a:t>
            </a:r>
            <a:r>
              <a:rPr kumimoji="1" lang="ja-JP" altLang="en-US" dirty="0" smtClean="0"/>
              <a:t>探査率</a:t>
            </a:r>
            <a:r>
              <a:rPr kumimoji="1" lang="en-US" altLang="ja-JP" dirty="0" smtClean="0"/>
              <a:t>ε</a:t>
            </a:r>
            <a:r>
              <a:rPr kumimoji="1" lang="ja-JP" altLang="en-US" dirty="0"/>
              <a:t>変動</a:t>
            </a:r>
            <a:r>
              <a:rPr kumimoji="1" lang="en-US" altLang="ja-JP" dirty="0" smtClean="0"/>
              <a:t>)</a:t>
            </a:r>
            <a:endParaRPr kumimoji="1" lang="ja-JP" altLang="en-US" dirty="0"/>
          </a:p>
        </p:txBody>
      </p:sp>
      <p:sp>
        <p:nvSpPr>
          <p:cNvPr id="3" name="下カーブ矢印 2"/>
          <p:cNvSpPr/>
          <p:nvPr/>
        </p:nvSpPr>
        <p:spPr>
          <a:xfrm>
            <a:off x="3742503" y="2611079"/>
            <a:ext cx="1572126" cy="6533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 name="テキスト ボックス 3"/>
          <p:cNvSpPr txBox="1"/>
          <p:nvPr/>
        </p:nvSpPr>
        <p:spPr>
          <a:xfrm>
            <a:off x="5152806" y="2596579"/>
            <a:ext cx="712780" cy="369332"/>
          </a:xfrm>
          <a:prstGeom prst="rect">
            <a:avLst/>
          </a:prstGeom>
          <a:noFill/>
        </p:spPr>
        <p:txBody>
          <a:bodyPr wrap="square" rtlCol="0">
            <a:spAutoFit/>
          </a:bodyPr>
          <a:lstStyle/>
          <a:p>
            <a:r>
              <a:rPr kumimoji="1" lang="en-US" altLang="ja-JP" dirty="0" smtClean="0"/>
              <a:t>K</a:t>
            </a:r>
            <a:r>
              <a:rPr kumimoji="1" lang="ja-JP" altLang="en-US" dirty="0" smtClean="0"/>
              <a:t>回</a:t>
            </a:r>
            <a:endParaRPr kumimoji="1" lang="ja-JP" altLang="en-US" dirty="0"/>
          </a:p>
        </p:txBody>
      </p:sp>
      <p:grpSp>
        <p:nvGrpSpPr>
          <p:cNvPr id="9" name="グループ化 8"/>
          <p:cNvGrpSpPr/>
          <p:nvPr/>
        </p:nvGrpSpPr>
        <p:grpSpPr>
          <a:xfrm>
            <a:off x="6042261" y="2369719"/>
            <a:ext cx="2575529" cy="937935"/>
            <a:chOff x="9264559" y="469863"/>
            <a:chExt cx="2575529" cy="937935"/>
          </a:xfrm>
        </p:grpSpPr>
        <p:sp>
          <p:nvSpPr>
            <p:cNvPr id="168" name="角丸四角形吹き出し 167"/>
            <p:cNvSpPr/>
            <p:nvPr/>
          </p:nvSpPr>
          <p:spPr>
            <a:xfrm>
              <a:off x="9264559" y="469863"/>
              <a:ext cx="2575529" cy="912624"/>
            </a:xfrm>
            <a:prstGeom prst="wedgeRoundRectCallout">
              <a:avLst>
                <a:gd name="adj1" fmla="val -64521"/>
                <a:gd name="adj2" fmla="val -30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テキスト ボックス 7"/>
            <p:cNvSpPr txBox="1"/>
            <p:nvPr/>
          </p:nvSpPr>
          <p:spPr>
            <a:xfrm>
              <a:off x="9372600" y="484468"/>
              <a:ext cx="2383971" cy="923330"/>
            </a:xfrm>
            <a:prstGeom prst="rect">
              <a:avLst/>
            </a:prstGeom>
            <a:noFill/>
          </p:spPr>
          <p:txBody>
            <a:bodyPr wrap="square" rtlCol="0">
              <a:spAutoFit/>
            </a:bodyPr>
            <a:lstStyle/>
            <a:p>
              <a:r>
                <a:rPr kumimoji="1" lang="ja-JP" altLang="en-US" dirty="0" smtClean="0"/>
                <a:t>乱数によって，結果が異なるため</a:t>
              </a:r>
              <a:r>
                <a:rPr kumimoji="1" lang="en-US" altLang="ja-JP" dirty="0" smtClean="0"/>
                <a:t>K</a:t>
              </a:r>
              <a:r>
                <a:rPr kumimoji="1" lang="ja-JP" altLang="en-US" dirty="0" smtClean="0"/>
                <a:t>回行い，平均化する</a:t>
              </a:r>
              <a:endParaRPr kumimoji="1" lang="ja-JP" altLang="en-US" dirty="0"/>
            </a:p>
          </p:txBody>
        </p:sp>
      </p:grpSp>
      <p:sp>
        <p:nvSpPr>
          <p:cNvPr id="7" name="テキスト ボックス 6"/>
          <p:cNvSpPr txBox="1"/>
          <p:nvPr/>
        </p:nvSpPr>
        <p:spPr>
          <a:xfrm>
            <a:off x="744341" y="3734738"/>
            <a:ext cx="1738158" cy="646331"/>
          </a:xfrm>
          <a:prstGeom prst="rect">
            <a:avLst/>
          </a:prstGeom>
          <a:noFill/>
        </p:spPr>
        <p:txBody>
          <a:bodyPr wrap="square" rtlCol="0">
            <a:spAutoFit/>
          </a:bodyPr>
          <a:lstStyle/>
          <a:p>
            <a:pPr algn="ctr"/>
            <a:r>
              <a:rPr kumimoji="1" lang="en-US" altLang="ja-JP" dirty="0" smtClean="0"/>
              <a:t>ε-greedy</a:t>
            </a:r>
            <a:r>
              <a:rPr kumimoji="1" lang="ja-JP" altLang="en-US" dirty="0" smtClean="0"/>
              <a:t>法</a:t>
            </a:r>
            <a:endParaRPr kumimoji="1" lang="en-US" altLang="ja-JP" dirty="0" smtClean="0"/>
          </a:p>
          <a:p>
            <a:pPr algn="ctr"/>
            <a:r>
              <a:rPr kumimoji="1" lang="en-US" altLang="ja-JP" dirty="0" smtClean="0"/>
              <a:t>(</a:t>
            </a:r>
            <a:r>
              <a:rPr kumimoji="1" lang="ja-JP" altLang="en-US" dirty="0" smtClean="0"/>
              <a:t>探査率</a:t>
            </a:r>
            <a:r>
              <a:rPr kumimoji="1" lang="en-US" altLang="ja-JP" dirty="0" smtClean="0"/>
              <a:t>ε</a:t>
            </a:r>
            <a:r>
              <a:rPr kumimoji="1" lang="ja-JP" altLang="en-US" dirty="0" smtClean="0"/>
              <a:t>固定</a:t>
            </a:r>
            <a:r>
              <a:rPr kumimoji="1" lang="en-US" altLang="ja-JP" dirty="0" smtClean="0"/>
              <a:t>)</a:t>
            </a:r>
            <a:endParaRPr kumimoji="1" lang="ja-JP" altLang="en-US" dirty="0"/>
          </a:p>
        </p:txBody>
      </p:sp>
      <p:sp>
        <p:nvSpPr>
          <p:cNvPr id="164" name="コンテンツ プレースホルダー 2"/>
          <p:cNvSpPr txBox="1">
            <a:spLocks/>
          </p:cNvSpPr>
          <p:nvPr/>
        </p:nvSpPr>
        <p:spPr>
          <a:xfrm>
            <a:off x="693166" y="1263427"/>
            <a:ext cx="7772400" cy="49315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sz="2800" dirty="0"/>
              <a:t>経路計画</a:t>
            </a:r>
            <a:r>
              <a:rPr lang="ja-JP" altLang="en-US" sz="2800" dirty="0" smtClean="0"/>
              <a:t>問題に適用</a:t>
            </a:r>
            <a:endParaRPr lang="en-US" altLang="ja-JP" sz="2800" dirty="0" smtClean="0"/>
          </a:p>
          <a:p>
            <a:pPr lvl="1" fontAlgn="auto">
              <a:spcAft>
                <a:spcPts val="0"/>
              </a:spcAft>
            </a:pPr>
            <a:r>
              <a:rPr lang="ja-JP" altLang="en-US" dirty="0" smtClean="0"/>
              <a:t>ロボットはスタートからゴールまでの道のりを発見することが目的</a:t>
            </a:r>
            <a:endParaRPr lang="en-US" altLang="ja-JP" dirty="0" smtClean="0"/>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4409" y="3307654"/>
            <a:ext cx="2846719" cy="2629826"/>
          </a:xfrm>
          <a:prstGeom prst="rect">
            <a:avLst/>
          </a:prstGeom>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4420" y="-190052"/>
            <a:ext cx="7772400" cy="1143000"/>
          </a:xfrm>
        </p:spPr>
        <p:txBody>
          <a:bodyPr/>
          <a:lstStyle/>
          <a:p>
            <a:r>
              <a:rPr kumimoji="1" lang="ja-JP" altLang="en-US" dirty="0" smtClean="0"/>
              <a:t>実験</a:t>
            </a:r>
            <a:r>
              <a:rPr lang="ja-JP" altLang="en-US" dirty="0" smtClean="0"/>
              <a:t>の種類</a:t>
            </a:r>
            <a:endParaRPr kumimoji="1" lang="ja-JP" altLang="en-US" dirty="0"/>
          </a:p>
        </p:txBody>
      </p:sp>
      <p:sp>
        <p:nvSpPr>
          <p:cNvPr id="3" name="コンテンツ プレースホルダー 2"/>
          <p:cNvSpPr>
            <a:spLocks noGrp="1"/>
          </p:cNvSpPr>
          <p:nvPr>
            <p:ph sz="quarter" idx="1"/>
          </p:nvPr>
        </p:nvSpPr>
        <p:spPr>
          <a:xfrm>
            <a:off x="884420" y="983109"/>
            <a:ext cx="7772400" cy="5563131"/>
          </a:xfrm>
        </p:spPr>
        <p:txBody>
          <a:bodyPr/>
          <a:lstStyle/>
          <a:p>
            <a:r>
              <a:rPr kumimoji="1" lang="ja-JP" altLang="en-US" sz="2800" dirty="0" smtClean="0"/>
              <a:t>静的環境・動的環境において実験</a:t>
            </a:r>
            <a:endParaRPr kumimoji="1" lang="en-US" altLang="ja-JP" sz="2800" dirty="0" smtClean="0"/>
          </a:p>
          <a:p>
            <a:pPr lvl="1"/>
            <a:r>
              <a:rPr kumimoji="1" lang="ja-JP" altLang="en-US" dirty="0" smtClean="0"/>
              <a:t>実験</a:t>
            </a:r>
            <a:r>
              <a:rPr kumimoji="1" lang="en-US" altLang="ja-JP" dirty="0" smtClean="0"/>
              <a:t>1(</a:t>
            </a:r>
            <a:r>
              <a:rPr lang="ja-JP" altLang="en-US" dirty="0"/>
              <a:t>静的</a:t>
            </a:r>
            <a:r>
              <a:rPr kumimoji="1" lang="ja-JP" altLang="en-US" dirty="0" smtClean="0"/>
              <a:t>環境</a:t>
            </a:r>
            <a:r>
              <a:rPr kumimoji="1" lang="en-US" altLang="ja-JP" dirty="0" smtClean="0"/>
              <a:t>)</a:t>
            </a:r>
          </a:p>
          <a:p>
            <a:pPr lvl="2"/>
            <a:r>
              <a:rPr lang="ja-JP" altLang="en-US" dirty="0"/>
              <a:t>環境</a:t>
            </a:r>
            <a:r>
              <a:rPr lang="ja-JP" altLang="en-US" dirty="0" smtClean="0"/>
              <a:t>が変化しない</a:t>
            </a:r>
            <a:endParaRPr lang="en-US" altLang="ja-JP" dirty="0"/>
          </a:p>
          <a:p>
            <a:pPr lvl="2"/>
            <a:r>
              <a:rPr lang="ja-JP" altLang="en-US" dirty="0" smtClean="0"/>
              <a:t>スタートからゴールまでの経路は常に同じ</a:t>
            </a:r>
            <a:endParaRPr lang="en-US" altLang="ja-JP" dirty="0" smtClean="0"/>
          </a:p>
          <a:p>
            <a:pPr lvl="1"/>
            <a:r>
              <a:rPr lang="ja-JP" altLang="en-US" dirty="0" smtClean="0"/>
              <a:t>実験</a:t>
            </a:r>
            <a:r>
              <a:rPr lang="en-US" altLang="ja-JP" dirty="0" smtClean="0"/>
              <a:t>2(</a:t>
            </a:r>
            <a:r>
              <a:rPr lang="ja-JP" altLang="en-US" dirty="0" smtClean="0"/>
              <a:t>動的環境</a:t>
            </a:r>
            <a:r>
              <a:rPr lang="en-US" altLang="ja-JP" dirty="0" smtClean="0"/>
              <a:t>)</a:t>
            </a:r>
            <a:endParaRPr kumimoji="1" lang="en-US" altLang="ja-JP" dirty="0" smtClean="0"/>
          </a:p>
          <a:p>
            <a:pPr lvl="2"/>
            <a:r>
              <a:rPr lang="ja-JP" altLang="en-US" dirty="0" smtClean="0"/>
              <a:t>障害物が一定試行毎に変化する</a:t>
            </a:r>
            <a:endParaRPr lang="en-US" altLang="ja-JP" dirty="0" smtClean="0"/>
          </a:p>
          <a:p>
            <a:pPr lvl="2"/>
            <a:r>
              <a:rPr kumimoji="1" lang="ja-JP" altLang="en-US" dirty="0"/>
              <a:t>障害物</a:t>
            </a:r>
            <a:r>
              <a:rPr kumimoji="1" lang="ja-JP" altLang="en-US" dirty="0" smtClean="0"/>
              <a:t>のあるマスにロボットは移動できない</a:t>
            </a:r>
            <a:endParaRPr kumimoji="1" lang="en-US" altLang="ja-JP" dirty="0" smtClean="0"/>
          </a:p>
          <a:p>
            <a:pPr lvl="2"/>
            <a:r>
              <a:rPr kumimoji="1" lang="ja-JP" altLang="en-US" dirty="0" smtClean="0"/>
              <a:t>スタートからゴールまでの経路が変わることがある</a:t>
            </a:r>
            <a:endParaRPr kumimoji="1" lang="en-US" altLang="ja-JP" dirty="0" smtClean="0"/>
          </a:p>
        </p:txBody>
      </p:sp>
      <p:pic>
        <p:nvPicPr>
          <p:cNvPr id="139267" name="Picture 3" descr="G:\master_paper\paper\5_experiment\pict\douteki.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836" y="4242292"/>
            <a:ext cx="6045225" cy="230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828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646940" y="-556078"/>
            <a:ext cx="7793037" cy="1462087"/>
          </a:xfrm>
        </p:spPr>
        <p:txBody>
          <a:bodyPr/>
          <a:lstStyle/>
          <a:p>
            <a:r>
              <a:rPr lang="ja-JP" altLang="en-US" sz="3600" dirty="0" smtClean="0"/>
              <a:t>実験</a:t>
            </a:r>
            <a:r>
              <a:rPr lang="en-US" altLang="ja-JP" sz="3600" dirty="0" smtClean="0"/>
              <a:t>1</a:t>
            </a:r>
            <a:r>
              <a:rPr lang="ja-JP" altLang="en-US" sz="3600" dirty="0" smtClean="0"/>
              <a:t>：タスクの設定</a:t>
            </a:r>
            <a:endParaRPr lang="en-US" altLang="ja-JP" sz="3200" dirty="0" smtClean="0"/>
          </a:p>
        </p:txBody>
      </p:sp>
      <p:sp>
        <p:nvSpPr>
          <p:cNvPr id="24579" name="テキスト ボックス 5"/>
          <p:cNvSpPr txBox="1">
            <a:spLocks noChangeArrowheads="1"/>
          </p:cNvSpPr>
          <p:nvPr/>
        </p:nvSpPr>
        <p:spPr bwMode="auto">
          <a:xfrm>
            <a:off x="381800" y="3008146"/>
            <a:ext cx="3998769" cy="14773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en-US" altLang="ja-JP" dirty="0" smtClean="0">
              <a:latin typeface="Tahoma" pitchFamily="34" charset="0"/>
            </a:endParaRPr>
          </a:p>
          <a:p>
            <a:pPr eaLnBrk="1" hangingPunct="1"/>
            <a:r>
              <a:rPr kumimoji="1" lang="ja-JP" altLang="en-US" dirty="0" smtClean="0">
                <a:latin typeface="Tahoma" pitchFamily="34" charset="0"/>
              </a:rPr>
              <a:t>迷路のサイズ</a:t>
            </a:r>
            <a:r>
              <a:rPr kumimoji="1" lang="en-US" altLang="ja-JP" dirty="0">
                <a:latin typeface="Tahoma" pitchFamily="34" charset="0"/>
              </a:rPr>
              <a:t>	</a:t>
            </a:r>
            <a:r>
              <a:rPr kumimoji="1" lang="ja-JP" altLang="en-US" dirty="0" smtClean="0">
                <a:latin typeface="Tahoma" pitchFamily="34" charset="0"/>
              </a:rPr>
              <a:t>：</a:t>
            </a:r>
            <a:r>
              <a:rPr kumimoji="1" lang="en-US" altLang="ja-JP" dirty="0" smtClean="0">
                <a:latin typeface="Tahoma" pitchFamily="34" charset="0"/>
              </a:rPr>
              <a:t>50×50</a:t>
            </a:r>
            <a:endParaRPr kumimoji="1" lang="en-US" altLang="ja-JP" dirty="0">
              <a:latin typeface="Tahoma" pitchFamily="34" charset="0"/>
            </a:endParaRPr>
          </a:p>
          <a:p>
            <a:pPr eaLnBrk="1" hangingPunct="1"/>
            <a:r>
              <a:rPr kumimoji="1" lang="ja-JP" altLang="en-US" dirty="0" smtClean="0">
                <a:latin typeface="Tahoma" pitchFamily="34" charset="0"/>
              </a:rPr>
              <a:t>状態数</a:t>
            </a:r>
            <a:r>
              <a:rPr kumimoji="1" lang="en-US" altLang="ja-JP" dirty="0" smtClean="0">
                <a:latin typeface="Tahoma" pitchFamily="34" charset="0"/>
              </a:rPr>
              <a:t>	</a:t>
            </a:r>
            <a:r>
              <a:rPr kumimoji="1" lang="en-US" altLang="ja-JP" dirty="0">
                <a:latin typeface="Tahoma" pitchFamily="34" charset="0"/>
              </a:rPr>
              <a:t>	</a:t>
            </a:r>
            <a:r>
              <a:rPr kumimoji="1" lang="en-US" altLang="ja-JP" dirty="0" smtClean="0">
                <a:latin typeface="Tahoma" pitchFamily="34" charset="0"/>
              </a:rPr>
              <a:t>:2500</a:t>
            </a:r>
          </a:p>
          <a:p>
            <a:pPr eaLnBrk="1" hangingPunct="1"/>
            <a:r>
              <a:rPr kumimoji="1" lang="ja-JP" altLang="en-US" dirty="0" smtClean="0">
                <a:latin typeface="Tahoma" pitchFamily="34" charset="0"/>
              </a:rPr>
              <a:t>最短ステップ数</a:t>
            </a:r>
            <a:r>
              <a:rPr kumimoji="1" lang="en-US" altLang="ja-JP" dirty="0" smtClean="0">
                <a:latin typeface="Tahoma" pitchFamily="34" charset="0"/>
              </a:rPr>
              <a:t>	:95</a:t>
            </a:r>
            <a:endParaRPr kumimoji="1" lang="en-US" altLang="ja-JP" dirty="0">
              <a:latin typeface="Tahoma" pitchFamily="34" charset="0"/>
            </a:endParaRPr>
          </a:p>
          <a:p>
            <a:pPr eaLnBrk="1" hangingPunct="1"/>
            <a:r>
              <a:rPr kumimoji="1" lang="ja-JP" altLang="en-US" dirty="0">
                <a:latin typeface="Tahoma" pitchFamily="34" charset="0"/>
              </a:rPr>
              <a:t>報酬</a:t>
            </a:r>
            <a:r>
              <a:rPr kumimoji="1" lang="en-US" altLang="ja-JP" dirty="0">
                <a:latin typeface="Tahoma" pitchFamily="34" charset="0"/>
              </a:rPr>
              <a:t>		</a:t>
            </a:r>
            <a:r>
              <a:rPr kumimoji="1" lang="ja-JP" altLang="en-US" dirty="0" smtClean="0">
                <a:latin typeface="Tahoma" pitchFamily="34" charset="0"/>
              </a:rPr>
              <a:t>：</a:t>
            </a:r>
            <a:r>
              <a:rPr kumimoji="1" lang="ja-JP" altLang="en-US" dirty="0">
                <a:latin typeface="Tahoma" pitchFamily="34" charset="0"/>
              </a:rPr>
              <a:t>ゴール</a:t>
            </a:r>
            <a:r>
              <a:rPr kumimoji="1" lang="ja-JP" altLang="en-US" dirty="0" smtClean="0">
                <a:latin typeface="Tahoma" pitchFamily="34" charset="0"/>
              </a:rPr>
              <a:t>のみに設定</a:t>
            </a:r>
            <a:endParaRPr kumimoji="1" lang="en-US" altLang="ja-JP" dirty="0">
              <a:latin typeface="Tahoma" pitchFamily="34" charset="0"/>
            </a:endParaRPr>
          </a:p>
        </p:txBody>
      </p:sp>
      <p:pic>
        <p:nvPicPr>
          <p:cNvPr id="130050" name="Picture 2" descr="G:\master_paper\paper\5_experiment\図\迷路図\50_50_b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281" y="1785480"/>
            <a:ext cx="4003076" cy="364565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7"/>
          <p:cNvSpPr txBox="1">
            <a:spLocks noChangeArrowheads="1"/>
          </p:cNvSpPr>
          <p:nvPr/>
        </p:nvSpPr>
        <p:spPr bwMode="auto">
          <a:xfrm>
            <a:off x="345144" y="4844960"/>
            <a:ext cx="43926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r>
              <a:rPr kumimoji="1" lang="en-US" altLang="ja-JP" dirty="0" smtClean="0">
                <a:latin typeface="Verdana" pitchFamily="34" charset="0"/>
              </a:rPr>
              <a:t>※</a:t>
            </a:r>
            <a:r>
              <a:rPr kumimoji="1" lang="ja-JP" altLang="en-US" dirty="0" smtClean="0">
                <a:latin typeface="Verdana" pitchFamily="34" charset="0"/>
              </a:rPr>
              <a:t>ロボットがスタートからゴールに辿り着くまでを</a:t>
            </a:r>
            <a:r>
              <a:rPr kumimoji="1" lang="en-US" altLang="ja-JP" dirty="0" smtClean="0">
                <a:latin typeface="Verdana" pitchFamily="34" charset="0"/>
              </a:rPr>
              <a:t>1</a:t>
            </a:r>
            <a:r>
              <a:rPr kumimoji="1" lang="ja-JP" altLang="en-US" dirty="0" smtClean="0">
                <a:latin typeface="Verdana" pitchFamily="34" charset="0"/>
              </a:rPr>
              <a:t>試行とする</a:t>
            </a:r>
            <a:endParaRPr kumimoji="1" lang="en-US" altLang="ja-JP" dirty="0">
              <a:latin typeface="Verdana" pitchFamily="34" charset="0"/>
            </a:endParaRPr>
          </a:p>
        </p:txBody>
      </p:sp>
      <p:sp>
        <p:nvSpPr>
          <p:cNvPr id="6" name="テキスト ボックス 5"/>
          <p:cNvSpPr txBox="1">
            <a:spLocks noChangeArrowheads="1"/>
          </p:cNvSpPr>
          <p:nvPr/>
        </p:nvSpPr>
        <p:spPr bwMode="auto">
          <a:xfrm>
            <a:off x="345144" y="1463245"/>
            <a:ext cx="4035425"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dirty="0">
              <a:latin typeface="Tahoma" pitchFamily="34" charset="0"/>
            </a:endParaRPr>
          </a:p>
          <a:p>
            <a:pPr eaLnBrk="1" hangingPunct="1"/>
            <a:r>
              <a:rPr kumimoji="1" lang="ja-JP" altLang="en-US" dirty="0">
                <a:latin typeface="Tahoma" pitchFamily="34" charset="0"/>
              </a:rPr>
              <a:t>タスク</a:t>
            </a:r>
            <a:r>
              <a:rPr kumimoji="1" lang="en-US" altLang="ja-JP" dirty="0">
                <a:latin typeface="Tahoma" pitchFamily="34" charset="0"/>
              </a:rPr>
              <a:t>	</a:t>
            </a:r>
            <a:r>
              <a:rPr kumimoji="1" lang="ja-JP" altLang="en-US" dirty="0" smtClean="0">
                <a:latin typeface="Tahoma" pitchFamily="34" charset="0"/>
              </a:rPr>
              <a:t>：</a:t>
            </a:r>
            <a:r>
              <a:rPr kumimoji="1" lang="ja-JP" altLang="en-US" dirty="0">
                <a:latin typeface="Tahoma" pitchFamily="34" charset="0"/>
              </a:rPr>
              <a:t>経路計画問題</a:t>
            </a:r>
            <a:endParaRPr kumimoji="1" lang="en-US" altLang="ja-JP" dirty="0">
              <a:latin typeface="Tahoma" pitchFamily="34" charset="0"/>
            </a:endParaRPr>
          </a:p>
          <a:p>
            <a:pPr eaLnBrk="1" hangingPunct="1"/>
            <a:r>
              <a:rPr kumimoji="1" lang="ja-JP" altLang="en-US" dirty="0">
                <a:latin typeface="Tahoma" pitchFamily="34" charset="0"/>
              </a:rPr>
              <a:t>行動</a:t>
            </a:r>
            <a:r>
              <a:rPr kumimoji="1" lang="en-US" altLang="ja-JP" dirty="0">
                <a:latin typeface="Tahoma" pitchFamily="34" charset="0"/>
              </a:rPr>
              <a:t>	</a:t>
            </a:r>
            <a:r>
              <a:rPr kumimoji="1" lang="en-US" altLang="ja-JP" dirty="0" smtClean="0">
                <a:latin typeface="Tahoma" pitchFamily="34" charset="0"/>
              </a:rPr>
              <a:t>:</a:t>
            </a:r>
            <a:r>
              <a:rPr kumimoji="1" lang="ja-JP" altLang="en-US" dirty="0" smtClean="0">
                <a:latin typeface="Tahoma" pitchFamily="34" charset="0"/>
              </a:rPr>
              <a:t>上，下，左，右</a:t>
            </a:r>
            <a:endParaRPr kumimoji="1" lang="en-US" altLang="ja-JP" dirty="0">
              <a:latin typeface="Tahoma" pitchFamily="34" charset="0"/>
            </a:endParaRPr>
          </a:p>
        </p:txBody>
      </p:sp>
      <p:sp>
        <p:nvSpPr>
          <p:cNvPr id="7" name="Text Box 9"/>
          <p:cNvSpPr txBox="1">
            <a:spLocks noChangeArrowheads="1"/>
          </p:cNvSpPr>
          <p:nvPr/>
        </p:nvSpPr>
        <p:spPr bwMode="auto">
          <a:xfrm>
            <a:off x="1079760" y="1278301"/>
            <a:ext cx="2743200" cy="36988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spcBef>
                <a:spcPct val="50000"/>
              </a:spcBef>
            </a:pPr>
            <a:r>
              <a:rPr kumimoji="1" lang="ja-JP" altLang="en-US" dirty="0" smtClean="0">
                <a:latin typeface="Tahoma" pitchFamily="34" charset="0"/>
              </a:rPr>
              <a:t>タスクの設定</a:t>
            </a:r>
            <a:endParaRPr kumimoji="1" lang="en-US" altLang="ja-JP" dirty="0">
              <a:latin typeface="Tahoma" pitchFamily="34" charset="0"/>
            </a:endParaRPr>
          </a:p>
        </p:txBody>
      </p:sp>
      <p:sp>
        <p:nvSpPr>
          <p:cNvPr id="8" name="Text Box 9"/>
          <p:cNvSpPr txBox="1">
            <a:spLocks noChangeArrowheads="1"/>
          </p:cNvSpPr>
          <p:nvPr/>
        </p:nvSpPr>
        <p:spPr bwMode="auto">
          <a:xfrm>
            <a:off x="1079760" y="2843176"/>
            <a:ext cx="2743200" cy="36988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spcBef>
                <a:spcPct val="50000"/>
              </a:spcBef>
            </a:pPr>
            <a:r>
              <a:rPr kumimoji="1" lang="ja-JP" altLang="en-US" dirty="0">
                <a:latin typeface="Tahoma" pitchFamily="34" charset="0"/>
              </a:rPr>
              <a:t>環境</a:t>
            </a:r>
            <a:r>
              <a:rPr kumimoji="1" lang="ja-JP" altLang="en-US" dirty="0" smtClean="0">
                <a:latin typeface="Tahoma" pitchFamily="34" charset="0"/>
              </a:rPr>
              <a:t>設定</a:t>
            </a:r>
            <a:endParaRPr kumimoji="1" lang="en-US" altLang="ja-JP" dirty="0">
              <a:latin typeface="Tahoma" pitchFamily="34" charset="0"/>
            </a:endParaRPr>
          </a:p>
        </p:txBody>
      </p:sp>
      <p:sp>
        <p:nvSpPr>
          <p:cNvPr id="2" name="角丸四角形吹き出し 1"/>
          <p:cNvSpPr/>
          <p:nvPr/>
        </p:nvSpPr>
        <p:spPr>
          <a:xfrm>
            <a:off x="6580681" y="1218341"/>
            <a:ext cx="1169233" cy="322236"/>
          </a:xfrm>
          <a:prstGeom prst="wedgeRoundRectCallout">
            <a:avLst>
              <a:gd name="adj1" fmla="val -22115"/>
              <a:gd name="adj2" fmla="val 141583"/>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START</a:t>
            </a:r>
            <a:endParaRPr kumimoji="1" lang="ja-JP" altLang="en-US" b="1" dirty="0">
              <a:solidFill>
                <a:schemeClr val="tx1"/>
              </a:solidFill>
            </a:endParaRPr>
          </a:p>
        </p:txBody>
      </p:sp>
      <p:sp>
        <p:nvSpPr>
          <p:cNvPr id="12" name="角丸四角形吹き出し 11"/>
          <p:cNvSpPr/>
          <p:nvPr/>
        </p:nvSpPr>
        <p:spPr>
          <a:xfrm>
            <a:off x="6388306" y="5607172"/>
            <a:ext cx="1169233" cy="322236"/>
          </a:xfrm>
          <a:prstGeom prst="wedgeRoundRectCallout">
            <a:avLst>
              <a:gd name="adj1" fmla="val -5448"/>
              <a:gd name="adj2" fmla="val -123577"/>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GOAL</a:t>
            </a:r>
            <a:endParaRPr kumimoji="1" lang="ja-JP" altLang="en-US" b="1"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713453" y="-379160"/>
            <a:ext cx="7793037" cy="1462087"/>
          </a:xfrm>
        </p:spPr>
        <p:txBody>
          <a:bodyPr/>
          <a:lstStyle/>
          <a:p>
            <a:pPr eaLnBrk="1" hangingPunct="1"/>
            <a:r>
              <a:rPr lang="ja-JP" altLang="en-US" dirty="0" smtClean="0"/>
              <a:t>実験</a:t>
            </a:r>
            <a:r>
              <a:rPr lang="en-US" altLang="ja-JP" dirty="0" smtClean="0"/>
              <a:t>1: </a:t>
            </a:r>
            <a:r>
              <a:rPr lang="ja-JP" altLang="en-US" dirty="0" smtClean="0"/>
              <a:t>エージェントの設定</a:t>
            </a:r>
            <a:endParaRPr lang="en-US" altLang="ja-JP" dirty="0" smtClean="0"/>
          </a:p>
        </p:txBody>
      </p:sp>
      <p:sp>
        <p:nvSpPr>
          <p:cNvPr id="38915" name="Rectangle 3"/>
          <p:cNvSpPr>
            <a:spLocks noGrp="1" noChangeArrowheads="1"/>
          </p:cNvSpPr>
          <p:nvPr>
            <p:ph type="body" idx="4294967295"/>
          </p:nvPr>
        </p:nvSpPr>
        <p:spPr>
          <a:xfrm>
            <a:off x="926179" y="1460169"/>
            <a:ext cx="7367587" cy="4114800"/>
          </a:xfrm>
        </p:spPr>
        <p:txBody>
          <a:bodyPr/>
          <a:lstStyle/>
          <a:p>
            <a:pPr eaLnBrk="1" hangingPunct="1"/>
            <a:r>
              <a:rPr lang="en-US" altLang="ja-JP" u="sng" dirty="0" smtClean="0">
                <a:latin typeface="Times New Roman" panose="02020603050405020304" pitchFamily="18" charset="0"/>
                <a:cs typeface="Times New Roman" panose="02020603050405020304" pitchFamily="18" charset="0"/>
              </a:rPr>
              <a:t>Q</a:t>
            </a:r>
            <a:r>
              <a:rPr lang="ja-JP" altLang="en-US" u="sng" dirty="0" smtClean="0">
                <a:latin typeface="Times New Roman" panose="02020603050405020304" pitchFamily="18" charset="0"/>
                <a:cs typeface="Times New Roman" panose="02020603050405020304" pitchFamily="18" charset="0"/>
              </a:rPr>
              <a:t>学習</a:t>
            </a:r>
            <a:endParaRPr lang="en-US" altLang="ja-JP" u="sng" dirty="0" smtClean="0">
              <a:latin typeface="Times New Roman" panose="02020603050405020304" pitchFamily="18" charset="0"/>
              <a:cs typeface="Times New Roman" panose="02020603050405020304" pitchFamily="18" charset="0"/>
            </a:endParaRPr>
          </a:p>
          <a:p>
            <a:pPr lvl="1" eaLnBrk="1" hangingPunct="1"/>
            <a:r>
              <a:rPr lang="en-US" altLang="ja-JP" sz="1800" dirty="0" smtClean="0">
                <a:latin typeface="Times New Roman" panose="02020603050405020304" pitchFamily="18" charset="0"/>
                <a:cs typeface="Times New Roman" panose="02020603050405020304" pitchFamily="18" charset="0"/>
              </a:rPr>
              <a:t>Q</a:t>
            </a:r>
            <a:r>
              <a:rPr lang="ja-JP" altLang="en-US" sz="1800" dirty="0" smtClean="0">
                <a:latin typeface="Times New Roman" panose="02020603050405020304" pitchFamily="18" charset="0"/>
                <a:cs typeface="Times New Roman" panose="02020603050405020304" pitchFamily="18" charset="0"/>
              </a:rPr>
              <a:t>値：状態と行動のペアが持つ報酬の期待値</a:t>
            </a:r>
            <a:endParaRPr lang="en-US" altLang="ja-JP" sz="1800" dirty="0" smtClean="0">
              <a:latin typeface="Times New Roman" panose="02020603050405020304" pitchFamily="18" charset="0"/>
              <a:cs typeface="Times New Roman" panose="02020603050405020304" pitchFamily="18" charset="0"/>
            </a:endParaRPr>
          </a:p>
          <a:p>
            <a:pPr lvl="1" eaLnBrk="1" hangingPunct="1"/>
            <a:r>
              <a:rPr lang="en-US" altLang="ja-JP" sz="1800" dirty="0" smtClean="0">
                <a:latin typeface="Times New Roman" panose="02020603050405020304" pitchFamily="18" charset="0"/>
                <a:cs typeface="Times New Roman" panose="02020603050405020304" pitchFamily="18" charset="0"/>
              </a:rPr>
              <a:t>Q</a:t>
            </a:r>
            <a:r>
              <a:rPr lang="ja-JP" altLang="en-US" sz="1800" dirty="0" smtClean="0">
                <a:latin typeface="Times New Roman" panose="02020603050405020304" pitchFamily="18" charset="0"/>
                <a:cs typeface="Times New Roman" panose="02020603050405020304" pitchFamily="18" charset="0"/>
              </a:rPr>
              <a:t>値は行動する度に更新</a:t>
            </a:r>
          </a:p>
          <a:p>
            <a:pPr eaLnBrk="1" hangingPunct="1">
              <a:buFont typeface="Wingdings" pitchFamily="2" charset="2"/>
              <a:buNone/>
            </a:pPr>
            <a:r>
              <a:rPr lang="ja-JP" altLang="en-US" sz="2400" dirty="0" smtClean="0">
                <a:latin typeface="Times New Roman" panose="02020603050405020304" pitchFamily="18" charset="0"/>
                <a:cs typeface="Times New Roman" panose="02020603050405020304" pitchFamily="18" charset="0"/>
              </a:rPr>
              <a:t>    </a:t>
            </a:r>
            <a:endParaRPr lang="en-US" altLang="ja-JP" sz="2400"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endParaRPr lang="ja-JP" altLang="en-US" sz="2400" dirty="0" smtClean="0">
              <a:latin typeface="Times New Roman" panose="02020603050405020304" pitchFamily="18" charset="0"/>
              <a:cs typeface="Times New Roman" panose="02020603050405020304" pitchFamily="18" charset="0"/>
            </a:endParaRPr>
          </a:p>
          <a:p>
            <a:pPr eaLnBrk="1" hangingPunct="1"/>
            <a:endParaRPr lang="ja-JP" altLang="ja-JP" sz="2400" dirty="0" smtClean="0">
              <a:latin typeface="Times New Roman" panose="02020603050405020304" pitchFamily="18" charset="0"/>
              <a:cs typeface="Times New Roman" panose="02020603050405020304" pitchFamily="18" charset="0"/>
            </a:endParaRPr>
          </a:p>
        </p:txBody>
      </p:sp>
      <p:graphicFrame>
        <p:nvGraphicFramePr>
          <p:cNvPr id="38916" name="Object 4"/>
          <p:cNvGraphicFramePr>
            <a:graphicFrameLocks noChangeAspect="1"/>
          </p:cNvGraphicFramePr>
          <p:nvPr>
            <p:extLst>
              <p:ext uri="{D42A27DB-BD31-4B8C-83A1-F6EECF244321}">
                <p14:modId xmlns:p14="http://schemas.microsoft.com/office/powerpoint/2010/main" val="3039685599"/>
              </p:ext>
            </p:extLst>
          </p:nvPr>
        </p:nvGraphicFramePr>
        <p:xfrm>
          <a:off x="1122363" y="2546350"/>
          <a:ext cx="7105650" cy="552450"/>
        </p:xfrm>
        <a:graphic>
          <a:graphicData uri="http://schemas.openxmlformats.org/presentationml/2006/ole">
            <mc:AlternateContent xmlns:mc="http://schemas.openxmlformats.org/markup-compatibility/2006">
              <mc:Choice xmlns:v="urn:schemas-microsoft-com:vml" Requires="v">
                <p:oleObj spid="_x0000_s139364" name="数式" r:id="rId4" imgW="3759120" imgH="291960" progId="Equation.3">
                  <p:embed/>
                </p:oleObj>
              </mc:Choice>
              <mc:Fallback>
                <p:oleObj name="数式" r:id="rId4" imgW="3759120" imgH="291960" progId="Equation.3">
                  <p:embed/>
                  <p:pic>
                    <p:nvPicPr>
                      <p:cNvPr id="0" name=""/>
                      <p:cNvPicPr>
                        <a:picLocks noChangeAspect="1" noChangeArrowheads="1"/>
                      </p:cNvPicPr>
                      <p:nvPr/>
                    </p:nvPicPr>
                    <p:blipFill>
                      <a:blip r:embed="rId5"/>
                      <a:srcRect/>
                      <a:stretch>
                        <a:fillRect/>
                      </a:stretch>
                    </p:blipFill>
                    <p:spPr bwMode="auto">
                      <a:xfrm>
                        <a:off x="1122363" y="2546350"/>
                        <a:ext cx="71056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7" name="Object 5"/>
          <p:cNvGraphicFramePr>
            <a:graphicFrameLocks noChangeAspect="1"/>
          </p:cNvGraphicFramePr>
          <p:nvPr>
            <p:extLst>
              <p:ext uri="{D42A27DB-BD31-4B8C-83A1-F6EECF244321}">
                <p14:modId xmlns:p14="http://schemas.microsoft.com/office/powerpoint/2010/main" val="1067480246"/>
              </p:ext>
            </p:extLst>
          </p:nvPr>
        </p:nvGraphicFramePr>
        <p:xfrm>
          <a:off x="1503363" y="3084513"/>
          <a:ext cx="1171575" cy="2376487"/>
        </p:xfrm>
        <a:graphic>
          <a:graphicData uri="http://schemas.openxmlformats.org/presentationml/2006/ole">
            <mc:AlternateContent xmlns:mc="http://schemas.openxmlformats.org/markup-compatibility/2006">
              <mc:Choice xmlns:v="urn:schemas-microsoft-com:vml" Requires="v">
                <p:oleObj spid="_x0000_s139365" name="数式" r:id="rId6" imgW="914400" imgH="1904760" progId="Equation.3">
                  <p:embed/>
                </p:oleObj>
              </mc:Choice>
              <mc:Fallback>
                <p:oleObj name="数式" r:id="rId6" imgW="914400" imgH="1904760" progId="Equation.3">
                  <p:embed/>
                  <p:pic>
                    <p:nvPicPr>
                      <p:cNvPr id="0" name=""/>
                      <p:cNvPicPr>
                        <a:picLocks noChangeAspect="1" noChangeArrowheads="1"/>
                      </p:cNvPicPr>
                      <p:nvPr/>
                    </p:nvPicPr>
                    <p:blipFill>
                      <a:blip r:embed="rId7"/>
                      <a:srcRect/>
                      <a:stretch>
                        <a:fillRect/>
                      </a:stretch>
                    </p:blipFill>
                    <p:spPr bwMode="auto">
                      <a:xfrm>
                        <a:off x="1503363" y="3084513"/>
                        <a:ext cx="1171575" cy="237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8" name="テキスト ボックス 1"/>
          <p:cNvSpPr txBox="1">
            <a:spLocks noChangeArrowheads="1"/>
          </p:cNvSpPr>
          <p:nvPr/>
        </p:nvSpPr>
        <p:spPr bwMode="auto">
          <a:xfrm>
            <a:off x="2535994" y="4845555"/>
            <a:ext cx="3101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学習率</a:t>
            </a:r>
            <a:r>
              <a:rPr lang="en-US" altLang="ja-JP" dirty="0" smtClean="0"/>
              <a:t>(0.0</a:t>
            </a:r>
            <a:r>
              <a:rPr lang="en-US" altLang="ja-JP" dirty="0"/>
              <a:t>≦α≦1.0</a:t>
            </a:r>
            <a:r>
              <a:rPr kumimoji="1" lang="en-US" altLang="ja-JP" dirty="0"/>
              <a:t>)</a:t>
            </a:r>
            <a:endParaRPr kumimoji="1" lang="ja-JP" altLang="en-US" dirty="0"/>
          </a:p>
        </p:txBody>
      </p:sp>
      <p:sp>
        <p:nvSpPr>
          <p:cNvPr id="38919" name="テキスト ボックス 18"/>
          <p:cNvSpPr txBox="1">
            <a:spLocks noChangeArrowheads="1"/>
          </p:cNvSpPr>
          <p:nvPr/>
        </p:nvSpPr>
        <p:spPr bwMode="auto">
          <a:xfrm>
            <a:off x="2548694" y="4589968"/>
            <a:ext cx="266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報酬</a:t>
            </a:r>
          </a:p>
        </p:txBody>
      </p:sp>
      <p:sp>
        <p:nvSpPr>
          <p:cNvPr id="38920" name="テキスト ボックス 19"/>
          <p:cNvSpPr txBox="1">
            <a:spLocks noChangeArrowheads="1"/>
          </p:cNvSpPr>
          <p:nvPr/>
        </p:nvSpPr>
        <p:spPr bwMode="auto">
          <a:xfrm>
            <a:off x="2547107" y="4285168"/>
            <a:ext cx="266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行動</a:t>
            </a:r>
          </a:p>
        </p:txBody>
      </p:sp>
      <p:sp>
        <p:nvSpPr>
          <p:cNvPr id="38921" name="テキスト ボックス 20"/>
          <p:cNvSpPr txBox="1">
            <a:spLocks noChangeArrowheads="1"/>
          </p:cNvSpPr>
          <p:nvPr/>
        </p:nvSpPr>
        <p:spPr bwMode="auto">
          <a:xfrm>
            <a:off x="2548694" y="399465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次状態</a:t>
            </a:r>
          </a:p>
        </p:txBody>
      </p:sp>
      <p:sp>
        <p:nvSpPr>
          <p:cNvPr id="38922" name="テキスト ボックス 21"/>
          <p:cNvSpPr txBox="1">
            <a:spLocks noChangeArrowheads="1"/>
          </p:cNvSpPr>
          <p:nvPr/>
        </p:nvSpPr>
        <p:spPr bwMode="auto">
          <a:xfrm>
            <a:off x="2535994" y="3026280"/>
            <a:ext cx="266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更新</a:t>
            </a:r>
            <a:r>
              <a:rPr kumimoji="1" lang="ja-JP" altLang="en-US" dirty="0" smtClean="0"/>
              <a:t>される</a:t>
            </a:r>
            <a:r>
              <a:rPr kumimoji="1" lang="en-US" altLang="ja-JP" dirty="0" smtClean="0"/>
              <a:t>Q</a:t>
            </a:r>
            <a:r>
              <a:rPr kumimoji="1" lang="ja-JP" altLang="en-US" dirty="0" smtClean="0"/>
              <a:t>値</a:t>
            </a:r>
            <a:endParaRPr kumimoji="1" lang="ja-JP" altLang="en-US" dirty="0"/>
          </a:p>
        </p:txBody>
      </p:sp>
      <p:sp>
        <p:nvSpPr>
          <p:cNvPr id="38923" name="テキスト ボックス 22"/>
          <p:cNvSpPr txBox="1">
            <a:spLocks noChangeArrowheads="1"/>
          </p:cNvSpPr>
          <p:nvPr/>
        </p:nvSpPr>
        <p:spPr bwMode="auto">
          <a:xfrm>
            <a:off x="2548694" y="3689855"/>
            <a:ext cx="266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状態</a:t>
            </a:r>
          </a:p>
        </p:txBody>
      </p:sp>
      <p:sp>
        <p:nvSpPr>
          <p:cNvPr id="38924" name="テキスト ボックス 23"/>
          <p:cNvSpPr txBox="1">
            <a:spLocks noChangeArrowheads="1"/>
          </p:cNvSpPr>
          <p:nvPr/>
        </p:nvSpPr>
        <p:spPr bwMode="auto">
          <a:xfrm>
            <a:off x="2535994" y="3305680"/>
            <a:ext cx="415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：次状態における最大の</a:t>
            </a:r>
            <a:r>
              <a:rPr kumimoji="1" lang="en-US" altLang="ja-JP" dirty="0" smtClean="0"/>
              <a:t>Q</a:t>
            </a:r>
            <a:r>
              <a:rPr kumimoji="1" lang="ja-JP" altLang="en-US" dirty="0" smtClean="0"/>
              <a:t>値</a:t>
            </a:r>
            <a:endParaRPr kumimoji="1" lang="ja-JP" altLang="en-US" dirty="0"/>
          </a:p>
        </p:txBody>
      </p:sp>
      <p:sp>
        <p:nvSpPr>
          <p:cNvPr id="38925" name="テキスト ボックス 24"/>
          <p:cNvSpPr txBox="1">
            <a:spLocks noChangeArrowheads="1"/>
          </p:cNvSpPr>
          <p:nvPr/>
        </p:nvSpPr>
        <p:spPr bwMode="auto">
          <a:xfrm>
            <a:off x="2548694" y="5124955"/>
            <a:ext cx="308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割引率</a:t>
            </a:r>
            <a:r>
              <a:rPr lang="en-US" altLang="ja-JP" dirty="0" smtClean="0"/>
              <a:t>(0.0</a:t>
            </a:r>
            <a:r>
              <a:rPr lang="en-US" altLang="ja-JP" dirty="0"/>
              <a:t>≦γ≦1.0</a:t>
            </a:r>
            <a:r>
              <a:rPr kumimoji="1" lang="en-US" altLang="ja-JP" dirty="0"/>
              <a:t>)</a:t>
            </a:r>
            <a:endParaRPr kumimoji="1" lang="ja-JP" altLang="en-US" dirty="0"/>
          </a:p>
        </p:txBody>
      </p:sp>
    </p:spTree>
    <p:extLst>
      <p:ext uri="{BB962C8B-B14F-4D97-AF65-F5344CB8AC3E}">
        <p14:creationId xmlns:p14="http://schemas.microsoft.com/office/powerpoint/2010/main" val="8852870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ja-JP" altLang="en-US" dirty="0" smtClean="0"/>
              <a:t>実験</a:t>
            </a:r>
            <a:r>
              <a:rPr lang="en-US" altLang="ja-JP" dirty="0" smtClean="0"/>
              <a:t>1</a:t>
            </a:r>
            <a:r>
              <a:rPr lang="ja-JP" altLang="en-US" dirty="0" smtClean="0"/>
              <a:t>：</a:t>
            </a:r>
            <a:r>
              <a:rPr lang="ja-JP" altLang="en-US" sz="3600" dirty="0" smtClean="0"/>
              <a:t>比較対象</a:t>
            </a:r>
            <a:endParaRPr lang="en-US" altLang="ja-JP" sz="3600" dirty="0" smtClean="0"/>
          </a:p>
        </p:txBody>
      </p:sp>
      <p:sp>
        <p:nvSpPr>
          <p:cNvPr id="27651" name="Rectangle 5"/>
          <p:cNvSpPr>
            <a:spLocks noGrp="1" noChangeArrowheads="1"/>
          </p:cNvSpPr>
          <p:nvPr>
            <p:ph type="body" idx="4294967295"/>
          </p:nvPr>
        </p:nvSpPr>
        <p:spPr>
          <a:xfrm>
            <a:off x="794882" y="1501547"/>
            <a:ext cx="7772400" cy="4260850"/>
          </a:xfrm>
        </p:spPr>
        <p:txBody>
          <a:bodyPr>
            <a:normAutofit/>
          </a:bodyPr>
          <a:lstStyle/>
          <a:p>
            <a:pPr marL="342900" lvl="1" indent="-342900">
              <a:buClr>
                <a:schemeClr val="folHlink"/>
              </a:buClr>
              <a:buSzPct val="60000"/>
              <a:defRPr/>
            </a:pPr>
            <a:r>
              <a:rPr lang="ja-JP" altLang="en-US" dirty="0" smtClean="0"/>
              <a:t>各試行数における平均</a:t>
            </a:r>
            <a:r>
              <a:rPr lang="ja-JP" altLang="en-US" dirty="0"/>
              <a:t>行動</a:t>
            </a:r>
            <a:r>
              <a:rPr lang="ja-JP" altLang="en-US" dirty="0" smtClean="0"/>
              <a:t>数を比較</a:t>
            </a:r>
            <a:endParaRPr lang="en-US" altLang="ja-JP" dirty="0" smtClean="0"/>
          </a:p>
          <a:p>
            <a:pPr marL="342900" lvl="1" indent="-342900">
              <a:buClr>
                <a:schemeClr val="folHlink"/>
              </a:buClr>
              <a:buSzPct val="60000"/>
              <a:defRPr/>
            </a:pPr>
            <a:endParaRPr lang="en-US" altLang="ja-JP" dirty="0"/>
          </a:p>
          <a:p>
            <a:pPr lvl="1">
              <a:defRPr/>
            </a:pPr>
            <a:r>
              <a:rPr lang="ja-JP" altLang="en-US" dirty="0" smtClean="0"/>
              <a:t>比較対象</a:t>
            </a:r>
            <a:endParaRPr lang="en-US" altLang="ja-JP" dirty="0"/>
          </a:p>
          <a:p>
            <a:pPr lvl="2">
              <a:defRPr/>
            </a:pPr>
            <a:r>
              <a:rPr lang="en-US" altLang="ja-JP" dirty="0" smtClean="0"/>
              <a:t>ε=0.00</a:t>
            </a:r>
          </a:p>
          <a:p>
            <a:pPr lvl="2">
              <a:defRPr/>
            </a:pPr>
            <a:r>
              <a:rPr lang="en-US" altLang="ja-JP" dirty="0" smtClean="0"/>
              <a:t>ε=0.01</a:t>
            </a:r>
          </a:p>
          <a:p>
            <a:pPr lvl="2">
              <a:defRPr/>
            </a:pPr>
            <a:r>
              <a:rPr lang="en-US" altLang="ja-JP" dirty="0" smtClean="0"/>
              <a:t>ε=0.02</a:t>
            </a:r>
            <a:endParaRPr lang="en-US" altLang="ja-JP" dirty="0"/>
          </a:p>
          <a:p>
            <a:pPr lvl="2">
              <a:defRPr/>
            </a:pPr>
            <a:r>
              <a:rPr lang="en-US" altLang="ja-JP" dirty="0" smtClean="0"/>
              <a:t>ε=0.03</a:t>
            </a:r>
            <a:endParaRPr lang="en-US" altLang="ja-JP" dirty="0"/>
          </a:p>
          <a:p>
            <a:pPr lvl="2">
              <a:defRPr/>
            </a:pPr>
            <a:r>
              <a:rPr lang="en-US" altLang="ja-JP" dirty="0" smtClean="0"/>
              <a:t>ε=0.04</a:t>
            </a:r>
            <a:endParaRPr lang="en-US" altLang="ja-JP" dirty="0"/>
          </a:p>
          <a:p>
            <a:pPr lvl="2">
              <a:defRPr/>
            </a:pPr>
            <a:r>
              <a:rPr lang="en-US" altLang="ja-JP" dirty="0" smtClean="0"/>
              <a:t>ε=0.05</a:t>
            </a:r>
            <a:endParaRPr lang="en-US" altLang="ja-JP" dirty="0"/>
          </a:p>
          <a:p>
            <a:pPr lvl="2">
              <a:defRPr/>
            </a:pPr>
            <a:r>
              <a:rPr lang="ja-JP" altLang="en-US" dirty="0" smtClean="0"/>
              <a:t>提案手法</a:t>
            </a:r>
            <a:endParaRPr lang="en-US" altLang="ja-JP" sz="2400" dirty="0"/>
          </a:p>
          <a:p>
            <a:pPr marL="0" indent="0">
              <a:buFont typeface="Wingdings" pitchFamily="2" charset="2"/>
              <a:buNone/>
              <a:defRPr/>
            </a:pPr>
            <a:endParaRPr lang="ja-JP" altLang="en-US" sz="2400" dirty="0"/>
          </a:p>
        </p:txBody>
      </p:sp>
    </p:spTree>
    <p:extLst>
      <p:ext uri="{BB962C8B-B14F-4D97-AF65-F5344CB8AC3E}">
        <p14:creationId xmlns:p14="http://schemas.microsoft.com/office/powerpoint/2010/main" val="358564734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idx="4294967295"/>
          </p:nvPr>
        </p:nvSpPr>
        <p:spPr>
          <a:xfrm>
            <a:off x="734275" y="-181328"/>
            <a:ext cx="7793037" cy="1462087"/>
          </a:xfrm>
        </p:spPr>
        <p:txBody>
          <a:bodyPr/>
          <a:lstStyle/>
          <a:p>
            <a:pPr eaLnBrk="1" hangingPunct="1"/>
            <a:r>
              <a:rPr lang="ja-JP" altLang="en-US" dirty="0" smtClean="0"/>
              <a:t>実験</a:t>
            </a:r>
            <a:r>
              <a:rPr lang="en-US" altLang="ja-JP" dirty="0" smtClean="0"/>
              <a:t>1</a:t>
            </a:r>
            <a:r>
              <a:rPr lang="ja-JP" altLang="en-US" sz="4000" dirty="0" smtClean="0"/>
              <a:t>：</a:t>
            </a:r>
            <a:r>
              <a:rPr lang="ja-JP" altLang="en-US" dirty="0" smtClean="0"/>
              <a:t>パラメータの設定</a:t>
            </a:r>
            <a:endParaRPr lang="ja-JP" altLang="en-US" sz="3200" dirty="0" smtClean="0"/>
          </a:p>
        </p:txBody>
      </p:sp>
      <p:graphicFrame>
        <p:nvGraphicFramePr>
          <p:cNvPr id="37941" name="Group 53"/>
          <p:cNvGraphicFramePr>
            <a:graphicFrameLocks noGrp="1"/>
          </p:cNvGraphicFramePr>
          <p:nvPr>
            <p:extLst>
              <p:ext uri="{D42A27DB-BD31-4B8C-83A1-F6EECF244321}">
                <p14:modId xmlns:p14="http://schemas.microsoft.com/office/powerpoint/2010/main" val="3613692624"/>
              </p:ext>
            </p:extLst>
          </p:nvPr>
        </p:nvGraphicFramePr>
        <p:xfrm>
          <a:off x="1884628" y="1473871"/>
          <a:ext cx="5278172" cy="2381250"/>
        </p:xfrm>
        <a:graphic>
          <a:graphicData uri="http://schemas.openxmlformats.org/drawingml/2006/table">
            <a:tbl>
              <a:tblPr/>
              <a:tblGrid>
                <a:gridCol w="3581400"/>
                <a:gridCol w="1696772"/>
              </a:tblGrid>
              <a:tr h="396875">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ＭＳ Ｐゴシック" pitchFamily="50" charset="-128"/>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ＭＳ Ｐゴシック" pitchFamily="50" charset="-128"/>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ＭＳ Ｐゴシック" pitchFamily="50" charset="-128"/>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ＭＳ Ｐゴシック" pitchFamily="50" charset="-128"/>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報酬</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a:t>
                      </a: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ゴール到達時のみ</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a:t>
                      </a: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ＭＳ Ｐゴシック" pitchFamily="50" charset="-128"/>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ＭＳ Ｐゴシック" pitchFamily="50" charset="-128"/>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ＭＳ Ｐゴシック" pitchFamily="50" charset="-128"/>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ＭＳ Ｐゴシック" pitchFamily="50" charset="-128"/>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100</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ＭＳ Ｐゴシック" pitchFamily="50" charset="-128"/>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ＭＳ Ｐゴシック" pitchFamily="50" charset="-128"/>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ＭＳ Ｐゴシック" pitchFamily="50" charset="-128"/>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ＭＳ Ｐゴシック" pitchFamily="50" charset="-128"/>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総試行数</a:t>
                      </a:r>
                      <a:endPar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endParaRP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ＭＳ Ｐゴシック" pitchFamily="50" charset="-128"/>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ＭＳ Ｐゴシック" pitchFamily="50" charset="-128"/>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ＭＳ Ｐゴシック" pitchFamily="50" charset="-128"/>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ＭＳ Ｐゴシック" pitchFamily="50" charset="-128"/>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2000</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ＭＳ Ｐゴシック" pitchFamily="50" charset="-128"/>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ＭＳ Ｐゴシック" pitchFamily="50" charset="-128"/>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ＭＳ Ｐゴシック" pitchFamily="50" charset="-128"/>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ＭＳ Ｐゴシック" pitchFamily="50" charset="-128"/>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総実験数</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K</a:t>
                      </a: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ＭＳ Ｐゴシック" pitchFamily="50" charset="-128"/>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ＭＳ Ｐゴシック" pitchFamily="50" charset="-128"/>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ＭＳ Ｐゴシック" pitchFamily="50" charset="-128"/>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ＭＳ Ｐゴシック" pitchFamily="50" charset="-128"/>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100</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Q</a:t>
                      </a: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値の初期値</a:t>
                      </a:r>
                      <a:endPar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endParaRP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0.00</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学習率</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α</a:t>
                      </a: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0.9</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割引率</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γ</a:t>
                      </a: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0.99</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89000" y="-144462"/>
            <a:ext cx="7772400" cy="1143000"/>
          </a:xfrm>
        </p:spPr>
        <p:txBody>
          <a:bodyPr>
            <a:normAutofit/>
          </a:bodyPr>
          <a:lstStyle/>
          <a:p>
            <a:r>
              <a:rPr lang="ja-JP" altLang="en-US" sz="3600" dirty="0" smtClean="0"/>
              <a:t>探査と利用のトレードオフ</a:t>
            </a:r>
            <a:endParaRPr lang="en-US" altLang="ja-JP" sz="3600" dirty="0" smtClean="0"/>
          </a:p>
        </p:txBody>
      </p:sp>
      <p:sp>
        <p:nvSpPr>
          <p:cNvPr id="3" name="左右矢印 2"/>
          <p:cNvSpPr/>
          <p:nvPr/>
        </p:nvSpPr>
        <p:spPr bwMode="auto">
          <a:xfrm>
            <a:off x="3427304" y="1902072"/>
            <a:ext cx="2178050" cy="975916"/>
          </a:xfrm>
          <a:prstGeom prst="leftRigh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chemeClr val="tx1"/>
                </a:solidFill>
                <a:effectLst/>
                <a:latin typeface="Arial" charset="0"/>
                <a:ea typeface="ＭＳ Ｐゴシック" pitchFamily="50" charset="-128"/>
              </a:rPr>
              <a:t>トレードオフ</a:t>
            </a:r>
          </a:p>
        </p:txBody>
      </p:sp>
      <p:sp>
        <p:nvSpPr>
          <p:cNvPr id="2" name="正方形/長方形 1"/>
          <p:cNvSpPr/>
          <p:nvPr/>
        </p:nvSpPr>
        <p:spPr>
          <a:xfrm>
            <a:off x="190500" y="1310167"/>
            <a:ext cx="3031064" cy="4088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38093" y="1052543"/>
            <a:ext cx="1795887" cy="461665"/>
          </a:xfrm>
          <a:prstGeom prst="rect">
            <a:avLst/>
          </a:prstGeom>
          <a:solidFill>
            <a:schemeClr val="bg1"/>
          </a:solidFill>
          <a:ln>
            <a:solidFill>
              <a:schemeClr val="tx1"/>
            </a:solidFill>
          </a:ln>
        </p:spPr>
        <p:txBody>
          <a:bodyPr wrap="square" rtlCol="0">
            <a:spAutoFit/>
          </a:bodyPr>
          <a:lstStyle/>
          <a:p>
            <a:pPr algn="ctr"/>
            <a:r>
              <a:rPr kumimoji="1" lang="ja-JP" altLang="en-US" sz="2400" dirty="0"/>
              <a:t>利用</a:t>
            </a:r>
          </a:p>
        </p:txBody>
      </p:sp>
      <p:sp>
        <p:nvSpPr>
          <p:cNvPr id="8" name="正方形/長方形 7"/>
          <p:cNvSpPr/>
          <p:nvPr/>
        </p:nvSpPr>
        <p:spPr>
          <a:xfrm>
            <a:off x="5736586" y="1310166"/>
            <a:ext cx="2962914" cy="4209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305759" y="1052543"/>
            <a:ext cx="1824568" cy="461665"/>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探査</a:t>
            </a:r>
            <a:endParaRPr kumimoji="1" lang="ja-JP" altLang="en-US" sz="2400" dirty="0"/>
          </a:p>
        </p:txBody>
      </p:sp>
      <p:sp>
        <p:nvSpPr>
          <p:cNvPr id="15" name="コンテンツ プレースホルダー 2"/>
          <p:cNvSpPr txBox="1">
            <a:spLocks/>
          </p:cNvSpPr>
          <p:nvPr/>
        </p:nvSpPr>
        <p:spPr>
          <a:xfrm>
            <a:off x="-5370834" y="1931076"/>
            <a:ext cx="2369820" cy="4114800"/>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endParaRPr lang="en-US" altLang="ja-JP" sz="1800" dirty="0" smtClean="0">
              <a:latin typeface="Times New Roman" panose="02020603050405020304" pitchFamily="18" charset="0"/>
              <a:cs typeface="Times New Roman" panose="02020603050405020304" pitchFamily="18" charset="0"/>
            </a:endParaRPr>
          </a:p>
          <a:p>
            <a:pPr fontAlgn="auto">
              <a:spcAft>
                <a:spcPts val="0"/>
              </a:spcAft>
            </a:pPr>
            <a:endParaRPr lang="en-US" altLang="ja-JP" sz="1800" dirty="0" smtClean="0">
              <a:latin typeface="Times New Roman" panose="02020603050405020304" pitchFamily="18" charset="0"/>
              <a:cs typeface="Times New Roman" panose="02020603050405020304" pitchFamily="18" charset="0"/>
            </a:endParaRPr>
          </a:p>
          <a:p>
            <a:pPr fontAlgn="auto">
              <a:spcAft>
                <a:spcPts val="0"/>
              </a:spcAft>
            </a:pPr>
            <a:endParaRPr lang="ja-JP" altLang="en-US" dirty="0" smtClean="0"/>
          </a:p>
        </p:txBody>
      </p:sp>
      <p:sp>
        <p:nvSpPr>
          <p:cNvPr id="16" name="コンテンツ プレースホルダー 2"/>
          <p:cNvSpPr txBox="1">
            <a:spLocks/>
          </p:cNvSpPr>
          <p:nvPr/>
        </p:nvSpPr>
        <p:spPr>
          <a:xfrm>
            <a:off x="279400" y="1751055"/>
            <a:ext cx="3147904" cy="1473200"/>
          </a:xfrm>
          <a:prstGeom prst="rect">
            <a:avLst/>
          </a:prstGeom>
        </p:spPr>
        <p:txBody>
          <a:bodyPr>
            <a:normAutofit lnSpcReduction="1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sz="2400" dirty="0" smtClean="0"/>
              <a:t>過去に試みた行動の中で，多くの報酬を得るような行動</a:t>
            </a:r>
          </a:p>
        </p:txBody>
      </p:sp>
      <p:sp>
        <p:nvSpPr>
          <p:cNvPr id="17" name="コンテンツ プレースホルダー 2"/>
          <p:cNvSpPr txBox="1">
            <a:spLocks/>
          </p:cNvSpPr>
          <p:nvPr/>
        </p:nvSpPr>
        <p:spPr>
          <a:xfrm>
            <a:off x="5862950" y="1653430"/>
            <a:ext cx="2747649" cy="4053950"/>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sz="2400" dirty="0" smtClean="0">
                <a:latin typeface="Times New Roman" panose="02020603050405020304" pitchFamily="18" charset="0"/>
                <a:cs typeface="Times New Roman" panose="02020603050405020304" pitchFamily="18" charset="0"/>
              </a:rPr>
              <a:t>未経験の状態を経験するための行動</a:t>
            </a:r>
            <a:endParaRPr lang="en-US" altLang="ja-JP" sz="2400" dirty="0" smtClean="0">
              <a:latin typeface="Times New Roman" panose="02020603050405020304" pitchFamily="18" charset="0"/>
              <a:cs typeface="Times New Roman" panose="02020603050405020304" pitchFamily="18" charset="0"/>
            </a:endParaRPr>
          </a:p>
          <a:p>
            <a:pPr fontAlgn="auto">
              <a:spcAft>
                <a:spcPts val="0"/>
              </a:spcAft>
            </a:pPr>
            <a:r>
              <a:rPr lang="ja-JP" altLang="en-US" sz="2400" dirty="0" smtClean="0">
                <a:latin typeface="Times New Roman" panose="02020603050405020304" pitchFamily="18" charset="0"/>
                <a:cs typeface="Times New Roman" panose="02020603050405020304" pitchFamily="18" charset="0"/>
              </a:rPr>
              <a:t>現在，所有している知識が最適とは限らない</a:t>
            </a:r>
            <a:endParaRPr lang="en-US" altLang="ja-JP" sz="2400" dirty="0" smtClean="0">
              <a:latin typeface="Times New Roman" panose="02020603050405020304" pitchFamily="18" charset="0"/>
              <a:cs typeface="Times New Roman" panose="02020603050405020304" pitchFamily="18" charset="0"/>
            </a:endParaRPr>
          </a:p>
          <a:p>
            <a:pPr fontAlgn="auto">
              <a:spcAft>
                <a:spcPts val="0"/>
              </a:spcAft>
            </a:pPr>
            <a:r>
              <a:rPr lang="ja-JP" altLang="en-US" sz="2400" dirty="0">
                <a:latin typeface="Times New Roman" panose="02020603050405020304" pitchFamily="18" charset="0"/>
                <a:cs typeface="Times New Roman" panose="02020603050405020304" pitchFamily="18" charset="0"/>
              </a:rPr>
              <a:t>多くの</a:t>
            </a:r>
            <a:r>
              <a:rPr lang="ja-JP" altLang="en-US" sz="2400" dirty="0" smtClean="0">
                <a:latin typeface="Times New Roman" panose="02020603050405020304" pitchFamily="18" charset="0"/>
                <a:cs typeface="Times New Roman" panose="02020603050405020304" pitchFamily="18" charset="0"/>
              </a:rPr>
              <a:t>報酬を得るためには未知状態を探索</a:t>
            </a:r>
            <a:r>
              <a:rPr lang="ja-JP" altLang="en-US" sz="2400" dirty="0">
                <a:latin typeface="Times New Roman" panose="02020603050405020304" pitchFamily="18" charset="0"/>
                <a:cs typeface="Times New Roman" panose="02020603050405020304" pitchFamily="18" charset="0"/>
              </a:rPr>
              <a:t>すること</a:t>
            </a:r>
            <a:r>
              <a:rPr lang="ja-JP" altLang="en-US" sz="2400" dirty="0" smtClean="0">
                <a:latin typeface="Times New Roman" panose="02020603050405020304" pitchFamily="18" charset="0"/>
                <a:cs typeface="Times New Roman" panose="02020603050405020304" pitchFamily="18" charset="0"/>
              </a:rPr>
              <a:t>が不可欠</a:t>
            </a:r>
            <a:endParaRPr lang="en-US" altLang="ja-JP" sz="2400" dirty="0" smtClean="0">
              <a:latin typeface="Times New Roman" panose="02020603050405020304" pitchFamily="18" charset="0"/>
              <a:cs typeface="Times New Roman" panose="02020603050405020304" pitchFamily="18" charset="0"/>
            </a:endParaRPr>
          </a:p>
          <a:p>
            <a:pPr fontAlgn="auto">
              <a:spcAft>
                <a:spcPts val="0"/>
              </a:spcAft>
            </a:pPr>
            <a:endParaRPr lang="ja-JP" altLang="en-US" dirty="0" smtClean="0"/>
          </a:p>
        </p:txBody>
      </p:sp>
      <p:sp>
        <p:nvSpPr>
          <p:cNvPr id="6" name="テキスト ボックス 5"/>
          <p:cNvSpPr txBox="1"/>
          <p:nvPr/>
        </p:nvSpPr>
        <p:spPr>
          <a:xfrm>
            <a:off x="279399" y="5661155"/>
            <a:ext cx="8331199" cy="830997"/>
          </a:xfrm>
          <a:prstGeom prst="rect">
            <a:avLst/>
          </a:prstGeom>
          <a:noFill/>
          <a:ln w="28575">
            <a:solidFill>
              <a:srgbClr val="FF3300"/>
            </a:solidFill>
          </a:ln>
        </p:spPr>
        <p:txBody>
          <a:bodyPr wrap="square" rtlCol="0">
            <a:spAutoFit/>
          </a:bodyPr>
          <a:lstStyle/>
          <a:p>
            <a:pPr algn="ctr"/>
            <a:r>
              <a:rPr lang="ja-JP" altLang="en-US" sz="2400" dirty="0"/>
              <a:t>ロボットは探査と利用を同時にできない</a:t>
            </a:r>
            <a:endParaRPr lang="en-US" altLang="ja-JP" sz="2400" dirty="0"/>
          </a:p>
          <a:p>
            <a:pPr algn="ctr"/>
            <a:r>
              <a:rPr lang="ja-JP" altLang="en-US" sz="2400" dirty="0" smtClean="0"/>
              <a:t>　　探査</a:t>
            </a:r>
            <a:r>
              <a:rPr lang="ja-JP" altLang="en-US" sz="2400" dirty="0"/>
              <a:t>と利用のバランスが重要</a:t>
            </a:r>
          </a:p>
        </p:txBody>
      </p:sp>
      <p:sp>
        <p:nvSpPr>
          <p:cNvPr id="7" name="右矢印 6"/>
          <p:cNvSpPr/>
          <p:nvPr/>
        </p:nvSpPr>
        <p:spPr>
          <a:xfrm>
            <a:off x="2303780" y="6051252"/>
            <a:ext cx="330200"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657600" y="2877988"/>
            <a:ext cx="1605776" cy="369332"/>
          </a:xfrm>
          <a:prstGeom prst="rect">
            <a:avLst/>
          </a:prstGeom>
          <a:noFill/>
        </p:spPr>
        <p:txBody>
          <a:bodyPr wrap="square" rtlCol="0">
            <a:spAutoFit/>
          </a:bodyPr>
          <a:lstStyle/>
          <a:p>
            <a:endParaRPr kumimoji="1" lang="ja-JP" altLang="en-US" dirty="0"/>
          </a:p>
        </p:txBody>
      </p:sp>
    </p:spTree>
    <p:custDataLst>
      <p:tags r:id="rId1"/>
    </p:custDataLst>
    <p:extLst>
      <p:ext uri="{BB962C8B-B14F-4D97-AF65-F5344CB8AC3E}">
        <p14:creationId xmlns:p14="http://schemas.microsoft.com/office/powerpoint/2010/main" val="55028960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dirty="0" smtClean="0"/>
              <a:t>結果</a:t>
            </a:r>
            <a:r>
              <a:rPr lang="ja-JP" altLang="en-US" dirty="0" smtClean="0"/>
              <a:t>：探査率</a:t>
            </a:r>
            <a:r>
              <a:rPr lang="en-US" altLang="ja-JP" dirty="0" smtClean="0"/>
              <a:t>ε</a:t>
            </a:r>
            <a:r>
              <a:rPr lang="ja-JP" altLang="en-US" dirty="0" smtClean="0"/>
              <a:t>の推移</a:t>
            </a:r>
            <a:endParaRPr kumimoji="1" lang="ja-JP" altLang="en-US" dirty="0"/>
          </a:p>
        </p:txBody>
      </p:sp>
      <p:pic>
        <p:nvPicPr>
          <p:cNvPr id="132098" name="Picture 2" descr="F:\master_data\s_data\50_50bo\50_50_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914" y="1555751"/>
            <a:ext cx="5925163" cy="4567004"/>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5921115" y="1764259"/>
            <a:ext cx="1334124" cy="134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34"/>
          <p:cNvSpPr txBox="1">
            <a:spLocks noChangeArrowheads="1"/>
          </p:cNvSpPr>
          <p:nvPr/>
        </p:nvSpPr>
        <p:spPr bwMode="auto">
          <a:xfrm>
            <a:off x="4273551" y="6227763"/>
            <a:ext cx="984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試行数</a:t>
            </a:r>
            <a:endParaRPr lang="ja-JP" altLang="en-US" sz="1800" dirty="0"/>
          </a:p>
        </p:txBody>
      </p:sp>
      <p:sp>
        <p:nvSpPr>
          <p:cNvPr id="20" name="テキスト ボックス 35"/>
          <p:cNvSpPr txBox="1">
            <a:spLocks noChangeArrowheads="1"/>
          </p:cNvSpPr>
          <p:nvPr/>
        </p:nvSpPr>
        <p:spPr bwMode="auto">
          <a:xfrm rot="-5400000">
            <a:off x="490968" y="3358633"/>
            <a:ext cx="1404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smtClean="0"/>
              <a:t>ε</a:t>
            </a:r>
            <a:r>
              <a:rPr lang="ja-JP" altLang="en-US" sz="1800" dirty="0" smtClean="0"/>
              <a:t>の値</a:t>
            </a:r>
            <a:r>
              <a:rPr lang="en-US" altLang="ja-JP" sz="1800" dirty="0" smtClean="0"/>
              <a:t>(</a:t>
            </a:r>
            <a:r>
              <a:rPr lang="ja-JP" altLang="en-US" sz="1800" dirty="0" smtClean="0"/>
              <a:t>平均</a:t>
            </a:r>
            <a:r>
              <a:rPr lang="en-US" altLang="ja-JP" sz="1800" dirty="0" smtClean="0"/>
              <a:t>)</a:t>
            </a:r>
            <a:endParaRPr lang="ja-JP" altLang="en-US" sz="1800" dirty="0"/>
          </a:p>
        </p:txBody>
      </p:sp>
      <p:sp>
        <p:nvSpPr>
          <p:cNvPr id="21" name="正方形/長方形 20"/>
          <p:cNvSpPr/>
          <p:nvPr/>
        </p:nvSpPr>
        <p:spPr>
          <a:xfrm>
            <a:off x="7027863" y="842963"/>
            <a:ext cx="13589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2" name="正方形/長方形 21"/>
          <p:cNvSpPr/>
          <p:nvPr/>
        </p:nvSpPr>
        <p:spPr>
          <a:xfrm>
            <a:off x="6931025" y="800100"/>
            <a:ext cx="13589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5" name="正方形/長方形 24"/>
          <p:cNvSpPr/>
          <p:nvPr/>
        </p:nvSpPr>
        <p:spPr>
          <a:xfrm>
            <a:off x="6699250" y="742950"/>
            <a:ext cx="1806575" cy="146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6" name="正方形/長方形 5"/>
          <p:cNvSpPr/>
          <p:nvPr/>
        </p:nvSpPr>
        <p:spPr>
          <a:xfrm>
            <a:off x="1581514" y="1634331"/>
            <a:ext cx="259986" cy="4476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841500" y="5913984"/>
            <a:ext cx="5734414" cy="201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28"/>
          <p:cNvSpPr txBox="1">
            <a:spLocks noChangeArrowheads="1"/>
          </p:cNvSpPr>
          <p:nvPr/>
        </p:nvSpPr>
        <p:spPr bwMode="auto">
          <a:xfrm>
            <a:off x="1727200" y="5837238"/>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0</a:t>
            </a:r>
            <a:endParaRPr lang="ja-JP" altLang="en-US" sz="1800" dirty="0"/>
          </a:p>
        </p:txBody>
      </p:sp>
      <p:sp>
        <p:nvSpPr>
          <p:cNvPr id="14" name="テキスト ボックス 29"/>
          <p:cNvSpPr txBox="1">
            <a:spLocks noChangeArrowheads="1"/>
          </p:cNvSpPr>
          <p:nvPr/>
        </p:nvSpPr>
        <p:spPr bwMode="auto">
          <a:xfrm>
            <a:off x="5749925" y="5837238"/>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1500</a:t>
            </a:r>
            <a:endParaRPr lang="ja-JP" altLang="en-US" sz="1800" dirty="0"/>
          </a:p>
        </p:txBody>
      </p:sp>
      <p:sp>
        <p:nvSpPr>
          <p:cNvPr id="15" name="テキスト ボックス 30"/>
          <p:cNvSpPr txBox="1">
            <a:spLocks noChangeArrowheads="1"/>
          </p:cNvSpPr>
          <p:nvPr/>
        </p:nvSpPr>
        <p:spPr bwMode="auto">
          <a:xfrm>
            <a:off x="4387850" y="5864225"/>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100</a:t>
            </a:r>
            <a:r>
              <a:rPr lang="en-US" altLang="ja-JP" sz="1800" dirty="0" smtClean="0"/>
              <a:t>0</a:t>
            </a:r>
            <a:endParaRPr lang="ja-JP" altLang="en-US" sz="1800" dirty="0"/>
          </a:p>
        </p:txBody>
      </p:sp>
      <p:sp>
        <p:nvSpPr>
          <p:cNvPr id="16" name="テキスト ボックス 31"/>
          <p:cNvSpPr txBox="1">
            <a:spLocks noChangeArrowheads="1"/>
          </p:cNvSpPr>
          <p:nvPr/>
        </p:nvSpPr>
        <p:spPr bwMode="auto">
          <a:xfrm>
            <a:off x="3027363" y="5837238"/>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5</a:t>
            </a:r>
            <a:r>
              <a:rPr lang="en-US" altLang="ja-JP" sz="1800" dirty="0" smtClean="0"/>
              <a:t>00</a:t>
            </a:r>
            <a:endParaRPr lang="ja-JP" altLang="en-US" sz="1800" dirty="0"/>
          </a:p>
        </p:txBody>
      </p:sp>
      <p:sp>
        <p:nvSpPr>
          <p:cNvPr id="23" name="テキスト ボックス 38"/>
          <p:cNvSpPr txBox="1">
            <a:spLocks noChangeArrowheads="1"/>
          </p:cNvSpPr>
          <p:nvPr/>
        </p:nvSpPr>
        <p:spPr bwMode="auto">
          <a:xfrm>
            <a:off x="7092340" y="5837238"/>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2000</a:t>
            </a:r>
            <a:endParaRPr lang="ja-JP" altLang="en-US" sz="1800" dirty="0"/>
          </a:p>
        </p:txBody>
      </p:sp>
      <p:sp>
        <p:nvSpPr>
          <p:cNvPr id="7" name="テキスト ボックス 22"/>
          <p:cNvSpPr txBox="1">
            <a:spLocks noChangeArrowheads="1"/>
          </p:cNvSpPr>
          <p:nvPr/>
        </p:nvSpPr>
        <p:spPr bwMode="auto">
          <a:xfrm>
            <a:off x="1053240" y="1479290"/>
            <a:ext cx="86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1.0</a:t>
            </a:r>
            <a:endParaRPr lang="ja-JP" altLang="en-US" sz="1800" dirty="0"/>
          </a:p>
        </p:txBody>
      </p:sp>
      <p:sp>
        <p:nvSpPr>
          <p:cNvPr id="8" name="テキスト ボックス 23"/>
          <p:cNvSpPr txBox="1">
            <a:spLocks noChangeArrowheads="1"/>
          </p:cNvSpPr>
          <p:nvPr/>
        </p:nvSpPr>
        <p:spPr bwMode="auto">
          <a:xfrm>
            <a:off x="1098120" y="2287588"/>
            <a:ext cx="865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0.8</a:t>
            </a:r>
            <a:endParaRPr lang="ja-JP" altLang="en-US" sz="1800" dirty="0"/>
          </a:p>
        </p:txBody>
      </p:sp>
      <p:sp>
        <p:nvSpPr>
          <p:cNvPr id="9" name="テキスト ボックス 24"/>
          <p:cNvSpPr txBox="1">
            <a:spLocks noChangeArrowheads="1"/>
          </p:cNvSpPr>
          <p:nvPr/>
        </p:nvSpPr>
        <p:spPr bwMode="auto">
          <a:xfrm>
            <a:off x="1072720" y="3121025"/>
            <a:ext cx="86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0.6</a:t>
            </a:r>
            <a:endParaRPr lang="ja-JP" altLang="en-US" sz="1800" dirty="0"/>
          </a:p>
        </p:txBody>
      </p:sp>
      <p:sp>
        <p:nvSpPr>
          <p:cNvPr id="10" name="テキスト ボックス 25"/>
          <p:cNvSpPr txBox="1">
            <a:spLocks noChangeArrowheads="1"/>
          </p:cNvSpPr>
          <p:nvPr/>
        </p:nvSpPr>
        <p:spPr bwMode="auto">
          <a:xfrm>
            <a:off x="1053240" y="3960813"/>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0.4</a:t>
            </a:r>
            <a:endParaRPr lang="ja-JP" altLang="en-US" sz="1800" dirty="0"/>
          </a:p>
        </p:txBody>
      </p:sp>
      <p:sp>
        <p:nvSpPr>
          <p:cNvPr id="11" name="テキスト ボックス 26"/>
          <p:cNvSpPr txBox="1">
            <a:spLocks noChangeArrowheads="1"/>
          </p:cNvSpPr>
          <p:nvPr/>
        </p:nvSpPr>
        <p:spPr bwMode="auto">
          <a:xfrm>
            <a:off x="1085420" y="4775994"/>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0.2</a:t>
            </a:r>
            <a:endParaRPr lang="ja-JP" altLang="en-US" sz="1800" dirty="0"/>
          </a:p>
        </p:txBody>
      </p:sp>
      <p:sp>
        <p:nvSpPr>
          <p:cNvPr id="12" name="テキスト ボックス 27"/>
          <p:cNvSpPr txBox="1">
            <a:spLocks noChangeArrowheads="1"/>
          </p:cNvSpPr>
          <p:nvPr/>
        </p:nvSpPr>
        <p:spPr bwMode="auto">
          <a:xfrm>
            <a:off x="1085420" y="5644743"/>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0</a:t>
            </a:r>
            <a:endParaRPr lang="ja-JP" altLang="en-US" sz="1800" dirty="0"/>
          </a:p>
        </p:txBody>
      </p:sp>
      <p:sp>
        <p:nvSpPr>
          <p:cNvPr id="3" name="円/楕円 2"/>
          <p:cNvSpPr/>
          <p:nvPr/>
        </p:nvSpPr>
        <p:spPr>
          <a:xfrm>
            <a:off x="1563077" y="4677825"/>
            <a:ext cx="1371666" cy="1444930"/>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423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198" y="1601062"/>
            <a:ext cx="6067102" cy="4584214"/>
          </a:xfrm>
          <a:prstGeom prst="rect">
            <a:avLst/>
          </a:prstGeom>
        </p:spPr>
      </p:pic>
      <p:sp>
        <p:nvSpPr>
          <p:cNvPr id="4" name="タイトル 3"/>
          <p:cNvSpPr>
            <a:spLocks noGrp="1"/>
          </p:cNvSpPr>
          <p:nvPr>
            <p:ph type="title"/>
          </p:nvPr>
        </p:nvSpPr>
        <p:spPr/>
        <p:txBody>
          <a:bodyPr>
            <a:normAutofit/>
          </a:bodyPr>
          <a:lstStyle/>
          <a:p>
            <a:r>
              <a:rPr kumimoji="1" lang="ja-JP" altLang="en-US" dirty="0" smtClean="0"/>
              <a:t>結果</a:t>
            </a:r>
            <a:r>
              <a:rPr lang="ja-JP" altLang="en-US" dirty="0" smtClean="0"/>
              <a:t>：探査率</a:t>
            </a:r>
            <a:r>
              <a:rPr lang="en-US" altLang="ja-JP" dirty="0" smtClean="0"/>
              <a:t>ε</a:t>
            </a:r>
            <a:r>
              <a:rPr lang="ja-JP" altLang="en-US" dirty="0" smtClean="0"/>
              <a:t>の推移</a:t>
            </a:r>
            <a:r>
              <a:rPr lang="en-US" altLang="ja-JP" dirty="0" smtClean="0"/>
              <a:t>(</a:t>
            </a:r>
            <a:r>
              <a:rPr lang="ja-JP" altLang="en-US" dirty="0" smtClean="0"/>
              <a:t>拡大図</a:t>
            </a:r>
            <a:r>
              <a:rPr lang="en-US" altLang="ja-JP" dirty="0" smtClean="0"/>
              <a:t>)</a:t>
            </a:r>
            <a:endParaRPr kumimoji="1" lang="ja-JP" altLang="en-US" dirty="0"/>
          </a:p>
        </p:txBody>
      </p:sp>
      <p:sp>
        <p:nvSpPr>
          <p:cNvPr id="19" name="テキスト ボックス 34"/>
          <p:cNvSpPr txBox="1">
            <a:spLocks noChangeArrowheads="1"/>
          </p:cNvSpPr>
          <p:nvPr/>
        </p:nvSpPr>
        <p:spPr bwMode="auto">
          <a:xfrm>
            <a:off x="4273551" y="6227763"/>
            <a:ext cx="984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試行数</a:t>
            </a:r>
            <a:endParaRPr lang="ja-JP" altLang="en-US" sz="1800" dirty="0"/>
          </a:p>
        </p:txBody>
      </p:sp>
      <p:sp>
        <p:nvSpPr>
          <p:cNvPr id="20" name="テキスト ボックス 35"/>
          <p:cNvSpPr txBox="1">
            <a:spLocks noChangeArrowheads="1"/>
          </p:cNvSpPr>
          <p:nvPr/>
        </p:nvSpPr>
        <p:spPr bwMode="auto">
          <a:xfrm rot="-5400000">
            <a:off x="338568" y="3358633"/>
            <a:ext cx="1404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smtClean="0"/>
              <a:t>ε</a:t>
            </a:r>
            <a:r>
              <a:rPr lang="ja-JP" altLang="en-US" sz="1800" dirty="0" smtClean="0"/>
              <a:t>の値</a:t>
            </a:r>
            <a:r>
              <a:rPr lang="en-US" altLang="ja-JP" sz="1800" dirty="0" smtClean="0"/>
              <a:t>(</a:t>
            </a:r>
            <a:r>
              <a:rPr lang="ja-JP" altLang="en-US" sz="1800" dirty="0" smtClean="0"/>
              <a:t>平均</a:t>
            </a:r>
            <a:r>
              <a:rPr lang="en-US" altLang="ja-JP" sz="1800" dirty="0" smtClean="0"/>
              <a:t>)</a:t>
            </a:r>
            <a:endParaRPr lang="ja-JP" altLang="en-US" sz="1800" dirty="0"/>
          </a:p>
        </p:txBody>
      </p:sp>
      <p:sp>
        <p:nvSpPr>
          <p:cNvPr id="6" name="正方形/長方形 5"/>
          <p:cNvSpPr/>
          <p:nvPr/>
        </p:nvSpPr>
        <p:spPr>
          <a:xfrm>
            <a:off x="1581514" y="1634331"/>
            <a:ext cx="259986" cy="4476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841500" y="5913984"/>
            <a:ext cx="5978484" cy="271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28"/>
          <p:cNvSpPr txBox="1">
            <a:spLocks noChangeArrowheads="1"/>
          </p:cNvSpPr>
          <p:nvPr/>
        </p:nvSpPr>
        <p:spPr bwMode="auto">
          <a:xfrm>
            <a:off x="1651000" y="580276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0</a:t>
            </a:r>
            <a:endParaRPr lang="ja-JP" altLang="en-US" sz="1800" dirty="0"/>
          </a:p>
        </p:txBody>
      </p:sp>
      <p:sp>
        <p:nvSpPr>
          <p:cNvPr id="14" name="テキスト ボックス 29"/>
          <p:cNvSpPr txBox="1">
            <a:spLocks noChangeArrowheads="1"/>
          </p:cNvSpPr>
          <p:nvPr/>
        </p:nvSpPr>
        <p:spPr bwMode="auto">
          <a:xfrm>
            <a:off x="6120049" y="582816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4</a:t>
            </a:r>
            <a:r>
              <a:rPr lang="en-US" altLang="ja-JP" sz="1800" dirty="0" smtClean="0"/>
              <a:t>0</a:t>
            </a:r>
            <a:endParaRPr lang="ja-JP" altLang="en-US" sz="1800" dirty="0"/>
          </a:p>
        </p:txBody>
      </p:sp>
      <p:sp>
        <p:nvSpPr>
          <p:cNvPr id="15" name="テキスト ボックス 30"/>
          <p:cNvSpPr txBox="1">
            <a:spLocks noChangeArrowheads="1"/>
          </p:cNvSpPr>
          <p:nvPr/>
        </p:nvSpPr>
        <p:spPr bwMode="auto">
          <a:xfrm>
            <a:off x="3843550" y="581546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2</a:t>
            </a:r>
            <a:r>
              <a:rPr lang="en-US" altLang="ja-JP" sz="1800" dirty="0" smtClean="0"/>
              <a:t>0</a:t>
            </a:r>
            <a:endParaRPr lang="ja-JP" altLang="en-US" sz="1800" dirty="0"/>
          </a:p>
        </p:txBody>
      </p:sp>
      <p:sp>
        <p:nvSpPr>
          <p:cNvPr id="16" name="テキスト ボックス 31"/>
          <p:cNvSpPr txBox="1">
            <a:spLocks noChangeArrowheads="1"/>
          </p:cNvSpPr>
          <p:nvPr/>
        </p:nvSpPr>
        <p:spPr bwMode="auto">
          <a:xfrm>
            <a:off x="2697616" y="580276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10</a:t>
            </a:r>
            <a:endParaRPr lang="ja-JP" altLang="en-US" sz="1800" dirty="0"/>
          </a:p>
        </p:txBody>
      </p:sp>
      <p:sp>
        <p:nvSpPr>
          <p:cNvPr id="23" name="テキスト ボックス 38"/>
          <p:cNvSpPr txBox="1">
            <a:spLocks noChangeArrowheads="1"/>
          </p:cNvSpPr>
          <p:nvPr/>
        </p:nvSpPr>
        <p:spPr bwMode="auto">
          <a:xfrm>
            <a:off x="7233858" y="5833608"/>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5</a:t>
            </a:r>
            <a:r>
              <a:rPr lang="en-US" altLang="ja-JP" sz="1800" dirty="0" smtClean="0"/>
              <a:t>0</a:t>
            </a:r>
            <a:endParaRPr lang="ja-JP" altLang="en-US" sz="1800" dirty="0"/>
          </a:p>
        </p:txBody>
      </p:sp>
      <p:sp>
        <p:nvSpPr>
          <p:cNvPr id="7" name="テキスト ボックス 22"/>
          <p:cNvSpPr txBox="1">
            <a:spLocks noChangeArrowheads="1"/>
          </p:cNvSpPr>
          <p:nvPr/>
        </p:nvSpPr>
        <p:spPr bwMode="auto">
          <a:xfrm>
            <a:off x="1104040" y="1466590"/>
            <a:ext cx="86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0.2</a:t>
            </a:r>
            <a:endParaRPr lang="ja-JP" altLang="en-US" sz="1800" dirty="0"/>
          </a:p>
        </p:txBody>
      </p:sp>
      <p:sp>
        <p:nvSpPr>
          <p:cNvPr id="8" name="テキスト ボックス 23"/>
          <p:cNvSpPr txBox="1">
            <a:spLocks noChangeArrowheads="1"/>
          </p:cNvSpPr>
          <p:nvPr/>
        </p:nvSpPr>
        <p:spPr bwMode="auto">
          <a:xfrm>
            <a:off x="1098120" y="2490788"/>
            <a:ext cx="865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a:t>
            </a:r>
            <a:r>
              <a:rPr lang="en-US" altLang="ja-JP" sz="1800" dirty="0"/>
              <a:t>.15</a:t>
            </a:r>
            <a:endParaRPr lang="ja-JP" altLang="en-US" sz="1800" dirty="0"/>
          </a:p>
        </p:txBody>
      </p:sp>
      <p:sp>
        <p:nvSpPr>
          <p:cNvPr id="10" name="テキスト ボックス 25"/>
          <p:cNvSpPr txBox="1">
            <a:spLocks noChangeArrowheads="1"/>
          </p:cNvSpPr>
          <p:nvPr/>
        </p:nvSpPr>
        <p:spPr bwMode="auto">
          <a:xfrm>
            <a:off x="1116740" y="3567113"/>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0.1</a:t>
            </a:r>
            <a:endParaRPr lang="ja-JP" altLang="en-US" sz="1800" dirty="0"/>
          </a:p>
        </p:txBody>
      </p:sp>
      <p:sp>
        <p:nvSpPr>
          <p:cNvPr id="11" name="テキスト ボックス 26"/>
          <p:cNvSpPr txBox="1">
            <a:spLocks noChangeArrowheads="1"/>
          </p:cNvSpPr>
          <p:nvPr/>
        </p:nvSpPr>
        <p:spPr bwMode="auto">
          <a:xfrm>
            <a:off x="1085420" y="4623594"/>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0.05</a:t>
            </a:r>
            <a:endParaRPr lang="ja-JP" altLang="en-US" sz="1800" dirty="0"/>
          </a:p>
        </p:txBody>
      </p:sp>
      <p:sp>
        <p:nvSpPr>
          <p:cNvPr id="12" name="テキスト ボックス 27"/>
          <p:cNvSpPr txBox="1">
            <a:spLocks noChangeArrowheads="1"/>
          </p:cNvSpPr>
          <p:nvPr/>
        </p:nvSpPr>
        <p:spPr bwMode="auto">
          <a:xfrm>
            <a:off x="1085420" y="5644743"/>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0</a:t>
            </a:r>
            <a:endParaRPr lang="ja-JP" altLang="en-US" sz="1800" dirty="0"/>
          </a:p>
        </p:txBody>
      </p:sp>
      <p:sp>
        <p:nvSpPr>
          <p:cNvPr id="26" name="テキスト ボックス 29"/>
          <p:cNvSpPr txBox="1">
            <a:spLocks noChangeArrowheads="1"/>
          </p:cNvSpPr>
          <p:nvPr/>
        </p:nvSpPr>
        <p:spPr bwMode="auto">
          <a:xfrm>
            <a:off x="5006975" y="581546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3</a:t>
            </a:r>
            <a:r>
              <a:rPr lang="en-US" altLang="ja-JP" sz="1800" dirty="0" smtClean="0"/>
              <a:t>0</a:t>
            </a:r>
            <a:endParaRPr lang="ja-JP" altLang="en-US" sz="1800" dirty="0"/>
          </a:p>
        </p:txBody>
      </p:sp>
    </p:spTree>
    <p:extLst>
      <p:ext uri="{BB962C8B-B14F-4D97-AF65-F5344CB8AC3E}">
        <p14:creationId xmlns:p14="http://schemas.microsoft.com/office/powerpoint/2010/main" val="1028819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D:\Owner\pict\50_50\average_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580" y="1511812"/>
            <a:ext cx="6331132" cy="4664575"/>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p:txBody>
          <a:bodyPr>
            <a:normAutofit/>
          </a:bodyPr>
          <a:lstStyle/>
          <a:p>
            <a:r>
              <a:rPr kumimoji="1" lang="ja-JP" altLang="en-US" dirty="0" smtClean="0"/>
              <a:t>結果</a:t>
            </a:r>
            <a:r>
              <a:rPr lang="ja-JP" altLang="en-US" dirty="0" smtClean="0"/>
              <a:t>：各試行の平均</a:t>
            </a:r>
            <a:r>
              <a:rPr lang="ja-JP" altLang="en-US" dirty="0"/>
              <a:t>行動</a:t>
            </a:r>
            <a:r>
              <a:rPr lang="ja-JP" altLang="en-US" dirty="0" smtClean="0"/>
              <a:t>数</a:t>
            </a:r>
            <a:endParaRPr kumimoji="1" lang="ja-JP" altLang="en-US" dirty="0"/>
          </a:p>
        </p:txBody>
      </p:sp>
      <p:sp>
        <p:nvSpPr>
          <p:cNvPr id="19" name="テキスト ボックス 34"/>
          <p:cNvSpPr txBox="1">
            <a:spLocks noChangeArrowheads="1"/>
          </p:cNvSpPr>
          <p:nvPr/>
        </p:nvSpPr>
        <p:spPr bwMode="auto">
          <a:xfrm>
            <a:off x="3752392" y="6227763"/>
            <a:ext cx="984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試行数</a:t>
            </a:r>
            <a:endParaRPr lang="ja-JP" altLang="en-US" sz="1800" dirty="0"/>
          </a:p>
        </p:txBody>
      </p:sp>
      <p:sp>
        <p:nvSpPr>
          <p:cNvPr id="20" name="テキスト ボックス 35"/>
          <p:cNvSpPr txBox="1">
            <a:spLocks noChangeArrowheads="1"/>
          </p:cNvSpPr>
          <p:nvPr/>
        </p:nvSpPr>
        <p:spPr bwMode="auto">
          <a:xfrm rot="-5400000">
            <a:off x="-620159" y="2987158"/>
            <a:ext cx="1785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平均行動数</a:t>
            </a:r>
            <a:endParaRPr lang="ja-JP" altLang="en-US" sz="1800" dirty="0"/>
          </a:p>
        </p:txBody>
      </p:sp>
      <p:sp>
        <p:nvSpPr>
          <p:cNvPr id="6" name="正方形/長方形 5"/>
          <p:cNvSpPr/>
          <p:nvPr/>
        </p:nvSpPr>
        <p:spPr>
          <a:xfrm>
            <a:off x="1060355" y="1634331"/>
            <a:ext cx="259986" cy="4476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320341" y="5913984"/>
            <a:ext cx="5942990" cy="197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28"/>
          <p:cNvSpPr txBox="1">
            <a:spLocks noChangeArrowheads="1"/>
          </p:cNvSpPr>
          <p:nvPr/>
        </p:nvSpPr>
        <p:spPr bwMode="auto">
          <a:xfrm>
            <a:off x="1206041" y="5837238"/>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0</a:t>
            </a:r>
            <a:endParaRPr lang="ja-JP" altLang="en-US" sz="1800" dirty="0"/>
          </a:p>
        </p:txBody>
      </p:sp>
      <p:sp>
        <p:nvSpPr>
          <p:cNvPr id="14" name="テキスト ボックス 29"/>
          <p:cNvSpPr txBox="1">
            <a:spLocks noChangeArrowheads="1"/>
          </p:cNvSpPr>
          <p:nvPr/>
        </p:nvSpPr>
        <p:spPr bwMode="auto">
          <a:xfrm>
            <a:off x="5546266" y="5837238"/>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1500</a:t>
            </a:r>
            <a:endParaRPr lang="ja-JP" altLang="en-US" sz="1800" dirty="0"/>
          </a:p>
        </p:txBody>
      </p:sp>
      <p:sp>
        <p:nvSpPr>
          <p:cNvPr id="15" name="テキスト ボックス 30"/>
          <p:cNvSpPr txBox="1">
            <a:spLocks noChangeArrowheads="1"/>
          </p:cNvSpPr>
          <p:nvPr/>
        </p:nvSpPr>
        <p:spPr bwMode="auto">
          <a:xfrm>
            <a:off x="3866691" y="5864225"/>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100</a:t>
            </a:r>
            <a:r>
              <a:rPr lang="en-US" altLang="ja-JP" sz="1800" dirty="0" smtClean="0"/>
              <a:t>0</a:t>
            </a:r>
            <a:endParaRPr lang="ja-JP" altLang="en-US" sz="1800" dirty="0"/>
          </a:p>
        </p:txBody>
      </p:sp>
      <p:sp>
        <p:nvSpPr>
          <p:cNvPr id="16" name="テキスト ボックス 31"/>
          <p:cNvSpPr txBox="1">
            <a:spLocks noChangeArrowheads="1"/>
          </p:cNvSpPr>
          <p:nvPr/>
        </p:nvSpPr>
        <p:spPr bwMode="auto">
          <a:xfrm>
            <a:off x="2506204" y="5837238"/>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5</a:t>
            </a:r>
            <a:r>
              <a:rPr lang="en-US" altLang="ja-JP" sz="1800" dirty="0" smtClean="0"/>
              <a:t>00</a:t>
            </a:r>
            <a:endParaRPr lang="ja-JP" altLang="en-US" sz="1800" dirty="0"/>
          </a:p>
        </p:txBody>
      </p:sp>
      <p:sp>
        <p:nvSpPr>
          <p:cNvPr id="23" name="テキスト ボックス 38"/>
          <p:cNvSpPr txBox="1">
            <a:spLocks noChangeArrowheads="1"/>
          </p:cNvSpPr>
          <p:nvPr/>
        </p:nvSpPr>
        <p:spPr bwMode="auto">
          <a:xfrm>
            <a:off x="6571181" y="5837238"/>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2000</a:t>
            </a:r>
            <a:endParaRPr lang="ja-JP" altLang="en-US" sz="1800" dirty="0"/>
          </a:p>
        </p:txBody>
      </p:sp>
      <p:sp>
        <p:nvSpPr>
          <p:cNvPr id="7" name="テキスト ボックス 22"/>
          <p:cNvSpPr txBox="1">
            <a:spLocks noChangeArrowheads="1"/>
          </p:cNvSpPr>
          <p:nvPr/>
        </p:nvSpPr>
        <p:spPr bwMode="auto">
          <a:xfrm>
            <a:off x="358535" y="2650865"/>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100000</a:t>
            </a:r>
            <a:endParaRPr lang="ja-JP" altLang="en-US" sz="1800" dirty="0"/>
          </a:p>
        </p:txBody>
      </p:sp>
      <p:sp>
        <p:nvSpPr>
          <p:cNvPr id="8" name="テキスト ボックス 23"/>
          <p:cNvSpPr txBox="1">
            <a:spLocks noChangeArrowheads="1"/>
          </p:cNvSpPr>
          <p:nvPr/>
        </p:nvSpPr>
        <p:spPr bwMode="auto">
          <a:xfrm>
            <a:off x="554736" y="3247469"/>
            <a:ext cx="865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80000</a:t>
            </a:r>
            <a:endParaRPr lang="ja-JP" altLang="en-US" sz="1800" dirty="0"/>
          </a:p>
        </p:txBody>
      </p:sp>
      <p:sp>
        <p:nvSpPr>
          <p:cNvPr id="9" name="テキスト ボックス 24"/>
          <p:cNvSpPr txBox="1">
            <a:spLocks noChangeArrowheads="1"/>
          </p:cNvSpPr>
          <p:nvPr/>
        </p:nvSpPr>
        <p:spPr bwMode="auto">
          <a:xfrm>
            <a:off x="570611" y="3863975"/>
            <a:ext cx="86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60000</a:t>
            </a:r>
            <a:endParaRPr lang="ja-JP" altLang="en-US" sz="1800" dirty="0"/>
          </a:p>
        </p:txBody>
      </p:sp>
      <p:sp>
        <p:nvSpPr>
          <p:cNvPr id="10" name="テキスト ボックス 25"/>
          <p:cNvSpPr txBox="1">
            <a:spLocks noChangeArrowheads="1"/>
          </p:cNvSpPr>
          <p:nvPr/>
        </p:nvSpPr>
        <p:spPr bwMode="auto">
          <a:xfrm>
            <a:off x="579706" y="4429126"/>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40000</a:t>
            </a:r>
            <a:endParaRPr lang="ja-JP" altLang="en-US" sz="1800" dirty="0"/>
          </a:p>
        </p:txBody>
      </p:sp>
      <p:sp>
        <p:nvSpPr>
          <p:cNvPr id="11" name="テキスト ボックス 26"/>
          <p:cNvSpPr txBox="1">
            <a:spLocks noChangeArrowheads="1"/>
          </p:cNvSpPr>
          <p:nvPr/>
        </p:nvSpPr>
        <p:spPr bwMode="auto">
          <a:xfrm>
            <a:off x="579706" y="5037138"/>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20000</a:t>
            </a:r>
            <a:endParaRPr lang="ja-JP" altLang="en-US" sz="1800" dirty="0"/>
          </a:p>
        </p:txBody>
      </p:sp>
      <p:sp>
        <p:nvSpPr>
          <p:cNvPr id="12" name="テキスト ボックス 27"/>
          <p:cNvSpPr txBox="1">
            <a:spLocks noChangeArrowheads="1"/>
          </p:cNvSpPr>
          <p:nvPr/>
        </p:nvSpPr>
        <p:spPr bwMode="auto">
          <a:xfrm>
            <a:off x="564261" y="5644743"/>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0</a:t>
            </a:r>
            <a:endParaRPr lang="ja-JP" altLang="en-US" sz="1800" dirty="0"/>
          </a:p>
        </p:txBody>
      </p:sp>
      <p:sp>
        <p:nvSpPr>
          <p:cNvPr id="26" name="テキスト ボックス 22"/>
          <p:cNvSpPr txBox="1">
            <a:spLocks noChangeArrowheads="1"/>
          </p:cNvSpPr>
          <p:nvPr/>
        </p:nvSpPr>
        <p:spPr bwMode="auto">
          <a:xfrm>
            <a:off x="358535" y="2071648"/>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120000</a:t>
            </a:r>
            <a:endParaRPr lang="ja-JP" altLang="en-US" sz="1800" dirty="0"/>
          </a:p>
        </p:txBody>
      </p:sp>
      <p:sp>
        <p:nvSpPr>
          <p:cNvPr id="28" name="テキスト ボックス 22"/>
          <p:cNvSpPr txBox="1">
            <a:spLocks noChangeArrowheads="1"/>
          </p:cNvSpPr>
          <p:nvPr/>
        </p:nvSpPr>
        <p:spPr bwMode="auto">
          <a:xfrm>
            <a:off x="354454" y="1501267"/>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140000</a:t>
            </a:r>
            <a:endParaRPr lang="ja-JP" altLang="en-US" sz="1800" dirty="0"/>
          </a:p>
        </p:txBody>
      </p:sp>
      <p:pic>
        <p:nvPicPr>
          <p:cNvPr id="143362" name="Picture 2" descr="G:\要旨\凡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244" y="1679081"/>
            <a:ext cx="1815355" cy="3782622"/>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7176244" y="3616801"/>
            <a:ext cx="1815355" cy="2027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3363" name="Picture 3" descr="G:\要旨\提案手法.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244" y="3545887"/>
            <a:ext cx="1826242" cy="298006"/>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a:off x="1206041" y="5461703"/>
            <a:ext cx="6080671" cy="552928"/>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786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D:\Owner\pict\50_50\average_all_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24" y="1356757"/>
            <a:ext cx="6214589" cy="4853715"/>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p:txBody>
          <a:bodyPr>
            <a:normAutofit/>
          </a:bodyPr>
          <a:lstStyle/>
          <a:p>
            <a:r>
              <a:rPr kumimoji="1" lang="ja-JP" altLang="en-US" dirty="0" smtClean="0"/>
              <a:t>結果</a:t>
            </a:r>
            <a:r>
              <a:rPr lang="ja-JP" altLang="en-US" dirty="0" smtClean="0"/>
              <a:t>：各試行の平均</a:t>
            </a:r>
            <a:r>
              <a:rPr lang="ja-JP" altLang="en-US" dirty="0"/>
              <a:t>行動</a:t>
            </a:r>
            <a:r>
              <a:rPr lang="ja-JP" altLang="en-US" dirty="0" smtClean="0"/>
              <a:t>数</a:t>
            </a:r>
            <a:endParaRPr kumimoji="1" lang="ja-JP" altLang="en-US" dirty="0"/>
          </a:p>
        </p:txBody>
      </p:sp>
      <p:sp>
        <p:nvSpPr>
          <p:cNvPr id="19" name="テキスト ボックス 34"/>
          <p:cNvSpPr txBox="1">
            <a:spLocks noChangeArrowheads="1"/>
          </p:cNvSpPr>
          <p:nvPr/>
        </p:nvSpPr>
        <p:spPr bwMode="auto">
          <a:xfrm>
            <a:off x="3496574" y="6227763"/>
            <a:ext cx="984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試行数</a:t>
            </a:r>
            <a:endParaRPr lang="ja-JP" altLang="en-US" sz="1800" dirty="0"/>
          </a:p>
        </p:txBody>
      </p:sp>
      <p:sp>
        <p:nvSpPr>
          <p:cNvPr id="20" name="テキスト ボックス 35"/>
          <p:cNvSpPr txBox="1">
            <a:spLocks noChangeArrowheads="1"/>
          </p:cNvSpPr>
          <p:nvPr/>
        </p:nvSpPr>
        <p:spPr bwMode="auto">
          <a:xfrm rot="-5400000">
            <a:off x="-452376" y="3324615"/>
            <a:ext cx="1785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平均行動数</a:t>
            </a:r>
            <a:endParaRPr lang="ja-JP" altLang="en-US" sz="1800" dirty="0"/>
          </a:p>
        </p:txBody>
      </p:sp>
      <p:sp>
        <p:nvSpPr>
          <p:cNvPr id="6" name="正方形/長方形 5"/>
          <p:cNvSpPr/>
          <p:nvPr/>
        </p:nvSpPr>
        <p:spPr>
          <a:xfrm>
            <a:off x="793651" y="1356757"/>
            <a:ext cx="259986" cy="4754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064523" y="5913984"/>
            <a:ext cx="5942990" cy="293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28"/>
          <p:cNvSpPr txBox="1">
            <a:spLocks noChangeArrowheads="1"/>
          </p:cNvSpPr>
          <p:nvPr/>
        </p:nvSpPr>
        <p:spPr bwMode="auto">
          <a:xfrm>
            <a:off x="950223" y="5837238"/>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0</a:t>
            </a:r>
            <a:endParaRPr lang="ja-JP" altLang="en-US" sz="1800" dirty="0"/>
          </a:p>
        </p:txBody>
      </p:sp>
      <p:sp>
        <p:nvSpPr>
          <p:cNvPr id="14" name="テキスト ボックス 29"/>
          <p:cNvSpPr txBox="1">
            <a:spLocks noChangeArrowheads="1"/>
          </p:cNvSpPr>
          <p:nvPr/>
        </p:nvSpPr>
        <p:spPr bwMode="auto">
          <a:xfrm>
            <a:off x="4972948" y="5837238"/>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1500</a:t>
            </a:r>
            <a:endParaRPr lang="ja-JP" altLang="en-US" sz="1800" dirty="0"/>
          </a:p>
        </p:txBody>
      </p:sp>
      <p:sp>
        <p:nvSpPr>
          <p:cNvPr id="15" name="テキスト ボックス 30"/>
          <p:cNvSpPr txBox="1">
            <a:spLocks noChangeArrowheads="1"/>
          </p:cNvSpPr>
          <p:nvPr/>
        </p:nvSpPr>
        <p:spPr bwMode="auto">
          <a:xfrm>
            <a:off x="3610873" y="5864225"/>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100</a:t>
            </a:r>
            <a:r>
              <a:rPr lang="en-US" altLang="ja-JP" sz="1800" dirty="0" smtClean="0"/>
              <a:t>0</a:t>
            </a:r>
            <a:endParaRPr lang="ja-JP" altLang="en-US" sz="1800" dirty="0"/>
          </a:p>
        </p:txBody>
      </p:sp>
      <p:sp>
        <p:nvSpPr>
          <p:cNvPr id="16" name="テキスト ボックス 31"/>
          <p:cNvSpPr txBox="1">
            <a:spLocks noChangeArrowheads="1"/>
          </p:cNvSpPr>
          <p:nvPr/>
        </p:nvSpPr>
        <p:spPr bwMode="auto">
          <a:xfrm>
            <a:off x="2250386" y="5837238"/>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5</a:t>
            </a:r>
            <a:r>
              <a:rPr lang="en-US" altLang="ja-JP" sz="1800" dirty="0" smtClean="0"/>
              <a:t>00</a:t>
            </a:r>
            <a:endParaRPr lang="ja-JP" altLang="en-US" sz="1800" dirty="0"/>
          </a:p>
        </p:txBody>
      </p:sp>
      <p:sp>
        <p:nvSpPr>
          <p:cNvPr id="23" name="テキスト ボックス 38"/>
          <p:cNvSpPr txBox="1">
            <a:spLocks noChangeArrowheads="1"/>
          </p:cNvSpPr>
          <p:nvPr/>
        </p:nvSpPr>
        <p:spPr bwMode="auto">
          <a:xfrm>
            <a:off x="6315363" y="5837238"/>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2000</a:t>
            </a:r>
            <a:endParaRPr lang="ja-JP" altLang="en-US" sz="1800" dirty="0"/>
          </a:p>
        </p:txBody>
      </p:sp>
      <p:sp>
        <p:nvSpPr>
          <p:cNvPr id="7" name="テキスト ボックス 22"/>
          <p:cNvSpPr txBox="1">
            <a:spLocks noChangeArrowheads="1"/>
          </p:cNvSpPr>
          <p:nvPr/>
        </p:nvSpPr>
        <p:spPr bwMode="auto">
          <a:xfrm>
            <a:off x="90017" y="3057524"/>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110</a:t>
            </a:r>
            <a:endParaRPr lang="ja-JP" altLang="en-US" sz="1800" dirty="0"/>
          </a:p>
        </p:txBody>
      </p:sp>
      <p:sp>
        <p:nvSpPr>
          <p:cNvPr id="8" name="テキスト ボックス 23"/>
          <p:cNvSpPr txBox="1">
            <a:spLocks noChangeArrowheads="1"/>
          </p:cNvSpPr>
          <p:nvPr/>
        </p:nvSpPr>
        <p:spPr bwMode="auto">
          <a:xfrm>
            <a:off x="340193" y="3892827"/>
            <a:ext cx="865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105</a:t>
            </a:r>
            <a:endParaRPr lang="ja-JP" altLang="en-US" sz="1800" dirty="0"/>
          </a:p>
        </p:txBody>
      </p:sp>
      <p:sp>
        <p:nvSpPr>
          <p:cNvPr id="9" name="テキスト ボックス 24"/>
          <p:cNvSpPr txBox="1">
            <a:spLocks noChangeArrowheads="1"/>
          </p:cNvSpPr>
          <p:nvPr/>
        </p:nvSpPr>
        <p:spPr bwMode="auto">
          <a:xfrm>
            <a:off x="344533" y="4816475"/>
            <a:ext cx="86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100</a:t>
            </a:r>
            <a:endParaRPr lang="ja-JP" altLang="en-US" sz="1800" dirty="0"/>
          </a:p>
        </p:txBody>
      </p:sp>
      <p:sp>
        <p:nvSpPr>
          <p:cNvPr id="10" name="テキスト ボックス 25"/>
          <p:cNvSpPr txBox="1">
            <a:spLocks noChangeArrowheads="1"/>
          </p:cNvSpPr>
          <p:nvPr/>
        </p:nvSpPr>
        <p:spPr bwMode="auto">
          <a:xfrm>
            <a:off x="340193" y="5682210"/>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95</a:t>
            </a:r>
            <a:endParaRPr lang="ja-JP" altLang="en-US" sz="1800" dirty="0"/>
          </a:p>
        </p:txBody>
      </p:sp>
      <p:sp>
        <p:nvSpPr>
          <p:cNvPr id="26" name="テキスト ボックス 22"/>
          <p:cNvSpPr txBox="1">
            <a:spLocks noChangeArrowheads="1"/>
          </p:cNvSpPr>
          <p:nvPr/>
        </p:nvSpPr>
        <p:spPr bwMode="auto">
          <a:xfrm>
            <a:off x="77317" y="2163128"/>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115</a:t>
            </a:r>
            <a:endParaRPr lang="ja-JP" altLang="en-US" sz="1800" dirty="0"/>
          </a:p>
        </p:txBody>
      </p:sp>
      <p:sp>
        <p:nvSpPr>
          <p:cNvPr id="28" name="テキスト ボックス 22"/>
          <p:cNvSpPr txBox="1">
            <a:spLocks noChangeArrowheads="1"/>
          </p:cNvSpPr>
          <p:nvPr/>
        </p:nvSpPr>
        <p:spPr bwMode="auto">
          <a:xfrm>
            <a:off x="67792" y="1336167"/>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120</a:t>
            </a:r>
            <a:endParaRPr lang="ja-JP" altLang="en-US" sz="1800" dirty="0"/>
          </a:p>
        </p:txBody>
      </p:sp>
      <p:sp>
        <p:nvSpPr>
          <p:cNvPr id="2" name="正方形/長方形 1"/>
          <p:cNvSpPr/>
          <p:nvPr/>
        </p:nvSpPr>
        <p:spPr>
          <a:xfrm>
            <a:off x="7277100" y="3650694"/>
            <a:ext cx="1752600" cy="2128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2339" name="Picture 3" descr="G:\要旨\凡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412" y="1507066"/>
            <a:ext cx="2050441" cy="427246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6969413" y="3643299"/>
            <a:ext cx="2060288" cy="2467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2340" name="Picture 4" descr="G:\要旨\提案手法.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7913" y="3638656"/>
            <a:ext cx="2021940" cy="329939"/>
          </a:xfrm>
          <a:prstGeom prst="rect">
            <a:avLst/>
          </a:prstGeom>
          <a:noFill/>
          <a:extLst>
            <a:ext uri="{909E8E84-426E-40DD-AFC4-6F175D3DCCD1}">
              <a14:hiddenFill xmlns:a14="http://schemas.microsoft.com/office/drawing/2010/main">
                <a:solidFill>
                  <a:srgbClr val="FFFFFF"/>
                </a:solidFill>
              </a14:hiddenFill>
            </a:ext>
          </a:extLst>
        </p:spPr>
      </p:pic>
      <p:sp>
        <p:nvSpPr>
          <p:cNvPr id="5" name="下矢印 4"/>
          <p:cNvSpPr/>
          <p:nvPr/>
        </p:nvSpPr>
        <p:spPr>
          <a:xfrm>
            <a:off x="9751690" y="3712315"/>
            <a:ext cx="1244600" cy="1104160"/>
          </a:xfrm>
          <a:prstGeom prst="down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上矢印 10"/>
          <p:cNvSpPr/>
          <p:nvPr/>
        </p:nvSpPr>
        <p:spPr>
          <a:xfrm>
            <a:off x="9751690" y="2532460"/>
            <a:ext cx="1244600" cy="932894"/>
          </a:xfrm>
          <a:prstGeom prst="upArrow">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6707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a:t>
            </a:r>
            <a:r>
              <a:rPr kumimoji="1" lang="en-US" altLang="ja-JP" dirty="0" smtClean="0"/>
              <a:t>1</a:t>
            </a:r>
            <a:r>
              <a:rPr kumimoji="1" lang="ja-JP" altLang="en-US" dirty="0" smtClean="0"/>
              <a:t>：考察</a:t>
            </a:r>
            <a:endParaRPr kumimoji="1" lang="ja-JP" altLang="en-US" dirty="0"/>
          </a:p>
        </p:txBody>
      </p:sp>
      <p:sp>
        <p:nvSpPr>
          <p:cNvPr id="4" name="Rectangle 3"/>
          <p:cNvSpPr txBox="1">
            <a:spLocks noChangeArrowheads="1"/>
          </p:cNvSpPr>
          <p:nvPr/>
        </p:nvSpPr>
        <p:spPr>
          <a:xfrm>
            <a:off x="520700" y="1612900"/>
            <a:ext cx="8610600" cy="10668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endParaRPr lang="en-US" altLang="ja-JP" sz="2800" dirty="0" smtClean="0">
              <a:latin typeface="Times" panose="02020603050405020304" pitchFamily="18" charset="0"/>
              <a:cs typeface="Times" panose="02020603050405020304" pitchFamily="18" charset="0"/>
            </a:endParaRPr>
          </a:p>
        </p:txBody>
      </p:sp>
      <p:sp>
        <p:nvSpPr>
          <p:cNvPr id="8" name="Rectangle 3"/>
          <p:cNvSpPr txBox="1">
            <a:spLocks noChangeArrowheads="1"/>
          </p:cNvSpPr>
          <p:nvPr/>
        </p:nvSpPr>
        <p:spPr>
          <a:xfrm>
            <a:off x="673100" y="1765299"/>
            <a:ext cx="8610600" cy="159838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sz="2800" dirty="0" smtClean="0">
                <a:latin typeface="Times" panose="02020603050405020304" pitchFamily="18" charset="0"/>
                <a:cs typeface="Times" panose="02020603050405020304" pitchFamily="18" charset="0"/>
              </a:rPr>
              <a:t>学習初期では経験していない状態が多い</a:t>
            </a:r>
            <a:endParaRPr lang="en-US" altLang="ja-JP" sz="2800" dirty="0" smtClean="0">
              <a:latin typeface="Times" panose="02020603050405020304" pitchFamily="18" charset="0"/>
              <a:cs typeface="Times" panose="02020603050405020304" pitchFamily="18" charset="0"/>
            </a:endParaRPr>
          </a:p>
          <a:p>
            <a:pPr fontAlgn="auto">
              <a:spcAft>
                <a:spcPts val="0"/>
              </a:spcAft>
            </a:pPr>
            <a:r>
              <a:rPr lang="el-GR" altLang="ja-JP" sz="2800" dirty="0" smtClean="0">
                <a:latin typeface="Times" panose="02020603050405020304" pitchFamily="18" charset="0"/>
                <a:cs typeface="Times" panose="02020603050405020304" pitchFamily="18" charset="0"/>
              </a:rPr>
              <a:t>ε</a:t>
            </a:r>
            <a:r>
              <a:rPr lang="ja-JP" altLang="en-US" sz="2800" dirty="0" smtClean="0">
                <a:latin typeface="Times" panose="02020603050405020304" pitchFamily="18" charset="0"/>
                <a:cs typeface="Times" panose="02020603050405020304" pitchFamily="18" charset="0"/>
              </a:rPr>
              <a:t>が高い状態→探査</a:t>
            </a:r>
            <a:endParaRPr lang="en-US" altLang="ja-JP" sz="2800" dirty="0" smtClean="0">
              <a:latin typeface="Times" panose="02020603050405020304" pitchFamily="18" charset="0"/>
              <a:cs typeface="Times" panose="02020603050405020304" pitchFamily="18" charset="0"/>
            </a:endParaRPr>
          </a:p>
        </p:txBody>
      </p:sp>
      <p:sp>
        <p:nvSpPr>
          <p:cNvPr id="9" name="Rectangle 3"/>
          <p:cNvSpPr txBox="1">
            <a:spLocks noChangeArrowheads="1"/>
          </p:cNvSpPr>
          <p:nvPr/>
        </p:nvSpPr>
        <p:spPr>
          <a:xfrm>
            <a:off x="656905" y="3387950"/>
            <a:ext cx="8610600" cy="24765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en-US" altLang="ja-JP" sz="2800" dirty="0" smtClean="0"/>
              <a:t> </a:t>
            </a:r>
            <a:r>
              <a:rPr lang="ja-JP" altLang="en-US" sz="2800" dirty="0"/>
              <a:t>学習が進む</a:t>
            </a:r>
            <a:r>
              <a:rPr lang="ja-JP" altLang="en-US" sz="2800" dirty="0" smtClean="0"/>
              <a:t>につれて，ほとんどの状態が経験済み</a:t>
            </a:r>
            <a:endParaRPr lang="en-US" altLang="ja-JP" sz="2800" dirty="0" smtClean="0"/>
          </a:p>
          <a:p>
            <a:pPr fontAlgn="auto">
              <a:spcAft>
                <a:spcPts val="0"/>
              </a:spcAft>
            </a:pPr>
            <a:r>
              <a:rPr lang="el-GR" altLang="ja-JP" sz="2800" dirty="0" smtClean="0"/>
              <a:t>ε</a:t>
            </a:r>
            <a:r>
              <a:rPr lang="ja-JP" altLang="en-US" sz="2800" dirty="0" smtClean="0"/>
              <a:t>が低い状態→利用</a:t>
            </a:r>
            <a:r>
              <a:rPr lang="en-US" altLang="ja-JP" sz="2800" dirty="0" smtClean="0"/>
              <a:t> </a:t>
            </a:r>
          </a:p>
        </p:txBody>
      </p:sp>
      <p:sp>
        <p:nvSpPr>
          <p:cNvPr id="3" name="下矢印 2"/>
          <p:cNvSpPr/>
          <p:nvPr/>
        </p:nvSpPr>
        <p:spPr>
          <a:xfrm>
            <a:off x="4184732" y="4519321"/>
            <a:ext cx="679533" cy="634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80076" y="5153890"/>
            <a:ext cx="7875154" cy="461665"/>
          </a:xfrm>
          <a:prstGeom prst="rect">
            <a:avLst/>
          </a:prstGeom>
          <a:noFill/>
        </p:spPr>
        <p:txBody>
          <a:bodyPr wrap="square" rtlCol="0">
            <a:spAutoFit/>
          </a:bodyPr>
          <a:lstStyle/>
          <a:p>
            <a:pPr algn="ctr"/>
            <a:r>
              <a:rPr kumimoji="1" lang="ja-JP" altLang="en-US" sz="2400" dirty="0" smtClean="0"/>
              <a:t>提案手法の平均ステップ</a:t>
            </a:r>
            <a:r>
              <a:rPr kumimoji="1" lang="ja-JP" altLang="en-US" sz="2400" dirty="0"/>
              <a:t>数</a:t>
            </a:r>
            <a:r>
              <a:rPr kumimoji="1" lang="ja-JP" altLang="en-US" sz="2400" dirty="0" smtClean="0"/>
              <a:t>が少なくなった</a:t>
            </a:r>
            <a:endParaRPr kumimoji="1" lang="ja-JP" altLang="en-US" sz="2400" dirty="0"/>
          </a:p>
        </p:txBody>
      </p:sp>
      <p:sp>
        <p:nvSpPr>
          <p:cNvPr id="10" name="テキスト ボックス 9"/>
          <p:cNvSpPr txBox="1"/>
          <p:nvPr/>
        </p:nvSpPr>
        <p:spPr>
          <a:xfrm>
            <a:off x="4643253" y="4519321"/>
            <a:ext cx="1116279" cy="369332"/>
          </a:xfrm>
          <a:prstGeom prst="rect">
            <a:avLst/>
          </a:prstGeom>
          <a:noFill/>
        </p:spPr>
        <p:txBody>
          <a:bodyPr wrap="square" rtlCol="0">
            <a:spAutoFit/>
          </a:bodyPr>
          <a:lstStyle/>
          <a:p>
            <a:r>
              <a:rPr kumimoji="1" lang="ja-JP" altLang="en-US" dirty="0" smtClean="0"/>
              <a:t>そのため</a:t>
            </a:r>
            <a:endParaRPr kumimoji="1" lang="ja-JP" altLang="en-US" dirty="0"/>
          </a:p>
        </p:txBody>
      </p:sp>
    </p:spTree>
    <p:extLst>
      <p:ext uri="{BB962C8B-B14F-4D97-AF65-F5344CB8AC3E}">
        <p14:creationId xmlns:p14="http://schemas.microsoft.com/office/powerpoint/2010/main" val="3564479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D:\Owner\pict\10_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515" y="2013709"/>
            <a:ext cx="3124814" cy="2831251"/>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idx="4294967295"/>
          </p:nvPr>
        </p:nvSpPr>
        <p:spPr>
          <a:xfrm>
            <a:off x="646940" y="-556078"/>
            <a:ext cx="7793037" cy="1462087"/>
          </a:xfrm>
        </p:spPr>
        <p:txBody>
          <a:bodyPr/>
          <a:lstStyle/>
          <a:p>
            <a:r>
              <a:rPr lang="ja-JP" altLang="en-US" sz="3600" dirty="0" smtClean="0"/>
              <a:t>実験</a:t>
            </a:r>
            <a:r>
              <a:rPr lang="en-US" altLang="ja-JP" sz="3600" dirty="0" smtClean="0"/>
              <a:t>2</a:t>
            </a:r>
            <a:r>
              <a:rPr lang="ja-JP" altLang="en-US" sz="3600" dirty="0" smtClean="0"/>
              <a:t>：タスクの設定</a:t>
            </a:r>
            <a:endParaRPr lang="en-US" altLang="ja-JP" sz="3200" dirty="0" smtClean="0"/>
          </a:p>
        </p:txBody>
      </p:sp>
      <p:sp>
        <p:nvSpPr>
          <p:cNvPr id="24579" name="テキスト ボックス 5"/>
          <p:cNvSpPr txBox="1">
            <a:spLocks noChangeArrowheads="1"/>
          </p:cNvSpPr>
          <p:nvPr/>
        </p:nvSpPr>
        <p:spPr bwMode="auto">
          <a:xfrm>
            <a:off x="381800" y="3008146"/>
            <a:ext cx="3998769" cy="17543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en-US" altLang="ja-JP" dirty="0" smtClean="0">
              <a:latin typeface="Tahoma" pitchFamily="34" charset="0"/>
            </a:endParaRPr>
          </a:p>
          <a:p>
            <a:pPr eaLnBrk="1" hangingPunct="1"/>
            <a:r>
              <a:rPr kumimoji="1" lang="ja-JP" altLang="en-US" dirty="0">
                <a:latin typeface="Tahoma" pitchFamily="34" charset="0"/>
              </a:rPr>
              <a:t>環境</a:t>
            </a:r>
            <a:r>
              <a:rPr kumimoji="1" lang="ja-JP" altLang="en-US" dirty="0" smtClean="0">
                <a:latin typeface="Tahoma" pitchFamily="34" charset="0"/>
              </a:rPr>
              <a:t>のサイズ</a:t>
            </a:r>
            <a:r>
              <a:rPr kumimoji="1" lang="en-US" altLang="ja-JP" dirty="0">
                <a:latin typeface="Tahoma" pitchFamily="34" charset="0"/>
              </a:rPr>
              <a:t>	</a:t>
            </a:r>
            <a:r>
              <a:rPr kumimoji="1" lang="ja-JP" altLang="en-US" dirty="0" smtClean="0">
                <a:latin typeface="Tahoma" pitchFamily="34" charset="0"/>
              </a:rPr>
              <a:t>：</a:t>
            </a:r>
            <a:r>
              <a:rPr kumimoji="1" lang="en-US" altLang="ja-JP" dirty="0" smtClean="0">
                <a:latin typeface="Tahoma" pitchFamily="34" charset="0"/>
              </a:rPr>
              <a:t>10×10</a:t>
            </a:r>
            <a:endParaRPr kumimoji="1" lang="en-US" altLang="ja-JP" dirty="0">
              <a:latin typeface="Tahoma" pitchFamily="34" charset="0"/>
            </a:endParaRPr>
          </a:p>
          <a:p>
            <a:pPr eaLnBrk="1" hangingPunct="1"/>
            <a:r>
              <a:rPr kumimoji="1" lang="ja-JP" altLang="en-US" dirty="0" smtClean="0">
                <a:latin typeface="Tahoma" pitchFamily="34" charset="0"/>
              </a:rPr>
              <a:t>状態数</a:t>
            </a:r>
            <a:r>
              <a:rPr kumimoji="1" lang="en-US" altLang="ja-JP" dirty="0" smtClean="0">
                <a:latin typeface="Tahoma" pitchFamily="34" charset="0"/>
              </a:rPr>
              <a:t>	</a:t>
            </a:r>
            <a:r>
              <a:rPr kumimoji="1" lang="en-US" altLang="ja-JP" dirty="0">
                <a:latin typeface="Tahoma" pitchFamily="34" charset="0"/>
              </a:rPr>
              <a:t>	</a:t>
            </a:r>
            <a:r>
              <a:rPr kumimoji="1" lang="en-US" altLang="ja-JP" dirty="0" smtClean="0">
                <a:latin typeface="Tahoma" pitchFamily="34" charset="0"/>
              </a:rPr>
              <a:t>:100</a:t>
            </a:r>
          </a:p>
          <a:p>
            <a:pPr eaLnBrk="1" hangingPunct="1"/>
            <a:r>
              <a:rPr kumimoji="1" lang="ja-JP" altLang="en-US" dirty="0" smtClean="0">
                <a:latin typeface="Tahoma" pitchFamily="34" charset="0"/>
              </a:rPr>
              <a:t>報酬</a:t>
            </a:r>
            <a:r>
              <a:rPr kumimoji="1" lang="en-US" altLang="ja-JP" dirty="0">
                <a:latin typeface="Tahoma" pitchFamily="34" charset="0"/>
              </a:rPr>
              <a:t>		</a:t>
            </a:r>
            <a:r>
              <a:rPr kumimoji="1" lang="ja-JP" altLang="en-US" dirty="0" smtClean="0">
                <a:latin typeface="Tahoma" pitchFamily="34" charset="0"/>
              </a:rPr>
              <a:t>：</a:t>
            </a:r>
            <a:r>
              <a:rPr kumimoji="1" lang="ja-JP" altLang="en-US" dirty="0">
                <a:latin typeface="Tahoma" pitchFamily="34" charset="0"/>
              </a:rPr>
              <a:t>ゴール</a:t>
            </a:r>
            <a:r>
              <a:rPr kumimoji="1" lang="ja-JP" altLang="en-US" dirty="0" smtClean="0">
                <a:latin typeface="Tahoma" pitchFamily="34" charset="0"/>
              </a:rPr>
              <a:t>のみに設定</a:t>
            </a:r>
            <a:endParaRPr kumimoji="1" lang="en-US" altLang="ja-JP" dirty="0" smtClean="0">
              <a:latin typeface="Tahoma" pitchFamily="34" charset="0"/>
            </a:endParaRPr>
          </a:p>
          <a:p>
            <a:pPr eaLnBrk="1" hangingPunct="1"/>
            <a:r>
              <a:rPr kumimoji="1" lang="ja-JP" altLang="en-US" dirty="0" smtClean="0">
                <a:latin typeface="Tahoma" pitchFamily="34" charset="0"/>
              </a:rPr>
              <a:t>障害物数</a:t>
            </a:r>
            <a:r>
              <a:rPr kumimoji="1" lang="en-US" altLang="ja-JP" dirty="0" smtClean="0">
                <a:latin typeface="Tahoma" pitchFamily="34" charset="0"/>
              </a:rPr>
              <a:t>	</a:t>
            </a:r>
            <a:r>
              <a:rPr kumimoji="1" lang="ja-JP" altLang="en-US" dirty="0" smtClean="0">
                <a:latin typeface="Tahoma" pitchFamily="34" charset="0"/>
              </a:rPr>
              <a:t>：</a:t>
            </a:r>
            <a:r>
              <a:rPr kumimoji="1" lang="en-US" altLang="ja-JP" dirty="0" smtClean="0">
                <a:latin typeface="Tahoma" pitchFamily="34" charset="0"/>
              </a:rPr>
              <a:t>20(</a:t>
            </a:r>
            <a:r>
              <a:rPr kumimoji="1" lang="ja-JP" altLang="en-US" dirty="0" smtClean="0">
                <a:latin typeface="Tahoma" pitchFamily="34" charset="0"/>
              </a:rPr>
              <a:t>状態数の</a:t>
            </a:r>
            <a:r>
              <a:rPr kumimoji="1" lang="en-US" altLang="ja-JP" dirty="0" smtClean="0">
                <a:latin typeface="Tahoma" pitchFamily="34" charset="0"/>
              </a:rPr>
              <a:t>20%)</a:t>
            </a:r>
          </a:p>
          <a:p>
            <a:pPr eaLnBrk="1" hangingPunct="1"/>
            <a:r>
              <a:rPr kumimoji="1" lang="ja-JP" altLang="en-US" dirty="0" smtClean="0">
                <a:latin typeface="Tahoma" pitchFamily="34" charset="0"/>
              </a:rPr>
              <a:t>変化</a:t>
            </a:r>
            <a:r>
              <a:rPr kumimoji="1" lang="en-US" altLang="ja-JP" dirty="0" smtClean="0">
                <a:latin typeface="Tahoma" pitchFamily="34" charset="0"/>
              </a:rPr>
              <a:t>		</a:t>
            </a:r>
            <a:r>
              <a:rPr kumimoji="1" lang="ja-JP" altLang="en-US" dirty="0" smtClean="0">
                <a:latin typeface="Tahoma" pitchFamily="34" charset="0"/>
              </a:rPr>
              <a:t>：</a:t>
            </a:r>
            <a:r>
              <a:rPr kumimoji="1" lang="en-US" altLang="ja-JP" dirty="0" smtClean="0">
                <a:latin typeface="Tahoma" pitchFamily="34" charset="0"/>
              </a:rPr>
              <a:t>200</a:t>
            </a:r>
            <a:r>
              <a:rPr kumimoji="1" lang="ja-JP" altLang="en-US" dirty="0" smtClean="0">
                <a:latin typeface="Tahoma" pitchFamily="34" charset="0"/>
              </a:rPr>
              <a:t>試行毎</a:t>
            </a:r>
            <a:endParaRPr kumimoji="1" lang="en-US" altLang="ja-JP" dirty="0">
              <a:latin typeface="Tahoma" pitchFamily="34" charset="0"/>
            </a:endParaRPr>
          </a:p>
        </p:txBody>
      </p:sp>
      <p:sp>
        <p:nvSpPr>
          <p:cNvPr id="5" name="Text Box 27"/>
          <p:cNvSpPr txBox="1">
            <a:spLocks noChangeArrowheads="1"/>
          </p:cNvSpPr>
          <p:nvPr/>
        </p:nvSpPr>
        <p:spPr bwMode="auto">
          <a:xfrm>
            <a:off x="345144" y="4844960"/>
            <a:ext cx="43926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r>
              <a:rPr kumimoji="1" lang="en-US" altLang="ja-JP" dirty="0" smtClean="0">
                <a:latin typeface="Verdana" pitchFamily="34" charset="0"/>
              </a:rPr>
              <a:t>※</a:t>
            </a:r>
            <a:r>
              <a:rPr kumimoji="1" lang="ja-JP" altLang="en-US" dirty="0" smtClean="0">
                <a:latin typeface="Verdana" pitchFamily="34" charset="0"/>
              </a:rPr>
              <a:t>ロボットがスタートから出発し，ゴールに辿り着くまでを</a:t>
            </a:r>
            <a:r>
              <a:rPr kumimoji="1" lang="en-US" altLang="ja-JP" dirty="0" smtClean="0">
                <a:latin typeface="Verdana" pitchFamily="34" charset="0"/>
              </a:rPr>
              <a:t>1</a:t>
            </a:r>
            <a:r>
              <a:rPr kumimoji="1" lang="ja-JP" altLang="en-US" dirty="0" smtClean="0">
                <a:latin typeface="Verdana" pitchFamily="34" charset="0"/>
              </a:rPr>
              <a:t>試行とする</a:t>
            </a:r>
            <a:endParaRPr kumimoji="1" lang="en-US" altLang="ja-JP" dirty="0">
              <a:latin typeface="Verdana" pitchFamily="34" charset="0"/>
            </a:endParaRPr>
          </a:p>
        </p:txBody>
      </p:sp>
      <p:sp>
        <p:nvSpPr>
          <p:cNvPr id="6" name="テキスト ボックス 5"/>
          <p:cNvSpPr txBox="1">
            <a:spLocks noChangeArrowheads="1"/>
          </p:cNvSpPr>
          <p:nvPr/>
        </p:nvSpPr>
        <p:spPr bwMode="auto">
          <a:xfrm>
            <a:off x="345144" y="1463245"/>
            <a:ext cx="4035425"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dirty="0">
              <a:latin typeface="Tahoma" pitchFamily="34" charset="0"/>
            </a:endParaRPr>
          </a:p>
          <a:p>
            <a:pPr eaLnBrk="1" hangingPunct="1"/>
            <a:r>
              <a:rPr kumimoji="1" lang="ja-JP" altLang="en-US" dirty="0">
                <a:latin typeface="Tahoma" pitchFamily="34" charset="0"/>
              </a:rPr>
              <a:t>タスク</a:t>
            </a:r>
            <a:r>
              <a:rPr kumimoji="1" lang="en-US" altLang="ja-JP" dirty="0">
                <a:latin typeface="Tahoma" pitchFamily="34" charset="0"/>
              </a:rPr>
              <a:t>	</a:t>
            </a:r>
            <a:r>
              <a:rPr kumimoji="1" lang="ja-JP" altLang="en-US" dirty="0">
                <a:latin typeface="Tahoma" pitchFamily="34" charset="0"/>
              </a:rPr>
              <a:t>：経路計画</a:t>
            </a:r>
            <a:r>
              <a:rPr kumimoji="1" lang="ja-JP" altLang="en-US" dirty="0" smtClean="0">
                <a:latin typeface="Tahoma" pitchFamily="34" charset="0"/>
              </a:rPr>
              <a:t>問題</a:t>
            </a:r>
            <a:endParaRPr kumimoji="1" lang="en-US" altLang="ja-JP" dirty="0" smtClean="0">
              <a:latin typeface="Tahoma" pitchFamily="34" charset="0"/>
            </a:endParaRPr>
          </a:p>
          <a:p>
            <a:pPr eaLnBrk="1" hangingPunct="1"/>
            <a:r>
              <a:rPr kumimoji="1" lang="ja-JP" altLang="en-US" dirty="0" smtClean="0">
                <a:latin typeface="Tahoma" pitchFamily="34" charset="0"/>
              </a:rPr>
              <a:t>行動</a:t>
            </a:r>
            <a:r>
              <a:rPr kumimoji="1" lang="en-US" altLang="ja-JP" dirty="0">
                <a:latin typeface="Tahoma" pitchFamily="34" charset="0"/>
              </a:rPr>
              <a:t>	</a:t>
            </a:r>
            <a:r>
              <a:rPr kumimoji="1" lang="en-US" altLang="ja-JP" dirty="0" smtClean="0">
                <a:latin typeface="Tahoma" pitchFamily="34" charset="0"/>
              </a:rPr>
              <a:t>:</a:t>
            </a:r>
            <a:r>
              <a:rPr kumimoji="1" lang="ja-JP" altLang="en-US" dirty="0" smtClean="0">
                <a:latin typeface="Tahoma" pitchFamily="34" charset="0"/>
              </a:rPr>
              <a:t>上，下，左，右</a:t>
            </a:r>
            <a:endParaRPr kumimoji="1" lang="en-US" altLang="ja-JP" dirty="0">
              <a:latin typeface="Tahoma" pitchFamily="34" charset="0"/>
            </a:endParaRPr>
          </a:p>
        </p:txBody>
      </p:sp>
      <p:sp>
        <p:nvSpPr>
          <p:cNvPr id="7" name="Text Box 9"/>
          <p:cNvSpPr txBox="1">
            <a:spLocks noChangeArrowheads="1"/>
          </p:cNvSpPr>
          <p:nvPr/>
        </p:nvSpPr>
        <p:spPr bwMode="auto">
          <a:xfrm>
            <a:off x="1079760" y="1278301"/>
            <a:ext cx="2743200" cy="36988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spcBef>
                <a:spcPct val="50000"/>
              </a:spcBef>
            </a:pPr>
            <a:r>
              <a:rPr kumimoji="1" lang="ja-JP" altLang="en-US" dirty="0" smtClean="0">
                <a:latin typeface="Tahoma" pitchFamily="34" charset="0"/>
              </a:rPr>
              <a:t>タスクの設定</a:t>
            </a:r>
            <a:endParaRPr kumimoji="1" lang="en-US" altLang="ja-JP" dirty="0">
              <a:latin typeface="Tahoma" pitchFamily="34" charset="0"/>
            </a:endParaRPr>
          </a:p>
        </p:txBody>
      </p:sp>
      <p:sp>
        <p:nvSpPr>
          <p:cNvPr id="8" name="Text Box 9"/>
          <p:cNvSpPr txBox="1">
            <a:spLocks noChangeArrowheads="1"/>
          </p:cNvSpPr>
          <p:nvPr/>
        </p:nvSpPr>
        <p:spPr bwMode="auto">
          <a:xfrm>
            <a:off x="1079760" y="2843176"/>
            <a:ext cx="2743200" cy="36988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spcBef>
                <a:spcPct val="50000"/>
              </a:spcBef>
            </a:pPr>
            <a:r>
              <a:rPr kumimoji="1" lang="ja-JP" altLang="en-US" dirty="0">
                <a:latin typeface="Tahoma" pitchFamily="34" charset="0"/>
              </a:rPr>
              <a:t>環境</a:t>
            </a:r>
            <a:r>
              <a:rPr kumimoji="1" lang="ja-JP" altLang="en-US" dirty="0" smtClean="0">
                <a:latin typeface="Tahoma" pitchFamily="34" charset="0"/>
              </a:rPr>
              <a:t>設定</a:t>
            </a:r>
            <a:endParaRPr kumimoji="1" lang="en-US" altLang="ja-JP" dirty="0">
              <a:latin typeface="Tahoma" pitchFamily="34" charset="0"/>
            </a:endParaRPr>
          </a:p>
        </p:txBody>
      </p:sp>
      <p:sp>
        <p:nvSpPr>
          <p:cNvPr id="2" name="角丸四角形吹き出し 1"/>
          <p:cNvSpPr/>
          <p:nvPr/>
        </p:nvSpPr>
        <p:spPr>
          <a:xfrm>
            <a:off x="5219073" y="1567147"/>
            <a:ext cx="1169233" cy="322236"/>
          </a:xfrm>
          <a:prstGeom prst="wedgeRoundRectCallout">
            <a:avLst>
              <a:gd name="adj1" fmla="val -22115"/>
              <a:gd name="adj2" fmla="val 141583"/>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START</a:t>
            </a:r>
            <a:endParaRPr kumimoji="1" lang="ja-JP" altLang="en-US" b="1" dirty="0">
              <a:solidFill>
                <a:schemeClr val="tx1"/>
              </a:solidFill>
            </a:endParaRPr>
          </a:p>
        </p:txBody>
      </p:sp>
      <p:sp>
        <p:nvSpPr>
          <p:cNvPr id="12" name="角丸四角形吹き出し 11"/>
          <p:cNvSpPr/>
          <p:nvPr/>
        </p:nvSpPr>
        <p:spPr>
          <a:xfrm>
            <a:off x="7842352" y="4984389"/>
            <a:ext cx="1169233" cy="322236"/>
          </a:xfrm>
          <a:prstGeom prst="wedgeRoundRectCallout">
            <a:avLst>
              <a:gd name="adj1" fmla="val -5448"/>
              <a:gd name="adj2" fmla="val -123577"/>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GOAL</a:t>
            </a:r>
            <a:endParaRPr kumimoji="1" lang="ja-JP" altLang="en-US" b="1" dirty="0">
              <a:solidFill>
                <a:schemeClr val="tx1"/>
              </a:solidFill>
            </a:endParaRPr>
          </a:p>
        </p:txBody>
      </p:sp>
    </p:spTree>
    <p:extLst>
      <p:ext uri="{BB962C8B-B14F-4D97-AF65-F5344CB8AC3E}">
        <p14:creationId xmlns:p14="http://schemas.microsoft.com/office/powerpoint/2010/main" val="350204523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713453" y="-379160"/>
            <a:ext cx="7793037" cy="1462087"/>
          </a:xfrm>
        </p:spPr>
        <p:txBody>
          <a:bodyPr/>
          <a:lstStyle/>
          <a:p>
            <a:pPr eaLnBrk="1" hangingPunct="1"/>
            <a:r>
              <a:rPr lang="ja-JP" altLang="en-US" dirty="0" smtClean="0"/>
              <a:t>実験</a:t>
            </a:r>
            <a:r>
              <a:rPr lang="en-US" altLang="ja-JP" dirty="0"/>
              <a:t>2</a:t>
            </a:r>
            <a:r>
              <a:rPr lang="en-US" altLang="ja-JP" dirty="0" smtClean="0"/>
              <a:t>: </a:t>
            </a:r>
            <a:r>
              <a:rPr lang="ja-JP" altLang="en-US" dirty="0" smtClean="0"/>
              <a:t>エージェントの設定</a:t>
            </a:r>
            <a:endParaRPr lang="en-US" altLang="ja-JP" dirty="0" smtClean="0"/>
          </a:p>
        </p:txBody>
      </p:sp>
      <p:sp>
        <p:nvSpPr>
          <p:cNvPr id="38915" name="Rectangle 3"/>
          <p:cNvSpPr>
            <a:spLocks noGrp="1" noChangeArrowheads="1"/>
          </p:cNvSpPr>
          <p:nvPr>
            <p:ph type="body" idx="4294967295"/>
          </p:nvPr>
        </p:nvSpPr>
        <p:spPr>
          <a:xfrm>
            <a:off x="926179" y="1460169"/>
            <a:ext cx="7367587" cy="4114800"/>
          </a:xfrm>
        </p:spPr>
        <p:txBody>
          <a:bodyPr/>
          <a:lstStyle/>
          <a:p>
            <a:pPr eaLnBrk="1" hangingPunct="1"/>
            <a:r>
              <a:rPr lang="en-US" altLang="ja-JP" u="sng" dirty="0" smtClean="0">
                <a:latin typeface="Times New Roman" panose="02020603050405020304" pitchFamily="18" charset="0"/>
                <a:cs typeface="Times New Roman" panose="02020603050405020304" pitchFamily="18" charset="0"/>
              </a:rPr>
              <a:t>Q</a:t>
            </a:r>
            <a:r>
              <a:rPr lang="ja-JP" altLang="en-US" u="sng" dirty="0" smtClean="0">
                <a:latin typeface="Times New Roman" panose="02020603050405020304" pitchFamily="18" charset="0"/>
                <a:cs typeface="Times New Roman" panose="02020603050405020304" pitchFamily="18" charset="0"/>
              </a:rPr>
              <a:t>学習</a:t>
            </a:r>
            <a:endParaRPr lang="en-US" altLang="ja-JP" u="sng" dirty="0" smtClean="0">
              <a:latin typeface="Times New Roman" panose="02020603050405020304" pitchFamily="18" charset="0"/>
              <a:cs typeface="Times New Roman" panose="02020603050405020304" pitchFamily="18" charset="0"/>
            </a:endParaRPr>
          </a:p>
          <a:p>
            <a:pPr lvl="1" eaLnBrk="1" hangingPunct="1"/>
            <a:r>
              <a:rPr lang="en-US" altLang="ja-JP" sz="1800" dirty="0" smtClean="0">
                <a:latin typeface="Times New Roman" panose="02020603050405020304" pitchFamily="18" charset="0"/>
                <a:cs typeface="Times New Roman" panose="02020603050405020304" pitchFamily="18" charset="0"/>
              </a:rPr>
              <a:t>Q</a:t>
            </a:r>
            <a:r>
              <a:rPr lang="ja-JP" altLang="en-US" sz="1800" dirty="0" smtClean="0">
                <a:latin typeface="Times New Roman" panose="02020603050405020304" pitchFamily="18" charset="0"/>
                <a:cs typeface="Times New Roman" panose="02020603050405020304" pitchFamily="18" charset="0"/>
              </a:rPr>
              <a:t>値：状態と行動のペアが持つ報酬の期待値</a:t>
            </a:r>
            <a:endParaRPr lang="en-US" altLang="ja-JP" sz="1800" dirty="0" smtClean="0">
              <a:latin typeface="Times New Roman" panose="02020603050405020304" pitchFamily="18" charset="0"/>
              <a:cs typeface="Times New Roman" panose="02020603050405020304" pitchFamily="18" charset="0"/>
            </a:endParaRPr>
          </a:p>
          <a:p>
            <a:pPr lvl="1" eaLnBrk="1" hangingPunct="1"/>
            <a:r>
              <a:rPr lang="en-US" altLang="ja-JP" sz="1800" dirty="0" smtClean="0">
                <a:latin typeface="Times New Roman" panose="02020603050405020304" pitchFamily="18" charset="0"/>
                <a:cs typeface="Times New Roman" panose="02020603050405020304" pitchFamily="18" charset="0"/>
              </a:rPr>
              <a:t>Q</a:t>
            </a:r>
            <a:r>
              <a:rPr lang="ja-JP" altLang="en-US" sz="1800" dirty="0" smtClean="0">
                <a:latin typeface="Times New Roman" panose="02020603050405020304" pitchFamily="18" charset="0"/>
                <a:cs typeface="Times New Roman" panose="02020603050405020304" pitchFamily="18" charset="0"/>
              </a:rPr>
              <a:t>値は行動する度に更新</a:t>
            </a:r>
          </a:p>
          <a:p>
            <a:pPr eaLnBrk="1" hangingPunct="1">
              <a:buFont typeface="Wingdings" pitchFamily="2" charset="2"/>
              <a:buNone/>
            </a:pPr>
            <a:r>
              <a:rPr lang="ja-JP" altLang="en-US" sz="2400" dirty="0" smtClean="0">
                <a:latin typeface="Times New Roman" panose="02020603050405020304" pitchFamily="18" charset="0"/>
                <a:cs typeface="Times New Roman" panose="02020603050405020304" pitchFamily="18" charset="0"/>
              </a:rPr>
              <a:t>    </a:t>
            </a:r>
            <a:endParaRPr lang="en-US" altLang="ja-JP" sz="2400"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endParaRPr lang="ja-JP" altLang="en-US" sz="2400" dirty="0" smtClean="0">
              <a:latin typeface="Times New Roman" panose="02020603050405020304" pitchFamily="18" charset="0"/>
              <a:cs typeface="Times New Roman" panose="02020603050405020304" pitchFamily="18" charset="0"/>
            </a:endParaRPr>
          </a:p>
          <a:p>
            <a:pPr eaLnBrk="1" hangingPunct="1"/>
            <a:endParaRPr lang="ja-JP" altLang="ja-JP" sz="2400" dirty="0" smtClean="0">
              <a:latin typeface="Times New Roman" panose="02020603050405020304" pitchFamily="18" charset="0"/>
              <a:cs typeface="Times New Roman" panose="02020603050405020304" pitchFamily="18" charset="0"/>
            </a:endParaRPr>
          </a:p>
        </p:txBody>
      </p:sp>
      <p:graphicFrame>
        <p:nvGraphicFramePr>
          <p:cNvPr id="38916" name="Object 4"/>
          <p:cNvGraphicFramePr>
            <a:graphicFrameLocks noChangeAspect="1"/>
          </p:cNvGraphicFramePr>
          <p:nvPr>
            <p:extLst>
              <p:ext uri="{D42A27DB-BD31-4B8C-83A1-F6EECF244321}">
                <p14:modId xmlns:p14="http://schemas.microsoft.com/office/powerpoint/2010/main" val="2671299699"/>
              </p:ext>
            </p:extLst>
          </p:nvPr>
        </p:nvGraphicFramePr>
        <p:xfrm>
          <a:off x="1122363" y="2546350"/>
          <a:ext cx="7105650" cy="552450"/>
        </p:xfrm>
        <a:graphic>
          <a:graphicData uri="http://schemas.openxmlformats.org/presentationml/2006/ole">
            <mc:AlternateContent xmlns:mc="http://schemas.openxmlformats.org/markup-compatibility/2006">
              <mc:Choice xmlns:v="urn:schemas-microsoft-com:vml" Requires="v">
                <p:oleObj spid="_x0000_s136296" name="数式" r:id="rId4" imgW="3759120" imgH="291960" progId="Equation.3">
                  <p:embed/>
                </p:oleObj>
              </mc:Choice>
              <mc:Fallback>
                <p:oleObj name="数式" r:id="rId4" imgW="3759120" imgH="291960" progId="Equation.3">
                  <p:embed/>
                  <p:pic>
                    <p:nvPicPr>
                      <p:cNvPr id="0" name=""/>
                      <p:cNvPicPr>
                        <a:picLocks noChangeAspect="1" noChangeArrowheads="1"/>
                      </p:cNvPicPr>
                      <p:nvPr/>
                    </p:nvPicPr>
                    <p:blipFill>
                      <a:blip r:embed="rId5"/>
                      <a:srcRect/>
                      <a:stretch>
                        <a:fillRect/>
                      </a:stretch>
                    </p:blipFill>
                    <p:spPr bwMode="auto">
                      <a:xfrm>
                        <a:off x="1122363" y="2546350"/>
                        <a:ext cx="71056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7" name="Object 5"/>
          <p:cNvGraphicFramePr>
            <a:graphicFrameLocks noChangeAspect="1"/>
          </p:cNvGraphicFramePr>
          <p:nvPr>
            <p:extLst>
              <p:ext uri="{D42A27DB-BD31-4B8C-83A1-F6EECF244321}">
                <p14:modId xmlns:p14="http://schemas.microsoft.com/office/powerpoint/2010/main" val="2727717849"/>
              </p:ext>
            </p:extLst>
          </p:nvPr>
        </p:nvGraphicFramePr>
        <p:xfrm>
          <a:off x="1503363" y="3084513"/>
          <a:ext cx="1171575" cy="2376487"/>
        </p:xfrm>
        <a:graphic>
          <a:graphicData uri="http://schemas.openxmlformats.org/presentationml/2006/ole">
            <mc:AlternateContent xmlns:mc="http://schemas.openxmlformats.org/markup-compatibility/2006">
              <mc:Choice xmlns:v="urn:schemas-microsoft-com:vml" Requires="v">
                <p:oleObj spid="_x0000_s136297" name="数式" r:id="rId6" imgW="914400" imgH="1904760" progId="Equation.3">
                  <p:embed/>
                </p:oleObj>
              </mc:Choice>
              <mc:Fallback>
                <p:oleObj name="数式" r:id="rId6" imgW="914400" imgH="1904760" progId="Equation.3">
                  <p:embed/>
                  <p:pic>
                    <p:nvPicPr>
                      <p:cNvPr id="0" name=""/>
                      <p:cNvPicPr>
                        <a:picLocks noChangeAspect="1" noChangeArrowheads="1"/>
                      </p:cNvPicPr>
                      <p:nvPr/>
                    </p:nvPicPr>
                    <p:blipFill>
                      <a:blip r:embed="rId7"/>
                      <a:srcRect/>
                      <a:stretch>
                        <a:fillRect/>
                      </a:stretch>
                    </p:blipFill>
                    <p:spPr bwMode="auto">
                      <a:xfrm>
                        <a:off x="1503363" y="3084513"/>
                        <a:ext cx="1171575" cy="237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8" name="テキスト ボックス 1"/>
          <p:cNvSpPr txBox="1">
            <a:spLocks noChangeArrowheads="1"/>
          </p:cNvSpPr>
          <p:nvPr/>
        </p:nvSpPr>
        <p:spPr bwMode="auto">
          <a:xfrm>
            <a:off x="2535994" y="4845555"/>
            <a:ext cx="3101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学習率</a:t>
            </a:r>
            <a:r>
              <a:rPr lang="en-US" altLang="ja-JP" dirty="0" smtClean="0"/>
              <a:t>(0.0</a:t>
            </a:r>
            <a:r>
              <a:rPr lang="en-US" altLang="ja-JP" dirty="0"/>
              <a:t>≦α≦1.0</a:t>
            </a:r>
            <a:r>
              <a:rPr kumimoji="1" lang="en-US" altLang="ja-JP" dirty="0"/>
              <a:t>)</a:t>
            </a:r>
            <a:endParaRPr kumimoji="1" lang="ja-JP" altLang="en-US" dirty="0"/>
          </a:p>
        </p:txBody>
      </p:sp>
      <p:sp>
        <p:nvSpPr>
          <p:cNvPr id="38919" name="テキスト ボックス 18"/>
          <p:cNvSpPr txBox="1">
            <a:spLocks noChangeArrowheads="1"/>
          </p:cNvSpPr>
          <p:nvPr/>
        </p:nvSpPr>
        <p:spPr bwMode="auto">
          <a:xfrm>
            <a:off x="2548694" y="4589968"/>
            <a:ext cx="266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報酬</a:t>
            </a:r>
          </a:p>
        </p:txBody>
      </p:sp>
      <p:sp>
        <p:nvSpPr>
          <p:cNvPr id="38920" name="テキスト ボックス 19"/>
          <p:cNvSpPr txBox="1">
            <a:spLocks noChangeArrowheads="1"/>
          </p:cNvSpPr>
          <p:nvPr/>
        </p:nvSpPr>
        <p:spPr bwMode="auto">
          <a:xfrm>
            <a:off x="2547107" y="4285168"/>
            <a:ext cx="266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行動</a:t>
            </a:r>
          </a:p>
        </p:txBody>
      </p:sp>
      <p:sp>
        <p:nvSpPr>
          <p:cNvPr id="38921" name="テキスト ボックス 20"/>
          <p:cNvSpPr txBox="1">
            <a:spLocks noChangeArrowheads="1"/>
          </p:cNvSpPr>
          <p:nvPr/>
        </p:nvSpPr>
        <p:spPr bwMode="auto">
          <a:xfrm>
            <a:off x="2548694" y="399465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次状態</a:t>
            </a:r>
          </a:p>
        </p:txBody>
      </p:sp>
      <p:sp>
        <p:nvSpPr>
          <p:cNvPr id="38922" name="テキスト ボックス 21"/>
          <p:cNvSpPr txBox="1">
            <a:spLocks noChangeArrowheads="1"/>
          </p:cNvSpPr>
          <p:nvPr/>
        </p:nvSpPr>
        <p:spPr bwMode="auto">
          <a:xfrm>
            <a:off x="2535994" y="3026280"/>
            <a:ext cx="266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更新</a:t>
            </a:r>
            <a:r>
              <a:rPr kumimoji="1" lang="ja-JP" altLang="en-US" dirty="0" smtClean="0"/>
              <a:t>される</a:t>
            </a:r>
            <a:r>
              <a:rPr kumimoji="1" lang="en-US" altLang="ja-JP" dirty="0" smtClean="0"/>
              <a:t>Q</a:t>
            </a:r>
            <a:r>
              <a:rPr kumimoji="1" lang="ja-JP" altLang="en-US" dirty="0" smtClean="0"/>
              <a:t>値</a:t>
            </a:r>
            <a:endParaRPr kumimoji="1" lang="ja-JP" altLang="en-US" dirty="0"/>
          </a:p>
        </p:txBody>
      </p:sp>
      <p:sp>
        <p:nvSpPr>
          <p:cNvPr id="38923" name="テキスト ボックス 22"/>
          <p:cNvSpPr txBox="1">
            <a:spLocks noChangeArrowheads="1"/>
          </p:cNvSpPr>
          <p:nvPr/>
        </p:nvSpPr>
        <p:spPr bwMode="auto">
          <a:xfrm>
            <a:off x="2548694" y="3689855"/>
            <a:ext cx="266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状態</a:t>
            </a:r>
          </a:p>
        </p:txBody>
      </p:sp>
      <p:sp>
        <p:nvSpPr>
          <p:cNvPr id="38924" name="テキスト ボックス 23"/>
          <p:cNvSpPr txBox="1">
            <a:spLocks noChangeArrowheads="1"/>
          </p:cNvSpPr>
          <p:nvPr/>
        </p:nvSpPr>
        <p:spPr bwMode="auto">
          <a:xfrm>
            <a:off x="2535994" y="3305680"/>
            <a:ext cx="415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smtClean="0"/>
              <a:t>：次状態における最大の</a:t>
            </a:r>
            <a:r>
              <a:rPr kumimoji="1" lang="en-US" altLang="ja-JP" dirty="0" smtClean="0"/>
              <a:t>Q</a:t>
            </a:r>
            <a:r>
              <a:rPr kumimoji="1" lang="ja-JP" altLang="en-US" dirty="0" smtClean="0"/>
              <a:t>値</a:t>
            </a:r>
            <a:endParaRPr kumimoji="1" lang="ja-JP" altLang="en-US" dirty="0"/>
          </a:p>
        </p:txBody>
      </p:sp>
      <p:sp>
        <p:nvSpPr>
          <p:cNvPr id="38925" name="テキスト ボックス 24"/>
          <p:cNvSpPr txBox="1">
            <a:spLocks noChangeArrowheads="1"/>
          </p:cNvSpPr>
          <p:nvPr/>
        </p:nvSpPr>
        <p:spPr bwMode="auto">
          <a:xfrm>
            <a:off x="2548694" y="5124955"/>
            <a:ext cx="308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smtClean="0"/>
              <a:t>:</a:t>
            </a:r>
            <a:r>
              <a:rPr kumimoji="1" lang="ja-JP" altLang="en-US" dirty="0"/>
              <a:t>割引率</a:t>
            </a:r>
            <a:r>
              <a:rPr lang="en-US" altLang="ja-JP" dirty="0" smtClean="0"/>
              <a:t>(0.0</a:t>
            </a:r>
            <a:r>
              <a:rPr lang="en-US" altLang="ja-JP" dirty="0"/>
              <a:t>≦γ≦1.0</a:t>
            </a:r>
            <a:r>
              <a:rPr kumimoji="1" lang="en-US" altLang="ja-JP" dirty="0"/>
              <a:t>)</a:t>
            </a:r>
            <a:endParaRPr kumimoji="1" lang="ja-JP" altLang="en-US" dirty="0"/>
          </a:p>
        </p:txBody>
      </p:sp>
    </p:spTree>
    <p:extLst>
      <p:ext uri="{BB962C8B-B14F-4D97-AF65-F5344CB8AC3E}">
        <p14:creationId xmlns:p14="http://schemas.microsoft.com/office/powerpoint/2010/main" val="248584167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ja-JP" altLang="en-US" dirty="0" smtClean="0"/>
              <a:t>実験</a:t>
            </a:r>
            <a:r>
              <a:rPr lang="en-US" altLang="ja-JP" dirty="0"/>
              <a:t>2</a:t>
            </a:r>
            <a:r>
              <a:rPr lang="ja-JP" altLang="en-US" dirty="0" smtClean="0"/>
              <a:t>：</a:t>
            </a:r>
            <a:r>
              <a:rPr lang="ja-JP" altLang="en-US" sz="3600" dirty="0" smtClean="0"/>
              <a:t>比較対象</a:t>
            </a:r>
            <a:endParaRPr lang="en-US" altLang="ja-JP" sz="3600" dirty="0" smtClean="0"/>
          </a:p>
        </p:txBody>
      </p:sp>
      <p:sp>
        <p:nvSpPr>
          <p:cNvPr id="27651" name="Rectangle 5"/>
          <p:cNvSpPr>
            <a:spLocks noGrp="1" noChangeArrowheads="1"/>
          </p:cNvSpPr>
          <p:nvPr>
            <p:ph type="body" idx="4294967295"/>
          </p:nvPr>
        </p:nvSpPr>
        <p:spPr>
          <a:xfrm>
            <a:off x="849313" y="1589314"/>
            <a:ext cx="7772400" cy="4695599"/>
          </a:xfrm>
        </p:spPr>
        <p:txBody>
          <a:bodyPr>
            <a:normAutofit fontScale="92500" lnSpcReduction="10000"/>
          </a:bodyPr>
          <a:lstStyle/>
          <a:p>
            <a:pPr marL="342900" lvl="1" indent="-342900">
              <a:buClr>
                <a:schemeClr val="folHlink"/>
              </a:buClr>
              <a:buSzPct val="60000"/>
              <a:defRPr/>
            </a:pPr>
            <a:r>
              <a:rPr lang="ja-JP" altLang="en-US" dirty="0" smtClean="0"/>
              <a:t>各試行数における累計</a:t>
            </a:r>
            <a:r>
              <a:rPr lang="ja-JP" altLang="en-US" dirty="0"/>
              <a:t>行動</a:t>
            </a:r>
            <a:r>
              <a:rPr lang="ja-JP" altLang="en-US" dirty="0" smtClean="0"/>
              <a:t>数を比較</a:t>
            </a:r>
            <a:endParaRPr lang="en-US" altLang="ja-JP" dirty="0" smtClean="0"/>
          </a:p>
          <a:p>
            <a:pPr marL="342900" lvl="1" indent="-342900">
              <a:buClr>
                <a:schemeClr val="folHlink"/>
              </a:buClr>
              <a:buSzPct val="60000"/>
              <a:defRPr/>
            </a:pPr>
            <a:endParaRPr lang="en-US" altLang="ja-JP" dirty="0"/>
          </a:p>
          <a:p>
            <a:pPr lvl="1">
              <a:defRPr/>
            </a:pPr>
            <a:r>
              <a:rPr lang="ja-JP" altLang="en-US" dirty="0" smtClean="0"/>
              <a:t>比較対象</a:t>
            </a:r>
            <a:endParaRPr lang="en-US" altLang="ja-JP" dirty="0"/>
          </a:p>
          <a:p>
            <a:pPr lvl="2">
              <a:defRPr/>
            </a:pPr>
            <a:r>
              <a:rPr lang="en-US" altLang="ja-JP" dirty="0" smtClean="0"/>
              <a:t>ε=0.01</a:t>
            </a:r>
          </a:p>
          <a:p>
            <a:pPr lvl="2">
              <a:defRPr/>
            </a:pPr>
            <a:r>
              <a:rPr lang="en-US" altLang="ja-JP" dirty="0" smtClean="0"/>
              <a:t>ε=0.02</a:t>
            </a:r>
            <a:endParaRPr lang="en-US" altLang="ja-JP" dirty="0"/>
          </a:p>
          <a:p>
            <a:pPr lvl="2">
              <a:defRPr/>
            </a:pPr>
            <a:r>
              <a:rPr lang="en-US" altLang="ja-JP" dirty="0" smtClean="0"/>
              <a:t>ε=0.03</a:t>
            </a:r>
            <a:endParaRPr lang="en-US" altLang="ja-JP" dirty="0"/>
          </a:p>
          <a:p>
            <a:pPr lvl="2">
              <a:defRPr/>
            </a:pPr>
            <a:r>
              <a:rPr lang="en-US" altLang="ja-JP" dirty="0" smtClean="0"/>
              <a:t>ε=0.04</a:t>
            </a:r>
            <a:endParaRPr lang="en-US" altLang="ja-JP" dirty="0"/>
          </a:p>
          <a:p>
            <a:pPr lvl="2">
              <a:defRPr/>
            </a:pPr>
            <a:r>
              <a:rPr lang="en-US" altLang="ja-JP" dirty="0" smtClean="0"/>
              <a:t>ε=0.05</a:t>
            </a:r>
            <a:endParaRPr lang="en-US" altLang="ja-JP" dirty="0"/>
          </a:p>
          <a:p>
            <a:pPr lvl="2">
              <a:defRPr/>
            </a:pPr>
            <a:r>
              <a:rPr lang="en-US" altLang="ja-JP" dirty="0" smtClean="0"/>
              <a:t>ε=0.06</a:t>
            </a:r>
          </a:p>
          <a:p>
            <a:pPr lvl="2">
              <a:defRPr/>
            </a:pPr>
            <a:r>
              <a:rPr lang="en-US" altLang="ja-JP" dirty="0" smtClean="0"/>
              <a:t>ε=0.07</a:t>
            </a:r>
          </a:p>
          <a:p>
            <a:pPr lvl="2">
              <a:defRPr/>
            </a:pPr>
            <a:r>
              <a:rPr lang="en-US" altLang="ja-JP" dirty="0" smtClean="0"/>
              <a:t>ε=0.08</a:t>
            </a:r>
          </a:p>
          <a:p>
            <a:pPr lvl="2">
              <a:defRPr/>
            </a:pPr>
            <a:r>
              <a:rPr lang="en-US" altLang="ja-JP" dirty="0" smtClean="0"/>
              <a:t>ε=0.09</a:t>
            </a:r>
          </a:p>
          <a:p>
            <a:pPr lvl="2">
              <a:defRPr/>
            </a:pPr>
            <a:r>
              <a:rPr lang="en-US" altLang="ja-JP" dirty="0" smtClean="0"/>
              <a:t>ε=0.10</a:t>
            </a:r>
          </a:p>
          <a:p>
            <a:pPr lvl="2">
              <a:defRPr/>
            </a:pPr>
            <a:r>
              <a:rPr lang="ja-JP" altLang="en-US" dirty="0" smtClean="0"/>
              <a:t>提案手法</a:t>
            </a:r>
            <a:endParaRPr lang="en-US" altLang="ja-JP" dirty="0" smtClean="0"/>
          </a:p>
        </p:txBody>
      </p:sp>
    </p:spTree>
    <p:extLst>
      <p:ext uri="{BB962C8B-B14F-4D97-AF65-F5344CB8AC3E}">
        <p14:creationId xmlns:p14="http://schemas.microsoft.com/office/powerpoint/2010/main" val="66231977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idx="4294967295"/>
          </p:nvPr>
        </p:nvSpPr>
        <p:spPr>
          <a:xfrm>
            <a:off x="734275" y="-181328"/>
            <a:ext cx="7793037" cy="1462087"/>
          </a:xfrm>
        </p:spPr>
        <p:txBody>
          <a:bodyPr/>
          <a:lstStyle/>
          <a:p>
            <a:pPr eaLnBrk="1" hangingPunct="1"/>
            <a:r>
              <a:rPr lang="ja-JP" altLang="en-US" dirty="0" smtClean="0"/>
              <a:t>実験</a:t>
            </a:r>
            <a:r>
              <a:rPr lang="en-US" altLang="ja-JP" dirty="0" smtClean="0"/>
              <a:t>2</a:t>
            </a:r>
            <a:r>
              <a:rPr lang="ja-JP" altLang="en-US" sz="4000" dirty="0" smtClean="0"/>
              <a:t>：</a:t>
            </a:r>
            <a:r>
              <a:rPr lang="ja-JP" altLang="en-US" dirty="0" smtClean="0"/>
              <a:t>パラメータの設定</a:t>
            </a:r>
            <a:endParaRPr lang="ja-JP" altLang="en-US" sz="3200" dirty="0" smtClean="0"/>
          </a:p>
        </p:txBody>
      </p:sp>
      <p:graphicFrame>
        <p:nvGraphicFramePr>
          <p:cNvPr id="37941" name="Group 53"/>
          <p:cNvGraphicFramePr>
            <a:graphicFrameLocks noGrp="1"/>
          </p:cNvGraphicFramePr>
          <p:nvPr>
            <p:extLst>
              <p:ext uri="{D42A27DB-BD31-4B8C-83A1-F6EECF244321}">
                <p14:modId xmlns:p14="http://schemas.microsoft.com/office/powerpoint/2010/main" val="3296851103"/>
              </p:ext>
            </p:extLst>
          </p:nvPr>
        </p:nvGraphicFramePr>
        <p:xfrm>
          <a:off x="1884628" y="1473871"/>
          <a:ext cx="5278172" cy="3175000"/>
        </p:xfrm>
        <a:graphic>
          <a:graphicData uri="http://schemas.openxmlformats.org/drawingml/2006/table">
            <a:tbl>
              <a:tblPr/>
              <a:tblGrid>
                <a:gridCol w="3581400"/>
                <a:gridCol w="1696772"/>
              </a:tblGrid>
              <a:tr h="396875">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ＭＳ Ｐゴシック" pitchFamily="50" charset="-128"/>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ＭＳ Ｐゴシック" pitchFamily="50" charset="-128"/>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ＭＳ Ｐゴシック" pitchFamily="50" charset="-128"/>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ＭＳ Ｐゴシック" pitchFamily="50" charset="-128"/>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報酬</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a:t>
                      </a: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ゴール到達時のみ</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a:t>
                      </a: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ＭＳ Ｐゴシック" pitchFamily="50" charset="-128"/>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ＭＳ Ｐゴシック" pitchFamily="50" charset="-128"/>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ＭＳ Ｐゴシック" pitchFamily="50" charset="-128"/>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ＭＳ Ｐゴシック" pitchFamily="50" charset="-128"/>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100</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ＭＳ Ｐゴシック" pitchFamily="50" charset="-128"/>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ＭＳ Ｐゴシック" pitchFamily="50" charset="-128"/>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ＭＳ Ｐゴシック" pitchFamily="50" charset="-128"/>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ＭＳ Ｐゴシック" pitchFamily="50" charset="-128"/>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総試行数</a:t>
                      </a:r>
                      <a:endPar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endParaRP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ＭＳ Ｐゴシック" pitchFamily="50" charset="-128"/>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ＭＳ Ｐゴシック" pitchFamily="50" charset="-128"/>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ＭＳ Ｐゴシック" pitchFamily="50" charset="-128"/>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ＭＳ Ｐゴシック" pitchFamily="50" charset="-128"/>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1000</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環境が変化する試行数</a:t>
                      </a:r>
                      <a:endPar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endParaRP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200</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障害物の数</a:t>
                      </a:r>
                      <a:endPar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endParaRP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20</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ＭＳ Ｐゴシック" pitchFamily="50" charset="-128"/>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ＭＳ Ｐゴシック" pitchFamily="50" charset="-128"/>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ＭＳ Ｐゴシック" pitchFamily="50" charset="-128"/>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ＭＳ Ｐゴシック" pitchFamily="50" charset="-128"/>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総実験数</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K</a:t>
                      </a: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ＭＳ Ｐゴシック" pitchFamily="50" charset="-128"/>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ＭＳ Ｐゴシック" pitchFamily="50" charset="-128"/>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ＭＳ Ｐゴシック" pitchFamily="50" charset="-128"/>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ＭＳ Ｐゴシック" pitchFamily="50" charset="-128"/>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100</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Q</a:t>
                      </a: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値の初期値</a:t>
                      </a:r>
                      <a:endPar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endParaRP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0.00</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学習率</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α</a:t>
                      </a: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0.1</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rPr>
                        <a:t>割引率</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γ</a:t>
                      </a:r>
                    </a:p>
                  </a:txBody>
                  <a:tcPr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rPr>
                        <a:t>0.9</a:t>
                      </a:r>
                    </a:p>
                  </a:txBody>
                  <a:tcPr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6567205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D:\Owner\pict\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616" y="1446632"/>
            <a:ext cx="5950403" cy="4727836"/>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p:txBody>
          <a:bodyPr>
            <a:normAutofit/>
          </a:bodyPr>
          <a:lstStyle/>
          <a:p>
            <a:r>
              <a:rPr kumimoji="1" lang="ja-JP" altLang="en-US" dirty="0" smtClean="0"/>
              <a:t>結果</a:t>
            </a:r>
            <a:r>
              <a:rPr lang="ja-JP" altLang="en-US" dirty="0" smtClean="0"/>
              <a:t>：探査率</a:t>
            </a:r>
            <a:r>
              <a:rPr lang="en-US" altLang="ja-JP" dirty="0" smtClean="0"/>
              <a:t>ε</a:t>
            </a:r>
            <a:r>
              <a:rPr lang="ja-JP" altLang="en-US" dirty="0" smtClean="0"/>
              <a:t>の推移</a:t>
            </a:r>
            <a:endParaRPr kumimoji="1" lang="ja-JP" altLang="en-US" dirty="0"/>
          </a:p>
        </p:txBody>
      </p:sp>
      <p:sp>
        <p:nvSpPr>
          <p:cNvPr id="5" name="正方形/長方形 4"/>
          <p:cNvSpPr/>
          <p:nvPr/>
        </p:nvSpPr>
        <p:spPr>
          <a:xfrm>
            <a:off x="5921115" y="1764259"/>
            <a:ext cx="1334124" cy="134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34"/>
          <p:cNvSpPr txBox="1">
            <a:spLocks noChangeArrowheads="1"/>
          </p:cNvSpPr>
          <p:nvPr/>
        </p:nvSpPr>
        <p:spPr bwMode="auto">
          <a:xfrm>
            <a:off x="4273551" y="6227763"/>
            <a:ext cx="984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試行数</a:t>
            </a:r>
            <a:endParaRPr lang="ja-JP" altLang="en-US" sz="1800" dirty="0"/>
          </a:p>
        </p:txBody>
      </p:sp>
      <p:sp>
        <p:nvSpPr>
          <p:cNvPr id="20" name="テキスト ボックス 35"/>
          <p:cNvSpPr txBox="1">
            <a:spLocks noChangeArrowheads="1"/>
          </p:cNvSpPr>
          <p:nvPr/>
        </p:nvSpPr>
        <p:spPr bwMode="auto">
          <a:xfrm rot="-5400000">
            <a:off x="392460" y="3088223"/>
            <a:ext cx="1601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smtClean="0"/>
              <a:t>ε</a:t>
            </a:r>
            <a:r>
              <a:rPr lang="ja-JP" altLang="en-US" sz="1800" dirty="0" smtClean="0"/>
              <a:t>の値</a:t>
            </a:r>
            <a:r>
              <a:rPr lang="en-US" altLang="ja-JP" sz="1800" dirty="0" smtClean="0"/>
              <a:t>(</a:t>
            </a:r>
            <a:r>
              <a:rPr lang="ja-JP" altLang="en-US" sz="1800" dirty="0" smtClean="0"/>
              <a:t>平均</a:t>
            </a:r>
            <a:r>
              <a:rPr lang="en-US" altLang="ja-JP" sz="1800" dirty="0" smtClean="0"/>
              <a:t>)</a:t>
            </a:r>
            <a:endParaRPr lang="ja-JP" altLang="en-US" sz="1800" dirty="0"/>
          </a:p>
        </p:txBody>
      </p:sp>
      <p:sp>
        <p:nvSpPr>
          <p:cNvPr id="21" name="正方形/長方形 20"/>
          <p:cNvSpPr/>
          <p:nvPr/>
        </p:nvSpPr>
        <p:spPr>
          <a:xfrm>
            <a:off x="7027863" y="842963"/>
            <a:ext cx="13589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2" name="正方形/長方形 21"/>
          <p:cNvSpPr/>
          <p:nvPr/>
        </p:nvSpPr>
        <p:spPr>
          <a:xfrm>
            <a:off x="6931025" y="800100"/>
            <a:ext cx="13589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5" name="正方形/長方形 24"/>
          <p:cNvSpPr/>
          <p:nvPr/>
        </p:nvSpPr>
        <p:spPr>
          <a:xfrm>
            <a:off x="6699250" y="742950"/>
            <a:ext cx="1806575" cy="146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6" name="正方形/長方形 5"/>
          <p:cNvSpPr/>
          <p:nvPr/>
        </p:nvSpPr>
        <p:spPr>
          <a:xfrm>
            <a:off x="1581514" y="1634331"/>
            <a:ext cx="259986" cy="4476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841500" y="5913984"/>
            <a:ext cx="5734414" cy="201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28"/>
          <p:cNvSpPr txBox="1">
            <a:spLocks noChangeArrowheads="1"/>
          </p:cNvSpPr>
          <p:nvPr/>
        </p:nvSpPr>
        <p:spPr bwMode="auto">
          <a:xfrm>
            <a:off x="1874158" y="5817961"/>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0</a:t>
            </a:r>
            <a:endParaRPr lang="ja-JP" altLang="en-US" sz="1800" dirty="0"/>
          </a:p>
        </p:txBody>
      </p:sp>
      <p:sp>
        <p:nvSpPr>
          <p:cNvPr id="14" name="テキスト ボックス 29"/>
          <p:cNvSpPr txBox="1">
            <a:spLocks noChangeArrowheads="1"/>
          </p:cNvSpPr>
          <p:nvPr/>
        </p:nvSpPr>
        <p:spPr bwMode="auto">
          <a:xfrm>
            <a:off x="5064107" y="5817961"/>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6</a:t>
            </a:r>
            <a:r>
              <a:rPr lang="en-US" altLang="ja-JP" sz="1800" dirty="0" smtClean="0"/>
              <a:t>00</a:t>
            </a:r>
            <a:endParaRPr lang="ja-JP" altLang="en-US" sz="1800" dirty="0"/>
          </a:p>
        </p:txBody>
      </p:sp>
      <p:sp>
        <p:nvSpPr>
          <p:cNvPr id="15" name="テキスト ボックス 30"/>
          <p:cNvSpPr txBox="1">
            <a:spLocks noChangeArrowheads="1"/>
          </p:cNvSpPr>
          <p:nvPr/>
        </p:nvSpPr>
        <p:spPr bwMode="auto">
          <a:xfrm>
            <a:off x="3995954" y="5817961"/>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400</a:t>
            </a:r>
            <a:endParaRPr lang="ja-JP" altLang="en-US" sz="1800" dirty="0"/>
          </a:p>
        </p:txBody>
      </p:sp>
      <p:sp>
        <p:nvSpPr>
          <p:cNvPr id="16" name="テキスト ボックス 31"/>
          <p:cNvSpPr txBox="1">
            <a:spLocks noChangeArrowheads="1"/>
          </p:cNvSpPr>
          <p:nvPr/>
        </p:nvSpPr>
        <p:spPr bwMode="auto">
          <a:xfrm>
            <a:off x="2951161" y="5817961"/>
            <a:ext cx="692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2</a:t>
            </a:r>
            <a:r>
              <a:rPr lang="en-US" altLang="ja-JP" sz="1800" dirty="0" smtClean="0"/>
              <a:t>00</a:t>
            </a:r>
            <a:endParaRPr lang="ja-JP" altLang="en-US" sz="1800" dirty="0"/>
          </a:p>
        </p:txBody>
      </p:sp>
      <p:sp>
        <p:nvSpPr>
          <p:cNvPr id="23" name="テキスト ボックス 38"/>
          <p:cNvSpPr txBox="1">
            <a:spLocks noChangeArrowheads="1"/>
          </p:cNvSpPr>
          <p:nvPr/>
        </p:nvSpPr>
        <p:spPr bwMode="auto">
          <a:xfrm>
            <a:off x="7092340" y="5817961"/>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1000</a:t>
            </a:r>
            <a:endParaRPr lang="ja-JP" altLang="en-US" sz="1800" dirty="0"/>
          </a:p>
        </p:txBody>
      </p:sp>
      <p:sp>
        <p:nvSpPr>
          <p:cNvPr id="7" name="テキスト ボックス 22"/>
          <p:cNvSpPr txBox="1">
            <a:spLocks noChangeArrowheads="1"/>
          </p:cNvSpPr>
          <p:nvPr/>
        </p:nvSpPr>
        <p:spPr bwMode="auto">
          <a:xfrm>
            <a:off x="1053240" y="1479290"/>
            <a:ext cx="86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1.0</a:t>
            </a:r>
            <a:endParaRPr lang="ja-JP" altLang="en-US" sz="1800" dirty="0"/>
          </a:p>
        </p:txBody>
      </p:sp>
      <p:sp>
        <p:nvSpPr>
          <p:cNvPr id="8" name="テキスト ボックス 23"/>
          <p:cNvSpPr txBox="1">
            <a:spLocks noChangeArrowheads="1"/>
          </p:cNvSpPr>
          <p:nvPr/>
        </p:nvSpPr>
        <p:spPr bwMode="auto">
          <a:xfrm>
            <a:off x="1098120" y="2287588"/>
            <a:ext cx="865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0.8</a:t>
            </a:r>
            <a:endParaRPr lang="ja-JP" altLang="en-US" sz="1800" dirty="0"/>
          </a:p>
        </p:txBody>
      </p:sp>
      <p:sp>
        <p:nvSpPr>
          <p:cNvPr id="9" name="テキスト ボックス 24"/>
          <p:cNvSpPr txBox="1">
            <a:spLocks noChangeArrowheads="1"/>
          </p:cNvSpPr>
          <p:nvPr/>
        </p:nvSpPr>
        <p:spPr bwMode="auto">
          <a:xfrm>
            <a:off x="1072720" y="3121025"/>
            <a:ext cx="86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0.6</a:t>
            </a:r>
            <a:endParaRPr lang="ja-JP" altLang="en-US" sz="1800" dirty="0"/>
          </a:p>
        </p:txBody>
      </p:sp>
      <p:sp>
        <p:nvSpPr>
          <p:cNvPr id="10" name="テキスト ボックス 25"/>
          <p:cNvSpPr txBox="1">
            <a:spLocks noChangeArrowheads="1"/>
          </p:cNvSpPr>
          <p:nvPr/>
        </p:nvSpPr>
        <p:spPr bwMode="auto">
          <a:xfrm>
            <a:off x="1053240" y="3960813"/>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0.4</a:t>
            </a:r>
            <a:endParaRPr lang="ja-JP" altLang="en-US" sz="1800" dirty="0"/>
          </a:p>
        </p:txBody>
      </p:sp>
      <p:sp>
        <p:nvSpPr>
          <p:cNvPr id="11" name="テキスト ボックス 26"/>
          <p:cNvSpPr txBox="1">
            <a:spLocks noChangeArrowheads="1"/>
          </p:cNvSpPr>
          <p:nvPr/>
        </p:nvSpPr>
        <p:spPr bwMode="auto">
          <a:xfrm>
            <a:off x="1085420" y="4775994"/>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0.2</a:t>
            </a:r>
            <a:endParaRPr lang="ja-JP" altLang="en-US" sz="1800" dirty="0"/>
          </a:p>
        </p:txBody>
      </p:sp>
      <p:sp>
        <p:nvSpPr>
          <p:cNvPr id="12" name="テキスト ボックス 27"/>
          <p:cNvSpPr txBox="1">
            <a:spLocks noChangeArrowheads="1"/>
          </p:cNvSpPr>
          <p:nvPr/>
        </p:nvSpPr>
        <p:spPr bwMode="auto">
          <a:xfrm>
            <a:off x="1085420" y="5644743"/>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0</a:t>
            </a:r>
            <a:endParaRPr lang="ja-JP" altLang="en-US" sz="1800" dirty="0"/>
          </a:p>
        </p:txBody>
      </p:sp>
      <p:sp>
        <p:nvSpPr>
          <p:cNvPr id="24" name="テキスト ボックス 29"/>
          <p:cNvSpPr txBox="1">
            <a:spLocks noChangeArrowheads="1"/>
          </p:cNvSpPr>
          <p:nvPr/>
        </p:nvSpPr>
        <p:spPr bwMode="auto">
          <a:xfrm>
            <a:off x="6109159" y="5817961"/>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800</a:t>
            </a:r>
            <a:endParaRPr lang="ja-JP" altLang="en-US" sz="1800" dirty="0"/>
          </a:p>
        </p:txBody>
      </p:sp>
    </p:spTree>
    <p:extLst>
      <p:ext uri="{BB962C8B-B14F-4D97-AF65-F5344CB8AC3E}">
        <p14:creationId xmlns:p14="http://schemas.microsoft.com/office/powerpoint/2010/main" val="255409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08225" y="274638"/>
            <a:ext cx="8537824" cy="1143000"/>
          </a:xfrm>
        </p:spPr>
        <p:txBody>
          <a:bodyPr>
            <a:normAutofit fontScale="90000"/>
          </a:bodyPr>
          <a:lstStyle/>
          <a:p>
            <a:r>
              <a:rPr lang="ja-JP" altLang="en-US" dirty="0" smtClean="0"/>
              <a:t>強化学習における探査と利用のバランス</a:t>
            </a:r>
          </a:p>
        </p:txBody>
      </p:sp>
      <p:sp>
        <p:nvSpPr>
          <p:cNvPr id="5123" name="Rectangle 4"/>
          <p:cNvSpPr>
            <a:spLocks noChangeArrowheads="1"/>
          </p:cNvSpPr>
          <p:nvPr/>
        </p:nvSpPr>
        <p:spPr bwMode="auto">
          <a:xfrm>
            <a:off x="1639888" y="2304733"/>
            <a:ext cx="5926772" cy="12638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p:sp>
        <p:nvSpPr>
          <p:cNvPr id="5124" name="Rectangle 10"/>
          <p:cNvSpPr>
            <a:spLocks noChangeArrowheads="1"/>
          </p:cNvSpPr>
          <p:nvPr/>
        </p:nvSpPr>
        <p:spPr bwMode="auto">
          <a:xfrm>
            <a:off x="3595211" y="3860433"/>
            <a:ext cx="2016125" cy="4333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a:spcBef>
                <a:spcPct val="50000"/>
              </a:spcBef>
            </a:pPr>
            <a:r>
              <a:rPr lang="ja-JP" altLang="en-US" dirty="0" smtClean="0"/>
              <a:t>環境</a:t>
            </a:r>
            <a:endParaRPr lang="en-US" altLang="ja-JP" dirty="0"/>
          </a:p>
        </p:txBody>
      </p:sp>
      <p:sp>
        <p:nvSpPr>
          <p:cNvPr id="5126" name="Line 16"/>
          <p:cNvSpPr>
            <a:spLocks noChangeShapeType="1"/>
          </p:cNvSpPr>
          <p:nvPr/>
        </p:nvSpPr>
        <p:spPr bwMode="auto">
          <a:xfrm>
            <a:off x="1152684" y="2982387"/>
            <a:ext cx="0" cy="111363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7" name="Line 17"/>
          <p:cNvSpPr>
            <a:spLocks noChangeShapeType="1"/>
          </p:cNvSpPr>
          <p:nvPr/>
        </p:nvSpPr>
        <p:spPr bwMode="auto">
          <a:xfrm>
            <a:off x="1149510" y="4077127"/>
            <a:ext cx="24457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1" name="Text Box 23"/>
          <p:cNvSpPr txBox="1">
            <a:spLocks noChangeArrowheads="1"/>
          </p:cNvSpPr>
          <p:nvPr/>
        </p:nvSpPr>
        <p:spPr bwMode="auto">
          <a:xfrm>
            <a:off x="731204" y="2323287"/>
            <a:ext cx="10210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spcBef>
                <a:spcPct val="50000"/>
              </a:spcBef>
            </a:pPr>
            <a:r>
              <a:rPr kumimoji="1" lang="ja-JP" altLang="en-US" dirty="0"/>
              <a:t>報酬</a:t>
            </a:r>
            <a:endParaRPr kumimoji="1" lang="en-US" altLang="ja-JP" dirty="0"/>
          </a:p>
        </p:txBody>
      </p:sp>
      <p:sp>
        <p:nvSpPr>
          <p:cNvPr id="5133" name="Text Box 27"/>
          <p:cNvSpPr txBox="1">
            <a:spLocks noChangeArrowheads="1"/>
          </p:cNvSpPr>
          <p:nvPr/>
        </p:nvSpPr>
        <p:spPr bwMode="auto">
          <a:xfrm>
            <a:off x="1958975" y="2106295"/>
            <a:ext cx="1247775" cy="37623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spcBef>
                <a:spcPct val="50000"/>
              </a:spcBef>
            </a:pPr>
            <a:r>
              <a:rPr kumimoji="1" lang="ja-JP" altLang="en-US" dirty="0"/>
              <a:t>ロボット</a:t>
            </a:r>
            <a:endParaRPr kumimoji="1" lang="en-US" altLang="ja-JP" dirty="0"/>
          </a:p>
        </p:txBody>
      </p:sp>
      <p:sp>
        <p:nvSpPr>
          <p:cNvPr id="2" name="テキスト ボックス 1"/>
          <p:cNvSpPr txBox="1"/>
          <p:nvPr/>
        </p:nvSpPr>
        <p:spPr>
          <a:xfrm>
            <a:off x="2045810" y="2777293"/>
            <a:ext cx="1705609" cy="369332"/>
          </a:xfrm>
          <a:prstGeom prst="rect">
            <a:avLst/>
          </a:prstGeom>
          <a:noFill/>
          <a:ln>
            <a:solidFill>
              <a:schemeClr val="tx1"/>
            </a:solidFill>
          </a:ln>
        </p:spPr>
        <p:txBody>
          <a:bodyPr wrap="square" rtlCol="0">
            <a:spAutoFit/>
          </a:bodyPr>
          <a:lstStyle/>
          <a:p>
            <a:pPr algn="ctr"/>
            <a:r>
              <a:rPr kumimoji="1" lang="ja-JP" altLang="en-US" dirty="0"/>
              <a:t>学習部</a:t>
            </a:r>
          </a:p>
        </p:txBody>
      </p:sp>
      <p:sp>
        <p:nvSpPr>
          <p:cNvPr id="3" name="テキスト ボックス 2"/>
          <p:cNvSpPr txBox="1"/>
          <p:nvPr/>
        </p:nvSpPr>
        <p:spPr>
          <a:xfrm>
            <a:off x="5018088" y="2775705"/>
            <a:ext cx="2310448" cy="369332"/>
          </a:xfrm>
          <a:prstGeom prst="rect">
            <a:avLst/>
          </a:prstGeom>
          <a:noFill/>
          <a:ln w="19050">
            <a:solidFill>
              <a:srgbClr val="FF0000"/>
            </a:solidFill>
          </a:ln>
        </p:spPr>
        <p:txBody>
          <a:bodyPr wrap="square" rtlCol="0">
            <a:spAutoFit/>
          </a:bodyPr>
          <a:lstStyle/>
          <a:p>
            <a:pPr algn="ctr"/>
            <a:r>
              <a:rPr kumimoji="1" lang="ja-JP" altLang="en-US" dirty="0" smtClean="0"/>
              <a:t>行動選択部</a:t>
            </a:r>
            <a:endParaRPr kumimoji="1" lang="ja-JP" altLang="en-US" dirty="0"/>
          </a:p>
        </p:txBody>
      </p:sp>
      <p:cxnSp>
        <p:nvCxnSpPr>
          <p:cNvPr id="9" name="直線矢印コネクタ 8"/>
          <p:cNvCxnSpPr>
            <a:stCxn id="2" idx="3"/>
            <a:endCxn id="3" idx="1"/>
          </p:cNvCxnSpPr>
          <p:nvPr/>
        </p:nvCxnSpPr>
        <p:spPr bwMode="auto">
          <a:xfrm flipV="1">
            <a:off x="3751419" y="2960371"/>
            <a:ext cx="1266669" cy="1588"/>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テキスト ボックス 3"/>
          <p:cNvSpPr txBox="1"/>
          <p:nvPr/>
        </p:nvSpPr>
        <p:spPr>
          <a:xfrm>
            <a:off x="9368790" y="579550"/>
            <a:ext cx="3093720" cy="1200329"/>
          </a:xfrm>
          <a:prstGeom prst="rect">
            <a:avLst/>
          </a:prstGeom>
          <a:noFill/>
        </p:spPr>
        <p:txBody>
          <a:bodyPr wrap="square" rtlCol="0">
            <a:spAutoFit/>
          </a:bodyPr>
          <a:lstStyle/>
          <a:p>
            <a:r>
              <a:rPr kumimoji="1" lang="ja-JP" altLang="en-US" dirty="0" smtClean="0"/>
              <a:t>・</a:t>
            </a:r>
            <a:r>
              <a:rPr kumimoji="1" lang="en-US" altLang="ja-JP" dirty="0" smtClean="0"/>
              <a:t>RL</a:t>
            </a:r>
            <a:r>
              <a:rPr kumimoji="1" lang="ja-JP" altLang="en-US" dirty="0" smtClean="0"/>
              <a:t>は行動選択</a:t>
            </a:r>
            <a:r>
              <a:rPr kumimoji="1" lang="ja-JP" altLang="en-US" dirty="0" err="1" smtClean="0"/>
              <a:t>ｙ</a:t>
            </a:r>
            <a:r>
              <a:rPr kumimoji="1" lang="ja-JP" altLang="en-US" dirty="0" smtClean="0"/>
              <a:t>法のパラメータで探索</a:t>
            </a:r>
            <a:r>
              <a:rPr kumimoji="1" lang="en-US" altLang="ja-JP" dirty="0" smtClean="0"/>
              <a:t>-</a:t>
            </a:r>
            <a:r>
              <a:rPr kumimoji="1" lang="ja-JP" altLang="en-US" dirty="0" smtClean="0"/>
              <a:t>利用の度合い制御</a:t>
            </a:r>
            <a:endParaRPr kumimoji="1" lang="en-US" altLang="ja-JP" dirty="0" smtClean="0"/>
          </a:p>
          <a:p>
            <a:r>
              <a:rPr kumimoji="1" lang="ja-JP" altLang="en-US" dirty="0" smtClean="0"/>
              <a:t>・</a:t>
            </a:r>
            <a:r>
              <a:rPr kumimoji="1" lang="en-US" altLang="ja-JP" dirty="0" smtClean="0"/>
              <a:t>ε-greedy</a:t>
            </a:r>
            <a:r>
              <a:rPr kumimoji="1" lang="ja-JP" altLang="en-US" dirty="0" smtClean="0"/>
              <a:t>法に着目</a:t>
            </a:r>
            <a:endParaRPr kumimoji="1" lang="ja-JP" altLang="en-US" dirty="0"/>
          </a:p>
        </p:txBody>
      </p:sp>
      <p:sp>
        <p:nvSpPr>
          <p:cNvPr id="12" name="テキスト ボックス 11"/>
          <p:cNvSpPr txBox="1"/>
          <p:nvPr/>
        </p:nvSpPr>
        <p:spPr>
          <a:xfrm>
            <a:off x="731520" y="2640330"/>
            <a:ext cx="800100" cy="369332"/>
          </a:xfrm>
          <a:prstGeom prst="rect">
            <a:avLst/>
          </a:prstGeom>
          <a:noFill/>
        </p:spPr>
        <p:txBody>
          <a:bodyPr wrap="square" rtlCol="0">
            <a:spAutoFit/>
          </a:bodyPr>
          <a:lstStyle/>
          <a:p>
            <a:r>
              <a:rPr kumimoji="1" lang="ja-JP" altLang="en-US" dirty="0"/>
              <a:t>状態</a:t>
            </a:r>
          </a:p>
        </p:txBody>
      </p:sp>
      <p:cxnSp>
        <p:nvCxnSpPr>
          <p:cNvPr id="14" name="直線コネクタ 13"/>
          <p:cNvCxnSpPr>
            <a:stCxn id="3" idx="3"/>
          </p:cNvCxnSpPr>
          <p:nvPr/>
        </p:nvCxnSpPr>
        <p:spPr>
          <a:xfrm>
            <a:off x="7328536" y="2960371"/>
            <a:ext cx="8210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8149590" y="2941082"/>
            <a:ext cx="0" cy="11549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509510" y="2642553"/>
            <a:ext cx="853443" cy="369332"/>
          </a:xfrm>
          <a:prstGeom prst="rect">
            <a:avLst/>
          </a:prstGeom>
          <a:noFill/>
        </p:spPr>
        <p:txBody>
          <a:bodyPr wrap="square" rtlCol="0">
            <a:spAutoFit/>
          </a:bodyPr>
          <a:lstStyle/>
          <a:p>
            <a:r>
              <a:rPr kumimoji="1" lang="ja-JP" altLang="en-US" dirty="0"/>
              <a:t>行動</a:t>
            </a:r>
          </a:p>
        </p:txBody>
      </p:sp>
      <p:sp>
        <p:nvSpPr>
          <p:cNvPr id="20" name="テキスト ボックス 19"/>
          <p:cNvSpPr txBox="1"/>
          <p:nvPr/>
        </p:nvSpPr>
        <p:spPr>
          <a:xfrm>
            <a:off x="787214" y="4762968"/>
            <a:ext cx="7646989" cy="461665"/>
          </a:xfrm>
          <a:prstGeom prst="rect">
            <a:avLst/>
          </a:prstGeom>
          <a:noFill/>
          <a:ln w="28575">
            <a:solidFill>
              <a:srgbClr val="FF0000"/>
            </a:solidFill>
          </a:ln>
        </p:spPr>
        <p:txBody>
          <a:bodyPr wrap="square" rtlCol="0">
            <a:spAutoFit/>
          </a:bodyPr>
          <a:lstStyle/>
          <a:p>
            <a:r>
              <a:rPr kumimoji="1" lang="ja-JP" altLang="en-US" sz="2400" dirty="0" smtClean="0"/>
              <a:t>探査と利用のバランスは行動選択法のパラメータで決定</a:t>
            </a:r>
            <a:endParaRPr kumimoji="1" lang="en-US" altLang="ja-JP" sz="2400" dirty="0" smtClean="0"/>
          </a:p>
        </p:txBody>
      </p:sp>
      <p:sp>
        <p:nvSpPr>
          <p:cNvPr id="21" name="テキスト ボックス 20"/>
          <p:cNvSpPr txBox="1"/>
          <p:nvPr/>
        </p:nvSpPr>
        <p:spPr>
          <a:xfrm>
            <a:off x="9368790" y="1817688"/>
            <a:ext cx="5309552" cy="646331"/>
          </a:xfrm>
          <a:prstGeom prst="rect">
            <a:avLst/>
          </a:prstGeom>
          <a:noFill/>
        </p:spPr>
        <p:txBody>
          <a:bodyPr wrap="square" rtlCol="0">
            <a:spAutoFit/>
          </a:bodyPr>
          <a:lstStyle/>
          <a:p>
            <a:r>
              <a:rPr kumimoji="1" lang="en-US" altLang="ja-JP" dirty="0" err="1" smtClean="0"/>
              <a:t>Ex.τ</a:t>
            </a:r>
            <a:r>
              <a:rPr kumimoji="1" lang="ja-JP" altLang="en-US" dirty="0" smtClean="0"/>
              <a:t> </a:t>
            </a:r>
            <a:r>
              <a:rPr kumimoji="1" lang="en-US" altLang="ja-JP" dirty="0" smtClean="0"/>
              <a:t>of </a:t>
            </a:r>
            <a:r>
              <a:rPr kumimoji="1" lang="en-US" altLang="ja-JP" dirty="0" err="1" smtClean="0"/>
              <a:t>softmax</a:t>
            </a:r>
            <a:r>
              <a:rPr kumimoji="1" lang="en-US" altLang="ja-JP" dirty="0" smtClean="0"/>
              <a:t> method</a:t>
            </a:r>
          </a:p>
          <a:p>
            <a:r>
              <a:rPr kumimoji="1" lang="en-US" altLang="ja-JP" dirty="0" smtClean="0"/>
              <a:t>ε of ε-greedy</a:t>
            </a:r>
            <a:r>
              <a:rPr kumimoji="1" lang="ja-JP" altLang="en-US" dirty="0"/>
              <a:t> </a:t>
            </a:r>
            <a:r>
              <a:rPr kumimoji="1" lang="en-US" altLang="ja-JP" dirty="0" smtClean="0"/>
              <a:t>method</a:t>
            </a:r>
            <a:endParaRPr kumimoji="1" lang="ja-JP" altLang="en-US" dirty="0"/>
          </a:p>
        </p:txBody>
      </p:sp>
      <p:sp>
        <p:nvSpPr>
          <p:cNvPr id="5" name="雲形吹き出し 4"/>
          <p:cNvSpPr/>
          <p:nvPr/>
        </p:nvSpPr>
        <p:spPr>
          <a:xfrm>
            <a:off x="6173312" y="1570646"/>
            <a:ext cx="2772568" cy="626454"/>
          </a:xfrm>
          <a:prstGeom prst="cloudCallout">
            <a:avLst>
              <a:gd name="adj1" fmla="val -45191"/>
              <a:gd name="adj2" fmla="val 1362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l-GR" altLang="ja-JP" dirty="0" smtClean="0">
                <a:solidFill>
                  <a:schemeClr val="tx1"/>
                </a:solidFill>
                <a:latin typeface="Times New Roman" panose="02020603050405020304" pitchFamily="18" charset="0"/>
                <a:cs typeface="Times New Roman" panose="02020603050405020304" pitchFamily="18" charset="0"/>
              </a:rPr>
              <a:t>ε</a:t>
            </a:r>
            <a:r>
              <a:rPr kumimoji="1" lang="en-US" altLang="ja-JP" dirty="0" smtClean="0">
                <a:solidFill>
                  <a:schemeClr val="tx1"/>
                </a:solidFill>
                <a:latin typeface="Times New Roman" panose="02020603050405020304" pitchFamily="18" charset="0"/>
                <a:cs typeface="Times New Roman" panose="02020603050405020304" pitchFamily="18" charset="0"/>
              </a:rPr>
              <a:t>-greedy</a:t>
            </a:r>
            <a:r>
              <a:rPr kumimoji="1" lang="ja-JP" altLang="en-US" dirty="0" smtClean="0">
                <a:solidFill>
                  <a:schemeClr val="tx1"/>
                </a:solidFill>
                <a:latin typeface="Times New Roman" panose="02020603050405020304" pitchFamily="18" charset="0"/>
                <a:cs typeface="Times New Roman" panose="02020603050405020304" pitchFamily="18" charset="0"/>
              </a:rPr>
              <a:t>法</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cxnSp>
        <p:nvCxnSpPr>
          <p:cNvPr id="7" name="直線矢印コネクタ 6"/>
          <p:cNvCxnSpPr>
            <a:endCxn id="5124" idx="3"/>
          </p:cNvCxnSpPr>
          <p:nvPr/>
        </p:nvCxnSpPr>
        <p:spPr>
          <a:xfrm flipH="1">
            <a:off x="5611336" y="4077127"/>
            <a:ext cx="253825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700824" y="2644302"/>
            <a:ext cx="1806498" cy="584775"/>
          </a:xfrm>
          <a:prstGeom prst="rect">
            <a:avLst/>
          </a:prstGeom>
          <a:noFill/>
        </p:spPr>
        <p:txBody>
          <a:bodyPr wrap="square" rtlCol="0">
            <a:spAutoFit/>
          </a:bodyPr>
          <a:lstStyle/>
          <a:p>
            <a:r>
              <a:rPr kumimoji="1" lang="ja-JP" altLang="en-US" dirty="0" smtClean="0"/>
              <a:t>行動価値</a:t>
            </a:r>
            <a:endParaRPr kumimoji="1" lang="en-US" altLang="ja-JP" dirty="0" smtClean="0"/>
          </a:p>
          <a:p>
            <a:r>
              <a:rPr kumimoji="1" lang="en-US" altLang="ja-JP" sz="1400" dirty="0" smtClean="0"/>
              <a:t>(</a:t>
            </a:r>
            <a:r>
              <a:rPr kumimoji="1" lang="ja-JP" altLang="en-US" sz="1400" dirty="0" smtClean="0"/>
              <a:t>報酬の期待値</a:t>
            </a:r>
            <a:r>
              <a:rPr kumimoji="1" lang="en-US" altLang="ja-JP" sz="1400" dirty="0" smtClean="0"/>
              <a:t>)</a:t>
            </a:r>
            <a:endParaRPr kumimoji="1" lang="en-US" altLang="ja-JP" sz="1400" dirty="0"/>
          </a:p>
        </p:txBody>
      </p:sp>
      <p:cxnSp>
        <p:nvCxnSpPr>
          <p:cNvPr id="23" name="直線矢印コネクタ 22"/>
          <p:cNvCxnSpPr/>
          <p:nvPr/>
        </p:nvCxnSpPr>
        <p:spPr bwMode="auto">
          <a:xfrm>
            <a:off x="1149510" y="3003783"/>
            <a:ext cx="908208" cy="810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4426081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D:\Owner\pict\eps_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802" y="1410798"/>
            <a:ext cx="6071823" cy="4950086"/>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p:txBody>
          <a:bodyPr>
            <a:normAutofit/>
          </a:bodyPr>
          <a:lstStyle/>
          <a:p>
            <a:r>
              <a:rPr kumimoji="1" lang="ja-JP" altLang="en-US" dirty="0" smtClean="0"/>
              <a:t>結果</a:t>
            </a:r>
            <a:r>
              <a:rPr lang="ja-JP" altLang="en-US" dirty="0" smtClean="0"/>
              <a:t>：探査率</a:t>
            </a:r>
            <a:r>
              <a:rPr lang="en-US" altLang="ja-JP" dirty="0" smtClean="0"/>
              <a:t>ε</a:t>
            </a:r>
            <a:r>
              <a:rPr lang="ja-JP" altLang="en-US" dirty="0" smtClean="0"/>
              <a:t>の推移</a:t>
            </a:r>
            <a:r>
              <a:rPr lang="en-US" altLang="ja-JP" dirty="0" smtClean="0"/>
              <a:t>(</a:t>
            </a:r>
            <a:r>
              <a:rPr lang="ja-JP" altLang="en-US" dirty="0" smtClean="0"/>
              <a:t>拡大図</a:t>
            </a:r>
            <a:r>
              <a:rPr lang="en-US" altLang="ja-JP" dirty="0" smtClean="0"/>
              <a:t>)</a:t>
            </a:r>
            <a:endParaRPr kumimoji="1" lang="ja-JP" altLang="en-US" dirty="0"/>
          </a:p>
        </p:txBody>
      </p:sp>
      <p:sp>
        <p:nvSpPr>
          <p:cNvPr id="5" name="正方形/長方形 4"/>
          <p:cNvSpPr/>
          <p:nvPr/>
        </p:nvSpPr>
        <p:spPr>
          <a:xfrm>
            <a:off x="5921115" y="1764259"/>
            <a:ext cx="1334124" cy="134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34"/>
          <p:cNvSpPr txBox="1">
            <a:spLocks noChangeArrowheads="1"/>
          </p:cNvSpPr>
          <p:nvPr/>
        </p:nvSpPr>
        <p:spPr bwMode="auto">
          <a:xfrm>
            <a:off x="4273551" y="6227763"/>
            <a:ext cx="984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試行数</a:t>
            </a:r>
            <a:endParaRPr lang="ja-JP" altLang="en-US" sz="1800" dirty="0"/>
          </a:p>
        </p:txBody>
      </p:sp>
      <p:sp>
        <p:nvSpPr>
          <p:cNvPr id="20" name="テキスト ボックス 35"/>
          <p:cNvSpPr txBox="1">
            <a:spLocks noChangeArrowheads="1"/>
          </p:cNvSpPr>
          <p:nvPr/>
        </p:nvSpPr>
        <p:spPr bwMode="auto">
          <a:xfrm rot="-5400000">
            <a:off x="392460" y="3088223"/>
            <a:ext cx="1601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smtClean="0"/>
              <a:t>ε</a:t>
            </a:r>
            <a:r>
              <a:rPr lang="ja-JP" altLang="en-US" sz="1800" dirty="0" smtClean="0"/>
              <a:t>の値</a:t>
            </a:r>
            <a:r>
              <a:rPr lang="en-US" altLang="ja-JP" sz="1800" dirty="0" smtClean="0"/>
              <a:t>(</a:t>
            </a:r>
            <a:r>
              <a:rPr lang="ja-JP" altLang="en-US" sz="1800" dirty="0" smtClean="0"/>
              <a:t>平均</a:t>
            </a:r>
            <a:r>
              <a:rPr lang="en-US" altLang="ja-JP" sz="1800" dirty="0" smtClean="0"/>
              <a:t>)</a:t>
            </a:r>
            <a:endParaRPr lang="ja-JP" altLang="en-US" sz="1800" dirty="0"/>
          </a:p>
        </p:txBody>
      </p:sp>
      <p:sp>
        <p:nvSpPr>
          <p:cNvPr id="6" name="正方形/長方形 5"/>
          <p:cNvSpPr/>
          <p:nvPr/>
        </p:nvSpPr>
        <p:spPr>
          <a:xfrm>
            <a:off x="1625058" y="1410799"/>
            <a:ext cx="249100" cy="4700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841500" y="5913984"/>
            <a:ext cx="5734414" cy="201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28"/>
          <p:cNvSpPr txBox="1">
            <a:spLocks noChangeArrowheads="1"/>
          </p:cNvSpPr>
          <p:nvPr/>
        </p:nvSpPr>
        <p:spPr bwMode="auto">
          <a:xfrm>
            <a:off x="1874158" y="5817961"/>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0</a:t>
            </a:r>
            <a:endParaRPr lang="ja-JP" altLang="en-US" sz="1800" dirty="0"/>
          </a:p>
        </p:txBody>
      </p:sp>
      <p:sp>
        <p:nvSpPr>
          <p:cNvPr id="14" name="テキスト ボックス 29"/>
          <p:cNvSpPr txBox="1">
            <a:spLocks noChangeArrowheads="1"/>
          </p:cNvSpPr>
          <p:nvPr/>
        </p:nvSpPr>
        <p:spPr bwMode="auto">
          <a:xfrm>
            <a:off x="5064107" y="5817961"/>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6</a:t>
            </a:r>
            <a:r>
              <a:rPr lang="en-US" altLang="ja-JP" sz="1800" dirty="0" smtClean="0"/>
              <a:t>00</a:t>
            </a:r>
            <a:endParaRPr lang="ja-JP" altLang="en-US" sz="1800" dirty="0"/>
          </a:p>
        </p:txBody>
      </p:sp>
      <p:sp>
        <p:nvSpPr>
          <p:cNvPr id="15" name="テキスト ボックス 30"/>
          <p:cNvSpPr txBox="1">
            <a:spLocks noChangeArrowheads="1"/>
          </p:cNvSpPr>
          <p:nvPr/>
        </p:nvSpPr>
        <p:spPr bwMode="auto">
          <a:xfrm>
            <a:off x="3995954" y="5817961"/>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400</a:t>
            </a:r>
            <a:endParaRPr lang="ja-JP" altLang="en-US" sz="1800" dirty="0"/>
          </a:p>
        </p:txBody>
      </p:sp>
      <p:sp>
        <p:nvSpPr>
          <p:cNvPr id="16" name="テキスト ボックス 31"/>
          <p:cNvSpPr txBox="1">
            <a:spLocks noChangeArrowheads="1"/>
          </p:cNvSpPr>
          <p:nvPr/>
        </p:nvSpPr>
        <p:spPr bwMode="auto">
          <a:xfrm>
            <a:off x="2951161" y="5817961"/>
            <a:ext cx="692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2</a:t>
            </a:r>
            <a:r>
              <a:rPr lang="en-US" altLang="ja-JP" sz="1800" dirty="0" smtClean="0"/>
              <a:t>00</a:t>
            </a:r>
            <a:endParaRPr lang="ja-JP" altLang="en-US" sz="1800" dirty="0"/>
          </a:p>
        </p:txBody>
      </p:sp>
      <p:sp>
        <p:nvSpPr>
          <p:cNvPr id="23" name="テキスト ボックス 38"/>
          <p:cNvSpPr txBox="1">
            <a:spLocks noChangeArrowheads="1"/>
          </p:cNvSpPr>
          <p:nvPr/>
        </p:nvSpPr>
        <p:spPr bwMode="auto">
          <a:xfrm>
            <a:off x="7092340" y="5817961"/>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1000</a:t>
            </a:r>
            <a:endParaRPr lang="ja-JP" altLang="en-US" sz="1800" dirty="0"/>
          </a:p>
        </p:txBody>
      </p:sp>
      <p:sp>
        <p:nvSpPr>
          <p:cNvPr id="7" name="テキスト ボックス 22"/>
          <p:cNvSpPr txBox="1">
            <a:spLocks noChangeArrowheads="1"/>
          </p:cNvSpPr>
          <p:nvPr/>
        </p:nvSpPr>
        <p:spPr bwMode="auto">
          <a:xfrm>
            <a:off x="1118556" y="1370430"/>
            <a:ext cx="86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0.20</a:t>
            </a:r>
            <a:endParaRPr lang="ja-JP" altLang="en-US" sz="1800" dirty="0"/>
          </a:p>
        </p:txBody>
      </p:sp>
      <p:sp>
        <p:nvSpPr>
          <p:cNvPr id="8" name="テキスト ボックス 23"/>
          <p:cNvSpPr txBox="1">
            <a:spLocks noChangeArrowheads="1"/>
          </p:cNvSpPr>
          <p:nvPr/>
        </p:nvSpPr>
        <p:spPr bwMode="auto">
          <a:xfrm>
            <a:off x="1119892" y="2396448"/>
            <a:ext cx="865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0.15</a:t>
            </a:r>
            <a:endParaRPr lang="ja-JP" altLang="en-US" sz="1800" dirty="0"/>
          </a:p>
        </p:txBody>
      </p:sp>
      <p:sp>
        <p:nvSpPr>
          <p:cNvPr id="9" name="テキスト ボックス 24"/>
          <p:cNvSpPr txBox="1">
            <a:spLocks noChangeArrowheads="1"/>
          </p:cNvSpPr>
          <p:nvPr/>
        </p:nvSpPr>
        <p:spPr bwMode="auto">
          <a:xfrm>
            <a:off x="1161622" y="3456324"/>
            <a:ext cx="86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0.10</a:t>
            </a:r>
            <a:endParaRPr lang="ja-JP" altLang="en-US" sz="1800" dirty="0"/>
          </a:p>
        </p:txBody>
      </p:sp>
      <p:sp>
        <p:nvSpPr>
          <p:cNvPr id="10" name="テキスト ボックス 25"/>
          <p:cNvSpPr txBox="1">
            <a:spLocks noChangeArrowheads="1"/>
          </p:cNvSpPr>
          <p:nvPr/>
        </p:nvSpPr>
        <p:spPr bwMode="auto">
          <a:xfrm>
            <a:off x="1150736" y="4515985"/>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0.05</a:t>
            </a:r>
            <a:endParaRPr lang="ja-JP" altLang="en-US" sz="1800" dirty="0"/>
          </a:p>
        </p:txBody>
      </p:sp>
      <p:sp>
        <p:nvSpPr>
          <p:cNvPr id="12" name="テキスト ボックス 27"/>
          <p:cNvSpPr txBox="1">
            <a:spLocks noChangeArrowheads="1"/>
          </p:cNvSpPr>
          <p:nvPr/>
        </p:nvSpPr>
        <p:spPr bwMode="auto">
          <a:xfrm>
            <a:off x="1085420" y="5644743"/>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0</a:t>
            </a:r>
            <a:endParaRPr lang="ja-JP" altLang="en-US" sz="1800" dirty="0"/>
          </a:p>
        </p:txBody>
      </p:sp>
      <p:sp>
        <p:nvSpPr>
          <p:cNvPr id="24" name="テキスト ボックス 29"/>
          <p:cNvSpPr txBox="1">
            <a:spLocks noChangeArrowheads="1"/>
          </p:cNvSpPr>
          <p:nvPr/>
        </p:nvSpPr>
        <p:spPr bwMode="auto">
          <a:xfrm>
            <a:off x="6109159" y="5817961"/>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800</a:t>
            </a:r>
            <a:endParaRPr lang="ja-JP" altLang="en-US" sz="1800" dirty="0"/>
          </a:p>
        </p:txBody>
      </p:sp>
    </p:spTree>
    <p:extLst>
      <p:ext uri="{BB962C8B-B14F-4D97-AF65-F5344CB8AC3E}">
        <p14:creationId xmlns:p14="http://schemas.microsoft.com/office/powerpoint/2010/main" val="212451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G:\要旨\凡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114" y="1276643"/>
            <a:ext cx="1627495" cy="3391183"/>
          </a:xfrm>
          <a:prstGeom prst="rect">
            <a:avLst/>
          </a:prstGeom>
          <a:noFill/>
          <a:extLst>
            <a:ext uri="{909E8E84-426E-40DD-AFC4-6F175D3DCCD1}">
              <a14:hiddenFill xmlns:a14="http://schemas.microsoft.com/office/drawing/2010/main">
                <a:solidFill>
                  <a:srgbClr val="FFFFFF"/>
                </a:solidFill>
              </a14:hiddenFill>
            </a:ext>
          </a:extLst>
        </p:spPr>
      </p:pic>
      <p:pic>
        <p:nvPicPr>
          <p:cNvPr id="135170" name="Picture 2" descr="D:\Owner\pict\average_tri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575" y="1528767"/>
            <a:ext cx="6297388" cy="4582223"/>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a:xfrm>
            <a:off x="827313" y="228601"/>
            <a:ext cx="7772400" cy="1143000"/>
          </a:xfrm>
        </p:spPr>
        <p:txBody>
          <a:bodyPr>
            <a:normAutofit/>
          </a:bodyPr>
          <a:lstStyle/>
          <a:p>
            <a:r>
              <a:rPr kumimoji="1" lang="ja-JP" altLang="en-US" dirty="0" smtClean="0"/>
              <a:t>結果</a:t>
            </a:r>
            <a:r>
              <a:rPr lang="ja-JP" altLang="en-US" dirty="0" smtClean="0"/>
              <a:t>：各試行の累計行動数</a:t>
            </a:r>
            <a:endParaRPr kumimoji="1" lang="ja-JP" altLang="en-US" dirty="0"/>
          </a:p>
        </p:txBody>
      </p:sp>
      <p:sp>
        <p:nvSpPr>
          <p:cNvPr id="19" name="テキスト ボックス 34"/>
          <p:cNvSpPr txBox="1">
            <a:spLocks noChangeArrowheads="1"/>
          </p:cNvSpPr>
          <p:nvPr/>
        </p:nvSpPr>
        <p:spPr bwMode="auto">
          <a:xfrm>
            <a:off x="3817708" y="6227763"/>
            <a:ext cx="984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試行数</a:t>
            </a:r>
            <a:endParaRPr lang="ja-JP" altLang="en-US" sz="1800" dirty="0"/>
          </a:p>
        </p:txBody>
      </p:sp>
      <p:sp>
        <p:nvSpPr>
          <p:cNvPr id="20" name="テキスト ボックス 35"/>
          <p:cNvSpPr txBox="1">
            <a:spLocks noChangeArrowheads="1"/>
          </p:cNvSpPr>
          <p:nvPr/>
        </p:nvSpPr>
        <p:spPr bwMode="auto">
          <a:xfrm rot="-5400000">
            <a:off x="-753012" y="2915987"/>
            <a:ext cx="2233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累計行動数</a:t>
            </a:r>
            <a:endParaRPr lang="ja-JP" altLang="en-US" sz="1800" dirty="0"/>
          </a:p>
        </p:txBody>
      </p:sp>
      <p:sp>
        <p:nvSpPr>
          <p:cNvPr id="6" name="正方形/長方形 5"/>
          <p:cNvSpPr/>
          <p:nvPr/>
        </p:nvSpPr>
        <p:spPr>
          <a:xfrm>
            <a:off x="1125671" y="1501267"/>
            <a:ext cx="259986" cy="4609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385657" y="5913984"/>
            <a:ext cx="5942990" cy="197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22"/>
          <p:cNvSpPr txBox="1">
            <a:spLocks noChangeArrowheads="1"/>
          </p:cNvSpPr>
          <p:nvPr/>
        </p:nvSpPr>
        <p:spPr bwMode="auto">
          <a:xfrm>
            <a:off x="423851" y="2618207"/>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2</a:t>
            </a:r>
            <a:r>
              <a:rPr lang="en-US" altLang="ja-JP" sz="1800" dirty="0" smtClean="0"/>
              <a:t>50000</a:t>
            </a:r>
            <a:endParaRPr lang="ja-JP" altLang="en-US" sz="1800" dirty="0"/>
          </a:p>
        </p:txBody>
      </p:sp>
      <p:sp>
        <p:nvSpPr>
          <p:cNvPr id="8" name="テキスト ボックス 23"/>
          <p:cNvSpPr txBox="1">
            <a:spLocks noChangeArrowheads="1"/>
          </p:cNvSpPr>
          <p:nvPr/>
        </p:nvSpPr>
        <p:spPr bwMode="auto">
          <a:xfrm>
            <a:off x="500053" y="3225697"/>
            <a:ext cx="10613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200000</a:t>
            </a:r>
            <a:endParaRPr lang="ja-JP" altLang="en-US" sz="1800" dirty="0"/>
          </a:p>
        </p:txBody>
      </p:sp>
      <p:sp>
        <p:nvSpPr>
          <p:cNvPr id="9" name="テキスト ボックス 24"/>
          <p:cNvSpPr txBox="1">
            <a:spLocks noChangeArrowheads="1"/>
          </p:cNvSpPr>
          <p:nvPr/>
        </p:nvSpPr>
        <p:spPr bwMode="auto">
          <a:xfrm>
            <a:off x="591738" y="3809545"/>
            <a:ext cx="952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150000</a:t>
            </a:r>
            <a:endParaRPr lang="ja-JP" altLang="en-US" sz="1800" dirty="0"/>
          </a:p>
        </p:txBody>
      </p:sp>
      <p:sp>
        <p:nvSpPr>
          <p:cNvPr id="10" name="テキスト ボックス 25"/>
          <p:cNvSpPr txBox="1">
            <a:spLocks noChangeArrowheads="1"/>
          </p:cNvSpPr>
          <p:nvPr/>
        </p:nvSpPr>
        <p:spPr bwMode="auto">
          <a:xfrm>
            <a:off x="467395" y="4418240"/>
            <a:ext cx="1086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100000</a:t>
            </a:r>
            <a:endParaRPr lang="ja-JP" altLang="en-US" sz="1800" dirty="0"/>
          </a:p>
        </p:txBody>
      </p:sp>
      <p:sp>
        <p:nvSpPr>
          <p:cNvPr id="11" name="テキスト ボックス 26"/>
          <p:cNvSpPr txBox="1">
            <a:spLocks noChangeArrowheads="1"/>
          </p:cNvSpPr>
          <p:nvPr/>
        </p:nvSpPr>
        <p:spPr bwMode="auto">
          <a:xfrm>
            <a:off x="688566" y="5037138"/>
            <a:ext cx="865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50000</a:t>
            </a:r>
            <a:endParaRPr lang="ja-JP" altLang="en-US" sz="1800" dirty="0"/>
          </a:p>
        </p:txBody>
      </p:sp>
      <p:sp>
        <p:nvSpPr>
          <p:cNvPr id="12" name="テキスト ボックス 27"/>
          <p:cNvSpPr txBox="1">
            <a:spLocks noChangeArrowheads="1"/>
          </p:cNvSpPr>
          <p:nvPr/>
        </p:nvSpPr>
        <p:spPr bwMode="auto">
          <a:xfrm>
            <a:off x="629577" y="5644743"/>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0</a:t>
            </a:r>
            <a:endParaRPr lang="ja-JP" altLang="en-US" sz="1800" dirty="0"/>
          </a:p>
        </p:txBody>
      </p:sp>
      <p:sp>
        <p:nvSpPr>
          <p:cNvPr id="26" name="テキスト ボックス 22"/>
          <p:cNvSpPr txBox="1">
            <a:spLocks noChangeArrowheads="1"/>
          </p:cNvSpPr>
          <p:nvPr/>
        </p:nvSpPr>
        <p:spPr bwMode="auto">
          <a:xfrm>
            <a:off x="423851" y="2006332"/>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300000</a:t>
            </a:r>
            <a:endParaRPr lang="ja-JP" altLang="en-US" sz="1800" dirty="0"/>
          </a:p>
        </p:txBody>
      </p:sp>
      <p:sp>
        <p:nvSpPr>
          <p:cNvPr id="28" name="テキスト ボックス 22"/>
          <p:cNvSpPr txBox="1">
            <a:spLocks noChangeArrowheads="1"/>
          </p:cNvSpPr>
          <p:nvPr/>
        </p:nvSpPr>
        <p:spPr bwMode="auto">
          <a:xfrm>
            <a:off x="441542" y="1425065"/>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350000</a:t>
            </a:r>
            <a:endParaRPr lang="ja-JP" altLang="en-US" sz="1800" dirty="0"/>
          </a:p>
        </p:txBody>
      </p:sp>
      <p:sp>
        <p:nvSpPr>
          <p:cNvPr id="3" name="正方形/長方形 2"/>
          <p:cNvSpPr/>
          <p:nvPr/>
        </p:nvSpPr>
        <p:spPr>
          <a:xfrm>
            <a:off x="7315198" y="1257979"/>
            <a:ext cx="1730209" cy="351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8"/>
          <p:cNvSpPr txBox="1">
            <a:spLocks noChangeArrowheads="1"/>
          </p:cNvSpPr>
          <p:nvPr/>
        </p:nvSpPr>
        <p:spPr bwMode="auto">
          <a:xfrm>
            <a:off x="1192307" y="580410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0</a:t>
            </a:r>
            <a:endParaRPr lang="ja-JP" altLang="en-US" sz="1800" dirty="0"/>
          </a:p>
        </p:txBody>
      </p:sp>
      <p:sp>
        <p:nvSpPr>
          <p:cNvPr id="29" name="テキスト ボックス 29"/>
          <p:cNvSpPr txBox="1">
            <a:spLocks noChangeArrowheads="1"/>
          </p:cNvSpPr>
          <p:nvPr/>
        </p:nvSpPr>
        <p:spPr bwMode="auto">
          <a:xfrm>
            <a:off x="4562366" y="580410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6</a:t>
            </a:r>
            <a:r>
              <a:rPr lang="en-US" altLang="ja-JP" sz="1800" dirty="0" smtClean="0"/>
              <a:t>00</a:t>
            </a:r>
            <a:endParaRPr lang="ja-JP" altLang="en-US" sz="1800" dirty="0"/>
          </a:p>
        </p:txBody>
      </p:sp>
      <p:sp>
        <p:nvSpPr>
          <p:cNvPr id="30" name="テキスト ボックス 30"/>
          <p:cNvSpPr txBox="1">
            <a:spLocks noChangeArrowheads="1"/>
          </p:cNvSpPr>
          <p:nvPr/>
        </p:nvSpPr>
        <p:spPr bwMode="auto">
          <a:xfrm>
            <a:off x="3369523" y="580410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400</a:t>
            </a:r>
            <a:endParaRPr lang="ja-JP" altLang="en-US" sz="1800" dirty="0"/>
          </a:p>
        </p:txBody>
      </p:sp>
      <p:sp>
        <p:nvSpPr>
          <p:cNvPr id="31" name="テキスト ボックス 31"/>
          <p:cNvSpPr txBox="1">
            <a:spLocks noChangeArrowheads="1"/>
          </p:cNvSpPr>
          <p:nvPr/>
        </p:nvSpPr>
        <p:spPr bwMode="auto">
          <a:xfrm>
            <a:off x="2269310" y="5804106"/>
            <a:ext cx="692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2</a:t>
            </a:r>
            <a:r>
              <a:rPr lang="en-US" altLang="ja-JP" sz="1800" dirty="0" smtClean="0"/>
              <a:t>00</a:t>
            </a:r>
            <a:endParaRPr lang="ja-JP" altLang="en-US" sz="1800" dirty="0"/>
          </a:p>
        </p:txBody>
      </p:sp>
      <p:sp>
        <p:nvSpPr>
          <p:cNvPr id="32" name="テキスト ボックス 38"/>
          <p:cNvSpPr txBox="1">
            <a:spLocks noChangeArrowheads="1"/>
          </p:cNvSpPr>
          <p:nvPr/>
        </p:nvSpPr>
        <p:spPr bwMode="auto">
          <a:xfrm>
            <a:off x="6756852" y="5776397"/>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1000</a:t>
            </a:r>
            <a:endParaRPr lang="ja-JP" altLang="en-US" sz="1800" dirty="0"/>
          </a:p>
        </p:txBody>
      </p:sp>
      <p:sp>
        <p:nvSpPr>
          <p:cNvPr id="33" name="テキスト ボックス 29"/>
          <p:cNvSpPr txBox="1">
            <a:spLocks noChangeArrowheads="1"/>
          </p:cNvSpPr>
          <p:nvPr/>
        </p:nvSpPr>
        <p:spPr bwMode="auto">
          <a:xfrm>
            <a:off x="5579710" y="580410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800</a:t>
            </a:r>
            <a:endParaRPr lang="ja-JP" altLang="en-US" sz="1800" dirty="0"/>
          </a:p>
        </p:txBody>
      </p:sp>
    </p:spTree>
    <p:extLst>
      <p:ext uri="{BB962C8B-B14F-4D97-AF65-F5344CB8AC3E}">
        <p14:creationId xmlns:p14="http://schemas.microsoft.com/office/powerpoint/2010/main" val="104366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D:\Owner\pict\trial_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318" y="1461655"/>
            <a:ext cx="6467684" cy="4684959"/>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a:xfrm>
            <a:off x="827313" y="228601"/>
            <a:ext cx="7772400" cy="1143000"/>
          </a:xfrm>
        </p:spPr>
        <p:txBody>
          <a:bodyPr>
            <a:normAutofit fontScale="90000"/>
          </a:bodyPr>
          <a:lstStyle/>
          <a:p>
            <a:r>
              <a:rPr kumimoji="1" lang="ja-JP" altLang="en-US" dirty="0" smtClean="0"/>
              <a:t>結果</a:t>
            </a:r>
            <a:r>
              <a:rPr lang="ja-JP" altLang="en-US" dirty="0" smtClean="0"/>
              <a:t>：各試行の累計</a:t>
            </a:r>
            <a:r>
              <a:rPr lang="ja-JP" altLang="en-US" dirty="0"/>
              <a:t>行動</a:t>
            </a:r>
            <a:r>
              <a:rPr lang="ja-JP" altLang="en-US" dirty="0" smtClean="0"/>
              <a:t>数</a:t>
            </a:r>
            <a:r>
              <a:rPr lang="en-US" altLang="ja-JP" dirty="0" smtClean="0"/>
              <a:t/>
            </a:r>
            <a:br>
              <a:rPr lang="en-US" altLang="ja-JP" dirty="0" smtClean="0"/>
            </a:br>
            <a:r>
              <a:rPr lang="en-US" altLang="ja-JP" dirty="0" smtClean="0"/>
              <a:t>(</a:t>
            </a:r>
            <a:r>
              <a:rPr lang="ja-JP" altLang="en-US" dirty="0" smtClean="0"/>
              <a:t>拡大図</a:t>
            </a:r>
            <a:r>
              <a:rPr lang="en-US" altLang="ja-JP" dirty="0" smtClean="0"/>
              <a:t>)</a:t>
            </a:r>
            <a:endParaRPr kumimoji="1" lang="ja-JP" altLang="en-US" dirty="0"/>
          </a:p>
        </p:txBody>
      </p:sp>
      <p:sp>
        <p:nvSpPr>
          <p:cNvPr id="19" name="テキスト ボックス 34"/>
          <p:cNvSpPr txBox="1">
            <a:spLocks noChangeArrowheads="1"/>
          </p:cNvSpPr>
          <p:nvPr/>
        </p:nvSpPr>
        <p:spPr bwMode="auto">
          <a:xfrm>
            <a:off x="3817708" y="6227763"/>
            <a:ext cx="984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試行数</a:t>
            </a:r>
            <a:endParaRPr lang="ja-JP" altLang="en-US" sz="1800" dirty="0"/>
          </a:p>
        </p:txBody>
      </p:sp>
      <p:sp>
        <p:nvSpPr>
          <p:cNvPr id="20" name="テキスト ボックス 35"/>
          <p:cNvSpPr txBox="1">
            <a:spLocks noChangeArrowheads="1"/>
          </p:cNvSpPr>
          <p:nvPr/>
        </p:nvSpPr>
        <p:spPr bwMode="auto">
          <a:xfrm rot="-5400000">
            <a:off x="-753012" y="2915987"/>
            <a:ext cx="2233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累計ステップ数</a:t>
            </a:r>
            <a:endParaRPr lang="ja-JP" altLang="en-US" sz="1800" dirty="0"/>
          </a:p>
        </p:txBody>
      </p:sp>
      <p:sp>
        <p:nvSpPr>
          <p:cNvPr id="6" name="正方形/長方形 5"/>
          <p:cNvSpPr/>
          <p:nvPr/>
        </p:nvSpPr>
        <p:spPr>
          <a:xfrm>
            <a:off x="954545" y="1501267"/>
            <a:ext cx="431112" cy="4609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385657" y="5913984"/>
            <a:ext cx="5942990" cy="197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22"/>
          <p:cNvSpPr txBox="1">
            <a:spLocks noChangeArrowheads="1"/>
          </p:cNvSpPr>
          <p:nvPr/>
        </p:nvSpPr>
        <p:spPr bwMode="auto">
          <a:xfrm>
            <a:off x="423851" y="2793365"/>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100000</a:t>
            </a:r>
            <a:endParaRPr lang="ja-JP" altLang="en-US" sz="1800" dirty="0"/>
          </a:p>
        </p:txBody>
      </p:sp>
      <p:sp>
        <p:nvSpPr>
          <p:cNvPr id="8" name="テキスト ボックス 23"/>
          <p:cNvSpPr txBox="1">
            <a:spLocks noChangeArrowheads="1"/>
          </p:cNvSpPr>
          <p:nvPr/>
        </p:nvSpPr>
        <p:spPr bwMode="auto">
          <a:xfrm>
            <a:off x="423851" y="3378094"/>
            <a:ext cx="10613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8</a:t>
            </a:r>
            <a:r>
              <a:rPr lang="en-US" altLang="ja-JP" sz="1800" dirty="0" smtClean="0"/>
              <a:t>0000</a:t>
            </a:r>
            <a:endParaRPr lang="ja-JP" altLang="en-US" sz="1800" dirty="0"/>
          </a:p>
        </p:txBody>
      </p:sp>
      <p:sp>
        <p:nvSpPr>
          <p:cNvPr id="9" name="テキスト ボックス 24"/>
          <p:cNvSpPr txBox="1">
            <a:spLocks noChangeArrowheads="1"/>
          </p:cNvSpPr>
          <p:nvPr/>
        </p:nvSpPr>
        <p:spPr bwMode="auto">
          <a:xfrm>
            <a:off x="548194" y="3935225"/>
            <a:ext cx="952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60000</a:t>
            </a:r>
            <a:endParaRPr lang="ja-JP" altLang="en-US" sz="1800" dirty="0"/>
          </a:p>
        </p:txBody>
      </p:sp>
      <p:sp>
        <p:nvSpPr>
          <p:cNvPr id="10" name="テキスト ボックス 25"/>
          <p:cNvSpPr txBox="1">
            <a:spLocks noChangeArrowheads="1"/>
          </p:cNvSpPr>
          <p:nvPr/>
        </p:nvSpPr>
        <p:spPr bwMode="auto">
          <a:xfrm>
            <a:off x="423851" y="4488501"/>
            <a:ext cx="1086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4</a:t>
            </a:r>
            <a:r>
              <a:rPr lang="en-US" altLang="ja-JP" sz="1800" dirty="0" smtClean="0"/>
              <a:t>0000</a:t>
            </a:r>
            <a:endParaRPr lang="ja-JP" altLang="en-US" sz="1800" dirty="0"/>
          </a:p>
        </p:txBody>
      </p:sp>
      <p:sp>
        <p:nvSpPr>
          <p:cNvPr id="11" name="テキスト ボックス 26"/>
          <p:cNvSpPr txBox="1">
            <a:spLocks noChangeArrowheads="1"/>
          </p:cNvSpPr>
          <p:nvPr/>
        </p:nvSpPr>
        <p:spPr bwMode="auto">
          <a:xfrm>
            <a:off x="645022" y="5037138"/>
            <a:ext cx="865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20000</a:t>
            </a:r>
            <a:endParaRPr lang="ja-JP" altLang="en-US" sz="1800" dirty="0"/>
          </a:p>
        </p:txBody>
      </p:sp>
      <p:sp>
        <p:nvSpPr>
          <p:cNvPr id="12" name="テキスト ボックス 27"/>
          <p:cNvSpPr txBox="1">
            <a:spLocks noChangeArrowheads="1"/>
          </p:cNvSpPr>
          <p:nvPr/>
        </p:nvSpPr>
        <p:spPr bwMode="auto">
          <a:xfrm>
            <a:off x="629577" y="5644743"/>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0</a:t>
            </a:r>
            <a:endParaRPr lang="ja-JP" altLang="en-US" sz="1800" dirty="0"/>
          </a:p>
        </p:txBody>
      </p:sp>
      <p:sp>
        <p:nvSpPr>
          <p:cNvPr id="26" name="テキスト ボックス 22"/>
          <p:cNvSpPr txBox="1">
            <a:spLocks noChangeArrowheads="1"/>
          </p:cNvSpPr>
          <p:nvPr/>
        </p:nvSpPr>
        <p:spPr bwMode="auto">
          <a:xfrm>
            <a:off x="423851" y="2226023"/>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120000</a:t>
            </a:r>
            <a:endParaRPr lang="ja-JP" altLang="en-US" sz="1800" dirty="0"/>
          </a:p>
        </p:txBody>
      </p:sp>
      <p:sp>
        <p:nvSpPr>
          <p:cNvPr id="28" name="テキスト ボックス 22"/>
          <p:cNvSpPr txBox="1">
            <a:spLocks noChangeArrowheads="1"/>
          </p:cNvSpPr>
          <p:nvPr/>
        </p:nvSpPr>
        <p:spPr bwMode="auto">
          <a:xfrm>
            <a:off x="408884" y="1679392"/>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140000</a:t>
            </a:r>
            <a:endParaRPr lang="ja-JP" altLang="en-US" sz="1800" dirty="0"/>
          </a:p>
        </p:txBody>
      </p:sp>
      <p:sp>
        <p:nvSpPr>
          <p:cNvPr id="3" name="正方形/長方形 2"/>
          <p:cNvSpPr/>
          <p:nvPr/>
        </p:nvSpPr>
        <p:spPr>
          <a:xfrm>
            <a:off x="7315198" y="1257979"/>
            <a:ext cx="1649027" cy="3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8"/>
          <p:cNvSpPr txBox="1">
            <a:spLocks noChangeArrowheads="1"/>
          </p:cNvSpPr>
          <p:nvPr/>
        </p:nvSpPr>
        <p:spPr bwMode="auto">
          <a:xfrm>
            <a:off x="1192307" y="580410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0</a:t>
            </a:r>
            <a:endParaRPr lang="ja-JP" altLang="en-US" sz="1800" dirty="0"/>
          </a:p>
        </p:txBody>
      </p:sp>
      <p:sp>
        <p:nvSpPr>
          <p:cNvPr id="29" name="テキスト ボックス 29"/>
          <p:cNvSpPr txBox="1">
            <a:spLocks noChangeArrowheads="1"/>
          </p:cNvSpPr>
          <p:nvPr/>
        </p:nvSpPr>
        <p:spPr bwMode="auto">
          <a:xfrm>
            <a:off x="4597991" y="580410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6</a:t>
            </a:r>
            <a:r>
              <a:rPr lang="en-US" altLang="ja-JP" sz="1800" dirty="0" smtClean="0"/>
              <a:t>00</a:t>
            </a:r>
            <a:endParaRPr lang="ja-JP" altLang="en-US" sz="1800" dirty="0"/>
          </a:p>
        </p:txBody>
      </p:sp>
      <p:sp>
        <p:nvSpPr>
          <p:cNvPr id="30" name="テキスト ボックス 30"/>
          <p:cNvSpPr txBox="1">
            <a:spLocks noChangeArrowheads="1"/>
          </p:cNvSpPr>
          <p:nvPr/>
        </p:nvSpPr>
        <p:spPr bwMode="auto">
          <a:xfrm>
            <a:off x="3369523" y="580410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400</a:t>
            </a:r>
            <a:endParaRPr lang="ja-JP" altLang="en-US" sz="1800" dirty="0"/>
          </a:p>
        </p:txBody>
      </p:sp>
      <p:sp>
        <p:nvSpPr>
          <p:cNvPr id="31" name="テキスト ボックス 31"/>
          <p:cNvSpPr txBox="1">
            <a:spLocks noChangeArrowheads="1"/>
          </p:cNvSpPr>
          <p:nvPr/>
        </p:nvSpPr>
        <p:spPr bwMode="auto">
          <a:xfrm>
            <a:off x="2269310" y="5804106"/>
            <a:ext cx="692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2</a:t>
            </a:r>
            <a:r>
              <a:rPr lang="en-US" altLang="ja-JP" sz="1800" dirty="0" smtClean="0"/>
              <a:t>00</a:t>
            </a:r>
            <a:endParaRPr lang="ja-JP" altLang="en-US" sz="1800" dirty="0"/>
          </a:p>
        </p:txBody>
      </p:sp>
      <p:sp>
        <p:nvSpPr>
          <p:cNvPr id="32" name="テキスト ボックス 38"/>
          <p:cNvSpPr txBox="1">
            <a:spLocks noChangeArrowheads="1"/>
          </p:cNvSpPr>
          <p:nvPr/>
        </p:nvSpPr>
        <p:spPr bwMode="auto">
          <a:xfrm>
            <a:off x="6911227" y="5788272"/>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1000</a:t>
            </a:r>
            <a:endParaRPr lang="ja-JP" altLang="en-US" sz="1800" dirty="0"/>
          </a:p>
        </p:txBody>
      </p:sp>
      <p:sp>
        <p:nvSpPr>
          <p:cNvPr id="33" name="テキスト ボックス 29"/>
          <p:cNvSpPr txBox="1">
            <a:spLocks noChangeArrowheads="1"/>
          </p:cNvSpPr>
          <p:nvPr/>
        </p:nvSpPr>
        <p:spPr bwMode="auto">
          <a:xfrm>
            <a:off x="5757835" y="580410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800</a:t>
            </a:r>
            <a:endParaRPr lang="ja-JP" altLang="en-US" sz="1800" dirty="0"/>
          </a:p>
        </p:txBody>
      </p:sp>
      <p:pic>
        <p:nvPicPr>
          <p:cNvPr id="145411" name="Picture 3" descr="G:\要旨\凡例.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233" y="1332819"/>
            <a:ext cx="1603099" cy="3340348"/>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7226323" y="1045227"/>
            <a:ext cx="1741009" cy="531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654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9506" name="Picture 2" descr="D:\Owner\pict\trial.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494" y="1501268"/>
            <a:ext cx="6268564" cy="4911162"/>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p:txBody>
          <a:bodyPr>
            <a:normAutofit fontScale="90000"/>
          </a:bodyPr>
          <a:lstStyle/>
          <a:p>
            <a:r>
              <a:rPr kumimoji="1" lang="ja-JP" altLang="en-US" dirty="0" smtClean="0"/>
              <a:t>結果</a:t>
            </a:r>
            <a:r>
              <a:rPr lang="ja-JP" altLang="en-US" dirty="0" smtClean="0"/>
              <a:t>：各試行の累計</a:t>
            </a:r>
            <a:r>
              <a:rPr lang="ja-JP" altLang="en-US" dirty="0"/>
              <a:t>行動</a:t>
            </a:r>
            <a:r>
              <a:rPr lang="ja-JP" altLang="en-US" dirty="0" smtClean="0"/>
              <a:t>数</a:t>
            </a:r>
            <a:r>
              <a:rPr lang="en-US" altLang="ja-JP" dirty="0" smtClean="0"/>
              <a:t>(ε=0.01</a:t>
            </a:r>
            <a:r>
              <a:rPr lang="ja-JP" altLang="en-US" dirty="0" smtClean="0"/>
              <a:t>～</a:t>
            </a:r>
            <a:r>
              <a:rPr lang="en-US" altLang="ja-JP" dirty="0" smtClean="0"/>
              <a:t>ε=0.05</a:t>
            </a:r>
            <a:r>
              <a:rPr lang="ja-JP" altLang="en-US" dirty="0" smtClean="0"/>
              <a:t>と提案手法</a:t>
            </a:r>
            <a:r>
              <a:rPr lang="en-US" altLang="ja-JP" dirty="0" smtClean="0"/>
              <a:t>)</a:t>
            </a:r>
            <a:endParaRPr kumimoji="1" lang="ja-JP" altLang="en-US" dirty="0"/>
          </a:p>
        </p:txBody>
      </p:sp>
      <p:sp>
        <p:nvSpPr>
          <p:cNvPr id="19" name="テキスト ボックス 34"/>
          <p:cNvSpPr txBox="1">
            <a:spLocks noChangeArrowheads="1"/>
          </p:cNvSpPr>
          <p:nvPr/>
        </p:nvSpPr>
        <p:spPr bwMode="auto">
          <a:xfrm>
            <a:off x="3959226" y="6227763"/>
            <a:ext cx="984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試行数</a:t>
            </a:r>
            <a:endParaRPr lang="ja-JP" altLang="en-US" sz="1800" dirty="0"/>
          </a:p>
        </p:txBody>
      </p:sp>
      <p:sp>
        <p:nvSpPr>
          <p:cNvPr id="20" name="テキスト ボックス 35"/>
          <p:cNvSpPr txBox="1">
            <a:spLocks noChangeArrowheads="1"/>
          </p:cNvSpPr>
          <p:nvPr/>
        </p:nvSpPr>
        <p:spPr bwMode="auto">
          <a:xfrm rot="-5400000">
            <a:off x="-611494" y="2915987"/>
            <a:ext cx="2233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累計行動数</a:t>
            </a:r>
            <a:endParaRPr lang="ja-JP" altLang="en-US" sz="1800" dirty="0"/>
          </a:p>
        </p:txBody>
      </p:sp>
      <p:sp>
        <p:nvSpPr>
          <p:cNvPr id="6" name="正方形/長方形 5"/>
          <p:cNvSpPr/>
          <p:nvPr/>
        </p:nvSpPr>
        <p:spPr>
          <a:xfrm>
            <a:off x="1267189" y="1501267"/>
            <a:ext cx="259986" cy="4609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527175" y="5913984"/>
            <a:ext cx="5942990" cy="197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22"/>
          <p:cNvSpPr txBox="1">
            <a:spLocks noChangeArrowheads="1"/>
          </p:cNvSpPr>
          <p:nvPr/>
        </p:nvSpPr>
        <p:spPr bwMode="auto">
          <a:xfrm>
            <a:off x="565369" y="2650865"/>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2</a:t>
            </a:r>
            <a:r>
              <a:rPr lang="en-US" altLang="ja-JP" sz="1800" dirty="0" smtClean="0"/>
              <a:t>50000</a:t>
            </a:r>
            <a:endParaRPr lang="ja-JP" altLang="en-US" sz="1800" dirty="0"/>
          </a:p>
        </p:txBody>
      </p:sp>
      <p:sp>
        <p:nvSpPr>
          <p:cNvPr id="8" name="テキスト ボックス 23"/>
          <p:cNvSpPr txBox="1">
            <a:spLocks noChangeArrowheads="1"/>
          </p:cNvSpPr>
          <p:nvPr/>
        </p:nvSpPr>
        <p:spPr bwMode="auto">
          <a:xfrm>
            <a:off x="565369" y="3247469"/>
            <a:ext cx="10613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200000</a:t>
            </a:r>
            <a:endParaRPr lang="ja-JP" altLang="en-US" sz="1800" dirty="0"/>
          </a:p>
        </p:txBody>
      </p:sp>
      <p:sp>
        <p:nvSpPr>
          <p:cNvPr id="9" name="テキスト ボックス 24"/>
          <p:cNvSpPr txBox="1">
            <a:spLocks noChangeArrowheads="1"/>
          </p:cNvSpPr>
          <p:nvPr/>
        </p:nvSpPr>
        <p:spPr bwMode="auto">
          <a:xfrm>
            <a:off x="689712" y="3863975"/>
            <a:ext cx="952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150000</a:t>
            </a:r>
            <a:endParaRPr lang="ja-JP" altLang="en-US" sz="1800" dirty="0"/>
          </a:p>
        </p:txBody>
      </p:sp>
      <p:sp>
        <p:nvSpPr>
          <p:cNvPr id="10" name="テキスト ボックス 25"/>
          <p:cNvSpPr txBox="1">
            <a:spLocks noChangeArrowheads="1"/>
          </p:cNvSpPr>
          <p:nvPr/>
        </p:nvSpPr>
        <p:spPr bwMode="auto">
          <a:xfrm>
            <a:off x="565369" y="4429126"/>
            <a:ext cx="1086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100000</a:t>
            </a:r>
            <a:endParaRPr lang="ja-JP" altLang="en-US" sz="1800" dirty="0"/>
          </a:p>
        </p:txBody>
      </p:sp>
      <p:sp>
        <p:nvSpPr>
          <p:cNvPr id="11" name="テキスト ボックス 26"/>
          <p:cNvSpPr txBox="1">
            <a:spLocks noChangeArrowheads="1"/>
          </p:cNvSpPr>
          <p:nvPr/>
        </p:nvSpPr>
        <p:spPr bwMode="auto">
          <a:xfrm>
            <a:off x="786540" y="5037138"/>
            <a:ext cx="865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50000</a:t>
            </a:r>
            <a:endParaRPr lang="ja-JP" altLang="en-US" sz="1800" dirty="0"/>
          </a:p>
        </p:txBody>
      </p:sp>
      <p:sp>
        <p:nvSpPr>
          <p:cNvPr id="12" name="テキスト ボックス 27"/>
          <p:cNvSpPr txBox="1">
            <a:spLocks noChangeArrowheads="1"/>
          </p:cNvSpPr>
          <p:nvPr/>
        </p:nvSpPr>
        <p:spPr bwMode="auto">
          <a:xfrm>
            <a:off x="771095" y="5644743"/>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a:t>0</a:t>
            </a:r>
            <a:endParaRPr lang="ja-JP" altLang="en-US" sz="1800" dirty="0"/>
          </a:p>
        </p:txBody>
      </p:sp>
      <p:sp>
        <p:nvSpPr>
          <p:cNvPr id="26" name="テキスト ボックス 22"/>
          <p:cNvSpPr txBox="1">
            <a:spLocks noChangeArrowheads="1"/>
          </p:cNvSpPr>
          <p:nvPr/>
        </p:nvSpPr>
        <p:spPr bwMode="auto">
          <a:xfrm>
            <a:off x="565369" y="2071648"/>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300000</a:t>
            </a:r>
            <a:endParaRPr lang="ja-JP" altLang="en-US" sz="1800" dirty="0"/>
          </a:p>
        </p:txBody>
      </p:sp>
      <p:sp>
        <p:nvSpPr>
          <p:cNvPr id="28" name="テキスト ボックス 22"/>
          <p:cNvSpPr txBox="1">
            <a:spLocks noChangeArrowheads="1"/>
          </p:cNvSpPr>
          <p:nvPr/>
        </p:nvSpPr>
        <p:spPr bwMode="auto">
          <a:xfrm>
            <a:off x="550402" y="1501267"/>
            <a:ext cx="111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800" dirty="0" smtClean="0"/>
              <a:t>350000</a:t>
            </a:r>
            <a:endParaRPr lang="ja-JP" altLang="en-US" sz="1800" dirty="0"/>
          </a:p>
        </p:txBody>
      </p:sp>
      <p:pic>
        <p:nvPicPr>
          <p:cNvPr id="137219" name="Picture 3" descr="G:\new_修論用\凡例\凡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628" y="1325909"/>
            <a:ext cx="1714500" cy="4257675"/>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7302500" y="3541834"/>
            <a:ext cx="1752600" cy="2128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7220" name="Picture 4" descr="G:\new_修論用\凡例\propo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8110" y="3477821"/>
            <a:ext cx="1704975" cy="3143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7360558" y="1349829"/>
            <a:ext cx="1703457" cy="3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8"/>
          <p:cNvSpPr txBox="1">
            <a:spLocks noChangeArrowheads="1"/>
          </p:cNvSpPr>
          <p:nvPr/>
        </p:nvSpPr>
        <p:spPr bwMode="auto">
          <a:xfrm>
            <a:off x="1333825" y="580410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0</a:t>
            </a:r>
            <a:endParaRPr lang="ja-JP" altLang="en-US" sz="1800" dirty="0"/>
          </a:p>
        </p:txBody>
      </p:sp>
      <p:sp>
        <p:nvSpPr>
          <p:cNvPr id="29" name="テキスト ボックス 29"/>
          <p:cNvSpPr txBox="1">
            <a:spLocks noChangeArrowheads="1"/>
          </p:cNvSpPr>
          <p:nvPr/>
        </p:nvSpPr>
        <p:spPr bwMode="auto">
          <a:xfrm>
            <a:off x="4703884" y="580410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6</a:t>
            </a:r>
            <a:r>
              <a:rPr lang="en-US" altLang="ja-JP" sz="1800" dirty="0" smtClean="0"/>
              <a:t>00</a:t>
            </a:r>
            <a:endParaRPr lang="ja-JP" altLang="en-US" sz="1800" dirty="0"/>
          </a:p>
        </p:txBody>
      </p:sp>
      <p:sp>
        <p:nvSpPr>
          <p:cNvPr id="30" name="テキスト ボックス 30"/>
          <p:cNvSpPr txBox="1">
            <a:spLocks noChangeArrowheads="1"/>
          </p:cNvSpPr>
          <p:nvPr/>
        </p:nvSpPr>
        <p:spPr bwMode="auto">
          <a:xfrm>
            <a:off x="3511041" y="580410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400</a:t>
            </a:r>
            <a:endParaRPr lang="ja-JP" altLang="en-US" sz="1800" dirty="0"/>
          </a:p>
        </p:txBody>
      </p:sp>
      <p:sp>
        <p:nvSpPr>
          <p:cNvPr id="31" name="テキスト ボックス 31"/>
          <p:cNvSpPr txBox="1">
            <a:spLocks noChangeArrowheads="1"/>
          </p:cNvSpPr>
          <p:nvPr/>
        </p:nvSpPr>
        <p:spPr bwMode="auto">
          <a:xfrm>
            <a:off x="2410828" y="5804106"/>
            <a:ext cx="692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a:t>2</a:t>
            </a:r>
            <a:r>
              <a:rPr lang="en-US" altLang="ja-JP" sz="1800" dirty="0" smtClean="0"/>
              <a:t>00</a:t>
            </a:r>
            <a:endParaRPr lang="ja-JP" altLang="en-US" sz="1800" dirty="0"/>
          </a:p>
        </p:txBody>
      </p:sp>
      <p:sp>
        <p:nvSpPr>
          <p:cNvPr id="32" name="テキスト ボックス 38"/>
          <p:cNvSpPr txBox="1">
            <a:spLocks noChangeArrowheads="1"/>
          </p:cNvSpPr>
          <p:nvPr/>
        </p:nvSpPr>
        <p:spPr bwMode="auto">
          <a:xfrm>
            <a:off x="6898370" y="5776397"/>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1000</a:t>
            </a:r>
            <a:endParaRPr lang="ja-JP" altLang="en-US" sz="1800" dirty="0"/>
          </a:p>
        </p:txBody>
      </p:sp>
      <p:sp>
        <p:nvSpPr>
          <p:cNvPr id="33" name="テキスト ボックス 29"/>
          <p:cNvSpPr txBox="1">
            <a:spLocks noChangeArrowheads="1"/>
          </p:cNvSpPr>
          <p:nvPr/>
        </p:nvSpPr>
        <p:spPr bwMode="auto">
          <a:xfrm>
            <a:off x="5721228" y="5804106"/>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dirty="0" smtClean="0"/>
              <a:t>800</a:t>
            </a:r>
            <a:endParaRPr lang="ja-JP" altLang="en-US" sz="1800" dirty="0"/>
          </a:p>
        </p:txBody>
      </p:sp>
    </p:spTree>
    <p:extLst>
      <p:ext uri="{BB962C8B-B14F-4D97-AF65-F5344CB8AC3E}">
        <p14:creationId xmlns:p14="http://schemas.microsoft.com/office/powerpoint/2010/main" val="2605059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a:t>
            </a:r>
            <a:r>
              <a:rPr kumimoji="1" lang="en-US" altLang="ja-JP" dirty="0" smtClean="0"/>
              <a:t>2</a:t>
            </a:r>
            <a:r>
              <a:rPr kumimoji="1" lang="ja-JP" altLang="en-US" dirty="0" smtClean="0"/>
              <a:t>：考察</a:t>
            </a:r>
            <a:endParaRPr kumimoji="1" lang="ja-JP" altLang="en-US" dirty="0"/>
          </a:p>
        </p:txBody>
      </p:sp>
      <p:sp>
        <p:nvSpPr>
          <p:cNvPr id="4" name="Rectangle 3"/>
          <p:cNvSpPr txBox="1">
            <a:spLocks noChangeArrowheads="1"/>
          </p:cNvSpPr>
          <p:nvPr/>
        </p:nvSpPr>
        <p:spPr>
          <a:xfrm>
            <a:off x="520700" y="1612900"/>
            <a:ext cx="8610600" cy="10668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sz="2800" dirty="0" smtClean="0">
                <a:latin typeface="Times" panose="02020603050405020304" pitchFamily="18" charset="0"/>
                <a:cs typeface="Times" panose="02020603050405020304" pitchFamily="18" charset="0"/>
              </a:rPr>
              <a:t>環境変化に応じて</a:t>
            </a:r>
            <a:r>
              <a:rPr lang="en-US" altLang="ja-JP" sz="2800" dirty="0" smtClean="0">
                <a:latin typeface="Times" panose="02020603050405020304" pitchFamily="18" charset="0"/>
                <a:cs typeface="Times" panose="02020603050405020304" pitchFamily="18" charset="0"/>
              </a:rPr>
              <a:t>ε</a:t>
            </a:r>
            <a:r>
              <a:rPr lang="ja-JP" altLang="en-US" sz="2800" dirty="0" smtClean="0">
                <a:latin typeface="Times" panose="02020603050405020304" pitchFamily="18" charset="0"/>
                <a:cs typeface="Times" panose="02020603050405020304" pitchFamily="18" charset="0"/>
              </a:rPr>
              <a:t>が</a:t>
            </a:r>
            <a:r>
              <a:rPr lang="ja-JP" altLang="en-US" sz="2800" dirty="0">
                <a:latin typeface="Times" panose="02020603050405020304" pitchFamily="18" charset="0"/>
                <a:cs typeface="Times" panose="02020603050405020304" pitchFamily="18" charset="0"/>
              </a:rPr>
              <a:t>上昇</a:t>
            </a:r>
            <a:r>
              <a:rPr lang="ja-JP" altLang="en-US" sz="2800" dirty="0" smtClean="0">
                <a:latin typeface="Times" panose="02020603050405020304" pitchFamily="18" charset="0"/>
                <a:cs typeface="Times" panose="02020603050405020304" pitchFamily="18" charset="0"/>
              </a:rPr>
              <a:t>した</a:t>
            </a:r>
            <a:endParaRPr lang="en-US" altLang="ja-JP" sz="2800" dirty="0" smtClean="0">
              <a:latin typeface="Times" panose="02020603050405020304" pitchFamily="18" charset="0"/>
              <a:cs typeface="Times" panose="02020603050405020304" pitchFamily="18" charset="0"/>
            </a:endParaRPr>
          </a:p>
          <a:p>
            <a:pPr lvl="1" fontAlgn="auto">
              <a:spcAft>
                <a:spcPts val="0"/>
              </a:spcAft>
            </a:pPr>
            <a:r>
              <a:rPr lang="ja-JP" altLang="en-US" dirty="0">
                <a:latin typeface="Times" panose="02020603050405020304" pitchFamily="18" charset="0"/>
                <a:cs typeface="Times" panose="02020603050405020304" pitchFamily="18" charset="0"/>
              </a:rPr>
              <a:t>環境変化</a:t>
            </a:r>
            <a:r>
              <a:rPr lang="ja-JP" altLang="en-US" dirty="0" smtClean="0">
                <a:latin typeface="Times" panose="02020603050405020304" pitchFamily="18" charset="0"/>
                <a:cs typeface="Times" panose="02020603050405020304" pitchFamily="18" charset="0"/>
              </a:rPr>
              <a:t>に応じて，探査行動を取ることができる</a:t>
            </a:r>
            <a:endParaRPr lang="en-US" altLang="ja-JP" dirty="0" smtClean="0">
              <a:latin typeface="Times" panose="02020603050405020304" pitchFamily="18" charset="0"/>
              <a:cs typeface="Times" panose="02020603050405020304" pitchFamily="18" charset="0"/>
            </a:endParaRPr>
          </a:p>
        </p:txBody>
      </p:sp>
      <p:sp>
        <p:nvSpPr>
          <p:cNvPr id="6" name="Rectangle 3"/>
          <p:cNvSpPr txBox="1">
            <a:spLocks noChangeArrowheads="1"/>
          </p:cNvSpPr>
          <p:nvPr/>
        </p:nvSpPr>
        <p:spPr>
          <a:xfrm>
            <a:off x="520700" y="2982686"/>
            <a:ext cx="8610600" cy="331763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sz="2800" dirty="0">
                <a:latin typeface="Times" panose="02020603050405020304" pitchFamily="18" charset="0"/>
                <a:cs typeface="Times" panose="02020603050405020304" pitchFamily="18" charset="0"/>
              </a:rPr>
              <a:t>提案</a:t>
            </a:r>
            <a:r>
              <a:rPr lang="ja-JP" altLang="en-US" sz="2800" dirty="0" smtClean="0">
                <a:latin typeface="Times" panose="02020603050405020304" pitchFamily="18" charset="0"/>
                <a:cs typeface="Times" panose="02020603050405020304" pitchFamily="18" charset="0"/>
              </a:rPr>
              <a:t>手法の行動数は</a:t>
            </a:r>
            <a:r>
              <a:rPr lang="en-US" altLang="ja-JP" sz="2800" dirty="0" smtClean="0">
                <a:latin typeface="Times" panose="02020603050405020304" pitchFamily="18" charset="0"/>
                <a:cs typeface="Times" panose="02020603050405020304" pitchFamily="18" charset="0"/>
              </a:rPr>
              <a:t>ε=0.09</a:t>
            </a:r>
            <a:r>
              <a:rPr lang="ja-JP" altLang="en-US" sz="2800" dirty="0" smtClean="0">
                <a:latin typeface="Times" panose="02020603050405020304" pitchFamily="18" charset="0"/>
                <a:cs typeface="Times" panose="02020603050405020304" pitchFamily="18" charset="0"/>
              </a:rPr>
              <a:t>や</a:t>
            </a:r>
            <a:r>
              <a:rPr lang="en-US" altLang="ja-JP" sz="2800" dirty="0" smtClean="0">
                <a:latin typeface="Times" panose="02020603050405020304" pitchFamily="18" charset="0"/>
                <a:cs typeface="Times" panose="02020603050405020304" pitchFamily="18" charset="0"/>
              </a:rPr>
              <a:t>ε=0.10</a:t>
            </a:r>
            <a:r>
              <a:rPr lang="ja-JP" altLang="en-US" sz="2800" dirty="0" smtClean="0">
                <a:latin typeface="Times" panose="02020603050405020304" pitchFamily="18" charset="0"/>
                <a:cs typeface="Times" panose="02020603050405020304" pitchFamily="18" charset="0"/>
              </a:rPr>
              <a:t>よりも多くなってしまう</a:t>
            </a:r>
            <a:endParaRPr lang="en-US" altLang="ja-JP" sz="2800" dirty="0">
              <a:latin typeface="Times" panose="02020603050405020304" pitchFamily="18" charset="0"/>
              <a:cs typeface="Times" panose="02020603050405020304" pitchFamily="18" charset="0"/>
            </a:endParaRPr>
          </a:p>
          <a:p>
            <a:pPr lvl="1" fontAlgn="auto">
              <a:spcAft>
                <a:spcPts val="0"/>
              </a:spcAft>
            </a:pPr>
            <a:r>
              <a:rPr lang="ja-JP" altLang="en-US" dirty="0"/>
              <a:t>最大でも</a:t>
            </a:r>
            <a:r>
              <a:rPr lang="en-US" altLang="ja-JP" dirty="0"/>
              <a:t>ε=0.10</a:t>
            </a:r>
            <a:r>
              <a:rPr lang="ja-JP" altLang="en-US" dirty="0"/>
              <a:t>程度しか上昇しない</a:t>
            </a:r>
            <a:r>
              <a:rPr lang="ja-JP" altLang="en-US" dirty="0" smtClean="0"/>
              <a:t>ため</a:t>
            </a:r>
            <a:endParaRPr lang="en-US" altLang="ja-JP" dirty="0"/>
          </a:p>
          <a:p>
            <a:pPr lvl="1"/>
            <a:r>
              <a:rPr lang="ja-JP" altLang="en-US" dirty="0"/>
              <a:t>探査率</a:t>
            </a:r>
            <a:r>
              <a:rPr lang="en-US" altLang="ja-JP" dirty="0"/>
              <a:t>ε</a:t>
            </a:r>
            <a:r>
              <a:rPr lang="ja-JP" altLang="en-US" dirty="0"/>
              <a:t>は環境全ての情報量を見て，</a:t>
            </a:r>
            <a:r>
              <a:rPr lang="ja-JP" altLang="en-US" dirty="0" smtClean="0"/>
              <a:t>決定</a:t>
            </a:r>
            <a:endParaRPr lang="en-US" altLang="ja-JP" dirty="0" smtClean="0"/>
          </a:p>
          <a:p>
            <a:pPr lvl="1"/>
            <a:r>
              <a:rPr lang="ja-JP" altLang="en-US" dirty="0"/>
              <a:t>環境の一部</a:t>
            </a:r>
            <a:r>
              <a:rPr lang="ja-JP" altLang="en-US" dirty="0" smtClean="0"/>
              <a:t>の情報量が上昇しても，全体を総計しているため，全体に及ぼす影響が少ない</a:t>
            </a:r>
            <a:endParaRPr lang="en-US" altLang="ja-JP" dirty="0"/>
          </a:p>
          <a:p>
            <a:endParaRPr lang="en-US" altLang="ja-JP" sz="2400" dirty="0"/>
          </a:p>
        </p:txBody>
      </p:sp>
    </p:spTree>
    <p:extLst>
      <p:ext uri="{BB962C8B-B14F-4D97-AF65-F5344CB8AC3E}">
        <p14:creationId xmlns:p14="http://schemas.microsoft.com/office/powerpoint/2010/main" val="164424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r>
              <a:rPr lang="ja-JP" altLang="en-US" dirty="0" smtClean="0"/>
              <a:t>まとめと今後の課題</a:t>
            </a:r>
            <a:endParaRPr lang="en-US" altLang="ja-JP" dirty="0" smtClean="0"/>
          </a:p>
        </p:txBody>
      </p:sp>
      <p:sp>
        <p:nvSpPr>
          <p:cNvPr id="28675" name="コンテンツ プレースホルダー 2"/>
          <p:cNvSpPr>
            <a:spLocks noGrp="1"/>
          </p:cNvSpPr>
          <p:nvPr>
            <p:ph sz="quarter" idx="1"/>
          </p:nvPr>
        </p:nvSpPr>
        <p:spPr>
          <a:xfrm>
            <a:off x="616188" y="1660243"/>
            <a:ext cx="7961312" cy="4778657"/>
          </a:xfrm>
        </p:spPr>
        <p:txBody>
          <a:bodyPr>
            <a:normAutofit/>
          </a:bodyPr>
          <a:lstStyle/>
          <a:p>
            <a:r>
              <a:rPr lang="ja-JP" altLang="en-US" dirty="0" smtClean="0">
                <a:latin typeface="Times New Roman" panose="02020603050405020304" pitchFamily="18" charset="0"/>
                <a:cs typeface="Times New Roman" panose="02020603050405020304" pitchFamily="18" charset="0"/>
              </a:rPr>
              <a:t>まとめ</a:t>
            </a:r>
            <a:endParaRPr lang="en-US" altLang="ja-JP" dirty="0" smtClean="0">
              <a:latin typeface="Times New Roman" panose="02020603050405020304" pitchFamily="18" charset="0"/>
              <a:cs typeface="Times New Roman" panose="02020603050405020304" pitchFamily="18" charset="0"/>
            </a:endParaRPr>
          </a:p>
          <a:p>
            <a:pPr lvl="1"/>
            <a:r>
              <a:rPr lang="ja-JP" altLang="en-US" dirty="0">
                <a:latin typeface="+mn-ea"/>
                <a:cs typeface="Times New Roman" panose="02020603050405020304" pitchFamily="18" charset="0"/>
              </a:rPr>
              <a:t>ロボットが情報量を用いて探査率</a:t>
            </a:r>
            <a:r>
              <a:rPr lang="en-US" altLang="ja-JP" dirty="0">
                <a:latin typeface="+mn-ea"/>
                <a:cs typeface="Times New Roman" panose="02020603050405020304" pitchFamily="18" charset="0"/>
              </a:rPr>
              <a:t>ε</a:t>
            </a:r>
            <a:r>
              <a:rPr lang="ja-JP" altLang="en-US" dirty="0">
                <a:latin typeface="+mn-ea"/>
                <a:cs typeface="Times New Roman" panose="02020603050405020304" pitchFamily="18" charset="0"/>
              </a:rPr>
              <a:t>を調整する方法を提案</a:t>
            </a:r>
            <a:endParaRPr lang="en-US" altLang="ja-JP" dirty="0">
              <a:latin typeface="+mn-ea"/>
              <a:cs typeface="Times New Roman" panose="02020603050405020304" pitchFamily="18" charset="0"/>
            </a:endParaRPr>
          </a:p>
          <a:p>
            <a:pPr lvl="1"/>
            <a:r>
              <a:rPr lang="ja-JP" altLang="en-US" dirty="0">
                <a:latin typeface="+mn-ea"/>
                <a:cs typeface="Times New Roman" panose="02020603050405020304" pitchFamily="18" charset="0"/>
              </a:rPr>
              <a:t>経路計画問題にて有効性を確認</a:t>
            </a:r>
            <a:endParaRPr lang="en-US" altLang="ja-JP" dirty="0">
              <a:latin typeface="+mn-ea"/>
              <a:cs typeface="Times New Roman" panose="02020603050405020304" pitchFamily="18" charset="0"/>
            </a:endParaRPr>
          </a:p>
          <a:p>
            <a:pPr lvl="2"/>
            <a:r>
              <a:rPr lang="ja-JP" altLang="en-US" dirty="0">
                <a:latin typeface="+mn-ea"/>
                <a:cs typeface="Times New Roman" panose="02020603050405020304" pitchFamily="18" charset="0"/>
              </a:rPr>
              <a:t>静的環境，動的環境では環境に適する</a:t>
            </a:r>
            <a:r>
              <a:rPr lang="en-US" altLang="ja-JP" dirty="0">
                <a:latin typeface="+mn-ea"/>
                <a:cs typeface="Times New Roman" panose="02020603050405020304" pitchFamily="18" charset="0"/>
              </a:rPr>
              <a:t>ε</a:t>
            </a:r>
            <a:r>
              <a:rPr lang="ja-JP" altLang="en-US" dirty="0">
                <a:latin typeface="+mn-ea"/>
                <a:cs typeface="Times New Roman" panose="02020603050405020304" pitchFamily="18" charset="0"/>
              </a:rPr>
              <a:t>の傾向が逆転</a:t>
            </a:r>
            <a:endParaRPr lang="en-US" altLang="ja-JP" dirty="0">
              <a:latin typeface="+mn-ea"/>
              <a:cs typeface="Times New Roman" panose="02020603050405020304" pitchFamily="18" charset="0"/>
            </a:endParaRPr>
          </a:p>
          <a:p>
            <a:pPr lvl="2"/>
            <a:r>
              <a:rPr lang="ja-JP" altLang="en-US" dirty="0">
                <a:latin typeface="+mn-ea"/>
                <a:cs typeface="Times New Roman" panose="02020603050405020304" pitchFamily="18" charset="0"/>
              </a:rPr>
              <a:t>その場合でも，提案手法は</a:t>
            </a:r>
            <a:r>
              <a:rPr lang="en-US" altLang="ja-JP" dirty="0">
                <a:latin typeface="+mn-ea"/>
                <a:cs typeface="Times New Roman" panose="02020603050405020304" pitchFamily="18" charset="0"/>
              </a:rPr>
              <a:t>ε</a:t>
            </a:r>
            <a:r>
              <a:rPr lang="ja-JP" altLang="en-US" dirty="0">
                <a:latin typeface="+mn-ea"/>
                <a:cs typeface="Times New Roman" panose="02020603050405020304" pitchFamily="18" charset="0"/>
              </a:rPr>
              <a:t>を変化させ対応が可能</a:t>
            </a:r>
            <a:endParaRPr lang="en-US" altLang="ja-JP" dirty="0">
              <a:latin typeface="+mn-ea"/>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今後の</a:t>
            </a:r>
            <a:r>
              <a:rPr lang="ja-JP" altLang="en-US" dirty="0" smtClean="0">
                <a:latin typeface="Times New Roman" panose="02020603050405020304" pitchFamily="18" charset="0"/>
                <a:cs typeface="Times New Roman" panose="02020603050405020304" pitchFamily="18" charset="0"/>
              </a:rPr>
              <a:t>課題</a:t>
            </a:r>
            <a:endParaRPr lang="en-US" altLang="ja-JP" dirty="0" smtClean="0">
              <a:latin typeface="Times New Roman" panose="02020603050405020304" pitchFamily="18" charset="0"/>
              <a:cs typeface="Times New Roman" panose="02020603050405020304" pitchFamily="18" charset="0"/>
            </a:endParaRPr>
          </a:p>
          <a:p>
            <a:pPr lvl="1"/>
            <a:r>
              <a:rPr lang="ja-JP" altLang="en-US" dirty="0" smtClean="0">
                <a:latin typeface="Times New Roman" panose="02020603050405020304" pitchFamily="18" charset="0"/>
                <a:cs typeface="Times New Roman" panose="02020603050405020304" pitchFamily="18" charset="0"/>
              </a:rPr>
              <a:t>知識の忘却</a:t>
            </a:r>
            <a:endParaRPr lang="en-US" altLang="ja-JP" dirty="0" smtClean="0">
              <a:latin typeface="Times New Roman" panose="02020603050405020304" pitchFamily="18" charset="0"/>
              <a:cs typeface="Times New Roman" panose="02020603050405020304" pitchFamily="18" charset="0"/>
            </a:endParaRPr>
          </a:p>
          <a:p>
            <a:pPr lvl="1"/>
            <a:r>
              <a:rPr lang="ja-JP" altLang="en-US" dirty="0" smtClean="0">
                <a:latin typeface="Times New Roman" panose="02020603050405020304" pitchFamily="18" charset="0"/>
                <a:cs typeface="Times New Roman" panose="02020603050405020304" pitchFamily="18" charset="0"/>
              </a:rPr>
              <a:t>動的環境への追従性の向上</a:t>
            </a:r>
            <a:endParaRPr lang="en-US" altLang="ja-JP" dirty="0" smtClean="0">
              <a:latin typeface="Times New Roman" panose="02020603050405020304" pitchFamily="18" charset="0"/>
              <a:cs typeface="Times New Roman" panose="02020603050405020304" pitchFamily="18" charset="0"/>
            </a:endParaRPr>
          </a:p>
          <a:p>
            <a:pPr lvl="1"/>
            <a:r>
              <a:rPr lang="ja-JP" altLang="en-US" dirty="0">
                <a:latin typeface="Times New Roman" panose="02020603050405020304" pitchFamily="18" charset="0"/>
                <a:cs typeface="Times New Roman" panose="02020603050405020304" pitchFamily="18" charset="0"/>
              </a:rPr>
              <a:t>他手法</a:t>
            </a:r>
            <a:r>
              <a:rPr lang="ja-JP" altLang="en-US" dirty="0" smtClean="0">
                <a:latin typeface="Times New Roman" panose="02020603050405020304" pitchFamily="18" charset="0"/>
                <a:cs typeface="Times New Roman" panose="02020603050405020304" pitchFamily="18" charset="0"/>
              </a:rPr>
              <a:t>との比較</a:t>
            </a:r>
            <a:endParaRPr lang="en-US" altLang="ja-JP"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4294967295"/>
          </p:nvPr>
        </p:nvSpPr>
        <p:spPr>
          <a:xfrm>
            <a:off x="431800" y="2030413"/>
            <a:ext cx="8369300" cy="4114800"/>
          </a:xfrm>
        </p:spPr>
        <p:txBody>
          <a:bodyPr>
            <a:normAutofit/>
          </a:bodyPr>
          <a:lstStyle/>
          <a:p>
            <a:pPr eaLnBrk="1" hangingPunct="1">
              <a:buFont typeface="Wingdings" pitchFamily="2" charset="2"/>
              <a:buNone/>
            </a:pPr>
            <a:r>
              <a:rPr lang="ja-JP" altLang="en-US" sz="3200" dirty="0" smtClean="0"/>
              <a:t>ご清聴ありがとうございました</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4638"/>
            <a:ext cx="7754587" cy="3513591"/>
          </a:xfrm>
        </p:spPr>
        <p:txBody>
          <a:bodyPr/>
          <a:lstStyle/>
          <a:p>
            <a:r>
              <a:rPr kumimoji="1" lang="ja-JP" altLang="en-US" dirty="0" smtClean="0"/>
              <a:t>補足</a:t>
            </a:r>
            <a:endParaRPr kumimoji="1" lang="ja-JP" altLang="en-US" dirty="0"/>
          </a:p>
        </p:txBody>
      </p:sp>
    </p:spTree>
    <p:extLst>
      <p:ext uri="{BB962C8B-B14F-4D97-AF65-F5344CB8AC3E}">
        <p14:creationId xmlns:p14="http://schemas.microsoft.com/office/powerpoint/2010/main" val="127413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softmax</a:t>
            </a:r>
            <a:r>
              <a:rPr kumimoji="1" lang="ja-JP" altLang="en-US" dirty="0" smtClean="0"/>
              <a:t>法</a:t>
            </a:r>
            <a:endParaRPr kumimoji="1"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2690150" y="1636264"/>
                <a:ext cx="3243965" cy="8723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i="1" smtClean="0">
                          <a:latin typeface="Cambria Math"/>
                        </a:rPr>
                        <m:t>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𝑡</m:t>
                              </m:r>
                            </m:sub>
                          </m:sSub>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𝑡</m:t>
                              </m:r>
                            </m:sub>
                          </m:sSub>
                        </m:e>
                      </m:d>
                      <m:r>
                        <a:rPr kumimoji="1" lang="en-US" altLang="ja-JP" b="0" i="1" smtClean="0">
                          <a:latin typeface="Cambria Math"/>
                        </a:rPr>
                        <m:t>=</m:t>
                      </m:r>
                      <m:f>
                        <m:fPr>
                          <m:ctrlPr>
                            <a:rPr kumimoji="1" lang="en-US" altLang="ja-JP" b="0" i="1" smtClean="0">
                              <a:latin typeface="Cambria Math" panose="02040503050406030204" pitchFamily="18" charset="0"/>
                            </a:rPr>
                          </m:ctrlPr>
                        </m:fPr>
                        <m:num>
                          <m:r>
                            <m:rPr>
                              <m:sty m:val="p"/>
                            </m:rPr>
                            <a:rPr kumimoji="1" lang="en-US" altLang="ja-JP" b="0" i="0" smtClean="0">
                              <a:latin typeface="Cambria Math"/>
                            </a:rPr>
                            <m:t>exp</m:t>
                          </m:r>
                          <m:r>
                            <a:rPr kumimoji="1" lang="en-US" altLang="ja-JP" b="0" i="1" smtClean="0">
                              <a:latin typeface="Cambria Math"/>
                            </a:rPr>
                            <m:t>⁡{</m:t>
                          </m:r>
                          <m:r>
                            <a:rPr kumimoji="1" lang="en-US" altLang="ja-JP" b="0" i="1" smtClean="0">
                              <a:latin typeface="Cambria Math"/>
                            </a:rPr>
                            <m:t>𝑄</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𝑠</m:t>
                                  </m:r>
                                </m:e>
                                <m:sub>
                                  <m:r>
                                    <a:rPr kumimoji="1" lang="en-US" altLang="ja-JP" b="0" i="1" smtClean="0">
                                      <a:latin typeface="Cambria Math"/>
                                    </a:rPr>
                                    <m:t>𝑡</m:t>
                                  </m:r>
                                </m:sub>
                              </m:sSub>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𝑡</m:t>
                                  </m:r>
                                </m:sub>
                              </m:sSub>
                            </m:e>
                          </m:d>
                          <m:r>
                            <a:rPr kumimoji="1" lang="en-US" altLang="ja-JP" b="0" i="1" smtClean="0">
                              <a:latin typeface="Cambria Math"/>
                            </a:rPr>
                            <m:t>/</m:t>
                          </m:r>
                          <m:r>
                            <a:rPr kumimoji="1" lang="ja-JP" altLang="en-US" b="0" i="1" smtClean="0">
                              <a:latin typeface="Cambria Math"/>
                            </a:rPr>
                            <m:t>𝜏</m:t>
                          </m:r>
                          <m:r>
                            <a:rPr kumimoji="1" lang="en-US" altLang="ja-JP" b="0" i="1" smtClean="0">
                              <a:latin typeface="Cambria Math"/>
                            </a:rPr>
                            <m:t>}</m:t>
                          </m:r>
                        </m:num>
                        <m:den>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a:rPr>
                                <m:t>𝑏</m:t>
                              </m:r>
                              <m:r>
                                <a:rPr kumimoji="1" lang="en-US" altLang="ja-JP" b="0" i="1" smtClean="0">
                                  <a:latin typeface="Cambria Math"/>
                                </a:rPr>
                                <m:t>=1</m:t>
                              </m:r>
                            </m:sub>
                            <m:sup>
                              <m:r>
                                <a:rPr kumimoji="1" lang="en-US" altLang="ja-JP" b="0" i="1" smtClean="0">
                                  <a:latin typeface="Cambria Math"/>
                                </a:rPr>
                                <m:t>𝑛</m:t>
                              </m:r>
                            </m:sup>
                            <m:e>
                              <m:r>
                                <m:rPr>
                                  <m:sty m:val="p"/>
                                </m:rPr>
                                <a:rPr kumimoji="1" lang="en-US" altLang="ja-JP">
                                  <a:latin typeface="Cambria Math"/>
                                </a:rPr>
                                <m:t>exp</m:t>
                              </m:r>
                              <m:r>
                                <a:rPr kumimoji="1" lang="en-US" altLang="ja-JP" i="1">
                                  <a:latin typeface="Cambria Math"/>
                                </a:rPr>
                                <m:t>⁡{</m:t>
                              </m:r>
                              <m:f>
                                <m:fPr>
                                  <m:ctrlPr>
                                    <a:rPr kumimoji="1" lang="en-US" altLang="ja-JP" i="1">
                                      <a:latin typeface="Cambria Math" panose="02040503050406030204" pitchFamily="18" charset="0"/>
                                    </a:rPr>
                                  </m:ctrlPr>
                                </m:fPr>
                                <m:num>
                                  <m:r>
                                    <a:rPr kumimoji="1" lang="en-US" altLang="ja-JP" i="1">
                                      <a:latin typeface="Cambria Math"/>
                                    </a:rPr>
                                    <m:t>𝑄</m:t>
                                  </m:r>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r>
                                            <a:rPr kumimoji="1" lang="en-US" altLang="ja-JP" i="1">
                                              <a:latin typeface="Cambria Math"/>
                                            </a:rPr>
                                            <m:t>𝑠</m:t>
                                          </m:r>
                                        </m:e>
                                        <m:sub>
                                          <m:r>
                                            <a:rPr kumimoji="1" lang="en-US" altLang="ja-JP" i="1">
                                              <a:latin typeface="Cambria Math"/>
                                            </a:rPr>
                                            <m:t>𝑡</m:t>
                                          </m:r>
                                        </m:sub>
                                      </m:sSub>
                                      <m:r>
                                        <a:rPr kumimoji="1" lang="en-US" altLang="ja-JP" i="1">
                                          <a:latin typeface="Cambria Math"/>
                                        </a:rPr>
                                        <m:t>,</m:t>
                                      </m:r>
                                      <m:r>
                                        <a:rPr kumimoji="1" lang="en-US" altLang="ja-JP" b="0" i="1" smtClean="0">
                                          <a:latin typeface="Cambria Math"/>
                                        </a:rPr>
                                        <m:t>𝑏</m:t>
                                      </m:r>
                                      <m:r>
                                        <a:rPr kumimoji="1" lang="en-US" altLang="ja-JP" i="1" smtClean="0">
                                          <a:latin typeface="Cambria Math"/>
                                        </a:rPr>
                                        <m:t> </m:t>
                                      </m:r>
                                    </m:e>
                                  </m:d>
                                </m:num>
                                <m:den>
                                  <m:r>
                                    <a:rPr kumimoji="1" lang="ja-JP" altLang="en-US" i="1">
                                      <a:latin typeface="Cambria Math"/>
                                    </a:rPr>
                                    <m:t>𝜏</m:t>
                                  </m:r>
                                </m:den>
                              </m:f>
                              <m:r>
                                <a:rPr kumimoji="1" lang="en-US" altLang="ja-JP" b="0" i="1" smtClean="0">
                                  <a:latin typeface="Cambria Math"/>
                                </a:rPr>
                                <m:t>}</m:t>
                              </m:r>
                            </m:e>
                          </m:nary>
                        </m:den>
                      </m:f>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690150" y="1636264"/>
                <a:ext cx="3243965" cy="872355"/>
              </a:xfrm>
              <a:prstGeom prst="rect">
                <a:avLst/>
              </a:prstGeom>
              <a:blipFill rotWithShape="1">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1390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τ</a:t>
            </a:r>
            <a:r>
              <a:rPr kumimoji="1" lang="ja-JP" altLang="en-US" dirty="0" smtClean="0"/>
              <a:t>の制御との違い</a:t>
            </a:r>
            <a:endParaRPr kumimoji="1" lang="ja-JP" altLang="en-US" dirty="0"/>
          </a:p>
        </p:txBody>
      </p:sp>
      <p:sp>
        <p:nvSpPr>
          <p:cNvPr id="3" name="コンテンツ プレースホルダー 2"/>
          <p:cNvSpPr>
            <a:spLocks noGrp="1"/>
          </p:cNvSpPr>
          <p:nvPr>
            <p:ph sz="quarter" idx="1"/>
          </p:nvPr>
        </p:nvSpPr>
        <p:spPr/>
        <p:txBody>
          <a:bodyPr>
            <a:normAutofit/>
          </a:bodyPr>
          <a:lstStyle/>
          <a:p>
            <a:r>
              <a:rPr lang="ja-JP" altLang="en-US" dirty="0" smtClean="0"/>
              <a:t>温度</a:t>
            </a:r>
            <a:r>
              <a:rPr lang="ja-JP" altLang="en-US" dirty="0"/>
              <a:t>を制御することで行動の選択確率を変化させることはできるが，行動の優先順位自体は変わらない．</a:t>
            </a:r>
          </a:p>
          <a:p>
            <a:r>
              <a:rPr lang="ja-JP" altLang="en-US" dirty="0" smtClean="0"/>
              <a:t>障害</a:t>
            </a:r>
            <a:r>
              <a:rPr lang="ja-JP" altLang="en-US" dirty="0"/>
              <a:t>発生問題，すなわちグリーディな行動の真の価値が大きく変化するような問題には</a:t>
            </a:r>
            <a:r>
              <a:rPr lang="ja-JP" altLang="en-US" dirty="0" smtClean="0"/>
              <a:t>適さない？</a:t>
            </a:r>
            <a:endParaRPr lang="ja-JP" altLang="en-US" dirty="0"/>
          </a:p>
          <a:p>
            <a:pPr marL="0" indent="0">
              <a:buNone/>
            </a:pPr>
            <a:endParaRPr kumimoji="1" lang="ja-JP" altLang="en-US" dirty="0"/>
          </a:p>
        </p:txBody>
      </p:sp>
    </p:spTree>
    <p:extLst>
      <p:ext uri="{BB962C8B-B14F-4D97-AF65-F5344CB8AC3E}">
        <p14:creationId xmlns:p14="http://schemas.microsoft.com/office/powerpoint/2010/main" val="877119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右矢印 3"/>
          <p:cNvSpPr/>
          <p:nvPr/>
        </p:nvSpPr>
        <p:spPr>
          <a:xfrm rot="1310485">
            <a:off x="5312127" y="4204194"/>
            <a:ext cx="944601" cy="646963"/>
          </a:xfrm>
          <a:prstGeom prst="rightArrow">
            <a:avLst>
              <a:gd name="adj1" fmla="val 45220"/>
              <a:gd name="adj2" fmla="val 50000"/>
            </a:avLst>
          </a:prstGeom>
          <a:solidFill>
            <a:srgbClr val="FFC000"/>
          </a:solidFill>
          <a:ln>
            <a:solidFill>
              <a:srgbClr val="C89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タイトル 1"/>
          <p:cNvSpPr>
            <a:spLocks noGrp="1"/>
          </p:cNvSpPr>
          <p:nvPr>
            <p:ph type="title"/>
          </p:nvPr>
        </p:nvSpPr>
        <p:spPr/>
        <p:txBody>
          <a:bodyPr/>
          <a:lstStyle/>
          <a:p>
            <a:r>
              <a:rPr kumimoji="1" lang="en-US" altLang="ja-JP" dirty="0" smtClean="0"/>
              <a:t>ε-greedy</a:t>
            </a:r>
            <a:r>
              <a:rPr kumimoji="1" lang="ja-JP" altLang="en-US" dirty="0" smtClean="0"/>
              <a:t>法</a:t>
            </a:r>
            <a:endParaRPr kumimoji="1" lang="ja-JP" altLang="en-US" dirty="0"/>
          </a:p>
        </p:txBody>
      </p:sp>
      <p:sp>
        <p:nvSpPr>
          <p:cNvPr id="4" name="正方形/長方形 3"/>
          <p:cNvSpPr/>
          <p:nvPr/>
        </p:nvSpPr>
        <p:spPr>
          <a:xfrm>
            <a:off x="1211336" y="4237762"/>
            <a:ext cx="355107" cy="901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877160" y="3088104"/>
            <a:ext cx="355107" cy="2050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606610" y="4783739"/>
            <a:ext cx="355107" cy="35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344936" y="3718418"/>
            <a:ext cx="355107" cy="1420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V="1">
            <a:off x="1033783" y="2635343"/>
            <a:ext cx="0" cy="27520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669797" y="5138845"/>
            <a:ext cx="363931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44018" y="2323161"/>
            <a:ext cx="1197375" cy="369332"/>
          </a:xfrm>
          <a:prstGeom prst="rect">
            <a:avLst/>
          </a:prstGeom>
          <a:noFill/>
        </p:spPr>
        <p:txBody>
          <a:bodyPr wrap="square" rtlCol="0">
            <a:spAutoFit/>
          </a:bodyPr>
          <a:lstStyle/>
          <a:p>
            <a:r>
              <a:rPr lang="ja-JP" altLang="en-US" dirty="0"/>
              <a:t>行動価値</a:t>
            </a:r>
            <a:endParaRPr kumimoji="1" lang="ja-JP" altLang="en-US" dirty="0"/>
          </a:p>
        </p:txBody>
      </p:sp>
      <p:sp>
        <p:nvSpPr>
          <p:cNvPr id="11" name="テキスト ボックス 10"/>
          <p:cNvSpPr txBox="1"/>
          <p:nvPr/>
        </p:nvSpPr>
        <p:spPr>
          <a:xfrm>
            <a:off x="4283897" y="4965609"/>
            <a:ext cx="1154097" cy="369332"/>
          </a:xfrm>
          <a:prstGeom prst="rect">
            <a:avLst/>
          </a:prstGeom>
          <a:noFill/>
        </p:spPr>
        <p:txBody>
          <a:bodyPr wrap="square" rtlCol="0">
            <a:spAutoFit/>
          </a:bodyPr>
          <a:lstStyle/>
          <a:p>
            <a:r>
              <a:rPr lang="ja-JP" altLang="en-US" dirty="0"/>
              <a:t>行動</a:t>
            </a:r>
            <a:endParaRPr kumimoji="1" lang="ja-JP" altLang="en-US" dirty="0"/>
          </a:p>
        </p:txBody>
      </p:sp>
      <p:sp>
        <p:nvSpPr>
          <p:cNvPr id="12" name="正方形/長方形 11"/>
          <p:cNvSpPr/>
          <p:nvPr/>
        </p:nvSpPr>
        <p:spPr>
          <a:xfrm>
            <a:off x="394612" y="1985502"/>
            <a:ext cx="4782178" cy="36416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2292972" y="1800837"/>
                <a:ext cx="886846" cy="369332"/>
              </a:xfrm>
              <a:prstGeom prst="rect">
                <a:avLst/>
              </a:prstGeom>
              <a:solidFill>
                <a:schemeClr val="bg1"/>
              </a:solidFill>
              <a:ln w="19050">
                <a:solidFill>
                  <a:schemeClr val="tx1"/>
                </a:solidFill>
              </a:ln>
            </p:spPr>
            <p:txBody>
              <a:bodyPr wrap="none" rtlCol="0">
                <a:spAutoFit/>
              </a:bodyPr>
              <a:lstStyle/>
              <a:p>
                <a:r>
                  <a:rPr kumimoji="1" lang="ja-JP" altLang="en-US" dirty="0" smtClean="0"/>
                  <a:t>状態</a:t>
                </a:r>
                <a:r>
                  <a:rPr kumimoji="1" lang="en-US" altLang="ja-JP" dirty="0" smtClean="0"/>
                  <a:t>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𝑖</m:t>
                        </m:r>
                      </m:sub>
                    </m:sSub>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2292972" y="1800837"/>
                <a:ext cx="886846" cy="369332"/>
              </a:xfrm>
              <a:prstGeom prst="rect">
                <a:avLst/>
              </a:prstGeom>
              <a:blipFill rotWithShape="0">
                <a:blip r:embed="rId3"/>
                <a:stretch>
                  <a:fillRect l="-4698" t="-9375" b="-17188"/>
                </a:stretch>
              </a:blipFill>
              <a:ln w="1905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1149368" y="5129085"/>
                <a:ext cx="4790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1</m:t>
                          </m:r>
                        </m:sub>
                      </m:sSub>
                    </m:oMath>
                  </m:oMathPara>
                </a14:m>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1149368" y="5129085"/>
                <a:ext cx="479041" cy="36933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1815192" y="5129085"/>
                <a:ext cx="4843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2</m:t>
                          </m:r>
                        </m:sub>
                      </m:sSub>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1815192" y="5129085"/>
                <a:ext cx="484363" cy="36933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2544642" y="5129085"/>
                <a:ext cx="4843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3</m:t>
                          </m:r>
                        </m:sub>
                      </m:sSub>
                    </m:oMath>
                  </m:oMathPara>
                </a14:m>
                <a:endParaRPr kumimoji="1" lang="ja-JP" altLang="en-US"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544642" y="5129085"/>
                <a:ext cx="484363"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3282968" y="5129085"/>
                <a:ext cx="4843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4</m:t>
                          </m:r>
                        </m:sub>
                      </m:sSub>
                    </m:oMath>
                  </m:oMathPara>
                </a14:m>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282968" y="5129085"/>
                <a:ext cx="484363" cy="369332"/>
              </a:xfrm>
              <a:prstGeom prst="rect">
                <a:avLst/>
              </a:prstGeom>
              <a:blipFill rotWithShape="0">
                <a:blip r:embed="rId7"/>
                <a:stretch>
                  <a:fillRect/>
                </a:stretch>
              </a:blipFill>
            </p:spPr>
            <p:txBody>
              <a:bodyPr/>
              <a:lstStyle/>
              <a:p>
                <a:r>
                  <a:rPr lang="ja-JP" altLang="en-US">
                    <a:noFill/>
                  </a:rPr>
                  <a:t> </a:t>
                </a:r>
              </a:p>
            </p:txBody>
          </p:sp>
        </mc:Fallback>
      </mc:AlternateContent>
      <p:sp>
        <p:nvSpPr>
          <p:cNvPr id="19" name="右矢印 3"/>
          <p:cNvSpPr/>
          <p:nvPr/>
        </p:nvSpPr>
        <p:spPr>
          <a:xfrm rot="19826212">
            <a:off x="5220475" y="2853399"/>
            <a:ext cx="944601" cy="646963"/>
          </a:xfrm>
          <a:prstGeom prst="rightArrow">
            <a:avLst>
              <a:gd name="adj1" fmla="val 45220"/>
              <a:gd name="adj2" fmla="val 50000"/>
            </a:avLst>
          </a:prstGeom>
          <a:solidFill>
            <a:srgbClr val="FFC000"/>
          </a:solidFill>
          <a:ln>
            <a:solidFill>
              <a:srgbClr val="C89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rot="1232605">
                <a:off x="5501193" y="4284490"/>
                <a:ext cx="3435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dirty="0">
                          <a:latin typeface="Cambria Math"/>
                        </a:rPr>
                        <m:t>ε</m:t>
                      </m:r>
                    </m:oMath>
                  </m:oMathPara>
                </a14:m>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rot="1232605">
                <a:off x="5501193" y="4284490"/>
                <a:ext cx="343586" cy="369332"/>
              </a:xfrm>
              <a:prstGeom prst="rect">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6263188" y="2718772"/>
                <a:ext cx="2709361" cy="369332"/>
              </a:xfrm>
              <a:prstGeom prst="rect">
                <a:avLst/>
              </a:prstGeom>
              <a:noFill/>
            </p:spPr>
            <p:txBody>
              <a:bodyPr wrap="square" rtlCol="0">
                <a:spAutoFit/>
              </a:bodyPr>
              <a:lstStyle/>
              <a:p>
                <a:r>
                  <a:rPr kumimoji="1" lang="ja-JP" altLang="en-US" dirty="0"/>
                  <a:t>行動</a:t>
                </a:r>
                <a:r>
                  <a:rPr kumimoji="1" lang="en-US" altLang="ja-JP" dirty="0" smtClean="0"/>
                  <a:t>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𝑎</m:t>
                        </m:r>
                      </m:e>
                      <m:sub>
                        <m:r>
                          <a:rPr kumimoji="1" lang="en-US" altLang="ja-JP" b="0" i="1" smtClean="0">
                            <a:latin typeface="Cambria Math"/>
                          </a:rPr>
                          <m:t>2</m:t>
                        </m:r>
                      </m:sub>
                    </m:sSub>
                  </m:oMath>
                </a14:m>
                <a:r>
                  <a:rPr kumimoji="1" lang="ja-JP" altLang="en-US" dirty="0" smtClean="0"/>
                  <a:t> </a:t>
                </a:r>
                <a:r>
                  <a:rPr kumimoji="1" lang="en-US" altLang="ja-JP" dirty="0" smtClean="0"/>
                  <a:t>(</a:t>
                </a:r>
                <a:r>
                  <a:rPr kumimoji="1" lang="ja-JP" altLang="en-US" dirty="0"/>
                  <a:t>利用</a:t>
                </a:r>
                <a:r>
                  <a:rPr kumimoji="1" lang="en-US" altLang="ja-JP" dirty="0" smtClean="0"/>
                  <a:t>)</a:t>
                </a:r>
                <a:endParaRPr kumimoji="1" lang="ja-JP" altLang="en-US"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6263188" y="2718772"/>
                <a:ext cx="2709361" cy="369332"/>
              </a:xfrm>
              <a:prstGeom prst="rect">
                <a:avLst/>
              </a:prstGeom>
              <a:blipFill rotWithShape="1">
                <a:blip r:embed="rId9"/>
                <a:stretch>
                  <a:fillRect l="-1798" t="-11475" b="-262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rot="19990864">
                <a:off x="5254647" y="3007484"/>
                <a:ext cx="7744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1−</m:t>
                      </m:r>
                      <m:r>
                        <a:rPr kumimoji="1" lang="en-US" altLang="ja-JP" b="0" i="1" smtClean="0">
                          <a:latin typeface="Cambria Math"/>
                        </a:rPr>
                        <m:t>𝜀</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rot="19990864">
                <a:off x="5254647" y="3007484"/>
                <a:ext cx="774469" cy="369332"/>
              </a:xfrm>
              <a:prstGeom prst="rect">
                <a:avLst/>
              </a:prstGeom>
              <a:blipFill rotWithShape="1">
                <a:blip r:embed="rId10"/>
                <a:stretch>
                  <a:fillRect/>
                </a:stretch>
              </a:blipFill>
            </p:spPr>
            <p:txBody>
              <a:bodyPr/>
              <a:lstStyle/>
              <a:p>
                <a:r>
                  <a:rPr lang="ja-JP" altLang="en-US">
                    <a:noFill/>
                  </a:rPr>
                  <a:t> </a:t>
                </a:r>
              </a:p>
            </p:txBody>
          </p:sp>
        </mc:Fallback>
      </mc:AlternateContent>
      <p:sp>
        <p:nvSpPr>
          <p:cNvPr id="25" name="テキスト ボックス 24"/>
          <p:cNvSpPr txBox="1"/>
          <p:nvPr/>
        </p:nvSpPr>
        <p:spPr>
          <a:xfrm>
            <a:off x="6343171" y="4503637"/>
            <a:ext cx="2629378" cy="369332"/>
          </a:xfrm>
          <a:prstGeom prst="rect">
            <a:avLst/>
          </a:prstGeom>
          <a:noFill/>
        </p:spPr>
        <p:txBody>
          <a:bodyPr wrap="square" rtlCol="0">
            <a:spAutoFit/>
          </a:bodyPr>
          <a:lstStyle/>
          <a:p>
            <a:r>
              <a:rPr lang="ja-JP" altLang="en-US" dirty="0"/>
              <a:t>ランダム</a:t>
            </a:r>
            <a:r>
              <a:rPr lang="ja-JP" altLang="en-US" dirty="0" smtClean="0"/>
              <a:t>に選択</a:t>
            </a:r>
            <a:r>
              <a:rPr lang="en-US" altLang="ja-JP" dirty="0" smtClean="0"/>
              <a:t>(</a:t>
            </a:r>
            <a:r>
              <a:rPr lang="ja-JP" altLang="en-US" dirty="0"/>
              <a:t>探査</a:t>
            </a:r>
            <a:r>
              <a:rPr lang="en-US" altLang="ja-JP" dirty="0" smtClean="0"/>
              <a:t>)</a:t>
            </a:r>
            <a:endParaRPr kumimoji="1"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261257" y="6030168"/>
                <a:ext cx="8621486" cy="461665"/>
              </a:xfrm>
              <a:prstGeom prst="rect">
                <a:avLst/>
              </a:prstGeom>
              <a:noFill/>
            </p:spPr>
            <p:txBody>
              <a:bodyPr wrap="square" rtlCol="0">
                <a:spAutoFit/>
              </a:bodyPr>
              <a:lstStyle/>
              <a:p>
                <a:r>
                  <a:rPr kumimoji="1" lang="ja-JP" altLang="en-US" sz="2400" dirty="0" smtClean="0"/>
                  <a:t>探査率</a:t>
                </a:r>
                <a:r>
                  <a:rPr kumimoji="1" lang="el-GR" altLang="ja-JP" sz="2400" dirty="0" smtClean="0"/>
                  <a:t>ε</a:t>
                </a:r>
                <a:r>
                  <a:rPr kumimoji="1" lang="en-US" altLang="ja-JP" sz="2400" dirty="0" smtClean="0"/>
                  <a:t>(</a:t>
                </a:r>
                <a14:m>
                  <m:oMath xmlns:m="http://schemas.openxmlformats.org/officeDocument/2006/math">
                    <m:r>
                      <a:rPr kumimoji="1" lang="en-US" altLang="ja-JP" sz="2400" b="0" i="1" smtClean="0">
                        <a:latin typeface="Cambria Math"/>
                      </a:rPr>
                      <m:t>0</m:t>
                    </m:r>
                    <m:r>
                      <a:rPr kumimoji="1" lang="en-US" altLang="ja-JP" sz="2400" b="0" i="1" smtClean="0">
                        <a:latin typeface="Cambria Math"/>
                        <a:ea typeface="Cambria Math"/>
                      </a:rPr>
                      <m:t>≤</m:t>
                    </m:r>
                    <m:r>
                      <a:rPr kumimoji="1" lang="ja-JP" altLang="en-US" sz="2400" b="0" i="1" smtClean="0">
                        <a:latin typeface="Cambria Math"/>
                        <a:ea typeface="Cambria Math"/>
                      </a:rPr>
                      <m:t>𝜀</m:t>
                    </m:r>
                    <m:r>
                      <a:rPr kumimoji="1" lang="ja-JP" altLang="en-US" sz="2400" b="0" i="1" smtClean="0">
                        <a:latin typeface="Cambria Math"/>
                        <a:ea typeface="Cambria Math"/>
                      </a:rPr>
                      <m:t>≤1</m:t>
                    </m:r>
                  </m:oMath>
                </a14:m>
                <a:r>
                  <a:rPr kumimoji="1" lang="en-US" altLang="ja-JP" sz="2400" dirty="0" smtClean="0"/>
                  <a:t>)</a:t>
                </a:r>
                <a:r>
                  <a:rPr kumimoji="1" lang="ja-JP" altLang="en-US" sz="2400" dirty="0" smtClean="0"/>
                  <a:t>が大きいほど，探査的な行動を取りやすくなる</a:t>
                </a:r>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61257" y="6030168"/>
                <a:ext cx="8621486" cy="461665"/>
              </a:xfrm>
              <a:prstGeom prst="rect">
                <a:avLst/>
              </a:prstGeom>
              <a:blipFill rotWithShape="1">
                <a:blip r:embed="rId11"/>
                <a:stretch>
                  <a:fillRect l="-1132" t="-14474" r="-212" b="-3026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4683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Result(30×30)</a:t>
            </a:r>
            <a:endParaRPr kumimoji="1" lang="ja-JP" altLang="en-US" dirty="0"/>
          </a:p>
        </p:txBody>
      </p:sp>
      <p:pic>
        <p:nvPicPr>
          <p:cNvPr id="132098" name="Picture 2" descr="G:\AROB2014\AROB結果\加工済み\average0.00_and_p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7" y="1574800"/>
            <a:ext cx="6396259"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562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Result(30×30)</a:t>
            </a:r>
            <a:endParaRPr kumimoji="1" lang="ja-JP" altLang="en-US" dirty="0"/>
          </a:p>
        </p:txBody>
      </p:sp>
      <p:pic>
        <p:nvPicPr>
          <p:cNvPr id="133122" name="Picture 2" descr="G:\AROB2014\AROB結果\加工済み\average0.01_and_p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7" y="1511300"/>
            <a:ext cx="5926737" cy="484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43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Result(30×30)</a:t>
            </a:r>
            <a:endParaRPr kumimoji="1" lang="ja-JP" altLang="en-US" dirty="0"/>
          </a:p>
        </p:txBody>
      </p:sp>
      <p:pic>
        <p:nvPicPr>
          <p:cNvPr id="134146" name="Picture 2" descr="G:\AROB2014\AROB結果\加工済み\average0.02_and_p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1464463"/>
            <a:ext cx="6118225" cy="481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43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Result(30×30)</a:t>
            </a:r>
            <a:endParaRPr kumimoji="1" lang="ja-JP" altLang="en-US" dirty="0"/>
          </a:p>
        </p:txBody>
      </p:sp>
      <p:pic>
        <p:nvPicPr>
          <p:cNvPr id="135170" name="Picture 2" descr="G:\AROB2014\AROB結果\加工済み\average0.03_and_p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1328072"/>
            <a:ext cx="6484938" cy="511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43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Result(30×30)</a:t>
            </a:r>
            <a:endParaRPr kumimoji="1" lang="ja-JP" altLang="en-US" dirty="0"/>
          </a:p>
        </p:txBody>
      </p:sp>
      <p:pic>
        <p:nvPicPr>
          <p:cNvPr id="136194" name="Picture 2" descr="G:\AROB2014\AROB結果\加工済み\average0.04_and_p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51104"/>
            <a:ext cx="6261100" cy="491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43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Result(30×30)</a:t>
            </a:r>
            <a:endParaRPr kumimoji="1" lang="ja-JP" altLang="en-US" dirty="0"/>
          </a:p>
        </p:txBody>
      </p:sp>
      <p:pic>
        <p:nvPicPr>
          <p:cNvPr id="137218" name="Picture 2" descr="G:\AROB2014\AROB結果\加工済み\average0.05_and_p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050" y="1422400"/>
            <a:ext cx="6741083"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43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14678"/>
            <a:ext cx="7772400" cy="1143000"/>
          </a:xfrm>
        </p:spPr>
        <p:txBody>
          <a:bodyPr>
            <a:normAutofit fontScale="90000"/>
          </a:bodyPr>
          <a:lstStyle/>
          <a:p>
            <a:r>
              <a:rPr kumimoji="1" lang="en-US" altLang="ja-JP" dirty="0" smtClean="0"/>
              <a:t>Transitive graph of ε each trial in proposed method</a:t>
            </a:r>
            <a:endParaRPr kumimoji="1" lang="ja-JP" altLang="en-US" dirty="0"/>
          </a:p>
        </p:txBody>
      </p:sp>
      <p:pic>
        <p:nvPicPr>
          <p:cNvPr id="139266" name="Picture 2" descr="D:\Owner\pict\eps_kako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288318"/>
            <a:ext cx="7150100" cy="515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48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Transitive graph of ε each trial in proposed method</a:t>
            </a:r>
            <a:endParaRPr kumimoji="1" lang="ja-JP" altLang="en-US" dirty="0"/>
          </a:p>
        </p:txBody>
      </p:sp>
      <p:pic>
        <p:nvPicPr>
          <p:cNvPr id="140290" name="Picture 2" descr="D:\Owner\pict\eps_up_加工.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464" y="1647683"/>
            <a:ext cx="6878636" cy="489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43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7224" y="122238"/>
            <a:ext cx="7772400" cy="1143000"/>
          </a:xfrm>
        </p:spPr>
        <p:txBody>
          <a:bodyPr/>
          <a:lstStyle/>
          <a:p>
            <a:r>
              <a:rPr kumimoji="1" lang="en-US" altLang="ja-JP" dirty="0" smtClean="0"/>
              <a:t>Result(20×20)</a:t>
            </a:r>
            <a:endParaRPr kumimoji="1" lang="ja-JP" altLang="en-US" dirty="0"/>
          </a:p>
        </p:txBody>
      </p:sp>
      <p:pic>
        <p:nvPicPr>
          <p:cNvPr id="129027" name="Picture 3" descr="G:\20_20_改\加工済み\average_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18" y="1857947"/>
            <a:ext cx="7325141" cy="4774238"/>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562100" y="5858656"/>
            <a:ext cx="6442648" cy="33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3"/>
          <p:cNvSpPr txBox="1">
            <a:spLocks noChangeArrowheads="1"/>
          </p:cNvSpPr>
          <p:nvPr/>
        </p:nvSpPr>
        <p:spPr>
          <a:xfrm>
            <a:off x="465424" y="1203959"/>
            <a:ext cx="8386476" cy="914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lnSpc>
                <a:spcPct val="80000"/>
              </a:lnSpc>
              <a:spcAft>
                <a:spcPts val="0"/>
              </a:spcAft>
            </a:pPr>
            <a:r>
              <a:rPr lang="en-US" altLang="ja-JP" sz="2400" dirty="0" smtClean="0"/>
              <a:t>A comparison about the number of steps at each trial between the proposed method and RL</a:t>
            </a:r>
          </a:p>
        </p:txBody>
      </p:sp>
    </p:spTree>
    <p:extLst>
      <p:ext uri="{BB962C8B-B14F-4D97-AF65-F5344CB8AC3E}">
        <p14:creationId xmlns:p14="http://schemas.microsoft.com/office/powerpoint/2010/main" val="982828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6300" y="-119062"/>
            <a:ext cx="7772400" cy="1143000"/>
          </a:xfrm>
        </p:spPr>
        <p:txBody>
          <a:bodyPr/>
          <a:lstStyle/>
          <a:p>
            <a:r>
              <a:rPr kumimoji="1" lang="en-US" altLang="ja-JP" dirty="0" smtClean="0"/>
              <a:t>Result(20×20)</a:t>
            </a:r>
            <a:endParaRPr kumimoji="1" lang="ja-JP" altLang="en-US" dirty="0"/>
          </a:p>
        </p:txBody>
      </p:sp>
      <p:pic>
        <p:nvPicPr>
          <p:cNvPr id="138242" name="Picture 2" descr="G:\20_20_改\加工済み\average_all_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24" y="1907540"/>
            <a:ext cx="6848506" cy="4822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Owner\pict\凡例.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055" y="2090419"/>
            <a:ext cx="2158648" cy="17605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338424" y="1038859"/>
            <a:ext cx="8229600" cy="914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lnSpc>
                <a:spcPct val="80000"/>
              </a:lnSpc>
              <a:spcAft>
                <a:spcPts val="0"/>
              </a:spcAft>
            </a:pPr>
            <a:r>
              <a:rPr lang="en-US" altLang="ja-JP" sz="2400" dirty="0" smtClean="0"/>
              <a:t>A comparison about the number of steps at each trial between the proposed method and RL</a:t>
            </a:r>
          </a:p>
        </p:txBody>
      </p:sp>
    </p:spTree>
    <p:extLst>
      <p:ext uri="{BB962C8B-B14F-4D97-AF65-F5344CB8AC3E}">
        <p14:creationId xmlns:p14="http://schemas.microsoft.com/office/powerpoint/2010/main" val="1396183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ε-</a:t>
            </a:r>
            <a:r>
              <a:rPr lang="en-US" altLang="ja-JP" dirty="0" smtClean="0"/>
              <a:t>greedy</a:t>
            </a:r>
            <a:r>
              <a:rPr lang="ja-JP" altLang="en-US" dirty="0" smtClean="0"/>
              <a:t>法の問題点</a:t>
            </a:r>
            <a:endParaRPr kumimoji="1" lang="ja-JP" altLang="en-US" dirty="0"/>
          </a:p>
        </p:txBody>
      </p:sp>
      <p:sp>
        <p:nvSpPr>
          <p:cNvPr id="3" name="コンテンツ プレースホルダー 2"/>
          <p:cNvSpPr>
            <a:spLocks noGrp="1"/>
          </p:cNvSpPr>
          <p:nvPr>
            <p:ph sz="quarter" idx="1"/>
          </p:nvPr>
        </p:nvSpPr>
        <p:spPr/>
        <p:txBody>
          <a:bodyPr>
            <a:normAutofit/>
          </a:bodyPr>
          <a:lstStyle/>
          <a:p>
            <a:r>
              <a:rPr kumimoji="1" lang="ja-JP" altLang="en-US" dirty="0" smtClean="0"/>
              <a:t>設計者が探査率</a:t>
            </a:r>
            <a:r>
              <a:rPr kumimoji="1" lang="en-US" altLang="ja-JP" dirty="0" smtClean="0"/>
              <a:t>ε</a:t>
            </a:r>
            <a:r>
              <a:rPr kumimoji="1" lang="ja-JP" altLang="en-US" dirty="0" smtClean="0"/>
              <a:t>を設定</a:t>
            </a:r>
            <a:endParaRPr kumimoji="1" lang="en-US" altLang="ja-JP" dirty="0" smtClean="0"/>
          </a:p>
          <a:p>
            <a:endParaRPr lang="en-US" altLang="ja-JP" dirty="0"/>
          </a:p>
          <a:p>
            <a:r>
              <a:rPr kumimoji="1" lang="ja-JP" altLang="en-US" dirty="0" smtClean="0"/>
              <a:t>探査率</a:t>
            </a:r>
            <a:r>
              <a:rPr kumimoji="1" lang="en-US" altLang="ja-JP" dirty="0" smtClean="0"/>
              <a:t>ε</a:t>
            </a:r>
            <a:r>
              <a:rPr kumimoji="1" lang="ja-JP" altLang="en-US" dirty="0" smtClean="0"/>
              <a:t>が大きすぎると</a:t>
            </a:r>
            <a:r>
              <a:rPr kumimoji="1" lang="en-US" altLang="ja-JP" dirty="0" smtClean="0"/>
              <a:t>…</a:t>
            </a:r>
          </a:p>
          <a:p>
            <a:pPr lvl="1"/>
            <a:r>
              <a:rPr lang="ja-JP" altLang="en-US" dirty="0" smtClean="0"/>
              <a:t>環境を全て探索し終わった後も，ランダムな行動を取り続ける</a:t>
            </a:r>
            <a:endParaRPr lang="en-US" altLang="ja-JP" dirty="0"/>
          </a:p>
          <a:p>
            <a:pPr marL="0" indent="0">
              <a:buNone/>
            </a:pPr>
            <a:endParaRPr lang="en-US" altLang="ja-JP" dirty="0"/>
          </a:p>
          <a:p>
            <a:r>
              <a:rPr kumimoji="1" lang="ja-JP" altLang="en-US" dirty="0" smtClean="0"/>
              <a:t>探査率</a:t>
            </a:r>
            <a:r>
              <a:rPr kumimoji="1" lang="en-US" altLang="ja-JP" dirty="0" smtClean="0"/>
              <a:t>ε</a:t>
            </a:r>
            <a:r>
              <a:rPr kumimoji="1" lang="ja-JP" altLang="en-US" dirty="0" smtClean="0"/>
              <a:t>が小さすぎると</a:t>
            </a:r>
            <a:r>
              <a:rPr kumimoji="1" lang="en-US" altLang="ja-JP" dirty="0" smtClean="0"/>
              <a:t>…</a:t>
            </a:r>
          </a:p>
          <a:p>
            <a:pPr lvl="1"/>
            <a:r>
              <a:rPr lang="ja-JP" altLang="en-US" dirty="0"/>
              <a:t>最適</a:t>
            </a:r>
            <a:r>
              <a:rPr lang="ja-JP" altLang="en-US" dirty="0" smtClean="0"/>
              <a:t>な行動を発見するのに時間がかかる</a:t>
            </a:r>
            <a:endParaRPr kumimoji="1" lang="en-US" altLang="ja-JP" dirty="0" smtClean="0"/>
          </a:p>
        </p:txBody>
      </p:sp>
    </p:spTree>
    <p:extLst>
      <p:ext uri="{BB962C8B-B14F-4D97-AF65-F5344CB8AC3E}">
        <p14:creationId xmlns:p14="http://schemas.microsoft.com/office/powerpoint/2010/main" val="27130926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5500" y="-271462"/>
            <a:ext cx="7772400" cy="1143000"/>
          </a:xfrm>
        </p:spPr>
        <p:txBody>
          <a:bodyPr/>
          <a:lstStyle/>
          <a:p>
            <a:r>
              <a:rPr kumimoji="1" lang="en-US" altLang="ja-JP" dirty="0" smtClean="0"/>
              <a:t>Result(30×30)</a:t>
            </a:r>
            <a:endParaRPr kumimoji="1" lang="ja-JP" altLang="en-US" dirty="0"/>
          </a:p>
        </p:txBody>
      </p:sp>
      <p:pic>
        <p:nvPicPr>
          <p:cNvPr id="130050" name="Picture 2" descr="D:\Owner\pict\average_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1470676"/>
            <a:ext cx="7175500" cy="5196824"/>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562100" y="5867400"/>
            <a:ext cx="6134100" cy="33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3"/>
          <p:cNvSpPr txBox="1">
            <a:spLocks noChangeArrowheads="1"/>
          </p:cNvSpPr>
          <p:nvPr/>
        </p:nvSpPr>
        <p:spPr>
          <a:xfrm>
            <a:off x="338424" y="848359"/>
            <a:ext cx="8229600" cy="914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lnSpc>
                <a:spcPct val="80000"/>
              </a:lnSpc>
              <a:spcAft>
                <a:spcPts val="0"/>
              </a:spcAft>
            </a:pPr>
            <a:r>
              <a:rPr lang="en-US" altLang="ja-JP" sz="2400" dirty="0" smtClean="0"/>
              <a:t>A comparison about the number of steps at each trial between the proposed method and RL</a:t>
            </a:r>
          </a:p>
        </p:txBody>
      </p:sp>
    </p:spTree>
    <p:extLst>
      <p:ext uri="{BB962C8B-B14F-4D97-AF65-F5344CB8AC3E}">
        <p14:creationId xmlns:p14="http://schemas.microsoft.com/office/powerpoint/2010/main" val="2042279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Result(30×30)</a:t>
            </a:r>
            <a:endParaRPr kumimoji="1" lang="ja-JP" altLang="en-US" dirty="0"/>
          </a:p>
        </p:txBody>
      </p:sp>
      <p:pic>
        <p:nvPicPr>
          <p:cNvPr id="131074" name="Picture 2" descr="D:\Owner\pict\average_all_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1077"/>
            <a:ext cx="7107237" cy="4996923"/>
          </a:xfrm>
          <a:prstGeom prst="rect">
            <a:avLst/>
          </a:prstGeom>
          <a:noFill/>
          <a:extLst>
            <a:ext uri="{909E8E84-426E-40DD-AFC4-6F175D3DCCD1}">
              <a14:hiddenFill xmlns:a14="http://schemas.microsoft.com/office/drawing/2010/main">
                <a:solidFill>
                  <a:srgbClr val="FFFFFF"/>
                </a:solidFill>
              </a14:hiddenFill>
            </a:ext>
          </a:extLst>
        </p:spPr>
      </p:pic>
      <p:pic>
        <p:nvPicPr>
          <p:cNvPr id="131075" name="Picture 3" descr="D:\Owner\pict\凡例.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752" y="2108199"/>
            <a:ext cx="2158648" cy="17605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338424" y="1193799"/>
            <a:ext cx="8229600" cy="914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lnSpc>
                <a:spcPct val="80000"/>
              </a:lnSpc>
              <a:spcAft>
                <a:spcPts val="0"/>
              </a:spcAft>
            </a:pPr>
            <a:r>
              <a:rPr lang="en-US" altLang="ja-JP" sz="2400" dirty="0" smtClean="0"/>
              <a:t>A comparison about the number of steps at each trial between the proposed method and RL</a:t>
            </a:r>
          </a:p>
        </p:txBody>
      </p:sp>
    </p:spTree>
    <p:extLst>
      <p:ext uri="{BB962C8B-B14F-4D97-AF65-F5344CB8AC3E}">
        <p14:creationId xmlns:p14="http://schemas.microsoft.com/office/powerpoint/2010/main" val="104846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タイトル 1"/>
          <p:cNvSpPr>
            <a:spLocks noGrp="1"/>
          </p:cNvSpPr>
          <p:nvPr>
            <p:ph type="title"/>
          </p:nvPr>
        </p:nvSpPr>
        <p:spPr/>
        <p:txBody>
          <a:bodyPr/>
          <a:lstStyle/>
          <a:p>
            <a:r>
              <a:rPr lang="ja-JP" altLang="en-US" dirty="0" smtClean="0"/>
              <a:t>定義：トライアルとステップ</a:t>
            </a:r>
          </a:p>
        </p:txBody>
      </p:sp>
      <p:sp>
        <p:nvSpPr>
          <p:cNvPr id="3" name="コンテンツ プレースホルダー 2"/>
          <p:cNvSpPr>
            <a:spLocks noGrp="1"/>
          </p:cNvSpPr>
          <p:nvPr>
            <p:ph sz="quarter" idx="1"/>
          </p:nvPr>
        </p:nvSpPr>
        <p:spPr/>
        <p:txBody>
          <a:bodyPr/>
          <a:lstStyle/>
          <a:p>
            <a:pPr>
              <a:defRPr/>
            </a:pPr>
            <a:r>
              <a:rPr lang="ja-JP" altLang="en-US" dirty="0" smtClean="0"/>
              <a:t>トライアル</a:t>
            </a:r>
            <a:endParaRPr lang="en-US" altLang="ja-JP" dirty="0" smtClean="0"/>
          </a:p>
          <a:p>
            <a:pPr lvl="1">
              <a:defRPr/>
            </a:pPr>
            <a:r>
              <a:rPr lang="ja-JP" altLang="en-US" dirty="0" smtClean="0"/>
              <a:t>ロボットがスタートからゴールに辿り着くまで</a:t>
            </a:r>
            <a:r>
              <a:rPr lang="en-US" altLang="ja-JP" dirty="0" smtClean="0"/>
              <a:t>.</a:t>
            </a:r>
          </a:p>
          <a:p>
            <a:pPr marL="457200" lvl="1" indent="0">
              <a:buFont typeface="Wingdings" pitchFamily="2" charset="2"/>
              <a:buNone/>
              <a:defRPr/>
            </a:pPr>
            <a:endParaRPr lang="en-US" altLang="ja-JP" dirty="0" smtClean="0"/>
          </a:p>
          <a:p>
            <a:pPr>
              <a:defRPr/>
            </a:pPr>
            <a:r>
              <a:rPr lang="ja-JP" altLang="en-US" dirty="0"/>
              <a:t>ステップ</a:t>
            </a:r>
            <a:endParaRPr lang="en-US" altLang="ja-JP" dirty="0" smtClean="0"/>
          </a:p>
          <a:p>
            <a:pPr lvl="1">
              <a:defRPr/>
            </a:pPr>
            <a:r>
              <a:rPr lang="ja-JP" altLang="en-US" dirty="0" smtClean="0"/>
              <a:t>ロボットが行動を</a:t>
            </a:r>
            <a:r>
              <a:rPr lang="en-US" altLang="ja-JP" dirty="0" smtClean="0"/>
              <a:t>1</a:t>
            </a:r>
            <a:r>
              <a:rPr lang="ja-JP" altLang="en-US" dirty="0" smtClean="0"/>
              <a:t>回選択すること</a:t>
            </a:r>
            <a:endParaRPr lang="ja-JP" altLang="en-US" dirty="0"/>
          </a:p>
        </p:txBody>
      </p:sp>
    </p:spTree>
    <p:extLst>
      <p:ext uri="{BB962C8B-B14F-4D97-AF65-F5344CB8AC3E}">
        <p14:creationId xmlns:p14="http://schemas.microsoft.com/office/powerpoint/2010/main" val="19249742"/>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1314" name="Picture 2" descr="D:\Owner\gnuplot\bin\average0.00_and_pr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79" y="1700629"/>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en-US" altLang="ja-JP" dirty="0" smtClean="0"/>
              <a:t>0.00</a:t>
            </a:r>
            <a:r>
              <a:rPr kumimoji="1" lang="ja-JP" altLang="en-US" dirty="0" smtClean="0"/>
              <a:t>と提案手法</a:t>
            </a:r>
            <a:endParaRPr kumimoji="1" lang="ja-JP" altLang="en-US" dirty="0"/>
          </a:p>
        </p:txBody>
      </p:sp>
      <p:pic>
        <p:nvPicPr>
          <p:cNvPr id="141315" name="Picture 3" descr="G:\new_修論用\凡例\eps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78" y="1912286"/>
            <a:ext cx="16859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141316" name="Picture 4" descr="G:\new_修論用\凡例\propo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558" y="2204647"/>
            <a:ext cx="1704975" cy="31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375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0.01</a:t>
            </a:r>
            <a:r>
              <a:rPr kumimoji="1" lang="ja-JP" altLang="en-US" dirty="0" smtClean="0"/>
              <a:t>と提案手法</a:t>
            </a:r>
            <a:endParaRPr kumimoji="1" lang="ja-JP" altLang="en-US" dirty="0"/>
          </a:p>
        </p:txBody>
      </p:sp>
      <p:pic>
        <p:nvPicPr>
          <p:cNvPr id="141316" name="Picture 4" descr="G:\new_修論用\凡例\propo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558" y="2204647"/>
            <a:ext cx="17049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42338" name="Picture 2" descr="D:\Owner\gnuplot\bin\average0.01_and_p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55" y="1597156"/>
            <a:ext cx="6096001"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42339" name="Picture 3" descr="G:\new_修論用\凡例\eps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558" y="1797050"/>
            <a:ext cx="1676400"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14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0.02</a:t>
            </a:r>
            <a:r>
              <a:rPr kumimoji="1" lang="ja-JP" altLang="en-US" dirty="0" smtClean="0"/>
              <a:t>と提案手法</a:t>
            </a:r>
            <a:endParaRPr kumimoji="1" lang="ja-JP" altLang="en-US" dirty="0"/>
          </a:p>
        </p:txBody>
      </p:sp>
      <p:pic>
        <p:nvPicPr>
          <p:cNvPr id="141316" name="Picture 4" descr="G:\new_修論用\凡例\propo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558" y="2204647"/>
            <a:ext cx="17049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43362" name="Picture 2" descr="D:\Owner\gnuplot\bin\average0.02_and_p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78" y="1745781"/>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43363" name="Picture 3" descr="G:\new_修論用\凡例\eps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300" y="1861747"/>
            <a:ext cx="16764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14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0.03</a:t>
            </a:r>
            <a:r>
              <a:rPr kumimoji="1" lang="ja-JP" altLang="en-US" dirty="0" smtClean="0"/>
              <a:t>と提案手法</a:t>
            </a:r>
            <a:endParaRPr kumimoji="1" lang="ja-JP" altLang="en-US" dirty="0"/>
          </a:p>
        </p:txBody>
      </p:sp>
      <p:pic>
        <p:nvPicPr>
          <p:cNvPr id="141316" name="Picture 4" descr="G:\new_修論用\凡例\propo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558" y="2204647"/>
            <a:ext cx="17049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44386" name="Picture 2" descr="D:\Owner\gnuplot\bin\average0.03_and_p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45" y="1551612"/>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44387" name="Picture 3" descr="G:\new_修論用\凡例\eps0.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040" y="1874499"/>
            <a:ext cx="1666875"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14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0.04</a:t>
            </a:r>
            <a:r>
              <a:rPr kumimoji="1" lang="ja-JP" altLang="en-US" dirty="0" smtClean="0"/>
              <a:t>と提案手法</a:t>
            </a:r>
            <a:endParaRPr kumimoji="1" lang="ja-JP" altLang="en-US" dirty="0"/>
          </a:p>
        </p:txBody>
      </p:sp>
      <p:pic>
        <p:nvPicPr>
          <p:cNvPr id="141316" name="Picture 4" descr="G:\new_修論用\凡例\propo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558" y="2204647"/>
            <a:ext cx="17049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45410" name="Picture 2" descr="D:\Owner\gnuplot\bin\average0.04_and_p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18" y="1671326"/>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45411" name="Picture 3" descr="G:\new_修論用\凡例\eps0.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558" y="1852222"/>
            <a:ext cx="1657350" cy="35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14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0.05</a:t>
            </a:r>
            <a:r>
              <a:rPr kumimoji="1" lang="ja-JP" altLang="en-US" dirty="0" smtClean="0"/>
              <a:t>と提案手法</a:t>
            </a:r>
            <a:endParaRPr kumimoji="1" lang="ja-JP" altLang="en-US" dirty="0"/>
          </a:p>
        </p:txBody>
      </p:sp>
      <p:pic>
        <p:nvPicPr>
          <p:cNvPr id="141316" name="Picture 4" descr="G:\new_修論用\凡例\propo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558" y="2204647"/>
            <a:ext cx="17049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46434" name="Picture 2" descr="D:\Owner\gnuplot\bin\average0.05_and_pr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78" y="1655763"/>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46435" name="Picture 3" descr="G:\new_修論用\凡例\eps0.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78" y="1824923"/>
            <a:ext cx="1647825"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77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動的環境</a:t>
            </a:r>
            <a:endParaRPr kumimoji="1" lang="ja-JP" altLang="en-US" dirty="0"/>
          </a:p>
        </p:txBody>
      </p:sp>
      <p:pic>
        <p:nvPicPr>
          <p:cNvPr id="4" name="Picture 3" descr="G:\new_修論用\凡例\凡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43" y="1424674"/>
            <a:ext cx="1714500" cy="425767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7108373" y="1448595"/>
            <a:ext cx="1703457" cy="3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34"/>
          <p:cNvSpPr txBox="1">
            <a:spLocks noChangeArrowheads="1"/>
          </p:cNvSpPr>
          <p:nvPr/>
        </p:nvSpPr>
        <p:spPr bwMode="auto">
          <a:xfrm>
            <a:off x="3844926" y="6227763"/>
            <a:ext cx="984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試行数</a:t>
            </a:r>
            <a:endParaRPr lang="ja-JP" altLang="en-US" sz="1800" dirty="0"/>
          </a:p>
        </p:txBody>
      </p:sp>
      <p:sp>
        <p:nvSpPr>
          <p:cNvPr id="9" name="テキスト ボックス 35"/>
          <p:cNvSpPr txBox="1">
            <a:spLocks noChangeArrowheads="1"/>
          </p:cNvSpPr>
          <p:nvPr/>
        </p:nvSpPr>
        <p:spPr bwMode="auto">
          <a:xfrm rot="-5400000">
            <a:off x="-521118" y="3368845"/>
            <a:ext cx="1785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平均ステップ</a:t>
            </a:r>
            <a:r>
              <a:rPr lang="ja-JP" altLang="en-US" sz="1800" dirty="0"/>
              <a:t>数</a:t>
            </a:r>
          </a:p>
        </p:txBody>
      </p:sp>
      <p:pic>
        <p:nvPicPr>
          <p:cNvPr id="140290" name="Picture 2" descr="D:\Owner\pict\aver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18" y="1543813"/>
            <a:ext cx="6345025" cy="4683949"/>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5246914" y="1784699"/>
            <a:ext cx="1382486" cy="2221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62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従来</a:t>
            </a:r>
            <a:r>
              <a:rPr lang="ja-JP" altLang="en-US" dirty="0" smtClean="0"/>
              <a:t>手法・従来研究</a:t>
            </a:r>
            <a:endParaRPr kumimoji="1" lang="ja-JP" altLang="en-US" dirty="0"/>
          </a:p>
        </p:txBody>
      </p:sp>
      <p:sp>
        <p:nvSpPr>
          <p:cNvPr id="3" name="コンテンツ プレースホルダー 2"/>
          <p:cNvSpPr>
            <a:spLocks noGrp="1"/>
          </p:cNvSpPr>
          <p:nvPr>
            <p:ph sz="quarter" idx="1"/>
          </p:nvPr>
        </p:nvSpPr>
        <p:spPr>
          <a:xfrm>
            <a:off x="539647" y="1447800"/>
            <a:ext cx="8334530" cy="4572000"/>
          </a:xfrm>
        </p:spPr>
        <p:txBody>
          <a:bodyPr/>
          <a:lstStyle/>
          <a:p>
            <a:r>
              <a:rPr kumimoji="1" lang="ja-JP" altLang="en-US" dirty="0" smtClean="0"/>
              <a:t>学習初期に探査率</a:t>
            </a:r>
            <a:r>
              <a:rPr kumimoji="1" lang="en-US" altLang="ja-JP" dirty="0" smtClean="0"/>
              <a:t>ε</a:t>
            </a:r>
            <a:r>
              <a:rPr kumimoji="1" lang="ja-JP" altLang="en-US" dirty="0" smtClean="0"/>
              <a:t>を大きく，徐々に小さくする</a:t>
            </a:r>
            <a:endParaRPr lang="en-US" altLang="ja-JP" dirty="0"/>
          </a:p>
          <a:p>
            <a:pPr lvl="1"/>
            <a:r>
              <a:rPr lang="ja-JP" altLang="en-US" dirty="0" smtClean="0"/>
              <a:t>あらかじめどのくらいの割合で小さくするかなど決定しておかなければならない</a:t>
            </a:r>
            <a:endParaRPr lang="en-US" altLang="ja-JP" dirty="0" smtClean="0"/>
          </a:p>
          <a:p>
            <a:pPr marL="0" indent="0">
              <a:buNone/>
            </a:pPr>
            <a:endParaRPr kumimoji="1" lang="en-US" altLang="ja-JP" dirty="0" smtClean="0"/>
          </a:p>
          <a:p>
            <a:r>
              <a:rPr kumimoji="1" lang="ja-JP" altLang="en-US" dirty="0" smtClean="0"/>
              <a:t>遺伝的</a:t>
            </a:r>
            <a:r>
              <a:rPr lang="ja-JP" altLang="en-US" dirty="0" smtClean="0"/>
              <a:t>アルゴリズムを</a:t>
            </a:r>
            <a:r>
              <a:rPr kumimoji="1" lang="ja-JP" altLang="en-US" dirty="0" smtClean="0"/>
              <a:t>用いたパラメータの調整方法</a:t>
            </a:r>
            <a:endParaRPr kumimoji="1" lang="en-US" altLang="ja-JP" dirty="0" smtClean="0"/>
          </a:p>
          <a:p>
            <a:pPr lvl="1"/>
            <a:r>
              <a:rPr lang="ja-JP" altLang="en-US" dirty="0" smtClean="0"/>
              <a:t>大域的探索手法である遺伝的アルゴリズムを用いて探査率</a:t>
            </a:r>
            <a:r>
              <a:rPr lang="en-US" altLang="ja-JP" dirty="0" smtClean="0"/>
              <a:t>ε</a:t>
            </a:r>
            <a:r>
              <a:rPr lang="ja-JP" altLang="en-US" dirty="0" smtClean="0"/>
              <a:t>を含むパラメータを最適化</a:t>
            </a:r>
            <a:endParaRPr kumimoji="1" lang="en-US" altLang="ja-JP" dirty="0" smtClean="0"/>
          </a:p>
          <a:p>
            <a:pPr marL="0" indent="0">
              <a:buNone/>
            </a:pPr>
            <a:r>
              <a:rPr kumimoji="1" lang="ja-JP" altLang="en-US" dirty="0" smtClean="0"/>
              <a:t>　　</a:t>
            </a:r>
            <a:endParaRPr kumimoji="1" lang="en-US" altLang="ja-JP" dirty="0" smtClean="0"/>
          </a:p>
        </p:txBody>
      </p:sp>
      <p:sp>
        <p:nvSpPr>
          <p:cNvPr id="8" name="テキスト ボックス 7"/>
          <p:cNvSpPr txBox="1"/>
          <p:nvPr/>
        </p:nvSpPr>
        <p:spPr>
          <a:xfrm>
            <a:off x="1117600" y="5422325"/>
            <a:ext cx="6680200" cy="584775"/>
          </a:xfrm>
          <a:prstGeom prst="rect">
            <a:avLst/>
          </a:prstGeom>
          <a:noFill/>
        </p:spPr>
        <p:txBody>
          <a:bodyPr wrap="square" rtlCol="0">
            <a:spAutoFit/>
          </a:bodyPr>
          <a:lstStyle/>
          <a:p>
            <a:r>
              <a:rPr kumimoji="1" lang="ja-JP" altLang="en-US" sz="3200" dirty="0" smtClean="0"/>
              <a:t>両方とも環境変化への対応が難しい</a:t>
            </a:r>
            <a:endParaRPr kumimoji="1" lang="ja-JP" altLang="en-US" sz="3200" dirty="0"/>
          </a:p>
        </p:txBody>
      </p:sp>
      <p:sp>
        <p:nvSpPr>
          <p:cNvPr id="9" name="下矢印 8"/>
          <p:cNvSpPr/>
          <p:nvPr/>
        </p:nvSpPr>
        <p:spPr>
          <a:xfrm>
            <a:off x="4051300" y="4521200"/>
            <a:ext cx="749300" cy="913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67624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動的環境</a:t>
            </a:r>
            <a:endParaRPr kumimoji="1" lang="ja-JP" altLang="en-US" dirty="0"/>
          </a:p>
        </p:txBody>
      </p:sp>
      <p:pic>
        <p:nvPicPr>
          <p:cNvPr id="4" name="Picture 3" descr="G:\new_修論用\凡例\凡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829" y="1517881"/>
            <a:ext cx="1714500" cy="425767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7228115" y="1541801"/>
            <a:ext cx="1915884" cy="3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34"/>
          <p:cNvSpPr txBox="1">
            <a:spLocks noChangeArrowheads="1"/>
          </p:cNvSpPr>
          <p:nvPr/>
        </p:nvSpPr>
        <p:spPr bwMode="auto">
          <a:xfrm>
            <a:off x="3844926" y="6227763"/>
            <a:ext cx="984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試行数</a:t>
            </a:r>
            <a:endParaRPr lang="ja-JP" altLang="en-US" sz="1800" dirty="0"/>
          </a:p>
        </p:txBody>
      </p:sp>
      <p:sp>
        <p:nvSpPr>
          <p:cNvPr id="9" name="テキスト ボックス 35"/>
          <p:cNvSpPr txBox="1">
            <a:spLocks noChangeArrowheads="1"/>
          </p:cNvSpPr>
          <p:nvPr/>
        </p:nvSpPr>
        <p:spPr bwMode="auto">
          <a:xfrm rot="-5400000">
            <a:off x="-521118" y="3368845"/>
            <a:ext cx="1785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smtClean="0"/>
              <a:t>平均ステップ</a:t>
            </a:r>
            <a:r>
              <a:rPr lang="ja-JP" altLang="en-US" sz="1800" dirty="0"/>
              <a:t>数</a:t>
            </a:r>
          </a:p>
        </p:txBody>
      </p:sp>
      <p:pic>
        <p:nvPicPr>
          <p:cNvPr id="141314" name="Picture 2" descr="D:\Owner\pict\average_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49" y="1709853"/>
            <a:ext cx="6590166" cy="451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87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使わない</a:t>
            </a:r>
            <a:endParaRPr kumimoji="1" lang="ja-JP" altLang="en-US" dirty="0"/>
          </a:p>
        </p:txBody>
      </p:sp>
    </p:spTree>
    <p:extLst>
      <p:ext uri="{BB962C8B-B14F-4D97-AF65-F5344CB8AC3E}">
        <p14:creationId xmlns:p14="http://schemas.microsoft.com/office/powerpoint/2010/main" val="137155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問題点</a:t>
            </a:r>
            <a:endParaRPr kumimoji="1" lang="ja-JP" altLang="en-US" dirty="0"/>
          </a:p>
        </p:txBody>
      </p:sp>
      <p:sp>
        <p:nvSpPr>
          <p:cNvPr id="3" name="コンテンツ プレースホルダー 2"/>
          <p:cNvSpPr>
            <a:spLocks noGrp="1"/>
          </p:cNvSpPr>
          <p:nvPr>
            <p:ph sz="quarter" idx="1"/>
          </p:nvPr>
        </p:nvSpPr>
        <p:spPr>
          <a:xfrm>
            <a:off x="914400" y="1447800"/>
            <a:ext cx="7772400" cy="1051560"/>
          </a:xfrm>
        </p:spPr>
        <p:txBody>
          <a:bodyPr>
            <a:normAutofit/>
          </a:bodyPr>
          <a:lstStyle/>
          <a:p>
            <a:r>
              <a:rPr lang="ja-JP" altLang="en-US" dirty="0"/>
              <a:t>現在</a:t>
            </a:r>
            <a:r>
              <a:rPr lang="ja-JP" altLang="en-US" dirty="0" smtClean="0"/>
              <a:t>のところ，探査率</a:t>
            </a:r>
            <a:r>
              <a:rPr lang="en-US" altLang="ja-JP" dirty="0" smtClean="0"/>
              <a:t>ε</a:t>
            </a:r>
            <a:r>
              <a:rPr lang="ja-JP" altLang="en-US" dirty="0" smtClean="0"/>
              <a:t>を理論的に決定できる方法は</a:t>
            </a:r>
            <a:r>
              <a:rPr lang="ja-JP" altLang="en-US" dirty="0"/>
              <a:t>確立</a:t>
            </a:r>
            <a:r>
              <a:rPr lang="ja-JP" altLang="en-US" dirty="0" smtClean="0"/>
              <a:t>されていない</a:t>
            </a:r>
            <a:endParaRPr kumimoji="1" lang="en-US" altLang="ja-JP" dirty="0" smtClean="0"/>
          </a:p>
        </p:txBody>
      </p:sp>
      <p:sp>
        <p:nvSpPr>
          <p:cNvPr id="4" name="コンテンツ プレースホルダー 2"/>
          <p:cNvSpPr txBox="1">
            <a:spLocks/>
          </p:cNvSpPr>
          <p:nvPr/>
        </p:nvSpPr>
        <p:spPr>
          <a:xfrm>
            <a:off x="944630" y="5054932"/>
            <a:ext cx="7772400" cy="1302220"/>
          </a:xfrm>
          <a:prstGeom prst="rect">
            <a:avLst/>
          </a:prstGeom>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dirty="0" smtClean="0">
                <a:latin typeface="Times New Roman" panose="02020603050405020304" pitchFamily="18" charset="0"/>
                <a:cs typeface="Times New Roman" panose="02020603050405020304" pitchFamily="18" charset="0"/>
              </a:rPr>
              <a:t>学習環境に応じて適した探査率</a:t>
            </a:r>
            <a:r>
              <a:rPr lang="en-US" altLang="ja-JP" dirty="0" smtClean="0">
                <a:latin typeface="Times New Roman" panose="02020603050405020304" pitchFamily="18" charset="0"/>
                <a:cs typeface="Times New Roman" panose="02020603050405020304" pitchFamily="18" charset="0"/>
              </a:rPr>
              <a:t>ε</a:t>
            </a:r>
            <a:r>
              <a:rPr lang="ja-JP" altLang="en-US" dirty="0" smtClean="0">
                <a:latin typeface="Times New Roman" panose="02020603050405020304" pitchFamily="18" charset="0"/>
                <a:cs typeface="Times New Roman" panose="02020603050405020304" pitchFamily="18" charset="0"/>
              </a:rPr>
              <a:t>は変化する</a:t>
            </a:r>
            <a:endParaRPr lang="en-US" altLang="ja-JP" dirty="0" smtClean="0">
              <a:latin typeface="Times New Roman" panose="02020603050405020304" pitchFamily="18" charset="0"/>
              <a:cs typeface="Times New Roman" panose="02020603050405020304" pitchFamily="18" charset="0"/>
            </a:endParaRPr>
          </a:p>
          <a:p>
            <a:pPr fontAlgn="auto">
              <a:spcAft>
                <a:spcPts val="0"/>
              </a:spcAft>
            </a:pPr>
            <a:r>
              <a:rPr lang="ja-JP" altLang="en-US" dirty="0" smtClean="0">
                <a:latin typeface="Times New Roman" panose="02020603050405020304" pitchFamily="18" charset="0"/>
                <a:cs typeface="Times New Roman" panose="02020603050405020304" pitchFamily="18" charset="0"/>
              </a:rPr>
              <a:t>学習環境に応じて，適した探査率</a:t>
            </a:r>
            <a:r>
              <a:rPr lang="en-US" altLang="ja-JP" dirty="0" smtClean="0">
                <a:latin typeface="Times New Roman" panose="02020603050405020304" pitchFamily="18" charset="0"/>
                <a:cs typeface="Times New Roman" panose="02020603050405020304" pitchFamily="18" charset="0"/>
              </a:rPr>
              <a:t>ε</a:t>
            </a:r>
            <a:r>
              <a:rPr lang="ja-JP" altLang="en-US" dirty="0" smtClean="0">
                <a:latin typeface="Times New Roman" panose="02020603050405020304" pitchFamily="18" charset="0"/>
                <a:cs typeface="Times New Roman" panose="02020603050405020304" pitchFamily="18" charset="0"/>
              </a:rPr>
              <a:t>を設定するのは手間がかかる</a:t>
            </a:r>
            <a:endParaRPr lang="en-US" altLang="ja-JP" dirty="0" smtClean="0">
              <a:latin typeface="Times New Roman" panose="02020603050405020304" pitchFamily="18" charset="0"/>
              <a:cs typeface="Times New Roman" panose="02020603050405020304" pitchFamily="18" charset="0"/>
            </a:endParaRPr>
          </a:p>
          <a:p>
            <a:pPr fontAlgn="auto">
              <a:spcAft>
                <a:spcPts val="0"/>
              </a:spcAft>
            </a:pPr>
            <a:endParaRPr lang="en-US" altLang="ja-JP" dirty="0" smtClean="0"/>
          </a:p>
        </p:txBody>
      </p:sp>
      <p:sp>
        <p:nvSpPr>
          <p:cNvPr id="5" name="コンテンツ プレースホルダー 2"/>
          <p:cNvSpPr txBox="1">
            <a:spLocks/>
          </p:cNvSpPr>
          <p:nvPr/>
        </p:nvSpPr>
        <p:spPr>
          <a:xfrm>
            <a:off x="929640" y="3261360"/>
            <a:ext cx="7772400" cy="990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dirty="0" smtClean="0"/>
              <a:t>あらかじめ，類似の問題についてシミュレーションし，最適と思われる値を探っておく必要がある</a:t>
            </a:r>
            <a:endParaRPr lang="en-US" altLang="ja-JP" dirty="0" smtClean="0"/>
          </a:p>
          <a:p>
            <a:pPr marL="0" indent="0" fontAlgn="auto">
              <a:spcAft>
                <a:spcPts val="0"/>
              </a:spcAft>
              <a:buFont typeface="Wingdings 2"/>
              <a:buNone/>
            </a:pPr>
            <a:endParaRPr lang="en-US" altLang="ja-JP" dirty="0" smtClean="0">
              <a:latin typeface="Times New Roman" panose="02020603050405020304" pitchFamily="18" charset="0"/>
              <a:cs typeface="Times New Roman" panose="02020603050405020304" pitchFamily="18" charset="0"/>
            </a:endParaRPr>
          </a:p>
        </p:txBody>
      </p:sp>
      <p:sp>
        <p:nvSpPr>
          <p:cNvPr id="6" name="下矢印 5"/>
          <p:cNvSpPr/>
          <p:nvPr/>
        </p:nvSpPr>
        <p:spPr>
          <a:xfrm>
            <a:off x="4343400" y="2392680"/>
            <a:ext cx="944880" cy="853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013960" y="2499360"/>
            <a:ext cx="1173480" cy="369332"/>
          </a:xfrm>
          <a:prstGeom prst="rect">
            <a:avLst/>
          </a:prstGeom>
          <a:noFill/>
        </p:spPr>
        <p:txBody>
          <a:bodyPr wrap="square" rtlCol="0">
            <a:spAutoFit/>
          </a:bodyPr>
          <a:lstStyle/>
          <a:p>
            <a:r>
              <a:rPr kumimoji="1" lang="ja-JP" altLang="en-US" dirty="0" smtClean="0"/>
              <a:t>そのため</a:t>
            </a:r>
            <a:endParaRPr kumimoji="1" lang="ja-JP" altLang="en-US" dirty="0"/>
          </a:p>
        </p:txBody>
      </p:sp>
      <p:sp>
        <p:nvSpPr>
          <p:cNvPr id="10" name="下矢印 9"/>
          <p:cNvSpPr/>
          <p:nvPr/>
        </p:nvSpPr>
        <p:spPr>
          <a:xfrm>
            <a:off x="4343400" y="4236720"/>
            <a:ext cx="944880" cy="853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090160" y="4312920"/>
            <a:ext cx="1173480" cy="369332"/>
          </a:xfrm>
          <a:prstGeom prst="rect">
            <a:avLst/>
          </a:prstGeom>
          <a:noFill/>
        </p:spPr>
        <p:txBody>
          <a:bodyPr wrap="square" rtlCol="0">
            <a:spAutoFit/>
          </a:bodyPr>
          <a:lstStyle/>
          <a:p>
            <a:r>
              <a:rPr kumimoji="1" lang="ja-JP" altLang="en-US" dirty="0"/>
              <a:t>しかし</a:t>
            </a:r>
          </a:p>
        </p:txBody>
      </p:sp>
    </p:spTree>
    <p:extLst>
      <p:ext uri="{BB962C8B-B14F-4D97-AF65-F5344CB8AC3E}">
        <p14:creationId xmlns:p14="http://schemas.microsoft.com/office/powerpoint/2010/main" val="397322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sz="quarter" idx="1"/>
          </p:nvPr>
        </p:nvSpPr>
        <p:spPr/>
        <p:txBody>
          <a:bodyPr/>
          <a:lstStyle/>
          <a:p>
            <a:endParaRPr lang="en-US" altLang="ja-JP" dirty="0" smtClean="0"/>
          </a:p>
          <a:p>
            <a:endParaRPr lang="en-US" altLang="ja-JP" dirty="0"/>
          </a:p>
          <a:p>
            <a:pPr marL="0" indent="0">
              <a:buNone/>
            </a:pPr>
            <a:r>
              <a:rPr lang="ja-JP" altLang="en-US" sz="3200" dirty="0" smtClean="0"/>
              <a:t>ロボット自身が環境に応じた探査率</a:t>
            </a:r>
            <a:r>
              <a:rPr lang="en-US" altLang="ja-JP" sz="3200" dirty="0" smtClean="0"/>
              <a:t>ε</a:t>
            </a:r>
            <a:r>
              <a:rPr lang="ja-JP" altLang="en-US" sz="3200" dirty="0" smtClean="0"/>
              <a:t>の制御を行える</a:t>
            </a:r>
            <a:r>
              <a:rPr lang="ja-JP" altLang="en-US" sz="3200" dirty="0"/>
              <a:t>ような</a:t>
            </a:r>
            <a:r>
              <a:rPr lang="ja-JP" altLang="en-US" sz="3200" dirty="0" smtClean="0"/>
              <a:t>アルゴリズムの提案</a:t>
            </a:r>
            <a:endParaRPr lang="en-US" altLang="ja-JP" sz="3200" dirty="0" smtClean="0"/>
          </a:p>
          <a:p>
            <a:pPr marL="0" indent="0">
              <a:buNone/>
            </a:pPr>
            <a:endParaRPr kumimoji="1" lang="en-US" altLang="ja-JP" sz="3200" dirty="0"/>
          </a:p>
          <a:p>
            <a:pPr marL="0" indent="0">
              <a:buNone/>
            </a:pPr>
            <a:endParaRPr kumimoji="1" lang="ja-JP" altLang="en-US" sz="3200" dirty="0"/>
          </a:p>
        </p:txBody>
      </p:sp>
    </p:spTree>
    <p:extLst>
      <p:ext uri="{BB962C8B-B14F-4D97-AF65-F5344CB8AC3E}">
        <p14:creationId xmlns:p14="http://schemas.microsoft.com/office/powerpoint/2010/main" val="179900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Calculation</a:t>
            </a:r>
            <a:r>
              <a:rPr lang="ja-JP" altLang="en-US" dirty="0"/>
              <a:t> </a:t>
            </a:r>
            <a:r>
              <a:rPr lang="en-US" altLang="ja-JP" dirty="0" smtClean="0"/>
              <a:t>of ε</a:t>
            </a:r>
            <a:endParaRPr kumimoji="1" lang="ja-JP" altLang="en-US" dirty="0"/>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064" y="3058457"/>
            <a:ext cx="53022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下矢印 34"/>
          <p:cNvSpPr>
            <a:spLocks noChangeArrowheads="1"/>
          </p:cNvSpPr>
          <p:nvPr/>
        </p:nvSpPr>
        <p:spPr bwMode="auto">
          <a:xfrm rot="5400000">
            <a:off x="2994664" y="3099732"/>
            <a:ext cx="358775" cy="511175"/>
          </a:xfrm>
          <a:prstGeom prst="down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p:sp>
        <p:nvSpPr>
          <p:cNvPr id="6" name="下矢印 36"/>
          <p:cNvSpPr>
            <a:spLocks noChangeArrowheads="1"/>
          </p:cNvSpPr>
          <p:nvPr/>
        </p:nvSpPr>
        <p:spPr bwMode="auto">
          <a:xfrm rot="10800000">
            <a:off x="3599502" y="2447269"/>
            <a:ext cx="358775" cy="511175"/>
          </a:xfrm>
          <a:prstGeom prst="downArrow">
            <a:avLst>
              <a:gd name="adj1" fmla="val 50000"/>
              <a:gd name="adj2" fmla="val 49999"/>
            </a:avLst>
          </a:prstGeom>
          <a:solidFill>
            <a:schemeClr val="bg1"/>
          </a:solidFill>
          <a:ln w="9525" algn="ctr">
            <a:solidFill>
              <a:schemeClr val="tx1"/>
            </a:solidFill>
            <a:prstDash val="dash"/>
            <a:round/>
            <a:headEnd/>
            <a:tailEnd/>
          </a:ln>
          <a:effectLst/>
          <a:extLst/>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p:sp>
        <p:nvSpPr>
          <p:cNvPr id="7" name="下矢印 37"/>
          <p:cNvSpPr>
            <a:spLocks noChangeArrowheads="1"/>
          </p:cNvSpPr>
          <p:nvPr/>
        </p:nvSpPr>
        <p:spPr bwMode="auto">
          <a:xfrm rot="-5400000">
            <a:off x="4213864" y="3126719"/>
            <a:ext cx="358775" cy="511175"/>
          </a:xfrm>
          <a:prstGeom prst="down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p:sp>
        <p:nvSpPr>
          <p:cNvPr id="8" name="下矢印 38"/>
          <p:cNvSpPr>
            <a:spLocks noChangeArrowheads="1"/>
          </p:cNvSpPr>
          <p:nvPr/>
        </p:nvSpPr>
        <p:spPr bwMode="auto">
          <a:xfrm>
            <a:off x="3599502" y="3731557"/>
            <a:ext cx="358775" cy="511175"/>
          </a:xfrm>
          <a:prstGeom prst="down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p:sp>
        <p:nvSpPr>
          <p:cNvPr id="10" name="テキスト ボックス 9"/>
          <p:cNvSpPr txBox="1"/>
          <p:nvPr/>
        </p:nvSpPr>
        <p:spPr>
          <a:xfrm>
            <a:off x="9271138" y="661472"/>
            <a:ext cx="5631978" cy="369332"/>
          </a:xfrm>
          <a:prstGeom prst="rect">
            <a:avLst/>
          </a:prstGeom>
          <a:noFill/>
        </p:spPr>
        <p:txBody>
          <a:bodyPr wrap="square" rtlCol="0">
            <a:spAutoFit/>
          </a:bodyPr>
          <a:lstStyle/>
          <a:p>
            <a:r>
              <a:rPr kumimoji="1" lang="ja-JP" altLang="en-US" dirty="0" smtClean="0"/>
              <a:t>行動していない→すべての状態に等確率に遷移</a:t>
            </a:r>
            <a:endParaRPr kumimoji="1" lang="ja-JP" altLang="en-US" dirty="0"/>
          </a:p>
        </p:txBody>
      </p:sp>
      <p:sp>
        <p:nvSpPr>
          <p:cNvPr id="11" name="テキスト ボックス 10"/>
          <p:cNvSpPr txBox="1"/>
          <p:nvPr/>
        </p:nvSpPr>
        <p:spPr>
          <a:xfrm>
            <a:off x="3230365" y="2037330"/>
            <a:ext cx="4822771" cy="369332"/>
          </a:xfrm>
          <a:prstGeom prst="rect">
            <a:avLst/>
          </a:prstGeom>
          <a:noFill/>
        </p:spPr>
        <p:txBody>
          <a:bodyPr wrap="square" rtlCol="0">
            <a:spAutoFit/>
          </a:bodyPr>
          <a:lstStyle/>
          <a:p>
            <a:r>
              <a:rPr kumimoji="1" lang="en-US" altLang="ja-JP" dirty="0" smtClean="0"/>
              <a:t>Not act</a:t>
            </a:r>
            <a:r>
              <a:rPr kumimoji="1" lang="ja-JP" altLang="en-US" dirty="0" smtClean="0"/>
              <a:t>→どこに遷移するか不明→最大情報量</a:t>
            </a:r>
            <a:endParaRPr kumimoji="1" lang="ja-JP" altLang="en-US" dirty="0"/>
          </a:p>
        </p:txBody>
      </p:sp>
    </p:spTree>
    <p:extLst>
      <p:ext uri="{BB962C8B-B14F-4D97-AF65-F5344CB8AC3E}">
        <p14:creationId xmlns:p14="http://schemas.microsoft.com/office/powerpoint/2010/main" val="11852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3" name="コンテンツ プレースホルダー 2"/>
          <p:cNvSpPr>
            <a:spLocks noGrp="1"/>
          </p:cNvSpPr>
          <p:nvPr>
            <p:ph sz="quarter" idx="1"/>
          </p:nvPr>
        </p:nvSpPr>
        <p:spPr>
          <a:xfrm>
            <a:off x="525780" y="1531938"/>
            <a:ext cx="8164830" cy="4445952"/>
          </a:xfrm>
        </p:spPr>
        <p:txBody>
          <a:bodyPr>
            <a:normAutofit/>
          </a:bodyPr>
          <a:lstStyle/>
          <a:p>
            <a:r>
              <a:rPr lang="ja-JP" altLang="en-US" dirty="0" smtClean="0">
                <a:latin typeface="Times New Roman" panose="02020603050405020304" pitchFamily="18" charset="0"/>
                <a:cs typeface="Times New Roman" panose="02020603050405020304" pitchFamily="18" charset="0"/>
              </a:rPr>
              <a:t>環境遷移に関する情報量に着目</a:t>
            </a:r>
            <a:endParaRPr lang="en-US" altLang="ja-JP" dirty="0" smtClean="0">
              <a:latin typeface="Times New Roman" panose="02020603050405020304" pitchFamily="18" charset="0"/>
              <a:cs typeface="Times New Roman" panose="02020603050405020304" pitchFamily="18" charset="0"/>
            </a:endParaRPr>
          </a:p>
          <a:p>
            <a:r>
              <a:rPr lang="en-US" altLang="ja-JP" dirty="0" smtClean="0">
                <a:latin typeface="Times New Roman" panose="02020603050405020304" pitchFamily="18" charset="0"/>
                <a:cs typeface="Times New Roman" panose="02020603050405020304" pitchFamily="18" charset="0"/>
              </a:rPr>
              <a:t>ε</a:t>
            </a:r>
            <a:r>
              <a:rPr lang="ja-JP" altLang="en-US" dirty="0" smtClean="0">
                <a:latin typeface="Times New Roman" panose="02020603050405020304" pitchFamily="18" charset="0"/>
                <a:cs typeface="Times New Roman" panose="02020603050405020304" pitchFamily="18" charset="0"/>
              </a:rPr>
              <a:t>が情報量に比例していると仮定して</a:t>
            </a:r>
            <a:endParaRPr lang="en-US" altLang="ja-JP" dirty="0" smtClean="0">
              <a:latin typeface="Times New Roman" panose="02020603050405020304" pitchFamily="18" charset="0"/>
              <a:cs typeface="Times New Roman" panose="02020603050405020304" pitchFamily="18" charset="0"/>
            </a:endParaRPr>
          </a:p>
          <a:p>
            <a:pPr lvl="1"/>
            <a:r>
              <a:rPr lang="ja-JP" altLang="en-US" dirty="0" smtClean="0">
                <a:latin typeface="Times New Roman" panose="02020603050405020304" pitchFamily="18" charset="0"/>
                <a:cs typeface="Times New Roman" panose="02020603050405020304" pitchFamily="18" charset="0"/>
              </a:rPr>
              <a:t>情報量が高い</a:t>
            </a:r>
            <a:endParaRPr lang="en-US" altLang="ja-JP" dirty="0" smtClean="0">
              <a:latin typeface="Times New Roman" panose="02020603050405020304" pitchFamily="18" charset="0"/>
              <a:cs typeface="Times New Roman" panose="02020603050405020304" pitchFamily="18" charset="0"/>
            </a:endParaRPr>
          </a:p>
          <a:p>
            <a:pPr lvl="2"/>
            <a:r>
              <a:rPr lang="ja-JP" altLang="en-US" dirty="0" smtClean="0">
                <a:latin typeface="Times New Roman" panose="02020603050405020304" pitchFamily="18" charset="0"/>
                <a:cs typeface="Times New Roman" panose="02020603050405020304" pitchFamily="18" charset="0"/>
              </a:rPr>
              <a:t>ランダム性高い</a:t>
            </a:r>
            <a:endParaRPr lang="en-US" altLang="ja-JP" dirty="0" smtClean="0">
              <a:latin typeface="Times New Roman" panose="02020603050405020304" pitchFamily="18" charset="0"/>
              <a:cs typeface="Times New Roman" panose="02020603050405020304" pitchFamily="18" charset="0"/>
            </a:endParaRPr>
          </a:p>
          <a:p>
            <a:pPr lvl="3"/>
            <a:r>
              <a:rPr lang="en-US" altLang="ja-JP" dirty="0" smtClean="0">
                <a:latin typeface="Times New Roman" panose="02020603050405020304" pitchFamily="18" charset="0"/>
                <a:cs typeface="Times New Roman" panose="02020603050405020304" pitchFamily="18" charset="0"/>
              </a:rPr>
              <a:t>ε</a:t>
            </a:r>
            <a:r>
              <a:rPr lang="ja-JP" altLang="en-US" dirty="0" smtClean="0">
                <a:latin typeface="Times New Roman" panose="02020603050405020304" pitchFamily="18" charset="0"/>
                <a:cs typeface="Times New Roman" panose="02020603050405020304" pitchFamily="18" charset="0"/>
              </a:rPr>
              <a:t>を高く</a:t>
            </a: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探査</a:t>
            </a:r>
            <a:r>
              <a:rPr lang="en-US" altLang="ja-JP" dirty="0" smtClean="0">
                <a:latin typeface="Times New Roman" panose="02020603050405020304" pitchFamily="18" charset="0"/>
                <a:cs typeface="Times New Roman" panose="02020603050405020304" pitchFamily="18" charset="0"/>
              </a:rPr>
              <a:t>)</a:t>
            </a:r>
          </a:p>
          <a:p>
            <a:pPr lvl="1"/>
            <a:r>
              <a:rPr lang="ja-JP" altLang="en-US" dirty="0" smtClean="0">
                <a:latin typeface="Times New Roman" panose="02020603050405020304" pitchFamily="18" charset="0"/>
                <a:cs typeface="Times New Roman" panose="02020603050405020304" pitchFamily="18" charset="0"/>
              </a:rPr>
              <a:t>情報量が低い</a:t>
            </a:r>
            <a:endParaRPr lang="en-US" altLang="ja-JP" dirty="0" smtClean="0">
              <a:latin typeface="Times New Roman" panose="02020603050405020304" pitchFamily="18" charset="0"/>
              <a:cs typeface="Times New Roman" panose="02020603050405020304" pitchFamily="18" charset="0"/>
            </a:endParaRPr>
          </a:p>
          <a:p>
            <a:pPr lvl="2"/>
            <a:r>
              <a:rPr lang="ja-JP" altLang="en-US" dirty="0" smtClean="0">
                <a:latin typeface="Times New Roman" panose="02020603050405020304" pitchFamily="18" charset="0"/>
                <a:cs typeface="Times New Roman" panose="02020603050405020304" pitchFamily="18" charset="0"/>
              </a:rPr>
              <a:t>ランダム性が低い</a:t>
            </a:r>
            <a:endParaRPr lang="en-US" altLang="ja-JP" dirty="0" smtClean="0">
              <a:latin typeface="Times New Roman" panose="02020603050405020304" pitchFamily="18" charset="0"/>
              <a:cs typeface="Times New Roman" panose="02020603050405020304" pitchFamily="18" charset="0"/>
            </a:endParaRPr>
          </a:p>
          <a:p>
            <a:pPr lvl="3"/>
            <a:r>
              <a:rPr lang="en-US" altLang="ja-JP" dirty="0">
                <a:latin typeface="Times New Roman" panose="02020603050405020304" pitchFamily="18" charset="0"/>
                <a:cs typeface="Times New Roman" panose="02020603050405020304" pitchFamily="18" charset="0"/>
              </a:rPr>
              <a:t>ε </a:t>
            </a:r>
            <a:r>
              <a:rPr lang="ja-JP" altLang="en-US" dirty="0" smtClean="0">
                <a:latin typeface="Times New Roman" panose="02020603050405020304" pitchFamily="18" charset="0"/>
                <a:cs typeface="Times New Roman" panose="02020603050405020304" pitchFamily="18" charset="0"/>
              </a:rPr>
              <a:t>を低く</a:t>
            </a: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利用</a:t>
            </a:r>
            <a:r>
              <a:rPr lang="en-US" altLang="ja-JP" dirty="0" smtClean="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endParaRPr lang="en-US" altLang="ja-JP" dirty="0" smtClean="0">
              <a:latin typeface="Times New Roman" panose="02020603050405020304" pitchFamily="18" charset="0"/>
              <a:cs typeface="Times New Roman" panose="02020603050405020304" pitchFamily="18" charset="0"/>
            </a:endParaRPr>
          </a:p>
        </p:txBody>
      </p:sp>
      <p:sp>
        <p:nvSpPr>
          <p:cNvPr id="4" name="コンテンツ プレースホルダー 2"/>
          <p:cNvSpPr txBox="1">
            <a:spLocks/>
          </p:cNvSpPr>
          <p:nvPr/>
        </p:nvSpPr>
        <p:spPr>
          <a:xfrm>
            <a:off x="918210" y="6976428"/>
            <a:ext cx="7772400" cy="1981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smtClean="0"/>
              <a:t>環境によって変化→環境情報を用いて制御</a:t>
            </a:r>
            <a:endParaRPr lang="en-US" altLang="ja-JP" smtClean="0"/>
          </a:p>
          <a:p>
            <a:pPr fontAlgn="auto">
              <a:spcAft>
                <a:spcPts val="0"/>
              </a:spcAft>
            </a:pPr>
            <a:r>
              <a:rPr lang="ja-JP" altLang="en-US" smtClean="0"/>
              <a:t>→平均情報量を用いて</a:t>
            </a:r>
            <a:endParaRPr lang="en-US" altLang="ja-JP" smtClean="0"/>
          </a:p>
          <a:p>
            <a:pPr fontAlgn="auto">
              <a:spcAft>
                <a:spcPts val="0"/>
              </a:spcAft>
            </a:pPr>
            <a:r>
              <a:rPr lang="ja-JP" altLang="en-US" smtClean="0"/>
              <a:t>情報量高い→遷移先がランダム</a:t>
            </a:r>
            <a:endParaRPr lang="en-US" altLang="ja-JP" smtClean="0"/>
          </a:p>
          <a:p>
            <a:pPr fontAlgn="auto">
              <a:spcAft>
                <a:spcPts val="0"/>
              </a:spcAft>
            </a:pPr>
            <a:r>
              <a:rPr lang="ja-JP" altLang="en-US" smtClean="0"/>
              <a:t>情報量低い→遷移先が確定</a:t>
            </a:r>
            <a:endParaRPr lang="ja-JP" altLang="en-US" dirty="0"/>
          </a:p>
        </p:txBody>
      </p:sp>
      <p:sp>
        <p:nvSpPr>
          <p:cNvPr id="5" name="右矢印 4"/>
          <p:cNvSpPr/>
          <p:nvPr/>
        </p:nvSpPr>
        <p:spPr>
          <a:xfrm>
            <a:off x="1133784" y="4410033"/>
            <a:ext cx="55499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1188332" y="3274103"/>
            <a:ext cx="44589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895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4" name="コンテンツ プレースホルダー 2"/>
          <p:cNvSpPr txBox="1">
            <a:spLocks/>
          </p:cNvSpPr>
          <p:nvPr/>
        </p:nvSpPr>
        <p:spPr>
          <a:xfrm>
            <a:off x="918210" y="6976428"/>
            <a:ext cx="7772400" cy="1981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dirty="0" smtClean="0"/>
              <a:t>環境によって変化→環境情報を用いて制御</a:t>
            </a:r>
            <a:endParaRPr lang="en-US" altLang="ja-JP" dirty="0" smtClean="0"/>
          </a:p>
          <a:p>
            <a:pPr fontAlgn="auto">
              <a:spcAft>
                <a:spcPts val="0"/>
              </a:spcAft>
            </a:pPr>
            <a:r>
              <a:rPr lang="ja-JP" altLang="en-US" dirty="0" smtClean="0"/>
              <a:t>→平均情報量を用いて</a:t>
            </a:r>
            <a:endParaRPr lang="en-US" altLang="ja-JP" dirty="0" smtClean="0"/>
          </a:p>
          <a:p>
            <a:pPr fontAlgn="auto">
              <a:spcAft>
                <a:spcPts val="0"/>
              </a:spcAft>
            </a:pPr>
            <a:r>
              <a:rPr lang="ja-JP" altLang="en-US" dirty="0" smtClean="0"/>
              <a:t>情報量高い→遷移先がランダム</a:t>
            </a:r>
            <a:endParaRPr lang="en-US" altLang="ja-JP" dirty="0" smtClean="0"/>
          </a:p>
          <a:p>
            <a:pPr fontAlgn="auto">
              <a:spcAft>
                <a:spcPts val="0"/>
              </a:spcAft>
            </a:pPr>
            <a:r>
              <a:rPr lang="ja-JP" altLang="en-US" dirty="0" smtClean="0"/>
              <a:t>情報量低い→遷移先が確定</a:t>
            </a:r>
            <a:endParaRPr lang="ja-JP" altLang="en-US" dirty="0"/>
          </a:p>
        </p:txBody>
      </p:sp>
      <p:sp>
        <p:nvSpPr>
          <p:cNvPr id="6" name="円/楕円 5"/>
          <p:cNvSpPr/>
          <p:nvPr/>
        </p:nvSpPr>
        <p:spPr>
          <a:xfrm>
            <a:off x="5078119" y="2578264"/>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11" name="Group 7"/>
          <p:cNvGrpSpPr>
            <a:grpSpLocks noChangeAspect="1"/>
          </p:cNvGrpSpPr>
          <p:nvPr/>
        </p:nvGrpSpPr>
        <p:grpSpPr bwMode="auto">
          <a:xfrm>
            <a:off x="5816063" y="2341616"/>
            <a:ext cx="555625" cy="615950"/>
            <a:chOff x="2725" y="1702"/>
            <a:chExt cx="414" cy="482"/>
          </a:xfrm>
        </p:grpSpPr>
        <p:sp>
          <p:nvSpPr>
            <p:cNvPr id="12"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3"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4"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5"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6"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7"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8"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9"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0"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1"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2"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3"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30" name="テキスト ボックス 29"/>
              <p:cNvSpPr txBox="1"/>
              <p:nvPr/>
            </p:nvSpPr>
            <p:spPr>
              <a:xfrm>
                <a:off x="5185248" y="2996139"/>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185248" y="2996139"/>
                <a:ext cx="865622" cy="307777"/>
              </a:xfrm>
              <a:prstGeom prst="rect">
                <a:avLst/>
              </a:prstGeom>
              <a:blipFill rotWithShape="1">
                <a:blip r:embed="rId3"/>
                <a:stretch>
                  <a:fillRect l="-9859" t="-5882" r="-1408" b="-27451"/>
                </a:stretch>
              </a:blipFill>
            </p:spPr>
            <p:txBody>
              <a:bodyPr/>
              <a:lstStyle/>
              <a:p>
                <a:r>
                  <a:rPr lang="ja-JP" altLang="en-US">
                    <a:noFill/>
                  </a:rPr>
                  <a:t> </a:t>
                </a:r>
              </a:p>
            </p:txBody>
          </p:sp>
        </mc:Fallback>
      </mc:AlternateContent>
      <p:sp>
        <p:nvSpPr>
          <p:cNvPr id="47" name="円/楕円 46"/>
          <p:cNvSpPr/>
          <p:nvPr/>
        </p:nvSpPr>
        <p:spPr>
          <a:xfrm>
            <a:off x="254682" y="2650285"/>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48" name="Group 7"/>
          <p:cNvGrpSpPr>
            <a:grpSpLocks noChangeAspect="1"/>
          </p:cNvGrpSpPr>
          <p:nvPr/>
        </p:nvGrpSpPr>
        <p:grpSpPr bwMode="auto">
          <a:xfrm>
            <a:off x="934245" y="2562247"/>
            <a:ext cx="555625" cy="615950"/>
            <a:chOff x="2725" y="1702"/>
            <a:chExt cx="414" cy="482"/>
          </a:xfrm>
        </p:grpSpPr>
        <p:sp>
          <p:nvSpPr>
            <p:cNvPr id="49"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0"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1"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2"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3"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4"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5"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6"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7"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8"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9"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60"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61" name="テキスト ボックス 60"/>
              <p:cNvSpPr txBox="1"/>
              <p:nvPr/>
            </p:nvSpPr>
            <p:spPr>
              <a:xfrm>
                <a:off x="391183" y="3098669"/>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391183" y="3098669"/>
                <a:ext cx="865622" cy="307777"/>
              </a:xfrm>
              <a:prstGeom prst="rect">
                <a:avLst/>
              </a:prstGeom>
              <a:blipFill rotWithShape="1">
                <a:blip r:embed="rId4"/>
                <a:stretch>
                  <a:fillRect l="-9155" t="-5882" r="-2113" b="-27451"/>
                </a:stretch>
              </a:blipFill>
            </p:spPr>
            <p:txBody>
              <a:bodyPr/>
              <a:lstStyle/>
              <a:p>
                <a:r>
                  <a:rPr lang="ja-JP" altLang="en-US">
                    <a:noFill/>
                  </a:rPr>
                  <a:t> </a:t>
                </a:r>
              </a:p>
            </p:txBody>
          </p:sp>
        </mc:Fallback>
      </mc:AlternateContent>
      <p:sp>
        <p:nvSpPr>
          <p:cNvPr id="63" name="円/楕円 62"/>
          <p:cNvSpPr/>
          <p:nvPr/>
        </p:nvSpPr>
        <p:spPr>
          <a:xfrm>
            <a:off x="2881683" y="2650422"/>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mc:AlternateContent xmlns:mc="http://schemas.openxmlformats.org/markup-compatibility/2006" xmlns:a14="http://schemas.microsoft.com/office/drawing/2010/main">
        <mc:Choice Requires="a14">
          <p:sp>
            <p:nvSpPr>
              <p:cNvPr id="64" name="テキスト ボックス 63"/>
              <p:cNvSpPr txBox="1"/>
              <p:nvPr/>
            </p:nvSpPr>
            <p:spPr>
              <a:xfrm>
                <a:off x="3018183" y="3049097"/>
                <a:ext cx="8715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2</m:t>
                          </m:r>
                        </m:sub>
                      </m:sSub>
                    </m:oMath>
                  </m:oMathPara>
                </a14:m>
                <a:endParaRPr kumimoji="1" lang="ja-JP" altLang="en-US" sz="2000" dirty="0"/>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3018183" y="3049097"/>
                <a:ext cx="871585" cy="307777"/>
              </a:xfrm>
              <a:prstGeom prst="rect">
                <a:avLst/>
              </a:prstGeom>
              <a:blipFill rotWithShape="1">
                <a:blip r:embed="rId5"/>
                <a:stretch>
                  <a:fillRect l="-9091" t="-5882" r="-2098" b="-27451"/>
                </a:stretch>
              </a:blipFill>
            </p:spPr>
            <p:txBody>
              <a:bodyPr/>
              <a:lstStyle/>
              <a:p>
                <a:r>
                  <a:rPr lang="ja-JP" altLang="en-US">
                    <a:noFill/>
                  </a:rPr>
                  <a:t> </a:t>
                </a:r>
              </a:p>
            </p:txBody>
          </p:sp>
        </mc:Fallback>
      </mc:AlternateContent>
      <p:cxnSp>
        <p:nvCxnSpPr>
          <p:cNvPr id="7" name="直線矢印コネクタ 6"/>
          <p:cNvCxnSpPr>
            <a:stCxn id="47" idx="6"/>
          </p:cNvCxnSpPr>
          <p:nvPr/>
        </p:nvCxnSpPr>
        <p:spPr>
          <a:xfrm>
            <a:off x="1399269" y="3222579"/>
            <a:ext cx="1482414" cy="1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下矢印 7"/>
          <p:cNvSpPr/>
          <p:nvPr/>
        </p:nvSpPr>
        <p:spPr>
          <a:xfrm>
            <a:off x="1875084" y="3727872"/>
            <a:ext cx="524655"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08568" y="4399566"/>
            <a:ext cx="2057689" cy="369332"/>
          </a:xfrm>
          <a:prstGeom prst="rect">
            <a:avLst/>
          </a:prstGeom>
          <a:noFill/>
        </p:spPr>
        <p:txBody>
          <a:bodyPr wrap="square" rtlCol="0">
            <a:spAutoFit/>
          </a:bodyPr>
          <a:lstStyle/>
          <a:p>
            <a:r>
              <a:rPr kumimoji="1" lang="ja-JP" altLang="en-US" dirty="0" smtClean="0"/>
              <a:t>現在の知識を利用</a:t>
            </a:r>
            <a:endParaRPr kumimoji="1" lang="ja-JP" altLang="en-US" dirty="0"/>
          </a:p>
        </p:txBody>
      </p:sp>
      <p:cxnSp>
        <p:nvCxnSpPr>
          <p:cNvPr id="24" name="直線矢印コネクタ 23"/>
          <p:cNvCxnSpPr>
            <a:stCxn id="6" idx="6"/>
          </p:cNvCxnSpPr>
          <p:nvPr/>
        </p:nvCxnSpPr>
        <p:spPr>
          <a:xfrm>
            <a:off x="6222706" y="3150558"/>
            <a:ext cx="1399560" cy="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622266" y="2701091"/>
            <a:ext cx="1036634" cy="923330"/>
          </a:xfrm>
          <a:prstGeom prst="rect">
            <a:avLst/>
          </a:prstGeom>
          <a:noFill/>
        </p:spPr>
        <p:txBody>
          <a:bodyPr wrap="square" rtlCol="0">
            <a:spAutoFit/>
          </a:bodyPr>
          <a:lstStyle/>
          <a:p>
            <a:r>
              <a:rPr kumimoji="1" lang="ja-JP" altLang="en-US" sz="5400" dirty="0" smtClean="0"/>
              <a:t>？</a:t>
            </a:r>
            <a:endParaRPr kumimoji="1" lang="ja-JP" altLang="en-US" dirty="0"/>
          </a:p>
        </p:txBody>
      </p:sp>
      <p:sp>
        <p:nvSpPr>
          <p:cNvPr id="65" name="下矢印 64"/>
          <p:cNvSpPr/>
          <p:nvPr/>
        </p:nvSpPr>
        <p:spPr>
          <a:xfrm flipH="1">
            <a:off x="6502604" y="3662707"/>
            <a:ext cx="497333"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002190" y="4397514"/>
            <a:ext cx="1540469" cy="369332"/>
          </a:xfrm>
          <a:prstGeom prst="rect">
            <a:avLst/>
          </a:prstGeom>
          <a:noFill/>
        </p:spPr>
        <p:txBody>
          <a:bodyPr wrap="square" rtlCol="0">
            <a:spAutoFit/>
          </a:bodyPr>
          <a:lstStyle/>
          <a:p>
            <a:r>
              <a:rPr kumimoji="1" lang="ja-JP" altLang="en-US" dirty="0" smtClean="0"/>
              <a:t>探査が必要</a:t>
            </a:r>
            <a:endParaRPr kumimoji="1" lang="ja-JP" altLang="en-US" dirty="0"/>
          </a:p>
        </p:txBody>
      </p:sp>
      <p:cxnSp>
        <p:nvCxnSpPr>
          <p:cNvPr id="32" name="直線コネクタ 31"/>
          <p:cNvCxnSpPr/>
          <p:nvPr/>
        </p:nvCxnSpPr>
        <p:spPr>
          <a:xfrm>
            <a:off x="4676931" y="1244184"/>
            <a:ext cx="0" cy="4681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918210" y="1729293"/>
            <a:ext cx="2678386" cy="369332"/>
          </a:xfrm>
          <a:prstGeom prst="rect">
            <a:avLst/>
          </a:prstGeom>
          <a:noFill/>
        </p:spPr>
        <p:txBody>
          <a:bodyPr wrap="square" rtlCol="0">
            <a:spAutoFit/>
          </a:bodyPr>
          <a:lstStyle/>
          <a:p>
            <a:r>
              <a:rPr kumimoji="1" lang="ja-JP" altLang="en-US" dirty="0" smtClean="0"/>
              <a:t>遷移先が決定できる場合</a:t>
            </a:r>
            <a:endParaRPr kumimoji="1" lang="ja-JP" altLang="en-US" dirty="0"/>
          </a:p>
        </p:txBody>
      </p:sp>
      <p:sp>
        <p:nvSpPr>
          <p:cNvPr id="66" name="テキスト ボックス 65"/>
          <p:cNvSpPr txBox="1"/>
          <p:nvPr/>
        </p:nvSpPr>
        <p:spPr>
          <a:xfrm>
            <a:off x="5477188" y="1719086"/>
            <a:ext cx="2272727" cy="369332"/>
          </a:xfrm>
          <a:prstGeom prst="rect">
            <a:avLst/>
          </a:prstGeom>
          <a:noFill/>
        </p:spPr>
        <p:txBody>
          <a:bodyPr wrap="square" rtlCol="0">
            <a:spAutoFit/>
          </a:bodyPr>
          <a:lstStyle/>
          <a:p>
            <a:r>
              <a:rPr kumimoji="1" lang="ja-JP" altLang="en-US" dirty="0" smtClean="0"/>
              <a:t>遷移先が未知の場合</a:t>
            </a:r>
            <a:endParaRPr kumimoji="1" lang="ja-JP" altLang="en-US" dirty="0"/>
          </a:p>
        </p:txBody>
      </p:sp>
      <p:sp>
        <p:nvSpPr>
          <p:cNvPr id="10" name="テキスト ボックス 9"/>
          <p:cNvSpPr txBox="1"/>
          <p:nvPr/>
        </p:nvSpPr>
        <p:spPr>
          <a:xfrm>
            <a:off x="1064807" y="5388256"/>
            <a:ext cx="2173109" cy="369332"/>
          </a:xfrm>
          <a:prstGeom prst="rect">
            <a:avLst/>
          </a:prstGeom>
          <a:noFill/>
        </p:spPr>
        <p:txBody>
          <a:bodyPr wrap="square" rtlCol="0">
            <a:spAutoFit/>
          </a:bodyPr>
          <a:lstStyle/>
          <a:p>
            <a:pPr algn="ctr"/>
            <a:r>
              <a:rPr kumimoji="1" lang="ja-JP" altLang="en-US" dirty="0" smtClean="0"/>
              <a:t>探査率を</a:t>
            </a:r>
            <a:r>
              <a:rPr kumimoji="1" lang="en-US" altLang="ja-JP" dirty="0" smtClean="0"/>
              <a:t>ε</a:t>
            </a:r>
            <a:r>
              <a:rPr kumimoji="1" lang="ja-JP" altLang="en-US" dirty="0" smtClean="0"/>
              <a:t>低くする</a:t>
            </a:r>
            <a:endParaRPr kumimoji="1" lang="ja-JP" altLang="en-US" dirty="0"/>
          </a:p>
        </p:txBody>
      </p:sp>
      <p:sp>
        <p:nvSpPr>
          <p:cNvPr id="27" name="テキスト ボックス 26"/>
          <p:cNvSpPr txBox="1"/>
          <p:nvPr/>
        </p:nvSpPr>
        <p:spPr>
          <a:xfrm>
            <a:off x="5849765" y="5388256"/>
            <a:ext cx="1820388" cy="369332"/>
          </a:xfrm>
          <a:prstGeom prst="rect">
            <a:avLst/>
          </a:prstGeom>
          <a:noFill/>
        </p:spPr>
        <p:txBody>
          <a:bodyPr wrap="square" rtlCol="0">
            <a:spAutoFit/>
          </a:bodyPr>
          <a:lstStyle/>
          <a:p>
            <a:r>
              <a:rPr kumimoji="1" lang="ja-JP" altLang="en-US" dirty="0" smtClean="0"/>
              <a:t>探査率</a:t>
            </a:r>
            <a:r>
              <a:rPr kumimoji="1" lang="en-US" altLang="ja-JP" dirty="0" smtClean="0"/>
              <a:t>ε</a:t>
            </a:r>
            <a:r>
              <a:rPr kumimoji="1" lang="ja-JP" altLang="en-US" dirty="0" smtClean="0"/>
              <a:t>高くする</a:t>
            </a:r>
            <a:endParaRPr kumimoji="1" lang="ja-JP" altLang="en-US" dirty="0"/>
          </a:p>
        </p:txBody>
      </p:sp>
      <p:sp>
        <p:nvSpPr>
          <p:cNvPr id="67" name="テキスト ボックス 66"/>
          <p:cNvSpPr txBox="1"/>
          <p:nvPr/>
        </p:nvSpPr>
        <p:spPr>
          <a:xfrm>
            <a:off x="2478556" y="6106154"/>
            <a:ext cx="4024048" cy="369332"/>
          </a:xfrm>
          <a:prstGeom prst="rect">
            <a:avLst/>
          </a:prstGeom>
          <a:noFill/>
          <a:ln>
            <a:solidFill>
              <a:srgbClr val="FF0000"/>
            </a:solidFill>
          </a:ln>
        </p:spPr>
        <p:txBody>
          <a:bodyPr wrap="square" rtlCol="0">
            <a:spAutoFit/>
          </a:bodyPr>
          <a:lstStyle/>
          <a:p>
            <a:r>
              <a:rPr kumimoji="1" lang="ja-JP" altLang="en-US" dirty="0" smtClean="0"/>
              <a:t>遷移先の状態に応じて，探査率</a:t>
            </a:r>
            <a:r>
              <a:rPr kumimoji="1" lang="en-US" altLang="ja-JP" dirty="0" smtClean="0"/>
              <a:t>ε</a:t>
            </a:r>
            <a:r>
              <a:rPr kumimoji="1" lang="ja-JP" altLang="en-US" dirty="0" smtClean="0"/>
              <a:t>を制御</a:t>
            </a:r>
            <a:endParaRPr kumimoji="1" lang="ja-JP" altLang="en-US" dirty="0"/>
          </a:p>
        </p:txBody>
      </p:sp>
      <p:sp>
        <p:nvSpPr>
          <p:cNvPr id="68" name="下矢印 67"/>
          <p:cNvSpPr/>
          <p:nvPr/>
        </p:nvSpPr>
        <p:spPr>
          <a:xfrm>
            <a:off x="1862481" y="4748824"/>
            <a:ext cx="524655"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下矢印 68"/>
          <p:cNvSpPr/>
          <p:nvPr/>
        </p:nvSpPr>
        <p:spPr>
          <a:xfrm flipH="1">
            <a:off x="6502603" y="4748824"/>
            <a:ext cx="497333"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722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3" name="コンテンツ プレースホルダー 2"/>
          <p:cNvSpPr>
            <a:spLocks noGrp="1"/>
          </p:cNvSpPr>
          <p:nvPr>
            <p:ph sz="quarter" idx="1"/>
          </p:nvPr>
        </p:nvSpPr>
        <p:spPr>
          <a:xfrm>
            <a:off x="525780" y="1531938"/>
            <a:ext cx="8164830" cy="4445952"/>
          </a:xfrm>
        </p:spPr>
        <p:txBody>
          <a:bodyPr>
            <a:normAutofit/>
          </a:bodyPr>
          <a:lstStyle/>
          <a:p>
            <a:r>
              <a:rPr lang="ja-JP" altLang="en-US" dirty="0" smtClean="0">
                <a:latin typeface="Times New Roman" panose="02020603050405020304" pitchFamily="18" charset="0"/>
                <a:cs typeface="Times New Roman" panose="02020603050405020304" pitchFamily="18" charset="0"/>
              </a:rPr>
              <a:t>環境遷移に関する情報量に着目</a:t>
            </a:r>
            <a:endParaRPr lang="en-US" altLang="ja-JP" dirty="0" smtClean="0">
              <a:latin typeface="Times New Roman" panose="02020603050405020304" pitchFamily="18" charset="0"/>
              <a:cs typeface="Times New Roman" panose="02020603050405020304" pitchFamily="18" charset="0"/>
            </a:endParaRPr>
          </a:p>
          <a:p>
            <a:r>
              <a:rPr lang="en-US" altLang="ja-JP" dirty="0" smtClean="0">
                <a:latin typeface="Times New Roman" panose="02020603050405020304" pitchFamily="18" charset="0"/>
                <a:cs typeface="Times New Roman" panose="02020603050405020304" pitchFamily="18" charset="0"/>
              </a:rPr>
              <a:t>ε</a:t>
            </a:r>
            <a:r>
              <a:rPr lang="ja-JP" altLang="en-US" dirty="0" smtClean="0">
                <a:latin typeface="Times New Roman" panose="02020603050405020304" pitchFamily="18" charset="0"/>
                <a:cs typeface="Times New Roman" panose="02020603050405020304" pitchFamily="18" charset="0"/>
              </a:rPr>
              <a:t>が情報量に比例していると仮定して</a:t>
            </a:r>
            <a:endParaRPr lang="en-US" altLang="ja-JP" dirty="0" smtClean="0">
              <a:latin typeface="Times New Roman" panose="02020603050405020304" pitchFamily="18" charset="0"/>
              <a:cs typeface="Times New Roman" panose="02020603050405020304" pitchFamily="18" charset="0"/>
            </a:endParaRPr>
          </a:p>
          <a:p>
            <a:pPr lvl="1"/>
            <a:r>
              <a:rPr lang="ja-JP" altLang="en-US" dirty="0" smtClean="0">
                <a:latin typeface="Times New Roman" panose="02020603050405020304" pitchFamily="18" charset="0"/>
                <a:cs typeface="Times New Roman" panose="02020603050405020304" pitchFamily="18" charset="0"/>
              </a:rPr>
              <a:t>情報量が高い</a:t>
            </a:r>
            <a:endParaRPr lang="en-US" altLang="ja-JP" dirty="0" smtClean="0">
              <a:latin typeface="Times New Roman" panose="02020603050405020304" pitchFamily="18" charset="0"/>
              <a:cs typeface="Times New Roman" panose="02020603050405020304" pitchFamily="18" charset="0"/>
            </a:endParaRPr>
          </a:p>
          <a:p>
            <a:pPr lvl="2"/>
            <a:r>
              <a:rPr lang="ja-JP" altLang="en-US" dirty="0" smtClean="0">
                <a:latin typeface="Times New Roman" panose="02020603050405020304" pitchFamily="18" charset="0"/>
                <a:cs typeface="Times New Roman" panose="02020603050405020304" pitchFamily="18" charset="0"/>
              </a:rPr>
              <a:t>ランダム性高い</a:t>
            </a:r>
            <a:endParaRPr lang="en-US" altLang="ja-JP" dirty="0" smtClean="0">
              <a:latin typeface="Times New Roman" panose="02020603050405020304" pitchFamily="18" charset="0"/>
              <a:cs typeface="Times New Roman" panose="02020603050405020304" pitchFamily="18" charset="0"/>
            </a:endParaRPr>
          </a:p>
          <a:p>
            <a:pPr lvl="3"/>
            <a:r>
              <a:rPr lang="en-US" altLang="ja-JP" dirty="0" smtClean="0">
                <a:latin typeface="Times New Roman" panose="02020603050405020304" pitchFamily="18" charset="0"/>
                <a:cs typeface="Times New Roman" panose="02020603050405020304" pitchFamily="18" charset="0"/>
              </a:rPr>
              <a:t>ε</a:t>
            </a:r>
            <a:r>
              <a:rPr lang="ja-JP" altLang="en-US" dirty="0" smtClean="0">
                <a:latin typeface="Times New Roman" panose="02020603050405020304" pitchFamily="18" charset="0"/>
                <a:cs typeface="Times New Roman" panose="02020603050405020304" pitchFamily="18" charset="0"/>
              </a:rPr>
              <a:t>を高く</a:t>
            </a: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探査</a:t>
            </a:r>
            <a:r>
              <a:rPr lang="en-US" altLang="ja-JP" dirty="0" smtClean="0">
                <a:latin typeface="Times New Roman" panose="02020603050405020304" pitchFamily="18" charset="0"/>
                <a:cs typeface="Times New Roman" panose="02020603050405020304" pitchFamily="18" charset="0"/>
              </a:rPr>
              <a:t>)</a:t>
            </a:r>
          </a:p>
          <a:p>
            <a:pPr lvl="1"/>
            <a:r>
              <a:rPr lang="ja-JP" altLang="en-US" dirty="0" smtClean="0">
                <a:latin typeface="Times New Roman" panose="02020603050405020304" pitchFamily="18" charset="0"/>
                <a:cs typeface="Times New Roman" panose="02020603050405020304" pitchFamily="18" charset="0"/>
              </a:rPr>
              <a:t>情報量が低い</a:t>
            </a:r>
            <a:endParaRPr lang="en-US" altLang="ja-JP" dirty="0" smtClean="0">
              <a:latin typeface="Times New Roman" panose="02020603050405020304" pitchFamily="18" charset="0"/>
              <a:cs typeface="Times New Roman" panose="02020603050405020304" pitchFamily="18" charset="0"/>
            </a:endParaRPr>
          </a:p>
          <a:p>
            <a:pPr lvl="2"/>
            <a:r>
              <a:rPr lang="ja-JP" altLang="en-US" dirty="0" smtClean="0">
                <a:latin typeface="Times New Roman" panose="02020603050405020304" pitchFamily="18" charset="0"/>
                <a:cs typeface="Times New Roman" panose="02020603050405020304" pitchFamily="18" charset="0"/>
              </a:rPr>
              <a:t>ランダム性が低い</a:t>
            </a:r>
            <a:endParaRPr lang="en-US" altLang="ja-JP" dirty="0" smtClean="0">
              <a:latin typeface="Times New Roman" panose="02020603050405020304" pitchFamily="18" charset="0"/>
              <a:cs typeface="Times New Roman" panose="02020603050405020304" pitchFamily="18" charset="0"/>
            </a:endParaRPr>
          </a:p>
          <a:p>
            <a:pPr lvl="3"/>
            <a:r>
              <a:rPr lang="en-US" altLang="ja-JP" dirty="0">
                <a:latin typeface="Times New Roman" panose="02020603050405020304" pitchFamily="18" charset="0"/>
                <a:cs typeface="Times New Roman" panose="02020603050405020304" pitchFamily="18" charset="0"/>
              </a:rPr>
              <a:t>ε </a:t>
            </a:r>
            <a:r>
              <a:rPr lang="ja-JP" altLang="en-US" dirty="0" smtClean="0">
                <a:latin typeface="Times New Roman" panose="02020603050405020304" pitchFamily="18" charset="0"/>
                <a:cs typeface="Times New Roman" panose="02020603050405020304" pitchFamily="18" charset="0"/>
              </a:rPr>
              <a:t>を低く</a:t>
            </a: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利用</a:t>
            </a:r>
            <a:r>
              <a:rPr lang="en-US" altLang="ja-JP" dirty="0" smtClean="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endParaRPr lang="en-US" altLang="ja-JP" dirty="0" smtClean="0">
              <a:latin typeface="Times New Roman" panose="02020603050405020304" pitchFamily="18" charset="0"/>
              <a:cs typeface="Times New Roman" panose="02020603050405020304" pitchFamily="18" charset="0"/>
            </a:endParaRPr>
          </a:p>
        </p:txBody>
      </p:sp>
      <p:sp>
        <p:nvSpPr>
          <p:cNvPr id="4" name="コンテンツ プレースホルダー 2"/>
          <p:cNvSpPr txBox="1">
            <a:spLocks/>
          </p:cNvSpPr>
          <p:nvPr/>
        </p:nvSpPr>
        <p:spPr>
          <a:xfrm>
            <a:off x="918210" y="6976428"/>
            <a:ext cx="7772400" cy="1981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smtClean="0"/>
              <a:t>環境によって変化→環境情報を用いて制御</a:t>
            </a:r>
            <a:endParaRPr lang="en-US" altLang="ja-JP" smtClean="0"/>
          </a:p>
          <a:p>
            <a:pPr fontAlgn="auto">
              <a:spcAft>
                <a:spcPts val="0"/>
              </a:spcAft>
            </a:pPr>
            <a:r>
              <a:rPr lang="ja-JP" altLang="en-US" smtClean="0"/>
              <a:t>→平均情報量を用いて</a:t>
            </a:r>
            <a:endParaRPr lang="en-US" altLang="ja-JP" smtClean="0"/>
          </a:p>
          <a:p>
            <a:pPr fontAlgn="auto">
              <a:spcAft>
                <a:spcPts val="0"/>
              </a:spcAft>
            </a:pPr>
            <a:r>
              <a:rPr lang="ja-JP" altLang="en-US" smtClean="0"/>
              <a:t>情報量高い→遷移先がランダム</a:t>
            </a:r>
            <a:endParaRPr lang="en-US" altLang="ja-JP" smtClean="0"/>
          </a:p>
          <a:p>
            <a:pPr fontAlgn="auto">
              <a:spcAft>
                <a:spcPts val="0"/>
              </a:spcAft>
            </a:pPr>
            <a:r>
              <a:rPr lang="ja-JP" altLang="en-US" smtClean="0"/>
              <a:t>情報量低い→遷移先が確定</a:t>
            </a:r>
            <a:endParaRPr lang="ja-JP" altLang="en-US" dirty="0"/>
          </a:p>
        </p:txBody>
      </p:sp>
      <p:sp>
        <p:nvSpPr>
          <p:cNvPr id="5" name="右矢印 4"/>
          <p:cNvSpPr/>
          <p:nvPr/>
        </p:nvSpPr>
        <p:spPr>
          <a:xfrm>
            <a:off x="1133784" y="4410033"/>
            <a:ext cx="55499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1188332" y="3274103"/>
            <a:ext cx="44589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895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4" name="コンテンツ プレースホルダー 2"/>
          <p:cNvSpPr txBox="1">
            <a:spLocks/>
          </p:cNvSpPr>
          <p:nvPr/>
        </p:nvSpPr>
        <p:spPr>
          <a:xfrm>
            <a:off x="918210" y="6976428"/>
            <a:ext cx="7772400" cy="1981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dirty="0" smtClean="0"/>
              <a:t>環境によって変化→環境情報を用いて制御</a:t>
            </a:r>
            <a:endParaRPr lang="en-US" altLang="ja-JP" dirty="0" smtClean="0"/>
          </a:p>
          <a:p>
            <a:pPr fontAlgn="auto">
              <a:spcAft>
                <a:spcPts val="0"/>
              </a:spcAft>
            </a:pPr>
            <a:r>
              <a:rPr lang="ja-JP" altLang="en-US" dirty="0" smtClean="0"/>
              <a:t>→平均情報量を用いて</a:t>
            </a:r>
            <a:endParaRPr lang="en-US" altLang="ja-JP" dirty="0" smtClean="0"/>
          </a:p>
          <a:p>
            <a:pPr fontAlgn="auto">
              <a:spcAft>
                <a:spcPts val="0"/>
              </a:spcAft>
            </a:pPr>
            <a:r>
              <a:rPr lang="ja-JP" altLang="en-US" dirty="0" smtClean="0"/>
              <a:t>情報量高い→遷移先がランダム</a:t>
            </a:r>
            <a:endParaRPr lang="en-US" altLang="ja-JP" dirty="0" smtClean="0"/>
          </a:p>
          <a:p>
            <a:pPr fontAlgn="auto">
              <a:spcAft>
                <a:spcPts val="0"/>
              </a:spcAft>
            </a:pPr>
            <a:r>
              <a:rPr lang="ja-JP" altLang="en-US" dirty="0" smtClean="0"/>
              <a:t>情報量低い→遷移先が確定</a:t>
            </a:r>
            <a:endParaRPr lang="ja-JP" altLang="en-US" dirty="0"/>
          </a:p>
        </p:txBody>
      </p:sp>
      <p:sp>
        <p:nvSpPr>
          <p:cNvPr id="6" name="円/楕円 5"/>
          <p:cNvSpPr/>
          <p:nvPr/>
        </p:nvSpPr>
        <p:spPr>
          <a:xfrm>
            <a:off x="5078119" y="2578264"/>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11" name="Group 7"/>
          <p:cNvGrpSpPr>
            <a:grpSpLocks noChangeAspect="1"/>
          </p:cNvGrpSpPr>
          <p:nvPr/>
        </p:nvGrpSpPr>
        <p:grpSpPr bwMode="auto">
          <a:xfrm>
            <a:off x="5816063" y="2341616"/>
            <a:ext cx="555625" cy="615950"/>
            <a:chOff x="2725" y="1702"/>
            <a:chExt cx="414" cy="482"/>
          </a:xfrm>
        </p:grpSpPr>
        <p:sp>
          <p:nvSpPr>
            <p:cNvPr id="12"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3"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4"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5"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6"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7"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8"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9"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0"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1"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2"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3"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30" name="テキスト ボックス 29"/>
              <p:cNvSpPr txBox="1"/>
              <p:nvPr/>
            </p:nvSpPr>
            <p:spPr>
              <a:xfrm>
                <a:off x="5185248" y="2996139"/>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185248" y="2996139"/>
                <a:ext cx="865622" cy="307777"/>
              </a:xfrm>
              <a:prstGeom prst="rect">
                <a:avLst/>
              </a:prstGeom>
              <a:blipFill rotWithShape="1">
                <a:blip r:embed="rId3"/>
                <a:stretch>
                  <a:fillRect l="-9859" t="-5882" r="-1408" b="-27451"/>
                </a:stretch>
              </a:blipFill>
            </p:spPr>
            <p:txBody>
              <a:bodyPr/>
              <a:lstStyle/>
              <a:p>
                <a:r>
                  <a:rPr lang="ja-JP" altLang="en-US">
                    <a:noFill/>
                  </a:rPr>
                  <a:t> </a:t>
                </a:r>
              </a:p>
            </p:txBody>
          </p:sp>
        </mc:Fallback>
      </mc:AlternateContent>
      <p:sp>
        <p:nvSpPr>
          <p:cNvPr id="47" name="円/楕円 46"/>
          <p:cNvSpPr/>
          <p:nvPr/>
        </p:nvSpPr>
        <p:spPr>
          <a:xfrm>
            <a:off x="254682" y="2650285"/>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48" name="Group 7"/>
          <p:cNvGrpSpPr>
            <a:grpSpLocks noChangeAspect="1"/>
          </p:cNvGrpSpPr>
          <p:nvPr/>
        </p:nvGrpSpPr>
        <p:grpSpPr bwMode="auto">
          <a:xfrm>
            <a:off x="934245" y="2562247"/>
            <a:ext cx="555625" cy="615950"/>
            <a:chOff x="2725" y="1702"/>
            <a:chExt cx="414" cy="482"/>
          </a:xfrm>
        </p:grpSpPr>
        <p:sp>
          <p:nvSpPr>
            <p:cNvPr id="49"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0"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1"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2"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3"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4"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5"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6"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7"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8"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9"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60"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61" name="テキスト ボックス 60"/>
              <p:cNvSpPr txBox="1"/>
              <p:nvPr/>
            </p:nvSpPr>
            <p:spPr>
              <a:xfrm>
                <a:off x="391183" y="3098669"/>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391183" y="3098669"/>
                <a:ext cx="865622" cy="307777"/>
              </a:xfrm>
              <a:prstGeom prst="rect">
                <a:avLst/>
              </a:prstGeom>
              <a:blipFill rotWithShape="1">
                <a:blip r:embed="rId4"/>
                <a:stretch>
                  <a:fillRect l="-9155" t="-5882" r="-2113" b="-27451"/>
                </a:stretch>
              </a:blipFill>
            </p:spPr>
            <p:txBody>
              <a:bodyPr/>
              <a:lstStyle/>
              <a:p>
                <a:r>
                  <a:rPr lang="ja-JP" altLang="en-US">
                    <a:noFill/>
                  </a:rPr>
                  <a:t> </a:t>
                </a:r>
              </a:p>
            </p:txBody>
          </p:sp>
        </mc:Fallback>
      </mc:AlternateContent>
      <p:sp>
        <p:nvSpPr>
          <p:cNvPr id="63" name="円/楕円 62"/>
          <p:cNvSpPr/>
          <p:nvPr/>
        </p:nvSpPr>
        <p:spPr>
          <a:xfrm>
            <a:off x="2881683" y="2650422"/>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mc:AlternateContent xmlns:mc="http://schemas.openxmlformats.org/markup-compatibility/2006" xmlns:a14="http://schemas.microsoft.com/office/drawing/2010/main">
        <mc:Choice Requires="a14">
          <p:sp>
            <p:nvSpPr>
              <p:cNvPr id="64" name="テキスト ボックス 63"/>
              <p:cNvSpPr txBox="1"/>
              <p:nvPr/>
            </p:nvSpPr>
            <p:spPr>
              <a:xfrm>
                <a:off x="3018183" y="3049097"/>
                <a:ext cx="8715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2</m:t>
                          </m:r>
                        </m:sub>
                      </m:sSub>
                    </m:oMath>
                  </m:oMathPara>
                </a14:m>
                <a:endParaRPr kumimoji="1" lang="ja-JP" altLang="en-US" sz="2000" dirty="0"/>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3018183" y="3049097"/>
                <a:ext cx="871585" cy="307777"/>
              </a:xfrm>
              <a:prstGeom prst="rect">
                <a:avLst/>
              </a:prstGeom>
              <a:blipFill rotWithShape="1">
                <a:blip r:embed="rId5"/>
                <a:stretch>
                  <a:fillRect l="-9091" t="-5882" r="-2098" b="-27451"/>
                </a:stretch>
              </a:blipFill>
            </p:spPr>
            <p:txBody>
              <a:bodyPr/>
              <a:lstStyle/>
              <a:p>
                <a:r>
                  <a:rPr lang="ja-JP" altLang="en-US">
                    <a:noFill/>
                  </a:rPr>
                  <a:t> </a:t>
                </a:r>
              </a:p>
            </p:txBody>
          </p:sp>
        </mc:Fallback>
      </mc:AlternateContent>
      <p:cxnSp>
        <p:nvCxnSpPr>
          <p:cNvPr id="7" name="直線矢印コネクタ 6"/>
          <p:cNvCxnSpPr>
            <a:stCxn id="47" idx="6"/>
          </p:cNvCxnSpPr>
          <p:nvPr/>
        </p:nvCxnSpPr>
        <p:spPr>
          <a:xfrm>
            <a:off x="1399269" y="3222579"/>
            <a:ext cx="1482414" cy="1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下矢印 7"/>
          <p:cNvSpPr/>
          <p:nvPr/>
        </p:nvSpPr>
        <p:spPr>
          <a:xfrm>
            <a:off x="1875084" y="3727872"/>
            <a:ext cx="524655"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08568" y="4399566"/>
            <a:ext cx="2057689" cy="369332"/>
          </a:xfrm>
          <a:prstGeom prst="rect">
            <a:avLst/>
          </a:prstGeom>
          <a:noFill/>
        </p:spPr>
        <p:txBody>
          <a:bodyPr wrap="square" rtlCol="0">
            <a:spAutoFit/>
          </a:bodyPr>
          <a:lstStyle/>
          <a:p>
            <a:r>
              <a:rPr kumimoji="1" lang="ja-JP" altLang="en-US" dirty="0" smtClean="0"/>
              <a:t>現在の知識を利用</a:t>
            </a:r>
            <a:endParaRPr kumimoji="1" lang="ja-JP" altLang="en-US" dirty="0"/>
          </a:p>
        </p:txBody>
      </p:sp>
      <p:cxnSp>
        <p:nvCxnSpPr>
          <p:cNvPr id="24" name="直線矢印コネクタ 23"/>
          <p:cNvCxnSpPr>
            <a:stCxn id="6" idx="6"/>
          </p:cNvCxnSpPr>
          <p:nvPr/>
        </p:nvCxnSpPr>
        <p:spPr>
          <a:xfrm>
            <a:off x="6222706" y="3150558"/>
            <a:ext cx="1399560" cy="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622266" y="2701091"/>
            <a:ext cx="1036634" cy="923330"/>
          </a:xfrm>
          <a:prstGeom prst="rect">
            <a:avLst/>
          </a:prstGeom>
          <a:noFill/>
        </p:spPr>
        <p:txBody>
          <a:bodyPr wrap="square" rtlCol="0">
            <a:spAutoFit/>
          </a:bodyPr>
          <a:lstStyle/>
          <a:p>
            <a:r>
              <a:rPr kumimoji="1" lang="ja-JP" altLang="en-US" sz="5400" dirty="0" smtClean="0"/>
              <a:t>？</a:t>
            </a:r>
            <a:endParaRPr kumimoji="1" lang="ja-JP" altLang="en-US" dirty="0"/>
          </a:p>
        </p:txBody>
      </p:sp>
      <p:sp>
        <p:nvSpPr>
          <p:cNvPr id="65" name="下矢印 64"/>
          <p:cNvSpPr/>
          <p:nvPr/>
        </p:nvSpPr>
        <p:spPr>
          <a:xfrm flipH="1">
            <a:off x="6502604" y="3662707"/>
            <a:ext cx="497333"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002190" y="4397514"/>
            <a:ext cx="1540469" cy="369332"/>
          </a:xfrm>
          <a:prstGeom prst="rect">
            <a:avLst/>
          </a:prstGeom>
          <a:noFill/>
        </p:spPr>
        <p:txBody>
          <a:bodyPr wrap="square" rtlCol="0">
            <a:spAutoFit/>
          </a:bodyPr>
          <a:lstStyle/>
          <a:p>
            <a:r>
              <a:rPr kumimoji="1" lang="ja-JP" altLang="en-US" dirty="0" smtClean="0"/>
              <a:t>探査が必要</a:t>
            </a:r>
            <a:endParaRPr kumimoji="1" lang="ja-JP" altLang="en-US" dirty="0"/>
          </a:p>
        </p:txBody>
      </p:sp>
      <p:cxnSp>
        <p:nvCxnSpPr>
          <p:cNvPr id="32" name="直線コネクタ 31"/>
          <p:cNvCxnSpPr/>
          <p:nvPr/>
        </p:nvCxnSpPr>
        <p:spPr>
          <a:xfrm>
            <a:off x="4676931" y="1244184"/>
            <a:ext cx="0" cy="4681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918210" y="1729293"/>
            <a:ext cx="2678386" cy="369332"/>
          </a:xfrm>
          <a:prstGeom prst="rect">
            <a:avLst/>
          </a:prstGeom>
          <a:noFill/>
        </p:spPr>
        <p:txBody>
          <a:bodyPr wrap="square" rtlCol="0">
            <a:spAutoFit/>
          </a:bodyPr>
          <a:lstStyle/>
          <a:p>
            <a:r>
              <a:rPr kumimoji="1" lang="ja-JP" altLang="en-US" dirty="0" smtClean="0"/>
              <a:t>遷移先が決定できる場合</a:t>
            </a:r>
            <a:endParaRPr kumimoji="1" lang="ja-JP" altLang="en-US" dirty="0"/>
          </a:p>
        </p:txBody>
      </p:sp>
      <p:sp>
        <p:nvSpPr>
          <p:cNvPr id="66" name="テキスト ボックス 65"/>
          <p:cNvSpPr txBox="1"/>
          <p:nvPr/>
        </p:nvSpPr>
        <p:spPr>
          <a:xfrm>
            <a:off x="5477188" y="1719086"/>
            <a:ext cx="2272727" cy="369332"/>
          </a:xfrm>
          <a:prstGeom prst="rect">
            <a:avLst/>
          </a:prstGeom>
          <a:noFill/>
        </p:spPr>
        <p:txBody>
          <a:bodyPr wrap="square" rtlCol="0">
            <a:spAutoFit/>
          </a:bodyPr>
          <a:lstStyle/>
          <a:p>
            <a:r>
              <a:rPr kumimoji="1" lang="ja-JP" altLang="en-US" dirty="0" smtClean="0"/>
              <a:t>遷移先が未知の場合</a:t>
            </a:r>
            <a:endParaRPr kumimoji="1" lang="ja-JP" altLang="en-US" dirty="0"/>
          </a:p>
        </p:txBody>
      </p:sp>
      <p:sp>
        <p:nvSpPr>
          <p:cNvPr id="10" name="テキスト ボックス 9"/>
          <p:cNvSpPr txBox="1"/>
          <p:nvPr/>
        </p:nvSpPr>
        <p:spPr>
          <a:xfrm>
            <a:off x="1064807" y="5388256"/>
            <a:ext cx="2173109" cy="369332"/>
          </a:xfrm>
          <a:prstGeom prst="rect">
            <a:avLst/>
          </a:prstGeom>
          <a:noFill/>
        </p:spPr>
        <p:txBody>
          <a:bodyPr wrap="square" rtlCol="0">
            <a:spAutoFit/>
          </a:bodyPr>
          <a:lstStyle/>
          <a:p>
            <a:pPr algn="ctr"/>
            <a:r>
              <a:rPr kumimoji="1" lang="ja-JP" altLang="en-US" dirty="0" smtClean="0"/>
              <a:t>探査率を</a:t>
            </a:r>
            <a:r>
              <a:rPr kumimoji="1" lang="en-US" altLang="ja-JP" dirty="0" smtClean="0"/>
              <a:t>ε</a:t>
            </a:r>
            <a:r>
              <a:rPr kumimoji="1" lang="ja-JP" altLang="en-US" dirty="0" smtClean="0"/>
              <a:t>低くする</a:t>
            </a:r>
            <a:endParaRPr kumimoji="1" lang="ja-JP" altLang="en-US" dirty="0"/>
          </a:p>
        </p:txBody>
      </p:sp>
      <p:sp>
        <p:nvSpPr>
          <p:cNvPr id="27" name="テキスト ボックス 26"/>
          <p:cNvSpPr txBox="1"/>
          <p:nvPr/>
        </p:nvSpPr>
        <p:spPr>
          <a:xfrm>
            <a:off x="5849765" y="5388256"/>
            <a:ext cx="1820388" cy="369332"/>
          </a:xfrm>
          <a:prstGeom prst="rect">
            <a:avLst/>
          </a:prstGeom>
          <a:noFill/>
        </p:spPr>
        <p:txBody>
          <a:bodyPr wrap="square" rtlCol="0">
            <a:spAutoFit/>
          </a:bodyPr>
          <a:lstStyle/>
          <a:p>
            <a:r>
              <a:rPr kumimoji="1" lang="ja-JP" altLang="en-US" dirty="0" smtClean="0"/>
              <a:t>探査率</a:t>
            </a:r>
            <a:r>
              <a:rPr kumimoji="1" lang="en-US" altLang="ja-JP" dirty="0" smtClean="0"/>
              <a:t>ε</a:t>
            </a:r>
            <a:r>
              <a:rPr kumimoji="1" lang="ja-JP" altLang="en-US" dirty="0" smtClean="0"/>
              <a:t>高くする</a:t>
            </a:r>
            <a:endParaRPr kumimoji="1" lang="ja-JP" altLang="en-US" dirty="0"/>
          </a:p>
        </p:txBody>
      </p:sp>
      <p:sp>
        <p:nvSpPr>
          <p:cNvPr id="67" name="テキスト ボックス 66"/>
          <p:cNvSpPr txBox="1"/>
          <p:nvPr/>
        </p:nvSpPr>
        <p:spPr>
          <a:xfrm>
            <a:off x="2478556" y="6106154"/>
            <a:ext cx="4024048" cy="369332"/>
          </a:xfrm>
          <a:prstGeom prst="rect">
            <a:avLst/>
          </a:prstGeom>
          <a:noFill/>
          <a:ln>
            <a:solidFill>
              <a:srgbClr val="FF0000"/>
            </a:solidFill>
          </a:ln>
        </p:spPr>
        <p:txBody>
          <a:bodyPr wrap="square" rtlCol="0">
            <a:spAutoFit/>
          </a:bodyPr>
          <a:lstStyle/>
          <a:p>
            <a:r>
              <a:rPr kumimoji="1" lang="ja-JP" altLang="en-US" dirty="0" smtClean="0"/>
              <a:t>遷移先の状態に応じて，探査率</a:t>
            </a:r>
            <a:r>
              <a:rPr kumimoji="1" lang="en-US" altLang="ja-JP" dirty="0" smtClean="0"/>
              <a:t>ε</a:t>
            </a:r>
            <a:r>
              <a:rPr kumimoji="1" lang="ja-JP" altLang="en-US" dirty="0" smtClean="0"/>
              <a:t>を制御</a:t>
            </a:r>
            <a:endParaRPr kumimoji="1" lang="ja-JP" altLang="en-US" dirty="0"/>
          </a:p>
        </p:txBody>
      </p:sp>
      <p:sp>
        <p:nvSpPr>
          <p:cNvPr id="68" name="下矢印 67"/>
          <p:cNvSpPr/>
          <p:nvPr/>
        </p:nvSpPr>
        <p:spPr>
          <a:xfrm>
            <a:off x="1862481" y="4748824"/>
            <a:ext cx="524655"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下矢印 68"/>
          <p:cNvSpPr/>
          <p:nvPr/>
        </p:nvSpPr>
        <p:spPr>
          <a:xfrm flipH="1">
            <a:off x="6502603" y="4748824"/>
            <a:ext cx="497333"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722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Exploitation and exploration in RL</a:t>
            </a:r>
            <a:endParaRPr kumimoji="1" lang="ja-JP" altLang="en-US" dirty="0"/>
          </a:p>
        </p:txBody>
      </p:sp>
      <p:pic>
        <p:nvPicPr>
          <p:cNvPr id="31" name="Picture 5" descr="robot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0" y="1911350"/>
            <a:ext cx="1230312" cy="13398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2" descr="sil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5468" y="4127500"/>
            <a:ext cx="1230313" cy="133985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28"/>
          <p:cNvGrpSpPr>
            <a:grpSpLocks/>
          </p:cNvGrpSpPr>
          <p:nvPr/>
        </p:nvGrpSpPr>
        <p:grpSpPr bwMode="auto">
          <a:xfrm>
            <a:off x="3363119" y="3495757"/>
            <a:ext cx="576262" cy="935038"/>
            <a:chOff x="1791" y="2886"/>
            <a:chExt cx="363" cy="589"/>
          </a:xfrm>
        </p:grpSpPr>
        <p:sp>
          <p:nvSpPr>
            <p:cNvPr id="35" name="Line 24"/>
            <p:cNvSpPr>
              <a:spLocks noChangeShapeType="1"/>
            </p:cNvSpPr>
            <p:nvPr/>
          </p:nvSpPr>
          <p:spPr bwMode="auto">
            <a:xfrm>
              <a:off x="2154" y="2886"/>
              <a:ext cx="0"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25"/>
            <p:cNvSpPr>
              <a:spLocks noChangeShapeType="1"/>
            </p:cNvSpPr>
            <p:nvPr/>
          </p:nvSpPr>
          <p:spPr bwMode="auto">
            <a:xfrm flipH="1">
              <a:off x="1791" y="3475"/>
              <a:ext cx="36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3" name="Text Box 33"/>
          <p:cNvSpPr txBox="1">
            <a:spLocks noChangeArrowheads="1"/>
          </p:cNvSpPr>
          <p:nvPr/>
        </p:nvSpPr>
        <p:spPr bwMode="auto">
          <a:xfrm>
            <a:off x="3044031" y="4064084"/>
            <a:ext cx="89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Action</a:t>
            </a:r>
          </a:p>
        </p:txBody>
      </p:sp>
      <p:pic>
        <p:nvPicPr>
          <p:cNvPr id="44" name="Picture 34" descr="MCj044039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1432" y="4797425"/>
            <a:ext cx="936625" cy="936625"/>
          </a:xfrm>
          <a:prstGeom prst="rect">
            <a:avLst/>
          </a:prstGeom>
          <a:noFill/>
          <a:extLst>
            <a:ext uri="{909E8E84-426E-40DD-AFC4-6F175D3DCCD1}">
              <a14:hiddenFill xmlns:a14="http://schemas.microsoft.com/office/drawing/2010/main">
                <a:solidFill>
                  <a:srgbClr val="FFFFFF"/>
                </a:solidFill>
              </a14:hiddenFill>
            </a:ext>
          </a:extLst>
        </p:spPr>
      </p:pic>
      <p:sp>
        <p:nvSpPr>
          <p:cNvPr id="4" name="雲形吹き出し 3"/>
          <p:cNvSpPr/>
          <p:nvPr/>
        </p:nvSpPr>
        <p:spPr>
          <a:xfrm>
            <a:off x="4985961" y="1417638"/>
            <a:ext cx="3275723" cy="935038"/>
          </a:xfrm>
          <a:prstGeom prst="cloudCallout">
            <a:avLst>
              <a:gd name="adj1" fmla="val -59392"/>
              <a:gd name="adj2" fmla="val 78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Left arm raise…get reward</a:t>
            </a:r>
            <a:endParaRPr kumimoji="1" lang="ja-JP" altLang="en-US" dirty="0">
              <a:solidFill>
                <a:schemeClr val="tx1"/>
              </a:solidFill>
            </a:endParaRPr>
          </a:p>
        </p:txBody>
      </p:sp>
    </p:spTree>
    <p:extLst>
      <p:ext uri="{BB962C8B-B14F-4D97-AF65-F5344CB8AC3E}">
        <p14:creationId xmlns:p14="http://schemas.microsoft.com/office/powerpoint/2010/main" val="282324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sz="quarter" idx="1"/>
          </p:nvPr>
        </p:nvSpPr>
        <p:spPr/>
        <p:txBody>
          <a:bodyPr/>
          <a:lstStyle/>
          <a:p>
            <a:endParaRPr lang="en-US" altLang="ja-JP" dirty="0" smtClean="0"/>
          </a:p>
          <a:p>
            <a:endParaRPr lang="en-US" altLang="ja-JP" dirty="0" smtClean="0"/>
          </a:p>
          <a:p>
            <a:pPr marL="0" indent="0">
              <a:buNone/>
            </a:pPr>
            <a:r>
              <a:rPr lang="ja-JP" altLang="en-US" sz="3600" dirty="0" smtClean="0"/>
              <a:t>環境変化に対応できるよう，ロボット自身が探査率</a:t>
            </a:r>
            <a:r>
              <a:rPr lang="en-US" altLang="ja-JP" sz="3600" dirty="0" smtClean="0"/>
              <a:t>ε</a:t>
            </a:r>
            <a:r>
              <a:rPr lang="ja-JP" altLang="en-US" sz="3600" dirty="0" smtClean="0"/>
              <a:t>を自律的に制御するアルゴリズムの提案</a:t>
            </a:r>
            <a:endParaRPr lang="en-US" altLang="ja-JP" sz="3600" dirty="0"/>
          </a:p>
        </p:txBody>
      </p:sp>
    </p:spTree>
    <p:extLst>
      <p:ext uri="{BB962C8B-B14F-4D97-AF65-F5344CB8AC3E}">
        <p14:creationId xmlns:p14="http://schemas.microsoft.com/office/powerpoint/2010/main" val="130888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Exploitation and exploration in RL</a:t>
            </a:r>
            <a:endParaRPr kumimoji="1" lang="ja-JP" altLang="en-US" dirty="0"/>
          </a:p>
        </p:txBody>
      </p:sp>
      <p:pic>
        <p:nvPicPr>
          <p:cNvPr id="31" name="Picture 5" descr="robot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0" y="1911350"/>
            <a:ext cx="1230312" cy="13398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3" descr="silve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4797425"/>
            <a:ext cx="1230312" cy="133985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29"/>
          <p:cNvGrpSpPr>
            <a:grpSpLocks/>
          </p:cNvGrpSpPr>
          <p:nvPr/>
        </p:nvGrpSpPr>
        <p:grpSpPr bwMode="auto">
          <a:xfrm>
            <a:off x="4716463" y="3475998"/>
            <a:ext cx="576262" cy="935038"/>
            <a:chOff x="2381" y="2886"/>
            <a:chExt cx="363" cy="589"/>
          </a:xfrm>
        </p:grpSpPr>
        <p:sp>
          <p:nvSpPr>
            <p:cNvPr id="38" name="Line 26"/>
            <p:cNvSpPr>
              <a:spLocks noChangeShapeType="1"/>
            </p:cNvSpPr>
            <p:nvPr/>
          </p:nvSpPr>
          <p:spPr bwMode="auto">
            <a:xfrm>
              <a:off x="2381" y="2886"/>
              <a:ext cx="0"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27"/>
            <p:cNvSpPr>
              <a:spLocks noChangeShapeType="1"/>
            </p:cNvSpPr>
            <p:nvPr/>
          </p:nvSpPr>
          <p:spPr bwMode="auto">
            <a:xfrm>
              <a:off x="2381" y="3475"/>
              <a:ext cx="36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3" name="Text Box 33"/>
          <p:cNvSpPr txBox="1">
            <a:spLocks noChangeArrowheads="1"/>
          </p:cNvSpPr>
          <p:nvPr/>
        </p:nvSpPr>
        <p:spPr bwMode="auto">
          <a:xfrm>
            <a:off x="4800600" y="3968919"/>
            <a:ext cx="89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Action</a:t>
            </a:r>
          </a:p>
        </p:txBody>
      </p:sp>
      <p:sp>
        <p:nvSpPr>
          <p:cNvPr id="20" name="雲形吹き出し 19"/>
          <p:cNvSpPr/>
          <p:nvPr/>
        </p:nvSpPr>
        <p:spPr>
          <a:xfrm>
            <a:off x="4985961" y="1417638"/>
            <a:ext cx="3275723" cy="935038"/>
          </a:xfrm>
          <a:prstGeom prst="cloudCallout">
            <a:avLst>
              <a:gd name="adj1" fmla="val -59392"/>
              <a:gd name="adj2" fmla="val 78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Right arm raise…reward or </a:t>
            </a:r>
            <a:r>
              <a:rPr kumimoji="1" lang="en-US" altLang="ja-JP" dirty="0" err="1" smtClean="0">
                <a:solidFill>
                  <a:schemeClr val="tx1"/>
                </a:solidFill>
              </a:rPr>
              <a:t>notheing</a:t>
            </a:r>
            <a:endParaRPr kumimoji="1" lang="ja-JP" altLang="en-US" dirty="0">
              <a:solidFill>
                <a:schemeClr val="tx1"/>
              </a:solidFill>
            </a:endParaRPr>
          </a:p>
        </p:txBody>
      </p:sp>
      <p:sp>
        <p:nvSpPr>
          <p:cNvPr id="3" name="テキスト ボックス 2"/>
          <p:cNvSpPr txBox="1"/>
          <p:nvPr/>
        </p:nvSpPr>
        <p:spPr>
          <a:xfrm>
            <a:off x="6623822" y="4411036"/>
            <a:ext cx="1477441" cy="369332"/>
          </a:xfrm>
          <a:prstGeom prst="rect">
            <a:avLst/>
          </a:prstGeom>
          <a:noFill/>
        </p:spPr>
        <p:txBody>
          <a:bodyPr wrap="square" rtlCol="0">
            <a:spAutoFit/>
          </a:bodyPr>
          <a:lstStyle/>
          <a:p>
            <a:r>
              <a:rPr kumimoji="1" lang="en-US" altLang="ja-JP" dirty="0" smtClean="0"/>
              <a:t>Get reward?</a:t>
            </a:r>
            <a:endParaRPr kumimoji="1" lang="ja-JP" altLang="en-US" dirty="0"/>
          </a:p>
        </p:txBody>
      </p:sp>
      <p:sp>
        <p:nvSpPr>
          <p:cNvPr id="4" name="テキスト ボックス 3"/>
          <p:cNvSpPr txBox="1"/>
          <p:nvPr/>
        </p:nvSpPr>
        <p:spPr>
          <a:xfrm>
            <a:off x="6764515" y="5833311"/>
            <a:ext cx="1251848" cy="368968"/>
          </a:xfrm>
          <a:prstGeom prst="rect">
            <a:avLst/>
          </a:prstGeom>
          <a:noFill/>
        </p:spPr>
        <p:txBody>
          <a:bodyPr wrap="square" rtlCol="0">
            <a:spAutoFit/>
          </a:bodyPr>
          <a:lstStyle/>
          <a:p>
            <a:r>
              <a:rPr kumimoji="1" lang="en-US" altLang="ja-JP" dirty="0" smtClean="0"/>
              <a:t>Nothing?</a:t>
            </a:r>
            <a:endParaRPr kumimoji="1" lang="ja-JP" altLang="en-US" dirty="0"/>
          </a:p>
        </p:txBody>
      </p:sp>
    </p:spTree>
    <p:extLst>
      <p:ext uri="{BB962C8B-B14F-4D97-AF65-F5344CB8AC3E}">
        <p14:creationId xmlns:p14="http://schemas.microsoft.com/office/powerpoint/2010/main" val="3629729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強化学習の問題点</a:t>
            </a:r>
            <a:endParaRPr kumimoji="1" lang="ja-JP" altLang="en-US" dirty="0"/>
          </a:p>
        </p:txBody>
      </p:sp>
      <p:pic>
        <p:nvPicPr>
          <p:cNvPr id="4" name="Picture 4" descr="j0292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6925" y="2519576"/>
            <a:ext cx="1888655" cy="179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noChangeAspect="1"/>
          </p:cNvGrpSpPr>
          <p:nvPr/>
        </p:nvGrpSpPr>
        <p:grpSpPr bwMode="auto">
          <a:xfrm>
            <a:off x="5296818" y="2241125"/>
            <a:ext cx="515937" cy="573088"/>
            <a:chOff x="2725" y="1702"/>
            <a:chExt cx="414" cy="482"/>
          </a:xfrm>
        </p:grpSpPr>
        <p:sp>
          <p:nvSpPr>
            <p:cNvPr id="6"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7"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8"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9"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0"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1"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2"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3"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4"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5"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6"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7"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grpSp>
      <p:grpSp>
        <p:nvGrpSpPr>
          <p:cNvPr id="18" name="Group 7"/>
          <p:cNvGrpSpPr>
            <a:grpSpLocks noChangeAspect="1"/>
          </p:cNvGrpSpPr>
          <p:nvPr/>
        </p:nvGrpSpPr>
        <p:grpSpPr bwMode="auto">
          <a:xfrm>
            <a:off x="5426426" y="4097471"/>
            <a:ext cx="515937" cy="573088"/>
            <a:chOff x="2725" y="1702"/>
            <a:chExt cx="414" cy="482"/>
          </a:xfrm>
        </p:grpSpPr>
        <p:sp>
          <p:nvSpPr>
            <p:cNvPr id="19"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20"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21"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22"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23"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24"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25"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26"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27"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28"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29"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30"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grpSp>
      <p:sp>
        <p:nvSpPr>
          <p:cNvPr id="31" name="テキスト ボックス 30"/>
          <p:cNvSpPr txBox="1"/>
          <p:nvPr/>
        </p:nvSpPr>
        <p:spPr>
          <a:xfrm>
            <a:off x="4919371" y="1748556"/>
            <a:ext cx="1314450" cy="369332"/>
          </a:xfrm>
          <a:prstGeom prst="rect">
            <a:avLst/>
          </a:prstGeom>
          <a:noFill/>
        </p:spPr>
        <p:txBody>
          <a:bodyPr wrap="square" rtlCol="0">
            <a:spAutoFit/>
          </a:bodyPr>
          <a:lstStyle/>
          <a:p>
            <a:r>
              <a:rPr kumimoji="1" lang="en-US" altLang="ja-JP" dirty="0" smtClean="0"/>
              <a:t>Laboratory</a:t>
            </a:r>
            <a:endParaRPr kumimoji="1" lang="ja-JP" altLang="en-US" dirty="0"/>
          </a:p>
        </p:txBody>
      </p:sp>
      <p:sp>
        <p:nvSpPr>
          <p:cNvPr id="32" name="テキスト ボックス 31"/>
          <p:cNvSpPr txBox="1"/>
          <p:nvPr/>
        </p:nvSpPr>
        <p:spPr>
          <a:xfrm>
            <a:off x="4983388" y="3693849"/>
            <a:ext cx="1417320" cy="369332"/>
          </a:xfrm>
          <a:prstGeom prst="rect">
            <a:avLst/>
          </a:prstGeom>
          <a:noFill/>
        </p:spPr>
        <p:txBody>
          <a:bodyPr wrap="square" rtlCol="0">
            <a:spAutoFit/>
          </a:bodyPr>
          <a:lstStyle/>
          <a:p>
            <a:pPr algn="ctr"/>
            <a:r>
              <a:rPr kumimoji="1" lang="en-US" altLang="ja-JP" dirty="0" smtClean="0"/>
              <a:t>Office</a:t>
            </a:r>
            <a:endParaRPr kumimoji="1" lang="ja-JP" altLang="en-US" dirty="0"/>
          </a:p>
        </p:txBody>
      </p:sp>
      <p:sp>
        <p:nvSpPr>
          <p:cNvPr id="33" name="右矢印 32"/>
          <p:cNvSpPr/>
          <p:nvPr/>
        </p:nvSpPr>
        <p:spPr>
          <a:xfrm rot="19774980">
            <a:off x="4162171" y="2441350"/>
            <a:ext cx="780415" cy="510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rot="1800000">
            <a:off x="4190350" y="3873943"/>
            <a:ext cx="780415" cy="510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882810" y="5418063"/>
            <a:ext cx="7743506" cy="461665"/>
          </a:xfrm>
          <a:prstGeom prst="rect">
            <a:avLst/>
          </a:prstGeom>
          <a:noFill/>
          <a:ln w="28575">
            <a:solidFill>
              <a:srgbClr val="FF0000"/>
            </a:solidFill>
          </a:ln>
        </p:spPr>
        <p:txBody>
          <a:bodyPr wrap="square" rtlCol="0">
            <a:spAutoFit/>
          </a:bodyPr>
          <a:lstStyle/>
          <a:p>
            <a:r>
              <a:rPr kumimoji="1" lang="en-US" altLang="ja-JP" sz="2400" dirty="0" smtClean="0"/>
              <a:t>Human must set  again according to the environment.</a:t>
            </a:r>
            <a:endParaRPr kumimoji="1" lang="ja-JP" altLang="en-US" sz="2400" dirty="0"/>
          </a:p>
        </p:txBody>
      </p:sp>
      <p:sp>
        <p:nvSpPr>
          <p:cNvPr id="38" name="テキスト ボックス 37"/>
          <p:cNvSpPr txBox="1"/>
          <p:nvPr/>
        </p:nvSpPr>
        <p:spPr>
          <a:xfrm>
            <a:off x="4262497" y="2906229"/>
            <a:ext cx="828224" cy="369332"/>
          </a:xfrm>
          <a:prstGeom prst="rect">
            <a:avLst/>
          </a:prstGeom>
          <a:noFill/>
        </p:spPr>
        <p:txBody>
          <a:bodyPr wrap="square" rtlCol="0">
            <a:spAutoFit/>
          </a:bodyPr>
          <a:lstStyle/>
          <a:p>
            <a:r>
              <a:rPr kumimoji="1" lang="en-US" altLang="ja-JP" dirty="0" smtClean="0"/>
              <a:t>Input</a:t>
            </a:r>
            <a:endParaRPr kumimoji="1" lang="ja-JP" altLang="en-US" dirty="0"/>
          </a:p>
        </p:txBody>
      </p:sp>
      <p:sp>
        <p:nvSpPr>
          <p:cNvPr id="42" name="テキスト ボックス 41"/>
          <p:cNvSpPr txBox="1"/>
          <p:nvPr/>
        </p:nvSpPr>
        <p:spPr>
          <a:xfrm>
            <a:off x="4205899" y="4352072"/>
            <a:ext cx="828224" cy="369332"/>
          </a:xfrm>
          <a:prstGeom prst="rect">
            <a:avLst/>
          </a:prstGeom>
          <a:noFill/>
        </p:spPr>
        <p:txBody>
          <a:bodyPr wrap="square" rtlCol="0">
            <a:spAutoFit/>
          </a:bodyPr>
          <a:lstStyle/>
          <a:p>
            <a:r>
              <a:rPr kumimoji="1" lang="en-US" altLang="ja-JP" dirty="0" smtClean="0"/>
              <a:t>Input</a:t>
            </a:r>
            <a:endParaRPr kumimoji="1" lang="ja-JP" altLang="en-US" dirty="0"/>
          </a:p>
        </p:txBody>
      </p:sp>
      <p:sp>
        <p:nvSpPr>
          <p:cNvPr id="3" name="角丸四角形吹き出し 2"/>
          <p:cNvSpPr/>
          <p:nvPr/>
        </p:nvSpPr>
        <p:spPr>
          <a:xfrm>
            <a:off x="2674620" y="1771650"/>
            <a:ext cx="1268730" cy="514189"/>
          </a:xfrm>
          <a:prstGeom prst="wedgeRoundRectCallout">
            <a:avLst>
              <a:gd name="adj1" fmla="val -22635"/>
              <a:gd name="adj2" fmla="val 1341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panose="02020603050405020304" pitchFamily="18" charset="0"/>
                <a:cs typeface="Times" panose="02020603050405020304" pitchFamily="18" charset="0"/>
              </a:rPr>
              <a:t>ε=0.01</a:t>
            </a:r>
            <a:endParaRPr kumimoji="1" lang="ja-JP" altLang="en-US" dirty="0">
              <a:solidFill>
                <a:schemeClr val="tx1"/>
              </a:solidFill>
              <a:latin typeface="Times" panose="02020603050405020304" pitchFamily="18" charset="0"/>
              <a:cs typeface="Times" panose="02020603050405020304" pitchFamily="18" charset="0"/>
            </a:endParaRPr>
          </a:p>
        </p:txBody>
      </p:sp>
      <p:sp>
        <p:nvSpPr>
          <p:cNvPr id="40" name="角丸四角形吹き出し 39"/>
          <p:cNvSpPr/>
          <p:nvPr/>
        </p:nvSpPr>
        <p:spPr>
          <a:xfrm>
            <a:off x="2603574" y="4484314"/>
            <a:ext cx="1268730" cy="514189"/>
          </a:xfrm>
          <a:prstGeom prst="wedgeRoundRectCallout">
            <a:avLst>
              <a:gd name="adj1" fmla="val -18131"/>
              <a:gd name="adj2" fmla="val -1281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anose="02020603050405020304" pitchFamily="18" charset="0"/>
                <a:cs typeface="Times New Roman" panose="02020603050405020304" pitchFamily="18" charset="0"/>
              </a:rPr>
              <a:t>ε=0.05</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8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3"/>
                                        </p:tgtEl>
                                      </p:cBhvr>
                                    </p:animEffect>
                                    <p:set>
                                      <p:cBhvr>
                                        <p:cTn id="10" dur="1" fill="hold">
                                          <p:stCondLst>
                                            <p:cond delay="499"/>
                                          </p:stCondLst>
                                        </p:cTn>
                                        <p:tgtEl>
                                          <p:spTgt spid="3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animBg="1"/>
      <p:bldP spid="34" grpId="0" animBg="1"/>
      <p:bldP spid="38" grpId="0"/>
      <p:bldP spid="42" grpId="0"/>
      <p:bldP spid="3" grpId="0" animBg="1"/>
      <p:bldP spid="40"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Purpose</a:t>
            </a:r>
            <a:endParaRPr kumimoji="1" lang="ja-JP" altLang="en-US" dirty="0"/>
          </a:p>
        </p:txBody>
      </p:sp>
      <p:sp>
        <p:nvSpPr>
          <p:cNvPr id="4" name="コンテンツ プレースホルダー 2"/>
          <p:cNvSpPr txBox="1">
            <a:spLocks/>
          </p:cNvSpPr>
          <p:nvPr/>
        </p:nvSpPr>
        <p:spPr>
          <a:xfrm>
            <a:off x="575310" y="1581150"/>
            <a:ext cx="7772400" cy="58441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en-US" altLang="ja-JP" dirty="0" smtClean="0">
                <a:latin typeface="Times New Roman" panose="02020603050405020304" pitchFamily="18" charset="0"/>
                <a:cs typeface="Times New Roman" panose="02020603050405020304" pitchFamily="18" charset="0"/>
              </a:rPr>
              <a:t>Control of ε according to environment autonomous</a:t>
            </a:r>
            <a:endParaRPr lang="ja-JP" altLang="en-US" dirty="0">
              <a:latin typeface="Times New Roman" panose="02020603050405020304" pitchFamily="18" charset="0"/>
              <a:cs typeface="Times New Roman" panose="02020603050405020304" pitchFamily="18" charset="0"/>
            </a:endParaRPr>
          </a:p>
        </p:txBody>
      </p:sp>
      <p:grpSp>
        <p:nvGrpSpPr>
          <p:cNvPr id="5" name="Group 7"/>
          <p:cNvGrpSpPr>
            <a:grpSpLocks noChangeAspect="1"/>
          </p:cNvGrpSpPr>
          <p:nvPr/>
        </p:nvGrpSpPr>
        <p:grpSpPr bwMode="auto">
          <a:xfrm>
            <a:off x="5043579" y="3176071"/>
            <a:ext cx="468915" cy="520858"/>
            <a:chOff x="2725" y="1702"/>
            <a:chExt cx="414" cy="482"/>
          </a:xfrm>
        </p:grpSpPr>
        <p:sp>
          <p:nvSpPr>
            <p:cNvPr id="6"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7"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8"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9"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0"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1"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2"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3"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4"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5"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6"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17"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grpSp>
      <p:sp>
        <p:nvSpPr>
          <p:cNvPr id="19" name="テキスト ボックス 18"/>
          <p:cNvSpPr txBox="1"/>
          <p:nvPr/>
        </p:nvSpPr>
        <p:spPr>
          <a:xfrm>
            <a:off x="4673016" y="2774583"/>
            <a:ext cx="1318438" cy="369332"/>
          </a:xfrm>
          <a:prstGeom prst="rect">
            <a:avLst/>
          </a:prstGeom>
          <a:noFill/>
        </p:spPr>
        <p:txBody>
          <a:bodyPr wrap="square" rtlCol="0">
            <a:spAutoFit/>
          </a:bodyPr>
          <a:lstStyle/>
          <a:p>
            <a:r>
              <a:rPr kumimoji="1" lang="en-US" altLang="ja-JP" dirty="0" smtClean="0"/>
              <a:t>Laboratory</a:t>
            </a:r>
            <a:endParaRPr kumimoji="1" lang="ja-JP" altLang="en-US" dirty="0"/>
          </a:p>
        </p:txBody>
      </p:sp>
      <p:sp>
        <p:nvSpPr>
          <p:cNvPr id="20" name="テキスト ボックス 19"/>
          <p:cNvSpPr txBox="1"/>
          <p:nvPr/>
        </p:nvSpPr>
        <p:spPr>
          <a:xfrm>
            <a:off x="4862901" y="4535262"/>
            <a:ext cx="836156" cy="369332"/>
          </a:xfrm>
          <a:prstGeom prst="rect">
            <a:avLst/>
          </a:prstGeom>
          <a:noFill/>
        </p:spPr>
        <p:txBody>
          <a:bodyPr wrap="square" rtlCol="0">
            <a:spAutoFit/>
          </a:bodyPr>
          <a:lstStyle/>
          <a:p>
            <a:r>
              <a:rPr kumimoji="1" lang="en-US" altLang="ja-JP" dirty="0" smtClean="0"/>
              <a:t>Office</a:t>
            </a:r>
            <a:endParaRPr kumimoji="1" lang="ja-JP" altLang="en-US" dirty="0"/>
          </a:p>
        </p:txBody>
      </p:sp>
      <p:pic>
        <p:nvPicPr>
          <p:cNvPr id="21" name="Picture 4" descr="j0292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182" y="3119531"/>
            <a:ext cx="1888655" cy="179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右矢印 21"/>
          <p:cNvSpPr/>
          <p:nvPr/>
        </p:nvSpPr>
        <p:spPr>
          <a:xfrm rot="19800000">
            <a:off x="3416451" y="3331298"/>
            <a:ext cx="927767" cy="510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377548" y="3119531"/>
            <a:ext cx="762117" cy="923330"/>
          </a:xfrm>
          <a:prstGeom prst="rect">
            <a:avLst/>
          </a:prstGeom>
          <a:noFill/>
        </p:spPr>
        <p:txBody>
          <a:bodyPr wrap="square" rtlCol="0">
            <a:spAutoFit/>
          </a:bodyPr>
          <a:lstStyle/>
          <a:p>
            <a:r>
              <a:rPr kumimoji="1" lang="en-US" altLang="ja-JP" sz="5400" dirty="0" smtClean="0"/>
              <a:t>×</a:t>
            </a:r>
            <a:endParaRPr kumimoji="1" lang="ja-JP" altLang="en-US" sz="5400" dirty="0"/>
          </a:p>
        </p:txBody>
      </p:sp>
      <p:grpSp>
        <p:nvGrpSpPr>
          <p:cNvPr id="25" name="Group 7"/>
          <p:cNvGrpSpPr>
            <a:grpSpLocks noChangeAspect="1"/>
          </p:cNvGrpSpPr>
          <p:nvPr/>
        </p:nvGrpSpPr>
        <p:grpSpPr bwMode="auto">
          <a:xfrm>
            <a:off x="5053205" y="4954062"/>
            <a:ext cx="468915" cy="520858"/>
            <a:chOff x="2725" y="1702"/>
            <a:chExt cx="414" cy="482"/>
          </a:xfrm>
        </p:grpSpPr>
        <p:sp>
          <p:nvSpPr>
            <p:cNvPr id="26"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27"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28"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29"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30"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31"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32"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33"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34"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35"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36"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sp>
          <p:nvSpPr>
            <p:cNvPr id="37"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ja-JP">
                <a:latin typeface="Verdana" pitchFamily="34" charset="0"/>
              </a:endParaRPr>
            </a:p>
          </p:txBody>
        </p:sp>
      </p:grpSp>
      <p:sp>
        <p:nvSpPr>
          <p:cNvPr id="39" name="雲形吹き出し 38"/>
          <p:cNvSpPr/>
          <p:nvPr/>
        </p:nvSpPr>
        <p:spPr>
          <a:xfrm>
            <a:off x="5976037" y="2604204"/>
            <a:ext cx="1413596" cy="655876"/>
          </a:xfrm>
          <a:prstGeom prst="cloudCallout">
            <a:avLst>
              <a:gd name="adj1" fmla="val -68172"/>
              <a:gd name="adj2" fmla="val 565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anose="02020603050405020304" pitchFamily="18" charset="0"/>
                <a:cs typeface="Times New Roman" panose="02020603050405020304" pitchFamily="18" charset="0"/>
              </a:rPr>
              <a:t>ε=0.01</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40" name="雲形吹き出し 39"/>
          <p:cNvSpPr/>
          <p:nvPr/>
        </p:nvSpPr>
        <p:spPr>
          <a:xfrm>
            <a:off x="5976037" y="4511679"/>
            <a:ext cx="1413596" cy="655876"/>
          </a:xfrm>
          <a:prstGeom prst="cloudCallout">
            <a:avLst>
              <a:gd name="adj1" fmla="val -71181"/>
              <a:gd name="adj2" fmla="val 468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anose="02020603050405020304" pitchFamily="18" charset="0"/>
                <a:cs typeface="Times New Roman" panose="02020603050405020304" pitchFamily="18" charset="0"/>
              </a:rPr>
              <a:t>ε=0.05</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41" name="右矢印 40"/>
          <p:cNvSpPr/>
          <p:nvPr/>
        </p:nvSpPr>
        <p:spPr>
          <a:xfrm rot="1606675">
            <a:off x="3547030" y="4698503"/>
            <a:ext cx="927767" cy="510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3496697" y="4441016"/>
            <a:ext cx="762117" cy="923330"/>
          </a:xfrm>
          <a:prstGeom prst="rect">
            <a:avLst/>
          </a:prstGeom>
          <a:noFill/>
        </p:spPr>
        <p:txBody>
          <a:bodyPr wrap="square" rtlCol="0">
            <a:spAutoFit/>
          </a:bodyPr>
          <a:lstStyle/>
          <a:p>
            <a:r>
              <a:rPr kumimoji="1" lang="en-US" altLang="ja-JP" sz="5400" dirty="0" smtClean="0"/>
              <a:t>×</a:t>
            </a:r>
            <a:endParaRPr kumimoji="1" lang="ja-JP" altLang="en-US" sz="5400" dirty="0"/>
          </a:p>
        </p:txBody>
      </p:sp>
      <p:sp>
        <p:nvSpPr>
          <p:cNvPr id="44" name="コンテンツ プレースホルダー 2"/>
          <p:cNvSpPr txBox="1">
            <a:spLocks/>
          </p:cNvSpPr>
          <p:nvPr/>
        </p:nvSpPr>
        <p:spPr>
          <a:xfrm>
            <a:off x="9127476" y="2352852"/>
            <a:ext cx="7772400" cy="60639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en-US" altLang="ja-JP" dirty="0" smtClean="0">
                <a:latin typeface="Times New Roman" panose="02020603050405020304" pitchFamily="18" charset="0"/>
                <a:cs typeface="Times New Roman" panose="02020603050405020304" pitchFamily="18" charset="0"/>
              </a:rPr>
              <a:t>An</a:t>
            </a:r>
            <a:r>
              <a:rPr lang="ja-JP" altLang="en-US"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agent controls ε </a:t>
            </a:r>
            <a:r>
              <a:rPr lang="en-US" altLang="ja-JP" dirty="0">
                <a:latin typeface="Times New Roman" panose="02020603050405020304" pitchFamily="18" charset="0"/>
                <a:cs typeface="Times New Roman" panose="02020603050405020304" pitchFamily="18" charset="0"/>
              </a:rPr>
              <a:t>according to environment</a:t>
            </a:r>
            <a:r>
              <a:rPr lang="en-US" altLang="ja-JP"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4222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r>
              <a:rPr lang="ja-JP" altLang="en-US" dirty="0"/>
              <a:t>実験</a:t>
            </a:r>
            <a:r>
              <a:rPr lang="en-US" altLang="ja-JP" dirty="0" smtClean="0"/>
              <a:t> 1: </a:t>
            </a:r>
            <a:r>
              <a:rPr lang="ja-JP" altLang="en-US" dirty="0"/>
              <a:t>タスク</a:t>
            </a:r>
            <a:r>
              <a:rPr lang="ja-JP" altLang="en-US" dirty="0" smtClean="0"/>
              <a:t>の設定</a:t>
            </a:r>
          </a:p>
        </p:txBody>
      </p:sp>
      <p:sp>
        <p:nvSpPr>
          <p:cNvPr id="40963" name="Text Box 27"/>
          <p:cNvSpPr txBox="1">
            <a:spLocks noChangeArrowheads="1"/>
          </p:cNvSpPr>
          <p:nvPr/>
        </p:nvSpPr>
        <p:spPr bwMode="auto">
          <a:xfrm>
            <a:off x="720204" y="3954054"/>
            <a:ext cx="43926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r>
              <a:rPr kumimoji="1" lang="en-US" altLang="ja-JP" dirty="0" smtClean="0">
                <a:latin typeface="Verdana" pitchFamily="34" charset="0"/>
              </a:rPr>
              <a:t>※</a:t>
            </a:r>
            <a:r>
              <a:rPr kumimoji="1" lang="ja-JP" altLang="en-US" dirty="0" smtClean="0">
                <a:latin typeface="Verdana" pitchFamily="34" charset="0"/>
              </a:rPr>
              <a:t>ロボットが</a:t>
            </a:r>
            <a:r>
              <a:rPr kumimoji="1" lang="en-US" altLang="ja-JP" dirty="0" smtClean="0">
                <a:latin typeface="Verdana" pitchFamily="34" charset="0"/>
              </a:rPr>
              <a:t>1</a:t>
            </a:r>
            <a:r>
              <a:rPr kumimoji="1" lang="ja-JP" altLang="en-US" dirty="0" smtClean="0">
                <a:latin typeface="Verdana" pitchFamily="34" charset="0"/>
              </a:rPr>
              <a:t>回行動することを</a:t>
            </a:r>
            <a:r>
              <a:rPr kumimoji="1" lang="en-US" altLang="ja-JP" dirty="0" smtClean="0">
                <a:latin typeface="Verdana" pitchFamily="34" charset="0"/>
              </a:rPr>
              <a:t>1</a:t>
            </a:r>
            <a:r>
              <a:rPr kumimoji="1" lang="ja-JP" altLang="en-US" dirty="0" smtClean="0">
                <a:latin typeface="Verdana" pitchFamily="34" charset="0"/>
              </a:rPr>
              <a:t>ステップ，</a:t>
            </a:r>
            <a:endParaRPr kumimoji="1" lang="en-US" altLang="ja-JP" dirty="0" smtClean="0">
              <a:latin typeface="Verdana" pitchFamily="34" charset="0"/>
            </a:endParaRPr>
          </a:p>
          <a:p>
            <a:pPr eaLnBrk="1" hangingPunct="1"/>
            <a:r>
              <a:rPr kumimoji="1" lang="ja-JP" altLang="en-US" dirty="0">
                <a:latin typeface="Verdana" pitchFamily="34" charset="0"/>
              </a:rPr>
              <a:t>スタート</a:t>
            </a:r>
            <a:r>
              <a:rPr kumimoji="1" lang="ja-JP" altLang="en-US" dirty="0" smtClean="0">
                <a:latin typeface="Verdana" pitchFamily="34" charset="0"/>
              </a:rPr>
              <a:t>からゴールに辿り着くまでを</a:t>
            </a:r>
            <a:r>
              <a:rPr kumimoji="1" lang="en-US" altLang="ja-JP" dirty="0" smtClean="0">
                <a:latin typeface="Verdana" pitchFamily="34" charset="0"/>
              </a:rPr>
              <a:t>1</a:t>
            </a:r>
            <a:r>
              <a:rPr kumimoji="1" lang="ja-JP" altLang="en-US" dirty="0" smtClean="0">
                <a:latin typeface="Verdana" pitchFamily="34" charset="0"/>
              </a:rPr>
              <a:t>試行とする</a:t>
            </a:r>
            <a:endParaRPr kumimoji="1" lang="en-US" altLang="ja-JP" dirty="0">
              <a:latin typeface="Verdana" pitchFamily="34" charset="0"/>
            </a:endParaRPr>
          </a:p>
        </p:txBody>
      </p:sp>
      <p:sp>
        <p:nvSpPr>
          <p:cNvPr id="40964" name="テキスト ボックス 5"/>
          <p:cNvSpPr txBox="1">
            <a:spLocks noChangeArrowheads="1"/>
          </p:cNvSpPr>
          <p:nvPr/>
        </p:nvSpPr>
        <p:spPr bwMode="auto">
          <a:xfrm>
            <a:off x="720204" y="2084387"/>
            <a:ext cx="4035425"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endParaRPr kumimoji="1" lang="ja-JP" altLang="en-US" dirty="0">
              <a:latin typeface="Tahoma" pitchFamily="34" charset="0"/>
            </a:endParaRPr>
          </a:p>
          <a:p>
            <a:pPr eaLnBrk="1" hangingPunct="1"/>
            <a:r>
              <a:rPr kumimoji="1" lang="ja-JP" altLang="en-US" dirty="0">
                <a:latin typeface="Tahoma" pitchFamily="34" charset="0"/>
              </a:rPr>
              <a:t>タスク</a:t>
            </a:r>
            <a:r>
              <a:rPr kumimoji="1" lang="en-US" altLang="ja-JP" dirty="0">
                <a:latin typeface="Tahoma" pitchFamily="34" charset="0"/>
              </a:rPr>
              <a:t>	</a:t>
            </a:r>
            <a:r>
              <a:rPr kumimoji="1" lang="ja-JP" altLang="en-US" dirty="0" smtClean="0">
                <a:latin typeface="Tahoma" pitchFamily="34" charset="0"/>
              </a:rPr>
              <a:t>：</a:t>
            </a:r>
            <a:r>
              <a:rPr kumimoji="1" lang="ja-JP" altLang="en-US" dirty="0">
                <a:latin typeface="Tahoma" pitchFamily="34" charset="0"/>
              </a:rPr>
              <a:t>迷路問題</a:t>
            </a:r>
            <a:endParaRPr kumimoji="1" lang="en-US" altLang="ja-JP" dirty="0">
              <a:latin typeface="Tahoma" pitchFamily="34" charset="0"/>
            </a:endParaRPr>
          </a:p>
          <a:p>
            <a:pPr eaLnBrk="1" hangingPunct="1"/>
            <a:r>
              <a:rPr kumimoji="1" lang="en-US" altLang="ja-JP" dirty="0">
                <a:latin typeface="Tahoma" pitchFamily="34" charset="0"/>
              </a:rPr>
              <a:t>Action	</a:t>
            </a:r>
            <a:r>
              <a:rPr kumimoji="1" lang="en-US" altLang="ja-JP" dirty="0" smtClean="0">
                <a:latin typeface="Tahoma" pitchFamily="34" charset="0"/>
              </a:rPr>
              <a:t>:</a:t>
            </a:r>
            <a:r>
              <a:rPr kumimoji="1" lang="ja-JP" altLang="en-US" dirty="0" smtClean="0">
                <a:latin typeface="Tahoma" pitchFamily="34" charset="0"/>
              </a:rPr>
              <a:t>上，下，左，右</a:t>
            </a:r>
            <a:endParaRPr kumimoji="1" lang="en-US" altLang="ja-JP" dirty="0">
              <a:latin typeface="Tahoma" pitchFamily="34" charset="0"/>
            </a:endParaRPr>
          </a:p>
        </p:txBody>
      </p:sp>
      <p:sp>
        <p:nvSpPr>
          <p:cNvPr id="40965" name="Text Box 9"/>
          <p:cNvSpPr txBox="1">
            <a:spLocks noChangeArrowheads="1"/>
          </p:cNvSpPr>
          <p:nvPr/>
        </p:nvSpPr>
        <p:spPr bwMode="auto">
          <a:xfrm>
            <a:off x="1250429" y="1890712"/>
            <a:ext cx="2743200" cy="36988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spcBef>
                <a:spcPct val="50000"/>
              </a:spcBef>
            </a:pPr>
            <a:r>
              <a:rPr kumimoji="1" lang="ja-JP" altLang="en-US" dirty="0" smtClean="0">
                <a:latin typeface="Tahoma" pitchFamily="34" charset="0"/>
              </a:rPr>
              <a:t>タスクの設定</a:t>
            </a:r>
            <a:endParaRPr kumimoji="1" lang="en-US" altLang="ja-JP" dirty="0">
              <a:latin typeface="Tahoma" pitchFamily="34" charset="0"/>
            </a:endParaRPr>
          </a:p>
        </p:txBody>
      </p:sp>
      <p:pic>
        <p:nvPicPr>
          <p:cNvPr id="409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276" y="3539717"/>
            <a:ext cx="53022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967" name="グループ化 10"/>
          <p:cNvGrpSpPr>
            <a:grpSpLocks/>
          </p:cNvGrpSpPr>
          <p:nvPr/>
        </p:nvGrpSpPr>
        <p:grpSpPr bwMode="auto">
          <a:xfrm>
            <a:off x="5662501" y="2584042"/>
            <a:ext cx="2517775" cy="2514600"/>
            <a:chOff x="1673225" y="1465263"/>
            <a:chExt cx="4545013" cy="4538662"/>
          </a:xfrm>
        </p:grpSpPr>
        <p:sp>
          <p:nvSpPr>
            <p:cNvPr id="40972" name="Rectangle 50"/>
            <p:cNvSpPr>
              <a:spLocks noChangeArrowheads="1"/>
            </p:cNvSpPr>
            <p:nvPr/>
          </p:nvSpPr>
          <p:spPr bwMode="auto">
            <a:xfrm>
              <a:off x="1674813" y="1465263"/>
              <a:ext cx="4538662" cy="45386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p:sp>
          <p:nvSpPr>
            <p:cNvPr id="40973" name="Line 51"/>
            <p:cNvSpPr>
              <a:spLocks noChangeShapeType="1"/>
            </p:cNvSpPr>
            <p:nvPr/>
          </p:nvSpPr>
          <p:spPr bwMode="auto">
            <a:xfrm flipH="1">
              <a:off x="1673225" y="2976563"/>
              <a:ext cx="147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74" name="Line 54"/>
            <p:cNvSpPr>
              <a:spLocks noChangeShapeType="1"/>
            </p:cNvSpPr>
            <p:nvPr/>
          </p:nvSpPr>
          <p:spPr bwMode="auto">
            <a:xfrm flipV="1">
              <a:off x="4668838" y="4560827"/>
              <a:ext cx="154305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0975" name="グループ化 17"/>
            <p:cNvGrpSpPr>
              <a:grpSpLocks/>
            </p:cNvGrpSpPr>
            <p:nvPr/>
          </p:nvGrpSpPr>
          <p:grpSpPr bwMode="auto">
            <a:xfrm>
              <a:off x="3085160" y="2874376"/>
              <a:ext cx="203200" cy="187325"/>
              <a:chOff x="5362113" y="1429305"/>
              <a:chExt cx="204186" cy="186431"/>
            </a:xfrm>
          </p:grpSpPr>
          <p:cxnSp>
            <p:nvCxnSpPr>
              <p:cNvPr id="31" name="直線コネクタ 30"/>
              <p:cNvCxnSpPr/>
              <p:nvPr/>
            </p:nvCxnSpPr>
            <p:spPr>
              <a:xfrm>
                <a:off x="5362976" y="1526880"/>
                <a:ext cx="2044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466642" y="1429925"/>
                <a:ext cx="0" cy="185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976" name="グループ化 20"/>
            <p:cNvGrpSpPr>
              <a:grpSpLocks/>
            </p:cNvGrpSpPr>
            <p:nvPr/>
          </p:nvGrpSpPr>
          <p:grpSpPr bwMode="auto">
            <a:xfrm>
              <a:off x="3094038" y="4422775"/>
              <a:ext cx="203200" cy="187325"/>
              <a:chOff x="5362113" y="1429305"/>
              <a:chExt cx="204186" cy="186431"/>
            </a:xfrm>
          </p:grpSpPr>
          <p:cxnSp>
            <p:nvCxnSpPr>
              <p:cNvPr id="29" name="直線コネクタ 28"/>
              <p:cNvCxnSpPr/>
              <p:nvPr/>
            </p:nvCxnSpPr>
            <p:spPr>
              <a:xfrm>
                <a:off x="5362693" y="1528608"/>
                <a:ext cx="204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466359" y="1428802"/>
                <a:ext cx="0" cy="188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977" name="グループ化 29"/>
            <p:cNvGrpSpPr>
              <a:grpSpLocks/>
            </p:cNvGrpSpPr>
            <p:nvPr/>
          </p:nvGrpSpPr>
          <p:grpSpPr bwMode="auto">
            <a:xfrm>
              <a:off x="4567238" y="2909888"/>
              <a:ext cx="203200" cy="187325"/>
              <a:chOff x="5362113" y="1429305"/>
              <a:chExt cx="204186" cy="186431"/>
            </a:xfrm>
          </p:grpSpPr>
          <p:cxnSp>
            <p:nvCxnSpPr>
              <p:cNvPr id="27" name="直線コネクタ 26"/>
              <p:cNvCxnSpPr/>
              <p:nvPr/>
            </p:nvCxnSpPr>
            <p:spPr>
              <a:xfrm>
                <a:off x="5362467" y="1528608"/>
                <a:ext cx="204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466132" y="1428802"/>
                <a:ext cx="0" cy="188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978" name="グループ化 32"/>
            <p:cNvGrpSpPr>
              <a:grpSpLocks/>
            </p:cNvGrpSpPr>
            <p:nvPr/>
          </p:nvGrpSpPr>
          <p:grpSpPr bwMode="auto">
            <a:xfrm>
              <a:off x="4567238" y="4465638"/>
              <a:ext cx="203200" cy="187325"/>
              <a:chOff x="5362113" y="1429305"/>
              <a:chExt cx="204186" cy="186431"/>
            </a:xfrm>
          </p:grpSpPr>
          <p:cxnSp>
            <p:nvCxnSpPr>
              <p:cNvPr id="25" name="直線コネクタ 24"/>
              <p:cNvCxnSpPr/>
              <p:nvPr/>
            </p:nvCxnSpPr>
            <p:spPr>
              <a:xfrm>
                <a:off x="5362467" y="1528725"/>
                <a:ext cx="204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466132" y="1428917"/>
                <a:ext cx="0" cy="188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979" name="Line 70"/>
            <p:cNvSpPr>
              <a:spLocks noChangeShapeType="1"/>
            </p:cNvSpPr>
            <p:nvPr/>
          </p:nvSpPr>
          <p:spPr bwMode="auto">
            <a:xfrm>
              <a:off x="4638675" y="1476375"/>
              <a:ext cx="0" cy="106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0" name="Line 71"/>
            <p:cNvSpPr>
              <a:spLocks noChangeShapeType="1"/>
            </p:cNvSpPr>
            <p:nvPr/>
          </p:nvSpPr>
          <p:spPr bwMode="auto">
            <a:xfrm>
              <a:off x="3152775" y="1466850"/>
              <a:ext cx="0" cy="106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1" name="Line 73"/>
            <p:cNvSpPr>
              <a:spLocks noChangeShapeType="1"/>
            </p:cNvSpPr>
            <p:nvPr/>
          </p:nvSpPr>
          <p:spPr bwMode="auto">
            <a:xfrm flipH="1">
              <a:off x="1679575" y="2976563"/>
              <a:ext cx="158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2" name="Line 74"/>
            <p:cNvSpPr>
              <a:spLocks noChangeShapeType="1"/>
            </p:cNvSpPr>
            <p:nvPr/>
          </p:nvSpPr>
          <p:spPr bwMode="auto">
            <a:xfrm flipH="1">
              <a:off x="1673225" y="4541838"/>
              <a:ext cx="158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3" name="Line 75"/>
            <p:cNvSpPr>
              <a:spLocks noChangeShapeType="1"/>
            </p:cNvSpPr>
            <p:nvPr/>
          </p:nvSpPr>
          <p:spPr bwMode="auto">
            <a:xfrm flipH="1">
              <a:off x="6059488" y="3013075"/>
              <a:ext cx="158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4" name="Line 51"/>
            <p:cNvSpPr>
              <a:spLocks noChangeShapeType="1"/>
            </p:cNvSpPr>
            <p:nvPr/>
          </p:nvSpPr>
          <p:spPr bwMode="auto">
            <a:xfrm>
              <a:off x="3195638" y="4516437"/>
              <a:ext cx="11906" cy="1487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0968" name="下矢印 34"/>
          <p:cNvSpPr>
            <a:spLocks noChangeArrowheads="1"/>
          </p:cNvSpPr>
          <p:nvPr/>
        </p:nvSpPr>
        <p:spPr bwMode="auto">
          <a:xfrm rot="5400000">
            <a:off x="6122876" y="3580992"/>
            <a:ext cx="358775" cy="511175"/>
          </a:xfrm>
          <a:prstGeom prst="down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p:sp>
        <p:nvSpPr>
          <p:cNvPr id="40969" name="下矢印 36"/>
          <p:cNvSpPr>
            <a:spLocks noChangeArrowheads="1"/>
          </p:cNvSpPr>
          <p:nvPr/>
        </p:nvSpPr>
        <p:spPr bwMode="auto">
          <a:xfrm rot="10800000">
            <a:off x="6727714" y="2928529"/>
            <a:ext cx="358775" cy="511175"/>
          </a:xfrm>
          <a:prstGeom prst="down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p:sp>
        <p:nvSpPr>
          <p:cNvPr id="40970" name="下矢印 37"/>
          <p:cNvSpPr>
            <a:spLocks noChangeArrowheads="1"/>
          </p:cNvSpPr>
          <p:nvPr/>
        </p:nvSpPr>
        <p:spPr bwMode="auto">
          <a:xfrm rot="-5400000">
            <a:off x="7342076" y="3607979"/>
            <a:ext cx="358775" cy="511175"/>
          </a:xfrm>
          <a:prstGeom prst="down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p:sp>
        <p:nvSpPr>
          <p:cNvPr id="40971" name="下矢印 38"/>
          <p:cNvSpPr>
            <a:spLocks noChangeArrowheads="1"/>
          </p:cNvSpPr>
          <p:nvPr/>
        </p:nvSpPr>
        <p:spPr bwMode="auto">
          <a:xfrm>
            <a:off x="6727714" y="4212817"/>
            <a:ext cx="358775" cy="511175"/>
          </a:xfrm>
          <a:prstGeom prst="down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a:p>
        </p:txBody>
      </p:sp>
    </p:spTree>
    <p:extLst>
      <p:ext uri="{BB962C8B-B14F-4D97-AF65-F5344CB8AC3E}">
        <p14:creationId xmlns:p14="http://schemas.microsoft.com/office/powerpoint/2010/main" val="520579686"/>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タイトル 1"/>
          <p:cNvSpPr>
            <a:spLocks noGrp="1"/>
          </p:cNvSpPr>
          <p:nvPr>
            <p:ph type="title" idx="4294967295"/>
          </p:nvPr>
        </p:nvSpPr>
        <p:spPr>
          <a:xfrm>
            <a:off x="1350963" y="214313"/>
            <a:ext cx="7793037" cy="1462087"/>
          </a:xfrm>
        </p:spPr>
        <p:txBody>
          <a:bodyPr/>
          <a:lstStyle/>
          <a:p>
            <a:r>
              <a:rPr lang="en-US" altLang="ja-JP" sz="4000" dirty="0" smtClean="0"/>
              <a:t>Appearance of machine leaning</a:t>
            </a:r>
            <a:endParaRPr lang="ja-JP" altLang="en-US" sz="4000" dirty="0" smtClean="0"/>
          </a:p>
        </p:txBody>
      </p:sp>
      <p:sp>
        <p:nvSpPr>
          <p:cNvPr id="3" name="コンテンツ プレースホルダー 2"/>
          <p:cNvSpPr>
            <a:spLocks noGrp="1"/>
          </p:cNvSpPr>
          <p:nvPr>
            <p:ph idx="4294967295"/>
          </p:nvPr>
        </p:nvSpPr>
        <p:spPr>
          <a:xfrm>
            <a:off x="1101725" y="1974850"/>
            <a:ext cx="8042275" cy="4114800"/>
          </a:xfrm>
        </p:spPr>
        <p:txBody>
          <a:bodyPr/>
          <a:lstStyle/>
          <a:p>
            <a:pPr marL="0" indent="0">
              <a:buFont typeface="Wingdings" pitchFamily="2" charset="2"/>
              <a:buNone/>
              <a:defRPr/>
            </a:pPr>
            <a:r>
              <a:rPr lang="en-US" altLang="ja-JP" sz="2800" dirty="0" smtClean="0"/>
              <a:t>Recently, the various machine learning method has been suggested…</a:t>
            </a:r>
          </a:p>
          <a:p>
            <a:pPr lvl="1">
              <a:defRPr/>
            </a:pPr>
            <a:r>
              <a:rPr lang="en-US" altLang="ja-JP" dirty="0" smtClean="0"/>
              <a:t>Neural Network</a:t>
            </a:r>
          </a:p>
          <a:p>
            <a:pPr lvl="1">
              <a:defRPr/>
            </a:pPr>
            <a:r>
              <a:rPr lang="en-US" altLang="ja-JP" dirty="0" smtClean="0"/>
              <a:t>Genetic Algorithm</a:t>
            </a:r>
          </a:p>
          <a:p>
            <a:pPr lvl="1">
              <a:defRPr/>
            </a:pPr>
            <a:r>
              <a:rPr lang="en-US" altLang="ja-JP" dirty="0" smtClean="0"/>
              <a:t>Reinforcement Learning</a:t>
            </a:r>
          </a:p>
          <a:p>
            <a:pPr lvl="1">
              <a:defRPr/>
            </a:pPr>
            <a:endParaRPr lang="en-US" altLang="ja-JP" dirty="0"/>
          </a:p>
          <a:p>
            <a:pPr marL="457200" lvl="1" indent="0">
              <a:buFont typeface="Wingdings" pitchFamily="2" charset="2"/>
              <a:buNone/>
              <a:defRPr/>
            </a:pPr>
            <a:r>
              <a:rPr lang="en-US" altLang="ja-JP" dirty="0"/>
              <a:t>a</a:t>
            </a:r>
            <a:r>
              <a:rPr lang="en-US" altLang="ja-JP" dirty="0" smtClean="0"/>
              <a:t>nd etc.</a:t>
            </a:r>
            <a:endParaRPr lang="ja-JP" altLang="en-US" dirty="0"/>
          </a:p>
        </p:txBody>
      </p:sp>
      <p:sp>
        <p:nvSpPr>
          <p:cNvPr id="117764" name="正方形/長方形 3"/>
          <p:cNvSpPr>
            <a:spLocks noChangeArrowheads="1"/>
          </p:cNvSpPr>
          <p:nvPr/>
        </p:nvSpPr>
        <p:spPr bwMode="auto">
          <a:xfrm>
            <a:off x="1651000" y="3749675"/>
            <a:ext cx="2952750" cy="4318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dirty="0"/>
          </a:p>
        </p:txBody>
      </p:sp>
      <p:sp>
        <p:nvSpPr>
          <p:cNvPr id="117765" name="右矢印 4"/>
          <p:cNvSpPr>
            <a:spLocks noChangeArrowheads="1"/>
          </p:cNvSpPr>
          <p:nvPr/>
        </p:nvSpPr>
        <p:spPr bwMode="auto">
          <a:xfrm>
            <a:off x="4841875" y="3829050"/>
            <a:ext cx="673100" cy="342900"/>
          </a:xfrm>
          <a:prstGeom prst="rightArrow">
            <a:avLst>
              <a:gd name="adj1" fmla="val 50000"/>
              <a:gd name="adj2" fmla="val 50001"/>
            </a:avLst>
          </a:prstGeom>
          <a:solidFill>
            <a:srgbClr val="FF3300"/>
          </a:solidFill>
          <a:ln w="9525" algn="ctr">
            <a:solidFill>
              <a:srgbClr val="FF3300"/>
            </a:solidFill>
            <a:round/>
            <a:headEnd/>
            <a:tailEnd/>
          </a:ln>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dirty="0"/>
          </a:p>
        </p:txBody>
      </p:sp>
      <p:sp>
        <p:nvSpPr>
          <p:cNvPr id="117766" name="テキスト ボックス 5"/>
          <p:cNvSpPr txBox="1">
            <a:spLocks noChangeArrowheads="1"/>
          </p:cNvSpPr>
          <p:nvPr/>
        </p:nvSpPr>
        <p:spPr bwMode="auto">
          <a:xfrm>
            <a:off x="3771900" y="4603750"/>
            <a:ext cx="248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a:t>used in actual robot</a:t>
            </a:r>
            <a:endParaRPr kumimoji="1" lang="ja-JP" altLang="en-US" dirty="0"/>
          </a:p>
        </p:txBody>
      </p:sp>
      <p:sp>
        <p:nvSpPr>
          <p:cNvPr id="117767" name="爆発 1 6"/>
          <p:cNvSpPr>
            <a:spLocks noChangeArrowheads="1"/>
          </p:cNvSpPr>
          <p:nvPr/>
        </p:nvSpPr>
        <p:spPr bwMode="auto">
          <a:xfrm>
            <a:off x="5753100" y="3543300"/>
            <a:ext cx="1651000" cy="844550"/>
          </a:xfrm>
          <a:prstGeom prst="irregularSeal1">
            <a:avLst/>
          </a:prstGeom>
          <a:solidFill>
            <a:srgbClr val="FFFF00"/>
          </a:solidFill>
          <a:ln w="9525" algn="ctr">
            <a:solidFill>
              <a:schemeClr val="tx1"/>
            </a:solidFill>
            <a:round/>
            <a:headEnd/>
            <a:tailEnd/>
          </a:ln>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lang="en-US" altLang="ja-JP" dirty="0"/>
              <a:t>Focus</a:t>
            </a:r>
            <a:endParaRPr lang="ja-JP" altLang="en-US" dirty="0"/>
          </a:p>
        </p:txBody>
      </p:sp>
    </p:spTree>
    <p:extLst>
      <p:ext uri="{BB962C8B-B14F-4D97-AF65-F5344CB8AC3E}">
        <p14:creationId xmlns:p14="http://schemas.microsoft.com/office/powerpoint/2010/main" val="2806000613"/>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タイトル 1"/>
          <p:cNvSpPr>
            <a:spLocks noGrp="1"/>
          </p:cNvSpPr>
          <p:nvPr>
            <p:ph type="title" idx="4294967295"/>
          </p:nvPr>
        </p:nvSpPr>
        <p:spPr>
          <a:xfrm>
            <a:off x="1350963" y="214313"/>
            <a:ext cx="7793037" cy="1462087"/>
          </a:xfrm>
        </p:spPr>
        <p:txBody>
          <a:bodyPr/>
          <a:lstStyle/>
          <a:p>
            <a:r>
              <a:rPr lang="en-US" altLang="ja-JP" sz="4000" dirty="0" smtClean="0"/>
              <a:t>Equation for transition probability</a:t>
            </a:r>
            <a:endParaRPr lang="ja-JP" altLang="en-US" sz="4000" dirty="0" smtClean="0"/>
          </a:p>
        </p:txBody>
      </p:sp>
      <p:sp>
        <p:nvSpPr>
          <p:cNvPr id="12595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dirty="0"/>
          </a:p>
        </p:txBody>
      </p:sp>
      <p:graphicFrame>
        <p:nvGraphicFramePr>
          <p:cNvPr id="125956" name="オブジェクト 4"/>
          <p:cNvGraphicFramePr>
            <a:graphicFrameLocks noChangeAspect="1"/>
          </p:cNvGraphicFramePr>
          <p:nvPr/>
        </p:nvGraphicFramePr>
        <p:xfrm>
          <a:off x="3349625" y="2119313"/>
          <a:ext cx="2441575" cy="1035050"/>
        </p:xfrm>
        <a:graphic>
          <a:graphicData uri="http://schemas.openxmlformats.org/presentationml/2006/ole">
            <mc:AlternateContent xmlns:mc="http://schemas.openxmlformats.org/markup-compatibility/2006">
              <mc:Choice xmlns:v="urn:schemas-microsoft-com:vml" Requires="v">
                <p:oleObj spid="_x0000_s141554" name="数式" r:id="rId4" imgW="990600" imgH="419100" progId="Equation.3">
                  <p:embed/>
                </p:oleObj>
              </mc:Choice>
              <mc:Fallback>
                <p:oleObj name="数式" r:id="rId4" imgW="9906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25" y="2119313"/>
                        <a:ext cx="2441575" cy="103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5957" name="オブジェクト 5"/>
          <p:cNvGraphicFramePr>
            <a:graphicFrameLocks noChangeAspect="1"/>
          </p:cNvGraphicFramePr>
          <p:nvPr/>
        </p:nvGraphicFramePr>
        <p:xfrm>
          <a:off x="209550" y="3195638"/>
          <a:ext cx="1662113" cy="1152525"/>
        </p:xfrm>
        <a:graphic>
          <a:graphicData uri="http://schemas.openxmlformats.org/presentationml/2006/ole">
            <mc:AlternateContent xmlns:mc="http://schemas.openxmlformats.org/markup-compatibility/2006">
              <mc:Choice xmlns:v="urn:schemas-microsoft-com:vml" Requires="v">
                <p:oleObj spid="_x0000_s141555" name="数式" r:id="rId6" imgW="622030" imgH="431613" progId="Equation.3">
                  <p:embed/>
                </p:oleObj>
              </mc:Choice>
              <mc:Fallback>
                <p:oleObj name="数式" r:id="rId6" imgW="622030"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 y="3195638"/>
                        <a:ext cx="16621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58" name="Oval 17"/>
          <p:cNvSpPr>
            <a:spLocks noChangeArrowheads="1"/>
          </p:cNvSpPr>
          <p:nvPr/>
        </p:nvSpPr>
        <p:spPr bwMode="auto">
          <a:xfrm>
            <a:off x="982663" y="5092700"/>
            <a:ext cx="895350" cy="895350"/>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en-US" altLang="ja-JP" dirty="0">
                <a:solidFill>
                  <a:srgbClr val="000000"/>
                </a:solidFill>
                <a:latin typeface="Tahoma" pitchFamily="34" charset="0"/>
              </a:rPr>
              <a:t>State s</a:t>
            </a:r>
            <a:r>
              <a:rPr lang="en-US" altLang="ja-JP" baseline="-25000" dirty="0">
                <a:solidFill>
                  <a:srgbClr val="000000"/>
                </a:solidFill>
                <a:latin typeface="Tahoma" pitchFamily="34" charset="0"/>
              </a:rPr>
              <a:t>1</a:t>
            </a:r>
          </a:p>
        </p:txBody>
      </p:sp>
      <p:sp>
        <p:nvSpPr>
          <p:cNvPr id="125959" name="Oval 18"/>
          <p:cNvSpPr>
            <a:spLocks noChangeArrowheads="1"/>
          </p:cNvSpPr>
          <p:nvPr/>
        </p:nvSpPr>
        <p:spPr bwMode="auto">
          <a:xfrm>
            <a:off x="2840038" y="5745163"/>
            <a:ext cx="895350" cy="895350"/>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en-US" altLang="ja-JP" dirty="0">
                <a:solidFill>
                  <a:srgbClr val="000000"/>
                </a:solidFill>
                <a:latin typeface="Tahoma" pitchFamily="34" charset="0"/>
              </a:rPr>
              <a:t>State s</a:t>
            </a:r>
            <a:r>
              <a:rPr lang="en-US" altLang="ja-JP" baseline="-25000" dirty="0">
                <a:solidFill>
                  <a:srgbClr val="000000"/>
                </a:solidFill>
                <a:latin typeface="Tahoma" pitchFamily="34" charset="0"/>
              </a:rPr>
              <a:t>3</a:t>
            </a:r>
          </a:p>
        </p:txBody>
      </p:sp>
      <p:sp>
        <p:nvSpPr>
          <p:cNvPr id="125960" name="Oval 20"/>
          <p:cNvSpPr>
            <a:spLocks noChangeArrowheads="1"/>
          </p:cNvSpPr>
          <p:nvPr/>
        </p:nvSpPr>
        <p:spPr bwMode="auto">
          <a:xfrm>
            <a:off x="2762250" y="4470400"/>
            <a:ext cx="895350" cy="895350"/>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en-US" altLang="ja-JP" dirty="0">
                <a:solidFill>
                  <a:srgbClr val="000000"/>
                </a:solidFill>
                <a:latin typeface="Tahoma" pitchFamily="34" charset="0"/>
              </a:rPr>
              <a:t>State s</a:t>
            </a:r>
            <a:r>
              <a:rPr lang="en-US" altLang="ja-JP" baseline="-25000" dirty="0">
                <a:solidFill>
                  <a:srgbClr val="000000"/>
                </a:solidFill>
                <a:latin typeface="Tahoma" pitchFamily="34" charset="0"/>
              </a:rPr>
              <a:t>2</a:t>
            </a:r>
          </a:p>
        </p:txBody>
      </p:sp>
      <p:sp>
        <p:nvSpPr>
          <p:cNvPr id="47" name="Line 30"/>
          <p:cNvSpPr>
            <a:spLocks noChangeShapeType="1"/>
          </p:cNvSpPr>
          <p:nvPr/>
        </p:nvSpPr>
        <p:spPr bwMode="auto">
          <a:xfrm flipV="1">
            <a:off x="1878013" y="4984750"/>
            <a:ext cx="884237" cy="41433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ja-JP" altLang="en-US" kern="0" dirty="0">
              <a:solidFill>
                <a:sysClr val="windowText" lastClr="000000"/>
              </a:solidFill>
              <a:latin typeface="Tahoma" pitchFamily="34" charset="0"/>
            </a:endParaRPr>
          </a:p>
        </p:txBody>
      </p:sp>
      <p:sp>
        <p:nvSpPr>
          <p:cNvPr id="49" name="Line 30"/>
          <p:cNvSpPr>
            <a:spLocks noChangeShapeType="1"/>
          </p:cNvSpPr>
          <p:nvPr/>
        </p:nvSpPr>
        <p:spPr bwMode="auto">
          <a:xfrm>
            <a:off x="1878013" y="5738813"/>
            <a:ext cx="962025" cy="3619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ja-JP" altLang="en-US" kern="0" dirty="0">
              <a:solidFill>
                <a:sysClr val="windowText" lastClr="000000"/>
              </a:solidFill>
              <a:latin typeface="Tahoma" pitchFamily="34" charset="0"/>
            </a:endParaRPr>
          </a:p>
        </p:txBody>
      </p:sp>
      <p:sp>
        <p:nvSpPr>
          <p:cNvPr id="125963" name="右矢印 51"/>
          <p:cNvSpPr>
            <a:spLocks noChangeArrowheads="1"/>
          </p:cNvSpPr>
          <p:nvPr/>
        </p:nvSpPr>
        <p:spPr bwMode="auto">
          <a:xfrm>
            <a:off x="4902200" y="4664075"/>
            <a:ext cx="409575" cy="428625"/>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dirty="0"/>
          </a:p>
        </p:txBody>
      </p:sp>
      <p:sp>
        <p:nvSpPr>
          <p:cNvPr id="125964" name="右矢印 52"/>
          <p:cNvSpPr>
            <a:spLocks noChangeArrowheads="1"/>
          </p:cNvSpPr>
          <p:nvPr/>
        </p:nvSpPr>
        <p:spPr bwMode="auto">
          <a:xfrm>
            <a:off x="4903788" y="6010275"/>
            <a:ext cx="409575" cy="447675"/>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dirty="0"/>
          </a:p>
        </p:txBody>
      </p:sp>
      <p:graphicFrame>
        <p:nvGraphicFramePr>
          <p:cNvPr id="125965" name="オブジェクト 53"/>
          <p:cNvGraphicFramePr>
            <a:graphicFrameLocks noChangeAspect="1"/>
          </p:cNvGraphicFramePr>
          <p:nvPr/>
        </p:nvGraphicFramePr>
        <p:xfrm>
          <a:off x="7777163" y="4543425"/>
          <a:ext cx="1001712" cy="649288"/>
        </p:xfrm>
        <a:graphic>
          <a:graphicData uri="http://schemas.openxmlformats.org/presentationml/2006/ole">
            <mc:AlternateContent xmlns:mc="http://schemas.openxmlformats.org/markup-compatibility/2006">
              <mc:Choice xmlns:v="urn:schemas-microsoft-com:vml" Requires="v">
                <p:oleObj spid="_x0000_s141556" name="数式" r:id="rId8" imgW="545863" imgH="393529" progId="Equation.3">
                  <p:embed/>
                </p:oleObj>
              </mc:Choice>
              <mc:Fallback>
                <p:oleObj name="数式" r:id="rId8" imgW="545863"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163" y="4543425"/>
                        <a:ext cx="10017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5966" name="オブジェクト 54"/>
          <p:cNvGraphicFramePr>
            <a:graphicFrameLocks noChangeAspect="1"/>
          </p:cNvGraphicFramePr>
          <p:nvPr/>
        </p:nvGraphicFramePr>
        <p:xfrm>
          <a:off x="5360988" y="4479925"/>
          <a:ext cx="1487487" cy="755650"/>
        </p:xfrm>
        <a:graphic>
          <a:graphicData uri="http://schemas.openxmlformats.org/presentationml/2006/ole">
            <mc:AlternateContent xmlns:mc="http://schemas.openxmlformats.org/markup-compatibility/2006">
              <mc:Choice xmlns:v="urn:schemas-microsoft-com:vml" Requires="v">
                <p:oleObj spid="_x0000_s141557" name="数式" r:id="rId10" imgW="901700" imgH="457200" progId="Equation.3">
                  <p:embed/>
                </p:oleObj>
              </mc:Choice>
              <mc:Fallback>
                <p:oleObj name="数式" r:id="rId10" imgW="9017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0988" y="4479925"/>
                        <a:ext cx="148748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67" name="右矢印 55"/>
          <p:cNvSpPr>
            <a:spLocks noChangeArrowheads="1"/>
          </p:cNvSpPr>
          <p:nvPr/>
        </p:nvSpPr>
        <p:spPr bwMode="auto">
          <a:xfrm>
            <a:off x="6927850" y="4664075"/>
            <a:ext cx="625475" cy="428625"/>
          </a:xfrm>
          <a:prstGeom prst="rightArrow">
            <a:avLst>
              <a:gd name="adj1" fmla="val 50000"/>
              <a:gd name="adj2" fmla="val 4998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dirty="0"/>
          </a:p>
        </p:txBody>
      </p:sp>
      <p:graphicFrame>
        <p:nvGraphicFramePr>
          <p:cNvPr id="125968" name="オブジェクト 56"/>
          <p:cNvGraphicFramePr>
            <a:graphicFrameLocks noChangeAspect="1"/>
          </p:cNvGraphicFramePr>
          <p:nvPr/>
        </p:nvGraphicFramePr>
        <p:xfrm>
          <a:off x="5397500" y="5859463"/>
          <a:ext cx="1487488" cy="755650"/>
        </p:xfrm>
        <a:graphic>
          <a:graphicData uri="http://schemas.openxmlformats.org/presentationml/2006/ole">
            <mc:AlternateContent xmlns:mc="http://schemas.openxmlformats.org/markup-compatibility/2006">
              <mc:Choice xmlns:v="urn:schemas-microsoft-com:vml" Requires="v">
                <p:oleObj spid="_x0000_s141558" name="数式" r:id="rId12" imgW="901700" imgH="457200" progId="Equation.3">
                  <p:embed/>
                </p:oleObj>
              </mc:Choice>
              <mc:Fallback>
                <p:oleObj name="数式" r:id="rId12" imgW="90170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7500" y="5859463"/>
                        <a:ext cx="14874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69" name="右矢印 57"/>
          <p:cNvSpPr>
            <a:spLocks noChangeArrowheads="1"/>
          </p:cNvSpPr>
          <p:nvPr/>
        </p:nvSpPr>
        <p:spPr bwMode="auto">
          <a:xfrm>
            <a:off x="6953250" y="6011863"/>
            <a:ext cx="625475" cy="428625"/>
          </a:xfrm>
          <a:prstGeom prst="rightArrow">
            <a:avLst>
              <a:gd name="adj1" fmla="val 50000"/>
              <a:gd name="adj2" fmla="val 4998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endParaRPr lang="ja-JP" altLang="en-US" dirty="0"/>
          </a:p>
        </p:txBody>
      </p:sp>
      <p:graphicFrame>
        <p:nvGraphicFramePr>
          <p:cNvPr id="125970" name="オブジェクト 58"/>
          <p:cNvGraphicFramePr>
            <a:graphicFrameLocks noChangeAspect="1"/>
          </p:cNvGraphicFramePr>
          <p:nvPr/>
        </p:nvGraphicFramePr>
        <p:xfrm>
          <a:off x="7767638" y="5829300"/>
          <a:ext cx="1001712" cy="649288"/>
        </p:xfrm>
        <a:graphic>
          <a:graphicData uri="http://schemas.openxmlformats.org/presentationml/2006/ole">
            <mc:AlternateContent xmlns:mc="http://schemas.openxmlformats.org/markup-compatibility/2006">
              <mc:Choice xmlns:v="urn:schemas-microsoft-com:vml" Requires="v">
                <p:oleObj spid="_x0000_s141559" name="数式" r:id="rId14" imgW="545863" imgH="393529" progId="Equation.3">
                  <p:embed/>
                </p:oleObj>
              </mc:Choice>
              <mc:Fallback>
                <p:oleObj name="数式" r:id="rId14" imgW="545863" imgH="39352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67638" y="5829300"/>
                        <a:ext cx="10017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71" name="テキスト ボックス 59"/>
          <p:cNvSpPr txBox="1">
            <a:spLocks noChangeArrowheads="1"/>
          </p:cNvSpPr>
          <p:nvPr/>
        </p:nvSpPr>
        <p:spPr bwMode="auto">
          <a:xfrm>
            <a:off x="1744663" y="4746625"/>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a:t>Action a</a:t>
            </a:r>
            <a:endParaRPr kumimoji="1" lang="ja-JP" altLang="en-US" dirty="0"/>
          </a:p>
        </p:txBody>
      </p:sp>
      <p:sp>
        <p:nvSpPr>
          <p:cNvPr id="125972" name="テキスト ボックス 60"/>
          <p:cNvSpPr txBox="1">
            <a:spLocks noChangeArrowheads="1"/>
          </p:cNvSpPr>
          <p:nvPr/>
        </p:nvSpPr>
        <p:spPr bwMode="auto">
          <a:xfrm>
            <a:off x="1752600" y="5889625"/>
            <a:ext cx="113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a:t>Action a</a:t>
            </a:r>
            <a:endParaRPr kumimoji="1" lang="ja-JP" altLang="en-US" dirty="0"/>
          </a:p>
        </p:txBody>
      </p:sp>
      <p:sp>
        <p:nvSpPr>
          <p:cNvPr id="125973" name="テキスト ボックス 6"/>
          <p:cNvSpPr txBox="1">
            <a:spLocks noChangeArrowheads="1"/>
          </p:cNvSpPr>
          <p:nvPr/>
        </p:nvSpPr>
        <p:spPr bwMode="auto">
          <a:xfrm>
            <a:off x="1782763" y="3881438"/>
            <a:ext cx="7480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a:t>：</a:t>
            </a:r>
            <a:r>
              <a:rPr kumimoji="1" lang="en-US" altLang="ja-JP" dirty="0"/>
              <a:t>the number of times which an agent takes an action a in state s.</a:t>
            </a:r>
            <a:endParaRPr kumimoji="1" lang="ja-JP" altLang="en-US" dirty="0"/>
          </a:p>
        </p:txBody>
      </p:sp>
      <p:sp>
        <p:nvSpPr>
          <p:cNvPr id="125974" name="テキスト ボックス 6"/>
          <p:cNvSpPr txBox="1">
            <a:spLocks noChangeArrowheads="1"/>
          </p:cNvSpPr>
          <p:nvPr/>
        </p:nvSpPr>
        <p:spPr bwMode="auto">
          <a:xfrm>
            <a:off x="1801813" y="3273425"/>
            <a:ext cx="7024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ja-JP" altLang="en-US" dirty="0"/>
              <a:t>：</a:t>
            </a:r>
            <a:r>
              <a:rPr kumimoji="1" lang="en-US" altLang="ja-JP" dirty="0"/>
              <a:t>the number of times which an agent transfer to a next state s’</a:t>
            </a:r>
          </a:p>
          <a:p>
            <a:r>
              <a:rPr kumimoji="1" lang="en-US" altLang="ja-JP" dirty="0"/>
              <a:t>  when the agent takes an action a in state s.</a:t>
            </a:r>
            <a:endParaRPr kumimoji="1" lang="ja-JP" altLang="en-US" dirty="0"/>
          </a:p>
        </p:txBody>
      </p:sp>
      <p:sp>
        <p:nvSpPr>
          <p:cNvPr id="125975" name="テキスト ボックス 1"/>
          <p:cNvSpPr txBox="1">
            <a:spLocks noChangeArrowheads="1"/>
          </p:cNvSpPr>
          <p:nvPr/>
        </p:nvSpPr>
        <p:spPr bwMode="auto">
          <a:xfrm>
            <a:off x="3657600" y="4557713"/>
            <a:ext cx="1430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a:t>8 out of 10 transitions</a:t>
            </a:r>
          </a:p>
        </p:txBody>
      </p:sp>
      <p:sp>
        <p:nvSpPr>
          <p:cNvPr id="125976" name="テキスト ボックス 1"/>
          <p:cNvSpPr txBox="1">
            <a:spLocks noChangeArrowheads="1"/>
          </p:cNvSpPr>
          <p:nvPr/>
        </p:nvSpPr>
        <p:spPr bwMode="auto">
          <a:xfrm>
            <a:off x="3676650" y="5913438"/>
            <a:ext cx="1430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kumimoji="1" lang="en-US" altLang="ja-JP" dirty="0"/>
              <a:t>2 out of 10 transitions</a:t>
            </a:r>
          </a:p>
        </p:txBody>
      </p:sp>
    </p:spTree>
    <p:extLst>
      <p:ext uri="{BB962C8B-B14F-4D97-AF65-F5344CB8AC3E}">
        <p14:creationId xmlns:p14="http://schemas.microsoft.com/office/powerpoint/2010/main" val="177618156"/>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4" name="コンテンツ プレースホルダー 2"/>
          <p:cNvSpPr txBox="1">
            <a:spLocks/>
          </p:cNvSpPr>
          <p:nvPr/>
        </p:nvSpPr>
        <p:spPr>
          <a:xfrm>
            <a:off x="918210" y="6976428"/>
            <a:ext cx="7772400" cy="1981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smtClean="0"/>
              <a:t>環境によって変化→環境情報を用いて制御</a:t>
            </a:r>
            <a:endParaRPr lang="en-US" altLang="ja-JP" smtClean="0"/>
          </a:p>
          <a:p>
            <a:pPr fontAlgn="auto">
              <a:spcAft>
                <a:spcPts val="0"/>
              </a:spcAft>
            </a:pPr>
            <a:r>
              <a:rPr lang="ja-JP" altLang="en-US" smtClean="0"/>
              <a:t>→平均情報量を用いて</a:t>
            </a:r>
            <a:endParaRPr lang="en-US" altLang="ja-JP" smtClean="0"/>
          </a:p>
          <a:p>
            <a:pPr fontAlgn="auto">
              <a:spcAft>
                <a:spcPts val="0"/>
              </a:spcAft>
            </a:pPr>
            <a:r>
              <a:rPr lang="ja-JP" altLang="en-US" smtClean="0"/>
              <a:t>情報量高い→遷移先がランダム</a:t>
            </a:r>
            <a:endParaRPr lang="en-US" altLang="ja-JP" smtClean="0"/>
          </a:p>
          <a:p>
            <a:pPr fontAlgn="auto">
              <a:spcAft>
                <a:spcPts val="0"/>
              </a:spcAft>
            </a:pPr>
            <a:r>
              <a:rPr lang="ja-JP" altLang="en-US" smtClean="0"/>
              <a:t>情報量低い→遷移先が確定</a:t>
            </a:r>
            <a:endParaRPr lang="ja-JP" altLang="en-US" dirty="0"/>
          </a:p>
        </p:txBody>
      </p:sp>
      <p:sp>
        <p:nvSpPr>
          <p:cNvPr id="6" name="円/楕円 5"/>
          <p:cNvSpPr/>
          <p:nvPr/>
        </p:nvSpPr>
        <p:spPr>
          <a:xfrm>
            <a:off x="5078119" y="2578264"/>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11" name="Group 7"/>
          <p:cNvGrpSpPr>
            <a:grpSpLocks noChangeAspect="1"/>
          </p:cNvGrpSpPr>
          <p:nvPr/>
        </p:nvGrpSpPr>
        <p:grpSpPr bwMode="auto">
          <a:xfrm>
            <a:off x="5816063" y="2341616"/>
            <a:ext cx="555625" cy="615950"/>
            <a:chOff x="2725" y="1702"/>
            <a:chExt cx="414" cy="482"/>
          </a:xfrm>
        </p:grpSpPr>
        <p:sp>
          <p:nvSpPr>
            <p:cNvPr id="12"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3"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4"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5"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6"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7"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8"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9"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0"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1"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2"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3"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30" name="テキスト ボックス 29"/>
              <p:cNvSpPr txBox="1"/>
              <p:nvPr/>
            </p:nvSpPr>
            <p:spPr>
              <a:xfrm>
                <a:off x="5185248" y="2996139"/>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185248" y="2996139"/>
                <a:ext cx="865622" cy="307777"/>
              </a:xfrm>
              <a:prstGeom prst="rect">
                <a:avLst/>
              </a:prstGeom>
              <a:blipFill rotWithShape="1">
                <a:blip r:embed="rId3"/>
                <a:stretch>
                  <a:fillRect l="-9859" t="-5882" r="-1408" b="-27451"/>
                </a:stretch>
              </a:blipFill>
            </p:spPr>
            <p:txBody>
              <a:bodyPr/>
              <a:lstStyle/>
              <a:p>
                <a:r>
                  <a:rPr lang="ja-JP" altLang="en-US">
                    <a:noFill/>
                  </a:rPr>
                  <a:t> </a:t>
                </a:r>
              </a:p>
            </p:txBody>
          </p:sp>
        </mc:Fallback>
      </mc:AlternateContent>
      <p:sp>
        <p:nvSpPr>
          <p:cNvPr id="47" name="円/楕円 46"/>
          <p:cNvSpPr/>
          <p:nvPr/>
        </p:nvSpPr>
        <p:spPr>
          <a:xfrm>
            <a:off x="254682" y="2650285"/>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48" name="Group 7"/>
          <p:cNvGrpSpPr>
            <a:grpSpLocks noChangeAspect="1"/>
          </p:cNvGrpSpPr>
          <p:nvPr/>
        </p:nvGrpSpPr>
        <p:grpSpPr bwMode="auto">
          <a:xfrm>
            <a:off x="934245" y="2562247"/>
            <a:ext cx="555625" cy="615950"/>
            <a:chOff x="2725" y="1702"/>
            <a:chExt cx="414" cy="482"/>
          </a:xfrm>
        </p:grpSpPr>
        <p:sp>
          <p:nvSpPr>
            <p:cNvPr id="49"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0"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1"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2"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3"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4"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5"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6"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7"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8"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9"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60"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61" name="テキスト ボックス 60"/>
              <p:cNvSpPr txBox="1"/>
              <p:nvPr/>
            </p:nvSpPr>
            <p:spPr>
              <a:xfrm>
                <a:off x="391183" y="3098669"/>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391183" y="3098669"/>
                <a:ext cx="865622" cy="307777"/>
              </a:xfrm>
              <a:prstGeom prst="rect">
                <a:avLst/>
              </a:prstGeom>
              <a:blipFill rotWithShape="1">
                <a:blip r:embed="rId4"/>
                <a:stretch>
                  <a:fillRect l="-9155" t="-5882" r="-2113" b="-27451"/>
                </a:stretch>
              </a:blipFill>
            </p:spPr>
            <p:txBody>
              <a:bodyPr/>
              <a:lstStyle/>
              <a:p>
                <a:r>
                  <a:rPr lang="ja-JP" altLang="en-US">
                    <a:noFill/>
                  </a:rPr>
                  <a:t> </a:t>
                </a:r>
              </a:p>
            </p:txBody>
          </p:sp>
        </mc:Fallback>
      </mc:AlternateContent>
      <p:sp>
        <p:nvSpPr>
          <p:cNvPr id="63" name="円/楕円 62"/>
          <p:cNvSpPr/>
          <p:nvPr/>
        </p:nvSpPr>
        <p:spPr>
          <a:xfrm>
            <a:off x="2881683" y="2650422"/>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mc:AlternateContent xmlns:mc="http://schemas.openxmlformats.org/markup-compatibility/2006" xmlns:a14="http://schemas.microsoft.com/office/drawing/2010/main">
        <mc:Choice Requires="a14">
          <p:sp>
            <p:nvSpPr>
              <p:cNvPr id="64" name="テキスト ボックス 63"/>
              <p:cNvSpPr txBox="1"/>
              <p:nvPr/>
            </p:nvSpPr>
            <p:spPr>
              <a:xfrm>
                <a:off x="3018183" y="3049097"/>
                <a:ext cx="8715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2</m:t>
                          </m:r>
                        </m:sub>
                      </m:sSub>
                    </m:oMath>
                  </m:oMathPara>
                </a14:m>
                <a:endParaRPr kumimoji="1" lang="ja-JP" altLang="en-US" sz="2000" dirty="0"/>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3018183" y="3049097"/>
                <a:ext cx="871585" cy="307777"/>
              </a:xfrm>
              <a:prstGeom prst="rect">
                <a:avLst/>
              </a:prstGeom>
              <a:blipFill rotWithShape="1">
                <a:blip r:embed="rId5"/>
                <a:stretch>
                  <a:fillRect l="-9091" t="-5882" r="-2098" b="-27451"/>
                </a:stretch>
              </a:blipFill>
            </p:spPr>
            <p:txBody>
              <a:bodyPr/>
              <a:lstStyle/>
              <a:p>
                <a:r>
                  <a:rPr lang="ja-JP" altLang="en-US">
                    <a:noFill/>
                  </a:rPr>
                  <a:t> </a:t>
                </a:r>
              </a:p>
            </p:txBody>
          </p:sp>
        </mc:Fallback>
      </mc:AlternateContent>
      <p:cxnSp>
        <p:nvCxnSpPr>
          <p:cNvPr id="7" name="直線矢印コネクタ 6"/>
          <p:cNvCxnSpPr>
            <a:stCxn id="47" idx="6"/>
          </p:cNvCxnSpPr>
          <p:nvPr/>
        </p:nvCxnSpPr>
        <p:spPr>
          <a:xfrm>
            <a:off x="1399269" y="3222579"/>
            <a:ext cx="1482414" cy="1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下矢印 7"/>
          <p:cNvSpPr/>
          <p:nvPr/>
        </p:nvSpPr>
        <p:spPr>
          <a:xfrm>
            <a:off x="1843795" y="3795009"/>
            <a:ext cx="524655"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95966" y="4564906"/>
            <a:ext cx="2057689" cy="369332"/>
          </a:xfrm>
          <a:prstGeom prst="rect">
            <a:avLst/>
          </a:prstGeom>
          <a:noFill/>
        </p:spPr>
        <p:txBody>
          <a:bodyPr wrap="square" rtlCol="0">
            <a:spAutoFit/>
          </a:bodyPr>
          <a:lstStyle/>
          <a:p>
            <a:r>
              <a:rPr kumimoji="1" lang="ja-JP" altLang="en-US" dirty="0" smtClean="0"/>
              <a:t>現在の知識を利用</a:t>
            </a:r>
            <a:endParaRPr kumimoji="1" lang="ja-JP" altLang="en-US" dirty="0"/>
          </a:p>
        </p:txBody>
      </p:sp>
      <p:cxnSp>
        <p:nvCxnSpPr>
          <p:cNvPr id="24" name="直線矢印コネクタ 23"/>
          <p:cNvCxnSpPr>
            <a:stCxn id="6" idx="6"/>
          </p:cNvCxnSpPr>
          <p:nvPr/>
        </p:nvCxnSpPr>
        <p:spPr>
          <a:xfrm>
            <a:off x="6222706" y="3150558"/>
            <a:ext cx="1399560" cy="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622266" y="2701091"/>
            <a:ext cx="1036634" cy="923330"/>
          </a:xfrm>
          <a:prstGeom prst="rect">
            <a:avLst/>
          </a:prstGeom>
          <a:noFill/>
        </p:spPr>
        <p:txBody>
          <a:bodyPr wrap="square" rtlCol="0">
            <a:spAutoFit/>
          </a:bodyPr>
          <a:lstStyle/>
          <a:p>
            <a:r>
              <a:rPr kumimoji="1" lang="ja-JP" altLang="en-US" sz="5400" dirty="0" smtClean="0"/>
              <a:t>？</a:t>
            </a:r>
            <a:endParaRPr kumimoji="1" lang="ja-JP" altLang="en-US" dirty="0"/>
          </a:p>
        </p:txBody>
      </p:sp>
      <p:sp>
        <p:nvSpPr>
          <p:cNvPr id="65" name="下矢印 64"/>
          <p:cNvSpPr/>
          <p:nvPr/>
        </p:nvSpPr>
        <p:spPr>
          <a:xfrm flipH="1">
            <a:off x="6502604" y="3722851"/>
            <a:ext cx="497333"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002190" y="4482862"/>
            <a:ext cx="1540469" cy="369332"/>
          </a:xfrm>
          <a:prstGeom prst="rect">
            <a:avLst/>
          </a:prstGeom>
          <a:noFill/>
        </p:spPr>
        <p:txBody>
          <a:bodyPr wrap="square" rtlCol="0">
            <a:spAutoFit/>
          </a:bodyPr>
          <a:lstStyle/>
          <a:p>
            <a:r>
              <a:rPr kumimoji="1" lang="ja-JP" altLang="en-US" dirty="0" smtClean="0"/>
              <a:t>探査が必要</a:t>
            </a:r>
            <a:endParaRPr kumimoji="1" lang="ja-JP" altLang="en-US" dirty="0"/>
          </a:p>
        </p:txBody>
      </p:sp>
      <p:cxnSp>
        <p:nvCxnSpPr>
          <p:cNvPr id="32" name="直線コネクタ 31"/>
          <p:cNvCxnSpPr/>
          <p:nvPr/>
        </p:nvCxnSpPr>
        <p:spPr>
          <a:xfrm>
            <a:off x="4676931" y="1365133"/>
            <a:ext cx="0" cy="38224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934244" y="1719086"/>
            <a:ext cx="2678386" cy="369332"/>
          </a:xfrm>
          <a:prstGeom prst="rect">
            <a:avLst/>
          </a:prstGeom>
          <a:noFill/>
        </p:spPr>
        <p:txBody>
          <a:bodyPr wrap="square" rtlCol="0">
            <a:spAutoFit/>
          </a:bodyPr>
          <a:lstStyle/>
          <a:p>
            <a:r>
              <a:rPr kumimoji="1" lang="ja-JP" altLang="en-US" dirty="0" smtClean="0"/>
              <a:t>遷移先が決定できる場合</a:t>
            </a:r>
            <a:endParaRPr kumimoji="1" lang="ja-JP" altLang="en-US" dirty="0"/>
          </a:p>
        </p:txBody>
      </p:sp>
      <p:sp>
        <p:nvSpPr>
          <p:cNvPr id="66" name="テキスト ボックス 65"/>
          <p:cNvSpPr txBox="1"/>
          <p:nvPr/>
        </p:nvSpPr>
        <p:spPr>
          <a:xfrm>
            <a:off x="5477188" y="1719086"/>
            <a:ext cx="2272727" cy="369332"/>
          </a:xfrm>
          <a:prstGeom prst="rect">
            <a:avLst/>
          </a:prstGeom>
          <a:noFill/>
        </p:spPr>
        <p:txBody>
          <a:bodyPr wrap="square" rtlCol="0">
            <a:spAutoFit/>
          </a:bodyPr>
          <a:lstStyle/>
          <a:p>
            <a:r>
              <a:rPr kumimoji="1" lang="ja-JP" altLang="en-US" dirty="0" smtClean="0"/>
              <a:t>遷移先が未知の場合</a:t>
            </a:r>
            <a:endParaRPr kumimoji="1" lang="ja-JP" altLang="en-US" dirty="0"/>
          </a:p>
        </p:txBody>
      </p:sp>
      <p:sp>
        <p:nvSpPr>
          <p:cNvPr id="38" name="テキスト ボックス 37"/>
          <p:cNvSpPr txBox="1"/>
          <p:nvPr/>
        </p:nvSpPr>
        <p:spPr>
          <a:xfrm>
            <a:off x="2475011" y="5384800"/>
            <a:ext cx="4403839" cy="369332"/>
          </a:xfrm>
          <a:prstGeom prst="rect">
            <a:avLst/>
          </a:prstGeom>
          <a:noFill/>
        </p:spPr>
        <p:txBody>
          <a:bodyPr wrap="square" rtlCol="0">
            <a:spAutoFit/>
          </a:bodyPr>
          <a:lstStyle/>
          <a:p>
            <a:r>
              <a:rPr kumimoji="1" lang="ja-JP" altLang="en-US" dirty="0" smtClean="0"/>
              <a:t>遷移先の状態に応じて，探査率</a:t>
            </a:r>
            <a:r>
              <a:rPr kumimoji="1" lang="en-US" altLang="ja-JP" dirty="0" smtClean="0"/>
              <a:t>ε</a:t>
            </a:r>
            <a:r>
              <a:rPr kumimoji="1" lang="ja-JP" altLang="en-US" dirty="0" smtClean="0"/>
              <a:t>を制御</a:t>
            </a:r>
            <a:endParaRPr kumimoji="1" lang="ja-JP" altLang="en-US" dirty="0"/>
          </a:p>
        </p:txBody>
      </p:sp>
    </p:spTree>
    <p:extLst>
      <p:ext uri="{BB962C8B-B14F-4D97-AF65-F5344CB8AC3E}">
        <p14:creationId xmlns:p14="http://schemas.microsoft.com/office/powerpoint/2010/main" val="2241644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3" name="コンテンツ プレースホルダー 2"/>
          <p:cNvSpPr>
            <a:spLocks noGrp="1"/>
          </p:cNvSpPr>
          <p:nvPr>
            <p:ph sz="quarter" idx="1"/>
          </p:nvPr>
        </p:nvSpPr>
        <p:spPr>
          <a:xfrm>
            <a:off x="525780" y="1531938"/>
            <a:ext cx="8164830" cy="4923291"/>
          </a:xfrm>
        </p:spPr>
        <p:txBody>
          <a:bodyPr>
            <a:normAutofit fontScale="92500" lnSpcReduction="10000"/>
          </a:bodyPr>
          <a:lstStyle/>
          <a:p>
            <a:r>
              <a:rPr lang="ja-JP" altLang="ja-JP" dirty="0" smtClean="0"/>
              <a:t>各状態</a:t>
            </a:r>
            <a:r>
              <a:rPr lang="ja-JP" altLang="ja-JP" dirty="0"/>
              <a:t>行動対に対して遷移先が確定しているのか，未確定なのかを平均</a:t>
            </a:r>
            <a:r>
              <a:rPr lang="ja-JP" altLang="ja-JP" dirty="0" smtClean="0"/>
              <a:t>情報量</a:t>
            </a:r>
            <a:r>
              <a:rPr lang="ja-JP" altLang="en-US" dirty="0"/>
              <a:t>に</a:t>
            </a:r>
            <a:r>
              <a:rPr lang="ja-JP" altLang="en-US" dirty="0" smtClean="0"/>
              <a:t>応じて</a:t>
            </a:r>
            <a:r>
              <a:rPr lang="en-US" altLang="ja-JP" dirty="0" smtClean="0"/>
              <a:t>ε</a:t>
            </a:r>
            <a:r>
              <a:rPr lang="ja-JP" altLang="en-US" dirty="0" smtClean="0"/>
              <a:t>を変化させる</a:t>
            </a:r>
            <a:endParaRPr lang="en-US" altLang="ja-JP" dirty="0" smtClean="0"/>
          </a:p>
          <a:p>
            <a:pPr marL="0" indent="0">
              <a:buNone/>
            </a:pPr>
            <a:endParaRPr lang="en-US" altLang="ja-JP" dirty="0" smtClean="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一つの事象が発生する確率が</a:t>
            </a:r>
            <a:r>
              <a:rPr lang="en-US" altLang="ja-JP" dirty="0">
                <a:latin typeface="Times New Roman" panose="02020603050405020304" pitchFamily="18" charset="0"/>
                <a:cs typeface="Times New Roman" panose="02020603050405020304" pitchFamily="18" charset="0"/>
              </a:rPr>
              <a:t>1</a:t>
            </a:r>
            <a:r>
              <a:rPr lang="ja-JP" altLang="en-US" dirty="0">
                <a:latin typeface="Times New Roman" panose="02020603050405020304" pitchFamily="18" charset="0"/>
                <a:cs typeface="Times New Roman" panose="02020603050405020304" pitchFamily="18" charset="0"/>
              </a:rPr>
              <a:t>→最初から結果がわかりきっているときは最小値</a:t>
            </a:r>
            <a:r>
              <a:rPr lang="en-US" altLang="ja-JP" dirty="0">
                <a:latin typeface="Times New Roman" panose="02020603050405020304" pitchFamily="18" charset="0"/>
                <a:cs typeface="Times New Roman" panose="02020603050405020304" pitchFamily="18" charset="0"/>
              </a:rPr>
              <a:t>(0)</a:t>
            </a:r>
            <a:r>
              <a:rPr lang="ja-JP" altLang="en-US" dirty="0">
                <a:latin typeface="Times New Roman" panose="02020603050405020304" pitchFamily="18" charset="0"/>
                <a:cs typeface="Times New Roman" panose="02020603050405020304" pitchFamily="18" charset="0"/>
              </a:rPr>
              <a:t>となる→</a:t>
            </a:r>
            <a:r>
              <a:rPr lang="en-US" altLang="ja-JP" dirty="0">
                <a:latin typeface="Times New Roman" panose="02020603050405020304" pitchFamily="18" charset="0"/>
                <a:cs typeface="Times New Roman" panose="02020603050405020304" pitchFamily="18" charset="0"/>
              </a:rPr>
              <a:t>ε</a:t>
            </a:r>
            <a:r>
              <a:rPr lang="ja-JP" altLang="en-US" dirty="0">
                <a:latin typeface="Times New Roman" panose="02020603050405020304" pitchFamily="18" charset="0"/>
                <a:cs typeface="Times New Roman" panose="02020603050405020304" pitchFamily="18" charset="0"/>
              </a:rPr>
              <a:t>低く</a:t>
            </a:r>
            <a:endParaRPr lang="en-US" altLang="ja-JP" dirty="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endParaRPr lang="en-US" altLang="ja-JP" dirty="0">
              <a:latin typeface="Times New Roman" panose="02020603050405020304" pitchFamily="18" charset="0"/>
              <a:cs typeface="Times New Roman" panose="02020603050405020304" pitchFamily="18" charset="0"/>
            </a:endParaRPr>
          </a:p>
          <a:p>
            <a:r>
              <a:rPr lang="ja-JP" altLang="en-US" dirty="0" smtClean="0">
                <a:latin typeface="Times New Roman" panose="02020603050405020304" pitchFamily="18" charset="0"/>
                <a:cs typeface="Times New Roman" panose="02020603050405020304" pitchFamily="18" charset="0"/>
              </a:rPr>
              <a:t>ある</a:t>
            </a:r>
            <a:r>
              <a:rPr lang="ja-JP" altLang="en-US" dirty="0">
                <a:latin typeface="Times New Roman" panose="02020603050405020304" pitchFamily="18" charset="0"/>
                <a:cs typeface="Times New Roman" panose="02020603050405020304" pitchFamily="18" charset="0"/>
              </a:rPr>
              <a:t>事象</a:t>
            </a:r>
            <a:r>
              <a:rPr lang="ja-JP" altLang="en-US" dirty="0" smtClean="0">
                <a:latin typeface="Times New Roman" panose="02020603050405020304" pitchFamily="18" charset="0"/>
                <a:cs typeface="Times New Roman" panose="02020603050405020304" pitchFamily="18" charset="0"/>
              </a:rPr>
              <a:t>の発生確率が全て同じとき</a:t>
            </a:r>
            <a:endParaRPr lang="en-US" altLang="ja-JP" dirty="0" smtClean="0">
              <a:latin typeface="Times New Roman" panose="02020603050405020304" pitchFamily="18" charset="0"/>
              <a:cs typeface="Times New Roman" panose="02020603050405020304" pitchFamily="18" charset="0"/>
            </a:endParaRPr>
          </a:p>
          <a:p>
            <a:endParaRPr lang="en-US" altLang="ja-JP" dirty="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r>
              <a:rPr lang="ja-JP" altLang="en-US" dirty="0" smtClean="0">
                <a:latin typeface="Times New Roman" panose="02020603050405020304" pitchFamily="18" charset="0"/>
                <a:cs typeface="Times New Roman" panose="02020603050405020304" pitchFamily="18" charset="0"/>
              </a:rPr>
              <a:t>→何が起こるか予測がつかないとき最大の情報量→</a:t>
            </a:r>
            <a:r>
              <a:rPr lang="en-US" altLang="ja-JP" dirty="0" smtClean="0">
                <a:latin typeface="Times New Roman" panose="02020603050405020304" pitchFamily="18" charset="0"/>
                <a:cs typeface="Times New Roman" panose="02020603050405020304" pitchFamily="18" charset="0"/>
              </a:rPr>
              <a:t>ε</a:t>
            </a:r>
            <a:r>
              <a:rPr lang="ja-JP" altLang="en-US" dirty="0" smtClean="0">
                <a:latin typeface="Times New Roman" panose="02020603050405020304" pitchFamily="18" charset="0"/>
                <a:cs typeface="Times New Roman" panose="02020603050405020304" pitchFamily="18" charset="0"/>
              </a:rPr>
              <a:t>高く</a:t>
            </a:r>
            <a:endParaRPr lang="en-US" altLang="ja-JP" dirty="0" smtClean="0">
              <a:latin typeface="Times New Roman" panose="02020603050405020304" pitchFamily="18" charset="0"/>
              <a:cs typeface="Times New Roman" panose="02020603050405020304" pitchFamily="18" charset="0"/>
            </a:endParaRPr>
          </a:p>
          <a:p>
            <a:pPr marL="0" indent="0">
              <a:buNone/>
            </a:pPr>
            <a:endParaRPr lang="en-US" altLang="ja-JP" dirty="0" smtClean="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pPr marL="0" indent="0">
              <a:buNone/>
            </a:pPr>
            <a:endParaRPr lang="en-US" altLang="ja-JP"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006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6" name="円/楕円 5"/>
          <p:cNvSpPr/>
          <p:nvPr/>
        </p:nvSpPr>
        <p:spPr>
          <a:xfrm>
            <a:off x="5078119" y="2578264"/>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11" name="Group 7"/>
          <p:cNvGrpSpPr>
            <a:grpSpLocks noChangeAspect="1"/>
          </p:cNvGrpSpPr>
          <p:nvPr/>
        </p:nvGrpSpPr>
        <p:grpSpPr bwMode="auto">
          <a:xfrm>
            <a:off x="5816063" y="2341616"/>
            <a:ext cx="555625" cy="615950"/>
            <a:chOff x="2725" y="1702"/>
            <a:chExt cx="414" cy="482"/>
          </a:xfrm>
        </p:grpSpPr>
        <p:sp>
          <p:nvSpPr>
            <p:cNvPr id="12"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3"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4"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5"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6"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7"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8"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9"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0"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1"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2"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3"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30" name="テキスト ボックス 29"/>
              <p:cNvSpPr txBox="1"/>
              <p:nvPr/>
            </p:nvSpPr>
            <p:spPr>
              <a:xfrm>
                <a:off x="5185248" y="2996139"/>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185248" y="2996139"/>
                <a:ext cx="865622" cy="307777"/>
              </a:xfrm>
              <a:prstGeom prst="rect">
                <a:avLst/>
              </a:prstGeom>
              <a:blipFill rotWithShape="1">
                <a:blip r:embed="rId3"/>
                <a:stretch>
                  <a:fillRect l="-9859" t="-5882" r="-1408" b="-27451"/>
                </a:stretch>
              </a:blipFill>
            </p:spPr>
            <p:txBody>
              <a:bodyPr/>
              <a:lstStyle/>
              <a:p>
                <a:r>
                  <a:rPr lang="ja-JP" altLang="en-US">
                    <a:noFill/>
                  </a:rPr>
                  <a:t> </a:t>
                </a:r>
              </a:p>
            </p:txBody>
          </p:sp>
        </mc:Fallback>
      </mc:AlternateContent>
      <p:sp>
        <p:nvSpPr>
          <p:cNvPr id="47" name="円/楕円 46"/>
          <p:cNvSpPr/>
          <p:nvPr/>
        </p:nvSpPr>
        <p:spPr>
          <a:xfrm>
            <a:off x="254682" y="2543410"/>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48" name="Group 7"/>
          <p:cNvGrpSpPr>
            <a:grpSpLocks noChangeAspect="1"/>
          </p:cNvGrpSpPr>
          <p:nvPr/>
        </p:nvGrpSpPr>
        <p:grpSpPr bwMode="auto">
          <a:xfrm>
            <a:off x="934245" y="2455372"/>
            <a:ext cx="555625" cy="615950"/>
            <a:chOff x="2725" y="1702"/>
            <a:chExt cx="414" cy="482"/>
          </a:xfrm>
        </p:grpSpPr>
        <p:sp>
          <p:nvSpPr>
            <p:cNvPr id="49"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0"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1"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2"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3"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4"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5"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6"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7"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8"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9"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60"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61" name="テキスト ボックス 60"/>
              <p:cNvSpPr txBox="1"/>
              <p:nvPr/>
            </p:nvSpPr>
            <p:spPr>
              <a:xfrm>
                <a:off x="391183" y="2991794"/>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391183" y="2991794"/>
                <a:ext cx="865622" cy="307777"/>
              </a:xfrm>
              <a:prstGeom prst="rect">
                <a:avLst/>
              </a:prstGeom>
              <a:blipFill rotWithShape="1">
                <a:blip r:embed="rId4"/>
                <a:stretch>
                  <a:fillRect l="-9155" t="-8000" r="-2113" b="-28000"/>
                </a:stretch>
              </a:blipFill>
            </p:spPr>
            <p:txBody>
              <a:bodyPr/>
              <a:lstStyle/>
              <a:p>
                <a:r>
                  <a:rPr lang="ja-JP" altLang="en-US">
                    <a:noFill/>
                  </a:rPr>
                  <a:t> </a:t>
                </a:r>
              </a:p>
            </p:txBody>
          </p:sp>
        </mc:Fallback>
      </mc:AlternateContent>
      <p:sp>
        <p:nvSpPr>
          <p:cNvPr id="63" name="円/楕円 62"/>
          <p:cNvSpPr/>
          <p:nvPr/>
        </p:nvSpPr>
        <p:spPr>
          <a:xfrm>
            <a:off x="2881683" y="2543547"/>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mc:AlternateContent xmlns:mc="http://schemas.openxmlformats.org/markup-compatibility/2006" xmlns:a14="http://schemas.microsoft.com/office/drawing/2010/main">
        <mc:Choice Requires="a14">
          <p:sp>
            <p:nvSpPr>
              <p:cNvPr id="64" name="テキスト ボックス 63"/>
              <p:cNvSpPr txBox="1"/>
              <p:nvPr/>
            </p:nvSpPr>
            <p:spPr>
              <a:xfrm>
                <a:off x="3018183" y="2942222"/>
                <a:ext cx="8715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2</m:t>
                          </m:r>
                        </m:sub>
                      </m:sSub>
                    </m:oMath>
                  </m:oMathPara>
                </a14:m>
                <a:endParaRPr kumimoji="1" lang="ja-JP" altLang="en-US" sz="2000" dirty="0"/>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3018183" y="2942222"/>
                <a:ext cx="871585" cy="307777"/>
              </a:xfrm>
              <a:prstGeom prst="rect">
                <a:avLst/>
              </a:prstGeom>
              <a:blipFill rotWithShape="1">
                <a:blip r:embed="rId5"/>
                <a:stretch>
                  <a:fillRect l="-9091" t="-8000" r="-2098" b="-28000"/>
                </a:stretch>
              </a:blipFill>
            </p:spPr>
            <p:txBody>
              <a:bodyPr/>
              <a:lstStyle/>
              <a:p>
                <a:r>
                  <a:rPr lang="ja-JP" altLang="en-US">
                    <a:noFill/>
                  </a:rPr>
                  <a:t> </a:t>
                </a:r>
              </a:p>
            </p:txBody>
          </p:sp>
        </mc:Fallback>
      </mc:AlternateContent>
      <p:cxnSp>
        <p:nvCxnSpPr>
          <p:cNvPr id="7" name="直線矢印コネクタ 6"/>
          <p:cNvCxnSpPr>
            <a:stCxn id="47" idx="6"/>
          </p:cNvCxnSpPr>
          <p:nvPr/>
        </p:nvCxnSpPr>
        <p:spPr>
          <a:xfrm>
            <a:off x="1399269" y="3115704"/>
            <a:ext cx="1482414" cy="1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下矢印 7"/>
          <p:cNvSpPr/>
          <p:nvPr/>
        </p:nvSpPr>
        <p:spPr>
          <a:xfrm>
            <a:off x="1875084" y="3662707"/>
            <a:ext cx="524655"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11782" y="5434526"/>
            <a:ext cx="2057689" cy="369332"/>
          </a:xfrm>
          <a:prstGeom prst="rect">
            <a:avLst/>
          </a:prstGeom>
          <a:noFill/>
        </p:spPr>
        <p:txBody>
          <a:bodyPr wrap="square" rtlCol="0">
            <a:spAutoFit/>
          </a:bodyPr>
          <a:lstStyle/>
          <a:p>
            <a:r>
              <a:rPr kumimoji="1" lang="ja-JP" altLang="en-US" dirty="0" smtClean="0"/>
              <a:t>現在の知識を利用</a:t>
            </a:r>
            <a:endParaRPr kumimoji="1" lang="ja-JP" altLang="en-US" dirty="0"/>
          </a:p>
        </p:txBody>
      </p:sp>
      <p:cxnSp>
        <p:nvCxnSpPr>
          <p:cNvPr id="24" name="直線矢印コネクタ 23"/>
          <p:cNvCxnSpPr>
            <a:stCxn id="6" idx="6"/>
          </p:cNvCxnSpPr>
          <p:nvPr/>
        </p:nvCxnSpPr>
        <p:spPr>
          <a:xfrm>
            <a:off x="6222706" y="3150558"/>
            <a:ext cx="1399560" cy="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622266" y="2701091"/>
            <a:ext cx="1036634" cy="923330"/>
          </a:xfrm>
          <a:prstGeom prst="rect">
            <a:avLst/>
          </a:prstGeom>
          <a:noFill/>
        </p:spPr>
        <p:txBody>
          <a:bodyPr wrap="square" rtlCol="0">
            <a:spAutoFit/>
          </a:bodyPr>
          <a:lstStyle/>
          <a:p>
            <a:r>
              <a:rPr kumimoji="1" lang="ja-JP" altLang="en-US" sz="5400" dirty="0" smtClean="0"/>
              <a:t>？</a:t>
            </a:r>
            <a:endParaRPr kumimoji="1" lang="ja-JP" altLang="en-US" dirty="0"/>
          </a:p>
        </p:txBody>
      </p:sp>
      <p:sp>
        <p:nvSpPr>
          <p:cNvPr id="65" name="下矢印 64"/>
          <p:cNvSpPr/>
          <p:nvPr/>
        </p:nvSpPr>
        <p:spPr>
          <a:xfrm flipH="1">
            <a:off x="6502604" y="3662707"/>
            <a:ext cx="497333"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390180" y="5420518"/>
            <a:ext cx="770234" cy="369332"/>
          </a:xfrm>
          <a:prstGeom prst="rect">
            <a:avLst/>
          </a:prstGeom>
          <a:noFill/>
        </p:spPr>
        <p:txBody>
          <a:bodyPr wrap="square" rtlCol="0">
            <a:spAutoFit/>
          </a:bodyPr>
          <a:lstStyle/>
          <a:p>
            <a:r>
              <a:rPr kumimoji="1" lang="ja-JP" altLang="en-US" dirty="0" smtClean="0"/>
              <a:t>探査</a:t>
            </a:r>
            <a:endParaRPr kumimoji="1" lang="ja-JP" altLang="en-US" dirty="0"/>
          </a:p>
        </p:txBody>
      </p:sp>
      <p:cxnSp>
        <p:nvCxnSpPr>
          <p:cNvPr id="32" name="直線コネクタ 31"/>
          <p:cNvCxnSpPr/>
          <p:nvPr/>
        </p:nvCxnSpPr>
        <p:spPr>
          <a:xfrm>
            <a:off x="4676931" y="1244184"/>
            <a:ext cx="0" cy="4681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918209" y="1729293"/>
            <a:ext cx="2848247" cy="369332"/>
          </a:xfrm>
          <a:prstGeom prst="rect">
            <a:avLst/>
          </a:prstGeom>
          <a:noFill/>
        </p:spPr>
        <p:txBody>
          <a:bodyPr wrap="square" rtlCol="0">
            <a:spAutoFit/>
          </a:bodyPr>
          <a:lstStyle/>
          <a:p>
            <a:pPr algn="ctr"/>
            <a:r>
              <a:rPr kumimoji="1" lang="ja-JP" altLang="en-US" dirty="0" smtClean="0"/>
              <a:t>遷移先が確定している場合</a:t>
            </a:r>
            <a:endParaRPr kumimoji="1" lang="ja-JP" altLang="en-US" dirty="0"/>
          </a:p>
        </p:txBody>
      </p:sp>
      <p:sp>
        <p:nvSpPr>
          <p:cNvPr id="66" name="テキスト ボックス 65"/>
          <p:cNvSpPr txBox="1"/>
          <p:nvPr/>
        </p:nvSpPr>
        <p:spPr>
          <a:xfrm>
            <a:off x="5185248" y="1719086"/>
            <a:ext cx="3131438" cy="369332"/>
          </a:xfrm>
          <a:prstGeom prst="rect">
            <a:avLst/>
          </a:prstGeom>
          <a:noFill/>
        </p:spPr>
        <p:txBody>
          <a:bodyPr wrap="square" rtlCol="0">
            <a:spAutoFit/>
          </a:bodyPr>
          <a:lstStyle/>
          <a:p>
            <a:pPr algn="ctr"/>
            <a:r>
              <a:rPr kumimoji="1" lang="ja-JP" altLang="en-US" dirty="0" smtClean="0"/>
              <a:t>遷移先が確定しない場合</a:t>
            </a:r>
            <a:endParaRPr kumimoji="1" lang="ja-JP" altLang="en-US" dirty="0"/>
          </a:p>
        </p:txBody>
      </p:sp>
      <p:sp>
        <p:nvSpPr>
          <p:cNvPr id="10" name="テキスト ボックス 9"/>
          <p:cNvSpPr txBox="1"/>
          <p:nvPr/>
        </p:nvSpPr>
        <p:spPr>
          <a:xfrm>
            <a:off x="1068637" y="4334401"/>
            <a:ext cx="2173109" cy="369332"/>
          </a:xfrm>
          <a:prstGeom prst="rect">
            <a:avLst/>
          </a:prstGeom>
          <a:noFill/>
        </p:spPr>
        <p:txBody>
          <a:bodyPr wrap="square" rtlCol="0">
            <a:spAutoFit/>
          </a:bodyPr>
          <a:lstStyle/>
          <a:p>
            <a:pPr algn="ctr"/>
            <a:r>
              <a:rPr kumimoji="1" lang="ja-JP" altLang="en-US" dirty="0" smtClean="0"/>
              <a:t>探査率</a:t>
            </a:r>
            <a:r>
              <a:rPr kumimoji="1" lang="en-US" altLang="ja-JP" dirty="0" smtClean="0"/>
              <a:t>ε</a:t>
            </a:r>
            <a:r>
              <a:rPr kumimoji="1" lang="ja-JP" altLang="en-US" dirty="0" smtClean="0"/>
              <a:t>を低くする</a:t>
            </a:r>
            <a:endParaRPr kumimoji="1" lang="ja-JP" altLang="en-US" dirty="0"/>
          </a:p>
        </p:txBody>
      </p:sp>
      <p:sp>
        <p:nvSpPr>
          <p:cNvPr id="27" name="テキスト ボックス 26"/>
          <p:cNvSpPr txBox="1"/>
          <p:nvPr/>
        </p:nvSpPr>
        <p:spPr>
          <a:xfrm>
            <a:off x="5816063" y="4334401"/>
            <a:ext cx="2052094" cy="369332"/>
          </a:xfrm>
          <a:prstGeom prst="rect">
            <a:avLst/>
          </a:prstGeom>
          <a:noFill/>
        </p:spPr>
        <p:txBody>
          <a:bodyPr wrap="square" rtlCol="0">
            <a:spAutoFit/>
          </a:bodyPr>
          <a:lstStyle/>
          <a:p>
            <a:r>
              <a:rPr kumimoji="1" lang="ja-JP" altLang="en-US" dirty="0" smtClean="0"/>
              <a:t>探査率</a:t>
            </a:r>
            <a:r>
              <a:rPr kumimoji="1" lang="en-US" altLang="ja-JP" dirty="0" smtClean="0"/>
              <a:t>ε</a:t>
            </a:r>
            <a:r>
              <a:rPr kumimoji="1" lang="ja-JP" altLang="en-US" dirty="0" smtClean="0"/>
              <a:t>を高くする</a:t>
            </a:r>
            <a:endParaRPr kumimoji="1" lang="ja-JP" altLang="en-US" dirty="0"/>
          </a:p>
        </p:txBody>
      </p:sp>
      <p:sp>
        <p:nvSpPr>
          <p:cNvPr id="68" name="下矢印 67"/>
          <p:cNvSpPr/>
          <p:nvPr/>
        </p:nvSpPr>
        <p:spPr>
          <a:xfrm>
            <a:off x="1862481" y="4748824"/>
            <a:ext cx="524655"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下矢印 68"/>
          <p:cNvSpPr/>
          <p:nvPr/>
        </p:nvSpPr>
        <p:spPr>
          <a:xfrm flipH="1">
            <a:off x="6502604" y="4748824"/>
            <a:ext cx="497333"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5518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3" name="コンテンツ プレースホルダー 2"/>
          <p:cNvSpPr>
            <a:spLocks noGrp="1"/>
          </p:cNvSpPr>
          <p:nvPr>
            <p:ph sz="quarter" idx="1"/>
          </p:nvPr>
        </p:nvSpPr>
        <p:spPr>
          <a:xfrm>
            <a:off x="525780" y="1531938"/>
            <a:ext cx="8164830" cy="4923291"/>
          </a:xfrm>
        </p:spPr>
        <p:txBody>
          <a:bodyPr>
            <a:normAutofit fontScale="92500" lnSpcReduction="10000"/>
          </a:bodyPr>
          <a:lstStyle/>
          <a:p>
            <a:r>
              <a:rPr lang="ja-JP" altLang="ja-JP" dirty="0" smtClean="0"/>
              <a:t>各状態</a:t>
            </a:r>
            <a:r>
              <a:rPr lang="ja-JP" altLang="ja-JP" dirty="0"/>
              <a:t>行動対に対して遷移先が確定しているのか，未確定なのかを平均</a:t>
            </a:r>
            <a:r>
              <a:rPr lang="ja-JP" altLang="ja-JP" dirty="0" smtClean="0"/>
              <a:t>情報量</a:t>
            </a:r>
            <a:r>
              <a:rPr lang="ja-JP" altLang="en-US" dirty="0"/>
              <a:t>に</a:t>
            </a:r>
            <a:r>
              <a:rPr lang="ja-JP" altLang="en-US" dirty="0" smtClean="0"/>
              <a:t>応じて</a:t>
            </a:r>
            <a:r>
              <a:rPr lang="en-US" altLang="ja-JP" dirty="0" smtClean="0"/>
              <a:t>ε</a:t>
            </a:r>
            <a:r>
              <a:rPr lang="ja-JP" altLang="en-US" dirty="0" smtClean="0"/>
              <a:t>を変化させる</a:t>
            </a:r>
            <a:endParaRPr lang="en-US" altLang="ja-JP" dirty="0" smtClean="0"/>
          </a:p>
          <a:p>
            <a:pPr marL="0" indent="0">
              <a:buNone/>
            </a:pPr>
            <a:endParaRPr lang="en-US" altLang="ja-JP" dirty="0" smtClean="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一つの事象が発生する確率が</a:t>
            </a:r>
            <a:r>
              <a:rPr lang="en-US" altLang="ja-JP" dirty="0">
                <a:latin typeface="Times New Roman" panose="02020603050405020304" pitchFamily="18" charset="0"/>
                <a:cs typeface="Times New Roman" panose="02020603050405020304" pitchFamily="18" charset="0"/>
              </a:rPr>
              <a:t>1</a:t>
            </a:r>
            <a:r>
              <a:rPr lang="ja-JP" altLang="en-US" dirty="0">
                <a:latin typeface="Times New Roman" panose="02020603050405020304" pitchFamily="18" charset="0"/>
                <a:cs typeface="Times New Roman" panose="02020603050405020304" pitchFamily="18" charset="0"/>
              </a:rPr>
              <a:t>→最初から結果がわかりきっているときは最小値</a:t>
            </a:r>
            <a:r>
              <a:rPr lang="en-US" altLang="ja-JP" dirty="0">
                <a:latin typeface="Times New Roman" panose="02020603050405020304" pitchFamily="18" charset="0"/>
                <a:cs typeface="Times New Roman" panose="02020603050405020304" pitchFamily="18" charset="0"/>
              </a:rPr>
              <a:t>(0)</a:t>
            </a:r>
            <a:r>
              <a:rPr lang="ja-JP" altLang="en-US" dirty="0">
                <a:latin typeface="Times New Roman" panose="02020603050405020304" pitchFamily="18" charset="0"/>
                <a:cs typeface="Times New Roman" panose="02020603050405020304" pitchFamily="18" charset="0"/>
              </a:rPr>
              <a:t>となる→</a:t>
            </a:r>
            <a:r>
              <a:rPr lang="en-US" altLang="ja-JP" dirty="0">
                <a:latin typeface="Times New Roman" panose="02020603050405020304" pitchFamily="18" charset="0"/>
                <a:cs typeface="Times New Roman" panose="02020603050405020304" pitchFamily="18" charset="0"/>
              </a:rPr>
              <a:t>ε</a:t>
            </a:r>
            <a:r>
              <a:rPr lang="ja-JP" altLang="en-US" dirty="0">
                <a:latin typeface="Times New Roman" panose="02020603050405020304" pitchFamily="18" charset="0"/>
                <a:cs typeface="Times New Roman" panose="02020603050405020304" pitchFamily="18" charset="0"/>
              </a:rPr>
              <a:t>低く</a:t>
            </a:r>
            <a:endParaRPr lang="en-US" altLang="ja-JP" dirty="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endParaRPr lang="en-US" altLang="ja-JP" dirty="0">
              <a:latin typeface="Times New Roman" panose="02020603050405020304" pitchFamily="18" charset="0"/>
              <a:cs typeface="Times New Roman" panose="02020603050405020304" pitchFamily="18" charset="0"/>
            </a:endParaRPr>
          </a:p>
          <a:p>
            <a:r>
              <a:rPr lang="ja-JP" altLang="en-US" dirty="0" smtClean="0">
                <a:latin typeface="Times New Roman" panose="02020603050405020304" pitchFamily="18" charset="0"/>
                <a:cs typeface="Times New Roman" panose="02020603050405020304" pitchFamily="18" charset="0"/>
              </a:rPr>
              <a:t>ある</a:t>
            </a:r>
            <a:r>
              <a:rPr lang="ja-JP" altLang="en-US" dirty="0">
                <a:latin typeface="Times New Roman" panose="02020603050405020304" pitchFamily="18" charset="0"/>
                <a:cs typeface="Times New Roman" panose="02020603050405020304" pitchFamily="18" charset="0"/>
              </a:rPr>
              <a:t>事象</a:t>
            </a:r>
            <a:r>
              <a:rPr lang="ja-JP" altLang="en-US" dirty="0" smtClean="0">
                <a:latin typeface="Times New Roman" panose="02020603050405020304" pitchFamily="18" charset="0"/>
                <a:cs typeface="Times New Roman" panose="02020603050405020304" pitchFamily="18" charset="0"/>
              </a:rPr>
              <a:t>の発生確率が全て同じとき</a:t>
            </a:r>
            <a:endParaRPr lang="en-US" altLang="ja-JP" dirty="0" smtClean="0">
              <a:latin typeface="Times New Roman" panose="02020603050405020304" pitchFamily="18" charset="0"/>
              <a:cs typeface="Times New Roman" panose="02020603050405020304" pitchFamily="18" charset="0"/>
            </a:endParaRPr>
          </a:p>
          <a:p>
            <a:endParaRPr lang="en-US" altLang="ja-JP" dirty="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r>
              <a:rPr lang="ja-JP" altLang="en-US" dirty="0" smtClean="0">
                <a:latin typeface="Times New Roman" panose="02020603050405020304" pitchFamily="18" charset="0"/>
                <a:cs typeface="Times New Roman" panose="02020603050405020304" pitchFamily="18" charset="0"/>
              </a:rPr>
              <a:t>→何が起こるか予測がつかないとき最大の情報量→</a:t>
            </a:r>
            <a:r>
              <a:rPr lang="en-US" altLang="ja-JP" dirty="0" smtClean="0">
                <a:latin typeface="Times New Roman" panose="02020603050405020304" pitchFamily="18" charset="0"/>
                <a:cs typeface="Times New Roman" panose="02020603050405020304" pitchFamily="18" charset="0"/>
              </a:rPr>
              <a:t>ε</a:t>
            </a:r>
            <a:r>
              <a:rPr lang="ja-JP" altLang="en-US" dirty="0" smtClean="0">
                <a:latin typeface="Times New Roman" panose="02020603050405020304" pitchFamily="18" charset="0"/>
                <a:cs typeface="Times New Roman" panose="02020603050405020304" pitchFamily="18" charset="0"/>
              </a:rPr>
              <a:t>高く</a:t>
            </a:r>
            <a:endParaRPr lang="en-US" altLang="ja-JP" dirty="0" smtClean="0">
              <a:latin typeface="Times New Roman" panose="02020603050405020304" pitchFamily="18" charset="0"/>
              <a:cs typeface="Times New Roman" panose="02020603050405020304" pitchFamily="18" charset="0"/>
            </a:endParaRPr>
          </a:p>
          <a:p>
            <a:pPr marL="0" indent="0">
              <a:buNone/>
            </a:pPr>
            <a:endParaRPr lang="en-US" altLang="ja-JP" dirty="0" smtClean="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pPr marL="0" indent="0">
              <a:buNone/>
            </a:pPr>
            <a:endParaRPr lang="en-US" altLang="ja-JP"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539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6" name="円/楕円 5"/>
          <p:cNvSpPr/>
          <p:nvPr/>
        </p:nvSpPr>
        <p:spPr>
          <a:xfrm>
            <a:off x="5078119" y="3984984"/>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11" name="Group 7"/>
          <p:cNvGrpSpPr>
            <a:grpSpLocks noChangeAspect="1"/>
          </p:cNvGrpSpPr>
          <p:nvPr/>
        </p:nvGrpSpPr>
        <p:grpSpPr bwMode="auto">
          <a:xfrm>
            <a:off x="5816063" y="3748336"/>
            <a:ext cx="555625" cy="615950"/>
            <a:chOff x="2725" y="1702"/>
            <a:chExt cx="414" cy="482"/>
          </a:xfrm>
        </p:grpSpPr>
        <p:sp>
          <p:nvSpPr>
            <p:cNvPr id="12"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3"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4"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5"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6"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7"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8"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19"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0"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1"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2"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23"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30" name="テキスト ボックス 29"/>
              <p:cNvSpPr txBox="1"/>
              <p:nvPr/>
            </p:nvSpPr>
            <p:spPr>
              <a:xfrm>
                <a:off x="5185248" y="4402859"/>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185248" y="4402859"/>
                <a:ext cx="865622" cy="307777"/>
              </a:xfrm>
              <a:prstGeom prst="rect">
                <a:avLst/>
              </a:prstGeom>
              <a:blipFill rotWithShape="1">
                <a:blip r:embed="rId3"/>
                <a:stretch>
                  <a:fillRect l="-9859" t="-5882" r="-1408" b="-27451"/>
                </a:stretch>
              </a:blipFill>
            </p:spPr>
            <p:txBody>
              <a:bodyPr/>
              <a:lstStyle/>
              <a:p>
                <a:r>
                  <a:rPr lang="ja-JP" altLang="en-US">
                    <a:noFill/>
                  </a:rPr>
                  <a:t> </a:t>
                </a:r>
              </a:p>
            </p:txBody>
          </p:sp>
        </mc:Fallback>
      </mc:AlternateContent>
      <p:sp>
        <p:nvSpPr>
          <p:cNvPr id="47" name="円/楕円 46"/>
          <p:cNvSpPr/>
          <p:nvPr/>
        </p:nvSpPr>
        <p:spPr>
          <a:xfrm>
            <a:off x="275494" y="3924397"/>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grpSp>
        <p:nvGrpSpPr>
          <p:cNvPr id="48" name="Group 7"/>
          <p:cNvGrpSpPr>
            <a:grpSpLocks noChangeAspect="1"/>
          </p:cNvGrpSpPr>
          <p:nvPr/>
        </p:nvGrpSpPr>
        <p:grpSpPr bwMode="auto">
          <a:xfrm>
            <a:off x="955057" y="3836359"/>
            <a:ext cx="555625" cy="615950"/>
            <a:chOff x="2725" y="1702"/>
            <a:chExt cx="414" cy="482"/>
          </a:xfrm>
        </p:grpSpPr>
        <p:sp>
          <p:nvSpPr>
            <p:cNvPr id="49" name="Oval 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0" name="Rectangle 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1" name="Oval 1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2" name="Rectangle 1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3" name="Oval 1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4" name="Oval 1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5" name="Oval 1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6" name="Rectangle 1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7" name="AutoShape 1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8" name="AutoShape 1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59" name="Oval 1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sp>
          <p:nvSpPr>
            <p:cNvPr id="60" name="Rectangle 19"/>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Verdana" pitchFamily="34" charset="0"/>
              </a:endParaRPr>
            </a:p>
          </p:txBody>
        </p:sp>
      </p:grpSp>
      <mc:AlternateContent xmlns:mc="http://schemas.openxmlformats.org/markup-compatibility/2006" xmlns:a14="http://schemas.microsoft.com/office/drawing/2010/main">
        <mc:Choice Requires="a14">
          <p:sp>
            <p:nvSpPr>
              <p:cNvPr id="61" name="テキスト ボックス 60"/>
              <p:cNvSpPr txBox="1"/>
              <p:nvPr/>
            </p:nvSpPr>
            <p:spPr>
              <a:xfrm>
                <a:off x="411995" y="4372781"/>
                <a:ext cx="8656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a:rPr>
                            <m:t>1</m:t>
                          </m:r>
                        </m:sub>
                      </m:sSub>
                    </m:oMath>
                  </m:oMathPara>
                </a14:m>
                <a:endParaRPr kumimoji="1" lang="ja-JP" altLang="en-US" sz="2000" dirty="0"/>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411995" y="4372781"/>
                <a:ext cx="865622" cy="307777"/>
              </a:xfrm>
              <a:prstGeom prst="rect">
                <a:avLst/>
              </a:prstGeom>
              <a:blipFill rotWithShape="1">
                <a:blip r:embed="rId4"/>
                <a:stretch>
                  <a:fillRect l="-9859" t="-5882" r="-1408" b="-27451"/>
                </a:stretch>
              </a:blipFill>
            </p:spPr>
            <p:txBody>
              <a:bodyPr/>
              <a:lstStyle/>
              <a:p>
                <a:r>
                  <a:rPr lang="ja-JP" altLang="en-US">
                    <a:noFill/>
                  </a:rPr>
                  <a:t> </a:t>
                </a:r>
              </a:p>
            </p:txBody>
          </p:sp>
        </mc:Fallback>
      </mc:AlternateContent>
      <p:sp>
        <p:nvSpPr>
          <p:cNvPr id="63" name="円/楕円 62"/>
          <p:cNvSpPr/>
          <p:nvPr/>
        </p:nvSpPr>
        <p:spPr>
          <a:xfrm>
            <a:off x="2902495" y="3924534"/>
            <a:ext cx="1144587" cy="1144587"/>
          </a:xfrm>
          <a:prstGeom prst="ellips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mc:AlternateContent xmlns:mc="http://schemas.openxmlformats.org/markup-compatibility/2006" xmlns:a14="http://schemas.microsoft.com/office/drawing/2010/main">
        <mc:Choice Requires="a14">
          <p:sp>
            <p:nvSpPr>
              <p:cNvPr id="64" name="テキスト ボックス 63"/>
              <p:cNvSpPr txBox="1"/>
              <p:nvPr/>
            </p:nvSpPr>
            <p:spPr>
              <a:xfrm>
                <a:off x="3038995" y="4323209"/>
                <a:ext cx="8715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a:rPr>
                        <m:t>状態</m:t>
                      </m:r>
                      <m:r>
                        <a:rPr kumimoji="1" lang="en-US" altLang="ja-JP" sz="2000" b="0" i="1" smtClean="0">
                          <a:latin typeface="Cambria Math" panose="02040503050406030204" pitchFamily="18" charset="0"/>
                        </a:rPr>
                        <m:t> </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2</m:t>
                          </m:r>
                        </m:sub>
                      </m:sSub>
                    </m:oMath>
                  </m:oMathPara>
                </a14:m>
                <a:endParaRPr kumimoji="1" lang="ja-JP" altLang="en-US" sz="2000" dirty="0"/>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3038995" y="4323209"/>
                <a:ext cx="871585" cy="307777"/>
              </a:xfrm>
              <a:prstGeom prst="rect">
                <a:avLst/>
              </a:prstGeom>
              <a:blipFill rotWithShape="1">
                <a:blip r:embed="rId5"/>
                <a:stretch>
                  <a:fillRect l="-9859" t="-5882" r="-2113" b="-27451"/>
                </a:stretch>
              </a:blipFill>
            </p:spPr>
            <p:txBody>
              <a:bodyPr/>
              <a:lstStyle/>
              <a:p>
                <a:r>
                  <a:rPr lang="ja-JP" altLang="en-US">
                    <a:noFill/>
                  </a:rPr>
                  <a:t> </a:t>
                </a:r>
              </a:p>
            </p:txBody>
          </p:sp>
        </mc:Fallback>
      </mc:AlternateContent>
      <p:cxnSp>
        <p:nvCxnSpPr>
          <p:cNvPr id="7" name="直線矢印コネクタ 6"/>
          <p:cNvCxnSpPr>
            <a:stCxn id="47" idx="6"/>
          </p:cNvCxnSpPr>
          <p:nvPr/>
        </p:nvCxnSpPr>
        <p:spPr>
          <a:xfrm>
            <a:off x="1420081" y="4496691"/>
            <a:ext cx="1482414" cy="1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下矢印 7"/>
          <p:cNvSpPr/>
          <p:nvPr/>
        </p:nvSpPr>
        <p:spPr>
          <a:xfrm>
            <a:off x="1999449" y="2379195"/>
            <a:ext cx="524655"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38257" y="1496206"/>
            <a:ext cx="2447041" cy="707886"/>
          </a:xfrm>
          <a:prstGeom prst="rect">
            <a:avLst/>
          </a:prstGeom>
          <a:noFill/>
        </p:spPr>
        <p:txBody>
          <a:bodyPr wrap="square" rtlCol="0">
            <a:spAutoFit/>
          </a:bodyPr>
          <a:lstStyle/>
          <a:p>
            <a:r>
              <a:rPr kumimoji="1" lang="ja-JP" altLang="en-US" sz="2000" dirty="0" smtClean="0"/>
              <a:t>利用行動を取る状況</a:t>
            </a:r>
            <a:endParaRPr kumimoji="1" lang="en-US" altLang="ja-JP" sz="2000" dirty="0" smtClean="0"/>
          </a:p>
          <a:p>
            <a:r>
              <a:rPr kumimoji="1" lang="en-US" altLang="ja-JP" sz="2000" dirty="0" smtClean="0"/>
              <a:t>(</a:t>
            </a:r>
            <a:r>
              <a:rPr kumimoji="1" lang="ja-JP" altLang="en-US" sz="2000" dirty="0" smtClean="0"/>
              <a:t>探査率</a:t>
            </a:r>
            <a:r>
              <a:rPr kumimoji="1" lang="en-US" altLang="ja-JP" sz="2000" dirty="0" smtClean="0"/>
              <a:t>ε</a:t>
            </a:r>
            <a:r>
              <a:rPr kumimoji="1" lang="ja-JP" altLang="en-US" sz="2000" dirty="0" smtClean="0"/>
              <a:t>を低くする</a:t>
            </a:r>
            <a:r>
              <a:rPr kumimoji="1" lang="en-US" altLang="ja-JP" sz="2000" dirty="0" smtClean="0"/>
              <a:t>)</a:t>
            </a:r>
            <a:endParaRPr kumimoji="1" lang="ja-JP" altLang="en-US" sz="2000" dirty="0"/>
          </a:p>
        </p:txBody>
      </p:sp>
      <p:cxnSp>
        <p:nvCxnSpPr>
          <p:cNvPr id="24" name="直線矢印コネクタ 23"/>
          <p:cNvCxnSpPr>
            <a:stCxn id="6" idx="6"/>
          </p:cNvCxnSpPr>
          <p:nvPr/>
        </p:nvCxnSpPr>
        <p:spPr>
          <a:xfrm>
            <a:off x="6222706" y="4557278"/>
            <a:ext cx="1399560" cy="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622266" y="4107811"/>
            <a:ext cx="1036634" cy="923330"/>
          </a:xfrm>
          <a:prstGeom prst="rect">
            <a:avLst/>
          </a:prstGeom>
          <a:noFill/>
        </p:spPr>
        <p:txBody>
          <a:bodyPr wrap="square" rtlCol="0">
            <a:spAutoFit/>
          </a:bodyPr>
          <a:lstStyle/>
          <a:p>
            <a:r>
              <a:rPr kumimoji="1" lang="ja-JP" altLang="en-US" sz="5400" dirty="0" smtClean="0"/>
              <a:t>？</a:t>
            </a:r>
            <a:endParaRPr kumimoji="1" lang="ja-JP" altLang="en-US" dirty="0"/>
          </a:p>
        </p:txBody>
      </p:sp>
      <p:sp>
        <p:nvSpPr>
          <p:cNvPr id="28" name="テキスト ボックス 27"/>
          <p:cNvSpPr txBox="1"/>
          <p:nvPr/>
        </p:nvSpPr>
        <p:spPr>
          <a:xfrm>
            <a:off x="5572804" y="1496206"/>
            <a:ext cx="2485973" cy="707886"/>
          </a:xfrm>
          <a:prstGeom prst="rect">
            <a:avLst/>
          </a:prstGeom>
          <a:noFill/>
        </p:spPr>
        <p:txBody>
          <a:bodyPr wrap="square" rtlCol="0">
            <a:spAutoFit/>
          </a:bodyPr>
          <a:lstStyle/>
          <a:p>
            <a:r>
              <a:rPr kumimoji="1" lang="ja-JP" altLang="en-US" sz="2000" dirty="0" smtClean="0"/>
              <a:t>探査行動を取る状況</a:t>
            </a:r>
            <a:endParaRPr kumimoji="1" lang="en-US" altLang="ja-JP" sz="2000" dirty="0" smtClean="0"/>
          </a:p>
          <a:p>
            <a:pPr algn="ctr"/>
            <a:r>
              <a:rPr kumimoji="1" lang="en-US" altLang="ja-JP" sz="2000" dirty="0" smtClean="0"/>
              <a:t>(</a:t>
            </a:r>
            <a:r>
              <a:rPr kumimoji="1" lang="ja-JP" altLang="en-US" sz="2000" dirty="0" smtClean="0"/>
              <a:t>探査率</a:t>
            </a:r>
            <a:r>
              <a:rPr kumimoji="1" lang="en-US" altLang="ja-JP" sz="2000" dirty="0" smtClean="0"/>
              <a:t>ε</a:t>
            </a:r>
            <a:r>
              <a:rPr kumimoji="1" lang="ja-JP" altLang="en-US" sz="2000" dirty="0" smtClean="0"/>
              <a:t>を高くする</a:t>
            </a:r>
            <a:r>
              <a:rPr kumimoji="1" lang="en-US" altLang="ja-JP" sz="2000" dirty="0" smtClean="0"/>
              <a:t>)</a:t>
            </a:r>
            <a:endParaRPr kumimoji="1" lang="ja-JP" altLang="en-US" sz="2000" dirty="0"/>
          </a:p>
        </p:txBody>
      </p:sp>
      <p:cxnSp>
        <p:nvCxnSpPr>
          <p:cNvPr id="32" name="直線コネクタ 31"/>
          <p:cNvCxnSpPr/>
          <p:nvPr/>
        </p:nvCxnSpPr>
        <p:spPr>
          <a:xfrm>
            <a:off x="4676931" y="1374808"/>
            <a:ext cx="0" cy="41877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75494" y="3332175"/>
            <a:ext cx="2848247" cy="369332"/>
          </a:xfrm>
          <a:prstGeom prst="rect">
            <a:avLst/>
          </a:prstGeom>
          <a:noFill/>
        </p:spPr>
        <p:txBody>
          <a:bodyPr wrap="square" rtlCol="0">
            <a:spAutoFit/>
          </a:bodyPr>
          <a:lstStyle/>
          <a:p>
            <a:pPr algn="ctr"/>
            <a:r>
              <a:rPr kumimoji="1" lang="ja-JP" altLang="en-US" dirty="0" smtClean="0"/>
              <a:t>遷移先が確定している場合</a:t>
            </a:r>
            <a:endParaRPr kumimoji="1" lang="ja-JP" altLang="en-US" dirty="0"/>
          </a:p>
        </p:txBody>
      </p:sp>
      <p:sp>
        <p:nvSpPr>
          <p:cNvPr id="66" name="テキスト ボックス 65"/>
          <p:cNvSpPr txBox="1"/>
          <p:nvPr/>
        </p:nvSpPr>
        <p:spPr>
          <a:xfrm>
            <a:off x="4905518" y="3332175"/>
            <a:ext cx="3131438" cy="369332"/>
          </a:xfrm>
          <a:prstGeom prst="rect">
            <a:avLst/>
          </a:prstGeom>
          <a:noFill/>
        </p:spPr>
        <p:txBody>
          <a:bodyPr wrap="square" rtlCol="0">
            <a:spAutoFit/>
          </a:bodyPr>
          <a:lstStyle/>
          <a:p>
            <a:pPr algn="ctr"/>
            <a:r>
              <a:rPr kumimoji="1" lang="ja-JP" altLang="en-US" dirty="0" smtClean="0"/>
              <a:t>遷移先が確定しない場合</a:t>
            </a:r>
            <a:endParaRPr kumimoji="1" lang="ja-JP" altLang="en-US" dirty="0"/>
          </a:p>
        </p:txBody>
      </p:sp>
      <p:sp>
        <p:nvSpPr>
          <p:cNvPr id="69" name="下矢印 68"/>
          <p:cNvSpPr/>
          <p:nvPr/>
        </p:nvSpPr>
        <p:spPr>
          <a:xfrm flipH="1">
            <a:off x="6471237" y="2286973"/>
            <a:ext cx="497333" cy="67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11996" y="5657649"/>
            <a:ext cx="8414504" cy="707886"/>
          </a:xfrm>
          <a:prstGeom prst="rect">
            <a:avLst/>
          </a:prstGeom>
          <a:noFill/>
          <a:ln w="28575">
            <a:solidFill>
              <a:srgbClr val="FF0000"/>
            </a:solidFill>
          </a:ln>
        </p:spPr>
        <p:txBody>
          <a:bodyPr wrap="square" rtlCol="0">
            <a:spAutoFit/>
          </a:bodyPr>
          <a:lstStyle/>
          <a:p>
            <a:r>
              <a:rPr kumimoji="1" lang="ja-JP" altLang="en-US" sz="2000" dirty="0" smtClean="0"/>
              <a:t>遷移先が確定しているか，確定していないかの指標として環境遷移に関する情報量を導入</a:t>
            </a:r>
            <a:endParaRPr kumimoji="1" lang="ja-JP" altLang="en-US" sz="2000" dirty="0"/>
          </a:p>
        </p:txBody>
      </p:sp>
    </p:spTree>
    <p:extLst>
      <p:ext uri="{BB962C8B-B14F-4D97-AF65-F5344CB8AC3E}">
        <p14:creationId xmlns:p14="http://schemas.microsoft.com/office/powerpoint/2010/main" val="83473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4" name="コンテンツ プレースホルダー 3"/>
          <p:cNvSpPr>
            <a:spLocks noGrp="1"/>
          </p:cNvSpPr>
          <p:nvPr>
            <p:ph sz="quarter" idx="1"/>
          </p:nvPr>
        </p:nvSpPr>
        <p:spPr/>
        <p:txBody>
          <a:bodyPr/>
          <a:lstStyle/>
          <a:p>
            <a:endParaRPr kumimoji="1" lang="ja-JP" altLang="en-US"/>
          </a:p>
        </p:txBody>
      </p:sp>
      <p:sp>
        <p:nvSpPr>
          <p:cNvPr id="5" name="コンテンツ プレースホルダー 2"/>
          <p:cNvSpPr txBox="1">
            <a:spLocks/>
          </p:cNvSpPr>
          <p:nvPr/>
        </p:nvSpPr>
        <p:spPr>
          <a:xfrm>
            <a:off x="591899" y="3797889"/>
            <a:ext cx="8164830" cy="2295211"/>
          </a:xfrm>
          <a:prstGeom prst="rect">
            <a:avLst/>
          </a:prstGeom>
        </p:spPr>
        <p:txBody>
          <a:bodyPr vert="horz">
            <a:normAutofit fontScale="77500" lnSpcReduction="2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fontAlgn="auto">
              <a:spcAft>
                <a:spcPts val="0"/>
              </a:spcAft>
            </a:pPr>
            <a:r>
              <a:rPr lang="ja-JP" altLang="en-US" smtClean="0">
                <a:latin typeface="Times New Roman" panose="02020603050405020304" pitchFamily="18" charset="0"/>
                <a:cs typeface="Times New Roman" panose="02020603050405020304" pitchFamily="18" charset="0"/>
              </a:rPr>
              <a:t>一つの事象が発生する確率が</a:t>
            </a:r>
            <a:r>
              <a:rPr lang="en-US" altLang="ja-JP" smtClean="0">
                <a:latin typeface="Times New Roman" panose="02020603050405020304" pitchFamily="18" charset="0"/>
                <a:cs typeface="Times New Roman" panose="02020603050405020304" pitchFamily="18" charset="0"/>
              </a:rPr>
              <a:t>1</a:t>
            </a:r>
            <a:r>
              <a:rPr lang="ja-JP" altLang="en-US" smtClean="0">
                <a:latin typeface="Times New Roman" panose="02020603050405020304" pitchFamily="18" charset="0"/>
                <a:cs typeface="Times New Roman" panose="02020603050405020304" pitchFamily="18" charset="0"/>
              </a:rPr>
              <a:t>→最初から結果がわかりきっているときは最小値</a:t>
            </a:r>
            <a:r>
              <a:rPr lang="en-US" altLang="ja-JP" smtClean="0">
                <a:latin typeface="Times New Roman" panose="02020603050405020304" pitchFamily="18" charset="0"/>
                <a:cs typeface="Times New Roman" panose="02020603050405020304" pitchFamily="18" charset="0"/>
              </a:rPr>
              <a:t>(0)</a:t>
            </a:r>
            <a:r>
              <a:rPr lang="ja-JP" altLang="en-US" smtClean="0">
                <a:latin typeface="Times New Roman" panose="02020603050405020304" pitchFamily="18" charset="0"/>
                <a:cs typeface="Times New Roman" panose="02020603050405020304" pitchFamily="18" charset="0"/>
              </a:rPr>
              <a:t>となる→</a:t>
            </a:r>
            <a:r>
              <a:rPr lang="en-US" altLang="ja-JP" smtClean="0">
                <a:latin typeface="Times New Roman" panose="02020603050405020304" pitchFamily="18" charset="0"/>
                <a:cs typeface="Times New Roman" panose="02020603050405020304" pitchFamily="18" charset="0"/>
              </a:rPr>
              <a:t>ε</a:t>
            </a:r>
            <a:r>
              <a:rPr lang="ja-JP" altLang="en-US" smtClean="0">
                <a:latin typeface="Times New Roman" panose="02020603050405020304" pitchFamily="18" charset="0"/>
                <a:cs typeface="Times New Roman" panose="02020603050405020304" pitchFamily="18" charset="0"/>
              </a:rPr>
              <a:t>低く</a:t>
            </a:r>
            <a:endParaRPr lang="en-US" altLang="ja-JP" smtClean="0">
              <a:latin typeface="Times New Roman" panose="02020603050405020304" pitchFamily="18" charset="0"/>
              <a:cs typeface="Times New Roman" panose="02020603050405020304" pitchFamily="18" charset="0"/>
            </a:endParaRPr>
          </a:p>
          <a:p>
            <a:pPr fontAlgn="auto">
              <a:spcAft>
                <a:spcPts val="0"/>
              </a:spcAft>
            </a:pPr>
            <a:endParaRPr lang="en-US" altLang="ja-JP" smtClean="0">
              <a:latin typeface="Times New Roman" panose="02020603050405020304" pitchFamily="18" charset="0"/>
              <a:cs typeface="Times New Roman" panose="02020603050405020304" pitchFamily="18" charset="0"/>
            </a:endParaRPr>
          </a:p>
          <a:p>
            <a:pPr fontAlgn="auto">
              <a:spcAft>
                <a:spcPts val="0"/>
              </a:spcAft>
            </a:pPr>
            <a:endParaRPr lang="en-US" altLang="ja-JP" smtClean="0">
              <a:latin typeface="Times New Roman" panose="02020603050405020304" pitchFamily="18" charset="0"/>
              <a:cs typeface="Times New Roman" panose="02020603050405020304" pitchFamily="18" charset="0"/>
            </a:endParaRPr>
          </a:p>
          <a:p>
            <a:pPr fontAlgn="auto">
              <a:spcAft>
                <a:spcPts val="0"/>
              </a:spcAft>
            </a:pPr>
            <a:r>
              <a:rPr lang="ja-JP" altLang="en-US" smtClean="0">
                <a:latin typeface="Times New Roman" panose="02020603050405020304" pitchFamily="18" charset="0"/>
                <a:cs typeface="Times New Roman" panose="02020603050405020304" pitchFamily="18" charset="0"/>
              </a:rPr>
              <a:t>ある事象の発生確率が全て同じとき</a:t>
            </a:r>
            <a:endParaRPr lang="en-US" altLang="ja-JP" smtClean="0">
              <a:latin typeface="Times New Roman" panose="02020603050405020304" pitchFamily="18" charset="0"/>
              <a:cs typeface="Times New Roman" panose="02020603050405020304" pitchFamily="18" charset="0"/>
            </a:endParaRPr>
          </a:p>
          <a:p>
            <a:pPr marL="0" indent="0" fontAlgn="auto">
              <a:spcAft>
                <a:spcPts val="0"/>
              </a:spcAft>
              <a:buFont typeface="Wingdings 2"/>
              <a:buNone/>
            </a:pPr>
            <a:endParaRPr lang="en-US" altLang="ja-JP" smtClean="0">
              <a:latin typeface="Times New Roman" panose="02020603050405020304" pitchFamily="18" charset="0"/>
              <a:cs typeface="Times New Roman" panose="02020603050405020304" pitchFamily="18" charset="0"/>
            </a:endParaRPr>
          </a:p>
          <a:p>
            <a:pPr fontAlgn="auto">
              <a:spcAft>
                <a:spcPts val="0"/>
              </a:spcAft>
            </a:pPr>
            <a:r>
              <a:rPr lang="ja-JP" altLang="en-US" smtClean="0">
                <a:latin typeface="Times New Roman" panose="02020603050405020304" pitchFamily="18" charset="0"/>
                <a:cs typeface="Times New Roman" panose="02020603050405020304" pitchFamily="18" charset="0"/>
              </a:rPr>
              <a:t>→何が起こるか予測がつかないとき最大の情報量→</a:t>
            </a:r>
            <a:r>
              <a:rPr lang="en-US" altLang="ja-JP" smtClean="0">
                <a:latin typeface="Times New Roman" panose="02020603050405020304" pitchFamily="18" charset="0"/>
                <a:cs typeface="Times New Roman" panose="02020603050405020304" pitchFamily="18" charset="0"/>
              </a:rPr>
              <a:t>ε</a:t>
            </a:r>
            <a:r>
              <a:rPr lang="ja-JP" altLang="en-US" smtClean="0">
                <a:latin typeface="Times New Roman" panose="02020603050405020304" pitchFamily="18" charset="0"/>
                <a:cs typeface="Times New Roman" panose="02020603050405020304" pitchFamily="18" charset="0"/>
              </a:rPr>
              <a:t>高く</a:t>
            </a:r>
            <a:endParaRPr lang="en-US" altLang="ja-JP" smtClean="0">
              <a:latin typeface="Times New Roman" panose="02020603050405020304" pitchFamily="18" charset="0"/>
              <a:cs typeface="Times New Roman" panose="02020603050405020304" pitchFamily="18" charset="0"/>
            </a:endParaRPr>
          </a:p>
          <a:p>
            <a:pPr marL="0" indent="0" fontAlgn="auto">
              <a:spcAft>
                <a:spcPts val="0"/>
              </a:spcAft>
              <a:buFont typeface="Wingdings 2"/>
              <a:buNone/>
            </a:pPr>
            <a:endParaRPr lang="en-US" altLang="ja-JP" smtClean="0">
              <a:latin typeface="Times New Roman" panose="02020603050405020304" pitchFamily="18" charset="0"/>
              <a:cs typeface="Times New Roman" panose="02020603050405020304" pitchFamily="18" charset="0"/>
            </a:endParaRPr>
          </a:p>
          <a:p>
            <a:pPr fontAlgn="auto">
              <a:spcAft>
                <a:spcPts val="0"/>
              </a:spcAft>
            </a:pPr>
            <a:endParaRPr lang="en-US" altLang="ja-JP" smtClean="0">
              <a:latin typeface="Times New Roman" panose="02020603050405020304" pitchFamily="18" charset="0"/>
              <a:cs typeface="Times New Roman" panose="02020603050405020304" pitchFamily="18" charset="0"/>
            </a:endParaRPr>
          </a:p>
          <a:p>
            <a:pPr marL="0" indent="0" fontAlgn="auto">
              <a:spcAft>
                <a:spcPts val="0"/>
              </a:spcAft>
              <a:buFont typeface="Wingdings 2"/>
              <a:buNone/>
            </a:pPr>
            <a:endParaRPr lang="en-US" altLang="ja-JP"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819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ja-JP" altLang="en-US" sz="4000" dirty="0" smtClean="0"/>
              <a:t>提案手法の流れ</a:t>
            </a:r>
            <a:endParaRPr lang="en-US" altLang="ja-JP" sz="4000" dirty="0" smtClean="0"/>
          </a:p>
        </p:txBody>
      </p:sp>
      <p:sp>
        <p:nvSpPr>
          <p:cNvPr id="16" name="Text Box 2"/>
          <p:cNvSpPr txBox="1">
            <a:spLocks noChangeArrowheads="1"/>
          </p:cNvSpPr>
          <p:nvPr/>
        </p:nvSpPr>
        <p:spPr bwMode="auto">
          <a:xfrm>
            <a:off x="1428751" y="2297907"/>
            <a:ext cx="11509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1800" dirty="0"/>
          </a:p>
        </p:txBody>
      </p:sp>
      <p:sp>
        <p:nvSpPr>
          <p:cNvPr id="17" name="Rectangle 3"/>
          <p:cNvSpPr>
            <a:spLocks noChangeArrowheads="1"/>
          </p:cNvSpPr>
          <p:nvPr/>
        </p:nvSpPr>
        <p:spPr bwMode="auto">
          <a:xfrm>
            <a:off x="1400176" y="2297907"/>
            <a:ext cx="6224587" cy="30178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18" name="Rectangle 3"/>
          <p:cNvSpPr>
            <a:spLocks noChangeArrowheads="1"/>
          </p:cNvSpPr>
          <p:nvPr/>
        </p:nvSpPr>
        <p:spPr bwMode="auto">
          <a:xfrm>
            <a:off x="1489076" y="2597946"/>
            <a:ext cx="5910262" cy="847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19" name="Text Box 4"/>
          <p:cNvSpPr txBox="1">
            <a:spLocks noChangeArrowheads="1"/>
          </p:cNvSpPr>
          <p:nvPr/>
        </p:nvSpPr>
        <p:spPr bwMode="auto">
          <a:xfrm>
            <a:off x="4064001" y="2070894"/>
            <a:ext cx="965200" cy="3693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dirty="0"/>
              <a:t>ロボット</a:t>
            </a:r>
            <a:endParaRPr lang="en-US" altLang="ja-JP" sz="1800" dirty="0"/>
          </a:p>
        </p:txBody>
      </p:sp>
      <p:sp>
        <p:nvSpPr>
          <p:cNvPr id="20" name="Text Box 5"/>
          <p:cNvSpPr txBox="1">
            <a:spLocks noChangeArrowheads="1"/>
          </p:cNvSpPr>
          <p:nvPr/>
        </p:nvSpPr>
        <p:spPr bwMode="auto">
          <a:xfrm>
            <a:off x="4737100" y="2908303"/>
            <a:ext cx="2370137" cy="379412"/>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dirty="0" smtClean="0"/>
              <a:t>行動</a:t>
            </a:r>
            <a:r>
              <a:rPr lang="ja-JP" altLang="en-US" sz="1800" dirty="0"/>
              <a:t>選択部</a:t>
            </a:r>
            <a:endParaRPr lang="en-US" altLang="ja-JP" sz="1800" dirty="0"/>
          </a:p>
        </p:txBody>
      </p:sp>
      <p:sp>
        <p:nvSpPr>
          <p:cNvPr id="21" name="Text Box 6"/>
          <p:cNvSpPr txBox="1">
            <a:spLocks noChangeArrowheads="1"/>
          </p:cNvSpPr>
          <p:nvPr/>
        </p:nvSpPr>
        <p:spPr bwMode="auto">
          <a:xfrm>
            <a:off x="1651000" y="2923384"/>
            <a:ext cx="1857771" cy="379412"/>
          </a:xfrm>
          <a:prstGeom prst="rect">
            <a:avLst/>
          </a:prstGeom>
          <a:solidFill>
            <a:schemeClr val="bg1"/>
          </a:solidFill>
          <a:ln w="12700">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dirty="0" smtClean="0"/>
              <a:t>学習部</a:t>
            </a:r>
            <a:endParaRPr lang="en-US" altLang="ja-JP" sz="1800" dirty="0"/>
          </a:p>
        </p:txBody>
      </p:sp>
      <p:sp>
        <p:nvSpPr>
          <p:cNvPr id="23" name="Line 8"/>
          <p:cNvSpPr>
            <a:spLocks noChangeShapeType="1"/>
          </p:cNvSpPr>
          <p:nvPr/>
        </p:nvSpPr>
        <p:spPr bwMode="auto">
          <a:xfrm>
            <a:off x="7107238" y="3098009"/>
            <a:ext cx="103981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5" name="Line 10"/>
          <p:cNvSpPr>
            <a:spLocks noChangeShapeType="1"/>
          </p:cNvSpPr>
          <p:nvPr/>
        </p:nvSpPr>
        <p:spPr bwMode="auto">
          <a:xfrm>
            <a:off x="8147052" y="3113090"/>
            <a:ext cx="26986" cy="261381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7" name="Line 12"/>
          <p:cNvSpPr>
            <a:spLocks noChangeShapeType="1"/>
          </p:cNvSpPr>
          <p:nvPr/>
        </p:nvSpPr>
        <p:spPr bwMode="auto">
          <a:xfrm>
            <a:off x="784225" y="3120750"/>
            <a:ext cx="0" cy="27395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8" name="Line 13"/>
          <p:cNvSpPr>
            <a:spLocks noChangeShapeType="1"/>
          </p:cNvSpPr>
          <p:nvPr/>
        </p:nvSpPr>
        <p:spPr bwMode="auto">
          <a:xfrm>
            <a:off x="784226" y="5860257"/>
            <a:ext cx="337502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 name="Text Box 14"/>
          <p:cNvSpPr txBox="1">
            <a:spLocks noChangeArrowheads="1"/>
          </p:cNvSpPr>
          <p:nvPr/>
        </p:nvSpPr>
        <p:spPr bwMode="auto">
          <a:xfrm>
            <a:off x="371475" y="2450307"/>
            <a:ext cx="16875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dirty="0" smtClean="0"/>
              <a:t>報酬</a:t>
            </a:r>
            <a:endParaRPr lang="en-US" altLang="ja-JP" sz="1800" dirty="0"/>
          </a:p>
        </p:txBody>
      </p:sp>
      <p:sp>
        <p:nvSpPr>
          <p:cNvPr id="30" name="Text Box 15"/>
          <p:cNvSpPr txBox="1">
            <a:spLocks noChangeArrowheads="1"/>
          </p:cNvSpPr>
          <p:nvPr/>
        </p:nvSpPr>
        <p:spPr bwMode="auto">
          <a:xfrm>
            <a:off x="7629526" y="2749273"/>
            <a:ext cx="904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dirty="0"/>
              <a:t>行動</a:t>
            </a:r>
            <a:endParaRPr lang="en-US" altLang="ja-JP" sz="1800" dirty="0"/>
          </a:p>
        </p:txBody>
      </p:sp>
      <p:sp>
        <p:nvSpPr>
          <p:cNvPr id="31" name="Text Box 16"/>
          <p:cNvSpPr txBox="1">
            <a:spLocks noChangeArrowheads="1"/>
          </p:cNvSpPr>
          <p:nvPr/>
        </p:nvSpPr>
        <p:spPr bwMode="auto">
          <a:xfrm>
            <a:off x="3889376" y="5537995"/>
            <a:ext cx="1560512" cy="3794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dirty="0"/>
              <a:t>環境</a:t>
            </a:r>
            <a:endParaRPr lang="en-US" altLang="ja-JP" sz="1800" dirty="0"/>
          </a:p>
        </p:txBody>
      </p:sp>
      <p:sp>
        <p:nvSpPr>
          <p:cNvPr id="32" name="Text Box 4"/>
          <p:cNvSpPr txBox="1">
            <a:spLocks noChangeArrowheads="1"/>
          </p:cNvSpPr>
          <p:nvPr/>
        </p:nvSpPr>
        <p:spPr bwMode="auto">
          <a:xfrm>
            <a:off x="1651000" y="2481263"/>
            <a:ext cx="2789237" cy="36988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dirty="0" smtClean="0"/>
              <a:t>強化学習</a:t>
            </a:r>
            <a:endParaRPr lang="en-US" altLang="ja-JP" sz="1800" dirty="0"/>
          </a:p>
        </p:txBody>
      </p:sp>
      <p:sp>
        <p:nvSpPr>
          <p:cNvPr id="33" name="Rectangle 3"/>
          <p:cNvSpPr>
            <a:spLocks noChangeArrowheads="1"/>
          </p:cNvSpPr>
          <p:nvPr/>
        </p:nvSpPr>
        <p:spPr bwMode="auto">
          <a:xfrm>
            <a:off x="1511300" y="3745707"/>
            <a:ext cx="5888038" cy="1372722"/>
          </a:xfrm>
          <a:prstGeom prst="rect">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34" name="Text Box 4"/>
          <p:cNvSpPr txBox="1">
            <a:spLocks noChangeArrowheads="1"/>
          </p:cNvSpPr>
          <p:nvPr/>
        </p:nvSpPr>
        <p:spPr bwMode="auto">
          <a:xfrm>
            <a:off x="1725216" y="3609182"/>
            <a:ext cx="2789237" cy="369888"/>
          </a:xfrm>
          <a:prstGeom prst="rect">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dirty="0" smtClean="0"/>
              <a:t>提案手法</a:t>
            </a:r>
            <a:endParaRPr lang="en-US" altLang="ja-JP" sz="1800" dirty="0"/>
          </a:p>
        </p:txBody>
      </p:sp>
      <mc:AlternateContent xmlns:mc="http://schemas.openxmlformats.org/markup-compatibility/2006" xmlns:a14="http://schemas.microsoft.com/office/drawing/2010/main">
        <mc:Choice Requires="a14">
          <p:sp>
            <p:nvSpPr>
              <p:cNvPr id="35" name="Text Box 19"/>
              <p:cNvSpPr txBox="1">
                <a:spLocks noChangeArrowheads="1"/>
              </p:cNvSpPr>
              <p:nvPr/>
            </p:nvSpPr>
            <p:spPr bwMode="auto">
              <a:xfrm>
                <a:off x="4898232" y="4206123"/>
                <a:ext cx="2414587" cy="369332"/>
              </a:xfrm>
              <a:prstGeom prst="rect">
                <a:avLst/>
              </a:prstGeom>
              <a:solidFill>
                <a:schemeClr val="bg1"/>
              </a:solidFill>
              <a:ln w="12700">
                <a:solidFill>
                  <a:srgbClr val="FF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buFontTx/>
                  <a:buNone/>
                </a:pPr>
                <a:r>
                  <a:rPr lang="ja-JP" altLang="en-US" sz="1800" dirty="0" smtClean="0"/>
                  <a:t>探査率</a:t>
                </a:r>
                <a14:m>
                  <m:oMath xmlns:m="http://schemas.openxmlformats.org/officeDocument/2006/math">
                    <m:r>
                      <a:rPr lang="ja-JP" altLang="en-US" sz="1800" i="1" smtClean="0">
                        <a:latin typeface="Cambria Math" panose="02040503050406030204" pitchFamily="18" charset="0"/>
                      </a:rPr>
                      <m:t>𝜀</m:t>
                    </m:r>
                    <m:r>
                      <a:rPr lang="ja-JP" altLang="en-US" sz="1800" b="0" i="1" smtClean="0">
                        <a:latin typeface="Cambria Math" panose="02040503050406030204" pitchFamily="18" charset="0"/>
                      </a:rPr>
                      <m:t>の</m:t>
                    </m:r>
                    <m:r>
                      <a:rPr lang="ja-JP" altLang="en-US" sz="1800" i="1">
                        <a:latin typeface="Cambria Math" panose="02040503050406030204" pitchFamily="18" charset="0"/>
                      </a:rPr>
                      <m:t>算出</m:t>
                    </m:r>
                  </m:oMath>
                </a14:m>
                <a:endParaRPr lang="en-US" altLang="ja-JP" sz="1800" dirty="0"/>
              </a:p>
            </p:txBody>
          </p:sp>
        </mc:Choice>
        <mc:Fallback xmlns="">
          <p:sp>
            <p:nvSpPr>
              <p:cNvPr id="35" name="Text Box 19"/>
              <p:cNvSpPr txBox="1">
                <a:spLocks noRot="1" noChangeAspect="1" noMove="1" noResize="1" noEditPoints="1" noAdjustHandles="1" noChangeArrowheads="1" noChangeShapeType="1" noTextEdit="1"/>
              </p:cNvSpPr>
              <p:nvPr/>
            </p:nvSpPr>
            <p:spPr bwMode="auto">
              <a:xfrm>
                <a:off x="4898232" y="4206123"/>
                <a:ext cx="2414587" cy="369332"/>
              </a:xfrm>
              <a:prstGeom prst="rect">
                <a:avLst/>
              </a:prstGeom>
              <a:blipFill rotWithShape="0">
                <a:blip r:embed="rId3"/>
                <a:stretch>
                  <a:fillRect t="-11111" b="-19048"/>
                </a:stretch>
              </a:blipFill>
              <a:ln w="12700">
                <a:solidFill>
                  <a:srgbClr val="FF0000"/>
                </a:solidFill>
                <a:miter lim="800000"/>
                <a:headEnd/>
                <a:tailEnd/>
              </a:ln>
            </p:spPr>
            <p:txBody>
              <a:bodyPr/>
              <a:lstStyle/>
              <a:p>
                <a:r>
                  <a:rPr lang="ja-JP" altLang="en-US">
                    <a:noFill/>
                  </a:rPr>
                  <a:t> </a:t>
                </a:r>
              </a:p>
            </p:txBody>
          </p:sp>
        </mc:Fallback>
      </mc:AlternateContent>
      <p:sp>
        <p:nvSpPr>
          <p:cNvPr id="36" name="Text Box 20"/>
          <p:cNvSpPr txBox="1">
            <a:spLocks noChangeArrowheads="1"/>
          </p:cNvSpPr>
          <p:nvPr/>
        </p:nvSpPr>
        <p:spPr bwMode="auto">
          <a:xfrm>
            <a:off x="1644253" y="4206124"/>
            <a:ext cx="1931988" cy="369332"/>
          </a:xfrm>
          <a:prstGeom prst="rect">
            <a:avLst/>
          </a:prstGeom>
          <a:solidFill>
            <a:schemeClr val="bg1"/>
          </a:solidFill>
          <a:ln w="28575">
            <a:solidFill>
              <a:srgbClr val="FF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dirty="0" smtClean="0"/>
              <a:t>経験情報の獲得</a:t>
            </a:r>
            <a:endParaRPr lang="ja-JP" altLang="en-US" sz="1800" dirty="0"/>
          </a:p>
        </p:txBody>
      </p:sp>
      <p:sp>
        <p:nvSpPr>
          <p:cNvPr id="41" name="テキスト ボックス 1"/>
          <p:cNvSpPr txBox="1">
            <a:spLocks noChangeArrowheads="1"/>
          </p:cNvSpPr>
          <p:nvPr/>
        </p:nvSpPr>
        <p:spPr bwMode="auto">
          <a:xfrm>
            <a:off x="5782129" y="3718038"/>
            <a:ext cx="38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ε</a:t>
            </a:r>
            <a:endParaRPr lang="ja-JP" altLang="en-US" sz="1800" dirty="0"/>
          </a:p>
        </p:txBody>
      </p:sp>
      <p:sp>
        <p:nvSpPr>
          <p:cNvPr id="3" name="テキスト ボックス 2"/>
          <p:cNvSpPr txBox="1"/>
          <p:nvPr/>
        </p:nvSpPr>
        <p:spPr>
          <a:xfrm>
            <a:off x="376238" y="2751418"/>
            <a:ext cx="1135063" cy="369332"/>
          </a:xfrm>
          <a:prstGeom prst="rect">
            <a:avLst/>
          </a:prstGeom>
          <a:noFill/>
        </p:spPr>
        <p:txBody>
          <a:bodyPr wrap="square" rtlCol="0">
            <a:spAutoFit/>
          </a:bodyPr>
          <a:lstStyle/>
          <a:p>
            <a:r>
              <a:rPr kumimoji="1" lang="ja-JP" altLang="en-US" dirty="0"/>
              <a:t>状態</a:t>
            </a:r>
          </a:p>
        </p:txBody>
      </p:sp>
      <p:cxnSp>
        <p:nvCxnSpPr>
          <p:cNvPr id="5" name="直線矢印コネクタ 4"/>
          <p:cNvCxnSpPr/>
          <p:nvPr/>
        </p:nvCxnSpPr>
        <p:spPr bwMode="auto">
          <a:xfrm>
            <a:off x="1041400" y="4449080"/>
            <a:ext cx="609600"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8"/>
          <p:cNvCxnSpPr/>
          <p:nvPr/>
        </p:nvCxnSpPr>
        <p:spPr bwMode="auto">
          <a:xfrm>
            <a:off x="1041400" y="4426061"/>
            <a:ext cx="0" cy="1300846"/>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コネクタ 10"/>
          <p:cNvCxnSpPr>
            <a:endCxn id="31" idx="1"/>
          </p:cNvCxnSpPr>
          <p:nvPr/>
        </p:nvCxnSpPr>
        <p:spPr bwMode="auto">
          <a:xfrm>
            <a:off x="1041400" y="5726907"/>
            <a:ext cx="2847976" cy="794"/>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テキスト ボックス 51"/>
          <p:cNvSpPr txBox="1"/>
          <p:nvPr/>
        </p:nvSpPr>
        <p:spPr>
          <a:xfrm>
            <a:off x="774699" y="4107529"/>
            <a:ext cx="745927" cy="369332"/>
          </a:xfrm>
          <a:prstGeom prst="rect">
            <a:avLst/>
          </a:prstGeom>
          <a:noFill/>
        </p:spPr>
        <p:txBody>
          <a:bodyPr wrap="square" rtlCol="0">
            <a:spAutoFit/>
          </a:bodyPr>
          <a:lstStyle/>
          <a:p>
            <a:r>
              <a:rPr kumimoji="1" lang="ja-JP" altLang="en-US" dirty="0"/>
              <a:t>状態</a:t>
            </a:r>
          </a:p>
        </p:txBody>
      </p:sp>
      <p:sp>
        <p:nvSpPr>
          <p:cNvPr id="13" name="テキスト ボックス 12"/>
          <p:cNvSpPr txBox="1"/>
          <p:nvPr/>
        </p:nvSpPr>
        <p:spPr>
          <a:xfrm>
            <a:off x="3398441" y="4492389"/>
            <a:ext cx="2324100" cy="369332"/>
          </a:xfrm>
          <a:prstGeom prst="rect">
            <a:avLst/>
          </a:prstGeom>
          <a:noFill/>
        </p:spPr>
        <p:txBody>
          <a:bodyPr wrap="square" rtlCol="0">
            <a:spAutoFit/>
          </a:bodyPr>
          <a:lstStyle/>
          <a:p>
            <a:r>
              <a:rPr kumimoji="1" lang="ja-JP" altLang="en-US" dirty="0" smtClean="0"/>
              <a:t>行動遷移確率</a:t>
            </a:r>
            <a:endParaRPr kumimoji="1" lang="ja-JP" altLang="en-US" dirty="0"/>
          </a:p>
        </p:txBody>
      </p:sp>
      <p:cxnSp>
        <p:nvCxnSpPr>
          <p:cNvPr id="4" name="直線矢印コネクタ 3"/>
          <p:cNvCxnSpPr>
            <a:endCxn id="35" idx="1"/>
          </p:cNvCxnSpPr>
          <p:nvPr/>
        </p:nvCxnSpPr>
        <p:spPr>
          <a:xfrm>
            <a:off x="3576241" y="4390789"/>
            <a:ext cx="132199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6055519" y="3287715"/>
            <a:ext cx="0" cy="9184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endCxn id="31" idx="3"/>
          </p:cNvCxnSpPr>
          <p:nvPr/>
        </p:nvCxnSpPr>
        <p:spPr>
          <a:xfrm flipH="1">
            <a:off x="5449888" y="5727701"/>
            <a:ext cx="27241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endCxn id="21" idx="1"/>
          </p:cNvCxnSpPr>
          <p:nvPr/>
        </p:nvCxnSpPr>
        <p:spPr>
          <a:xfrm>
            <a:off x="774699" y="3113090"/>
            <a:ext cx="87630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21" idx="3"/>
          </p:cNvCxnSpPr>
          <p:nvPr/>
        </p:nvCxnSpPr>
        <p:spPr>
          <a:xfrm>
            <a:off x="3508771" y="3113090"/>
            <a:ext cx="1228329" cy="76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3508771" y="3059908"/>
            <a:ext cx="1447800" cy="369332"/>
          </a:xfrm>
          <a:prstGeom prst="rect">
            <a:avLst/>
          </a:prstGeom>
          <a:noFill/>
        </p:spPr>
        <p:txBody>
          <a:bodyPr wrap="square" rtlCol="0">
            <a:spAutoFit/>
          </a:bodyPr>
          <a:lstStyle/>
          <a:p>
            <a:r>
              <a:rPr kumimoji="1" lang="ja-JP" altLang="en-US" dirty="0" smtClean="0"/>
              <a:t>行動価値</a:t>
            </a:r>
            <a:endParaRPr kumimoji="1" lang="ja-JP" altLang="en-US" dirty="0"/>
          </a:p>
        </p:txBody>
      </p:sp>
    </p:spTree>
    <p:extLst>
      <p:ext uri="{BB962C8B-B14F-4D97-AF65-F5344CB8AC3E}">
        <p14:creationId xmlns:p14="http://schemas.microsoft.com/office/powerpoint/2010/main" val="2489781133"/>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7" name="直線コネクタ 56"/>
          <p:cNvCxnSpPr>
            <a:stCxn id="5" idx="0"/>
          </p:cNvCxnSpPr>
          <p:nvPr/>
        </p:nvCxnSpPr>
        <p:spPr>
          <a:xfrm flipH="1">
            <a:off x="4042611" y="2002957"/>
            <a:ext cx="8240" cy="41251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smtClean="0"/>
              <a:t>提案手法：流れ</a:t>
            </a:r>
            <a:endParaRPr kumimoji="1" lang="ja-JP" altLang="en-US" dirty="0"/>
          </a:p>
        </p:txBody>
      </p:sp>
      <p:sp>
        <p:nvSpPr>
          <p:cNvPr id="5" name="テキスト ボックス 2"/>
          <p:cNvSpPr txBox="1">
            <a:spLocks noChangeArrowheads="1"/>
          </p:cNvSpPr>
          <p:nvPr/>
        </p:nvSpPr>
        <p:spPr bwMode="auto">
          <a:xfrm>
            <a:off x="2470705" y="2002957"/>
            <a:ext cx="3160292" cy="369332"/>
          </a:xfrm>
          <a:prstGeom prst="rect">
            <a:avLst/>
          </a:prstGeom>
          <a:solidFill>
            <a:schemeClr val="bg1"/>
          </a:solidFill>
          <a:ln w="12700">
            <a:solidFill>
              <a:schemeClr val="tx1"/>
            </a:solidFill>
            <a:miter lim="800000"/>
            <a:headEnd/>
            <a:tailEnd/>
          </a:ln>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dirty="0"/>
              <a:t>経験情報の蓄積</a:t>
            </a:r>
          </a:p>
        </p:txBody>
      </p:sp>
      <p:sp>
        <p:nvSpPr>
          <p:cNvPr id="7" name="テキスト ボックス 11"/>
          <p:cNvSpPr txBox="1">
            <a:spLocks noChangeArrowheads="1"/>
          </p:cNvSpPr>
          <p:nvPr/>
        </p:nvSpPr>
        <p:spPr bwMode="auto">
          <a:xfrm>
            <a:off x="2470705" y="5222823"/>
            <a:ext cx="3176113" cy="369332"/>
          </a:xfrm>
          <a:prstGeom prst="rect">
            <a:avLst/>
          </a:prstGeom>
          <a:solidFill>
            <a:schemeClr val="bg1"/>
          </a:solidFill>
          <a:ln w="12700">
            <a:solidFill>
              <a:schemeClr val="tx1"/>
            </a:solidFill>
            <a:miter lim="800000"/>
            <a:headEnd/>
            <a:tailEnd/>
          </a:ln>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dirty="0" smtClean="0"/>
              <a:t>情報量を基に探査率</a:t>
            </a:r>
            <a:r>
              <a:rPr lang="en-US" altLang="ja-JP" dirty="0" smtClean="0"/>
              <a:t>ε</a:t>
            </a:r>
            <a:r>
              <a:rPr lang="ja-JP" altLang="en-US" dirty="0" err="1" smtClean="0"/>
              <a:t>を</a:t>
            </a:r>
            <a:r>
              <a:rPr lang="ja-JP" altLang="en-US" dirty="0" err="1"/>
              <a:t>算</a:t>
            </a:r>
            <a:r>
              <a:rPr lang="ja-JP" altLang="en-US" dirty="0"/>
              <a:t>出</a:t>
            </a:r>
          </a:p>
        </p:txBody>
      </p:sp>
      <p:sp>
        <p:nvSpPr>
          <p:cNvPr id="9" name="テキスト ボックス 15"/>
          <p:cNvSpPr txBox="1">
            <a:spLocks noChangeArrowheads="1"/>
          </p:cNvSpPr>
          <p:nvPr/>
        </p:nvSpPr>
        <p:spPr bwMode="auto">
          <a:xfrm>
            <a:off x="2470705" y="4436098"/>
            <a:ext cx="3128209" cy="369332"/>
          </a:xfrm>
          <a:prstGeom prst="rect">
            <a:avLst/>
          </a:prstGeom>
          <a:solidFill>
            <a:schemeClr val="bg1"/>
          </a:solidFill>
          <a:ln w="12700">
            <a:solidFill>
              <a:schemeClr val="tx1"/>
            </a:solidFill>
            <a:miter lim="800000"/>
            <a:headEnd/>
            <a:tailEnd/>
          </a:ln>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dirty="0" smtClean="0"/>
              <a:t>遷移確率を</a:t>
            </a:r>
            <a:r>
              <a:rPr lang="ja-JP" altLang="en-US" dirty="0"/>
              <a:t>基</a:t>
            </a:r>
            <a:r>
              <a:rPr lang="ja-JP" altLang="en-US" dirty="0" smtClean="0"/>
              <a:t>に情報量を算出</a:t>
            </a:r>
            <a:endParaRPr lang="ja-JP" altLang="en-US" dirty="0"/>
          </a:p>
        </p:txBody>
      </p:sp>
      <p:sp>
        <p:nvSpPr>
          <p:cNvPr id="19" name="テキスト ボックス 15"/>
          <p:cNvSpPr txBox="1">
            <a:spLocks noChangeArrowheads="1"/>
          </p:cNvSpPr>
          <p:nvPr/>
        </p:nvSpPr>
        <p:spPr bwMode="auto">
          <a:xfrm>
            <a:off x="2470705" y="3633308"/>
            <a:ext cx="3128219" cy="369332"/>
          </a:xfrm>
          <a:prstGeom prst="rect">
            <a:avLst/>
          </a:prstGeom>
          <a:solidFill>
            <a:schemeClr val="bg1"/>
          </a:solidFill>
          <a:ln w="12700">
            <a:solidFill>
              <a:schemeClr val="tx1"/>
            </a:solidFill>
            <a:miter lim="800000"/>
            <a:headEnd/>
            <a:tailEnd/>
          </a:ln>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dirty="0"/>
              <a:t>経験</a:t>
            </a:r>
            <a:r>
              <a:rPr lang="ja-JP" altLang="en-US" dirty="0" smtClean="0"/>
              <a:t>情報から遷移確率を算出</a:t>
            </a:r>
            <a:endParaRPr lang="ja-JP" altLang="en-US" dirty="0"/>
          </a:p>
        </p:txBody>
      </p:sp>
      <p:cxnSp>
        <p:nvCxnSpPr>
          <p:cNvPr id="4" name="直線矢印コネクタ 3"/>
          <p:cNvCxnSpPr>
            <a:endCxn id="5" idx="0"/>
          </p:cNvCxnSpPr>
          <p:nvPr/>
        </p:nvCxnSpPr>
        <p:spPr>
          <a:xfrm flipH="1">
            <a:off x="4050851" y="1562100"/>
            <a:ext cx="7910" cy="4408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1879600" y="6128084"/>
            <a:ext cx="21552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879600" y="1562100"/>
            <a:ext cx="0" cy="45659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879600" y="1562100"/>
            <a:ext cx="21791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4635500" y="1562100"/>
            <a:ext cx="12700" cy="4408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648200" y="2372289"/>
            <a:ext cx="0" cy="4471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648200" y="2819400"/>
            <a:ext cx="14605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6108700" y="1562100"/>
            <a:ext cx="0" cy="1257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635500" y="1562100"/>
            <a:ext cx="147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785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4"/>
</p:tagLst>
</file>

<file path=ppt/tags/tag2.xml><?xml version="1.0" encoding="utf-8"?>
<p:tagLst xmlns:a="http://schemas.openxmlformats.org/drawingml/2006/main" xmlns:r="http://schemas.openxmlformats.org/officeDocument/2006/relationships" xmlns:p="http://schemas.openxmlformats.org/presentationml/2006/main">
  <p:tag name="TIMING" val="|34.2|3.4|10.8"/>
</p:tagLst>
</file>

<file path=ppt/tags/tag3.xml><?xml version="1.0" encoding="utf-8"?>
<p:tagLst xmlns:a="http://schemas.openxmlformats.org/drawingml/2006/main" xmlns:r="http://schemas.openxmlformats.org/officeDocument/2006/relationships" xmlns:p="http://schemas.openxmlformats.org/presentationml/2006/main">
  <p:tag name="TIMING" val="|34.2|3.4|1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ジャパネスク">
  <a:themeElements>
    <a:clrScheme name="ジャパネスク">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34350</TotalTime>
  <Words>4203</Words>
  <Application>Microsoft Office PowerPoint</Application>
  <PresentationFormat>画面に合わせる (4:3)</PresentationFormat>
  <Paragraphs>1165</Paragraphs>
  <Slides>92</Slides>
  <Notes>68</Notes>
  <HiddenSlides>53</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1</vt:i4>
      </vt:variant>
      <vt:variant>
        <vt:lpstr>スライド タイトル</vt:lpstr>
      </vt:variant>
      <vt:variant>
        <vt:i4>92</vt:i4>
      </vt:variant>
    </vt:vector>
  </HeadingPairs>
  <TitlesOfParts>
    <vt:vector size="110" baseType="lpstr">
      <vt:lpstr>HGｺﾞｼｯｸM</vt:lpstr>
      <vt:lpstr>HG創英ﾌﾟﾚｾﾞﾝｽEB</vt:lpstr>
      <vt:lpstr>ＭＳ Ｐゴシック</vt:lpstr>
      <vt:lpstr>ＭＳ Ｐ明朝</vt:lpstr>
      <vt:lpstr>Arial</vt:lpstr>
      <vt:lpstr>Calibri</vt:lpstr>
      <vt:lpstr>Cambria</vt:lpstr>
      <vt:lpstr>Cambria Math</vt:lpstr>
      <vt:lpstr>Franklin Gothic Book</vt:lpstr>
      <vt:lpstr>Perpetua</vt:lpstr>
      <vt:lpstr>Tahoma</vt:lpstr>
      <vt:lpstr>Times</vt:lpstr>
      <vt:lpstr>Times New Roman</vt:lpstr>
      <vt:lpstr>Verdana</vt:lpstr>
      <vt:lpstr>Wingdings</vt:lpstr>
      <vt:lpstr>Wingdings 2</vt:lpstr>
      <vt:lpstr>ジャパネスク</vt:lpstr>
      <vt:lpstr>数式</vt:lpstr>
      <vt:lpstr>強化学習における探査率の動的制御</vt:lpstr>
      <vt:lpstr>強化学習</vt:lpstr>
      <vt:lpstr>探査と利用のトレードオフ</vt:lpstr>
      <vt:lpstr>強化学習における探査と利用のバランス</vt:lpstr>
      <vt:lpstr>ε-greedy法</vt:lpstr>
      <vt:lpstr>ε-greedy法の問題点</vt:lpstr>
      <vt:lpstr>従来手法・従来研究</vt:lpstr>
      <vt:lpstr>本研究の目的</vt:lpstr>
      <vt:lpstr>アプローチ</vt:lpstr>
      <vt:lpstr>アプローチ</vt:lpstr>
      <vt:lpstr>アプローチ</vt:lpstr>
      <vt:lpstr>アプローチ</vt:lpstr>
      <vt:lpstr>提案手法の概要</vt:lpstr>
      <vt:lpstr>経験情報の獲得</vt:lpstr>
      <vt:lpstr>経験情報の獲得</vt:lpstr>
      <vt:lpstr>経験情報の獲得</vt:lpstr>
      <vt:lpstr>行動遷移確率の定義</vt:lpstr>
      <vt:lpstr>行動遷移確率の算出</vt:lpstr>
      <vt:lpstr>行動遷移確率の算出</vt:lpstr>
      <vt:lpstr>提案手法の概要</vt:lpstr>
      <vt:lpstr>PowerPoint プレゼンテーション</vt:lpstr>
      <vt:lpstr>PowerPoint プレゼンテーション</vt:lpstr>
      <vt:lpstr>実験：目的</vt:lpstr>
      <vt:lpstr>実験：概要</vt:lpstr>
      <vt:lpstr>実験の種類</vt:lpstr>
      <vt:lpstr>実験1：タスクの設定</vt:lpstr>
      <vt:lpstr>実験1: エージェントの設定</vt:lpstr>
      <vt:lpstr>実験1：比較対象</vt:lpstr>
      <vt:lpstr>実験1：パラメータの設定</vt:lpstr>
      <vt:lpstr>結果：探査率εの推移</vt:lpstr>
      <vt:lpstr>結果：探査率εの推移(拡大図)</vt:lpstr>
      <vt:lpstr>結果：各試行の平均行動数</vt:lpstr>
      <vt:lpstr>結果：各試行の平均行動数</vt:lpstr>
      <vt:lpstr>実験1：考察</vt:lpstr>
      <vt:lpstr>実験2：タスクの設定</vt:lpstr>
      <vt:lpstr>実験2: エージェントの設定</vt:lpstr>
      <vt:lpstr>実験2：比較対象</vt:lpstr>
      <vt:lpstr>実験2：パラメータの設定</vt:lpstr>
      <vt:lpstr>結果：探査率εの推移</vt:lpstr>
      <vt:lpstr>結果：探査率εの推移(拡大図)</vt:lpstr>
      <vt:lpstr>結果：各試行の累計行動数</vt:lpstr>
      <vt:lpstr>結果：各試行の累計行動数 (拡大図)</vt:lpstr>
      <vt:lpstr>結果：各試行の累計行動数(ε=0.01～ε=0.05と提案手法)</vt:lpstr>
      <vt:lpstr>実験2：考察</vt:lpstr>
      <vt:lpstr>まとめと今後の課題</vt:lpstr>
      <vt:lpstr>PowerPoint プレゼンテーション</vt:lpstr>
      <vt:lpstr>補足</vt:lpstr>
      <vt:lpstr>softmax法</vt:lpstr>
      <vt:lpstr>τの制御との違い</vt:lpstr>
      <vt:lpstr>Result(30×30)</vt:lpstr>
      <vt:lpstr>Result(30×30)</vt:lpstr>
      <vt:lpstr>Result(30×30)</vt:lpstr>
      <vt:lpstr>Result(30×30)</vt:lpstr>
      <vt:lpstr>Result(30×30)</vt:lpstr>
      <vt:lpstr>Result(30×30)</vt:lpstr>
      <vt:lpstr>Transitive graph of ε each trial in proposed method</vt:lpstr>
      <vt:lpstr>Transitive graph of ε each trial in proposed method</vt:lpstr>
      <vt:lpstr>Result(20×20)</vt:lpstr>
      <vt:lpstr>Result(20×20)</vt:lpstr>
      <vt:lpstr>Result(30×30)</vt:lpstr>
      <vt:lpstr>Result(30×30)</vt:lpstr>
      <vt:lpstr>定義：トライアルとステップ</vt:lpstr>
      <vt:lpstr>0.00と提案手法</vt:lpstr>
      <vt:lpstr>0.01と提案手法</vt:lpstr>
      <vt:lpstr>0.02と提案手法</vt:lpstr>
      <vt:lpstr>0.03と提案手法</vt:lpstr>
      <vt:lpstr>0.04と提案手法</vt:lpstr>
      <vt:lpstr>0.05と提案手法</vt:lpstr>
      <vt:lpstr>動的環境</vt:lpstr>
      <vt:lpstr>動的環境</vt:lpstr>
      <vt:lpstr>使わない</vt:lpstr>
      <vt:lpstr>問題点</vt:lpstr>
      <vt:lpstr>本研究の目的</vt:lpstr>
      <vt:lpstr>Calculation of ε</vt:lpstr>
      <vt:lpstr>アプローチ</vt:lpstr>
      <vt:lpstr>アプローチ</vt:lpstr>
      <vt:lpstr>アプローチ</vt:lpstr>
      <vt:lpstr>アプローチ</vt:lpstr>
      <vt:lpstr>Exploitation and exploration in RL</vt:lpstr>
      <vt:lpstr>Exploitation and exploration in RL</vt:lpstr>
      <vt:lpstr>強化学習の問題点</vt:lpstr>
      <vt:lpstr>Purpose</vt:lpstr>
      <vt:lpstr>実験 1: タスクの設定</vt:lpstr>
      <vt:lpstr>Appearance of machine leaning</vt:lpstr>
      <vt:lpstr>Equation for transition probability</vt:lpstr>
      <vt:lpstr>アプローチ</vt:lpstr>
      <vt:lpstr>アプローチ</vt:lpstr>
      <vt:lpstr>アプローチ</vt:lpstr>
      <vt:lpstr>アプローチ</vt:lpstr>
      <vt:lpstr>アプローチ</vt:lpstr>
      <vt:lpstr>提案手法の流れ</vt:lpstr>
      <vt:lpstr>提案手法：流れ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強化学習における探査率の動的制御</dc:title>
  <dc:creator>nodoka</dc:creator>
  <cp:lastModifiedBy>shibuya</cp:lastModifiedBy>
  <cp:revision>1239</cp:revision>
  <cp:lastPrinted>2014-02-12T11:03:43Z</cp:lastPrinted>
  <dcterms:created xsi:type="dcterms:W3CDTF">2010-09-16T04:21:31Z</dcterms:created>
  <dcterms:modified xsi:type="dcterms:W3CDTF">2014-02-13T07:51:43Z</dcterms:modified>
</cp:coreProperties>
</file>